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1"/>
  </p:sldMasterIdLst>
  <p:notesMasterIdLst>
    <p:notesMasterId r:id="rId31"/>
  </p:notesMasterIdLst>
  <p:sldIdLst>
    <p:sldId id="256" r:id="rId2"/>
    <p:sldId id="282" r:id="rId3"/>
    <p:sldId id="288" r:id="rId4"/>
    <p:sldId id="298" r:id="rId5"/>
    <p:sldId id="289" r:id="rId6"/>
    <p:sldId id="277" r:id="rId7"/>
    <p:sldId id="257" r:id="rId8"/>
    <p:sldId id="267" r:id="rId9"/>
    <p:sldId id="268" r:id="rId10"/>
    <p:sldId id="258" r:id="rId11"/>
    <p:sldId id="269" r:id="rId12"/>
    <p:sldId id="270" r:id="rId13"/>
    <p:sldId id="271" r:id="rId14"/>
    <p:sldId id="274" r:id="rId15"/>
    <p:sldId id="272" r:id="rId16"/>
    <p:sldId id="275" r:id="rId17"/>
    <p:sldId id="276" r:id="rId18"/>
    <p:sldId id="278" r:id="rId19"/>
    <p:sldId id="279" r:id="rId20"/>
    <p:sldId id="280" r:id="rId21"/>
    <p:sldId id="291" r:id="rId22"/>
    <p:sldId id="292" r:id="rId23"/>
    <p:sldId id="293" r:id="rId24"/>
    <p:sldId id="281" r:id="rId25"/>
    <p:sldId id="294" r:id="rId26"/>
    <p:sldId id="295" r:id="rId27"/>
    <p:sldId id="300" r:id="rId28"/>
    <p:sldId id="296" r:id="rId29"/>
    <p:sldId id="297" r:id="rId30"/>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111" autoAdjust="0"/>
    <p:restoredTop sz="92418" autoAdjust="0"/>
  </p:normalViewPr>
  <p:slideViewPr>
    <p:cSldViewPr>
      <p:cViewPr varScale="1">
        <p:scale>
          <a:sx n="72" d="100"/>
          <a:sy n="72" d="100"/>
        </p:scale>
        <p:origin x="-10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ndr&#233;s%20Cantos\Escritorio\grafic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2156426683195877"/>
          <c:y val="0.11879591223421117"/>
          <c:w val="0.80462114140308416"/>
          <c:h val="0.68449986018570053"/>
        </c:manualLayout>
      </c:layout>
      <c:scatterChart>
        <c:scatterStyle val="lineMarker"/>
        <c:ser>
          <c:idx val="1"/>
          <c:order val="0"/>
          <c:tx>
            <c:strRef>
              <c:f>Hoja1!$A$40</c:f>
              <c:strCache>
                <c:ptCount val="1"/>
                <c:pt idx="0">
                  <c:v>1° MapReduce</c:v>
                </c:pt>
              </c:strCache>
            </c:strRef>
          </c:tx>
          <c:xVal>
            <c:numRef>
              <c:f>Hoja1!$B$39:$F$39</c:f>
              <c:numCache>
                <c:formatCode>#,##0</c:formatCode>
                <c:ptCount val="5"/>
                <c:pt idx="0">
                  <c:v>57000</c:v>
                </c:pt>
                <c:pt idx="1">
                  <c:v>112468</c:v>
                </c:pt>
                <c:pt idx="2">
                  <c:v>216903</c:v>
                </c:pt>
                <c:pt idx="3">
                  <c:v>459866</c:v>
                </c:pt>
                <c:pt idx="4">
                  <c:v>1064418</c:v>
                </c:pt>
              </c:numCache>
            </c:numRef>
          </c:xVal>
          <c:yVal>
            <c:numRef>
              <c:f>Hoja1!$B$40:$F$40</c:f>
              <c:numCache>
                <c:formatCode>General</c:formatCode>
                <c:ptCount val="5"/>
                <c:pt idx="0">
                  <c:v>3.07</c:v>
                </c:pt>
                <c:pt idx="1">
                  <c:v>3.15</c:v>
                </c:pt>
                <c:pt idx="2">
                  <c:v>3.27</c:v>
                </c:pt>
                <c:pt idx="3">
                  <c:v>3.4499999999999997</c:v>
                </c:pt>
                <c:pt idx="4">
                  <c:v>4.3899999999999997</c:v>
                </c:pt>
              </c:numCache>
            </c:numRef>
          </c:yVal>
        </c:ser>
        <c:ser>
          <c:idx val="2"/>
          <c:order val="1"/>
          <c:tx>
            <c:strRef>
              <c:f>Hoja1!$A$41</c:f>
              <c:strCache>
                <c:ptCount val="1"/>
                <c:pt idx="0">
                  <c:v>2° MapReduce</c:v>
                </c:pt>
              </c:strCache>
            </c:strRef>
          </c:tx>
          <c:xVal>
            <c:numRef>
              <c:f>Hoja1!$B$39:$F$39</c:f>
              <c:numCache>
                <c:formatCode>#,##0</c:formatCode>
                <c:ptCount val="5"/>
                <c:pt idx="0">
                  <c:v>57000</c:v>
                </c:pt>
                <c:pt idx="1">
                  <c:v>112468</c:v>
                </c:pt>
                <c:pt idx="2">
                  <c:v>216903</c:v>
                </c:pt>
                <c:pt idx="3">
                  <c:v>459866</c:v>
                </c:pt>
                <c:pt idx="4">
                  <c:v>1064418</c:v>
                </c:pt>
              </c:numCache>
            </c:numRef>
          </c:xVal>
          <c:yVal>
            <c:numRef>
              <c:f>Hoja1!$B$41:$F$41</c:f>
              <c:numCache>
                <c:formatCode>General</c:formatCode>
                <c:ptCount val="5"/>
                <c:pt idx="0">
                  <c:v>1.21</c:v>
                </c:pt>
                <c:pt idx="1">
                  <c:v>3.56</c:v>
                </c:pt>
                <c:pt idx="2">
                  <c:v>11.05</c:v>
                </c:pt>
                <c:pt idx="3">
                  <c:v>29.39</c:v>
                </c:pt>
                <c:pt idx="4">
                  <c:v>52.25</c:v>
                </c:pt>
              </c:numCache>
            </c:numRef>
          </c:yVal>
        </c:ser>
        <c:ser>
          <c:idx val="3"/>
          <c:order val="2"/>
          <c:tx>
            <c:strRef>
              <c:f>Hoja1!$A$42</c:f>
              <c:strCache>
                <c:ptCount val="1"/>
                <c:pt idx="0">
                  <c:v>3° MapReduce</c:v>
                </c:pt>
              </c:strCache>
            </c:strRef>
          </c:tx>
          <c:xVal>
            <c:numRef>
              <c:f>Hoja1!$B$39:$F$39</c:f>
              <c:numCache>
                <c:formatCode>#,##0</c:formatCode>
                <c:ptCount val="5"/>
                <c:pt idx="0">
                  <c:v>57000</c:v>
                </c:pt>
                <c:pt idx="1">
                  <c:v>112468</c:v>
                </c:pt>
                <c:pt idx="2">
                  <c:v>216903</c:v>
                </c:pt>
                <c:pt idx="3">
                  <c:v>459866</c:v>
                </c:pt>
                <c:pt idx="4">
                  <c:v>1064418</c:v>
                </c:pt>
              </c:numCache>
            </c:numRef>
          </c:xVal>
          <c:yVal>
            <c:numRef>
              <c:f>Hoja1!$B$42:$F$42</c:f>
              <c:numCache>
                <c:formatCode>General</c:formatCode>
                <c:ptCount val="5"/>
                <c:pt idx="0">
                  <c:v>5.56</c:v>
                </c:pt>
                <c:pt idx="1">
                  <c:v>21.21</c:v>
                </c:pt>
                <c:pt idx="2">
                  <c:v>67.569999999999993</c:v>
                </c:pt>
                <c:pt idx="3">
                  <c:v>209.56</c:v>
                </c:pt>
                <c:pt idx="4">
                  <c:v>395.41999999999899</c:v>
                </c:pt>
              </c:numCache>
            </c:numRef>
          </c:yVal>
        </c:ser>
        <c:ser>
          <c:idx val="0"/>
          <c:order val="3"/>
          <c:tx>
            <c:v>Tiempo total</c:v>
          </c:tx>
          <c:xVal>
            <c:numRef>
              <c:f>Hoja1!$B$39:$F$39</c:f>
              <c:numCache>
                <c:formatCode>#,##0</c:formatCode>
                <c:ptCount val="5"/>
                <c:pt idx="0">
                  <c:v>57000</c:v>
                </c:pt>
                <c:pt idx="1">
                  <c:v>112468</c:v>
                </c:pt>
                <c:pt idx="2">
                  <c:v>216903</c:v>
                </c:pt>
                <c:pt idx="3">
                  <c:v>459866</c:v>
                </c:pt>
                <c:pt idx="4">
                  <c:v>1064418</c:v>
                </c:pt>
              </c:numCache>
            </c:numRef>
          </c:xVal>
          <c:yVal>
            <c:numRef>
              <c:f>Hoja1!$B$43:$F$43</c:f>
              <c:numCache>
                <c:formatCode>General</c:formatCode>
                <c:ptCount val="5"/>
                <c:pt idx="0">
                  <c:v>9.84</c:v>
                </c:pt>
                <c:pt idx="1">
                  <c:v>27.919999999999987</c:v>
                </c:pt>
                <c:pt idx="2">
                  <c:v>81.89</c:v>
                </c:pt>
                <c:pt idx="3">
                  <c:v>242.4</c:v>
                </c:pt>
                <c:pt idx="4">
                  <c:v>452.06</c:v>
                </c:pt>
              </c:numCache>
            </c:numRef>
          </c:yVal>
        </c:ser>
        <c:axId val="41501440"/>
        <c:axId val="41503360"/>
      </c:scatterChart>
      <c:valAx>
        <c:axId val="41501440"/>
        <c:scaling>
          <c:orientation val="minMax"/>
          <c:min val="10000"/>
        </c:scaling>
        <c:axPos val="b"/>
        <c:majorGridlines/>
        <c:title>
          <c:tx>
            <c:rich>
              <a:bodyPr/>
              <a:lstStyle/>
              <a:p>
                <a:pPr>
                  <a:defRPr lang="es-ES"/>
                </a:pPr>
                <a:r>
                  <a:rPr lang="es-ES"/>
                  <a:t>Entrada - Número de páginas</a:t>
                </a:r>
              </a:p>
            </c:rich>
          </c:tx>
          <c:layout>
            <c:manualLayout>
              <c:xMode val="edge"/>
              <c:yMode val="edge"/>
              <c:x val="0.37413839998914944"/>
              <c:y val="0.91646204874554738"/>
            </c:manualLayout>
          </c:layout>
        </c:title>
        <c:numFmt formatCode="#,##0" sourceLinked="1"/>
        <c:majorTickMark val="none"/>
        <c:tickLblPos val="nextTo"/>
        <c:txPr>
          <a:bodyPr/>
          <a:lstStyle/>
          <a:p>
            <a:pPr>
              <a:defRPr lang="es-EC"/>
            </a:pPr>
            <a:endParaRPr lang="es-ES"/>
          </a:p>
        </c:txPr>
        <c:crossAx val="41503360"/>
        <c:crosses val="autoZero"/>
        <c:crossBetween val="midCat"/>
      </c:valAx>
      <c:valAx>
        <c:axId val="41503360"/>
        <c:scaling>
          <c:orientation val="minMax"/>
        </c:scaling>
        <c:axPos val="l"/>
        <c:majorGridlines/>
        <c:title>
          <c:tx>
            <c:rich>
              <a:bodyPr rot="-5400000" vert="horz"/>
              <a:lstStyle/>
              <a:p>
                <a:pPr>
                  <a:defRPr lang="es-ES"/>
                </a:pPr>
                <a:r>
                  <a:rPr lang="es-ES"/>
                  <a:t>Tiempo en minutos</a:t>
                </a:r>
              </a:p>
            </c:rich>
          </c:tx>
          <c:layout>
            <c:manualLayout>
              <c:xMode val="edge"/>
              <c:yMode val="edge"/>
              <c:x val="1.6043724242633648E-2"/>
              <c:y val="0.26479061136466742"/>
            </c:manualLayout>
          </c:layout>
        </c:title>
        <c:numFmt formatCode="General" sourceLinked="1"/>
        <c:majorTickMark val="none"/>
        <c:tickLblPos val="nextTo"/>
        <c:txPr>
          <a:bodyPr/>
          <a:lstStyle/>
          <a:p>
            <a:pPr>
              <a:defRPr lang="es-EC"/>
            </a:pPr>
            <a:endParaRPr lang="es-ES"/>
          </a:p>
        </c:txPr>
        <c:crossAx val="41501440"/>
        <c:crosses val="autoZero"/>
        <c:crossBetween val="midCat"/>
      </c:valAx>
    </c:plotArea>
    <c:legend>
      <c:legendPos val="b"/>
      <c:layout>
        <c:manualLayout>
          <c:xMode val="edge"/>
          <c:yMode val="edge"/>
          <c:x val="3.3472143698939645E-2"/>
          <c:y val="1.9986275546527731E-2"/>
          <c:w val="0.89999983267648331"/>
          <c:h val="7.7277433635316597E-2"/>
        </c:manualLayout>
      </c:layout>
      <c:txPr>
        <a:bodyPr/>
        <a:lstStyle/>
        <a:p>
          <a:pPr>
            <a:defRPr lang="es-EC"/>
          </a:pPr>
          <a:endParaRPr lang="es-ES"/>
        </a:p>
      </c:txPr>
    </c:legend>
    <c:plotVisOnly val="1"/>
  </c:chart>
  <c:spPr>
    <a:solidFill>
      <a:schemeClr val="bg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lstStyle>
          <a:p>
            <a:fld id="{99CC1921-DF74-4DB5-8516-FEE78A013266}" type="datetimeFigureOut">
              <a:rPr/>
              <a:pPr/>
              <a:t>7/9/2006</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lstStyle>
          <a:p>
            <a:fld id="{ED24B878-6DFB-4618-B68C-9AE072238BFB}" type="slidenum">
              <a:rPr/>
              <a:pPr/>
              <a:t>‹Nº›</a:t>
            </a:fld>
            <a:endParaRPr lang="es-ES" dirty="0"/>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Bolivar</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C" dirty="0" smtClean="0"/>
              <a:t>Explicación</a:t>
            </a:r>
            <a:r>
              <a:rPr lang="es-EC" baseline="0" dirty="0" smtClean="0"/>
              <a:t> de cómo aplicar el coeficiente de similitud de Jaccard enfocado a la Wikipedia teniendo a los Usuarios como elementos del conjunto página.</a:t>
            </a:r>
          </a:p>
          <a:p>
            <a:r>
              <a:rPr lang="es-EC" baseline="0" dirty="0" smtClean="0"/>
              <a:t>X es el número de usuarios que aportaron a la página A mientras que Y es el número de usuarios que aportaron  a la página B</a:t>
            </a:r>
          </a:p>
          <a:p>
            <a:r>
              <a:rPr lang="es-EC" baseline="0" dirty="0" smtClean="0"/>
              <a:t>Análisis de los casos extremos en la expresión del coeficiente de similitud de Jaccard.</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12</a:t>
            </a:fld>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C" dirty="0" smtClean="0"/>
              <a:t>Explicación</a:t>
            </a:r>
            <a:r>
              <a:rPr lang="es-EC" baseline="0" dirty="0" smtClean="0"/>
              <a:t> de los fundamentos del algoritmo utilizado para implementar el coeficiente de similitud de Jaccard</a:t>
            </a:r>
            <a:r>
              <a:rPr lang="es-ES" baseline="0" dirty="0" smtClean="0"/>
              <a:t>.</a:t>
            </a:r>
          </a:p>
          <a:p>
            <a:r>
              <a:rPr lang="es-EC" baseline="0" dirty="0" smtClean="0"/>
              <a:t>Se pensó que esta solución se la puede implementar en 3 pasos.</a:t>
            </a:r>
          </a:p>
          <a:p>
            <a:pPr>
              <a:buFont typeface="Arial" pitchFamily="34" charset="0"/>
              <a:buChar char="•"/>
            </a:pPr>
            <a:r>
              <a:rPr lang="es-EC" baseline="0" dirty="0" smtClean="0"/>
              <a:t>Para obtener el valor de la Unión un paso fundamental sería calcular el número de usuarios que tiene cada página</a:t>
            </a:r>
          </a:p>
          <a:p>
            <a:pPr>
              <a:buFont typeface="Arial" pitchFamily="34" charset="0"/>
              <a:buChar char="•"/>
            </a:pPr>
            <a:r>
              <a:rPr lang="es-EC" baseline="0" dirty="0" smtClean="0"/>
              <a:t>Generar todas las combinaciones posibles de páginas, para un determinado grupo de usuarios, por ejemplo la combinación página A – Página D no tendría sentido realizarla ya que no hay usuarios en común entre ellas.</a:t>
            </a:r>
          </a:p>
          <a:p>
            <a:pPr>
              <a:buFont typeface="Arial" pitchFamily="34" charset="0"/>
              <a:buChar char="•"/>
            </a:pPr>
            <a:r>
              <a:rPr lang="es-EC" baseline="0" dirty="0" smtClean="0"/>
              <a:t>Calcular el coeficiente de similitud de Jaccard para cada par de páginas generados anteriormente.</a:t>
            </a:r>
          </a:p>
          <a:p>
            <a:pPr>
              <a:buFont typeface="Arial" pitchFamily="34" charset="0"/>
              <a:buChar char="•"/>
            </a:pP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13</a:t>
            </a:fld>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Explicación del Algoritmo Map/Reduce desarrollado</a:t>
            </a:r>
          </a:p>
          <a:p>
            <a:pPr>
              <a:buFont typeface="Arial" pitchFamily="34" charset="0"/>
              <a:buNone/>
            </a:pPr>
            <a:r>
              <a:rPr lang="es-EC" baseline="0" dirty="0" smtClean="0"/>
              <a:t>El primer Map es donde se realizo el proceso </a:t>
            </a:r>
            <a:r>
              <a:rPr lang="es-EC" baseline="0" smtClean="0"/>
              <a:t>de Filtrado.</a:t>
            </a: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14</a:t>
            </a:fld>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Explicación del Primer Algoritmo Map/Reduce desarrollado</a:t>
            </a:r>
          </a:p>
          <a:p>
            <a:pPr>
              <a:buFont typeface="Arial" pitchFamily="34" charset="0"/>
              <a:buNone/>
            </a:pPr>
            <a:r>
              <a:rPr lang="es-EC" baseline="0" dirty="0" smtClean="0"/>
              <a:t>Calcular el número de usuarios que tiene cada página</a:t>
            </a:r>
          </a:p>
          <a:p>
            <a:pPr>
              <a:buFont typeface="Arial" pitchFamily="34" charset="0"/>
              <a:buNone/>
            </a:pPr>
            <a:r>
              <a:rPr lang="es-EC" baseline="0" dirty="0" smtClean="0"/>
              <a:t>El primer Map es donde se realizo el proceso de Filtrado.</a:t>
            </a:r>
          </a:p>
          <a:p>
            <a:pPr>
              <a:buFont typeface="Arial" pitchFamily="34" charset="0"/>
              <a:buNone/>
            </a:pPr>
            <a:r>
              <a:rPr lang="es-EC" baseline="0" dirty="0" smtClean="0"/>
              <a:t>El método map recibe una </a:t>
            </a:r>
            <a:r>
              <a:rPr lang="es-EC" baseline="0" dirty="0" err="1" smtClean="0"/>
              <a:t>WikiPage</a:t>
            </a:r>
            <a:r>
              <a:rPr lang="es-EC" baseline="0" dirty="0" smtClean="0"/>
              <a:t>, de aquí obtiene los usuarios que aportaron a esa página, por cada usuario genera una tupla de la forma &lt;página, usuario&gt; siendo la página la clave utilizada</a:t>
            </a:r>
          </a:p>
          <a:p>
            <a:pPr>
              <a:buFont typeface="Arial" pitchFamily="34" charset="0"/>
              <a:buNone/>
            </a:pPr>
            <a:r>
              <a:rPr lang="es-EC" baseline="0" dirty="0" smtClean="0"/>
              <a:t>Hadoop agrupa por clave los maps y esto da como resultado una lista de usuarios por cada página de la Wikipedia, esta es la entrada del método reduce.</a:t>
            </a:r>
          </a:p>
          <a:p>
            <a:pPr>
              <a:buFont typeface="Arial" pitchFamily="34" charset="0"/>
              <a:buNone/>
            </a:pPr>
            <a:r>
              <a:rPr lang="es-EC" baseline="0" dirty="0" smtClean="0"/>
              <a:t>En el método reduce simplemente se obtiene el tamaño de la lista, este sería el número de usuarios que aportaron a dicha página.</a:t>
            </a:r>
          </a:p>
          <a:p>
            <a:pPr>
              <a:buFont typeface="Arial" pitchFamily="34" charset="0"/>
              <a:buNone/>
            </a:pPr>
            <a:r>
              <a:rPr lang="es-EC" baseline="0" dirty="0" smtClean="0"/>
              <a:t>Por cada usuario de la lista se emite una salida de la forma &lt;página, (usuario, </a:t>
            </a:r>
            <a:r>
              <a:rPr lang="es-EC" baseline="0" dirty="0" err="1" smtClean="0"/>
              <a:t>tamanio</a:t>
            </a:r>
            <a:r>
              <a:rPr lang="es-EC" baseline="0" dirty="0" smtClean="0"/>
              <a:t> lista)&gt;</a:t>
            </a:r>
          </a:p>
        </p:txBody>
      </p:sp>
      <p:sp>
        <p:nvSpPr>
          <p:cNvPr id="4" name="Slide Number Placeholder 3"/>
          <p:cNvSpPr>
            <a:spLocks noGrp="1"/>
          </p:cNvSpPr>
          <p:nvPr>
            <p:ph type="sldNum" sz="quarter" idx="10"/>
          </p:nvPr>
        </p:nvSpPr>
        <p:spPr/>
        <p:txBody>
          <a:bodyPr/>
          <a:lstStyle/>
          <a:p>
            <a:fld id="{ED24B878-6DFB-4618-B68C-9AE072238BFB}" type="slidenum">
              <a:rPr lang="es-ES" smtClean="0"/>
              <a:pPr/>
              <a:t>15</a:t>
            </a:fld>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Explicación del Segundo Algoritmo Map/Reduce desarrollado</a:t>
            </a:r>
          </a:p>
          <a:p>
            <a:pPr>
              <a:buFont typeface="Arial" pitchFamily="34" charset="0"/>
              <a:buNone/>
            </a:pPr>
            <a:r>
              <a:rPr lang="es-EC" baseline="0" dirty="0" smtClean="0"/>
              <a:t>Generar todas las combinaciones posibles de páginas.. Que tienen usuarios en común</a:t>
            </a:r>
          </a:p>
          <a:p>
            <a:pPr>
              <a:buFont typeface="Arial" pitchFamily="34" charset="0"/>
              <a:buNone/>
            </a:pP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16</a:t>
            </a:fld>
            <a:endParaRPr lang="es-E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Explicación del tercer Algoritmo Map/Reduce desarrollado</a:t>
            </a:r>
          </a:p>
          <a:p>
            <a:r>
              <a:rPr lang="es-EC" dirty="0" smtClean="0"/>
              <a:t>Calcular el coeficiente de similitud de Jaccard para cada par de páginas </a:t>
            </a:r>
            <a:endParaRPr lang="es-ES" u="sng" dirty="0" smtClean="0"/>
          </a:p>
          <a:p>
            <a:pPr>
              <a:buFont typeface="Arial" pitchFamily="34" charset="0"/>
              <a:buNone/>
            </a:pP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17</a:t>
            </a:fld>
            <a:endParaRPr lang="es-E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Selección de páginas a recomendar</a:t>
            </a:r>
          </a:p>
          <a:p>
            <a:r>
              <a:rPr lang="es-EC" dirty="0" smtClean="0"/>
              <a:t>La salida del proceso de</a:t>
            </a:r>
            <a:r>
              <a:rPr lang="es-EC" baseline="0" dirty="0" smtClean="0"/>
              <a:t> valoración de páginas tiene la forma del primer gráfico</a:t>
            </a:r>
            <a:endParaRPr lang="es-ES" u="sng" dirty="0" smtClean="0"/>
          </a:p>
          <a:p>
            <a:pPr>
              <a:buFont typeface="Arial" pitchFamily="34" charset="0"/>
              <a:buNone/>
            </a:pP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18</a:t>
            </a:fld>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Selección de páginas a recomendar</a:t>
            </a:r>
          </a:p>
          <a:p>
            <a:r>
              <a:rPr lang="es-EC" dirty="0" smtClean="0"/>
              <a:t>Explicación</a:t>
            </a:r>
            <a:r>
              <a:rPr lang="es-EC" baseline="0" dirty="0" smtClean="0"/>
              <a:t> del algoritmo</a:t>
            </a:r>
            <a:endParaRPr lang="es-ES" u="sng" dirty="0" smtClean="0"/>
          </a:p>
          <a:p>
            <a:pPr>
              <a:buFont typeface="Arial" pitchFamily="34" charset="0"/>
              <a:buNone/>
            </a:pP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19</a:t>
            </a:fld>
            <a:endParaRPr lang="es-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Arquitectura Final</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200" kern="1200" dirty="0" smtClean="0">
                <a:solidFill>
                  <a:schemeClr val="tx1"/>
                </a:solidFill>
                <a:latin typeface="+mn-lt"/>
                <a:ea typeface="+mn-ea"/>
                <a:cs typeface="+mn-cs"/>
              </a:rPr>
              <a:t>Como se puede observar la arquitectura final del sistema es muy simple y en ningún momento se encuentra conexión con el EC2 o el S3 que son los servicios de Amazon que se utilizaron para generar las recomendaciones. Esto se debe a que el proceso de generar las recomendaciones no es un proceso en línea que se ejecuta cada vez que el usuario busca una página. Este es un proceso que se encuentra realizado con anterioridad y debería realizarse periódicamente dependiendo de cómo sea la tasa de cambio de los datos en la Wikipedia, o en su debido caso se lo puede realizar cada vez que se libere un nuevo respaldo de la base de datos de la Wikipedia.</a:t>
            </a:r>
          </a:p>
          <a:p>
            <a:pPr>
              <a:buFont typeface="Arial" pitchFamily="34" charset="0"/>
              <a:buNone/>
            </a:pP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20</a:t>
            </a:fld>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smtClean="0"/>
              <a:t>Bolivar</a:t>
            </a:r>
            <a:endParaRPr lang="es-ES" dirty="0" smtClean="0"/>
          </a:p>
          <a:p>
            <a:r>
              <a:rPr lang="es-ES" i="1" u="sng" dirty="0" smtClean="0"/>
              <a:t>OBSERVACIÓN:</a:t>
            </a:r>
            <a:r>
              <a:rPr lang="es-ES" i="1" u="sng" baseline="0" dirty="0" smtClean="0"/>
              <a:t> LA ESCALABILIDAD ES LINEAL</a:t>
            </a:r>
            <a:endParaRPr lang="es-ES" i="1" u="sng" dirty="0"/>
          </a:p>
        </p:txBody>
      </p:sp>
      <p:sp>
        <p:nvSpPr>
          <p:cNvPr id="4" name="3 Marcador de número de diapositiva"/>
          <p:cNvSpPr>
            <a:spLocks noGrp="1"/>
          </p:cNvSpPr>
          <p:nvPr>
            <p:ph type="sldNum" sz="quarter" idx="10"/>
          </p:nvPr>
        </p:nvSpPr>
        <p:spPr/>
        <p:txBody>
          <a:bodyPr/>
          <a:lstStyle/>
          <a:p>
            <a:fld id="{ED24B878-6DFB-4618-B68C-9AE072238BFB}" type="slidenum">
              <a:rPr lang="es-ES" smtClean="0"/>
              <a:pPr/>
              <a:t>22</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smtClean="0"/>
              <a:t>Bolivar</a:t>
            </a:r>
            <a:endParaRPr lang="es-ES" dirty="0"/>
          </a:p>
        </p:txBody>
      </p:sp>
      <p:sp>
        <p:nvSpPr>
          <p:cNvPr id="4" name="3 Marcador de número de diapositiva"/>
          <p:cNvSpPr>
            <a:spLocks noGrp="1"/>
          </p:cNvSpPr>
          <p:nvPr>
            <p:ph type="sldNum" sz="quarter" idx="10"/>
          </p:nvPr>
        </p:nvSpPr>
        <p:spPr/>
        <p:txBody>
          <a:bodyPr/>
          <a:lstStyle/>
          <a:p>
            <a:fld id="{ED24B878-6DFB-4618-B68C-9AE072238BFB}" type="slidenum">
              <a:rPr lang="es-ES" smtClean="0"/>
              <a:pPr/>
              <a:t>3</a:t>
            </a:fld>
            <a:endParaRPr lang="es-E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s-EC" baseline="0" dirty="0" smtClean="0"/>
              <a:t>Demostración </a:t>
            </a:r>
            <a:r>
              <a:rPr lang="es-EC" baseline="0" dirty="0" err="1" smtClean="0"/>
              <a:t>Andres</a:t>
            </a:r>
            <a:endParaRPr lang="es-EC" baseline="0" dirty="0" smtClean="0"/>
          </a:p>
        </p:txBody>
      </p:sp>
      <p:sp>
        <p:nvSpPr>
          <p:cNvPr id="4" name="Slide Number Placeholder 3"/>
          <p:cNvSpPr>
            <a:spLocks noGrp="1"/>
          </p:cNvSpPr>
          <p:nvPr>
            <p:ph type="sldNum" sz="quarter" idx="10"/>
          </p:nvPr>
        </p:nvSpPr>
        <p:spPr/>
        <p:txBody>
          <a:bodyPr/>
          <a:lstStyle/>
          <a:p>
            <a:fld id="{ED24B878-6DFB-4618-B68C-9AE072238BFB}" type="slidenum">
              <a:rPr lang="es-ES" smtClean="0"/>
              <a:pPr/>
              <a:t>24</a:t>
            </a:fld>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smtClean="0"/>
              <a:t>Andres</a:t>
            </a:r>
            <a:r>
              <a:rPr lang="es-ES" baseline="0" dirty="0" smtClean="0"/>
              <a:t> Conclusiones y </a:t>
            </a:r>
            <a:r>
              <a:rPr lang="es-ES" baseline="0" dirty="0" err="1" smtClean="0"/>
              <a:t>Bolivar</a:t>
            </a:r>
            <a:r>
              <a:rPr lang="es-ES" baseline="0" smtClean="0"/>
              <a:t> recomendaciones</a:t>
            </a:r>
            <a:endParaRPr lang="es-ES" dirty="0"/>
          </a:p>
        </p:txBody>
      </p:sp>
      <p:sp>
        <p:nvSpPr>
          <p:cNvPr id="4" name="3 Marcador de número de diapositiva"/>
          <p:cNvSpPr>
            <a:spLocks noGrp="1"/>
          </p:cNvSpPr>
          <p:nvPr>
            <p:ph type="sldNum" sz="quarter" idx="10"/>
          </p:nvPr>
        </p:nvSpPr>
        <p:spPr/>
        <p:txBody>
          <a:bodyPr/>
          <a:lstStyle/>
          <a:p>
            <a:fld id="{ED24B878-6DFB-4618-B68C-9AE072238BFB}" type="slidenum">
              <a:rPr lang="es-ES" smtClean="0"/>
              <a:pPr/>
              <a:t>26</a:t>
            </a:fld>
            <a:endParaRPr lang="es-E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smtClean="0"/>
              <a:t>Andres</a:t>
            </a:r>
            <a:r>
              <a:rPr lang="es-ES" baseline="0" dirty="0" smtClean="0"/>
              <a:t> Conclusiones y </a:t>
            </a:r>
            <a:r>
              <a:rPr lang="es-ES" baseline="0" dirty="0" err="1" smtClean="0"/>
              <a:t>Bolivar</a:t>
            </a:r>
            <a:r>
              <a:rPr lang="es-ES" baseline="0" dirty="0" smtClean="0"/>
              <a:t> recomendaciones</a:t>
            </a:r>
            <a:endParaRPr lang="es-ES" dirty="0"/>
          </a:p>
        </p:txBody>
      </p:sp>
      <p:sp>
        <p:nvSpPr>
          <p:cNvPr id="4" name="3 Marcador de número de diapositiva"/>
          <p:cNvSpPr>
            <a:spLocks noGrp="1"/>
          </p:cNvSpPr>
          <p:nvPr>
            <p:ph type="sldNum" sz="quarter" idx="10"/>
          </p:nvPr>
        </p:nvSpPr>
        <p:spPr/>
        <p:txBody>
          <a:bodyPr/>
          <a:lstStyle/>
          <a:p>
            <a:fld id="{ED24B878-6DFB-4618-B68C-9AE072238BFB}" type="slidenum">
              <a:rPr lang="es-ES" smtClean="0"/>
              <a:pPr/>
              <a:t>27</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smtClean="0"/>
              <a:t>Bolivar</a:t>
            </a:r>
            <a:endParaRPr lang="es-ES" dirty="0"/>
          </a:p>
        </p:txBody>
      </p:sp>
      <p:sp>
        <p:nvSpPr>
          <p:cNvPr id="4" name="3 Marcador de número de diapositiva"/>
          <p:cNvSpPr>
            <a:spLocks noGrp="1"/>
          </p:cNvSpPr>
          <p:nvPr>
            <p:ph type="sldNum" sz="quarter" idx="10"/>
          </p:nvPr>
        </p:nvSpPr>
        <p:spPr/>
        <p:txBody>
          <a:bodyPr/>
          <a:lstStyle/>
          <a:p>
            <a:fld id="{ED24B878-6DFB-4618-B68C-9AE072238BFB}" type="slidenum">
              <a:rPr lang="es-ES" smtClean="0"/>
              <a:pPr/>
              <a:t>4</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Bolivar</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Bolivar</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7</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Bolivar</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8</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Bolivar</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err="1" smtClean="0"/>
              <a:t>Bolivar</a:t>
            </a:r>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10</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ED24B878-6DFB-4618-B68C-9AE072238BFB}"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
        <p:nvSpPr>
          <p:cNvPr id="29" name="Title 28"/>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s-ES"/>
          </a:p>
        </p:txBody>
      </p:sp>
      <p:sp>
        <p:nvSpPr>
          <p:cNvPr id="9" name="Subtitle 8"/>
          <p:cNvSpPr>
            <a:spLocks noGrp="1"/>
          </p:cNvSpPr>
          <p:nvPr>
            <p:ph type="subTitle" idx="1"/>
          </p:nvPr>
        </p:nvSpPr>
        <p:spPr>
          <a:xfrm>
            <a:off x="381000" y="3886200"/>
            <a:ext cx="8458200" cy="914400"/>
          </a:xfrm>
        </p:spPr>
        <p:txBody>
          <a:bodyPr anchor="b"/>
          <a:lstStyle>
            <a:lvl1pPr marL="0" indent="0" algn="l" latinLnBrk="0">
              <a:buNone/>
              <a:defRPr lang="es-ES"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s-ES"/>
          </a:p>
        </p:txBody>
      </p:sp>
      <p:sp>
        <p:nvSpPr>
          <p:cNvPr id="16" name="Date Placeholder 15"/>
          <p:cNvSpPr>
            <a:spLocks noGrp="1"/>
          </p:cNvSpPr>
          <p:nvPr>
            <p:ph type="dt" sz="half" idx="10"/>
          </p:nvPr>
        </p:nvSpPr>
        <p:spPr/>
        <p:txBody>
          <a:bodyPr/>
          <a:lstStyle/>
          <a:p>
            <a:fld id="{2B10AB5E-65B2-470F-A90D-8944CCF2250D}" type="datetime2">
              <a:rPr/>
              <a:pPr/>
              <a:t>Jueves 7 de septiembre de 2006</a:t>
            </a:fld>
            <a:endParaRPr lang="es-ES" dirty="0"/>
          </a:p>
        </p:txBody>
      </p:sp>
      <p:sp>
        <p:nvSpPr>
          <p:cNvPr id="2" name="Footer Placeholder 1"/>
          <p:cNvSpPr>
            <a:spLocks noGrp="1"/>
          </p:cNvSpPr>
          <p:nvPr>
            <p:ph type="ftr" sz="quarter" idx="11"/>
          </p:nvPr>
        </p:nvSpPr>
        <p:spPr/>
        <p:txBody>
          <a:bodyPr/>
          <a:lstStyle/>
          <a:p>
            <a:endParaRPr lang="es-ES" dirty="0"/>
          </a:p>
        </p:txBody>
      </p:sp>
      <p:sp>
        <p:nvSpPr>
          <p:cNvPr id="15" name="Slide Number Placeholder 14"/>
          <p:cNvSpPr>
            <a:spLocks noGrp="1"/>
          </p:cNvSpPr>
          <p:nvPr>
            <p:ph type="sldNum" sz="quarter" idx="12"/>
          </p:nvPr>
        </p:nvSpPr>
        <p:spPr>
          <a:xfrm>
            <a:off x="8229600" y="6473952"/>
            <a:ext cx="758952" cy="246888"/>
          </a:xfrm>
        </p:spPr>
        <p:txBody>
          <a:bodyPr/>
          <a:lstStyle/>
          <a:p>
            <a:fld id="{CF7A2BDD-D331-44F0-96AA-4FB4ED497064}" type="slidenum">
              <a: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s-E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Date Placeholder 3"/>
          <p:cNvSpPr>
            <a:spLocks noGrp="1"/>
          </p:cNvSpPr>
          <p:nvPr>
            <p:ph type="dt" sz="half" idx="10"/>
          </p:nvPr>
        </p:nvSpPr>
        <p:spPr/>
        <p:txBody>
          <a:bodyPr/>
          <a:lstStyle/>
          <a:p>
            <a:fld id="{4C8A7A92-D244-4C94-97DC-00C50A8E32A7}" type="datetime2">
              <a:rPr/>
              <a:pPr/>
              <a:t>Jueves 7 de septiembre de 2006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CF7A2BDD-D331-44F0-96AA-4FB4ED497064}" type="slidenum">
              <a:rPr lang="es-ES">
                <a:solidFill>
                  <a:schemeClr val="accent1">
                    <a:shade val="75000"/>
                  </a:schemeClr>
                </a:solidFill>
              </a: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s-E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Date Placeholder 3"/>
          <p:cNvSpPr>
            <a:spLocks noGrp="1"/>
          </p:cNvSpPr>
          <p:nvPr>
            <p:ph type="dt" sz="half" idx="10"/>
          </p:nvPr>
        </p:nvSpPr>
        <p:spPr/>
        <p:txBody>
          <a:bodyPr/>
          <a:lstStyle/>
          <a:p>
            <a:fld id="{4C8A7A92-D244-4C94-97DC-00C50A8E32A7}" type="datetime2">
              <a:rPr/>
              <a:pPr/>
              <a:t>Jueves 7 de septiembre de 2006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CF7A2BDD-D331-44F0-96AA-4FB4ED497064}" type="slidenum">
              <a:rPr lang="es-ES">
                <a:solidFill>
                  <a:schemeClr val="accent1">
                    <a:shade val="75000"/>
                  </a:schemeClr>
                </a:solidFill>
              </a: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s-ES" smtClean="0"/>
              <a:t>Haga clic para modificar el estilo de título del patrón</a:t>
            </a:r>
            <a:endParaRPr lang="es-ES"/>
          </a:p>
        </p:txBody>
      </p:sp>
      <p:sp>
        <p:nvSpPr>
          <p:cNvPr id="27" name="Content Placeholder 26"/>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25" name="Date Placeholder 24"/>
          <p:cNvSpPr>
            <a:spLocks noGrp="1"/>
          </p:cNvSpPr>
          <p:nvPr>
            <p:ph type="dt" sz="half" idx="10"/>
          </p:nvPr>
        </p:nvSpPr>
        <p:spPr/>
        <p:txBody>
          <a:bodyPr/>
          <a:lstStyle/>
          <a:p>
            <a:fld id="{B5F4066D-E18E-46CA-ADDB-DC7D9F287FCD}" type="datetime2">
              <a:rPr/>
              <a:pPr/>
              <a:t>Jueves 7 de septiembre de 2006</a:t>
            </a:fld>
            <a:endParaRPr lang="es-ES" dirty="0"/>
          </a:p>
        </p:txBody>
      </p:sp>
      <p:sp>
        <p:nvSpPr>
          <p:cNvPr id="19" name="Footer Placeholder 18"/>
          <p:cNvSpPr>
            <a:spLocks noGrp="1"/>
          </p:cNvSpPr>
          <p:nvPr>
            <p:ph type="ftr" sz="quarter" idx="11"/>
          </p:nvPr>
        </p:nvSpPr>
        <p:spPr>
          <a:xfrm>
            <a:off x="3581400" y="76200"/>
            <a:ext cx="2895600" cy="288925"/>
          </a:xfrm>
        </p:spPr>
        <p:txBody>
          <a:bodyPr/>
          <a:lstStyle/>
          <a:p>
            <a:endParaRPr lang="es-ES" dirty="0"/>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
        <p:nvSpPr>
          <p:cNvPr id="6" name="Text Placeholder 5"/>
          <p:cNvSpPr>
            <a:spLocks noGrp="1"/>
          </p:cNvSpPr>
          <p:nvPr>
            <p:ph type="body" idx="1"/>
          </p:nvPr>
        </p:nvSpPr>
        <p:spPr>
          <a:xfrm>
            <a:off x="381000" y="1676400"/>
            <a:ext cx="8458200" cy="1219200"/>
          </a:xfrm>
        </p:spPr>
        <p:txBody>
          <a:bodyPr anchor="b"/>
          <a:lstStyle>
            <a:lvl1pPr algn="r" latinLnBrk="0">
              <a:buNone/>
              <a:defRPr lang="es-ES" sz="2000">
                <a:solidFill>
                  <a:schemeClr val="tx2">
                    <a:shade val="75000"/>
                  </a:schemeClr>
                </a:solidFill>
              </a:defRPr>
            </a:lvl1pPr>
            <a:lvl2pPr>
              <a:buNone/>
              <a:defRPr lang="es-ES" sz="1800">
                <a:solidFill>
                  <a:schemeClr val="tx1">
                    <a:tint val="75000"/>
                  </a:schemeClr>
                </a:solidFill>
              </a:defRPr>
            </a:lvl2pPr>
            <a:lvl3pPr>
              <a:buNone/>
              <a:defRPr lang="es-ES" sz="1600">
                <a:solidFill>
                  <a:schemeClr val="tx1">
                    <a:tint val="75000"/>
                  </a:schemeClr>
                </a:solidFill>
              </a:defRPr>
            </a:lvl3pPr>
            <a:lvl4pPr>
              <a:buNone/>
              <a:defRPr lang="es-ES" sz="1400">
                <a:solidFill>
                  <a:schemeClr val="tx1">
                    <a:tint val="75000"/>
                  </a:schemeClr>
                </a:solidFill>
              </a:defRPr>
            </a:lvl4pPr>
            <a:lvl5pPr>
              <a:buNone/>
              <a:defRPr lang="es-ES" sz="1400">
                <a:solidFill>
                  <a:schemeClr val="tx1">
                    <a:tint val="75000"/>
                  </a:schemeClr>
                </a:solidFill>
              </a:defRPr>
            </a:lvl5pPr>
          </a:lstStyle>
          <a:p>
            <a:pPr lvl="0"/>
            <a:r>
              <a:rPr lang="es-ES" smtClean="0"/>
              <a:t>Haga clic para modificar el estilo de texto del patrón</a:t>
            </a:r>
          </a:p>
        </p:txBody>
      </p:sp>
      <p:sp>
        <p:nvSpPr>
          <p:cNvPr id="19" name="Date Placeholder 18"/>
          <p:cNvSpPr>
            <a:spLocks noGrp="1"/>
          </p:cNvSpPr>
          <p:nvPr>
            <p:ph type="dt" sz="half" idx="10"/>
          </p:nvPr>
        </p:nvSpPr>
        <p:spPr/>
        <p:txBody>
          <a:bodyPr/>
          <a:lstStyle/>
          <a:p>
            <a:fld id="{11C6C238-36A3-43CE-9745-62AF0A355E2A}" type="datetime2">
              <a:rPr/>
              <a:pPr/>
              <a:t>Jueves 7 de septiembre de 2006</a:t>
            </a:fld>
            <a:endParaRPr lang="es-ES" dirty="0"/>
          </a:p>
        </p:txBody>
      </p:sp>
      <p:sp>
        <p:nvSpPr>
          <p:cNvPr id="11" name="Footer Placeholder 10"/>
          <p:cNvSpPr>
            <a:spLocks noGrp="1"/>
          </p:cNvSpPr>
          <p:nvPr>
            <p:ph type="ftr" sz="quarter" idx="11"/>
          </p:nvPr>
        </p:nvSpPr>
        <p:spPr/>
        <p:txBody>
          <a:bodyPr/>
          <a:lstStyle/>
          <a:p>
            <a:endParaRPr lang="es-ES" dirty="0"/>
          </a:p>
        </p:txBody>
      </p:sp>
      <p:sp>
        <p:nvSpPr>
          <p:cNvPr id="16" name="Slide Number Placeholder 15"/>
          <p:cNvSpPr>
            <a:spLocks noGrp="1"/>
          </p:cNvSpPr>
          <p:nvPr>
            <p:ph type="sldNum" sz="quarter" idx="12"/>
          </p:nvPr>
        </p:nvSpPr>
        <p:spPr/>
        <p:txBody>
          <a:bodyPr/>
          <a:lstStyle/>
          <a:p>
            <a:fld id="{CF7A2BDD-D331-44F0-96AA-4FB4ED497064}" type="slidenum">
              <a:rPr/>
              <a:pPr/>
              <a:t>‹Nº›</a:t>
            </a:fld>
            <a:endParaRPr lang="es-ES" dirty="0"/>
          </a:p>
        </p:txBody>
      </p:sp>
      <p:sp>
        <p:nvSpPr>
          <p:cNvPr id="8" name="Title 7"/>
          <p:cNvSpPr>
            <a:spLocks noGrp="1"/>
          </p:cNvSpPr>
          <p:nvPr>
            <p:ph type="title"/>
          </p:nvPr>
        </p:nvSpPr>
        <p:spPr>
          <a:xfrm>
            <a:off x="180475" y="2947085"/>
            <a:ext cx="8686800" cy="1184825"/>
          </a:xfrm>
        </p:spPr>
        <p:txBody>
          <a:bodyPr rtlCol="0" anchor="t"/>
          <a:lstStyle>
            <a:lvl1pPr algn="r" latinLnBrk="0">
              <a:defRPr lang="es-ES"/>
            </a:lvl1pPr>
          </a:lstStyle>
          <a:p>
            <a:r>
              <a:rPr lang="es-ES" smtClean="0"/>
              <a:t>Haga clic para modificar el estilo de título del patrón</a:t>
            </a:r>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s-ES" smtClean="0"/>
              <a:t>Haga clic para modificar el estilo de título del patrón</a:t>
            </a:r>
            <a:endParaRPr lang="es-ES"/>
          </a:p>
        </p:txBody>
      </p:sp>
      <p:sp>
        <p:nvSpPr>
          <p:cNvPr id="14" name="Content Placeholder 13"/>
          <p:cNvSpPr>
            <a:spLocks noGrp="1"/>
          </p:cNvSpPr>
          <p:nvPr>
            <p:ph sz="half" idx="1"/>
          </p:nvPr>
        </p:nvSpPr>
        <p:spPr>
          <a:xfrm>
            <a:off x="304800" y="1600200"/>
            <a:ext cx="4191000" cy="4724400"/>
          </a:xfrm>
        </p:spPr>
        <p:txBody>
          <a:bodyPr/>
          <a:lstStyle>
            <a:lvl1pPr latinLnBrk="0">
              <a:defRPr lang="es-ES" sz="2800"/>
            </a:lvl1pPr>
            <a:lvl2pPr>
              <a:defRPr lang="es-ES" sz="2400"/>
            </a:lvl2pPr>
            <a:lvl3pPr>
              <a:defRPr lang="es-ES" sz="2000"/>
            </a:lvl3pPr>
            <a:lvl4pPr>
              <a:defRPr lang="es-ES" sz="1800"/>
            </a:lvl4pPr>
            <a:lvl5pPr>
              <a:defRPr lang="es-ES"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13" name="Content Placeholder 12"/>
          <p:cNvSpPr>
            <a:spLocks noGrp="1"/>
          </p:cNvSpPr>
          <p:nvPr>
            <p:ph sz="half" idx="2"/>
          </p:nvPr>
        </p:nvSpPr>
        <p:spPr>
          <a:xfrm>
            <a:off x="4648200" y="1600200"/>
            <a:ext cx="4343400" cy="4724400"/>
          </a:xfrm>
        </p:spPr>
        <p:txBody>
          <a:bodyPr/>
          <a:lstStyle>
            <a:lvl1pPr latinLnBrk="0">
              <a:defRPr lang="es-ES" sz="2800"/>
            </a:lvl1pPr>
            <a:lvl2pPr>
              <a:defRPr lang="es-ES" sz="2400"/>
            </a:lvl2pPr>
            <a:lvl3pPr>
              <a:defRPr lang="es-ES" sz="2000"/>
            </a:lvl3pPr>
            <a:lvl4pPr>
              <a:defRPr lang="es-ES" sz="1800"/>
            </a:lvl4pPr>
            <a:lvl5pPr>
              <a:defRPr lang="es-ES"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21" name="Date Placeholder 20"/>
          <p:cNvSpPr>
            <a:spLocks noGrp="1"/>
          </p:cNvSpPr>
          <p:nvPr>
            <p:ph type="dt" sz="half" idx="10"/>
          </p:nvPr>
        </p:nvSpPr>
        <p:spPr/>
        <p:txBody>
          <a:bodyPr/>
          <a:lstStyle/>
          <a:p>
            <a:fld id="{8E06EB92-F772-4663-8537-1301BB50BFAC}" type="datetime2">
              <a:rPr/>
              <a:pPr/>
              <a:t>Jueves 7 de septiembre de 2006</a:t>
            </a:fld>
            <a:endParaRPr lang="es-ES" dirty="0"/>
          </a:p>
        </p:txBody>
      </p:sp>
      <p:sp>
        <p:nvSpPr>
          <p:cNvPr id="10" name="Footer Placeholder 9"/>
          <p:cNvSpPr>
            <a:spLocks noGrp="1"/>
          </p:cNvSpPr>
          <p:nvPr>
            <p:ph type="ftr" sz="quarter" idx="11"/>
          </p:nvPr>
        </p:nvSpPr>
        <p:spPr/>
        <p:txBody>
          <a:bodyPr/>
          <a:lstStyle/>
          <a:p>
            <a:endParaRPr lang="es-ES" dirty="0"/>
          </a:p>
        </p:txBody>
      </p:sp>
      <p:sp>
        <p:nvSpPr>
          <p:cNvPr id="31" name="Slide Number Placeholder 30"/>
          <p:cNvSpPr>
            <a:spLocks noGrp="1"/>
          </p:cNvSpPr>
          <p:nvPr>
            <p:ph type="sldNum" sz="quarter" idx="12"/>
          </p:nvPr>
        </p:nvSpPr>
        <p:spPr/>
        <p:txBody>
          <a:bodyPr/>
          <a:lstStyle/>
          <a:p>
            <a:fld id="{CF7A2BDD-D331-44F0-96AA-4FB4ED497064}" type="slidenum">
              <a: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latinLnBrk="0">
              <a:defRPr lang="es-ES"/>
            </a:lvl1pPr>
          </a:lstStyle>
          <a:p>
            <a:r>
              <a:rPr lang="es-ES" smtClean="0"/>
              <a:t>Haga clic para modificar el estilo de título del patrón</a:t>
            </a:r>
            <a:endParaRPr lang="es-ES"/>
          </a:p>
        </p:txBody>
      </p:sp>
      <p:sp>
        <p:nvSpPr>
          <p:cNvPr id="13" name="Text Placeholder 12"/>
          <p:cNvSpPr>
            <a:spLocks noGrp="1"/>
          </p:cNvSpPr>
          <p:nvPr>
            <p:ph type="body" idx="1"/>
          </p:nvPr>
        </p:nvSpPr>
        <p:spPr>
          <a:xfrm>
            <a:off x="281444" y="666750"/>
            <a:ext cx="4290556" cy="639762"/>
          </a:xfrm>
        </p:spPr>
        <p:txBody>
          <a:bodyPr anchor="ctr"/>
          <a:lstStyle>
            <a:lvl1pPr marL="0" indent="0" latinLnBrk="0">
              <a:buNone/>
              <a:defRPr lang="es-ES" sz="1800" b="0" cap="all" baseline="0">
                <a:solidFill>
                  <a:schemeClr val="accent1">
                    <a:shade val="50000"/>
                  </a:schemeClr>
                </a:solidFill>
                <a:latin typeface="+mj-lt"/>
                <a:ea typeface="+mj-lt"/>
                <a:cs typeface="+mj-lt"/>
              </a:defRPr>
            </a:lvl1pPr>
            <a:lvl2pPr>
              <a:buNone/>
              <a:defRPr lang="es-ES" sz="2000" b="1"/>
            </a:lvl2pPr>
            <a:lvl3pPr>
              <a:buNone/>
              <a:defRPr lang="es-ES" sz="1800" b="1"/>
            </a:lvl3pPr>
            <a:lvl4pPr>
              <a:buNone/>
              <a:defRPr lang="es-ES" sz="1600" b="1"/>
            </a:lvl4pPr>
            <a:lvl5pPr>
              <a:buNone/>
              <a:defRPr lang="es-ES" sz="1600" b="1"/>
            </a:lvl5pPr>
          </a:lstStyle>
          <a:p>
            <a:pPr lvl="0"/>
            <a:r>
              <a:rPr lang="es-ES" smtClean="0"/>
              <a:t>Haga clic para modificar el estilo de texto del patrón</a:t>
            </a:r>
          </a:p>
        </p:txBody>
      </p:sp>
      <p:sp>
        <p:nvSpPr>
          <p:cNvPr id="25" name="Text Placeholder 24"/>
          <p:cNvSpPr>
            <a:spLocks noGrp="1"/>
          </p:cNvSpPr>
          <p:nvPr>
            <p:ph type="body" sz="half" idx="3"/>
          </p:nvPr>
        </p:nvSpPr>
        <p:spPr>
          <a:xfrm>
            <a:off x="4645025" y="666750"/>
            <a:ext cx="4292241" cy="639762"/>
          </a:xfrm>
        </p:spPr>
        <p:txBody>
          <a:bodyPr anchor="ctr"/>
          <a:lstStyle>
            <a:lvl1pPr marL="0" indent="0" latinLnBrk="0">
              <a:buNone/>
              <a:defRPr lang="es-ES" sz="1800" b="0" cap="all" baseline="0">
                <a:solidFill>
                  <a:schemeClr val="accent1">
                    <a:shade val="50000"/>
                  </a:schemeClr>
                </a:solidFill>
                <a:latin typeface="+mj-lt"/>
                <a:ea typeface="+mj-lt"/>
                <a:cs typeface="+mj-lt"/>
              </a:defRPr>
            </a:lvl1pPr>
            <a:lvl2pPr>
              <a:buNone/>
              <a:defRPr lang="es-ES" sz="2000" b="1"/>
            </a:lvl2pPr>
            <a:lvl3pPr>
              <a:buNone/>
              <a:defRPr lang="es-ES" sz="1800" b="1"/>
            </a:lvl3pPr>
            <a:lvl4pPr>
              <a:buNone/>
              <a:defRPr lang="es-ES" sz="1600" b="1"/>
            </a:lvl4pPr>
            <a:lvl5pPr>
              <a:buNone/>
              <a:defRPr lang="es-ES" sz="1600" b="1"/>
            </a:lvl5pPr>
          </a:lstStyle>
          <a:p>
            <a:pPr lvl="0"/>
            <a:r>
              <a:rPr lang="es-ES" smtClean="0"/>
              <a:t>Haga clic para modificar el estilo de texto del patrón</a:t>
            </a:r>
          </a:p>
        </p:txBody>
      </p:sp>
      <p:sp>
        <p:nvSpPr>
          <p:cNvPr id="4" name="Content Placeholder 3"/>
          <p:cNvSpPr>
            <a:spLocks noGrp="1"/>
          </p:cNvSpPr>
          <p:nvPr>
            <p:ph sz="quarter" idx="2"/>
          </p:nvPr>
        </p:nvSpPr>
        <p:spPr>
          <a:xfrm>
            <a:off x="281444" y="1316037"/>
            <a:ext cx="4290556" cy="3941763"/>
          </a:xfrm>
        </p:spPr>
        <p:txBody>
          <a:bodyPr/>
          <a:lstStyle>
            <a:lvl1pPr latinLnBrk="0">
              <a:defRPr lang="es-ES" sz="2400"/>
            </a:lvl1pPr>
            <a:lvl2pPr>
              <a:defRPr lang="es-ES" sz="2000"/>
            </a:lvl2pPr>
            <a:lvl3pPr>
              <a:defRPr lang="es-ES" sz="1800"/>
            </a:lvl3pPr>
            <a:lvl4pPr>
              <a:defRPr lang="es-ES" sz="1600"/>
            </a:lvl4pPr>
            <a:lvl5pPr>
              <a:defRPr lang="es-ES"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28" name="Content Placeholder 27"/>
          <p:cNvSpPr>
            <a:spLocks noGrp="1"/>
          </p:cNvSpPr>
          <p:nvPr>
            <p:ph sz="quarter" idx="4"/>
          </p:nvPr>
        </p:nvSpPr>
        <p:spPr>
          <a:xfrm>
            <a:off x="4648200" y="1316037"/>
            <a:ext cx="4270375" cy="3941763"/>
          </a:xfrm>
        </p:spPr>
        <p:txBody>
          <a:bodyPr/>
          <a:lstStyle>
            <a:lvl1pPr latinLnBrk="0">
              <a:defRPr lang="es-ES" sz="2400"/>
            </a:lvl1pPr>
            <a:lvl2pPr>
              <a:defRPr lang="es-ES" sz="2000"/>
            </a:lvl2pPr>
            <a:lvl3pPr>
              <a:defRPr lang="es-ES" sz="1800"/>
            </a:lvl3pPr>
            <a:lvl4pPr>
              <a:defRPr lang="es-ES" sz="1600"/>
            </a:lvl4pPr>
            <a:lvl5pPr>
              <a:defRPr lang="es-ES"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10" name="Date Placeholder 9"/>
          <p:cNvSpPr>
            <a:spLocks noGrp="1"/>
          </p:cNvSpPr>
          <p:nvPr>
            <p:ph type="dt" sz="half" idx="10"/>
          </p:nvPr>
        </p:nvSpPr>
        <p:spPr/>
        <p:txBody>
          <a:bodyPr/>
          <a:lstStyle/>
          <a:p>
            <a:fld id="{27E2C789-5B62-48FF-9191-791023128F05}" type="datetime2">
              <a:rPr/>
              <a:pPr/>
              <a:t>Jueves 7 de septiembre de 2006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a:xfrm>
            <a:off x="8229600" y="6477000"/>
            <a:ext cx="762000" cy="246888"/>
          </a:xfrm>
        </p:spPr>
        <p:txBody>
          <a:bodyPr/>
          <a:lstStyle/>
          <a:p>
            <a:fld id="{CF7A2BDD-D331-44F0-96AA-4FB4ED497064}" type="slidenum">
              <a:rPr/>
              <a:pPr/>
              <a:t>‹Nº›</a:t>
            </a:fld>
            <a:endParaRPr lang="es-E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título">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s-ES" smtClean="0"/>
              <a:t>Haga clic para modificar el estilo de título del patrón</a:t>
            </a:r>
            <a:endParaRPr lang="es-ES"/>
          </a:p>
        </p:txBody>
      </p:sp>
      <p:sp>
        <p:nvSpPr>
          <p:cNvPr id="12" name="Date Placeholder 11"/>
          <p:cNvSpPr>
            <a:spLocks noGrp="1"/>
          </p:cNvSpPr>
          <p:nvPr>
            <p:ph type="dt" sz="half" idx="10"/>
          </p:nvPr>
        </p:nvSpPr>
        <p:spPr/>
        <p:txBody>
          <a:bodyPr/>
          <a:lstStyle/>
          <a:p>
            <a:fld id="{8E2E5AB2-AD30-4274-ADEE-77A916493B5C}" type="datetime2">
              <a:rPr/>
              <a:pPr/>
              <a:t>Jueves 7 de septiembre de 2006</a:t>
            </a:fld>
            <a:endParaRPr lang="es-ES" dirty="0"/>
          </a:p>
        </p:txBody>
      </p:sp>
      <p:sp>
        <p:nvSpPr>
          <p:cNvPr id="21" name="Footer Placeholder 20"/>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CF7A2BDD-D331-44F0-96AA-4FB4ED497064}" type="slidenum">
              <a: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C76396-5064-41C5-A285-015EE0047001}" type="datetime2">
              <a:rPr/>
              <a:pPr/>
              <a:t>Jueves 7 de septiembre de 2006</a:t>
            </a:fld>
            <a:endParaRPr lang="es-ES" dirty="0"/>
          </a:p>
        </p:txBody>
      </p:sp>
      <p:sp>
        <p:nvSpPr>
          <p:cNvPr id="24" name="Footer Placeholder 23"/>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CF7A2BDD-D331-44F0-96AA-4FB4ED497064}" type="slidenum">
              <a: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
        <p:nvSpPr>
          <p:cNvPr id="12" name="Title 11"/>
          <p:cNvSpPr>
            <a:spLocks noGrp="1"/>
          </p:cNvSpPr>
          <p:nvPr>
            <p:ph type="title"/>
          </p:nvPr>
        </p:nvSpPr>
        <p:spPr>
          <a:xfrm>
            <a:off x="457200" y="5486400"/>
            <a:ext cx="8458200" cy="520700"/>
          </a:xfrm>
        </p:spPr>
        <p:txBody>
          <a:bodyPr anchor="ctr"/>
          <a:lstStyle>
            <a:lvl1pPr algn="l" latinLnBrk="0">
              <a:buNone/>
              <a:defRPr lang="es-ES" sz="2000" b="1"/>
            </a:lvl1pPr>
          </a:lstStyle>
          <a:p>
            <a:r>
              <a:rPr lang="es-ES" smtClean="0"/>
              <a:t>Haga clic para modificar el estilo de título del patrón</a:t>
            </a:r>
            <a:endParaRPr lang="es-ES"/>
          </a:p>
        </p:txBody>
      </p:sp>
      <p:sp>
        <p:nvSpPr>
          <p:cNvPr id="26" name="Text Placeholder 25"/>
          <p:cNvSpPr>
            <a:spLocks noGrp="1"/>
          </p:cNvSpPr>
          <p:nvPr>
            <p:ph type="body" idx="2"/>
          </p:nvPr>
        </p:nvSpPr>
        <p:spPr>
          <a:xfrm>
            <a:off x="457200" y="609600"/>
            <a:ext cx="3008313" cy="4800600"/>
          </a:xfrm>
        </p:spPr>
        <p:txBody>
          <a:bodyPr/>
          <a:lstStyle>
            <a:lvl1pPr marL="0" indent="0" latinLnBrk="0">
              <a:buNone/>
              <a:defRPr lang="es-ES" sz="1400"/>
            </a:lvl1pPr>
            <a:lvl2pPr>
              <a:buNone/>
              <a:defRPr lang="es-ES" sz="1200"/>
            </a:lvl2pPr>
            <a:lvl3pPr>
              <a:buNone/>
              <a:defRPr lang="es-ES" sz="1000"/>
            </a:lvl3pPr>
            <a:lvl4pPr>
              <a:buNone/>
              <a:defRPr lang="es-ES" sz="900"/>
            </a:lvl4pPr>
            <a:lvl5pPr>
              <a:buNone/>
              <a:defRPr lang="es-ES" sz="900"/>
            </a:lvl5pPr>
          </a:lstStyle>
          <a:p>
            <a:pPr lvl="0"/>
            <a:r>
              <a:rPr lang="es-ES" smtClean="0"/>
              <a:t>Haga clic para modificar el estilo de texto del patrón</a:t>
            </a:r>
          </a:p>
        </p:txBody>
      </p:sp>
      <p:sp>
        <p:nvSpPr>
          <p:cNvPr id="14" name="Content Placeholder 13"/>
          <p:cNvSpPr>
            <a:spLocks noGrp="1"/>
          </p:cNvSpPr>
          <p:nvPr>
            <p:ph sz="half" idx="1"/>
          </p:nvPr>
        </p:nvSpPr>
        <p:spPr>
          <a:xfrm>
            <a:off x="3575050" y="609600"/>
            <a:ext cx="5340350" cy="4800600"/>
          </a:xfrm>
        </p:spPr>
        <p:txBody>
          <a:bodyPr/>
          <a:lstStyle>
            <a:lvl1pPr latinLnBrk="0">
              <a:defRPr lang="es-ES" sz="3200"/>
            </a:lvl1pPr>
            <a:lvl2pPr>
              <a:defRPr lang="es-ES" sz="2800"/>
            </a:lvl2pPr>
            <a:lvl3pPr>
              <a:defRPr lang="es-ES" sz="2400"/>
            </a:lvl3pPr>
            <a:lvl4pPr>
              <a:defRPr lang="es-ES" sz="2000"/>
            </a:lvl4pPr>
            <a:lvl5pPr>
              <a:defRPr lang="es-ES"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25" name="Date Placeholder 24"/>
          <p:cNvSpPr>
            <a:spLocks noGrp="1"/>
          </p:cNvSpPr>
          <p:nvPr>
            <p:ph type="dt" sz="half" idx="10"/>
          </p:nvPr>
        </p:nvSpPr>
        <p:spPr/>
        <p:txBody>
          <a:bodyPr/>
          <a:lstStyle/>
          <a:p>
            <a:fld id="{5E39F948-767F-407F-A020-A5EC9CBC2988}" type="datetime2">
              <a:rPr/>
              <a:pPr/>
              <a:t>Jueves 7 de septiembre de 2006</a:t>
            </a:fld>
            <a:endParaRPr lang="es-ES" dirty="0"/>
          </a:p>
        </p:txBody>
      </p:sp>
      <p:sp>
        <p:nvSpPr>
          <p:cNvPr id="29" name="Footer Placeholder 28"/>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CF7A2BDD-D331-44F0-96AA-4FB4ED497064}" type="slidenum">
              <a: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latinLnBrk="0">
              <a:buNone/>
              <a:defRPr lang="es-ES" sz="3200"/>
            </a:lvl1pPr>
          </a:lstStyle>
          <a:p>
            <a:r>
              <a:rPr lang="es-ES" dirty="0" smtClean="0"/>
              <a:t>Haga clic en el icono para agregar una imagen</a:t>
            </a:r>
            <a:endParaRPr lang="es-ES" dirty="0"/>
          </a:p>
        </p:txBody>
      </p:sp>
      <p:sp>
        <p:nvSpPr>
          <p:cNvPr id="7" name="Date Placeholder 6"/>
          <p:cNvSpPr>
            <a:spLocks noGrp="1"/>
          </p:cNvSpPr>
          <p:nvPr>
            <p:ph type="dt" sz="half" idx="10"/>
          </p:nvPr>
        </p:nvSpPr>
        <p:spPr/>
        <p:txBody>
          <a:bodyPr/>
          <a:lstStyle/>
          <a:p>
            <a:fld id="{13251B7D-C0F1-466D-856C-C3614969F05D}" type="datetime2">
              <a:rPr/>
              <a:pPr/>
              <a:t>Jueves 7 de septiembre de 2006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31" name="Slide Number Placeholder 30"/>
          <p:cNvSpPr>
            <a:spLocks noGrp="1"/>
          </p:cNvSpPr>
          <p:nvPr>
            <p:ph type="sldNum" sz="quarter" idx="12"/>
          </p:nvPr>
        </p:nvSpPr>
        <p:spPr/>
        <p:txBody>
          <a:bodyPr/>
          <a:lstStyle/>
          <a:p>
            <a:fld id="{CF7A2BDD-D331-44F0-96AA-4FB4ED497064}" type="slidenum">
              <a:rPr/>
              <a:pPr/>
              <a:t>‹Nº›</a:t>
            </a:fld>
            <a:endParaRPr lang="es-ES" dirty="0"/>
          </a:p>
        </p:txBody>
      </p:sp>
      <p:sp>
        <p:nvSpPr>
          <p:cNvPr id="17" name="Title 16"/>
          <p:cNvSpPr>
            <a:spLocks noGrp="1"/>
          </p:cNvSpPr>
          <p:nvPr>
            <p:ph type="title"/>
          </p:nvPr>
        </p:nvSpPr>
        <p:spPr>
          <a:xfrm>
            <a:off x="381000" y="4993760"/>
            <a:ext cx="5867400" cy="522288"/>
          </a:xfrm>
        </p:spPr>
        <p:txBody>
          <a:bodyPr anchor="ctr"/>
          <a:lstStyle>
            <a:lvl1pPr algn="l" latinLnBrk="0">
              <a:buNone/>
              <a:defRPr lang="es-ES" sz="2000" b="1"/>
            </a:lvl1pPr>
          </a:lstStyle>
          <a:p>
            <a:r>
              <a:rPr lang="es-ES" smtClean="0"/>
              <a:t>Haga clic para modificar el estilo de título del patrón</a:t>
            </a:r>
            <a:endParaRPr lang="es-ES"/>
          </a:p>
        </p:txBody>
      </p:sp>
      <p:sp>
        <p:nvSpPr>
          <p:cNvPr id="26" name="Text Placeholder 25"/>
          <p:cNvSpPr>
            <a:spLocks noGrp="1"/>
          </p:cNvSpPr>
          <p:nvPr>
            <p:ph type="body" sz="half" idx="2"/>
          </p:nvPr>
        </p:nvSpPr>
        <p:spPr>
          <a:xfrm>
            <a:off x="381000" y="5533218"/>
            <a:ext cx="5867400" cy="768350"/>
          </a:xfrm>
        </p:spPr>
        <p:txBody>
          <a:bodyPr lIns="109728" tIns="0"/>
          <a:lstStyle>
            <a:lvl1pPr latinLnBrk="0">
              <a:buNone/>
              <a:defRPr lang="es-ES" sz="1400"/>
            </a:lvl1pPr>
            <a:lvl2pPr>
              <a:defRPr lang="es-ES" sz="1200"/>
            </a:lvl2pPr>
            <a:lvl3pPr>
              <a:defRPr lang="es-ES" sz="1000"/>
            </a:lvl3pPr>
            <a:lvl4pPr>
              <a:defRPr lang="es-ES" sz="900"/>
            </a:lvl4pPr>
            <a:lvl5pPr>
              <a:defRPr lang="es-ES" sz="900"/>
            </a:lvl5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a:p>
            <a:pPr lvl="5"/>
            <a:r>
              <a:rPr lang="es-ES"/>
              <a:t>Sexto nivel</a:t>
            </a:r>
          </a:p>
          <a:p>
            <a:pPr lvl="6"/>
            <a:r>
              <a:rPr lang="es-ES"/>
              <a:t>Séptimo nivel</a:t>
            </a:r>
          </a:p>
          <a:p>
            <a:pPr lvl="7"/>
            <a:r>
              <a:rPr lang="es-ES"/>
              <a:t>Octavo nivel</a:t>
            </a:r>
          </a:p>
          <a:p>
            <a:pPr lvl="8"/>
            <a:r>
              <a:rPr lang="es-ES"/>
              <a:t>Noveno nivel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latinLnBrk="0">
              <a:defRPr lang="es-ES" sz="1200">
                <a:solidFill>
                  <a:schemeClr val="accent1">
                    <a:shade val="75000"/>
                  </a:schemeClr>
                </a:solidFill>
              </a:defRPr>
            </a:lvl1pPr>
          </a:lstStyle>
          <a:p>
            <a:pPr algn="l"/>
            <a:fld id="{4C8A7A92-D244-4C94-97DC-00C50A8E32A7}" type="datetime2">
              <a:rPr/>
              <a:pPr algn="l"/>
              <a:t>Jueves 7 de septiembre de 2006</a:t>
            </a:fld>
            <a:endParaRPr lang="es-E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latinLnBrk="0">
              <a:defRPr lang="es-ES" sz="1200">
                <a:solidFill>
                  <a:schemeClr val="accent1">
                    <a:shade val="75000"/>
                  </a:schemeClr>
                </a:solidFill>
              </a:defRPr>
            </a:lvl1pPr>
          </a:lstStyle>
          <a:p>
            <a:pPr algn="r"/>
            <a:endParaRPr lang="es-E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latinLnBrk="0">
              <a:defRPr lang="es-ES" sz="1200">
                <a:solidFill>
                  <a:schemeClr val="accent1">
                    <a:shade val="75000"/>
                  </a:schemeClr>
                </a:solidFill>
              </a:defRPr>
            </a:lvl1pPr>
          </a:lstStyle>
          <a:p>
            <a:fld id="{CF7A2BDD-D331-44F0-96AA-4FB4ED497064}" type="slidenum">
              <a:rPr lang="es-ES">
                <a:solidFill>
                  <a:schemeClr val="accent1">
                    <a:shade val="75000"/>
                  </a:schemeClr>
                </a:solidFill>
              </a:rPr>
              <a:pPr/>
              <a:t>‹Nº›</a:t>
            </a:fld>
            <a:endParaRPr lang="es-E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s-ES"/>
              <a:t>Haga clic para modificar el estilo de título del patrón</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s-E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latinLnBrk="0" hangingPunct="1">
        <a:spcBef>
          <a:spcPct val="0"/>
        </a:spcBef>
        <a:buNone/>
        <a:defRPr lang="es-ES"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lang="es-ES"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lang="es-ES"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lang="es-ES"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lang="es-ES"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lang="es-ES"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lang="es-ES"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lang="es-ES"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lang="es-ES"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lang="es-ES" sz="1400" kern="1200" baseline="0">
          <a:solidFill>
            <a:schemeClr val="tx2"/>
          </a:solidFill>
          <a:latin typeface="+mn-lt"/>
          <a:ea typeface="+mn-ea"/>
          <a:cs typeface="+mn-cs"/>
        </a:defRPr>
      </a:lvl9pPr>
    </p:bodyStyle>
    <p:otherStyle>
      <a:lvl1pPr marL="0" algn="l" rtl="0" eaLnBrk="1" latinLnBrk="0" hangingPunct="1">
        <a:defRPr lang="es-ES" kern="1200">
          <a:solidFill>
            <a:schemeClr val="tx1"/>
          </a:solidFill>
          <a:latin typeface="+mn-lt"/>
          <a:ea typeface="+mn-ea"/>
          <a:cs typeface="+mn-cs"/>
        </a:defRPr>
      </a:lvl1pPr>
      <a:lvl2pPr marL="457200" algn="l" rtl="0" eaLnBrk="1" hangingPunct="1">
        <a:defRPr lang="es-ES" kern="1200">
          <a:solidFill>
            <a:schemeClr val="tx1"/>
          </a:solidFill>
          <a:latin typeface="+mn-lt"/>
          <a:ea typeface="+mn-ea"/>
          <a:cs typeface="+mn-cs"/>
        </a:defRPr>
      </a:lvl2pPr>
      <a:lvl3pPr marL="914400" algn="l" rtl="0" eaLnBrk="1" hangingPunct="1">
        <a:defRPr lang="es-ES" kern="1200">
          <a:solidFill>
            <a:schemeClr val="tx1"/>
          </a:solidFill>
          <a:latin typeface="+mn-lt"/>
          <a:ea typeface="+mn-ea"/>
          <a:cs typeface="+mn-cs"/>
        </a:defRPr>
      </a:lvl3pPr>
      <a:lvl4pPr marL="1371600" algn="l" rtl="0" eaLnBrk="1" hangingPunct="1">
        <a:defRPr lang="es-ES" kern="1200">
          <a:solidFill>
            <a:schemeClr val="tx1"/>
          </a:solidFill>
          <a:latin typeface="+mn-lt"/>
          <a:ea typeface="+mn-ea"/>
          <a:cs typeface="+mn-cs"/>
        </a:defRPr>
      </a:lvl4pPr>
      <a:lvl5pPr marL="1828800" algn="l" rtl="0" eaLnBrk="1" hangingPunct="1">
        <a:defRPr lang="es-ES" kern="1200">
          <a:solidFill>
            <a:schemeClr val="tx1"/>
          </a:solidFill>
          <a:latin typeface="+mn-lt"/>
          <a:ea typeface="+mn-ea"/>
          <a:cs typeface="+mn-cs"/>
        </a:defRPr>
      </a:lvl5pPr>
      <a:lvl6pPr marL="2286000" algn="l" rtl="0" eaLnBrk="1" hangingPunct="1">
        <a:defRPr lang="es-ES" kern="1200">
          <a:solidFill>
            <a:schemeClr val="tx1"/>
          </a:solidFill>
          <a:latin typeface="+mn-lt"/>
          <a:ea typeface="+mn-ea"/>
          <a:cs typeface="+mn-cs"/>
        </a:defRPr>
      </a:lvl6pPr>
      <a:lvl7pPr marL="2743200" algn="l" rtl="0" eaLnBrk="1" hangingPunct="1">
        <a:defRPr lang="es-ES" kern="1200">
          <a:solidFill>
            <a:schemeClr val="tx1"/>
          </a:solidFill>
          <a:latin typeface="+mn-lt"/>
          <a:ea typeface="+mn-ea"/>
          <a:cs typeface="+mn-cs"/>
        </a:defRPr>
      </a:lvl7pPr>
      <a:lvl8pPr marL="3200400" algn="l" rtl="0" eaLnBrk="1" hangingPunct="1">
        <a:defRPr lang="es-ES" kern="1200">
          <a:solidFill>
            <a:schemeClr val="tx1"/>
          </a:solidFill>
          <a:latin typeface="+mn-lt"/>
          <a:ea typeface="+mn-ea"/>
          <a:cs typeface="+mn-cs"/>
        </a:defRPr>
      </a:lvl8pPr>
      <a:lvl9pPr marL="3657600" algn="l" rtl="0" eaLnBrk="1" hangingPunct="1">
        <a:defRPr lang="es-ES"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0.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3.png"/><Relationship Id="rId4" Type="http://schemas.openxmlformats.org/officeDocument/2006/relationships/image" Target="../media/image12.gif"/><Relationship Id="rId9"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0" y="928670"/>
            <a:ext cx="9144000" cy="714380"/>
          </a:xfrm>
        </p:spPr>
        <p:txBody>
          <a:bodyPr/>
          <a:lstStyle/>
          <a:p>
            <a:pPr algn="ctr"/>
            <a:r>
              <a:rPr lang="es-ES" b="1" dirty="0" err="1" smtClean="0"/>
              <a:t>Wikireco</a:t>
            </a:r>
            <a:r>
              <a:rPr b="1" smtClean="0"/>
              <a:t>mmender</a:t>
            </a:r>
            <a:endParaRPr lang="es-ES" b="1" dirty="0"/>
          </a:p>
        </p:txBody>
      </p:sp>
      <p:sp>
        <p:nvSpPr>
          <p:cNvPr id="3" name="Rectangle 2"/>
          <p:cNvSpPr>
            <a:spLocks noGrp="1"/>
          </p:cNvSpPr>
          <p:nvPr>
            <p:ph type="subTitle" idx="1"/>
          </p:nvPr>
        </p:nvSpPr>
        <p:spPr>
          <a:xfrm>
            <a:off x="3714744" y="4071942"/>
            <a:ext cx="5214974" cy="1200152"/>
          </a:xfrm>
        </p:spPr>
        <p:txBody>
          <a:bodyPr>
            <a:normAutofit fontScale="92500" lnSpcReduction="20000"/>
          </a:bodyPr>
          <a:lstStyle/>
          <a:p>
            <a:r>
              <a:rPr lang="es-EC" dirty="0" smtClean="0"/>
              <a:t>Presentado por:</a:t>
            </a:r>
          </a:p>
          <a:p>
            <a:pPr lvl="1" algn="l">
              <a:buFont typeface="Wingdings" pitchFamily="2" charset="2"/>
              <a:buChar char="q"/>
            </a:pPr>
            <a:r>
              <a:rPr lang="es-EC" dirty="0" smtClean="0"/>
              <a:t>Andrés Cantos </a:t>
            </a:r>
            <a:r>
              <a:rPr lang="es-EC" dirty="0" err="1" smtClean="0"/>
              <a:t>Rivadeneira</a:t>
            </a:r>
            <a:endParaRPr lang="es-ES" dirty="0"/>
          </a:p>
          <a:p>
            <a:pPr lvl="1" algn="l">
              <a:buFont typeface="Wingdings" pitchFamily="2" charset="2"/>
              <a:buChar char="q"/>
            </a:pPr>
            <a:r>
              <a:rPr lang="es-ES" dirty="0" smtClean="0"/>
              <a:t>Bolívar </a:t>
            </a:r>
            <a:r>
              <a:rPr lang="es-ES" dirty="0" err="1" smtClean="0"/>
              <a:t>Elbert</a:t>
            </a:r>
            <a:r>
              <a:rPr lang="es-ES" dirty="0" smtClean="0"/>
              <a:t> Pontón</a:t>
            </a:r>
            <a:endParaRPr lang="es-ES" dirty="0"/>
          </a:p>
        </p:txBody>
      </p:sp>
      <p:sp>
        <p:nvSpPr>
          <p:cNvPr id="4" name="Rectangle 2"/>
          <p:cNvSpPr txBox="1">
            <a:spLocks/>
          </p:cNvSpPr>
          <p:nvPr/>
        </p:nvSpPr>
        <p:spPr>
          <a:xfrm>
            <a:off x="785786" y="2071678"/>
            <a:ext cx="7643866" cy="1643074"/>
          </a:xfrm>
          <a:prstGeom prst="rect">
            <a:avLst/>
          </a:prstGeom>
        </p:spPr>
        <p:txBody>
          <a:bodyPr vert="horz" anchor="b">
            <a:noAutofit/>
          </a:bodyPr>
          <a:lstStyle/>
          <a:p>
            <a:pPr algn="ctr"/>
            <a:r>
              <a:rPr lang="es-ES" sz="2800" b="1" dirty="0" smtClean="0">
                <a:solidFill>
                  <a:schemeClr val="tx1">
                    <a:lumMod val="85000"/>
                    <a:lumOff val="15000"/>
                  </a:schemeClr>
                </a:solidFill>
              </a:rPr>
              <a:t>“MÓDULO DE RECOMENDACIONES DE PÁGINAS A VISITAR EN LA WIKIPEDIA, BASADO EN LAS APORTACIONES EFECTUADAS POR LA COMUNIDAD DE USUARIOS USANDO HADOOP”</a:t>
            </a:r>
          </a:p>
        </p:txBody>
      </p:sp>
      <p:pic>
        <p:nvPicPr>
          <p:cNvPr id="21505" name="Picture 1" descr="C:\xampp\htdocs\mediawiki\skins\common\images\wiki.png"/>
          <p:cNvPicPr>
            <a:picLocks noChangeAspect="1" noChangeArrowheads="1"/>
          </p:cNvPicPr>
          <p:nvPr/>
        </p:nvPicPr>
        <p:blipFill>
          <a:blip r:embed="rId3"/>
          <a:srcRect/>
          <a:stretch>
            <a:fillRect/>
          </a:stretch>
        </p:blipFill>
        <p:spPr bwMode="auto">
          <a:xfrm>
            <a:off x="571472" y="142864"/>
            <a:ext cx="1714500" cy="1714500"/>
          </a:xfrm>
          <a:prstGeom prst="rect">
            <a:avLst/>
          </a:prstGeom>
          <a:noFill/>
        </p:spPr>
      </p:pic>
      <p:pic>
        <p:nvPicPr>
          <p:cNvPr id="21506" name="Picture 2" descr="C:\Documents and Settings\Andrés Cantos\Escritorio\espol1-300x299.png"/>
          <p:cNvPicPr>
            <a:picLocks noChangeAspect="1" noChangeArrowheads="1"/>
          </p:cNvPicPr>
          <p:nvPr/>
        </p:nvPicPr>
        <p:blipFill>
          <a:blip r:embed="rId4"/>
          <a:srcRect/>
          <a:stretch>
            <a:fillRect/>
          </a:stretch>
        </p:blipFill>
        <p:spPr bwMode="auto">
          <a:xfrm>
            <a:off x="6929454" y="214290"/>
            <a:ext cx="1741469" cy="173566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Filtrado</a:t>
            </a:r>
            <a:r>
              <a:rPr kumimoji="0" lang="es-ES" sz="3200"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de Información → </a:t>
            </a:r>
            <a:r>
              <a:rPr kumimoji="0" lang="es-ES"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Algoritmo</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8" name="7 CuadroTexto"/>
          <p:cNvSpPr txBox="1"/>
          <p:nvPr/>
        </p:nvSpPr>
        <p:spPr>
          <a:xfrm>
            <a:off x="500034" y="1714488"/>
            <a:ext cx="7215238" cy="3600986"/>
          </a:xfrm>
          <a:prstGeom prst="rect">
            <a:avLst/>
          </a:prstGeom>
          <a:noFill/>
        </p:spPr>
        <p:txBody>
          <a:bodyPr wrap="square" rtlCol="0">
            <a:spAutoFit/>
          </a:bodyPr>
          <a:lstStyle/>
          <a:p>
            <a:r>
              <a:rPr lang="es-ES" sz="1200" b="1" dirty="0" err="1" smtClean="0">
                <a:solidFill>
                  <a:srgbClr val="7030A0"/>
                </a:solidFill>
              </a:rPr>
              <a:t>public</a:t>
            </a:r>
            <a:r>
              <a:rPr lang="es-ES" sz="1200" b="1" dirty="0" smtClean="0">
                <a:solidFill>
                  <a:srgbClr val="7030A0"/>
                </a:solidFill>
              </a:rPr>
              <a:t> </a:t>
            </a:r>
            <a:r>
              <a:rPr lang="es-ES" sz="1200" b="1" dirty="0" err="1" smtClean="0">
                <a:solidFill>
                  <a:srgbClr val="7030A0"/>
                </a:solidFill>
              </a:rPr>
              <a:t>void</a:t>
            </a:r>
            <a:r>
              <a:rPr lang="es-ES" sz="1200" b="1" dirty="0" smtClean="0">
                <a:solidFill>
                  <a:srgbClr val="7030A0"/>
                </a:solidFill>
              </a:rPr>
              <a:t> </a:t>
            </a:r>
            <a:r>
              <a:rPr lang="es-ES" sz="1200" b="1" dirty="0" smtClean="0"/>
              <a:t>map(</a:t>
            </a:r>
            <a:r>
              <a:rPr lang="es-ES" sz="1200" dirty="0" err="1" smtClean="0"/>
              <a:t>LongWritable</a:t>
            </a:r>
            <a:r>
              <a:rPr lang="es-ES" sz="1200" dirty="0" smtClean="0"/>
              <a:t> </a:t>
            </a:r>
            <a:r>
              <a:rPr lang="es-ES" sz="1200" dirty="0" err="1" smtClean="0"/>
              <a:t>key</a:t>
            </a:r>
            <a:r>
              <a:rPr lang="es-ES" sz="1200" dirty="0" smtClean="0"/>
              <a:t>, </a:t>
            </a:r>
            <a:r>
              <a:rPr lang="es-ES" sz="1200" dirty="0" err="1" smtClean="0"/>
              <a:t>WikipediaPage</a:t>
            </a:r>
            <a:r>
              <a:rPr lang="es-ES" sz="1200" dirty="0" smtClean="0"/>
              <a:t> </a:t>
            </a:r>
            <a:r>
              <a:rPr lang="es-ES" sz="1200" dirty="0" err="1" smtClean="0"/>
              <a:t>pagwiki</a:t>
            </a:r>
            <a:r>
              <a:rPr lang="es-ES" sz="1200" dirty="0" smtClean="0"/>
              <a:t>,</a:t>
            </a:r>
            <a:r>
              <a:rPr lang="es-ES" sz="1200" b="1" dirty="0" smtClean="0"/>
              <a:t> </a:t>
            </a:r>
            <a:r>
              <a:rPr lang="en-US" sz="1200" dirty="0" err="1" smtClean="0"/>
              <a:t>OutputCollector</a:t>
            </a:r>
            <a:r>
              <a:rPr lang="en-US" sz="1200" dirty="0" smtClean="0"/>
              <a:t>&lt;Text, Text&gt; output, Reporter </a:t>
            </a:r>
            <a:r>
              <a:rPr lang="en-US" sz="1200" dirty="0" err="1" smtClean="0"/>
              <a:t>reporter</a:t>
            </a:r>
            <a:r>
              <a:rPr lang="en-US" sz="1200" dirty="0" smtClean="0"/>
              <a:t>) </a:t>
            </a:r>
            <a:r>
              <a:rPr lang="en-US" sz="1200" b="1" dirty="0" smtClean="0">
                <a:solidFill>
                  <a:srgbClr val="7030A0"/>
                </a:solidFill>
              </a:rPr>
              <a:t>throws</a:t>
            </a:r>
            <a:r>
              <a:rPr lang="en-US" sz="1200" b="1" dirty="0" smtClean="0"/>
              <a:t> </a:t>
            </a:r>
            <a:r>
              <a:rPr lang="en-US" sz="1200" b="1" dirty="0" err="1" smtClean="0"/>
              <a:t>IOException</a:t>
            </a:r>
            <a:r>
              <a:rPr lang="en-US" sz="1200" b="1" dirty="0" smtClean="0"/>
              <a:t> {</a:t>
            </a:r>
          </a:p>
          <a:p>
            <a:r>
              <a:rPr lang="es-ES" sz="1200" dirty="0" smtClean="0"/>
              <a:t>Text okey = </a:t>
            </a:r>
            <a:r>
              <a:rPr lang="es-ES" sz="1200" b="1" dirty="0" smtClean="0"/>
              <a:t>new Text(</a:t>
            </a:r>
            <a:r>
              <a:rPr lang="es-ES" sz="1200" b="1" dirty="0" err="1" smtClean="0"/>
              <a:t>pagwiki.getMIdpage</a:t>
            </a:r>
            <a:r>
              <a:rPr lang="es-ES" sz="1200" b="1" dirty="0" smtClean="0"/>
              <a:t>());</a:t>
            </a:r>
          </a:p>
          <a:p>
            <a:r>
              <a:rPr lang="es-ES" sz="1200" b="1" dirty="0" err="1" smtClean="0">
                <a:solidFill>
                  <a:srgbClr val="7030A0"/>
                </a:solidFill>
              </a:rPr>
              <a:t>if</a:t>
            </a:r>
            <a:r>
              <a:rPr lang="es-ES" sz="1200" b="1" dirty="0" smtClean="0"/>
              <a:t>( </a:t>
            </a:r>
            <a:r>
              <a:rPr lang="es-ES" sz="1200" b="1" dirty="0" err="1" smtClean="0"/>
              <a:t>pagwiki.getTitle</a:t>
            </a:r>
            <a:r>
              <a:rPr lang="es-ES" sz="1200" b="1" dirty="0" smtClean="0"/>
              <a:t>().</a:t>
            </a:r>
            <a:r>
              <a:rPr lang="es-ES" sz="1200" b="1" dirty="0" err="1" smtClean="0"/>
              <a:t>indexOf</a:t>
            </a:r>
            <a:r>
              <a:rPr lang="es-ES" sz="1200" b="1" dirty="0" smtClean="0"/>
              <a:t>(":")== -1){</a:t>
            </a:r>
          </a:p>
          <a:p>
            <a:r>
              <a:rPr lang="es-ES" sz="1200" dirty="0" smtClean="0"/>
              <a:t>	</a:t>
            </a:r>
            <a:r>
              <a:rPr lang="es-ES" sz="1200" dirty="0" err="1" smtClean="0"/>
              <a:t>reporter.incrCounter</a:t>
            </a:r>
            <a:r>
              <a:rPr lang="es-ES" sz="1200" dirty="0" smtClean="0"/>
              <a:t>(</a:t>
            </a:r>
            <a:r>
              <a:rPr lang="es-ES" sz="1200" dirty="0" err="1" smtClean="0"/>
              <a:t>Counters.</a:t>
            </a:r>
            <a:r>
              <a:rPr lang="es-ES" sz="1200" i="1" dirty="0" err="1" smtClean="0"/>
              <a:t>NUMPAGES</a:t>
            </a:r>
            <a:r>
              <a:rPr lang="es-ES" sz="1200" i="1" dirty="0" smtClean="0"/>
              <a:t>, 1);</a:t>
            </a:r>
          </a:p>
          <a:p>
            <a:r>
              <a:rPr lang="es-ES" sz="1200" dirty="0" smtClean="0"/>
              <a:t>	String </a:t>
            </a:r>
            <a:r>
              <a:rPr lang="es-ES" sz="1200" dirty="0" err="1" smtClean="0"/>
              <a:t>xmlpagina</a:t>
            </a:r>
            <a:r>
              <a:rPr lang="es-ES" sz="1200" dirty="0" smtClean="0"/>
              <a:t> ="";</a:t>
            </a:r>
          </a:p>
          <a:p>
            <a:pPr lvl="2"/>
            <a:r>
              <a:rPr lang="es-ES" sz="1200" dirty="0" err="1" smtClean="0"/>
              <a:t>xmlpagina</a:t>
            </a:r>
            <a:r>
              <a:rPr lang="es-ES" sz="1200" dirty="0" smtClean="0"/>
              <a:t> = </a:t>
            </a:r>
            <a:r>
              <a:rPr lang="es-ES" sz="1200" dirty="0" err="1" smtClean="0"/>
              <a:t>pagwiki.getMPage</a:t>
            </a:r>
            <a:r>
              <a:rPr lang="es-ES" sz="1200" dirty="0" smtClean="0"/>
              <a:t>();</a:t>
            </a:r>
          </a:p>
          <a:p>
            <a:r>
              <a:rPr lang="es-ES" sz="1200" b="1" dirty="0" smtClean="0"/>
              <a:t>               </a:t>
            </a:r>
            <a:r>
              <a:rPr lang="es-ES" sz="1200" b="1" dirty="0" smtClean="0">
                <a:solidFill>
                  <a:srgbClr val="7030A0"/>
                </a:solidFill>
              </a:rPr>
              <a:t>try</a:t>
            </a:r>
            <a:r>
              <a:rPr lang="es-ES" sz="1200" b="1" dirty="0" smtClean="0"/>
              <a:t>{</a:t>
            </a:r>
          </a:p>
          <a:p>
            <a:r>
              <a:rPr lang="es-ES" sz="1200" dirty="0" smtClean="0"/>
              <a:t>		</a:t>
            </a:r>
            <a:r>
              <a:rPr lang="es-ES" sz="1200" dirty="0" err="1" smtClean="0"/>
              <a:t>ArrayList</a:t>
            </a:r>
            <a:r>
              <a:rPr lang="es-ES" sz="1200" dirty="0" smtClean="0"/>
              <a:t> lista = </a:t>
            </a:r>
            <a:r>
              <a:rPr lang="es-ES" sz="1200" dirty="0" err="1" smtClean="0"/>
              <a:t>Obtenerrevisiones</a:t>
            </a:r>
            <a:r>
              <a:rPr lang="es-ES" sz="1200" dirty="0" smtClean="0"/>
              <a:t>(</a:t>
            </a:r>
            <a:r>
              <a:rPr lang="es-ES" sz="1200" dirty="0" err="1" smtClean="0"/>
              <a:t>xmlpagina</a:t>
            </a:r>
            <a:r>
              <a:rPr lang="es-ES" sz="1200" dirty="0" smtClean="0"/>
              <a:t>)</a:t>
            </a:r>
            <a:r>
              <a:rPr lang="es-ES" sz="1200" u="sng" dirty="0" smtClean="0"/>
              <a:t>;</a:t>
            </a:r>
          </a:p>
          <a:p>
            <a:r>
              <a:rPr lang="nn-NO" sz="1200" b="1" dirty="0" smtClean="0"/>
              <a:t>		</a:t>
            </a:r>
            <a:r>
              <a:rPr lang="nn-NO" sz="1200" b="1" dirty="0" smtClean="0">
                <a:solidFill>
                  <a:srgbClr val="7030A0"/>
                </a:solidFill>
              </a:rPr>
              <a:t>for</a:t>
            </a:r>
            <a:r>
              <a:rPr lang="nn-NO" sz="1200" b="1" dirty="0" smtClean="0"/>
              <a:t> (</a:t>
            </a:r>
            <a:r>
              <a:rPr lang="nn-NO" sz="1200" b="1" dirty="0" smtClean="0">
                <a:solidFill>
                  <a:srgbClr val="7030A0"/>
                </a:solidFill>
              </a:rPr>
              <a:t>int</a:t>
            </a:r>
            <a:r>
              <a:rPr lang="nn-NO" sz="1200" b="1" dirty="0" smtClean="0"/>
              <a:t> i=0; i&lt;lista.size();i++){</a:t>
            </a:r>
          </a:p>
          <a:p>
            <a:r>
              <a:rPr lang="es-ES" sz="1200" dirty="0" smtClean="0"/>
              <a:t>			</a:t>
            </a:r>
            <a:r>
              <a:rPr lang="es-ES" sz="1200" dirty="0" err="1" smtClean="0"/>
              <a:t>Revision</a:t>
            </a:r>
            <a:r>
              <a:rPr lang="es-ES" sz="1200" dirty="0" smtClean="0"/>
              <a:t> r = (</a:t>
            </a:r>
            <a:r>
              <a:rPr lang="es-ES" sz="1200" dirty="0" err="1" smtClean="0"/>
              <a:t>Revision</a:t>
            </a:r>
            <a:r>
              <a:rPr lang="es-ES" sz="1200" dirty="0" smtClean="0"/>
              <a:t>) lista.get(i);</a:t>
            </a:r>
          </a:p>
          <a:p>
            <a:r>
              <a:rPr lang="es-ES" sz="1200" dirty="0" smtClean="0"/>
              <a:t>			String usuario = </a:t>
            </a:r>
            <a:r>
              <a:rPr lang="es-ES" sz="1200" dirty="0" err="1" smtClean="0"/>
              <a:t>r.getUsername</a:t>
            </a:r>
            <a:r>
              <a:rPr lang="es-ES" sz="1200" dirty="0" smtClean="0"/>
              <a:t>().</a:t>
            </a:r>
            <a:r>
              <a:rPr lang="es-ES" sz="1200" dirty="0" err="1" smtClean="0"/>
              <a:t>toLowerCase</a:t>
            </a:r>
            <a:r>
              <a:rPr lang="es-ES" sz="1200" dirty="0" smtClean="0"/>
              <a:t>();</a:t>
            </a:r>
          </a:p>
          <a:p>
            <a:r>
              <a:rPr lang="es-ES" sz="1200" b="1" dirty="0" smtClean="0"/>
              <a:t>			</a:t>
            </a:r>
            <a:r>
              <a:rPr lang="es-ES" sz="1200" b="1" dirty="0" err="1" smtClean="0">
                <a:solidFill>
                  <a:srgbClr val="7030A0"/>
                </a:solidFill>
              </a:rPr>
              <a:t>if</a:t>
            </a:r>
            <a:r>
              <a:rPr lang="es-ES" sz="1200" b="1" dirty="0" smtClean="0"/>
              <a:t> (</a:t>
            </a:r>
            <a:r>
              <a:rPr lang="es-ES" sz="1200" b="1" dirty="0" err="1" smtClean="0"/>
              <a:t>usuario.indexOf</a:t>
            </a:r>
            <a:r>
              <a:rPr lang="es-ES" sz="1200" b="1" dirty="0" smtClean="0"/>
              <a:t>("bot")==-1){</a:t>
            </a:r>
          </a:p>
          <a:p>
            <a:r>
              <a:rPr lang="es-ES" sz="1200" dirty="0" smtClean="0"/>
              <a:t>				</a:t>
            </a:r>
            <a:r>
              <a:rPr lang="es-ES" sz="1200" dirty="0" err="1" smtClean="0"/>
              <a:t>output.collect</a:t>
            </a:r>
            <a:r>
              <a:rPr lang="es-ES" sz="1200" dirty="0" smtClean="0"/>
              <a:t>(okey, </a:t>
            </a:r>
            <a:r>
              <a:rPr lang="es-ES" sz="1200" b="1" dirty="0" smtClean="0"/>
              <a:t>new Text(</a:t>
            </a:r>
            <a:r>
              <a:rPr lang="es-ES" sz="1200" b="1" dirty="0" err="1" smtClean="0"/>
              <a:t>r.getIdc</a:t>
            </a:r>
            <a:r>
              <a:rPr lang="es-ES" sz="1200" b="1" dirty="0" smtClean="0"/>
              <a:t>()));</a:t>
            </a:r>
          </a:p>
          <a:p>
            <a:r>
              <a:rPr lang="es-ES" sz="1200" dirty="0" smtClean="0"/>
              <a:t>			}</a:t>
            </a:r>
          </a:p>
          <a:p>
            <a:pPr lvl="2"/>
            <a:r>
              <a:rPr lang="es-ES" sz="1200" dirty="0" smtClean="0"/>
              <a:t>}</a:t>
            </a:r>
          </a:p>
          <a:p>
            <a:r>
              <a:rPr lang="es-ES" sz="1200" dirty="0" smtClean="0"/>
              <a:t>	}</a:t>
            </a:r>
            <a:r>
              <a:rPr lang="es-ES" sz="1200" b="1" dirty="0" smtClean="0">
                <a:solidFill>
                  <a:srgbClr val="7030A0"/>
                </a:solidFill>
              </a:rPr>
              <a:t>catch</a:t>
            </a:r>
            <a:r>
              <a:rPr lang="es-ES" sz="1200" b="1" dirty="0" smtClean="0"/>
              <a:t> (</a:t>
            </a:r>
            <a:r>
              <a:rPr lang="es-ES" sz="1200" dirty="0" err="1" smtClean="0"/>
              <a:t>Exception</a:t>
            </a:r>
            <a:r>
              <a:rPr lang="es-ES" sz="1200" dirty="0" smtClean="0"/>
              <a:t> e</a:t>
            </a:r>
            <a:r>
              <a:rPr lang="es-ES" sz="1200" b="1" dirty="0" smtClean="0"/>
              <a:t>) { </a:t>
            </a:r>
            <a:r>
              <a:rPr lang="es-ES" sz="1200" dirty="0" err="1" smtClean="0"/>
              <a:t>e.printStackTrace</a:t>
            </a:r>
            <a:r>
              <a:rPr lang="es-ES" sz="1200" dirty="0" smtClean="0"/>
              <a:t>(); </a:t>
            </a:r>
            <a:r>
              <a:rPr lang="es-ES" sz="1200" b="1" dirty="0" smtClean="0"/>
              <a:t>}</a:t>
            </a:r>
          </a:p>
          <a:p>
            <a:r>
              <a:rPr lang="es-ES" sz="1200" dirty="0" smtClean="0"/>
              <a:t>  }</a:t>
            </a:r>
          </a:p>
          <a:p>
            <a:r>
              <a:rPr lang="es-ES" sz="1200" dirty="0" smtClean="0"/>
              <a:t>}</a:t>
            </a:r>
            <a:endParaRPr lang="es-ES" sz="1200" dirty="0"/>
          </a:p>
        </p:txBody>
      </p:sp>
      <p:sp>
        <p:nvSpPr>
          <p:cNvPr id="10" name="9 CuadroTexto"/>
          <p:cNvSpPr txBox="1"/>
          <p:nvPr/>
        </p:nvSpPr>
        <p:spPr>
          <a:xfrm>
            <a:off x="5643570" y="2143117"/>
            <a:ext cx="3357586" cy="923330"/>
          </a:xfrm>
          <a:prstGeom prst="rect">
            <a:avLst/>
          </a:prstGeom>
          <a:noFill/>
          <a:ln>
            <a:solidFill>
              <a:schemeClr val="accent1">
                <a:shade val="50000"/>
                <a:alpha val="50000"/>
              </a:schemeClr>
            </a:solidFill>
          </a:ln>
        </p:spPr>
        <p:txBody>
          <a:bodyPr wrap="square" rtlCol="0">
            <a:spAutoFit/>
          </a:bodyPr>
          <a:lstStyle/>
          <a:p>
            <a:r>
              <a:rPr lang="es-EC" dirty="0" smtClean="0"/>
              <a:t>El map recibe un objeto tipo </a:t>
            </a:r>
            <a:r>
              <a:rPr lang="es-EC" dirty="0" err="1" smtClean="0"/>
              <a:t>WikipediaPage</a:t>
            </a:r>
            <a:r>
              <a:rPr lang="es-EC" dirty="0" smtClean="0"/>
              <a:t> (Clase importada de la librería Cloud</a:t>
            </a:r>
            <a:r>
              <a:rPr lang="es-EC" baseline="30000" dirty="0" smtClean="0"/>
              <a:t>9</a:t>
            </a:r>
            <a:r>
              <a:rPr lang="es-EC" dirty="0" smtClean="0"/>
              <a:t>)</a:t>
            </a:r>
            <a:endParaRPr lang="es-ES" dirty="0"/>
          </a:p>
        </p:txBody>
      </p:sp>
      <p:sp>
        <p:nvSpPr>
          <p:cNvPr id="11" name="10 Rectángulo"/>
          <p:cNvSpPr/>
          <p:nvPr/>
        </p:nvSpPr>
        <p:spPr>
          <a:xfrm>
            <a:off x="2786050" y="1714488"/>
            <a:ext cx="1571636" cy="285752"/>
          </a:xfrm>
          <a:prstGeom prst="rect">
            <a:avLst/>
          </a:prstGeom>
          <a:solidFill>
            <a:schemeClr val="accent1">
              <a:alpha val="21000"/>
            </a:schemeClr>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12 Conector recto de flecha"/>
          <p:cNvCxnSpPr>
            <a:stCxn id="11" idx="2"/>
            <a:endCxn id="10" idx="1"/>
          </p:cNvCxnSpPr>
          <p:nvPr/>
        </p:nvCxnSpPr>
        <p:spPr>
          <a:xfrm rot="16200000" flipH="1">
            <a:off x="4305448" y="1266660"/>
            <a:ext cx="604542" cy="2071702"/>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571472" y="2285992"/>
            <a:ext cx="2571768" cy="214314"/>
          </a:xfrm>
          <a:prstGeom prst="rect">
            <a:avLst/>
          </a:prstGeom>
          <a:solidFill>
            <a:schemeClr val="accent1">
              <a:alpha val="21000"/>
            </a:schemeClr>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CuadroTexto"/>
          <p:cNvSpPr txBox="1"/>
          <p:nvPr/>
        </p:nvSpPr>
        <p:spPr>
          <a:xfrm>
            <a:off x="5643570" y="3143248"/>
            <a:ext cx="3357586" cy="646331"/>
          </a:xfrm>
          <a:prstGeom prst="rect">
            <a:avLst/>
          </a:prstGeom>
          <a:noFill/>
          <a:ln>
            <a:solidFill>
              <a:schemeClr val="accent1">
                <a:shade val="50000"/>
                <a:alpha val="50000"/>
              </a:schemeClr>
            </a:solidFill>
          </a:ln>
        </p:spPr>
        <p:txBody>
          <a:bodyPr wrap="square" rtlCol="0">
            <a:spAutoFit/>
          </a:bodyPr>
          <a:lstStyle/>
          <a:p>
            <a:r>
              <a:rPr lang="es-EC" dirty="0" smtClean="0"/>
              <a:t>Solo si la página es un artículo la considero.</a:t>
            </a:r>
            <a:endParaRPr lang="es-ES" dirty="0"/>
          </a:p>
        </p:txBody>
      </p:sp>
      <p:cxnSp>
        <p:nvCxnSpPr>
          <p:cNvPr id="24" name="23 Conector recto de flecha"/>
          <p:cNvCxnSpPr>
            <a:stCxn id="19" idx="3"/>
            <a:endCxn id="20" idx="1"/>
          </p:cNvCxnSpPr>
          <p:nvPr/>
        </p:nvCxnSpPr>
        <p:spPr>
          <a:xfrm>
            <a:off x="3143240" y="2393149"/>
            <a:ext cx="2500330" cy="107326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24 Rectángulo"/>
          <p:cNvSpPr/>
          <p:nvPr/>
        </p:nvSpPr>
        <p:spPr>
          <a:xfrm>
            <a:off x="3286116" y="3929066"/>
            <a:ext cx="3643338" cy="571504"/>
          </a:xfrm>
          <a:prstGeom prst="rect">
            <a:avLst/>
          </a:prstGeom>
          <a:solidFill>
            <a:schemeClr val="accent1">
              <a:alpha val="21000"/>
            </a:schemeClr>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3000364" y="5068685"/>
            <a:ext cx="4214842" cy="1200329"/>
          </a:xfrm>
          <a:prstGeom prst="rect">
            <a:avLst/>
          </a:prstGeom>
          <a:noFill/>
          <a:ln>
            <a:solidFill>
              <a:schemeClr val="accent1">
                <a:shade val="50000"/>
                <a:alpha val="50000"/>
              </a:schemeClr>
            </a:solidFill>
          </a:ln>
        </p:spPr>
        <p:txBody>
          <a:bodyPr wrap="square" rtlCol="0">
            <a:spAutoFit/>
          </a:bodyPr>
          <a:lstStyle/>
          <a:p>
            <a:r>
              <a:rPr lang="es-EC" dirty="0" smtClean="0"/>
              <a:t>No tomo en cuenta los robots, verifico si el usuario contiene la palabra bot. Solo en el caso de que no sea un robot emito el map.</a:t>
            </a:r>
            <a:endParaRPr lang="es-ES" dirty="0"/>
          </a:p>
        </p:txBody>
      </p:sp>
      <p:cxnSp>
        <p:nvCxnSpPr>
          <p:cNvPr id="28" name="27 Conector recto de flecha"/>
          <p:cNvCxnSpPr>
            <a:stCxn id="25" idx="2"/>
            <a:endCxn id="26" idx="0"/>
          </p:cNvCxnSpPr>
          <p:nvPr/>
        </p:nvCxnSpPr>
        <p:spPr>
          <a:xfrm rot="5400000">
            <a:off x="4823728" y="4784627"/>
            <a:ext cx="568115" cy="158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5"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heckerboard(across)">
                                      <p:cBhvr>
                                        <p:cTn id="10" dur="500"/>
                                        <p:tgtEl>
                                          <p:spTgt spid="13"/>
                                        </p:tgtEl>
                                      </p:cBhvr>
                                    </p:animEffect>
                                  </p:childTnLst>
                                </p:cTn>
                              </p:par>
                              <p:par>
                                <p:cTn id="11" presetID="12" presetClass="entr" presetSubtype="8"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lide(from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ox(in)">
                                      <p:cBhvr>
                                        <p:cTn id="18" dur="500"/>
                                        <p:tgtEl>
                                          <p:spTgt spid="19"/>
                                        </p:tgtEl>
                                      </p:cBhvr>
                                    </p:animEffect>
                                  </p:childTnLst>
                                </p:cTn>
                              </p:par>
                              <p:par>
                                <p:cTn id="19" presetID="5" presetClass="entr" presetSubtype="1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checkerboard(across)">
                                      <p:cBhvr>
                                        <p:cTn id="21" dur="500"/>
                                        <p:tgtEl>
                                          <p:spTgt spid="24"/>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lide(fromLeft)">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box(in)">
                                      <p:cBhvr>
                                        <p:cTn id="29" dur="500"/>
                                        <p:tgtEl>
                                          <p:spTgt spid="25"/>
                                        </p:tgtEl>
                                      </p:cBhvr>
                                    </p:animEffect>
                                  </p:childTnLst>
                                </p:cTn>
                              </p:par>
                              <p:par>
                                <p:cTn id="30" presetID="5" presetClass="entr" presetSubtype="1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checkerboard(across)">
                                      <p:cBhvr>
                                        <p:cTn id="32" dur="500"/>
                                        <p:tgtEl>
                                          <p:spTgt spid="28"/>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lide(fromTop)">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P spid="11" grpId="0" animBg="1"/>
      <p:bldP spid="19" grpId="0" animBg="1"/>
      <p:bldP spid="20" grpId="0" animBg="1"/>
      <p:bldP spid="25"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9" name="8 CuadroTexto"/>
          <p:cNvSpPr txBox="1"/>
          <p:nvPr/>
        </p:nvSpPr>
        <p:spPr>
          <a:xfrm>
            <a:off x="428596" y="1214422"/>
            <a:ext cx="8215370" cy="646331"/>
          </a:xfrm>
          <a:prstGeom prst="rect">
            <a:avLst/>
          </a:prstGeom>
          <a:noFill/>
        </p:spPr>
        <p:txBody>
          <a:bodyPr wrap="square" rtlCol="0">
            <a:spAutoFit/>
          </a:bodyPr>
          <a:lstStyle/>
          <a:p>
            <a:r>
              <a:rPr lang="es-EC" dirty="0" smtClean="0"/>
              <a:t>Para valorar que páginas son las mejores páginas para recomendar, hemos decidido utilizar el </a:t>
            </a:r>
            <a:r>
              <a:rPr lang="es-EC" b="1" dirty="0" smtClean="0"/>
              <a:t>Coeficiente de Similitud de </a:t>
            </a:r>
            <a:r>
              <a:rPr lang="es-EC" b="1" dirty="0" err="1" smtClean="0"/>
              <a:t>Jaccard</a:t>
            </a:r>
            <a:r>
              <a:rPr lang="es-EC" dirty="0" smtClean="0"/>
              <a:t>.</a:t>
            </a:r>
            <a:endParaRPr lang="es-ES" b="1" dirty="0"/>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15" name="Rectangle 1"/>
          <p:cNvSpPr txBox="1">
            <a:spLocks/>
          </p:cNvSpPr>
          <p:nvPr/>
        </p:nvSpPr>
        <p:spPr>
          <a:xfrm>
            <a:off x="444628" y="2143116"/>
            <a:ext cx="5984760"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u="sng"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a:t>
            </a:r>
            <a:endParaRPr kumimoji="0" lang="es-ES" sz="2000" i="0" u="sng"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6" name="15 CuadroTexto"/>
          <p:cNvSpPr txBox="1"/>
          <p:nvPr/>
        </p:nvSpPr>
        <p:spPr>
          <a:xfrm>
            <a:off x="428596" y="2643183"/>
            <a:ext cx="7548605" cy="369332"/>
          </a:xfrm>
          <a:prstGeom prst="rect">
            <a:avLst/>
          </a:prstGeom>
          <a:noFill/>
        </p:spPr>
        <p:txBody>
          <a:bodyPr wrap="square" rtlCol="0">
            <a:spAutoFit/>
          </a:bodyPr>
          <a:lstStyle/>
          <a:p>
            <a:r>
              <a:rPr lang="es-EC" dirty="0" smtClean="0"/>
              <a:t>Medida estadística de la similitud entre los conjuntos de la muestra.</a:t>
            </a:r>
          </a:p>
        </p:txBody>
      </p:sp>
      <p:pic>
        <p:nvPicPr>
          <p:cNvPr id="17" name="16 Imagen"/>
          <p:cNvPicPr/>
          <p:nvPr/>
        </p:nvPicPr>
        <p:blipFill>
          <a:blip r:embed="rId3"/>
          <a:srcRect/>
          <a:stretch>
            <a:fillRect/>
          </a:stretch>
        </p:blipFill>
        <p:spPr bwMode="auto">
          <a:xfrm>
            <a:off x="571472" y="3500438"/>
            <a:ext cx="2154135" cy="700644"/>
          </a:xfrm>
          <a:prstGeom prst="rect">
            <a:avLst/>
          </a:prstGeom>
          <a:noFill/>
          <a:ln w="9525">
            <a:noFill/>
            <a:miter lim="800000"/>
            <a:headEnd/>
            <a:tailEnd/>
          </a:ln>
        </p:spPr>
      </p:pic>
      <p:sp>
        <p:nvSpPr>
          <p:cNvPr id="18" name="17 Rectángulo"/>
          <p:cNvSpPr/>
          <p:nvPr/>
        </p:nvSpPr>
        <p:spPr>
          <a:xfrm>
            <a:off x="3643306" y="3429000"/>
            <a:ext cx="5072098" cy="857256"/>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 define como la cardinalidad de la intersección entre dos conjuntos dividido para la cardinalidad de su unión</a:t>
            </a:r>
            <a:endParaRPr lang="es-ES" dirty="0" smtClean="0">
              <a:solidFill>
                <a:schemeClr val="tx1"/>
              </a:solidFill>
            </a:endParaRPr>
          </a:p>
        </p:txBody>
      </p:sp>
      <p:sp>
        <p:nvSpPr>
          <p:cNvPr id="22" name="21 Flecha a la derecha con bandas"/>
          <p:cNvSpPr/>
          <p:nvPr/>
        </p:nvSpPr>
        <p:spPr>
          <a:xfrm>
            <a:off x="2857488" y="3643314"/>
            <a:ext cx="642942" cy="42862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26 CuadroTexto"/>
          <p:cNvSpPr txBox="1"/>
          <p:nvPr/>
        </p:nvSpPr>
        <p:spPr>
          <a:xfrm>
            <a:off x="500034" y="5065296"/>
            <a:ext cx="8501122" cy="1292662"/>
          </a:xfrm>
          <a:prstGeom prst="rect">
            <a:avLst/>
          </a:prstGeom>
          <a:noFill/>
        </p:spPr>
        <p:txBody>
          <a:bodyPr wrap="square" rtlCol="0">
            <a:spAutoFit/>
          </a:bodyPr>
          <a:lstStyle/>
          <a:p>
            <a:r>
              <a:rPr lang="es-EC" dirty="0" smtClean="0"/>
              <a:t>Para el caso de la Wikipedia es necesario un enfoque ligeramente diferente</a:t>
            </a:r>
          </a:p>
          <a:p>
            <a:r>
              <a:rPr lang="es-EC" sz="2000" u="sng" dirty="0" smtClean="0"/>
              <a:t>Tomando como CONJUNTO a los usuarios que han aportado a dos páginas específicas,  es posible determinar la similitud que hay entre esas dos páginas.</a:t>
            </a:r>
            <a:endParaRPr lang="es-ES" sz="2000" u="sng" dirty="0"/>
          </a:p>
        </p:txBody>
      </p:sp>
      <p:sp>
        <p:nvSpPr>
          <p:cNvPr id="30" name="29 CuadroTexto"/>
          <p:cNvSpPr txBox="1"/>
          <p:nvPr/>
        </p:nvSpPr>
        <p:spPr>
          <a:xfrm>
            <a:off x="500034" y="4559866"/>
            <a:ext cx="7444730" cy="369332"/>
          </a:xfrm>
          <a:prstGeom prst="rect">
            <a:avLst/>
          </a:prstGeom>
          <a:noFill/>
        </p:spPr>
        <p:txBody>
          <a:bodyPr wrap="none" rtlCol="0">
            <a:spAutoFit/>
          </a:bodyPr>
          <a:lstStyle/>
          <a:p>
            <a:r>
              <a:rPr lang="es-EC" dirty="0" smtClean="0"/>
              <a:t>El resultado de esta operación es un valor porcentual y va desde 0 hasta 1</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15" name="Rectangle 1"/>
          <p:cNvSpPr txBox="1">
            <a:spLocks/>
          </p:cNvSpPr>
          <p:nvPr/>
        </p:nvSpPr>
        <p:spPr>
          <a:xfrm>
            <a:off x="1428728" y="1071546"/>
            <a:ext cx="7715272"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 aplicado</a:t>
            </a:r>
            <a:r>
              <a:rPr kumimoji="0" lang="es-ES" sz="2000" i="0"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a la Wikipedia </a:t>
            </a:r>
            <a:endParaRPr kumimoji="0" lang="es-ES" sz="2000"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2" name="11 Elipse"/>
          <p:cNvSpPr/>
          <p:nvPr/>
        </p:nvSpPr>
        <p:spPr>
          <a:xfrm>
            <a:off x="1142976" y="3559734"/>
            <a:ext cx="1643074" cy="1785950"/>
          </a:xfrm>
          <a:prstGeom prst="ellipse">
            <a:avLst/>
          </a:prstGeom>
          <a:solidFill>
            <a:srgbClr val="00B0F0">
              <a:alpha val="9000"/>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2000232" y="3559734"/>
            <a:ext cx="1643074" cy="1785950"/>
          </a:xfrm>
          <a:prstGeom prst="ellipse">
            <a:avLst/>
          </a:prstGeom>
          <a:solidFill>
            <a:srgbClr val="002060">
              <a:alpha val="9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785786" y="5417122"/>
            <a:ext cx="1031051" cy="369332"/>
          </a:xfrm>
          <a:prstGeom prst="rect">
            <a:avLst/>
          </a:prstGeom>
          <a:noFill/>
        </p:spPr>
        <p:txBody>
          <a:bodyPr wrap="none" rtlCol="0">
            <a:spAutoFit/>
          </a:bodyPr>
          <a:lstStyle/>
          <a:p>
            <a:r>
              <a:rPr lang="es-EC" dirty="0" smtClean="0"/>
              <a:t>Página A</a:t>
            </a:r>
            <a:endParaRPr lang="es-ES" dirty="0"/>
          </a:p>
        </p:txBody>
      </p:sp>
      <p:sp>
        <p:nvSpPr>
          <p:cNvPr id="20" name="19 CuadroTexto"/>
          <p:cNvSpPr txBox="1"/>
          <p:nvPr/>
        </p:nvSpPr>
        <p:spPr>
          <a:xfrm>
            <a:off x="2928926" y="5417122"/>
            <a:ext cx="1047082" cy="369332"/>
          </a:xfrm>
          <a:prstGeom prst="rect">
            <a:avLst/>
          </a:prstGeom>
          <a:noFill/>
        </p:spPr>
        <p:txBody>
          <a:bodyPr wrap="none" rtlCol="0">
            <a:spAutoFit/>
          </a:bodyPr>
          <a:lstStyle/>
          <a:p>
            <a:r>
              <a:rPr lang="es-EC" dirty="0" smtClean="0"/>
              <a:t>Página B</a:t>
            </a:r>
            <a:endParaRPr lang="es-ES" dirty="0"/>
          </a:p>
        </p:txBody>
      </p:sp>
      <p:pic>
        <p:nvPicPr>
          <p:cNvPr id="23" name="22 Imagen" descr="bullet_asterisco.gif"/>
          <p:cNvPicPr>
            <a:picLocks noChangeAspect="1"/>
          </p:cNvPicPr>
          <p:nvPr/>
        </p:nvPicPr>
        <p:blipFill>
          <a:blip r:embed="rId4"/>
          <a:stretch>
            <a:fillRect/>
          </a:stretch>
        </p:blipFill>
        <p:spPr>
          <a:xfrm>
            <a:off x="1357290" y="4774180"/>
            <a:ext cx="180975" cy="171450"/>
          </a:xfrm>
          <a:prstGeom prst="rect">
            <a:avLst/>
          </a:prstGeom>
        </p:spPr>
      </p:pic>
      <p:pic>
        <p:nvPicPr>
          <p:cNvPr id="24" name="23 Imagen" descr="bullet_asterisco.gif"/>
          <p:cNvPicPr>
            <a:picLocks noChangeAspect="1"/>
          </p:cNvPicPr>
          <p:nvPr/>
        </p:nvPicPr>
        <p:blipFill>
          <a:blip r:embed="rId4"/>
          <a:stretch>
            <a:fillRect/>
          </a:stretch>
        </p:blipFill>
        <p:spPr>
          <a:xfrm>
            <a:off x="1643042" y="4059800"/>
            <a:ext cx="180975" cy="171450"/>
          </a:xfrm>
          <a:prstGeom prst="rect">
            <a:avLst/>
          </a:prstGeom>
        </p:spPr>
      </p:pic>
      <p:pic>
        <p:nvPicPr>
          <p:cNvPr id="11" name="10 Imagen" descr="bullet_asterisco.gif"/>
          <p:cNvPicPr>
            <a:picLocks noChangeAspect="1"/>
          </p:cNvPicPr>
          <p:nvPr/>
        </p:nvPicPr>
        <p:blipFill>
          <a:blip r:embed="rId4"/>
          <a:stretch>
            <a:fillRect/>
          </a:stretch>
        </p:blipFill>
        <p:spPr>
          <a:xfrm>
            <a:off x="1714480" y="4488428"/>
            <a:ext cx="180975" cy="171450"/>
          </a:xfrm>
          <a:prstGeom prst="rect">
            <a:avLst/>
          </a:prstGeom>
        </p:spPr>
      </p:pic>
      <p:pic>
        <p:nvPicPr>
          <p:cNvPr id="16" name="15 Imagen" descr="bullet_asterisco.gif"/>
          <p:cNvPicPr>
            <a:picLocks noChangeAspect="1"/>
          </p:cNvPicPr>
          <p:nvPr/>
        </p:nvPicPr>
        <p:blipFill>
          <a:blip r:embed="rId4"/>
          <a:stretch>
            <a:fillRect/>
          </a:stretch>
        </p:blipFill>
        <p:spPr>
          <a:xfrm>
            <a:off x="1428728" y="4274114"/>
            <a:ext cx="180975" cy="171450"/>
          </a:xfrm>
          <a:prstGeom prst="rect">
            <a:avLst/>
          </a:prstGeom>
        </p:spPr>
      </p:pic>
      <p:pic>
        <p:nvPicPr>
          <p:cNvPr id="17" name="16 Imagen" descr="bullet_asterisco.gif"/>
          <p:cNvPicPr>
            <a:picLocks noChangeAspect="1"/>
          </p:cNvPicPr>
          <p:nvPr/>
        </p:nvPicPr>
        <p:blipFill>
          <a:blip r:embed="rId4"/>
          <a:stretch>
            <a:fillRect/>
          </a:stretch>
        </p:blipFill>
        <p:spPr>
          <a:xfrm>
            <a:off x="1857356" y="4988494"/>
            <a:ext cx="180975" cy="171450"/>
          </a:xfrm>
          <a:prstGeom prst="rect">
            <a:avLst/>
          </a:prstGeom>
        </p:spPr>
      </p:pic>
      <p:pic>
        <p:nvPicPr>
          <p:cNvPr id="18" name="17 Imagen" descr="bullet_asterisco.gif"/>
          <p:cNvPicPr>
            <a:picLocks noChangeAspect="1"/>
          </p:cNvPicPr>
          <p:nvPr/>
        </p:nvPicPr>
        <p:blipFill>
          <a:blip r:embed="rId4">
            <a:duotone>
              <a:prstClr val="black"/>
              <a:schemeClr val="accent2">
                <a:tint val="45000"/>
                <a:satMod val="400000"/>
              </a:schemeClr>
            </a:duotone>
          </a:blip>
          <a:stretch>
            <a:fillRect/>
          </a:stretch>
        </p:blipFill>
        <p:spPr>
          <a:xfrm>
            <a:off x="3105141" y="3845486"/>
            <a:ext cx="180975" cy="171450"/>
          </a:xfrm>
          <a:prstGeom prst="rect">
            <a:avLst/>
          </a:prstGeom>
          <a:noFill/>
        </p:spPr>
      </p:pic>
      <p:pic>
        <p:nvPicPr>
          <p:cNvPr id="21" name="20 Imagen" descr="bullet_asterisco.gif"/>
          <p:cNvPicPr>
            <a:picLocks noChangeAspect="1"/>
          </p:cNvPicPr>
          <p:nvPr/>
        </p:nvPicPr>
        <p:blipFill>
          <a:blip r:embed="rId4">
            <a:duotone>
              <a:prstClr val="black"/>
              <a:schemeClr val="accent2">
                <a:tint val="45000"/>
                <a:satMod val="400000"/>
              </a:schemeClr>
            </a:duotone>
          </a:blip>
          <a:stretch>
            <a:fillRect/>
          </a:stretch>
        </p:blipFill>
        <p:spPr>
          <a:xfrm>
            <a:off x="3214678" y="4131238"/>
            <a:ext cx="180975" cy="171450"/>
          </a:xfrm>
          <a:prstGeom prst="rect">
            <a:avLst/>
          </a:prstGeom>
          <a:noFill/>
        </p:spPr>
      </p:pic>
      <p:pic>
        <p:nvPicPr>
          <p:cNvPr id="22" name="21 Imagen" descr="bullet_asterisco.gif"/>
          <p:cNvPicPr>
            <a:picLocks noChangeAspect="1"/>
          </p:cNvPicPr>
          <p:nvPr/>
        </p:nvPicPr>
        <p:blipFill>
          <a:blip r:embed="rId4">
            <a:duotone>
              <a:prstClr val="black"/>
              <a:schemeClr val="accent2">
                <a:tint val="45000"/>
                <a:satMod val="400000"/>
              </a:schemeClr>
            </a:duotone>
          </a:blip>
          <a:stretch>
            <a:fillRect/>
          </a:stretch>
        </p:blipFill>
        <p:spPr>
          <a:xfrm>
            <a:off x="3071802" y="4559866"/>
            <a:ext cx="180975" cy="171450"/>
          </a:xfrm>
          <a:prstGeom prst="rect">
            <a:avLst/>
          </a:prstGeom>
          <a:noFill/>
        </p:spPr>
      </p:pic>
      <p:pic>
        <p:nvPicPr>
          <p:cNvPr id="25" name="24 Imagen" descr="bullet_asterisco.gif"/>
          <p:cNvPicPr>
            <a:picLocks noChangeAspect="1"/>
          </p:cNvPicPr>
          <p:nvPr/>
        </p:nvPicPr>
        <p:blipFill>
          <a:blip r:embed="rId4">
            <a:duotone>
              <a:prstClr val="black"/>
              <a:schemeClr val="accent2">
                <a:tint val="45000"/>
                <a:satMod val="400000"/>
              </a:schemeClr>
            </a:duotone>
          </a:blip>
          <a:stretch>
            <a:fillRect/>
          </a:stretch>
        </p:blipFill>
        <p:spPr>
          <a:xfrm>
            <a:off x="2857488" y="4917056"/>
            <a:ext cx="180975" cy="171450"/>
          </a:xfrm>
          <a:prstGeom prst="rect">
            <a:avLst/>
          </a:prstGeom>
          <a:noFill/>
        </p:spPr>
      </p:pic>
      <p:pic>
        <p:nvPicPr>
          <p:cNvPr id="26" name="25 Imagen" descr="bullet_asterisco.gif"/>
          <p:cNvPicPr>
            <a:picLocks noChangeAspect="1"/>
          </p:cNvPicPr>
          <p:nvPr/>
        </p:nvPicPr>
        <p:blipFill>
          <a:blip r:embed="rId4">
            <a:biLevel thresh="50000"/>
          </a:blip>
          <a:stretch>
            <a:fillRect/>
          </a:stretch>
        </p:blipFill>
        <p:spPr>
          <a:xfrm>
            <a:off x="2357422" y="4274114"/>
            <a:ext cx="180975" cy="171450"/>
          </a:xfrm>
          <a:prstGeom prst="rect">
            <a:avLst/>
          </a:prstGeom>
          <a:noFill/>
        </p:spPr>
      </p:pic>
      <p:pic>
        <p:nvPicPr>
          <p:cNvPr id="27" name="26 Imagen" descr="bullet_asterisco.gif"/>
          <p:cNvPicPr>
            <a:picLocks noChangeAspect="1"/>
          </p:cNvPicPr>
          <p:nvPr/>
        </p:nvPicPr>
        <p:blipFill>
          <a:blip r:embed="rId4">
            <a:biLevel thresh="50000"/>
          </a:blip>
          <a:stretch>
            <a:fillRect/>
          </a:stretch>
        </p:blipFill>
        <p:spPr>
          <a:xfrm>
            <a:off x="2143108" y="4416990"/>
            <a:ext cx="180975" cy="171450"/>
          </a:xfrm>
          <a:prstGeom prst="rect">
            <a:avLst/>
          </a:prstGeom>
          <a:noFill/>
        </p:spPr>
      </p:pic>
      <p:pic>
        <p:nvPicPr>
          <p:cNvPr id="28" name="27 Imagen" descr="bullet_asterisco.gif"/>
          <p:cNvPicPr>
            <a:picLocks noChangeAspect="1"/>
          </p:cNvPicPr>
          <p:nvPr/>
        </p:nvPicPr>
        <p:blipFill>
          <a:blip r:embed="rId4">
            <a:biLevel thresh="50000"/>
          </a:blip>
          <a:stretch>
            <a:fillRect/>
          </a:stretch>
        </p:blipFill>
        <p:spPr>
          <a:xfrm>
            <a:off x="2462199" y="4559866"/>
            <a:ext cx="180975" cy="171450"/>
          </a:xfrm>
          <a:prstGeom prst="rect">
            <a:avLst/>
          </a:prstGeom>
          <a:noFill/>
        </p:spPr>
      </p:pic>
      <p:pic>
        <p:nvPicPr>
          <p:cNvPr id="29" name="28 Imagen"/>
          <p:cNvPicPr/>
          <p:nvPr/>
        </p:nvPicPr>
        <p:blipFill>
          <a:blip r:embed="rId5"/>
          <a:srcRect/>
          <a:stretch>
            <a:fillRect/>
          </a:stretch>
        </p:blipFill>
        <p:spPr bwMode="auto">
          <a:xfrm>
            <a:off x="2093951" y="1643050"/>
            <a:ext cx="2120859" cy="795647"/>
          </a:xfrm>
          <a:prstGeom prst="rect">
            <a:avLst/>
          </a:prstGeom>
          <a:noFill/>
          <a:ln w="9525">
            <a:noFill/>
            <a:miter lim="800000"/>
            <a:headEnd/>
            <a:tailEnd/>
          </a:ln>
        </p:spPr>
      </p:pic>
      <p:sp>
        <p:nvSpPr>
          <p:cNvPr id="30" name="29 CuadroTexto"/>
          <p:cNvSpPr txBox="1"/>
          <p:nvPr/>
        </p:nvSpPr>
        <p:spPr>
          <a:xfrm>
            <a:off x="5643570" y="1571612"/>
            <a:ext cx="3214710" cy="830997"/>
          </a:xfrm>
          <a:prstGeom prst="rect">
            <a:avLst/>
          </a:prstGeom>
          <a:noFill/>
          <a:ln>
            <a:solidFill>
              <a:schemeClr val="accent2">
                <a:lumMod val="75000"/>
                <a:alpha val="50000"/>
              </a:schemeClr>
            </a:solidFill>
          </a:ln>
        </p:spPr>
        <p:txBody>
          <a:bodyPr wrap="square" rtlCol="0">
            <a:spAutoFit/>
          </a:bodyPr>
          <a:lstStyle/>
          <a:p>
            <a:r>
              <a:rPr lang="es-EC" sz="1600" dirty="0" smtClean="0"/>
              <a:t>Numerador es el número de usuarios que han editado ambas páginas</a:t>
            </a:r>
            <a:endParaRPr lang="es-ES" sz="1600" dirty="0"/>
          </a:p>
        </p:txBody>
      </p:sp>
      <p:cxnSp>
        <p:nvCxnSpPr>
          <p:cNvPr id="32" name="31 Conector recto de flecha"/>
          <p:cNvCxnSpPr/>
          <p:nvPr/>
        </p:nvCxnSpPr>
        <p:spPr>
          <a:xfrm>
            <a:off x="4143372" y="1928802"/>
            <a:ext cx="1428760" cy="7143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32 CuadroTexto"/>
          <p:cNvSpPr txBox="1"/>
          <p:nvPr/>
        </p:nvSpPr>
        <p:spPr>
          <a:xfrm>
            <a:off x="5643570" y="2455127"/>
            <a:ext cx="3214710" cy="830997"/>
          </a:xfrm>
          <a:prstGeom prst="rect">
            <a:avLst/>
          </a:prstGeom>
          <a:noFill/>
          <a:ln>
            <a:solidFill>
              <a:schemeClr val="accent2">
                <a:lumMod val="75000"/>
                <a:alpha val="50000"/>
              </a:schemeClr>
            </a:solidFill>
          </a:ln>
        </p:spPr>
        <p:txBody>
          <a:bodyPr wrap="square" rtlCol="0">
            <a:spAutoFit/>
          </a:bodyPr>
          <a:lstStyle/>
          <a:p>
            <a:r>
              <a:rPr lang="es-EC" sz="1600" dirty="0" smtClean="0"/>
              <a:t>Denominador es el número de usuarios que han editado una o ambas páginas</a:t>
            </a:r>
            <a:endParaRPr lang="es-ES" sz="1600" dirty="0"/>
          </a:p>
        </p:txBody>
      </p:sp>
      <p:cxnSp>
        <p:nvCxnSpPr>
          <p:cNvPr id="35" name="34 Conector recto de flecha"/>
          <p:cNvCxnSpPr>
            <a:endCxn id="33" idx="1"/>
          </p:cNvCxnSpPr>
          <p:nvPr/>
        </p:nvCxnSpPr>
        <p:spPr>
          <a:xfrm>
            <a:off x="4071934" y="2285992"/>
            <a:ext cx="1571636" cy="58463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38 CuadroTexto"/>
          <p:cNvSpPr txBox="1"/>
          <p:nvPr/>
        </p:nvSpPr>
        <p:spPr>
          <a:xfrm>
            <a:off x="214282" y="1785926"/>
            <a:ext cx="2071702" cy="646331"/>
          </a:xfrm>
          <a:prstGeom prst="rect">
            <a:avLst/>
          </a:prstGeom>
          <a:noFill/>
        </p:spPr>
        <p:txBody>
          <a:bodyPr wrap="square" rtlCol="0">
            <a:spAutoFit/>
          </a:bodyPr>
          <a:lstStyle/>
          <a:p>
            <a:r>
              <a:rPr lang="es-EC" dirty="0" smtClean="0"/>
              <a:t>Similitud entre la página A y B es</a:t>
            </a:r>
            <a:endParaRPr lang="es-ES" dirty="0"/>
          </a:p>
        </p:txBody>
      </p:sp>
      <p:sp>
        <p:nvSpPr>
          <p:cNvPr id="43" name="42 CuadroTexto"/>
          <p:cNvSpPr txBox="1"/>
          <p:nvPr/>
        </p:nvSpPr>
        <p:spPr>
          <a:xfrm>
            <a:off x="285752" y="2558473"/>
            <a:ext cx="4357686" cy="584775"/>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X, Y corresponden al conjunto de usuarios que se produce con A y B respectivamente</a:t>
            </a:r>
            <a:endParaRPr lang="es-ES" sz="1600" dirty="0"/>
          </a:p>
        </p:txBody>
      </p:sp>
      <p:sp>
        <p:nvSpPr>
          <p:cNvPr id="44" name="43 CuadroTexto"/>
          <p:cNvSpPr txBox="1"/>
          <p:nvPr/>
        </p:nvSpPr>
        <p:spPr>
          <a:xfrm>
            <a:off x="1643042" y="3631172"/>
            <a:ext cx="370614" cy="369332"/>
          </a:xfrm>
          <a:prstGeom prst="rect">
            <a:avLst/>
          </a:prstGeom>
          <a:noFill/>
        </p:spPr>
        <p:txBody>
          <a:bodyPr wrap="none" rtlCol="0">
            <a:spAutoFit/>
          </a:bodyPr>
          <a:lstStyle/>
          <a:p>
            <a:r>
              <a:rPr lang="es-EC" dirty="0" smtClean="0"/>
              <a:t>Ci</a:t>
            </a:r>
            <a:endParaRPr lang="es-ES" dirty="0"/>
          </a:p>
        </p:txBody>
      </p:sp>
      <p:sp>
        <p:nvSpPr>
          <p:cNvPr id="45" name="44 CuadroTexto"/>
          <p:cNvSpPr txBox="1"/>
          <p:nvPr/>
        </p:nvSpPr>
        <p:spPr>
          <a:xfrm>
            <a:off x="2772626" y="3559734"/>
            <a:ext cx="370614" cy="369332"/>
          </a:xfrm>
          <a:prstGeom prst="rect">
            <a:avLst/>
          </a:prstGeom>
          <a:noFill/>
        </p:spPr>
        <p:txBody>
          <a:bodyPr wrap="none" rtlCol="0">
            <a:spAutoFit/>
          </a:bodyPr>
          <a:lstStyle/>
          <a:p>
            <a:r>
              <a:rPr lang="es-EC" dirty="0" err="1" smtClean="0"/>
              <a:t>Cj</a:t>
            </a:r>
            <a:endParaRPr lang="es-ES" dirty="0"/>
          </a:p>
        </p:txBody>
      </p:sp>
      <p:sp>
        <p:nvSpPr>
          <p:cNvPr id="46" name="45 CuadroTexto"/>
          <p:cNvSpPr txBox="1"/>
          <p:nvPr/>
        </p:nvSpPr>
        <p:spPr>
          <a:xfrm>
            <a:off x="2214546" y="3845486"/>
            <a:ext cx="423514" cy="369332"/>
          </a:xfrm>
          <a:prstGeom prst="rect">
            <a:avLst/>
          </a:prstGeom>
          <a:noFill/>
        </p:spPr>
        <p:txBody>
          <a:bodyPr wrap="none" rtlCol="0">
            <a:spAutoFit/>
          </a:bodyPr>
          <a:lstStyle/>
          <a:p>
            <a:r>
              <a:rPr lang="es-EC" dirty="0" err="1" smtClean="0"/>
              <a:t>Cij</a:t>
            </a:r>
            <a:endParaRPr lang="es-ES" dirty="0"/>
          </a:p>
        </p:txBody>
      </p:sp>
      <p:graphicFrame>
        <p:nvGraphicFramePr>
          <p:cNvPr id="48" name="47 Objeto"/>
          <p:cNvGraphicFramePr>
            <a:graphicFrameLocks noChangeAspect="1"/>
          </p:cNvGraphicFramePr>
          <p:nvPr/>
        </p:nvGraphicFramePr>
        <p:xfrm>
          <a:off x="4714876" y="3500438"/>
          <a:ext cx="2398002" cy="638178"/>
        </p:xfrm>
        <a:graphic>
          <a:graphicData uri="http://schemas.openxmlformats.org/presentationml/2006/ole">
            <p:oleObj spid="_x0000_s1026" name="Ecuación" r:id="rId6" imgW="1574640" imgH="419040" progId="Equation.3">
              <p:embed/>
            </p:oleObj>
          </a:graphicData>
        </a:graphic>
      </p:graphicFrame>
      <p:graphicFrame>
        <p:nvGraphicFramePr>
          <p:cNvPr id="1027" name="Object 3"/>
          <p:cNvGraphicFramePr>
            <a:graphicFrameLocks noChangeAspect="1"/>
          </p:cNvGraphicFramePr>
          <p:nvPr/>
        </p:nvGraphicFramePr>
        <p:xfrm>
          <a:off x="4714876" y="4143380"/>
          <a:ext cx="3268662" cy="598487"/>
        </p:xfrm>
        <a:graphic>
          <a:graphicData uri="http://schemas.openxmlformats.org/presentationml/2006/ole">
            <p:oleObj spid="_x0000_s1027" name="Ecuación" r:id="rId7" imgW="2145960" imgH="393480" progId="Equation.3">
              <p:embed/>
            </p:oleObj>
          </a:graphicData>
        </a:graphic>
      </p:graphicFrame>
      <p:sp>
        <p:nvSpPr>
          <p:cNvPr id="49" name="48 CuadroTexto"/>
          <p:cNvSpPr txBox="1"/>
          <p:nvPr/>
        </p:nvSpPr>
        <p:spPr>
          <a:xfrm>
            <a:off x="4714876" y="4844489"/>
            <a:ext cx="4000528" cy="584775"/>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Entre la página A y la Página B hay un 25% de similitud.</a:t>
            </a:r>
            <a:endParaRPr lang="es-ES" sz="1600" dirty="0" smtClean="0"/>
          </a:p>
        </p:txBody>
      </p:sp>
      <p:sp>
        <p:nvSpPr>
          <p:cNvPr id="50" name="49 CuadroTexto"/>
          <p:cNvSpPr txBox="1"/>
          <p:nvPr/>
        </p:nvSpPr>
        <p:spPr>
          <a:xfrm>
            <a:off x="285720" y="6215082"/>
            <a:ext cx="8715436" cy="369332"/>
          </a:xfrm>
          <a:prstGeom prst="rect">
            <a:avLst/>
          </a:prstGeom>
          <a:noFill/>
        </p:spPr>
        <p:txBody>
          <a:bodyPr wrap="square" rtlCol="0">
            <a:spAutoFit/>
          </a:bodyPr>
          <a:lstStyle/>
          <a:p>
            <a:r>
              <a:rPr lang="es-EC" dirty="0" smtClean="0"/>
              <a:t>Son seleccionadas las 5 páginas con el coeficiente de similitud de jaccard más elevado</a:t>
            </a:r>
            <a:endParaRPr lang="es-ES" dirty="0"/>
          </a:p>
        </p:txBody>
      </p:sp>
      <p:graphicFrame>
        <p:nvGraphicFramePr>
          <p:cNvPr id="1028" name="Object 4"/>
          <p:cNvGraphicFramePr>
            <a:graphicFrameLocks noChangeAspect="1"/>
          </p:cNvGraphicFramePr>
          <p:nvPr/>
        </p:nvGraphicFramePr>
        <p:xfrm>
          <a:off x="4714876" y="4143380"/>
          <a:ext cx="3151187" cy="598487"/>
        </p:xfrm>
        <a:graphic>
          <a:graphicData uri="http://schemas.openxmlformats.org/presentationml/2006/ole">
            <p:oleObj spid="_x0000_s1028" name="Ecuación" r:id="rId8" imgW="2070000" imgH="393480" progId="Equation.3">
              <p:embed/>
            </p:oleObj>
          </a:graphicData>
        </a:graphic>
      </p:graphicFrame>
      <p:sp>
        <p:nvSpPr>
          <p:cNvPr id="52" name="51 CuadroTexto"/>
          <p:cNvSpPr txBox="1"/>
          <p:nvPr/>
        </p:nvSpPr>
        <p:spPr>
          <a:xfrm>
            <a:off x="4714876" y="4844489"/>
            <a:ext cx="4000528" cy="584775"/>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Entre la página A y la Página B hay un 0% de similitud</a:t>
            </a:r>
            <a:endParaRPr lang="es-ES" sz="1600" dirty="0" smtClean="0"/>
          </a:p>
        </p:txBody>
      </p:sp>
      <p:graphicFrame>
        <p:nvGraphicFramePr>
          <p:cNvPr id="1029" name="Object 5"/>
          <p:cNvGraphicFramePr>
            <a:graphicFrameLocks noChangeAspect="1"/>
          </p:cNvGraphicFramePr>
          <p:nvPr/>
        </p:nvGraphicFramePr>
        <p:xfrm>
          <a:off x="4714876" y="4143380"/>
          <a:ext cx="3363912" cy="598487"/>
        </p:xfrm>
        <a:graphic>
          <a:graphicData uri="http://schemas.openxmlformats.org/presentationml/2006/ole">
            <p:oleObj spid="_x0000_s1029" name="Ecuación" r:id="rId9" imgW="2209680" imgH="393480" progId="Equation.3">
              <p:embed/>
            </p:oleObj>
          </a:graphicData>
        </a:graphic>
      </p:graphicFrame>
      <p:sp>
        <p:nvSpPr>
          <p:cNvPr id="53" name="52 CuadroTexto"/>
          <p:cNvSpPr txBox="1"/>
          <p:nvPr/>
        </p:nvSpPr>
        <p:spPr>
          <a:xfrm>
            <a:off x="4714876" y="4844489"/>
            <a:ext cx="4000528" cy="584775"/>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Entre la página A y la Página B hay un 100% de similitud</a:t>
            </a:r>
            <a:endParaRPr lang="es-E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checkerboard(across)">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ox(in)">
                                      <p:cBhvr>
                                        <p:cTn id="15" dur="500"/>
                                        <p:tgtEl>
                                          <p:spTgt spid="13"/>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checkerboard(across)">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box(in)">
                                      <p:cBhvr>
                                        <p:cTn id="23" dur="500"/>
                                        <p:tgtEl>
                                          <p:spTgt spid="44"/>
                                        </p:tgtEl>
                                      </p:cBhvr>
                                    </p:animEffect>
                                  </p:childTnLst>
                                </p:cTn>
                              </p:par>
                              <p:par>
                                <p:cTn id="24" presetID="4" presetClass="entr" presetSubtype="16"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box(in)">
                                      <p:cBhvr>
                                        <p:cTn id="26" dur="500"/>
                                        <p:tgtEl>
                                          <p:spTgt spid="24"/>
                                        </p:tgtEl>
                                      </p:cBhvr>
                                    </p:animEffect>
                                  </p:childTnLst>
                                </p:cTn>
                              </p:par>
                              <p:par>
                                <p:cTn id="27" presetID="4" presetClass="entr" presetSubtype="16"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ox(in)">
                                      <p:cBhvr>
                                        <p:cTn id="29" dur="500"/>
                                        <p:tgtEl>
                                          <p:spTgt spid="16"/>
                                        </p:tgtEl>
                                      </p:cBhvr>
                                    </p:animEffect>
                                  </p:childTnLst>
                                </p:cTn>
                              </p:par>
                              <p:par>
                                <p:cTn id="30" presetID="4" presetClass="entr" presetSubtype="16"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par>
                                <p:cTn id="33" presetID="4" presetClass="entr" presetSubtype="16"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ox(in)">
                                      <p:cBhvr>
                                        <p:cTn id="35" dur="500"/>
                                        <p:tgtEl>
                                          <p:spTgt spid="17"/>
                                        </p:tgtEl>
                                      </p:cBhvr>
                                    </p:animEffect>
                                  </p:childTnLst>
                                </p:cTn>
                              </p:par>
                              <p:par>
                                <p:cTn id="36" presetID="4" presetClass="entr" presetSubtype="16"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ox(in)">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ox(in)">
                                      <p:cBhvr>
                                        <p:cTn id="43" dur="500"/>
                                        <p:tgtEl>
                                          <p:spTgt spid="18"/>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box(in)">
                                      <p:cBhvr>
                                        <p:cTn id="46" dur="500"/>
                                        <p:tgtEl>
                                          <p:spTgt spid="45"/>
                                        </p:tgtEl>
                                      </p:cBhvr>
                                    </p:animEffect>
                                  </p:childTnLst>
                                </p:cTn>
                              </p:par>
                              <p:par>
                                <p:cTn id="47" presetID="4" presetClass="entr" presetSubtype="16"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box(in)">
                                      <p:cBhvr>
                                        <p:cTn id="49" dur="500"/>
                                        <p:tgtEl>
                                          <p:spTgt spid="21"/>
                                        </p:tgtEl>
                                      </p:cBhvr>
                                    </p:animEffect>
                                  </p:childTnLst>
                                </p:cTn>
                              </p:par>
                              <p:par>
                                <p:cTn id="50" presetID="4" presetClass="entr" presetSubtype="16"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ox(in)">
                                      <p:cBhvr>
                                        <p:cTn id="52" dur="500"/>
                                        <p:tgtEl>
                                          <p:spTgt spid="22"/>
                                        </p:tgtEl>
                                      </p:cBhvr>
                                    </p:animEffect>
                                  </p:childTnLst>
                                </p:cTn>
                              </p:par>
                              <p:par>
                                <p:cTn id="53" presetID="4" presetClass="entr" presetSubtype="16"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ox(in)">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box(in)">
                                      <p:cBhvr>
                                        <p:cTn id="60" dur="500"/>
                                        <p:tgtEl>
                                          <p:spTgt spid="46"/>
                                        </p:tgtEl>
                                      </p:cBhvr>
                                    </p:animEffect>
                                  </p:childTnLst>
                                </p:cTn>
                              </p:par>
                              <p:par>
                                <p:cTn id="61" presetID="4" presetClass="entr" presetSubtype="16"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box(in)">
                                      <p:cBhvr>
                                        <p:cTn id="63" dur="500"/>
                                        <p:tgtEl>
                                          <p:spTgt spid="26"/>
                                        </p:tgtEl>
                                      </p:cBhvr>
                                    </p:animEffect>
                                  </p:childTnLst>
                                </p:cTn>
                              </p:par>
                              <p:par>
                                <p:cTn id="64" presetID="4" presetClass="entr" presetSubtype="16" fill="hold"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ox(in)">
                                      <p:cBhvr>
                                        <p:cTn id="66" dur="500"/>
                                        <p:tgtEl>
                                          <p:spTgt spid="28"/>
                                        </p:tgtEl>
                                      </p:cBhvr>
                                    </p:animEffect>
                                  </p:childTnLst>
                                </p:cTn>
                              </p:par>
                              <p:par>
                                <p:cTn id="67" presetID="4" presetClass="entr" presetSubtype="16" fill="hold"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box(in)">
                                      <p:cBhvr>
                                        <p:cTn id="69" dur="5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48"/>
                                        </p:tgtEl>
                                        <p:attrNameLst>
                                          <p:attrName>style.visibility</p:attrName>
                                        </p:attrNameLst>
                                      </p:cBhvr>
                                      <p:to>
                                        <p:strVal val="visible"/>
                                      </p:to>
                                    </p:set>
                                    <p:animEffect transition="in" filter="box(in)">
                                      <p:cBhvr>
                                        <p:cTn id="74" dur="500"/>
                                        <p:tgtEl>
                                          <p:spTgt spid="48"/>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nodeType="clickEffect">
                                  <p:stCondLst>
                                    <p:cond delay="0"/>
                                  </p:stCondLst>
                                  <p:childTnLst>
                                    <p:set>
                                      <p:cBhvr>
                                        <p:cTn id="78" dur="1" fill="hold">
                                          <p:stCondLst>
                                            <p:cond delay="0"/>
                                          </p:stCondLst>
                                        </p:cTn>
                                        <p:tgtEl>
                                          <p:spTgt spid="1027"/>
                                        </p:tgtEl>
                                        <p:attrNameLst>
                                          <p:attrName>style.visibility</p:attrName>
                                        </p:attrNameLst>
                                      </p:cBhvr>
                                      <p:to>
                                        <p:strVal val="visible"/>
                                      </p:to>
                                    </p:set>
                                    <p:animEffect transition="in" filter="box(in)">
                                      <p:cBhvr>
                                        <p:cTn id="79" dur="500"/>
                                        <p:tgtEl>
                                          <p:spTgt spid="1027"/>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box(in)">
                                      <p:cBhvr>
                                        <p:cTn id="84" dur="500"/>
                                        <p:tgtEl>
                                          <p:spTgt spid="49"/>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xit" presetSubtype="16" fill="hold" nodeType="clickEffect">
                                  <p:stCondLst>
                                    <p:cond delay="0"/>
                                  </p:stCondLst>
                                  <p:childTnLst>
                                    <p:animEffect transition="out" filter="box(in)">
                                      <p:cBhvr>
                                        <p:cTn id="88" dur="500"/>
                                        <p:tgtEl>
                                          <p:spTgt spid="28"/>
                                        </p:tgtEl>
                                      </p:cBhvr>
                                    </p:animEffect>
                                    <p:set>
                                      <p:cBhvr>
                                        <p:cTn id="89" dur="1" fill="hold">
                                          <p:stCondLst>
                                            <p:cond delay="499"/>
                                          </p:stCondLst>
                                        </p:cTn>
                                        <p:tgtEl>
                                          <p:spTgt spid="28"/>
                                        </p:tgtEl>
                                        <p:attrNameLst>
                                          <p:attrName>style.visibility</p:attrName>
                                        </p:attrNameLst>
                                      </p:cBhvr>
                                      <p:to>
                                        <p:strVal val="hidden"/>
                                      </p:to>
                                    </p:set>
                                  </p:childTnLst>
                                </p:cTn>
                              </p:par>
                              <p:par>
                                <p:cTn id="90" presetID="4" presetClass="exit" presetSubtype="16" fill="hold" nodeType="withEffect">
                                  <p:stCondLst>
                                    <p:cond delay="0"/>
                                  </p:stCondLst>
                                  <p:childTnLst>
                                    <p:animEffect transition="out" filter="box(in)">
                                      <p:cBhvr>
                                        <p:cTn id="91" dur="500"/>
                                        <p:tgtEl>
                                          <p:spTgt spid="27"/>
                                        </p:tgtEl>
                                      </p:cBhvr>
                                    </p:animEffect>
                                    <p:set>
                                      <p:cBhvr>
                                        <p:cTn id="92" dur="1" fill="hold">
                                          <p:stCondLst>
                                            <p:cond delay="499"/>
                                          </p:stCondLst>
                                        </p:cTn>
                                        <p:tgtEl>
                                          <p:spTgt spid="27"/>
                                        </p:tgtEl>
                                        <p:attrNameLst>
                                          <p:attrName>style.visibility</p:attrName>
                                        </p:attrNameLst>
                                      </p:cBhvr>
                                      <p:to>
                                        <p:strVal val="hidden"/>
                                      </p:to>
                                    </p:set>
                                  </p:childTnLst>
                                </p:cTn>
                              </p:par>
                              <p:par>
                                <p:cTn id="93" presetID="4" presetClass="exit" presetSubtype="16" fill="hold" nodeType="withEffect">
                                  <p:stCondLst>
                                    <p:cond delay="0"/>
                                  </p:stCondLst>
                                  <p:childTnLst>
                                    <p:animEffect transition="out" filter="box(in)">
                                      <p:cBhvr>
                                        <p:cTn id="94" dur="500"/>
                                        <p:tgtEl>
                                          <p:spTgt spid="26"/>
                                        </p:tgtEl>
                                      </p:cBhvr>
                                    </p:animEffect>
                                    <p:set>
                                      <p:cBhvr>
                                        <p:cTn id="95" dur="1" fill="hold">
                                          <p:stCondLst>
                                            <p:cond delay="499"/>
                                          </p:stCondLst>
                                        </p:cTn>
                                        <p:tgtEl>
                                          <p:spTgt spid="26"/>
                                        </p:tgtEl>
                                        <p:attrNameLst>
                                          <p:attrName>style.visibility</p:attrName>
                                        </p:attrNameLst>
                                      </p:cBhvr>
                                      <p:to>
                                        <p:strVal val="hidden"/>
                                      </p:to>
                                    </p:set>
                                  </p:childTnLst>
                                </p:cTn>
                              </p:par>
                              <p:par>
                                <p:cTn id="96" presetID="4" presetClass="exit" presetSubtype="16" fill="hold" nodeType="withEffect">
                                  <p:stCondLst>
                                    <p:cond delay="0"/>
                                  </p:stCondLst>
                                  <p:childTnLst>
                                    <p:animEffect transition="out" filter="box(in)">
                                      <p:cBhvr>
                                        <p:cTn id="97" dur="500"/>
                                        <p:tgtEl>
                                          <p:spTgt spid="1027"/>
                                        </p:tgtEl>
                                      </p:cBhvr>
                                    </p:animEffect>
                                    <p:set>
                                      <p:cBhvr>
                                        <p:cTn id="98" dur="1" fill="hold">
                                          <p:stCondLst>
                                            <p:cond delay="499"/>
                                          </p:stCondLst>
                                        </p:cTn>
                                        <p:tgtEl>
                                          <p:spTgt spid="1027"/>
                                        </p:tgtEl>
                                        <p:attrNameLst>
                                          <p:attrName>style.visibility</p:attrName>
                                        </p:attrNameLst>
                                      </p:cBhvr>
                                      <p:to>
                                        <p:strVal val="hidden"/>
                                      </p:to>
                                    </p:set>
                                  </p:childTnLst>
                                </p:cTn>
                              </p:par>
                              <p:par>
                                <p:cTn id="99" presetID="4" presetClass="exit" presetSubtype="16" fill="hold" grpId="1" nodeType="withEffect">
                                  <p:stCondLst>
                                    <p:cond delay="0"/>
                                  </p:stCondLst>
                                  <p:childTnLst>
                                    <p:animEffect transition="out" filter="box(in)">
                                      <p:cBhvr>
                                        <p:cTn id="100" dur="500"/>
                                        <p:tgtEl>
                                          <p:spTgt spid="49"/>
                                        </p:tgtEl>
                                      </p:cBhvr>
                                    </p:animEffect>
                                    <p:set>
                                      <p:cBhvr>
                                        <p:cTn id="101" dur="1" fill="hold">
                                          <p:stCondLst>
                                            <p:cond delay="499"/>
                                          </p:stCondLst>
                                        </p:cTn>
                                        <p:tgtEl>
                                          <p:spTgt spid="49"/>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4" presetClass="entr" presetSubtype="16" fill="hold" nodeType="clickEffect">
                                  <p:stCondLst>
                                    <p:cond delay="0"/>
                                  </p:stCondLst>
                                  <p:childTnLst>
                                    <p:set>
                                      <p:cBhvr>
                                        <p:cTn id="105" dur="1" fill="hold">
                                          <p:stCondLst>
                                            <p:cond delay="0"/>
                                          </p:stCondLst>
                                        </p:cTn>
                                        <p:tgtEl>
                                          <p:spTgt spid="1028"/>
                                        </p:tgtEl>
                                        <p:attrNameLst>
                                          <p:attrName>style.visibility</p:attrName>
                                        </p:attrNameLst>
                                      </p:cBhvr>
                                      <p:to>
                                        <p:strVal val="visible"/>
                                      </p:to>
                                    </p:set>
                                    <p:animEffect transition="in" filter="box(in)">
                                      <p:cBhvr>
                                        <p:cTn id="106" dur="500"/>
                                        <p:tgtEl>
                                          <p:spTgt spid="1028"/>
                                        </p:tgtEl>
                                      </p:cBhvr>
                                    </p:animEffect>
                                  </p:childTnLst>
                                </p:cTn>
                              </p:par>
                            </p:childTnLst>
                          </p:cTn>
                        </p:par>
                      </p:childTnLst>
                    </p:cTn>
                  </p:par>
                  <p:par>
                    <p:cTn id="107" fill="hold">
                      <p:stCondLst>
                        <p:cond delay="indefinite"/>
                      </p:stCondLst>
                      <p:childTnLst>
                        <p:par>
                          <p:cTn id="108" fill="hold">
                            <p:stCondLst>
                              <p:cond delay="0"/>
                            </p:stCondLst>
                            <p:childTnLst>
                              <p:par>
                                <p:cTn id="109" presetID="4" presetClass="entr" presetSubtype="16" fill="hold" grpId="0" nodeType="click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box(in)">
                                      <p:cBhvr>
                                        <p:cTn id="111" dur="500"/>
                                        <p:tgtEl>
                                          <p:spTgt spid="52"/>
                                        </p:tgtEl>
                                      </p:cBhvr>
                                    </p:animEffect>
                                  </p:childTnLst>
                                </p:cTn>
                              </p:par>
                            </p:childTnLst>
                          </p:cTn>
                        </p:par>
                      </p:childTnLst>
                    </p:cTn>
                  </p:par>
                  <p:par>
                    <p:cTn id="112" fill="hold">
                      <p:stCondLst>
                        <p:cond delay="indefinite"/>
                      </p:stCondLst>
                      <p:childTnLst>
                        <p:par>
                          <p:cTn id="113" fill="hold">
                            <p:stCondLst>
                              <p:cond delay="0"/>
                            </p:stCondLst>
                            <p:childTnLst>
                              <p:par>
                                <p:cTn id="114" presetID="4" presetClass="exit" presetSubtype="16" fill="hold" nodeType="clickEffect">
                                  <p:stCondLst>
                                    <p:cond delay="0"/>
                                  </p:stCondLst>
                                  <p:childTnLst>
                                    <p:animEffect transition="out" filter="box(in)">
                                      <p:cBhvr>
                                        <p:cTn id="115" dur="500"/>
                                        <p:tgtEl>
                                          <p:spTgt spid="25"/>
                                        </p:tgtEl>
                                      </p:cBhvr>
                                    </p:animEffect>
                                    <p:set>
                                      <p:cBhvr>
                                        <p:cTn id="116" dur="1" fill="hold">
                                          <p:stCondLst>
                                            <p:cond delay="499"/>
                                          </p:stCondLst>
                                        </p:cTn>
                                        <p:tgtEl>
                                          <p:spTgt spid="25"/>
                                        </p:tgtEl>
                                        <p:attrNameLst>
                                          <p:attrName>style.visibility</p:attrName>
                                        </p:attrNameLst>
                                      </p:cBhvr>
                                      <p:to>
                                        <p:strVal val="hidden"/>
                                      </p:to>
                                    </p:set>
                                  </p:childTnLst>
                                </p:cTn>
                              </p:par>
                              <p:par>
                                <p:cTn id="117" presetID="4" presetClass="exit" presetSubtype="16" fill="hold" nodeType="withEffect">
                                  <p:stCondLst>
                                    <p:cond delay="0"/>
                                  </p:stCondLst>
                                  <p:childTnLst>
                                    <p:animEffect transition="out" filter="box(in)">
                                      <p:cBhvr>
                                        <p:cTn id="118" dur="500"/>
                                        <p:tgtEl>
                                          <p:spTgt spid="22"/>
                                        </p:tgtEl>
                                      </p:cBhvr>
                                    </p:animEffect>
                                    <p:set>
                                      <p:cBhvr>
                                        <p:cTn id="119" dur="1" fill="hold">
                                          <p:stCondLst>
                                            <p:cond delay="499"/>
                                          </p:stCondLst>
                                        </p:cTn>
                                        <p:tgtEl>
                                          <p:spTgt spid="22"/>
                                        </p:tgtEl>
                                        <p:attrNameLst>
                                          <p:attrName>style.visibility</p:attrName>
                                        </p:attrNameLst>
                                      </p:cBhvr>
                                      <p:to>
                                        <p:strVal val="hidden"/>
                                      </p:to>
                                    </p:set>
                                  </p:childTnLst>
                                </p:cTn>
                              </p:par>
                              <p:par>
                                <p:cTn id="120" presetID="4" presetClass="exit" presetSubtype="16" fill="hold" nodeType="withEffect">
                                  <p:stCondLst>
                                    <p:cond delay="0"/>
                                  </p:stCondLst>
                                  <p:childTnLst>
                                    <p:animEffect transition="out" filter="box(in)">
                                      <p:cBhvr>
                                        <p:cTn id="121" dur="500"/>
                                        <p:tgtEl>
                                          <p:spTgt spid="21"/>
                                        </p:tgtEl>
                                      </p:cBhvr>
                                    </p:animEffect>
                                    <p:set>
                                      <p:cBhvr>
                                        <p:cTn id="122" dur="1" fill="hold">
                                          <p:stCondLst>
                                            <p:cond delay="499"/>
                                          </p:stCondLst>
                                        </p:cTn>
                                        <p:tgtEl>
                                          <p:spTgt spid="21"/>
                                        </p:tgtEl>
                                        <p:attrNameLst>
                                          <p:attrName>style.visibility</p:attrName>
                                        </p:attrNameLst>
                                      </p:cBhvr>
                                      <p:to>
                                        <p:strVal val="hidden"/>
                                      </p:to>
                                    </p:set>
                                  </p:childTnLst>
                                </p:cTn>
                              </p:par>
                              <p:par>
                                <p:cTn id="123" presetID="4" presetClass="exit" presetSubtype="16" fill="hold" nodeType="withEffect">
                                  <p:stCondLst>
                                    <p:cond delay="0"/>
                                  </p:stCondLst>
                                  <p:childTnLst>
                                    <p:animEffect transition="out" filter="box(in)">
                                      <p:cBhvr>
                                        <p:cTn id="124" dur="500"/>
                                        <p:tgtEl>
                                          <p:spTgt spid="18"/>
                                        </p:tgtEl>
                                      </p:cBhvr>
                                    </p:animEffect>
                                    <p:set>
                                      <p:cBhvr>
                                        <p:cTn id="125" dur="1" fill="hold">
                                          <p:stCondLst>
                                            <p:cond delay="499"/>
                                          </p:stCondLst>
                                        </p:cTn>
                                        <p:tgtEl>
                                          <p:spTgt spid="18"/>
                                        </p:tgtEl>
                                        <p:attrNameLst>
                                          <p:attrName>style.visibility</p:attrName>
                                        </p:attrNameLst>
                                      </p:cBhvr>
                                      <p:to>
                                        <p:strVal val="hidden"/>
                                      </p:to>
                                    </p:set>
                                  </p:childTnLst>
                                </p:cTn>
                              </p:par>
                              <p:par>
                                <p:cTn id="126" presetID="4" presetClass="exit" presetSubtype="16" fill="hold" nodeType="withEffect">
                                  <p:stCondLst>
                                    <p:cond delay="0"/>
                                  </p:stCondLst>
                                  <p:childTnLst>
                                    <p:animEffect transition="out" filter="box(in)">
                                      <p:cBhvr>
                                        <p:cTn id="127" dur="500"/>
                                        <p:tgtEl>
                                          <p:spTgt spid="24"/>
                                        </p:tgtEl>
                                      </p:cBhvr>
                                    </p:animEffect>
                                    <p:set>
                                      <p:cBhvr>
                                        <p:cTn id="128" dur="1" fill="hold">
                                          <p:stCondLst>
                                            <p:cond delay="499"/>
                                          </p:stCondLst>
                                        </p:cTn>
                                        <p:tgtEl>
                                          <p:spTgt spid="24"/>
                                        </p:tgtEl>
                                        <p:attrNameLst>
                                          <p:attrName>style.visibility</p:attrName>
                                        </p:attrNameLst>
                                      </p:cBhvr>
                                      <p:to>
                                        <p:strVal val="hidden"/>
                                      </p:to>
                                    </p:set>
                                  </p:childTnLst>
                                </p:cTn>
                              </p:par>
                              <p:par>
                                <p:cTn id="129" presetID="4" presetClass="exit" presetSubtype="16" fill="hold" nodeType="withEffect">
                                  <p:stCondLst>
                                    <p:cond delay="0"/>
                                  </p:stCondLst>
                                  <p:childTnLst>
                                    <p:animEffect transition="out" filter="box(in)">
                                      <p:cBhvr>
                                        <p:cTn id="130" dur="500"/>
                                        <p:tgtEl>
                                          <p:spTgt spid="16"/>
                                        </p:tgtEl>
                                      </p:cBhvr>
                                    </p:animEffect>
                                    <p:set>
                                      <p:cBhvr>
                                        <p:cTn id="131" dur="1" fill="hold">
                                          <p:stCondLst>
                                            <p:cond delay="499"/>
                                          </p:stCondLst>
                                        </p:cTn>
                                        <p:tgtEl>
                                          <p:spTgt spid="16"/>
                                        </p:tgtEl>
                                        <p:attrNameLst>
                                          <p:attrName>style.visibility</p:attrName>
                                        </p:attrNameLst>
                                      </p:cBhvr>
                                      <p:to>
                                        <p:strVal val="hidden"/>
                                      </p:to>
                                    </p:set>
                                  </p:childTnLst>
                                </p:cTn>
                              </p:par>
                              <p:par>
                                <p:cTn id="132" presetID="4" presetClass="exit" presetSubtype="16" fill="hold" nodeType="withEffect">
                                  <p:stCondLst>
                                    <p:cond delay="0"/>
                                  </p:stCondLst>
                                  <p:childTnLst>
                                    <p:animEffect transition="out" filter="box(in)">
                                      <p:cBhvr>
                                        <p:cTn id="133" dur="500"/>
                                        <p:tgtEl>
                                          <p:spTgt spid="11"/>
                                        </p:tgtEl>
                                      </p:cBhvr>
                                    </p:animEffect>
                                    <p:set>
                                      <p:cBhvr>
                                        <p:cTn id="134" dur="1" fill="hold">
                                          <p:stCondLst>
                                            <p:cond delay="499"/>
                                          </p:stCondLst>
                                        </p:cTn>
                                        <p:tgtEl>
                                          <p:spTgt spid="11"/>
                                        </p:tgtEl>
                                        <p:attrNameLst>
                                          <p:attrName>style.visibility</p:attrName>
                                        </p:attrNameLst>
                                      </p:cBhvr>
                                      <p:to>
                                        <p:strVal val="hidden"/>
                                      </p:to>
                                    </p:set>
                                  </p:childTnLst>
                                </p:cTn>
                              </p:par>
                              <p:par>
                                <p:cTn id="135" presetID="4" presetClass="exit" presetSubtype="16" fill="hold" nodeType="withEffect">
                                  <p:stCondLst>
                                    <p:cond delay="0"/>
                                  </p:stCondLst>
                                  <p:childTnLst>
                                    <p:animEffect transition="out" filter="box(in)">
                                      <p:cBhvr>
                                        <p:cTn id="136" dur="500"/>
                                        <p:tgtEl>
                                          <p:spTgt spid="23"/>
                                        </p:tgtEl>
                                      </p:cBhvr>
                                    </p:animEffect>
                                    <p:set>
                                      <p:cBhvr>
                                        <p:cTn id="137" dur="1" fill="hold">
                                          <p:stCondLst>
                                            <p:cond delay="499"/>
                                          </p:stCondLst>
                                        </p:cTn>
                                        <p:tgtEl>
                                          <p:spTgt spid="23"/>
                                        </p:tgtEl>
                                        <p:attrNameLst>
                                          <p:attrName>style.visibility</p:attrName>
                                        </p:attrNameLst>
                                      </p:cBhvr>
                                      <p:to>
                                        <p:strVal val="hidden"/>
                                      </p:to>
                                    </p:set>
                                  </p:childTnLst>
                                </p:cTn>
                              </p:par>
                              <p:par>
                                <p:cTn id="138" presetID="4" presetClass="exit" presetSubtype="16" fill="hold" nodeType="withEffect">
                                  <p:stCondLst>
                                    <p:cond delay="0"/>
                                  </p:stCondLst>
                                  <p:childTnLst>
                                    <p:animEffect transition="out" filter="box(in)">
                                      <p:cBhvr>
                                        <p:cTn id="139" dur="500"/>
                                        <p:tgtEl>
                                          <p:spTgt spid="17"/>
                                        </p:tgtEl>
                                      </p:cBhvr>
                                    </p:animEffect>
                                    <p:set>
                                      <p:cBhvr>
                                        <p:cTn id="140" dur="1" fill="hold">
                                          <p:stCondLst>
                                            <p:cond delay="499"/>
                                          </p:stCondLst>
                                        </p:cTn>
                                        <p:tgtEl>
                                          <p:spTgt spid="17"/>
                                        </p:tgtEl>
                                        <p:attrNameLst>
                                          <p:attrName>style.visibility</p:attrName>
                                        </p:attrNameLst>
                                      </p:cBhvr>
                                      <p:to>
                                        <p:strVal val="hidden"/>
                                      </p:to>
                                    </p:set>
                                  </p:childTnLst>
                                </p:cTn>
                              </p:par>
                              <p:par>
                                <p:cTn id="141" presetID="4" presetClass="exit" presetSubtype="16" fill="hold" grpId="1" nodeType="withEffect">
                                  <p:stCondLst>
                                    <p:cond delay="0"/>
                                  </p:stCondLst>
                                  <p:childTnLst>
                                    <p:animEffect transition="out" filter="box(in)">
                                      <p:cBhvr>
                                        <p:cTn id="142" dur="500"/>
                                        <p:tgtEl>
                                          <p:spTgt spid="52"/>
                                        </p:tgtEl>
                                      </p:cBhvr>
                                    </p:animEffect>
                                    <p:set>
                                      <p:cBhvr>
                                        <p:cTn id="143" dur="1" fill="hold">
                                          <p:stCondLst>
                                            <p:cond delay="499"/>
                                          </p:stCondLst>
                                        </p:cTn>
                                        <p:tgtEl>
                                          <p:spTgt spid="52"/>
                                        </p:tgtEl>
                                        <p:attrNameLst>
                                          <p:attrName>style.visibility</p:attrName>
                                        </p:attrNameLst>
                                      </p:cBhvr>
                                      <p:to>
                                        <p:strVal val="hidden"/>
                                      </p:to>
                                    </p:set>
                                  </p:childTnLst>
                                </p:cTn>
                              </p:par>
                              <p:par>
                                <p:cTn id="144" presetID="4" presetClass="exit" presetSubtype="16" fill="hold" nodeType="withEffect">
                                  <p:stCondLst>
                                    <p:cond delay="0"/>
                                  </p:stCondLst>
                                  <p:childTnLst>
                                    <p:animEffect transition="out" filter="box(in)">
                                      <p:cBhvr>
                                        <p:cTn id="145" dur="500"/>
                                        <p:tgtEl>
                                          <p:spTgt spid="1028"/>
                                        </p:tgtEl>
                                      </p:cBhvr>
                                    </p:animEffect>
                                    <p:set>
                                      <p:cBhvr>
                                        <p:cTn id="146" dur="1" fill="hold">
                                          <p:stCondLst>
                                            <p:cond delay="499"/>
                                          </p:stCondLst>
                                        </p:cTn>
                                        <p:tgtEl>
                                          <p:spTgt spid="1028"/>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4" presetClass="entr" presetSubtype="16" fill="hold" nodeType="click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box(in)">
                                      <p:cBhvr>
                                        <p:cTn id="151" dur="500"/>
                                        <p:tgtEl>
                                          <p:spTgt spid="28"/>
                                        </p:tgtEl>
                                      </p:cBhvr>
                                    </p:animEffect>
                                  </p:childTnLst>
                                </p:cTn>
                              </p:par>
                              <p:par>
                                <p:cTn id="152" presetID="4" presetClass="entr" presetSubtype="16" fill="hold" nodeType="withEffect">
                                  <p:stCondLst>
                                    <p:cond delay="0"/>
                                  </p:stCondLst>
                                  <p:childTnLst>
                                    <p:set>
                                      <p:cBhvr>
                                        <p:cTn id="153" dur="1" fill="hold">
                                          <p:stCondLst>
                                            <p:cond delay="0"/>
                                          </p:stCondLst>
                                        </p:cTn>
                                        <p:tgtEl>
                                          <p:spTgt spid="27"/>
                                        </p:tgtEl>
                                        <p:attrNameLst>
                                          <p:attrName>style.visibility</p:attrName>
                                        </p:attrNameLst>
                                      </p:cBhvr>
                                      <p:to>
                                        <p:strVal val="visible"/>
                                      </p:to>
                                    </p:set>
                                    <p:animEffect transition="in" filter="box(in)">
                                      <p:cBhvr>
                                        <p:cTn id="154" dur="500"/>
                                        <p:tgtEl>
                                          <p:spTgt spid="27"/>
                                        </p:tgtEl>
                                      </p:cBhvr>
                                    </p:animEffect>
                                  </p:childTnLst>
                                </p:cTn>
                              </p:par>
                              <p:par>
                                <p:cTn id="155" presetID="4" presetClass="entr" presetSubtype="16" fill="hold" nodeType="withEffect">
                                  <p:stCondLst>
                                    <p:cond delay="0"/>
                                  </p:stCondLst>
                                  <p:childTnLst>
                                    <p:set>
                                      <p:cBhvr>
                                        <p:cTn id="156" dur="1" fill="hold">
                                          <p:stCondLst>
                                            <p:cond delay="0"/>
                                          </p:stCondLst>
                                        </p:cTn>
                                        <p:tgtEl>
                                          <p:spTgt spid="26"/>
                                        </p:tgtEl>
                                        <p:attrNameLst>
                                          <p:attrName>style.visibility</p:attrName>
                                        </p:attrNameLst>
                                      </p:cBhvr>
                                      <p:to>
                                        <p:strVal val="visible"/>
                                      </p:to>
                                    </p:set>
                                    <p:animEffect transition="in" filter="box(in)">
                                      <p:cBhvr>
                                        <p:cTn id="157" dur="500"/>
                                        <p:tgtEl>
                                          <p:spTgt spid="26"/>
                                        </p:tgtEl>
                                      </p:cBhvr>
                                    </p:animEffect>
                                  </p:childTnLst>
                                </p:cTn>
                              </p:par>
                            </p:childTnLst>
                          </p:cTn>
                        </p:par>
                      </p:childTnLst>
                    </p:cTn>
                  </p:par>
                  <p:par>
                    <p:cTn id="158" fill="hold">
                      <p:stCondLst>
                        <p:cond delay="indefinite"/>
                      </p:stCondLst>
                      <p:childTnLst>
                        <p:par>
                          <p:cTn id="159" fill="hold">
                            <p:stCondLst>
                              <p:cond delay="0"/>
                            </p:stCondLst>
                            <p:childTnLst>
                              <p:par>
                                <p:cTn id="160" presetID="4" presetClass="entr" presetSubtype="16" fill="hold" nodeType="clickEffect">
                                  <p:stCondLst>
                                    <p:cond delay="0"/>
                                  </p:stCondLst>
                                  <p:childTnLst>
                                    <p:set>
                                      <p:cBhvr>
                                        <p:cTn id="161" dur="1" fill="hold">
                                          <p:stCondLst>
                                            <p:cond delay="0"/>
                                          </p:stCondLst>
                                        </p:cTn>
                                        <p:tgtEl>
                                          <p:spTgt spid="1029"/>
                                        </p:tgtEl>
                                        <p:attrNameLst>
                                          <p:attrName>style.visibility</p:attrName>
                                        </p:attrNameLst>
                                      </p:cBhvr>
                                      <p:to>
                                        <p:strVal val="visible"/>
                                      </p:to>
                                    </p:set>
                                    <p:animEffect transition="in" filter="box(in)">
                                      <p:cBhvr>
                                        <p:cTn id="162" dur="500"/>
                                        <p:tgtEl>
                                          <p:spTgt spid="1029"/>
                                        </p:tgtEl>
                                      </p:cBhvr>
                                    </p:animEffect>
                                  </p:childTnLst>
                                </p:cTn>
                              </p:par>
                            </p:childTnLst>
                          </p:cTn>
                        </p:par>
                      </p:childTnLst>
                    </p:cTn>
                  </p:par>
                  <p:par>
                    <p:cTn id="163" fill="hold">
                      <p:stCondLst>
                        <p:cond delay="indefinite"/>
                      </p:stCondLst>
                      <p:childTnLst>
                        <p:par>
                          <p:cTn id="164" fill="hold">
                            <p:stCondLst>
                              <p:cond delay="0"/>
                            </p:stCondLst>
                            <p:childTnLst>
                              <p:par>
                                <p:cTn id="165" presetID="4" presetClass="entr" presetSubtype="16" fill="hold" grpId="0" nodeType="clickEffect">
                                  <p:stCondLst>
                                    <p:cond delay="0"/>
                                  </p:stCondLst>
                                  <p:childTnLst>
                                    <p:set>
                                      <p:cBhvr>
                                        <p:cTn id="166" dur="1" fill="hold">
                                          <p:stCondLst>
                                            <p:cond delay="0"/>
                                          </p:stCondLst>
                                        </p:cTn>
                                        <p:tgtEl>
                                          <p:spTgt spid="53"/>
                                        </p:tgtEl>
                                        <p:attrNameLst>
                                          <p:attrName>style.visibility</p:attrName>
                                        </p:attrNameLst>
                                      </p:cBhvr>
                                      <p:to>
                                        <p:strVal val="visible"/>
                                      </p:to>
                                    </p:set>
                                    <p:animEffect transition="in" filter="box(in)">
                                      <p:cBhvr>
                                        <p:cTn id="167" dur="500"/>
                                        <p:tgtEl>
                                          <p:spTgt spid="53"/>
                                        </p:tgtEl>
                                      </p:cBhvr>
                                    </p:animEffect>
                                  </p:childTnLst>
                                </p:cTn>
                              </p:par>
                            </p:childTnLst>
                          </p:cTn>
                        </p:par>
                      </p:childTnLst>
                    </p:cTn>
                  </p:par>
                  <p:par>
                    <p:cTn id="168" fill="hold">
                      <p:stCondLst>
                        <p:cond delay="indefinite"/>
                      </p:stCondLst>
                      <p:childTnLst>
                        <p:par>
                          <p:cTn id="169" fill="hold">
                            <p:stCondLst>
                              <p:cond delay="0"/>
                            </p:stCondLst>
                            <p:childTnLst>
                              <p:par>
                                <p:cTn id="170" presetID="12" presetClass="entr" presetSubtype="8" fill="hold" grpId="0" nodeType="clickEffect">
                                  <p:stCondLst>
                                    <p:cond delay="0"/>
                                  </p:stCondLst>
                                  <p:childTnLst>
                                    <p:set>
                                      <p:cBhvr>
                                        <p:cTn id="171" dur="1" fill="hold">
                                          <p:stCondLst>
                                            <p:cond delay="0"/>
                                          </p:stCondLst>
                                        </p:cTn>
                                        <p:tgtEl>
                                          <p:spTgt spid="50"/>
                                        </p:tgtEl>
                                        <p:attrNameLst>
                                          <p:attrName>style.visibility</p:attrName>
                                        </p:attrNameLst>
                                      </p:cBhvr>
                                      <p:to>
                                        <p:strVal val="visible"/>
                                      </p:to>
                                    </p:set>
                                    <p:animEffect transition="in" filter="slide(fromLeft)">
                                      <p:cBhvr>
                                        <p:cTn id="17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9" grpId="0"/>
      <p:bldP spid="20" grpId="0"/>
      <p:bldP spid="44" grpId="0"/>
      <p:bldP spid="45" grpId="0"/>
      <p:bldP spid="46" grpId="0"/>
      <p:bldP spid="49" grpId="0" animBg="1"/>
      <p:bldP spid="49" grpId="1" animBg="1"/>
      <p:bldP spid="50" grpId="0"/>
      <p:bldP spid="52" grpId="0" animBg="1"/>
      <p:bldP spid="52" grpId="1" animBg="1"/>
      <p:bldP spid="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41 Elipse"/>
          <p:cNvSpPr/>
          <p:nvPr/>
        </p:nvSpPr>
        <p:spPr>
          <a:xfrm>
            <a:off x="1475678" y="3286124"/>
            <a:ext cx="1643074" cy="1785950"/>
          </a:xfrm>
          <a:prstGeom prst="ellipse">
            <a:avLst/>
          </a:prstGeom>
          <a:solidFill>
            <a:srgbClr val="002060">
              <a:alpha val="9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Elipse"/>
          <p:cNvSpPr/>
          <p:nvPr/>
        </p:nvSpPr>
        <p:spPr>
          <a:xfrm>
            <a:off x="2618686" y="3929066"/>
            <a:ext cx="1643074" cy="1785950"/>
          </a:xfrm>
          <a:prstGeom prst="ellipse">
            <a:avLst/>
          </a:prstGeom>
          <a:solidFill>
            <a:srgbClr val="002060">
              <a:alpha val="9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12" name="11 Elipse"/>
          <p:cNvSpPr/>
          <p:nvPr/>
        </p:nvSpPr>
        <p:spPr>
          <a:xfrm>
            <a:off x="714348" y="4345552"/>
            <a:ext cx="1643074" cy="1785950"/>
          </a:xfrm>
          <a:prstGeom prst="ellipse">
            <a:avLst/>
          </a:prstGeom>
          <a:solidFill>
            <a:srgbClr val="00B0F0">
              <a:alpha val="9000"/>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1571604" y="4345552"/>
            <a:ext cx="1643074" cy="1785950"/>
          </a:xfrm>
          <a:prstGeom prst="ellipse">
            <a:avLst/>
          </a:prstGeom>
          <a:solidFill>
            <a:srgbClr val="002060">
              <a:alpha val="9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357158" y="6202940"/>
            <a:ext cx="1031051" cy="369332"/>
          </a:xfrm>
          <a:prstGeom prst="rect">
            <a:avLst/>
          </a:prstGeom>
          <a:noFill/>
        </p:spPr>
        <p:txBody>
          <a:bodyPr wrap="none" rtlCol="0">
            <a:spAutoFit/>
          </a:bodyPr>
          <a:lstStyle/>
          <a:p>
            <a:r>
              <a:rPr lang="es-EC" dirty="0" smtClean="0"/>
              <a:t>Página A</a:t>
            </a:r>
            <a:endParaRPr lang="es-ES" dirty="0"/>
          </a:p>
        </p:txBody>
      </p:sp>
      <p:sp>
        <p:nvSpPr>
          <p:cNvPr id="20" name="19 CuadroTexto"/>
          <p:cNvSpPr txBox="1"/>
          <p:nvPr/>
        </p:nvSpPr>
        <p:spPr>
          <a:xfrm>
            <a:off x="2500298" y="6202940"/>
            <a:ext cx="1047082" cy="369332"/>
          </a:xfrm>
          <a:prstGeom prst="rect">
            <a:avLst/>
          </a:prstGeom>
          <a:noFill/>
        </p:spPr>
        <p:txBody>
          <a:bodyPr wrap="none" rtlCol="0">
            <a:spAutoFit/>
          </a:bodyPr>
          <a:lstStyle/>
          <a:p>
            <a:r>
              <a:rPr lang="es-EC" dirty="0" smtClean="0"/>
              <a:t>Página B</a:t>
            </a:r>
            <a:endParaRPr lang="es-ES" dirty="0"/>
          </a:p>
        </p:txBody>
      </p:sp>
      <p:pic>
        <p:nvPicPr>
          <p:cNvPr id="23" name="22 Imagen" descr="bullet_asterisco.gif"/>
          <p:cNvPicPr>
            <a:picLocks noChangeAspect="1"/>
          </p:cNvPicPr>
          <p:nvPr/>
        </p:nvPicPr>
        <p:blipFill>
          <a:blip r:embed="rId3"/>
          <a:stretch>
            <a:fillRect/>
          </a:stretch>
        </p:blipFill>
        <p:spPr>
          <a:xfrm>
            <a:off x="928662" y="5559998"/>
            <a:ext cx="180975" cy="171450"/>
          </a:xfrm>
          <a:prstGeom prst="rect">
            <a:avLst/>
          </a:prstGeom>
        </p:spPr>
      </p:pic>
      <p:pic>
        <p:nvPicPr>
          <p:cNvPr id="24" name="23 Imagen" descr="bullet_asterisco.gif"/>
          <p:cNvPicPr>
            <a:picLocks noChangeAspect="1"/>
          </p:cNvPicPr>
          <p:nvPr/>
        </p:nvPicPr>
        <p:blipFill>
          <a:blip r:embed="rId3"/>
          <a:stretch>
            <a:fillRect/>
          </a:stretch>
        </p:blipFill>
        <p:spPr>
          <a:xfrm>
            <a:off x="1214414" y="4845618"/>
            <a:ext cx="180975" cy="171450"/>
          </a:xfrm>
          <a:prstGeom prst="rect">
            <a:avLst/>
          </a:prstGeom>
        </p:spPr>
      </p:pic>
      <p:pic>
        <p:nvPicPr>
          <p:cNvPr id="11" name="10 Imagen" descr="bullet_asterisco.gif"/>
          <p:cNvPicPr>
            <a:picLocks noChangeAspect="1"/>
          </p:cNvPicPr>
          <p:nvPr/>
        </p:nvPicPr>
        <p:blipFill>
          <a:blip r:embed="rId3"/>
          <a:stretch>
            <a:fillRect/>
          </a:stretch>
        </p:blipFill>
        <p:spPr>
          <a:xfrm>
            <a:off x="1285852" y="5274246"/>
            <a:ext cx="180975" cy="171450"/>
          </a:xfrm>
          <a:prstGeom prst="rect">
            <a:avLst/>
          </a:prstGeom>
        </p:spPr>
      </p:pic>
      <p:pic>
        <p:nvPicPr>
          <p:cNvPr id="16" name="15 Imagen" descr="bullet_asterisco.gif"/>
          <p:cNvPicPr>
            <a:picLocks noChangeAspect="1"/>
          </p:cNvPicPr>
          <p:nvPr/>
        </p:nvPicPr>
        <p:blipFill>
          <a:blip r:embed="rId3"/>
          <a:stretch>
            <a:fillRect/>
          </a:stretch>
        </p:blipFill>
        <p:spPr>
          <a:xfrm>
            <a:off x="1000100" y="5059932"/>
            <a:ext cx="180975" cy="171450"/>
          </a:xfrm>
          <a:prstGeom prst="rect">
            <a:avLst/>
          </a:prstGeom>
        </p:spPr>
      </p:pic>
      <p:pic>
        <p:nvPicPr>
          <p:cNvPr id="17" name="16 Imagen" descr="bullet_asterisco.gif"/>
          <p:cNvPicPr>
            <a:picLocks noChangeAspect="1"/>
          </p:cNvPicPr>
          <p:nvPr/>
        </p:nvPicPr>
        <p:blipFill>
          <a:blip r:embed="rId3"/>
          <a:stretch>
            <a:fillRect/>
          </a:stretch>
        </p:blipFill>
        <p:spPr>
          <a:xfrm>
            <a:off x="1428728" y="5774312"/>
            <a:ext cx="180975" cy="171450"/>
          </a:xfrm>
          <a:prstGeom prst="rect">
            <a:avLst/>
          </a:prstGeom>
        </p:spPr>
      </p:pic>
      <p:pic>
        <p:nvPicPr>
          <p:cNvPr id="18" name="17 Imagen" descr="bullet_asterisco.gif"/>
          <p:cNvPicPr>
            <a:picLocks noChangeAspect="1"/>
          </p:cNvPicPr>
          <p:nvPr/>
        </p:nvPicPr>
        <p:blipFill>
          <a:blip r:embed="rId3">
            <a:duotone>
              <a:prstClr val="black"/>
              <a:schemeClr val="accent2">
                <a:tint val="45000"/>
                <a:satMod val="400000"/>
              </a:schemeClr>
            </a:duotone>
          </a:blip>
          <a:stretch>
            <a:fillRect/>
          </a:stretch>
        </p:blipFill>
        <p:spPr>
          <a:xfrm>
            <a:off x="2676513" y="4631304"/>
            <a:ext cx="180975" cy="171450"/>
          </a:xfrm>
          <a:prstGeom prst="rect">
            <a:avLst/>
          </a:prstGeom>
          <a:noFill/>
        </p:spPr>
      </p:pic>
      <p:pic>
        <p:nvPicPr>
          <p:cNvPr id="21" name="20 Imagen" descr="bullet_asterisco.gif"/>
          <p:cNvPicPr>
            <a:picLocks noChangeAspect="1"/>
          </p:cNvPicPr>
          <p:nvPr/>
        </p:nvPicPr>
        <p:blipFill>
          <a:blip r:embed="rId3">
            <a:duotone>
              <a:prstClr val="black"/>
              <a:schemeClr val="accent2">
                <a:tint val="45000"/>
                <a:satMod val="400000"/>
              </a:schemeClr>
            </a:duotone>
          </a:blip>
          <a:stretch>
            <a:fillRect/>
          </a:stretch>
        </p:blipFill>
        <p:spPr>
          <a:xfrm>
            <a:off x="2786050" y="4917056"/>
            <a:ext cx="180975" cy="171450"/>
          </a:xfrm>
          <a:prstGeom prst="rect">
            <a:avLst/>
          </a:prstGeom>
          <a:noFill/>
        </p:spPr>
      </p:pic>
      <p:pic>
        <p:nvPicPr>
          <p:cNvPr id="22" name="21 Imagen" descr="bullet_asterisco.gif"/>
          <p:cNvPicPr>
            <a:picLocks noChangeAspect="1"/>
          </p:cNvPicPr>
          <p:nvPr/>
        </p:nvPicPr>
        <p:blipFill>
          <a:blip r:embed="rId3">
            <a:duotone>
              <a:prstClr val="black"/>
              <a:schemeClr val="accent2">
                <a:tint val="45000"/>
                <a:satMod val="400000"/>
              </a:schemeClr>
            </a:duotone>
          </a:blip>
          <a:stretch>
            <a:fillRect/>
          </a:stretch>
        </p:blipFill>
        <p:spPr>
          <a:xfrm>
            <a:off x="2643174" y="5345684"/>
            <a:ext cx="180975" cy="171450"/>
          </a:xfrm>
          <a:prstGeom prst="rect">
            <a:avLst/>
          </a:prstGeom>
          <a:noFill/>
        </p:spPr>
      </p:pic>
      <p:pic>
        <p:nvPicPr>
          <p:cNvPr id="25" name="24 Imagen" descr="bullet_asterisco.gif"/>
          <p:cNvPicPr>
            <a:picLocks noChangeAspect="1"/>
          </p:cNvPicPr>
          <p:nvPr/>
        </p:nvPicPr>
        <p:blipFill>
          <a:blip r:embed="rId3">
            <a:duotone>
              <a:prstClr val="black"/>
              <a:schemeClr val="accent2">
                <a:tint val="45000"/>
                <a:satMod val="400000"/>
              </a:schemeClr>
            </a:duotone>
          </a:blip>
          <a:stretch>
            <a:fillRect/>
          </a:stretch>
        </p:blipFill>
        <p:spPr>
          <a:xfrm>
            <a:off x="2428860" y="5702874"/>
            <a:ext cx="180975" cy="171450"/>
          </a:xfrm>
          <a:prstGeom prst="rect">
            <a:avLst/>
          </a:prstGeom>
          <a:noFill/>
        </p:spPr>
      </p:pic>
      <p:pic>
        <p:nvPicPr>
          <p:cNvPr id="26" name="25 Imagen" descr="bullet_asterisco.gif"/>
          <p:cNvPicPr>
            <a:picLocks noChangeAspect="1"/>
          </p:cNvPicPr>
          <p:nvPr/>
        </p:nvPicPr>
        <p:blipFill>
          <a:blip r:embed="rId3">
            <a:biLevel thresh="50000"/>
          </a:blip>
          <a:stretch>
            <a:fillRect/>
          </a:stretch>
        </p:blipFill>
        <p:spPr>
          <a:xfrm>
            <a:off x="1904306" y="4714884"/>
            <a:ext cx="180975" cy="171450"/>
          </a:xfrm>
          <a:prstGeom prst="rect">
            <a:avLst/>
          </a:prstGeom>
          <a:noFill/>
        </p:spPr>
      </p:pic>
      <p:pic>
        <p:nvPicPr>
          <p:cNvPr id="27" name="26 Imagen" descr="bullet_asterisco.gif"/>
          <p:cNvPicPr>
            <a:picLocks noChangeAspect="1"/>
          </p:cNvPicPr>
          <p:nvPr/>
        </p:nvPicPr>
        <p:blipFill>
          <a:blip r:embed="rId3">
            <a:biLevel thresh="50000"/>
          </a:blip>
          <a:stretch>
            <a:fillRect/>
          </a:stretch>
        </p:blipFill>
        <p:spPr>
          <a:xfrm>
            <a:off x="1714480" y="5202808"/>
            <a:ext cx="180975" cy="171450"/>
          </a:xfrm>
          <a:prstGeom prst="rect">
            <a:avLst/>
          </a:prstGeom>
          <a:noFill/>
        </p:spPr>
      </p:pic>
      <p:pic>
        <p:nvPicPr>
          <p:cNvPr id="28" name="27 Imagen" descr="bullet_asterisco.gif"/>
          <p:cNvPicPr>
            <a:picLocks noChangeAspect="1"/>
          </p:cNvPicPr>
          <p:nvPr/>
        </p:nvPicPr>
        <p:blipFill>
          <a:blip r:embed="rId3">
            <a:biLevel thresh="50000"/>
          </a:blip>
          <a:stretch>
            <a:fillRect/>
          </a:stretch>
        </p:blipFill>
        <p:spPr>
          <a:xfrm>
            <a:off x="2033571" y="5345684"/>
            <a:ext cx="180975" cy="171450"/>
          </a:xfrm>
          <a:prstGeom prst="rect">
            <a:avLst/>
          </a:prstGeom>
          <a:noFill/>
        </p:spPr>
      </p:pic>
      <p:sp>
        <p:nvSpPr>
          <p:cNvPr id="45" name="44 CuadroTexto"/>
          <p:cNvSpPr txBox="1"/>
          <p:nvPr/>
        </p:nvSpPr>
        <p:spPr>
          <a:xfrm>
            <a:off x="2343998" y="4345552"/>
            <a:ext cx="317716" cy="369332"/>
          </a:xfrm>
          <a:prstGeom prst="rect">
            <a:avLst/>
          </a:prstGeom>
          <a:noFill/>
        </p:spPr>
        <p:txBody>
          <a:bodyPr wrap="none" rtlCol="0">
            <a:spAutoFit/>
          </a:bodyPr>
          <a:lstStyle/>
          <a:p>
            <a:r>
              <a:rPr lang="es-EC" dirty="0" smtClean="0"/>
              <a:t>C</a:t>
            </a:r>
            <a:endParaRPr lang="es-ES" dirty="0"/>
          </a:p>
        </p:txBody>
      </p:sp>
      <p:sp>
        <p:nvSpPr>
          <p:cNvPr id="41" name="Rectangle 1"/>
          <p:cNvSpPr txBox="1">
            <a:spLocks/>
          </p:cNvSpPr>
          <p:nvPr/>
        </p:nvSpPr>
        <p:spPr>
          <a:xfrm>
            <a:off x="1428728" y="1071546"/>
            <a:ext cx="7715272"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 </a:t>
            </a:r>
            <a:r>
              <a:rPr lang="es-ES" sz="2000" cap="all" dirty="0" smtClean="0">
                <a:solidFill>
                  <a:schemeClr val="tx2"/>
                </a:solidFill>
                <a:effectLst>
                  <a:reflection blurRad="12700" stA="48000" endA="300" endPos="55000" dir="5400000" sy="-90000" algn="bl" rotWithShape="0"/>
                </a:effectLst>
                <a:latin typeface="+mj-lt"/>
                <a:ea typeface="+mj-ea"/>
                <a:cs typeface="+mj-cs"/>
              </a:rPr>
              <a:t>→ </a:t>
            </a:r>
            <a:r>
              <a:rPr lang="es-ES" cap="all" dirty="0" smtClean="0">
                <a:solidFill>
                  <a:schemeClr val="tx2"/>
                </a:solidFill>
                <a:effectLst>
                  <a:reflection blurRad="12700" stA="48000" endA="300" endPos="55000" dir="5400000" sy="-90000" algn="bl" rotWithShape="0"/>
                </a:effectLst>
                <a:latin typeface="+mj-lt"/>
                <a:ea typeface="+mj-ea"/>
                <a:cs typeface="+mj-cs"/>
              </a:rPr>
              <a:t>Algoritmo</a:t>
            </a:r>
            <a:endParaRPr kumimoji="0" lang="es-ES"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47" name="46 CuadroTexto"/>
          <p:cNvSpPr txBox="1"/>
          <p:nvPr/>
        </p:nvSpPr>
        <p:spPr>
          <a:xfrm>
            <a:off x="832736" y="3143248"/>
            <a:ext cx="1040670" cy="369332"/>
          </a:xfrm>
          <a:prstGeom prst="rect">
            <a:avLst/>
          </a:prstGeom>
          <a:noFill/>
        </p:spPr>
        <p:txBody>
          <a:bodyPr wrap="none" rtlCol="0">
            <a:spAutoFit/>
          </a:bodyPr>
          <a:lstStyle/>
          <a:p>
            <a:r>
              <a:rPr lang="es-EC" dirty="0" smtClean="0"/>
              <a:t>Página C</a:t>
            </a:r>
            <a:endParaRPr lang="es-ES" dirty="0"/>
          </a:p>
        </p:txBody>
      </p:sp>
      <p:pic>
        <p:nvPicPr>
          <p:cNvPr id="55" name="54 Imagen" descr="bullet_asterisco.gif"/>
          <p:cNvPicPr>
            <a:picLocks noChangeAspect="1"/>
          </p:cNvPicPr>
          <p:nvPr/>
        </p:nvPicPr>
        <p:blipFill>
          <a:blip r:embed="rId3">
            <a:duotone>
              <a:prstClr val="black"/>
              <a:schemeClr val="accent2">
                <a:tint val="45000"/>
                <a:satMod val="400000"/>
              </a:schemeClr>
            </a:duotone>
          </a:blip>
          <a:stretch>
            <a:fillRect/>
          </a:stretch>
        </p:blipFill>
        <p:spPr>
          <a:xfrm>
            <a:off x="2261496" y="4500570"/>
            <a:ext cx="180975" cy="171450"/>
          </a:xfrm>
          <a:prstGeom prst="rect">
            <a:avLst/>
          </a:prstGeom>
          <a:noFill/>
        </p:spPr>
      </p:pic>
      <p:pic>
        <p:nvPicPr>
          <p:cNvPr id="56" name="55 Imagen" descr="bullet_asterisco.gif"/>
          <p:cNvPicPr>
            <a:picLocks noChangeAspect="1"/>
          </p:cNvPicPr>
          <p:nvPr/>
        </p:nvPicPr>
        <p:blipFill>
          <a:blip r:embed="rId3">
            <a:grayscl/>
            <a:lum bright="13000" contrast="74000"/>
          </a:blip>
          <a:stretch>
            <a:fillRect/>
          </a:stretch>
        </p:blipFill>
        <p:spPr>
          <a:xfrm>
            <a:off x="3190190" y="4214818"/>
            <a:ext cx="180975" cy="171450"/>
          </a:xfrm>
          <a:prstGeom prst="rect">
            <a:avLst/>
          </a:prstGeom>
          <a:noFill/>
        </p:spPr>
      </p:pic>
      <p:pic>
        <p:nvPicPr>
          <p:cNvPr id="57" name="56 Imagen" descr="bullet_asterisco.gif"/>
          <p:cNvPicPr>
            <a:picLocks noChangeAspect="1"/>
          </p:cNvPicPr>
          <p:nvPr/>
        </p:nvPicPr>
        <p:blipFill>
          <a:blip r:embed="rId3">
            <a:grayscl/>
            <a:lum bright="13000" contrast="74000"/>
          </a:blip>
          <a:stretch>
            <a:fillRect/>
          </a:stretch>
        </p:blipFill>
        <p:spPr>
          <a:xfrm>
            <a:off x="3547380" y="4572008"/>
            <a:ext cx="180975" cy="171450"/>
          </a:xfrm>
          <a:prstGeom prst="rect">
            <a:avLst/>
          </a:prstGeom>
          <a:noFill/>
        </p:spPr>
      </p:pic>
      <p:pic>
        <p:nvPicPr>
          <p:cNvPr id="58" name="57 Imagen" descr="bullet_asterisco.gif"/>
          <p:cNvPicPr>
            <a:picLocks noChangeAspect="1"/>
          </p:cNvPicPr>
          <p:nvPr/>
        </p:nvPicPr>
        <p:blipFill>
          <a:blip r:embed="rId3">
            <a:grayscl/>
            <a:lum bright="13000" contrast="74000"/>
          </a:blip>
          <a:stretch>
            <a:fillRect/>
          </a:stretch>
        </p:blipFill>
        <p:spPr>
          <a:xfrm>
            <a:off x="3342590" y="4857760"/>
            <a:ext cx="180975" cy="171450"/>
          </a:xfrm>
          <a:prstGeom prst="rect">
            <a:avLst/>
          </a:prstGeom>
          <a:noFill/>
        </p:spPr>
      </p:pic>
      <p:pic>
        <p:nvPicPr>
          <p:cNvPr id="59" name="58 Imagen" descr="bullet_asterisco.gif"/>
          <p:cNvPicPr>
            <a:picLocks noChangeAspect="1"/>
          </p:cNvPicPr>
          <p:nvPr/>
        </p:nvPicPr>
        <p:blipFill>
          <a:blip r:embed="rId3">
            <a:grayscl/>
            <a:lum bright="13000" contrast="74000"/>
          </a:blip>
          <a:stretch>
            <a:fillRect/>
          </a:stretch>
        </p:blipFill>
        <p:spPr>
          <a:xfrm>
            <a:off x="3699780" y="5214950"/>
            <a:ext cx="180975" cy="171450"/>
          </a:xfrm>
          <a:prstGeom prst="rect">
            <a:avLst/>
          </a:prstGeom>
          <a:noFill/>
        </p:spPr>
      </p:pic>
      <p:sp>
        <p:nvSpPr>
          <p:cNvPr id="60" name="59 CuadroTexto"/>
          <p:cNvSpPr txBox="1"/>
          <p:nvPr/>
        </p:nvSpPr>
        <p:spPr>
          <a:xfrm>
            <a:off x="3475942" y="3500438"/>
            <a:ext cx="1056700" cy="369332"/>
          </a:xfrm>
          <a:prstGeom prst="rect">
            <a:avLst/>
          </a:prstGeom>
          <a:noFill/>
        </p:spPr>
        <p:txBody>
          <a:bodyPr wrap="none" rtlCol="0">
            <a:spAutoFit/>
          </a:bodyPr>
          <a:lstStyle/>
          <a:p>
            <a:r>
              <a:rPr lang="es-EC" dirty="0" smtClean="0"/>
              <a:t>Página D</a:t>
            </a:r>
            <a:endParaRPr lang="es-ES" dirty="0"/>
          </a:p>
        </p:txBody>
      </p:sp>
      <p:pic>
        <p:nvPicPr>
          <p:cNvPr id="61" name="60 Imagen" descr="bullet_asterisco.gif"/>
          <p:cNvPicPr>
            <a:picLocks noChangeAspect="1"/>
          </p:cNvPicPr>
          <p:nvPr/>
        </p:nvPicPr>
        <p:blipFill>
          <a:blip r:embed="rId3">
            <a:lum bright="70000" contrast="5000"/>
          </a:blip>
          <a:stretch>
            <a:fillRect/>
          </a:stretch>
        </p:blipFill>
        <p:spPr>
          <a:xfrm>
            <a:off x="2118620" y="3500438"/>
            <a:ext cx="180975" cy="171450"/>
          </a:xfrm>
          <a:prstGeom prst="rect">
            <a:avLst/>
          </a:prstGeom>
        </p:spPr>
      </p:pic>
      <p:pic>
        <p:nvPicPr>
          <p:cNvPr id="63" name="62 Imagen" descr="bullet_asterisco.gif"/>
          <p:cNvPicPr>
            <a:picLocks noChangeAspect="1"/>
          </p:cNvPicPr>
          <p:nvPr/>
        </p:nvPicPr>
        <p:blipFill>
          <a:blip r:embed="rId3">
            <a:lum bright="70000" contrast="5000"/>
          </a:blip>
          <a:stretch>
            <a:fillRect/>
          </a:stretch>
        </p:blipFill>
        <p:spPr>
          <a:xfrm>
            <a:off x="1904306" y="3857628"/>
            <a:ext cx="180975" cy="171450"/>
          </a:xfrm>
          <a:prstGeom prst="rect">
            <a:avLst/>
          </a:prstGeom>
        </p:spPr>
      </p:pic>
      <p:pic>
        <p:nvPicPr>
          <p:cNvPr id="64" name="63 Imagen" descr="bullet_asterisco.gif"/>
          <p:cNvPicPr>
            <a:picLocks noChangeAspect="1"/>
          </p:cNvPicPr>
          <p:nvPr/>
        </p:nvPicPr>
        <p:blipFill>
          <a:blip r:embed="rId3">
            <a:lum bright="70000" contrast="5000"/>
          </a:blip>
          <a:stretch>
            <a:fillRect/>
          </a:stretch>
        </p:blipFill>
        <p:spPr>
          <a:xfrm>
            <a:off x="2423420" y="3805238"/>
            <a:ext cx="180975" cy="171450"/>
          </a:xfrm>
          <a:prstGeom prst="rect">
            <a:avLst/>
          </a:prstGeom>
        </p:spPr>
      </p:pic>
      <p:sp>
        <p:nvSpPr>
          <p:cNvPr id="66" name="65 CuadroTexto"/>
          <p:cNvSpPr txBox="1"/>
          <p:nvPr/>
        </p:nvSpPr>
        <p:spPr>
          <a:xfrm>
            <a:off x="4857752" y="1571612"/>
            <a:ext cx="4071966" cy="369332"/>
          </a:xfrm>
          <a:prstGeom prst="rect">
            <a:avLst/>
          </a:prstGeom>
          <a:noFill/>
        </p:spPr>
        <p:txBody>
          <a:bodyPr wrap="square" rtlCol="0">
            <a:spAutoFit/>
          </a:bodyPr>
          <a:lstStyle/>
          <a:p>
            <a:r>
              <a:rPr lang="es-EC" b="1" dirty="0" smtClean="0"/>
              <a:t>Pasos:</a:t>
            </a:r>
          </a:p>
        </p:txBody>
      </p:sp>
      <p:sp>
        <p:nvSpPr>
          <p:cNvPr id="67" name="66 CuadroTexto"/>
          <p:cNvSpPr txBox="1"/>
          <p:nvPr/>
        </p:nvSpPr>
        <p:spPr>
          <a:xfrm>
            <a:off x="4857752" y="2200999"/>
            <a:ext cx="4071966" cy="2308324"/>
          </a:xfrm>
          <a:prstGeom prst="rect">
            <a:avLst/>
          </a:prstGeom>
          <a:noFill/>
        </p:spPr>
        <p:txBody>
          <a:bodyPr wrap="square" rtlCol="0">
            <a:spAutoFit/>
          </a:bodyPr>
          <a:lstStyle/>
          <a:p>
            <a:pPr marL="342900" indent="-342900">
              <a:buFont typeface="+mj-lt"/>
              <a:buAutoNum type="arabicPeriod"/>
            </a:pPr>
            <a:r>
              <a:rPr lang="es-EC" dirty="0" smtClean="0"/>
              <a:t>Calcular el número de usuarios que tiene cada página.</a:t>
            </a:r>
          </a:p>
          <a:p>
            <a:pPr marL="342900" indent="-342900">
              <a:buFont typeface="+mj-lt"/>
              <a:buAutoNum type="arabicPeriod"/>
            </a:pPr>
            <a:r>
              <a:rPr lang="es-EC" dirty="0" smtClean="0"/>
              <a:t>Generar las combinaciones posibles de páginas que tienen usuarios en común. </a:t>
            </a:r>
          </a:p>
          <a:p>
            <a:pPr marL="342900" indent="-342900">
              <a:buFont typeface="+mj-lt"/>
              <a:buAutoNum type="arabicPeriod"/>
            </a:pPr>
            <a:r>
              <a:rPr lang="es-EC" dirty="0" smtClean="0"/>
              <a:t>Calcular el coeficiente de similitud de Jaccard para cada par de páginas.</a:t>
            </a:r>
          </a:p>
        </p:txBody>
      </p:sp>
      <p:pic>
        <p:nvPicPr>
          <p:cNvPr id="68" name="67 Imagen"/>
          <p:cNvPicPr/>
          <p:nvPr/>
        </p:nvPicPr>
        <p:blipFill>
          <a:blip r:embed="rId4"/>
          <a:srcRect/>
          <a:stretch>
            <a:fillRect/>
          </a:stretch>
        </p:blipFill>
        <p:spPr bwMode="auto">
          <a:xfrm>
            <a:off x="1357290" y="2285992"/>
            <a:ext cx="2120859" cy="795647"/>
          </a:xfrm>
          <a:prstGeom prst="rect">
            <a:avLst/>
          </a:prstGeom>
          <a:noFill/>
          <a:ln w="9525">
            <a:noFill/>
            <a:miter lim="800000"/>
            <a:headEnd/>
            <a:tailEnd/>
          </a:ln>
        </p:spPr>
      </p:pic>
      <p:sp>
        <p:nvSpPr>
          <p:cNvPr id="69" name="68 CuadroTexto"/>
          <p:cNvSpPr txBox="1"/>
          <p:nvPr/>
        </p:nvSpPr>
        <p:spPr>
          <a:xfrm>
            <a:off x="4857752" y="5072074"/>
            <a:ext cx="4071966" cy="646331"/>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Cada paso constituye un Proceso Map/Reduce en nuestra solución final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41" name="Rectangle 1"/>
          <p:cNvSpPr txBox="1">
            <a:spLocks/>
          </p:cNvSpPr>
          <p:nvPr/>
        </p:nvSpPr>
        <p:spPr>
          <a:xfrm>
            <a:off x="1428728" y="1071546"/>
            <a:ext cx="7715272"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 </a:t>
            </a:r>
            <a:r>
              <a:rPr lang="es-ES" sz="2000" cap="all" dirty="0" smtClean="0">
                <a:solidFill>
                  <a:schemeClr val="tx2"/>
                </a:solidFill>
                <a:effectLst>
                  <a:reflection blurRad="12700" stA="48000" endA="300" endPos="55000" dir="5400000" sy="-90000" algn="bl" rotWithShape="0"/>
                </a:effectLst>
                <a:latin typeface="+mj-lt"/>
                <a:ea typeface="+mj-ea"/>
                <a:cs typeface="+mj-cs"/>
              </a:rPr>
              <a:t>→ </a:t>
            </a:r>
            <a:r>
              <a:rPr lang="es-ES" cap="all" dirty="0" smtClean="0">
                <a:solidFill>
                  <a:schemeClr val="tx2"/>
                </a:solidFill>
                <a:effectLst>
                  <a:reflection blurRad="12700" stA="48000" endA="300" endPos="55000" dir="5400000" sy="-90000" algn="bl" rotWithShape="0"/>
                </a:effectLst>
                <a:latin typeface="+mj-lt"/>
                <a:ea typeface="+mj-ea"/>
                <a:cs typeface="+mj-cs"/>
              </a:rPr>
              <a:t>Algoritmo Map/Reduce</a:t>
            </a:r>
            <a:endParaRPr kumimoji="0" lang="es-ES"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39" name="38 Imagen"/>
          <p:cNvPicPr/>
          <p:nvPr/>
        </p:nvPicPr>
        <p:blipFill>
          <a:blip r:embed="rId3"/>
          <a:srcRect/>
          <a:stretch>
            <a:fillRect/>
          </a:stretch>
        </p:blipFill>
        <p:spPr bwMode="auto">
          <a:xfrm>
            <a:off x="142876" y="1643050"/>
            <a:ext cx="8929718" cy="5000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41" name="Rectangle 1"/>
          <p:cNvSpPr txBox="1">
            <a:spLocks/>
          </p:cNvSpPr>
          <p:nvPr/>
        </p:nvSpPr>
        <p:spPr>
          <a:xfrm>
            <a:off x="1428728" y="1071546"/>
            <a:ext cx="7715272"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 </a:t>
            </a:r>
            <a:r>
              <a:rPr lang="es-ES" sz="2000" cap="all" dirty="0" smtClean="0">
                <a:solidFill>
                  <a:schemeClr val="tx2"/>
                </a:solidFill>
                <a:effectLst>
                  <a:reflection blurRad="12700" stA="48000" endA="300" endPos="55000" dir="5400000" sy="-90000" algn="bl" rotWithShape="0"/>
                </a:effectLst>
                <a:latin typeface="+mj-lt"/>
                <a:ea typeface="+mj-ea"/>
                <a:cs typeface="+mj-cs"/>
              </a:rPr>
              <a:t>→ </a:t>
            </a:r>
            <a:r>
              <a:rPr lang="es-ES" cap="all" dirty="0" smtClean="0">
                <a:solidFill>
                  <a:schemeClr val="tx2"/>
                </a:solidFill>
                <a:effectLst>
                  <a:reflection blurRad="12700" stA="48000" endA="300" endPos="55000" dir="5400000" sy="-90000" algn="bl" rotWithShape="0"/>
                </a:effectLst>
                <a:latin typeface="+mj-lt"/>
                <a:ea typeface="+mj-ea"/>
                <a:cs typeface="+mj-cs"/>
              </a:rPr>
              <a:t>Algoritmo Map/Reduce</a:t>
            </a:r>
            <a:endParaRPr kumimoji="0" lang="es-ES"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27650" name="Picture 2"/>
          <p:cNvPicPr>
            <a:picLocks noChangeAspect="1" noChangeArrowheads="1"/>
          </p:cNvPicPr>
          <p:nvPr/>
        </p:nvPicPr>
        <p:blipFill>
          <a:blip r:embed="rId3"/>
          <a:srcRect/>
          <a:stretch>
            <a:fillRect/>
          </a:stretch>
        </p:blipFill>
        <p:spPr bwMode="auto">
          <a:xfrm>
            <a:off x="1500166" y="2738648"/>
            <a:ext cx="5395932" cy="2976368"/>
          </a:xfrm>
          <a:prstGeom prst="rect">
            <a:avLst/>
          </a:prstGeom>
          <a:solidFill>
            <a:srgbClr val="92D050"/>
          </a:solidFill>
          <a:ln w="952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headEnd/>
            <a:tailEnd/>
          </a:ln>
          <a:effectLst>
            <a:outerShdw blurRad="50800" dist="38100" dir="5400000" algn="t" rotWithShape="0">
              <a:prstClr val="black">
                <a:alpha val="40000"/>
              </a:prstClr>
            </a:outerShdw>
          </a:effectLst>
        </p:spPr>
      </p:pic>
      <p:sp>
        <p:nvSpPr>
          <p:cNvPr id="9" name="8 CuadroTexto"/>
          <p:cNvSpPr txBox="1"/>
          <p:nvPr/>
        </p:nvSpPr>
        <p:spPr>
          <a:xfrm>
            <a:off x="500034" y="6000768"/>
            <a:ext cx="2000264" cy="338554"/>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Proceso de Filtrado</a:t>
            </a:r>
            <a:endParaRPr lang="es-ES" sz="1600" dirty="0"/>
          </a:p>
        </p:txBody>
      </p:sp>
      <p:cxnSp>
        <p:nvCxnSpPr>
          <p:cNvPr id="11" name="10 Conector recto de flecha"/>
          <p:cNvCxnSpPr>
            <a:endCxn id="9" idx="0"/>
          </p:cNvCxnSpPr>
          <p:nvPr/>
        </p:nvCxnSpPr>
        <p:spPr>
          <a:xfrm rot="5400000">
            <a:off x="1464447" y="4893479"/>
            <a:ext cx="1143008" cy="107157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3000364" y="4643446"/>
            <a:ext cx="785818" cy="714380"/>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CuadroTexto"/>
          <p:cNvSpPr txBox="1"/>
          <p:nvPr/>
        </p:nvSpPr>
        <p:spPr>
          <a:xfrm>
            <a:off x="2643174" y="6000768"/>
            <a:ext cx="3857652" cy="830997"/>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Genera maps de la forma</a:t>
            </a:r>
            <a:br>
              <a:rPr lang="es-EC" sz="1600" dirty="0" smtClean="0"/>
            </a:br>
            <a:r>
              <a:rPr lang="es-ES" sz="1600" b="1" dirty="0" smtClean="0"/>
              <a:t>&lt;Página, Usuario&gt; </a:t>
            </a:r>
            <a:r>
              <a:rPr lang="es-ES" sz="1600" dirty="0" smtClean="0"/>
              <a:t>con la información de las Revisiones</a:t>
            </a:r>
            <a:endParaRPr lang="es-ES" sz="1600" dirty="0"/>
          </a:p>
        </p:txBody>
      </p:sp>
      <p:sp>
        <p:nvSpPr>
          <p:cNvPr id="17" name="16 Rectángulo"/>
          <p:cNvSpPr/>
          <p:nvPr/>
        </p:nvSpPr>
        <p:spPr>
          <a:xfrm>
            <a:off x="3000364" y="2786058"/>
            <a:ext cx="785818" cy="642942"/>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3000364" y="3714752"/>
            <a:ext cx="785818" cy="714380"/>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0" name="19 Conector recto de flecha"/>
          <p:cNvCxnSpPr>
            <a:stCxn id="15" idx="2"/>
            <a:endCxn id="16" idx="0"/>
          </p:cNvCxnSpPr>
          <p:nvPr/>
        </p:nvCxnSpPr>
        <p:spPr>
          <a:xfrm rot="16200000" flipH="1">
            <a:off x="3661165" y="5089933"/>
            <a:ext cx="642942" cy="117872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23 CuadroTexto"/>
          <p:cNvSpPr txBox="1"/>
          <p:nvPr/>
        </p:nvSpPr>
        <p:spPr>
          <a:xfrm>
            <a:off x="-32" y="3566228"/>
            <a:ext cx="1214446" cy="1077218"/>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Entrada:</a:t>
            </a:r>
          </a:p>
          <a:p>
            <a:r>
              <a:rPr lang="es-EC" sz="1600" dirty="0" smtClean="0"/>
              <a:t>Respaldos XML de La Wikipedia</a:t>
            </a:r>
            <a:endParaRPr lang="es-ES" sz="1600" dirty="0"/>
          </a:p>
        </p:txBody>
      </p:sp>
      <p:sp>
        <p:nvSpPr>
          <p:cNvPr id="26" name="25 Abrir llave"/>
          <p:cNvSpPr/>
          <p:nvPr/>
        </p:nvSpPr>
        <p:spPr>
          <a:xfrm>
            <a:off x="1214414" y="3214686"/>
            <a:ext cx="285752" cy="1785950"/>
          </a:xfrm>
          <a:prstGeom prst="leftBrac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7" name="26 Rectángulo"/>
          <p:cNvSpPr/>
          <p:nvPr/>
        </p:nvSpPr>
        <p:spPr>
          <a:xfrm>
            <a:off x="428596" y="1428736"/>
            <a:ext cx="6215106" cy="369332"/>
          </a:xfrm>
          <a:prstGeom prst="rect">
            <a:avLst/>
          </a:prstGeom>
        </p:spPr>
        <p:txBody>
          <a:bodyPr wrap="square">
            <a:spAutoFit/>
          </a:bodyPr>
          <a:lstStyle/>
          <a:p>
            <a:r>
              <a:rPr lang="es-EC" b="1" dirty="0" smtClean="0"/>
              <a:t>1.- </a:t>
            </a:r>
            <a:r>
              <a:rPr lang="es-EC" u="sng" dirty="0" smtClean="0"/>
              <a:t>Calcular el número de usuarios que tiene cada página</a:t>
            </a:r>
            <a:endParaRPr lang="es-ES" u="sng" dirty="0"/>
          </a:p>
        </p:txBody>
      </p:sp>
      <p:sp>
        <p:nvSpPr>
          <p:cNvPr id="28" name="27 CuadroTexto"/>
          <p:cNvSpPr txBox="1"/>
          <p:nvPr/>
        </p:nvSpPr>
        <p:spPr>
          <a:xfrm>
            <a:off x="4572000" y="1883623"/>
            <a:ext cx="4500562" cy="830997"/>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Hadoop se encarga de agrupar por clave los maps emitidos; y </a:t>
            </a:r>
            <a:r>
              <a:rPr lang="es-EC" sz="1600" b="1" dirty="0" smtClean="0"/>
              <a:t>me retorna una lista de usuarios por página</a:t>
            </a:r>
            <a:r>
              <a:rPr lang="es-EC" sz="1600" dirty="0" smtClean="0"/>
              <a:t>.</a:t>
            </a:r>
            <a:endParaRPr lang="es-ES" sz="1600" dirty="0"/>
          </a:p>
        </p:txBody>
      </p:sp>
      <p:cxnSp>
        <p:nvCxnSpPr>
          <p:cNvPr id="32" name="31 Forma"/>
          <p:cNvCxnSpPr>
            <a:stCxn id="27650" idx="0"/>
            <a:endCxn id="28" idx="1"/>
          </p:cNvCxnSpPr>
          <p:nvPr/>
        </p:nvCxnSpPr>
        <p:spPr>
          <a:xfrm rot="5400000" flipH="1" flipV="1">
            <a:off x="4165303" y="2331951"/>
            <a:ext cx="439526" cy="37386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33 Rectángulo"/>
          <p:cNvSpPr/>
          <p:nvPr/>
        </p:nvSpPr>
        <p:spPr>
          <a:xfrm>
            <a:off x="4286248" y="2786058"/>
            <a:ext cx="928694" cy="571504"/>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Rectángulo"/>
          <p:cNvSpPr/>
          <p:nvPr/>
        </p:nvSpPr>
        <p:spPr>
          <a:xfrm>
            <a:off x="4286248" y="3714752"/>
            <a:ext cx="928694" cy="714380"/>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Rectángulo"/>
          <p:cNvSpPr/>
          <p:nvPr/>
        </p:nvSpPr>
        <p:spPr>
          <a:xfrm>
            <a:off x="4286248" y="4714884"/>
            <a:ext cx="928694" cy="571504"/>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36 CuadroTexto"/>
          <p:cNvSpPr txBox="1"/>
          <p:nvPr/>
        </p:nvSpPr>
        <p:spPr>
          <a:xfrm>
            <a:off x="7000924" y="3000372"/>
            <a:ext cx="2143108" cy="1569660"/>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Obtiene el tamaño de la lista; por cada usuario de la lista se emite una tupla de la forma </a:t>
            </a:r>
          </a:p>
          <a:p>
            <a:r>
              <a:rPr lang="es-EC" sz="1600" b="1" dirty="0" smtClean="0"/>
              <a:t>&lt;Pág, (Usu, </a:t>
            </a:r>
            <a:r>
              <a:rPr lang="es-EC" sz="1600" b="1" dirty="0" err="1" smtClean="0"/>
              <a:t>Lst</a:t>
            </a:r>
            <a:r>
              <a:rPr lang="es-EC" sz="1600" b="1" dirty="0" smtClean="0"/>
              <a:t> _</a:t>
            </a:r>
            <a:r>
              <a:rPr lang="es-EC" sz="1600" b="1" dirty="0" err="1" smtClean="0"/>
              <a:t>size</a:t>
            </a:r>
            <a:r>
              <a:rPr lang="es-EC" sz="1600" b="1" dirty="0" smtClean="0"/>
              <a:t>)&gt;</a:t>
            </a:r>
            <a:endParaRPr lang="es-ES" sz="1600" b="1" dirty="0"/>
          </a:p>
        </p:txBody>
      </p:sp>
      <p:cxnSp>
        <p:nvCxnSpPr>
          <p:cNvPr id="46" name="45 Forma"/>
          <p:cNvCxnSpPr>
            <a:stCxn id="45" idx="4"/>
            <a:endCxn id="37" idx="2"/>
          </p:cNvCxnSpPr>
          <p:nvPr/>
        </p:nvCxnSpPr>
        <p:spPr>
          <a:xfrm rot="5400000" flipH="1" flipV="1">
            <a:off x="6517705" y="3731615"/>
            <a:ext cx="716356" cy="2393189"/>
          </a:xfrm>
          <a:prstGeom prst="bentConnector3">
            <a:avLst>
              <a:gd name="adj1" fmla="val -31912"/>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5" name="44 Elipse"/>
          <p:cNvSpPr/>
          <p:nvPr/>
        </p:nvSpPr>
        <p:spPr>
          <a:xfrm>
            <a:off x="5500694" y="4857760"/>
            <a:ext cx="357190" cy="42862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ox(in)">
                                      <p:cBhvr>
                                        <p:cTn id="7" dur="500"/>
                                        <p:tgtEl>
                                          <p:spTgt spid="26"/>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lide(fromRight)">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lide(fromTo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heckerboard(across)">
                                      <p:cBhvr>
                                        <p:cTn id="23" dur="500"/>
                                        <p:tgtEl>
                                          <p:spTgt spid="15"/>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checkerboard(across)">
                                      <p:cBhvr>
                                        <p:cTn id="26" dur="500"/>
                                        <p:tgtEl>
                                          <p:spTgt spid="18"/>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heckerboard(across)">
                                      <p:cBhvr>
                                        <p:cTn id="29" dur="500"/>
                                        <p:tgtEl>
                                          <p:spTgt spid="17"/>
                                        </p:tgtEl>
                                      </p:cBhvr>
                                    </p:animEffect>
                                  </p:childTnLst>
                                </p:cTn>
                              </p:par>
                              <p:par>
                                <p:cTn id="30" presetID="4" presetClass="entr" presetSubtype="16"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ox(in)">
                                      <p:cBhvr>
                                        <p:cTn id="32" dur="500"/>
                                        <p:tgtEl>
                                          <p:spTgt spid="20"/>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lide(fromTop)">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checkerboard(across)">
                                      <p:cBhvr>
                                        <p:cTn id="40" dur="500"/>
                                        <p:tgtEl>
                                          <p:spTgt spid="36"/>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checkerboard(across)">
                                      <p:cBhvr>
                                        <p:cTn id="43" dur="500"/>
                                        <p:tgtEl>
                                          <p:spTgt spid="35"/>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checkerboard(across)">
                                      <p:cBhvr>
                                        <p:cTn id="46" dur="500"/>
                                        <p:tgtEl>
                                          <p:spTgt spid="34"/>
                                        </p:tgtEl>
                                      </p:cBhvr>
                                    </p:animEffect>
                                  </p:childTnLst>
                                </p:cTn>
                              </p:par>
                              <p:par>
                                <p:cTn id="47" presetID="4" presetClass="entr" presetSubtype="16"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box(in)">
                                      <p:cBhvr>
                                        <p:cTn id="49" dur="500"/>
                                        <p:tgtEl>
                                          <p:spTgt spid="32"/>
                                        </p:tgtEl>
                                      </p:cBhvr>
                                    </p:animEffect>
                                  </p:childTnLst>
                                </p:cTn>
                              </p:par>
                              <p:par>
                                <p:cTn id="50" presetID="12" presetClass="entr" presetSubtype="8"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slide(fromLeft)">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ox(in)">
                                      <p:cBhvr>
                                        <p:cTn id="57" dur="500"/>
                                        <p:tgtEl>
                                          <p:spTgt spid="46"/>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slide(fromBottom)">
                                      <p:cBhvr>
                                        <p:cTn id="6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P spid="17" grpId="0" animBg="1"/>
      <p:bldP spid="18" grpId="0" animBg="1"/>
      <p:bldP spid="24" grpId="0" animBg="1"/>
      <p:bldP spid="26" grpId="0" animBg="1"/>
      <p:bldP spid="28" grpId="0" animBg="1"/>
      <p:bldP spid="34" grpId="0" animBg="1"/>
      <p:bldP spid="35" grpId="0" animBg="1"/>
      <p:bldP spid="36" grpId="0" animBg="1"/>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3"/>
          <a:srcRect/>
          <a:stretch>
            <a:fillRect/>
          </a:stretch>
        </p:blipFill>
        <p:spPr bwMode="auto">
          <a:xfrm>
            <a:off x="1500166" y="2714620"/>
            <a:ext cx="5357850" cy="3050865"/>
          </a:xfrm>
          <a:prstGeom prst="rect">
            <a:avLst/>
          </a:prstGeom>
          <a:solidFill>
            <a:srgbClr val="92D050"/>
          </a:solidFill>
          <a:ln w="952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headEnd/>
            <a:tailEnd/>
          </a:ln>
          <a:effectLst>
            <a:outerShdw blurRad="50800" dist="38100" dir="5400000" algn="t" rotWithShape="0">
              <a:prstClr val="black">
                <a:alpha val="40000"/>
              </a:prstClr>
            </a:outerShdw>
          </a:effectLst>
        </p:spPr>
      </p:pic>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41" name="Rectangle 1"/>
          <p:cNvSpPr txBox="1">
            <a:spLocks/>
          </p:cNvSpPr>
          <p:nvPr/>
        </p:nvSpPr>
        <p:spPr>
          <a:xfrm>
            <a:off x="1428728" y="1071546"/>
            <a:ext cx="7715272"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 </a:t>
            </a:r>
            <a:r>
              <a:rPr lang="es-ES" sz="2000" cap="all" dirty="0" smtClean="0">
                <a:solidFill>
                  <a:schemeClr val="tx2"/>
                </a:solidFill>
                <a:effectLst>
                  <a:reflection blurRad="12700" stA="48000" endA="300" endPos="55000" dir="5400000" sy="-90000" algn="bl" rotWithShape="0"/>
                </a:effectLst>
                <a:latin typeface="+mj-lt"/>
                <a:ea typeface="+mj-ea"/>
                <a:cs typeface="+mj-cs"/>
              </a:rPr>
              <a:t>→ </a:t>
            </a:r>
            <a:r>
              <a:rPr lang="es-ES" cap="all" dirty="0" smtClean="0">
                <a:solidFill>
                  <a:schemeClr val="tx2"/>
                </a:solidFill>
                <a:effectLst>
                  <a:reflection blurRad="12700" stA="48000" endA="300" endPos="55000" dir="5400000" sy="-90000" algn="bl" rotWithShape="0"/>
                </a:effectLst>
                <a:latin typeface="+mj-lt"/>
                <a:ea typeface="+mj-ea"/>
                <a:cs typeface="+mj-cs"/>
              </a:rPr>
              <a:t>Algoritmo Map/Reduce</a:t>
            </a:r>
            <a:endParaRPr kumimoji="0" lang="es-ES"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9" name="8 CuadroTexto"/>
          <p:cNvSpPr txBox="1"/>
          <p:nvPr/>
        </p:nvSpPr>
        <p:spPr>
          <a:xfrm>
            <a:off x="357158" y="6000768"/>
            <a:ext cx="2143140" cy="830997"/>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Por cada línea del archivo se genera un Map</a:t>
            </a:r>
            <a:endParaRPr lang="es-ES" sz="1600" dirty="0"/>
          </a:p>
        </p:txBody>
      </p:sp>
      <p:cxnSp>
        <p:nvCxnSpPr>
          <p:cNvPr id="11" name="10 Conector recto de flecha"/>
          <p:cNvCxnSpPr>
            <a:endCxn id="9" idx="0"/>
          </p:cNvCxnSpPr>
          <p:nvPr/>
        </p:nvCxnSpPr>
        <p:spPr>
          <a:xfrm rot="10800000" flipV="1">
            <a:off x="1428728" y="5429264"/>
            <a:ext cx="1285884" cy="57150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3286116" y="4857760"/>
            <a:ext cx="785818" cy="571504"/>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CuadroTexto"/>
          <p:cNvSpPr txBox="1"/>
          <p:nvPr/>
        </p:nvSpPr>
        <p:spPr>
          <a:xfrm>
            <a:off x="2643174" y="6000768"/>
            <a:ext cx="3857652" cy="830997"/>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El map emitido tiene como clave al usuario y tiene la forma</a:t>
            </a:r>
            <a:br>
              <a:rPr lang="es-EC" sz="1600" dirty="0" smtClean="0"/>
            </a:br>
            <a:r>
              <a:rPr lang="es-ES" sz="1600" b="1" dirty="0" smtClean="0"/>
              <a:t>&lt;usuario, (página,  </a:t>
            </a:r>
            <a:r>
              <a:rPr lang="es-ES" sz="1600" b="1" dirty="0" err="1" smtClean="0"/>
              <a:t>Lst_size</a:t>
            </a:r>
            <a:r>
              <a:rPr lang="es-ES" sz="1600" b="1" dirty="0" smtClean="0"/>
              <a:t>)&gt;</a:t>
            </a:r>
            <a:endParaRPr lang="es-ES" sz="1600" dirty="0"/>
          </a:p>
        </p:txBody>
      </p:sp>
      <p:sp>
        <p:nvSpPr>
          <p:cNvPr id="17" name="16 Rectángulo"/>
          <p:cNvSpPr/>
          <p:nvPr/>
        </p:nvSpPr>
        <p:spPr>
          <a:xfrm>
            <a:off x="3214678" y="2714620"/>
            <a:ext cx="857256" cy="571504"/>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3286116" y="3500438"/>
            <a:ext cx="785818" cy="1143008"/>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0" name="19 Conector recto de flecha"/>
          <p:cNvCxnSpPr>
            <a:stCxn id="15" idx="2"/>
            <a:endCxn id="16" idx="0"/>
          </p:cNvCxnSpPr>
          <p:nvPr/>
        </p:nvCxnSpPr>
        <p:spPr>
          <a:xfrm rot="16200000" flipH="1">
            <a:off x="3839760" y="5268528"/>
            <a:ext cx="571504" cy="89297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23 CuadroTexto"/>
          <p:cNvSpPr txBox="1"/>
          <p:nvPr/>
        </p:nvSpPr>
        <p:spPr>
          <a:xfrm>
            <a:off x="-32" y="3566228"/>
            <a:ext cx="1214446" cy="1323439"/>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Entrada:</a:t>
            </a:r>
          </a:p>
          <a:p>
            <a:r>
              <a:rPr lang="es-EC" sz="1600" dirty="0" smtClean="0"/>
              <a:t>Salida del proceso MapReduce anterior</a:t>
            </a:r>
          </a:p>
        </p:txBody>
      </p:sp>
      <p:sp>
        <p:nvSpPr>
          <p:cNvPr id="26" name="25 Abrir llave"/>
          <p:cNvSpPr/>
          <p:nvPr/>
        </p:nvSpPr>
        <p:spPr>
          <a:xfrm>
            <a:off x="1214414" y="3214686"/>
            <a:ext cx="285752" cy="1785950"/>
          </a:xfrm>
          <a:prstGeom prst="leftBrac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7" name="26 Rectángulo"/>
          <p:cNvSpPr/>
          <p:nvPr/>
        </p:nvSpPr>
        <p:spPr>
          <a:xfrm>
            <a:off x="428596" y="1428736"/>
            <a:ext cx="8715404" cy="646331"/>
          </a:xfrm>
          <a:prstGeom prst="rect">
            <a:avLst/>
          </a:prstGeom>
        </p:spPr>
        <p:txBody>
          <a:bodyPr wrap="square">
            <a:spAutoFit/>
          </a:bodyPr>
          <a:lstStyle/>
          <a:p>
            <a:r>
              <a:rPr lang="es-EC" b="1" dirty="0" smtClean="0"/>
              <a:t>2.- </a:t>
            </a:r>
            <a:r>
              <a:rPr lang="es-EC" dirty="0" smtClean="0"/>
              <a:t>Generar todas las combinaciones posibles de páginas que tienen usuarios en común.</a:t>
            </a:r>
            <a:endParaRPr lang="es-ES" u="sng" dirty="0"/>
          </a:p>
        </p:txBody>
      </p:sp>
      <p:sp>
        <p:nvSpPr>
          <p:cNvPr id="28" name="27 CuadroTexto"/>
          <p:cNvSpPr txBox="1"/>
          <p:nvPr/>
        </p:nvSpPr>
        <p:spPr>
          <a:xfrm>
            <a:off x="4572000" y="1714488"/>
            <a:ext cx="4500562" cy="1077218"/>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Hadoop agrupa por clave los maps; y </a:t>
            </a:r>
            <a:r>
              <a:rPr lang="es-EC" sz="1600" b="1" dirty="0" smtClean="0"/>
              <a:t>me retorna una lista de páginas agrupadas por usuario</a:t>
            </a:r>
            <a:r>
              <a:rPr lang="es-EC" sz="1600" dirty="0" smtClean="0"/>
              <a:t>, cada página tiene asociado su numero total de usuarios aportantes.</a:t>
            </a:r>
            <a:endParaRPr lang="es-ES" sz="1600" dirty="0"/>
          </a:p>
        </p:txBody>
      </p:sp>
      <p:cxnSp>
        <p:nvCxnSpPr>
          <p:cNvPr id="32" name="31 Forma"/>
          <p:cNvCxnSpPr>
            <a:stCxn id="29698" idx="0"/>
            <a:endCxn id="28" idx="1"/>
          </p:cNvCxnSpPr>
          <p:nvPr/>
        </p:nvCxnSpPr>
        <p:spPr>
          <a:xfrm rot="5400000" flipH="1" flipV="1">
            <a:off x="4144784" y="2287405"/>
            <a:ext cx="461523" cy="392909"/>
          </a:xfrm>
          <a:prstGeom prst="bentConnector2">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33 Rectángulo"/>
          <p:cNvSpPr/>
          <p:nvPr/>
        </p:nvSpPr>
        <p:spPr>
          <a:xfrm>
            <a:off x="4643438" y="2786058"/>
            <a:ext cx="571504" cy="785818"/>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Rectángulo"/>
          <p:cNvSpPr/>
          <p:nvPr/>
        </p:nvSpPr>
        <p:spPr>
          <a:xfrm>
            <a:off x="4643438" y="3714752"/>
            <a:ext cx="571504" cy="714380"/>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Rectángulo"/>
          <p:cNvSpPr/>
          <p:nvPr/>
        </p:nvSpPr>
        <p:spPr>
          <a:xfrm>
            <a:off x="4643438" y="4500570"/>
            <a:ext cx="571504" cy="785818"/>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7" name="36 CuadroTexto"/>
          <p:cNvSpPr txBox="1"/>
          <p:nvPr/>
        </p:nvSpPr>
        <p:spPr>
          <a:xfrm>
            <a:off x="7000924" y="3214686"/>
            <a:ext cx="2143108" cy="2062103"/>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Aquí se generan todas las combinaciones posibles de páginas por usuario. Se emite un reduce por cada combinación y de clave  se </a:t>
            </a:r>
            <a:r>
              <a:rPr lang="es-EC" sz="1600" b="1" dirty="0" smtClean="0"/>
              <a:t>utilizó</a:t>
            </a:r>
            <a:r>
              <a:rPr lang="es-EC" sz="1600" dirty="0" smtClean="0"/>
              <a:t> un string vacio.</a:t>
            </a:r>
          </a:p>
        </p:txBody>
      </p:sp>
      <p:cxnSp>
        <p:nvCxnSpPr>
          <p:cNvPr id="46" name="45 Forma"/>
          <p:cNvCxnSpPr>
            <a:stCxn id="43" idx="4"/>
            <a:endCxn id="37" idx="2"/>
          </p:cNvCxnSpPr>
          <p:nvPr/>
        </p:nvCxnSpPr>
        <p:spPr>
          <a:xfrm rot="16200000" flipH="1">
            <a:off x="6737807" y="3942117"/>
            <a:ext cx="347591" cy="2321751"/>
          </a:xfrm>
          <a:prstGeom prst="bentConnector3">
            <a:avLst>
              <a:gd name="adj1" fmla="val 205227"/>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42 Elipse"/>
          <p:cNvSpPr/>
          <p:nvPr/>
        </p:nvSpPr>
        <p:spPr>
          <a:xfrm>
            <a:off x="5500694" y="4429132"/>
            <a:ext cx="500066" cy="50006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52 CuadroTexto"/>
          <p:cNvSpPr txBox="1"/>
          <p:nvPr/>
        </p:nvSpPr>
        <p:spPr>
          <a:xfrm>
            <a:off x="6572264" y="5857893"/>
            <a:ext cx="2571735" cy="276999"/>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pPr algn="ctr"/>
            <a:r>
              <a:rPr lang="es-ES" sz="1200" b="1" dirty="0" smtClean="0"/>
              <a:t>&lt;“”, (</a:t>
            </a:r>
            <a:r>
              <a:rPr lang="es-ES" sz="1200" b="1" dirty="0" err="1" smtClean="0"/>
              <a:t>pága</a:t>
            </a:r>
            <a:r>
              <a:rPr lang="es-ES" sz="1200" b="1" dirty="0" smtClean="0"/>
              <a:t> </a:t>
            </a:r>
            <a:r>
              <a:rPr lang="es-ES" sz="1200" b="1" dirty="0" err="1" smtClean="0"/>
              <a:t>Lst_size</a:t>
            </a:r>
            <a:r>
              <a:rPr lang="es-ES" sz="1200" b="1" dirty="0" smtClean="0"/>
              <a:t>,  </a:t>
            </a:r>
            <a:r>
              <a:rPr lang="es-ES" sz="1200" b="1" dirty="0" err="1" smtClean="0"/>
              <a:t>págb</a:t>
            </a:r>
            <a:r>
              <a:rPr lang="es-ES" sz="1200" b="1" dirty="0" smtClean="0"/>
              <a:t> </a:t>
            </a:r>
            <a:r>
              <a:rPr lang="es-ES" sz="1200" b="1" dirty="0" err="1" smtClean="0"/>
              <a:t>Lst_size</a:t>
            </a:r>
            <a:r>
              <a:rPr lang="es-ES" sz="1200" b="1" dirty="0" smtClean="0"/>
              <a:t>)&gt;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ox(in)">
                                      <p:cBhvr>
                                        <p:cTn id="7" dur="500"/>
                                        <p:tgtEl>
                                          <p:spTgt spid="26"/>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lide(fromRight)">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lide(fromTo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heckerboard(across)">
                                      <p:cBhvr>
                                        <p:cTn id="23" dur="500"/>
                                        <p:tgtEl>
                                          <p:spTgt spid="15"/>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checkerboard(across)">
                                      <p:cBhvr>
                                        <p:cTn id="26" dur="500"/>
                                        <p:tgtEl>
                                          <p:spTgt spid="18"/>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heckerboard(across)">
                                      <p:cBhvr>
                                        <p:cTn id="29" dur="500"/>
                                        <p:tgtEl>
                                          <p:spTgt spid="17"/>
                                        </p:tgtEl>
                                      </p:cBhvr>
                                    </p:animEffect>
                                  </p:childTnLst>
                                </p:cTn>
                              </p:par>
                              <p:par>
                                <p:cTn id="30" presetID="4" presetClass="entr" presetSubtype="16"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ox(in)">
                                      <p:cBhvr>
                                        <p:cTn id="32" dur="500"/>
                                        <p:tgtEl>
                                          <p:spTgt spid="20"/>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lide(fromTop)">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box(in)">
                                      <p:cBhvr>
                                        <p:cTn id="40" dur="500"/>
                                        <p:tgtEl>
                                          <p:spTgt spid="32"/>
                                        </p:tgtEl>
                                      </p:cBhvr>
                                    </p:animEffect>
                                  </p:childTnLst>
                                </p:cTn>
                              </p:par>
                              <p:par>
                                <p:cTn id="41" presetID="12" presetClass="entr" presetSubtype="8"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lide(fromLeft)">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checkerboard(across)">
                                      <p:cBhvr>
                                        <p:cTn id="48" dur="500"/>
                                        <p:tgtEl>
                                          <p:spTgt spid="36"/>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checkerboard(across)">
                                      <p:cBhvr>
                                        <p:cTn id="51" dur="500"/>
                                        <p:tgtEl>
                                          <p:spTgt spid="35"/>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checkerboard(across)">
                                      <p:cBhvr>
                                        <p:cTn id="54" dur="500"/>
                                        <p:tgtEl>
                                          <p:spTgt spid="34"/>
                                        </p:tgtEl>
                                      </p:cBhvr>
                                    </p:animEffect>
                                  </p:childTnLst>
                                </p:cTn>
                              </p:par>
                              <p:par>
                                <p:cTn id="55" presetID="4" presetClass="entr" presetSubtype="16"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ox(in)">
                                      <p:cBhvr>
                                        <p:cTn id="57" dur="500"/>
                                        <p:tgtEl>
                                          <p:spTgt spid="46"/>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slide(fromBottom)">
                                      <p:cBhvr>
                                        <p:cTn id="60" dur="500"/>
                                        <p:tgtEl>
                                          <p:spTgt spid="37"/>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box(in)">
                                      <p:cBhvr>
                                        <p:cTn id="6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animBg="1"/>
      <p:bldP spid="17" grpId="0" animBg="1"/>
      <p:bldP spid="18" grpId="0" animBg="1"/>
      <p:bldP spid="24" grpId="0" animBg="1"/>
      <p:bldP spid="26" grpId="0" animBg="1"/>
      <p:bldP spid="28" grpId="0" animBg="1"/>
      <p:bldP spid="34" grpId="0" animBg="1"/>
      <p:bldP spid="35" grpId="0" animBg="1"/>
      <p:bldP spid="36" grpId="0" animBg="1"/>
      <p:bldP spid="37" grpId="0" animBg="1"/>
      <p:bldP spid="5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23 CuadroTexto"/>
          <p:cNvSpPr txBox="1"/>
          <p:nvPr/>
        </p:nvSpPr>
        <p:spPr>
          <a:xfrm>
            <a:off x="214282" y="2000240"/>
            <a:ext cx="3357586" cy="857255"/>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Entrada:</a:t>
            </a:r>
          </a:p>
          <a:p>
            <a:r>
              <a:rPr lang="es-EC" sz="1600" dirty="0" smtClean="0"/>
              <a:t>Archivo de Salida generado en el proceso MapReduce anterior</a:t>
            </a:r>
          </a:p>
        </p:txBody>
      </p:sp>
      <p:pic>
        <p:nvPicPr>
          <p:cNvPr id="27650" name="Picture 2"/>
          <p:cNvPicPr>
            <a:picLocks noChangeAspect="1" noChangeArrowheads="1"/>
          </p:cNvPicPr>
          <p:nvPr/>
        </p:nvPicPr>
        <p:blipFill>
          <a:blip r:embed="rId4"/>
          <a:srcRect/>
          <a:stretch>
            <a:fillRect/>
          </a:stretch>
        </p:blipFill>
        <p:spPr bwMode="auto">
          <a:xfrm>
            <a:off x="1027314" y="3000372"/>
            <a:ext cx="7688090" cy="2500330"/>
          </a:xfrm>
          <a:prstGeom prst="rect">
            <a:avLst/>
          </a:prstGeom>
          <a:noFill/>
          <a:ln w="9525">
            <a:noFill/>
            <a:miter lim="800000"/>
            <a:headEnd/>
            <a:tailEnd/>
          </a:ln>
          <a:effectLst/>
        </p:spPr>
      </p:pic>
      <p:sp>
        <p:nvSpPr>
          <p:cNvPr id="6"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3200" cap="all" dirty="0" smtClean="0">
                <a:solidFill>
                  <a:schemeClr val="tx2"/>
                </a:solidFill>
                <a:effectLst>
                  <a:reflection blurRad="12700" stA="48000" endA="300" endPos="55000" dir="5400000" sy="-90000" algn="bl" rotWithShape="0"/>
                </a:effectLst>
                <a:latin typeface="+mj-lt"/>
                <a:ea typeface="+mj-ea"/>
                <a:cs typeface="+mj-cs"/>
              </a:rPr>
              <a:t>Valoración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41" name="Rectangle 1"/>
          <p:cNvSpPr txBox="1">
            <a:spLocks/>
          </p:cNvSpPr>
          <p:nvPr/>
        </p:nvSpPr>
        <p:spPr>
          <a:xfrm>
            <a:off x="1428728" y="1071546"/>
            <a:ext cx="7715272"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Coeficiente de similitud de jaccard </a:t>
            </a:r>
            <a:r>
              <a:rPr lang="es-ES" sz="2000" cap="all" dirty="0" smtClean="0">
                <a:solidFill>
                  <a:schemeClr val="tx2"/>
                </a:solidFill>
                <a:effectLst>
                  <a:reflection blurRad="12700" stA="48000" endA="300" endPos="55000" dir="5400000" sy="-90000" algn="bl" rotWithShape="0"/>
                </a:effectLst>
                <a:latin typeface="+mj-lt"/>
                <a:ea typeface="+mj-ea"/>
                <a:cs typeface="+mj-cs"/>
              </a:rPr>
              <a:t>→ </a:t>
            </a:r>
            <a:r>
              <a:rPr lang="es-ES" cap="all" dirty="0" smtClean="0">
                <a:solidFill>
                  <a:schemeClr val="tx2"/>
                </a:solidFill>
                <a:effectLst>
                  <a:reflection blurRad="12700" stA="48000" endA="300" endPos="55000" dir="5400000" sy="-90000" algn="bl" rotWithShape="0"/>
                </a:effectLst>
                <a:latin typeface="+mj-lt"/>
                <a:ea typeface="+mj-ea"/>
                <a:cs typeface="+mj-cs"/>
              </a:rPr>
              <a:t>Algoritmo Map/Reduce</a:t>
            </a:r>
            <a:endParaRPr kumimoji="0" lang="es-ES"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9" name="8 CuadroTexto"/>
          <p:cNvSpPr txBox="1"/>
          <p:nvPr/>
        </p:nvSpPr>
        <p:spPr>
          <a:xfrm>
            <a:off x="357158" y="5715016"/>
            <a:ext cx="2143140" cy="830997"/>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Por cada línea del archivo se genera un Map</a:t>
            </a:r>
            <a:endParaRPr lang="es-ES" sz="1600" dirty="0"/>
          </a:p>
        </p:txBody>
      </p:sp>
      <p:cxnSp>
        <p:nvCxnSpPr>
          <p:cNvPr id="11" name="10 Conector recto de flecha"/>
          <p:cNvCxnSpPr>
            <a:endCxn id="9" idx="0"/>
          </p:cNvCxnSpPr>
          <p:nvPr/>
        </p:nvCxnSpPr>
        <p:spPr>
          <a:xfrm rot="5400000">
            <a:off x="1035819" y="5036355"/>
            <a:ext cx="1071570" cy="285752"/>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2643174" y="5715016"/>
            <a:ext cx="3857652" cy="1077218"/>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La clave del map es el par de páginas y el valor es la suma del número de aportantes de cada página</a:t>
            </a:r>
            <a:br>
              <a:rPr lang="es-EC" sz="1600" dirty="0" smtClean="0"/>
            </a:br>
            <a:r>
              <a:rPr lang="es-ES" sz="1600" b="1" dirty="0" smtClean="0"/>
              <a:t>&lt;(</a:t>
            </a:r>
            <a:r>
              <a:rPr lang="es-ES" sz="1600" b="1" dirty="0" err="1" smtClean="0"/>
              <a:t>págia</a:t>
            </a:r>
            <a:r>
              <a:rPr lang="es-ES" sz="1600" b="1" dirty="0" smtClean="0"/>
              <a:t>, </a:t>
            </a:r>
            <a:r>
              <a:rPr lang="es-ES" sz="1600" b="1" dirty="0" err="1" smtClean="0"/>
              <a:t>págb</a:t>
            </a:r>
            <a:r>
              <a:rPr lang="es-ES" sz="1600" b="1" dirty="0" smtClean="0"/>
              <a:t>), </a:t>
            </a:r>
            <a:r>
              <a:rPr lang="es-ES" sz="1600" b="1" dirty="0" err="1" smtClean="0"/>
              <a:t>suma_Lst_size</a:t>
            </a:r>
            <a:r>
              <a:rPr lang="es-ES" sz="1600" b="1" dirty="0" smtClean="0"/>
              <a:t>&gt;</a:t>
            </a:r>
            <a:endParaRPr lang="es-ES" sz="1600" dirty="0"/>
          </a:p>
        </p:txBody>
      </p:sp>
      <p:sp>
        <p:nvSpPr>
          <p:cNvPr id="18" name="17 Rectángulo"/>
          <p:cNvSpPr/>
          <p:nvPr/>
        </p:nvSpPr>
        <p:spPr>
          <a:xfrm>
            <a:off x="3143240" y="3429000"/>
            <a:ext cx="1143008" cy="1214446"/>
          </a:xfrm>
          <a:prstGeom prst="rect">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0" name="19 Conector recto de flecha"/>
          <p:cNvCxnSpPr>
            <a:stCxn id="18" idx="2"/>
            <a:endCxn id="16" idx="0"/>
          </p:cNvCxnSpPr>
          <p:nvPr/>
        </p:nvCxnSpPr>
        <p:spPr>
          <a:xfrm rot="16200000" flipH="1">
            <a:off x="3607587" y="4750603"/>
            <a:ext cx="1071570" cy="85725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26 Rectángulo"/>
          <p:cNvSpPr/>
          <p:nvPr/>
        </p:nvSpPr>
        <p:spPr>
          <a:xfrm>
            <a:off x="428596" y="1428736"/>
            <a:ext cx="8715404" cy="369332"/>
          </a:xfrm>
          <a:prstGeom prst="rect">
            <a:avLst/>
          </a:prstGeom>
        </p:spPr>
        <p:txBody>
          <a:bodyPr wrap="square">
            <a:spAutoFit/>
          </a:bodyPr>
          <a:lstStyle/>
          <a:p>
            <a:r>
              <a:rPr lang="es-EC" b="1" dirty="0" smtClean="0"/>
              <a:t>2.- </a:t>
            </a:r>
            <a:r>
              <a:rPr lang="es-EC" dirty="0" smtClean="0"/>
              <a:t>Calcular el coeficiente de similitud de Jaccard para cada par de páginas </a:t>
            </a:r>
            <a:endParaRPr lang="es-ES" u="sng" dirty="0"/>
          </a:p>
        </p:txBody>
      </p:sp>
      <p:sp>
        <p:nvSpPr>
          <p:cNvPr id="28" name="27 CuadroTexto"/>
          <p:cNvSpPr txBox="1"/>
          <p:nvPr/>
        </p:nvSpPr>
        <p:spPr>
          <a:xfrm>
            <a:off x="4643438" y="1857364"/>
            <a:ext cx="4500562" cy="1323439"/>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Hadoop agrupa por clave los maps; y </a:t>
            </a:r>
            <a:r>
              <a:rPr lang="es-EC" sz="1600" b="1" dirty="0" smtClean="0"/>
              <a:t>me retorna una lista donde cada elemento es el valor de la suma del número de aportantes de cada página Y EL TAMAÑO DE LA LISTA representa la intersección</a:t>
            </a:r>
            <a:endParaRPr lang="es-ES" sz="1600" dirty="0"/>
          </a:p>
        </p:txBody>
      </p:sp>
      <p:cxnSp>
        <p:nvCxnSpPr>
          <p:cNvPr id="32" name="31 Forma"/>
          <p:cNvCxnSpPr>
            <a:endCxn id="28" idx="1"/>
          </p:cNvCxnSpPr>
          <p:nvPr/>
        </p:nvCxnSpPr>
        <p:spPr>
          <a:xfrm rot="5400000" flipH="1" flipV="1">
            <a:off x="4081321" y="2866887"/>
            <a:ext cx="909920" cy="214314"/>
          </a:xfrm>
          <a:prstGeom prst="bentConnector2">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33 Rectángulo"/>
          <p:cNvSpPr/>
          <p:nvPr/>
        </p:nvSpPr>
        <p:spPr>
          <a:xfrm>
            <a:off x="4929190" y="3214686"/>
            <a:ext cx="1071570" cy="500066"/>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Rectángulo"/>
          <p:cNvSpPr/>
          <p:nvPr/>
        </p:nvSpPr>
        <p:spPr>
          <a:xfrm>
            <a:off x="4929190" y="3857628"/>
            <a:ext cx="1071570" cy="428628"/>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Rectángulo"/>
          <p:cNvSpPr/>
          <p:nvPr/>
        </p:nvSpPr>
        <p:spPr>
          <a:xfrm>
            <a:off x="4929190" y="4572008"/>
            <a:ext cx="1071570" cy="428628"/>
          </a:xfrm>
          <a:prstGeom prst="rect">
            <a:avLst/>
          </a:prstGeom>
          <a:solidFill>
            <a:srgbClr val="92D05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42 Elipse"/>
          <p:cNvSpPr/>
          <p:nvPr/>
        </p:nvSpPr>
        <p:spPr>
          <a:xfrm>
            <a:off x="5500694" y="4429132"/>
            <a:ext cx="500066" cy="50006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0" name="29 Conector recto de flecha"/>
          <p:cNvCxnSpPr>
            <a:stCxn id="24" idx="2"/>
          </p:cNvCxnSpPr>
          <p:nvPr/>
        </p:nvCxnSpPr>
        <p:spPr>
          <a:xfrm rot="5400000">
            <a:off x="1446587" y="2982513"/>
            <a:ext cx="571507" cy="321471"/>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7651" name="Object 3"/>
          <p:cNvGraphicFramePr>
            <a:graphicFrameLocks noChangeAspect="1"/>
          </p:cNvGraphicFramePr>
          <p:nvPr/>
        </p:nvGraphicFramePr>
        <p:xfrm>
          <a:off x="6643702" y="5857892"/>
          <a:ext cx="2398713" cy="638175"/>
        </p:xfrm>
        <a:graphic>
          <a:graphicData uri="http://schemas.openxmlformats.org/presentationml/2006/ole">
            <p:oleObj spid="_x0000_s27651" name="Ecuación" r:id="rId5" imgW="1574640" imgH="419040" progId="Equation.3">
              <p:embed/>
            </p:oleObj>
          </a:graphicData>
        </a:graphic>
      </p:graphicFrame>
      <p:cxnSp>
        <p:nvCxnSpPr>
          <p:cNvPr id="61" name="60 Conector recto de flecha"/>
          <p:cNvCxnSpPr/>
          <p:nvPr/>
        </p:nvCxnSpPr>
        <p:spPr>
          <a:xfrm rot="5400000">
            <a:off x="7537471" y="5536421"/>
            <a:ext cx="642148" cy="79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ox(in)">
                                      <p:cBhvr>
                                        <p:cTn id="7" dur="500"/>
                                        <p:tgtEl>
                                          <p:spTgt spid="24"/>
                                        </p:tgtEl>
                                      </p:cBhvr>
                                    </p:animEffect>
                                  </p:childTnLst>
                                </p:cTn>
                              </p:par>
                              <p:par>
                                <p:cTn id="8" presetID="5" presetClass="entr" presetSubtype="1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checkerboard(across)">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12" presetClass="entr" presetSubtype="1" fill="hold" grpId="1"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lide(fromTo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500"/>
                                        <p:tgtEl>
                                          <p:spTgt spid="18"/>
                                        </p:tgtEl>
                                      </p:cBhvr>
                                    </p:animEffect>
                                  </p:childTnLst>
                                </p:cTn>
                              </p:par>
                              <p:par>
                                <p:cTn id="24" presetID="4" presetClass="entr" presetSubtype="16"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box(in)">
                                      <p:cBhvr>
                                        <p:cTn id="26" dur="500"/>
                                        <p:tgtEl>
                                          <p:spTgt spid="20"/>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lide(fromTop)">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checkerboard(across)">
                                      <p:cBhvr>
                                        <p:cTn id="34" dur="500"/>
                                        <p:tgtEl>
                                          <p:spTgt spid="3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checkerboard(across)">
                                      <p:cBhvr>
                                        <p:cTn id="37" dur="500"/>
                                        <p:tgtEl>
                                          <p:spTgt spid="35"/>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checkerboard(across)">
                                      <p:cBhvr>
                                        <p:cTn id="40" dur="500"/>
                                        <p:tgtEl>
                                          <p:spTgt spid="36"/>
                                        </p:tgtEl>
                                      </p:cBhvr>
                                    </p:animEffect>
                                  </p:childTnLst>
                                </p:cTn>
                              </p:par>
                              <p:par>
                                <p:cTn id="41" presetID="4" presetClass="entr" presetSubtype="16"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box(in)">
                                      <p:cBhvr>
                                        <p:cTn id="43" dur="500"/>
                                        <p:tgtEl>
                                          <p:spTgt spid="32"/>
                                        </p:tgtEl>
                                      </p:cBhvr>
                                    </p:animEffect>
                                  </p:childTnLst>
                                </p:cTn>
                              </p:par>
                              <p:par>
                                <p:cTn id="44" presetID="12" presetClass="entr" presetSubtype="8"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slide(fromLeft)">
                                      <p:cBhvr>
                                        <p:cTn id="46" dur="500"/>
                                        <p:tgtEl>
                                          <p:spTgt spid="28"/>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box(in)">
                                      <p:cBhvr>
                                        <p:cTn id="51" dur="500"/>
                                        <p:tgtEl>
                                          <p:spTgt spid="61"/>
                                        </p:tgtEl>
                                      </p:cBhvr>
                                    </p:animEffect>
                                  </p:childTnLst>
                                </p:cTn>
                              </p:par>
                              <p:par>
                                <p:cTn id="52" presetID="12" presetClass="entr" presetSubtype="1" fill="hold" nodeType="withEffect">
                                  <p:stCondLst>
                                    <p:cond delay="0"/>
                                  </p:stCondLst>
                                  <p:childTnLst>
                                    <p:set>
                                      <p:cBhvr>
                                        <p:cTn id="53" dur="1" fill="hold">
                                          <p:stCondLst>
                                            <p:cond delay="0"/>
                                          </p:stCondLst>
                                        </p:cTn>
                                        <p:tgtEl>
                                          <p:spTgt spid="27651"/>
                                        </p:tgtEl>
                                        <p:attrNameLst>
                                          <p:attrName>style.visibility</p:attrName>
                                        </p:attrNameLst>
                                      </p:cBhvr>
                                      <p:to>
                                        <p:strVal val="visible"/>
                                      </p:to>
                                    </p:set>
                                    <p:animEffect transition="in" filter="slide(fromTop)">
                                      <p:cBhvr>
                                        <p:cTn id="54"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1" animBg="1"/>
      <p:bldP spid="16" grpId="0" animBg="1"/>
      <p:bldP spid="18" grpId="0" animBg="1"/>
      <p:bldP spid="28" grpId="0" animBg="1"/>
      <p:bldP spid="34" grpId="0" animBg="1"/>
      <p:bldP spid="35"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lvl="0">
              <a:spcBef>
                <a:spcPct val="0"/>
              </a:spcBef>
              <a:defRPr/>
            </a:pPr>
            <a:r>
              <a:rPr lang="es-ES" sz="3200" cap="all" dirty="0" smtClean="0">
                <a:solidFill>
                  <a:schemeClr val="tx2"/>
                </a:solidFill>
                <a:effectLst>
                  <a:reflection blurRad="12700" stA="48000" endA="300" endPos="55000" dir="5400000" sy="-90000" algn="bl" rotWithShape="0"/>
                </a:effectLst>
                <a:latin typeface="+mj-lt"/>
                <a:ea typeface="+mj-ea"/>
                <a:cs typeface="+mj-cs"/>
              </a:rPr>
              <a:t>Selección de páginas a recomendar </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28675" name="Text Box 3"/>
          <p:cNvSpPr txBox="1">
            <a:spLocks noChangeArrowheads="1"/>
          </p:cNvSpPr>
          <p:nvPr/>
        </p:nvSpPr>
        <p:spPr bwMode="auto">
          <a:xfrm>
            <a:off x="642910" y="1643050"/>
            <a:ext cx="3429024" cy="178595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(Pag1, Pág. a)		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(Pag1, Pág. b)		0.40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(Pag1, Pág. c)		0.70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(Pág. a, Pág. b)		0.10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(Pág. a, Pág. c)		0.01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(Pág. b, Pág. c)		0.03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rPr>
              <a:t>.</a:t>
            </a:r>
            <a:endParaRPr kumimoji="0" lang="es-ES" sz="2400" b="0" i="0" u="none" strike="noStrike" cap="none" normalizeH="0" baseline="0" dirty="0" smtClean="0">
              <a:ln>
                <a:noFill/>
              </a:ln>
              <a:solidFill>
                <a:schemeClr val="tx1"/>
              </a:solidFill>
              <a:effectLst/>
              <a:latin typeface="Arial" pitchFamily="34" charset="0"/>
            </a:endParaRPr>
          </a:p>
        </p:txBody>
      </p:sp>
      <p:sp>
        <p:nvSpPr>
          <p:cNvPr id="25" name="24 CuadroTexto"/>
          <p:cNvSpPr txBox="1"/>
          <p:nvPr/>
        </p:nvSpPr>
        <p:spPr>
          <a:xfrm>
            <a:off x="500034" y="1214423"/>
            <a:ext cx="6000792" cy="369332"/>
          </a:xfrm>
          <a:prstGeom prst="rect">
            <a:avLst/>
          </a:prstGeom>
          <a:noFill/>
        </p:spPr>
        <p:txBody>
          <a:bodyPr wrap="square" rtlCol="0">
            <a:spAutoFit/>
          </a:bodyPr>
          <a:lstStyle/>
          <a:p>
            <a:r>
              <a:rPr lang="es-EC" dirty="0" smtClean="0"/>
              <a:t>Archivo de salida del proceso de valoración de páginas:</a:t>
            </a:r>
            <a:endParaRPr lang="es-ES" dirty="0"/>
          </a:p>
        </p:txBody>
      </p:sp>
      <p:sp>
        <p:nvSpPr>
          <p:cNvPr id="26" name="25 CuadroTexto"/>
          <p:cNvSpPr txBox="1"/>
          <p:nvPr/>
        </p:nvSpPr>
        <p:spPr>
          <a:xfrm>
            <a:off x="4357686" y="3077174"/>
            <a:ext cx="4429156" cy="923330"/>
          </a:xfrm>
          <a:prstGeom prst="rect">
            <a:avLst/>
          </a:prstGeom>
          <a:noFill/>
        </p:spPr>
        <p:txBody>
          <a:bodyPr wrap="square" rtlCol="0">
            <a:spAutoFit/>
          </a:bodyPr>
          <a:lstStyle/>
          <a:p>
            <a:r>
              <a:rPr lang="es-EC" dirty="0" smtClean="0"/>
              <a:t>Esta etapa consiste en ordenar de mayor a menor las recomendaciones para una página. </a:t>
            </a:r>
            <a:endParaRPr lang="es-ES" dirty="0"/>
          </a:p>
        </p:txBody>
      </p:sp>
      <p:sp>
        <p:nvSpPr>
          <p:cNvPr id="29" name="28 CuadroTexto"/>
          <p:cNvSpPr txBox="1"/>
          <p:nvPr/>
        </p:nvSpPr>
        <p:spPr>
          <a:xfrm>
            <a:off x="642910" y="4169639"/>
            <a:ext cx="8286808" cy="830997"/>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pPr lvl="0" fontAlgn="base">
              <a:spcBef>
                <a:spcPct val="0"/>
              </a:spcBef>
              <a:spcAft>
                <a:spcPct val="0"/>
              </a:spcAft>
            </a:pPr>
            <a:r>
              <a:rPr lang="es-ES" sz="1600" dirty="0" err="1" smtClean="0">
                <a:latin typeface="Times New Roman" pitchFamily="18" charset="0"/>
                <a:ea typeface="Times New Roman" pitchFamily="18" charset="0"/>
                <a:cs typeface="Times New Roman" pitchFamily="18" charset="0"/>
              </a:rPr>
              <a:t>Sim</a:t>
            </a:r>
            <a:r>
              <a:rPr lang="es-ES" sz="1600" dirty="0" smtClean="0">
                <a:latin typeface="Times New Roman" pitchFamily="18" charset="0"/>
                <a:ea typeface="Times New Roman" pitchFamily="18" charset="0"/>
                <a:cs typeface="Times New Roman" pitchFamily="18" charset="0"/>
              </a:rPr>
              <a:t> (Pag1, P</a:t>
            </a:r>
            <a:r>
              <a:rPr lang="es-ES" sz="1600" dirty="0" smtClean="0">
                <a:latin typeface="Calibri"/>
                <a:ea typeface="Times New Roman" pitchFamily="18" charset="0"/>
                <a:cs typeface="Times New Roman" pitchFamily="18" charset="0"/>
              </a:rPr>
              <a:t>á</a:t>
            </a:r>
            <a:r>
              <a:rPr lang="es-ES" sz="1600" dirty="0" smtClean="0">
                <a:latin typeface="Times New Roman" pitchFamily="18" charset="0"/>
                <a:ea typeface="Times New Roman" pitchFamily="18" charset="0"/>
                <a:cs typeface="Times New Roman" pitchFamily="18" charset="0"/>
              </a:rPr>
              <a:t>g. a) = 0.2 </a:t>
            </a:r>
            <a:endParaRPr lang="es-ES" sz="1100" dirty="0" smtClean="0">
              <a:latin typeface="Arial" pitchFamily="34" charset="0"/>
            </a:endParaRPr>
          </a:p>
          <a:p>
            <a:pPr lvl="0" eaLnBrk="0" fontAlgn="base" hangingPunct="0">
              <a:spcBef>
                <a:spcPct val="0"/>
              </a:spcBef>
              <a:spcAft>
                <a:spcPct val="0"/>
              </a:spcAft>
            </a:pPr>
            <a:r>
              <a:rPr lang="en-US" sz="1600" dirty="0" err="1" smtClean="0">
                <a:latin typeface="Times New Roman" pitchFamily="18" charset="0"/>
                <a:ea typeface="Times New Roman" pitchFamily="18" charset="0"/>
                <a:cs typeface="Times New Roman" pitchFamily="18" charset="0"/>
              </a:rPr>
              <a:t>Sim</a:t>
            </a:r>
            <a:r>
              <a:rPr lang="en-US" sz="1600" dirty="0" smtClean="0">
                <a:latin typeface="Times New Roman" pitchFamily="18" charset="0"/>
                <a:ea typeface="Times New Roman" pitchFamily="18" charset="0"/>
                <a:cs typeface="Times New Roman" pitchFamily="18" charset="0"/>
              </a:rPr>
              <a:t> (Pag1, </a:t>
            </a:r>
            <a:r>
              <a:rPr lang="en-US" sz="1600" dirty="0" err="1" smtClean="0">
                <a:latin typeface="Times New Roman" pitchFamily="18" charset="0"/>
                <a:ea typeface="Times New Roman" pitchFamily="18" charset="0"/>
                <a:cs typeface="Times New Roman" pitchFamily="18" charset="0"/>
              </a:rPr>
              <a:t>P</a:t>
            </a:r>
            <a:r>
              <a:rPr lang="en-US" sz="1600" dirty="0" err="1" smtClean="0">
                <a:latin typeface="Calibri"/>
                <a:ea typeface="Times New Roman" pitchFamily="18" charset="0"/>
                <a:cs typeface="Times New Roman" pitchFamily="18" charset="0"/>
              </a:rPr>
              <a:t>á</a:t>
            </a:r>
            <a:r>
              <a:rPr lang="en-US" sz="1600" dirty="0" err="1" smtClean="0">
                <a:latin typeface="Times New Roman" pitchFamily="18" charset="0"/>
                <a:ea typeface="Times New Roman" pitchFamily="18" charset="0"/>
                <a:cs typeface="Times New Roman" pitchFamily="18" charset="0"/>
              </a:rPr>
              <a:t>g</a:t>
            </a:r>
            <a:r>
              <a:rPr lang="en-US" sz="1600" dirty="0" smtClean="0">
                <a:latin typeface="Times New Roman" pitchFamily="18" charset="0"/>
                <a:ea typeface="Times New Roman" pitchFamily="18" charset="0"/>
                <a:cs typeface="Times New Roman" pitchFamily="18" charset="0"/>
              </a:rPr>
              <a:t>. b) = 0.4</a:t>
            </a:r>
            <a:endParaRPr lang="es-ES" sz="1100" dirty="0" smtClean="0">
              <a:latin typeface="Arial" pitchFamily="34" charset="0"/>
            </a:endParaRPr>
          </a:p>
          <a:p>
            <a:pPr lvl="0" eaLnBrk="0" fontAlgn="base" hangingPunct="0">
              <a:spcBef>
                <a:spcPct val="0"/>
              </a:spcBef>
              <a:spcAft>
                <a:spcPct val="0"/>
              </a:spcAft>
            </a:pPr>
            <a:r>
              <a:rPr lang="en-US" sz="1600" dirty="0" err="1" smtClean="0">
                <a:latin typeface="Times New Roman" pitchFamily="18" charset="0"/>
                <a:ea typeface="Times New Roman" pitchFamily="18" charset="0"/>
                <a:cs typeface="Times New Roman" pitchFamily="18" charset="0"/>
              </a:rPr>
              <a:t>Sim</a:t>
            </a:r>
            <a:r>
              <a:rPr lang="en-US" sz="1600" dirty="0" smtClean="0">
                <a:latin typeface="Times New Roman" pitchFamily="18" charset="0"/>
                <a:ea typeface="Times New Roman" pitchFamily="18" charset="0"/>
                <a:cs typeface="Times New Roman" pitchFamily="18" charset="0"/>
              </a:rPr>
              <a:t> (Pag1, </a:t>
            </a:r>
            <a:r>
              <a:rPr lang="en-US" sz="1600" dirty="0" err="1" smtClean="0">
                <a:latin typeface="Times New Roman" pitchFamily="18" charset="0"/>
                <a:ea typeface="Times New Roman" pitchFamily="18" charset="0"/>
                <a:cs typeface="Times New Roman" pitchFamily="18" charset="0"/>
              </a:rPr>
              <a:t>P</a:t>
            </a:r>
            <a:r>
              <a:rPr lang="en-US" sz="1600" dirty="0" err="1" smtClean="0">
                <a:latin typeface="Calibri"/>
                <a:ea typeface="Times New Roman" pitchFamily="18" charset="0"/>
                <a:cs typeface="Times New Roman" pitchFamily="18" charset="0"/>
              </a:rPr>
              <a:t>á</a:t>
            </a:r>
            <a:r>
              <a:rPr lang="en-US" sz="1600" dirty="0" err="1" smtClean="0">
                <a:latin typeface="Times New Roman" pitchFamily="18" charset="0"/>
                <a:ea typeface="Times New Roman" pitchFamily="18" charset="0"/>
                <a:cs typeface="Times New Roman" pitchFamily="18" charset="0"/>
              </a:rPr>
              <a:t>g</a:t>
            </a:r>
            <a:r>
              <a:rPr lang="en-US" sz="1600" dirty="0" smtClean="0">
                <a:latin typeface="Times New Roman" pitchFamily="18" charset="0"/>
                <a:ea typeface="Times New Roman" pitchFamily="18" charset="0"/>
                <a:cs typeface="Times New Roman" pitchFamily="18" charset="0"/>
              </a:rPr>
              <a:t>. c) = 0.7</a:t>
            </a:r>
            <a:endParaRPr lang="en-US" sz="2800" dirty="0" smtClean="0">
              <a:latin typeface="Arial" pitchFamily="34" charset="0"/>
            </a:endParaRPr>
          </a:p>
        </p:txBody>
      </p:sp>
      <p:sp>
        <p:nvSpPr>
          <p:cNvPr id="28677" name="Text Box 5"/>
          <p:cNvSpPr txBox="1">
            <a:spLocks noChangeArrowheads="1"/>
          </p:cNvSpPr>
          <p:nvPr/>
        </p:nvSpPr>
        <p:spPr bwMode="auto">
          <a:xfrm>
            <a:off x="4572000" y="5429264"/>
            <a:ext cx="3906854" cy="1031882"/>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Pag1   Pág. c, 0.7 ^Pág. b, 0.4 ^Pág. a, 0.2</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Pág. a  Pag1, 0.2 ^Pág. b, 0.10 ^Pág. c, 0.01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Pág. b  Pag1, 0.4 ^Pág. a, 0.10 ^Pág. c, 0.03</a:t>
            </a:r>
            <a:endParaRPr kumimoji="0" lang="es-ES" sz="2800" b="0" i="0" u="none" strike="noStrike" cap="none" normalizeH="0" baseline="0" dirty="0" smtClean="0">
              <a:ln>
                <a:noFill/>
              </a:ln>
              <a:solidFill>
                <a:schemeClr val="tx1"/>
              </a:solidFill>
              <a:effectLst/>
              <a:latin typeface="Arial" pitchFamily="34" charset="0"/>
            </a:endParaRPr>
          </a:p>
        </p:txBody>
      </p:sp>
      <p:sp>
        <p:nvSpPr>
          <p:cNvPr id="33" name="32 CuadroTexto"/>
          <p:cNvSpPr txBox="1"/>
          <p:nvPr/>
        </p:nvSpPr>
        <p:spPr>
          <a:xfrm>
            <a:off x="642910" y="5488560"/>
            <a:ext cx="3786214" cy="369332"/>
          </a:xfrm>
          <a:prstGeom prst="rect">
            <a:avLst/>
          </a:prstGeom>
          <a:noFill/>
        </p:spPr>
        <p:txBody>
          <a:bodyPr wrap="square" rtlCol="0">
            <a:spAutoFit/>
          </a:bodyPr>
          <a:lstStyle/>
          <a:p>
            <a:pPr algn="r"/>
            <a:r>
              <a:rPr lang="es-EC" dirty="0" smtClean="0"/>
              <a:t>Salida final:</a:t>
            </a:r>
            <a:endParaRPr lang="es-ES" dirty="0"/>
          </a:p>
        </p:txBody>
      </p:sp>
      <p:sp>
        <p:nvSpPr>
          <p:cNvPr id="37" name="36 CuadroTexto"/>
          <p:cNvSpPr txBox="1"/>
          <p:nvPr/>
        </p:nvSpPr>
        <p:spPr>
          <a:xfrm>
            <a:off x="3571868" y="4572008"/>
            <a:ext cx="4994572" cy="369332"/>
          </a:xfrm>
          <a:prstGeom prst="rect">
            <a:avLst/>
          </a:prstGeom>
          <a:noFill/>
        </p:spPr>
        <p:txBody>
          <a:bodyPr wrap="none" rtlCol="0">
            <a:spAutoFit/>
          </a:bodyPr>
          <a:lstStyle/>
          <a:p>
            <a:r>
              <a:rPr lang="es-EC" dirty="0" smtClean="0"/>
              <a:t>La mejor recomendación para la Pag1 es la </a:t>
            </a:r>
            <a:r>
              <a:rPr lang="es-EC" dirty="0" err="1" smtClean="0"/>
              <a:t>Pag</a:t>
            </a:r>
            <a:r>
              <a:rPr lang="es-EC" dirty="0" smtClean="0"/>
              <a:t> c</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ox(in)">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lvl="0">
              <a:spcBef>
                <a:spcPct val="0"/>
              </a:spcBef>
              <a:defRPr/>
            </a:pPr>
            <a:r>
              <a:rPr lang="es-ES" sz="3200" cap="all" dirty="0" smtClean="0">
                <a:solidFill>
                  <a:schemeClr val="tx2"/>
                </a:solidFill>
                <a:effectLst>
                  <a:reflection blurRad="12700" stA="48000" endA="300" endPos="55000" dir="5400000" sy="-90000" algn="bl" rotWithShape="0"/>
                </a:effectLst>
                <a:latin typeface="+mj-lt"/>
                <a:ea typeface="+mj-ea"/>
                <a:cs typeface="+mj-cs"/>
              </a:rPr>
              <a:t>Selección de páginas a recomendar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pic>
        <p:nvPicPr>
          <p:cNvPr id="43094" name="Picture 86"/>
          <p:cNvPicPr>
            <a:picLocks noChangeAspect="1" noChangeArrowheads="1"/>
          </p:cNvPicPr>
          <p:nvPr/>
        </p:nvPicPr>
        <p:blipFill>
          <a:blip r:embed="rId3"/>
          <a:srcRect/>
          <a:stretch>
            <a:fillRect/>
          </a:stretch>
        </p:blipFill>
        <p:spPr bwMode="auto">
          <a:xfrm>
            <a:off x="1747838" y="2809885"/>
            <a:ext cx="5648325" cy="2047875"/>
          </a:xfrm>
          <a:prstGeom prst="rect">
            <a:avLst/>
          </a:prstGeom>
          <a:noFill/>
          <a:ln w="9525">
            <a:noFill/>
            <a:miter lim="800000"/>
            <a:headEnd/>
            <a:tailEnd/>
          </a:ln>
          <a:effectLst/>
        </p:spPr>
      </p:pic>
      <p:sp>
        <p:nvSpPr>
          <p:cNvPr id="96" name="Rectangle 1"/>
          <p:cNvSpPr txBox="1">
            <a:spLocks/>
          </p:cNvSpPr>
          <p:nvPr/>
        </p:nvSpPr>
        <p:spPr>
          <a:xfrm>
            <a:off x="1428728" y="1071546"/>
            <a:ext cx="6858048" cy="471470"/>
          </a:xfrm>
          <a:prstGeom prst="rect">
            <a:avLst/>
          </a:prstGeom>
        </p:spPr>
        <p:txBody>
          <a:bodyPr vert="horz"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Algoritmo</a:t>
            </a:r>
            <a:endParaRPr kumimoji="0" lang="es-ES"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7" name="6 CuadroTexto"/>
          <p:cNvSpPr txBox="1"/>
          <p:nvPr/>
        </p:nvSpPr>
        <p:spPr>
          <a:xfrm>
            <a:off x="214282" y="5643578"/>
            <a:ext cx="3857652" cy="1077218"/>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Por cada línea del archivo emito dos map, donde la clave es la página a recomendar y el valor la página recomendada con su valor de similitud</a:t>
            </a:r>
            <a:endParaRPr lang="es-ES" sz="1600" dirty="0"/>
          </a:p>
        </p:txBody>
      </p:sp>
      <p:cxnSp>
        <p:nvCxnSpPr>
          <p:cNvPr id="9" name="8 Conector recto de flecha"/>
          <p:cNvCxnSpPr>
            <a:endCxn id="7" idx="0"/>
          </p:cNvCxnSpPr>
          <p:nvPr/>
        </p:nvCxnSpPr>
        <p:spPr>
          <a:xfrm rot="10800000" flipV="1">
            <a:off x="2143108" y="4857760"/>
            <a:ext cx="1214446" cy="78581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4500562" y="5391709"/>
            <a:ext cx="4357718" cy="1323439"/>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Recibo una lista de recomendaciones para una determinada página.</a:t>
            </a:r>
            <a:br>
              <a:rPr lang="es-EC" sz="1600" dirty="0" smtClean="0"/>
            </a:br>
            <a:r>
              <a:rPr lang="es-EC" sz="1600" dirty="0" smtClean="0"/>
              <a:t>Ordeno de mayor a menor las recomendaciones, utilizando el método </a:t>
            </a:r>
            <a:r>
              <a:rPr lang="es-EC" sz="1600" dirty="0" err="1" smtClean="0"/>
              <a:t>Sort</a:t>
            </a:r>
            <a:r>
              <a:rPr lang="es-EC" sz="1600" dirty="0" smtClean="0"/>
              <a:t> de la clase </a:t>
            </a:r>
            <a:r>
              <a:rPr lang="es-EC" sz="1600" dirty="0" err="1" smtClean="0"/>
              <a:t>Collections</a:t>
            </a:r>
            <a:r>
              <a:rPr lang="es-EC" sz="1600" dirty="0" smtClean="0"/>
              <a:t> de Java</a:t>
            </a:r>
            <a:endParaRPr lang="es-ES" sz="1600" dirty="0"/>
          </a:p>
        </p:txBody>
      </p:sp>
      <p:sp>
        <p:nvSpPr>
          <p:cNvPr id="12" name="11 CuadroTexto"/>
          <p:cNvSpPr txBox="1"/>
          <p:nvPr/>
        </p:nvSpPr>
        <p:spPr>
          <a:xfrm>
            <a:off x="142844" y="1500174"/>
            <a:ext cx="2714644" cy="1077218"/>
          </a:xfrm>
          <a:prstGeom prst="rect">
            <a:avLst/>
          </a:prstGeom>
          <a:solidFill>
            <a:schemeClr val="accent1">
              <a:alpha val="21000"/>
            </a:schemeClr>
          </a:solidFill>
          <a:ln>
            <a:solidFill>
              <a:schemeClr val="accent2">
                <a:lumMod val="75000"/>
                <a:alpha val="74000"/>
              </a:schemeClr>
            </a:solidFill>
          </a:ln>
        </p:spPr>
        <p:txBody>
          <a:bodyPr wrap="square" rtlCol="0">
            <a:spAutoFit/>
          </a:bodyPr>
          <a:lstStyle/>
          <a:p>
            <a:r>
              <a:rPr lang="es-EC" sz="1600" dirty="0" smtClean="0"/>
              <a:t>Entrada:</a:t>
            </a:r>
          </a:p>
          <a:p>
            <a:r>
              <a:rPr lang="es-EC" sz="1600" dirty="0" smtClean="0"/>
              <a:t>Archivo de Salida generado en el proceso MapReduce anterior</a:t>
            </a:r>
          </a:p>
        </p:txBody>
      </p:sp>
      <p:cxnSp>
        <p:nvCxnSpPr>
          <p:cNvPr id="15" name="14 Conector recto de flecha"/>
          <p:cNvCxnSpPr>
            <a:stCxn id="12" idx="2"/>
            <a:endCxn id="43094" idx="1"/>
          </p:cNvCxnSpPr>
          <p:nvPr/>
        </p:nvCxnSpPr>
        <p:spPr>
          <a:xfrm rot="16200000" flipH="1">
            <a:off x="995787" y="3081771"/>
            <a:ext cx="1256431" cy="247672"/>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endCxn id="11" idx="0"/>
          </p:cNvCxnSpPr>
          <p:nvPr/>
        </p:nvCxnSpPr>
        <p:spPr>
          <a:xfrm>
            <a:off x="5286380" y="4857760"/>
            <a:ext cx="1393041" cy="533949"/>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AGENDA</a:t>
            </a:r>
            <a:endParaRPr lang="es-ES" dirty="0"/>
          </a:p>
        </p:txBody>
      </p:sp>
      <p:sp>
        <p:nvSpPr>
          <p:cNvPr id="3" name="2 Marcador de contenido"/>
          <p:cNvSpPr>
            <a:spLocks noGrp="1"/>
          </p:cNvSpPr>
          <p:nvPr>
            <p:ph idx="1"/>
          </p:nvPr>
        </p:nvSpPr>
        <p:spPr>
          <a:xfrm>
            <a:off x="304800" y="1554162"/>
            <a:ext cx="8686800" cy="4946672"/>
          </a:xfrm>
        </p:spPr>
        <p:txBody>
          <a:bodyPr/>
          <a:lstStyle/>
          <a:p>
            <a:r>
              <a:rPr smtClean="0"/>
              <a:t>Introducción</a:t>
            </a:r>
          </a:p>
          <a:p>
            <a:r>
              <a:rPr lang="es-EC" dirty="0" smtClean="0"/>
              <a:t>Diseño y metodología utilizada</a:t>
            </a:r>
          </a:p>
          <a:p>
            <a:pPr lvl="1"/>
            <a:r>
              <a:rPr smtClean="0"/>
              <a:t>Filtrado de información</a:t>
            </a:r>
          </a:p>
          <a:p>
            <a:pPr lvl="1"/>
            <a:r>
              <a:rPr lang="es-EC" dirty="0" smtClean="0"/>
              <a:t>Valoración de páginas a recomendar</a:t>
            </a:r>
          </a:p>
          <a:p>
            <a:pPr lvl="1"/>
            <a:r>
              <a:rPr lang="es-EC" dirty="0" smtClean="0"/>
              <a:t>Selección de páginas a Recomendar</a:t>
            </a:r>
            <a:endParaRPr lang="es-EC" cap="all" dirty="0" smtClean="0">
              <a:effectLst>
                <a:reflection blurRad="12700" stA="48000" endA="300" endPos="55000" dir="5400000" sy="-90000" algn="bl" rotWithShape="0"/>
              </a:effectLst>
            </a:endParaRPr>
          </a:p>
          <a:p>
            <a:pPr lvl="1"/>
            <a:r>
              <a:rPr lang="es-EC" dirty="0" smtClean="0"/>
              <a:t>Arquitectura Final</a:t>
            </a:r>
          </a:p>
          <a:p>
            <a:r>
              <a:rPr lang="es-EC" dirty="0" smtClean="0"/>
              <a:t>Demostración</a:t>
            </a:r>
          </a:p>
          <a:p>
            <a:r>
              <a:rPr lang="es-EC" dirty="0" smtClean="0"/>
              <a:t>Conclusiones y recomendaciones</a:t>
            </a:r>
            <a:endParaRPr lang="en-US" dirty="0" smtClean="0"/>
          </a:p>
          <a:p>
            <a:endParaRPr sz="3600" smtClean="0"/>
          </a:p>
          <a:p>
            <a:pPr lvl="1"/>
            <a:endParaRPr dirty="0" smtClean="0"/>
          </a:p>
          <a:p>
            <a:pPr lvl="1">
              <a:buNone/>
            </a:pPr>
            <a:endParaRPr lang="es-EC"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Flecha curvada hacia abajo"/>
          <p:cNvSpPr/>
          <p:nvPr/>
        </p:nvSpPr>
        <p:spPr>
          <a:xfrm rot="20791138" flipH="1">
            <a:off x="3714744" y="1230233"/>
            <a:ext cx="2143140" cy="1428760"/>
          </a:xfrm>
          <a:prstGeom prst="curvedDownArrow">
            <a:avLst>
              <a:gd name="adj1" fmla="val 23100"/>
              <a:gd name="adj2" fmla="val 5537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6" name="Rectangle 1"/>
          <p:cNvSpPr txBox="1">
            <a:spLocks/>
          </p:cNvSpPr>
          <p:nvPr/>
        </p:nvSpPr>
        <p:spPr>
          <a:xfrm>
            <a:off x="357158" y="500042"/>
            <a:ext cx="8572560" cy="542908"/>
          </a:xfrm>
          <a:prstGeom prst="rect">
            <a:avLst/>
          </a:prstGeom>
        </p:spPr>
        <p:txBody>
          <a:bodyPr vert="horz" anchor="ctr">
            <a:noAutofit/>
          </a:bodyPr>
          <a:lstStyle/>
          <a:p>
            <a:pPr lvl="0">
              <a:spcBef>
                <a:spcPct val="0"/>
              </a:spcBef>
              <a:defRPr/>
            </a:pPr>
            <a:r>
              <a:rPr lang="es-ES" sz="3200" cap="all" dirty="0" smtClean="0">
                <a:solidFill>
                  <a:schemeClr val="tx2"/>
                </a:solidFill>
                <a:effectLst>
                  <a:reflection blurRad="12700" stA="48000" endA="300" endPos="55000" dir="5400000" sy="-90000" algn="bl" rotWithShape="0"/>
                </a:effectLst>
                <a:latin typeface="+mj-lt"/>
                <a:ea typeface="+mj-ea"/>
                <a:cs typeface="+mj-cs"/>
              </a:rPr>
              <a:t>Arquitectura Final</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pic>
        <p:nvPicPr>
          <p:cNvPr id="7" name="2 Imagen" descr="Dibujo.JPG"/>
          <p:cNvPicPr/>
          <p:nvPr/>
        </p:nvPicPr>
        <p:blipFill>
          <a:blip r:embed="rId3"/>
          <a:stretch>
            <a:fillRect/>
          </a:stretch>
        </p:blipFill>
        <p:spPr>
          <a:xfrm>
            <a:off x="500034" y="2801869"/>
            <a:ext cx="5093478" cy="2837922"/>
          </a:xfrm>
          <a:prstGeom prst="rect">
            <a:avLst/>
          </a:prstGeom>
        </p:spPr>
      </p:pic>
      <p:sp>
        <p:nvSpPr>
          <p:cNvPr id="8" name="Text Box 5"/>
          <p:cNvSpPr txBox="1">
            <a:spLocks noChangeArrowheads="1"/>
          </p:cNvSpPr>
          <p:nvPr/>
        </p:nvSpPr>
        <p:spPr bwMode="auto">
          <a:xfrm>
            <a:off x="4786314" y="1412797"/>
            <a:ext cx="4121168" cy="1031882"/>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Pag1   Pág. c, 0.7 ^Pág. b, 0.4 ^Pág. a, 0.2</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Pág. a  Pag1, 0.2 ^Pág. b, 0.10 ^Pág. c, 0.01</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Pág. b  Pag1, 0.4 ^Pág. a, 0.10 ^Pág. c, 0.03</a:t>
            </a:r>
            <a:endParaRPr kumimoji="0" lang="es-ES" sz="2800" b="0" i="0" u="none" strike="noStrike" cap="none" normalizeH="0" baseline="0" dirty="0" smtClean="0">
              <a:ln>
                <a:noFill/>
              </a:ln>
              <a:solidFill>
                <a:schemeClr val="tx1"/>
              </a:solidFill>
              <a:effectLst/>
              <a:latin typeface="Arial" pitchFamily="34" charset="0"/>
            </a:endParaRPr>
          </a:p>
        </p:txBody>
      </p:sp>
      <p:sp>
        <p:nvSpPr>
          <p:cNvPr id="11" name="10 CuadroTexto"/>
          <p:cNvSpPr txBox="1"/>
          <p:nvPr/>
        </p:nvSpPr>
        <p:spPr>
          <a:xfrm>
            <a:off x="5786446" y="4159191"/>
            <a:ext cx="3105792" cy="923330"/>
          </a:xfrm>
          <a:prstGeom prst="rect">
            <a:avLst/>
          </a:prstGeom>
          <a:noFill/>
        </p:spPr>
        <p:txBody>
          <a:bodyPr wrap="square" rtlCol="0">
            <a:spAutoFit/>
          </a:bodyPr>
          <a:lstStyle/>
          <a:p>
            <a:r>
              <a:rPr lang="es-EC" dirty="0" smtClean="0"/>
              <a:t>El proceso de generar las recomendaciones no es un proceso en línea.</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AGENDA</a:t>
            </a:r>
            <a:endParaRPr lang="es-ES" dirty="0"/>
          </a:p>
        </p:txBody>
      </p:sp>
      <p:sp>
        <p:nvSpPr>
          <p:cNvPr id="3" name="2 Marcador de contenido"/>
          <p:cNvSpPr>
            <a:spLocks noGrp="1"/>
          </p:cNvSpPr>
          <p:nvPr>
            <p:ph idx="1"/>
          </p:nvPr>
        </p:nvSpPr>
        <p:spPr>
          <a:xfrm>
            <a:off x="304800" y="1554162"/>
            <a:ext cx="8686800" cy="4946672"/>
          </a:xfrm>
        </p:spPr>
        <p:txBody>
          <a:bodyPr>
            <a:normAutofit lnSpcReduction="10000"/>
          </a:bodyPr>
          <a:lstStyle/>
          <a:p>
            <a:pPr>
              <a:buFont typeface="Wingdings 2" pitchFamily="18" charset="2"/>
              <a:buChar char=""/>
            </a:pPr>
            <a:r>
              <a:rPr smtClean="0">
                <a:solidFill>
                  <a:schemeClr val="accent1"/>
                </a:solidFill>
              </a:rPr>
              <a:t>Introducción</a:t>
            </a:r>
          </a:p>
          <a:p>
            <a:pPr>
              <a:buFont typeface="Wingdings 2" pitchFamily="18" charset="2"/>
              <a:buChar char="P"/>
            </a:pPr>
            <a:r>
              <a:rPr lang="es-EC" dirty="0" smtClean="0">
                <a:solidFill>
                  <a:schemeClr val="accent1"/>
                </a:solidFill>
              </a:rPr>
              <a:t>Diseño y metodología utilizada</a:t>
            </a:r>
          </a:p>
          <a:p>
            <a:pPr lvl="1"/>
            <a:r>
              <a:rPr smtClean="0">
                <a:solidFill>
                  <a:schemeClr val="accent1"/>
                </a:solidFill>
              </a:rPr>
              <a:t>Filtrado de información</a:t>
            </a:r>
          </a:p>
          <a:p>
            <a:pPr lvl="1"/>
            <a:r>
              <a:rPr lang="es-EC" dirty="0" smtClean="0">
                <a:solidFill>
                  <a:schemeClr val="accent1"/>
                </a:solidFill>
              </a:rPr>
              <a:t>Valoración de páginas a recomendar</a:t>
            </a:r>
          </a:p>
          <a:p>
            <a:pPr lvl="1"/>
            <a:r>
              <a:rPr lang="es-EC" dirty="0" smtClean="0">
                <a:solidFill>
                  <a:schemeClr val="accent1"/>
                </a:solidFill>
              </a:rPr>
              <a:t>Selección de páginas a recomendar</a:t>
            </a:r>
            <a:endParaRPr lang="es-EC" cap="all" dirty="0" smtClean="0">
              <a:solidFill>
                <a:schemeClr val="accent1"/>
              </a:solidFill>
              <a:effectLst>
                <a:reflection blurRad="12700" stA="48000" endA="300" endPos="55000" dir="5400000" sy="-90000" algn="bl" rotWithShape="0"/>
              </a:effectLst>
            </a:endParaRPr>
          </a:p>
          <a:p>
            <a:pPr lvl="1"/>
            <a:r>
              <a:rPr lang="es-EC" dirty="0" smtClean="0">
                <a:solidFill>
                  <a:schemeClr val="accent1"/>
                </a:solidFill>
              </a:rPr>
              <a:t>Arquitectura final</a:t>
            </a:r>
          </a:p>
          <a:p>
            <a:r>
              <a:rPr lang="es-EC" dirty="0" smtClean="0"/>
              <a:t>Pruebas de escalabilidad</a:t>
            </a:r>
          </a:p>
          <a:p>
            <a:r>
              <a:rPr lang="es-EC" dirty="0" smtClean="0"/>
              <a:t>Demostración</a:t>
            </a:r>
          </a:p>
          <a:p>
            <a:r>
              <a:rPr lang="es-EC" dirty="0" smtClean="0"/>
              <a:t>Conclusiones y recomendaciones</a:t>
            </a:r>
            <a:endParaRPr lang="en-US" dirty="0" smtClean="0"/>
          </a:p>
          <a:p>
            <a:endParaRPr sz="3600" smtClean="0"/>
          </a:p>
          <a:p>
            <a:pPr lvl="1"/>
            <a:endParaRPr dirty="0" smtClean="0"/>
          </a:p>
          <a:p>
            <a:pPr lvl="1">
              <a:buNone/>
            </a:pPr>
            <a:endParaRPr lang="es-EC"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Pruebas de escalabilidad</a:t>
            </a:r>
            <a:br>
              <a:rPr lang="es-EC" dirty="0" smtClean="0"/>
            </a:br>
            <a:endParaRPr lang="es-ES" dirty="0"/>
          </a:p>
        </p:txBody>
      </p:sp>
      <p:graphicFrame>
        <p:nvGraphicFramePr>
          <p:cNvPr id="4" name="3 Tabla"/>
          <p:cNvGraphicFramePr>
            <a:graphicFrameLocks noGrp="1"/>
          </p:cNvGraphicFramePr>
          <p:nvPr/>
        </p:nvGraphicFramePr>
        <p:xfrm>
          <a:off x="571472" y="1785926"/>
          <a:ext cx="5019675" cy="1147255"/>
        </p:xfrm>
        <a:graphic>
          <a:graphicData uri="http://schemas.openxmlformats.org/drawingml/2006/table">
            <a:tbl>
              <a:tblPr/>
              <a:tblGrid>
                <a:gridCol w="1606550"/>
                <a:gridCol w="612140"/>
                <a:gridCol w="685165"/>
                <a:gridCol w="685165"/>
                <a:gridCol w="685165"/>
                <a:gridCol w="745490"/>
              </a:tblGrid>
              <a:tr h="377825">
                <a:tc>
                  <a:txBody>
                    <a:bodyPr/>
                    <a:lstStyle/>
                    <a:p>
                      <a:pPr algn="ctr">
                        <a:lnSpc>
                          <a:spcPct val="115000"/>
                        </a:lnSpc>
                        <a:spcAft>
                          <a:spcPts val="0"/>
                        </a:spcAft>
                      </a:pPr>
                      <a:r>
                        <a:rPr lang="es-ES" sz="1150" b="1" dirty="0">
                          <a:solidFill>
                            <a:srgbClr val="002060"/>
                          </a:solidFill>
                          <a:latin typeface="Times New Roman"/>
                          <a:ea typeface="Times New Roman"/>
                          <a:cs typeface="Times New Roman"/>
                        </a:rPr>
                        <a:t>Proceso MapReduce /</a:t>
                      </a:r>
                      <a:br>
                        <a:rPr lang="es-ES" sz="1150" b="1" dirty="0">
                          <a:solidFill>
                            <a:srgbClr val="002060"/>
                          </a:solidFill>
                          <a:latin typeface="Times New Roman"/>
                          <a:ea typeface="Times New Roman"/>
                          <a:cs typeface="Times New Roman"/>
                        </a:rPr>
                      </a:br>
                      <a:r>
                        <a:rPr lang="es-ES" sz="1150" b="1" dirty="0">
                          <a:solidFill>
                            <a:srgbClr val="002060"/>
                          </a:solidFill>
                          <a:latin typeface="Times New Roman"/>
                          <a:ea typeface="Times New Roman"/>
                          <a:cs typeface="Times New Roman"/>
                        </a:rPr>
                        <a:t> N° páginas entrada</a:t>
                      </a:r>
                      <a:endParaRPr lang="es-ES" sz="1100" dirty="0">
                        <a:solidFill>
                          <a:srgbClr val="002060"/>
                        </a:solidFill>
                        <a:latin typeface="Calibri"/>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b="1" dirty="0">
                          <a:solidFill>
                            <a:srgbClr val="002060"/>
                          </a:solidFill>
                          <a:latin typeface="Times New Roman"/>
                          <a:ea typeface="Times New Roman"/>
                          <a:cs typeface="Times New Roman"/>
                        </a:rPr>
                        <a:t>57.000</a:t>
                      </a:r>
                      <a:endParaRPr lang="es-ES" sz="1100" dirty="0">
                        <a:solidFill>
                          <a:srgbClr val="002060"/>
                        </a:solidFill>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b="1" dirty="0">
                          <a:solidFill>
                            <a:srgbClr val="002060"/>
                          </a:solidFill>
                          <a:latin typeface="Times New Roman"/>
                          <a:ea typeface="Times New Roman"/>
                          <a:cs typeface="Times New Roman"/>
                        </a:rPr>
                        <a:t>112.468</a:t>
                      </a:r>
                      <a:endParaRPr lang="es-ES" sz="1100" dirty="0">
                        <a:solidFill>
                          <a:srgbClr val="002060"/>
                        </a:solidFill>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b="1" dirty="0">
                          <a:solidFill>
                            <a:srgbClr val="002060"/>
                          </a:solidFill>
                          <a:latin typeface="Times New Roman"/>
                          <a:ea typeface="Times New Roman"/>
                          <a:cs typeface="Times New Roman"/>
                        </a:rPr>
                        <a:t>216.903</a:t>
                      </a:r>
                      <a:endParaRPr lang="es-ES" sz="1100" dirty="0">
                        <a:solidFill>
                          <a:srgbClr val="002060"/>
                        </a:solidFill>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b="1" dirty="0">
                          <a:solidFill>
                            <a:srgbClr val="002060"/>
                          </a:solidFill>
                          <a:latin typeface="Times New Roman"/>
                          <a:ea typeface="Times New Roman"/>
                          <a:cs typeface="Times New Roman"/>
                        </a:rPr>
                        <a:t>459.866</a:t>
                      </a:r>
                      <a:endParaRPr lang="es-ES" sz="1100" dirty="0">
                        <a:solidFill>
                          <a:srgbClr val="002060"/>
                        </a:solidFill>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b="1" dirty="0">
                          <a:solidFill>
                            <a:srgbClr val="002060"/>
                          </a:solidFill>
                          <a:latin typeface="Times New Roman"/>
                          <a:ea typeface="Times New Roman"/>
                          <a:cs typeface="Times New Roman"/>
                        </a:rPr>
                        <a:t>1.064.418</a:t>
                      </a:r>
                      <a:endParaRPr lang="es-ES" sz="1100" dirty="0">
                        <a:solidFill>
                          <a:srgbClr val="002060"/>
                        </a:solidFill>
                        <a:latin typeface="Calibri"/>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r>
              <a:tr h="189230">
                <a:tc>
                  <a:txBody>
                    <a:bodyPr/>
                    <a:lstStyle/>
                    <a:p>
                      <a:pPr algn="l">
                        <a:lnSpc>
                          <a:spcPct val="115000"/>
                        </a:lnSpc>
                        <a:spcAft>
                          <a:spcPts val="0"/>
                        </a:spcAft>
                      </a:pPr>
                      <a:r>
                        <a:rPr lang="es-ES" sz="1150">
                          <a:solidFill>
                            <a:srgbClr val="000000"/>
                          </a:solidFill>
                          <a:latin typeface="Times New Roman"/>
                          <a:ea typeface="Times New Roman"/>
                          <a:cs typeface="Times New Roman"/>
                        </a:rPr>
                        <a:t>1° MapReduce</a:t>
                      </a:r>
                      <a:endParaRPr lang="es-ES" sz="1100">
                        <a:latin typeface="Calibri"/>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3,07</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3,15</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3,27</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3,45</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4,39</a:t>
                      </a:r>
                      <a:endParaRPr lang="es-ES" sz="1100">
                        <a:latin typeface="Calibri"/>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r>
              <a:tr h="189230">
                <a:tc>
                  <a:txBody>
                    <a:bodyPr/>
                    <a:lstStyle/>
                    <a:p>
                      <a:pPr algn="l">
                        <a:lnSpc>
                          <a:spcPct val="115000"/>
                        </a:lnSpc>
                        <a:spcAft>
                          <a:spcPts val="0"/>
                        </a:spcAft>
                      </a:pPr>
                      <a:r>
                        <a:rPr lang="es-ES" sz="1150">
                          <a:solidFill>
                            <a:srgbClr val="000000"/>
                          </a:solidFill>
                          <a:latin typeface="Times New Roman"/>
                          <a:ea typeface="Times New Roman"/>
                          <a:cs typeface="Times New Roman"/>
                        </a:rPr>
                        <a:t>2° MapReduce</a:t>
                      </a:r>
                      <a:endParaRPr lang="es-ES" sz="1100">
                        <a:latin typeface="Calibri"/>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1,21</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3,56</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11,05</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29,39</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52,25</a:t>
                      </a:r>
                      <a:endParaRPr lang="es-ES" sz="1100">
                        <a:latin typeface="Calibri"/>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r>
              <a:tr h="189230">
                <a:tc>
                  <a:txBody>
                    <a:bodyPr/>
                    <a:lstStyle/>
                    <a:p>
                      <a:pPr algn="l">
                        <a:lnSpc>
                          <a:spcPct val="115000"/>
                        </a:lnSpc>
                        <a:spcAft>
                          <a:spcPts val="0"/>
                        </a:spcAft>
                      </a:pPr>
                      <a:r>
                        <a:rPr lang="es-ES" sz="1150">
                          <a:solidFill>
                            <a:srgbClr val="000000"/>
                          </a:solidFill>
                          <a:latin typeface="Times New Roman"/>
                          <a:ea typeface="Times New Roman"/>
                          <a:cs typeface="Times New Roman"/>
                        </a:rPr>
                        <a:t>3° MapReduce</a:t>
                      </a:r>
                      <a:endParaRPr lang="es-ES" sz="1100">
                        <a:latin typeface="Calibri"/>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5,56</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21,21</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67,57</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209,56</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395,42</a:t>
                      </a:r>
                      <a:endParaRPr lang="es-ES" sz="1100">
                        <a:latin typeface="Calibri"/>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r>
              <a:tr h="189230">
                <a:tc>
                  <a:txBody>
                    <a:bodyPr/>
                    <a:lstStyle/>
                    <a:p>
                      <a:pPr algn="l">
                        <a:lnSpc>
                          <a:spcPct val="115000"/>
                        </a:lnSpc>
                        <a:spcAft>
                          <a:spcPts val="0"/>
                        </a:spcAft>
                      </a:pPr>
                      <a:r>
                        <a:rPr lang="es-ES" sz="1150">
                          <a:solidFill>
                            <a:srgbClr val="000000"/>
                          </a:solidFill>
                          <a:latin typeface="Times New Roman"/>
                          <a:ea typeface="Times New Roman"/>
                          <a:cs typeface="Times New Roman"/>
                        </a:rPr>
                        <a:t>Tiempo Total</a:t>
                      </a:r>
                      <a:endParaRPr lang="es-ES" sz="1100">
                        <a:latin typeface="Calibri"/>
                        <a:ea typeface="Times New Roman"/>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dirty="0">
                          <a:solidFill>
                            <a:srgbClr val="000000"/>
                          </a:solidFill>
                          <a:latin typeface="Times New Roman"/>
                          <a:ea typeface="Times New Roman"/>
                          <a:cs typeface="Times New Roman"/>
                        </a:rPr>
                        <a:t>9,84</a:t>
                      </a:r>
                      <a:endParaRPr lang="es-ES" sz="1100" dirty="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27,92</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81,89</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a:solidFill>
                            <a:srgbClr val="000000"/>
                          </a:solidFill>
                          <a:latin typeface="Times New Roman"/>
                          <a:ea typeface="Times New Roman"/>
                          <a:cs typeface="Times New Roman"/>
                        </a:rPr>
                        <a:t>242,40</a:t>
                      </a:r>
                      <a:endParaRPr lang="es-ES" sz="1100">
                        <a:latin typeface="Calibri"/>
                        <a:ea typeface="Times New Roman"/>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c>
                  <a:txBody>
                    <a:bodyPr/>
                    <a:lstStyle/>
                    <a:p>
                      <a:pPr algn="r">
                        <a:lnSpc>
                          <a:spcPct val="115000"/>
                        </a:lnSpc>
                        <a:spcAft>
                          <a:spcPts val="0"/>
                        </a:spcAft>
                      </a:pPr>
                      <a:r>
                        <a:rPr lang="es-ES" sz="1150" dirty="0">
                          <a:solidFill>
                            <a:srgbClr val="000000"/>
                          </a:solidFill>
                          <a:latin typeface="Times New Roman"/>
                          <a:ea typeface="Times New Roman"/>
                          <a:cs typeface="Times New Roman"/>
                        </a:rPr>
                        <a:t>452,06</a:t>
                      </a:r>
                      <a:endParaRPr lang="es-ES" sz="1100" dirty="0">
                        <a:latin typeface="Calibri"/>
                        <a:ea typeface="Times New Roman"/>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prstClr val="white"/>
                    </a:solidFill>
                  </a:tcPr>
                </a:tc>
              </a:tr>
            </a:tbl>
          </a:graphicData>
        </a:graphic>
      </p:graphicFrame>
      <p:graphicFrame>
        <p:nvGraphicFramePr>
          <p:cNvPr id="5" name="4 Gráfico"/>
          <p:cNvGraphicFramePr/>
          <p:nvPr/>
        </p:nvGraphicFramePr>
        <p:xfrm>
          <a:off x="3571868" y="3357562"/>
          <a:ext cx="5210175"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1"/>
          <p:cNvSpPr txBox="1">
            <a:spLocks/>
          </p:cNvSpPr>
          <p:nvPr/>
        </p:nvSpPr>
        <p:spPr>
          <a:xfrm>
            <a:off x="4802314" y="0"/>
            <a:ext cx="4341686" cy="47147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4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pruebas de escalabilidad</a:t>
            </a:r>
            <a:endParaRPr kumimoji="0" lang="es-ES" sz="14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8" name="7 Rectángulo"/>
          <p:cNvSpPr/>
          <p:nvPr/>
        </p:nvSpPr>
        <p:spPr>
          <a:xfrm>
            <a:off x="571472" y="1214422"/>
            <a:ext cx="6572296" cy="400110"/>
          </a:xfrm>
          <a:prstGeom prst="rect">
            <a:avLst/>
          </a:prstGeom>
        </p:spPr>
        <p:txBody>
          <a:bodyPr wrap="square">
            <a:spAutoFit/>
          </a:bodyPr>
          <a:lstStyle/>
          <a:p>
            <a:r>
              <a:rPr lang="es-EC" sz="2000" b="1" dirty="0" smtClean="0"/>
              <a:t>Obtención del Coeficiente de similitud de jaccard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AGENDA</a:t>
            </a:r>
            <a:endParaRPr lang="es-ES" dirty="0"/>
          </a:p>
        </p:txBody>
      </p:sp>
      <p:sp>
        <p:nvSpPr>
          <p:cNvPr id="3" name="2 Marcador de contenido"/>
          <p:cNvSpPr>
            <a:spLocks noGrp="1"/>
          </p:cNvSpPr>
          <p:nvPr>
            <p:ph idx="1"/>
          </p:nvPr>
        </p:nvSpPr>
        <p:spPr>
          <a:xfrm>
            <a:off x="304800" y="1554162"/>
            <a:ext cx="8686800" cy="4946672"/>
          </a:xfrm>
        </p:spPr>
        <p:txBody>
          <a:bodyPr>
            <a:normAutofit lnSpcReduction="10000"/>
          </a:bodyPr>
          <a:lstStyle/>
          <a:p>
            <a:pPr>
              <a:buFont typeface="Wingdings 2" pitchFamily="18" charset="2"/>
              <a:buChar char=""/>
            </a:pPr>
            <a:r>
              <a:rPr smtClean="0">
                <a:solidFill>
                  <a:schemeClr val="accent1"/>
                </a:solidFill>
              </a:rPr>
              <a:t>Introducción</a:t>
            </a:r>
          </a:p>
          <a:p>
            <a:pPr>
              <a:buFont typeface="Wingdings 2" pitchFamily="18" charset="2"/>
              <a:buChar char="P"/>
            </a:pPr>
            <a:r>
              <a:rPr lang="es-EC" dirty="0" smtClean="0">
                <a:solidFill>
                  <a:schemeClr val="accent1"/>
                </a:solidFill>
              </a:rPr>
              <a:t>Diseño y metodología utilizada</a:t>
            </a:r>
          </a:p>
          <a:p>
            <a:pPr lvl="1"/>
            <a:r>
              <a:rPr smtClean="0">
                <a:solidFill>
                  <a:schemeClr val="accent1"/>
                </a:solidFill>
              </a:rPr>
              <a:t>Filtrado de información</a:t>
            </a:r>
          </a:p>
          <a:p>
            <a:pPr lvl="1"/>
            <a:r>
              <a:rPr lang="es-EC" dirty="0" smtClean="0">
                <a:solidFill>
                  <a:schemeClr val="accent1"/>
                </a:solidFill>
              </a:rPr>
              <a:t>Valoración de páginas a recomendar</a:t>
            </a:r>
          </a:p>
          <a:p>
            <a:pPr lvl="1"/>
            <a:r>
              <a:rPr lang="es-EC" dirty="0" smtClean="0">
                <a:solidFill>
                  <a:schemeClr val="accent1"/>
                </a:solidFill>
              </a:rPr>
              <a:t>Selección de páginas a recomendar</a:t>
            </a:r>
            <a:endParaRPr lang="es-EC" cap="all" dirty="0" smtClean="0">
              <a:solidFill>
                <a:schemeClr val="accent1"/>
              </a:solidFill>
              <a:effectLst>
                <a:reflection blurRad="12700" stA="48000" endA="300" endPos="55000" dir="5400000" sy="-90000" algn="bl" rotWithShape="0"/>
              </a:effectLst>
            </a:endParaRPr>
          </a:p>
          <a:p>
            <a:pPr>
              <a:buFont typeface="Wingdings 2" pitchFamily="18" charset="2"/>
              <a:buChar char="P"/>
            </a:pPr>
            <a:r>
              <a:rPr lang="es-EC" dirty="0" smtClean="0">
                <a:solidFill>
                  <a:schemeClr val="accent1"/>
                </a:solidFill>
              </a:rPr>
              <a:t>Arquitectura final</a:t>
            </a:r>
          </a:p>
          <a:p>
            <a:pPr>
              <a:buFont typeface="Wingdings 2" pitchFamily="18" charset="2"/>
              <a:buChar char="P"/>
            </a:pPr>
            <a:r>
              <a:rPr lang="es-EC" dirty="0" smtClean="0">
                <a:solidFill>
                  <a:schemeClr val="accent1"/>
                </a:solidFill>
              </a:rPr>
              <a:t>Pruebas de escalabilidad</a:t>
            </a:r>
          </a:p>
          <a:p>
            <a:r>
              <a:rPr lang="es-EC" dirty="0" smtClean="0"/>
              <a:t>Demostración</a:t>
            </a:r>
          </a:p>
          <a:p>
            <a:r>
              <a:rPr lang="es-EC" dirty="0" smtClean="0"/>
              <a:t>Conclusiones y recomendaciones</a:t>
            </a:r>
            <a:endParaRPr lang="en-US" dirty="0" smtClean="0"/>
          </a:p>
          <a:p>
            <a:endParaRPr sz="3600" smtClean="0"/>
          </a:p>
          <a:p>
            <a:pPr lvl="1"/>
            <a:endParaRPr dirty="0" smtClean="0"/>
          </a:p>
          <a:p>
            <a:pPr lvl="1">
              <a:buNone/>
            </a:pPr>
            <a:endParaRPr lang="es-EC"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p:cNvSpPr>
          <p:nvPr/>
        </p:nvSpPr>
        <p:spPr>
          <a:xfrm>
            <a:off x="357158" y="500042"/>
            <a:ext cx="8572560" cy="542908"/>
          </a:xfrm>
          <a:prstGeom prst="rect">
            <a:avLst/>
          </a:prstGeom>
        </p:spPr>
        <p:txBody>
          <a:bodyPr vert="horz" anchor="ctr">
            <a:noAutofit/>
          </a:bodyPr>
          <a:lstStyle/>
          <a:p>
            <a:pPr lvl="0">
              <a:spcBef>
                <a:spcPct val="0"/>
              </a:spcBef>
              <a:defRPr/>
            </a:pPr>
            <a:r>
              <a:rPr lang="es-ES" sz="3200" cap="all" dirty="0" smtClean="0">
                <a:solidFill>
                  <a:schemeClr val="tx2"/>
                </a:solidFill>
                <a:effectLst>
                  <a:reflection blurRad="12700" stA="48000" endA="300" endPos="55000" dir="5400000" sy="-90000" algn="bl" rotWithShape="0"/>
                </a:effectLst>
                <a:latin typeface="+mj-lt"/>
                <a:ea typeface="+mj-ea"/>
                <a:cs typeface="+mj-cs"/>
              </a:rPr>
              <a:t>WIKIRECOMMENDER</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4"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7" name="Rectangle 1"/>
          <p:cNvSpPr txBox="1">
            <a:spLocks/>
          </p:cNvSpPr>
          <p:nvPr/>
        </p:nvSpPr>
        <p:spPr>
          <a:xfrm>
            <a:off x="4572000" y="5000636"/>
            <a:ext cx="4357686" cy="542908"/>
          </a:xfrm>
          <a:prstGeom prst="rect">
            <a:avLst/>
          </a:prstGeom>
        </p:spPr>
        <p:txBody>
          <a:bodyPr vert="horz" anchor="ctr">
            <a:noAutofit/>
          </a:bodyPr>
          <a:lstStyle/>
          <a:p>
            <a:pPr lvl="0" algn="r">
              <a:spcBef>
                <a:spcPct val="0"/>
              </a:spcBef>
              <a:defRPr/>
            </a:pPr>
            <a:r>
              <a:rPr lang="es-ES" sz="3200" cap="all" dirty="0" smtClean="0">
                <a:solidFill>
                  <a:schemeClr val="tx2"/>
                </a:solidFill>
                <a:effectLst>
                  <a:reflection blurRad="12700" stA="48000" endA="300" endPos="55000" dir="5400000" sy="-90000" algn="bl" rotWithShape="0"/>
                </a:effectLst>
                <a:latin typeface="+mj-lt"/>
                <a:ea typeface="+mj-ea"/>
                <a:cs typeface="+mj-cs"/>
              </a:rPr>
              <a:t>DEMOSTRACIÓN</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8" name="0 Imagen" descr="Dibujo.JPG"/>
          <p:cNvPicPr/>
          <p:nvPr/>
        </p:nvPicPr>
        <p:blipFill>
          <a:blip r:embed="rId3"/>
          <a:stretch>
            <a:fillRect/>
          </a:stretch>
        </p:blipFill>
        <p:spPr>
          <a:xfrm>
            <a:off x="285720" y="1857364"/>
            <a:ext cx="7358114" cy="3857625"/>
          </a:xfrm>
          <a:prstGeom prst="rect">
            <a:avLst/>
          </a:prstGeom>
          <a:effectLst>
            <a:outerShdw blurRad="635000" dist="635000" dir="3000000" sx="113000" sy="113000" rotWithShape="0">
              <a:schemeClr val="tx1">
                <a:alpha val="52000"/>
              </a:schemeClr>
            </a:outerShdw>
          </a:effectLst>
          <a:scene3d>
            <a:camera prst="perspectiveContrastingRightFacing"/>
            <a:lightRig rig="threePt" dir="t"/>
          </a:scene3d>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AGENDA</a:t>
            </a:r>
            <a:endParaRPr lang="es-ES" dirty="0"/>
          </a:p>
        </p:txBody>
      </p:sp>
      <p:sp>
        <p:nvSpPr>
          <p:cNvPr id="3" name="2 Marcador de contenido"/>
          <p:cNvSpPr>
            <a:spLocks noGrp="1"/>
          </p:cNvSpPr>
          <p:nvPr>
            <p:ph idx="1"/>
          </p:nvPr>
        </p:nvSpPr>
        <p:spPr>
          <a:xfrm>
            <a:off x="304800" y="1554162"/>
            <a:ext cx="8686800" cy="4946672"/>
          </a:xfrm>
        </p:spPr>
        <p:txBody>
          <a:bodyPr>
            <a:normAutofit lnSpcReduction="10000"/>
          </a:bodyPr>
          <a:lstStyle/>
          <a:p>
            <a:pPr>
              <a:buFont typeface="Wingdings 2" pitchFamily="18" charset="2"/>
              <a:buChar char=""/>
            </a:pPr>
            <a:r>
              <a:rPr smtClean="0">
                <a:solidFill>
                  <a:schemeClr val="accent1"/>
                </a:solidFill>
              </a:rPr>
              <a:t>Introducción</a:t>
            </a:r>
          </a:p>
          <a:p>
            <a:pPr>
              <a:buFont typeface="Wingdings 2" pitchFamily="18" charset="2"/>
              <a:buChar char="P"/>
            </a:pPr>
            <a:r>
              <a:rPr lang="es-EC" dirty="0" smtClean="0">
                <a:solidFill>
                  <a:schemeClr val="accent1"/>
                </a:solidFill>
              </a:rPr>
              <a:t>Diseño y metodología utilizada</a:t>
            </a:r>
          </a:p>
          <a:p>
            <a:pPr lvl="1"/>
            <a:r>
              <a:rPr smtClean="0">
                <a:solidFill>
                  <a:schemeClr val="accent1"/>
                </a:solidFill>
              </a:rPr>
              <a:t>Filtrado de información</a:t>
            </a:r>
          </a:p>
          <a:p>
            <a:pPr lvl="1"/>
            <a:r>
              <a:rPr lang="es-EC" dirty="0" smtClean="0">
                <a:solidFill>
                  <a:schemeClr val="accent1"/>
                </a:solidFill>
              </a:rPr>
              <a:t>Valoración de páginas a recomendar</a:t>
            </a:r>
          </a:p>
          <a:p>
            <a:pPr lvl="1"/>
            <a:r>
              <a:rPr lang="es-EC" dirty="0" smtClean="0">
                <a:solidFill>
                  <a:schemeClr val="accent1"/>
                </a:solidFill>
              </a:rPr>
              <a:t>Selección de páginas a recomendar</a:t>
            </a:r>
            <a:endParaRPr lang="es-EC" cap="all" dirty="0" smtClean="0">
              <a:solidFill>
                <a:schemeClr val="accent1"/>
              </a:solidFill>
              <a:effectLst>
                <a:reflection blurRad="12700" stA="48000" endA="300" endPos="55000" dir="5400000" sy="-90000" algn="bl" rotWithShape="0"/>
              </a:effectLst>
            </a:endParaRPr>
          </a:p>
          <a:p>
            <a:pPr>
              <a:buFont typeface="Wingdings 2" pitchFamily="18" charset="2"/>
              <a:buChar char="P"/>
            </a:pPr>
            <a:r>
              <a:rPr lang="es-EC" dirty="0" smtClean="0">
                <a:solidFill>
                  <a:schemeClr val="accent1"/>
                </a:solidFill>
              </a:rPr>
              <a:t>Arquitectura final</a:t>
            </a:r>
          </a:p>
          <a:p>
            <a:pPr>
              <a:buFont typeface="Wingdings 2" pitchFamily="18" charset="2"/>
              <a:buChar char="P"/>
            </a:pPr>
            <a:r>
              <a:rPr lang="es-EC" dirty="0" smtClean="0">
                <a:solidFill>
                  <a:schemeClr val="accent1"/>
                </a:solidFill>
              </a:rPr>
              <a:t>Pruebas de escalabilidad</a:t>
            </a:r>
          </a:p>
          <a:p>
            <a:pPr>
              <a:buFont typeface="Wingdings 2" pitchFamily="18" charset="2"/>
              <a:buChar char="P"/>
            </a:pPr>
            <a:r>
              <a:rPr lang="es-EC" dirty="0" smtClean="0">
                <a:solidFill>
                  <a:schemeClr val="accent1"/>
                </a:solidFill>
              </a:rPr>
              <a:t>Demostración</a:t>
            </a:r>
          </a:p>
          <a:p>
            <a:r>
              <a:rPr lang="es-EC" dirty="0" smtClean="0"/>
              <a:t>Conclusiones y recomendaciones</a:t>
            </a:r>
            <a:endParaRPr lang="en-US" dirty="0" smtClean="0"/>
          </a:p>
          <a:p>
            <a:endParaRPr sz="3600" smtClean="0"/>
          </a:p>
          <a:p>
            <a:pPr lvl="1"/>
            <a:endParaRPr dirty="0" smtClean="0"/>
          </a:p>
          <a:p>
            <a:pPr lvl="1">
              <a:buNone/>
            </a:pPr>
            <a:endParaRPr lang="es-EC"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Conclusiones y recomendaciones</a:t>
            </a:r>
            <a:r>
              <a:rPr lang="en-US" dirty="0" smtClean="0"/>
              <a:t/>
            </a:r>
            <a:br>
              <a:rPr lang="en-US" dirty="0" smtClean="0"/>
            </a:br>
            <a:endParaRPr lang="es-ES" dirty="0"/>
          </a:p>
        </p:txBody>
      </p:sp>
      <p:sp>
        <p:nvSpPr>
          <p:cNvPr id="4" name="3 CuadroTexto"/>
          <p:cNvSpPr txBox="1"/>
          <p:nvPr/>
        </p:nvSpPr>
        <p:spPr>
          <a:xfrm>
            <a:off x="500034" y="1142984"/>
            <a:ext cx="8643966" cy="5755422"/>
          </a:xfrm>
          <a:prstGeom prst="rect">
            <a:avLst/>
          </a:prstGeom>
          <a:noFill/>
        </p:spPr>
        <p:txBody>
          <a:bodyPr wrap="square" rtlCol="0">
            <a:spAutoFit/>
          </a:bodyPr>
          <a:lstStyle/>
          <a:p>
            <a:r>
              <a:rPr lang="es-EC" sz="2400" b="1" u="sng" dirty="0" smtClean="0"/>
              <a:t>Conclusiones</a:t>
            </a:r>
            <a:br>
              <a:rPr lang="es-EC" sz="2400" b="1" u="sng" dirty="0" smtClean="0"/>
            </a:br>
            <a:endParaRPr lang="es-EC" sz="2000" b="1" u="sng" dirty="0" smtClean="0"/>
          </a:p>
          <a:p>
            <a:pPr marL="342900" lvl="0" indent="-342900">
              <a:buFont typeface="+mj-lt"/>
              <a:buAutoNum type="arabicPeriod"/>
            </a:pPr>
            <a:r>
              <a:rPr lang="es-ES" sz="2000" dirty="0" smtClean="0"/>
              <a:t>El costo total  de generar las recomendaciones fue de tan solo $0,50 y para almacenar la salida de los procesos $1,50.</a:t>
            </a:r>
            <a:br>
              <a:rPr lang="es-ES" sz="2000" dirty="0" smtClean="0"/>
            </a:br>
            <a:endParaRPr lang="es-ES" sz="2000" dirty="0" smtClean="0"/>
          </a:p>
          <a:p>
            <a:pPr marL="342900" lvl="0" indent="-342900">
              <a:buFont typeface="+mj-lt"/>
              <a:buAutoNum type="arabicPeriod"/>
            </a:pPr>
            <a:r>
              <a:rPr lang="es-ES" sz="2000" dirty="0" smtClean="0"/>
              <a:t>Los usuarios de la </a:t>
            </a:r>
            <a:r>
              <a:rPr lang="es-ES" sz="2000" dirty="0" err="1" smtClean="0"/>
              <a:t>Wikipedia</a:t>
            </a:r>
            <a:r>
              <a:rPr lang="es-ES" sz="2000" dirty="0" smtClean="0"/>
              <a:t> en ocasiones aportan mayormente a </a:t>
            </a:r>
            <a:r>
              <a:rPr lang="es-ES" sz="2000" i="1" dirty="0" smtClean="0"/>
              <a:t>wikis</a:t>
            </a:r>
            <a:r>
              <a:rPr lang="es-ES" sz="2000" dirty="0" smtClean="0"/>
              <a:t> que tienen que ver con la misma temática y esto nos permite mantener una consistencia de información.</a:t>
            </a:r>
            <a:br>
              <a:rPr lang="es-ES" sz="2000" dirty="0" smtClean="0"/>
            </a:br>
            <a:endParaRPr lang="es-ES" sz="2000" dirty="0" smtClean="0"/>
          </a:p>
          <a:p>
            <a:pPr marL="342900" lvl="0" indent="-342900">
              <a:buFont typeface="+mj-lt"/>
              <a:buAutoNum type="arabicPeriod"/>
            </a:pPr>
            <a:r>
              <a:rPr lang="es-ES" sz="2000" dirty="0" smtClean="0"/>
              <a:t>Si lo que se quiere es tener recomendaciones basadas totalmente en contenido con un 100% de consistencia de datos, no es suficiente basar las recomendaciones en las aportaciones de los usuarios.</a:t>
            </a:r>
            <a:br>
              <a:rPr lang="es-ES" sz="2000" dirty="0" smtClean="0"/>
            </a:br>
            <a:endParaRPr lang="es-ES" sz="2000" dirty="0" smtClean="0"/>
          </a:p>
          <a:p>
            <a:pPr marL="342900" lvl="0" indent="-342900">
              <a:buFont typeface="+mj-lt"/>
              <a:buAutoNum type="arabicPeriod"/>
            </a:pPr>
            <a:r>
              <a:rPr lang="es-ES" sz="2000" dirty="0" smtClean="0"/>
              <a:t>Para el caso particular de la Wikipedia que no almacena nada de información sobre gustos o preferencias de los usuarios, utilizar las aportaciones de los usuarios es un método valedero y rápido para generar recomendaciones</a:t>
            </a:r>
          </a:p>
          <a:p>
            <a:pPr marL="342900" indent="-342900">
              <a:buFont typeface="+mj-lt"/>
              <a:buAutoNum type="arabicPeriod"/>
            </a:pPr>
            <a:endParaRPr lang="es-EC"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Conclusiones y recomendaciones</a:t>
            </a:r>
            <a:r>
              <a:rPr lang="en-US" dirty="0" smtClean="0"/>
              <a:t/>
            </a:r>
            <a:br>
              <a:rPr lang="en-US" dirty="0" smtClean="0"/>
            </a:br>
            <a:endParaRPr lang="es-ES" dirty="0"/>
          </a:p>
        </p:txBody>
      </p:sp>
      <p:sp>
        <p:nvSpPr>
          <p:cNvPr id="4" name="3 CuadroTexto"/>
          <p:cNvSpPr txBox="1"/>
          <p:nvPr/>
        </p:nvSpPr>
        <p:spPr>
          <a:xfrm>
            <a:off x="500034" y="1142984"/>
            <a:ext cx="8643966" cy="5047536"/>
          </a:xfrm>
          <a:prstGeom prst="rect">
            <a:avLst/>
          </a:prstGeom>
          <a:noFill/>
        </p:spPr>
        <p:txBody>
          <a:bodyPr wrap="square" rtlCol="0">
            <a:spAutoFit/>
          </a:bodyPr>
          <a:lstStyle/>
          <a:p>
            <a:r>
              <a:rPr lang="es-EC" sz="2400" b="1" u="sng" dirty="0" smtClean="0"/>
              <a:t>Recomendaciones</a:t>
            </a:r>
            <a:br>
              <a:rPr lang="es-EC" sz="2400" b="1" u="sng" dirty="0" smtClean="0"/>
            </a:br>
            <a:endParaRPr lang="es-EC" sz="2000" b="1" u="sng" dirty="0" smtClean="0"/>
          </a:p>
          <a:p>
            <a:pPr marL="342900" lvl="0" indent="-342900">
              <a:buFont typeface="+mj-lt"/>
              <a:buAutoNum type="arabicPeriod"/>
            </a:pPr>
            <a:r>
              <a:rPr lang="es-ES" sz="2000" dirty="0" smtClean="0"/>
              <a:t>Evitar utilizar cadenas de caracteres largas para las salidas </a:t>
            </a:r>
            <a:r>
              <a:rPr lang="es-ES" sz="2000" dirty="0" err="1" smtClean="0"/>
              <a:t>MapReduce</a:t>
            </a:r>
            <a:r>
              <a:rPr lang="es-ES" sz="2000" dirty="0" smtClean="0"/>
              <a:t>. En nuestro caso utilizamos los Id de las páginas que son enteros de longitud 10 y notamos una mejora en el tiempo de los procesos.</a:t>
            </a:r>
            <a:br>
              <a:rPr lang="es-ES" sz="2000" dirty="0" smtClean="0"/>
            </a:br>
            <a:endParaRPr lang="es-ES" sz="2000" dirty="0" smtClean="0"/>
          </a:p>
          <a:p>
            <a:pPr marL="342900" lvl="0" indent="-342900">
              <a:buFont typeface="+mj-lt"/>
              <a:buAutoNum type="arabicPeriod"/>
            </a:pPr>
            <a:r>
              <a:rPr lang="es-ES" sz="2000" dirty="0" smtClean="0"/>
              <a:t>Hadoop después de 10 minutos de detectar inactividad en un proceso procede a matar el proceso, es recomendable utilizar la instrucción </a:t>
            </a:r>
            <a:r>
              <a:rPr lang="es-ES" sz="2000" dirty="0" err="1" smtClean="0"/>
              <a:t>reporter.progress</a:t>
            </a:r>
            <a:r>
              <a:rPr lang="es-ES" sz="2000" dirty="0" smtClean="0"/>
              <a:t>() dentro de los </a:t>
            </a:r>
            <a:r>
              <a:rPr lang="es-ES" sz="2000" i="1" dirty="0" smtClean="0"/>
              <a:t>bucles</a:t>
            </a:r>
            <a:r>
              <a:rPr lang="es-ES" sz="2000" dirty="0" smtClean="0"/>
              <a:t> que toman más de 10 minutos, para indicarle a Hadoop que el proceso sigue ahí.</a:t>
            </a:r>
            <a:br>
              <a:rPr lang="es-ES" sz="2000" dirty="0" smtClean="0"/>
            </a:br>
            <a:endParaRPr lang="es-ES" sz="2000" dirty="0" smtClean="0"/>
          </a:p>
          <a:p>
            <a:pPr marL="342900" indent="-342900">
              <a:buFont typeface="+mj-lt"/>
              <a:buAutoNum type="arabicPeriod"/>
            </a:pPr>
            <a:r>
              <a:rPr lang="es-ES" sz="2000" dirty="0" smtClean="0"/>
              <a:t>Además de utilizar el índice de similitud de Jaccard, se podría mejorar el sistema de recomendación añadiéndole características como retroalimentación y </a:t>
            </a:r>
            <a:r>
              <a:rPr lang="es-ES" sz="2000" i="1" dirty="0" smtClean="0"/>
              <a:t>heurísticas</a:t>
            </a:r>
            <a:r>
              <a:rPr lang="es-ES" sz="2000" dirty="0" smtClean="0"/>
              <a:t> que permitan obtener recomendaciones basándose en otros criterios.</a:t>
            </a:r>
          </a:p>
          <a:p>
            <a:pPr marL="342900" lvl="0" indent="-342900">
              <a:buFont typeface="+mj-lt"/>
              <a:buAutoNum type="arabicPeriod"/>
            </a:pPr>
            <a:endParaRPr lang="es-E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14620"/>
            <a:ext cx="9144000" cy="838200"/>
          </a:xfrm>
        </p:spPr>
        <p:txBody>
          <a:bodyPr/>
          <a:lstStyle/>
          <a:p>
            <a:pPr algn="ctr"/>
            <a:r>
              <a:rPr smtClean="0"/>
              <a:t>¿Preguntas?</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071810"/>
            <a:ext cx="9144000" cy="838200"/>
          </a:xfrm>
        </p:spPr>
        <p:txBody>
          <a:bodyPr>
            <a:normAutofit/>
          </a:bodyPr>
          <a:lstStyle/>
          <a:p>
            <a:pPr algn="ctr"/>
            <a:r>
              <a:rPr lang="es-EC" dirty="0" smtClean="0"/>
              <a:t>Gracias por su atención</a:t>
            </a:r>
            <a:endParaRP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IntroducciÓn</a:t>
            </a:r>
            <a:endParaRPr lang="es-ES" dirty="0"/>
          </a:p>
        </p:txBody>
      </p:sp>
      <p:pic>
        <p:nvPicPr>
          <p:cNvPr id="4" name="3 Imagen"/>
          <p:cNvPicPr/>
          <p:nvPr/>
        </p:nvPicPr>
        <p:blipFill>
          <a:blip r:embed="rId3"/>
          <a:srcRect/>
          <a:stretch>
            <a:fillRect/>
          </a:stretch>
        </p:blipFill>
        <p:spPr bwMode="auto">
          <a:xfrm>
            <a:off x="2643174" y="2357430"/>
            <a:ext cx="4857784" cy="2400304"/>
          </a:xfrm>
          <a:prstGeom prst="rect">
            <a:avLst/>
          </a:prstGeom>
          <a:noFill/>
          <a:ln w="9525">
            <a:noFill/>
            <a:miter lim="800000"/>
            <a:headEnd/>
            <a:tailEnd/>
          </a:ln>
        </p:spPr>
      </p:pic>
      <p:sp>
        <p:nvSpPr>
          <p:cNvPr id="5" name="Rectangle 1"/>
          <p:cNvSpPr txBox="1">
            <a:spLocks/>
          </p:cNvSpPr>
          <p:nvPr/>
        </p:nvSpPr>
        <p:spPr>
          <a:xfrm>
            <a:off x="4802314" y="0"/>
            <a:ext cx="4341686" cy="47147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4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Introducción</a:t>
            </a:r>
            <a:endParaRPr kumimoji="0" lang="es-ES" sz="14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5 CuadroTexto"/>
          <p:cNvSpPr txBox="1"/>
          <p:nvPr/>
        </p:nvSpPr>
        <p:spPr>
          <a:xfrm>
            <a:off x="1071538" y="5429264"/>
            <a:ext cx="3587905" cy="369332"/>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accent2">
                    <a:lumMod val="50000"/>
                  </a:schemeClr>
                </a:solidFill>
              </a:rPr>
              <a:t>Coeficiente de Similitud de Jaccard</a:t>
            </a:r>
            <a:endParaRPr lang="es-ES" dirty="0" smtClean="0">
              <a:solidFill>
                <a:schemeClr val="accent2">
                  <a:lumMod val="50000"/>
                </a:schemeClr>
              </a:solidFill>
            </a:endParaRPr>
          </a:p>
        </p:txBody>
      </p:sp>
      <p:cxnSp>
        <p:nvCxnSpPr>
          <p:cNvPr id="8" name="7 Conector recto de flecha"/>
          <p:cNvCxnSpPr/>
          <p:nvPr/>
        </p:nvCxnSpPr>
        <p:spPr>
          <a:xfrm rot="5400000" flipH="1" flipV="1">
            <a:off x="2857488" y="4071942"/>
            <a:ext cx="2071702" cy="50006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1071538" y="5857892"/>
            <a:ext cx="7786742" cy="646331"/>
          </a:xfrm>
          <a:prstGeom prst="rect">
            <a:avLst/>
          </a:prstGeom>
          <a:noFill/>
        </p:spPr>
        <p:txBody>
          <a:bodyPr wrap="square" rtlCol="0">
            <a:spAutoFit/>
          </a:bodyPr>
          <a:lstStyle/>
          <a:p>
            <a:r>
              <a:rPr lang="es-EC" dirty="0" smtClean="0"/>
              <a:t>Método de recomendación utilizado, para tratar en lo posible de mantener la coherencia de datos</a:t>
            </a:r>
            <a:endParaRPr lang="es-ES" dirty="0"/>
          </a:p>
        </p:txBody>
      </p:sp>
      <p:sp>
        <p:nvSpPr>
          <p:cNvPr id="15" name="Rectangle 1"/>
          <p:cNvSpPr txBox="1">
            <a:spLocks/>
          </p:cNvSpPr>
          <p:nvPr/>
        </p:nvSpPr>
        <p:spPr>
          <a:xfrm>
            <a:off x="428596" y="1500174"/>
            <a:ext cx="7215238" cy="47147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000" i="0"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Esquema del</a:t>
            </a:r>
            <a:r>
              <a:rPr kumimoji="0" lang="es-ES" sz="2000" i="0"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sistema de recomendación utilizado</a:t>
            </a:r>
            <a:endParaRPr kumimoji="0" lang="es-ES" sz="2000" i="0"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 del proyecto</a:t>
            </a:r>
            <a:endParaRPr lang="es-ES" dirty="0"/>
          </a:p>
        </p:txBody>
      </p:sp>
      <p:sp>
        <p:nvSpPr>
          <p:cNvPr id="5" name="Rectangle 1"/>
          <p:cNvSpPr txBox="1">
            <a:spLocks/>
          </p:cNvSpPr>
          <p:nvPr/>
        </p:nvSpPr>
        <p:spPr>
          <a:xfrm>
            <a:off x="4802314" y="0"/>
            <a:ext cx="4341686" cy="47147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14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			Introducción</a:t>
            </a:r>
            <a:endParaRPr kumimoji="0" lang="es-ES" sz="14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5 CuadroTexto"/>
          <p:cNvSpPr txBox="1"/>
          <p:nvPr/>
        </p:nvSpPr>
        <p:spPr>
          <a:xfrm>
            <a:off x="500034" y="1142984"/>
            <a:ext cx="8643966" cy="6063198"/>
          </a:xfrm>
          <a:prstGeom prst="rect">
            <a:avLst/>
          </a:prstGeom>
          <a:noFill/>
        </p:spPr>
        <p:txBody>
          <a:bodyPr wrap="square" rtlCol="0">
            <a:spAutoFit/>
          </a:bodyPr>
          <a:lstStyle/>
          <a:p>
            <a:r>
              <a:rPr lang="es-EC" sz="2000" b="1" u="sng" dirty="0" smtClean="0"/>
              <a:t>Objetivo general</a:t>
            </a:r>
            <a:br>
              <a:rPr lang="es-EC" sz="2000" b="1" u="sng" dirty="0" smtClean="0"/>
            </a:br>
            <a:endParaRPr lang="es-EC" sz="2000" b="1" u="sng" dirty="0" smtClean="0"/>
          </a:p>
          <a:p>
            <a:pPr marL="342900" indent="-342900"/>
            <a:r>
              <a:rPr lang="es-ES" dirty="0" smtClean="0"/>
              <a:t>	Desarrollar un módulo de recomendaciones para la Wikipedia basado en las </a:t>
            </a:r>
            <a:r>
              <a:rPr lang="es-ES" i="1" dirty="0" smtClean="0"/>
              <a:t>wikis </a:t>
            </a:r>
            <a:r>
              <a:rPr lang="es-ES" dirty="0" smtClean="0"/>
              <a:t>a la que los usuarios aportan, utilizando el </a:t>
            </a:r>
            <a:r>
              <a:rPr lang="es-ES" i="1" dirty="0" smtClean="0"/>
              <a:t>paradigma</a:t>
            </a:r>
            <a:r>
              <a:rPr lang="es-ES" dirty="0" smtClean="0"/>
              <a:t> MapReduce y herramientas libres para el procesamiento masivo de datos.</a:t>
            </a:r>
            <a:br>
              <a:rPr lang="es-ES" dirty="0" smtClean="0"/>
            </a:br>
            <a:endParaRPr lang="es-ES" dirty="0" smtClean="0"/>
          </a:p>
          <a:p>
            <a:pPr indent="-342900"/>
            <a:r>
              <a:rPr lang="es-EC" sz="2000" b="1" u="sng" dirty="0" smtClean="0"/>
              <a:t>Objetivos específicos</a:t>
            </a:r>
            <a:br>
              <a:rPr lang="es-EC" sz="2000" b="1" u="sng" dirty="0" smtClean="0"/>
            </a:br>
            <a:endParaRPr lang="es-EC" sz="2000" b="1" u="sng" dirty="0" smtClean="0"/>
          </a:p>
          <a:p>
            <a:pPr lvl="2" indent="-342900">
              <a:buFont typeface="Wingdings" pitchFamily="2" charset="2"/>
              <a:buChar char="Ø"/>
            </a:pPr>
            <a:r>
              <a:rPr lang="es-ES" dirty="0" smtClean="0"/>
              <a:t>Analizar los </a:t>
            </a:r>
            <a:r>
              <a:rPr lang="es-ES" dirty="0" err="1" smtClean="0"/>
              <a:t>dumps</a:t>
            </a:r>
            <a:r>
              <a:rPr lang="es-ES" dirty="0" smtClean="0"/>
              <a:t> de la Wikipedia en español proporcionados por La Fundación Wikimedia utilizando Hadoop.</a:t>
            </a:r>
            <a:br>
              <a:rPr lang="es-ES" dirty="0" smtClean="0"/>
            </a:br>
            <a:endParaRPr lang="es-ES" dirty="0" smtClean="0"/>
          </a:p>
          <a:p>
            <a:pPr lvl="2" indent="-342900">
              <a:buFont typeface="Wingdings" pitchFamily="2" charset="2"/>
              <a:buChar char="Ø"/>
            </a:pPr>
            <a:r>
              <a:rPr lang="es-ES" dirty="0" smtClean="0"/>
              <a:t>Implementar el coeficiente de similitud de Jaccard en su versión Map/Reduce para seleccionar las mejores páginas a recomendar.</a:t>
            </a:r>
            <a:br>
              <a:rPr lang="es-ES" dirty="0" smtClean="0"/>
            </a:br>
            <a:endParaRPr lang="es-ES" dirty="0" smtClean="0"/>
          </a:p>
          <a:p>
            <a:pPr lvl="2" indent="-342900">
              <a:buFont typeface="Wingdings" pitchFamily="2" charset="2"/>
              <a:buChar char="Ø"/>
            </a:pPr>
            <a:r>
              <a:rPr lang="es-ES" dirty="0" smtClean="0"/>
              <a:t>Verificar si los usuarios de la Wikipedia en general, aportan sobre temas similares de parecido contenido o al contrario las aportaciones de los usuarios es arbitraria y no sigue una misma temática.</a:t>
            </a:r>
          </a:p>
          <a:p>
            <a:pPr lvl="2" indent="-342900">
              <a:buFont typeface="Wingdings" pitchFamily="2" charset="2"/>
              <a:buChar char="Ø"/>
            </a:pPr>
            <a:endParaRPr lang="es-ES" dirty="0" smtClean="0"/>
          </a:p>
          <a:p>
            <a:pPr lvl="2" indent="-342900">
              <a:buFont typeface="Wingdings" pitchFamily="2" charset="2"/>
              <a:buChar char="Ø"/>
            </a:pPr>
            <a:r>
              <a:rPr lang="es-ES" dirty="0" smtClean="0"/>
              <a:t>Analizar la escalabilidad de los diferentes procesos Map/Reduce utilizados en el desarrollo del proyecto.</a:t>
            </a:r>
          </a:p>
          <a:p>
            <a:pPr lvl="2" indent="-342900"/>
            <a:endParaRPr lang="es-EC"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box(in)">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AGENDA</a:t>
            </a:r>
            <a:endParaRPr lang="es-ES" dirty="0"/>
          </a:p>
        </p:txBody>
      </p:sp>
      <p:sp>
        <p:nvSpPr>
          <p:cNvPr id="3" name="2 Marcador de contenido"/>
          <p:cNvSpPr>
            <a:spLocks noGrp="1"/>
          </p:cNvSpPr>
          <p:nvPr>
            <p:ph idx="1"/>
          </p:nvPr>
        </p:nvSpPr>
        <p:spPr>
          <a:xfrm>
            <a:off x="304800" y="1554162"/>
            <a:ext cx="8686800" cy="4946672"/>
          </a:xfrm>
        </p:spPr>
        <p:txBody>
          <a:bodyPr>
            <a:normAutofit lnSpcReduction="10000"/>
          </a:bodyPr>
          <a:lstStyle/>
          <a:p>
            <a:pPr>
              <a:buFont typeface="Wingdings 2" pitchFamily="18" charset="2"/>
              <a:buChar char=""/>
            </a:pPr>
            <a:r>
              <a:rPr smtClean="0">
                <a:solidFill>
                  <a:schemeClr val="accent1"/>
                </a:solidFill>
              </a:rPr>
              <a:t>Introducción</a:t>
            </a:r>
          </a:p>
          <a:p>
            <a:r>
              <a:rPr lang="es-EC" dirty="0" smtClean="0"/>
              <a:t>Diseño y metodología utilizada</a:t>
            </a:r>
          </a:p>
          <a:p>
            <a:pPr lvl="1"/>
            <a:r>
              <a:rPr smtClean="0"/>
              <a:t>Filtrado de información</a:t>
            </a:r>
          </a:p>
          <a:p>
            <a:pPr lvl="1"/>
            <a:r>
              <a:rPr lang="es-EC" dirty="0" smtClean="0"/>
              <a:t>Valoración de páginas a recomendar</a:t>
            </a:r>
          </a:p>
          <a:p>
            <a:pPr lvl="1"/>
            <a:r>
              <a:rPr lang="es-EC" dirty="0" smtClean="0"/>
              <a:t>Selección de páginas a recomendar</a:t>
            </a:r>
            <a:endParaRPr lang="es-EC" cap="all" dirty="0" smtClean="0">
              <a:effectLst>
                <a:reflection blurRad="12700" stA="48000" endA="300" endPos="55000" dir="5400000" sy="-90000" algn="bl" rotWithShape="0"/>
              </a:effectLst>
            </a:endParaRPr>
          </a:p>
          <a:p>
            <a:pPr lvl="1"/>
            <a:r>
              <a:rPr lang="es-EC" dirty="0" smtClean="0"/>
              <a:t>Arquitectura final</a:t>
            </a:r>
          </a:p>
          <a:p>
            <a:r>
              <a:rPr lang="es-EC" dirty="0" smtClean="0"/>
              <a:t>Pruebas de escalabilidad</a:t>
            </a:r>
          </a:p>
          <a:p>
            <a:r>
              <a:rPr lang="es-EC" dirty="0" smtClean="0"/>
              <a:t>Demostración</a:t>
            </a:r>
          </a:p>
          <a:p>
            <a:r>
              <a:rPr lang="es-EC" dirty="0" smtClean="0"/>
              <a:t>Conclusiones y recomendaciones</a:t>
            </a:r>
            <a:endParaRPr lang="en-US" dirty="0" smtClean="0"/>
          </a:p>
          <a:p>
            <a:endParaRPr sz="3600" smtClean="0"/>
          </a:p>
          <a:p>
            <a:pPr lvl="1"/>
            <a:endParaRPr dirty="0" smtClean="0"/>
          </a:p>
          <a:p>
            <a:pPr lvl="1">
              <a:buNone/>
            </a:pPr>
            <a:endParaRPr lang="es-EC"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5" name="Rectangle 1"/>
          <p:cNvSpPr txBox="1">
            <a:spLocks/>
          </p:cNvSpPr>
          <p:nvPr/>
        </p:nvSpPr>
        <p:spPr>
          <a:xfrm>
            <a:off x="357158" y="500042"/>
            <a:ext cx="6572296"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Diseño y metodología</a:t>
            </a:r>
            <a:r>
              <a:rPr kumimoji="0" lang="es-ES" sz="3200"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utilizada</a:t>
            </a:r>
            <a:endParaRPr kumimoji="0" lang="es-E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2" name="11 CuadroTexto"/>
          <p:cNvSpPr txBox="1"/>
          <p:nvPr/>
        </p:nvSpPr>
        <p:spPr>
          <a:xfrm>
            <a:off x="857224" y="1571612"/>
            <a:ext cx="8072494" cy="4247317"/>
          </a:xfrm>
          <a:prstGeom prst="rect">
            <a:avLst/>
          </a:prstGeom>
          <a:noFill/>
        </p:spPr>
        <p:txBody>
          <a:bodyPr wrap="square" rtlCol="0">
            <a:spAutoFit/>
          </a:bodyPr>
          <a:lstStyle/>
          <a:p>
            <a:r>
              <a:rPr lang="es-EC" b="1" dirty="0" smtClean="0"/>
              <a:t>Consiste en 3 etapas</a:t>
            </a:r>
          </a:p>
          <a:p>
            <a:endParaRPr lang="es-EC" dirty="0" smtClean="0"/>
          </a:p>
          <a:p>
            <a:pPr marL="800100" lvl="1" indent="-342900">
              <a:buFont typeface="+mj-lt"/>
              <a:buAutoNum type="arabicPeriod"/>
            </a:pPr>
            <a:r>
              <a:rPr lang="es-EC" sz="2400" dirty="0" smtClean="0"/>
              <a:t> Filtrado de Información</a:t>
            </a:r>
          </a:p>
          <a:p>
            <a:pPr marL="1257300" lvl="2" indent="-342900"/>
            <a:r>
              <a:rPr lang="es-EC" dirty="0" smtClean="0"/>
              <a:t>Descartamos datos que podrían involucrar errores en la obtención de las recomendaciones.</a:t>
            </a:r>
          </a:p>
          <a:p>
            <a:pPr marL="1257300" lvl="2" indent="-342900"/>
            <a:endParaRPr lang="es-EC" dirty="0" smtClean="0"/>
          </a:p>
          <a:p>
            <a:pPr marL="800100" lvl="1" indent="-342900">
              <a:buFont typeface="+mj-lt"/>
              <a:buAutoNum type="arabicPeriod"/>
            </a:pPr>
            <a:r>
              <a:rPr lang="es-EC" sz="2400" dirty="0" smtClean="0"/>
              <a:t> Valoración de páginas a recomendar</a:t>
            </a:r>
          </a:p>
          <a:p>
            <a:pPr marL="1257300" lvl="2" indent="-342900"/>
            <a:r>
              <a:rPr lang="es-EC" dirty="0" smtClean="0"/>
              <a:t>Desarrollamos un algoritmo para calcular el coeficiente de similitud de Jaccard para todas las posibles combinaciones de páginas.</a:t>
            </a:r>
          </a:p>
          <a:p>
            <a:pPr marL="1257300" lvl="2" indent="-342900"/>
            <a:endParaRPr lang="es-EC" dirty="0" smtClean="0"/>
          </a:p>
          <a:p>
            <a:pPr marL="800100" lvl="1" indent="-342900">
              <a:buFont typeface="+mj-lt"/>
              <a:buAutoNum type="arabicPeriod"/>
            </a:pPr>
            <a:r>
              <a:rPr lang="es-EC" sz="2400" dirty="0" smtClean="0"/>
              <a:t>Selección de páginas a recomendar</a:t>
            </a:r>
          </a:p>
          <a:p>
            <a:pPr marL="1257300" lvl="2" indent="-342900"/>
            <a:r>
              <a:rPr lang="es-EC" dirty="0" smtClean="0"/>
              <a:t>Ordenar de mayor a menor los resultados obtenidos en la etapa anterior.</a:t>
            </a:r>
          </a:p>
          <a:p>
            <a:pPr marL="800100" lvl="1" indent="-342900">
              <a:buFont typeface="+mj-lt"/>
              <a:buAutoNum type="arabicPeriod"/>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5" name="Rectangle 1"/>
          <p:cNvSpPr txBox="1">
            <a:spLocks/>
          </p:cNvSpPr>
          <p:nvPr/>
        </p:nvSpPr>
        <p:spPr>
          <a:xfrm>
            <a:off x="357158" y="500042"/>
            <a:ext cx="6572296"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Filtrado</a:t>
            </a:r>
            <a:r>
              <a:rPr kumimoji="0" lang="es-ES" sz="3200"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de Información</a:t>
            </a:r>
            <a:endParaRPr kumimoji="0" lang="es-E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5 CuadroTexto"/>
          <p:cNvSpPr txBox="1"/>
          <p:nvPr/>
        </p:nvSpPr>
        <p:spPr>
          <a:xfrm>
            <a:off x="4643438" y="4000504"/>
            <a:ext cx="3857652" cy="2308324"/>
          </a:xfrm>
          <a:prstGeom prst="rect">
            <a:avLst/>
          </a:prstGeom>
          <a:noFill/>
        </p:spPr>
        <p:txBody>
          <a:bodyPr wrap="square" rtlCol="0">
            <a:spAutoFit/>
          </a:bodyPr>
          <a:lstStyle/>
          <a:p>
            <a:r>
              <a:rPr lang="es-EC" dirty="0" smtClean="0"/>
              <a:t>La etapa de filtrado consiste en no tomar en cuenta datos que podrían introducir errores en la obtención de nuestras recomendaciones.</a:t>
            </a:r>
          </a:p>
          <a:p>
            <a:endParaRPr lang="es-EC" dirty="0" smtClean="0"/>
          </a:p>
          <a:p>
            <a:r>
              <a:rPr lang="es-EC" dirty="0" smtClean="0"/>
              <a:t>Nos hemos enfocado en dos partes :</a:t>
            </a:r>
          </a:p>
          <a:p>
            <a:pPr lvl="1">
              <a:buFont typeface="Wingdings" pitchFamily="2" charset="2"/>
              <a:buChar char="q"/>
            </a:pPr>
            <a:r>
              <a:rPr lang="es-EC" dirty="0" smtClean="0"/>
              <a:t> Usuarios</a:t>
            </a:r>
          </a:p>
          <a:p>
            <a:pPr lvl="1">
              <a:buFont typeface="Wingdings" pitchFamily="2" charset="2"/>
              <a:buChar char="q"/>
            </a:pPr>
            <a:r>
              <a:rPr lang="es-EC" dirty="0" smtClean="0"/>
              <a:t> Páginas </a:t>
            </a:r>
            <a:endParaRPr lang="es-ES" dirty="0"/>
          </a:p>
        </p:txBody>
      </p:sp>
      <p:pic>
        <p:nvPicPr>
          <p:cNvPr id="1026" name="Picture 2"/>
          <p:cNvPicPr>
            <a:picLocks noChangeAspect="1" noChangeArrowheads="1"/>
          </p:cNvPicPr>
          <p:nvPr/>
        </p:nvPicPr>
        <p:blipFill>
          <a:blip r:embed="rId3"/>
          <a:srcRect t="27390" r="75414" b="8099"/>
          <a:stretch>
            <a:fillRect/>
          </a:stretch>
        </p:blipFill>
        <p:spPr bwMode="auto">
          <a:xfrm>
            <a:off x="428596" y="1214422"/>
            <a:ext cx="3646487" cy="5410200"/>
          </a:xfrm>
          <a:prstGeom prst="rect">
            <a:avLst/>
          </a:prstGeom>
          <a:noFill/>
          <a:ln w="6350">
            <a:solidFill>
              <a:srgbClr val="000000"/>
            </a:solidFill>
            <a:miter lim="800000"/>
            <a:headEnd/>
            <a:tailEnd/>
          </a:ln>
          <a:effectLst>
            <a:outerShdw dist="35921" dir="2700000" algn="ctr" rotWithShape="0">
              <a:srgbClr val="808080"/>
            </a:outerShdw>
          </a:effectLst>
        </p:spPr>
      </p:pic>
      <p:sp>
        <p:nvSpPr>
          <p:cNvPr id="30" name="29 Cerrar llave"/>
          <p:cNvSpPr/>
          <p:nvPr/>
        </p:nvSpPr>
        <p:spPr>
          <a:xfrm>
            <a:off x="3500430" y="1428736"/>
            <a:ext cx="1571636" cy="3214710"/>
          </a:xfrm>
          <a:prstGeom prst="rightBrace">
            <a:avLst>
              <a:gd name="adj1" fmla="val 0"/>
              <a:gd name="adj2" fmla="val 50000"/>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1" name="30 Cerrar llave"/>
          <p:cNvSpPr/>
          <p:nvPr/>
        </p:nvSpPr>
        <p:spPr>
          <a:xfrm>
            <a:off x="3714744" y="1928802"/>
            <a:ext cx="1571636" cy="1357322"/>
          </a:xfrm>
          <a:prstGeom prst="rightBrace">
            <a:avLst>
              <a:gd name="adj1" fmla="val 0"/>
              <a:gd name="adj2" fmla="val 50000"/>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2" name="31 Rectángulo"/>
          <p:cNvSpPr/>
          <p:nvPr/>
        </p:nvSpPr>
        <p:spPr>
          <a:xfrm>
            <a:off x="571472" y="1428736"/>
            <a:ext cx="3714776" cy="3214710"/>
          </a:xfrm>
          <a:prstGeom prst="rect">
            <a:avLst/>
          </a:prstGeom>
          <a:solidFill>
            <a:schemeClr val="accent1">
              <a:alpha val="21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CuadroTexto"/>
          <p:cNvSpPr txBox="1"/>
          <p:nvPr/>
        </p:nvSpPr>
        <p:spPr>
          <a:xfrm>
            <a:off x="5072066" y="2857496"/>
            <a:ext cx="3214710" cy="369332"/>
          </a:xfrm>
          <a:prstGeom prst="rect">
            <a:avLst/>
          </a:prstGeom>
          <a:noFill/>
        </p:spPr>
        <p:txBody>
          <a:bodyPr wrap="square" rtlCol="0">
            <a:spAutoFit/>
          </a:bodyPr>
          <a:lstStyle/>
          <a:p>
            <a:r>
              <a:rPr lang="es-EC" dirty="0" smtClean="0"/>
              <a:t>Página de la </a:t>
            </a:r>
            <a:r>
              <a:rPr lang="es-EC" dirty="0" err="1" smtClean="0"/>
              <a:t>Wikipedia</a:t>
            </a:r>
            <a:endParaRPr lang="es-ES" dirty="0"/>
          </a:p>
        </p:txBody>
      </p:sp>
      <p:sp>
        <p:nvSpPr>
          <p:cNvPr id="34" name="33 Rectángulo"/>
          <p:cNvSpPr/>
          <p:nvPr/>
        </p:nvSpPr>
        <p:spPr>
          <a:xfrm>
            <a:off x="571472" y="1928802"/>
            <a:ext cx="3929090" cy="1357322"/>
          </a:xfrm>
          <a:prstGeom prst="rect">
            <a:avLst/>
          </a:prstGeom>
          <a:solidFill>
            <a:schemeClr val="accent1">
              <a:alpha val="21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CuadroTexto"/>
          <p:cNvSpPr txBox="1"/>
          <p:nvPr/>
        </p:nvSpPr>
        <p:spPr>
          <a:xfrm>
            <a:off x="5286380" y="2416726"/>
            <a:ext cx="3357586" cy="369332"/>
          </a:xfrm>
          <a:prstGeom prst="rect">
            <a:avLst/>
          </a:prstGeom>
          <a:noFill/>
        </p:spPr>
        <p:txBody>
          <a:bodyPr wrap="square" rtlCol="0">
            <a:spAutoFit/>
          </a:bodyPr>
          <a:lstStyle/>
          <a:p>
            <a:r>
              <a:rPr lang="es-EC" dirty="0" smtClean="0"/>
              <a:t>Revisiones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ox(in)">
                                      <p:cBhvr>
                                        <p:cTn id="7" dur="500"/>
                                        <p:tgtEl>
                                          <p:spTgt spid="3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checkerboard(across)">
                                      <p:cBhvr>
                                        <p:cTn id="10" dur="500"/>
                                        <p:tgtEl>
                                          <p:spTgt spid="30"/>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1" nodeType="clickEffect">
                                  <p:stCondLst>
                                    <p:cond delay="0"/>
                                  </p:stCondLst>
                                  <p:childTnLst>
                                    <p:animEffect transition="out" filter="box(in)">
                                      <p:cBhvr>
                                        <p:cTn id="18" dur="500"/>
                                        <p:tgtEl>
                                          <p:spTgt spid="32"/>
                                        </p:tgtEl>
                                      </p:cBhvr>
                                    </p:animEffect>
                                    <p:set>
                                      <p:cBhvr>
                                        <p:cTn id="19" dur="1" fill="hold">
                                          <p:stCondLst>
                                            <p:cond delay="499"/>
                                          </p:stCondLst>
                                        </p:cTn>
                                        <p:tgtEl>
                                          <p:spTgt spid="32"/>
                                        </p:tgtEl>
                                        <p:attrNameLst>
                                          <p:attrName>style.visibility</p:attrName>
                                        </p:attrNameLst>
                                      </p:cBhvr>
                                      <p:to>
                                        <p:strVal val="hidden"/>
                                      </p:to>
                                    </p:set>
                                  </p:childTnLst>
                                </p:cTn>
                              </p:par>
                              <p:par>
                                <p:cTn id="20" presetID="4" presetClass="exit" presetSubtype="16" fill="hold" grpId="1" nodeType="withEffect">
                                  <p:stCondLst>
                                    <p:cond delay="0"/>
                                  </p:stCondLst>
                                  <p:childTnLst>
                                    <p:animEffect transition="out" filter="box(in)">
                                      <p:cBhvr>
                                        <p:cTn id="21" dur="500"/>
                                        <p:tgtEl>
                                          <p:spTgt spid="30"/>
                                        </p:tgtEl>
                                      </p:cBhvr>
                                    </p:animEffect>
                                    <p:set>
                                      <p:cBhvr>
                                        <p:cTn id="22" dur="1" fill="hold">
                                          <p:stCondLst>
                                            <p:cond delay="499"/>
                                          </p:stCondLst>
                                        </p:cTn>
                                        <p:tgtEl>
                                          <p:spTgt spid="30"/>
                                        </p:tgtEl>
                                        <p:attrNameLst>
                                          <p:attrName>style.visibility</p:attrName>
                                        </p:attrNameLst>
                                      </p:cBhvr>
                                      <p:to>
                                        <p:strVal val="hidden"/>
                                      </p:to>
                                    </p:set>
                                  </p:childTnLst>
                                </p:cTn>
                              </p:par>
                              <p:par>
                                <p:cTn id="23" presetID="4" presetClass="exit" presetSubtype="16" fill="hold" grpId="1" nodeType="withEffect">
                                  <p:stCondLst>
                                    <p:cond delay="0"/>
                                  </p:stCondLst>
                                  <p:childTnLst>
                                    <p:animEffect transition="out" filter="box(in)">
                                      <p:cBhvr>
                                        <p:cTn id="24" dur="500"/>
                                        <p:tgtEl>
                                          <p:spTgt spid="33"/>
                                        </p:tgtEl>
                                      </p:cBhvr>
                                    </p:animEffect>
                                    <p:set>
                                      <p:cBhvr>
                                        <p:cTn id="25" dur="1" fill="hold">
                                          <p:stCondLst>
                                            <p:cond delay="499"/>
                                          </p:stCondLst>
                                        </p:cTn>
                                        <p:tgtEl>
                                          <p:spTgt spid="3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box(in)">
                                      <p:cBhvr>
                                        <p:cTn id="30" dur="500"/>
                                        <p:tgtEl>
                                          <p:spTgt spid="34"/>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checkerboard(across)">
                                      <p:cBhvr>
                                        <p:cTn id="33" dur="500"/>
                                        <p:tgtEl>
                                          <p:spTgt spid="31"/>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additive="base">
                                        <p:cTn id="36" dur="500" fill="hold"/>
                                        <p:tgtEl>
                                          <p:spTgt spid="35"/>
                                        </p:tgtEl>
                                        <p:attrNameLst>
                                          <p:attrName>ppt_x</p:attrName>
                                        </p:attrNameLst>
                                      </p:cBhvr>
                                      <p:tavLst>
                                        <p:tav tm="0">
                                          <p:val>
                                            <p:strVal val="#ppt_x"/>
                                          </p:val>
                                        </p:tav>
                                        <p:tav tm="100000">
                                          <p:val>
                                            <p:strVal val="#ppt_x"/>
                                          </p:val>
                                        </p:tav>
                                      </p:tavLst>
                                    </p:anim>
                                    <p:anim calcmode="lin" valueType="num">
                                      <p:cBhvr additive="base">
                                        <p:cTn id="3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1" grpId="0" animBg="1"/>
      <p:bldP spid="32" grpId="0" animBg="1"/>
      <p:bldP spid="32" grpId="1" animBg="1"/>
      <p:bldP spid="33" grpId="0"/>
      <p:bldP spid="33" grpId="1"/>
      <p:bldP spid="34" grpId="0" animBg="1"/>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5"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Filtrado</a:t>
            </a:r>
            <a:r>
              <a:rPr kumimoji="0" lang="es-ES" sz="3200"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de Información → </a:t>
            </a:r>
            <a:r>
              <a:rPr kumimoji="0" lang="es-ES"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Filtrado de Usuarios</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5 CuadroTexto"/>
          <p:cNvSpPr txBox="1"/>
          <p:nvPr/>
        </p:nvSpPr>
        <p:spPr>
          <a:xfrm>
            <a:off x="4643438" y="1148348"/>
            <a:ext cx="3857652" cy="1477328"/>
          </a:xfrm>
          <a:prstGeom prst="rect">
            <a:avLst/>
          </a:prstGeom>
          <a:noFill/>
        </p:spPr>
        <p:txBody>
          <a:bodyPr wrap="square" rtlCol="0">
            <a:spAutoFit/>
          </a:bodyPr>
          <a:lstStyle/>
          <a:p>
            <a:r>
              <a:rPr lang="es-EC" dirty="0" smtClean="0"/>
              <a:t>Tipos de Usuarios en la Wikipedia:</a:t>
            </a:r>
          </a:p>
          <a:p>
            <a:pPr lvl="1">
              <a:buFont typeface="Wingdings" pitchFamily="2" charset="2"/>
              <a:buChar char="q"/>
            </a:pPr>
            <a:r>
              <a:rPr lang="es-EC" dirty="0" smtClean="0"/>
              <a:t>Usuarios registrados</a:t>
            </a:r>
          </a:p>
          <a:p>
            <a:pPr lvl="1">
              <a:buFont typeface="Wingdings" pitchFamily="2" charset="2"/>
              <a:buChar char="q"/>
            </a:pPr>
            <a:r>
              <a:rPr lang="es-EC" dirty="0" smtClean="0"/>
              <a:t> Anónimos</a:t>
            </a:r>
          </a:p>
          <a:p>
            <a:pPr lvl="1">
              <a:buFont typeface="Wingdings" pitchFamily="2" charset="2"/>
              <a:buChar char="q"/>
            </a:pPr>
            <a:r>
              <a:rPr lang="es-EC" dirty="0" smtClean="0"/>
              <a:t>Programas robots &lt;&lt;</a:t>
            </a:r>
            <a:r>
              <a:rPr lang="es-EC" dirty="0" err="1" smtClean="0"/>
              <a:t>bots</a:t>
            </a:r>
            <a:r>
              <a:rPr lang="es-EC" dirty="0" smtClean="0"/>
              <a:t>&gt;&gt;</a:t>
            </a:r>
          </a:p>
          <a:p>
            <a:pPr lvl="2">
              <a:buFont typeface="Wingdings" pitchFamily="2" charset="2"/>
              <a:buChar char="q"/>
            </a:pPr>
            <a:r>
              <a:rPr lang="es-EC" dirty="0" smtClean="0"/>
              <a:t>Ej. AVBOT</a:t>
            </a:r>
          </a:p>
        </p:txBody>
      </p:sp>
      <p:pic>
        <p:nvPicPr>
          <p:cNvPr id="1026" name="Picture 2"/>
          <p:cNvPicPr>
            <a:picLocks noChangeAspect="1" noChangeArrowheads="1"/>
          </p:cNvPicPr>
          <p:nvPr/>
        </p:nvPicPr>
        <p:blipFill>
          <a:blip r:embed="rId3"/>
          <a:srcRect t="27390" r="75414" b="8099"/>
          <a:stretch>
            <a:fillRect/>
          </a:stretch>
        </p:blipFill>
        <p:spPr bwMode="auto">
          <a:xfrm>
            <a:off x="428596" y="1214422"/>
            <a:ext cx="3646487" cy="5410200"/>
          </a:xfrm>
          <a:prstGeom prst="rect">
            <a:avLst/>
          </a:prstGeom>
          <a:noFill/>
          <a:ln w="6350">
            <a:solidFill>
              <a:srgbClr val="000000"/>
            </a:solidFill>
            <a:miter lim="800000"/>
            <a:headEnd/>
            <a:tailEnd/>
          </a:ln>
          <a:effectLst>
            <a:outerShdw dist="35921" dir="2700000" algn="ctr" rotWithShape="0">
              <a:srgbClr val="808080"/>
            </a:outerShdw>
          </a:effectLst>
        </p:spPr>
      </p:pic>
      <p:grpSp>
        <p:nvGrpSpPr>
          <p:cNvPr id="3" name="Group 3"/>
          <p:cNvGrpSpPr>
            <a:grpSpLocks/>
          </p:cNvGrpSpPr>
          <p:nvPr/>
        </p:nvGrpSpPr>
        <p:grpSpPr bwMode="auto">
          <a:xfrm>
            <a:off x="4676805" y="3780826"/>
            <a:ext cx="4181475" cy="2205038"/>
            <a:chOff x="3318" y="1875"/>
            <a:chExt cx="6586" cy="3474"/>
          </a:xfrm>
        </p:grpSpPr>
        <p:sp>
          <p:nvSpPr>
            <p:cNvPr id="1028" name="Rectangle 4"/>
            <p:cNvSpPr>
              <a:spLocks noChangeArrowheads="1"/>
            </p:cNvSpPr>
            <p:nvPr/>
          </p:nvSpPr>
          <p:spPr bwMode="auto">
            <a:xfrm>
              <a:off x="4457" y="3306"/>
              <a:ext cx="937" cy="48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Página</a:t>
              </a:r>
              <a:endParaRPr kumimoji="0" lang="es-ES" sz="1800" b="0" i="0" u="none" strike="noStrike" cap="none" normalizeH="0" baseline="0" smtClean="0">
                <a:ln>
                  <a:noFill/>
                </a:ln>
                <a:solidFill>
                  <a:schemeClr val="tx1"/>
                </a:solidFill>
                <a:effectLst/>
                <a:latin typeface="Arial" pitchFamily="34" charset="0"/>
              </a:endParaRPr>
            </a:p>
          </p:txBody>
        </p:sp>
        <p:sp>
          <p:nvSpPr>
            <p:cNvPr id="1029" name="Oval 5"/>
            <p:cNvSpPr>
              <a:spLocks noChangeArrowheads="1"/>
            </p:cNvSpPr>
            <p:nvPr/>
          </p:nvSpPr>
          <p:spPr bwMode="auto">
            <a:xfrm>
              <a:off x="5789" y="2364"/>
              <a:ext cx="1548" cy="571"/>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Usuario1</a:t>
              </a:r>
              <a:endParaRPr kumimoji="0" lang="es-ES" sz="1800" b="0" i="0" u="none" strike="noStrike" cap="none" normalizeH="0" baseline="0" smtClean="0">
                <a:ln>
                  <a:noFill/>
                </a:ln>
                <a:solidFill>
                  <a:schemeClr val="tx1"/>
                </a:solidFill>
                <a:effectLst/>
                <a:latin typeface="Arial" pitchFamily="34" charset="0"/>
              </a:endParaRPr>
            </a:p>
          </p:txBody>
        </p:sp>
        <p:sp>
          <p:nvSpPr>
            <p:cNvPr id="1030" name="Oval 6"/>
            <p:cNvSpPr>
              <a:spLocks noChangeArrowheads="1"/>
            </p:cNvSpPr>
            <p:nvPr/>
          </p:nvSpPr>
          <p:spPr bwMode="auto">
            <a:xfrm>
              <a:off x="5791" y="3080"/>
              <a:ext cx="1548" cy="571"/>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Usuario2</a:t>
              </a:r>
              <a:endParaRPr kumimoji="0" lang="es-ES" sz="1800" b="0" i="0" u="none" strike="noStrike" cap="none" normalizeH="0" baseline="0" smtClean="0">
                <a:ln>
                  <a:noFill/>
                </a:ln>
                <a:solidFill>
                  <a:schemeClr val="tx1"/>
                </a:solidFill>
                <a:effectLst/>
                <a:latin typeface="Arial" pitchFamily="34" charset="0"/>
              </a:endParaRPr>
            </a:p>
          </p:txBody>
        </p:sp>
        <p:sp>
          <p:nvSpPr>
            <p:cNvPr id="1031" name="Oval 7"/>
            <p:cNvSpPr>
              <a:spLocks noChangeArrowheads="1"/>
            </p:cNvSpPr>
            <p:nvPr/>
          </p:nvSpPr>
          <p:spPr bwMode="auto">
            <a:xfrm>
              <a:off x="5719" y="4203"/>
              <a:ext cx="1548" cy="571"/>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Usuario n</a:t>
              </a:r>
              <a:endParaRPr kumimoji="0" lang="es-ES" sz="1800" b="0" i="0" u="none" strike="noStrike" cap="none" normalizeH="0" baseline="0" smtClean="0">
                <a:ln>
                  <a:noFill/>
                </a:ln>
                <a:solidFill>
                  <a:schemeClr val="tx1"/>
                </a:solidFill>
                <a:effectLst/>
                <a:latin typeface="Arial" pitchFamily="34" charset="0"/>
              </a:endParaRPr>
            </a:p>
          </p:txBody>
        </p:sp>
        <p:cxnSp>
          <p:nvCxnSpPr>
            <p:cNvPr id="1032" name="AutoShape 8"/>
            <p:cNvCxnSpPr>
              <a:cxnSpLocks noChangeShapeType="1"/>
            </p:cNvCxnSpPr>
            <p:nvPr/>
          </p:nvCxnSpPr>
          <p:spPr bwMode="auto">
            <a:xfrm flipV="1">
              <a:off x="5394" y="2786"/>
              <a:ext cx="397" cy="733"/>
            </a:xfrm>
            <a:prstGeom prst="straightConnector1">
              <a:avLst/>
            </a:prstGeom>
            <a:noFill/>
            <a:ln w="9525">
              <a:solidFill>
                <a:srgbClr val="000000"/>
              </a:solidFill>
              <a:round/>
              <a:headEnd/>
              <a:tailEnd type="triangle" w="med" len="med"/>
            </a:ln>
          </p:spPr>
        </p:cxnSp>
        <p:cxnSp>
          <p:nvCxnSpPr>
            <p:cNvPr id="1033" name="AutoShape 9"/>
            <p:cNvCxnSpPr>
              <a:cxnSpLocks noChangeShapeType="1"/>
            </p:cNvCxnSpPr>
            <p:nvPr/>
          </p:nvCxnSpPr>
          <p:spPr bwMode="auto">
            <a:xfrm>
              <a:off x="5394" y="3519"/>
              <a:ext cx="395" cy="0"/>
            </a:xfrm>
            <a:prstGeom prst="straightConnector1">
              <a:avLst/>
            </a:prstGeom>
            <a:noFill/>
            <a:ln w="9525">
              <a:solidFill>
                <a:srgbClr val="000000"/>
              </a:solidFill>
              <a:round/>
              <a:headEnd/>
              <a:tailEnd type="triangle" w="med" len="med"/>
            </a:ln>
          </p:spPr>
        </p:cxnSp>
        <p:cxnSp>
          <p:nvCxnSpPr>
            <p:cNvPr id="1034" name="AutoShape 10"/>
            <p:cNvCxnSpPr>
              <a:cxnSpLocks noChangeShapeType="1"/>
            </p:cNvCxnSpPr>
            <p:nvPr/>
          </p:nvCxnSpPr>
          <p:spPr bwMode="auto">
            <a:xfrm>
              <a:off x="5394" y="3519"/>
              <a:ext cx="397" cy="775"/>
            </a:xfrm>
            <a:prstGeom prst="straightConnector1">
              <a:avLst/>
            </a:prstGeom>
            <a:noFill/>
            <a:ln w="9525">
              <a:solidFill>
                <a:srgbClr val="000000"/>
              </a:solidFill>
              <a:round/>
              <a:headEnd/>
              <a:tailEnd type="triangle" w="med" len="med"/>
            </a:ln>
          </p:spPr>
        </p:cxnSp>
        <p:sp>
          <p:nvSpPr>
            <p:cNvPr id="1035" name="Rectangle 11"/>
            <p:cNvSpPr>
              <a:spLocks noChangeArrowheads="1"/>
            </p:cNvSpPr>
            <p:nvPr/>
          </p:nvSpPr>
          <p:spPr bwMode="auto">
            <a:xfrm>
              <a:off x="7740" y="1875"/>
              <a:ext cx="1118" cy="48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Página a</a:t>
              </a:r>
              <a:endParaRPr kumimoji="0" lang="es-ES" sz="1800" b="0" i="0" u="none" strike="noStrike" cap="none" normalizeH="0" baseline="0" dirty="0" smtClean="0">
                <a:ln>
                  <a:noFill/>
                </a:ln>
                <a:solidFill>
                  <a:schemeClr val="tx1"/>
                </a:solidFill>
                <a:effectLst/>
                <a:latin typeface="Arial" pitchFamily="34" charset="0"/>
              </a:endParaRPr>
            </a:p>
          </p:txBody>
        </p:sp>
        <p:sp>
          <p:nvSpPr>
            <p:cNvPr id="1036" name="Rectangle 12"/>
            <p:cNvSpPr>
              <a:spLocks noChangeArrowheads="1"/>
            </p:cNvSpPr>
            <p:nvPr/>
          </p:nvSpPr>
          <p:spPr bwMode="auto">
            <a:xfrm>
              <a:off x="7740" y="2446"/>
              <a:ext cx="1118" cy="48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Página b</a:t>
              </a:r>
              <a:endParaRPr kumimoji="0" lang="es-ES" sz="1800" b="0" i="0" u="none" strike="noStrike" cap="none" normalizeH="0" baseline="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7740" y="3030"/>
              <a:ext cx="1118" cy="48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Página c</a:t>
              </a:r>
              <a:endParaRPr kumimoji="0" lang="es-ES" sz="1800" b="0" i="0" u="none" strike="noStrike" cap="none" normalizeH="0" baseline="0" smtClean="0">
                <a:ln>
                  <a:noFill/>
                </a:ln>
                <a:solidFill>
                  <a:schemeClr val="tx1"/>
                </a:solidFill>
                <a:effectLst/>
                <a:latin typeface="Arial" pitchFamily="34" charset="0"/>
              </a:endParaRPr>
            </a:p>
          </p:txBody>
        </p:sp>
        <p:sp>
          <p:nvSpPr>
            <p:cNvPr id="1038" name="Rectangle 14"/>
            <p:cNvSpPr>
              <a:spLocks noChangeArrowheads="1"/>
            </p:cNvSpPr>
            <p:nvPr/>
          </p:nvSpPr>
          <p:spPr bwMode="auto">
            <a:xfrm>
              <a:off x="7740" y="3651"/>
              <a:ext cx="1118" cy="48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Página d</a:t>
              </a:r>
              <a:endParaRPr kumimoji="0" lang="es-ES" sz="1800" b="0" i="0" u="none" strike="noStrike" cap="none" normalizeH="0" baseline="0" smtClean="0">
                <a:ln>
                  <a:noFill/>
                </a:ln>
                <a:solidFill>
                  <a:schemeClr val="tx1"/>
                </a:solidFill>
                <a:effectLst/>
                <a:latin typeface="Arial" pitchFamily="34" charset="0"/>
              </a:endParaRPr>
            </a:p>
          </p:txBody>
        </p:sp>
        <p:sp>
          <p:nvSpPr>
            <p:cNvPr id="1039" name="Rectangle 15"/>
            <p:cNvSpPr>
              <a:spLocks noChangeArrowheads="1"/>
            </p:cNvSpPr>
            <p:nvPr/>
          </p:nvSpPr>
          <p:spPr bwMode="auto">
            <a:xfrm>
              <a:off x="7740" y="4294"/>
              <a:ext cx="1118" cy="48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Página e</a:t>
              </a:r>
              <a:endParaRPr kumimoji="0" lang="es-ES" sz="1800" b="0" i="0" u="none" strike="noStrike" cap="none" normalizeH="0" baseline="0" smtClean="0">
                <a:ln>
                  <a:noFill/>
                </a:ln>
                <a:solidFill>
                  <a:schemeClr val="tx1"/>
                </a:solidFill>
                <a:effectLst/>
                <a:latin typeface="Arial" pitchFamily="34" charset="0"/>
              </a:endParaRPr>
            </a:p>
          </p:txBody>
        </p:sp>
        <p:cxnSp>
          <p:nvCxnSpPr>
            <p:cNvPr id="1040" name="AutoShape 16"/>
            <p:cNvCxnSpPr>
              <a:cxnSpLocks noChangeShapeType="1"/>
            </p:cNvCxnSpPr>
            <p:nvPr/>
          </p:nvCxnSpPr>
          <p:spPr bwMode="auto">
            <a:xfrm flipV="1">
              <a:off x="7337" y="2201"/>
              <a:ext cx="326" cy="380"/>
            </a:xfrm>
            <a:prstGeom prst="straightConnector1">
              <a:avLst/>
            </a:prstGeom>
            <a:noFill/>
            <a:ln w="9525">
              <a:solidFill>
                <a:srgbClr val="000000"/>
              </a:solidFill>
              <a:round/>
              <a:headEnd/>
              <a:tailEnd type="triangle" w="med" len="med"/>
            </a:ln>
          </p:spPr>
        </p:cxnSp>
        <p:cxnSp>
          <p:nvCxnSpPr>
            <p:cNvPr id="1041" name="AutoShape 17"/>
            <p:cNvCxnSpPr>
              <a:cxnSpLocks noChangeShapeType="1"/>
            </p:cNvCxnSpPr>
            <p:nvPr/>
          </p:nvCxnSpPr>
          <p:spPr bwMode="auto">
            <a:xfrm>
              <a:off x="7337" y="2581"/>
              <a:ext cx="326" cy="0"/>
            </a:xfrm>
            <a:prstGeom prst="straightConnector1">
              <a:avLst/>
            </a:prstGeom>
            <a:noFill/>
            <a:ln w="9525">
              <a:solidFill>
                <a:srgbClr val="000000"/>
              </a:solidFill>
              <a:round/>
              <a:headEnd/>
              <a:tailEnd type="triangle" w="med" len="med"/>
            </a:ln>
          </p:spPr>
        </p:cxnSp>
        <p:cxnSp>
          <p:nvCxnSpPr>
            <p:cNvPr id="1042" name="AutoShape 18"/>
            <p:cNvCxnSpPr>
              <a:cxnSpLocks noChangeShapeType="1"/>
            </p:cNvCxnSpPr>
            <p:nvPr/>
          </p:nvCxnSpPr>
          <p:spPr bwMode="auto">
            <a:xfrm>
              <a:off x="7339" y="3306"/>
              <a:ext cx="324" cy="0"/>
            </a:xfrm>
            <a:prstGeom prst="straightConnector1">
              <a:avLst/>
            </a:prstGeom>
            <a:noFill/>
            <a:ln w="9525">
              <a:solidFill>
                <a:srgbClr val="000000"/>
              </a:solidFill>
              <a:round/>
              <a:headEnd/>
              <a:tailEnd type="triangle" w="med" len="med"/>
            </a:ln>
          </p:spPr>
        </p:cxnSp>
        <p:cxnSp>
          <p:nvCxnSpPr>
            <p:cNvPr id="1043" name="AutoShape 19"/>
            <p:cNvCxnSpPr>
              <a:cxnSpLocks noChangeShapeType="1"/>
            </p:cNvCxnSpPr>
            <p:nvPr/>
          </p:nvCxnSpPr>
          <p:spPr bwMode="auto">
            <a:xfrm>
              <a:off x="7337" y="3306"/>
              <a:ext cx="326" cy="620"/>
            </a:xfrm>
            <a:prstGeom prst="straightConnector1">
              <a:avLst/>
            </a:prstGeom>
            <a:noFill/>
            <a:ln w="9525">
              <a:solidFill>
                <a:srgbClr val="000000"/>
              </a:solidFill>
              <a:round/>
              <a:headEnd/>
              <a:tailEnd type="triangle" w="med" len="med"/>
            </a:ln>
          </p:spPr>
        </p:cxnSp>
        <p:cxnSp>
          <p:nvCxnSpPr>
            <p:cNvPr id="1044" name="AutoShape 20"/>
            <p:cNvCxnSpPr>
              <a:cxnSpLocks noChangeShapeType="1"/>
            </p:cNvCxnSpPr>
            <p:nvPr/>
          </p:nvCxnSpPr>
          <p:spPr bwMode="auto">
            <a:xfrm>
              <a:off x="7267" y="4510"/>
              <a:ext cx="473" cy="0"/>
            </a:xfrm>
            <a:prstGeom prst="straightConnector1">
              <a:avLst/>
            </a:prstGeom>
            <a:noFill/>
            <a:ln w="9525">
              <a:solidFill>
                <a:srgbClr val="000000"/>
              </a:solidFill>
              <a:round/>
              <a:headEnd/>
              <a:tailEnd type="triangle" w="med" len="med"/>
            </a:ln>
          </p:spPr>
        </p:cxnSp>
        <p:sp>
          <p:nvSpPr>
            <p:cNvPr id="1045" name="Text Box 21"/>
            <p:cNvSpPr txBox="1">
              <a:spLocks noChangeArrowheads="1"/>
            </p:cNvSpPr>
            <p:nvPr/>
          </p:nvSpPr>
          <p:spPr bwMode="auto">
            <a:xfrm>
              <a:off x="3318" y="2786"/>
              <a:ext cx="1872" cy="4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Calibri" pitchFamily="34" charset="0"/>
                </a:rPr>
                <a:t>Página principal</a:t>
              </a:r>
              <a:endParaRPr kumimoji="0" lang="es-ES" sz="1800" b="0" i="0" u="none" strike="noStrike" cap="none" normalizeH="0" baseline="0" smtClean="0">
                <a:ln>
                  <a:noFill/>
                </a:ln>
                <a:solidFill>
                  <a:schemeClr val="tx1"/>
                </a:solidFill>
                <a:effectLst/>
                <a:latin typeface="Arial" pitchFamily="34" charset="0"/>
              </a:endParaRPr>
            </a:p>
          </p:txBody>
        </p:sp>
        <p:sp>
          <p:nvSpPr>
            <p:cNvPr id="1046" name="Text Box 22"/>
            <p:cNvSpPr txBox="1">
              <a:spLocks noChangeArrowheads="1"/>
            </p:cNvSpPr>
            <p:nvPr/>
          </p:nvSpPr>
          <p:spPr bwMode="auto">
            <a:xfrm>
              <a:off x="6779" y="4918"/>
              <a:ext cx="3125" cy="43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smtClean="0">
                  <a:ln>
                    <a:noFill/>
                  </a:ln>
                  <a:solidFill>
                    <a:schemeClr val="tx1"/>
                  </a:solidFill>
                  <a:effectLst/>
                  <a:latin typeface="Calibri" pitchFamily="34" charset="0"/>
                </a:rPr>
                <a:t>Posibles páginas a recomendar</a:t>
              </a:r>
              <a:endParaRPr kumimoji="0" lang="es-ES" sz="1800" b="0" i="0" u="none" strike="noStrike" cap="none" normalizeH="0" baseline="0" smtClean="0">
                <a:ln>
                  <a:noFill/>
                </a:ln>
                <a:solidFill>
                  <a:schemeClr val="tx1"/>
                </a:solidFill>
                <a:effectLst/>
                <a:latin typeface="Arial" pitchFamily="34" charset="0"/>
              </a:endParaRPr>
            </a:p>
          </p:txBody>
        </p:sp>
      </p:grpSp>
      <p:sp>
        <p:nvSpPr>
          <p:cNvPr id="26" name="25 CuadroTexto"/>
          <p:cNvSpPr txBox="1"/>
          <p:nvPr/>
        </p:nvSpPr>
        <p:spPr>
          <a:xfrm>
            <a:off x="4643438" y="3143248"/>
            <a:ext cx="4143404" cy="923330"/>
          </a:xfrm>
          <a:prstGeom prst="rect">
            <a:avLst/>
          </a:prstGeom>
          <a:noFill/>
        </p:spPr>
        <p:txBody>
          <a:bodyPr wrap="square" rtlCol="0">
            <a:spAutoFit/>
          </a:bodyPr>
          <a:lstStyle/>
          <a:p>
            <a:r>
              <a:rPr lang="es-EC" dirty="0" smtClean="0"/>
              <a:t>Solo son tomadas en cuenta las contribuciones de los usuarios registrados.</a:t>
            </a:r>
            <a:endParaRPr lang="es-ES" dirty="0"/>
          </a:p>
        </p:txBody>
      </p:sp>
      <p:sp>
        <p:nvSpPr>
          <p:cNvPr id="28" name="27 Elipse"/>
          <p:cNvSpPr/>
          <p:nvPr/>
        </p:nvSpPr>
        <p:spPr>
          <a:xfrm>
            <a:off x="642910" y="3286124"/>
            <a:ext cx="2714644" cy="1071570"/>
          </a:xfrm>
          <a:prstGeom prst="ellipse">
            <a:avLst/>
          </a:prstGeom>
          <a:solidFill>
            <a:schemeClr val="accent1">
              <a:alpha val="21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0" name="29 Conector recto de flecha"/>
          <p:cNvCxnSpPr/>
          <p:nvPr/>
        </p:nvCxnSpPr>
        <p:spPr>
          <a:xfrm flipV="1">
            <a:off x="3286116" y="1928802"/>
            <a:ext cx="1857388" cy="178595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31 Elipse"/>
          <p:cNvSpPr/>
          <p:nvPr/>
        </p:nvSpPr>
        <p:spPr>
          <a:xfrm>
            <a:off x="642910" y="2000240"/>
            <a:ext cx="2714644" cy="1071570"/>
          </a:xfrm>
          <a:prstGeom prst="ellipse">
            <a:avLst/>
          </a:prstGeom>
          <a:solidFill>
            <a:schemeClr val="accent1">
              <a:alpha val="21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4" name="33 Conector recto de flecha"/>
          <p:cNvCxnSpPr>
            <a:stCxn id="32" idx="6"/>
          </p:cNvCxnSpPr>
          <p:nvPr/>
        </p:nvCxnSpPr>
        <p:spPr>
          <a:xfrm flipV="1">
            <a:off x="3357554" y="1643050"/>
            <a:ext cx="1785950" cy="89297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amond(in)">
                                      <p:cBhvr>
                                        <p:cTn id="7" dur="2000"/>
                                        <p:tgtEl>
                                          <p:spTgt spid="32"/>
                                        </p:tgtEl>
                                      </p:cBhvr>
                                    </p:animEffect>
                                  </p:childTnLst>
                                </p:cTn>
                              </p:par>
                              <p:par>
                                <p:cTn id="8" presetID="5" presetClass="entr" presetSubtype="1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checkerboard(across)">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diamond(in)">
                                      <p:cBhvr>
                                        <p:cTn id="15" dur="2000"/>
                                        <p:tgtEl>
                                          <p:spTgt spid="28"/>
                                        </p:tgtEl>
                                      </p:cBhvr>
                                    </p:animEffect>
                                  </p:childTnLst>
                                </p:cTn>
                              </p:par>
                              <p:par>
                                <p:cTn id="16" presetID="5" presetClass="entr" presetSubtype="1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checkerboard(across)">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802314" y="0"/>
            <a:ext cx="4341686" cy="471470"/>
          </a:xfrm>
        </p:spPr>
        <p:txBody>
          <a:bodyPr>
            <a:normAutofit/>
          </a:bodyPr>
          <a:lstStyle/>
          <a:p>
            <a:r>
              <a:rPr lang="es-ES" sz="1400" dirty="0" smtClean="0"/>
              <a:t>	Diseño y Metodología Utilizada</a:t>
            </a:r>
            <a:endParaRPr lang="es-ES" sz="1400" dirty="0"/>
          </a:p>
        </p:txBody>
      </p:sp>
      <p:sp>
        <p:nvSpPr>
          <p:cNvPr id="5" name="Rectangle 1"/>
          <p:cNvSpPr txBox="1">
            <a:spLocks/>
          </p:cNvSpPr>
          <p:nvPr/>
        </p:nvSpPr>
        <p:spPr>
          <a:xfrm>
            <a:off x="357158" y="500042"/>
            <a:ext cx="8572560" cy="542908"/>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2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Filtrado</a:t>
            </a:r>
            <a:r>
              <a:rPr kumimoji="0" lang="es-ES" sz="3200"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de Información → </a:t>
            </a:r>
            <a:r>
              <a:rPr kumimoji="0" lang="es-ES" b="0"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Filtrado de Páginas</a:t>
            </a:r>
            <a:endParaRPr kumimoji="0" lang="es-ES"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6" name="5 CuadroTexto"/>
          <p:cNvSpPr txBox="1"/>
          <p:nvPr/>
        </p:nvSpPr>
        <p:spPr>
          <a:xfrm>
            <a:off x="4643438" y="1148348"/>
            <a:ext cx="3857652" cy="1477328"/>
          </a:xfrm>
          <a:prstGeom prst="rect">
            <a:avLst/>
          </a:prstGeom>
          <a:noFill/>
        </p:spPr>
        <p:txBody>
          <a:bodyPr wrap="square" rtlCol="0">
            <a:spAutoFit/>
          </a:bodyPr>
          <a:lstStyle/>
          <a:p>
            <a:r>
              <a:rPr lang="es-EC" dirty="0" smtClean="0"/>
              <a:t>Tipos de Páginas en la Wikipedia:</a:t>
            </a:r>
          </a:p>
          <a:p>
            <a:pPr lvl="1">
              <a:buFont typeface="Wingdings" pitchFamily="2" charset="2"/>
              <a:buChar char="q"/>
            </a:pPr>
            <a:r>
              <a:rPr lang="es-EC" dirty="0" smtClean="0"/>
              <a:t>Discusión</a:t>
            </a:r>
          </a:p>
          <a:p>
            <a:pPr lvl="1">
              <a:buFont typeface="Wingdings" pitchFamily="2" charset="2"/>
              <a:buChar char="q"/>
            </a:pPr>
            <a:r>
              <a:rPr lang="es-EC" dirty="0" smtClean="0"/>
              <a:t> </a:t>
            </a:r>
            <a:r>
              <a:rPr lang="es-EC" dirty="0" err="1" smtClean="0"/>
              <a:t>Redirects</a:t>
            </a:r>
            <a:endParaRPr lang="es-EC" dirty="0" smtClean="0"/>
          </a:p>
          <a:p>
            <a:pPr lvl="1">
              <a:buFont typeface="Wingdings" pitchFamily="2" charset="2"/>
              <a:buChar char="q"/>
            </a:pPr>
            <a:r>
              <a:rPr lang="es-EC" dirty="0" smtClean="0"/>
              <a:t> Configuración</a:t>
            </a:r>
          </a:p>
          <a:p>
            <a:pPr lvl="1">
              <a:buFont typeface="Wingdings" pitchFamily="2" charset="2"/>
              <a:buChar char="q"/>
            </a:pPr>
            <a:r>
              <a:rPr lang="es-EC" dirty="0" smtClean="0"/>
              <a:t> Artículos</a:t>
            </a:r>
          </a:p>
        </p:txBody>
      </p:sp>
      <p:pic>
        <p:nvPicPr>
          <p:cNvPr id="1026" name="Picture 2"/>
          <p:cNvPicPr>
            <a:picLocks noChangeAspect="1" noChangeArrowheads="1"/>
          </p:cNvPicPr>
          <p:nvPr/>
        </p:nvPicPr>
        <p:blipFill>
          <a:blip r:embed="rId3"/>
          <a:srcRect t="27390" r="75414" b="8099"/>
          <a:stretch>
            <a:fillRect/>
          </a:stretch>
        </p:blipFill>
        <p:spPr bwMode="auto">
          <a:xfrm>
            <a:off x="428596" y="1214422"/>
            <a:ext cx="3646487" cy="5410200"/>
          </a:xfrm>
          <a:prstGeom prst="rect">
            <a:avLst/>
          </a:prstGeom>
          <a:noFill/>
          <a:ln w="6350">
            <a:solidFill>
              <a:srgbClr val="000000"/>
            </a:solidFill>
            <a:miter lim="800000"/>
            <a:headEnd/>
            <a:tailEnd/>
          </a:ln>
          <a:effectLst>
            <a:outerShdw dist="35921" dir="2700000" algn="ctr" rotWithShape="0">
              <a:srgbClr val="808080"/>
            </a:outerShdw>
          </a:effectLst>
        </p:spPr>
      </p:pic>
      <p:sp>
        <p:nvSpPr>
          <p:cNvPr id="31" name="30 CuadroTexto"/>
          <p:cNvSpPr txBox="1"/>
          <p:nvPr/>
        </p:nvSpPr>
        <p:spPr>
          <a:xfrm>
            <a:off x="4643438" y="2643182"/>
            <a:ext cx="4143404" cy="646331"/>
          </a:xfrm>
          <a:prstGeom prst="rect">
            <a:avLst/>
          </a:prstGeom>
          <a:noFill/>
        </p:spPr>
        <p:txBody>
          <a:bodyPr wrap="square" rtlCol="0">
            <a:spAutoFit/>
          </a:bodyPr>
          <a:lstStyle/>
          <a:p>
            <a:r>
              <a:rPr lang="es-EC" dirty="0" smtClean="0"/>
              <a:t>Son descartadas las páginas que no corresponden a un artículo</a:t>
            </a:r>
            <a:endParaRPr lang="es-E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inancial performance presentatio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2034</Words>
  <Application>Microsoft Office PowerPoint</Application>
  <PresentationFormat>Presentación en pantalla (4:3)</PresentationFormat>
  <Paragraphs>363</Paragraphs>
  <Slides>29</Slides>
  <Notes>22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1" baseType="lpstr">
      <vt:lpstr>Financial performance presentation</vt:lpstr>
      <vt:lpstr>Ecuación</vt:lpstr>
      <vt:lpstr>Wikirecommender</vt:lpstr>
      <vt:lpstr>AGENDA</vt:lpstr>
      <vt:lpstr>IntroducciÓn</vt:lpstr>
      <vt:lpstr>Objetivos del proyecto</vt:lpstr>
      <vt:lpstr>AGENDA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 Diseño y Metodología Utilizada</vt:lpstr>
      <vt:lpstr>AGENDA</vt:lpstr>
      <vt:lpstr>Pruebas de escalabilidad </vt:lpstr>
      <vt:lpstr>AGENDA</vt:lpstr>
      <vt:lpstr> Diseño y Metodología Utilizada</vt:lpstr>
      <vt:lpstr>AGENDA</vt:lpstr>
      <vt:lpstr>Conclusiones y recomendaciones </vt:lpstr>
      <vt:lpstr>Conclusiones y recomendaciones </vt:lpstr>
      <vt:lpstr>¿Preguntas?</vt:lpstr>
      <vt:lpstr>Gracias por su atención</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2009-10-02T00:52:21Z</dcterms:created>
  <dcterms:modified xsi:type="dcterms:W3CDTF">2009-10-12T19:13:30Z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TC101671173082</vt:lpwstr>
  </property>
</Properties>
</file>