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60"/>
  </p:notesMasterIdLst>
  <p:sldIdLst>
    <p:sldId id="266" r:id="rId2"/>
    <p:sldId id="268" r:id="rId3"/>
    <p:sldId id="269" r:id="rId4"/>
    <p:sldId id="270" r:id="rId5"/>
    <p:sldId id="271" r:id="rId6"/>
    <p:sldId id="272" r:id="rId7"/>
    <p:sldId id="302" r:id="rId8"/>
    <p:sldId id="303" r:id="rId9"/>
    <p:sldId id="304" r:id="rId10"/>
    <p:sldId id="305" r:id="rId11"/>
    <p:sldId id="306" r:id="rId12"/>
    <p:sldId id="307"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280" r:id="rId30"/>
    <p:sldId id="281" r:id="rId31"/>
    <p:sldId id="282" r:id="rId32"/>
    <p:sldId id="283" r:id="rId33"/>
    <p:sldId id="284" r:id="rId34"/>
    <p:sldId id="285" r:id="rId35"/>
    <p:sldId id="286" r:id="rId36"/>
    <p:sldId id="287" r:id="rId37"/>
    <p:sldId id="288" r:id="rId38"/>
    <p:sldId id="289" r:id="rId39"/>
    <p:sldId id="290" r:id="rId40"/>
    <p:sldId id="274" r:id="rId41"/>
    <p:sldId id="275" r:id="rId42"/>
    <p:sldId id="276" r:id="rId43"/>
    <p:sldId id="277" r:id="rId44"/>
    <p:sldId id="278" r:id="rId45"/>
    <p:sldId id="279" r:id="rId46"/>
    <p:sldId id="291" r:id="rId47"/>
    <p:sldId id="292" r:id="rId48"/>
    <p:sldId id="293" r:id="rId49"/>
    <p:sldId id="294" r:id="rId50"/>
    <p:sldId id="295" r:id="rId51"/>
    <p:sldId id="296" r:id="rId52"/>
    <p:sldId id="297" r:id="rId53"/>
    <p:sldId id="298" r:id="rId54"/>
    <p:sldId id="299" r:id="rId55"/>
    <p:sldId id="300" r:id="rId56"/>
    <p:sldId id="301" r:id="rId57"/>
    <p:sldId id="324" r:id="rId58"/>
    <p:sldId id="325" r:id="rId59"/>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636"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endParaRPr lang="es-ES"/>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A5459F0F-8975-4DB8-AE5E-323A3F73B7F8}" type="datetimeFigureOut">
              <a:rPr lang="es-ES"/>
              <a:pPr/>
              <a:t>25/05/2011</a:t>
            </a:fld>
            <a:endParaRPr lang="es-ES"/>
          </a:p>
        </p:txBody>
      </p:sp>
      <p:sp>
        <p:nvSpPr>
          <p:cNvPr id="3482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endParaRPr lang="es-ES"/>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CC3C3A88-92A0-47EC-BB53-8B8EE4E35CCD}" type="slidenum">
              <a:rPr lang="es-ES"/>
              <a:pPr/>
              <a:t>‹Nº›</a:t>
            </a:fld>
            <a:endParaRPr 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F678118-B3B2-4A40-8908-796C1AD6BFC4}" type="slidenum">
              <a:rPr lang="es-ES" sz="1200">
                <a:latin typeface="Arial" charset="0"/>
              </a:rPr>
              <a:pPr algn="r"/>
              <a:t>25</a:t>
            </a:fld>
            <a:endParaRPr lang="es-ES" sz="1200">
              <a:latin typeface="Arial" charset="0"/>
            </a:endParaRPr>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p:txBody>
          <a:bodyPr/>
          <a:lstStyle/>
          <a:p>
            <a:endParaRPr lang="es-EC"/>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Ro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s-ES" b="1"/>
              <a:t>Fig. 3.1.2 Garra controlada por servomotor</a:t>
            </a:r>
            <a:endParaRPr lang="es-ES"/>
          </a:p>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a:defRPr/>
              </a:pPr>
              <a:endParaRPr lang="es-EC" sz="2400"/>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a:defRPr/>
                </a:pPr>
                <a:endParaRPr lang="es-EC" sz="2400"/>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a:defRPr/>
                </a:pPr>
                <a:endParaRPr lang="es-EC" sz="2400"/>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a:defRPr/>
                </a:pPr>
                <a:endParaRPr lang="es-EC"/>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a:defRPr/>
                </a:pPr>
                <a:endParaRPr lang="es-EC" sz="2400"/>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a:defRPr/>
                </a:pPr>
                <a:endParaRPr lang="es-EC"/>
              </a:p>
            </p:txBody>
          </p:sp>
        </p:grpSp>
      </p:grpSp>
      <p:sp>
        <p:nvSpPr>
          <p:cNvPr id="26635" name="Rectangle 11"/>
          <p:cNvSpPr>
            <a:spLocks noGrp="1" noChangeArrowheads="1"/>
          </p:cNvSpPr>
          <p:nvPr>
            <p:ph type="ctrTitle"/>
          </p:nvPr>
        </p:nvSpPr>
        <p:spPr>
          <a:xfrm>
            <a:off x="2057400" y="1143000"/>
            <a:ext cx="6629400" cy="2209800"/>
          </a:xfrm>
        </p:spPr>
        <p:txBody>
          <a:bodyPr/>
          <a:lstStyle>
            <a:lvl1pPr>
              <a:defRPr sz="4800"/>
            </a:lvl1pPr>
          </a:lstStyle>
          <a:p>
            <a:r>
              <a:rPr lang="es-ES"/>
              <a:t>Haga clic para cambiar el estilo de título	</a:t>
            </a:r>
          </a:p>
        </p:txBody>
      </p:sp>
      <p:sp>
        <p:nvSpPr>
          <p:cNvPr id="26636"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s-ES"/>
              <a:t>Haga clic para modificar el estilo de subtítulo del patrón</a:t>
            </a:r>
          </a:p>
        </p:txBody>
      </p:sp>
      <p:sp>
        <p:nvSpPr>
          <p:cNvPr id="13" name="Rectangle 13"/>
          <p:cNvSpPr>
            <a:spLocks noGrp="1" noChangeArrowheads="1"/>
          </p:cNvSpPr>
          <p:nvPr>
            <p:ph type="dt" sz="half" idx="10"/>
          </p:nvPr>
        </p:nvSpPr>
        <p:spPr>
          <a:xfrm>
            <a:off x="912813" y="6251575"/>
            <a:ext cx="1905000" cy="457200"/>
          </a:xfrm>
        </p:spPr>
        <p:txBody>
          <a:bodyPr/>
          <a:lstStyle>
            <a:lvl1pPr>
              <a:defRPr smtClean="0"/>
            </a:lvl1pPr>
          </a:lstStyle>
          <a:p>
            <a:pPr>
              <a:defRPr/>
            </a:pPr>
            <a:endParaRPr lang="es-ES"/>
          </a:p>
        </p:txBody>
      </p:sp>
      <p:sp>
        <p:nvSpPr>
          <p:cNvPr id="14" name="Rectangle 14"/>
          <p:cNvSpPr>
            <a:spLocks noGrp="1" noChangeArrowheads="1"/>
          </p:cNvSpPr>
          <p:nvPr>
            <p:ph type="ftr" sz="quarter" idx="11"/>
          </p:nvPr>
        </p:nvSpPr>
        <p:spPr>
          <a:xfrm>
            <a:off x="3354388" y="6248400"/>
            <a:ext cx="2895600" cy="457200"/>
          </a:xfrm>
        </p:spPr>
        <p:txBody>
          <a:bodyPr/>
          <a:lstStyle>
            <a:lvl1pPr>
              <a:defRPr smtClean="0"/>
            </a:lvl1pPr>
          </a:lstStyle>
          <a:p>
            <a:pPr>
              <a:defRPr/>
            </a:pPr>
            <a:endParaRPr lang="es-ES"/>
          </a:p>
        </p:txBody>
      </p:sp>
      <p:sp>
        <p:nvSpPr>
          <p:cNvPr id="15" name="Rectangle 15"/>
          <p:cNvSpPr>
            <a:spLocks noGrp="1" noChangeArrowheads="1"/>
          </p:cNvSpPr>
          <p:nvPr>
            <p:ph type="sldNum" sz="quarter" idx="12"/>
          </p:nvPr>
        </p:nvSpPr>
        <p:spPr/>
        <p:txBody>
          <a:bodyPr/>
          <a:lstStyle>
            <a:lvl1pPr>
              <a:defRPr smtClean="0"/>
            </a:lvl1pPr>
          </a:lstStyle>
          <a:p>
            <a:pPr>
              <a:defRPr/>
            </a:pPr>
            <a:fld id="{EE29B3CB-F5B0-4424-BF71-3EC6D4B9BB3E}"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9"/>
          <p:cNvSpPr>
            <a:spLocks noGrp="1" noChangeArrowheads="1"/>
          </p:cNvSpPr>
          <p:nvPr>
            <p:ph type="dt" sz="half" idx="10"/>
          </p:nvPr>
        </p:nvSpPr>
        <p:spPr>
          <a:ln/>
        </p:spPr>
        <p:txBody>
          <a:bodyPr/>
          <a:lstStyle>
            <a:lvl1pPr>
              <a:defRPr/>
            </a:lvl1pPr>
          </a:lstStyle>
          <a:p>
            <a:pPr>
              <a:defRPr/>
            </a:pPr>
            <a:endParaRPr lang="es-ES"/>
          </a:p>
        </p:txBody>
      </p:sp>
      <p:sp>
        <p:nvSpPr>
          <p:cNvPr id="5" name="Rectangle 10"/>
          <p:cNvSpPr>
            <a:spLocks noGrp="1" noChangeArrowheads="1"/>
          </p:cNvSpPr>
          <p:nvPr>
            <p:ph type="ftr" sz="quarter" idx="11"/>
          </p:nvPr>
        </p:nvSpPr>
        <p:spPr>
          <a:ln/>
        </p:spPr>
        <p:txBody>
          <a:bodyPr/>
          <a:lstStyle>
            <a:lvl1pPr>
              <a:defRPr/>
            </a:lvl1pPr>
          </a:lstStyle>
          <a:p>
            <a:pPr>
              <a:defRPr/>
            </a:pPr>
            <a:endParaRPr lang="es-ES"/>
          </a:p>
        </p:txBody>
      </p:sp>
      <p:sp>
        <p:nvSpPr>
          <p:cNvPr id="6" name="Rectangle 11"/>
          <p:cNvSpPr>
            <a:spLocks noGrp="1" noChangeArrowheads="1"/>
          </p:cNvSpPr>
          <p:nvPr>
            <p:ph type="sldNum" sz="quarter" idx="12"/>
          </p:nvPr>
        </p:nvSpPr>
        <p:spPr>
          <a:ln/>
        </p:spPr>
        <p:txBody>
          <a:bodyPr/>
          <a:lstStyle>
            <a:lvl1pPr>
              <a:defRPr/>
            </a:lvl1pPr>
          </a:lstStyle>
          <a:p>
            <a:pPr>
              <a:defRPr/>
            </a:pPr>
            <a:fld id="{54E24226-085B-4F97-80B8-621BCBFF3AAB}"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43700" y="277813"/>
            <a:ext cx="1943100" cy="5853112"/>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914400" y="277813"/>
            <a:ext cx="5676900" cy="585311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9"/>
          <p:cNvSpPr>
            <a:spLocks noGrp="1" noChangeArrowheads="1"/>
          </p:cNvSpPr>
          <p:nvPr>
            <p:ph type="dt" sz="half" idx="10"/>
          </p:nvPr>
        </p:nvSpPr>
        <p:spPr>
          <a:ln/>
        </p:spPr>
        <p:txBody>
          <a:bodyPr/>
          <a:lstStyle>
            <a:lvl1pPr>
              <a:defRPr/>
            </a:lvl1pPr>
          </a:lstStyle>
          <a:p>
            <a:pPr>
              <a:defRPr/>
            </a:pPr>
            <a:endParaRPr lang="es-ES"/>
          </a:p>
        </p:txBody>
      </p:sp>
      <p:sp>
        <p:nvSpPr>
          <p:cNvPr id="5" name="Rectangle 10"/>
          <p:cNvSpPr>
            <a:spLocks noGrp="1" noChangeArrowheads="1"/>
          </p:cNvSpPr>
          <p:nvPr>
            <p:ph type="ftr" sz="quarter" idx="11"/>
          </p:nvPr>
        </p:nvSpPr>
        <p:spPr>
          <a:ln/>
        </p:spPr>
        <p:txBody>
          <a:bodyPr/>
          <a:lstStyle>
            <a:lvl1pPr>
              <a:defRPr/>
            </a:lvl1pPr>
          </a:lstStyle>
          <a:p>
            <a:pPr>
              <a:defRPr/>
            </a:pPr>
            <a:endParaRPr lang="es-ES"/>
          </a:p>
        </p:txBody>
      </p:sp>
      <p:sp>
        <p:nvSpPr>
          <p:cNvPr id="6" name="Rectangle 11"/>
          <p:cNvSpPr>
            <a:spLocks noGrp="1" noChangeArrowheads="1"/>
          </p:cNvSpPr>
          <p:nvPr>
            <p:ph type="sldNum" sz="quarter" idx="12"/>
          </p:nvPr>
        </p:nvSpPr>
        <p:spPr>
          <a:ln/>
        </p:spPr>
        <p:txBody>
          <a:bodyPr/>
          <a:lstStyle>
            <a:lvl1pPr>
              <a:defRPr/>
            </a:lvl1pPr>
          </a:lstStyle>
          <a:p>
            <a:pPr>
              <a:defRPr/>
            </a:pPr>
            <a:fld id="{28B5822F-A61A-41C5-992E-880DED8DACCA}"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7813"/>
            <a:ext cx="7772400" cy="1143000"/>
          </a:xfrm>
        </p:spPr>
        <p:txBody>
          <a:bodyPr/>
          <a:lstStyle/>
          <a:p>
            <a:r>
              <a:rPr lang="es-ES" smtClean="0"/>
              <a:t>Haga clic para modificar el estilo de título del patrón</a:t>
            </a:r>
            <a:endParaRPr lang="es-EC"/>
          </a:p>
        </p:txBody>
      </p:sp>
      <p:sp>
        <p:nvSpPr>
          <p:cNvPr id="3" name="2 Marcador de texto"/>
          <p:cNvSpPr>
            <a:spLocks noGrp="1"/>
          </p:cNvSpPr>
          <p:nvPr>
            <p:ph type="body" sz="half" idx="1"/>
          </p:nvPr>
        </p:nvSpPr>
        <p:spPr>
          <a:xfrm>
            <a:off x="914400" y="1600200"/>
            <a:ext cx="38100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876800" y="1600200"/>
            <a:ext cx="3810000" cy="45307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Rectangle 9"/>
          <p:cNvSpPr>
            <a:spLocks noGrp="1" noChangeArrowheads="1"/>
          </p:cNvSpPr>
          <p:nvPr>
            <p:ph type="dt" sz="half" idx="10"/>
          </p:nvPr>
        </p:nvSpPr>
        <p:spPr>
          <a:ln/>
        </p:spPr>
        <p:txBody>
          <a:bodyPr/>
          <a:lstStyle>
            <a:lvl1pPr>
              <a:defRPr/>
            </a:lvl1pPr>
          </a:lstStyle>
          <a:p>
            <a:pPr>
              <a:defRPr/>
            </a:pPr>
            <a:endParaRPr lang="es-ES"/>
          </a:p>
        </p:txBody>
      </p:sp>
      <p:sp>
        <p:nvSpPr>
          <p:cNvPr id="6" name="Rectangle 10"/>
          <p:cNvSpPr>
            <a:spLocks noGrp="1" noChangeArrowheads="1"/>
          </p:cNvSpPr>
          <p:nvPr>
            <p:ph type="ftr" sz="quarter" idx="11"/>
          </p:nvPr>
        </p:nvSpPr>
        <p:spPr>
          <a:ln/>
        </p:spPr>
        <p:txBody>
          <a:bodyPr/>
          <a:lstStyle>
            <a:lvl1pPr>
              <a:defRPr/>
            </a:lvl1pPr>
          </a:lstStyle>
          <a:p>
            <a:pPr>
              <a:defRPr/>
            </a:pPr>
            <a:endParaRPr lang="es-ES"/>
          </a:p>
        </p:txBody>
      </p:sp>
      <p:sp>
        <p:nvSpPr>
          <p:cNvPr id="7" name="Rectangle 11"/>
          <p:cNvSpPr>
            <a:spLocks noGrp="1" noChangeArrowheads="1"/>
          </p:cNvSpPr>
          <p:nvPr>
            <p:ph type="sldNum" sz="quarter" idx="12"/>
          </p:nvPr>
        </p:nvSpPr>
        <p:spPr>
          <a:ln/>
        </p:spPr>
        <p:txBody>
          <a:bodyPr/>
          <a:lstStyle>
            <a:lvl1pPr>
              <a:defRPr/>
            </a:lvl1pPr>
          </a:lstStyle>
          <a:p>
            <a:pPr>
              <a:defRPr/>
            </a:pPr>
            <a:fld id="{08B13F00-AD6E-450C-93EE-5835D6395B45}"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914400" y="277813"/>
            <a:ext cx="77724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914400" y="1600200"/>
            <a:ext cx="7772400" cy="4530725"/>
          </a:xfrm>
        </p:spPr>
        <p:txBody>
          <a:bodyPr/>
          <a:lstStyle/>
          <a:p>
            <a:endParaRPr lang="es-ES"/>
          </a:p>
        </p:txBody>
      </p:sp>
      <p:sp>
        <p:nvSpPr>
          <p:cNvPr id="4" name="3 Marcador de fecha"/>
          <p:cNvSpPr>
            <a:spLocks noGrp="1"/>
          </p:cNvSpPr>
          <p:nvPr>
            <p:ph type="dt" sz="half" idx="10"/>
          </p:nvPr>
        </p:nvSpPr>
        <p:spPr>
          <a:xfrm>
            <a:off x="914400" y="6251575"/>
            <a:ext cx="1981200" cy="457200"/>
          </a:xfrm>
        </p:spPr>
        <p:txBody>
          <a:bodyPr/>
          <a:lstStyle>
            <a:lvl1pPr>
              <a:defRPr/>
            </a:lvl1pPr>
          </a:lstStyle>
          <a:p>
            <a:pPr>
              <a:defRPr/>
            </a:pPr>
            <a:endParaRPr lang="es-ES"/>
          </a:p>
        </p:txBody>
      </p:sp>
      <p:sp>
        <p:nvSpPr>
          <p:cNvPr id="5" name="4 Marcador de pie de página"/>
          <p:cNvSpPr>
            <a:spLocks noGrp="1"/>
          </p:cNvSpPr>
          <p:nvPr>
            <p:ph type="ftr" sz="quarter" idx="11"/>
          </p:nvPr>
        </p:nvSpPr>
        <p:spPr>
          <a:xfrm>
            <a:off x="3352800" y="6248400"/>
            <a:ext cx="2971800" cy="457200"/>
          </a:xfrm>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a:xfrm>
            <a:off x="6781800" y="6248400"/>
            <a:ext cx="1905000" cy="457200"/>
          </a:xfrm>
        </p:spPr>
        <p:txBody>
          <a:bodyPr/>
          <a:lstStyle>
            <a:lvl1pPr>
              <a:defRPr/>
            </a:lvl1pPr>
          </a:lstStyle>
          <a:p>
            <a:pPr>
              <a:defRPr/>
            </a:pPr>
            <a:fld id="{5D0629C9-E0DD-4AD4-9AB7-BB19DE96BC47}"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Rectangle 9"/>
          <p:cNvSpPr>
            <a:spLocks noGrp="1" noChangeArrowheads="1"/>
          </p:cNvSpPr>
          <p:nvPr>
            <p:ph type="dt" sz="half" idx="10"/>
          </p:nvPr>
        </p:nvSpPr>
        <p:spPr>
          <a:ln/>
        </p:spPr>
        <p:txBody>
          <a:bodyPr/>
          <a:lstStyle>
            <a:lvl1pPr>
              <a:defRPr/>
            </a:lvl1pPr>
          </a:lstStyle>
          <a:p>
            <a:pPr>
              <a:defRPr/>
            </a:pPr>
            <a:endParaRPr lang="es-ES"/>
          </a:p>
        </p:txBody>
      </p:sp>
      <p:sp>
        <p:nvSpPr>
          <p:cNvPr id="5" name="Rectangle 10"/>
          <p:cNvSpPr>
            <a:spLocks noGrp="1" noChangeArrowheads="1"/>
          </p:cNvSpPr>
          <p:nvPr>
            <p:ph type="ftr" sz="quarter" idx="11"/>
          </p:nvPr>
        </p:nvSpPr>
        <p:spPr>
          <a:ln/>
        </p:spPr>
        <p:txBody>
          <a:bodyPr/>
          <a:lstStyle>
            <a:lvl1pPr>
              <a:defRPr/>
            </a:lvl1pPr>
          </a:lstStyle>
          <a:p>
            <a:pPr>
              <a:defRPr/>
            </a:pPr>
            <a:endParaRPr lang="es-ES"/>
          </a:p>
        </p:txBody>
      </p:sp>
      <p:sp>
        <p:nvSpPr>
          <p:cNvPr id="6" name="Rectangle 11"/>
          <p:cNvSpPr>
            <a:spLocks noGrp="1" noChangeArrowheads="1"/>
          </p:cNvSpPr>
          <p:nvPr>
            <p:ph type="sldNum" sz="quarter" idx="12"/>
          </p:nvPr>
        </p:nvSpPr>
        <p:spPr>
          <a:ln/>
        </p:spPr>
        <p:txBody>
          <a:bodyPr/>
          <a:lstStyle>
            <a:lvl1pPr>
              <a:defRPr/>
            </a:lvl1pPr>
          </a:lstStyle>
          <a:p>
            <a:pPr>
              <a:defRPr/>
            </a:pPr>
            <a:fld id="{F75813D8-FCD7-4889-9F8A-0D6F8873C3BE}"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9"/>
          <p:cNvSpPr>
            <a:spLocks noGrp="1" noChangeArrowheads="1"/>
          </p:cNvSpPr>
          <p:nvPr>
            <p:ph type="dt" sz="half" idx="10"/>
          </p:nvPr>
        </p:nvSpPr>
        <p:spPr>
          <a:ln/>
        </p:spPr>
        <p:txBody>
          <a:bodyPr/>
          <a:lstStyle>
            <a:lvl1pPr>
              <a:defRPr/>
            </a:lvl1pPr>
          </a:lstStyle>
          <a:p>
            <a:pPr>
              <a:defRPr/>
            </a:pPr>
            <a:endParaRPr lang="es-ES"/>
          </a:p>
        </p:txBody>
      </p:sp>
      <p:sp>
        <p:nvSpPr>
          <p:cNvPr id="5" name="Rectangle 10"/>
          <p:cNvSpPr>
            <a:spLocks noGrp="1" noChangeArrowheads="1"/>
          </p:cNvSpPr>
          <p:nvPr>
            <p:ph type="ftr" sz="quarter" idx="11"/>
          </p:nvPr>
        </p:nvSpPr>
        <p:spPr>
          <a:ln/>
        </p:spPr>
        <p:txBody>
          <a:bodyPr/>
          <a:lstStyle>
            <a:lvl1pPr>
              <a:defRPr/>
            </a:lvl1pPr>
          </a:lstStyle>
          <a:p>
            <a:pPr>
              <a:defRPr/>
            </a:pPr>
            <a:endParaRPr lang="es-ES"/>
          </a:p>
        </p:txBody>
      </p:sp>
      <p:sp>
        <p:nvSpPr>
          <p:cNvPr id="6" name="Rectangle 11"/>
          <p:cNvSpPr>
            <a:spLocks noGrp="1" noChangeArrowheads="1"/>
          </p:cNvSpPr>
          <p:nvPr>
            <p:ph type="sldNum" sz="quarter" idx="12"/>
          </p:nvPr>
        </p:nvSpPr>
        <p:spPr>
          <a:ln/>
        </p:spPr>
        <p:txBody>
          <a:bodyPr/>
          <a:lstStyle>
            <a:lvl1pPr>
              <a:defRPr/>
            </a:lvl1pPr>
          </a:lstStyle>
          <a:p>
            <a:pPr>
              <a:defRPr/>
            </a:pPr>
            <a:fld id="{56494A0F-3C69-47F8-AE6B-C6F95B0F7232}"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Rectangle 9"/>
          <p:cNvSpPr>
            <a:spLocks noGrp="1" noChangeArrowheads="1"/>
          </p:cNvSpPr>
          <p:nvPr>
            <p:ph type="dt" sz="half" idx="10"/>
          </p:nvPr>
        </p:nvSpPr>
        <p:spPr>
          <a:ln/>
        </p:spPr>
        <p:txBody>
          <a:bodyPr/>
          <a:lstStyle>
            <a:lvl1pPr>
              <a:defRPr/>
            </a:lvl1pPr>
          </a:lstStyle>
          <a:p>
            <a:pPr>
              <a:defRPr/>
            </a:pPr>
            <a:endParaRPr lang="es-ES"/>
          </a:p>
        </p:txBody>
      </p:sp>
      <p:sp>
        <p:nvSpPr>
          <p:cNvPr id="6" name="Rectangle 10"/>
          <p:cNvSpPr>
            <a:spLocks noGrp="1" noChangeArrowheads="1"/>
          </p:cNvSpPr>
          <p:nvPr>
            <p:ph type="ftr" sz="quarter" idx="11"/>
          </p:nvPr>
        </p:nvSpPr>
        <p:spPr>
          <a:ln/>
        </p:spPr>
        <p:txBody>
          <a:bodyPr/>
          <a:lstStyle>
            <a:lvl1pPr>
              <a:defRPr/>
            </a:lvl1pPr>
          </a:lstStyle>
          <a:p>
            <a:pPr>
              <a:defRPr/>
            </a:pPr>
            <a:endParaRPr lang="es-ES"/>
          </a:p>
        </p:txBody>
      </p:sp>
      <p:sp>
        <p:nvSpPr>
          <p:cNvPr id="7" name="Rectangle 11"/>
          <p:cNvSpPr>
            <a:spLocks noGrp="1" noChangeArrowheads="1"/>
          </p:cNvSpPr>
          <p:nvPr>
            <p:ph type="sldNum" sz="quarter" idx="12"/>
          </p:nvPr>
        </p:nvSpPr>
        <p:spPr>
          <a:ln/>
        </p:spPr>
        <p:txBody>
          <a:bodyPr/>
          <a:lstStyle>
            <a:lvl1pPr>
              <a:defRPr/>
            </a:lvl1pPr>
          </a:lstStyle>
          <a:p>
            <a:pPr>
              <a:defRPr/>
            </a:pPr>
            <a:fld id="{653411A8-4A1C-4538-8B14-A9AE9FE1FAEF}"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Rectangle 9"/>
          <p:cNvSpPr>
            <a:spLocks noGrp="1" noChangeArrowheads="1"/>
          </p:cNvSpPr>
          <p:nvPr>
            <p:ph type="dt" sz="half" idx="10"/>
          </p:nvPr>
        </p:nvSpPr>
        <p:spPr>
          <a:ln/>
        </p:spPr>
        <p:txBody>
          <a:bodyPr/>
          <a:lstStyle>
            <a:lvl1pPr>
              <a:defRPr/>
            </a:lvl1pPr>
          </a:lstStyle>
          <a:p>
            <a:pPr>
              <a:defRPr/>
            </a:pPr>
            <a:endParaRPr lang="es-ES"/>
          </a:p>
        </p:txBody>
      </p:sp>
      <p:sp>
        <p:nvSpPr>
          <p:cNvPr id="8" name="Rectangle 10"/>
          <p:cNvSpPr>
            <a:spLocks noGrp="1" noChangeArrowheads="1"/>
          </p:cNvSpPr>
          <p:nvPr>
            <p:ph type="ftr" sz="quarter" idx="11"/>
          </p:nvPr>
        </p:nvSpPr>
        <p:spPr>
          <a:ln/>
        </p:spPr>
        <p:txBody>
          <a:bodyPr/>
          <a:lstStyle>
            <a:lvl1pPr>
              <a:defRPr/>
            </a:lvl1pPr>
          </a:lstStyle>
          <a:p>
            <a:pPr>
              <a:defRPr/>
            </a:pPr>
            <a:endParaRPr lang="es-ES"/>
          </a:p>
        </p:txBody>
      </p:sp>
      <p:sp>
        <p:nvSpPr>
          <p:cNvPr id="9" name="Rectangle 11"/>
          <p:cNvSpPr>
            <a:spLocks noGrp="1" noChangeArrowheads="1"/>
          </p:cNvSpPr>
          <p:nvPr>
            <p:ph type="sldNum" sz="quarter" idx="12"/>
          </p:nvPr>
        </p:nvSpPr>
        <p:spPr>
          <a:ln/>
        </p:spPr>
        <p:txBody>
          <a:bodyPr/>
          <a:lstStyle>
            <a:lvl1pPr>
              <a:defRPr/>
            </a:lvl1pPr>
          </a:lstStyle>
          <a:p>
            <a:pPr>
              <a:defRPr/>
            </a:pPr>
            <a:fld id="{FEEB9BC1-C134-498B-8BBC-CAF8B1C40280}"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Rectangle 9"/>
          <p:cNvSpPr>
            <a:spLocks noGrp="1" noChangeArrowheads="1"/>
          </p:cNvSpPr>
          <p:nvPr>
            <p:ph type="dt" sz="half" idx="10"/>
          </p:nvPr>
        </p:nvSpPr>
        <p:spPr>
          <a:ln/>
        </p:spPr>
        <p:txBody>
          <a:bodyPr/>
          <a:lstStyle>
            <a:lvl1pPr>
              <a:defRPr/>
            </a:lvl1pPr>
          </a:lstStyle>
          <a:p>
            <a:pPr>
              <a:defRPr/>
            </a:pPr>
            <a:endParaRPr lang="es-ES"/>
          </a:p>
        </p:txBody>
      </p:sp>
      <p:sp>
        <p:nvSpPr>
          <p:cNvPr id="4" name="Rectangle 10"/>
          <p:cNvSpPr>
            <a:spLocks noGrp="1" noChangeArrowheads="1"/>
          </p:cNvSpPr>
          <p:nvPr>
            <p:ph type="ftr" sz="quarter" idx="11"/>
          </p:nvPr>
        </p:nvSpPr>
        <p:spPr>
          <a:ln/>
        </p:spPr>
        <p:txBody>
          <a:bodyPr/>
          <a:lstStyle>
            <a:lvl1pPr>
              <a:defRPr/>
            </a:lvl1pPr>
          </a:lstStyle>
          <a:p>
            <a:pPr>
              <a:defRPr/>
            </a:pPr>
            <a:endParaRPr lang="es-ES"/>
          </a:p>
        </p:txBody>
      </p:sp>
      <p:sp>
        <p:nvSpPr>
          <p:cNvPr id="5" name="Rectangle 11"/>
          <p:cNvSpPr>
            <a:spLocks noGrp="1" noChangeArrowheads="1"/>
          </p:cNvSpPr>
          <p:nvPr>
            <p:ph type="sldNum" sz="quarter" idx="12"/>
          </p:nvPr>
        </p:nvSpPr>
        <p:spPr>
          <a:ln/>
        </p:spPr>
        <p:txBody>
          <a:bodyPr/>
          <a:lstStyle>
            <a:lvl1pPr>
              <a:defRPr/>
            </a:lvl1pPr>
          </a:lstStyle>
          <a:p>
            <a:pPr>
              <a:defRPr/>
            </a:pPr>
            <a:fld id="{FCAA725E-E7ED-4854-925C-5762BCD6181F}"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s-ES"/>
          </a:p>
        </p:txBody>
      </p:sp>
      <p:sp>
        <p:nvSpPr>
          <p:cNvPr id="3" name="Rectangle 10"/>
          <p:cNvSpPr>
            <a:spLocks noGrp="1" noChangeArrowheads="1"/>
          </p:cNvSpPr>
          <p:nvPr>
            <p:ph type="ftr" sz="quarter" idx="11"/>
          </p:nvPr>
        </p:nvSpPr>
        <p:spPr>
          <a:ln/>
        </p:spPr>
        <p:txBody>
          <a:bodyPr/>
          <a:lstStyle>
            <a:lvl1pPr>
              <a:defRPr/>
            </a:lvl1pPr>
          </a:lstStyle>
          <a:p>
            <a:pPr>
              <a:defRPr/>
            </a:pPr>
            <a:endParaRPr lang="es-ES"/>
          </a:p>
        </p:txBody>
      </p:sp>
      <p:sp>
        <p:nvSpPr>
          <p:cNvPr id="4" name="Rectangle 11"/>
          <p:cNvSpPr>
            <a:spLocks noGrp="1" noChangeArrowheads="1"/>
          </p:cNvSpPr>
          <p:nvPr>
            <p:ph type="sldNum" sz="quarter" idx="12"/>
          </p:nvPr>
        </p:nvSpPr>
        <p:spPr>
          <a:ln/>
        </p:spPr>
        <p:txBody>
          <a:bodyPr/>
          <a:lstStyle>
            <a:lvl1pPr>
              <a:defRPr/>
            </a:lvl1pPr>
          </a:lstStyle>
          <a:p>
            <a:pPr>
              <a:defRPr/>
            </a:pPr>
            <a:fld id="{EBCF3BBF-E608-43DD-ACE5-D0DC36F1244A}"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9"/>
          <p:cNvSpPr>
            <a:spLocks noGrp="1" noChangeArrowheads="1"/>
          </p:cNvSpPr>
          <p:nvPr>
            <p:ph type="dt" sz="half" idx="10"/>
          </p:nvPr>
        </p:nvSpPr>
        <p:spPr>
          <a:ln/>
        </p:spPr>
        <p:txBody>
          <a:bodyPr/>
          <a:lstStyle>
            <a:lvl1pPr>
              <a:defRPr/>
            </a:lvl1pPr>
          </a:lstStyle>
          <a:p>
            <a:pPr>
              <a:defRPr/>
            </a:pPr>
            <a:endParaRPr lang="es-ES"/>
          </a:p>
        </p:txBody>
      </p:sp>
      <p:sp>
        <p:nvSpPr>
          <p:cNvPr id="6" name="Rectangle 10"/>
          <p:cNvSpPr>
            <a:spLocks noGrp="1" noChangeArrowheads="1"/>
          </p:cNvSpPr>
          <p:nvPr>
            <p:ph type="ftr" sz="quarter" idx="11"/>
          </p:nvPr>
        </p:nvSpPr>
        <p:spPr>
          <a:ln/>
        </p:spPr>
        <p:txBody>
          <a:bodyPr/>
          <a:lstStyle>
            <a:lvl1pPr>
              <a:defRPr/>
            </a:lvl1pPr>
          </a:lstStyle>
          <a:p>
            <a:pPr>
              <a:defRPr/>
            </a:pPr>
            <a:endParaRPr lang="es-ES"/>
          </a:p>
        </p:txBody>
      </p:sp>
      <p:sp>
        <p:nvSpPr>
          <p:cNvPr id="7" name="Rectangle 11"/>
          <p:cNvSpPr>
            <a:spLocks noGrp="1" noChangeArrowheads="1"/>
          </p:cNvSpPr>
          <p:nvPr>
            <p:ph type="sldNum" sz="quarter" idx="12"/>
          </p:nvPr>
        </p:nvSpPr>
        <p:spPr>
          <a:ln/>
        </p:spPr>
        <p:txBody>
          <a:bodyPr/>
          <a:lstStyle>
            <a:lvl1pPr>
              <a:defRPr/>
            </a:lvl1pPr>
          </a:lstStyle>
          <a:p>
            <a:pPr>
              <a:defRPr/>
            </a:pPr>
            <a:fld id="{2718217B-EEBD-47C7-89AA-8800FCC9FB68}"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9"/>
          <p:cNvSpPr>
            <a:spLocks noGrp="1" noChangeArrowheads="1"/>
          </p:cNvSpPr>
          <p:nvPr>
            <p:ph type="dt" sz="half" idx="10"/>
          </p:nvPr>
        </p:nvSpPr>
        <p:spPr>
          <a:ln/>
        </p:spPr>
        <p:txBody>
          <a:bodyPr/>
          <a:lstStyle>
            <a:lvl1pPr>
              <a:defRPr/>
            </a:lvl1pPr>
          </a:lstStyle>
          <a:p>
            <a:pPr>
              <a:defRPr/>
            </a:pPr>
            <a:endParaRPr lang="es-ES"/>
          </a:p>
        </p:txBody>
      </p:sp>
      <p:sp>
        <p:nvSpPr>
          <p:cNvPr id="6" name="Rectangle 10"/>
          <p:cNvSpPr>
            <a:spLocks noGrp="1" noChangeArrowheads="1"/>
          </p:cNvSpPr>
          <p:nvPr>
            <p:ph type="ftr" sz="quarter" idx="11"/>
          </p:nvPr>
        </p:nvSpPr>
        <p:spPr>
          <a:ln/>
        </p:spPr>
        <p:txBody>
          <a:bodyPr/>
          <a:lstStyle>
            <a:lvl1pPr>
              <a:defRPr/>
            </a:lvl1pPr>
          </a:lstStyle>
          <a:p>
            <a:pPr>
              <a:defRPr/>
            </a:pPr>
            <a:endParaRPr lang="es-ES"/>
          </a:p>
        </p:txBody>
      </p:sp>
      <p:sp>
        <p:nvSpPr>
          <p:cNvPr id="7" name="Rectangle 11"/>
          <p:cNvSpPr>
            <a:spLocks noGrp="1" noChangeArrowheads="1"/>
          </p:cNvSpPr>
          <p:nvPr>
            <p:ph type="sldNum" sz="quarter" idx="12"/>
          </p:nvPr>
        </p:nvSpPr>
        <p:spPr>
          <a:ln/>
        </p:spPr>
        <p:txBody>
          <a:bodyPr/>
          <a:lstStyle>
            <a:lvl1pPr>
              <a:defRPr/>
            </a:lvl1pPr>
          </a:lstStyle>
          <a:p>
            <a:pPr>
              <a:defRPr/>
            </a:pPr>
            <a:fld id="{18644618-9767-4FD1-AF11-57C0B7A1B0B5}"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0" y="0"/>
            <a:ext cx="8686800" cy="4876800"/>
            <a:chOff x="0" y="0"/>
            <a:chExt cx="5472" cy="3072"/>
          </a:xfrm>
        </p:grpSpPr>
        <p:sp>
          <p:nvSpPr>
            <p:cNvPr id="25603"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defRPr/>
              </a:pPr>
              <a:endParaRPr lang="es-EC" sz="2400"/>
            </a:p>
          </p:txBody>
        </p:sp>
        <p:grpSp>
          <p:nvGrpSpPr>
            <p:cNvPr id="2058" name="Group 4"/>
            <p:cNvGrpSpPr>
              <a:grpSpLocks/>
            </p:cNvGrpSpPr>
            <p:nvPr/>
          </p:nvGrpSpPr>
          <p:grpSpPr bwMode="auto">
            <a:xfrm>
              <a:off x="240" y="893"/>
              <a:ext cx="5232" cy="115"/>
              <a:chOff x="240" y="893"/>
              <a:chExt cx="5232" cy="115"/>
            </a:xfrm>
          </p:grpSpPr>
          <p:sp>
            <p:nvSpPr>
              <p:cNvPr id="25605"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defRPr/>
                </a:pPr>
                <a:endParaRPr lang="es-EC" sz="2400"/>
              </a:p>
            </p:txBody>
          </p:sp>
          <p:sp>
            <p:nvSpPr>
              <p:cNvPr id="25606"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a:defRPr/>
                </a:pPr>
                <a:endParaRPr lang="es-EC"/>
              </a:p>
            </p:txBody>
          </p:sp>
        </p:grpSp>
      </p:grpSp>
      <p:sp>
        <p:nvSpPr>
          <p:cNvPr id="2051"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2052"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25609"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smtClean="0">
                <a:latin typeface="+mn-lt"/>
              </a:defRPr>
            </a:lvl1pPr>
          </a:lstStyle>
          <a:p>
            <a:pPr>
              <a:defRPr/>
            </a:pPr>
            <a:endParaRPr lang="es-ES"/>
          </a:p>
        </p:txBody>
      </p:sp>
      <p:sp>
        <p:nvSpPr>
          <p:cNvPr id="25610"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smtClean="0">
                <a:latin typeface="+mn-lt"/>
              </a:defRPr>
            </a:lvl1pPr>
          </a:lstStyle>
          <a:p>
            <a:pPr>
              <a:defRPr/>
            </a:pPr>
            <a:endParaRPr lang="es-ES"/>
          </a:p>
        </p:txBody>
      </p:sp>
      <p:sp>
        <p:nvSpPr>
          <p:cNvPr id="25611"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latin typeface="+mn-lt"/>
              </a:defRPr>
            </a:lvl1pPr>
          </a:lstStyle>
          <a:p>
            <a:pPr>
              <a:defRPr/>
            </a:pPr>
            <a:fld id="{F5918BE4-5D5C-4EE5-9D99-5F44223786EF}" type="slidenum">
              <a:rPr lang="es-ES"/>
              <a:pPr>
                <a:defRPr/>
              </a:pPr>
              <a:t>‹Nº›</a:t>
            </a:fld>
            <a:endParaRPr lang="es-ES"/>
          </a:p>
        </p:txBody>
      </p:sp>
      <p:sp>
        <p:nvSpPr>
          <p:cNvPr id="25612"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a:defRPr/>
            </a:pPr>
            <a:endParaRPr lang="es-EC"/>
          </a:p>
        </p:txBody>
      </p:sp>
    </p:spTree>
  </p:cSld>
  <p:clrMap bg1="lt1" tx1="dk1" bg2="lt2" tx2="dk2" accent1="accent1" accent2="accent2" accent3="accent3" accent4="accent4" accent5="accent5" accent6="accent6" hlink="hlink" folHlink="folHlink"/>
  <p:sldLayoutIdLst>
    <p:sldLayoutId id="2147483677"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http://3.bp.blogspot.com/_O-GWgMtaAHk/SjlpejtRSaI/AAAAAAAAAPI/3QlZivy0e1U/s320/motor1_3.jpg" TargetMode="External"/><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D:\7.%20Mis%20Materias\Microcontroladores%20Avanzados\informacion%20micro%20avanz\REFERENCIA,%20MANUALES%20y%20ARCHIVOS\PRESENTACION\BANDA_TRANSPORTADORAFINAL.avi" TargetMode="Externa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6"/>
          <p:cNvPicPr>
            <a:picLocks noChangeAspect="1" noChangeArrowheads="1"/>
          </p:cNvPicPr>
          <p:nvPr/>
        </p:nvPicPr>
        <p:blipFill>
          <a:blip r:embed="rId2">
            <a:lum bright="34000" contrast="-40000"/>
          </a:blip>
          <a:srcRect l="8264" t="3775" r="11406" b="15881"/>
          <a:stretch>
            <a:fillRect/>
          </a:stretch>
        </p:blipFill>
        <p:spPr bwMode="auto">
          <a:xfrm>
            <a:off x="0" y="0"/>
            <a:ext cx="9144000" cy="6858000"/>
          </a:xfrm>
          <a:prstGeom prst="rect">
            <a:avLst/>
          </a:prstGeom>
          <a:noFill/>
          <a:ln w="9525">
            <a:noFill/>
            <a:miter lim="800000"/>
            <a:headEnd/>
            <a:tailEnd/>
          </a:ln>
        </p:spPr>
      </p:pic>
      <p:sp>
        <p:nvSpPr>
          <p:cNvPr id="5122" name="Rectangle 3"/>
          <p:cNvSpPr>
            <a:spLocks noGrp="1" noChangeArrowheads="1"/>
          </p:cNvSpPr>
          <p:nvPr>
            <p:ph type="body" idx="1"/>
          </p:nvPr>
        </p:nvSpPr>
        <p:spPr>
          <a:xfrm>
            <a:off x="785813" y="4521200"/>
            <a:ext cx="7602537" cy="2147888"/>
          </a:xfrm>
        </p:spPr>
        <p:txBody>
          <a:bodyPr/>
          <a:lstStyle/>
          <a:p>
            <a:pPr algn="ctr" eaLnBrk="1" hangingPunct="1">
              <a:lnSpc>
                <a:spcPct val="80000"/>
              </a:lnSpc>
              <a:buFont typeface="Wingdings" pitchFamily="2" charset="2"/>
              <a:buNone/>
            </a:pPr>
            <a:endParaRPr lang="es-ES" sz="2000" b="1" smtClean="0"/>
          </a:p>
          <a:p>
            <a:pPr algn="ctr" eaLnBrk="1" hangingPunct="1">
              <a:lnSpc>
                <a:spcPct val="80000"/>
              </a:lnSpc>
              <a:buFont typeface="Wingdings" pitchFamily="2" charset="2"/>
              <a:buNone/>
            </a:pPr>
            <a:endParaRPr lang="es-ES" sz="3600" b="1" smtClean="0"/>
          </a:p>
          <a:p>
            <a:pPr algn="ctr" eaLnBrk="1" hangingPunct="1">
              <a:lnSpc>
                <a:spcPct val="80000"/>
              </a:lnSpc>
              <a:buFont typeface="Wingdings" pitchFamily="2" charset="2"/>
              <a:buNone/>
            </a:pPr>
            <a:r>
              <a:rPr lang="es-ES" sz="3600" b="1" smtClean="0">
                <a:solidFill>
                  <a:srgbClr val="002060"/>
                </a:solidFill>
                <a:effectLst>
                  <a:outerShdw blurRad="38100" dist="38100" dir="2700000" algn="tl">
                    <a:srgbClr val="000000"/>
                  </a:outerShdw>
                </a:effectLst>
              </a:rPr>
              <a:t>BRAZO ROBOTICO CON </a:t>
            </a:r>
          </a:p>
          <a:p>
            <a:pPr algn="ctr" eaLnBrk="1" hangingPunct="1">
              <a:lnSpc>
                <a:spcPct val="80000"/>
              </a:lnSpc>
              <a:buFont typeface="Wingdings" pitchFamily="2" charset="2"/>
              <a:buNone/>
            </a:pPr>
            <a:r>
              <a:rPr lang="es-ES" sz="3600" b="1" smtClean="0">
                <a:solidFill>
                  <a:srgbClr val="002060"/>
                </a:solidFill>
                <a:effectLst>
                  <a:outerShdw blurRad="38100" dist="38100" dir="2700000" algn="tl">
                    <a:srgbClr val="000000"/>
                  </a:outerShdw>
                </a:effectLst>
              </a:rPr>
              <a:t>BANDA TRANSPORTADORA</a:t>
            </a:r>
          </a:p>
          <a:p>
            <a:pPr algn="ctr" eaLnBrk="1" hangingPunct="1">
              <a:lnSpc>
                <a:spcPct val="80000"/>
              </a:lnSpc>
              <a:buFont typeface="Wingdings" pitchFamily="2" charset="2"/>
              <a:buNone/>
            </a:pPr>
            <a:endParaRPr lang="es-ES" sz="3600" b="1" smtClean="0"/>
          </a:p>
        </p:txBody>
      </p:sp>
      <p:sp>
        <p:nvSpPr>
          <p:cNvPr id="5123" name="6 Título"/>
          <p:cNvSpPr>
            <a:spLocks noGrp="1"/>
          </p:cNvSpPr>
          <p:nvPr>
            <p:ph type="title"/>
          </p:nvPr>
        </p:nvSpPr>
        <p:spPr>
          <a:xfrm>
            <a:off x="615950" y="341313"/>
            <a:ext cx="7772400" cy="1143000"/>
          </a:xfrm>
        </p:spPr>
        <p:txBody>
          <a:bodyPr/>
          <a:lstStyle/>
          <a:p>
            <a:pPr eaLnBrk="1" hangingPunct="1"/>
            <a:r>
              <a:rPr lang="es-EC" b="1" smtClean="0">
                <a:solidFill>
                  <a:srgbClr val="FF9900"/>
                </a:solidFill>
                <a:effectLst>
                  <a:outerShdw blurRad="38100" dist="38100" dir="2700000" algn="tl">
                    <a:srgbClr val="000000"/>
                  </a:outerShdw>
                </a:effectLst>
              </a:rPr>
              <a:t>PROYECTO DE APLICACION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idx="4294967295"/>
          </p:nvPr>
        </p:nvSpPr>
        <p:spPr/>
        <p:txBody>
          <a:bodyPr/>
          <a:lstStyle/>
          <a:p>
            <a:pPr eaLnBrk="1" hangingPunct="1"/>
            <a:r>
              <a:rPr lang="es-ES" sz="4000" b="1" smtClean="0">
                <a:solidFill>
                  <a:srgbClr val="FF9900"/>
                </a:solidFill>
                <a:effectLst>
                  <a:outerShdw blurRad="38100" dist="38100" dir="2700000" algn="tl">
                    <a:srgbClr val="000000"/>
                  </a:outerShdw>
                </a:effectLst>
              </a:rPr>
              <a:t>Lego Mindstroms</a:t>
            </a:r>
          </a:p>
        </p:txBody>
      </p:sp>
      <p:sp>
        <p:nvSpPr>
          <p:cNvPr id="58371" name="Rectangle 3"/>
          <p:cNvSpPr>
            <a:spLocks noGrp="1" noChangeArrowheads="1"/>
          </p:cNvSpPr>
          <p:nvPr>
            <p:ph type="body" idx="4294967295"/>
          </p:nvPr>
        </p:nvSpPr>
        <p:spPr/>
        <p:txBody>
          <a:bodyPr/>
          <a:lstStyle/>
          <a:p>
            <a:pPr eaLnBrk="1" hangingPunct="1">
              <a:buFont typeface="Wingdings" pitchFamily="2" charset="2"/>
              <a:buNone/>
            </a:pPr>
            <a:r>
              <a:rPr lang="es-ES" smtClean="0"/>
              <a:t> </a:t>
            </a:r>
            <a:r>
              <a:rPr lang="es-ES" b="1" smtClean="0"/>
              <a:t>NXT</a:t>
            </a:r>
            <a:endParaRPr lang="es-ES" smtClean="0"/>
          </a:p>
          <a:p>
            <a:pPr algn="just" eaLnBrk="1" hangingPunct="1"/>
            <a:r>
              <a:rPr lang="es-ES" smtClean="0"/>
              <a:t>El bloque NXT es una versión mejorada a partir de Lego Mindstorms RCX .</a:t>
            </a:r>
          </a:p>
          <a:p>
            <a:pPr algn="just" eaLnBrk="1" hangingPunct="1"/>
            <a:r>
              <a:rPr lang="es-ES" smtClean="0"/>
              <a:t>Debido a la comercialización de los bloques programables, Lego vendió la generación NXT en dos versiones: Versión Educativa y Comercial.</a:t>
            </a:r>
          </a:p>
          <a:p>
            <a:pPr algn="just" eaLnBrk="1" hangingPunct="1"/>
            <a:endParaRPr lang="es-ES" smtClean="0"/>
          </a:p>
          <a:p>
            <a:pPr algn="just" eaLnBrk="1" hangingPunct="1"/>
            <a:endParaRPr lang="es-ES" smtClean="0"/>
          </a:p>
          <a:p>
            <a:pPr eaLnBrk="1" hangingPunct="1"/>
            <a:endParaRPr lang="es-E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p:txBody>
          <a:bodyPr/>
          <a:lstStyle/>
          <a:p>
            <a:pPr eaLnBrk="1" hangingPunct="1"/>
            <a:r>
              <a:rPr lang="es-ES" sz="4000" b="1" smtClean="0">
                <a:solidFill>
                  <a:srgbClr val="FF9900"/>
                </a:solidFill>
                <a:effectLst>
                  <a:outerShdw blurRad="38100" dist="38100" dir="2700000" algn="tl">
                    <a:srgbClr val="000000"/>
                  </a:outerShdw>
                </a:effectLst>
              </a:rPr>
              <a:t>Lego Mindstroms</a:t>
            </a:r>
            <a:r>
              <a:rPr lang="es-ES" sz="3800" b="1" smtClean="0"/>
              <a:t> </a:t>
            </a:r>
          </a:p>
        </p:txBody>
      </p:sp>
      <p:sp>
        <p:nvSpPr>
          <p:cNvPr id="59395" name="Rectangle 3"/>
          <p:cNvSpPr>
            <a:spLocks noGrp="1" noChangeArrowheads="1"/>
          </p:cNvSpPr>
          <p:nvPr>
            <p:ph type="body" idx="4294967295"/>
          </p:nvPr>
        </p:nvSpPr>
        <p:spPr>
          <a:xfrm>
            <a:off x="914400" y="1600200"/>
            <a:ext cx="7772400" cy="2549525"/>
          </a:xfrm>
        </p:spPr>
        <p:txBody>
          <a:bodyPr/>
          <a:lstStyle/>
          <a:p>
            <a:pPr marL="533400" indent="-533400" eaLnBrk="1" hangingPunct="1">
              <a:buFont typeface="Wingdings" pitchFamily="2" charset="2"/>
              <a:buNone/>
            </a:pPr>
            <a:r>
              <a:rPr lang="es-ES" sz="2400" b="1" smtClean="0"/>
              <a:t> Microcontrolador</a:t>
            </a:r>
            <a:endParaRPr lang="es-EC" sz="2400" smtClean="0"/>
          </a:p>
          <a:p>
            <a:pPr marL="533400" indent="-533400" algn="just" eaLnBrk="1" hangingPunct="1"/>
            <a:r>
              <a:rPr lang="es-ES" sz="2000" smtClean="0"/>
              <a:t>El microcontrolador que posee es un ARM7 de 32 bits, que incluye 256 Kb de memoria Flash y 64 Kb de RAM externa.</a:t>
            </a:r>
          </a:p>
          <a:p>
            <a:pPr marL="533400" indent="-533400" algn="just" eaLnBrk="1" hangingPunct="1"/>
            <a:r>
              <a:rPr lang="es-ES" sz="2000" smtClean="0"/>
              <a:t>Posee mayores capacidades de ejecución de programas, evitando que los procesos inherentes de varios paquetes de datos colisionen y produzcan errores en la ejecución del software.</a:t>
            </a:r>
            <a:r>
              <a:rPr lang="es-ES" sz="2400" smtClean="0"/>
              <a:t> </a:t>
            </a:r>
            <a:endParaRPr lang="es-E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p:txBody>
          <a:bodyPr/>
          <a:lstStyle/>
          <a:p>
            <a:pPr eaLnBrk="1" hangingPunct="1"/>
            <a:r>
              <a:rPr lang="es-ES" sz="4000" b="1" smtClean="0">
                <a:solidFill>
                  <a:srgbClr val="FF9900"/>
                </a:solidFill>
                <a:effectLst>
                  <a:outerShdw blurRad="38100" dist="38100" dir="2700000" algn="tl">
                    <a:srgbClr val="000000"/>
                  </a:outerShdw>
                </a:effectLst>
              </a:rPr>
              <a:t>Lego Mindstroms</a:t>
            </a:r>
          </a:p>
        </p:txBody>
      </p:sp>
      <p:sp>
        <p:nvSpPr>
          <p:cNvPr id="60419" name="Rectangle 3"/>
          <p:cNvSpPr>
            <a:spLocks noGrp="1" noChangeArrowheads="1"/>
          </p:cNvSpPr>
          <p:nvPr>
            <p:ph type="body" idx="4294967295"/>
          </p:nvPr>
        </p:nvSpPr>
        <p:spPr>
          <a:noFill/>
        </p:spPr>
        <p:txBody>
          <a:bodyPr/>
          <a:lstStyle/>
          <a:p>
            <a:pPr algn="just" eaLnBrk="1" hangingPunct="1">
              <a:buFont typeface="Wingdings" pitchFamily="2" charset="2"/>
              <a:buNone/>
            </a:pPr>
            <a:r>
              <a:rPr lang="es-EC" b="1" smtClean="0"/>
              <a:t>Entradas y Salidas</a:t>
            </a:r>
          </a:p>
          <a:p>
            <a:pPr algn="just" eaLnBrk="1" hangingPunct="1"/>
            <a:r>
              <a:rPr lang="es-ES" smtClean="0"/>
              <a:t>En el bloque de NXT existen cuatro entradas para los sensores, y tres entradas para los servo motores.</a:t>
            </a:r>
          </a:p>
          <a:p>
            <a:pPr algn="just" eaLnBrk="1" hangingPunct="1"/>
            <a:r>
              <a:rPr lang="es-ES" smtClean="0"/>
              <a:t>Las salidas de energía aún son tres localizadas en la parte posterior del bloque, haciendo que la conexión para los motores y partes móviles sean de más fácil acceso.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p:txBody>
          <a:bodyPr/>
          <a:lstStyle/>
          <a:p>
            <a:pPr eaLnBrk="1" hangingPunct="1"/>
            <a:r>
              <a:rPr lang="es-ES" sz="4000" b="1" smtClean="0">
                <a:solidFill>
                  <a:srgbClr val="FF9900"/>
                </a:solidFill>
                <a:effectLst>
                  <a:outerShdw blurRad="38100" dist="38100" dir="2700000" algn="tl">
                    <a:srgbClr val="000000"/>
                  </a:outerShdw>
                </a:effectLst>
              </a:rPr>
              <a:t>Lego Mindstroms</a:t>
            </a:r>
            <a:r>
              <a:rPr lang="es-ES" sz="3800" b="1" smtClean="0"/>
              <a:t> </a:t>
            </a:r>
          </a:p>
        </p:txBody>
      </p:sp>
      <p:sp>
        <p:nvSpPr>
          <p:cNvPr id="61443" name="Rectangle 3"/>
          <p:cNvSpPr>
            <a:spLocks noGrp="1" noChangeArrowheads="1"/>
          </p:cNvSpPr>
          <p:nvPr>
            <p:ph type="body" idx="4294967295"/>
          </p:nvPr>
        </p:nvSpPr>
        <p:spPr/>
        <p:txBody>
          <a:bodyPr/>
          <a:lstStyle/>
          <a:p>
            <a:pPr marL="533400" indent="-533400" algn="just" eaLnBrk="1" hangingPunct="1">
              <a:buFont typeface="Wingdings" pitchFamily="2" charset="2"/>
              <a:buNone/>
            </a:pPr>
            <a:r>
              <a:rPr lang="es-ES" b="1" smtClean="0"/>
              <a:t>Comunicaciones</a:t>
            </a:r>
            <a:endParaRPr lang="es-EC" smtClean="0"/>
          </a:p>
          <a:p>
            <a:pPr marL="533400" indent="-533400" algn="just" eaLnBrk="1" hangingPunct="1"/>
            <a:r>
              <a:rPr lang="es-ES" smtClean="0"/>
              <a:t>El bloque de NXT puede comunicarse con el computador mediante la interfaz de USB que posee.</a:t>
            </a:r>
          </a:p>
          <a:p>
            <a:pPr marL="533400" indent="-533400" algn="just" eaLnBrk="1" hangingPunct="1"/>
            <a:r>
              <a:rPr lang="es-ES" smtClean="0"/>
              <a:t>Conectividad con </a:t>
            </a:r>
            <a:r>
              <a:rPr lang="es-ES" i="1" smtClean="0"/>
              <a:t>Bluetooth</a:t>
            </a:r>
            <a:r>
              <a:rPr lang="es-ES" smtClean="0"/>
              <a:t> no tan sólo permite conectarse con otros bloques, sino también con computadores, palms, teléfonos móviles, y otros aparatos con esta interfaz de comunicación. </a:t>
            </a:r>
            <a:endParaRPr lang="es-EC" smtClean="0"/>
          </a:p>
          <a:p>
            <a:pPr marL="533400" indent="-533400" eaLnBrk="1" hangingPunct="1"/>
            <a:endParaRPr lang="es-E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p:txBody>
          <a:bodyPr/>
          <a:lstStyle/>
          <a:p>
            <a:pPr eaLnBrk="1" hangingPunct="1"/>
            <a:r>
              <a:rPr lang="es-ES" sz="4000" b="1" smtClean="0">
                <a:solidFill>
                  <a:srgbClr val="FF9900"/>
                </a:solidFill>
                <a:effectLst>
                  <a:outerShdw blurRad="38100" dist="38100" dir="2700000" algn="tl">
                    <a:srgbClr val="000000"/>
                  </a:outerShdw>
                </a:effectLst>
              </a:rPr>
              <a:t>Lego Mindstroms</a:t>
            </a:r>
          </a:p>
        </p:txBody>
      </p:sp>
      <p:sp>
        <p:nvSpPr>
          <p:cNvPr id="62467" name="Rectangle 3"/>
          <p:cNvSpPr>
            <a:spLocks noGrp="1" noChangeArrowheads="1"/>
          </p:cNvSpPr>
          <p:nvPr>
            <p:ph type="body" idx="4294967295"/>
          </p:nvPr>
        </p:nvSpPr>
        <p:spPr/>
        <p:txBody>
          <a:bodyPr/>
          <a:lstStyle/>
          <a:p>
            <a:pPr marL="533400" indent="-533400" algn="just" eaLnBrk="1" hangingPunct="1">
              <a:buFont typeface="Wingdings" pitchFamily="2" charset="2"/>
              <a:buNone/>
            </a:pPr>
            <a:r>
              <a:rPr lang="es-ES" b="1" smtClean="0"/>
              <a:t>Sensor de Luz de Lego Mindstorms</a:t>
            </a:r>
            <a:endParaRPr lang="es-EC" smtClean="0"/>
          </a:p>
          <a:p>
            <a:pPr marL="533400" indent="-533400" algn="just" eaLnBrk="1" hangingPunct="1"/>
            <a:r>
              <a:rPr lang="es-ES" smtClean="0"/>
              <a:t>El sensor de luz es sin duda uno de los más útiles e interesantes de todo el kit del Lego Mindstorms NXT.</a:t>
            </a:r>
          </a:p>
          <a:p>
            <a:pPr marL="533400" indent="-533400" algn="just" eaLnBrk="1" hangingPunct="1"/>
            <a:r>
              <a:rPr lang="es-ES" smtClean="0"/>
              <a:t>Este sensor le permite a nuestro robot distinguir entre luz y oscuridad.</a:t>
            </a:r>
          </a:p>
          <a:p>
            <a:pPr marL="533400" indent="-533400" algn="just" eaLnBrk="1" hangingPunct="1"/>
            <a:endParaRPr lang="es-ES" smtClean="0"/>
          </a:p>
        </p:txBody>
      </p:sp>
      <p:pic>
        <p:nvPicPr>
          <p:cNvPr id="62468" name="BLOGGER_PHOTO_ID_5343158448123992898" descr="lego-mindstorms-nxt-light-sensor"/>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729038" y="4508500"/>
            <a:ext cx="1922462" cy="1922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idx="4294967295"/>
          </p:nvPr>
        </p:nvSpPr>
        <p:spPr/>
        <p:txBody>
          <a:bodyPr/>
          <a:lstStyle/>
          <a:p>
            <a:pPr eaLnBrk="1" hangingPunct="1"/>
            <a:r>
              <a:rPr lang="es-ES" sz="4000" b="1" smtClean="0">
                <a:solidFill>
                  <a:srgbClr val="FF9900"/>
                </a:solidFill>
                <a:effectLst>
                  <a:outerShdw blurRad="38100" dist="38100" dir="2700000" algn="tl">
                    <a:srgbClr val="000000"/>
                  </a:outerShdw>
                </a:effectLst>
              </a:rPr>
              <a:t>Lego Mindstroms</a:t>
            </a:r>
          </a:p>
        </p:txBody>
      </p:sp>
      <p:sp>
        <p:nvSpPr>
          <p:cNvPr id="63491" name="Rectangle 3"/>
          <p:cNvSpPr>
            <a:spLocks noGrp="1" noChangeArrowheads="1"/>
          </p:cNvSpPr>
          <p:nvPr>
            <p:ph type="body" idx="4294967295"/>
          </p:nvPr>
        </p:nvSpPr>
        <p:spPr/>
        <p:txBody>
          <a:bodyPr/>
          <a:lstStyle/>
          <a:p>
            <a:pPr marL="533400" indent="-533400" algn="just" eaLnBrk="1" hangingPunct="1">
              <a:buFont typeface="Wingdings" pitchFamily="2" charset="2"/>
              <a:buNone/>
            </a:pPr>
            <a:r>
              <a:rPr lang="es-ES" b="1" smtClean="0"/>
              <a:t>Sensor de Ultrasonido</a:t>
            </a:r>
            <a:endParaRPr lang="es-EC" smtClean="0"/>
          </a:p>
          <a:p>
            <a:pPr marL="533400" indent="-533400" algn="just" eaLnBrk="1" hangingPunct="1"/>
            <a:r>
              <a:rPr lang="es-ES" smtClean="0"/>
              <a:t>Los ultrasonidos son antes que nada sonido, exactamente igual que los que oímos normalmente, salvo que tienen una frecuencia mayor que la máxima audible por el oído humano.</a:t>
            </a:r>
          </a:p>
          <a:p>
            <a:pPr marL="533400" indent="-533400" eaLnBrk="1" hangingPunct="1">
              <a:buFont typeface="Wingdings" pitchFamily="2" charset="2"/>
              <a:buNone/>
            </a:pPr>
            <a:endParaRPr lang="es-ES" smtClean="0"/>
          </a:p>
        </p:txBody>
      </p:sp>
      <p:pic>
        <p:nvPicPr>
          <p:cNvPr id="63492" name="BLOGGER_PHOTO_ID_5303469505192450194" descr="ultrasonic-sensor"/>
          <p:cNvPicPr>
            <a:picLocks noChangeAspect="1" noChangeArrowheads="1"/>
          </p:cNvPicPr>
          <p:nvPr/>
        </p:nvPicPr>
        <p:blipFill>
          <a:blip r:embed="rId2">
            <a:clrChange>
              <a:clrFrom>
                <a:srgbClr val="FFFFFB"/>
              </a:clrFrom>
              <a:clrTo>
                <a:srgbClr val="FFFFFB">
                  <a:alpha val="0"/>
                </a:srgbClr>
              </a:clrTo>
            </a:clrChange>
          </a:blip>
          <a:srcRect/>
          <a:stretch>
            <a:fillRect/>
          </a:stretch>
        </p:blipFill>
        <p:spPr bwMode="auto">
          <a:xfrm>
            <a:off x="3476625" y="4581525"/>
            <a:ext cx="1816100" cy="142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p:txBody>
          <a:bodyPr/>
          <a:lstStyle/>
          <a:p>
            <a:pPr eaLnBrk="1" hangingPunct="1"/>
            <a:r>
              <a:rPr lang="es-ES" sz="4000" b="1" smtClean="0">
                <a:solidFill>
                  <a:srgbClr val="FF9900"/>
                </a:solidFill>
                <a:effectLst>
                  <a:outerShdw blurRad="38100" dist="38100" dir="2700000" algn="tl">
                    <a:srgbClr val="000000"/>
                  </a:outerShdw>
                </a:effectLst>
              </a:rPr>
              <a:t>Lego Mindstroms</a:t>
            </a:r>
          </a:p>
        </p:txBody>
      </p:sp>
      <p:sp>
        <p:nvSpPr>
          <p:cNvPr id="64515" name="Rectangle 3"/>
          <p:cNvSpPr>
            <a:spLocks noGrp="1" noChangeArrowheads="1"/>
          </p:cNvSpPr>
          <p:nvPr>
            <p:ph type="body" idx="4294967295"/>
          </p:nvPr>
        </p:nvSpPr>
        <p:spPr/>
        <p:txBody>
          <a:bodyPr/>
          <a:lstStyle/>
          <a:p>
            <a:pPr marL="533400" indent="-533400" eaLnBrk="1" hangingPunct="1">
              <a:buFont typeface="Wingdings" pitchFamily="2" charset="2"/>
              <a:buNone/>
            </a:pPr>
            <a:r>
              <a:rPr lang="es-ES" b="1" smtClean="0"/>
              <a:t>Sensor de Tacto</a:t>
            </a:r>
            <a:endParaRPr lang="es-EC" smtClean="0"/>
          </a:p>
          <a:p>
            <a:pPr marL="533400" indent="-533400" algn="just" eaLnBrk="1" hangingPunct="1"/>
            <a:r>
              <a:rPr lang="es-ES" smtClean="0"/>
              <a:t>El sensor de contacto permite detectar si el bloque que lo posee ha colisionado o no con algún objeto que se encuentre en su trayectoria inmediata.</a:t>
            </a:r>
          </a:p>
          <a:p>
            <a:pPr marL="533400" indent="-533400" eaLnBrk="1" hangingPunct="1">
              <a:buFont typeface="Wingdings" pitchFamily="2" charset="2"/>
              <a:buNone/>
            </a:pPr>
            <a:endParaRPr lang="es-ES" smtClean="0"/>
          </a:p>
        </p:txBody>
      </p:sp>
      <p:pic>
        <p:nvPicPr>
          <p:cNvPr id="64516" name="Picture 4"/>
          <p:cNvPicPr>
            <a:picLocks noChangeAspect="1" noChangeArrowheads="1"/>
          </p:cNvPicPr>
          <p:nvPr/>
        </p:nvPicPr>
        <p:blipFill>
          <a:blip r:embed="rId2">
            <a:clrChange>
              <a:clrFrom>
                <a:srgbClr val="FFFFFF"/>
              </a:clrFrom>
              <a:clrTo>
                <a:srgbClr val="FFFFFF">
                  <a:alpha val="0"/>
                </a:srgbClr>
              </a:clrTo>
            </a:clrChange>
          </a:blip>
          <a:srcRect t="14127" b="13126"/>
          <a:stretch>
            <a:fillRect/>
          </a:stretch>
        </p:blipFill>
        <p:spPr bwMode="auto">
          <a:xfrm>
            <a:off x="3571875" y="4338638"/>
            <a:ext cx="2439988" cy="146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p:txBody>
          <a:bodyPr/>
          <a:lstStyle/>
          <a:p>
            <a:pPr eaLnBrk="1" hangingPunct="1"/>
            <a:r>
              <a:rPr lang="es-ES" sz="4000" b="1" smtClean="0">
                <a:solidFill>
                  <a:srgbClr val="FF9900"/>
                </a:solidFill>
                <a:effectLst>
                  <a:outerShdw blurRad="38100" dist="38100" dir="2700000" algn="tl">
                    <a:srgbClr val="000000"/>
                  </a:outerShdw>
                </a:effectLst>
              </a:rPr>
              <a:t>Lego Mindstroms</a:t>
            </a:r>
          </a:p>
        </p:txBody>
      </p:sp>
      <p:sp>
        <p:nvSpPr>
          <p:cNvPr id="65539" name="Rectangle 3"/>
          <p:cNvSpPr>
            <a:spLocks noGrp="1" noChangeArrowheads="1"/>
          </p:cNvSpPr>
          <p:nvPr>
            <p:ph type="body" idx="4294967295"/>
          </p:nvPr>
        </p:nvSpPr>
        <p:spPr/>
        <p:txBody>
          <a:bodyPr/>
          <a:lstStyle/>
          <a:p>
            <a:pPr marL="533400" indent="-533400" algn="just" eaLnBrk="1" hangingPunct="1">
              <a:buFont typeface="Wingdings" pitchFamily="2" charset="2"/>
              <a:buNone/>
            </a:pPr>
            <a:r>
              <a:rPr lang="es-ES" sz="2400" b="1" smtClean="0"/>
              <a:t>Sensor de Sonido</a:t>
            </a:r>
            <a:endParaRPr lang="es-EC" sz="2400" smtClean="0"/>
          </a:p>
          <a:p>
            <a:pPr marL="533400" indent="-533400" algn="just" eaLnBrk="1" hangingPunct="1"/>
            <a:r>
              <a:rPr lang="es-ES" sz="2400" smtClean="0"/>
              <a:t>El sensor solo detecta la “cantidad” de sonido.</a:t>
            </a:r>
          </a:p>
          <a:p>
            <a:pPr marL="533400" indent="-533400" algn="just" eaLnBrk="1" hangingPunct="1"/>
            <a:r>
              <a:rPr lang="es-ES" sz="2400" smtClean="0"/>
              <a:t>Este sensor lee el sonido ambiental y nos regresa una medida de 0 a 100%.</a:t>
            </a:r>
          </a:p>
          <a:p>
            <a:pPr marL="533400" indent="-533400" algn="just" eaLnBrk="1" hangingPunct="1"/>
            <a:r>
              <a:rPr lang="es-ES" sz="2400" smtClean="0"/>
              <a:t>Estos valores corresponden mas o menos a:</a:t>
            </a:r>
            <a:endParaRPr lang="es-ES" sz="2400" b="1" smtClean="0"/>
          </a:p>
          <a:p>
            <a:pPr marL="1352550" lvl="2" indent="-438150" algn="just" eaLnBrk="1" hangingPunct="1"/>
            <a:r>
              <a:rPr lang="es-ES" sz="2100" b="1" smtClean="0"/>
              <a:t>4-5%</a:t>
            </a:r>
            <a:r>
              <a:rPr lang="es-ES" sz="2100" smtClean="0"/>
              <a:t> Una casa silenciosa. </a:t>
            </a:r>
            <a:endParaRPr lang="es-ES" sz="2100" b="1" smtClean="0"/>
          </a:p>
          <a:p>
            <a:pPr marL="1352550" lvl="2" indent="-438150" algn="just" eaLnBrk="1" hangingPunct="1"/>
            <a:r>
              <a:rPr lang="es-ES" sz="2100" b="1" smtClean="0"/>
              <a:t>5-10%</a:t>
            </a:r>
            <a:r>
              <a:rPr lang="es-ES" sz="2100" smtClean="0"/>
              <a:t> Alguien hablando lejos. </a:t>
            </a:r>
            <a:endParaRPr lang="es-ES" sz="2100" b="1" smtClean="0"/>
          </a:p>
          <a:p>
            <a:pPr marL="1352550" lvl="2" indent="-438150" algn="just" eaLnBrk="1" hangingPunct="1"/>
            <a:r>
              <a:rPr lang="es-ES" sz="2100" b="1" smtClean="0"/>
              <a:t>10-30%</a:t>
            </a:r>
            <a:r>
              <a:rPr lang="es-ES" sz="2100" smtClean="0"/>
              <a:t> Es una conversación cerca del sensor o música en un volumen normal. </a:t>
            </a:r>
            <a:endParaRPr lang="es-ES" sz="2100" b="1" smtClean="0"/>
          </a:p>
          <a:p>
            <a:pPr marL="1352550" lvl="2" indent="-438150" algn="just" eaLnBrk="1" hangingPunct="1"/>
            <a:r>
              <a:rPr lang="es-ES" sz="2100" b="1" smtClean="0"/>
              <a:t>30-100%</a:t>
            </a:r>
            <a:r>
              <a:rPr lang="es-ES" sz="2100" smtClean="0"/>
              <a:t> Gente gritando o música a volumen alto.</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p:txBody>
          <a:bodyPr/>
          <a:lstStyle/>
          <a:p>
            <a:pPr eaLnBrk="1" hangingPunct="1"/>
            <a:r>
              <a:rPr lang="es-ES" sz="4000" b="1" smtClean="0">
                <a:solidFill>
                  <a:srgbClr val="FF9900"/>
                </a:solidFill>
                <a:effectLst>
                  <a:outerShdw blurRad="38100" dist="38100" dir="2700000" algn="tl">
                    <a:srgbClr val="000000"/>
                  </a:outerShdw>
                </a:effectLst>
              </a:rPr>
              <a:t>Lego Mindstroms</a:t>
            </a:r>
          </a:p>
        </p:txBody>
      </p:sp>
      <p:sp>
        <p:nvSpPr>
          <p:cNvPr id="66563" name="Rectangle 3"/>
          <p:cNvSpPr>
            <a:spLocks noGrp="1" noChangeArrowheads="1"/>
          </p:cNvSpPr>
          <p:nvPr>
            <p:ph type="body" idx="4294967295"/>
          </p:nvPr>
        </p:nvSpPr>
        <p:spPr>
          <a:xfrm>
            <a:off x="914400" y="1600200"/>
            <a:ext cx="7772400" cy="2620963"/>
          </a:xfrm>
        </p:spPr>
        <p:txBody>
          <a:bodyPr/>
          <a:lstStyle/>
          <a:p>
            <a:pPr eaLnBrk="1" hangingPunct="1">
              <a:buFont typeface="Wingdings" pitchFamily="2" charset="2"/>
              <a:buNone/>
            </a:pPr>
            <a:r>
              <a:rPr lang="es-ES" b="1" smtClean="0"/>
              <a:t>Servomotor de Lego Mindstorms NXT</a:t>
            </a:r>
            <a:endParaRPr lang="es-EC" smtClean="0"/>
          </a:p>
          <a:p>
            <a:pPr algn="just" eaLnBrk="1" hangingPunct="1"/>
            <a:r>
              <a:rPr lang="es-ES" sz="2000" smtClean="0"/>
              <a:t>Los motores de la serie Lego Robotics han sido de tres tipos, los cuales son independientes al bloque.</a:t>
            </a:r>
          </a:p>
          <a:p>
            <a:pPr algn="just" eaLnBrk="1" hangingPunct="1"/>
            <a:r>
              <a:rPr lang="es-ES" sz="2000" smtClean="0"/>
              <a:t>Entrega movilidad al sistema dinámico según las necesidades de construcción.</a:t>
            </a:r>
          </a:p>
          <a:p>
            <a:pPr algn="just" eaLnBrk="1" hangingPunct="1"/>
            <a:r>
              <a:rPr lang="es-ES" sz="2000" smtClean="0"/>
              <a:t>Los servos además de incluir un motor eléctrico convencional también incluyen un sensor de posición.</a:t>
            </a:r>
          </a:p>
        </p:txBody>
      </p:sp>
      <p:sp>
        <p:nvSpPr>
          <p:cNvPr id="66565" name="Rectangle 5"/>
          <p:cNvSpPr>
            <a:spLocks noChangeArrowheads="1"/>
          </p:cNvSpPr>
          <p:nvPr/>
        </p:nvSpPr>
        <p:spPr bwMode="auto">
          <a:xfrm>
            <a:off x="2268538" y="6165850"/>
            <a:ext cx="5416550" cy="641350"/>
          </a:xfrm>
          <a:prstGeom prst="rect">
            <a:avLst/>
          </a:prstGeom>
          <a:noFill/>
          <a:ln w="9525">
            <a:noFill/>
            <a:miter lim="800000"/>
            <a:headEnd/>
            <a:tailEnd/>
          </a:ln>
          <a:effectLst/>
        </p:spPr>
        <p:txBody>
          <a:bodyPr wrap="none" anchor="ctr">
            <a:spAutoFit/>
          </a:bodyPr>
          <a:lstStyle/>
          <a:p>
            <a:pPr eaLnBrk="0" hangingPunct="0"/>
            <a:r>
              <a:rPr lang="es-ES" b="1">
                <a:solidFill>
                  <a:srgbClr val="000000"/>
                </a:solidFill>
                <a:cs typeface="Times New Roman" pitchFamily="18" charset="0"/>
              </a:rPr>
              <a:t>Fig. 2.1.7  Diseño interno del servomotor de lego NXT</a:t>
            </a:r>
            <a:endParaRPr lang="es-ES"/>
          </a:p>
          <a:p>
            <a:pPr eaLnBrk="0" hangingPunct="0"/>
            <a:endParaRPr lang="es-ES"/>
          </a:p>
        </p:txBody>
      </p:sp>
      <p:pic>
        <p:nvPicPr>
          <p:cNvPr id="66564" name="BLOGGER_PHOTO_ID_5348422006181284258" descr="http://3.bp.blogspot.com/_O-GWgMtaAHk/SjlpejtRSaI/AAAAAAAAAPI/3QlZivy0e1U/s320/motor1_3.jpg"/>
          <p:cNvPicPr>
            <a:picLocks noChangeAspect="1" noChangeArrowheads="1"/>
          </p:cNvPicPr>
          <p:nvPr/>
        </p:nvPicPr>
        <p:blipFill>
          <a:blip r:embed="rId2" r:link="rId3"/>
          <a:srcRect/>
          <a:stretch>
            <a:fillRect/>
          </a:stretch>
        </p:blipFill>
        <p:spPr bwMode="auto">
          <a:xfrm>
            <a:off x="3059113" y="4365625"/>
            <a:ext cx="3452812" cy="177006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p:txBody>
          <a:bodyPr/>
          <a:lstStyle/>
          <a:p>
            <a:pPr marL="800100" indent="-800100" eaLnBrk="1" hangingPunct="1"/>
            <a:r>
              <a:rPr lang="es-ES" sz="4400" b="1" smtClean="0">
                <a:solidFill>
                  <a:srgbClr val="FF9900"/>
                </a:solidFill>
                <a:effectLst>
                  <a:outerShdw blurRad="38100" dist="38100" dir="2700000" algn="tl">
                    <a:srgbClr val="000000"/>
                  </a:outerShdw>
                </a:effectLst>
              </a:rPr>
              <a:t>Equipos adicionales utilizados</a:t>
            </a:r>
          </a:p>
        </p:txBody>
      </p:sp>
      <p:sp>
        <p:nvSpPr>
          <p:cNvPr id="67587" name="Rectangle 3"/>
          <p:cNvSpPr>
            <a:spLocks noGrp="1" noChangeArrowheads="1"/>
          </p:cNvSpPr>
          <p:nvPr>
            <p:ph type="body" idx="4294967295"/>
          </p:nvPr>
        </p:nvSpPr>
        <p:spPr>
          <a:xfrm>
            <a:off x="914400" y="1600200"/>
            <a:ext cx="7772400" cy="3341688"/>
          </a:xfrm>
        </p:spPr>
        <p:txBody>
          <a:bodyPr/>
          <a:lstStyle/>
          <a:p>
            <a:pPr eaLnBrk="1" hangingPunct="1">
              <a:buFont typeface="Wingdings" pitchFamily="2" charset="2"/>
              <a:buNone/>
            </a:pPr>
            <a:r>
              <a:rPr lang="es-ES" b="1" smtClean="0"/>
              <a:t>Pic16F628A</a:t>
            </a:r>
            <a:r>
              <a:rPr lang="es-ES" smtClean="0"/>
              <a:t> </a:t>
            </a:r>
            <a:endParaRPr lang="es-EC" smtClean="0"/>
          </a:p>
          <a:p>
            <a:pPr algn="just" eaLnBrk="1" hangingPunct="1"/>
            <a:r>
              <a:rPr lang="es-EC" sz="2400" smtClean="0"/>
              <a:t>Es un microcontrolador CMOS FLASH de 8 bits</a:t>
            </a:r>
            <a:endParaRPr lang="es-ES" sz="2400" smtClean="0"/>
          </a:p>
          <a:p>
            <a:pPr algn="just" eaLnBrk="1" hangingPunct="1"/>
            <a:r>
              <a:rPr lang="es-EC" sz="2400" smtClean="0"/>
              <a:t>Capaz de operar con frecuencias de reloj hasta de 20 MHz</a:t>
            </a:r>
            <a:r>
              <a:rPr lang="es-ES" sz="2400" smtClean="0"/>
              <a:t> .</a:t>
            </a:r>
          </a:p>
          <a:p>
            <a:pPr algn="just" eaLnBrk="1" hangingPunct="1"/>
            <a:r>
              <a:rPr lang="es-EC" sz="2400" smtClean="0"/>
              <a:t>Posee internamente un oscilador de 4 MHz.</a:t>
            </a:r>
          </a:p>
          <a:p>
            <a:pPr eaLnBrk="1" hangingPunct="1">
              <a:buFont typeface="Wingdings" pitchFamily="2" charset="2"/>
              <a:buNone/>
            </a:pPr>
            <a:endParaRPr lang="es-ES" sz="2400" smtClean="0"/>
          </a:p>
        </p:txBody>
      </p:sp>
      <p:pic>
        <p:nvPicPr>
          <p:cNvPr id="67588" name="Picture 4"/>
          <p:cNvPicPr>
            <a:picLocks noChangeAspect="1" noChangeArrowheads="1"/>
          </p:cNvPicPr>
          <p:nvPr/>
        </p:nvPicPr>
        <p:blipFill>
          <a:blip r:embed="rId2">
            <a:clrChange>
              <a:clrFrom>
                <a:srgbClr val="FFFFFF"/>
              </a:clrFrom>
              <a:clrTo>
                <a:srgbClr val="FFFFFF">
                  <a:alpha val="0"/>
                </a:srgbClr>
              </a:clrTo>
            </a:clrChange>
            <a:lum bright="-12000" contrast="18000"/>
          </a:blip>
          <a:srcRect/>
          <a:stretch>
            <a:fillRect/>
          </a:stretch>
        </p:blipFill>
        <p:spPr bwMode="auto">
          <a:xfrm>
            <a:off x="1403350" y="3886200"/>
            <a:ext cx="4321175" cy="2595563"/>
          </a:xfrm>
          <a:prstGeom prst="rect">
            <a:avLst/>
          </a:prstGeom>
          <a:solidFill>
            <a:srgbClr val="FFFFFF"/>
          </a:solidFill>
          <a:ln w="9525">
            <a:noFill/>
            <a:miter lim="800000"/>
            <a:headEnd/>
            <a:tailEnd/>
          </a:ln>
        </p:spPr>
      </p:pic>
      <p:pic>
        <p:nvPicPr>
          <p:cNvPr id="67589"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713413" y="3860800"/>
            <a:ext cx="2459037" cy="25923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1 Título"/>
          <p:cNvSpPr>
            <a:spLocks noGrp="1"/>
          </p:cNvSpPr>
          <p:nvPr>
            <p:ph type="title"/>
          </p:nvPr>
        </p:nvSpPr>
        <p:spPr/>
        <p:txBody>
          <a:bodyPr/>
          <a:lstStyle/>
          <a:p>
            <a:pPr algn="ctr" eaLnBrk="1" hangingPunct="1"/>
            <a:r>
              <a:rPr lang="es-EC" b="1" smtClean="0">
                <a:solidFill>
                  <a:srgbClr val="FF9900"/>
                </a:solidFill>
                <a:effectLst>
                  <a:outerShdw blurRad="38100" dist="38100" dir="2700000" algn="tl">
                    <a:srgbClr val="000000"/>
                  </a:outerShdw>
                </a:effectLst>
              </a:rPr>
              <a:t>INTRODUCCION</a:t>
            </a:r>
          </a:p>
        </p:txBody>
      </p:sp>
      <p:sp>
        <p:nvSpPr>
          <p:cNvPr id="7171" name="2 Marcador de contenido"/>
          <p:cNvSpPr>
            <a:spLocks noGrp="1"/>
          </p:cNvSpPr>
          <p:nvPr>
            <p:ph idx="1"/>
          </p:nvPr>
        </p:nvSpPr>
        <p:spPr/>
        <p:txBody>
          <a:bodyPr/>
          <a:lstStyle/>
          <a:p>
            <a:pPr eaLnBrk="1" hangingPunct="1"/>
            <a:endParaRPr lang="es-ES" smtClean="0"/>
          </a:p>
          <a:p>
            <a:pPr eaLnBrk="1" hangingPunct="1"/>
            <a:r>
              <a:rPr lang="es-ES" smtClean="0"/>
              <a:t>Implementar el siguiente proyecto utilizamos Lego Mindstorms NXT.</a:t>
            </a:r>
          </a:p>
          <a:p>
            <a:pPr eaLnBrk="1" hangingPunct="1"/>
            <a:r>
              <a:rPr lang="es-ES" smtClean="0"/>
              <a:t>Con Matlab desarrollamos la programación del Brazo Robótico.</a:t>
            </a:r>
          </a:p>
          <a:p>
            <a:pPr eaLnBrk="1" hangingPunct="1"/>
            <a:r>
              <a:rPr lang="es-ES" smtClean="0"/>
              <a:t>El manejo de sensores, servomotores y microcontroladores complementamos el proyecto.</a:t>
            </a:r>
            <a:endParaRPr lang="es-EC"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p:txBody>
          <a:bodyPr/>
          <a:lstStyle/>
          <a:p>
            <a:pPr eaLnBrk="1" hangingPunct="1"/>
            <a:r>
              <a:rPr lang="es-ES" sz="4400" b="1" smtClean="0">
                <a:solidFill>
                  <a:srgbClr val="FF9900"/>
                </a:solidFill>
                <a:effectLst>
                  <a:outerShdw blurRad="38100" dist="38100" dir="2700000" algn="tl">
                    <a:srgbClr val="000000"/>
                  </a:outerShdw>
                </a:effectLst>
              </a:rPr>
              <a:t>Equipos adicionales utilizados</a:t>
            </a:r>
          </a:p>
        </p:txBody>
      </p:sp>
      <p:sp>
        <p:nvSpPr>
          <p:cNvPr id="68611" name="Rectangle 3"/>
          <p:cNvSpPr>
            <a:spLocks noGrp="1" noChangeArrowheads="1"/>
          </p:cNvSpPr>
          <p:nvPr>
            <p:ph type="body" idx="4294967295"/>
          </p:nvPr>
        </p:nvSpPr>
        <p:spPr>
          <a:xfrm>
            <a:off x="914400" y="1600200"/>
            <a:ext cx="7772400" cy="2981325"/>
          </a:xfrm>
        </p:spPr>
        <p:txBody>
          <a:bodyPr/>
          <a:lstStyle/>
          <a:p>
            <a:pPr marL="533400" indent="-533400" eaLnBrk="1" hangingPunct="1">
              <a:buFont typeface="Wingdings" pitchFamily="2" charset="2"/>
              <a:buNone/>
            </a:pPr>
            <a:r>
              <a:rPr lang="es-ES" b="1" smtClean="0"/>
              <a:t>Servomotor Hitec HS311</a:t>
            </a:r>
            <a:endParaRPr lang="es-EC" smtClean="0"/>
          </a:p>
          <a:p>
            <a:pPr marL="533400" indent="-533400" algn="just" eaLnBrk="1" hangingPunct="1"/>
            <a:r>
              <a:rPr lang="es-ES" sz="2400" smtClean="0"/>
              <a:t>Los servos son un tipo especial de motor de D.C. que se caracterizan por su capacidad para posicionarse de forma inmediata en cualquier posición dentro de su intervalo de operación. </a:t>
            </a:r>
          </a:p>
          <a:p>
            <a:pPr marL="533400" indent="-533400" algn="just" eaLnBrk="1" hangingPunct="1"/>
            <a:r>
              <a:rPr lang="es-ES" sz="2400" smtClean="0"/>
              <a:t>El servomotor espera un tren de pulsos que se corresponde con el movimiento a realizar. </a:t>
            </a:r>
          </a:p>
        </p:txBody>
      </p:sp>
      <p:pic>
        <p:nvPicPr>
          <p:cNvPr id="68612" name="Picture 4" descr="servomotor"/>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059113" y="4652963"/>
            <a:ext cx="3105150" cy="2009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p:txBody>
          <a:bodyPr/>
          <a:lstStyle/>
          <a:p>
            <a:pPr eaLnBrk="1" hangingPunct="1"/>
            <a:r>
              <a:rPr lang="es-ES" sz="4400" b="1" smtClean="0">
                <a:solidFill>
                  <a:srgbClr val="FF9900"/>
                </a:solidFill>
                <a:effectLst>
                  <a:outerShdw blurRad="38100" dist="38100" dir="2700000" algn="tl">
                    <a:srgbClr val="000000"/>
                  </a:outerShdw>
                </a:effectLst>
              </a:rPr>
              <a:t>Equipos adicionales utilizados</a:t>
            </a:r>
          </a:p>
        </p:txBody>
      </p:sp>
      <p:sp>
        <p:nvSpPr>
          <p:cNvPr id="69635" name="Rectangle 3"/>
          <p:cNvSpPr>
            <a:spLocks noGrp="1" noChangeArrowheads="1"/>
          </p:cNvSpPr>
          <p:nvPr>
            <p:ph type="body" idx="4294967295"/>
          </p:nvPr>
        </p:nvSpPr>
        <p:spPr>
          <a:xfrm>
            <a:off x="539750" y="1700213"/>
            <a:ext cx="7772400" cy="4530725"/>
          </a:xfrm>
        </p:spPr>
        <p:txBody>
          <a:bodyPr/>
          <a:lstStyle/>
          <a:p>
            <a:pPr eaLnBrk="1" hangingPunct="1">
              <a:buFont typeface="Wingdings" pitchFamily="2" charset="2"/>
              <a:buNone/>
            </a:pPr>
            <a:r>
              <a:rPr lang="es-ES" sz="2400" b="1" smtClean="0"/>
              <a:t>Sensor de luz Infrarrojo</a:t>
            </a:r>
            <a:r>
              <a:rPr lang="es-ES" sz="2400" smtClean="0"/>
              <a:t> </a:t>
            </a:r>
            <a:endParaRPr lang="es-EC" sz="2400" smtClean="0"/>
          </a:p>
          <a:p>
            <a:pPr algn="just" eaLnBrk="1" hangingPunct="1"/>
            <a:r>
              <a:rPr lang="es-ES" sz="2000" smtClean="0"/>
              <a:t>Están diseñados especialmente para la detección, clasificación y posicionado de objetos; la detección de formas, colores diferencias de superficie, incluso bajo condiciones ambientales extremas. </a:t>
            </a:r>
          </a:p>
          <a:p>
            <a:pPr algn="just" eaLnBrk="1" hangingPunct="1"/>
            <a:r>
              <a:rPr lang="es-ES" sz="2000" smtClean="0"/>
              <a:t>En su interior contiene dos elementos, uno es un diodo emisor de luz infrarroja y el otro un fototransistor, este último mide la cantidad de luz infrarroja  en algún objeto, esta medición depende de la claridad del objeto a sensar.</a:t>
            </a:r>
            <a:r>
              <a:rPr lang="es-ES" smtClean="0"/>
              <a:t> </a:t>
            </a:r>
          </a:p>
          <a:p>
            <a:pPr eaLnBrk="1" hangingPunct="1"/>
            <a:endParaRPr lang="es-EC" smtClean="0"/>
          </a:p>
          <a:p>
            <a:pPr eaLnBrk="1" hangingPunct="1"/>
            <a:endParaRPr lang="es-ES" sz="3200" smtClean="0"/>
          </a:p>
        </p:txBody>
      </p:sp>
      <p:pic>
        <p:nvPicPr>
          <p:cNvPr id="69636" name="Picture 4"/>
          <p:cNvPicPr>
            <a:picLocks noChangeAspect="1" noChangeArrowheads="1"/>
          </p:cNvPicPr>
          <p:nvPr/>
        </p:nvPicPr>
        <p:blipFill>
          <a:blip r:embed="rId2"/>
          <a:srcRect/>
          <a:stretch>
            <a:fillRect/>
          </a:stretch>
        </p:blipFill>
        <p:spPr bwMode="auto">
          <a:xfrm>
            <a:off x="1835150" y="5084763"/>
            <a:ext cx="1990725"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p:txBody>
          <a:bodyPr/>
          <a:lstStyle/>
          <a:p>
            <a:pPr marL="800100" indent="-800100" eaLnBrk="1" hangingPunct="1"/>
            <a:r>
              <a:rPr lang="es-ES" sz="4400" b="1" smtClean="0">
                <a:solidFill>
                  <a:srgbClr val="FF9900"/>
                </a:solidFill>
                <a:effectLst>
                  <a:outerShdw blurRad="38100" dist="38100" dir="2700000" algn="tl">
                    <a:srgbClr val="000000"/>
                  </a:outerShdw>
                </a:effectLst>
              </a:rPr>
              <a:t>Herramientas de Software</a:t>
            </a:r>
          </a:p>
        </p:txBody>
      </p:sp>
      <p:sp>
        <p:nvSpPr>
          <p:cNvPr id="70659" name="Rectangle 3"/>
          <p:cNvSpPr>
            <a:spLocks noGrp="1" noChangeArrowheads="1"/>
          </p:cNvSpPr>
          <p:nvPr>
            <p:ph type="body" idx="4294967295"/>
          </p:nvPr>
        </p:nvSpPr>
        <p:spPr>
          <a:xfrm>
            <a:off x="900113" y="1600200"/>
            <a:ext cx="7775575" cy="3773488"/>
          </a:xfrm>
        </p:spPr>
        <p:txBody>
          <a:bodyPr/>
          <a:lstStyle/>
          <a:p>
            <a:pPr marL="533400" indent="-533400" eaLnBrk="1" hangingPunct="1">
              <a:buFont typeface="Wingdings" pitchFamily="2" charset="2"/>
              <a:buNone/>
            </a:pPr>
            <a:r>
              <a:rPr lang="es-ES" sz="2400" b="1" smtClean="0"/>
              <a:t>Programación de Lego Mindstorms NXT </a:t>
            </a:r>
            <a:endParaRPr lang="es-EC" sz="2400" smtClean="0"/>
          </a:p>
          <a:p>
            <a:pPr marL="533400" indent="-533400" algn="just" eaLnBrk="1" hangingPunct="1"/>
            <a:r>
              <a:rPr lang="es-ES" sz="2000" smtClean="0"/>
              <a:t>La programación del Lego Mindstorms se realiza mediante el software que se adjunta en el empaque original, el cual trae el firmware del robot y un programa que emula un árbol de decisiones.</a:t>
            </a:r>
          </a:p>
          <a:p>
            <a:pPr marL="533400" indent="-533400" algn="just" eaLnBrk="1" hangingPunct="1">
              <a:buFont typeface="Wingdings" pitchFamily="2" charset="2"/>
              <a:buNone/>
            </a:pPr>
            <a:endParaRPr lang="es-ES" sz="2000" smtClean="0"/>
          </a:p>
          <a:p>
            <a:pPr marL="533400" indent="-533400" algn="just" eaLnBrk="1" hangingPunct="1"/>
            <a:r>
              <a:rPr lang="es-ES" sz="2000" smtClean="0"/>
              <a:t>Una de las principales características de este software de programación, es su entorno visual, el cual emula la construcción por bloques, dando la posibilidad a cualquier usuario aprendiz acostumbrarse rápidamente a la programación de bloque.</a:t>
            </a:r>
          </a:p>
          <a:p>
            <a:pPr marL="533400" indent="-533400" eaLnBrk="1" hangingPunct="1"/>
            <a:endParaRPr lang="es-EC" sz="2000" smtClean="0"/>
          </a:p>
          <a:p>
            <a:pPr marL="533400" indent="-533400" eaLnBrk="1" hangingPunct="1"/>
            <a:endParaRPr lang="es-E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p:txBody>
          <a:bodyPr/>
          <a:lstStyle/>
          <a:p>
            <a:pPr eaLnBrk="1" hangingPunct="1"/>
            <a:r>
              <a:rPr lang="es-ES" sz="4400" b="1" smtClean="0">
                <a:solidFill>
                  <a:srgbClr val="FF9900"/>
                </a:solidFill>
                <a:effectLst>
                  <a:outerShdw blurRad="38100" dist="38100" dir="2700000" algn="tl">
                    <a:srgbClr val="000000"/>
                  </a:outerShdw>
                </a:effectLst>
              </a:rPr>
              <a:t>Herramientas de Software</a:t>
            </a:r>
          </a:p>
        </p:txBody>
      </p:sp>
      <p:sp>
        <p:nvSpPr>
          <p:cNvPr id="71683" name="Rectangle 3"/>
          <p:cNvSpPr>
            <a:spLocks noGrp="1" noChangeArrowheads="1"/>
          </p:cNvSpPr>
          <p:nvPr>
            <p:ph type="body" idx="4294967295"/>
          </p:nvPr>
        </p:nvSpPr>
        <p:spPr>
          <a:xfrm>
            <a:off x="611188" y="1600200"/>
            <a:ext cx="5026025" cy="4924425"/>
          </a:xfrm>
        </p:spPr>
        <p:txBody>
          <a:bodyPr/>
          <a:lstStyle/>
          <a:p>
            <a:pPr marL="533400" indent="-533400" algn="just" eaLnBrk="1" hangingPunct="1">
              <a:lnSpc>
                <a:spcPct val="80000"/>
              </a:lnSpc>
              <a:buFont typeface="Wingdings" pitchFamily="2" charset="2"/>
              <a:buNone/>
            </a:pPr>
            <a:r>
              <a:rPr lang="es-ES" sz="2400" b="1" smtClean="0"/>
              <a:t>Matlab y Simulink</a:t>
            </a:r>
            <a:endParaRPr lang="es-EC" sz="2400" smtClean="0"/>
          </a:p>
          <a:p>
            <a:pPr marL="533400" indent="-533400" algn="just" eaLnBrk="1" hangingPunct="1">
              <a:lnSpc>
                <a:spcPct val="80000"/>
              </a:lnSpc>
            </a:pPr>
            <a:r>
              <a:rPr lang="es-EC" sz="2000" smtClean="0"/>
              <a:t>Es un ambiente de cómputo, de alta ejecución numérica y de visualización</a:t>
            </a:r>
            <a:r>
              <a:rPr lang="es-ES" sz="2000" smtClean="0"/>
              <a:t>.</a:t>
            </a:r>
          </a:p>
          <a:p>
            <a:pPr marL="533400" indent="-533400" algn="just" eaLnBrk="1" hangingPunct="1">
              <a:lnSpc>
                <a:spcPct val="80000"/>
              </a:lnSpc>
              <a:buFont typeface="Wingdings" pitchFamily="2" charset="2"/>
              <a:buNone/>
            </a:pPr>
            <a:endParaRPr lang="es-ES" sz="2000" smtClean="0"/>
          </a:p>
          <a:p>
            <a:pPr marL="533400" indent="-533400" algn="just" eaLnBrk="1" hangingPunct="1">
              <a:lnSpc>
                <a:spcPct val="80000"/>
              </a:lnSpc>
            </a:pPr>
            <a:r>
              <a:rPr lang="es-EC" sz="2000" smtClean="0"/>
              <a:t>MATLAB integra el análisis numérico, calculo de matrices, procesamiento de señales,  diseño de sistemas de potencia, Mapeo y tratamiento de imágenes, instrumentación y  adquisición de datos.</a:t>
            </a:r>
          </a:p>
          <a:p>
            <a:pPr marL="533400" indent="-533400" algn="just" eaLnBrk="1" hangingPunct="1">
              <a:lnSpc>
                <a:spcPct val="80000"/>
              </a:lnSpc>
              <a:buFont typeface="Wingdings" pitchFamily="2" charset="2"/>
              <a:buNone/>
            </a:pPr>
            <a:endParaRPr lang="es-EC" sz="2000" smtClean="0"/>
          </a:p>
          <a:p>
            <a:pPr marL="533400" indent="-533400" algn="just" eaLnBrk="1" hangingPunct="1">
              <a:lnSpc>
                <a:spcPct val="80000"/>
              </a:lnSpc>
            </a:pPr>
            <a:r>
              <a:rPr lang="es-EC" sz="2000" smtClean="0"/>
              <a:t>Simulink es una herramienta para el modelaje, análisis y simulación de una amplia variedad de sistemas físicos y matemáticos.</a:t>
            </a:r>
          </a:p>
          <a:p>
            <a:pPr marL="533400" indent="-533400" algn="just" eaLnBrk="1" hangingPunct="1">
              <a:lnSpc>
                <a:spcPct val="80000"/>
              </a:lnSpc>
            </a:pPr>
            <a:endParaRPr lang="es-ES" sz="2000" smtClean="0"/>
          </a:p>
        </p:txBody>
      </p:sp>
      <p:pic>
        <p:nvPicPr>
          <p:cNvPr id="71684" name="Picture 4"/>
          <p:cNvPicPr>
            <a:picLocks noChangeAspect="1" noChangeArrowheads="1"/>
          </p:cNvPicPr>
          <p:nvPr/>
        </p:nvPicPr>
        <p:blipFill>
          <a:blip r:embed="rId2"/>
          <a:srcRect/>
          <a:stretch>
            <a:fillRect/>
          </a:stretch>
        </p:blipFill>
        <p:spPr bwMode="auto">
          <a:xfrm>
            <a:off x="5867400" y="2708275"/>
            <a:ext cx="2903538" cy="2327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p:txBody>
          <a:bodyPr/>
          <a:lstStyle/>
          <a:p>
            <a:pPr eaLnBrk="1" hangingPunct="1"/>
            <a:r>
              <a:rPr lang="es-ES" sz="4400" b="1" smtClean="0">
                <a:solidFill>
                  <a:srgbClr val="FF9900"/>
                </a:solidFill>
                <a:effectLst>
                  <a:outerShdw blurRad="38100" dist="38100" dir="2700000" algn="tl">
                    <a:srgbClr val="000000"/>
                  </a:outerShdw>
                </a:effectLst>
              </a:rPr>
              <a:t>Herramientas de Software</a:t>
            </a:r>
          </a:p>
        </p:txBody>
      </p:sp>
      <p:sp>
        <p:nvSpPr>
          <p:cNvPr id="72707" name="Rectangle 3"/>
          <p:cNvSpPr>
            <a:spLocks noGrp="1" noChangeArrowheads="1"/>
          </p:cNvSpPr>
          <p:nvPr>
            <p:ph type="body" idx="4294967295"/>
          </p:nvPr>
        </p:nvSpPr>
        <p:spPr/>
        <p:txBody>
          <a:bodyPr/>
          <a:lstStyle/>
          <a:p>
            <a:pPr marL="533400" indent="-533400" eaLnBrk="1" hangingPunct="1">
              <a:buFont typeface="Wingdings" pitchFamily="2" charset="2"/>
              <a:buNone/>
            </a:pPr>
            <a:r>
              <a:rPr lang="en-US" sz="2400" b="1" smtClean="0"/>
              <a:t>Cygwin</a:t>
            </a:r>
          </a:p>
          <a:p>
            <a:pPr marL="533400" indent="-533400" algn="just" eaLnBrk="1" hangingPunct="1">
              <a:buFont typeface="Wingdings" pitchFamily="2" charset="2"/>
              <a:buNone/>
            </a:pPr>
            <a:r>
              <a:rPr lang="es-ES" sz="2000" smtClean="0"/>
              <a:t> 	Nos servirá para ejecutar instrucciones en un entorno similar LINUX, es básicamente un simulador de UNIX que ejecuta los programas GNU ARM  y Nexttool. </a:t>
            </a:r>
            <a:endParaRPr lang="en-US" sz="2000" b="1" smtClean="0"/>
          </a:p>
          <a:p>
            <a:pPr marL="533400" indent="-533400" eaLnBrk="1" hangingPunct="1">
              <a:buFont typeface="Wingdings" pitchFamily="2" charset="2"/>
              <a:buNone/>
            </a:pPr>
            <a:r>
              <a:rPr lang="en-US" sz="2400" b="1" smtClean="0"/>
              <a:t>GNU ARM</a:t>
            </a:r>
          </a:p>
          <a:p>
            <a:pPr marL="533400" indent="-533400" algn="just" eaLnBrk="1" hangingPunct="1">
              <a:buFont typeface="Wingdings" pitchFamily="2" charset="2"/>
              <a:buNone/>
            </a:pPr>
            <a:r>
              <a:rPr lang="es-ES" sz="2000" smtClean="0"/>
              <a:t>	Es un compilador que convierte los archivos creados desde matlab (archivos *.m) o cualquier otro programador que use lenguaje C o C++. </a:t>
            </a:r>
            <a:endParaRPr lang="en-US" sz="2000" b="1" smtClean="0"/>
          </a:p>
          <a:p>
            <a:pPr marL="533400" indent="-533400" eaLnBrk="1" hangingPunct="1">
              <a:buFont typeface="Wingdings" pitchFamily="2" charset="2"/>
              <a:buNone/>
            </a:pPr>
            <a:r>
              <a:rPr lang="en-US" sz="2400" b="1" smtClean="0"/>
              <a:t>NXTOSEK</a:t>
            </a:r>
          </a:p>
          <a:p>
            <a:pPr marL="533400" indent="-533400" eaLnBrk="1" hangingPunct="1">
              <a:buFont typeface="Wingdings" pitchFamily="2" charset="2"/>
              <a:buNone/>
            </a:pPr>
            <a:r>
              <a:rPr lang="es-ES" sz="2000" b="1" smtClean="0"/>
              <a:t> 	</a:t>
            </a:r>
            <a:r>
              <a:rPr lang="es-ES" sz="2000" smtClean="0"/>
              <a:t>Es una plataforma de código abierto para LEGO MINDSTORMS NXT.</a:t>
            </a:r>
            <a:r>
              <a:rPr lang="es-ES" sz="2400" smtClean="0"/>
              <a:t> </a:t>
            </a:r>
            <a:endParaRPr lang="en-US" sz="2400" smtClean="0"/>
          </a:p>
          <a:p>
            <a:pPr marL="533400" indent="-533400" eaLnBrk="1" hangingPunct="1">
              <a:buFont typeface="Wingdings" pitchFamily="2" charset="2"/>
              <a:buNone/>
            </a:pPr>
            <a:endParaRPr lang="es-E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p:txBody>
          <a:bodyPr/>
          <a:lstStyle/>
          <a:p>
            <a:pPr eaLnBrk="1" hangingPunct="1"/>
            <a:r>
              <a:rPr lang="es-ES" sz="4400" b="1" smtClean="0">
                <a:solidFill>
                  <a:srgbClr val="FF9900"/>
                </a:solidFill>
                <a:effectLst>
                  <a:outerShdw blurRad="38100" dist="38100" dir="2700000" algn="tl">
                    <a:srgbClr val="000000"/>
                  </a:outerShdw>
                </a:effectLst>
              </a:rPr>
              <a:t>Herramientas de Software</a:t>
            </a:r>
          </a:p>
        </p:txBody>
      </p:sp>
      <p:sp>
        <p:nvSpPr>
          <p:cNvPr id="73731" name="Rectangle 3"/>
          <p:cNvSpPr>
            <a:spLocks noGrp="1" noChangeArrowheads="1"/>
          </p:cNvSpPr>
          <p:nvPr>
            <p:ph type="body" idx="4294967295"/>
          </p:nvPr>
        </p:nvSpPr>
        <p:spPr>
          <a:xfrm>
            <a:off x="684213" y="1600200"/>
            <a:ext cx="7920037" cy="892175"/>
          </a:xfrm>
        </p:spPr>
        <p:txBody>
          <a:bodyPr/>
          <a:lstStyle/>
          <a:p>
            <a:pPr marL="533400" indent="-533400" algn="just" eaLnBrk="1" hangingPunct="1">
              <a:lnSpc>
                <a:spcPct val="80000"/>
              </a:lnSpc>
              <a:buFont typeface="Wingdings" pitchFamily="2" charset="2"/>
              <a:buNone/>
            </a:pPr>
            <a:r>
              <a:rPr lang="en-US" sz="1000" b="1" smtClean="0"/>
              <a:t>	</a:t>
            </a:r>
          </a:p>
          <a:p>
            <a:pPr marL="533400" indent="-533400" algn="just" eaLnBrk="1" hangingPunct="1">
              <a:lnSpc>
                <a:spcPct val="80000"/>
              </a:lnSpc>
              <a:buFont typeface="Wingdings" pitchFamily="2" charset="2"/>
              <a:buNone/>
            </a:pPr>
            <a:r>
              <a:rPr lang="en-US" sz="2400" b="1" smtClean="0"/>
              <a:t>RWTHMindstormNXT y Embedded Coder Robot NXT</a:t>
            </a:r>
            <a:endParaRPr lang="es-ES" sz="2400" smtClean="0"/>
          </a:p>
        </p:txBody>
      </p:sp>
      <p:sp>
        <p:nvSpPr>
          <p:cNvPr id="73733" name="Rectangle 5"/>
          <p:cNvSpPr>
            <a:spLocks noChangeArrowheads="1"/>
          </p:cNvSpPr>
          <p:nvPr/>
        </p:nvSpPr>
        <p:spPr bwMode="auto">
          <a:xfrm>
            <a:off x="755650" y="2584450"/>
            <a:ext cx="4392613" cy="3292475"/>
          </a:xfrm>
          <a:prstGeom prst="rect">
            <a:avLst/>
          </a:prstGeom>
          <a:noFill/>
          <a:ln w="9525">
            <a:noFill/>
            <a:miter lim="800000"/>
            <a:headEnd/>
            <a:tailEnd/>
          </a:ln>
          <a:effectLst/>
        </p:spPr>
        <p:txBody>
          <a:bodyPr>
            <a:spAutoFit/>
          </a:bodyPr>
          <a:lstStyle/>
          <a:p>
            <a:r>
              <a:rPr lang="es-ES" sz="2000"/>
              <a:t>Es un toolbox que ha sido desarrollado para el control de LEGO MINDSTORMS robots NXT con MATLAB a través de una conexión inalámbrica Bluetooth o vía USB. </a:t>
            </a:r>
          </a:p>
          <a:p>
            <a:r>
              <a:rPr lang="es-ES" sz="2000"/>
              <a:t>Embedded Coder Robot NXT es la librería que proporciona los bloques de Mindstorm NXT para desarrollar un modelo en Simulink.</a:t>
            </a:r>
          </a:p>
          <a:p>
            <a:pPr>
              <a:spcBef>
                <a:spcPct val="50000"/>
              </a:spcBef>
              <a:buClr>
                <a:schemeClr val="folHlink"/>
              </a:buClr>
              <a:buSzPct val="90000"/>
              <a:buFont typeface="Wingdings" pitchFamily="2" charset="2"/>
              <a:buNone/>
            </a:pPr>
            <a:endParaRPr lang="es-ES" sz="2000">
              <a:latin typeface="Arial" charset="0"/>
            </a:endParaRPr>
          </a:p>
        </p:txBody>
      </p:sp>
      <p:pic>
        <p:nvPicPr>
          <p:cNvPr id="73735" name="Picture 7"/>
          <p:cNvPicPr>
            <a:picLocks noChangeAspect="1" noChangeArrowheads="1"/>
          </p:cNvPicPr>
          <p:nvPr/>
        </p:nvPicPr>
        <p:blipFill>
          <a:blip r:embed="rId3" cstate="print"/>
          <a:srcRect/>
          <a:stretch>
            <a:fillRect/>
          </a:stretch>
        </p:blipFill>
        <p:spPr bwMode="auto">
          <a:xfrm>
            <a:off x="5076825" y="2528888"/>
            <a:ext cx="3559175" cy="32051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p:txBody>
          <a:bodyPr/>
          <a:lstStyle/>
          <a:p>
            <a:pPr eaLnBrk="1" hangingPunct="1"/>
            <a:r>
              <a:rPr lang="es-ES" sz="4400" b="1" smtClean="0">
                <a:solidFill>
                  <a:srgbClr val="FF9900"/>
                </a:solidFill>
                <a:effectLst>
                  <a:outerShdw blurRad="38100" dist="38100" dir="2700000" algn="tl">
                    <a:srgbClr val="000000"/>
                  </a:outerShdw>
                </a:effectLst>
              </a:rPr>
              <a:t>Herramientas de Software</a:t>
            </a:r>
          </a:p>
        </p:txBody>
      </p:sp>
      <p:sp>
        <p:nvSpPr>
          <p:cNvPr id="75779" name="Rectangle 3"/>
          <p:cNvSpPr>
            <a:spLocks noGrp="1" noChangeArrowheads="1"/>
          </p:cNvSpPr>
          <p:nvPr>
            <p:ph type="body" idx="4294967295"/>
          </p:nvPr>
        </p:nvSpPr>
        <p:spPr>
          <a:xfrm>
            <a:off x="914400" y="1600200"/>
            <a:ext cx="7772400" cy="2908300"/>
          </a:xfrm>
        </p:spPr>
        <p:txBody>
          <a:bodyPr/>
          <a:lstStyle/>
          <a:p>
            <a:pPr marL="533400" indent="-533400" eaLnBrk="1" hangingPunct="1">
              <a:buFont typeface="Wingdings" pitchFamily="2" charset="2"/>
              <a:buNone/>
            </a:pPr>
            <a:r>
              <a:rPr lang="es-ES" b="1" smtClean="0"/>
              <a:t>MikroBasic</a:t>
            </a:r>
            <a:endParaRPr lang="es-EC" smtClean="0"/>
          </a:p>
          <a:p>
            <a:pPr marL="533400" indent="-533400" algn="just" eaLnBrk="1" hangingPunct="1"/>
            <a:r>
              <a:rPr lang="es-ES" sz="2400" smtClean="0"/>
              <a:t>Es una herramienta de desarrollo que se permite realizar proyectos para microcontroladores PIC. </a:t>
            </a:r>
          </a:p>
          <a:p>
            <a:pPr marL="533400" indent="-533400" algn="just" eaLnBrk="1" hangingPunct="1"/>
            <a:r>
              <a:rPr lang="es-ES" sz="2400" smtClean="0"/>
              <a:t>Proporciona una solución  fácil para  aplicaciones, sin comprometer el rendimiento o el control,  desarrolla rápidamente y desplegar aplicaciones complejas.</a:t>
            </a:r>
          </a:p>
        </p:txBody>
      </p:sp>
      <p:pic>
        <p:nvPicPr>
          <p:cNvPr id="75780" name="Picture 4"/>
          <p:cNvPicPr>
            <a:picLocks noChangeAspect="1" noChangeArrowheads="1"/>
          </p:cNvPicPr>
          <p:nvPr/>
        </p:nvPicPr>
        <p:blipFill>
          <a:blip r:embed="rId2"/>
          <a:srcRect/>
          <a:stretch>
            <a:fillRect/>
          </a:stretch>
        </p:blipFill>
        <p:spPr bwMode="auto">
          <a:xfrm>
            <a:off x="3492500" y="4292600"/>
            <a:ext cx="2428875" cy="20669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idx="4294967295"/>
          </p:nvPr>
        </p:nvSpPr>
        <p:spPr/>
        <p:txBody>
          <a:bodyPr/>
          <a:lstStyle/>
          <a:p>
            <a:pPr eaLnBrk="1" hangingPunct="1"/>
            <a:r>
              <a:rPr lang="es-ES" sz="4400" b="1" smtClean="0">
                <a:solidFill>
                  <a:srgbClr val="FF9900"/>
                </a:solidFill>
                <a:effectLst>
                  <a:outerShdw blurRad="38100" dist="38100" dir="2700000" algn="tl">
                    <a:srgbClr val="000000"/>
                  </a:outerShdw>
                </a:effectLst>
              </a:rPr>
              <a:t>Herramientas de Software</a:t>
            </a:r>
          </a:p>
        </p:txBody>
      </p:sp>
      <p:sp>
        <p:nvSpPr>
          <p:cNvPr id="76803" name="Rectangle 3"/>
          <p:cNvSpPr>
            <a:spLocks noGrp="1" noChangeArrowheads="1"/>
          </p:cNvSpPr>
          <p:nvPr>
            <p:ph type="body" idx="4294967295"/>
          </p:nvPr>
        </p:nvSpPr>
        <p:spPr>
          <a:xfrm>
            <a:off x="914400" y="1600200"/>
            <a:ext cx="7834313" cy="2765425"/>
          </a:xfrm>
        </p:spPr>
        <p:txBody>
          <a:bodyPr/>
          <a:lstStyle/>
          <a:p>
            <a:pPr marL="533400" indent="-533400" algn="just" eaLnBrk="1" hangingPunct="1">
              <a:buFont typeface="Wingdings" pitchFamily="2" charset="2"/>
              <a:buNone/>
            </a:pPr>
            <a:r>
              <a:rPr lang="es-ES" sz="2400" b="1" smtClean="0"/>
              <a:t>Proteus</a:t>
            </a:r>
            <a:endParaRPr lang="es-EC" sz="2400" smtClean="0"/>
          </a:p>
          <a:p>
            <a:pPr marL="533400" indent="-533400" algn="just" eaLnBrk="1" hangingPunct="1"/>
            <a:r>
              <a:rPr lang="es-ES" sz="2000" smtClean="0"/>
              <a:t>Es un paquete de software para el diseño de circuitos electrónicos que incluye captura de los esquemas, simulación analógica y digital combinadas y diseño de circuitos impresos. </a:t>
            </a:r>
          </a:p>
          <a:p>
            <a:pPr marL="533400" indent="-533400" algn="just" eaLnBrk="1" hangingPunct="1">
              <a:buFont typeface="Wingdings" pitchFamily="2" charset="2"/>
              <a:buNone/>
            </a:pPr>
            <a:endParaRPr lang="es-ES" sz="2000" smtClean="0"/>
          </a:p>
          <a:p>
            <a:pPr marL="533400" indent="-533400" algn="just" eaLnBrk="1" hangingPunct="1"/>
            <a:r>
              <a:rPr lang="es-ES" sz="2000" smtClean="0"/>
              <a:t>El paquete está compuesto por dos programas: ISIS, para la captura y simulación de circuitos; y ARES, para el diseño de PCB’s. </a:t>
            </a:r>
            <a:endParaRPr lang="es-ES" sz="2400" smtClean="0"/>
          </a:p>
        </p:txBody>
      </p:sp>
      <p:pic>
        <p:nvPicPr>
          <p:cNvPr id="76804" name="Picture 4"/>
          <p:cNvPicPr>
            <a:picLocks noChangeAspect="1" noChangeArrowheads="1"/>
          </p:cNvPicPr>
          <p:nvPr/>
        </p:nvPicPr>
        <p:blipFill>
          <a:blip r:embed="rId2"/>
          <a:srcRect/>
          <a:stretch>
            <a:fillRect/>
          </a:stretch>
        </p:blipFill>
        <p:spPr bwMode="auto">
          <a:xfrm>
            <a:off x="1906588" y="4794250"/>
            <a:ext cx="2665412" cy="1587500"/>
          </a:xfrm>
          <a:prstGeom prst="rect">
            <a:avLst/>
          </a:prstGeom>
          <a:noFill/>
          <a:ln w="9525">
            <a:noFill/>
            <a:miter lim="800000"/>
            <a:headEnd/>
            <a:tailEnd/>
          </a:ln>
          <a:effectLst/>
        </p:spPr>
      </p:pic>
      <p:pic>
        <p:nvPicPr>
          <p:cNvPr id="76805" name="Picture 5"/>
          <p:cNvPicPr>
            <a:picLocks noChangeAspect="1" noChangeArrowheads="1"/>
          </p:cNvPicPr>
          <p:nvPr/>
        </p:nvPicPr>
        <p:blipFill>
          <a:blip r:embed="rId3"/>
          <a:srcRect/>
          <a:stretch>
            <a:fillRect/>
          </a:stretch>
        </p:blipFill>
        <p:spPr bwMode="auto">
          <a:xfrm>
            <a:off x="5076825" y="4784725"/>
            <a:ext cx="2297113" cy="1597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p:txBody>
          <a:bodyPr/>
          <a:lstStyle/>
          <a:p>
            <a:pPr eaLnBrk="1" hangingPunct="1"/>
            <a:r>
              <a:rPr lang="es-ES" sz="4400" b="1" smtClean="0">
                <a:solidFill>
                  <a:srgbClr val="FF9900"/>
                </a:solidFill>
                <a:effectLst>
                  <a:outerShdw blurRad="38100" dist="38100" dir="2700000" algn="tl">
                    <a:srgbClr val="000000"/>
                  </a:outerShdw>
                </a:effectLst>
              </a:rPr>
              <a:t>Herramientas de Software</a:t>
            </a:r>
          </a:p>
        </p:txBody>
      </p:sp>
      <p:sp>
        <p:nvSpPr>
          <p:cNvPr id="77827" name="Rectangle 3"/>
          <p:cNvSpPr>
            <a:spLocks noGrp="1" noChangeArrowheads="1"/>
          </p:cNvSpPr>
          <p:nvPr>
            <p:ph type="body" idx="4294967295"/>
          </p:nvPr>
        </p:nvSpPr>
        <p:spPr>
          <a:xfrm>
            <a:off x="107950" y="1600200"/>
            <a:ext cx="5184775" cy="4492625"/>
          </a:xfrm>
        </p:spPr>
        <p:txBody>
          <a:bodyPr/>
          <a:lstStyle/>
          <a:p>
            <a:pPr marL="533400" indent="-533400" eaLnBrk="1" hangingPunct="1">
              <a:lnSpc>
                <a:spcPct val="90000"/>
              </a:lnSpc>
              <a:buFont typeface="Wingdings" pitchFamily="2" charset="2"/>
              <a:buNone/>
            </a:pPr>
            <a:r>
              <a:rPr lang="es-ES" sz="3200" b="1" smtClean="0"/>
              <a:t>	</a:t>
            </a:r>
            <a:r>
              <a:rPr lang="es-ES" sz="2400" b="1" smtClean="0"/>
              <a:t>Programador de Microcontroladores PIC Kit 2</a:t>
            </a:r>
            <a:endParaRPr lang="es-EC" sz="2400" smtClean="0"/>
          </a:p>
          <a:p>
            <a:pPr marL="533400" indent="-533400" algn="just" eaLnBrk="1" hangingPunct="1">
              <a:lnSpc>
                <a:spcPct val="90000"/>
              </a:lnSpc>
            </a:pPr>
            <a:endParaRPr lang="es-ES" sz="2000" smtClean="0"/>
          </a:p>
          <a:p>
            <a:pPr marL="533400" indent="-533400" algn="just" eaLnBrk="1" hangingPunct="1">
              <a:lnSpc>
                <a:spcPct val="90000"/>
              </a:lnSpc>
            </a:pPr>
            <a:r>
              <a:rPr lang="es-ES" sz="2000" smtClean="0"/>
              <a:t>El PICkit 2 es un programador fabricado por Microchip para programar toda su línea de microcontroladores.</a:t>
            </a:r>
          </a:p>
          <a:p>
            <a:pPr marL="533400" indent="-533400" algn="just" eaLnBrk="1" hangingPunct="1">
              <a:lnSpc>
                <a:spcPct val="90000"/>
              </a:lnSpc>
            </a:pPr>
            <a:endParaRPr lang="es-ES" sz="2000" smtClean="0"/>
          </a:p>
          <a:p>
            <a:pPr marL="533400" indent="-533400" algn="just" eaLnBrk="1" hangingPunct="1">
              <a:lnSpc>
                <a:spcPct val="90000"/>
              </a:lnSpc>
            </a:pPr>
            <a:r>
              <a:rPr lang="es-ES" sz="2000" smtClean="0"/>
              <a:t>El programador fue diseñado para programar los microcontroladores en circuito (ICSP) lo que significa que puede programar los microcontro-ladores montados directamente en tu aplicación y/o protoboard.</a:t>
            </a:r>
          </a:p>
        </p:txBody>
      </p:sp>
      <p:pic>
        <p:nvPicPr>
          <p:cNvPr id="77828" name="Picture 4"/>
          <p:cNvPicPr>
            <a:picLocks noChangeAspect="1" noChangeArrowheads="1"/>
          </p:cNvPicPr>
          <p:nvPr/>
        </p:nvPicPr>
        <p:blipFill>
          <a:blip r:embed="rId2"/>
          <a:srcRect/>
          <a:stretch>
            <a:fillRect/>
          </a:stretch>
        </p:blipFill>
        <p:spPr bwMode="auto">
          <a:xfrm>
            <a:off x="5724525" y="1760538"/>
            <a:ext cx="2354263" cy="2892425"/>
          </a:xfrm>
          <a:prstGeom prst="rect">
            <a:avLst/>
          </a:prstGeom>
          <a:noFill/>
          <a:ln w="9525">
            <a:noFill/>
            <a:miter lim="800000"/>
            <a:headEnd/>
            <a:tailEnd/>
          </a:ln>
          <a:effectLst/>
        </p:spPr>
      </p:pic>
      <p:pic>
        <p:nvPicPr>
          <p:cNvPr id="77829" name="Picture 5"/>
          <p:cNvPicPr>
            <a:picLocks noChangeAspect="1" noChangeArrowheads="1"/>
          </p:cNvPicPr>
          <p:nvPr/>
        </p:nvPicPr>
        <p:blipFill>
          <a:blip r:embed="rId3" cstate="print"/>
          <a:srcRect/>
          <a:stretch>
            <a:fillRect/>
          </a:stretch>
        </p:blipFill>
        <p:spPr bwMode="auto">
          <a:xfrm>
            <a:off x="5940425" y="4941888"/>
            <a:ext cx="2016125" cy="15128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s-ES" sz="4400" b="1" smtClean="0">
                <a:solidFill>
                  <a:srgbClr val="FF9900"/>
                </a:solidFill>
                <a:effectLst>
                  <a:outerShdw blurRad="38100" dist="38100" dir="2700000" algn="tl">
                    <a:srgbClr val="000000"/>
                  </a:outerShdw>
                </a:effectLst>
              </a:rPr>
              <a:t>Implementación del proyecto</a:t>
            </a:r>
          </a:p>
        </p:txBody>
      </p:sp>
      <p:sp>
        <p:nvSpPr>
          <p:cNvPr id="30723" name="Rectangle 3"/>
          <p:cNvSpPr>
            <a:spLocks noGrp="1" noChangeArrowheads="1"/>
          </p:cNvSpPr>
          <p:nvPr>
            <p:ph type="body" idx="1"/>
          </p:nvPr>
        </p:nvSpPr>
        <p:spPr>
          <a:xfrm>
            <a:off x="914400" y="1600200"/>
            <a:ext cx="5818188" cy="4781550"/>
          </a:xfrm>
        </p:spPr>
        <p:txBody>
          <a:bodyPr/>
          <a:lstStyle/>
          <a:p>
            <a:pPr>
              <a:lnSpc>
                <a:spcPct val="80000"/>
              </a:lnSpc>
            </a:pPr>
            <a:r>
              <a:rPr lang="es-ES" sz="2400" smtClean="0"/>
              <a:t>El desarrollo del proyecto consistió en 2 etapas, una de ellas el la construcción de un prototipo utilizando las herramientas de Lego Mindstorms, </a:t>
            </a:r>
          </a:p>
          <a:p>
            <a:pPr>
              <a:lnSpc>
                <a:spcPct val="80000"/>
              </a:lnSpc>
              <a:buFont typeface="Wingdings" pitchFamily="2" charset="2"/>
              <a:buNone/>
            </a:pPr>
            <a:endParaRPr lang="es-ES" sz="2400" smtClean="0"/>
          </a:p>
          <a:p>
            <a:pPr>
              <a:lnSpc>
                <a:spcPct val="80000"/>
              </a:lnSpc>
            </a:pPr>
            <a:r>
              <a:rPr lang="es-ES" sz="2400" smtClean="0"/>
              <a:t>La segunda etapa consiste en la mejora del prototipo, pero esta vez utilizando las herramientas de software de Matlab y Simulink, con el fin de obtener mediciones en tiempo real de los sensores, visualizar estos valores en una escala de tiempo y tomar decisiones desde el entorno de Matlab.</a:t>
            </a:r>
          </a:p>
        </p:txBody>
      </p:sp>
      <p:pic>
        <p:nvPicPr>
          <p:cNvPr id="30724"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804025" y="1700213"/>
            <a:ext cx="1874838" cy="1874837"/>
          </a:xfrm>
          <a:prstGeom prst="rect">
            <a:avLst/>
          </a:prstGeom>
          <a:noFill/>
          <a:ln w="9525">
            <a:noFill/>
            <a:miter lim="800000"/>
            <a:headEnd/>
            <a:tailEnd/>
          </a:ln>
          <a:effectLst/>
        </p:spPr>
      </p:pic>
      <p:pic>
        <p:nvPicPr>
          <p:cNvPr id="30725" name="Picture 5"/>
          <p:cNvPicPr>
            <a:picLocks noChangeAspect="1" noChangeArrowheads="1"/>
          </p:cNvPicPr>
          <p:nvPr/>
        </p:nvPicPr>
        <p:blipFill>
          <a:blip r:embed="rId3"/>
          <a:srcRect/>
          <a:stretch>
            <a:fillRect/>
          </a:stretch>
        </p:blipFill>
        <p:spPr bwMode="auto">
          <a:xfrm>
            <a:off x="6804025" y="4149725"/>
            <a:ext cx="1843088" cy="18430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Título"/>
          <p:cNvSpPr>
            <a:spLocks noGrp="1"/>
          </p:cNvSpPr>
          <p:nvPr>
            <p:ph type="title"/>
          </p:nvPr>
        </p:nvSpPr>
        <p:spPr/>
        <p:txBody>
          <a:bodyPr/>
          <a:lstStyle/>
          <a:p>
            <a:pPr algn="ctr" eaLnBrk="1" hangingPunct="1"/>
            <a:r>
              <a:rPr lang="es-EC" sz="4000" b="1" smtClean="0">
                <a:solidFill>
                  <a:srgbClr val="FF9900"/>
                </a:solidFill>
                <a:effectLst>
                  <a:outerShdw blurRad="38100" dist="38100" dir="2700000" algn="tl">
                    <a:srgbClr val="000000"/>
                  </a:outerShdw>
                </a:effectLst>
              </a:rPr>
              <a:t>DESCRIPCION DEL PROYECTO</a:t>
            </a:r>
            <a:endParaRPr lang="es-EC" sz="4000" smtClean="0">
              <a:effectLst>
                <a:outerShdw blurRad="38100" dist="38100" dir="2700000" algn="tl">
                  <a:srgbClr val="000000"/>
                </a:outerShdw>
              </a:effectLst>
            </a:endParaRPr>
          </a:p>
        </p:txBody>
      </p:sp>
      <p:sp>
        <p:nvSpPr>
          <p:cNvPr id="8195" name="2 Marcador de contenido"/>
          <p:cNvSpPr>
            <a:spLocks noGrp="1"/>
          </p:cNvSpPr>
          <p:nvPr>
            <p:ph idx="1"/>
          </p:nvPr>
        </p:nvSpPr>
        <p:spPr/>
        <p:txBody>
          <a:bodyPr/>
          <a:lstStyle/>
          <a:p>
            <a:pPr eaLnBrk="1" hangingPunct="1"/>
            <a:endParaRPr lang="es-ES" smtClean="0"/>
          </a:p>
          <a:p>
            <a:pPr eaLnBrk="1" hangingPunct="1"/>
            <a:r>
              <a:rPr lang="es-ES" sz="2400" smtClean="0"/>
              <a:t>El proyecto consiste en la construcción de una banda transportadora con brazo robótico.</a:t>
            </a:r>
          </a:p>
          <a:p>
            <a:pPr eaLnBrk="1" hangingPunct="1"/>
            <a:r>
              <a:rPr lang="es-ES" sz="2400" smtClean="0"/>
              <a:t> En la banda circularán recipientes llenados a diferentes niveles de producto.</a:t>
            </a:r>
          </a:p>
          <a:p>
            <a:pPr eaLnBrk="1" hangingPunct="1"/>
            <a:r>
              <a:rPr lang="es-ES" sz="2400" smtClean="0"/>
              <a:t>Estos niveles serán medidos con el sensor de ultrasonido.</a:t>
            </a:r>
          </a:p>
          <a:p>
            <a:pPr eaLnBrk="1" hangingPunct="1"/>
            <a:r>
              <a:rPr lang="es-ES" sz="2400" smtClean="0"/>
              <a:t>Se utilizan dos sensores infrarrojos en la banda.</a:t>
            </a:r>
            <a:endParaRPr lang="es-EC" sz="24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s-ES" sz="4400" b="1" smtClean="0">
                <a:solidFill>
                  <a:srgbClr val="FF9900"/>
                </a:solidFill>
                <a:effectLst>
                  <a:outerShdw blurRad="38100" dist="38100" dir="2700000" algn="tl">
                    <a:srgbClr val="000000"/>
                  </a:outerShdw>
                </a:effectLst>
              </a:rPr>
              <a:t>Prototipo Inicial</a:t>
            </a:r>
          </a:p>
        </p:txBody>
      </p:sp>
      <p:sp>
        <p:nvSpPr>
          <p:cNvPr id="31747" name="Rectangle 3"/>
          <p:cNvSpPr>
            <a:spLocks noGrp="1" noChangeArrowheads="1"/>
          </p:cNvSpPr>
          <p:nvPr>
            <p:ph type="body" idx="1"/>
          </p:nvPr>
        </p:nvSpPr>
        <p:spPr/>
        <p:txBody>
          <a:bodyPr/>
          <a:lstStyle/>
          <a:p>
            <a:pPr>
              <a:buFont typeface="Wingdings" pitchFamily="2" charset="2"/>
              <a:buNone/>
            </a:pPr>
            <a:r>
              <a:rPr lang="es-ES" smtClean="0"/>
              <a:t>	</a:t>
            </a:r>
            <a:r>
              <a:rPr lang="es-ES" sz="2000" smtClean="0"/>
              <a:t>Utilizando el principio del llenado de botellas de cola, diseñamos un robot capaz de seleccionar botellas completamente llenas de otras que no contengan el nivel exacto de líquido, esto puede ser utilizado en el control de calidad para un proceso de llenado de botellas.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s-ES" sz="4400" b="1" smtClean="0">
                <a:solidFill>
                  <a:srgbClr val="FF9900"/>
                </a:solidFill>
                <a:effectLst>
                  <a:outerShdw blurRad="38100" dist="38100" dir="2700000" algn="tl">
                    <a:srgbClr val="000000"/>
                  </a:outerShdw>
                </a:effectLst>
              </a:rPr>
              <a:t>Prototipo Inicial</a:t>
            </a:r>
          </a:p>
        </p:txBody>
      </p:sp>
      <p:sp>
        <p:nvSpPr>
          <p:cNvPr id="32771" name="Rectangle 3"/>
          <p:cNvSpPr>
            <a:spLocks noGrp="1" noChangeArrowheads="1"/>
          </p:cNvSpPr>
          <p:nvPr>
            <p:ph type="body" idx="1"/>
          </p:nvPr>
        </p:nvSpPr>
        <p:spPr>
          <a:xfrm>
            <a:off x="914400" y="1600200"/>
            <a:ext cx="7772400" cy="1973263"/>
          </a:xfrm>
        </p:spPr>
        <p:txBody>
          <a:bodyPr/>
          <a:lstStyle/>
          <a:p>
            <a:pPr>
              <a:buFont typeface="Wingdings" pitchFamily="2" charset="2"/>
              <a:buNone/>
            </a:pPr>
            <a:r>
              <a:rPr lang="es-ES" sz="2400" b="1" smtClean="0"/>
              <a:t>Construcción</a:t>
            </a:r>
          </a:p>
          <a:p>
            <a:pPr>
              <a:buFont typeface="Wingdings" pitchFamily="2" charset="2"/>
              <a:buNone/>
            </a:pPr>
            <a:r>
              <a:rPr lang="es-ES" sz="2000" smtClean="0"/>
              <a:t>	La primera versión de la banda consistía en un brazo selector de envases con diferentes niveles de líquido, estos niveles eran representados franjas de colores en unos recipientes transparentes, es decir el sensor de luz se lo utilizó para medir estos dos colores (banco y negro). </a:t>
            </a:r>
          </a:p>
        </p:txBody>
      </p:sp>
      <p:sp>
        <p:nvSpPr>
          <p:cNvPr id="32772" name="Rectangle 4"/>
          <p:cNvSpPr>
            <a:spLocks noChangeArrowheads="1"/>
          </p:cNvSpPr>
          <p:nvPr/>
        </p:nvSpPr>
        <p:spPr bwMode="auto">
          <a:xfrm>
            <a:off x="1866900" y="6308725"/>
            <a:ext cx="5873750" cy="366713"/>
          </a:xfrm>
          <a:prstGeom prst="rect">
            <a:avLst/>
          </a:prstGeom>
          <a:noFill/>
          <a:ln w="9525">
            <a:noFill/>
            <a:miter lim="800000"/>
            <a:headEnd/>
            <a:tailEnd/>
          </a:ln>
          <a:effectLst/>
        </p:spPr>
        <p:txBody>
          <a:bodyPr wrap="none">
            <a:spAutoFit/>
          </a:bodyPr>
          <a:lstStyle/>
          <a:p>
            <a:pPr>
              <a:spcBef>
                <a:spcPct val="20000"/>
              </a:spcBef>
              <a:buClr>
                <a:schemeClr val="folHlink"/>
              </a:buClr>
              <a:buSzPct val="90000"/>
              <a:buFont typeface="Wingdings" pitchFamily="2" charset="2"/>
              <a:buChar char="n"/>
            </a:pPr>
            <a:r>
              <a:rPr lang="es-ES" b="1"/>
              <a:t>Fig. 3.1.1 Pruebas de lectura utilizando sensor infrarrojo</a:t>
            </a:r>
          </a:p>
        </p:txBody>
      </p:sp>
      <p:pic>
        <p:nvPicPr>
          <p:cNvPr id="32773" name="Picture 5" descr="WebCam_20090719_1150(2)"/>
          <p:cNvPicPr>
            <a:picLocks noChangeAspect="1" noChangeArrowheads="1"/>
          </p:cNvPicPr>
          <p:nvPr/>
        </p:nvPicPr>
        <p:blipFill>
          <a:blip r:embed="rId2"/>
          <a:srcRect l="2953" t="27953"/>
          <a:stretch>
            <a:fillRect/>
          </a:stretch>
        </p:blipFill>
        <p:spPr bwMode="auto">
          <a:xfrm>
            <a:off x="2555875" y="3706813"/>
            <a:ext cx="4537075" cy="253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s-ES" sz="4400" b="1" smtClean="0">
                <a:solidFill>
                  <a:srgbClr val="FF9900"/>
                </a:solidFill>
                <a:effectLst>
                  <a:outerShdw blurRad="38100" dist="38100" dir="2700000" algn="tl">
                    <a:srgbClr val="000000"/>
                  </a:outerShdw>
                </a:effectLst>
              </a:rPr>
              <a:t>Prototipo Inicial</a:t>
            </a:r>
          </a:p>
        </p:txBody>
      </p:sp>
      <p:sp>
        <p:nvSpPr>
          <p:cNvPr id="33795" name="Rectangle 3"/>
          <p:cNvSpPr>
            <a:spLocks noGrp="1" noChangeArrowheads="1"/>
          </p:cNvSpPr>
          <p:nvPr>
            <p:ph type="body" idx="1"/>
          </p:nvPr>
        </p:nvSpPr>
        <p:spPr/>
        <p:txBody>
          <a:bodyPr/>
          <a:lstStyle/>
          <a:p>
            <a:r>
              <a:rPr lang="es-ES" sz="2000" smtClean="0"/>
              <a:t>El brazo robótico solo tiene 2 motores, uno controla el gripper y el otro mueve el eje del brazo, mientras que la banda transportadora es controlada por un tercer motor</a:t>
            </a:r>
          </a:p>
        </p:txBody>
      </p:sp>
      <p:pic>
        <p:nvPicPr>
          <p:cNvPr id="33796" name="Picture 4" descr="100_0693"/>
          <p:cNvPicPr>
            <a:picLocks noChangeAspect="1" noChangeArrowheads="1"/>
          </p:cNvPicPr>
          <p:nvPr/>
        </p:nvPicPr>
        <p:blipFill>
          <a:blip r:embed="rId3" cstate="print"/>
          <a:srcRect t="18796"/>
          <a:stretch>
            <a:fillRect/>
          </a:stretch>
        </p:blipFill>
        <p:spPr bwMode="auto">
          <a:xfrm>
            <a:off x="2411413" y="3284538"/>
            <a:ext cx="4608512" cy="2803525"/>
          </a:xfrm>
          <a:prstGeom prst="rect">
            <a:avLst/>
          </a:prstGeom>
          <a:noFill/>
          <a:ln w="9525">
            <a:noFill/>
            <a:miter lim="800000"/>
            <a:headEnd/>
            <a:tailEnd/>
          </a:ln>
        </p:spPr>
      </p:pic>
      <p:sp>
        <p:nvSpPr>
          <p:cNvPr id="33797" name="Rectangle 5"/>
          <p:cNvSpPr>
            <a:spLocks noChangeArrowheads="1"/>
          </p:cNvSpPr>
          <p:nvPr/>
        </p:nvSpPr>
        <p:spPr bwMode="auto">
          <a:xfrm>
            <a:off x="2282825" y="2701925"/>
            <a:ext cx="4578350" cy="366713"/>
          </a:xfrm>
          <a:prstGeom prst="rect">
            <a:avLst/>
          </a:prstGeom>
          <a:noFill/>
          <a:ln w="9525">
            <a:noFill/>
            <a:miter lim="800000"/>
            <a:headEnd/>
            <a:tailEnd/>
          </a:ln>
          <a:effectLst/>
        </p:spPr>
        <p:txBody>
          <a:bodyPr wrap="none">
            <a:spAutoFit/>
          </a:bodyPr>
          <a:lstStyle/>
          <a:p>
            <a:pPr>
              <a:spcBef>
                <a:spcPct val="20000"/>
              </a:spcBef>
              <a:buClr>
                <a:schemeClr val="folHlink"/>
              </a:buClr>
              <a:buSzPct val="90000"/>
              <a:buFont typeface="Wingdings" pitchFamily="2" charset="2"/>
              <a:buChar char="n"/>
            </a:pPr>
            <a:r>
              <a:rPr lang="es-ES" b="1"/>
              <a:t>Fig. 3.1.2 Garra controlada por servomotor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s-ES" sz="4400" b="1" smtClean="0">
                <a:solidFill>
                  <a:srgbClr val="FF9900"/>
                </a:solidFill>
                <a:effectLst>
                  <a:outerShdw blurRad="38100" dist="38100" dir="2700000" algn="tl">
                    <a:srgbClr val="000000"/>
                  </a:outerShdw>
                </a:effectLst>
              </a:rPr>
              <a:t>Prototipo Inicial</a:t>
            </a:r>
          </a:p>
        </p:txBody>
      </p:sp>
      <p:sp>
        <p:nvSpPr>
          <p:cNvPr id="36867" name="Rectangle 3"/>
          <p:cNvSpPr>
            <a:spLocks noGrp="1" noChangeArrowheads="1"/>
          </p:cNvSpPr>
          <p:nvPr>
            <p:ph type="body" idx="1"/>
          </p:nvPr>
        </p:nvSpPr>
        <p:spPr>
          <a:xfrm>
            <a:off x="914400" y="1600200"/>
            <a:ext cx="7772400" cy="460375"/>
          </a:xfrm>
        </p:spPr>
        <p:txBody>
          <a:bodyPr/>
          <a:lstStyle/>
          <a:p>
            <a:pPr>
              <a:buFont typeface="Wingdings" pitchFamily="2" charset="2"/>
              <a:buNone/>
            </a:pPr>
            <a:r>
              <a:rPr lang="es-ES" sz="2400" b="1" smtClean="0"/>
              <a:t>Programación:</a:t>
            </a:r>
          </a:p>
        </p:txBody>
      </p:sp>
      <p:sp>
        <p:nvSpPr>
          <p:cNvPr id="36868" name="Rectangle 4"/>
          <p:cNvSpPr>
            <a:spLocks noChangeArrowheads="1"/>
          </p:cNvSpPr>
          <p:nvPr/>
        </p:nvSpPr>
        <p:spPr bwMode="auto">
          <a:xfrm>
            <a:off x="784225" y="6092825"/>
            <a:ext cx="7575550" cy="366713"/>
          </a:xfrm>
          <a:prstGeom prst="rect">
            <a:avLst/>
          </a:prstGeom>
          <a:noFill/>
          <a:ln w="9525">
            <a:noFill/>
            <a:miter lim="800000"/>
            <a:headEnd/>
            <a:tailEnd/>
          </a:ln>
          <a:effectLst/>
        </p:spPr>
        <p:txBody>
          <a:bodyPr wrap="none">
            <a:spAutoFit/>
          </a:bodyPr>
          <a:lstStyle/>
          <a:p>
            <a:pPr>
              <a:spcBef>
                <a:spcPct val="20000"/>
              </a:spcBef>
              <a:buClr>
                <a:schemeClr val="folHlink"/>
              </a:buClr>
              <a:buSzPct val="90000"/>
              <a:buFont typeface="Wingdings" pitchFamily="2" charset="2"/>
              <a:buChar char="n"/>
            </a:pPr>
            <a:r>
              <a:rPr lang="es-ES" b="1"/>
              <a:t>Fig. 3.1.3 Programación en Lego Mindstorms de la banda Transportadora</a:t>
            </a:r>
          </a:p>
        </p:txBody>
      </p:sp>
      <p:pic>
        <p:nvPicPr>
          <p:cNvPr id="36869" name="Picture 5"/>
          <p:cNvPicPr>
            <a:picLocks noChangeAspect="1" noChangeArrowheads="1"/>
          </p:cNvPicPr>
          <p:nvPr/>
        </p:nvPicPr>
        <p:blipFill>
          <a:blip r:embed="rId2"/>
          <a:srcRect/>
          <a:stretch>
            <a:fillRect/>
          </a:stretch>
        </p:blipFill>
        <p:spPr bwMode="auto">
          <a:xfrm>
            <a:off x="2124075" y="2060575"/>
            <a:ext cx="4967288" cy="3930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s-ES" sz="4400" b="1" smtClean="0">
                <a:solidFill>
                  <a:srgbClr val="FF9900"/>
                </a:solidFill>
                <a:effectLst>
                  <a:outerShdw blurRad="38100" dist="38100" dir="2700000" algn="tl">
                    <a:srgbClr val="000000"/>
                  </a:outerShdw>
                </a:effectLst>
              </a:rPr>
              <a:t>Prototipo Inicial</a:t>
            </a:r>
          </a:p>
        </p:txBody>
      </p:sp>
      <p:sp>
        <p:nvSpPr>
          <p:cNvPr id="37891" name="Rectangle 3"/>
          <p:cNvSpPr>
            <a:spLocks noGrp="1" noChangeArrowheads="1"/>
          </p:cNvSpPr>
          <p:nvPr>
            <p:ph type="body" idx="1"/>
          </p:nvPr>
        </p:nvSpPr>
        <p:spPr>
          <a:xfrm>
            <a:off x="914400" y="1600200"/>
            <a:ext cx="7772400" cy="1541463"/>
          </a:xfrm>
        </p:spPr>
        <p:txBody>
          <a:bodyPr/>
          <a:lstStyle/>
          <a:p>
            <a:r>
              <a:rPr lang="es-ES" sz="2000" smtClean="0"/>
              <a:t>Creamos un bloque llamado SENSOR_LUZ, aquí verificamos el nivel de líquido en la botella, si el nivel es el requerido, simplemente la banda continua girando, en caso de detectar un nivel inferior, activamos en brazo robótico</a:t>
            </a:r>
            <a:endParaRPr lang="es-ES" sz="2000" b="1" smtClean="0"/>
          </a:p>
        </p:txBody>
      </p:sp>
      <p:pic>
        <p:nvPicPr>
          <p:cNvPr id="37892" name="Picture 4"/>
          <p:cNvPicPr>
            <a:picLocks noChangeAspect="1" noChangeArrowheads="1"/>
          </p:cNvPicPr>
          <p:nvPr/>
        </p:nvPicPr>
        <p:blipFill>
          <a:blip r:embed="rId2"/>
          <a:srcRect/>
          <a:stretch>
            <a:fillRect/>
          </a:stretch>
        </p:blipFill>
        <p:spPr bwMode="auto">
          <a:xfrm>
            <a:off x="1547813" y="3089275"/>
            <a:ext cx="6337300" cy="2427288"/>
          </a:xfrm>
          <a:prstGeom prst="rect">
            <a:avLst/>
          </a:prstGeom>
          <a:noFill/>
          <a:ln w="9525">
            <a:noFill/>
            <a:miter lim="800000"/>
            <a:headEnd/>
            <a:tailEnd/>
          </a:ln>
        </p:spPr>
      </p:pic>
      <p:sp>
        <p:nvSpPr>
          <p:cNvPr id="37893" name="Rectangle 5"/>
          <p:cNvSpPr>
            <a:spLocks noChangeArrowheads="1"/>
          </p:cNvSpPr>
          <p:nvPr/>
        </p:nvSpPr>
        <p:spPr bwMode="auto">
          <a:xfrm>
            <a:off x="1347788" y="5805488"/>
            <a:ext cx="6680200" cy="366712"/>
          </a:xfrm>
          <a:prstGeom prst="rect">
            <a:avLst/>
          </a:prstGeom>
          <a:noFill/>
          <a:ln w="9525">
            <a:noFill/>
            <a:miter lim="800000"/>
            <a:headEnd/>
            <a:tailEnd/>
          </a:ln>
          <a:effectLst/>
        </p:spPr>
        <p:txBody>
          <a:bodyPr wrap="none">
            <a:spAutoFit/>
          </a:bodyPr>
          <a:lstStyle/>
          <a:p>
            <a:pPr>
              <a:spcBef>
                <a:spcPct val="20000"/>
              </a:spcBef>
              <a:buClr>
                <a:schemeClr val="folHlink"/>
              </a:buClr>
              <a:buSzPct val="90000"/>
              <a:buFont typeface="Wingdings" pitchFamily="2" charset="2"/>
              <a:buChar char="n"/>
            </a:pPr>
            <a:r>
              <a:rPr lang="es-ES" b="1"/>
              <a:t>Fig. 3.1.4 Programación en Lego Mindstorms del Brazo Robótico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s-ES" sz="4400" b="1" smtClean="0">
                <a:solidFill>
                  <a:srgbClr val="FF9900"/>
                </a:solidFill>
                <a:effectLst>
                  <a:outerShdw blurRad="38100" dist="38100" dir="2700000" algn="tl">
                    <a:srgbClr val="000000"/>
                  </a:outerShdw>
                </a:effectLst>
              </a:rPr>
              <a:t>Prototipo Inicial</a:t>
            </a:r>
          </a:p>
        </p:txBody>
      </p:sp>
      <p:pic>
        <p:nvPicPr>
          <p:cNvPr id="38915" name="BANDA_TRANSPORTADORAFINAL.avi">
            <a:hlinkClick r:id="" action="ppaction://media"/>
          </p:cNvPr>
          <p:cNvPicPr>
            <a:picLocks noGrp="1" noRot="1" noChangeAspect="1" noChangeArrowheads="1"/>
          </p:cNvPicPr>
          <p:nvPr>
            <p:ph idx="1"/>
            <a:videoFile r:link="rId1"/>
          </p:nvPr>
        </p:nvPicPr>
        <p:blipFill>
          <a:blip r:embed="rId3"/>
          <a:srcRect/>
          <a:stretch>
            <a:fillRect/>
          </a:stretch>
        </p:blipFill>
        <p:spPr>
          <a:xfrm>
            <a:off x="1476375" y="1628775"/>
            <a:ext cx="6624638" cy="496887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9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8915"/>
                                        </p:tgtEl>
                                      </p:cBhvr>
                                    </p:cmd>
                                  </p:childTnLst>
                                </p:cTn>
                              </p:par>
                            </p:childTnLst>
                          </p:cTn>
                        </p:par>
                      </p:childTnLst>
                    </p:cTn>
                  </p:par>
                </p:childTnLst>
              </p:cTn>
              <p:nextCondLst>
                <p:cond evt="onClick" delay="0">
                  <p:tgtEl>
                    <p:spTgt spid="38915"/>
                  </p:tgtEl>
                </p:cond>
              </p:nextCondLst>
            </p:seq>
            <p:video>
              <p:cMediaNode>
                <p:cTn id="7" fill="hold" display="0">
                  <p:stCondLst>
                    <p:cond delay="indefinite"/>
                  </p:stCondLst>
                  <p:endCondLst>
                    <p:cond evt="onNext" delay="0">
                      <p:tgtEl>
                        <p:sldTgt/>
                      </p:tgtEl>
                    </p:cond>
                    <p:cond evt="onPrev" delay="0">
                      <p:tgtEl>
                        <p:sldTgt/>
                      </p:tgtEl>
                    </p:cond>
                  </p:endCondLst>
                </p:cTn>
                <p:tgtEl>
                  <p:spTgt spid="3891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s-ES" sz="4400" b="1" smtClean="0">
                <a:solidFill>
                  <a:srgbClr val="FF9900"/>
                </a:solidFill>
                <a:effectLst>
                  <a:outerShdw blurRad="38100" dist="38100" dir="2700000" algn="tl">
                    <a:srgbClr val="000000"/>
                  </a:outerShdw>
                </a:effectLst>
              </a:rPr>
              <a:t>Proyecto Final</a:t>
            </a:r>
          </a:p>
        </p:txBody>
      </p:sp>
      <p:sp>
        <p:nvSpPr>
          <p:cNvPr id="39939" name="Rectangle 3"/>
          <p:cNvSpPr>
            <a:spLocks noGrp="1" noChangeArrowheads="1"/>
          </p:cNvSpPr>
          <p:nvPr>
            <p:ph type="body" sz="half" idx="1"/>
          </p:nvPr>
        </p:nvSpPr>
        <p:spPr>
          <a:xfrm>
            <a:off x="914400" y="1600200"/>
            <a:ext cx="7618413" cy="1900238"/>
          </a:xfrm>
        </p:spPr>
        <p:txBody>
          <a:bodyPr/>
          <a:lstStyle/>
          <a:p>
            <a:r>
              <a:rPr lang="es-ES" sz="2000" smtClean="0"/>
              <a:t>Luego de la construcción y programación del prototipo, notamos ciertos errores en el diseño del mismo, ya que el sensor de ultrasonido lo utilizábamos para medir presencia de objetos y no para su función básica que es medir distancias, entonces se decidió hacer un cambie en a ubicación de los sensores.</a:t>
            </a:r>
          </a:p>
        </p:txBody>
      </p:sp>
      <p:graphicFrame>
        <p:nvGraphicFramePr>
          <p:cNvPr id="39940" name="Object 4"/>
          <p:cNvGraphicFramePr>
            <a:graphicFrameLocks noChangeAspect="1"/>
          </p:cNvGraphicFramePr>
          <p:nvPr>
            <p:ph sz="half" idx="2"/>
          </p:nvPr>
        </p:nvGraphicFramePr>
        <p:xfrm>
          <a:off x="2051050" y="3573463"/>
          <a:ext cx="5616575" cy="2646362"/>
        </p:xfrm>
        <a:graphic>
          <a:graphicData uri="http://schemas.openxmlformats.org/presentationml/2006/ole">
            <p:oleObj spid="_x0000_s39940" name="Visio" r:id="rId3" imgW="7599093" imgH="3580733" progId="Visio.Drawing.11">
              <p:embed/>
            </p:oleObj>
          </a:graphicData>
        </a:graphic>
      </p:graphicFrame>
      <p:sp>
        <p:nvSpPr>
          <p:cNvPr id="39941" name="Rectangle 5"/>
          <p:cNvSpPr>
            <a:spLocks noChangeArrowheads="1"/>
          </p:cNvSpPr>
          <p:nvPr/>
        </p:nvSpPr>
        <p:spPr bwMode="auto">
          <a:xfrm>
            <a:off x="1881188" y="6302375"/>
            <a:ext cx="5715000" cy="366713"/>
          </a:xfrm>
          <a:prstGeom prst="rect">
            <a:avLst/>
          </a:prstGeom>
          <a:noFill/>
          <a:ln w="9525">
            <a:noFill/>
            <a:miter lim="800000"/>
            <a:headEnd/>
            <a:tailEnd/>
          </a:ln>
          <a:effectLst/>
        </p:spPr>
        <p:txBody>
          <a:bodyPr wrap="none" anchor="ctr">
            <a:spAutoFit/>
          </a:bodyPr>
          <a:lstStyle/>
          <a:p>
            <a:pPr algn="ctr"/>
            <a:r>
              <a:rPr lang="es-ES" b="1"/>
              <a:t>Fig. 3.2.1: Esquema, ubicación de los sensores y motores.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s-ES" sz="4000" b="1" smtClean="0">
                <a:solidFill>
                  <a:srgbClr val="FF9900"/>
                </a:solidFill>
                <a:effectLst>
                  <a:outerShdw blurRad="38100" dist="38100" dir="2700000" algn="tl">
                    <a:srgbClr val="000000"/>
                  </a:outerShdw>
                </a:effectLst>
              </a:rPr>
              <a:t>Diseño electrónico del controlador de la Banda.</a:t>
            </a:r>
          </a:p>
        </p:txBody>
      </p:sp>
      <p:sp>
        <p:nvSpPr>
          <p:cNvPr id="40963" name="Rectangle 3"/>
          <p:cNvSpPr>
            <a:spLocks noGrp="1" noChangeArrowheads="1"/>
          </p:cNvSpPr>
          <p:nvPr>
            <p:ph type="body" idx="1"/>
          </p:nvPr>
        </p:nvSpPr>
        <p:spPr/>
        <p:txBody>
          <a:bodyPr/>
          <a:lstStyle/>
          <a:p>
            <a:pPr>
              <a:buFont typeface="Wingdings" pitchFamily="2" charset="2"/>
              <a:buNone/>
            </a:pPr>
            <a:r>
              <a:rPr lang="es-ES" sz="2400" b="1" smtClean="0"/>
              <a:t>Circuito del Sensor de luz</a:t>
            </a:r>
          </a:p>
          <a:p>
            <a:r>
              <a:rPr lang="es-ES" sz="2000" smtClean="0"/>
              <a:t>Para obtener señales analógicas en el microcontrolador, proveniente de los sensores de luz, utilizaremos un amplificador operacional, para nuestro caso elegimos el LM324, el cual contiene 4 Opams (Amplificadores Operacionales) en su interior. </a:t>
            </a:r>
          </a:p>
        </p:txBody>
      </p:sp>
      <p:pic>
        <p:nvPicPr>
          <p:cNvPr id="40964" name="Picture 4"/>
          <p:cNvPicPr>
            <a:picLocks noChangeAspect="1" noChangeArrowheads="1"/>
          </p:cNvPicPr>
          <p:nvPr/>
        </p:nvPicPr>
        <p:blipFill>
          <a:blip r:embed="rId2"/>
          <a:srcRect/>
          <a:stretch>
            <a:fillRect/>
          </a:stretch>
        </p:blipFill>
        <p:spPr bwMode="auto">
          <a:xfrm>
            <a:off x="2627313" y="3470275"/>
            <a:ext cx="3816350" cy="2622550"/>
          </a:xfrm>
          <a:prstGeom prst="rect">
            <a:avLst/>
          </a:prstGeom>
          <a:noFill/>
          <a:ln w="9525">
            <a:noFill/>
            <a:miter lim="800000"/>
            <a:headEnd/>
            <a:tailEnd/>
          </a:ln>
        </p:spPr>
      </p:pic>
      <p:sp>
        <p:nvSpPr>
          <p:cNvPr id="40965" name="Rectangle 5"/>
          <p:cNvSpPr>
            <a:spLocks noChangeArrowheads="1"/>
          </p:cNvSpPr>
          <p:nvPr/>
        </p:nvSpPr>
        <p:spPr bwMode="auto">
          <a:xfrm>
            <a:off x="1627188" y="6165850"/>
            <a:ext cx="5969000" cy="366713"/>
          </a:xfrm>
          <a:prstGeom prst="rect">
            <a:avLst/>
          </a:prstGeom>
          <a:noFill/>
          <a:ln w="9525">
            <a:noFill/>
            <a:miter lim="800000"/>
            <a:headEnd/>
            <a:tailEnd/>
          </a:ln>
          <a:effectLst/>
        </p:spPr>
        <p:txBody>
          <a:bodyPr wrap="none">
            <a:spAutoFit/>
          </a:bodyPr>
          <a:lstStyle/>
          <a:p>
            <a:pPr>
              <a:spcBef>
                <a:spcPct val="20000"/>
              </a:spcBef>
              <a:buClr>
                <a:schemeClr val="folHlink"/>
              </a:buClr>
              <a:buSzPct val="90000"/>
              <a:buFont typeface="Wingdings" pitchFamily="2" charset="2"/>
              <a:buNone/>
            </a:pPr>
            <a:r>
              <a:rPr lang="es-ES" b="1"/>
              <a:t>Fig. 3.4.1: Circuito acondicionador de un sensor infrarrojo.</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s-ES" sz="4000" b="1" smtClean="0">
                <a:solidFill>
                  <a:srgbClr val="FF9900"/>
                </a:solidFill>
                <a:effectLst>
                  <a:outerShdw blurRad="38100" dist="38100" dir="2700000" algn="tl">
                    <a:srgbClr val="000000"/>
                  </a:outerShdw>
                </a:effectLst>
              </a:rPr>
              <a:t>Diseño electrónico del controlador de la Banda.</a:t>
            </a:r>
          </a:p>
        </p:txBody>
      </p:sp>
      <p:sp>
        <p:nvSpPr>
          <p:cNvPr id="41987" name="Rectangle 3"/>
          <p:cNvSpPr>
            <a:spLocks noGrp="1" noChangeArrowheads="1"/>
          </p:cNvSpPr>
          <p:nvPr>
            <p:ph type="body" idx="1"/>
          </p:nvPr>
        </p:nvSpPr>
        <p:spPr>
          <a:xfrm>
            <a:off x="914400" y="1600200"/>
            <a:ext cx="7772400" cy="1757363"/>
          </a:xfrm>
        </p:spPr>
        <p:txBody>
          <a:bodyPr/>
          <a:lstStyle/>
          <a:p>
            <a:pPr>
              <a:buFont typeface="Wingdings" pitchFamily="2" charset="2"/>
              <a:buNone/>
            </a:pPr>
            <a:r>
              <a:rPr lang="es-ES" sz="2400" b="1" smtClean="0"/>
              <a:t>Circuito del Microcontrolador</a:t>
            </a:r>
          </a:p>
          <a:p>
            <a:r>
              <a:rPr lang="es-ES" sz="2000" smtClean="0"/>
              <a:t>Para controlar la banda utilizamos el PIC16F628A, al tener muy pocas entradas y salidas que manejar se eligió este microcontrolador, también por su facilidad al momento de armar el circuito ya que este PIC posee un oscilador interno.</a:t>
            </a:r>
            <a:endParaRPr lang="es-ES" sz="2000" b="1" smtClean="0"/>
          </a:p>
          <a:p>
            <a:pPr>
              <a:buFont typeface="Wingdings" pitchFamily="2" charset="2"/>
              <a:buNone/>
            </a:pPr>
            <a:endParaRPr lang="es-ES" sz="2000" smtClean="0"/>
          </a:p>
        </p:txBody>
      </p:sp>
      <p:pic>
        <p:nvPicPr>
          <p:cNvPr id="41988" name="Picture 4"/>
          <p:cNvPicPr>
            <a:picLocks noChangeAspect="1" noChangeArrowheads="1"/>
          </p:cNvPicPr>
          <p:nvPr/>
        </p:nvPicPr>
        <p:blipFill>
          <a:blip r:embed="rId2"/>
          <a:srcRect t="8356"/>
          <a:stretch>
            <a:fillRect/>
          </a:stretch>
        </p:blipFill>
        <p:spPr bwMode="auto">
          <a:xfrm>
            <a:off x="2770188" y="3467100"/>
            <a:ext cx="3817937" cy="2625725"/>
          </a:xfrm>
          <a:prstGeom prst="rect">
            <a:avLst/>
          </a:prstGeom>
          <a:noFill/>
          <a:ln w="9525">
            <a:noFill/>
            <a:miter lim="800000"/>
            <a:headEnd/>
            <a:tailEnd/>
          </a:ln>
        </p:spPr>
      </p:pic>
      <p:sp>
        <p:nvSpPr>
          <p:cNvPr id="41989" name="Rectangle 5"/>
          <p:cNvSpPr>
            <a:spLocks noChangeArrowheads="1"/>
          </p:cNvSpPr>
          <p:nvPr/>
        </p:nvSpPr>
        <p:spPr bwMode="auto">
          <a:xfrm>
            <a:off x="1495425" y="6230938"/>
            <a:ext cx="6153150" cy="366712"/>
          </a:xfrm>
          <a:prstGeom prst="rect">
            <a:avLst/>
          </a:prstGeom>
          <a:noFill/>
          <a:ln w="9525">
            <a:noFill/>
            <a:miter lim="800000"/>
            <a:headEnd/>
            <a:tailEnd/>
          </a:ln>
          <a:effectLst/>
        </p:spPr>
        <p:txBody>
          <a:bodyPr wrap="none">
            <a:spAutoFit/>
          </a:bodyPr>
          <a:lstStyle/>
          <a:p>
            <a:pPr>
              <a:spcBef>
                <a:spcPct val="20000"/>
              </a:spcBef>
              <a:buClr>
                <a:schemeClr val="folHlink"/>
              </a:buClr>
              <a:buSzPct val="90000"/>
              <a:buFont typeface="Wingdings" pitchFamily="2" charset="2"/>
              <a:buChar char="n"/>
            </a:pPr>
            <a:r>
              <a:rPr lang="es-ES" b="1"/>
              <a:t>Fig. 3.4.2: Circuito controlador de la Banda transportadora</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95288" y="115888"/>
            <a:ext cx="5832475" cy="1143000"/>
          </a:xfrm>
        </p:spPr>
        <p:txBody>
          <a:bodyPr/>
          <a:lstStyle/>
          <a:p>
            <a:r>
              <a:rPr lang="es-ES" sz="2400" b="1" smtClean="0">
                <a:solidFill>
                  <a:srgbClr val="FF9900"/>
                </a:solidFill>
                <a:effectLst>
                  <a:outerShdw blurRad="38100" dist="38100" dir="2700000" algn="tl">
                    <a:srgbClr val="000000"/>
                  </a:outerShdw>
                </a:effectLst>
              </a:rPr>
              <a:t>Código de programa del microcontrolador</a:t>
            </a:r>
            <a:endParaRPr lang="es-ES" sz="2800" b="1" smtClean="0">
              <a:solidFill>
                <a:srgbClr val="FF9900"/>
              </a:solidFill>
              <a:effectLst>
                <a:outerShdw blurRad="38100" dist="38100" dir="2700000" algn="tl">
                  <a:srgbClr val="000000"/>
                </a:outerShdw>
              </a:effectLst>
            </a:endParaRPr>
          </a:p>
        </p:txBody>
      </p:sp>
      <p:sp>
        <p:nvSpPr>
          <p:cNvPr id="43011" name="Rectangle 3"/>
          <p:cNvSpPr>
            <a:spLocks noChangeArrowheads="1"/>
          </p:cNvSpPr>
          <p:nvPr/>
        </p:nvSpPr>
        <p:spPr bwMode="auto">
          <a:xfrm>
            <a:off x="0" y="261938"/>
            <a:ext cx="9144000" cy="0"/>
          </a:xfrm>
          <a:prstGeom prst="rect">
            <a:avLst/>
          </a:prstGeom>
          <a:noFill/>
          <a:ln w="9525">
            <a:noFill/>
            <a:miter lim="800000"/>
            <a:headEnd/>
            <a:tailEnd/>
          </a:ln>
          <a:effectLst/>
        </p:spPr>
        <p:txBody>
          <a:bodyPr wrap="none" anchor="ctr">
            <a:spAutoFit/>
          </a:bodyPr>
          <a:lstStyle/>
          <a:p>
            <a:endParaRPr lang="es-ES"/>
          </a:p>
        </p:txBody>
      </p:sp>
      <p:graphicFrame>
        <p:nvGraphicFramePr>
          <p:cNvPr id="43012" name="Object 4"/>
          <p:cNvGraphicFramePr>
            <a:graphicFrameLocks noChangeAspect="1"/>
          </p:cNvGraphicFramePr>
          <p:nvPr/>
        </p:nvGraphicFramePr>
        <p:xfrm>
          <a:off x="6380163" y="44450"/>
          <a:ext cx="2295525" cy="6813550"/>
        </p:xfrm>
        <a:graphic>
          <a:graphicData uri="http://schemas.openxmlformats.org/presentationml/2006/ole">
            <p:oleObj spid="_x0000_s43012" name="Visio" r:id="rId3" imgW="2133267" imgH="6420802" progId="Visio.Drawing.11">
              <p:embed/>
            </p:oleObj>
          </a:graphicData>
        </a:graphic>
      </p:graphicFrame>
      <p:sp>
        <p:nvSpPr>
          <p:cNvPr id="43013" name="Rectangle 5"/>
          <p:cNvSpPr>
            <a:spLocks noChangeArrowheads="1"/>
          </p:cNvSpPr>
          <p:nvPr/>
        </p:nvSpPr>
        <p:spPr bwMode="auto">
          <a:xfrm>
            <a:off x="539750" y="1125538"/>
            <a:ext cx="1944688" cy="5616575"/>
          </a:xfrm>
          <a:prstGeom prst="rect">
            <a:avLst/>
          </a:prstGeom>
          <a:solidFill>
            <a:schemeClr val="accent1"/>
          </a:solidFill>
          <a:ln w="9525">
            <a:noFill/>
            <a:miter lim="800000"/>
            <a:headEnd/>
            <a:tailEnd/>
          </a:ln>
          <a:effectLst/>
        </p:spPr>
        <p:txBody>
          <a:bodyPr/>
          <a:lstStyle/>
          <a:p>
            <a:pPr marL="342900" indent="-342900" eaLnBrk="0" hangingPunct="0">
              <a:lnSpc>
                <a:spcPct val="80000"/>
              </a:lnSpc>
              <a:spcBef>
                <a:spcPct val="20000"/>
              </a:spcBef>
              <a:buClr>
                <a:schemeClr val="folHlink"/>
              </a:buClr>
              <a:buSzPct val="90000"/>
              <a:buFont typeface="Wingdings" pitchFamily="2" charset="2"/>
              <a:buNone/>
            </a:pPr>
            <a:endParaRPr lang="es-ES" sz="1000">
              <a:latin typeface="Arial" charset="0"/>
            </a:endParaRP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program servomotor</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dim in as byte</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dim Vel as byte</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dim cont1 as word</a:t>
            </a:r>
            <a:endParaRPr lang="es-ES" sz="1000">
              <a:latin typeface="Arial" charset="0"/>
            </a:endParaRP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Main:</a:t>
            </a: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INTCON = 0</a:t>
            </a: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TRISA = 1</a:t>
            </a: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TRISB = 0</a:t>
            </a: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TRISB.0 = 1</a:t>
            </a: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TRISB.1 = 1</a:t>
            </a: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PORTA = 0</a:t>
            </a: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PORTB = 0</a:t>
            </a: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PORTA = 0</a:t>
            </a: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PORTB.4 = 1</a:t>
            </a:r>
            <a:endParaRPr lang="en-US" sz="1000">
              <a:latin typeface="Arial" charset="0"/>
            </a:endParaRP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Delay_ms(500)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PORTB.4 = 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Delay_ms(500)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PORTB.4 = 1</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Delay_ms(500)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PORTB.4 = 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Delay_ms(500)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PORTB.4 = 1</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Delay_ms(500)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PORTB.4 = 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Delay_ms(500)</a:t>
            </a:r>
          </a:p>
          <a:p>
            <a:pPr marL="342900" indent="-342900" eaLnBrk="0" hangingPunct="0">
              <a:lnSpc>
                <a:spcPct val="80000"/>
              </a:lnSpc>
              <a:spcBef>
                <a:spcPct val="20000"/>
              </a:spcBef>
              <a:buClr>
                <a:schemeClr val="folHlink"/>
              </a:buClr>
              <a:buSzPct val="90000"/>
              <a:buFont typeface="Wingdings" pitchFamily="2" charset="2"/>
              <a:buChar char="n"/>
            </a:pPr>
            <a:endParaRPr lang="es-ES" sz="1000">
              <a:latin typeface="Arial" charset="0"/>
            </a:endParaRPr>
          </a:p>
        </p:txBody>
      </p:sp>
      <p:sp>
        <p:nvSpPr>
          <p:cNvPr id="43014" name="Rectangle 6"/>
          <p:cNvSpPr>
            <a:spLocks noChangeArrowheads="1"/>
          </p:cNvSpPr>
          <p:nvPr/>
        </p:nvSpPr>
        <p:spPr bwMode="auto">
          <a:xfrm>
            <a:off x="2700338" y="1125538"/>
            <a:ext cx="3527425" cy="5616575"/>
          </a:xfrm>
          <a:prstGeom prst="rect">
            <a:avLst/>
          </a:prstGeom>
          <a:solidFill>
            <a:schemeClr val="accent1"/>
          </a:solidFill>
          <a:ln w="9525">
            <a:noFill/>
            <a:miter lim="800000"/>
            <a:headEnd/>
            <a:tailEnd/>
          </a:ln>
          <a:effectLst/>
        </p:spPr>
        <p:txBody>
          <a:bodyPr/>
          <a:lstStyle/>
          <a:p>
            <a:pPr marL="342900" indent="-342900" eaLnBrk="0" hangingPunct="0">
              <a:lnSpc>
                <a:spcPct val="80000"/>
              </a:lnSpc>
              <a:spcBef>
                <a:spcPct val="20000"/>
              </a:spcBef>
              <a:buClr>
                <a:schemeClr val="folHlink"/>
              </a:buClr>
              <a:buSzPct val="90000"/>
              <a:buFont typeface="Wingdings" pitchFamily="2" charset="2"/>
              <a:buNone/>
            </a:pPr>
            <a:r>
              <a:rPr lang="en-US" sz="1000">
                <a:latin typeface="Arial" charset="0"/>
              </a:rPr>
              <a:t>	While true</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if  (PORTB.0 = 0 ) then</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PORTB.4 = 1</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PORTB.2 = 1</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Delay_us(900)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PORTB.2 = 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Delay_us(1100)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if  (PORTB.1 = 1 ) then</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PORTB.5 = 1</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PORTB.2 = 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Delay_ms(2000)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for cont1 = 0 to 700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PORTB.2 = 1</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Delay_us(900)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PORTB.2 = 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Delay_us(1100)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next cont1</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else</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PORTB.5 = 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end if</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else</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PORTB.4 = 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Delay_ms(4000)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PORTB.5 = 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end if</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wend</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PORTB.2 = 0</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PORTB.4 = 1</a:t>
            </a:r>
          </a:p>
          <a:p>
            <a:pPr marL="342900" indent="-342900" eaLnBrk="0" hangingPunct="0">
              <a:lnSpc>
                <a:spcPct val="80000"/>
              </a:lnSpc>
              <a:spcBef>
                <a:spcPct val="20000"/>
              </a:spcBef>
              <a:buClr>
                <a:schemeClr val="folHlink"/>
              </a:buClr>
              <a:buSzPct val="90000"/>
              <a:buFont typeface="Wingdings" pitchFamily="2" charset="2"/>
              <a:buChar char="n"/>
            </a:pPr>
            <a:r>
              <a:rPr lang="en-US" sz="1000">
                <a:latin typeface="Arial" charset="0"/>
              </a:rPr>
              <a:t>  </a:t>
            </a:r>
            <a:r>
              <a:rPr lang="es-ES" sz="1000">
                <a:latin typeface="Arial" charset="0"/>
              </a:rPr>
              <a:t>Delay_ms(2000)</a:t>
            </a: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  PORTB.4 = 0</a:t>
            </a: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  </a:t>
            </a:r>
          </a:p>
          <a:p>
            <a:pPr marL="342900" indent="-342900" eaLnBrk="0" hangingPunct="0">
              <a:lnSpc>
                <a:spcPct val="80000"/>
              </a:lnSpc>
              <a:spcBef>
                <a:spcPct val="20000"/>
              </a:spcBef>
              <a:buClr>
                <a:schemeClr val="folHlink"/>
              </a:buClr>
              <a:buSzPct val="90000"/>
              <a:buFont typeface="Wingdings" pitchFamily="2" charset="2"/>
              <a:buChar char="n"/>
            </a:pPr>
            <a:r>
              <a:rPr lang="es-ES" sz="1000">
                <a:latin typeface="Arial" charset="0"/>
              </a:rPr>
              <a:t>End.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Título"/>
          <p:cNvSpPr>
            <a:spLocks noGrp="1"/>
          </p:cNvSpPr>
          <p:nvPr>
            <p:ph type="title"/>
          </p:nvPr>
        </p:nvSpPr>
        <p:spPr/>
        <p:txBody>
          <a:bodyPr/>
          <a:lstStyle/>
          <a:p>
            <a:pPr eaLnBrk="1" hangingPunct="1"/>
            <a:r>
              <a:rPr lang="es-EC" sz="4000" b="1" smtClean="0">
                <a:solidFill>
                  <a:srgbClr val="FF9900"/>
                </a:solidFill>
                <a:effectLst>
                  <a:outerShdw blurRad="38100" dist="38100" dir="2700000" algn="tl">
                    <a:srgbClr val="000000"/>
                  </a:outerShdw>
                </a:effectLst>
              </a:rPr>
              <a:t>DESCRIPCION DEL PROYECTO</a:t>
            </a:r>
            <a:endParaRPr lang="es-EC" sz="4000" smtClean="0">
              <a:effectLst>
                <a:outerShdw blurRad="38100" dist="38100" dir="2700000" algn="tl">
                  <a:srgbClr val="000000"/>
                </a:outerShdw>
              </a:effectLst>
            </a:endParaRPr>
          </a:p>
        </p:txBody>
      </p:sp>
      <p:sp>
        <p:nvSpPr>
          <p:cNvPr id="9219" name="2 Marcador de contenido"/>
          <p:cNvSpPr>
            <a:spLocks noGrp="1"/>
          </p:cNvSpPr>
          <p:nvPr>
            <p:ph idx="1"/>
          </p:nvPr>
        </p:nvSpPr>
        <p:spPr/>
        <p:txBody>
          <a:bodyPr/>
          <a:lstStyle/>
          <a:p>
            <a:pPr eaLnBrk="1" hangingPunct="1"/>
            <a:endParaRPr lang="es-ES" smtClean="0"/>
          </a:p>
          <a:p>
            <a:pPr eaLnBrk="1" hangingPunct="1"/>
            <a:r>
              <a:rPr lang="es-ES" sz="2400" smtClean="0"/>
              <a:t>El brazo robótico clasificará los recipientes según el nivel medido.</a:t>
            </a:r>
          </a:p>
          <a:p>
            <a:pPr eaLnBrk="1" hangingPunct="1">
              <a:buFont typeface="Wingdings" pitchFamily="2" charset="2"/>
              <a:buNone/>
            </a:pPr>
            <a:endParaRPr lang="es-EC" sz="2400" smtClean="0"/>
          </a:p>
          <a:p>
            <a:pPr eaLnBrk="1" hangingPunct="1"/>
            <a:r>
              <a:rPr lang="es-ES" sz="2400" smtClean="0"/>
              <a:t>El brazo tendrá 2 grados de libertad, utilizando 2 servomotores para mover la base de brazo y un motor que controlará el gipper o garra. </a:t>
            </a:r>
            <a:endParaRPr lang="es-EC" sz="240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4932363" y="44450"/>
          <a:ext cx="4175125" cy="6858000"/>
        </p:xfrm>
        <a:graphic>
          <a:graphicData uri="http://schemas.openxmlformats.org/presentationml/2006/ole">
            <p:oleObj spid="_x0000_s1026" name="Visio" r:id="rId3" imgW="3570446" imgH="7113889" progId="Visio.Drawing.11">
              <p:embed/>
            </p:oleObj>
          </a:graphicData>
        </a:graphic>
      </p:graphicFrame>
      <p:sp>
        <p:nvSpPr>
          <p:cNvPr id="1028" name="1 Título"/>
          <p:cNvSpPr>
            <a:spLocks/>
          </p:cNvSpPr>
          <p:nvPr/>
        </p:nvSpPr>
        <p:spPr bwMode="auto">
          <a:xfrm>
            <a:off x="395288" y="420688"/>
            <a:ext cx="4608512" cy="2071687"/>
          </a:xfrm>
          <a:prstGeom prst="rect">
            <a:avLst/>
          </a:prstGeom>
          <a:noFill/>
          <a:ln w="9525">
            <a:noFill/>
            <a:miter lim="800000"/>
            <a:headEnd/>
            <a:tailEnd/>
          </a:ln>
        </p:spPr>
        <p:txBody>
          <a:bodyPr anchor="ctr"/>
          <a:lstStyle/>
          <a:p>
            <a:pPr algn="ctr"/>
            <a:r>
              <a:rPr lang="es-ES" sz="4200">
                <a:solidFill>
                  <a:schemeClr val="tx2"/>
                </a:solidFill>
              </a:rPr>
              <a:t> </a:t>
            </a:r>
            <a:r>
              <a:rPr lang="es-EC" sz="4000" b="1">
                <a:solidFill>
                  <a:srgbClr val="FF9900"/>
                </a:solidFill>
              </a:rPr>
              <a:t/>
            </a:r>
            <a:br>
              <a:rPr lang="es-EC" sz="4000" b="1">
                <a:solidFill>
                  <a:srgbClr val="FF9900"/>
                </a:solidFill>
              </a:rPr>
            </a:br>
            <a:r>
              <a:rPr lang="es-ES" sz="4000" b="1">
                <a:solidFill>
                  <a:srgbClr val="FF9900"/>
                </a:solidFill>
                <a:effectLst>
                  <a:outerShdw blurRad="38100" dist="38100" dir="2700000" algn="tl">
                    <a:srgbClr val="000000"/>
                  </a:outerShdw>
                </a:effectLst>
              </a:rPr>
              <a:t>PROGRAMACION EN MATLAB</a:t>
            </a:r>
            <a:r>
              <a:rPr lang="es-EC" sz="4200">
                <a:solidFill>
                  <a:schemeClr val="tx2"/>
                </a:solidFill>
              </a:rPr>
              <a:t/>
            </a:r>
            <a:br>
              <a:rPr lang="es-EC" sz="4200">
                <a:solidFill>
                  <a:schemeClr val="tx2"/>
                </a:solidFill>
              </a:rPr>
            </a:br>
            <a:endParaRPr lang="es-EC" sz="4200">
              <a:solidFill>
                <a:schemeClr val="tx2"/>
              </a:solidFill>
            </a:endParaRPr>
          </a:p>
        </p:txBody>
      </p:sp>
      <p:sp>
        <p:nvSpPr>
          <p:cNvPr id="1029" name="2 Marcador de contenido"/>
          <p:cNvSpPr>
            <a:spLocks/>
          </p:cNvSpPr>
          <p:nvPr/>
        </p:nvSpPr>
        <p:spPr bwMode="auto">
          <a:xfrm>
            <a:off x="1116013" y="2565400"/>
            <a:ext cx="3152775" cy="2376488"/>
          </a:xfrm>
          <a:prstGeom prst="rect">
            <a:avLst/>
          </a:prstGeom>
          <a:noFill/>
          <a:ln w="9525">
            <a:noFill/>
            <a:miter lim="800000"/>
            <a:headEnd/>
            <a:tailEnd/>
          </a:ln>
        </p:spPr>
        <p:txBody>
          <a:bodyPr/>
          <a:lstStyle/>
          <a:p>
            <a:pPr marL="342900" indent="-342900" algn="ctr">
              <a:spcBef>
                <a:spcPct val="20000"/>
              </a:spcBef>
              <a:buClr>
                <a:schemeClr val="folHlink"/>
              </a:buClr>
              <a:buSzPct val="90000"/>
              <a:buFont typeface="Wingdings" pitchFamily="2" charset="2"/>
              <a:buNone/>
            </a:pPr>
            <a:endParaRPr lang="es-EC" sz="2800" b="1">
              <a:solidFill>
                <a:srgbClr val="002060"/>
              </a:solidFill>
              <a:latin typeface="Arial" charset="0"/>
            </a:endParaRPr>
          </a:p>
          <a:p>
            <a:pPr marL="342900" indent="-342900" algn="ctr">
              <a:spcBef>
                <a:spcPct val="20000"/>
              </a:spcBef>
              <a:buClr>
                <a:schemeClr val="folHlink"/>
              </a:buClr>
              <a:buSzPct val="90000"/>
              <a:buFont typeface="Wingdings" pitchFamily="2" charset="2"/>
              <a:buNone/>
            </a:pPr>
            <a:r>
              <a:rPr lang="es-EC" sz="2800" b="1">
                <a:solidFill>
                  <a:srgbClr val="002060"/>
                </a:solidFill>
                <a:latin typeface="Arial" charset="0"/>
              </a:rPr>
              <a:t>DIAGRAMA DE FLUJO</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1 Título"/>
          <p:cNvSpPr>
            <a:spLocks noGrp="1"/>
          </p:cNvSpPr>
          <p:nvPr>
            <p:ph type="title"/>
          </p:nvPr>
        </p:nvSpPr>
        <p:spPr/>
        <p:txBody>
          <a:bodyPr/>
          <a:lstStyle/>
          <a:p>
            <a:pPr eaLnBrk="1" hangingPunct="1"/>
            <a:r>
              <a:rPr lang="es-ES" sz="4000" b="1" smtClean="0">
                <a:solidFill>
                  <a:srgbClr val="FF9900"/>
                </a:solidFill>
              </a:rPr>
              <a:t/>
            </a:r>
            <a:br>
              <a:rPr lang="es-ES" sz="4000" b="1" smtClean="0">
                <a:solidFill>
                  <a:srgbClr val="FF9900"/>
                </a:solidFill>
              </a:rPr>
            </a:br>
            <a:r>
              <a:rPr lang="es-ES" sz="4000" b="1" smtClean="0">
                <a:solidFill>
                  <a:srgbClr val="FF9900"/>
                </a:solidFill>
                <a:effectLst>
                  <a:outerShdw blurRad="38100" dist="38100" dir="2700000" algn="tl">
                    <a:srgbClr val="000000"/>
                  </a:outerShdw>
                </a:effectLst>
              </a:rPr>
              <a:t>PROGRAMACION EN MATLAB</a:t>
            </a:r>
            <a:r>
              <a:rPr lang="es-EC" sz="4000" smtClean="0"/>
              <a:t/>
            </a:r>
            <a:br>
              <a:rPr lang="es-EC" sz="4000" smtClean="0"/>
            </a:br>
            <a:endParaRPr lang="es-EC" sz="4000" smtClean="0"/>
          </a:p>
        </p:txBody>
      </p:sp>
      <p:sp>
        <p:nvSpPr>
          <p:cNvPr id="13315" name="2 Marcador de contenido"/>
          <p:cNvSpPr>
            <a:spLocks noGrp="1"/>
          </p:cNvSpPr>
          <p:nvPr>
            <p:ph idx="1"/>
          </p:nvPr>
        </p:nvSpPr>
        <p:spPr/>
        <p:txBody>
          <a:bodyPr/>
          <a:lstStyle/>
          <a:p>
            <a:pPr eaLnBrk="1" hangingPunct="1"/>
            <a:endParaRPr lang="es-EC" smtClean="0"/>
          </a:p>
          <a:p>
            <a:pPr eaLnBrk="1" hangingPunct="1"/>
            <a:r>
              <a:rPr lang="es-EC" smtClean="0"/>
              <a:t>Rango Sensor ultrasónico:  0 – 255</a:t>
            </a:r>
          </a:p>
          <a:p>
            <a:pPr eaLnBrk="1" hangingPunct="1"/>
            <a:endParaRPr lang="es-EC" smtClean="0"/>
          </a:p>
          <a:p>
            <a:pPr eaLnBrk="1" hangingPunct="1"/>
            <a:r>
              <a:rPr lang="es-EC" smtClean="0"/>
              <a:t>Rango Sensor de luz: 0 -1024</a:t>
            </a:r>
          </a:p>
          <a:p>
            <a:pPr eaLnBrk="1" hangingPunct="1"/>
            <a:endParaRPr lang="es-EC" smtClean="0"/>
          </a:p>
          <a:p>
            <a:pPr eaLnBrk="1" hangingPunct="1"/>
            <a:r>
              <a:rPr lang="es-EC" smtClean="0"/>
              <a:t>Estado Sensor Tacto: 0 (off) – 1(on)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Título"/>
          <p:cNvSpPr>
            <a:spLocks noGrp="1"/>
          </p:cNvSpPr>
          <p:nvPr>
            <p:ph type="title"/>
          </p:nvPr>
        </p:nvSpPr>
        <p:spPr/>
        <p:txBody>
          <a:bodyPr/>
          <a:lstStyle/>
          <a:p>
            <a:pPr eaLnBrk="1" hangingPunct="1"/>
            <a:r>
              <a:rPr lang="es-ES" sz="4000" b="1" smtClean="0">
                <a:solidFill>
                  <a:srgbClr val="FF9900"/>
                </a:solidFill>
              </a:rPr>
              <a:t/>
            </a:r>
            <a:br>
              <a:rPr lang="es-ES" sz="4000" b="1" smtClean="0">
                <a:solidFill>
                  <a:srgbClr val="FF9900"/>
                </a:solidFill>
              </a:rPr>
            </a:br>
            <a:r>
              <a:rPr lang="es-ES" sz="4000" b="1" smtClean="0">
                <a:solidFill>
                  <a:srgbClr val="FF9900"/>
                </a:solidFill>
                <a:effectLst>
                  <a:outerShdw blurRad="38100" dist="38100" dir="2700000" algn="tl">
                    <a:srgbClr val="000000"/>
                  </a:outerShdw>
                </a:effectLst>
              </a:rPr>
              <a:t>PROGRAMACION EN MATLAB</a:t>
            </a:r>
            <a:r>
              <a:rPr lang="es-EC" sz="4400" smtClean="0"/>
              <a:t/>
            </a:r>
            <a:br>
              <a:rPr lang="es-EC" sz="4400" smtClean="0"/>
            </a:br>
            <a:endParaRPr lang="es-EC" smtClean="0"/>
          </a:p>
        </p:txBody>
      </p:sp>
      <p:sp>
        <p:nvSpPr>
          <p:cNvPr id="14339" name="2 Marcador de contenido"/>
          <p:cNvSpPr>
            <a:spLocks noGrp="1"/>
          </p:cNvSpPr>
          <p:nvPr>
            <p:ph idx="1"/>
          </p:nvPr>
        </p:nvSpPr>
        <p:spPr/>
        <p:txBody>
          <a:bodyPr/>
          <a:lstStyle/>
          <a:p>
            <a:pPr eaLnBrk="1" hangingPunct="1">
              <a:buFont typeface="Wingdings" pitchFamily="2" charset="2"/>
              <a:buNone/>
            </a:pPr>
            <a:r>
              <a:rPr lang="es-ES" b="1" smtClean="0"/>
              <a:t>ENTRADAS NXT:</a:t>
            </a:r>
          </a:p>
          <a:p>
            <a:pPr eaLnBrk="1" hangingPunct="1"/>
            <a:r>
              <a:rPr lang="es-ES" smtClean="0"/>
              <a:t>Sensor Tacto = SENSOR_1</a:t>
            </a:r>
            <a:endParaRPr lang="es-EC" smtClean="0"/>
          </a:p>
          <a:p>
            <a:pPr eaLnBrk="1" hangingPunct="1"/>
            <a:r>
              <a:rPr lang="es-ES" smtClean="0"/>
              <a:t>Sensor Luz = SENSOR_3</a:t>
            </a:r>
            <a:endParaRPr lang="es-EC" smtClean="0"/>
          </a:p>
          <a:p>
            <a:pPr eaLnBrk="1" hangingPunct="1"/>
            <a:r>
              <a:rPr lang="es-ES" smtClean="0"/>
              <a:t>Sensor Ultrasonido = SENSOR_4</a:t>
            </a:r>
          </a:p>
          <a:p>
            <a:pPr eaLnBrk="1" hangingPunct="1"/>
            <a:endParaRPr lang="es-ES" smtClean="0"/>
          </a:p>
          <a:p>
            <a:pPr eaLnBrk="1" hangingPunct="1">
              <a:buFont typeface="Wingdings" pitchFamily="2" charset="2"/>
              <a:buNone/>
            </a:pPr>
            <a:r>
              <a:rPr lang="es-EC" b="1" smtClean="0"/>
              <a:t>SALIDAS NXT:</a:t>
            </a:r>
          </a:p>
          <a:p>
            <a:pPr eaLnBrk="1" hangingPunct="1"/>
            <a:r>
              <a:rPr lang="es-ES" smtClean="0"/>
              <a:t>puerto1 = MOTOR_A;</a:t>
            </a:r>
            <a:endParaRPr lang="es-EC" smtClean="0"/>
          </a:p>
          <a:p>
            <a:pPr eaLnBrk="1" hangingPunct="1"/>
            <a:r>
              <a:rPr lang="es-ES" smtClean="0"/>
              <a:t>puerto2 = MOTOR_B;</a:t>
            </a:r>
            <a:endParaRPr lang="es-EC" smtClean="0"/>
          </a:p>
          <a:p>
            <a:pPr eaLnBrk="1" hangingPunct="1"/>
            <a:r>
              <a:rPr lang="es-ES" smtClean="0"/>
              <a:t>puerto3 = MOTOR_C;</a:t>
            </a:r>
            <a:endParaRPr lang="es-EC" smtClean="0"/>
          </a:p>
          <a:p>
            <a:pPr eaLnBrk="1" hangingPunct="1"/>
            <a:endParaRPr lang="es-EC"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Título"/>
          <p:cNvSpPr>
            <a:spLocks noGrp="1"/>
          </p:cNvSpPr>
          <p:nvPr>
            <p:ph type="title"/>
          </p:nvPr>
        </p:nvSpPr>
        <p:spPr/>
        <p:txBody>
          <a:bodyPr/>
          <a:lstStyle/>
          <a:p>
            <a:pPr eaLnBrk="1" hangingPunct="1"/>
            <a:r>
              <a:rPr lang="es-ES" sz="4000" b="1" smtClean="0">
                <a:solidFill>
                  <a:srgbClr val="FF9900"/>
                </a:solidFill>
              </a:rPr>
              <a:t/>
            </a:r>
            <a:br>
              <a:rPr lang="es-ES" sz="4000" b="1" smtClean="0">
                <a:solidFill>
                  <a:srgbClr val="FF9900"/>
                </a:solidFill>
              </a:rPr>
            </a:br>
            <a:r>
              <a:rPr lang="es-ES" sz="4000" b="1" smtClean="0">
                <a:solidFill>
                  <a:srgbClr val="FF9900"/>
                </a:solidFill>
                <a:effectLst>
                  <a:outerShdw blurRad="38100" dist="38100" dir="2700000" algn="tl">
                    <a:srgbClr val="000000"/>
                  </a:outerShdw>
                </a:effectLst>
              </a:rPr>
              <a:t>PROGRAMACION EN MATLAB</a:t>
            </a:r>
            <a:r>
              <a:rPr lang="es-EC" sz="4000" smtClean="0"/>
              <a:t/>
            </a:r>
            <a:br>
              <a:rPr lang="es-EC" sz="4000" smtClean="0"/>
            </a:br>
            <a:endParaRPr lang="es-EC" sz="4000" smtClean="0"/>
          </a:p>
        </p:txBody>
      </p:sp>
      <p:sp>
        <p:nvSpPr>
          <p:cNvPr id="15363" name="2 Marcador de contenido"/>
          <p:cNvSpPr>
            <a:spLocks noGrp="1"/>
          </p:cNvSpPr>
          <p:nvPr>
            <p:ph idx="1"/>
          </p:nvPr>
        </p:nvSpPr>
        <p:spPr/>
        <p:txBody>
          <a:bodyPr/>
          <a:lstStyle/>
          <a:p>
            <a:pPr eaLnBrk="1" hangingPunct="1">
              <a:buFont typeface="Wingdings" pitchFamily="2" charset="2"/>
              <a:buNone/>
            </a:pPr>
            <a:r>
              <a:rPr lang="es-EC" b="1" smtClean="0"/>
              <a:t>CONFIGURACION SE SENSORES:</a:t>
            </a:r>
          </a:p>
          <a:p>
            <a:pPr eaLnBrk="1" hangingPunct="1"/>
            <a:endParaRPr lang="es-EC" b="1" smtClean="0"/>
          </a:p>
          <a:p>
            <a:pPr eaLnBrk="1" hangingPunct="1"/>
            <a:r>
              <a:rPr lang="es-EC" b="1" smtClean="0"/>
              <a:t>Sensor Luz:</a:t>
            </a:r>
          </a:p>
          <a:p>
            <a:pPr eaLnBrk="1" hangingPunct="1">
              <a:buFont typeface="Wingdings" pitchFamily="2" charset="2"/>
              <a:buNone/>
            </a:pPr>
            <a:r>
              <a:rPr lang="es-EC" smtClean="0"/>
              <a:t>   Light </a:t>
            </a:r>
            <a:r>
              <a:rPr lang="es-ES" smtClean="0"/>
              <a:t>&gt; 400  »  Presencia de Recipiente</a:t>
            </a:r>
          </a:p>
          <a:p>
            <a:pPr eaLnBrk="1" hangingPunct="1"/>
            <a:r>
              <a:rPr lang="es-EC" b="1" smtClean="0"/>
              <a:t>Sensor Ultrasonido:</a:t>
            </a:r>
          </a:p>
          <a:p>
            <a:pPr eaLnBrk="1" hangingPunct="1">
              <a:buFont typeface="Wingdings" pitchFamily="2" charset="2"/>
              <a:buNone/>
            </a:pPr>
            <a:r>
              <a:rPr lang="es-EC" smtClean="0"/>
              <a:t>   US </a:t>
            </a:r>
            <a:r>
              <a:rPr lang="es-ES" smtClean="0"/>
              <a:t>&lt; 7   »  Nivel Recipiente Correcto</a:t>
            </a:r>
          </a:p>
          <a:p>
            <a:pPr eaLnBrk="1" hangingPunct="1">
              <a:buFont typeface="Wingdings" pitchFamily="2" charset="2"/>
              <a:buNone/>
            </a:pPr>
            <a:r>
              <a:rPr lang="es-ES" smtClean="0"/>
              <a:t>   US &gt;  8  »  Nivel Recipiente Incorrecto</a:t>
            </a:r>
          </a:p>
          <a:p>
            <a:pPr eaLnBrk="1" hangingPunct="1"/>
            <a:r>
              <a:rPr lang="es-EC" b="1" smtClean="0"/>
              <a:t>Sensor Tacto:</a:t>
            </a:r>
          </a:p>
          <a:p>
            <a:pPr eaLnBrk="1" hangingPunct="1">
              <a:buFont typeface="Wingdings" pitchFamily="2" charset="2"/>
              <a:buNone/>
            </a:pPr>
            <a:r>
              <a:rPr lang="es-EC" smtClean="0"/>
              <a:t>   SW </a:t>
            </a:r>
            <a:r>
              <a:rPr lang="es-ES" smtClean="0"/>
              <a:t>= 1  »  Se detiene Secuencia Brazo  </a:t>
            </a:r>
          </a:p>
          <a:p>
            <a:pPr eaLnBrk="1" hangingPunct="1">
              <a:buFont typeface="Wingdings" pitchFamily="2" charset="2"/>
              <a:buNone/>
            </a:pPr>
            <a:r>
              <a:rPr lang="es-ES" smtClean="0"/>
              <a:t>     </a:t>
            </a:r>
          </a:p>
          <a:p>
            <a:pPr eaLnBrk="1" hangingPunct="1">
              <a:buFont typeface="Wingdings" pitchFamily="2" charset="2"/>
              <a:buNone/>
            </a:pPr>
            <a:endParaRPr lang="es-EC"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p:txBody>
          <a:bodyPr/>
          <a:lstStyle/>
          <a:p>
            <a:pPr eaLnBrk="1" hangingPunct="1"/>
            <a:r>
              <a:rPr lang="es-ES" sz="4000" b="1" smtClean="0">
                <a:solidFill>
                  <a:srgbClr val="FF9900"/>
                </a:solidFill>
                <a:effectLst>
                  <a:outerShdw blurRad="38100" dist="38100" dir="2700000" algn="tl">
                    <a:srgbClr val="000000"/>
                  </a:outerShdw>
                </a:effectLst>
              </a:rPr>
              <a:t>PROGRAMACION EN MATLAB</a:t>
            </a:r>
            <a:endParaRPr lang="es-EC" sz="4000" b="1" smtClean="0">
              <a:solidFill>
                <a:srgbClr val="FF9900"/>
              </a:solidFill>
              <a:effectLst>
                <a:outerShdw blurRad="38100" dist="38100" dir="2700000" algn="tl">
                  <a:srgbClr val="000000"/>
                </a:outerShdw>
              </a:effectLst>
            </a:endParaRPr>
          </a:p>
        </p:txBody>
      </p:sp>
      <p:sp>
        <p:nvSpPr>
          <p:cNvPr id="16387" name="2 Marcador de contenido"/>
          <p:cNvSpPr>
            <a:spLocks noGrp="1"/>
          </p:cNvSpPr>
          <p:nvPr>
            <p:ph idx="1"/>
          </p:nvPr>
        </p:nvSpPr>
        <p:spPr/>
        <p:txBody>
          <a:bodyPr/>
          <a:lstStyle/>
          <a:p>
            <a:pPr eaLnBrk="1" hangingPunct="1">
              <a:buFont typeface="Wingdings" pitchFamily="2" charset="2"/>
              <a:buNone/>
            </a:pPr>
            <a:r>
              <a:rPr lang="es-EC" b="1" smtClean="0"/>
              <a:t>COMANDOS ULIZADOS</a:t>
            </a:r>
          </a:p>
          <a:p>
            <a:pPr eaLnBrk="1" hangingPunct="1"/>
            <a:endParaRPr lang="es-ES" smtClean="0"/>
          </a:p>
          <a:p>
            <a:pPr eaLnBrk="1" hangingPunct="1"/>
            <a:r>
              <a:rPr lang="es-ES" smtClean="0"/>
              <a:t>h = COM_OpenNXT()</a:t>
            </a:r>
            <a:endParaRPr lang="es-EC" smtClean="0"/>
          </a:p>
          <a:p>
            <a:pPr eaLnBrk="1" hangingPunct="1"/>
            <a:r>
              <a:rPr lang="es-EC" smtClean="0"/>
              <a:t>OpenLight()</a:t>
            </a:r>
          </a:p>
          <a:p>
            <a:pPr eaLnBrk="1" hangingPunct="1"/>
            <a:r>
              <a:rPr lang="en-US" smtClean="0"/>
              <a:t>GetLight()</a:t>
            </a:r>
          </a:p>
          <a:p>
            <a:pPr eaLnBrk="1" hangingPunct="1"/>
            <a:r>
              <a:rPr lang="es-EC" smtClean="0"/>
              <a:t>OpenUltrasonic()</a:t>
            </a:r>
          </a:p>
          <a:p>
            <a:pPr eaLnBrk="1" hangingPunct="1"/>
            <a:r>
              <a:rPr lang="es-ES" smtClean="0"/>
              <a:t>GetUltrasonic()</a:t>
            </a:r>
          </a:p>
          <a:p>
            <a:pPr eaLnBrk="1" hangingPunct="1"/>
            <a:r>
              <a:rPr lang="en-US" smtClean="0"/>
              <a:t>USMakeSnapshot()</a:t>
            </a:r>
          </a:p>
          <a:p>
            <a:pPr eaLnBrk="1" hangingPunct="1"/>
            <a:r>
              <a:rPr lang="es-ES" smtClean="0"/>
              <a:t> USGetSnapshotResults()</a:t>
            </a:r>
            <a:endParaRPr lang="es-EC" smtClean="0"/>
          </a:p>
          <a:p>
            <a:pPr eaLnBrk="1" hangingPunct="1"/>
            <a:endParaRPr lang="es-EC" smtClean="0"/>
          </a:p>
          <a:p>
            <a:pPr eaLnBrk="1" hangingPunct="1"/>
            <a:endParaRPr lang="es-EC" smtClean="0"/>
          </a:p>
          <a:p>
            <a:pPr eaLnBrk="1" hangingPunct="1"/>
            <a:endParaRPr lang="es-EC"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Título"/>
          <p:cNvSpPr>
            <a:spLocks noGrp="1"/>
          </p:cNvSpPr>
          <p:nvPr>
            <p:ph type="title"/>
          </p:nvPr>
        </p:nvSpPr>
        <p:spPr/>
        <p:txBody>
          <a:bodyPr/>
          <a:lstStyle/>
          <a:p>
            <a:pPr eaLnBrk="1" hangingPunct="1"/>
            <a:r>
              <a:rPr lang="es-ES" sz="4000" b="1" smtClean="0">
                <a:solidFill>
                  <a:srgbClr val="FF9900"/>
                </a:solidFill>
                <a:effectLst>
                  <a:outerShdw blurRad="38100" dist="38100" dir="2700000" algn="tl">
                    <a:srgbClr val="000000"/>
                  </a:outerShdw>
                </a:effectLst>
              </a:rPr>
              <a:t>PROGRAMACION EN MATLAB</a:t>
            </a:r>
            <a:endParaRPr lang="es-EC" sz="4000" b="1" smtClean="0">
              <a:solidFill>
                <a:srgbClr val="FF9900"/>
              </a:solidFill>
              <a:effectLst>
                <a:outerShdw blurRad="38100" dist="38100" dir="2700000" algn="tl">
                  <a:srgbClr val="000000"/>
                </a:outerShdw>
              </a:effectLst>
            </a:endParaRPr>
          </a:p>
        </p:txBody>
      </p:sp>
      <p:sp>
        <p:nvSpPr>
          <p:cNvPr id="17411" name="2 Marcador de contenido"/>
          <p:cNvSpPr>
            <a:spLocks noGrp="1"/>
          </p:cNvSpPr>
          <p:nvPr>
            <p:ph idx="1"/>
          </p:nvPr>
        </p:nvSpPr>
        <p:spPr>
          <a:xfrm>
            <a:off x="857250" y="1571625"/>
            <a:ext cx="7772400" cy="4530725"/>
          </a:xfrm>
        </p:spPr>
        <p:txBody>
          <a:bodyPr/>
          <a:lstStyle/>
          <a:p>
            <a:pPr eaLnBrk="1" hangingPunct="1"/>
            <a:r>
              <a:rPr lang="en-US" smtClean="0"/>
              <a:t>OpenSwitch()</a:t>
            </a:r>
          </a:p>
          <a:p>
            <a:pPr eaLnBrk="1" hangingPunct="1"/>
            <a:r>
              <a:rPr lang="en-US" smtClean="0"/>
              <a:t>GetSwitch()</a:t>
            </a:r>
          </a:p>
          <a:p>
            <a:pPr eaLnBrk="1" hangingPunct="1"/>
            <a:r>
              <a:rPr lang="en-US" smtClean="0"/>
              <a:t>SetMotor()</a:t>
            </a:r>
            <a:endParaRPr lang="es-EC" smtClean="0"/>
          </a:p>
          <a:p>
            <a:pPr eaLnBrk="1" hangingPunct="1"/>
            <a:r>
              <a:rPr lang="en-US" smtClean="0"/>
              <a:t>SetPower()</a:t>
            </a:r>
          </a:p>
          <a:p>
            <a:pPr eaLnBrk="1" hangingPunct="1"/>
            <a:r>
              <a:rPr lang="en-US" smtClean="0"/>
              <a:t>SetAngleLimit ()</a:t>
            </a:r>
          </a:p>
          <a:p>
            <a:pPr eaLnBrk="1" hangingPunct="1"/>
            <a:r>
              <a:rPr lang="en-US" smtClean="0"/>
              <a:t>NXT_PlayTone(Hz,time)</a:t>
            </a:r>
          </a:p>
          <a:p>
            <a:pPr eaLnBrk="1" hangingPunct="1"/>
            <a:r>
              <a:rPr lang="en-US" smtClean="0"/>
              <a:t>CloseSensor();</a:t>
            </a:r>
            <a:endParaRPr lang="es-EC" smtClean="0"/>
          </a:p>
          <a:p>
            <a:pPr eaLnBrk="1" hangingPunct="1"/>
            <a:r>
              <a:rPr lang="en-US" smtClean="0"/>
              <a:t>COM_CloseNXT();</a:t>
            </a:r>
            <a:endParaRPr lang="es-EC" smtClean="0"/>
          </a:p>
          <a:p>
            <a:pPr eaLnBrk="1" hangingPunct="1"/>
            <a:r>
              <a:rPr lang="en-US" smtClean="0"/>
              <a:t>xlswrite (‘dta.xls’,name)</a:t>
            </a:r>
          </a:p>
          <a:p>
            <a:pPr eaLnBrk="1" hangingPunct="1"/>
            <a:endParaRPr lang="en-US" smtClean="0"/>
          </a:p>
          <a:p>
            <a:pPr eaLnBrk="1" hangingPunct="1"/>
            <a:endParaRPr lang="en-US" smtClean="0"/>
          </a:p>
          <a:p>
            <a:pPr eaLnBrk="1" hangingPunct="1"/>
            <a:endParaRPr lang="es-EC" smtClean="0"/>
          </a:p>
          <a:p>
            <a:pPr eaLnBrk="1" hangingPunct="1"/>
            <a:endParaRPr lang="es-EC"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s-ES" sz="4000" b="1" smtClean="0">
                <a:solidFill>
                  <a:srgbClr val="FF9900"/>
                </a:solidFill>
                <a:effectLst>
                  <a:outerShdw blurRad="38100" dist="38100" dir="2700000" algn="tl">
                    <a:srgbClr val="000000"/>
                  </a:outerShdw>
                </a:effectLst>
              </a:rPr>
              <a:t>Simulación y Pruebas</a:t>
            </a:r>
          </a:p>
        </p:txBody>
      </p:sp>
      <p:sp>
        <p:nvSpPr>
          <p:cNvPr id="44035" name="Rectangle 3"/>
          <p:cNvSpPr>
            <a:spLocks noGrp="1" noChangeArrowheads="1"/>
          </p:cNvSpPr>
          <p:nvPr>
            <p:ph type="body" idx="1"/>
          </p:nvPr>
        </p:nvSpPr>
        <p:spPr>
          <a:xfrm>
            <a:off x="684213" y="1600200"/>
            <a:ext cx="4175125" cy="4530725"/>
          </a:xfrm>
        </p:spPr>
        <p:txBody>
          <a:bodyPr/>
          <a:lstStyle/>
          <a:p>
            <a:endParaRPr lang="es-ES" smtClean="0"/>
          </a:p>
          <a:p>
            <a:endParaRPr lang="es-ES" smtClean="0"/>
          </a:p>
        </p:txBody>
      </p:sp>
      <p:sp>
        <p:nvSpPr>
          <p:cNvPr id="44036" name="Rectangle 4"/>
          <p:cNvSpPr>
            <a:spLocks noChangeArrowheads="1"/>
          </p:cNvSpPr>
          <p:nvPr/>
        </p:nvSpPr>
        <p:spPr bwMode="auto">
          <a:xfrm>
            <a:off x="323850" y="1844675"/>
            <a:ext cx="4319588" cy="4321175"/>
          </a:xfrm>
          <a:prstGeom prst="rect">
            <a:avLst/>
          </a:prstGeom>
          <a:noFill/>
          <a:ln w="9525">
            <a:noFill/>
            <a:miter lim="800000"/>
            <a:headEnd/>
            <a:tailEnd/>
          </a:ln>
          <a:effectLst/>
        </p:spPr>
        <p:txBody>
          <a:bodyPr/>
          <a:lstStyle/>
          <a:p>
            <a:pPr marL="342900" indent="-342900" algn="just" eaLnBrk="0" hangingPunct="0">
              <a:spcBef>
                <a:spcPct val="20000"/>
              </a:spcBef>
              <a:buClr>
                <a:schemeClr val="folHlink"/>
              </a:buClr>
              <a:buSzPct val="90000"/>
              <a:buFont typeface="Wingdings" pitchFamily="2" charset="2"/>
              <a:buNone/>
            </a:pPr>
            <a:r>
              <a:rPr lang="es-ES" sz="2000">
                <a:latin typeface="Arial" charset="0"/>
              </a:rPr>
              <a:t>	El proyecto final esta equipado con 5 sensores distribuidos en diferentes posiciones, los sensores del Lego NXT presentan digitales, en el caso del sensor de ultrasonido 8 bits de resolución y el sensor de Luz 10 bits.</a:t>
            </a:r>
          </a:p>
        </p:txBody>
      </p:sp>
      <p:pic>
        <p:nvPicPr>
          <p:cNvPr id="44037" name="Picture 5" descr="HPIM2325"/>
          <p:cNvPicPr>
            <a:picLocks noChangeAspect="1" noChangeArrowheads="1"/>
          </p:cNvPicPr>
          <p:nvPr/>
        </p:nvPicPr>
        <p:blipFill>
          <a:blip r:embed="rId2" cstate="print"/>
          <a:srcRect l="2861" t="5309" r="5550" b="5673"/>
          <a:stretch>
            <a:fillRect/>
          </a:stretch>
        </p:blipFill>
        <p:spPr bwMode="auto">
          <a:xfrm>
            <a:off x="4932363" y="1916113"/>
            <a:ext cx="3960812" cy="2890837"/>
          </a:xfrm>
          <a:prstGeom prst="rect">
            <a:avLst/>
          </a:prstGeom>
          <a:noFill/>
          <a:ln w="9525">
            <a:noFill/>
            <a:miter lim="800000"/>
            <a:headEnd/>
            <a:tailEnd/>
          </a:ln>
        </p:spPr>
      </p:pic>
      <p:sp>
        <p:nvSpPr>
          <p:cNvPr id="44038" name="Rectangle 6"/>
          <p:cNvSpPr>
            <a:spLocks noChangeArrowheads="1"/>
          </p:cNvSpPr>
          <p:nvPr/>
        </p:nvSpPr>
        <p:spPr bwMode="auto">
          <a:xfrm>
            <a:off x="5003800" y="4879975"/>
            <a:ext cx="3636963" cy="915988"/>
          </a:xfrm>
          <a:prstGeom prst="rect">
            <a:avLst/>
          </a:prstGeom>
          <a:noFill/>
          <a:ln w="9525">
            <a:noFill/>
            <a:miter lim="800000"/>
            <a:headEnd/>
            <a:tailEnd/>
          </a:ln>
          <a:effectLst/>
        </p:spPr>
        <p:txBody>
          <a:bodyPr anchor="ctr">
            <a:spAutoFit/>
          </a:bodyPr>
          <a:lstStyle/>
          <a:p>
            <a:r>
              <a:rPr lang="es-ES" b="1"/>
              <a:t>Fig. 4.1.1 Prueba de funcionamiento del nuevo Brazo robótico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s-ES" sz="3600" b="1" smtClean="0">
                <a:solidFill>
                  <a:srgbClr val="FF9900"/>
                </a:solidFill>
                <a:effectLst>
                  <a:outerShdw blurRad="38100" dist="38100" dir="2700000" algn="tl">
                    <a:srgbClr val="000000"/>
                  </a:outerShdw>
                </a:effectLst>
              </a:rPr>
              <a:t>Configuración y </a:t>
            </a:r>
            <a:br>
              <a:rPr lang="es-ES" sz="3600" b="1" smtClean="0">
                <a:solidFill>
                  <a:srgbClr val="FF9900"/>
                </a:solidFill>
                <a:effectLst>
                  <a:outerShdw blurRad="38100" dist="38100" dir="2700000" algn="tl">
                    <a:srgbClr val="000000"/>
                  </a:outerShdw>
                </a:effectLst>
              </a:rPr>
            </a:br>
            <a:r>
              <a:rPr lang="es-ES" sz="3600" b="1" smtClean="0">
                <a:solidFill>
                  <a:srgbClr val="FF9900"/>
                </a:solidFill>
                <a:effectLst>
                  <a:outerShdw blurRad="38100" dist="38100" dir="2700000" algn="tl">
                    <a:srgbClr val="000000"/>
                  </a:outerShdw>
                </a:effectLst>
              </a:rPr>
              <a:t>Funcionamiento del equipo</a:t>
            </a:r>
          </a:p>
        </p:txBody>
      </p:sp>
      <p:sp>
        <p:nvSpPr>
          <p:cNvPr id="45059" name="Rectangle 3"/>
          <p:cNvSpPr>
            <a:spLocks noGrp="1" noChangeArrowheads="1"/>
          </p:cNvSpPr>
          <p:nvPr>
            <p:ph type="body" idx="1"/>
          </p:nvPr>
        </p:nvSpPr>
        <p:spPr>
          <a:xfrm>
            <a:off x="914400" y="1673225"/>
            <a:ext cx="5313363" cy="4635500"/>
          </a:xfrm>
        </p:spPr>
        <p:txBody>
          <a:bodyPr/>
          <a:lstStyle/>
          <a:p>
            <a:pPr>
              <a:buFont typeface="Wingdings" pitchFamily="2" charset="2"/>
              <a:buNone/>
            </a:pPr>
            <a:r>
              <a:rPr lang="es-ES" sz="2400" b="1" smtClean="0"/>
              <a:t>Tarjetas electrónicas (PCBs)</a:t>
            </a:r>
          </a:p>
          <a:p>
            <a:pPr>
              <a:buFont typeface="Wingdings" pitchFamily="2" charset="2"/>
              <a:buNone/>
            </a:pPr>
            <a:r>
              <a:rPr lang="es-ES" sz="2000" smtClean="0"/>
              <a:t>	</a:t>
            </a:r>
          </a:p>
          <a:p>
            <a:pPr>
              <a:buFont typeface="Wingdings" pitchFamily="2" charset="2"/>
              <a:buNone/>
            </a:pPr>
            <a:r>
              <a:rPr lang="es-ES" sz="2000" smtClean="0"/>
              <a:t>	Básicamente el control de la banda contiene 3 tarjetas electrónicas independientes: Tarjeta Controladoras, Sensor Infrarrojo y fuente de Poder.  </a:t>
            </a:r>
          </a:p>
          <a:p>
            <a:pPr>
              <a:buFont typeface="Wingdings" pitchFamily="2" charset="2"/>
              <a:buNone/>
            </a:pPr>
            <a:endParaRPr lang="es-ES" sz="2000" smtClean="0"/>
          </a:p>
          <a:p>
            <a:pPr>
              <a:buFont typeface="Wingdings" pitchFamily="2" charset="2"/>
              <a:buNone/>
            </a:pPr>
            <a:r>
              <a:rPr lang="es-ES" sz="2000" smtClean="0"/>
              <a:t>	Los elementos de entrada al microcontrolador son 2 sensores infrarrojos y un sensor de tacto, mientras que la salida es un servomotor.</a:t>
            </a:r>
            <a:endParaRPr lang="es-ES" sz="2000" b="1" smtClean="0"/>
          </a:p>
        </p:txBody>
      </p:sp>
      <p:pic>
        <p:nvPicPr>
          <p:cNvPr id="45062" name="Picture 6" descr="Imagen0327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588125" y="2205038"/>
            <a:ext cx="2100263" cy="3673475"/>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s-ES" sz="3600" b="1" smtClean="0">
                <a:solidFill>
                  <a:srgbClr val="FF9900"/>
                </a:solidFill>
                <a:effectLst>
                  <a:outerShdw blurRad="38100" dist="38100" dir="2700000" algn="tl">
                    <a:srgbClr val="000000"/>
                  </a:outerShdw>
                </a:effectLst>
              </a:rPr>
              <a:t>Configuración y </a:t>
            </a:r>
            <a:br>
              <a:rPr lang="es-ES" sz="3600" b="1" smtClean="0">
                <a:solidFill>
                  <a:srgbClr val="FF9900"/>
                </a:solidFill>
                <a:effectLst>
                  <a:outerShdw blurRad="38100" dist="38100" dir="2700000" algn="tl">
                    <a:srgbClr val="000000"/>
                  </a:outerShdw>
                </a:effectLst>
              </a:rPr>
            </a:br>
            <a:r>
              <a:rPr lang="es-ES" sz="3600" b="1" smtClean="0">
                <a:solidFill>
                  <a:srgbClr val="FF9900"/>
                </a:solidFill>
                <a:effectLst>
                  <a:outerShdw blurRad="38100" dist="38100" dir="2700000" algn="tl">
                    <a:srgbClr val="000000"/>
                  </a:outerShdw>
                </a:effectLst>
              </a:rPr>
              <a:t>Funcionamiento del equipo</a:t>
            </a:r>
          </a:p>
        </p:txBody>
      </p:sp>
      <p:sp>
        <p:nvSpPr>
          <p:cNvPr id="46083" name="Rectangle 3"/>
          <p:cNvSpPr>
            <a:spLocks noGrp="1" noChangeArrowheads="1"/>
          </p:cNvSpPr>
          <p:nvPr>
            <p:ph type="body" idx="1"/>
          </p:nvPr>
        </p:nvSpPr>
        <p:spPr>
          <a:xfrm>
            <a:off x="914400" y="1600200"/>
            <a:ext cx="7772400" cy="676275"/>
          </a:xfrm>
        </p:spPr>
        <p:txBody>
          <a:bodyPr/>
          <a:lstStyle/>
          <a:p>
            <a:pPr>
              <a:lnSpc>
                <a:spcPct val="90000"/>
              </a:lnSpc>
            </a:pPr>
            <a:r>
              <a:rPr lang="es-ES" sz="2000" b="1" smtClean="0"/>
              <a:t>Fig. 4.1.4 Esquema de conexión entre las tarjetas electrónicas</a:t>
            </a:r>
          </a:p>
        </p:txBody>
      </p:sp>
      <p:sp>
        <p:nvSpPr>
          <p:cNvPr id="46084" name="Rectangle 4"/>
          <p:cNvSpPr>
            <a:spLocks noChangeArrowheads="1"/>
          </p:cNvSpPr>
          <p:nvPr/>
        </p:nvSpPr>
        <p:spPr bwMode="auto">
          <a:xfrm>
            <a:off x="0" y="2305050"/>
            <a:ext cx="9144000" cy="0"/>
          </a:xfrm>
          <a:prstGeom prst="rect">
            <a:avLst/>
          </a:prstGeom>
          <a:noFill/>
          <a:ln w="9525">
            <a:noFill/>
            <a:miter lim="800000"/>
            <a:headEnd/>
            <a:tailEnd/>
          </a:ln>
          <a:effectLst/>
        </p:spPr>
        <p:txBody>
          <a:bodyPr wrap="none" anchor="ctr">
            <a:spAutoFit/>
          </a:bodyPr>
          <a:lstStyle/>
          <a:p>
            <a:endParaRPr lang="es-ES"/>
          </a:p>
        </p:txBody>
      </p:sp>
      <p:graphicFrame>
        <p:nvGraphicFramePr>
          <p:cNvPr id="46085" name="Object 5"/>
          <p:cNvGraphicFramePr>
            <a:graphicFrameLocks noChangeAspect="1"/>
          </p:cNvGraphicFramePr>
          <p:nvPr/>
        </p:nvGraphicFramePr>
        <p:xfrm>
          <a:off x="1833563" y="2700338"/>
          <a:ext cx="5618162" cy="3249612"/>
        </p:xfrm>
        <a:graphic>
          <a:graphicData uri="http://schemas.openxmlformats.org/presentationml/2006/ole">
            <p:oleObj spid="_x0000_s46085" name="Visio" r:id="rId3" imgW="3885486" imgH="2248567" progId="Visio.Drawing.11">
              <p:embed/>
            </p:oleObj>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s-ES" sz="3600" b="1" smtClean="0">
                <a:solidFill>
                  <a:srgbClr val="FF9900"/>
                </a:solidFill>
                <a:effectLst>
                  <a:outerShdw blurRad="38100" dist="38100" dir="2700000" algn="tl">
                    <a:srgbClr val="000000"/>
                  </a:outerShdw>
                </a:effectLst>
              </a:rPr>
              <a:t>Configuración y </a:t>
            </a:r>
            <a:br>
              <a:rPr lang="es-ES" sz="3600" b="1" smtClean="0">
                <a:solidFill>
                  <a:srgbClr val="FF9900"/>
                </a:solidFill>
                <a:effectLst>
                  <a:outerShdw blurRad="38100" dist="38100" dir="2700000" algn="tl">
                    <a:srgbClr val="000000"/>
                  </a:outerShdw>
                </a:effectLst>
              </a:rPr>
            </a:br>
            <a:r>
              <a:rPr lang="es-ES" sz="3600" b="1" smtClean="0">
                <a:solidFill>
                  <a:srgbClr val="FF9900"/>
                </a:solidFill>
                <a:effectLst>
                  <a:outerShdw blurRad="38100" dist="38100" dir="2700000" algn="tl">
                    <a:srgbClr val="000000"/>
                  </a:outerShdw>
                </a:effectLst>
              </a:rPr>
              <a:t>Funcionamiento del equipo</a:t>
            </a:r>
          </a:p>
        </p:txBody>
      </p:sp>
      <p:sp>
        <p:nvSpPr>
          <p:cNvPr id="47107" name="Rectangle 3"/>
          <p:cNvSpPr>
            <a:spLocks noGrp="1" noChangeArrowheads="1"/>
          </p:cNvSpPr>
          <p:nvPr>
            <p:ph type="body" sz="half" idx="1"/>
          </p:nvPr>
        </p:nvSpPr>
        <p:spPr>
          <a:xfrm>
            <a:off x="914400" y="1600200"/>
            <a:ext cx="7473950" cy="4530725"/>
          </a:xfrm>
        </p:spPr>
        <p:txBody>
          <a:bodyPr/>
          <a:lstStyle/>
          <a:p>
            <a:pPr>
              <a:lnSpc>
                <a:spcPct val="90000"/>
              </a:lnSpc>
              <a:buFont typeface="Wingdings" pitchFamily="2" charset="2"/>
              <a:buNone/>
            </a:pPr>
            <a:r>
              <a:rPr lang="es-ES" sz="2400" b="1" smtClean="0"/>
              <a:t>Circuito Controlador</a:t>
            </a:r>
          </a:p>
          <a:p>
            <a:pPr>
              <a:lnSpc>
                <a:spcPct val="90000"/>
              </a:lnSpc>
            </a:pPr>
            <a:r>
              <a:rPr lang="es-ES" sz="2000" smtClean="0"/>
              <a:t>El controlador está montado sobre la tarjeta universal Ctrl Pics V1.1, la cual me permite programar y probar los microcontroladores de microchip 16F84A, 16F628A, 16F876 y 16F88X. </a:t>
            </a:r>
            <a:endParaRPr lang="es-ES" sz="2000" b="1" smtClean="0"/>
          </a:p>
        </p:txBody>
      </p:sp>
      <p:pic>
        <p:nvPicPr>
          <p:cNvPr id="47108" name="Picture 4" descr="Imagen0316"/>
          <p:cNvPicPr>
            <a:picLocks noChangeAspect="1" noChangeArrowheads="1"/>
          </p:cNvPicPr>
          <p:nvPr/>
        </p:nvPicPr>
        <p:blipFill>
          <a:blip r:embed="rId2">
            <a:clrChange>
              <a:clrFrom>
                <a:srgbClr val="FFFFE0"/>
              </a:clrFrom>
              <a:clrTo>
                <a:srgbClr val="FFFFE0">
                  <a:alpha val="0"/>
                </a:srgbClr>
              </a:clrTo>
            </a:clrChange>
          </a:blip>
          <a:srcRect l="948" t="22055" r="4083" b="24638"/>
          <a:stretch>
            <a:fillRect/>
          </a:stretch>
        </p:blipFill>
        <p:spPr bwMode="auto">
          <a:xfrm>
            <a:off x="2411413" y="3895725"/>
            <a:ext cx="4537075" cy="1909763"/>
          </a:xfrm>
          <a:prstGeom prst="rect">
            <a:avLst/>
          </a:prstGeom>
          <a:noFill/>
        </p:spPr>
      </p:pic>
      <p:sp>
        <p:nvSpPr>
          <p:cNvPr id="47109" name="Rectangle 5"/>
          <p:cNvSpPr>
            <a:spLocks noChangeArrowheads="1"/>
          </p:cNvSpPr>
          <p:nvPr/>
        </p:nvSpPr>
        <p:spPr bwMode="auto">
          <a:xfrm>
            <a:off x="2452688" y="5876925"/>
            <a:ext cx="4495800" cy="339725"/>
          </a:xfrm>
          <a:prstGeom prst="rect">
            <a:avLst/>
          </a:prstGeom>
          <a:noFill/>
          <a:ln w="9525">
            <a:noFill/>
            <a:miter lim="800000"/>
            <a:headEnd/>
            <a:tailEnd/>
          </a:ln>
          <a:effectLst/>
        </p:spPr>
        <p:txBody>
          <a:bodyPr wrap="none">
            <a:spAutoFit/>
          </a:bodyPr>
          <a:lstStyle/>
          <a:p>
            <a:pPr>
              <a:lnSpc>
                <a:spcPct val="90000"/>
              </a:lnSpc>
              <a:spcBef>
                <a:spcPct val="20000"/>
              </a:spcBef>
              <a:buClr>
                <a:schemeClr val="folHlink"/>
              </a:buClr>
              <a:buSzPct val="90000"/>
              <a:buFont typeface="Wingdings" pitchFamily="2" charset="2"/>
              <a:buChar char="n"/>
            </a:pPr>
            <a:r>
              <a:rPr lang="es-ES" b="1"/>
              <a:t>Fig. 4.1.5a tarjeta universal Ctrl. Pics V1.1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Título"/>
          <p:cNvSpPr>
            <a:spLocks noGrp="1"/>
          </p:cNvSpPr>
          <p:nvPr>
            <p:ph type="title"/>
          </p:nvPr>
        </p:nvSpPr>
        <p:spPr/>
        <p:txBody>
          <a:bodyPr/>
          <a:lstStyle/>
          <a:p>
            <a:pPr eaLnBrk="1" hangingPunct="1"/>
            <a:r>
              <a:rPr lang="es-EC" sz="4000" b="1" smtClean="0">
                <a:solidFill>
                  <a:srgbClr val="FF9900"/>
                </a:solidFill>
                <a:effectLst>
                  <a:outerShdw blurRad="38100" dist="38100" dir="2700000" algn="tl">
                    <a:srgbClr val="000000"/>
                  </a:outerShdw>
                </a:effectLst>
              </a:rPr>
              <a:t>DESCRIPCION DEL PROYECTO</a:t>
            </a:r>
            <a:endParaRPr lang="es-EC" sz="4000" smtClean="0">
              <a:effectLst>
                <a:outerShdw blurRad="38100" dist="38100" dir="2700000" algn="tl">
                  <a:srgbClr val="000000"/>
                </a:outerShdw>
              </a:effectLst>
            </a:endParaRPr>
          </a:p>
        </p:txBody>
      </p:sp>
      <p:sp>
        <p:nvSpPr>
          <p:cNvPr id="10243" name="2 Marcador de contenido"/>
          <p:cNvSpPr>
            <a:spLocks noGrp="1"/>
          </p:cNvSpPr>
          <p:nvPr>
            <p:ph idx="1"/>
          </p:nvPr>
        </p:nvSpPr>
        <p:spPr/>
        <p:txBody>
          <a:bodyPr/>
          <a:lstStyle/>
          <a:p>
            <a:pPr eaLnBrk="1" hangingPunct="1"/>
            <a:endParaRPr lang="es-ES" smtClean="0"/>
          </a:p>
          <a:p>
            <a:pPr eaLnBrk="1" hangingPunct="1"/>
            <a:r>
              <a:rPr lang="es-ES" sz="2400" smtClean="0"/>
              <a:t>Contará con un sensor de luz para detectar la presencia de los recipientes.</a:t>
            </a:r>
          </a:p>
          <a:p>
            <a:pPr eaLnBrk="1" hangingPunct="1">
              <a:buFont typeface="Wingdings" pitchFamily="2" charset="2"/>
              <a:buNone/>
            </a:pPr>
            <a:endParaRPr lang="es-EC" sz="2400" smtClean="0"/>
          </a:p>
          <a:p>
            <a:pPr eaLnBrk="1" hangingPunct="1"/>
            <a:r>
              <a:rPr lang="es-ES" sz="2400" smtClean="0"/>
              <a:t>La banda será controlada por un microcontrolador, el que tendrá como dispositivo de entrada dos sensores de luz infrarrojo y como dispositivo de salida un servomotor.</a:t>
            </a:r>
          </a:p>
          <a:p>
            <a:pPr eaLnBrk="1" hangingPunct="1">
              <a:buFont typeface="Wingdings" pitchFamily="2" charset="2"/>
              <a:buNone/>
            </a:pPr>
            <a:r>
              <a:rPr lang="es-ES" smtClean="0"/>
              <a:t> </a:t>
            </a:r>
            <a:endParaRPr lang="es-EC"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s-ES" sz="3600" b="1" smtClean="0">
                <a:solidFill>
                  <a:srgbClr val="FF9900"/>
                </a:solidFill>
                <a:effectLst>
                  <a:outerShdw blurRad="38100" dist="38100" dir="2700000" algn="tl">
                    <a:srgbClr val="000000"/>
                  </a:outerShdw>
                </a:effectLst>
              </a:rPr>
              <a:t>Configuración y </a:t>
            </a:r>
            <a:br>
              <a:rPr lang="es-ES" sz="3600" b="1" smtClean="0">
                <a:solidFill>
                  <a:srgbClr val="FF9900"/>
                </a:solidFill>
                <a:effectLst>
                  <a:outerShdw blurRad="38100" dist="38100" dir="2700000" algn="tl">
                    <a:srgbClr val="000000"/>
                  </a:outerShdw>
                </a:effectLst>
              </a:rPr>
            </a:br>
            <a:r>
              <a:rPr lang="es-ES" sz="3600" b="1" smtClean="0">
                <a:solidFill>
                  <a:srgbClr val="FF9900"/>
                </a:solidFill>
                <a:effectLst>
                  <a:outerShdw blurRad="38100" dist="38100" dir="2700000" algn="tl">
                    <a:srgbClr val="000000"/>
                  </a:outerShdw>
                </a:effectLst>
              </a:rPr>
              <a:t>Funcionamiento del equipo</a:t>
            </a:r>
          </a:p>
        </p:txBody>
      </p:sp>
      <p:sp>
        <p:nvSpPr>
          <p:cNvPr id="48131" name="Rectangle 3"/>
          <p:cNvSpPr>
            <a:spLocks noGrp="1" noChangeArrowheads="1"/>
          </p:cNvSpPr>
          <p:nvPr>
            <p:ph type="body" sz="half" idx="1"/>
          </p:nvPr>
        </p:nvSpPr>
        <p:spPr>
          <a:xfrm>
            <a:off x="914400" y="1600200"/>
            <a:ext cx="7689850" cy="4530725"/>
          </a:xfrm>
        </p:spPr>
        <p:txBody>
          <a:bodyPr/>
          <a:lstStyle/>
          <a:p>
            <a:pPr>
              <a:lnSpc>
                <a:spcPct val="90000"/>
              </a:lnSpc>
            </a:pPr>
            <a:r>
              <a:rPr lang="es-ES" sz="1800" b="1" smtClean="0"/>
              <a:t>Fig. 4.1.5 Componentes de la tarjeta universal Ctrl. Pics V1.1</a:t>
            </a:r>
          </a:p>
        </p:txBody>
      </p:sp>
      <p:pic>
        <p:nvPicPr>
          <p:cNvPr id="48132" name="Picture 4"/>
          <p:cNvPicPr>
            <a:picLocks noChangeAspect="1" noChangeArrowheads="1"/>
          </p:cNvPicPr>
          <p:nvPr/>
        </p:nvPicPr>
        <p:blipFill>
          <a:blip r:embed="rId2"/>
          <a:srcRect/>
          <a:stretch>
            <a:fillRect/>
          </a:stretch>
        </p:blipFill>
        <p:spPr bwMode="auto">
          <a:xfrm>
            <a:off x="4803775" y="2117725"/>
            <a:ext cx="3800475" cy="1816100"/>
          </a:xfrm>
          <a:prstGeom prst="rect">
            <a:avLst/>
          </a:prstGeom>
          <a:noFill/>
          <a:ln w="9525">
            <a:noFill/>
            <a:miter lim="800000"/>
            <a:headEnd/>
            <a:tailEnd/>
          </a:ln>
        </p:spPr>
      </p:pic>
      <p:graphicFrame>
        <p:nvGraphicFramePr>
          <p:cNvPr id="48133" name="Group 5"/>
          <p:cNvGraphicFramePr>
            <a:graphicFrameLocks noGrp="1"/>
          </p:cNvGraphicFramePr>
          <p:nvPr>
            <p:ph sz="half" idx="2"/>
          </p:nvPr>
        </p:nvGraphicFramePr>
        <p:xfrm>
          <a:off x="971550" y="2133600"/>
          <a:ext cx="3671888" cy="3197225"/>
        </p:xfrm>
        <a:graphic>
          <a:graphicData uri="http://schemas.openxmlformats.org/drawingml/2006/table">
            <a:tbl>
              <a:tblPr/>
              <a:tblGrid>
                <a:gridCol w="833438"/>
                <a:gridCol w="1235075"/>
                <a:gridCol w="1603375"/>
              </a:tblGrid>
              <a:tr h="28733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smtClean="0">
                          <a:ln>
                            <a:noFill/>
                          </a:ln>
                          <a:solidFill>
                            <a:schemeClr val="tx1"/>
                          </a:solidFill>
                          <a:effectLst/>
                          <a:latin typeface="Times New Roman" pitchFamily="18" charset="0"/>
                          <a:cs typeface="Times New Roman" pitchFamily="18" charset="0"/>
                        </a:rPr>
                        <a:t>Nomencl.</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smtClean="0">
                          <a:ln>
                            <a:noFill/>
                          </a:ln>
                          <a:solidFill>
                            <a:schemeClr val="tx1"/>
                          </a:solidFill>
                          <a:effectLst/>
                          <a:latin typeface="Times New Roman" pitchFamily="18" charset="0"/>
                          <a:cs typeface="Times New Roman" pitchFamily="18" charset="0"/>
                        </a:rPr>
                        <a:t>Tipo</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smtClean="0">
                          <a:ln>
                            <a:noFill/>
                          </a:ln>
                          <a:solidFill>
                            <a:schemeClr val="tx1"/>
                          </a:solidFill>
                          <a:effectLst/>
                          <a:latin typeface="Times New Roman" pitchFamily="18" charset="0"/>
                          <a:cs typeface="Times New Roman" pitchFamily="18" charset="0"/>
                        </a:rPr>
                        <a:t>Descripci</a:t>
                      </a:r>
                      <a:r>
                        <a:rPr kumimoji="0" lang="es-ES" sz="1200" b="1" i="0" u="none" strike="noStrike" cap="none" normalizeH="0" baseline="0" smtClean="0">
                          <a:ln>
                            <a:noFill/>
                          </a:ln>
                          <a:solidFill>
                            <a:schemeClr val="tx1"/>
                          </a:solidFill>
                          <a:effectLst/>
                          <a:latin typeface="Arial"/>
                          <a:cs typeface="Times New Roman" pitchFamily="18" charset="0"/>
                        </a:rPr>
                        <a:t>ó</a:t>
                      </a:r>
                      <a:r>
                        <a:rPr kumimoji="0" lang="es-ES" sz="1200" b="1" i="0" u="none" strike="noStrike" cap="none" normalizeH="0" baseline="0" smtClean="0">
                          <a:ln>
                            <a:noFill/>
                          </a:ln>
                          <a:solidFill>
                            <a:schemeClr val="tx1"/>
                          </a:solidFill>
                          <a:effectLst/>
                          <a:latin typeface="Times New Roman" pitchFamily="18" charset="0"/>
                          <a:cs typeface="Times New Roman" pitchFamily="18" charset="0"/>
                        </a:rPr>
                        <a:t>n</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BT1 </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Bornera doble</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Alimentaci</a:t>
                      </a:r>
                      <a:r>
                        <a:rPr kumimoji="0" lang="es-ES" sz="1200" b="0" i="0" u="none" strike="noStrike" cap="none" normalizeH="0" baseline="0" smtClean="0">
                          <a:ln>
                            <a:noFill/>
                          </a:ln>
                          <a:solidFill>
                            <a:schemeClr val="tx1"/>
                          </a:solidFill>
                          <a:effectLst/>
                          <a:latin typeface="Arial"/>
                          <a:cs typeface="Times New Roman" pitchFamily="18" charset="0"/>
                        </a:rPr>
                        <a:t>ó</a:t>
                      </a: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n 5VDC</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R1</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Resistencia</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33KOhm</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0363">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U1</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Z</a:t>
                      </a:r>
                      <a:r>
                        <a:rPr kumimoji="0" lang="es-ES" sz="1200" b="0" i="0" u="none" strike="noStrike" cap="none" normalizeH="0" baseline="0" smtClean="0">
                          <a:ln>
                            <a:noFill/>
                          </a:ln>
                          <a:solidFill>
                            <a:schemeClr val="tx1"/>
                          </a:solidFill>
                          <a:effectLst/>
                          <a:latin typeface="Arial"/>
                          <a:cs typeface="Times New Roman" pitchFamily="18" charset="0"/>
                        </a:rPr>
                        <a:t>ó</a:t>
                      </a: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calo 18 pines</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Pic16F628A</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893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J1</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Jumper</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Selector</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893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R2, R3</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Resistencia</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220Ohm</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162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D2, D3</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Diodo Led</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Puerto RB5, RB6</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J5</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Bornera 4 pines</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Puerto RB0, RB1, RB2 y RB3</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893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J8</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3 Espadines</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Servomotor RB2</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s-ES" sz="3600" b="1" smtClean="0">
                <a:solidFill>
                  <a:srgbClr val="FF9900"/>
                </a:solidFill>
                <a:effectLst>
                  <a:outerShdw blurRad="38100" dist="38100" dir="2700000" algn="tl">
                    <a:srgbClr val="000000"/>
                  </a:outerShdw>
                </a:effectLst>
              </a:rPr>
              <a:t>Configuración y </a:t>
            </a:r>
            <a:br>
              <a:rPr lang="es-ES" sz="3600" b="1" smtClean="0">
                <a:solidFill>
                  <a:srgbClr val="FF9900"/>
                </a:solidFill>
                <a:effectLst>
                  <a:outerShdw blurRad="38100" dist="38100" dir="2700000" algn="tl">
                    <a:srgbClr val="000000"/>
                  </a:outerShdw>
                </a:effectLst>
              </a:rPr>
            </a:br>
            <a:r>
              <a:rPr lang="es-ES" sz="3600" b="1" smtClean="0">
                <a:solidFill>
                  <a:srgbClr val="FF9900"/>
                </a:solidFill>
                <a:effectLst>
                  <a:outerShdw blurRad="38100" dist="38100" dir="2700000" algn="tl">
                    <a:srgbClr val="000000"/>
                  </a:outerShdw>
                </a:effectLst>
              </a:rPr>
              <a:t>Funcionamiento del equipo</a:t>
            </a:r>
          </a:p>
        </p:txBody>
      </p:sp>
      <p:sp>
        <p:nvSpPr>
          <p:cNvPr id="49155" name="Rectangle 3"/>
          <p:cNvSpPr>
            <a:spLocks noGrp="1" noChangeArrowheads="1"/>
          </p:cNvSpPr>
          <p:nvPr>
            <p:ph type="body" sz="half" idx="1"/>
          </p:nvPr>
        </p:nvSpPr>
        <p:spPr>
          <a:xfrm>
            <a:off x="914400" y="1600200"/>
            <a:ext cx="4594225" cy="4349750"/>
          </a:xfrm>
        </p:spPr>
        <p:txBody>
          <a:bodyPr/>
          <a:lstStyle/>
          <a:p>
            <a:pPr>
              <a:buFont typeface="Wingdings" pitchFamily="2" charset="2"/>
              <a:buNone/>
            </a:pPr>
            <a:r>
              <a:rPr lang="es-ES" sz="2400" b="1" smtClean="0"/>
              <a:t>Circuito Sensor Infrarrojo</a:t>
            </a:r>
          </a:p>
          <a:p>
            <a:endParaRPr lang="es-ES" sz="2000" smtClean="0"/>
          </a:p>
          <a:p>
            <a:r>
              <a:rPr lang="es-ES" sz="2000" smtClean="0"/>
              <a:t>Esta tarjeta está diseñada para manejar hasta 4 sensores infrarrojos, en su interior contiene un amplificador operacional, el LM339N, este integrado trabaja como un comparador. La señal proveniente de Los fototransistores varia entre 2 y 4.7 voltios dependiendo del brillo de los objetos a medir.</a:t>
            </a:r>
          </a:p>
        </p:txBody>
      </p:sp>
      <p:sp>
        <p:nvSpPr>
          <p:cNvPr id="49156" name="Rectangle 4"/>
          <p:cNvSpPr>
            <a:spLocks noChangeArrowheads="1"/>
          </p:cNvSpPr>
          <p:nvPr/>
        </p:nvSpPr>
        <p:spPr bwMode="auto">
          <a:xfrm>
            <a:off x="6030913" y="1989138"/>
            <a:ext cx="2357437" cy="581025"/>
          </a:xfrm>
          <a:prstGeom prst="rect">
            <a:avLst/>
          </a:prstGeom>
          <a:noFill/>
          <a:ln w="9525">
            <a:noFill/>
            <a:miter lim="800000"/>
            <a:headEnd/>
            <a:tailEnd/>
          </a:ln>
          <a:effectLst/>
        </p:spPr>
        <p:txBody>
          <a:bodyPr wrap="none" anchor="ctr">
            <a:spAutoFit/>
          </a:bodyPr>
          <a:lstStyle/>
          <a:p>
            <a:pPr algn="ctr"/>
            <a:r>
              <a:rPr lang="es-ES" sz="1600" b="1">
                <a:solidFill>
                  <a:srgbClr val="000000"/>
                </a:solidFill>
                <a:latin typeface="Arial" charset="0"/>
                <a:cs typeface="Times New Roman" pitchFamily="18" charset="0"/>
              </a:rPr>
              <a:t>Fig. 4.1.8: Circuito del </a:t>
            </a:r>
          </a:p>
          <a:p>
            <a:pPr algn="ctr"/>
            <a:r>
              <a:rPr lang="es-ES" sz="1600" b="1">
                <a:solidFill>
                  <a:srgbClr val="000000"/>
                </a:solidFill>
                <a:latin typeface="Arial" charset="0"/>
                <a:cs typeface="Times New Roman" pitchFamily="18" charset="0"/>
              </a:rPr>
              <a:t>Sensor Infrarrojo</a:t>
            </a:r>
            <a:endParaRPr lang="es-ES" sz="1600">
              <a:latin typeface="Arial" charset="0"/>
            </a:endParaRPr>
          </a:p>
        </p:txBody>
      </p:sp>
      <p:pic>
        <p:nvPicPr>
          <p:cNvPr id="49157" name="Picture 5"/>
          <p:cNvPicPr>
            <a:picLocks noChangeAspect="1" noChangeArrowheads="1"/>
          </p:cNvPicPr>
          <p:nvPr/>
        </p:nvPicPr>
        <p:blipFill>
          <a:blip r:embed="rId2"/>
          <a:srcRect/>
          <a:stretch>
            <a:fillRect/>
          </a:stretch>
        </p:blipFill>
        <p:spPr bwMode="auto">
          <a:xfrm>
            <a:off x="5657850" y="2636838"/>
            <a:ext cx="3235325" cy="30861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s-ES" sz="3600" b="1" smtClean="0">
                <a:solidFill>
                  <a:srgbClr val="FF9900"/>
                </a:solidFill>
                <a:effectLst>
                  <a:outerShdw blurRad="38100" dist="38100" dir="2700000" algn="tl">
                    <a:srgbClr val="000000"/>
                  </a:outerShdw>
                </a:effectLst>
              </a:rPr>
              <a:t>Configuración y </a:t>
            </a:r>
            <a:br>
              <a:rPr lang="es-ES" sz="3600" b="1" smtClean="0">
                <a:solidFill>
                  <a:srgbClr val="FF9900"/>
                </a:solidFill>
                <a:effectLst>
                  <a:outerShdw blurRad="38100" dist="38100" dir="2700000" algn="tl">
                    <a:srgbClr val="000000"/>
                  </a:outerShdw>
                </a:effectLst>
              </a:rPr>
            </a:br>
            <a:r>
              <a:rPr lang="es-ES" sz="3600" b="1" smtClean="0">
                <a:solidFill>
                  <a:srgbClr val="FF9900"/>
                </a:solidFill>
                <a:effectLst>
                  <a:outerShdw blurRad="38100" dist="38100" dir="2700000" algn="tl">
                    <a:srgbClr val="000000"/>
                  </a:outerShdw>
                </a:effectLst>
              </a:rPr>
              <a:t>Funcionamiento del equipo</a:t>
            </a:r>
          </a:p>
        </p:txBody>
      </p:sp>
      <p:graphicFrame>
        <p:nvGraphicFramePr>
          <p:cNvPr id="50180" name="Group 4"/>
          <p:cNvGraphicFramePr>
            <a:graphicFrameLocks noGrp="1"/>
          </p:cNvGraphicFramePr>
          <p:nvPr/>
        </p:nvGraphicFramePr>
        <p:xfrm>
          <a:off x="1042988" y="2420938"/>
          <a:ext cx="3952875" cy="2665412"/>
        </p:xfrm>
        <a:graphic>
          <a:graphicData uri="http://schemas.openxmlformats.org/drawingml/2006/table">
            <a:tbl>
              <a:tblPr/>
              <a:tblGrid>
                <a:gridCol w="936625"/>
                <a:gridCol w="1223962"/>
                <a:gridCol w="1792288"/>
              </a:tblGrid>
              <a:tr h="2873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Times New Roman" pitchFamily="18" charset="0"/>
                          <a:cs typeface="Times New Roman" pitchFamily="18" charset="0"/>
                        </a:rPr>
                        <a:t>Nomencl.</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Times New Roman" pitchFamily="18" charset="0"/>
                          <a:cs typeface="Times New Roman" pitchFamily="18" charset="0"/>
                        </a:rPr>
                        <a:t>Tipo</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Times New Roman" pitchFamily="18" charset="0"/>
                          <a:cs typeface="Times New Roman" pitchFamily="18" charset="0"/>
                        </a:rPr>
                        <a:t>Descripci</a:t>
                      </a:r>
                      <a:r>
                        <a:rPr kumimoji="0" lang="es-ES" sz="1200" b="1" i="0" u="none" strike="noStrike" cap="none" normalizeH="0" baseline="0" smtClean="0">
                          <a:ln>
                            <a:noFill/>
                          </a:ln>
                          <a:solidFill>
                            <a:srgbClr val="000000"/>
                          </a:solidFill>
                          <a:effectLst/>
                          <a:latin typeface="Arial"/>
                          <a:cs typeface="Times New Roman" pitchFamily="18" charset="0"/>
                        </a:rPr>
                        <a:t>ó</a:t>
                      </a:r>
                      <a:r>
                        <a:rPr kumimoji="0" lang="es-ES" sz="1200" b="1" i="0" u="none" strike="noStrike" cap="none" normalizeH="0" baseline="0" smtClean="0">
                          <a:ln>
                            <a:noFill/>
                          </a:ln>
                          <a:solidFill>
                            <a:srgbClr val="000000"/>
                          </a:solidFill>
                          <a:effectLst/>
                          <a:latin typeface="Times New Roman" pitchFamily="18" charset="0"/>
                          <a:cs typeface="Times New Roman" pitchFamily="18" charset="0"/>
                        </a:rPr>
                        <a:t>n</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R27, R28, R31 y R30</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Resistencia</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10 KOhm</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R23 y R22</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Resistencia</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470 Ohm</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R34 y R35</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Potenci</a:t>
                      </a:r>
                      <a:r>
                        <a:rPr kumimoji="0" lang="es-ES" sz="1200" b="0" i="0" u="none" strike="noStrike" cap="none" normalizeH="0" baseline="0" smtClean="0">
                          <a:ln>
                            <a:noFill/>
                          </a:ln>
                          <a:solidFill>
                            <a:schemeClr val="tx1"/>
                          </a:solidFill>
                          <a:effectLst/>
                          <a:latin typeface="Arial"/>
                          <a:cs typeface="Times New Roman" pitchFamily="18" charset="0"/>
                        </a:rPr>
                        <a:t>ó</a:t>
                      </a: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metro</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10 KOhm</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J4</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Sip-4</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Salidas del Opam</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J3</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Bornera doble      </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Alimentaci</a:t>
                      </a:r>
                      <a:r>
                        <a:rPr kumimoji="0" lang="es-ES" sz="1200" b="0" i="0" u="none" strike="noStrike" cap="none" normalizeH="0" baseline="0" smtClean="0">
                          <a:ln>
                            <a:noFill/>
                          </a:ln>
                          <a:solidFill>
                            <a:schemeClr val="tx1"/>
                          </a:solidFill>
                          <a:effectLst/>
                          <a:latin typeface="Arial"/>
                          <a:cs typeface="Times New Roman" pitchFamily="18" charset="0"/>
                        </a:rPr>
                        <a:t>ó</a:t>
                      </a: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n 5Vdc</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D2 y D3</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Bornera doble      </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Diodos Infrarrojos</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Q6 y Q7</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Bornera doble      </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Fototransistores</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U2</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Z</a:t>
                      </a:r>
                      <a:r>
                        <a:rPr kumimoji="0" lang="es-ES" sz="1200" b="0" i="0" u="none" strike="noStrike" cap="none" normalizeH="0" baseline="0" smtClean="0">
                          <a:ln>
                            <a:noFill/>
                          </a:ln>
                          <a:solidFill>
                            <a:schemeClr val="tx1"/>
                          </a:solidFill>
                          <a:effectLst/>
                          <a:latin typeface="Arial"/>
                          <a:cs typeface="Times New Roman" pitchFamily="18" charset="0"/>
                        </a:rPr>
                        <a:t>ó</a:t>
                      </a: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calo 14 pines</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LM339N</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0222" name="Rectangle 46"/>
          <p:cNvSpPr>
            <a:spLocks noChangeArrowheads="1"/>
          </p:cNvSpPr>
          <p:nvPr/>
        </p:nvSpPr>
        <p:spPr bwMode="auto">
          <a:xfrm>
            <a:off x="5424488" y="2487613"/>
            <a:ext cx="3251200" cy="581025"/>
          </a:xfrm>
          <a:prstGeom prst="rect">
            <a:avLst/>
          </a:prstGeom>
          <a:noFill/>
          <a:ln w="9525">
            <a:noFill/>
            <a:miter lim="800000"/>
            <a:headEnd/>
            <a:tailEnd/>
          </a:ln>
          <a:effectLst/>
        </p:spPr>
        <p:txBody>
          <a:bodyPr anchor="ctr">
            <a:spAutoFit/>
          </a:bodyPr>
          <a:lstStyle/>
          <a:p>
            <a:r>
              <a:rPr lang="es-ES" sz="1600" b="1">
                <a:solidFill>
                  <a:srgbClr val="000000"/>
                </a:solidFill>
                <a:latin typeface="Arial" charset="0"/>
                <a:cs typeface="Times New Roman" pitchFamily="18" charset="0"/>
              </a:rPr>
              <a:t>Fig. 4.1.9 Componentes de la tarjeta Sensor Luz V4.0</a:t>
            </a:r>
            <a:endParaRPr lang="es-ES" sz="1600">
              <a:latin typeface="Arial" charset="0"/>
            </a:endParaRPr>
          </a:p>
        </p:txBody>
      </p:sp>
      <p:pic>
        <p:nvPicPr>
          <p:cNvPr id="50223" name="Picture 47"/>
          <p:cNvPicPr>
            <a:picLocks noChangeAspect="1" noChangeArrowheads="1"/>
          </p:cNvPicPr>
          <p:nvPr/>
        </p:nvPicPr>
        <p:blipFill>
          <a:blip r:embed="rId2"/>
          <a:srcRect/>
          <a:stretch>
            <a:fillRect/>
          </a:stretch>
        </p:blipFill>
        <p:spPr bwMode="auto">
          <a:xfrm>
            <a:off x="5648325" y="3284538"/>
            <a:ext cx="2524125" cy="1838325"/>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s-ES" sz="3600" b="1" smtClean="0">
                <a:solidFill>
                  <a:srgbClr val="FF9900"/>
                </a:solidFill>
                <a:effectLst>
                  <a:outerShdw blurRad="38100" dist="38100" dir="2700000" algn="tl">
                    <a:srgbClr val="000000"/>
                  </a:outerShdw>
                </a:effectLst>
              </a:rPr>
              <a:t>Seteo y Configuración de los sensores.</a:t>
            </a:r>
          </a:p>
        </p:txBody>
      </p:sp>
      <p:sp>
        <p:nvSpPr>
          <p:cNvPr id="51203" name="Rectangle 3"/>
          <p:cNvSpPr>
            <a:spLocks noGrp="1" noChangeArrowheads="1"/>
          </p:cNvSpPr>
          <p:nvPr>
            <p:ph type="body" idx="1"/>
          </p:nvPr>
        </p:nvSpPr>
        <p:spPr>
          <a:xfrm>
            <a:off x="900113" y="1628775"/>
            <a:ext cx="7632700" cy="1512888"/>
          </a:xfrm>
        </p:spPr>
        <p:txBody>
          <a:bodyPr/>
          <a:lstStyle/>
          <a:p>
            <a:pPr marL="533400" indent="-533400">
              <a:lnSpc>
                <a:spcPct val="80000"/>
              </a:lnSpc>
              <a:buFont typeface="Wingdings" pitchFamily="2" charset="2"/>
              <a:buNone/>
            </a:pPr>
            <a:r>
              <a:rPr lang="es-ES" sz="2400" b="1" smtClean="0"/>
              <a:t>Calibración de Sensores del NXT</a:t>
            </a:r>
          </a:p>
          <a:p>
            <a:pPr marL="533400" indent="-533400">
              <a:lnSpc>
                <a:spcPct val="80000"/>
              </a:lnSpc>
              <a:buFont typeface="Wingdings" pitchFamily="2" charset="2"/>
              <a:buNone/>
            </a:pPr>
            <a:r>
              <a:rPr lang="es-ES" sz="2400" b="1" smtClean="0"/>
              <a:t>	</a:t>
            </a:r>
            <a:r>
              <a:rPr lang="es-ES" sz="1800" smtClean="0"/>
              <a:t>Dentro del toolbox de Matlab RWTH - Mindstorms NXT  se encuentra la herramienta Watch Sensor GUI, esto nos permite una visualización gráfica de los valores analógicos medidos por los sensores de Lego NXT.  </a:t>
            </a:r>
          </a:p>
        </p:txBody>
      </p:sp>
      <p:pic>
        <p:nvPicPr>
          <p:cNvPr id="51204" name="Picture 4"/>
          <p:cNvPicPr>
            <a:picLocks noChangeAspect="1" noChangeArrowheads="1"/>
          </p:cNvPicPr>
          <p:nvPr/>
        </p:nvPicPr>
        <p:blipFill>
          <a:blip r:embed="rId2"/>
          <a:srcRect/>
          <a:stretch>
            <a:fillRect/>
          </a:stretch>
        </p:blipFill>
        <p:spPr bwMode="auto">
          <a:xfrm>
            <a:off x="2268538" y="3141663"/>
            <a:ext cx="4824412" cy="2930525"/>
          </a:xfrm>
          <a:prstGeom prst="rect">
            <a:avLst/>
          </a:prstGeom>
          <a:noFill/>
          <a:ln w="9525">
            <a:noFill/>
            <a:miter lim="800000"/>
            <a:headEnd/>
            <a:tailEnd/>
          </a:ln>
        </p:spPr>
      </p:pic>
      <p:sp>
        <p:nvSpPr>
          <p:cNvPr id="51205" name="Rectangle 5"/>
          <p:cNvSpPr>
            <a:spLocks noChangeArrowheads="1"/>
          </p:cNvSpPr>
          <p:nvPr/>
        </p:nvSpPr>
        <p:spPr bwMode="auto">
          <a:xfrm>
            <a:off x="1360488" y="6157913"/>
            <a:ext cx="6883400" cy="366712"/>
          </a:xfrm>
          <a:prstGeom prst="rect">
            <a:avLst/>
          </a:prstGeom>
          <a:noFill/>
          <a:ln w="9525">
            <a:noFill/>
            <a:miter lim="800000"/>
            <a:headEnd/>
            <a:tailEnd/>
          </a:ln>
          <a:effectLst/>
        </p:spPr>
        <p:txBody>
          <a:bodyPr wrap="none">
            <a:spAutoFit/>
          </a:bodyPr>
          <a:lstStyle/>
          <a:p>
            <a:pPr>
              <a:spcBef>
                <a:spcPct val="20000"/>
              </a:spcBef>
              <a:buClr>
                <a:schemeClr val="folHlink"/>
              </a:buClr>
              <a:buSzPct val="90000"/>
              <a:buFont typeface="Wingdings" pitchFamily="2" charset="2"/>
              <a:buChar char="n"/>
            </a:pPr>
            <a:r>
              <a:rPr lang="es-ES" b="1"/>
              <a:t>Fig. 4.2.1 Help de Matlab en la librería  RWTH - Mindstorms NXT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s-ES" sz="3600" b="1" smtClean="0">
                <a:solidFill>
                  <a:srgbClr val="FF9900"/>
                </a:solidFill>
                <a:effectLst>
                  <a:outerShdw blurRad="38100" dist="38100" dir="2700000" algn="tl">
                    <a:srgbClr val="000000"/>
                  </a:outerShdw>
                </a:effectLst>
              </a:rPr>
              <a:t>Seteo y Configuración de los sensores.</a:t>
            </a:r>
          </a:p>
        </p:txBody>
      </p:sp>
      <p:sp>
        <p:nvSpPr>
          <p:cNvPr id="52227" name="Rectangle 3"/>
          <p:cNvSpPr>
            <a:spLocks noGrp="1" noChangeArrowheads="1"/>
          </p:cNvSpPr>
          <p:nvPr>
            <p:ph type="body" idx="1"/>
          </p:nvPr>
        </p:nvSpPr>
        <p:spPr>
          <a:xfrm>
            <a:off x="914400" y="1600200"/>
            <a:ext cx="4449763" cy="4781550"/>
          </a:xfrm>
        </p:spPr>
        <p:txBody>
          <a:bodyPr/>
          <a:lstStyle/>
          <a:p>
            <a:pPr marL="533400" indent="-533400"/>
            <a:r>
              <a:rPr lang="es-ES" sz="2000" smtClean="0"/>
              <a:t>El proyecto contiene 2 sensores, uno infrarrojo y otro de Ultrasonido. </a:t>
            </a:r>
          </a:p>
          <a:p>
            <a:pPr marL="533400" indent="-533400"/>
            <a:endParaRPr lang="es-ES" sz="2000" smtClean="0"/>
          </a:p>
          <a:p>
            <a:pPr marL="533400" indent="-533400"/>
            <a:r>
              <a:rPr lang="es-ES" sz="2000" smtClean="0"/>
              <a:t>El sensor de luz tiene una resolución de 10 bits, es decir presenta valores de 0 a 1124, se lo ha conectado en el puerto 3 del NXT. En la figura 4.2.2 se presentan valores inferiores a 350 bits, todo lo que esta por debajo de este valor significa que no hay presencia de algún objeto frente al sensor.</a:t>
            </a:r>
            <a:r>
              <a:rPr lang="es-ES" sz="2400" smtClean="0"/>
              <a:t> </a:t>
            </a:r>
            <a:endParaRPr lang="es-ES" sz="2400" b="1" smtClean="0"/>
          </a:p>
        </p:txBody>
      </p:sp>
      <p:pic>
        <p:nvPicPr>
          <p:cNvPr id="52228" name="Imagen 4"/>
          <p:cNvPicPr>
            <a:picLocks noChangeAspect="1" noChangeArrowheads="1"/>
          </p:cNvPicPr>
          <p:nvPr/>
        </p:nvPicPr>
        <p:blipFill>
          <a:blip r:embed="rId2"/>
          <a:srcRect l="26468" t="5876" r="2345" b="1639"/>
          <a:stretch>
            <a:fillRect/>
          </a:stretch>
        </p:blipFill>
        <p:spPr bwMode="auto">
          <a:xfrm>
            <a:off x="5364163" y="2633663"/>
            <a:ext cx="3386137" cy="3100387"/>
          </a:xfrm>
          <a:prstGeom prst="rect">
            <a:avLst/>
          </a:prstGeom>
          <a:noFill/>
          <a:ln w="9525">
            <a:noFill/>
            <a:miter lim="800000"/>
            <a:headEnd/>
            <a:tailEnd/>
          </a:ln>
        </p:spPr>
      </p:pic>
      <p:sp>
        <p:nvSpPr>
          <p:cNvPr id="52229" name="Rectangle 5"/>
          <p:cNvSpPr>
            <a:spLocks noChangeArrowheads="1"/>
          </p:cNvSpPr>
          <p:nvPr/>
        </p:nvSpPr>
        <p:spPr bwMode="auto">
          <a:xfrm>
            <a:off x="5651500" y="1773238"/>
            <a:ext cx="3097213" cy="581025"/>
          </a:xfrm>
          <a:prstGeom prst="rect">
            <a:avLst/>
          </a:prstGeom>
          <a:noFill/>
          <a:ln w="9525">
            <a:noFill/>
            <a:miter lim="800000"/>
            <a:headEnd/>
            <a:tailEnd/>
          </a:ln>
          <a:effectLst/>
        </p:spPr>
        <p:txBody>
          <a:bodyPr>
            <a:spAutoFit/>
          </a:bodyPr>
          <a:lstStyle/>
          <a:p>
            <a:pPr>
              <a:spcBef>
                <a:spcPct val="20000"/>
              </a:spcBef>
              <a:buClr>
                <a:schemeClr val="folHlink"/>
              </a:buClr>
              <a:buSzPct val="90000"/>
              <a:buFont typeface="Wingdings" pitchFamily="2" charset="2"/>
              <a:buNone/>
            </a:pPr>
            <a:r>
              <a:rPr lang="es-ES" sz="1600" b="1">
                <a:latin typeface="Arial" charset="0"/>
              </a:rPr>
              <a:t>Fig. 4.2.2  Rango de Valores  de sensor de luz</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s-ES" sz="3600" b="1" smtClean="0">
                <a:solidFill>
                  <a:srgbClr val="FF9900"/>
                </a:solidFill>
                <a:effectLst>
                  <a:outerShdw blurRad="38100" dist="38100" dir="2700000" algn="tl">
                    <a:srgbClr val="000000"/>
                  </a:outerShdw>
                </a:effectLst>
              </a:rPr>
              <a:t>Seteo y Configuración de los sensores.</a:t>
            </a:r>
          </a:p>
        </p:txBody>
      </p:sp>
      <p:sp>
        <p:nvSpPr>
          <p:cNvPr id="53251" name="Rectangle 3"/>
          <p:cNvSpPr>
            <a:spLocks noChangeArrowheads="1"/>
          </p:cNvSpPr>
          <p:nvPr/>
        </p:nvSpPr>
        <p:spPr bwMode="auto">
          <a:xfrm>
            <a:off x="457200" y="4946650"/>
            <a:ext cx="9144000" cy="0"/>
          </a:xfrm>
          <a:prstGeom prst="rect">
            <a:avLst/>
          </a:prstGeom>
          <a:noFill/>
          <a:ln w="9525">
            <a:noFill/>
            <a:miter lim="800000"/>
            <a:headEnd/>
            <a:tailEnd/>
          </a:ln>
          <a:effectLst/>
        </p:spPr>
        <p:txBody>
          <a:bodyPr wrap="none" anchor="ctr">
            <a:spAutoFit/>
          </a:bodyPr>
          <a:lstStyle/>
          <a:p>
            <a:endParaRPr lang="es-ES">
              <a:latin typeface="Arial" charset="0"/>
            </a:endParaRPr>
          </a:p>
        </p:txBody>
      </p:sp>
      <p:grpSp>
        <p:nvGrpSpPr>
          <p:cNvPr id="53252" name="Group 4"/>
          <p:cNvGrpSpPr>
            <a:grpSpLocks/>
          </p:cNvGrpSpPr>
          <p:nvPr/>
        </p:nvGrpSpPr>
        <p:grpSpPr bwMode="auto">
          <a:xfrm>
            <a:off x="179388" y="2349500"/>
            <a:ext cx="8721725" cy="2359025"/>
            <a:chOff x="153" y="2443"/>
            <a:chExt cx="5494" cy="1486"/>
          </a:xfrm>
        </p:grpSpPr>
        <p:pic>
          <p:nvPicPr>
            <p:cNvPr id="53253" name="Picture 5"/>
            <p:cNvPicPr>
              <a:picLocks noChangeAspect="1" noChangeArrowheads="1"/>
            </p:cNvPicPr>
            <p:nvPr/>
          </p:nvPicPr>
          <p:blipFill>
            <a:blip r:embed="rId2"/>
            <a:srcRect l="9514" t="19420" r="4593" b="5154"/>
            <a:stretch>
              <a:fillRect/>
            </a:stretch>
          </p:blipFill>
          <p:spPr bwMode="auto">
            <a:xfrm>
              <a:off x="153" y="2455"/>
              <a:ext cx="1911" cy="1474"/>
            </a:xfrm>
            <a:prstGeom prst="rect">
              <a:avLst/>
            </a:prstGeom>
            <a:noFill/>
          </p:spPr>
        </p:pic>
        <p:pic>
          <p:nvPicPr>
            <p:cNvPr id="53254" name="Picture 6"/>
            <p:cNvPicPr>
              <a:picLocks noChangeAspect="1" noChangeArrowheads="1"/>
            </p:cNvPicPr>
            <p:nvPr/>
          </p:nvPicPr>
          <p:blipFill>
            <a:blip r:embed="rId3"/>
            <a:srcRect l="9120" t="18674" r="4659" b="5602"/>
            <a:stretch>
              <a:fillRect/>
            </a:stretch>
          </p:blipFill>
          <p:spPr bwMode="auto">
            <a:xfrm>
              <a:off x="1981" y="2447"/>
              <a:ext cx="1897" cy="1473"/>
            </a:xfrm>
            <a:prstGeom prst="rect">
              <a:avLst/>
            </a:prstGeom>
            <a:noFill/>
          </p:spPr>
        </p:pic>
        <p:pic>
          <p:nvPicPr>
            <p:cNvPr id="53255" name="Picture 7"/>
            <p:cNvPicPr>
              <a:picLocks noChangeAspect="1" noChangeArrowheads="1"/>
            </p:cNvPicPr>
            <p:nvPr/>
          </p:nvPicPr>
          <p:blipFill>
            <a:blip r:embed="rId4"/>
            <a:srcRect l="9514" t="18973" r="4593" b="2838"/>
            <a:stretch>
              <a:fillRect/>
            </a:stretch>
          </p:blipFill>
          <p:spPr bwMode="auto">
            <a:xfrm>
              <a:off x="3804" y="2443"/>
              <a:ext cx="1843" cy="1474"/>
            </a:xfrm>
            <a:prstGeom prst="rect">
              <a:avLst/>
            </a:prstGeom>
            <a:noFill/>
          </p:spPr>
        </p:pic>
      </p:grpSp>
      <p:sp>
        <p:nvSpPr>
          <p:cNvPr id="53256" name="Rectangle 8"/>
          <p:cNvSpPr>
            <a:spLocks noChangeArrowheads="1"/>
          </p:cNvSpPr>
          <p:nvPr/>
        </p:nvSpPr>
        <p:spPr bwMode="auto">
          <a:xfrm>
            <a:off x="3419475" y="1701800"/>
            <a:ext cx="2446338" cy="639763"/>
          </a:xfrm>
          <a:prstGeom prst="rect">
            <a:avLst/>
          </a:prstGeom>
          <a:noFill/>
          <a:ln w="9525">
            <a:noFill/>
            <a:miter lim="800000"/>
            <a:headEnd/>
            <a:tailEnd/>
          </a:ln>
          <a:effectLst/>
        </p:spPr>
        <p:txBody>
          <a:bodyPr anchor="ctr">
            <a:spAutoFit/>
          </a:bodyPr>
          <a:lstStyle/>
          <a:p>
            <a:r>
              <a:rPr lang="es-ES" sz="1200" b="1">
                <a:solidFill>
                  <a:srgbClr val="000000"/>
                </a:solidFill>
                <a:latin typeface="Arial" charset="0"/>
                <a:cs typeface="Times New Roman" pitchFamily="18" charset="0"/>
              </a:rPr>
              <a:t>Fig. 4.2.4 Rango de Valores, Sensor Ultrasónico en nivel de producto Intermedio</a:t>
            </a:r>
            <a:endParaRPr lang="es-ES">
              <a:latin typeface="Arial" charset="0"/>
            </a:endParaRPr>
          </a:p>
        </p:txBody>
      </p:sp>
      <p:sp>
        <p:nvSpPr>
          <p:cNvPr id="53257" name="Rectangle 9"/>
          <p:cNvSpPr>
            <a:spLocks noChangeArrowheads="1"/>
          </p:cNvSpPr>
          <p:nvPr/>
        </p:nvSpPr>
        <p:spPr bwMode="auto">
          <a:xfrm>
            <a:off x="6372225" y="1701800"/>
            <a:ext cx="2376488" cy="639763"/>
          </a:xfrm>
          <a:prstGeom prst="rect">
            <a:avLst/>
          </a:prstGeom>
          <a:noFill/>
          <a:ln w="9525">
            <a:noFill/>
            <a:miter lim="800000"/>
            <a:headEnd/>
            <a:tailEnd/>
          </a:ln>
          <a:effectLst/>
        </p:spPr>
        <p:txBody>
          <a:bodyPr anchor="ctr">
            <a:spAutoFit/>
          </a:bodyPr>
          <a:lstStyle/>
          <a:p>
            <a:r>
              <a:rPr lang="es-ES" sz="1200" b="1">
                <a:solidFill>
                  <a:srgbClr val="000000"/>
                </a:solidFill>
                <a:latin typeface="Arial" charset="0"/>
                <a:cs typeface="Times New Roman" pitchFamily="18" charset="0"/>
              </a:rPr>
              <a:t>Fig. 4.2.5 Rango de Valores, Sensor Ultrasónico en nivel de producto Lleno</a:t>
            </a:r>
            <a:endParaRPr lang="es-ES">
              <a:latin typeface="Arial" charset="0"/>
            </a:endParaRPr>
          </a:p>
        </p:txBody>
      </p:sp>
      <p:sp>
        <p:nvSpPr>
          <p:cNvPr id="53258" name="Rectangle 10"/>
          <p:cNvSpPr>
            <a:spLocks noChangeArrowheads="1"/>
          </p:cNvSpPr>
          <p:nvPr/>
        </p:nvSpPr>
        <p:spPr bwMode="auto">
          <a:xfrm rot="10800000" flipV="1">
            <a:off x="612775" y="1709738"/>
            <a:ext cx="2519363" cy="639762"/>
          </a:xfrm>
          <a:prstGeom prst="rect">
            <a:avLst/>
          </a:prstGeom>
          <a:noFill/>
          <a:ln w="9525">
            <a:noFill/>
            <a:miter lim="800000"/>
            <a:headEnd/>
            <a:tailEnd/>
          </a:ln>
          <a:effectLst/>
        </p:spPr>
        <p:txBody>
          <a:bodyPr anchor="ctr">
            <a:spAutoFit/>
          </a:bodyPr>
          <a:lstStyle/>
          <a:p>
            <a:r>
              <a:rPr lang="es-ES" sz="1200" b="1">
                <a:solidFill>
                  <a:srgbClr val="000000"/>
                </a:solidFill>
                <a:latin typeface="Arial" charset="0"/>
              </a:rPr>
              <a:t>Fig. 4.2.3 Rango de Valores, Sensor Ultrasónico en nivel de producto Vacío</a:t>
            </a:r>
          </a:p>
        </p:txBody>
      </p:sp>
      <p:graphicFrame>
        <p:nvGraphicFramePr>
          <p:cNvPr id="53259" name="Group 11"/>
          <p:cNvGraphicFramePr>
            <a:graphicFrameLocks noGrp="1"/>
          </p:cNvGraphicFramePr>
          <p:nvPr>
            <p:ph idx="1"/>
          </p:nvPr>
        </p:nvGraphicFramePr>
        <p:xfrm>
          <a:off x="6097588" y="4941888"/>
          <a:ext cx="2578100" cy="1365250"/>
        </p:xfrm>
        <a:graphic>
          <a:graphicData uri="http://schemas.openxmlformats.org/drawingml/2006/table">
            <a:tbl>
              <a:tblPr/>
              <a:tblGrid>
                <a:gridCol w="1054100"/>
                <a:gridCol w="1524000"/>
              </a:tblGrid>
              <a:tr h="134938">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Times New Roman" pitchFamily="18" charset="0"/>
                          <a:cs typeface="Times New Roman" pitchFamily="18" charset="0"/>
                        </a:rPr>
                        <a:t>Niveles</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Times New Roman" pitchFamily="18" charset="0"/>
                          <a:cs typeface="Times New Roman" pitchFamily="18" charset="0"/>
                        </a:rPr>
                        <a:t>Valor Medido (Bits)</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49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Cero</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11</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65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Vac</a:t>
                      </a:r>
                      <a:r>
                        <a:rPr kumimoji="0" lang="es-ES" sz="1200" b="0" i="0" u="none" strike="noStrike" cap="none" normalizeH="0" baseline="0" smtClean="0">
                          <a:ln>
                            <a:noFill/>
                          </a:ln>
                          <a:solidFill>
                            <a:schemeClr val="tx1"/>
                          </a:solidFill>
                          <a:effectLst/>
                          <a:latin typeface="Arial"/>
                          <a:cs typeface="Times New Roman" pitchFamily="18" charset="0"/>
                        </a:rPr>
                        <a:t>í</a:t>
                      </a: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o</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9</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49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Medio</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8</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49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Lleno</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3279" name="Rectangle 31"/>
          <p:cNvSpPr>
            <a:spLocks noChangeArrowheads="1"/>
          </p:cNvSpPr>
          <p:nvPr/>
        </p:nvSpPr>
        <p:spPr bwMode="auto">
          <a:xfrm>
            <a:off x="179388" y="4868863"/>
            <a:ext cx="5688012" cy="1700212"/>
          </a:xfrm>
          <a:prstGeom prst="rect">
            <a:avLst/>
          </a:prstGeom>
          <a:noFill/>
          <a:ln w="9525">
            <a:noFill/>
            <a:miter lim="800000"/>
            <a:headEnd/>
            <a:tailEnd/>
          </a:ln>
          <a:effectLst/>
        </p:spPr>
        <p:txBody>
          <a:bodyPr/>
          <a:lstStyle/>
          <a:p>
            <a:pPr marL="533400" indent="-533400" algn="just" eaLnBrk="0" hangingPunct="0">
              <a:spcBef>
                <a:spcPct val="20000"/>
              </a:spcBef>
              <a:buClr>
                <a:schemeClr val="folHlink"/>
              </a:buClr>
              <a:buSzPct val="90000"/>
              <a:buFont typeface="Wingdings" pitchFamily="2" charset="2"/>
              <a:buChar char="n"/>
            </a:pPr>
            <a:r>
              <a:rPr lang="es-ES" sz="1600">
                <a:latin typeface="Arial" charset="0"/>
              </a:rPr>
              <a:t>El sensor Ultrasónico tiene  8 bits de resolución, es decir que presenta valores entre 0 a 256, para el proyecto utilizaremos envases con tres niveles de producto, vacío, medio y lleno respectivamente. </a:t>
            </a:r>
          </a:p>
          <a:p>
            <a:pPr marL="533400" indent="-533400" algn="just" eaLnBrk="0" hangingPunct="0">
              <a:spcBef>
                <a:spcPct val="20000"/>
              </a:spcBef>
              <a:buClr>
                <a:schemeClr val="folHlink"/>
              </a:buClr>
              <a:buSzPct val="90000"/>
              <a:buFont typeface="Wingdings" pitchFamily="2" charset="2"/>
              <a:buChar char="n"/>
            </a:pPr>
            <a:r>
              <a:rPr lang="es-ES" sz="1600">
                <a:latin typeface="Arial" charset="0"/>
              </a:rPr>
              <a:t>El sensor está clocado a una altura de 9.5cm. de la banda transportadora.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s-ES" sz="3600" b="1" smtClean="0">
                <a:solidFill>
                  <a:srgbClr val="FF9900"/>
                </a:solidFill>
                <a:effectLst>
                  <a:outerShdw blurRad="38100" dist="38100" dir="2700000" algn="tl">
                    <a:srgbClr val="000000"/>
                  </a:outerShdw>
                </a:effectLst>
              </a:rPr>
              <a:t>Seteo y Configuración de los sensores.</a:t>
            </a:r>
          </a:p>
        </p:txBody>
      </p:sp>
      <p:sp>
        <p:nvSpPr>
          <p:cNvPr id="54275" name="Rectangle 3"/>
          <p:cNvSpPr>
            <a:spLocks noGrp="1" noChangeArrowheads="1"/>
          </p:cNvSpPr>
          <p:nvPr>
            <p:ph type="body" idx="1"/>
          </p:nvPr>
        </p:nvSpPr>
        <p:spPr>
          <a:xfrm>
            <a:off x="914400" y="1600200"/>
            <a:ext cx="7761288" cy="2405063"/>
          </a:xfrm>
        </p:spPr>
        <p:txBody>
          <a:bodyPr/>
          <a:lstStyle/>
          <a:p>
            <a:pPr>
              <a:lnSpc>
                <a:spcPct val="90000"/>
              </a:lnSpc>
              <a:buFont typeface="Wingdings" pitchFamily="2" charset="2"/>
              <a:buNone/>
            </a:pPr>
            <a:r>
              <a:rPr lang="es-ES" sz="2400" b="1" smtClean="0"/>
              <a:t>Calibración de Sensores de la banda transportadora</a:t>
            </a:r>
          </a:p>
          <a:p>
            <a:pPr>
              <a:lnSpc>
                <a:spcPct val="90000"/>
              </a:lnSpc>
            </a:pPr>
            <a:endParaRPr lang="es-ES" sz="2000" smtClean="0"/>
          </a:p>
          <a:p>
            <a:pPr>
              <a:lnSpc>
                <a:spcPct val="90000"/>
              </a:lnSpc>
            </a:pPr>
            <a:r>
              <a:rPr lang="es-ES" sz="2000" smtClean="0"/>
              <a:t>Para el control de banda transportadora se utilizaron 2 diodos emisores de luz infrarroja y 2 fototransistores, con ello se diseño el circuito de sensores de luz, mencionado en la sección 3.4.1.</a:t>
            </a:r>
            <a:r>
              <a:rPr lang="es-ES" smtClean="0"/>
              <a:t> </a:t>
            </a:r>
          </a:p>
          <a:p>
            <a:pPr>
              <a:lnSpc>
                <a:spcPct val="90000"/>
              </a:lnSpc>
              <a:buFont typeface="Wingdings" pitchFamily="2" charset="2"/>
              <a:buNone/>
            </a:pPr>
            <a:endParaRPr lang="es-ES" smtClean="0"/>
          </a:p>
        </p:txBody>
      </p:sp>
      <p:graphicFrame>
        <p:nvGraphicFramePr>
          <p:cNvPr id="54276" name="Group 4"/>
          <p:cNvGraphicFramePr>
            <a:graphicFrameLocks noGrp="1"/>
          </p:cNvGraphicFramePr>
          <p:nvPr/>
        </p:nvGraphicFramePr>
        <p:xfrm>
          <a:off x="2987675" y="4652963"/>
          <a:ext cx="3676650" cy="1004887"/>
        </p:xfrm>
        <a:graphic>
          <a:graphicData uri="http://schemas.openxmlformats.org/drawingml/2006/table">
            <a:tbl>
              <a:tblPr/>
              <a:tblGrid>
                <a:gridCol w="982663"/>
                <a:gridCol w="1322387"/>
                <a:gridCol w="1371600"/>
              </a:tblGrid>
              <a:tr h="4572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s-ES" sz="1200" b="1" i="0" u="none" strike="noStrike" cap="none" normalizeH="0" baseline="0" smtClean="0">
                        <a:ln>
                          <a:noFill/>
                        </a:ln>
                        <a:solidFill>
                          <a:srgbClr val="000000"/>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Times New Roman" pitchFamily="18" charset="0"/>
                          <a:cs typeface="Times New Roman" pitchFamily="18" charset="0"/>
                        </a:rPr>
                        <a:t>Sensor</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Times New Roman" pitchFamily="18" charset="0"/>
                          <a:cs typeface="Times New Roman" pitchFamily="18" charset="0"/>
                        </a:rPr>
                        <a:t>Sin presencia de Objeto (Vdc)</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S" sz="1200" b="1" i="0" u="none" strike="noStrike" cap="none" normalizeH="0" baseline="0" smtClean="0">
                          <a:ln>
                            <a:noFill/>
                          </a:ln>
                          <a:solidFill>
                            <a:srgbClr val="000000"/>
                          </a:solidFill>
                          <a:effectLst/>
                          <a:latin typeface="Times New Roman" pitchFamily="18" charset="0"/>
                          <a:cs typeface="Times New Roman" pitchFamily="18" charset="0"/>
                        </a:rPr>
                        <a:t>Con presencia de Objeto (Vdc)</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35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A</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4.86</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3.67</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B</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4.88</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Times New Roman" pitchFamily="18" charset="0"/>
                          <a:cs typeface="Times New Roman" pitchFamily="18" charset="0"/>
                        </a:rPr>
                        <a:t>3.71</a:t>
                      </a:r>
                      <a:endParaRPr kumimoji="0" lang="es-ES" sz="18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4294" name="Rectangle 22"/>
          <p:cNvSpPr>
            <a:spLocks noChangeArrowheads="1"/>
          </p:cNvSpPr>
          <p:nvPr/>
        </p:nvSpPr>
        <p:spPr bwMode="auto">
          <a:xfrm>
            <a:off x="1908175" y="4076700"/>
            <a:ext cx="5761038" cy="366713"/>
          </a:xfrm>
          <a:prstGeom prst="rect">
            <a:avLst/>
          </a:prstGeom>
          <a:noFill/>
          <a:ln w="9525">
            <a:noFill/>
            <a:miter lim="800000"/>
            <a:headEnd/>
            <a:tailEnd/>
          </a:ln>
          <a:effectLst/>
        </p:spPr>
        <p:txBody>
          <a:bodyPr>
            <a:spAutoFit/>
          </a:bodyPr>
          <a:lstStyle/>
          <a:p>
            <a:r>
              <a:rPr lang="es-ES" b="1"/>
              <a:t>Tabla 4.2.2: Valores medidos en el sensor de Ultrasonido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p:txBody>
          <a:bodyPr/>
          <a:lstStyle/>
          <a:p>
            <a:pPr eaLnBrk="1" hangingPunct="1"/>
            <a:r>
              <a:rPr lang="es-EC" sz="3600" b="1" smtClean="0">
                <a:solidFill>
                  <a:srgbClr val="FF9900"/>
                </a:solidFill>
                <a:effectLst>
                  <a:outerShdw blurRad="38100" dist="38100" dir="2700000" algn="tl">
                    <a:srgbClr val="000000"/>
                  </a:outerShdw>
                </a:effectLst>
              </a:rPr>
              <a:t>Conclusiones y Recomendaciones</a:t>
            </a:r>
            <a:endParaRPr lang="es-ES" sz="3600" b="1" smtClean="0">
              <a:solidFill>
                <a:srgbClr val="FF9900"/>
              </a:solidFill>
              <a:effectLst>
                <a:outerShdw blurRad="38100" dist="38100" dir="2700000" algn="tl">
                  <a:srgbClr val="000000"/>
                </a:outerShdw>
              </a:effectLst>
            </a:endParaRPr>
          </a:p>
        </p:txBody>
      </p:sp>
      <p:sp>
        <p:nvSpPr>
          <p:cNvPr id="78851" name="Rectangle 3"/>
          <p:cNvSpPr>
            <a:spLocks noGrp="1" noChangeArrowheads="1"/>
          </p:cNvSpPr>
          <p:nvPr>
            <p:ph type="body" idx="4294967295"/>
          </p:nvPr>
        </p:nvSpPr>
        <p:spPr/>
        <p:txBody>
          <a:bodyPr/>
          <a:lstStyle/>
          <a:p>
            <a:pPr algn="just" eaLnBrk="1" hangingPunct="1">
              <a:lnSpc>
                <a:spcPct val="90000"/>
              </a:lnSpc>
            </a:pPr>
            <a:r>
              <a:rPr lang="es-ES" sz="2000" smtClean="0"/>
              <a:t>Se  usó  Matlab  para  desarrollar la programación de la secuencia  del Brazo Robótico y de igual manera para obtener la adquisición de datos del sensor de ultrasonido en tiempo real.</a:t>
            </a:r>
          </a:p>
          <a:p>
            <a:pPr algn="just" eaLnBrk="1" hangingPunct="1">
              <a:lnSpc>
                <a:spcPct val="90000"/>
              </a:lnSpc>
              <a:buFont typeface="Wingdings" pitchFamily="2" charset="2"/>
              <a:buNone/>
            </a:pPr>
            <a:r>
              <a:rPr lang="es-ES" sz="2000" smtClean="0"/>
              <a:t> </a:t>
            </a:r>
          </a:p>
          <a:p>
            <a:pPr algn="just" eaLnBrk="1" hangingPunct="1">
              <a:lnSpc>
                <a:spcPct val="90000"/>
              </a:lnSpc>
            </a:pPr>
            <a:r>
              <a:rPr lang="es-ES" sz="2000" smtClean="0"/>
              <a:t>Para  la  alimentación  de  la  tarjeta  de  control  de  la Banda Trasportadora, se diseñó una fuente independiente, c</a:t>
            </a:r>
            <a:r>
              <a:rPr lang="es-MX" sz="2000" smtClean="0"/>
              <a:t>on este circuito también se consiguió tener la corriente  necesaria de 180 mA  para mover el servomotor debido que la alimentación que proporciona  Lego Mindstorms  NXT no es la requerida.</a:t>
            </a:r>
          </a:p>
          <a:p>
            <a:pPr algn="just" eaLnBrk="1" hangingPunct="1">
              <a:lnSpc>
                <a:spcPct val="90000"/>
              </a:lnSpc>
              <a:buFont typeface="Wingdings" pitchFamily="2" charset="2"/>
              <a:buNone/>
            </a:pPr>
            <a:endParaRPr lang="es-MX" sz="2000" smtClean="0"/>
          </a:p>
          <a:p>
            <a:pPr algn="just" eaLnBrk="1" hangingPunct="1">
              <a:lnSpc>
                <a:spcPct val="90000"/>
              </a:lnSpc>
            </a:pPr>
            <a:r>
              <a:rPr lang="es-ES" sz="2000" smtClean="0"/>
              <a:t>Programar  la secuencia del brazo robótico en Matlab,  utilizando los comandos de rotación para mover los servomotores, los cuales dan un valor exacto de giro para el servo, ya que si es realizado con comandos de tiempo presenta margen de error en cuanto al posicionamiento del brazo. </a:t>
            </a:r>
          </a:p>
          <a:p>
            <a:pPr eaLnBrk="1" hangingPunct="1">
              <a:lnSpc>
                <a:spcPct val="90000"/>
              </a:lnSpc>
            </a:pPr>
            <a:endParaRPr lang="es-ES" sz="200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p:txBody>
          <a:bodyPr/>
          <a:lstStyle/>
          <a:p>
            <a:pPr eaLnBrk="1" hangingPunct="1"/>
            <a:r>
              <a:rPr lang="es-EC" sz="3600" b="1" smtClean="0">
                <a:solidFill>
                  <a:srgbClr val="FF9900"/>
                </a:solidFill>
                <a:effectLst>
                  <a:outerShdw blurRad="38100" dist="38100" dir="2700000" algn="tl">
                    <a:srgbClr val="000000"/>
                  </a:outerShdw>
                </a:effectLst>
              </a:rPr>
              <a:t>Conclusiones y Recomendaciones</a:t>
            </a:r>
            <a:endParaRPr lang="es-ES" sz="3600" b="1" smtClean="0">
              <a:solidFill>
                <a:srgbClr val="FF9900"/>
              </a:solidFill>
              <a:effectLst>
                <a:outerShdw blurRad="38100" dist="38100" dir="2700000" algn="tl">
                  <a:srgbClr val="000000"/>
                </a:outerShdw>
              </a:effectLst>
            </a:endParaRPr>
          </a:p>
        </p:txBody>
      </p:sp>
      <p:sp>
        <p:nvSpPr>
          <p:cNvPr id="79875" name="Rectangle 3"/>
          <p:cNvSpPr>
            <a:spLocks noGrp="1" noChangeArrowheads="1"/>
          </p:cNvSpPr>
          <p:nvPr>
            <p:ph type="body" idx="4294967295"/>
          </p:nvPr>
        </p:nvSpPr>
        <p:spPr/>
        <p:txBody>
          <a:bodyPr/>
          <a:lstStyle/>
          <a:p>
            <a:pPr algn="just" eaLnBrk="1" hangingPunct="1"/>
            <a:r>
              <a:rPr lang="es-ES" sz="2500" smtClean="0"/>
              <a:t>Para calibrar el sensor de luz, tomar en cuenta que ésta es afectada por la luz del ambiente ya que el sensor del NXT funciona con luz visible roja, por lo que puede dar error al momento de la calibración.</a:t>
            </a:r>
          </a:p>
          <a:p>
            <a:pPr algn="just" eaLnBrk="1" hangingPunct="1">
              <a:buFont typeface="Wingdings" pitchFamily="2" charset="2"/>
              <a:buNone/>
            </a:pPr>
            <a:endParaRPr lang="es-ES" sz="2500" smtClean="0"/>
          </a:p>
          <a:p>
            <a:pPr algn="just" eaLnBrk="1" hangingPunct="1"/>
            <a:r>
              <a:rPr lang="es-MX" sz="2500" smtClean="0"/>
              <a:t>Se recomienda trabajar con sensores de luz infrarroja ya que estos no son afectados por la luz del ambiente.</a:t>
            </a:r>
            <a:endParaRPr lang="es-ES" sz="250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Título"/>
          <p:cNvSpPr>
            <a:spLocks noGrp="1"/>
          </p:cNvSpPr>
          <p:nvPr>
            <p:ph type="title"/>
          </p:nvPr>
        </p:nvSpPr>
        <p:spPr/>
        <p:txBody>
          <a:bodyPr/>
          <a:lstStyle/>
          <a:p>
            <a:pPr algn="ctr" eaLnBrk="1" hangingPunct="1"/>
            <a:r>
              <a:rPr lang="es-EC" sz="4000" b="1" smtClean="0">
                <a:solidFill>
                  <a:srgbClr val="FF9900"/>
                </a:solidFill>
                <a:effectLst>
                  <a:outerShdw blurRad="38100" dist="38100" dir="2700000" algn="tl">
                    <a:srgbClr val="000000"/>
                  </a:outerShdw>
                </a:effectLst>
              </a:rPr>
              <a:t>APLICACIONES:</a:t>
            </a:r>
            <a:endParaRPr lang="es-EC" sz="4000" smtClean="0">
              <a:effectLst>
                <a:outerShdw blurRad="38100" dist="38100" dir="2700000" algn="tl">
                  <a:srgbClr val="000000"/>
                </a:outerShdw>
              </a:effectLst>
            </a:endParaRPr>
          </a:p>
        </p:txBody>
      </p:sp>
      <p:sp>
        <p:nvSpPr>
          <p:cNvPr id="11267" name="2 Marcador de contenido"/>
          <p:cNvSpPr>
            <a:spLocks noGrp="1"/>
          </p:cNvSpPr>
          <p:nvPr>
            <p:ph idx="1"/>
          </p:nvPr>
        </p:nvSpPr>
        <p:spPr>
          <a:xfrm>
            <a:off x="914400" y="1600200"/>
            <a:ext cx="7772400" cy="2333625"/>
          </a:xfrm>
        </p:spPr>
        <p:txBody>
          <a:bodyPr/>
          <a:lstStyle/>
          <a:p>
            <a:pPr eaLnBrk="1" hangingPunct="1"/>
            <a:r>
              <a:rPr lang="es-ES" sz="2400" smtClean="0"/>
              <a:t>Mejorar  la calidad  de  una línea de producción en una industria envasadora de bebidas.</a:t>
            </a:r>
          </a:p>
          <a:p>
            <a:pPr eaLnBrk="1" hangingPunct="1"/>
            <a:endParaRPr lang="es-ES" sz="2400" smtClean="0"/>
          </a:p>
          <a:p>
            <a:pPr eaLnBrk="1" hangingPunct="1"/>
            <a:r>
              <a:rPr lang="es-ES" sz="2400" smtClean="0"/>
              <a:t>Recipientes que no cumplen con el nivel son retornados para que cumplan los requerimientos.</a:t>
            </a:r>
            <a:endParaRPr lang="es-EC" sz="2400" smtClean="0"/>
          </a:p>
        </p:txBody>
      </p:sp>
      <p:pic>
        <p:nvPicPr>
          <p:cNvPr id="11269" name="Picture 5"/>
          <p:cNvPicPr>
            <a:picLocks noChangeAspect="1" noChangeArrowheads="1"/>
          </p:cNvPicPr>
          <p:nvPr/>
        </p:nvPicPr>
        <p:blipFill>
          <a:blip r:embed="rId2"/>
          <a:srcRect t="24083" b="12981"/>
          <a:stretch>
            <a:fillRect/>
          </a:stretch>
        </p:blipFill>
        <p:spPr bwMode="auto">
          <a:xfrm>
            <a:off x="2246313" y="4076700"/>
            <a:ext cx="4773612" cy="2232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idx="4294967295"/>
          </p:nvPr>
        </p:nvSpPr>
        <p:spPr/>
        <p:txBody>
          <a:bodyPr/>
          <a:lstStyle/>
          <a:p>
            <a:pPr eaLnBrk="1" hangingPunct="1"/>
            <a:r>
              <a:rPr lang="es-EC" sz="4000" b="1" smtClean="0">
                <a:solidFill>
                  <a:srgbClr val="FF9900"/>
                </a:solidFill>
                <a:effectLst>
                  <a:outerShdw blurRad="38100" dist="38100" dir="2700000" algn="tl">
                    <a:srgbClr val="000000"/>
                  </a:outerShdw>
                </a:effectLst>
              </a:rPr>
              <a:t>Fundamento Teórico</a:t>
            </a:r>
            <a:r>
              <a:rPr lang="es-EC" sz="2600" b="1" smtClean="0"/>
              <a:t/>
            </a:r>
            <a:br>
              <a:rPr lang="es-EC" sz="2600" b="1" smtClean="0"/>
            </a:br>
            <a:endParaRPr lang="es-ES" sz="2600" b="1" smtClean="0"/>
          </a:p>
        </p:txBody>
      </p:sp>
      <p:sp>
        <p:nvSpPr>
          <p:cNvPr id="55299" name="Rectangle 5"/>
          <p:cNvSpPr>
            <a:spLocks noGrp="1" noChangeArrowheads="1"/>
          </p:cNvSpPr>
          <p:nvPr>
            <p:ph type="body" idx="4294967295"/>
          </p:nvPr>
        </p:nvSpPr>
        <p:spPr>
          <a:xfrm>
            <a:off x="914400" y="1600200"/>
            <a:ext cx="7772400" cy="3773488"/>
          </a:xfrm>
        </p:spPr>
        <p:txBody>
          <a:bodyPr/>
          <a:lstStyle/>
          <a:p>
            <a:pPr algn="just" eaLnBrk="1" hangingPunct="1"/>
            <a:r>
              <a:rPr lang="es-EC" sz="2400" smtClean="0"/>
              <a:t>Para el desarrollo del Proyecto se usaron varias herramientas de Hardware y Software.</a:t>
            </a:r>
          </a:p>
          <a:p>
            <a:pPr algn="just" eaLnBrk="1" hangingPunct="1">
              <a:buFont typeface="Wingdings" pitchFamily="2" charset="2"/>
              <a:buNone/>
            </a:pPr>
            <a:endParaRPr lang="es-EC" sz="2400" smtClean="0"/>
          </a:p>
          <a:p>
            <a:pPr algn="just" eaLnBrk="1" hangingPunct="1"/>
            <a:r>
              <a:rPr lang="es-ES" sz="2400" smtClean="0"/>
              <a:t>El Kit de Lego Mindstorms NXT tiene su software de programación, que funciona en base a LabView.</a:t>
            </a:r>
          </a:p>
          <a:p>
            <a:pPr algn="just" eaLnBrk="1" hangingPunct="1">
              <a:buFont typeface="Wingdings" pitchFamily="2" charset="2"/>
              <a:buNone/>
            </a:pPr>
            <a:endParaRPr lang="es-ES" sz="2400" smtClean="0"/>
          </a:p>
          <a:p>
            <a:pPr algn="just" eaLnBrk="1" hangingPunct="1"/>
            <a:r>
              <a:rPr lang="es-ES" sz="2400" smtClean="0"/>
              <a:t>En nuestro caso usaremos herramientas de programación alternativas, de esta forma trabajaremos un en entorno de diseño e ingeniería.</a:t>
            </a:r>
            <a:r>
              <a:rPr lang="es-ES" smtClean="0"/>
              <a:t> </a:t>
            </a:r>
            <a:endParaRPr lang="es-EC"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a:xfrm>
            <a:off x="250825" y="277813"/>
            <a:ext cx="8435975" cy="1143000"/>
          </a:xfrm>
        </p:spPr>
        <p:txBody>
          <a:bodyPr/>
          <a:lstStyle/>
          <a:p>
            <a:pPr marL="800100" indent="-800100" eaLnBrk="1" hangingPunct="1"/>
            <a:r>
              <a:rPr lang="es-ES" sz="4000" b="1" smtClean="0">
                <a:solidFill>
                  <a:srgbClr val="FF9900"/>
                </a:solidFill>
                <a:effectLst>
                  <a:outerShdw blurRad="38100" dist="38100" dir="2700000" algn="tl">
                    <a:srgbClr val="000000"/>
                  </a:outerShdw>
                </a:effectLst>
              </a:rPr>
              <a:t>	Herramientas de Hardware utilizadas.</a:t>
            </a:r>
          </a:p>
        </p:txBody>
      </p:sp>
      <p:sp>
        <p:nvSpPr>
          <p:cNvPr id="56323" name="Rectangle 3"/>
          <p:cNvSpPr>
            <a:spLocks noGrp="1" noChangeArrowheads="1"/>
          </p:cNvSpPr>
          <p:nvPr>
            <p:ph type="body" idx="4294967295"/>
          </p:nvPr>
        </p:nvSpPr>
        <p:spPr/>
        <p:txBody>
          <a:bodyPr/>
          <a:lstStyle/>
          <a:p>
            <a:pPr algn="just" eaLnBrk="1" hangingPunct="1"/>
            <a:r>
              <a:rPr lang="es-ES" sz="2400" smtClean="0"/>
              <a:t>En esta sección se detallan los equipos utilizados para la construcción del brazo robótico y la banda transportadora .</a:t>
            </a:r>
          </a:p>
          <a:p>
            <a:pPr algn="just" eaLnBrk="1" hangingPunct="1">
              <a:buFont typeface="Wingdings" pitchFamily="2" charset="2"/>
              <a:buNone/>
            </a:pPr>
            <a:endParaRPr lang="es-ES" sz="2400" smtClean="0"/>
          </a:p>
          <a:p>
            <a:pPr algn="just" eaLnBrk="1" hangingPunct="1"/>
            <a:r>
              <a:rPr lang="es-ES" sz="2400" smtClean="0"/>
              <a:t>Para el primero se uso Lego Mindstorms .</a:t>
            </a:r>
          </a:p>
          <a:p>
            <a:pPr algn="just" eaLnBrk="1" hangingPunct="1">
              <a:buFont typeface="Wingdings" pitchFamily="2" charset="2"/>
              <a:buNone/>
            </a:pPr>
            <a:endParaRPr lang="es-ES" sz="2400" smtClean="0"/>
          </a:p>
          <a:p>
            <a:pPr algn="just" eaLnBrk="1" hangingPunct="1"/>
            <a:r>
              <a:rPr lang="es-ES" sz="2400" smtClean="0"/>
              <a:t>Para la segunda parte se usó materiales y componentes apropiados para la implementación de prototipos electrónicos.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p:txBody>
          <a:bodyPr/>
          <a:lstStyle/>
          <a:p>
            <a:pPr marL="800100" indent="-800100" eaLnBrk="1" hangingPunct="1"/>
            <a:r>
              <a:rPr lang="es-ES" sz="4000" b="1" smtClean="0">
                <a:solidFill>
                  <a:srgbClr val="FF9900"/>
                </a:solidFill>
                <a:effectLst>
                  <a:outerShdw blurRad="38100" dist="38100" dir="2700000" algn="tl">
                    <a:srgbClr val="000000"/>
                  </a:outerShdw>
                </a:effectLst>
              </a:rPr>
              <a:t>Lego Mindstroms</a:t>
            </a:r>
          </a:p>
        </p:txBody>
      </p:sp>
      <p:sp>
        <p:nvSpPr>
          <p:cNvPr id="57347" name="Rectangle 3"/>
          <p:cNvSpPr>
            <a:spLocks noGrp="1" noChangeArrowheads="1"/>
          </p:cNvSpPr>
          <p:nvPr>
            <p:ph type="body" idx="4294967295"/>
          </p:nvPr>
        </p:nvSpPr>
        <p:spPr/>
        <p:txBody>
          <a:bodyPr/>
          <a:lstStyle/>
          <a:p>
            <a:pPr algn="just" eaLnBrk="1" hangingPunct="1"/>
            <a:r>
              <a:rPr lang="es-ES" sz="2400" smtClean="0"/>
              <a:t>Lego Mindstroms es un juego de robótica fabricado por la empresa Lego, el cual posee elementos básicos de las teorías robóticas.</a:t>
            </a:r>
          </a:p>
          <a:p>
            <a:pPr algn="just" eaLnBrk="1" hangingPunct="1"/>
            <a:endParaRPr lang="es-ES" sz="2400" smtClean="0"/>
          </a:p>
          <a:p>
            <a:pPr algn="just" eaLnBrk="1" hangingPunct="1"/>
            <a:r>
              <a:rPr lang="es-ES" sz="2400" smtClean="0"/>
              <a:t>Lego Mindstorms puede ser usado para construir un modelo de sistema integrado con partes electromecánicas controladas por computador.</a:t>
            </a:r>
          </a:p>
          <a:p>
            <a:pPr eaLnBrk="1" hangingPunct="1">
              <a:buFont typeface="Wingdings" pitchFamily="2" charset="2"/>
              <a:buNone/>
            </a:pPr>
            <a:endParaRPr lang="es-E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apas">
  <a:themeElements>
    <a:clrScheme name="Capa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Capa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a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Capa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Capa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Capa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Capa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Capa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Capa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Capa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Capa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Capa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Layers</Template>
  <TotalTime>714</TotalTime>
  <Words>2715</Words>
  <Application>Microsoft Office PowerPoint</Application>
  <PresentationFormat>Presentación en pantalla (4:3)</PresentationFormat>
  <Paragraphs>420</Paragraphs>
  <Slides>58</Slides>
  <Notes>2</Notes>
  <HiddenSlides>0</HiddenSlides>
  <MMClips>1</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58</vt:i4>
      </vt:variant>
    </vt:vector>
  </HeadingPairs>
  <TitlesOfParts>
    <vt:vector size="64" baseType="lpstr">
      <vt:lpstr>Times New Roman</vt:lpstr>
      <vt:lpstr>Arial</vt:lpstr>
      <vt:lpstr>Wingdings</vt:lpstr>
      <vt:lpstr>Calibri</vt:lpstr>
      <vt:lpstr>Capas</vt:lpstr>
      <vt:lpstr>Dibujo de Microsoft Visio</vt:lpstr>
      <vt:lpstr>PROYECTO DE APLICACION</vt:lpstr>
      <vt:lpstr>INTRODUCCION</vt:lpstr>
      <vt:lpstr>DESCRIPCION DEL PROYECTO</vt:lpstr>
      <vt:lpstr>DESCRIPCION DEL PROYECTO</vt:lpstr>
      <vt:lpstr>DESCRIPCION DEL PROYECTO</vt:lpstr>
      <vt:lpstr>APLICACIONES:</vt:lpstr>
      <vt:lpstr>Fundamento Teórico </vt:lpstr>
      <vt:lpstr> Herramientas de Hardware utilizadas.</vt:lpstr>
      <vt:lpstr>Lego Mindstroms</vt:lpstr>
      <vt:lpstr>Lego Mindstroms</vt:lpstr>
      <vt:lpstr>Lego Mindstroms </vt:lpstr>
      <vt:lpstr>Lego Mindstroms</vt:lpstr>
      <vt:lpstr>Lego Mindstroms </vt:lpstr>
      <vt:lpstr>Lego Mindstroms</vt:lpstr>
      <vt:lpstr>Lego Mindstroms</vt:lpstr>
      <vt:lpstr>Lego Mindstroms</vt:lpstr>
      <vt:lpstr>Lego Mindstroms</vt:lpstr>
      <vt:lpstr>Lego Mindstroms</vt:lpstr>
      <vt:lpstr>Equipos adicionales utilizados</vt:lpstr>
      <vt:lpstr>Equipos adicionales utilizados</vt:lpstr>
      <vt:lpstr>Equipos adicionales utilizados</vt:lpstr>
      <vt:lpstr>Herramientas de Software</vt:lpstr>
      <vt:lpstr>Herramientas de Software</vt:lpstr>
      <vt:lpstr>Herramientas de Software</vt:lpstr>
      <vt:lpstr>Herramientas de Software</vt:lpstr>
      <vt:lpstr>Herramientas de Software</vt:lpstr>
      <vt:lpstr>Herramientas de Software</vt:lpstr>
      <vt:lpstr>Herramientas de Software</vt:lpstr>
      <vt:lpstr>Implementación del proyecto</vt:lpstr>
      <vt:lpstr>Prototipo Inicial</vt:lpstr>
      <vt:lpstr>Prototipo Inicial</vt:lpstr>
      <vt:lpstr>Prototipo Inicial</vt:lpstr>
      <vt:lpstr>Prototipo Inicial</vt:lpstr>
      <vt:lpstr>Prototipo Inicial</vt:lpstr>
      <vt:lpstr>Prototipo Inicial</vt:lpstr>
      <vt:lpstr>Proyecto Final</vt:lpstr>
      <vt:lpstr>Diseño electrónico del controlador de la Banda.</vt:lpstr>
      <vt:lpstr>Diseño electrónico del controlador de la Banda.</vt:lpstr>
      <vt:lpstr>Código de programa del microcontrolador</vt:lpstr>
      <vt:lpstr>Diapositiva 40</vt:lpstr>
      <vt:lpstr> PROGRAMACION EN MATLAB </vt:lpstr>
      <vt:lpstr> PROGRAMACION EN MATLAB </vt:lpstr>
      <vt:lpstr> PROGRAMACION EN MATLAB </vt:lpstr>
      <vt:lpstr>PROGRAMACION EN MATLAB</vt:lpstr>
      <vt:lpstr>PROGRAMACION EN MATLAB</vt:lpstr>
      <vt:lpstr>Simulación y Pruebas</vt:lpstr>
      <vt:lpstr>Configuración y  Funcionamiento del equipo</vt:lpstr>
      <vt:lpstr>Configuración y  Funcionamiento del equipo</vt:lpstr>
      <vt:lpstr>Configuración y  Funcionamiento del equipo</vt:lpstr>
      <vt:lpstr>Configuración y  Funcionamiento del equipo</vt:lpstr>
      <vt:lpstr>Configuración y  Funcionamiento del equipo</vt:lpstr>
      <vt:lpstr>Configuración y  Funcionamiento del equipo</vt:lpstr>
      <vt:lpstr>Seteo y Configuración de los sensores.</vt:lpstr>
      <vt:lpstr>Seteo y Configuración de los sensores.</vt:lpstr>
      <vt:lpstr>Seteo y Configuración de los sensores.</vt:lpstr>
      <vt:lpstr>Seteo y Configuración de los sensores.</vt:lpstr>
      <vt:lpstr>Conclusiones y Recomendaciones</vt:lpstr>
      <vt:lpstr>Conclusiones y Recomendaciones</vt:lpstr>
    </vt:vector>
  </TitlesOfParts>
  <Company>Personal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CAPÍTULO III 3.      Descripción e Implementación del proyecto 3.1.       Prototipo Inicial 3.1.1.        Construcción 3.1.2.        Programación: 3.2.       Descripción del Proyecto Final</dc:title>
  <dc:creator>mnevarez</dc:creator>
  <cp:lastModifiedBy>LABFIEC</cp:lastModifiedBy>
  <cp:revision>99</cp:revision>
  <dcterms:created xsi:type="dcterms:W3CDTF">2009-09-15T23:32:04Z</dcterms:created>
  <dcterms:modified xsi:type="dcterms:W3CDTF">2011-05-25T20:55:02Z</dcterms:modified>
</cp:coreProperties>
</file>