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57" r:id="rId3"/>
    <p:sldId id="259" r:id="rId4"/>
    <p:sldId id="272" r:id="rId5"/>
    <p:sldId id="260" r:id="rId6"/>
    <p:sldId id="262" r:id="rId7"/>
    <p:sldId id="273" r:id="rId8"/>
    <p:sldId id="264" r:id="rId9"/>
    <p:sldId id="274" r:id="rId10"/>
    <p:sldId id="276" r:id="rId11"/>
    <p:sldId id="275" r:id="rId12"/>
    <p:sldId id="277" r:id="rId13"/>
    <p:sldId id="285" r:id="rId14"/>
    <p:sldId id="263" r:id="rId15"/>
    <p:sldId id="293" r:id="rId16"/>
    <p:sldId id="278" r:id="rId17"/>
    <p:sldId id="294" r:id="rId18"/>
    <p:sldId id="295" r:id="rId19"/>
    <p:sldId id="286" r:id="rId20"/>
    <p:sldId id="279" r:id="rId21"/>
    <p:sldId id="266" r:id="rId22"/>
    <p:sldId id="268" r:id="rId23"/>
    <p:sldId id="296" r:id="rId24"/>
    <p:sldId id="269" r:id="rId25"/>
    <p:sldId id="297" r:id="rId26"/>
    <p:sldId id="282" r:id="rId27"/>
    <p:sldId id="281" r:id="rId28"/>
    <p:sldId id="280" r:id="rId29"/>
    <p:sldId id="270" r:id="rId30"/>
    <p:sldId id="271" r:id="rId31"/>
    <p:sldId id="28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97" autoAdjust="0"/>
    <p:restoredTop sz="94667" autoAdjust="0"/>
  </p:normalViewPr>
  <p:slideViewPr>
    <p:cSldViewPr>
      <p:cViewPr>
        <p:scale>
          <a:sx n="77" d="100"/>
          <a:sy n="77" d="100"/>
        </p:scale>
        <p:origin x="-234" y="138"/>
      </p:cViewPr>
      <p:guideLst>
        <p:guide orient="horz" pos="2160"/>
        <p:guide pos="2880"/>
      </p:guideLst>
    </p:cSldViewPr>
  </p:slideViewPr>
  <p:outlineViewPr>
    <p:cViewPr>
      <p:scale>
        <a:sx n="33" d="100"/>
        <a:sy n="33" d="100"/>
      </p:scale>
      <p:origin x="0" y="48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FC5FDFA-BAE7-45A5-AFE0-64F2DF076FA4}" type="datetimeFigureOut">
              <a:rPr lang="en-US"/>
              <a:pPr>
                <a:defRPr/>
              </a:pPr>
              <a:t>7/13/2011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E77CB47-71CE-472E-991A-7BC01BB5BCE4}"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9F2A19-71E9-4D0D-9B3D-04FC47769EC9}"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5C938-4A86-49DE-BC8C-A46AF06944D6}" type="slidenum">
              <a:rPr lang="es-ES"/>
              <a:pPr fontAlgn="base">
                <a:spcBef>
                  <a:spcPct val="0"/>
                </a:spcBef>
                <a:spcAft>
                  <a:spcPct val="0"/>
                </a:spcAft>
              </a:pPr>
              <a:t>6</a:t>
            </a:fld>
            <a:endParaRPr lang="es-E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-En los EEUU recientes estudios mostraron que el 34% de los condados(Municipalidades en Chile) con poblaciones sobre los 50000 habitantes y 38% de las ciudades con poblaciones sobre los 25000 habitantes tienen algùn sistema de medicion del desempeño.El màs utilizado es el BSC.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CD6F98-4701-4A39-BA4B-4B4F620D7727}" type="slidenum">
              <a:rPr lang="es-ES"/>
              <a:pPr fontAlgn="base">
                <a:spcBef>
                  <a:spcPct val="0"/>
                </a:spcBef>
                <a:spcAft>
                  <a:spcPct val="0"/>
                </a:spcAft>
              </a:pPr>
              <a:t>13</a:t>
            </a:fld>
            <a:endParaRPr lang="es-E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A26B50-FD5F-44B9-B6A9-DD6E0B210856}" type="slidenum">
              <a:rPr lang="es-ES"/>
              <a:pPr fontAlgn="base">
                <a:spcBef>
                  <a:spcPct val="0"/>
                </a:spcBef>
                <a:spcAft>
                  <a:spcPct val="0"/>
                </a:spcAft>
              </a:pPr>
              <a:t>15</a:t>
            </a:fld>
            <a:endParaRPr lang="es-E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A90BEB-97F9-416E-855A-A8621249092F}" type="slidenum">
              <a:rPr lang="es-ES"/>
              <a:pPr fontAlgn="base">
                <a:spcBef>
                  <a:spcPct val="0"/>
                </a:spcBef>
                <a:spcAft>
                  <a:spcPct val="0"/>
                </a:spcAft>
              </a:pPr>
              <a:t>17</a:t>
            </a:fld>
            <a:endParaRPr lang="es-E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9FA13-B3A8-4710-B372-1025EF950E2F}" type="slidenum">
              <a:rPr lang="es-ES"/>
              <a:pPr fontAlgn="base">
                <a:spcBef>
                  <a:spcPct val="0"/>
                </a:spcBef>
                <a:spcAft>
                  <a:spcPct val="0"/>
                </a:spcAft>
              </a:pPr>
              <a:t>19</a:t>
            </a:fld>
            <a:endParaRPr lang="es-E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1116A-F5A5-4FFC-A62C-44B4A3DCA951}" type="slidenum">
              <a:rPr lang="es-ES"/>
              <a:pPr fontAlgn="base">
                <a:spcBef>
                  <a:spcPct val="0"/>
                </a:spcBef>
                <a:spcAft>
                  <a:spcPct val="0"/>
                </a:spcAft>
              </a:pPr>
              <a:t>23</a:t>
            </a:fld>
            <a:endParaRPr lang="es-E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D47E9-BDA3-423C-B487-388A9589088E}" type="slidenum">
              <a:rPr lang="es-ES"/>
              <a:pPr fontAlgn="base">
                <a:spcBef>
                  <a:spcPct val="0"/>
                </a:spcBef>
                <a:spcAft>
                  <a:spcPct val="0"/>
                </a:spcAft>
              </a:pPr>
              <a:t>25</a:t>
            </a:fld>
            <a:endParaRPr lang="es-E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9CA1CB-C265-47B5-A435-C1EAD2A3DAA6}" type="slidenum">
              <a:rPr lang="en-US"/>
              <a:pPr fontAlgn="base">
                <a:spcBef>
                  <a:spcPct val="0"/>
                </a:spcBef>
                <a:spcAft>
                  <a:spcPct val="0"/>
                </a:spcAft>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fld id="{29E90F39-E7CD-4FAC-8219-161C4EFE0E26}" type="datetimeFigureOut">
              <a:rPr lang="en-US"/>
              <a:pPr>
                <a:defRPr/>
              </a:pPr>
              <a:t>7/13/2011</a:t>
            </a:fld>
            <a:endParaRPr lang="en-U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08948853-0985-4CAF-A6EB-9F5673F37B22}"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FCB1860-1A5A-4979-BA76-D21A7DC095CE}" type="datetimeFigureOut">
              <a:rPr lang="en-US"/>
              <a:pPr>
                <a:defRPr/>
              </a:pPr>
              <a:t>7/13/2011</a:t>
            </a:fld>
            <a:endParaRPr lang="en-US"/>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3F0494AF-93BB-411D-9D49-BEB74E1CF8F1}"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EDF1188-D159-4287-B178-B4746DCE7860}" type="datetimeFigureOut">
              <a:rPr lang="en-US"/>
              <a:pPr>
                <a:defRPr/>
              </a:pPr>
              <a:t>7/13/2011</a:t>
            </a:fld>
            <a:endParaRPr lang="en-US"/>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645BAABA-0C15-4330-9A96-6C1B511D76E2}"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8369297F-226F-4AB5-80D9-F74A3F47FA57}" type="datetimeFigureOut">
              <a:rPr lang="en-US"/>
              <a:pPr>
                <a:defRPr/>
              </a:pPr>
              <a:t>7/13/2011</a:t>
            </a:fld>
            <a:endParaRPr lang="en-US"/>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E6AF0C54-DC4E-4CFE-98DF-0370A83F9223}"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793B0400-B791-4598-8B21-B04BBA32032D}" type="datetimeFigureOut">
              <a:rPr lang="en-US"/>
              <a:pPr>
                <a:defRPr/>
              </a:pPr>
              <a:t>7/13/2011</a:t>
            </a:fld>
            <a:endParaRPr lang="en-US"/>
          </a:p>
        </p:txBody>
      </p:sp>
      <p:sp>
        <p:nvSpPr>
          <p:cNvPr id="7" name="4 Marcador de pie de página"/>
          <p:cNvSpPr>
            <a:spLocks noGrp="1"/>
          </p:cNvSpPr>
          <p:nvPr>
            <p:ph type="ftr" sz="quarter" idx="11"/>
          </p:nvPr>
        </p:nvSpPr>
        <p:spPr/>
        <p:txBody>
          <a:bodyPr/>
          <a:lstStyle>
            <a:lvl1pPr>
              <a:defRPr/>
            </a:lvl1pPr>
            <a:extLst/>
          </a:lstStyle>
          <a:p>
            <a:pPr>
              <a:defRPr/>
            </a:pPr>
            <a:endParaRPr lang="en-US"/>
          </a:p>
        </p:txBody>
      </p:sp>
      <p:sp>
        <p:nvSpPr>
          <p:cNvPr id="8" name="5 Marcador de número de diapositiva"/>
          <p:cNvSpPr>
            <a:spLocks noGrp="1"/>
          </p:cNvSpPr>
          <p:nvPr>
            <p:ph type="sldNum" sz="quarter" idx="12"/>
          </p:nvPr>
        </p:nvSpPr>
        <p:spPr/>
        <p:txBody>
          <a:bodyPr/>
          <a:lstStyle>
            <a:lvl1pPr>
              <a:defRPr/>
            </a:lvl1pPr>
            <a:extLst/>
          </a:lstStyle>
          <a:p>
            <a:pPr>
              <a:defRPr/>
            </a:pPr>
            <a:fld id="{3D9263AC-927E-44CC-BBD9-E53E82BFA102}"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523FAA60-758C-4C70-B015-E4791D0B0795}" type="datetimeFigureOut">
              <a:rPr lang="en-US"/>
              <a:pPr>
                <a:defRPr/>
              </a:pPr>
              <a:t>7/13/2011</a:t>
            </a:fld>
            <a:endParaRPr lang="en-US"/>
          </a:p>
        </p:txBody>
      </p:sp>
      <p:sp>
        <p:nvSpPr>
          <p:cNvPr id="6" name="5 Marcador de pie de página"/>
          <p:cNvSpPr>
            <a:spLocks noGrp="1"/>
          </p:cNvSpPr>
          <p:nvPr>
            <p:ph type="ftr" sz="quarter" idx="11"/>
          </p:nvPr>
        </p:nvSpPr>
        <p:spPr/>
        <p:txBody>
          <a:bodyPr/>
          <a:lstStyle>
            <a:lvl1pPr>
              <a:defRPr/>
            </a:lvl1pPr>
            <a:extLst/>
          </a:lstStyle>
          <a:p>
            <a:pPr>
              <a:defRPr/>
            </a:pPr>
            <a:endParaRPr lang="en-US"/>
          </a:p>
        </p:txBody>
      </p:sp>
      <p:sp>
        <p:nvSpPr>
          <p:cNvPr id="7" name="6 Marcador de número de diapositiva"/>
          <p:cNvSpPr>
            <a:spLocks noGrp="1"/>
          </p:cNvSpPr>
          <p:nvPr>
            <p:ph type="sldNum" sz="quarter" idx="12"/>
          </p:nvPr>
        </p:nvSpPr>
        <p:spPr/>
        <p:txBody>
          <a:bodyPr/>
          <a:lstStyle>
            <a:lvl1pPr>
              <a:defRPr/>
            </a:lvl1pPr>
            <a:extLst/>
          </a:lstStyle>
          <a:p>
            <a:pPr>
              <a:defRPr/>
            </a:pPr>
            <a:fld id="{D8382B33-3388-4B5B-A312-0F75FF301A86}"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025DC6FF-87CC-4C24-AECB-AD7CE91FA157}" type="datetimeFigureOut">
              <a:rPr lang="en-US"/>
              <a:pPr>
                <a:defRPr/>
              </a:pPr>
              <a:t>7/13/2011</a:t>
            </a:fld>
            <a:endParaRPr lang="en-US"/>
          </a:p>
        </p:txBody>
      </p:sp>
      <p:sp>
        <p:nvSpPr>
          <p:cNvPr id="8" name="7 Marcador de pie de página"/>
          <p:cNvSpPr>
            <a:spLocks noGrp="1"/>
          </p:cNvSpPr>
          <p:nvPr>
            <p:ph type="ftr" sz="quarter" idx="11"/>
          </p:nvPr>
        </p:nvSpPr>
        <p:spPr/>
        <p:txBody>
          <a:bodyPr/>
          <a:lstStyle>
            <a:lvl1pPr>
              <a:defRPr/>
            </a:lvl1pPr>
            <a:extLst/>
          </a:lstStyle>
          <a:p>
            <a:pPr>
              <a:defRPr/>
            </a:pPr>
            <a:endParaRPr lang="en-US"/>
          </a:p>
        </p:txBody>
      </p:sp>
      <p:sp>
        <p:nvSpPr>
          <p:cNvPr id="9" name="8 Marcador de número de diapositiva"/>
          <p:cNvSpPr>
            <a:spLocks noGrp="1"/>
          </p:cNvSpPr>
          <p:nvPr>
            <p:ph type="sldNum" sz="quarter" idx="12"/>
          </p:nvPr>
        </p:nvSpPr>
        <p:spPr/>
        <p:txBody>
          <a:bodyPr/>
          <a:lstStyle>
            <a:lvl1pPr>
              <a:defRPr/>
            </a:lvl1pPr>
            <a:extLst/>
          </a:lstStyle>
          <a:p>
            <a:pPr>
              <a:defRPr/>
            </a:pPr>
            <a:fld id="{0DDEED29-9BF4-46C5-81E8-1B92808487BA}"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886618AC-5A4D-4435-8013-C074E3EB4C49}" type="datetimeFigureOut">
              <a:rPr lang="en-US"/>
              <a:pPr>
                <a:defRPr/>
              </a:pPr>
              <a:t>7/13/2011</a:t>
            </a:fld>
            <a:endParaRPr lang="en-US"/>
          </a:p>
        </p:txBody>
      </p:sp>
      <p:sp>
        <p:nvSpPr>
          <p:cNvPr id="4" name="3 Marcador de pie de página"/>
          <p:cNvSpPr>
            <a:spLocks noGrp="1"/>
          </p:cNvSpPr>
          <p:nvPr>
            <p:ph type="ftr" sz="quarter" idx="11"/>
          </p:nvPr>
        </p:nvSpPr>
        <p:spPr/>
        <p:txBody>
          <a:bodyPr/>
          <a:lstStyle>
            <a:lvl1pPr>
              <a:defRPr/>
            </a:lvl1pPr>
            <a:extLst/>
          </a:lstStyle>
          <a:p>
            <a:pPr>
              <a:defRPr/>
            </a:pPr>
            <a:endParaRPr lang="en-US"/>
          </a:p>
        </p:txBody>
      </p:sp>
      <p:sp>
        <p:nvSpPr>
          <p:cNvPr id="5" name="4 Marcador de número de diapositiva"/>
          <p:cNvSpPr>
            <a:spLocks noGrp="1"/>
          </p:cNvSpPr>
          <p:nvPr>
            <p:ph type="sldNum" sz="quarter" idx="12"/>
          </p:nvPr>
        </p:nvSpPr>
        <p:spPr/>
        <p:txBody>
          <a:bodyPr/>
          <a:lstStyle>
            <a:lvl1pPr>
              <a:defRPr/>
            </a:lvl1pPr>
            <a:extLst/>
          </a:lstStyle>
          <a:p>
            <a:pPr>
              <a:defRPr/>
            </a:pPr>
            <a:fld id="{BF1C9935-56A4-4790-8662-C6FCCBA53498}"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0DAE6EC3-990A-411C-A0D8-02F9F20A3261}" type="datetimeFigureOut">
              <a:rPr lang="en-US"/>
              <a:pPr>
                <a:defRPr/>
              </a:pPr>
              <a:t>7/13/2011</a:t>
            </a:fld>
            <a:endParaRPr lang="en-US"/>
          </a:p>
        </p:txBody>
      </p:sp>
      <p:sp>
        <p:nvSpPr>
          <p:cNvPr id="3" name="21 Marcador de pie de página"/>
          <p:cNvSpPr>
            <a:spLocks noGrp="1"/>
          </p:cNvSpPr>
          <p:nvPr>
            <p:ph type="ftr" sz="quarter" idx="11"/>
          </p:nvPr>
        </p:nvSpPr>
        <p:spPr/>
        <p:txBody>
          <a:bodyPr/>
          <a:lstStyle>
            <a:lvl1pPr>
              <a:defRPr/>
            </a:lvl1pPr>
          </a:lstStyle>
          <a:p>
            <a:pPr>
              <a:defRPr/>
            </a:pPr>
            <a:endParaRPr lang="en-US"/>
          </a:p>
        </p:txBody>
      </p:sp>
      <p:sp>
        <p:nvSpPr>
          <p:cNvPr id="4" name="17 Marcador de número de diapositiva"/>
          <p:cNvSpPr>
            <a:spLocks noGrp="1"/>
          </p:cNvSpPr>
          <p:nvPr>
            <p:ph type="sldNum" sz="quarter" idx="12"/>
          </p:nvPr>
        </p:nvSpPr>
        <p:spPr/>
        <p:txBody>
          <a:bodyPr/>
          <a:lstStyle>
            <a:lvl1pPr>
              <a:defRPr/>
            </a:lvl1pPr>
          </a:lstStyle>
          <a:p>
            <a:pPr>
              <a:defRPr/>
            </a:pPr>
            <a:fld id="{7058031A-9F11-4DD2-9825-669F6A599F8F}"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033E352D-64CF-4AB0-B2BE-1A1D3737E5B9}" type="datetimeFigureOut">
              <a:rPr lang="en-US"/>
              <a:pPr>
                <a:defRPr/>
              </a:pPr>
              <a:t>7/13/2011</a:t>
            </a:fld>
            <a:endParaRPr lang="en-US"/>
          </a:p>
        </p:txBody>
      </p:sp>
      <p:sp>
        <p:nvSpPr>
          <p:cNvPr id="6" name="5 Marcador de pie de página"/>
          <p:cNvSpPr>
            <a:spLocks noGrp="1"/>
          </p:cNvSpPr>
          <p:nvPr>
            <p:ph type="ftr" sz="quarter" idx="11"/>
          </p:nvPr>
        </p:nvSpPr>
        <p:spPr/>
        <p:txBody>
          <a:bodyPr/>
          <a:lstStyle>
            <a:lvl1pPr>
              <a:defRPr/>
            </a:lvl1pPr>
            <a:extLst/>
          </a:lstStyle>
          <a:p>
            <a:pPr>
              <a:defRPr/>
            </a:pPr>
            <a:endParaRPr lang="en-US"/>
          </a:p>
        </p:txBody>
      </p:sp>
      <p:sp>
        <p:nvSpPr>
          <p:cNvPr id="7" name="6 Marcador de número de diapositiva"/>
          <p:cNvSpPr>
            <a:spLocks noGrp="1"/>
          </p:cNvSpPr>
          <p:nvPr>
            <p:ph type="sldNum" sz="quarter" idx="12"/>
          </p:nvPr>
        </p:nvSpPr>
        <p:spPr/>
        <p:txBody>
          <a:bodyPr/>
          <a:lstStyle>
            <a:lvl1pPr>
              <a:defRPr/>
            </a:lvl1pPr>
            <a:extLst/>
          </a:lstStyle>
          <a:p>
            <a:pPr>
              <a:defRPr/>
            </a:pPr>
            <a:fld id="{BBCE446E-B8E2-4443-B091-A691F9ACE79F}"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5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fld id="{99B63A4A-12A5-4845-9CE5-9A897EBC676F}" type="datetimeFigureOut">
              <a:rPr lang="en-US"/>
              <a:pPr>
                <a:defRPr/>
              </a:pPr>
              <a:t>7/13/2011</a:t>
            </a:fld>
            <a:endParaRPr lang="en-U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CC472C69-961F-4137-8E61-BB3664519BAA}"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5129"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F6C9FE9-0260-4DEA-A280-73A8482CC19C}" type="datetimeFigureOut">
              <a:rPr lang="en-US"/>
              <a:pPr>
                <a:defRPr/>
              </a:pPr>
              <a:t>7/13/2011</a:t>
            </a:fld>
            <a:endParaRPr lang="en-US"/>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1BA022F9-4A5E-4100-A5E4-3CAEA42B958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a40.com.uy/blog/wp-content/uploads/2009/02/4227_economia-dollar.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hyperlink" Target="http://3.bp.blogspot.com/_Z0Clyzl1D2E/S85VeEZG4OI/AAAAAAAAAGs/jPCapmaVbFk/s1600/VISION+MISION+VALORES.gif" TargetMode="Externa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iderazgo.com.ec/bsc/balanced%20scorecard.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4.xml"/></Relationships>
</file>

<file path=ppt/slides/_rels/slide24.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package" Target="../embeddings/Hoja_de_c_lculo_de_Microsoft_Office_Excel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2.bp.blogspot.com/_esUBlqKjDzk/TF2OQB_iWLI/AAAAAAAASuU/OAVtmvm8c8I/s1600/negocios+colombia.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ec/imgres?imgurl=http://2.bp.blogspot.com/_BLsUImbKieA/S63_DvM4u4I/AAAAAAAAADo/HOl7NXq5PIo/s1600/AlbertEinstein.jpg&amp;imgrefurl=http://chotez.blogspot.com/2010/03/tributo-albert-einstein.html&amp;usg=__cH6Wkm57iIwy-kUCsiKlddg-eDs=&amp;h=625&amp;w=640&amp;sz=27&amp;hl=es&amp;start=1&amp;zoom=1&amp;itbs=1&amp;tbnid=e5bsDYQz3HTO3M:&amp;tbnh=134&amp;tbnw=137&amp;prev=/images?q=albert+einstein&amp;hl=es&amp;gbv=2&amp;tbs=isch: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icolodia.com/store/medium_9vpijh.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nexion.esan.edu.pe/publicaciones/2009/10/16/PorMars_discovery_districtBestPractices-business.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eru21.net/wp-content/uploads/2010/09/dolar1.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7775575" y="165100"/>
            <a:ext cx="1189038" cy="1089025"/>
          </a:xfrm>
          <a:prstGeom prst="rect">
            <a:avLst/>
          </a:prstGeom>
          <a:noFill/>
          <a:ln w="9525">
            <a:noFill/>
            <a:miter lim="800000"/>
            <a:headEnd/>
            <a:tailEnd/>
          </a:ln>
        </p:spPr>
      </p:pic>
      <p:sp>
        <p:nvSpPr>
          <p:cNvPr id="5" name="1 Título"/>
          <p:cNvSpPr txBox="1">
            <a:spLocks/>
          </p:cNvSpPr>
          <p:nvPr/>
        </p:nvSpPr>
        <p:spPr>
          <a:xfrm>
            <a:off x="179512" y="764704"/>
            <a:ext cx="8686800" cy="1621904"/>
          </a:xfrm>
          <a:prstGeom prst="rect">
            <a:avLst/>
          </a:prstGeom>
        </p:spPr>
        <p:txBody>
          <a:bodyPr anchor="b">
            <a:normAutofit lnSpcReduction="10000"/>
            <a:scene3d>
              <a:camera prst="orthographicFront"/>
              <a:lightRig rig="soft" dir="t"/>
            </a:scene3d>
            <a:sp3d prstMaterial="softEdge">
              <a:bevelT w="25400" h="25400"/>
            </a:sp3d>
          </a:bodyPr>
          <a:lstStyle/>
          <a:p>
            <a:pPr algn="ctr" fontAlgn="auto">
              <a:spcAft>
                <a:spcPts val="0"/>
              </a:spcAft>
              <a:defRPr/>
            </a:pPr>
            <a:r>
              <a:rPr lang="es-EC" sz="24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Escuela Superior Politécnica del Litoral</a:t>
            </a:r>
          </a:p>
          <a:p>
            <a:pPr algn="ctr" fontAlgn="auto">
              <a:spcAft>
                <a:spcPts val="0"/>
              </a:spcAft>
              <a:defRPr/>
            </a:pPr>
            <a:endParaRPr lang="es-EC" sz="24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a:p>
            <a:pPr algn="ctr" fontAlgn="auto">
              <a:spcAft>
                <a:spcPts val="0"/>
              </a:spcAft>
              <a:defRPr/>
            </a:pPr>
            <a:r>
              <a:rPr lang="es-EC" sz="19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Instituto de Ciencias Matemáticas</a:t>
            </a:r>
          </a:p>
          <a:p>
            <a:pPr algn="ctr" fontAlgn="auto">
              <a:spcAft>
                <a:spcPts val="0"/>
              </a:spcAft>
              <a:defRPr/>
            </a:pPr>
            <a:endParaRPr lang="es-EC" sz="19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a:p>
            <a:pPr algn="ctr" fontAlgn="auto">
              <a:spcAft>
                <a:spcPts val="0"/>
              </a:spcAft>
              <a:defRPr/>
            </a:pPr>
            <a:r>
              <a:rPr lang="es-EC" sz="19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Previo la obtención del título: Auditor en Control de Gestión</a:t>
            </a:r>
            <a:endParaRPr lang="en-US" sz="19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p:txBody>
      </p:sp>
      <p:pic>
        <p:nvPicPr>
          <p:cNvPr id="13316" name="Picture 2" descr="index_r35_c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9388" y="0"/>
            <a:ext cx="1331912" cy="1277938"/>
          </a:xfrm>
          <a:prstGeom prst="rect">
            <a:avLst/>
          </a:prstGeom>
          <a:noFill/>
          <a:ln w="9525">
            <a:noFill/>
            <a:miter lim="800000"/>
            <a:headEnd/>
            <a:tailEnd/>
          </a:ln>
        </p:spPr>
      </p:pic>
      <p:sp>
        <p:nvSpPr>
          <p:cNvPr id="11" name="3 Subtítulo"/>
          <p:cNvSpPr txBox="1">
            <a:spLocks/>
          </p:cNvSpPr>
          <p:nvPr/>
        </p:nvSpPr>
        <p:spPr>
          <a:xfrm>
            <a:off x="2700338" y="2565400"/>
            <a:ext cx="3762375" cy="685800"/>
          </a:xfrm>
          <a:prstGeom prst="rect">
            <a:avLst/>
          </a:prstGeom>
        </p:spPr>
        <p:txBody>
          <a:bodyPr anchor="b"/>
          <a:lstStyle/>
          <a:p>
            <a:pPr algn="ctr" fontAlgn="auto">
              <a:spcBef>
                <a:spcPct val="20000"/>
              </a:spcBef>
              <a:spcAft>
                <a:spcPts val="0"/>
              </a:spcAft>
              <a:buClr>
                <a:schemeClr val="accent1"/>
              </a:buClr>
              <a:buSzPct val="70000"/>
              <a:buFont typeface="Wingdings 2"/>
              <a:buNone/>
              <a:defRPr/>
            </a:pPr>
            <a:r>
              <a:rPr lang="es-EC"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TESIS DE GRADO</a:t>
            </a:r>
            <a:endParaRPr lang="en-US"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p:txBody>
      </p:sp>
      <p:sp>
        <p:nvSpPr>
          <p:cNvPr id="13318" name="3 Subtítulo"/>
          <p:cNvSpPr txBox="1">
            <a:spLocks/>
          </p:cNvSpPr>
          <p:nvPr/>
        </p:nvSpPr>
        <p:spPr bwMode="auto">
          <a:xfrm>
            <a:off x="4284663" y="5575300"/>
            <a:ext cx="4654550" cy="1282700"/>
          </a:xfrm>
          <a:prstGeom prst="rect">
            <a:avLst/>
          </a:prstGeom>
          <a:noFill/>
          <a:ln w="9525">
            <a:noFill/>
            <a:miter lim="800000"/>
            <a:headEnd/>
            <a:tailEnd/>
          </a:ln>
        </p:spPr>
        <p:txBody>
          <a:bodyPr anchor="b"/>
          <a:lstStyle/>
          <a:p>
            <a:pPr>
              <a:spcBef>
                <a:spcPct val="20000"/>
              </a:spcBef>
              <a:buClr>
                <a:schemeClr val="accent1"/>
              </a:buClr>
              <a:buSzPct val="70000"/>
              <a:buFont typeface="Wingdings 2" pitchFamily="18" charset="2"/>
              <a:buNone/>
            </a:pPr>
            <a:endParaRPr lang="es-EC" b="1">
              <a:solidFill>
                <a:schemeClr val="bg1"/>
              </a:solidFill>
              <a:latin typeface="Lucida Sans Unicode" pitchFamily="34" charset="0"/>
            </a:endParaRPr>
          </a:p>
          <a:p>
            <a:pPr>
              <a:spcBef>
                <a:spcPct val="20000"/>
              </a:spcBef>
              <a:buClr>
                <a:schemeClr val="accent1"/>
              </a:buClr>
              <a:buSzPct val="70000"/>
              <a:buFont typeface="Wingdings 2" pitchFamily="18" charset="2"/>
              <a:buNone/>
            </a:pPr>
            <a:endParaRPr lang="es-EC" b="1">
              <a:solidFill>
                <a:schemeClr val="bg1"/>
              </a:solidFill>
              <a:latin typeface="Lucida Sans Unicode" pitchFamily="34" charset="0"/>
            </a:endParaRPr>
          </a:p>
          <a:p>
            <a:pPr>
              <a:spcBef>
                <a:spcPct val="20000"/>
              </a:spcBef>
              <a:buClr>
                <a:schemeClr val="accent1"/>
              </a:buClr>
              <a:buSzPct val="70000"/>
              <a:buFont typeface="Wingdings 2" pitchFamily="18" charset="2"/>
              <a:buNone/>
            </a:pPr>
            <a:endParaRPr lang="es-EC" b="1">
              <a:solidFill>
                <a:schemeClr val="bg1"/>
              </a:solidFill>
              <a:latin typeface="Lucida Sans Unicode" pitchFamily="34" charset="0"/>
            </a:endParaRPr>
          </a:p>
          <a:p>
            <a:pPr>
              <a:spcBef>
                <a:spcPct val="20000"/>
              </a:spcBef>
              <a:buClr>
                <a:schemeClr val="accent1"/>
              </a:buClr>
              <a:buSzPct val="70000"/>
              <a:buFont typeface="Wingdings 2" pitchFamily="18" charset="2"/>
              <a:buNone/>
            </a:pPr>
            <a:r>
              <a:rPr lang="es-EC" b="1">
                <a:solidFill>
                  <a:schemeClr val="bg1"/>
                </a:solidFill>
                <a:latin typeface="Lucida Sans Unicode" pitchFamily="34" charset="0"/>
              </a:rPr>
              <a:t>Director:</a:t>
            </a:r>
          </a:p>
          <a:p>
            <a:pPr>
              <a:spcBef>
                <a:spcPct val="20000"/>
              </a:spcBef>
              <a:buClr>
                <a:schemeClr val="accent1"/>
              </a:buClr>
              <a:buSzPct val="70000"/>
              <a:buFont typeface="Arial" charset="0"/>
              <a:buChar char="•"/>
            </a:pPr>
            <a:r>
              <a:rPr lang="es-EC" b="1">
                <a:solidFill>
                  <a:schemeClr val="bg1"/>
                </a:solidFill>
                <a:latin typeface="Lucida Sans Unicode" pitchFamily="34" charset="0"/>
              </a:rPr>
              <a:t>Ing.  Antonio Márquez Bermeo.</a:t>
            </a:r>
          </a:p>
          <a:p>
            <a:pPr>
              <a:spcBef>
                <a:spcPct val="20000"/>
              </a:spcBef>
              <a:buClr>
                <a:schemeClr val="accent1"/>
              </a:buClr>
              <a:buSzPct val="70000"/>
              <a:buFont typeface="Arial" charset="0"/>
              <a:buChar char="•"/>
            </a:pPr>
            <a:endParaRPr lang="es-EC" b="1">
              <a:solidFill>
                <a:schemeClr val="bg1"/>
              </a:solidFill>
              <a:latin typeface="Lucida Sans Unicode" pitchFamily="34" charset="0"/>
            </a:endParaRPr>
          </a:p>
          <a:p>
            <a:pPr>
              <a:spcBef>
                <a:spcPct val="20000"/>
              </a:spcBef>
              <a:buClr>
                <a:schemeClr val="accent1"/>
              </a:buClr>
              <a:buSzPct val="70000"/>
              <a:buFont typeface="Wingdings 2" pitchFamily="18" charset="2"/>
              <a:buNone/>
            </a:pPr>
            <a:endParaRPr lang="es-EC" b="1">
              <a:solidFill>
                <a:schemeClr val="bg1"/>
              </a:solidFill>
              <a:latin typeface="Lucida Sans Unicode" pitchFamily="34" charset="0"/>
            </a:endParaRPr>
          </a:p>
        </p:txBody>
      </p:sp>
      <p:sp>
        <p:nvSpPr>
          <p:cNvPr id="13319" name="3 Subtítulo"/>
          <p:cNvSpPr txBox="1">
            <a:spLocks/>
          </p:cNvSpPr>
          <p:nvPr/>
        </p:nvSpPr>
        <p:spPr bwMode="auto">
          <a:xfrm>
            <a:off x="250825" y="5229225"/>
            <a:ext cx="4035425" cy="1268413"/>
          </a:xfrm>
          <a:prstGeom prst="rect">
            <a:avLst/>
          </a:prstGeom>
          <a:noFill/>
          <a:ln w="9525">
            <a:noFill/>
            <a:miter lim="800000"/>
            <a:headEnd/>
            <a:tailEnd/>
          </a:ln>
        </p:spPr>
        <p:txBody>
          <a:bodyPr anchor="b"/>
          <a:lstStyle/>
          <a:p>
            <a:pPr>
              <a:spcBef>
                <a:spcPct val="20000"/>
              </a:spcBef>
              <a:buClr>
                <a:schemeClr val="accent1"/>
              </a:buClr>
              <a:buSzPct val="70000"/>
              <a:buFont typeface="Wingdings 2" pitchFamily="18" charset="2"/>
              <a:buNone/>
            </a:pPr>
            <a:r>
              <a:rPr lang="es-EC" b="1">
                <a:solidFill>
                  <a:schemeClr val="bg1"/>
                </a:solidFill>
                <a:latin typeface="Lucida Sans Unicode" pitchFamily="34" charset="0"/>
              </a:rPr>
              <a:t>Presentada por:</a:t>
            </a:r>
          </a:p>
          <a:p>
            <a:pPr>
              <a:spcBef>
                <a:spcPct val="20000"/>
              </a:spcBef>
              <a:buClr>
                <a:schemeClr val="accent1"/>
              </a:buClr>
              <a:buSzPct val="70000"/>
              <a:buFont typeface="Arial" charset="0"/>
              <a:buChar char="•"/>
            </a:pPr>
            <a:r>
              <a:rPr lang="es-EC" b="1">
                <a:solidFill>
                  <a:schemeClr val="bg1"/>
                </a:solidFill>
                <a:latin typeface="Lucida Sans Unicode" pitchFamily="34" charset="0"/>
              </a:rPr>
              <a:t>Ma. Fernanda Holguín Bermeo.</a:t>
            </a:r>
          </a:p>
          <a:p>
            <a:pPr>
              <a:spcBef>
                <a:spcPct val="20000"/>
              </a:spcBef>
              <a:buClr>
                <a:schemeClr val="accent1"/>
              </a:buClr>
              <a:buSzPct val="70000"/>
              <a:buFont typeface="Arial" charset="0"/>
              <a:buChar char="•"/>
            </a:pPr>
            <a:endParaRPr lang="es-EC" b="1">
              <a:solidFill>
                <a:schemeClr val="bg1"/>
              </a:solidFill>
              <a:latin typeface="Lucida Sans Unicode" pitchFamily="34" charset="0"/>
            </a:endParaRPr>
          </a:p>
        </p:txBody>
      </p:sp>
      <p:sp>
        <p:nvSpPr>
          <p:cNvPr id="17409" name="Rectangle 1"/>
          <p:cNvSpPr>
            <a:spLocks noChangeArrowheads="1"/>
          </p:cNvSpPr>
          <p:nvPr/>
        </p:nvSpPr>
        <p:spPr bwMode="auto">
          <a:xfrm>
            <a:off x="971550" y="3500438"/>
            <a:ext cx="7416800" cy="1016000"/>
          </a:xfrm>
          <a:prstGeom prst="rect">
            <a:avLst/>
          </a:prstGeom>
          <a:noFill/>
          <a:ln w="9525">
            <a:noFill/>
            <a:miter lim="800000"/>
            <a:headEnd/>
            <a:tailEnd/>
          </a:ln>
          <a:effectLst/>
        </p:spPr>
        <p:txBody>
          <a:bodyPr anchor="ctr">
            <a:spAutoFit/>
          </a:bodyPr>
          <a:lstStyle/>
          <a:p>
            <a:pPr algn="ctr">
              <a:defRPr/>
            </a:pPr>
            <a:r>
              <a:rPr lang="es-ES" sz="20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“Aplicación de un cuadro de mando Integral en un organismo  del Sector Público: Caso Banco Central del Ecuador”</a:t>
            </a:r>
          </a:p>
        </p:txBody>
      </p:sp>
      <p:pic>
        <p:nvPicPr>
          <p:cNvPr id="13321" name="Picture 2"/>
          <p:cNvPicPr>
            <a:picLocks noChangeAspect="1" noChangeArrowheads="1"/>
          </p:cNvPicPr>
          <p:nvPr/>
        </p:nvPicPr>
        <p:blipFill>
          <a:blip r:embed="rId5"/>
          <a:srcRect/>
          <a:stretch>
            <a:fillRect/>
          </a:stretch>
        </p:blipFill>
        <p:spPr bwMode="auto">
          <a:xfrm>
            <a:off x="7686675" y="6248400"/>
            <a:ext cx="145732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0"/>
            <a:ext cx="8229600" cy="1143000"/>
          </a:xfrm>
        </p:spPr>
        <p:txBody>
          <a:bodyPr/>
          <a:lstStyle/>
          <a:p>
            <a:pPr algn="ctr" fontAlgn="auto">
              <a:spcAft>
                <a:spcPts val="0"/>
              </a:spcAft>
              <a:defRPr/>
            </a:pPr>
            <a:r>
              <a:rPr lang="es-MX" sz="2400" dirty="0" smtClean="0"/>
              <a:t>Organigrama Banco Central del Ecuador</a:t>
            </a:r>
            <a:endParaRPr lang="en-US" sz="2400" dirty="0"/>
          </a:p>
        </p:txBody>
      </p:sp>
      <p:pic>
        <p:nvPicPr>
          <p:cNvPr id="22531" name="Picture 1" descr="http://www.bce.fin.ec/imagenes/organico.jpg"/>
          <p:cNvPicPr>
            <a:picLocks noChangeAspect="1" noChangeArrowheads="1"/>
          </p:cNvPicPr>
          <p:nvPr/>
        </p:nvPicPr>
        <p:blipFill>
          <a:blip r:embed="rId2"/>
          <a:srcRect/>
          <a:stretch>
            <a:fillRect/>
          </a:stretch>
        </p:blipFill>
        <p:spPr bwMode="auto">
          <a:xfrm>
            <a:off x="539750" y="836613"/>
            <a:ext cx="7704138"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750" y="404813"/>
            <a:ext cx="7848600" cy="646112"/>
          </a:xfrm>
          <a:prstGeom prst="rect">
            <a:avLst/>
          </a:prstGeom>
          <a:noFill/>
        </p:spPr>
        <p:txBody>
          <a:bodyPr>
            <a:spAutoFit/>
          </a:bodyPr>
          <a:lstStyle/>
          <a:p>
            <a:pPr algn="ctr" fontAlgn="auto">
              <a:spcAft>
                <a:spcPts val="0"/>
              </a:spcAft>
              <a:defRPr/>
            </a:pPr>
            <a:r>
              <a:rPr lang="es-MX"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DIRECCION DE OFICINA DE INVESTIGACIONES ECONÓMICAS Y POLÍTICAS DE LARGO PLAZO (DOIEG)</a:t>
            </a:r>
            <a:endParaRPr lang="en-US"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p:txBody>
      </p:sp>
      <p:sp>
        <p:nvSpPr>
          <p:cNvPr id="7" name="1 Marcador de contenido"/>
          <p:cNvSpPr>
            <a:spLocks noGrp="1"/>
          </p:cNvSpPr>
          <p:nvPr>
            <p:ph idx="1"/>
          </p:nvPr>
        </p:nvSpPr>
        <p:spPr>
          <a:xfrm>
            <a:off x="323850" y="1196975"/>
            <a:ext cx="8229600" cy="4525963"/>
          </a:xfrm>
        </p:spPr>
        <p:txBody>
          <a:bodyPr>
            <a:normAutofit/>
          </a:bodyPr>
          <a:lstStyle/>
          <a:p>
            <a:pPr marL="365760" indent="-256032" algn="just" fontAlgn="auto">
              <a:spcAft>
                <a:spcPts val="0"/>
              </a:spcAft>
              <a:buFont typeface="Wingdings 3"/>
              <a:buChar char=""/>
              <a:defRPr/>
            </a:pPr>
            <a:r>
              <a:rPr lang="es-ES" sz="2100" dirty="0" smtClean="0">
                <a:solidFill>
                  <a:schemeClr val="tx2">
                    <a:lumMod val="75000"/>
                  </a:schemeClr>
                </a:solidFill>
                <a:latin typeface="Tahoma" pitchFamily="34" charset="0"/>
                <a:ea typeface="Tahoma" pitchFamily="34" charset="0"/>
                <a:cs typeface="Tahoma" pitchFamily="34" charset="0"/>
              </a:rPr>
              <a:t>La DOIEG es un proceso dentro de la estructura organizacional del BCE cuyo objetivo principal es el de “realizar estudios sobre la estructura y evolución de la economía ecuatoriana en mediano y largo plazo, con el propósito de recomendar políticas y estrategias para el crecimiento del país. Difundir y publicar documentos de análisis e investigación económica”. La DOIEG se enmarca dentro de un </a:t>
            </a:r>
            <a:r>
              <a:rPr lang="es-ES" sz="2100" dirty="0" err="1" smtClean="0">
                <a:solidFill>
                  <a:schemeClr val="tx2">
                    <a:lumMod val="75000"/>
                  </a:schemeClr>
                </a:solidFill>
                <a:latin typeface="Tahoma" pitchFamily="34" charset="0"/>
                <a:ea typeface="Tahoma" pitchFamily="34" charset="0"/>
                <a:cs typeface="Tahoma" pitchFamily="34" charset="0"/>
              </a:rPr>
              <a:t>macroproceso</a:t>
            </a:r>
            <a:r>
              <a:rPr lang="es-ES" sz="2100" dirty="0" smtClean="0">
                <a:solidFill>
                  <a:schemeClr val="tx2">
                    <a:lumMod val="75000"/>
                  </a:schemeClr>
                </a:solidFill>
                <a:latin typeface="Tahoma" pitchFamily="34" charset="0"/>
                <a:ea typeface="Tahoma" pitchFamily="34" charset="0"/>
                <a:cs typeface="Tahoma" pitchFamily="34" charset="0"/>
              </a:rPr>
              <a:t> cuyas tareas son evaluadas por la Dirección General de Estudios (DGE), que es dependiente de la Gerencia General del BCE.</a:t>
            </a:r>
          </a:p>
          <a:p>
            <a:pPr marL="365760" indent="-256032" algn="just" fontAlgn="auto">
              <a:spcAft>
                <a:spcPts val="0"/>
              </a:spcAft>
              <a:buFont typeface="Wingdings 3"/>
              <a:buNone/>
              <a:defRPr/>
            </a:pPr>
            <a:endParaRPr lang="es-ES" sz="21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endParaRPr lang="en-US" dirty="0">
              <a:solidFill>
                <a:schemeClr val="tx2">
                  <a:lumMod val="75000"/>
                </a:schemeClr>
              </a:solidFill>
              <a:latin typeface="Tahoma" pitchFamily="34" charset="0"/>
              <a:ea typeface="Tahoma" pitchFamily="34" charset="0"/>
              <a:cs typeface="Tahoma" pitchFamily="34" charset="0"/>
            </a:endParaRPr>
          </a:p>
        </p:txBody>
      </p:sp>
      <p:pic>
        <p:nvPicPr>
          <p:cNvPr id="23556" name="Picture 3" descr="Ver imagen en tamaño completo">
            <a:hlinkClick r:id="rId2"/>
          </p:cNvPr>
          <p:cNvPicPr>
            <a:picLocks noChangeAspect="1" noChangeArrowheads="1"/>
          </p:cNvPicPr>
          <p:nvPr/>
        </p:nvPicPr>
        <p:blipFill>
          <a:blip r:embed="rId3"/>
          <a:srcRect/>
          <a:stretch>
            <a:fillRect/>
          </a:stretch>
        </p:blipFill>
        <p:spPr bwMode="auto">
          <a:xfrm>
            <a:off x="7092950" y="4292600"/>
            <a:ext cx="1643063" cy="202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288" y="1268413"/>
            <a:ext cx="8229600" cy="4525962"/>
          </a:xfrm>
        </p:spPr>
        <p:txBody>
          <a:bodyPr>
            <a:noAutofit/>
          </a:bodyPr>
          <a:lstStyle/>
          <a:p>
            <a:pPr marL="365760" indent="-256032" algn="just" fontAlgn="auto">
              <a:spcAft>
                <a:spcPts val="0"/>
              </a:spcAft>
              <a:buFont typeface="Wingdings 3"/>
              <a:buNone/>
              <a:defRPr/>
            </a:pPr>
            <a:r>
              <a:rPr lang="es-ES" sz="1800" dirty="0" smtClean="0">
                <a:solidFill>
                  <a:schemeClr val="tx2">
                    <a:lumMod val="75000"/>
                  </a:schemeClr>
                </a:solidFill>
                <a:latin typeface="Tahoma" pitchFamily="34" charset="0"/>
                <a:ea typeface="Tahoma" pitchFamily="34" charset="0"/>
                <a:cs typeface="Tahoma" pitchFamily="34" charset="0"/>
              </a:rPr>
              <a:t>Estos servicios se detallan a continuación:</a:t>
            </a:r>
          </a:p>
          <a:p>
            <a:pPr marL="365760" indent="-256032" algn="just" fontAlgn="auto">
              <a:spcAft>
                <a:spcPts val="0"/>
              </a:spcAft>
              <a:buFont typeface="Wingdings 3"/>
              <a:buNone/>
              <a:defRPr/>
            </a:pPr>
            <a:endParaRPr lang="es-ES" sz="18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r>
              <a:rPr lang="es-ES" sz="1800" dirty="0" smtClean="0">
                <a:solidFill>
                  <a:schemeClr val="tx2">
                    <a:lumMod val="75000"/>
                  </a:schemeClr>
                </a:solidFill>
                <a:latin typeface="Tahoma" pitchFamily="34" charset="0"/>
                <a:ea typeface="Tahoma" pitchFamily="34" charset="0"/>
                <a:cs typeface="Tahoma" pitchFamily="34" charset="0"/>
              </a:rPr>
              <a:t>Atención personalizada de los investigadores a los diferentes tipos de consultas económicas que el público en general demanda en la DOIEG.</a:t>
            </a:r>
          </a:p>
          <a:p>
            <a:pPr marL="365760" indent="-256032" algn="just" fontAlgn="auto">
              <a:spcAft>
                <a:spcPts val="0"/>
              </a:spcAft>
              <a:buFont typeface="Wingdings 3"/>
              <a:buNone/>
              <a:defRPr/>
            </a:pPr>
            <a:endParaRPr lang="en-US" sz="18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r>
              <a:rPr lang="es-ES" sz="1800" dirty="0" smtClean="0">
                <a:solidFill>
                  <a:schemeClr val="tx2">
                    <a:lumMod val="75000"/>
                  </a:schemeClr>
                </a:solidFill>
                <a:latin typeface="Tahoma" pitchFamily="34" charset="0"/>
                <a:ea typeface="Tahoma" pitchFamily="34" charset="0"/>
                <a:cs typeface="Tahoma" pitchFamily="34" charset="0"/>
              </a:rPr>
              <a:t>Servicio bibliotecario de estantería abierta al público en general los cinco días laborables de la semana, en horario de 09H00 a 15H00.</a:t>
            </a:r>
          </a:p>
          <a:p>
            <a:pPr marL="365760" indent="-256032" algn="just" fontAlgn="auto">
              <a:spcAft>
                <a:spcPts val="0"/>
              </a:spcAft>
              <a:buFont typeface="Wingdings 3"/>
              <a:buNone/>
              <a:defRPr/>
            </a:pPr>
            <a:endParaRPr lang="en-US" sz="18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lnSpc>
                <a:spcPct val="170000"/>
              </a:lnSpc>
              <a:spcAft>
                <a:spcPts val="0"/>
              </a:spcAft>
              <a:buFont typeface="Wingdings 3"/>
              <a:buChar char=""/>
              <a:defRPr/>
            </a:pPr>
            <a:r>
              <a:rPr lang="es-ES" sz="1800" dirty="0" smtClean="0">
                <a:solidFill>
                  <a:schemeClr val="tx2">
                    <a:lumMod val="75000"/>
                  </a:schemeClr>
                </a:solidFill>
                <a:latin typeface="Tahoma" pitchFamily="34" charset="0"/>
                <a:ea typeface="Tahoma" pitchFamily="34" charset="0"/>
                <a:cs typeface="Tahoma" pitchFamily="34" charset="0"/>
              </a:rPr>
              <a:t>Servicio de Información Estadística relacionada con Comercio Exterior.</a:t>
            </a:r>
            <a:endParaRPr lang="en-US" sz="18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lnSpc>
                <a:spcPct val="170000"/>
              </a:lnSpc>
              <a:spcAft>
                <a:spcPts val="0"/>
              </a:spcAft>
              <a:buFont typeface="Wingdings 3"/>
              <a:buChar char=""/>
              <a:defRPr/>
            </a:pPr>
            <a:r>
              <a:rPr lang="es-ES" sz="1800" dirty="0" smtClean="0">
                <a:solidFill>
                  <a:schemeClr val="tx2">
                    <a:lumMod val="75000"/>
                  </a:schemeClr>
                </a:solidFill>
                <a:latin typeface="Tahoma" pitchFamily="34" charset="0"/>
                <a:ea typeface="Tahoma" pitchFamily="34" charset="0"/>
                <a:cs typeface="Tahoma" pitchFamily="34" charset="0"/>
              </a:rPr>
              <a:t>Servicio de Internet gratuito para consultas en biblioteca </a:t>
            </a:r>
            <a:r>
              <a:rPr lang="es-ES" sz="1800" dirty="0" err="1" smtClean="0">
                <a:solidFill>
                  <a:schemeClr val="tx2">
                    <a:lumMod val="75000"/>
                  </a:schemeClr>
                </a:solidFill>
                <a:latin typeface="Tahoma" pitchFamily="34" charset="0"/>
                <a:ea typeface="Tahoma" pitchFamily="34" charset="0"/>
                <a:cs typeface="Tahoma" pitchFamily="34" charset="0"/>
              </a:rPr>
              <a:t>Wireless</a:t>
            </a:r>
            <a:r>
              <a:rPr lang="es-ES" sz="1800" dirty="0" smtClean="0">
                <a:solidFill>
                  <a:schemeClr val="tx2">
                    <a:lumMod val="75000"/>
                  </a:schemeClr>
                </a:solidFill>
                <a:latin typeface="Tahoma" pitchFamily="34" charset="0"/>
                <a:ea typeface="Tahoma" pitchFamily="34" charset="0"/>
                <a:cs typeface="Tahoma" pitchFamily="34" charset="0"/>
              </a:rPr>
              <a:t>.</a:t>
            </a:r>
            <a:endParaRPr lang="en-US" sz="18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lnSpc>
                <a:spcPct val="170000"/>
              </a:lnSpc>
              <a:spcAft>
                <a:spcPts val="0"/>
              </a:spcAft>
              <a:buFont typeface="Wingdings 3"/>
              <a:buChar char=""/>
              <a:defRPr/>
            </a:pPr>
            <a:r>
              <a:rPr lang="es-ES" sz="1800" dirty="0" smtClean="0">
                <a:solidFill>
                  <a:schemeClr val="tx2">
                    <a:lumMod val="75000"/>
                  </a:schemeClr>
                </a:solidFill>
                <a:latin typeface="Tahoma" pitchFamily="34" charset="0"/>
                <a:ea typeface="Tahoma" pitchFamily="34" charset="0"/>
                <a:cs typeface="Tahoma" pitchFamily="34" charset="0"/>
              </a:rPr>
              <a:t>Servicio de cubículos con computadores para investigación.</a:t>
            </a:r>
            <a:endParaRPr lang="en-US" sz="1800" dirty="0" smtClean="0">
              <a:solidFill>
                <a:schemeClr val="tx2">
                  <a:lumMod val="75000"/>
                </a:schemeClr>
              </a:solidFill>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539552" y="0"/>
            <a:ext cx="8157592" cy="1143000"/>
          </a:xfrm>
        </p:spPr>
        <p:txBody>
          <a:bodyPr/>
          <a:lstStyle/>
          <a:p>
            <a:pPr fontAlgn="auto">
              <a:spcAft>
                <a:spcPts val="0"/>
              </a:spcAft>
              <a:defRPr/>
            </a:pPr>
            <a:r>
              <a:rPr lang="es-MX" sz="2400" dirty="0" smtClean="0">
                <a:latin typeface="Tahoma" pitchFamily="34" charset="0"/>
                <a:ea typeface="Tahoma" pitchFamily="34" charset="0"/>
                <a:cs typeface="Tahoma" pitchFamily="34" charset="0"/>
              </a:rPr>
              <a:t>Servicios que brinda la DOIEG</a:t>
            </a:r>
            <a:endParaRPr lang="en-US" sz="2400" dirty="0">
              <a:latin typeface="Tahoma" pitchFamily="34" charset="0"/>
              <a:ea typeface="Tahoma" pitchFamily="34" charset="0"/>
              <a:cs typeface="Tahoma" pitchFamily="34" charset="0"/>
            </a:endParaRPr>
          </a:p>
        </p:txBody>
      </p:sp>
      <p:pic>
        <p:nvPicPr>
          <p:cNvPr id="24580" name="Picture 4" descr="http://www.bce.fin.ec/wwwisis/novedades/fotobiblioguayaquil1.jpg"/>
          <p:cNvPicPr>
            <a:picLocks noChangeAspect="1" noChangeArrowheads="1"/>
          </p:cNvPicPr>
          <p:nvPr/>
        </p:nvPicPr>
        <p:blipFill>
          <a:blip r:embed="rId2"/>
          <a:srcRect/>
          <a:stretch>
            <a:fillRect/>
          </a:stretch>
        </p:blipFill>
        <p:spPr bwMode="auto">
          <a:xfrm>
            <a:off x="6983413" y="5445125"/>
            <a:ext cx="2160587" cy="1412875"/>
          </a:xfrm>
          <a:prstGeom prst="rect">
            <a:avLst/>
          </a:prstGeom>
          <a:noFill/>
          <a:ln w="9525">
            <a:noFill/>
            <a:miter lim="800000"/>
            <a:headEnd/>
            <a:tailEnd/>
          </a:ln>
        </p:spPr>
      </p:pic>
      <p:pic>
        <p:nvPicPr>
          <p:cNvPr id="24581" name="Picture 8" descr="http://www.diariocritico.com/hecuatoriano/noticias/pieza/300_1240431178_pieza.jpg"/>
          <p:cNvPicPr>
            <a:picLocks noChangeAspect="1" noChangeArrowheads="1"/>
          </p:cNvPicPr>
          <p:nvPr/>
        </p:nvPicPr>
        <p:blipFill>
          <a:blip r:embed="rId3"/>
          <a:srcRect/>
          <a:stretch>
            <a:fillRect/>
          </a:stretch>
        </p:blipFill>
        <p:spPr bwMode="auto">
          <a:xfrm>
            <a:off x="7451725" y="0"/>
            <a:ext cx="1692275" cy="150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755650" y="188913"/>
            <a:ext cx="7620000" cy="381000"/>
          </a:xfrm>
        </p:spPr>
        <p:txBody>
          <a:bodyPr/>
          <a:lstStyle/>
          <a:p>
            <a:pPr algn="ctr">
              <a:lnSpc>
                <a:spcPct val="80000"/>
              </a:lnSpc>
              <a:buFontTx/>
              <a:buNone/>
            </a:pPr>
            <a:r>
              <a:rPr lang="es-ES" sz="2000" smtClean="0">
                <a:solidFill>
                  <a:srgbClr val="0D5393"/>
                </a:solidFill>
                <a:latin typeface="Verdana" pitchFamily="34" charset="0"/>
              </a:rPr>
              <a:t>CUADRO DE MANDO INTEGRAL EN LA GESTIÓN PÚBLICA</a:t>
            </a:r>
          </a:p>
        </p:txBody>
      </p:sp>
      <p:sp>
        <p:nvSpPr>
          <p:cNvPr id="18435" name="Text Box 4">
            <a:hlinkClick r:id="rId3" action="ppaction://hlinksldjump"/>
          </p:cNvPr>
          <p:cNvSpPr txBox="1">
            <a:spLocks noChangeArrowheads="1"/>
          </p:cNvSpPr>
          <p:nvPr/>
        </p:nvSpPr>
        <p:spPr bwMode="auto">
          <a:xfrm>
            <a:off x="512763" y="554038"/>
            <a:ext cx="2306637" cy="9540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algn="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Externo</a:t>
            </a:r>
          </a:p>
          <a:p>
            <a:pPr algn="r" fontAlgn="auto">
              <a:spcBef>
                <a:spcPts val="0"/>
              </a:spcBef>
              <a:spcAft>
                <a:spcPts val="0"/>
              </a:spcAft>
              <a:defRPr/>
            </a:pPr>
            <a:r>
              <a:rPr lang="es-MX" sz="1400" dirty="0">
                <a:latin typeface="Tahoma" pitchFamily="34" charset="0"/>
                <a:ea typeface="Tahoma" pitchFamily="34" charset="0"/>
                <a:cs typeface="Tahoma" pitchFamily="34" charset="0"/>
              </a:rPr>
              <a:t>Oportunidades, Amenazas,</a:t>
            </a:r>
          </a:p>
          <a:p>
            <a:pPr algn="r" fontAlgn="auto">
              <a:spcBef>
                <a:spcPts val="0"/>
              </a:spcBef>
              <a:spcAft>
                <a:spcPts val="0"/>
              </a:spcAft>
              <a:defRPr/>
            </a:pPr>
            <a:r>
              <a:rPr lang="es-MX" sz="1400" dirty="0">
                <a:latin typeface="Tahoma" pitchFamily="34" charset="0"/>
                <a:ea typeface="Tahoma" pitchFamily="34" charset="0"/>
                <a:cs typeface="Tahoma" pitchFamily="34" charset="0"/>
              </a:rPr>
              <a:t>Análisis de la Industria</a:t>
            </a:r>
          </a:p>
          <a:p>
            <a:pPr algn="r" fontAlgn="auto">
              <a:spcBef>
                <a:spcPts val="0"/>
              </a:spcBef>
              <a:spcAft>
                <a:spcPts val="0"/>
              </a:spcAft>
              <a:defRPr/>
            </a:pPr>
            <a:endParaRPr lang="es-ES" sz="1400" dirty="0">
              <a:latin typeface="Tahoma" pitchFamily="34" charset="0"/>
              <a:ea typeface="Tahoma" pitchFamily="34" charset="0"/>
              <a:cs typeface="Tahoma" pitchFamily="34" charset="0"/>
            </a:endParaRPr>
          </a:p>
        </p:txBody>
      </p:sp>
      <p:sp>
        <p:nvSpPr>
          <p:cNvPr id="18436" name="Text Box 5">
            <a:hlinkClick r:id="rId3" action="ppaction://hlinksldjump"/>
          </p:cNvPr>
          <p:cNvSpPr txBox="1">
            <a:spLocks noChangeArrowheads="1"/>
          </p:cNvSpPr>
          <p:nvPr/>
        </p:nvSpPr>
        <p:spPr bwMode="auto">
          <a:xfrm>
            <a:off x="6227763" y="476250"/>
            <a:ext cx="2146300" cy="7381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Interno</a:t>
            </a:r>
          </a:p>
          <a:p>
            <a:pPr fontAlgn="auto">
              <a:spcBef>
                <a:spcPts val="0"/>
              </a:spcBef>
              <a:spcAft>
                <a:spcPts val="0"/>
              </a:spcAft>
              <a:defRPr/>
            </a:pPr>
            <a:r>
              <a:rPr lang="es-MX" sz="1400" dirty="0">
                <a:latin typeface="Tahoma" pitchFamily="34" charset="0"/>
                <a:ea typeface="Tahoma" pitchFamily="34" charset="0"/>
                <a:cs typeface="Tahoma" pitchFamily="34" charset="0"/>
              </a:rPr>
              <a:t>Fortalezas y </a:t>
            </a:r>
            <a:r>
              <a:rPr lang="es-MX" sz="1400" dirty="0">
                <a:latin typeface="Tahoma" pitchFamily="34" charset="0"/>
                <a:ea typeface="Tahoma" pitchFamily="34" charset="0"/>
                <a:cs typeface="Tahoma" pitchFamily="34" charset="0"/>
                <a:hlinkClick r:id="rId3" action="ppaction://hlinksldjump"/>
              </a:rPr>
              <a:t>Debilidades</a:t>
            </a:r>
            <a:r>
              <a:rPr lang="es-MX" sz="1400" dirty="0">
                <a:latin typeface="Tahoma" pitchFamily="34" charset="0"/>
                <a:ea typeface="Tahoma" pitchFamily="34" charset="0"/>
                <a:cs typeface="Tahoma" pitchFamily="34" charset="0"/>
              </a:rPr>
              <a:t>.</a:t>
            </a:r>
          </a:p>
          <a:p>
            <a:pPr fontAlgn="auto">
              <a:spcBef>
                <a:spcPts val="0"/>
              </a:spcBef>
              <a:spcAft>
                <a:spcPts val="0"/>
              </a:spcAft>
              <a:defRPr/>
            </a:pPr>
            <a:r>
              <a:rPr lang="es-MX" sz="1400" dirty="0">
                <a:latin typeface="Tahoma" pitchFamily="34" charset="0"/>
                <a:ea typeface="Tahoma" pitchFamily="34" charset="0"/>
                <a:cs typeface="Tahoma" pitchFamily="34" charset="0"/>
              </a:rPr>
              <a:t>Cadena de Valor.</a:t>
            </a:r>
            <a:endParaRPr lang="es-ES" sz="1400" dirty="0">
              <a:latin typeface="Tahoma" pitchFamily="34" charset="0"/>
              <a:ea typeface="Tahoma" pitchFamily="34" charset="0"/>
              <a:cs typeface="Tahoma" pitchFamily="34" charset="0"/>
            </a:endParaRPr>
          </a:p>
        </p:txBody>
      </p:sp>
      <p:sp>
        <p:nvSpPr>
          <p:cNvPr id="25605" name="Rectangle 6">
            <a:hlinkClick r:id="rId4" action="ppaction://hlinksldjump"/>
          </p:cNvPr>
          <p:cNvSpPr>
            <a:spLocks noChangeArrowheads="1"/>
          </p:cNvSpPr>
          <p:nvPr/>
        </p:nvSpPr>
        <p:spPr bwMode="auto">
          <a:xfrm>
            <a:off x="3740150" y="609600"/>
            <a:ext cx="1524000" cy="381000"/>
          </a:xfrm>
          <a:prstGeom prst="rect">
            <a:avLst/>
          </a:prstGeom>
          <a:noFill/>
          <a:ln w="9525">
            <a:solidFill>
              <a:schemeClr val="tx1"/>
            </a:solidFill>
            <a:miter lim="800000"/>
            <a:headEnd/>
            <a:tailEnd/>
          </a:ln>
        </p:spPr>
        <p:txBody>
          <a:bodyPr wrap="none" anchor="ctr"/>
          <a:lstStyle/>
          <a:p>
            <a:pPr algn="ctr"/>
            <a:r>
              <a:rPr lang="es-MX" sz="1400">
                <a:solidFill>
                  <a:srgbClr val="0D5393"/>
                </a:solidFill>
                <a:latin typeface="Verdana" pitchFamily="34" charset="0"/>
              </a:rPr>
              <a:t>Visión - Misión</a:t>
            </a:r>
            <a:endParaRPr lang="es-ES" sz="1400">
              <a:solidFill>
                <a:srgbClr val="0D5393"/>
              </a:solidFill>
              <a:latin typeface="Verdana" pitchFamily="34" charset="0"/>
            </a:endParaRPr>
          </a:p>
        </p:txBody>
      </p:sp>
      <p:sp>
        <p:nvSpPr>
          <p:cNvPr id="25606" name="Rectangle 7"/>
          <p:cNvSpPr>
            <a:spLocks noChangeArrowheads="1"/>
          </p:cNvSpPr>
          <p:nvPr/>
        </p:nvSpPr>
        <p:spPr bwMode="auto">
          <a:xfrm>
            <a:off x="3740150" y="1143000"/>
            <a:ext cx="1524000" cy="609600"/>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25607" name="Text Box 8"/>
          <p:cNvSpPr txBox="1">
            <a:spLocks noChangeArrowheads="1"/>
          </p:cNvSpPr>
          <p:nvPr/>
        </p:nvSpPr>
        <p:spPr bwMode="auto">
          <a:xfrm>
            <a:off x="3697288" y="1125538"/>
            <a:ext cx="1679575" cy="669925"/>
          </a:xfrm>
          <a:prstGeom prst="rect">
            <a:avLst/>
          </a:prstGeom>
          <a:noFill/>
          <a:ln w="9525">
            <a:noFill/>
            <a:miter lim="800000"/>
            <a:headEnd/>
            <a:tailEnd/>
          </a:ln>
        </p:spPr>
        <p:txBody>
          <a:bodyPr>
            <a:spAutoFit/>
          </a:bodyPr>
          <a:lstStyle/>
          <a:p>
            <a:pPr algn="ctr"/>
            <a:r>
              <a:rPr lang="es-MX" sz="1200">
                <a:solidFill>
                  <a:srgbClr val="0D5393"/>
                </a:solidFill>
                <a:latin typeface="Verdana" pitchFamily="34" charset="0"/>
              </a:rPr>
              <a:t>Objetivos de</a:t>
            </a:r>
          </a:p>
          <a:p>
            <a:pPr algn="ctr"/>
            <a:r>
              <a:rPr lang="es-MX" sz="1200">
                <a:solidFill>
                  <a:srgbClr val="0D5393"/>
                </a:solidFill>
                <a:latin typeface="Verdana" pitchFamily="34" charset="0"/>
              </a:rPr>
              <a:t>Mediano </a:t>
            </a:r>
          </a:p>
          <a:p>
            <a:pPr algn="ctr"/>
            <a:r>
              <a:rPr lang="es-MX" sz="1200">
                <a:solidFill>
                  <a:srgbClr val="0D5393"/>
                </a:solidFill>
                <a:latin typeface="Verdana" pitchFamily="34" charset="0"/>
              </a:rPr>
              <a:t>y Largo plazo</a:t>
            </a:r>
            <a:r>
              <a:rPr lang="es-MX" sz="1400">
                <a:solidFill>
                  <a:srgbClr val="0D5393"/>
                </a:solidFill>
                <a:latin typeface="Verdana" pitchFamily="34" charset="0"/>
              </a:rPr>
              <a:t> </a:t>
            </a:r>
            <a:endParaRPr lang="es-ES" sz="1400">
              <a:solidFill>
                <a:srgbClr val="0D5393"/>
              </a:solidFill>
              <a:latin typeface="Verdana" pitchFamily="34" charset="0"/>
            </a:endParaRPr>
          </a:p>
        </p:txBody>
      </p:sp>
      <p:sp>
        <p:nvSpPr>
          <p:cNvPr id="25608" name="Line 9"/>
          <p:cNvSpPr>
            <a:spLocks noChangeShapeType="1"/>
          </p:cNvSpPr>
          <p:nvPr/>
        </p:nvSpPr>
        <p:spPr bwMode="auto">
          <a:xfrm>
            <a:off x="2825750" y="838200"/>
            <a:ext cx="838200" cy="381000"/>
          </a:xfrm>
          <a:prstGeom prst="line">
            <a:avLst/>
          </a:prstGeom>
          <a:noFill/>
          <a:ln w="15875">
            <a:solidFill>
              <a:schemeClr val="accent2"/>
            </a:solidFill>
            <a:round/>
            <a:headEnd/>
            <a:tailEnd type="stealth" w="lg" len="lg"/>
          </a:ln>
        </p:spPr>
        <p:txBody>
          <a:bodyPr/>
          <a:lstStyle/>
          <a:p>
            <a:endParaRPr lang="en-US"/>
          </a:p>
        </p:txBody>
      </p:sp>
      <p:sp>
        <p:nvSpPr>
          <p:cNvPr id="25609" name="Line 10"/>
          <p:cNvSpPr>
            <a:spLocks noChangeShapeType="1"/>
          </p:cNvSpPr>
          <p:nvPr/>
        </p:nvSpPr>
        <p:spPr bwMode="auto">
          <a:xfrm flipH="1">
            <a:off x="5340350" y="838200"/>
            <a:ext cx="914400" cy="381000"/>
          </a:xfrm>
          <a:prstGeom prst="line">
            <a:avLst/>
          </a:prstGeom>
          <a:noFill/>
          <a:ln w="15875">
            <a:solidFill>
              <a:schemeClr val="accent2"/>
            </a:solidFill>
            <a:round/>
            <a:headEnd/>
            <a:tailEnd type="stealth" w="lg" len="lg"/>
          </a:ln>
        </p:spPr>
        <p:txBody>
          <a:bodyPr/>
          <a:lstStyle/>
          <a:p>
            <a:endParaRPr lang="en-US"/>
          </a:p>
        </p:txBody>
      </p:sp>
      <p:sp>
        <p:nvSpPr>
          <p:cNvPr id="25610" name="Text Box 11"/>
          <p:cNvSpPr txBox="1">
            <a:spLocks noChangeArrowheads="1"/>
          </p:cNvSpPr>
          <p:nvPr/>
        </p:nvSpPr>
        <p:spPr bwMode="auto">
          <a:xfrm>
            <a:off x="2362200" y="2092325"/>
            <a:ext cx="4876800" cy="2032000"/>
          </a:xfrm>
          <a:prstGeom prst="rect">
            <a:avLst/>
          </a:prstGeom>
          <a:noFill/>
          <a:ln w="9525">
            <a:noFill/>
            <a:miter lim="800000"/>
            <a:headEnd/>
            <a:tailEnd/>
          </a:ln>
        </p:spPr>
        <p:txBody>
          <a:bodyPr>
            <a:spAutoFit/>
          </a:bodyPr>
          <a:lstStyle/>
          <a:p>
            <a:r>
              <a:rPr lang="es-MX" sz="1400" b="1">
                <a:latin typeface="Verdana" pitchFamily="34" charset="0"/>
              </a:rPr>
              <a:t>  </a:t>
            </a:r>
            <a:r>
              <a:rPr lang="es-MX" sz="1400" b="1">
                <a:solidFill>
                  <a:srgbClr val="0D5393"/>
                </a:solidFill>
                <a:latin typeface="Tahoma" pitchFamily="34" charset="0"/>
                <a:cs typeface="Tahoma" pitchFamily="34" charset="0"/>
              </a:rPr>
              <a:t>Identificación</a:t>
            </a:r>
            <a:r>
              <a:rPr lang="es-MX" sz="1400" b="1">
                <a:solidFill>
                  <a:srgbClr val="0D5393"/>
                </a:solidFill>
                <a:latin typeface="Verdana" pitchFamily="34" charset="0"/>
              </a:rPr>
              <a:t> de estrategias alternativas</a:t>
            </a:r>
          </a:p>
          <a:p>
            <a:pPr lvl="2">
              <a:buFontTx/>
              <a:buChar char="-"/>
            </a:pPr>
            <a:r>
              <a:rPr lang="es-MX" sz="1400">
                <a:latin typeface="Verdana" pitchFamily="34" charset="0"/>
              </a:rPr>
              <a:t> Revisar misión-visión</a:t>
            </a:r>
          </a:p>
          <a:p>
            <a:pPr lvl="2">
              <a:buFontTx/>
              <a:buChar char="-"/>
            </a:pPr>
            <a:r>
              <a:rPr lang="es-MX" sz="1400">
                <a:latin typeface="Verdana" pitchFamily="34" charset="0"/>
              </a:rPr>
              <a:t> Anticipar acciones de competidores</a:t>
            </a:r>
          </a:p>
          <a:p>
            <a:pPr lvl="2">
              <a:buFontTx/>
              <a:buChar char="-"/>
            </a:pPr>
            <a:r>
              <a:rPr lang="es-MX" sz="1400">
                <a:latin typeface="Verdana" pitchFamily="34" charset="0"/>
              </a:rPr>
              <a:t> Identificar y Evaluar Estrategias</a:t>
            </a:r>
          </a:p>
          <a:p>
            <a:pPr lvl="2"/>
            <a:r>
              <a:rPr lang="es-MX" sz="1400">
                <a:latin typeface="Verdana" pitchFamily="34" charset="0"/>
              </a:rPr>
              <a:t>  </a:t>
            </a:r>
          </a:p>
          <a:p>
            <a:r>
              <a:rPr lang="es-MX" sz="1400" b="1">
                <a:latin typeface="Verdana" pitchFamily="34" charset="0"/>
              </a:rPr>
              <a:t> </a:t>
            </a:r>
          </a:p>
          <a:p>
            <a:pPr>
              <a:buFontTx/>
              <a:buChar char="-"/>
            </a:pPr>
            <a:r>
              <a:rPr lang="es-MX" sz="1400" b="1">
                <a:solidFill>
                  <a:srgbClr val="0D5393"/>
                </a:solidFill>
                <a:latin typeface="Verdana" pitchFamily="34" charset="0"/>
                <a:hlinkClick r:id="rId5" action="ppaction://hlinksldjump"/>
              </a:rPr>
              <a:t>Selección de estrategia (Formulación)</a:t>
            </a:r>
            <a:endParaRPr lang="es-MX" sz="1400" b="1" u="sng">
              <a:latin typeface="Verdana" pitchFamily="34" charset="0"/>
            </a:endParaRPr>
          </a:p>
          <a:p>
            <a:r>
              <a:rPr lang="es-MX" sz="1400">
                <a:latin typeface="Verdana" pitchFamily="34" charset="0"/>
              </a:rPr>
              <a:t>Corporativa, unidades de negocio, nivel funcional, </a:t>
            </a:r>
          </a:p>
          <a:p>
            <a:r>
              <a:rPr lang="es-MX" sz="1400">
                <a:latin typeface="Verdana" pitchFamily="34" charset="0"/>
              </a:rPr>
              <a:t>                 planes operativos y presupuestos </a:t>
            </a:r>
            <a:endParaRPr lang="es-ES" sz="1400">
              <a:latin typeface="Verdana" pitchFamily="34" charset="0"/>
            </a:endParaRPr>
          </a:p>
        </p:txBody>
      </p:sp>
      <p:sp>
        <p:nvSpPr>
          <p:cNvPr id="25611" name="Text Box 12"/>
          <p:cNvSpPr txBox="1">
            <a:spLocks noChangeArrowheads="1"/>
          </p:cNvSpPr>
          <p:nvPr/>
        </p:nvSpPr>
        <p:spPr bwMode="auto">
          <a:xfrm>
            <a:off x="2673350" y="4405313"/>
            <a:ext cx="4319588" cy="1368425"/>
          </a:xfrm>
          <a:prstGeom prst="rect">
            <a:avLst/>
          </a:prstGeom>
          <a:noFill/>
          <a:ln w="9525">
            <a:noFill/>
            <a:miter lim="800000"/>
            <a:headEnd/>
            <a:tailEnd/>
          </a:ln>
        </p:spPr>
        <p:txBody>
          <a:bodyPr wrap="none">
            <a:spAutoFit/>
          </a:bodyPr>
          <a:lstStyle/>
          <a:p>
            <a:r>
              <a:rPr lang="es-MX" sz="1400" b="1">
                <a:solidFill>
                  <a:srgbClr val="0D5393"/>
                </a:solidFill>
                <a:latin typeface="Verdana" pitchFamily="34" charset="0"/>
              </a:rPr>
              <a:t>Adecuación estructura-estrategia-control</a:t>
            </a:r>
          </a:p>
          <a:p>
            <a:endParaRPr lang="es-MX" sz="1400" b="1" u="sng">
              <a:latin typeface="Verdana" pitchFamily="34" charset="0"/>
            </a:endParaRPr>
          </a:p>
          <a:p>
            <a:r>
              <a:rPr lang="es-MX" sz="1400" b="1">
                <a:latin typeface="Verdana" pitchFamily="34" charset="0"/>
              </a:rPr>
              <a:t>        </a:t>
            </a:r>
            <a:r>
              <a:rPr lang="es-MX" sz="1400" b="1">
                <a:solidFill>
                  <a:srgbClr val="0D5393"/>
                </a:solidFill>
                <a:latin typeface="Verdana" pitchFamily="34" charset="0"/>
              </a:rPr>
              <a:t>Ejecución del cambio estratégico</a:t>
            </a:r>
          </a:p>
          <a:p>
            <a:pPr lvl="2">
              <a:buFontTx/>
              <a:buChar char="-"/>
            </a:pPr>
            <a:r>
              <a:rPr lang="es-MX" sz="1400">
                <a:latin typeface="Verdana" pitchFamily="34" charset="0"/>
              </a:rPr>
              <a:t> Poder, política, conflicto </a:t>
            </a:r>
          </a:p>
          <a:p>
            <a:pPr lvl="2">
              <a:buFontTx/>
              <a:buChar char="-"/>
            </a:pPr>
            <a:r>
              <a:rPr lang="es-MX" sz="1400">
                <a:latin typeface="Verdana" pitchFamily="34" charset="0"/>
              </a:rPr>
              <a:t> Liderazgo </a:t>
            </a:r>
          </a:p>
          <a:p>
            <a:pPr lvl="2">
              <a:buFontTx/>
              <a:buChar char="-"/>
            </a:pPr>
            <a:r>
              <a:rPr lang="es-MX" sz="1400">
                <a:latin typeface="Verdana" pitchFamily="34" charset="0"/>
              </a:rPr>
              <a:t> Cambio</a:t>
            </a:r>
            <a:endParaRPr lang="es-ES" sz="1400">
              <a:latin typeface="Verdana" pitchFamily="34" charset="0"/>
            </a:endParaRPr>
          </a:p>
        </p:txBody>
      </p:sp>
      <p:sp>
        <p:nvSpPr>
          <p:cNvPr id="25612" name="Rectangle 13"/>
          <p:cNvSpPr>
            <a:spLocks noChangeArrowheads="1"/>
          </p:cNvSpPr>
          <p:nvPr/>
        </p:nvSpPr>
        <p:spPr bwMode="auto">
          <a:xfrm>
            <a:off x="2301875" y="1981200"/>
            <a:ext cx="4648200" cy="2133600"/>
          </a:xfrm>
          <a:prstGeom prst="rect">
            <a:avLst/>
          </a:prstGeom>
          <a:noFill/>
          <a:ln w="9525">
            <a:solidFill>
              <a:schemeClr val="tx1"/>
            </a:solidFill>
            <a:prstDash val="sysDot"/>
            <a:miter lim="800000"/>
            <a:headEnd/>
            <a:tailEnd/>
          </a:ln>
        </p:spPr>
        <p:txBody>
          <a:bodyPr wrap="none" anchor="ctr"/>
          <a:lstStyle/>
          <a:p>
            <a:endParaRPr lang="es-EC">
              <a:latin typeface="Lucida Sans Unicode" pitchFamily="34" charset="0"/>
            </a:endParaRPr>
          </a:p>
        </p:txBody>
      </p:sp>
      <p:sp>
        <p:nvSpPr>
          <p:cNvPr id="25613" name="Text Box 14"/>
          <p:cNvSpPr txBox="1">
            <a:spLocks noChangeArrowheads="1"/>
          </p:cNvSpPr>
          <p:nvPr/>
        </p:nvSpPr>
        <p:spPr bwMode="auto">
          <a:xfrm>
            <a:off x="996950" y="4495800"/>
            <a:ext cx="1212850" cy="530225"/>
          </a:xfrm>
          <a:prstGeom prst="rect">
            <a:avLst/>
          </a:prstGeom>
          <a:noFill/>
          <a:ln w="9525">
            <a:noFill/>
            <a:miter lim="800000"/>
            <a:headEnd/>
            <a:tailEnd/>
          </a:ln>
        </p:spPr>
        <p:txBody>
          <a:bodyPr>
            <a:spAutoFit/>
          </a:bodyPr>
          <a:lstStyle/>
          <a:p>
            <a:pPr>
              <a:lnSpc>
                <a:spcPct val="80000"/>
              </a:lnSpc>
            </a:pPr>
            <a:r>
              <a:rPr lang="es-MX" sz="1200" i="1">
                <a:solidFill>
                  <a:schemeClr val="hlink"/>
                </a:solidFill>
                <a:latin typeface="Verdana" pitchFamily="34" charset="0"/>
              </a:rPr>
              <a:t>Diseño de la</a:t>
            </a:r>
          </a:p>
          <a:p>
            <a:pPr>
              <a:lnSpc>
                <a:spcPct val="80000"/>
              </a:lnSpc>
            </a:pPr>
            <a:r>
              <a:rPr lang="es-MX" sz="1200" i="1">
                <a:solidFill>
                  <a:schemeClr val="hlink"/>
                </a:solidFill>
                <a:latin typeface="Verdana" pitchFamily="34" charset="0"/>
              </a:rPr>
              <a:t>Estructura</a:t>
            </a:r>
            <a:r>
              <a:rPr lang="es-MX" sz="2400">
                <a:latin typeface="Times New Roman" pitchFamily="18" charset="0"/>
              </a:rPr>
              <a:t> </a:t>
            </a:r>
            <a:endParaRPr lang="es-ES" sz="2400">
              <a:latin typeface="Times New Roman" pitchFamily="18" charset="0"/>
            </a:endParaRPr>
          </a:p>
        </p:txBody>
      </p:sp>
      <p:sp>
        <p:nvSpPr>
          <p:cNvPr id="25614" name="Text Box 15"/>
          <p:cNvSpPr txBox="1">
            <a:spLocks noChangeArrowheads="1"/>
          </p:cNvSpPr>
          <p:nvPr/>
        </p:nvSpPr>
        <p:spPr bwMode="auto">
          <a:xfrm>
            <a:off x="7097713" y="4495800"/>
            <a:ext cx="1665287" cy="639763"/>
          </a:xfrm>
          <a:prstGeom prst="rect">
            <a:avLst/>
          </a:prstGeom>
          <a:noFill/>
          <a:ln w="9525">
            <a:noFill/>
            <a:miter lim="800000"/>
            <a:headEnd/>
            <a:tailEnd/>
          </a:ln>
        </p:spPr>
        <p:txBody>
          <a:bodyPr wrap="none">
            <a:spAutoFit/>
          </a:bodyPr>
          <a:lstStyle/>
          <a:p>
            <a:pPr algn="ctr"/>
            <a:r>
              <a:rPr lang="es-MX" sz="1200" i="1">
                <a:solidFill>
                  <a:schemeClr val="hlink"/>
                </a:solidFill>
                <a:latin typeface="Verdana" pitchFamily="34" charset="0"/>
              </a:rPr>
              <a:t>Diseño de sistemas</a:t>
            </a:r>
          </a:p>
          <a:p>
            <a:pPr algn="ctr"/>
            <a:r>
              <a:rPr lang="es-MX" sz="1200" i="1">
                <a:solidFill>
                  <a:schemeClr val="hlink"/>
                </a:solidFill>
                <a:latin typeface="Verdana" pitchFamily="34" charset="0"/>
              </a:rPr>
              <a:t>De control </a:t>
            </a:r>
          </a:p>
          <a:p>
            <a:pPr algn="ctr"/>
            <a:r>
              <a:rPr lang="es-MX" sz="1200" i="1">
                <a:solidFill>
                  <a:schemeClr val="hlink"/>
                </a:solidFill>
                <a:latin typeface="Verdana" pitchFamily="34" charset="0"/>
              </a:rPr>
              <a:t>estratégico</a:t>
            </a:r>
            <a:endParaRPr lang="es-ES" sz="1200" i="1">
              <a:solidFill>
                <a:schemeClr val="hlink"/>
              </a:solidFill>
              <a:latin typeface="Verdana" pitchFamily="34" charset="0"/>
            </a:endParaRPr>
          </a:p>
        </p:txBody>
      </p:sp>
      <p:sp>
        <p:nvSpPr>
          <p:cNvPr id="25615" name="Rectangle 16"/>
          <p:cNvSpPr>
            <a:spLocks noChangeArrowheads="1"/>
          </p:cNvSpPr>
          <p:nvPr/>
        </p:nvSpPr>
        <p:spPr bwMode="auto">
          <a:xfrm>
            <a:off x="920750" y="4343400"/>
            <a:ext cx="7772400" cy="1524000"/>
          </a:xfrm>
          <a:prstGeom prst="rect">
            <a:avLst/>
          </a:prstGeom>
          <a:noFill/>
          <a:ln w="9525">
            <a:solidFill>
              <a:schemeClr val="tx1"/>
            </a:solidFill>
            <a:prstDash val="sysDot"/>
            <a:miter lim="800000"/>
            <a:headEnd/>
            <a:tailEnd/>
          </a:ln>
        </p:spPr>
        <p:txBody>
          <a:bodyPr wrap="none" anchor="ctr"/>
          <a:lstStyle/>
          <a:p>
            <a:endParaRPr lang="es-EC">
              <a:latin typeface="Tahoma" pitchFamily="34" charset="0"/>
              <a:cs typeface="Tahoma" pitchFamily="34" charset="0"/>
            </a:endParaRPr>
          </a:p>
        </p:txBody>
      </p:sp>
      <p:sp>
        <p:nvSpPr>
          <p:cNvPr id="25616" name="Line 17"/>
          <p:cNvSpPr>
            <a:spLocks noChangeShapeType="1"/>
          </p:cNvSpPr>
          <p:nvPr/>
        </p:nvSpPr>
        <p:spPr bwMode="auto">
          <a:xfrm>
            <a:off x="4502150" y="990600"/>
            <a:ext cx="0" cy="152400"/>
          </a:xfrm>
          <a:prstGeom prst="line">
            <a:avLst/>
          </a:prstGeom>
          <a:noFill/>
          <a:ln w="9525">
            <a:solidFill>
              <a:schemeClr val="accent2"/>
            </a:solidFill>
            <a:round/>
            <a:headEnd/>
            <a:tailEnd type="triangle" w="med" len="med"/>
          </a:ln>
        </p:spPr>
        <p:txBody>
          <a:bodyPr/>
          <a:lstStyle/>
          <a:p>
            <a:endParaRPr lang="en-US"/>
          </a:p>
        </p:txBody>
      </p:sp>
      <p:sp>
        <p:nvSpPr>
          <p:cNvPr id="25617" name="Line 18"/>
          <p:cNvSpPr>
            <a:spLocks noChangeShapeType="1"/>
          </p:cNvSpPr>
          <p:nvPr/>
        </p:nvSpPr>
        <p:spPr bwMode="auto">
          <a:xfrm>
            <a:off x="4502150" y="1752600"/>
            <a:ext cx="0" cy="228600"/>
          </a:xfrm>
          <a:prstGeom prst="line">
            <a:avLst/>
          </a:prstGeom>
          <a:noFill/>
          <a:ln w="9525">
            <a:solidFill>
              <a:schemeClr val="accent2"/>
            </a:solidFill>
            <a:round/>
            <a:headEnd/>
            <a:tailEnd type="triangle" w="med" len="med"/>
          </a:ln>
        </p:spPr>
        <p:txBody>
          <a:bodyPr/>
          <a:lstStyle/>
          <a:p>
            <a:endParaRPr lang="en-US"/>
          </a:p>
        </p:txBody>
      </p:sp>
      <p:sp>
        <p:nvSpPr>
          <p:cNvPr id="25618" name="Line 19"/>
          <p:cNvSpPr>
            <a:spLocks noChangeShapeType="1"/>
          </p:cNvSpPr>
          <p:nvPr/>
        </p:nvSpPr>
        <p:spPr bwMode="auto">
          <a:xfrm>
            <a:off x="4572000" y="3052763"/>
            <a:ext cx="0" cy="304800"/>
          </a:xfrm>
          <a:prstGeom prst="line">
            <a:avLst/>
          </a:prstGeom>
          <a:noFill/>
          <a:ln w="9525">
            <a:solidFill>
              <a:schemeClr val="accent2"/>
            </a:solidFill>
            <a:round/>
            <a:headEnd/>
            <a:tailEnd type="triangle" w="med" len="med"/>
          </a:ln>
        </p:spPr>
        <p:txBody>
          <a:bodyPr/>
          <a:lstStyle/>
          <a:p>
            <a:endParaRPr lang="en-US"/>
          </a:p>
        </p:txBody>
      </p:sp>
      <p:sp>
        <p:nvSpPr>
          <p:cNvPr id="25619" name="Line 20"/>
          <p:cNvSpPr>
            <a:spLocks noChangeShapeType="1"/>
          </p:cNvSpPr>
          <p:nvPr/>
        </p:nvSpPr>
        <p:spPr bwMode="auto">
          <a:xfrm>
            <a:off x="20637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25620" name="Line 21"/>
          <p:cNvSpPr>
            <a:spLocks noChangeShapeType="1"/>
          </p:cNvSpPr>
          <p:nvPr/>
        </p:nvSpPr>
        <p:spPr bwMode="auto">
          <a:xfrm flipH="1">
            <a:off x="64071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25621" name="Line 22"/>
          <p:cNvSpPr>
            <a:spLocks noChangeShapeType="1"/>
          </p:cNvSpPr>
          <p:nvPr/>
        </p:nvSpPr>
        <p:spPr bwMode="auto">
          <a:xfrm>
            <a:off x="4502150" y="4648200"/>
            <a:ext cx="0" cy="228600"/>
          </a:xfrm>
          <a:prstGeom prst="line">
            <a:avLst/>
          </a:prstGeom>
          <a:noFill/>
          <a:ln w="9525">
            <a:solidFill>
              <a:schemeClr val="accent2"/>
            </a:solidFill>
            <a:round/>
            <a:headEnd/>
            <a:tailEnd type="triangle" w="med" len="med"/>
          </a:ln>
        </p:spPr>
        <p:txBody>
          <a:bodyPr/>
          <a:lstStyle/>
          <a:p>
            <a:endParaRPr lang="en-US"/>
          </a:p>
        </p:txBody>
      </p:sp>
      <p:sp>
        <p:nvSpPr>
          <p:cNvPr id="25622" name="Line 23"/>
          <p:cNvSpPr>
            <a:spLocks noChangeShapeType="1"/>
          </p:cNvSpPr>
          <p:nvPr/>
        </p:nvSpPr>
        <p:spPr bwMode="auto">
          <a:xfrm>
            <a:off x="4502150" y="5943600"/>
            <a:ext cx="0" cy="228600"/>
          </a:xfrm>
          <a:prstGeom prst="line">
            <a:avLst/>
          </a:prstGeom>
          <a:noFill/>
          <a:ln w="9525">
            <a:solidFill>
              <a:schemeClr val="accent2"/>
            </a:solidFill>
            <a:round/>
            <a:headEnd/>
            <a:tailEnd type="triangle" w="med" len="med"/>
          </a:ln>
        </p:spPr>
        <p:txBody>
          <a:bodyPr/>
          <a:lstStyle/>
          <a:p>
            <a:endParaRPr lang="en-US"/>
          </a:p>
        </p:txBody>
      </p:sp>
      <p:sp>
        <p:nvSpPr>
          <p:cNvPr id="25623" name="Text Box 24"/>
          <p:cNvSpPr txBox="1">
            <a:spLocks noChangeArrowheads="1"/>
          </p:cNvSpPr>
          <p:nvPr/>
        </p:nvSpPr>
        <p:spPr bwMode="auto">
          <a:xfrm>
            <a:off x="3851275" y="6237288"/>
            <a:ext cx="1273175" cy="457200"/>
          </a:xfrm>
          <a:prstGeom prst="rect">
            <a:avLst/>
          </a:prstGeom>
          <a:noFill/>
          <a:ln w="9525">
            <a:noFill/>
            <a:miter lim="800000"/>
            <a:headEnd/>
            <a:tailEnd/>
          </a:ln>
        </p:spPr>
        <p:txBody>
          <a:bodyPr wrap="none">
            <a:spAutoFit/>
          </a:bodyPr>
          <a:lstStyle/>
          <a:p>
            <a:pPr algn="ctr"/>
            <a:r>
              <a:rPr lang="es-MX" sz="1200">
                <a:solidFill>
                  <a:srgbClr val="0D5393"/>
                </a:solidFill>
                <a:latin typeface="Verdana" pitchFamily="34" charset="0"/>
              </a:rPr>
              <a:t>  </a:t>
            </a:r>
            <a:r>
              <a:rPr lang="es-MX" sz="1200">
                <a:solidFill>
                  <a:srgbClr val="0D5393"/>
                </a:solidFill>
                <a:latin typeface="Verdana" pitchFamily="34" charset="0"/>
                <a:hlinkClick r:id="rId6" action="ppaction://hlinksldjump"/>
              </a:rPr>
              <a:t>  </a:t>
            </a:r>
            <a:r>
              <a:rPr lang="es-MX" sz="1200">
                <a:solidFill>
                  <a:srgbClr val="0D5393"/>
                </a:solidFill>
                <a:latin typeface="Verdana" pitchFamily="34" charset="0"/>
              </a:rPr>
              <a:t>Evaluación </a:t>
            </a:r>
          </a:p>
          <a:p>
            <a:pPr algn="ctr"/>
            <a:r>
              <a:rPr lang="es-MX" sz="1200">
                <a:solidFill>
                  <a:srgbClr val="0D5393"/>
                </a:solidFill>
                <a:latin typeface="Verdana" pitchFamily="34" charset="0"/>
              </a:rPr>
              <a:t>y Control</a:t>
            </a:r>
            <a:endParaRPr lang="es-ES" sz="1200">
              <a:solidFill>
                <a:srgbClr val="0D5393"/>
              </a:solidFill>
              <a:latin typeface="Verdana" pitchFamily="34" charset="0"/>
            </a:endParaRPr>
          </a:p>
        </p:txBody>
      </p:sp>
      <p:sp>
        <p:nvSpPr>
          <p:cNvPr id="25624" name="Rectangle 25"/>
          <p:cNvSpPr>
            <a:spLocks noChangeArrowheads="1"/>
          </p:cNvSpPr>
          <p:nvPr/>
        </p:nvSpPr>
        <p:spPr bwMode="auto">
          <a:xfrm>
            <a:off x="3968750" y="6248400"/>
            <a:ext cx="1219200" cy="420688"/>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25625" name="Text Box 26"/>
          <p:cNvSpPr txBox="1">
            <a:spLocks noChangeArrowheads="1"/>
          </p:cNvSpPr>
          <p:nvPr/>
        </p:nvSpPr>
        <p:spPr bwMode="auto">
          <a:xfrm>
            <a:off x="5221288" y="6040438"/>
            <a:ext cx="3640137" cy="738187"/>
          </a:xfrm>
          <a:prstGeom prst="rect">
            <a:avLst/>
          </a:prstGeom>
          <a:noFill/>
          <a:ln w="9525">
            <a:noFill/>
            <a:miter lim="800000"/>
            <a:headEnd/>
            <a:tailEnd/>
          </a:ln>
        </p:spPr>
        <p:txBody>
          <a:bodyPr wrap="none">
            <a:spAutoFit/>
          </a:bodyPr>
          <a:lstStyle/>
          <a:p>
            <a:pPr>
              <a:buFontTx/>
              <a:buChar char="-"/>
            </a:pPr>
            <a:r>
              <a:rPr lang="es-MX" sz="1400">
                <a:latin typeface="Verdana" pitchFamily="34" charset="0"/>
              </a:rPr>
              <a:t> </a:t>
            </a:r>
            <a:r>
              <a:rPr lang="es-MX" sz="1400">
                <a:latin typeface="Tahoma" pitchFamily="34" charset="0"/>
                <a:cs typeface="Tahoma" pitchFamily="34" charset="0"/>
              </a:rPr>
              <a:t>Mide</a:t>
            </a:r>
            <a:r>
              <a:rPr lang="es-MX" sz="1400">
                <a:latin typeface="Verdana" pitchFamily="34" charset="0"/>
              </a:rPr>
              <a:t> resultados</a:t>
            </a:r>
          </a:p>
          <a:p>
            <a:pPr>
              <a:buFontTx/>
              <a:buChar char="-"/>
            </a:pPr>
            <a:r>
              <a:rPr lang="es-MX" sz="1400">
                <a:latin typeface="Verdana" pitchFamily="34" charset="0"/>
              </a:rPr>
              <a:t> Controla constantemente las etapas </a:t>
            </a:r>
          </a:p>
          <a:p>
            <a:r>
              <a:rPr lang="es-MX" sz="1400">
                <a:latin typeface="Verdana" pitchFamily="34" charset="0"/>
              </a:rPr>
              <a:t> del proceso.</a:t>
            </a:r>
            <a:endParaRPr lang="es-ES" sz="1400">
              <a:latin typeface="Verdana" pitchFamily="34" charset="0"/>
            </a:endParaRPr>
          </a:p>
        </p:txBody>
      </p:sp>
      <p:sp>
        <p:nvSpPr>
          <p:cNvPr id="25626" name="Line 27"/>
          <p:cNvSpPr>
            <a:spLocks noChangeShapeType="1"/>
          </p:cNvSpPr>
          <p:nvPr/>
        </p:nvSpPr>
        <p:spPr bwMode="auto">
          <a:xfrm>
            <a:off x="4502150" y="4114800"/>
            <a:ext cx="0" cy="228600"/>
          </a:xfrm>
          <a:prstGeom prst="line">
            <a:avLst/>
          </a:prstGeom>
          <a:noFill/>
          <a:ln w="9525">
            <a:solidFill>
              <a:schemeClr val="accent2"/>
            </a:solidFill>
            <a:round/>
            <a:headEnd/>
            <a:tailEnd type="triangle" w="med" len="med"/>
          </a:ln>
        </p:spPr>
        <p:txBody>
          <a:bodyPr/>
          <a:lstStyle/>
          <a:p>
            <a:endParaRPr lang="en-US"/>
          </a:p>
        </p:txBody>
      </p:sp>
      <p:sp>
        <p:nvSpPr>
          <p:cNvPr id="25627" name="26 CuadroTexto"/>
          <p:cNvSpPr txBox="1">
            <a:spLocks noChangeArrowheads="1"/>
          </p:cNvSpPr>
          <p:nvPr/>
        </p:nvSpPr>
        <p:spPr bwMode="auto">
          <a:xfrm>
            <a:off x="-612775" y="6550025"/>
            <a:ext cx="3455988" cy="307975"/>
          </a:xfrm>
          <a:prstGeom prst="rect">
            <a:avLst/>
          </a:prstGeom>
          <a:noFill/>
          <a:ln w="9525">
            <a:noFill/>
            <a:miter lim="800000"/>
            <a:headEnd/>
            <a:tailEnd/>
          </a:ln>
        </p:spPr>
        <p:txBody>
          <a:bodyPr>
            <a:spAutoFit/>
          </a:bodyPr>
          <a:lstStyle/>
          <a:p>
            <a:pPr algn="r"/>
            <a:r>
              <a:rPr lang="es-MX" sz="1400" b="1">
                <a:solidFill>
                  <a:schemeClr val="bg1"/>
                </a:solidFill>
                <a:latin typeface="Lucida Sans Unicode" pitchFamily="34" charset="0"/>
              </a:rPr>
              <a:t>Fuente:  Daniel Valdés Gómez</a:t>
            </a:r>
            <a:endParaRPr lang="en-US" sz="1400" b="1">
              <a:solidFill>
                <a:schemeClr val="bg1"/>
              </a:solidFill>
              <a:latin typeface="Lucida Sans Unicode" pitchFamily="34" charset="0"/>
            </a:endParaRPr>
          </a:p>
        </p:txBody>
      </p:sp>
      <p:sp>
        <p:nvSpPr>
          <p:cNvPr id="28" name="27 Elipse"/>
          <p:cNvSpPr/>
          <p:nvPr/>
        </p:nvSpPr>
        <p:spPr>
          <a:xfrm>
            <a:off x="3203575" y="404813"/>
            <a:ext cx="2663825" cy="158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850" y="1052513"/>
            <a:ext cx="8229600" cy="4525962"/>
          </a:xfrm>
        </p:spPr>
        <p:txBody>
          <a:bodyPr>
            <a:normAutofit/>
          </a:bodyPr>
          <a:lstStyle/>
          <a:p>
            <a:pPr marL="365760" indent="-256032" algn="just" fontAlgn="auto">
              <a:spcAft>
                <a:spcPts val="0"/>
              </a:spcAft>
              <a:buFont typeface="Wingdings 3"/>
              <a:buNone/>
              <a:defRPr/>
            </a:pPr>
            <a:endParaRPr lang="en-US" sz="20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r>
              <a:rPr lang="en-US" sz="2000" dirty="0" smtClean="0">
                <a:solidFill>
                  <a:schemeClr val="tx2">
                    <a:lumMod val="75000"/>
                  </a:schemeClr>
                </a:solidFill>
                <a:latin typeface="Tahoma" pitchFamily="34" charset="0"/>
                <a:ea typeface="Tahoma" pitchFamily="34" charset="0"/>
                <a:cs typeface="Tahoma" pitchFamily="34" charset="0"/>
              </a:rPr>
              <a:t>La </a:t>
            </a:r>
            <a:r>
              <a:rPr lang="en-US" sz="2000" b="1" dirty="0" err="1" smtClean="0">
                <a:solidFill>
                  <a:schemeClr val="tx2">
                    <a:lumMod val="75000"/>
                  </a:schemeClr>
                </a:solidFill>
                <a:latin typeface="Tahoma" pitchFamily="34" charset="0"/>
                <a:ea typeface="Tahoma" pitchFamily="34" charset="0"/>
                <a:cs typeface="Tahoma" pitchFamily="34" charset="0"/>
              </a:rPr>
              <a:t>misión</a:t>
            </a:r>
            <a:r>
              <a:rPr lang="en-US" sz="2000" dirty="0" smtClean="0">
                <a:solidFill>
                  <a:schemeClr val="tx2">
                    <a:lumMod val="75000"/>
                  </a:schemeClr>
                </a:solidFill>
                <a:latin typeface="Tahoma" pitchFamily="34" charset="0"/>
                <a:ea typeface="Tahoma" pitchFamily="34" charset="0"/>
                <a:cs typeface="Tahoma" pitchFamily="34" charset="0"/>
              </a:rPr>
              <a:t> de la DOIEG </a:t>
            </a:r>
            <a:r>
              <a:rPr lang="en-US" sz="2000" dirty="0" err="1" smtClean="0">
                <a:solidFill>
                  <a:schemeClr val="tx2">
                    <a:lumMod val="75000"/>
                  </a:schemeClr>
                </a:solidFill>
                <a:latin typeface="Tahoma" pitchFamily="34" charset="0"/>
                <a:ea typeface="Tahoma" pitchFamily="34" charset="0"/>
                <a:cs typeface="Tahoma" pitchFamily="34" charset="0"/>
              </a:rPr>
              <a:t>es</a:t>
            </a:r>
            <a:r>
              <a:rPr lang="en-US" sz="2000" dirty="0" smtClean="0">
                <a:solidFill>
                  <a:schemeClr val="tx2">
                    <a:lumMod val="75000"/>
                  </a:schemeClr>
                </a:solidFill>
                <a:latin typeface="Tahoma" pitchFamily="34" charset="0"/>
                <a:ea typeface="Tahoma" pitchFamily="34" charset="0"/>
                <a:cs typeface="Tahoma" pitchFamily="34" charset="0"/>
              </a:rPr>
              <a:t>: </a:t>
            </a:r>
            <a:r>
              <a:rPr lang="es-ES" sz="2000" dirty="0" smtClean="0">
                <a:solidFill>
                  <a:schemeClr val="tx2">
                    <a:lumMod val="75000"/>
                  </a:schemeClr>
                </a:solidFill>
                <a:latin typeface="Tahoma" pitchFamily="34" charset="0"/>
                <a:ea typeface="Tahoma" pitchFamily="34" charset="0"/>
                <a:cs typeface="Tahoma" pitchFamily="34" charset="0"/>
              </a:rPr>
              <a:t>“Difundir políticas y estrategias económicas para el desarrollo sostenido del país.”</a:t>
            </a:r>
            <a:endParaRPr lang="en-US" sz="20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None/>
              <a:defRPr/>
            </a:pPr>
            <a:endParaRPr lang="en-US" sz="20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r>
              <a:rPr lang="es-EC" sz="2000" dirty="0" smtClean="0">
                <a:solidFill>
                  <a:schemeClr val="tx2">
                    <a:lumMod val="75000"/>
                  </a:schemeClr>
                </a:solidFill>
                <a:latin typeface="Tahoma" pitchFamily="34" charset="0"/>
                <a:ea typeface="Tahoma" pitchFamily="34" charset="0"/>
                <a:cs typeface="Tahoma" pitchFamily="34" charset="0"/>
              </a:rPr>
              <a:t>Los </a:t>
            </a:r>
            <a:r>
              <a:rPr lang="es-EC" sz="2000" b="1" dirty="0" smtClean="0">
                <a:solidFill>
                  <a:schemeClr val="tx2">
                    <a:lumMod val="75000"/>
                  </a:schemeClr>
                </a:solidFill>
                <a:latin typeface="Tahoma" pitchFamily="34" charset="0"/>
                <a:ea typeface="Tahoma" pitchFamily="34" charset="0"/>
                <a:cs typeface="Tahoma" pitchFamily="34" charset="0"/>
              </a:rPr>
              <a:t>valores</a:t>
            </a:r>
            <a:r>
              <a:rPr lang="es-EC" sz="2000" dirty="0" smtClean="0">
                <a:solidFill>
                  <a:schemeClr val="tx2">
                    <a:lumMod val="75000"/>
                  </a:schemeClr>
                </a:solidFill>
                <a:latin typeface="Tahoma" pitchFamily="34" charset="0"/>
                <a:ea typeface="Tahoma" pitchFamily="34" charset="0"/>
                <a:cs typeface="Tahoma" pitchFamily="34" charset="0"/>
              </a:rPr>
              <a:t> de la DOIEG son los de contar con una </a:t>
            </a:r>
            <a:r>
              <a:rPr lang="es-ES" sz="2000" dirty="0" smtClean="0">
                <a:solidFill>
                  <a:schemeClr val="tx2">
                    <a:lumMod val="75000"/>
                  </a:schemeClr>
                </a:solidFill>
                <a:latin typeface="Tahoma" pitchFamily="34" charset="0"/>
                <a:ea typeface="Tahoma" pitchFamily="34" charset="0"/>
                <a:cs typeface="Tahoma" pitchFamily="34" charset="0"/>
              </a:rPr>
              <a:t>“Integridad y veracidad en la información que otorgamos, aplicando el Código de Valores y Principios del BCE”.</a:t>
            </a:r>
            <a:endParaRPr lang="en-US" sz="20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None/>
              <a:defRPr/>
            </a:pPr>
            <a:endParaRPr lang="en-US" sz="20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r>
              <a:rPr lang="es-EC" sz="2000" dirty="0" smtClean="0">
                <a:solidFill>
                  <a:schemeClr val="tx2">
                    <a:lumMod val="75000"/>
                  </a:schemeClr>
                </a:solidFill>
                <a:latin typeface="Tahoma" pitchFamily="34" charset="0"/>
                <a:ea typeface="Tahoma" pitchFamily="34" charset="0"/>
                <a:cs typeface="Tahoma" pitchFamily="34" charset="0"/>
              </a:rPr>
              <a:t>La </a:t>
            </a:r>
            <a:r>
              <a:rPr lang="es-EC" sz="2000" b="1" dirty="0" smtClean="0">
                <a:solidFill>
                  <a:schemeClr val="tx2">
                    <a:lumMod val="75000"/>
                  </a:schemeClr>
                </a:solidFill>
                <a:latin typeface="Tahoma" pitchFamily="34" charset="0"/>
                <a:ea typeface="Tahoma" pitchFamily="34" charset="0"/>
                <a:cs typeface="Tahoma" pitchFamily="34" charset="0"/>
              </a:rPr>
              <a:t>visión </a:t>
            </a:r>
            <a:r>
              <a:rPr lang="es-EC" sz="2000" dirty="0" smtClean="0">
                <a:solidFill>
                  <a:schemeClr val="tx2">
                    <a:lumMod val="75000"/>
                  </a:schemeClr>
                </a:solidFill>
                <a:latin typeface="Tahoma" pitchFamily="34" charset="0"/>
                <a:ea typeface="Tahoma" pitchFamily="34" charset="0"/>
                <a:cs typeface="Tahoma" pitchFamily="34" charset="0"/>
              </a:rPr>
              <a:t>de la DOIEG es el de </a:t>
            </a:r>
            <a:r>
              <a:rPr lang="es-ES" sz="2000" dirty="0" smtClean="0">
                <a:solidFill>
                  <a:schemeClr val="tx2">
                    <a:lumMod val="75000"/>
                  </a:schemeClr>
                </a:solidFill>
                <a:latin typeface="Tahoma" pitchFamily="34" charset="0"/>
                <a:ea typeface="Tahoma" pitchFamily="34" charset="0"/>
                <a:cs typeface="Tahoma" pitchFamily="34" charset="0"/>
              </a:rPr>
              <a:t>“Entregar información al país que ayude al desarrollo económico del mismo y nos permita ser líderes en el posicionamiento del servicio de información económica y estadística que se ofrece a la sociedad”.</a:t>
            </a:r>
            <a:endParaRPr lang="en-US" sz="2000" dirty="0">
              <a:solidFill>
                <a:schemeClr val="tx2">
                  <a:lumMod val="75000"/>
                </a:schemeClr>
              </a:solidFill>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611560" y="404664"/>
            <a:ext cx="8229600" cy="1143000"/>
          </a:xfrm>
        </p:spPr>
        <p:txBody>
          <a:bodyPr/>
          <a:lstStyle/>
          <a:p>
            <a:pPr marL="365760" indent="-256032" algn="ctr" fontAlgn="auto">
              <a:lnSpc>
                <a:spcPct val="80000"/>
              </a:lnSpc>
              <a:spcBef>
                <a:spcPts val="400"/>
              </a:spcBef>
              <a:spcAft>
                <a:spcPts val="0"/>
              </a:spcAft>
              <a:buClr>
                <a:schemeClr val="accent1"/>
              </a:buClr>
              <a:buSzPct val="68000"/>
              <a:defRPr/>
            </a:pPr>
            <a:r>
              <a:rPr lang="es-ES" sz="1800" dirty="0" smtClean="0">
                <a:solidFill>
                  <a:schemeClr val="bg2">
                    <a:lumMod val="25000"/>
                  </a:schemeClr>
                </a:solidFill>
                <a:latin typeface="Verdana" pitchFamily="34" charset="0"/>
                <a:ea typeface="+mn-ea"/>
                <a:cs typeface="+mn-cs"/>
                <a:hlinkClick r:id="rId2" action="ppaction://hlinksldjump"/>
              </a:rPr>
              <a:t>MODELO DE GESTIÓN PARA LA DIRECCIÓN DE OFICINAS DE INVESTIGACIONES ECONÓMICAS Y POLÍTICAS DE LARGO PLAZO</a:t>
            </a:r>
            <a:endParaRPr lang="en-US" sz="1800" dirty="0">
              <a:solidFill>
                <a:schemeClr val="bg2">
                  <a:lumMod val="25000"/>
                </a:schemeClr>
              </a:solidFill>
              <a:latin typeface="Verdana" pitchFamily="34" charset="0"/>
              <a:ea typeface="+mn-ea"/>
              <a:cs typeface="+mn-cs"/>
              <a:hlinkClick r:id="rId2" action="ppaction://hlinksldjump"/>
            </a:endParaRPr>
          </a:p>
        </p:txBody>
      </p:sp>
      <p:pic>
        <p:nvPicPr>
          <p:cNvPr id="26628" name="Picture 2" descr="Ver imagen en tamaño completo">
            <a:hlinkClick r:id="rId3"/>
          </p:cNvPr>
          <p:cNvPicPr>
            <a:picLocks noChangeAspect="1" noChangeArrowheads="1"/>
          </p:cNvPicPr>
          <p:nvPr/>
        </p:nvPicPr>
        <p:blipFill>
          <a:blip r:embed="rId4"/>
          <a:srcRect/>
          <a:stretch>
            <a:fillRect/>
          </a:stretch>
        </p:blipFill>
        <p:spPr bwMode="auto">
          <a:xfrm>
            <a:off x="6659563" y="4868863"/>
            <a:ext cx="2254250" cy="170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755650" y="188913"/>
            <a:ext cx="7620000" cy="381000"/>
          </a:xfrm>
        </p:spPr>
        <p:txBody>
          <a:bodyPr/>
          <a:lstStyle/>
          <a:p>
            <a:pPr algn="ctr">
              <a:lnSpc>
                <a:spcPct val="80000"/>
              </a:lnSpc>
              <a:buFontTx/>
              <a:buNone/>
            </a:pPr>
            <a:r>
              <a:rPr lang="es-ES" sz="2000" smtClean="0">
                <a:solidFill>
                  <a:srgbClr val="0D5393"/>
                </a:solidFill>
                <a:latin typeface="Verdana" pitchFamily="34" charset="0"/>
              </a:rPr>
              <a:t>CUADRO DE MANDO INTEGRAL EN LA GESTIÓN PÚBLICA</a:t>
            </a:r>
          </a:p>
        </p:txBody>
      </p:sp>
      <p:sp>
        <p:nvSpPr>
          <p:cNvPr id="18435" name="Text Box 4">
            <a:hlinkClick r:id="rId3" action="ppaction://hlinksldjump"/>
          </p:cNvPr>
          <p:cNvSpPr txBox="1">
            <a:spLocks noChangeArrowheads="1"/>
          </p:cNvSpPr>
          <p:nvPr/>
        </p:nvSpPr>
        <p:spPr bwMode="auto">
          <a:xfrm>
            <a:off x="512763" y="554038"/>
            <a:ext cx="2306637" cy="9540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algn="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Externo</a:t>
            </a:r>
          </a:p>
          <a:p>
            <a:pPr algn="r" fontAlgn="auto">
              <a:spcBef>
                <a:spcPts val="0"/>
              </a:spcBef>
              <a:spcAft>
                <a:spcPts val="0"/>
              </a:spcAft>
              <a:defRPr/>
            </a:pPr>
            <a:r>
              <a:rPr lang="es-MX" sz="1400" dirty="0">
                <a:latin typeface="Tahoma" pitchFamily="34" charset="0"/>
                <a:ea typeface="Tahoma" pitchFamily="34" charset="0"/>
                <a:cs typeface="Tahoma" pitchFamily="34" charset="0"/>
              </a:rPr>
              <a:t>Oportunidades, Amenazas,</a:t>
            </a:r>
          </a:p>
          <a:p>
            <a:pPr algn="r" fontAlgn="auto">
              <a:spcBef>
                <a:spcPts val="0"/>
              </a:spcBef>
              <a:spcAft>
                <a:spcPts val="0"/>
              </a:spcAft>
              <a:defRPr/>
            </a:pPr>
            <a:r>
              <a:rPr lang="es-MX" sz="1400" dirty="0">
                <a:latin typeface="Tahoma" pitchFamily="34" charset="0"/>
                <a:ea typeface="Tahoma" pitchFamily="34" charset="0"/>
                <a:cs typeface="Tahoma" pitchFamily="34" charset="0"/>
              </a:rPr>
              <a:t>Análisis de la Industria</a:t>
            </a:r>
          </a:p>
          <a:p>
            <a:pPr algn="r" fontAlgn="auto">
              <a:spcBef>
                <a:spcPts val="0"/>
              </a:spcBef>
              <a:spcAft>
                <a:spcPts val="0"/>
              </a:spcAft>
              <a:defRPr/>
            </a:pPr>
            <a:endParaRPr lang="es-ES" sz="1400" dirty="0">
              <a:latin typeface="Tahoma" pitchFamily="34" charset="0"/>
              <a:ea typeface="Tahoma" pitchFamily="34" charset="0"/>
              <a:cs typeface="Tahoma" pitchFamily="34" charset="0"/>
            </a:endParaRPr>
          </a:p>
        </p:txBody>
      </p:sp>
      <p:sp>
        <p:nvSpPr>
          <p:cNvPr id="18436" name="Text Box 5">
            <a:hlinkClick r:id="rId3" action="ppaction://hlinksldjump"/>
          </p:cNvPr>
          <p:cNvSpPr txBox="1">
            <a:spLocks noChangeArrowheads="1"/>
          </p:cNvSpPr>
          <p:nvPr/>
        </p:nvSpPr>
        <p:spPr bwMode="auto">
          <a:xfrm>
            <a:off x="6227763" y="476250"/>
            <a:ext cx="2146300" cy="7381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Interno</a:t>
            </a:r>
          </a:p>
          <a:p>
            <a:pPr fontAlgn="auto">
              <a:spcBef>
                <a:spcPts val="0"/>
              </a:spcBef>
              <a:spcAft>
                <a:spcPts val="0"/>
              </a:spcAft>
              <a:defRPr/>
            </a:pPr>
            <a:r>
              <a:rPr lang="es-MX" sz="1400" dirty="0">
                <a:latin typeface="Tahoma" pitchFamily="34" charset="0"/>
                <a:ea typeface="Tahoma" pitchFamily="34" charset="0"/>
                <a:cs typeface="Tahoma" pitchFamily="34" charset="0"/>
              </a:rPr>
              <a:t>Fortalezas y </a:t>
            </a:r>
            <a:r>
              <a:rPr lang="es-MX" sz="1400" dirty="0">
                <a:latin typeface="Tahoma" pitchFamily="34" charset="0"/>
                <a:ea typeface="Tahoma" pitchFamily="34" charset="0"/>
                <a:cs typeface="Tahoma" pitchFamily="34" charset="0"/>
                <a:hlinkClick r:id="rId3" action="ppaction://hlinksldjump"/>
              </a:rPr>
              <a:t>Debilidades</a:t>
            </a:r>
            <a:r>
              <a:rPr lang="es-MX" sz="1400" dirty="0">
                <a:latin typeface="Tahoma" pitchFamily="34" charset="0"/>
                <a:ea typeface="Tahoma" pitchFamily="34" charset="0"/>
                <a:cs typeface="Tahoma" pitchFamily="34" charset="0"/>
              </a:rPr>
              <a:t>.</a:t>
            </a:r>
          </a:p>
          <a:p>
            <a:pPr fontAlgn="auto">
              <a:spcBef>
                <a:spcPts val="0"/>
              </a:spcBef>
              <a:spcAft>
                <a:spcPts val="0"/>
              </a:spcAft>
              <a:defRPr/>
            </a:pPr>
            <a:r>
              <a:rPr lang="es-MX" sz="1400" dirty="0">
                <a:latin typeface="Tahoma" pitchFamily="34" charset="0"/>
                <a:ea typeface="Tahoma" pitchFamily="34" charset="0"/>
                <a:cs typeface="Tahoma" pitchFamily="34" charset="0"/>
              </a:rPr>
              <a:t>Cadena de Valor.</a:t>
            </a:r>
            <a:endParaRPr lang="es-ES" sz="1400" dirty="0">
              <a:latin typeface="Tahoma" pitchFamily="34" charset="0"/>
              <a:ea typeface="Tahoma" pitchFamily="34" charset="0"/>
              <a:cs typeface="Tahoma" pitchFamily="34" charset="0"/>
            </a:endParaRPr>
          </a:p>
        </p:txBody>
      </p:sp>
      <p:sp>
        <p:nvSpPr>
          <p:cNvPr id="27653" name="Rectangle 6">
            <a:hlinkClick r:id="rId4" action="ppaction://hlinksldjump"/>
          </p:cNvPr>
          <p:cNvSpPr>
            <a:spLocks noChangeArrowheads="1"/>
          </p:cNvSpPr>
          <p:nvPr/>
        </p:nvSpPr>
        <p:spPr bwMode="auto">
          <a:xfrm>
            <a:off x="3740150" y="609600"/>
            <a:ext cx="1524000" cy="381000"/>
          </a:xfrm>
          <a:prstGeom prst="rect">
            <a:avLst/>
          </a:prstGeom>
          <a:noFill/>
          <a:ln w="9525">
            <a:solidFill>
              <a:schemeClr val="tx1"/>
            </a:solidFill>
            <a:miter lim="800000"/>
            <a:headEnd/>
            <a:tailEnd/>
          </a:ln>
        </p:spPr>
        <p:txBody>
          <a:bodyPr wrap="none" anchor="ctr"/>
          <a:lstStyle/>
          <a:p>
            <a:pPr algn="ctr"/>
            <a:r>
              <a:rPr lang="es-MX" sz="1400">
                <a:solidFill>
                  <a:srgbClr val="0D5393"/>
                </a:solidFill>
                <a:latin typeface="Verdana" pitchFamily="34" charset="0"/>
              </a:rPr>
              <a:t>Visión - Misión</a:t>
            </a:r>
            <a:endParaRPr lang="es-ES" sz="1400">
              <a:solidFill>
                <a:srgbClr val="0D5393"/>
              </a:solidFill>
              <a:latin typeface="Verdana" pitchFamily="34" charset="0"/>
            </a:endParaRPr>
          </a:p>
        </p:txBody>
      </p:sp>
      <p:sp>
        <p:nvSpPr>
          <p:cNvPr id="27654" name="Rectangle 7"/>
          <p:cNvSpPr>
            <a:spLocks noChangeArrowheads="1"/>
          </p:cNvSpPr>
          <p:nvPr/>
        </p:nvSpPr>
        <p:spPr bwMode="auto">
          <a:xfrm>
            <a:off x="3740150" y="1143000"/>
            <a:ext cx="1524000" cy="609600"/>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27655" name="Text Box 8"/>
          <p:cNvSpPr txBox="1">
            <a:spLocks noChangeArrowheads="1"/>
          </p:cNvSpPr>
          <p:nvPr/>
        </p:nvSpPr>
        <p:spPr bwMode="auto">
          <a:xfrm>
            <a:off x="3697288" y="1125538"/>
            <a:ext cx="1679575" cy="669925"/>
          </a:xfrm>
          <a:prstGeom prst="rect">
            <a:avLst/>
          </a:prstGeom>
          <a:noFill/>
          <a:ln w="9525">
            <a:noFill/>
            <a:miter lim="800000"/>
            <a:headEnd/>
            <a:tailEnd/>
          </a:ln>
        </p:spPr>
        <p:txBody>
          <a:bodyPr>
            <a:spAutoFit/>
          </a:bodyPr>
          <a:lstStyle/>
          <a:p>
            <a:pPr algn="ctr"/>
            <a:r>
              <a:rPr lang="es-MX" sz="1200">
                <a:solidFill>
                  <a:srgbClr val="0D5393"/>
                </a:solidFill>
                <a:latin typeface="Verdana" pitchFamily="34" charset="0"/>
              </a:rPr>
              <a:t>Objetivos de</a:t>
            </a:r>
          </a:p>
          <a:p>
            <a:pPr algn="ctr"/>
            <a:r>
              <a:rPr lang="es-MX" sz="1200">
                <a:solidFill>
                  <a:srgbClr val="0D5393"/>
                </a:solidFill>
                <a:latin typeface="Verdana" pitchFamily="34" charset="0"/>
              </a:rPr>
              <a:t>Mediano </a:t>
            </a:r>
          </a:p>
          <a:p>
            <a:pPr algn="ctr"/>
            <a:r>
              <a:rPr lang="es-MX" sz="1200">
                <a:solidFill>
                  <a:srgbClr val="0D5393"/>
                </a:solidFill>
                <a:latin typeface="Verdana" pitchFamily="34" charset="0"/>
              </a:rPr>
              <a:t>y Largo plazo</a:t>
            </a:r>
            <a:r>
              <a:rPr lang="es-MX" sz="1400">
                <a:solidFill>
                  <a:srgbClr val="0D5393"/>
                </a:solidFill>
                <a:latin typeface="Verdana" pitchFamily="34" charset="0"/>
              </a:rPr>
              <a:t> </a:t>
            </a:r>
            <a:endParaRPr lang="es-ES" sz="1400">
              <a:solidFill>
                <a:srgbClr val="0D5393"/>
              </a:solidFill>
              <a:latin typeface="Verdana" pitchFamily="34" charset="0"/>
            </a:endParaRPr>
          </a:p>
        </p:txBody>
      </p:sp>
      <p:sp>
        <p:nvSpPr>
          <p:cNvPr id="27656" name="Line 9"/>
          <p:cNvSpPr>
            <a:spLocks noChangeShapeType="1"/>
          </p:cNvSpPr>
          <p:nvPr/>
        </p:nvSpPr>
        <p:spPr bwMode="auto">
          <a:xfrm>
            <a:off x="2825750" y="838200"/>
            <a:ext cx="838200" cy="381000"/>
          </a:xfrm>
          <a:prstGeom prst="line">
            <a:avLst/>
          </a:prstGeom>
          <a:noFill/>
          <a:ln w="15875">
            <a:solidFill>
              <a:schemeClr val="accent2"/>
            </a:solidFill>
            <a:round/>
            <a:headEnd/>
            <a:tailEnd type="stealth" w="lg" len="lg"/>
          </a:ln>
        </p:spPr>
        <p:txBody>
          <a:bodyPr/>
          <a:lstStyle/>
          <a:p>
            <a:endParaRPr lang="en-US"/>
          </a:p>
        </p:txBody>
      </p:sp>
      <p:sp>
        <p:nvSpPr>
          <p:cNvPr id="27657" name="Line 10"/>
          <p:cNvSpPr>
            <a:spLocks noChangeShapeType="1"/>
          </p:cNvSpPr>
          <p:nvPr/>
        </p:nvSpPr>
        <p:spPr bwMode="auto">
          <a:xfrm flipH="1">
            <a:off x="5340350" y="838200"/>
            <a:ext cx="914400" cy="381000"/>
          </a:xfrm>
          <a:prstGeom prst="line">
            <a:avLst/>
          </a:prstGeom>
          <a:noFill/>
          <a:ln w="15875">
            <a:solidFill>
              <a:schemeClr val="accent2"/>
            </a:solidFill>
            <a:round/>
            <a:headEnd/>
            <a:tailEnd type="stealth" w="lg" len="lg"/>
          </a:ln>
        </p:spPr>
        <p:txBody>
          <a:bodyPr/>
          <a:lstStyle/>
          <a:p>
            <a:endParaRPr lang="en-US"/>
          </a:p>
        </p:txBody>
      </p:sp>
      <p:sp>
        <p:nvSpPr>
          <p:cNvPr id="27658" name="Text Box 11"/>
          <p:cNvSpPr txBox="1">
            <a:spLocks noChangeArrowheads="1"/>
          </p:cNvSpPr>
          <p:nvPr/>
        </p:nvSpPr>
        <p:spPr bwMode="auto">
          <a:xfrm>
            <a:off x="2362200" y="2092325"/>
            <a:ext cx="4876800" cy="2032000"/>
          </a:xfrm>
          <a:prstGeom prst="rect">
            <a:avLst/>
          </a:prstGeom>
          <a:noFill/>
          <a:ln w="9525">
            <a:noFill/>
            <a:miter lim="800000"/>
            <a:headEnd/>
            <a:tailEnd/>
          </a:ln>
        </p:spPr>
        <p:txBody>
          <a:bodyPr>
            <a:spAutoFit/>
          </a:bodyPr>
          <a:lstStyle/>
          <a:p>
            <a:r>
              <a:rPr lang="es-MX" sz="1400" b="1">
                <a:latin typeface="Verdana" pitchFamily="34" charset="0"/>
              </a:rPr>
              <a:t>  </a:t>
            </a:r>
            <a:r>
              <a:rPr lang="es-MX" sz="1400" b="1">
                <a:solidFill>
                  <a:srgbClr val="0D5393"/>
                </a:solidFill>
                <a:latin typeface="Tahoma" pitchFamily="34" charset="0"/>
                <a:cs typeface="Tahoma" pitchFamily="34" charset="0"/>
              </a:rPr>
              <a:t>Identificación</a:t>
            </a:r>
            <a:r>
              <a:rPr lang="es-MX" sz="1400" b="1">
                <a:solidFill>
                  <a:srgbClr val="0D5393"/>
                </a:solidFill>
                <a:latin typeface="Verdana" pitchFamily="34" charset="0"/>
              </a:rPr>
              <a:t> de estrategias alternativas</a:t>
            </a:r>
          </a:p>
          <a:p>
            <a:pPr lvl="2">
              <a:buFontTx/>
              <a:buChar char="-"/>
            </a:pPr>
            <a:r>
              <a:rPr lang="es-MX" sz="1400">
                <a:latin typeface="Verdana" pitchFamily="34" charset="0"/>
              </a:rPr>
              <a:t> Revisar misión-visión</a:t>
            </a:r>
          </a:p>
          <a:p>
            <a:pPr lvl="2">
              <a:buFontTx/>
              <a:buChar char="-"/>
            </a:pPr>
            <a:r>
              <a:rPr lang="es-MX" sz="1400">
                <a:latin typeface="Verdana" pitchFamily="34" charset="0"/>
              </a:rPr>
              <a:t> Anticipar acciones de competidores</a:t>
            </a:r>
          </a:p>
          <a:p>
            <a:pPr lvl="2">
              <a:buFontTx/>
              <a:buChar char="-"/>
            </a:pPr>
            <a:r>
              <a:rPr lang="es-MX" sz="1400">
                <a:latin typeface="Verdana" pitchFamily="34" charset="0"/>
              </a:rPr>
              <a:t> Identificar y Evaluar Estrategias</a:t>
            </a:r>
          </a:p>
          <a:p>
            <a:pPr lvl="2"/>
            <a:r>
              <a:rPr lang="es-MX" sz="1400">
                <a:latin typeface="Verdana" pitchFamily="34" charset="0"/>
              </a:rPr>
              <a:t>  </a:t>
            </a:r>
          </a:p>
          <a:p>
            <a:r>
              <a:rPr lang="es-MX" sz="1400" b="1">
                <a:latin typeface="Verdana" pitchFamily="34" charset="0"/>
              </a:rPr>
              <a:t> </a:t>
            </a:r>
          </a:p>
          <a:p>
            <a:pPr>
              <a:buFontTx/>
              <a:buChar char="-"/>
            </a:pPr>
            <a:r>
              <a:rPr lang="es-MX" sz="1400" b="1">
                <a:solidFill>
                  <a:srgbClr val="0D5393"/>
                </a:solidFill>
                <a:latin typeface="Verdana" pitchFamily="34" charset="0"/>
                <a:hlinkClick r:id="rId5" action="ppaction://hlinksldjump"/>
              </a:rPr>
              <a:t>Selección de estrategia (Formulación)</a:t>
            </a:r>
            <a:endParaRPr lang="es-MX" sz="1400" b="1" u="sng">
              <a:latin typeface="Verdana" pitchFamily="34" charset="0"/>
            </a:endParaRPr>
          </a:p>
          <a:p>
            <a:r>
              <a:rPr lang="es-MX" sz="1400">
                <a:latin typeface="Verdana" pitchFamily="34" charset="0"/>
              </a:rPr>
              <a:t>Corporativa, unidades de negocio, nivel funcional, </a:t>
            </a:r>
          </a:p>
          <a:p>
            <a:r>
              <a:rPr lang="es-MX" sz="1400">
                <a:latin typeface="Verdana" pitchFamily="34" charset="0"/>
              </a:rPr>
              <a:t>                 planes operativos y presupuestos </a:t>
            </a:r>
            <a:endParaRPr lang="es-ES" sz="1400">
              <a:latin typeface="Verdana" pitchFamily="34" charset="0"/>
            </a:endParaRPr>
          </a:p>
        </p:txBody>
      </p:sp>
      <p:sp>
        <p:nvSpPr>
          <p:cNvPr id="27659" name="Text Box 12"/>
          <p:cNvSpPr txBox="1">
            <a:spLocks noChangeArrowheads="1"/>
          </p:cNvSpPr>
          <p:nvPr/>
        </p:nvSpPr>
        <p:spPr bwMode="auto">
          <a:xfrm>
            <a:off x="2673350" y="4405313"/>
            <a:ext cx="4319588" cy="1368425"/>
          </a:xfrm>
          <a:prstGeom prst="rect">
            <a:avLst/>
          </a:prstGeom>
          <a:noFill/>
          <a:ln w="9525">
            <a:noFill/>
            <a:miter lim="800000"/>
            <a:headEnd/>
            <a:tailEnd/>
          </a:ln>
        </p:spPr>
        <p:txBody>
          <a:bodyPr wrap="none">
            <a:spAutoFit/>
          </a:bodyPr>
          <a:lstStyle/>
          <a:p>
            <a:r>
              <a:rPr lang="es-MX" sz="1400" b="1">
                <a:solidFill>
                  <a:srgbClr val="0D5393"/>
                </a:solidFill>
                <a:latin typeface="Verdana" pitchFamily="34" charset="0"/>
              </a:rPr>
              <a:t>Adecuación estructura-estrategia-control</a:t>
            </a:r>
          </a:p>
          <a:p>
            <a:endParaRPr lang="es-MX" sz="1400" b="1" u="sng">
              <a:latin typeface="Verdana" pitchFamily="34" charset="0"/>
            </a:endParaRPr>
          </a:p>
          <a:p>
            <a:r>
              <a:rPr lang="es-MX" sz="1400" b="1">
                <a:latin typeface="Verdana" pitchFamily="34" charset="0"/>
              </a:rPr>
              <a:t>        </a:t>
            </a:r>
            <a:r>
              <a:rPr lang="es-MX" sz="1400" b="1">
                <a:solidFill>
                  <a:srgbClr val="0D5393"/>
                </a:solidFill>
                <a:latin typeface="Verdana" pitchFamily="34" charset="0"/>
              </a:rPr>
              <a:t>Ejecución del cambio estratégico</a:t>
            </a:r>
          </a:p>
          <a:p>
            <a:pPr lvl="2">
              <a:buFontTx/>
              <a:buChar char="-"/>
            </a:pPr>
            <a:r>
              <a:rPr lang="es-MX" sz="1400">
                <a:latin typeface="Verdana" pitchFamily="34" charset="0"/>
              </a:rPr>
              <a:t> Poder, política, conflicto </a:t>
            </a:r>
          </a:p>
          <a:p>
            <a:pPr lvl="2">
              <a:buFontTx/>
              <a:buChar char="-"/>
            </a:pPr>
            <a:r>
              <a:rPr lang="es-MX" sz="1400">
                <a:latin typeface="Verdana" pitchFamily="34" charset="0"/>
              </a:rPr>
              <a:t> Liderazgo </a:t>
            </a:r>
          </a:p>
          <a:p>
            <a:pPr lvl="2">
              <a:buFontTx/>
              <a:buChar char="-"/>
            </a:pPr>
            <a:r>
              <a:rPr lang="es-MX" sz="1400">
                <a:latin typeface="Verdana" pitchFamily="34" charset="0"/>
              </a:rPr>
              <a:t> Cambio</a:t>
            </a:r>
            <a:endParaRPr lang="es-ES" sz="1400">
              <a:latin typeface="Verdana" pitchFamily="34" charset="0"/>
            </a:endParaRPr>
          </a:p>
        </p:txBody>
      </p:sp>
      <p:sp>
        <p:nvSpPr>
          <p:cNvPr id="27660" name="Rectangle 13"/>
          <p:cNvSpPr>
            <a:spLocks noChangeArrowheads="1"/>
          </p:cNvSpPr>
          <p:nvPr/>
        </p:nvSpPr>
        <p:spPr bwMode="auto">
          <a:xfrm>
            <a:off x="2301875" y="1981200"/>
            <a:ext cx="4648200" cy="2133600"/>
          </a:xfrm>
          <a:prstGeom prst="rect">
            <a:avLst/>
          </a:prstGeom>
          <a:noFill/>
          <a:ln w="9525">
            <a:solidFill>
              <a:schemeClr val="tx1"/>
            </a:solidFill>
            <a:prstDash val="sysDot"/>
            <a:miter lim="800000"/>
            <a:headEnd/>
            <a:tailEnd/>
          </a:ln>
        </p:spPr>
        <p:txBody>
          <a:bodyPr wrap="none" anchor="ctr"/>
          <a:lstStyle/>
          <a:p>
            <a:endParaRPr lang="es-EC">
              <a:latin typeface="Lucida Sans Unicode" pitchFamily="34" charset="0"/>
            </a:endParaRPr>
          </a:p>
        </p:txBody>
      </p:sp>
      <p:sp>
        <p:nvSpPr>
          <p:cNvPr id="27661" name="Text Box 14"/>
          <p:cNvSpPr txBox="1">
            <a:spLocks noChangeArrowheads="1"/>
          </p:cNvSpPr>
          <p:nvPr/>
        </p:nvSpPr>
        <p:spPr bwMode="auto">
          <a:xfrm>
            <a:off x="996950" y="4495800"/>
            <a:ext cx="1212850" cy="530225"/>
          </a:xfrm>
          <a:prstGeom prst="rect">
            <a:avLst/>
          </a:prstGeom>
          <a:noFill/>
          <a:ln w="9525">
            <a:noFill/>
            <a:miter lim="800000"/>
            <a:headEnd/>
            <a:tailEnd/>
          </a:ln>
        </p:spPr>
        <p:txBody>
          <a:bodyPr>
            <a:spAutoFit/>
          </a:bodyPr>
          <a:lstStyle/>
          <a:p>
            <a:pPr>
              <a:lnSpc>
                <a:spcPct val="80000"/>
              </a:lnSpc>
            </a:pPr>
            <a:r>
              <a:rPr lang="es-MX" sz="1200" i="1">
                <a:solidFill>
                  <a:schemeClr val="hlink"/>
                </a:solidFill>
                <a:latin typeface="Verdana" pitchFamily="34" charset="0"/>
              </a:rPr>
              <a:t>Diseño de la</a:t>
            </a:r>
          </a:p>
          <a:p>
            <a:pPr>
              <a:lnSpc>
                <a:spcPct val="80000"/>
              </a:lnSpc>
            </a:pPr>
            <a:r>
              <a:rPr lang="es-MX" sz="1200" i="1">
                <a:solidFill>
                  <a:schemeClr val="hlink"/>
                </a:solidFill>
                <a:latin typeface="Verdana" pitchFamily="34" charset="0"/>
              </a:rPr>
              <a:t>Estructura</a:t>
            </a:r>
            <a:r>
              <a:rPr lang="es-MX" sz="2400">
                <a:latin typeface="Times New Roman" pitchFamily="18" charset="0"/>
              </a:rPr>
              <a:t> </a:t>
            </a:r>
            <a:endParaRPr lang="es-ES" sz="2400">
              <a:latin typeface="Times New Roman" pitchFamily="18" charset="0"/>
            </a:endParaRPr>
          </a:p>
        </p:txBody>
      </p:sp>
      <p:sp>
        <p:nvSpPr>
          <p:cNvPr id="27662" name="Text Box 15"/>
          <p:cNvSpPr txBox="1">
            <a:spLocks noChangeArrowheads="1"/>
          </p:cNvSpPr>
          <p:nvPr/>
        </p:nvSpPr>
        <p:spPr bwMode="auto">
          <a:xfrm>
            <a:off x="7097713" y="4495800"/>
            <a:ext cx="1665287" cy="639763"/>
          </a:xfrm>
          <a:prstGeom prst="rect">
            <a:avLst/>
          </a:prstGeom>
          <a:noFill/>
          <a:ln w="9525">
            <a:noFill/>
            <a:miter lim="800000"/>
            <a:headEnd/>
            <a:tailEnd/>
          </a:ln>
        </p:spPr>
        <p:txBody>
          <a:bodyPr wrap="none">
            <a:spAutoFit/>
          </a:bodyPr>
          <a:lstStyle/>
          <a:p>
            <a:pPr algn="ctr"/>
            <a:r>
              <a:rPr lang="es-MX" sz="1200" i="1">
                <a:solidFill>
                  <a:schemeClr val="hlink"/>
                </a:solidFill>
                <a:latin typeface="Verdana" pitchFamily="34" charset="0"/>
              </a:rPr>
              <a:t>Diseño de sistemas</a:t>
            </a:r>
          </a:p>
          <a:p>
            <a:pPr algn="ctr"/>
            <a:r>
              <a:rPr lang="es-MX" sz="1200" i="1">
                <a:solidFill>
                  <a:schemeClr val="hlink"/>
                </a:solidFill>
                <a:latin typeface="Verdana" pitchFamily="34" charset="0"/>
              </a:rPr>
              <a:t>De control </a:t>
            </a:r>
          </a:p>
          <a:p>
            <a:pPr algn="ctr"/>
            <a:r>
              <a:rPr lang="es-MX" sz="1200" i="1">
                <a:solidFill>
                  <a:schemeClr val="hlink"/>
                </a:solidFill>
                <a:latin typeface="Verdana" pitchFamily="34" charset="0"/>
              </a:rPr>
              <a:t>estratégico</a:t>
            </a:r>
            <a:endParaRPr lang="es-ES" sz="1200" i="1">
              <a:solidFill>
                <a:schemeClr val="hlink"/>
              </a:solidFill>
              <a:latin typeface="Verdana" pitchFamily="34" charset="0"/>
            </a:endParaRPr>
          </a:p>
        </p:txBody>
      </p:sp>
      <p:sp>
        <p:nvSpPr>
          <p:cNvPr id="27663" name="Rectangle 16"/>
          <p:cNvSpPr>
            <a:spLocks noChangeArrowheads="1"/>
          </p:cNvSpPr>
          <p:nvPr/>
        </p:nvSpPr>
        <p:spPr bwMode="auto">
          <a:xfrm>
            <a:off x="920750" y="4343400"/>
            <a:ext cx="7772400" cy="1524000"/>
          </a:xfrm>
          <a:prstGeom prst="rect">
            <a:avLst/>
          </a:prstGeom>
          <a:noFill/>
          <a:ln w="9525">
            <a:solidFill>
              <a:schemeClr val="tx1"/>
            </a:solidFill>
            <a:prstDash val="sysDot"/>
            <a:miter lim="800000"/>
            <a:headEnd/>
            <a:tailEnd/>
          </a:ln>
        </p:spPr>
        <p:txBody>
          <a:bodyPr wrap="none" anchor="ctr"/>
          <a:lstStyle/>
          <a:p>
            <a:endParaRPr lang="es-EC">
              <a:latin typeface="Tahoma" pitchFamily="34" charset="0"/>
              <a:cs typeface="Tahoma" pitchFamily="34" charset="0"/>
            </a:endParaRPr>
          </a:p>
        </p:txBody>
      </p:sp>
      <p:sp>
        <p:nvSpPr>
          <p:cNvPr id="27664" name="Line 17"/>
          <p:cNvSpPr>
            <a:spLocks noChangeShapeType="1"/>
          </p:cNvSpPr>
          <p:nvPr/>
        </p:nvSpPr>
        <p:spPr bwMode="auto">
          <a:xfrm>
            <a:off x="4502150" y="990600"/>
            <a:ext cx="0" cy="152400"/>
          </a:xfrm>
          <a:prstGeom prst="line">
            <a:avLst/>
          </a:prstGeom>
          <a:noFill/>
          <a:ln w="9525">
            <a:solidFill>
              <a:schemeClr val="accent2"/>
            </a:solidFill>
            <a:round/>
            <a:headEnd/>
            <a:tailEnd type="triangle" w="med" len="med"/>
          </a:ln>
        </p:spPr>
        <p:txBody>
          <a:bodyPr/>
          <a:lstStyle/>
          <a:p>
            <a:endParaRPr lang="en-US"/>
          </a:p>
        </p:txBody>
      </p:sp>
      <p:sp>
        <p:nvSpPr>
          <p:cNvPr id="27665" name="Line 18"/>
          <p:cNvSpPr>
            <a:spLocks noChangeShapeType="1"/>
          </p:cNvSpPr>
          <p:nvPr/>
        </p:nvSpPr>
        <p:spPr bwMode="auto">
          <a:xfrm>
            <a:off x="4502150" y="1752600"/>
            <a:ext cx="0" cy="228600"/>
          </a:xfrm>
          <a:prstGeom prst="line">
            <a:avLst/>
          </a:prstGeom>
          <a:noFill/>
          <a:ln w="9525">
            <a:solidFill>
              <a:schemeClr val="accent2"/>
            </a:solidFill>
            <a:round/>
            <a:headEnd/>
            <a:tailEnd type="triangle" w="med" len="med"/>
          </a:ln>
        </p:spPr>
        <p:txBody>
          <a:bodyPr/>
          <a:lstStyle/>
          <a:p>
            <a:endParaRPr lang="en-US"/>
          </a:p>
        </p:txBody>
      </p:sp>
      <p:sp>
        <p:nvSpPr>
          <p:cNvPr id="27666" name="Line 19"/>
          <p:cNvSpPr>
            <a:spLocks noChangeShapeType="1"/>
          </p:cNvSpPr>
          <p:nvPr/>
        </p:nvSpPr>
        <p:spPr bwMode="auto">
          <a:xfrm>
            <a:off x="4572000" y="3052763"/>
            <a:ext cx="0" cy="304800"/>
          </a:xfrm>
          <a:prstGeom prst="line">
            <a:avLst/>
          </a:prstGeom>
          <a:noFill/>
          <a:ln w="9525">
            <a:solidFill>
              <a:schemeClr val="accent2"/>
            </a:solidFill>
            <a:round/>
            <a:headEnd/>
            <a:tailEnd type="triangle" w="med" len="med"/>
          </a:ln>
        </p:spPr>
        <p:txBody>
          <a:bodyPr/>
          <a:lstStyle/>
          <a:p>
            <a:endParaRPr lang="en-US"/>
          </a:p>
        </p:txBody>
      </p:sp>
      <p:sp>
        <p:nvSpPr>
          <p:cNvPr id="27667" name="Line 20"/>
          <p:cNvSpPr>
            <a:spLocks noChangeShapeType="1"/>
          </p:cNvSpPr>
          <p:nvPr/>
        </p:nvSpPr>
        <p:spPr bwMode="auto">
          <a:xfrm>
            <a:off x="20637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27668" name="Line 21"/>
          <p:cNvSpPr>
            <a:spLocks noChangeShapeType="1"/>
          </p:cNvSpPr>
          <p:nvPr/>
        </p:nvSpPr>
        <p:spPr bwMode="auto">
          <a:xfrm flipH="1">
            <a:off x="64071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27669" name="Line 22"/>
          <p:cNvSpPr>
            <a:spLocks noChangeShapeType="1"/>
          </p:cNvSpPr>
          <p:nvPr/>
        </p:nvSpPr>
        <p:spPr bwMode="auto">
          <a:xfrm>
            <a:off x="4502150" y="4648200"/>
            <a:ext cx="0" cy="228600"/>
          </a:xfrm>
          <a:prstGeom prst="line">
            <a:avLst/>
          </a:prstGeom>
          <a:noFill/>
          <a:ln w="9525">
            <a:solidFill>
              <a:schemeClr val="accent2"/>
            </a:solidFill>
            <a:round/>
            <a:headEnd/>
            <a:tailEnd type="triangle" w="med" len="med"/>
          </a:ln>
        </p:spPr>
        <p:txBody>
          <a:bodyPr/>
          <a:lstStyle/>
          <a:p>
            <a:endParaRPr lang="en-US"/>
          </a:p>
        </p:txBody>
      </p:sp>
      <p:sp>
        <p:nvSpPr>
          <p:cNvPr id="27670" name="Line 23"/>
          <p:cNvSpPr>
            <a:spLocks noChangeShapeType="1"/>
          </p:cNvSpPr>
          <p:nvPr/>
        </p:nvSpPr>
        <p:spPr bwMode="auto">
          <a:xfrm>
            <a:off x="4502150" y="5943600"/>
            <a:ext cx="0" cy="228600"/>
          </a:xfrm>
          <a:prstGeom prst="line">
            <a:avLst/>
          </a:prstGeom>
          <a:noFill/>
          <a:ln w="9525">
            <a:solidFill>
              <a:schemeClr val="accent2"/>
            </a:solidFill>
            <a:round/>
            <a:headEnd/>
            <a:tailEnd type="triangle" w="med" len="med"/>
          </a:ln>
        </p:spPr>
        <p:txBody>
          <a:bodyPr/>
          <a:lstStyle/>
          <a:p>
            <a:endParaRPr lang="en-US"/>
          </a:p>
        </p:txBody>
      </p:sp>
      <p:sp>
        <p:nvSpPr>
          <p:cNvPr id="27671" name="Text Box 24"/>
          <p:cNvSpPr txBox="1">
            <a:spLocks noChangeArrowheads="1"/>
          </p:cNvSpPr>
          <p:nvPr/>
        </p:nvSpPr>
        <p:spPr bwMode="auto">
          <a:xfrm>
            <a:off x="3851275" y="6237288"/>
            <a:ext cx="1273175" cy="457200"/>
          </a:xfrm>
          <a:prstGeom prst="rect">
            <a:avLst/>
          </a:prstGeom>
          <a:noFill/>
          <a:ln w="9525">
            <a:noFill/>
            <a:miter lim="800000"/>
            <a:headEnd/>
            <a:tailEnd/>
          </a:ln>
        </p:spPr>
        <p:txBody>
          <a:bodyPr wrap="none">
            <a:spAutoFit/>
          </a:bodyPr>
          <a:lstStyle/>
          <a:p>
            <a:pPr algn="ctr"/>
            <a:r>
              <a:rPr lang="es-MX" sz="1200">
                <a:solidFill>
                  <a:srgbClr val="0D5393"/>
                </a:solidFill>
                <a:latin typeface="Verdana" pitchFamily="34" charset="0"/>
              </a:rPr>
              <a:t>  </a:t>
            </a:r>
            <a:r>
              <a:rPr lang="es-MX" sz="1200">
                <a:solidFill>
                  <a:srgbClr val="0D5393"/>
                </a:solidFill>
                <a:latin typeface="Verdana" pitchFamily="34" charset="0"/>
                <a:hlinkClick r:id="rId6" action="ppaction://hlinksldjump"/>
              </a:rPr>
              <a:t>  </a:t>
            </a:r>
            <a:r>
              <a:rPr lang="es-MX" sz="1200">
                <a:solidFill>
                  <a:srgbClr val="0D5393"/>
                </a:solidFill>
                <a:latin typeface="Verdana" pitchFamily="34" charset="0"/>
              </a:rPr>
              <a:t>Evaluación </a:t>
            </a:r>
          </a:p>
          <a:p>
            <a:pPr algn="ctr"/>
            <a:r>
              <a:rPr lang="es-MX" sz="1200">
                <a:solidFill>
                  <a:srgbClr val="0D5393"/>
                </a:solidFill>
                <a:latin typeface="Verdana" pitchFamily="34" charset="0"/>
              </a:rPr>
              <a:t>y Control</a:t>
            </a:r>
            <a:endParaRPr lang="es-ES" sz="1200">
              <a:solidFill>
                <a:srgbClr val="0D5393"/>
              </a:solidFill>
              <a:latin typeface="Verdana" pitchFamily="34" charset="0"/>
            </a:endParaRPr>
          </a:p>
        </p:txBody>
      </p:sp>
      <p:sp>
        <p:nvSpPr>
          <p:cNvPr id="27672" name="Rectangle 25"/>
          <p:cNvSpPr>
            <a:spLocks noChangeArrowheads="1"/>
          </p:cNvSpPr>
          <p:nvPr/>
        </p:nvSpPr>
        <p:spPr bwMode="auto">
          <a:xfrm>
            <a:off x="3968750" y="6248400"/>
            <a:ext cx="1219200" cy="420688"/>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27673" name="Text Box 26"/>
          <p:cNvSpPr txBox="1">
            <a:spLocks noChangeArrowheads="1"/>
          </p:cNvSpPr>
          <p:nvPr/>
        </p:nvSpPr>
        <p:spPr bwMode="auto">
          <a:xfrm>
            <a:off x="5221288" y="6040438"/>
            <a:ext cx="3640137" cy="738187"/>
          </a:xfrm>
          <a:prstGeom prst="rect">
            <a:avLst/>
          </a:prstGeom>
          <a:noFill/>
          <a:ln w="9525">
            <a:noFill/>
            <a:miter lim="800000"/>
            <a:headEnd/>
            <a:tailEnd/>
          </a:ln>
        </p:spPr>
        <p:txBody>
          <a:bodyPr wrap="none">
            <a:spAutoFit/>
          </a:bodyPr>
          <a:lstStyle/>
          <a:p>
            <a:pPr>
              <a:buFontTx/>
              <a:buChar char="-"/>
            </a:pPr>
            <a:r>
              <a:rPr lang="es-MX" sz="1400">
                <a:latin typeface="Verdana" pitchFamily="34" charset="0"/>
              </a:rPr>
              <a:t> </a:t>
            </a:r>
            <a:r>
              <a:rPr lang="es-MX" sz="1400">
                <a:latin typeface="Tahoma" pitchFamily="34" charset="0"/>
                <a:cs typeface="Tahoma" pitchFamily="34" charset="0"/>
              </a:rPr>
              <a:t>Mide</a:t>
            </a:r>
            <a:r>
              <a:rPr lang="es-MX" sz="1400">
                <a:latin typeface="Verdana" pitchFamily="34" charset="0"/>
              </a:rPr>
              <a:t> resultados</a:t>
            </a:r>
          </a:p>
          <a:p>
            <a:pPr>
              <a:buFontTx/>
              <a:buChar char="-"/>
            </a:pPr>
            <a:r>
              <a:rPr lang="es-MX" sz="1400">
                <a:latin typeface="Verdana" pitchFamily="34" charset="0"/>
              </a:rPr>
              <a:t> Controla constantemente las etapas </a:t>
            </a:r>
          </a:p>
          <a:p>
            <a:r>
              <a:rPr lang="es-MX" sz="1400">
                <a:latin typeface="Verdana" pitchFamily="34" charset="0"/>
              </a:rPr>
              <a:t> del proceso.</a:t>
            </a:r>
            <a:endParaRPr lang="es-ES" sz="1400">
              <a:latin typeface="Verdana" pitchFamily="34" charset="0"/>
            </a:endParaRPr>
          </a:p>
        </p:txBody>
      </p:sp>
      <p:sp>
        <p:nvSpPr>
          <p:cNvPr id="27674" name="Line 27"/>
          <p:cNvSpPr>
            <a:spLocks noChangeShapeType="1"/>
          </p:cNvSpPr>
          <p:nvPr/>
        </p:nvSpPr>
        <p:spPr bwMode="auto">
          <a:xfrm>
            <a:off x="4502150" y="4114800"/>
            <a:ext cx="0" cy="228600"/>
          </a:xfrm>
          <a:prstGeom prst="line">
            <a:avLst/>
          </a:prstGeom>
          <a:noFill/>
          <a:ln w="9525">
            <a:solidFill>
              <a:schemeClr val="accent2"/>
            </a:solidFill>
            <a:round/>
            <a:headEnd/>
            <a:tailEnd type="triangle" w="med" len="med"/>
          </a:ln>
        </p:spPr>
        <p:txBody>
          <a:bodyPr/>
          <a:lstStyle/>
          <a:p>
            <a:endParaRPr lang="en-US"/>
          </a:p>
        </p:txBody>
      </p:sp>
      <p:sp>
        <p:nvSpPr>
          <p:cNvPr id="27675" name="26 CuadroTexto"/>
          <p:cNvSpPr txBox="1">
            <a:spLocks noChangeArrowheads="1"/>
          </p:cNvSpPr>
          <p:nvPr/>
        </p:nvSpPr>
        <p:spPr bwMode="auto">
          <a:xfrm>
            <a:off x="-612775" y="6550025"/>
            <a:ext cx="3455988" cy="307975"/>
          </a:xfrm>
          <a:prstGeom prst="rect">
            <a:avLst/>
          </a:prstGeom>
          <a:noFill/>
          <a:ln w="9525">
            <a:noFill/>
            <a:miter lim="800000"/>
            <a:headEnd/>
            <a:tailEnd/>
          </a:ln>
        </p:spPr>
        <p:txBody>
          <a:bodyPr>
            <a:spAutoFit/>
          </a:bodyPr>
          <a:lstStyle/>
          <a:p>
            <a:pPr algn="r"/>
            <a:r>
              <a:rPr lang="es-MX" sz="1400" b="1">
                <a:solidFill>
                  <a:schemeClr val="bg1"/>
                </a:solidFill>
                <a:latin typeface="Lucida Sans Unicode" pitchFamily="34" charset="0"/>
              </a:rPr>
              <a:t>Fuente:  Daniel Valdés Gómez</a:t>
            </a:r>
            <a:endParaRPr lang="en-US" sz="1400" b="1">
              <a:solidFill>
                <a:schemeClr val="bg1"/>
              </a:solidFill>
              <a:latin typeface="Lucida Sans Unicode" pitchFamily="34" charset="0"/>
            </a:endParaRPr>
          </a:p>
        </p:txBody>
      </p:sp>
      <p:sp>
        <p:nvSpPr>
          <p:cNvPr id="28" name="27 Elipse"/>
          <p:cNvSpPr/>
          <p:nvPr/>
        </p:nvSpPr>
        <p:spPr>
          <a:xfrm>
            <a:off x="395288" y="260350"/>
            <a:ext cx="2663825" cy="158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0"/>
            <a:ext cx="8229600" cy="1143000"/>
          </a:xfrm>
        </p:spPr>
        <p:txBody>
          <a:bodyPr/>
          <a:lstStyle/>
          <a:p>
            <a:pPr algn="ctr" fontAlgn="auto">
              <a:spcAft>
                <a:spcPts val="0"/>
              </a:spcAft>
              <a:defRPr/>
            </a:pPr>
            <a:r>
              <a:rPr lang="es-MX" sz="2800" dirty="0" smtClean="0">
                <a:solidFill>
                  <a:schemeClr val="bg2">
                    <a:lumMod val="50000"/>
                  </a:schemeClr>
                </a:solidFill>
                <a:hlinkClick r:id="rId2" action="ppaction://hlinksldjump"/>
              </a:rPr>
              <a:t>Análisis FODA de la DOIEG</a:t>
            </a:r>
            <a:endParaRPr lang="en-US" sz="2800" dirty="0">
              <a:solidFill>
                <a:schemeClr val="bg2">
                  <a:lumMod val="50000"/>
                </a:schemeClr>
              </a:solidFill>
              <a:hlinkClick r:id="rId2" action="ppaction://hlinksldjump"/>
            </a:endParaRPr>
          </a:p>
        </p:txBody>
      </p:sp>
      <p:pic>
        <p:nvPicPr>
          <p:cNvPr id="38913" name="Picture 1"/>
          <p:cNvPicPr>
            <a:picLocks noChangeAspect="1" noChangeArrowheads="1"/>
          </p:cNvPicPr>
          <p:nvPr/>
        </p:nvPicPr>
        <p:blipFill>
          <a:blip r:embed="rId3"/>
          <a:srcRect/>
          <a:stretch>
            <a:fillRect/>
          </a:stretch>
        </p:blipFill>
        <p:spPr bwMode="auto">
          <a:xfrm>
            <a:off x="539750" y="1557338"/>
            <a:ext cx="7999413" cy="3240087"/>
          </a:xfrm>
          <a:prstGeom prst="rect">
            <a:avLst/>
          </a:prstGeom>
          <a:solidFill>
            <a:schemeClr val="tx2">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755650" y="188913"/>
            <a:ext cx="7620000" cy="381000"/>
          </a:xfrm>
        </p:spPr>
        <p:txBody>
          <a:bodyPr/>
          <a:lstStyle/>
          <a:p>
            <a:pPr algn="ctr">
              <a:lnSpc>
                <a:spcPct val="80000"/>
              </a:lnSpc>
              <a:buFontTx/>
              <a:buNone/>
            </a:pPr>
            <a:r>
              <a:rPr lang="es-ES" sz="2000" smtClean="0">
                <a:solidFill>
                  <a:srgbClr val="0D5393"/>
                </a:solidFill>
                <a:latin typeface="Verdana" pitchFamily="34" charset="0"/>
              </a:rPr>
              <a:t>CUADRO DE MANDO INTEGRAL EN LA GESTIÓN PÚBLICA</a:t>
            </a:r>
          </a:p>
        </p:txBody>
      </p:sp>
      <p:sp>
        <p:nvSpPr>
          <p:cNvPr id="18435" name="Text Box 4">
            <a:hlinkClick r:id="rId3" action="ppaction://hlinksldjump"/>
          </p:cNvPr>
          <p:cNvSpPr txBox="1">
            <a:spLocks noChangeArrowheads="1"/>
          </p:cNvSpPr>
          <p:nvPr/>
        </p:nvSpPr>
        <p:spPr bwMode="auto">
          <a:xfrm>
            <a:off x="512763" y="554038"/>
            <a:ext cx="2306637" cy="9540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algn="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Externo</a:t>
            </a:r>
          </a:p>
          <a:p>
            <a:pPr algn="r" fontAlgn="auto">
              <a:spcBef>
                <a:spcPts val="0"/>
              </a:spcBef>
              <a:spcAft>
                <a:spcPts val="0"/>
              </a:spcAft>
              <a:defRPr/>
            </a:pPr>
            <a:r>
              <a:rPr lang="es-MX" sz="1400" dirty="0">
                <a:latin typeface="Tahoma" pitchFamily="34" charset="0"/>
                <a:ea typeface="Tahoma" pitchFamily="34" charset="0"/>
                <a:cs typeface="Tahoma" pitchFamily="34" charset="0"/>
              </a:rPr>
              <a:t>Oportunidades, Amenazas,</a:t>
            </a:r>
          </a:p>
          <a:p>
            <a:pPr algn="r" fontAlgn="auto">
              <a:spcBef>
                <a:spcPts val="0"/>
              </a:spcBef>
              <a:spcAft>
                <a:spcPts val="0"/>
              </a:spcAft>
              <a:defRPr/>
            </a:pPr>
            <a:r>
              <a:rPr lang="es-MX" sz="1400" dirty="0">
                <a:latin typeface="Tahoma" pitchFamily="34" charset="0"/>
                <a:ea typeface="Tahoma" pitchFamily="34" charset="0"/>
                <a:cs typeface="Tahoma" pitchFamily="34" charset="0"/>
              </a:rPr>
              <a:t>Análisis de la Industria</a:t>
            </a:r>
          </a:p>
          <a:p>
            <a:pPr algn="r" fontAlgn="auto">
              <a:spcBef>
                <a:spcPts val="0"/>
              </a:spcBef>
              <a:spcAft>
                <a:spcPts val="0"/>
              </a:spcAft>
              <a:defRPr/>
            </a:pPr>
            <a:endParaRPr lang="es-ES" sz="1400" dirty="0">
              <a:latin typeface="Tahoma" pitchFamily="34" charset="0"/>
              <a:ea typeface="Tahoma" pitchFamily="34" charset="0"/>
              <a:cs typeface="Tahoma" pitchFamily="34" charset="0"/>
            </a:endParaRPr>
          </a:p>
        </p:txBody>
      </p:sp>
      <p:sp>
        <p:nvSpPr>
          <p:cNvPr id="18436" name="Text Box 5">
            <a:hlinkClick r:id="rId3" action="ppaction://hlinksldjump"/>
          </p:cNvPr>
          <p:cNvSpPr txBox="1">
            <a:spLocks noChangeArrowheads="1"/>
          </p:cNvSpPr>
          <p:nvPr/>
        </p:nvSpPr>
        <p:spPr bwMode="auto">
          <a:xfrm>
            <a:off x="6227763" y="476250"/>
            <a:ext cx="2146300" cy="7381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Interno</a:t>
            </a:r>
          </a:p>
          <a:p>
            <a:pPr fontAlgn="auto">
              <a:spcBef>
                <a:spcPts val="0"/>
              </a:spcBef>
              <a:spcAft>
                <a:spcPts val="0"/>
              </a:spcAft>
              <a:defRPr/>
            </a:pPr>
            <a:r>
              <a:rPr lang="es-MX" sz="1400" dirty="0">
                <a:latin typeface="Tahoma" pitchFamily="34" charset="0"/>
                <a:ea typeface="Tahoma" pitchFamily="34" charset="0"/>
                <a:cs typeface="Tahoma" pitchFamily="34" charset="0"/>
              </a:rPr>
              <a:t>Fortalezas y </a:t>
            </a:r>
            <a:r>
              <a:rPr lang="es-MX" sz="1400" dirty="0">
                <a:latin typeface="Tahoma" pitchFamily="34" charset="0"/>
                <a:ea typeface="Tahoma" pitchFamily="34" charset="0"/>
                <a:cs typeface="Tahoma" pitchFamily="34" charset="0"/>
                <a:hlinkClick r:id="rId3" action="ppaction://hlinksldjump"/>
              </a:rPr>
              <a:t>Debilidades</a:t>
            </a:r>
            <a:r>
              <a:rPr lang="es-MX" sz="1400" dirty="0">
                <a:latin typeface="Tahoma" pitchFamily="34" charset="0"/>
                <a:ea typeface="Tahoma" pitchFamily="34" charset="0"/>
                <a:cs typeface="Tahoma" pitchFamily="34" charset="0"/>
              </a:rPr>
              <a:t>.</a:t>
            </a:r>
          </a:p>
          <a:p>
            <a:pPr fontAlgn="auto">
              <a:spcBef>
                <a:spcPts val="0"/>
              </a:spcBef>
              <a:spcAft>
                <a:spcPts val="0"/>
              </a:spcAft>
              <a:defRPr/>
            </a:pPr>
            <a:r>
              <a:rPr lang="es-MX" sz="1400" dirty="0">
                <a:latin typeface="Tahoma" pitchFamily="34" charset="0"/>
                <a:ea typeface="Tahoma" pitchFamily="34" charset="0"/>
                <a:cs typeface="Tahoma" pitchFamily="34" charset="0"/>
              </a:rPr>
              <a:t>Cadena de Valor.</a:t>
            </a:r>
            <a:endParaRPr lang="es-ES" sz="1400" dirty="0">
              <a:latin typeface="Tahoma" pitchFamily="34" charset="0"/>
              <a:ea typeface="Tahoma" pitchFamily="34" charset="0"/>
              <a:cs typeface="Tahoma" pitchFamily="34" charset="0"/>
            </a:endParaRPr>
          </a:p>
        </p:txBody>
      </p:sp>
      <p:sp>
        <p:nvSpPr>
          <p:cNvPr id="29701" name="Rectangle 6">
            <a:hlinkClick r:id="rId4" action="ppaction://hlinksldjump"/>
          </p:cNvPr>
          <p:cNvSpPr>
            <a:spLocks noChangeArrowheads="1"/>
          </p:cNvSpPr>
          <p:nvPr/>
        </p:nvSpPr>
        <p:spPr bwMode="auto">
          <a:xfrm>
            <a:off x="3740150" y="609600"/>
            <a:ext cx="1524000" cy="381000"/>
          </a:xfrm>
          <a:prstGeom prst="rect">
            <a:avLst/>
          </a:prstGeom>
          <a:noFill/>
          <a:ln w="9525">
            <a:solidFill>
              <a:schemeClr val="tx1"/>
            </a:solidFill>
            <a:miter lim="800000"/>
            <a:headEnd/>
            <a:tailEnd/>
          </a:ln>
        </p:spPr>
        <p:txBody>
          <a:bodyPr wrap="none" anchor="ctr"/>
          <a:lstStyle/>
          <a:p>
            <a:pPr algn="ctr"/>
            <a:r>
              <a:rPr lang="es-MX" sz="1400">
                <a:solidFill>
                  <a:srgbClr val="0D5393"/>
                </a:solidFill>
                <a:latin typeface="Verdana" pitchFamily="34" charset="0"/>
              </a:rPr>
              <a:t>Visión - Misión</a:t>
            </a:r>
            <a:endParaRPr lang="es-ES" sz="1400">
              <a:solidFill>
                <a:srgbClr val="0D5393"/>
              </a:solidFill>
              <a:latin typeface="Verdana" pitchFamily="34" charset="0"/>
            </a:endParaRPr>
          </a:p>
        </p:txBody>
      </p:sp>
      <p:sp>
        <p:nvSpPr>
          <p:cNvPr id="29702" name="Rectangle 7"/>
          <p:cNvSpPr>
            <a:spLocks noChangeArrowheads="1"/>
          </p:cNvSpPr>
          <p:nvPr/>
        </p:nvSpPr>
        <p:spPr bwMode="auto">
          <a:xfrm>
            <a:off x="3740150" y="1143000"/>
            <a:ext cx="1524000" cy="609600"/>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29703" name="Text Box 8"/>
          <p:cNvSpPr txBox="1">
            <a:spLocks noChangeArrowheads="1"/>
          </p:cNvSpPr>
          <p:nvPr/>
        </p:nvSpPr>
        <p:spPr bwMode="auto">
          <a:xfrm>
            <a:off x="3697288" y="1125538"/>
            <a:ext cx="1679575" cy="669925"/>
          </a:xfrm>
          <a:prstGeom prst="rect">
            <a:avLst/>
          </a:prstGeom>
          <a:noFill/>
          <a:ln w="9525">
            <a:noFill/>
            <a:miter lim="800000"/>
            <a:headEnd/>
            <a:tailEnd/>
          </a:ln>
        </p:spPr>
        <p:txBody>
          <a:bodyPr>
            <a:spAutoFit/>
          </a:bodyPr>
          <a:lstStyle/>
          <a:p>
            <a:pPr algn="ctr"/>
            <a:r>
              <a:rPr lang="es-MX" sz="1200">
                <a:solidFill>
                  <a:srgbClr val="0D5393"/>
                </a:solidFill>
                <a:latin typeface="Verdana" pitchFamily="34" charset="0"/>
              </a:rPr>
              <a:t>Objetivos de</a:t>
            </a:r>
          </a:p>
          <a:p>
            <a:pPr algn="ctr"/>
            <a:r>
              <a:rPr lang="es-MX" sz="1200">
                <a:solidFill>
                  <a:srgbClr val="0D5393"/>
                </a:solidFill>
                <a:latin typeface="Verdana" pitchFamily="34" charset="0"/>
              </a:rPr>
              <a:t>Mediano </a:t>
            </a:r>
          </a:p>
          <a:p>
            <a:pPr algn="ctr"/>
            <a:r>
              <a:rPr lang="es-MX" sz="1200">
                <a:solidFill>
                  <a:srgbClr val="0D5393"/>
                </a:solidFill>
                <a:latin typeface="Verdana" pitchFamily="34" charset="0"/>
              </a:rPr>
              <a:t>y Largo plazo</a:t>
            </a:r>
            <a:r>
              <a:rPr lang="es-MX" sz="1400">
                <a:solidFill>
                  <a:srgbClr val="0D5393"/>
                </a:solidFill>
                <a:latin typeface="Verdana" pitchFamily="34" charset="0"/>
              </a:rPr>
              <a:t> </a:t>
            </a:r>
            <a:endParaRPr lang="es-ES" sz="1400">
              <a:solidFill>
                <a:srgbClr val="0D5393"/>
              </a:solidFill>
              <a:latin typeface="Verdana" pitchFamily="34" charset="0"/>
            </a:endParaRPr>
          </a:p>
        </p:txBody>
      </p:sp>
      <p:sp>
        <p:nvSpPr>
          <p:cNvPr id="29704" name="Line 9"/>
          <p:cNvSpPr>
            <a:spLocks noChangeShapeType="1"/>
          </p:cNvSpPr>
          <p:nvPr/>
        </p:nvSpPr>
        <p:spPr bwMode="auto">
          <a:xfrm>
            <a:off x="2825750" y="838200"/>
            <a:ext cx="838200" cy="381000"/>
          </a:xfrm>
          <a:prstGeom prst="line">
            <a:avLst/>
          </a:prstGeom>
          <a:noFill/>
          <a:ln w="15875">
            <a:solidFill>
              <a:schemeClr val="accent2"/>
            </a:solidFill>
            <a:round/>
            <a:headEnd/>
            <a:tailEnd type="stealth" w="lg" len="lg"/>
          </a:ln>
        </p:spPr>
        <p:txBody>
          <a:bodyPr/>
          <a:lstStyle/>
          <a:p>
            <a:endParaRPr lang="en-US"/>
          </a:p>
        </p:txBody>
      </p:sp>
      <p:sp>
        <p:nvSpPr>
          <p:cNvPr id="29705" name="Line 10"/>
          <p:cNvSpPr>
            <a:spLocks noChangeShapeType="1"/>
          </p:cNvSpPr>
          <p:nvPr/>
        </p:nvSpPr>
        <p:spPr bwMode="auto">
          <a:xfrm flipH="1">
            <a:off x="5340350" y="838200"/>
            <a:ext cx="914400" cy="381000"/>
          </a:xfrm>
          <a:prstGeom prst="line">
            <a:avLst/>
          </a:prstGeom>
          <a:noFill/>
          <a:ln w="15875">
            <a:solidFill>
              <a:schemeClr val="accent2"/>
            </a:solidFill>
            <a:round/>
            <a:headEnd/>
            <a:tailEnd type="stealth" w="lg" len="lg"/>
          </a:ln>
        </p:spPr>
        <p:txBody>
          <a:bodyPr/>
          <a:lstStyle/>
          <a:p>
            <a:endParaRPr lang="en-US"/>
          </a:p>
        </p:txBody>
      </p:sp>
      <p:sp>
        <p:nvSpPr>
          <p:cNvPr id="29706" name="Text Box 11"/>
          <p:cNvSpPr txBox="1">
            <a:spLocks noChangeArrowheads="1"/>
          </p:cNvSpPr>
          <p:nvPr/>
        </p:nvSpPr>
        <p:spPr bwMode="auto">
          <a:xfrm>
            <a:off x="2362200" y="2092325"/>
            <a:ext cx="4876800" cy="2032000"/>
          </a:xfrm>
          <a:prstGeom prst="rect">
            <a:avLst/>
          </a:prstGeom>
          <a:noFill/>
          <a:ln w="9525">
            <a:noFill/>
            <a:miter lim="800000"/>
            <a:headEnd/>
            <a:tailEnd/>
          </a:ln>
        </p:spPr>
        <p:txBody>
          <a:bodyPr>
            <a:spAutoFit/>
          </a:bodyPr>
          <a:lstStyle/>
          <a:p>
            <a:r>
              <a:rPr lang="es-MX" sz="1400" b="1">
                <a:latin typeface="Verdana" pitchFamily="34" charset="0"/>
              </a:rPr>
              <a:t>  </a:t>
            </a:r>
            <a:r>
              <a:rPr lang="es-MX" sz="1400" b="1">
                <a:solidFill>
                  <a:srgbClr val="0D5393"/>
                </a:solidFill>
                <a:latin typeface="Tahoma" pitchFamily="34" charset="0"/>
                <a:cs typeface="Tahoma" pitchFamily="34" charset="0"/>
              </a:rPr>
              <a:t>Identificación</a:t>
            </a:r>
            <a:r>
              <a:rPr lang="es-MX" sz="1400" b="1">
                <a:solidFill>
                  <a:srgbClr val="0D5393"/>
                </a:solidFill>
                <a:latin typeface="Verdana" pitchFamily="34" charset="0"/>
              </a:rPr>
              <a:t> de estrategias alternativas</a:t>
            </a:r>
          </a:p>
          <a:p>
            <a:pPr lvl="2">
              <a:buFontTx/>
              <a:buChar char="-"/>
            </a:pPr>
            <a:r>
              <a:rPr lang="es-MX" sz="1400">
                <a:latin typeface="Verdana" pitchFamily="34" charset="0"/>
              </a:rPr>
              <a:t> Revisar misión-visión</a:t>
            </a:r>
          </a:p>
          <a:p>
            <a:pPr lvl="2">
              <a:buFontTx/>
              <a:buChar char="-"/>
            </a:pPr>
            <a:r>
              <a:rPr lang="es-MX" sz="1400">
                <a:latin typeface="Verdana" pitchFamily="34" charset="0"/>
              </a:rPr>
              <a:t> Anticipar acciones de competidores</a:t>
            </a:r>
          </a:p>
          <a:p>
            <a:pPr lvl="2">
              <a:buFontTx/>
              <a:buChar char="-"/>
            </a:pPr>
            <a:r>
              <a:rPr lang="es-MX" sz="1400">
                <a:latin typeface="Verdana" pitchFamily="34" charset="0"/>
              </a:rPr>
              <a:t> Identificar y Evaluar Estrategias</a:t>
            </a:r>
          </a:p>
          <a:p>
            <a:pPr lvl="2"/>
            <a:r>
              <a:rPr lang="es-MX" sz="1400">
                <a:latin typeface="Verdana" pitchFamily="34" charset="0"/>
              </a:rPr>
              <a:t>  </a:t>
            </a:r>
          </a:p>
          <a:p>
            <a:r>
              <a:rPr lang="es-MX" sz="1400" b="1">
                <a:latin typeface="Verdana" pitchFamily="34" charset="0"/>
              </a:rPr>
              <a:t> </a:t>
            </a:r>
          </a:p>
          <a:p>
            <a:pPr>
              <a:buFontTx/>
              <a:buChar char="-"/>
            </a:pPr>
            <a:r>
              <a:rPr lang="es-MX" sz="1400" b="1">
                <a:solidFill>
                  <a:srgbClr val="0D5393"/>
                </a:solidFill>
                <a:latin typeface="Verdana" pitchFamily="34" charset="0"/>
                <a:hlinkClick r:id="rId5" action="ppaction://hlinksldjump"/>
              </a:rPr>
              <a:t>Selección de estrategia (Formulación)</a:t>
            </a:r>
            <a:endParaRPr lang="es-MX" sz="1400" b="1" u="sng">
              <a:latin typeface="Verdana" pitchFamily="34" charset="0"/>
            </a:endParaRPr>
          </a:p>
          <a:p>
            <a:r>
              <a:rPr lang="es-MX" sz="1400">
                <a:latin typeface="Verdana" pitchFamily="34" charset="0"/>
              </a:rPr>
              <a:t>Corporativa, unidades de negocio, nivel funcional, </a:t>
            </a:r>
          </a:p>
          <a:p>
            <a:r>
              <a:rPr lang="es-MX" sz="1400">
                <a:latin typeface="Verdana" pitchFamily="34" charset="0"/>
              </a:rPr>
              <a:t>                 planes operativos y presupuestos </a:t>
            </a:r>
            <a:endParaRPr lang="es-ES" sz="1400">
              <a:latin typeface="Verdana" pitchFamily="34" charset="0"/>
            </a:endParaRPr>
          </a:p>
        </p:txBody>
      </p:sp>
      <p:sp>
        <p:nvSpPr>
          <p:cNvPr id="29707" name="Text Box 12"/>
          <p:cNvSpPr txBox="1">
            <a:spLocks noChangeArrowheads="1"/>
          </p:cNvSpPr>
          <p:nvPr/>
        </p:nvSpPr>
        <p:spPr bwMode="auto">
          <a:xfrm>
            <a:off x="2673350" y="4405313"/>
            <a:ext cx="4319588" cy="1368425"/>
          </a:xfrm>
          <a:prstGeom prst="rect">
            <a:avLst/>
          </a:prstGeom>
          <a:noFill/>
          <a:ln w="9525">
            <a:noFill/>
            <a:miter lim="800000"/>
            <a:headEnd/>
            <a:tailEnd/>
          </a:ln>
        </p:spPr>
        <p:txBody>
          <a:bodyPr wrap="none">
            <a:spAutoFit/>
          </a:bodyPr>
          <a:lstStyle/>
          <a:p>
            <a:r>
              <a:rPr lang="es-MX" sz="1400" b="1">
                <a:solidFill>
                  <a:srgbClr val="0D5393"/>
                </a:solidFill>
                <a:latin typeface="Verdana" pitchFamily="34" charset="0"/>
              </a:rPr>
              <a:t>Adecuación estructura-estrategia-control</a:t>
            </a:r>
          </a:p>
          <a:p>
            <a:endParaRPr lang="es-MX" sz="1400" b="1" u="sng">
              <a:latin typeface="Verdana" pitchFamily="34" charset="0"/>
            </a:endParaRPr>
          </a:p>
          <a:p>
            <a:r>
              <a:rPr lang="es-MX" sz="1400" b="1">
                <a:latin typeface="Verdana" pitchFamily="34" charset="0"/>
              </a:rPr>
              <a:t>        </a:t>
            </a:r>
            <a:r>
              <a:rPr lang="es-MX" sz="1400" b="1">
                <a:solidFill>
                  <a:srgbClr val="0D5393"/>
                </a:solidFill>
                <a:latin typeface="Verdana" pitchFamily="34" charset="0"/>
              </a:rPr>
              <a:t>Ejecución del cambio estratégico</a:t>
            </a:r>
          </a:p>
          <a:p>
            <a:pPr lvl="2">
              <a:buFontTx/>
              <a:buChar char="-"/>
            </a:pPr>
            <a:r>
              <a:rPr lang="es-MX" sz="1400">
                <a:latin typeface="Verdana" pitchFamily="34" charset="0"/>
              </a:rPr>
              <a:t> Poder, política, conflicto </a:t>
            </a:r>
          </a:p>
          <a:p>
            <a:pPr lvl="2">
              <a:buFontTx/>
              <a:buChar char="-"/>
            </a:pPr>
            <a:r>
              <a:rPr lang="es-MX" sz="1400">
                <a:latin typeface="Verdana" pitchFamily="34" charset="0"/>
              </a:rPr>
              <a:t> Liderazgo </a:t>
            </a:r>
          </a:p>
          <a:p>
            <a:pPr lvl="2">
              <a:buFontTx/>
              <a:buChar char="-"/>
            </a:pPr>
            <a:r>
              <a:rPr lang="es-MX" sz="1400">
                <a:latin typeface="Verdana" pitchFamily="34" charset="0"/>
              </a:rPr>
              <a:t> Cambio</a:t>
            </a:r>
            <a:endParaRPr lang="es-ES" sz="1400">
              <a:latin typeface="Verdana" pitchFamily="34" charset="0"/>
            </a:endParaRPr>
          </a:p>
        </p:txBody>
      </p:sp>
      <p:sp>
        <p:nvSpPr>
          <p:cNvPr id="29708" name="Rectangle 13"/>
          <p:cNvSpPr>
            <a:spLocks noChangeArrowheads="1"/>
          </p:cNvSpPr>
          <p:nvPr/>
        </p:nvSpPr>
        <p:spPr bwMode="auto">
          <a:xfrm>
            <a:off x="2301875" y="1981200"/>
            <a:ext cx="4648200" cy="2133600"/>
          </a:xfrm>
          <a:prstGeom prst="rect">
            <a:avLst/>
          </a:prstGeom>
          <a:noFill/>
          <a:ln w="9525">
            <a:solidFill>
              <a:schemeClr val="tx1"/>
            </a:solidFill>
            <a:prstDash val="sysDot"/>
            <a:miter lim="800000"/>
            <a:headEnd/>
            <a:tailEnd/>
          </a:ln>
        </p:spPr>
        <p:txBody>
          <a:bodyPr wrap="none" anchor="ctr"/>
          <a:lstStyle/>
          <a:p>
            <a:endParaRPr lang="es-EC">
              <a:latin typeface="Lucida Sans Unicode" pitchFamily="34" charset="0"/>
            </a:endParaRPr>
          </a:p>
        </p:txBody>
      </p:sp>
      <p:sp>
        <p:nvSpPr>
          <p:cNvPr id="29709" name="Text Box 14"/>
          <p:cNvSpPr txBox="1">
            <a:spLocks noChangeArrowheads="1"/>
          </p:cNvSpPr>
          <p:nvPr/>
        </p:nvSpPr>
        <p:spPr bwMode="auto">
          <a:xfrm>
            <a:off x="996950" y="4495800"/>
            <a:ext cx="1212850" cy="530225"/>
          </a:xfrm>
          <a:prstGeom prst="rect">
            <a:avLst/>
          </a:prstGeom>
          <a:noFill/>
          <a:ln w="9525">
            <a:noFill/>
            <a:miter lim="800000"/>
            <a:headEnd/>
            <a:tailEnd/>
          </a:ln>
        </p:spPr>
        <p:txBody>
          <a:bodyPr>
            <a:spAutoFit/>
          </a:bodyPr>
          <a:lstStyle/>
          <a:p>
            <a:pPr>
              <a:lnSpc>
                <a:spcPct val="80000"/>
              </a:lnSpc>
            </a:pPr>
            <a:r>
              <a:rPr lang="es-MX" sz="1200" i="1">
                <a:solidFill>
                  <a:schemeClr val="hlink"/>
                </a:solidFill>
                <a:latin typeface="Verdana" pitchFamily="34" charset="0"/>
              </a:rPr>
              <a:t>Diseño de la</a:t>
            </a:r>
          </a:p>
          <a:p>
            <a:pPr>
              <a:lnSpc>
                <a:spcPct val="80000"/>
              </a:lnSpc>
            </a:pPr>
            <a:r>
              <a:rPr lang="es-MX" sz="1200" i="1">
                <a:solidFill>
                  <a:schemeClr val="hlink"/>
                </a:solidFill>
                <a:latin typeface="Verdana" pitchFamily="34" charset="0"/>
              </a:rPr>
              <a:t>Estructura</a:t>
            </a:r>
            <a:r>
              <a:rPr lang="es-MX" sz="2400">
                <a:latin typeface="Times New Roman" pitchFamily="18" charset="0"/>
              </a:rPr>
              <a:t> </a:t>
            </a:r>
            <a:endParaRPr lang="es-ES" sz="2400">
              <a:latin typeface="Times New Roman" pitchFamily="18" charset="0"/>
            </a:endParaRPr>
          </a:p>
        </p:txBody>
      </p:sp>
      <p:sp>
        <p:nvSpPr>
          <p:cNvPr id="29710" name="Text Box 15"/>
          <p:cNvSpPr txBox="1">
            <a:spLocks noChangeArrowheads="1"/>
          </p:cNvSpPr>
          <p:nvPr/>
        </p:nvSpPr>
        <p:spPr bwMode="auto">
          <a:xfrm>
            <a:off x="7097713" y="4495800"/>
            <a:ext cx="1665287" cy="639763"/>
          </a:xfrm>
          <a:prstGeom prst="rect">
            <a:avLst/>
          </a:prstGeom>
          <a:noFill/>
          <a:ln w="9525">
            <a:noFill/>
            <a:miter lim="800000"/>
            <a:headEnd/>
            <a:tailEnd/>
          </a:ln>
        </p:spPr>
        <p:txBody>
          <a:bodyPr wrap="none">
            <a:spAutoFit/>
          </a:bodyPr>
          <a:lstStyle/>
          <a:p>
            <a:pPr algn="ctr"/>
            <a:r>
              <a:rPr lang="es-MX" sz="1200" i="1">
                <a:solidFill>
                  <a:schemeClr val="hlink"/>
                </a:solidFill>
                <a:latin typeface="Verdana" pitchFamily="34" charset="0"/>
              </a:rPr>
              <a:t>Diseño de sistemas</a:t>
            </a:r>
          </a:p>
          <a:p>
            <a:pPr algn="ctr"/>
            <a:r>
              <a:rPr lang="es-MX" sz="1200" i="1">
                <a:solidFill>
                  <a:schemeClr val="hlink"/>
                </a:solidFill>
                <a:latin typeface="Verdana" pitchFamily="34" charset="0"/>
              </a:rPr>
              <a:t>De control </a:t>
            </a:r>
          </a:p>
          <a:p>
            <a:pPr algn="ctr"/>
            <a:r>
              <a:rPr lang="es-MX" sz="1200" i="1">
                <a:solidFill>
                  <a:schemeClr val="hlink"/>
                </a:solidFill>
                <a:latin typeface="Verdana" pitchFamily="34" charset="0"/>
              </a:rPr>
              <a:t>estratégico</a:t>
            </a:r>
            <a:endParaRPr lang="es-ES" sz="1200" i="1">
              <a:solidFill>
                <a:schemeClr val="hlink"/>
              </a:solidFill>
              <a:latin typeface="Verdana" pitchFamily="34" charset="0"/>
            </a:endParaRPr>
          </a:p>
        </p:txBody>
      </p:sp>
      <p:sp>
        <p:nvSpPr>
          <p:cNvPr id="29711" name="Rectangle 16"/>
          <p:cNvSpPr>
            <a:spLocks noChangeArrowheads="1"/>
          </p:cNvSpPr>
          <p:nvPr/>
        </p:nvSpPr>
        <p:spPr bwMode="auto">
          <a:xfrm>
            <a:off x="920750" y="4343400"/>
            <a:ext cx="7772400" cy="1524000"/>
          </a:xfrm>
          <a:prstGeom prst="rect">
            <a:avLst/>
          </a:prstGeom>
          <a:noFill/>
          <a:ln w="9525">
            <a:solidFill>
              <a:schemeClr val="tx1"/>
            </a:solidFill>
            <a:prstDash val="sysDot"/>
            <a:miter lim="800000"/>
            <a:headEnd/>
            <a:tailEnd/>
          </a:ln>
        </p:spPr>
        <p:txBody>
          <a:bodyPr wrap="none" anchor="ctr"/>
          <a:lstStyle/>
          <a:p>
            <a:endParaRPr lang="es-EC">
              <a:latin typeface="Tahoma" pitchFamily="34" charset="0"/>
              <a:cs typeface="Tahoma" pitchFamily="34" charset="0"/>
            </a:endParaRPr>
          </a:p>
        </p:txBody>
      </p:sp>
      <p:sp>
        <p:nvSpPr>
          <p:cNvPr id="29712" name="Line 17"/>
          <p:cNvSpPr>
            <a:spLocks noChangeShapeType="1"/>
          </p:cNvSpPr>
          <p:nvPr/>
        </p:nvSpPr>
        <p:spPr bwMode="auto">
          <a:xfrm>
            <a:off x="4502150" y="990600"/>
            <a:ext cx="0" cy="152400"/>
          </a:xfrm>
          <a:prstGeom prst="line">
            <a:avLst/>
          </a:prstGeom>
          <a:noFill/>
          <a:ln w="9525">
            <a:solidFill>
              <a:schemeClr val="accent2"/>
            </a:solidFill>
            <a:round/>
            <a:headEnd/>
            <a:tailEnd type="triangle" w="med" len="med"/>
          </a:ln>
        </p:spPr>
        <p:txBody>
          <a:bodyPr/>
          <a:lstStyle/>
          <a:p>
            <a:endParaRPr lang="en-US"/>
          </a:p>
        </p:txBody>
      </p:sp>
      <p:sp>
        <p:nvSpPr>
          <p:cNvPr id="29713" name="Line 18"/>
          <p:cNvSpPr>
            <a:spLocks noChangeShapeType="1"/>
          </p:cNvSpPr>
          <p:nvPr/>
        </p:nvSpPr>
        <p:spPr bwMode="auto">
          <a:xfrm>
            <a:off x="4502150" y="1752600"/>
            <a:ext cx="0" cy="228600"/>
          </a:xfrm>
          <a:prstGeom prst="line">
            <a:avLst/>
          </a:prstGeom>
          <a:noFill/>
          <a:ln w="9525">
            <a:solidFill>
              <a:schemeClr val="accent2"/>
            </a:solidFill>
            <a:round/>
            <a:headEnd/>
            <a:tailEnd type="triangle" w="med" len="med"/>
          </a:ln>
        </p:spPr>
        <p:txBody>
          <a:bodyPr/>
          <a:lstStyle/>
          <a:p>
            <a:endParaRPr lang="en-US"/>
          </a:p>
        </p:txBody>
      </p:sp>
      <p:sp>
        <p:nvSpPr>
          <p:cNvPr id="29714" name="Line 19"/>
          <p:cNvSpPr>
            <a:spLocks noChangeShapeType="1"/>
          </p:cNvSpPr>
          <p:nvPr/>
        </p:nvSpPr>
        <p:spPr bwMode="auto">
          <a:xfrm>
            <a:off x="4572000" y="3052763"/>
            <a:ext cx="0" cy="304800"/>
          </a:xfrm>
          <a:prstGeom prst="line">
            <a:avLst/>
          </a:prstGeom>
          <a:noFill/>
          <a:ln w="9525">
            <a:solidFill>
              <a:schemeClr val="accent2"/>
            </a:solidFill>
            <a:round/>
            <a:headEnd/>
            <a:tailEnd type="triangle" w="med" len="med"/>
          </a:ln>
        </p:spPr>
        <p:txBody>
          <a:bodyPr/>
          <a:lstStyle/>
          <a:p>
            <a:endParaRPr lang="en-US"/>
          </a:p>
        </p:txBody>
      </p:sp>
      <p:sp>
        <p:nvSpPr>
          <p:cNvPr id="29715" name="Line 20"/>
          <p:cNvSpPr>
            <a:spLocks noChangeShapeType="1"/>
          </p:cNvSpPr>
          <p:nvPr/>
        </p:nvSpPr>
        <p:spPr bwMode="auto">
          <a:xfrm>
            <a:off x="20637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29716" name="Line 21"/>
          <p:cNvSpPr>
            <a:spLocks noChangeShapeType="1"/>
          </p:cNvSpPr>
          <p:nvPr/>
        </p:nvSpPr>
        <p:spPr bwMode="auto">
          <a:xfrm flipH="1">
            <a:off x="64071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29717" name="Line 22"/>
          <p:cNvSpPr>
            <a:spLocks noChangeShapeType="1"/>
          </p:cNvSpPr>
          <p:nvPr/>
        </p:nvSpPr>
        <p:spPr bwMode="auto">
          <a:xfrm>
            <a:off x="4502150" y="4648200"/>
            <a:ext cx="0" cy="228600"/>
          </a:xfrm>
          <a:prstGeom prst="line">
            <a:avLst/>
          </a:prstGeom>
          <a:noFill/>
          <a:ln w="9525">
            <a:solidFill>
              <a:schemeClr val="accent2"/>
            </a:solidFill>
            <a:round/>
            <a:headEnd/>
            <a:tailEnd type="triangle" w="med" len="med"/>
          </a:ln>
        </p:spPr>
        <p:txBody>
          <a:bodyPr/>
          <a:lstStyle/>
          <a:p>
            <a:endParaRPr lang="en-US"/>
          </a:p>
        </p:txBody>
      </p:sp>
      <p:sp>
        <p:nvSpPr>
          <p:cNvPr id="29718" name="Line 23"/>
          <p:cNvSpPr>
            <a:spLocks noChangeShapeType="1"/>
          </p:cNvSpPr>
          <p:nvPr/>
        </p:nvSpPr>
        <p:spPr bwMode="auto">
          <a:xfrm>
            <a:off x="4502150" y="5943600"/>
            <a:ext cx="0" cy="228600"/>
          </a:xfrm>
          <a:prstGeom prst="line">
            <a:avLst/>
          </a:prstGeom>
          <a:noFill/>
          <a:ln w="9525">
            <a:solidFill>
              <a:schemeClr val="accent2"/>
            </a:solidFill>
            <a:round/>
            <a:headEnd/>
            <a:tailEnd type="triangle" w="med" len="med"/>
          </a:ln>
        </p:spPr>
        <p:txBody>
          <a:bodyPr/>
          <a:lstStyle/>
          <a:p>
            <a:endParaRPr lang="en-US"/>
          </a:p>
        </p:txBody>
      </p:sp>
      <p:sp>
        <p:nvSpPr>
          <p:cNvPr id="29719" name="Text Box 24"/>
          <p:cNvSpPr txBox="1">
            <a:spLocks noChangeArrowheads="1"/>
          </p:cNvSpPr>
          <p:nvPr/>
        </p:nvSpPr>
        <p:spPr bwMode="auto">
          <a:xfrm>
            <a:off x="3851275" y="6237288"/>
            <a:ext cx="1273175" cy="457200"/>
          </a:xfrm>
          <a:prstGeom prst="rect">
            <a:avLst/>
          </a:prstGeom>
          <a:noFill/>
          <a:ln w="9525">
            <a:noFill/>
            <a:miter lim="800000"/>
            <a:headEnd/>
            <a:tailEnd/>
          </a:ln>
        </p:spPr>
        <p:txBody>
          <a:bodyPr wrap="none">
            <a:spAutoFit/>
          </a:bodyPr>
          <a:lstStyle/>
          <a:p>
            <a:pPr algn="ctr"/>
            <a:r>
              <a:rPr lang="es-MX" sz="1200">
                <a:solidFill>
                  <a:srgbClr val="0D5393"/>
                </a:solidFill>
                <a:latin typeface="Verdana" pitchFamily="34" charset="0"/>
              </a:rPr>
              <a:t>  </a:t>
            </a:r>
            <a:r>
              <a:rPr lang="es-MX" sz="1200">
                <a:solidFill>
                  <a:srgbClr val="0D5393"/>
                </a:solidFill>
                <a:latin typeface="Verdana" pitchFamily="34" charset="0"/>
                <a:hlinkClick r:id="rId6" action="ppaction://hlinksldjump"/>
              </a:rPr>
              <a:t>  </a:t>
            </a:r>
            <a:r>
              <a:rPr lang="es-MX" sz="1200">
                <a:solidFill>
                  <a:srgbClr val="0D5393"/>
                </a:solidFill>
                <a:latin typeface="Verdana" pitchFamily="34" charset="0"/>
              </a:rPr>
              <a:t>Evaluación </a:t>
            </a:r>
          </a:p>
          <a:p>
            <a:pPr algn="ctr"/>
            <a:r>
              <a:rPr lang="es-MX" sz="1200">
                <a:solidFill>
                  <a:srgbClr val="0D5393"/>
                </a:solidFill>
                <a:latin typeface="Verdana" pitchFamily="34" charset="0"/>
              </a:rPr>
              <a:t>y Control</a:t>
            </a:r>
            <a:endParaRPr lang="es-ES" sz="1200">
              <a:solidFill>
                <a:srgbClr val="0D5393"/>
              </a:solidFill>
              <a:latin typeface="Verdana" pitchFamily="34" charset="0"/>
            </a:endParaRPr>
          </a:p>
        </p:txBody>
      </p:sp>
      <p:sp>
        <p:nvSpPr>
          <p:cNvPr id="29720" name="Rectangle 25"/>
          <p:cNvSpPr>
            <a:spLocks noChangeArrowheads="1"/>
          </p:cNvSpPr>
          <p:nvPr/>
        </p:nvSpPr>
        <p:spPr bwMode="auto">
          <a:xfrm>
            <a:off x="3968750" y="6248400"/>
            <a:ext cx="1219200" cy="420688"/>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29721" name="Text Box 26"/>
          <p:cNvSpPr txBox="1">
            <a:spLocks noChangeArrowheads="1"/>
          </p:cNvSpPr>
          <p:nvPr/>
        </p:nvSpPr>
        <p:spPr bwMode="auto">
          <a:xfrm>
            <a:off x="5221288" y="6040438"/>
            <a:ext cx="3640137" cy="738187"/>
          </a:xfrm>
          <a:prstGeom prst="rect">
            <a:avLst/>
          </a:prstGeom>
          <a:noFill/>
          <a:ln w="9525">
            <a:noFill/>
            <a:miter lim="800000"/>
            <a:headEnd/>
            <a:tailEnd/>
          </a:ln>
        </p:spPr>
        <p:txBody>
          <a:bodyPr wrap="none">
            <a:spAutoFit/>
          </a:bodyPr>
          <a:lstStyle/>
          <a:p>
            <a:pPr>
              <a:buFontTx/>
              <a:buChar char="-"/>
            </a:pPr>
            <a:r>
              <a:rPr lang="es-MX" sz="1400">
                <a:latin typeface="Verdana" pitchFamily="34" charset="0"/>
              </a:rPr>
              <a:t> </a:t>
            </a:r>
            <a:r>
              <a:rPr lang="es-MX" sz="1400">
                <a:latin typeface="Tahoma" pitchFamily="34" charset="0"/>
                <a:cs typeface="Tahoma" pitchFamily="34" charset="0"/>
              </a:rPr>
              <a:t>Mide</a:t>
            </a:r>
            <a:r>
              <a:rPr lang="es-MX" sz="1400">
                <a:latin typeface="Verdana" pitchFamily="34" charset="0"/>
              </a:rPr>
              <a:t> resultados</a:t>
            </a:r>
          </a:p>
          <a:p>
            <a:pPr>
              <a:buFontTx/>
              <a:buChar char="-"/>
            </a:pPr>
            <a:r>
              <a:rPr lang="es-MX" sz="1400">
                <a:latin typeface="Verdana" pitchFamily="34" charset="0"/>
              </a:rPr>
              <a:t> Controla constantemente las etapas </a:t>
            </a:r>
          </a:p>
          <a:p>
            <a:r>
              <a:rPr lang="es-MX" sz="1400">
                <a:latin typeface="Verdana" pitchFamily="34" charset="0"/>
              </a:rPr>
              <a:t> del proceso.</a:t>
            </a:r>
            <a:endParaRPr lang="es-ES" sz="1400">
              <a:latin typeface="Verdana" pitchFamily="34" charset="0"/>
            </a:endParaRPr>
          </a:p>
        </p:txBody>
      </p:sp>
      <p:sp>
        <p:nvSpPr>
          <p:cNvPr id="29722" name="Line 27"/>
          <p:cNvSpPr>
            <a:spLocks noChangeShapeType="1"/>
          </p:cNvSpPr>
          <p:nvPr/>
        </p:nvSpPr>
        <p:spPr bwMode="auto">
          <a:xfrm>
            <a:off x="4502150" y="4114800"/>
            <a:ext cx="0" cy="228600"/>
          </a:xfrm>
          <a:prstGeom prst="line">
            <a:avLst/>
          </a:prstGeom>
          <a:noFill/>
          <a:ln w="9525">
            <a:solidFill>
              <a:schemeClr val="accent2"/>
            </a:solidFill>
            <a:round/>
            <a:headEnd/>
            <a:tailEnd type="triangle" w="med" len="med"/>
          </a:ln>
        </p:spPr>
        <p:txBody>
          <a:bodyPr/>
          <a:lstStyle/>
          <a:p>
            <a:endParaRPr lang="en-US"/>
          </a:p>
        </p:txBody>
      </p:sp>
      <p:sp>
        <p:nvSpPr>
          <p:cNvPr id="29723" name="26 CuadroTexto"/>
          <p:cNvSpPr txBox="1">
            <a:spLocks noChangeArrowheads="1"/>
          </p:cNvSpPr>
          <p:nvPr/>
        </p:nvSpPr>
        <p:spPr bwMode="auto">
          <a:xfrm>
            <a:off x="-612775" y="6550025"/>
            <a:ext cx="3455988" cy="307975"/>
          </a:xfrm>
          <a:prstGeom prst="rect">
            <a:avLst/>
          </a:prstGeom>
          <a:noFill/>
          <a:ln w="9525">
            <a:noFill/>
            <a:miter lim="800000"/>
            <a:headEnd/>
            <a:tailEnd/>
          </a:ln>
        </p:spPr>
        <p:txBody>
          <a:bodyPr>
            <a:spAutoFit/>
          </a:bodyPr>
          <a:lstStyle/>
          <a:p>
            <a:pPr algn="r"/>
            <a:r>
              <a:rPr lang="es-MX" sz="1400" b="1">
                <a:solidFill>
                  <a:schemeClr val="bg1"/>
                </a:solidFill>
                <a:latin typeface="Lucida Sans Unicode" pitchFamily="34" charset="0"/>
              </a:rPr>
              <a:t>Fuente:  Daniel Valdés Gómez</a:t>
            </a:r>
            <a:endParaRPr lang="en-US" sz="1400" b="1">
              <a:solidFill>
                <a:schemeClr val="bg1"/>
              </a:solidFill>
              <a:latin typeface="Lucida Sans Unicode" pitchFamily="34" charset="0"/>
            </a:endParaRPr>
          </a:p>
        </p:txBody>
      </p:sp>
      <p:sp>
        <p:nvSpPr>
          <p:cNvPr id="28" name="27 Elipse"/>
          <p:cNvSpPr/>
          <p:nvPr/>
        </p:nvSpPr>
        <p:spPr>
          <a:xfrm>
            <a:off x="5940425" y="188913"/>
            <a:ext cx="2663825" cy="158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0"/>
            <a:ext cx="8229600" cy="1143000"/>
          </a:xfrm>
        </p:spPr>
        <p:txBody>
          <a:bodyPr/>
          <a:lstStyle/>
          <a:p>
            <a:pPr algn="ctr" fontAlgn="auto">
              <a:spcAft>
                <a:spcPts val="0"/>
              </a:spcAft>
              <a:defRPr/>
            </a:pPr>
            <a:r>
              <a:rPr lang="es-MX" sz="2800" dirty="0" smtClean="0">
                <a:solidFill>
                  <a:schemeClr val="bg2">
                    <a:lumMod val="50000"/>
                  </a:schemeClr>
                </a:solidFill>
                <a:hlinkClick r:id="rId2" action="ppaction://hlinksldjump"/>
              </a:rPr>
              <a:t>Análisis FODA de la DOIEG</a:t>
            </a:r>
            <a:endParaRPr lang="en-US" sz="2800" dirty="0">
              <a:solidFill>
                <a:schemeClr val="bg2">
                  <a:lumMod val="50000"/>
                </a:schemeClr>
              </a:solidFill>
              <a:hlinkClick r:id="rId2" action="ppaction://hlinksldjump"/>
            </a:endParaRPr>
          </a:p>
        </p:txBody>
      </p:sp>
      <p:pic>
        <p:nvPicPr>
          <p:cNvPr id="38914" name="Picture 2"/>
          <p:cNvPicPr>
            <a:picLocks noChangeAspect="1" noChangeArrowheads="1"/>
          </p:cNvPicPr>
          <p:nvPr/>
        </p:nvPicPr>
        <p:blipFill>
          <a:blip r:embed="rId3"/>
          <a:srcRect/>
          <a:stretch>
            <a:fillRect/>
          </a:stretch>
        </p:blipFill>
        <p:spPr bwMode="auto">
          <a:xfrm>
            <a:off x="827088" y="1412875"/>
            <a:ext cx="7632700" cy="4314825"/>
          </a:xfrm>
          <a:prstGeom prst="rect">
            <a:avLst/>
          </a:prstGeom>
          <a:solidFill>
            <a:schemeClr val="tx2">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755650" y="188913"/>
            <a:ext cx="7620000" cy="381000"/>
          </a:xfrm>
        </p:spPr>
        <p:txBody>
          <a:bodyPr/>
          <a:lstStyle/>
          <a:p>
            <a:pPr algn="ctr">
              <a:lnSpc>
                <a:spcPct val="80000"/>
              </a:lnSpc>
              <a:buFontTx/>
              <a:buNone/>
            </a:pPr>
            <a:r>
              <a:rPr lang="es-ES" sz="2000" smtClean="0">
                <a:solidFill>
                  <a:srgbClr val="0D5393"/>
                </a:solidFill>
                <a:latin typeface="Verdana" pitchFamily="34" charset="0"/>
              </a:rPr>
              <a:t>CUADRO DE MANDO INTEGRAL EN LA GESTIÓN PÚBLICA</a:t>
            </a:r>
          </a:p>
        </p:txBody>
      </p:sp>
      <p:sp>
        <p:nvSpPr>
          <p:cNvPr id="18435" name="Text Box 4">
            <a:hlinkClick r:id="rId3" action="ppaction://hlinksldjump"/>
          </p:cNvPr>
          <p:cNvSpPr txBox="1">
            <a:spLocks noChangeArrowheads="1"/>
          </p:cNvSpPr>
          <p:nvPr/>
        </p:nvSpPr>
        <p:spPr bwMode="auto">
          <a:xfrm>
            <a:off x="512763" y="554038"/>
            <a:ext cx="2306637" cy="9540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algn="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Externo</a:t>
            </a:r>
          </a:p>
          <a:p>
            <a:pPr algn="r" fontAlgn="auto">
              <a:spcBef>
                <a:spcPts val="0"/>
              </a:spcBef>
              <a:spcAft>
                <a:spcPts val="0"/>
              </a:spcAft>
              <a:defRPr/>
            </a:pPr>
            <a:r>
              <a:rPr lang="es-MX" sz="1400" dirty="0">
                <a:latin typeface="Tahoma" pitchFamily="34" charset="0"/>
                <a:ea typeface="Tahoma" pitchFamily="34" charset="0"/>
                <a:cs typeface="Tahoma" pitchFamily="34" charset="0"/>
              </a:rPr>
              <a:t>Oportunidades, Amenazas,</a:t>
            </a:r>
          </a:p>
          <a:p>
            <a:pPr algn="r" fontAlgn="auto">
              <a:spcBef>
                <a:spcPts val="0"/>
              </a:spcBef>
              <a:spcAft>
                <a:spcPts val="0"/>
              </a:spcAft>
              <a:defRPr/>
            </a:pPr>
            <a:r>
              <a:rPr lang="es-MX" sz="1400" dirty="0">
                <a:latin typeface="Tahoma" pitchFamily="34" charset="0"/>
                <a:ea typeface="Tahoma" pitchFamily="34" charset="0"/>
                <a:cs typeface="Tahoma" pitchFamily="34" charset="0"/>
              </a:rPr>
              <a:t>Análisis de la Industria</a:t>
            </a:r>
          </a:p>
          <a:p>
            <a:pPr algn="r" fontAlgn="auto">
              <a:spcBef>
                <a:spcPts val="0"/>
              </a:spcBef>
              <a:spcAft>
                <a:spcPts val="0"/>
              </a:spcAft>
              <a:defRPr/>
            </a:pPr>
            <a:endParaRPr lang="es-ES" sz="1400" dirty="0">
              <a:latin typeface="Tahoma" pitchFamily="34" charset="0"/>
              <a:ea typeface="Tahoma" pitchFamily="34" charset="0"/>
              <a:cs typeface="Tahoma" pitchFamily="34" charset="0"/>
            </a:endParaRPr>
          </a:p>
        </p:txBody>
      </p:sp>
      <p:sp>
        <p:nvSpPr>
          <p:cNvPr id="18436" name="Text Box 5">
            <a:hlinkClick r:id="rId3" action="ppaction://hlinksldjump"/>
          </p:cNvPr>
          <p:cNvSpPr txBox="1">
            <a:spLocks noChangeArrowheads="1"/>
          </p:cNvSpPr>
          <p:nvPr/>
        </p:nvSpPr>
        <p:spPr bwMode="auto">
          <a:xfrm>
            <a:off x="6227763" y="476250"/>
            <a:ext cx="2146300" cy="7381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Interno</a:t>
            </a:r>
          </a:p>
          <a:p>
            <a:pPr fontAlgn="auto">
              <a:spcBef>
                <a:spcPts val="0"/>
              </a:spcBef>
              <a:spcAft>
                <a:spcPts val="0"/>
              </a:spcAft>
              <a:defRPr/>
            </a:pPr>
            <a:r>
              <a:rPr lang="es-MX" sz="1400" dirty="0">
                <a:latin typeface="Tahoma" pitchFamily="34" charset="0"/>
                <a:ea typeface="Tahoma" pitchFamily="34" charset="0"/>
                <a:cs typeface="Tahoma" pitchFamily="34" charset="0"/>
              </a:rPr>
              <a:t>Fortalezas y </a:t>
            </a:r>
            <a:r>
              <a:rPr lang="es-MX" sz="1400" dirty="0">
                <a:latin typeface="Tahoma" pitchFamily="34" charset="0"/>
                <a:ea typeface="Tahoma" pitchFamily="34" charset="0"/>
                <a:cs typeface="Tahoma" pitchFamily="34" charset="0"/>
                <a:hlinkClick r:id="rId3" action="ppaction://hlinksldjump"/>
              </a:rPr>
              <a:t>Debilidades</a:t>
            </a:r>
            <a:r>
              <a:rPr lang="es-MX" sz="1400" dirty="0">
                <a:latin typeface="Tahoma" pitchFamily="34" charset="0"/>
                <a:ea typeface="Tahoma" pitchFamily="34" charset="0"/>
                <a:cs typeface="Tahoma" pitchFamily="34" charset="0"/>
              </a:rPr>
              <a:t>.</a:t>
            </a:r>
          </a:p>
          <a:p>
            <a:pPr fontAlgn="auto">
              <a:spcBef>
                <a:spcPts val="0"/>
              </a:spcBef>
              <a:spcAft>
                <a:spcPts val="0"/>
              </a:spcAft>
              <a:defRPr/>
            </a:pPr>
            <a:r>
              <a:rPr lang="es-MX" sz="1400" dirty="0">
                <a:latin typeface="Tahoma" pitchFamily="34" charset="0"/>
                <a:ea typeface="Tahoma" pitchFamily="34" charset="0"/>
                <a:cs typeface="Tahoma" pitchFamily="34" charset="0"/>
              </a:rPr>
              <a:t>Cadena de Valor.</a:t>
            </a:r>
            <a:endParaRPr lang="es-ES" sz="1400" dirty="0">
              <a:latin typeface="Tahoma" pitchFamily="34" charset="0"/>
              <a:ea typeface="Tahoma" pitchFamily="34" charset="0"/>
              <a:cs typeface="Tahoma" pitchFamily="34" charset="0"/>
            </a:endParaRPr>
          </a:p>
        </p:txBody>
      </p:sp>
      <p:sp>
        <p:nvSpPr>
          <p:cNvPr id="31749" name="Rectangle 6">
            <a:hlinkClick r:id="rId4" action="ppaction://hlinksldjump"/>
          </p:cNvPr>
          <p:cNvSpPr>
            <a:spLocks noChangeArrowheads="1"/>
          </p:cNvSpPr>
          <p:nvPr/>
        </p:nvSpPr>
        <p:spPr bwMode="auto">
          <a:xfrm>
            <a:off x="3740150" y="609600"/>
            <a:ext cx="1524000" cy="381000"/>
          </a:xfrm>
          <a:prstGeom prst="rect">
            <a:avLst/>
          </a:prstGeom>
          <a:noFill/>
          <a:ln w="9525">
            <a:solidFill>
              <a:schemeClr val="tx1"/>
            </a:solidFill>
            <a:miter lim="800000"/>
            <a:headEnd/>
            <a:tailEnd/>
          </a:ln>
        </p:spPr>
        <p:txBody>
          <a:bodyPr wrap="none" anchor="ctr"/>
          <a:lstStyle/>
          <a:p>
            <a:pPr algn="ctr"/>
            <a:r>
              <a:rPr lang="es-MX" sz="1400">
                <a:solidFill>
                  <a:srgbClr val="0D5393"/>
                </a:solidFill>
                <a:latin typeface="Verdana" pitchFamily="34" charset="0"/>
              </a:rPr>
              <a:t>Visión - Misión</a:t>
            </a:r>
            <a:endParaRPr lang="es-ES" sz="1400">
              <a:solidFill>
                <a:srgbClr val="0D5393"/>
              </a:solidFill>
              <a:latin typeface="Verdana" pitchFamily="34" charset="0"/>
            </a:endParaRPr>
          </a:p>
        </p:txBody>
      </p:sp>
      <p:sp>
        <p:nvSpPr>
          <p:cNvPr id="31750" name="Rectangle 7"/>
          <p:cNvSpPr>
            <a:spLocks noChangeArrowheads="1"/>
          </p:cNvSpPr>
          <p:nvPr/>
        </p:nvSpPr>
        <p:spPr bwMode="auto">
          <a:xfrm>
            <a:off x="3740150" y="1143000"/>
            <a:ext cx="1524000" cy="609600"/>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31751" name="Text Box 8"/>
          <p:cNvSpPr txBox="1">
            <a:spLocks noChangeArrowheads="1"/>
          </p:cNvSpPr>
          <p:nvPr/>
        </p:nvSpPr>
        <p:spPr bwMode="auto">
          <a:xfrm>
            <a:off x="3697288" y="1125538"/>
            <a:ext cx="1679575" cy="669925"/>
          </a:xfrm>
          <a:prstGeom prst="rect">
            <a:avLst/>
          </a:prstGeom>
          <a:noFill/>
          <a:ln w="9525">
            <a:noFill/>
            <a:miter lim="800000"/>
            <a:headEnd/>
            <a:tailEnd/>
          </a:ln>
        </p:spPr>
        <p:txBody>
          <a:bodyPr>
            <a:spAutoFit/>
          </a:bodyPr>
          <a:lstStyle/>
          <a:p>
            <a:pPr algn="ctr"/>
            <a:r>
              <a:rPr lang="es-MX" sz="1200">
                <a:solidFill>
                  <a:srgbClr val="0D5393"/>
                </a:solidFill>
                <a:latin typeface="Verdana" pitchFamily="34" charset="0"/>
              </a:rPr>
              <a:t>Objetivos de</a:t>
            </a:r>
          </a:p>
          <a:p>
            <a:pPr algn="ctr"/>
            <a:r>
              <a:rPr lang="es-MX" sz="1200">
                <a:solidFill>
                  <a:srgbClr val="0D5393"/>
                </a:solidFill>
                <a:latin typeface="Verdana" pitchFamily="34" charset="0"/>
              </a:rPr>
              <a:t>Mediano </a:t>
            </a:r>
          </a:p>
          <a:p>
            <a:pPr algn="ctr"/>
            <a:r>
              <a:rPr lang="es-MX" sz="1200">
                <a:solidFill>
                  <a:srgbClr val="0D5393"/>
                </a:solidFill>
                <a:latin typeface="Verdana" pitchFamily="34" charset="0"/>
              </a:rPr>
              <a:t>y Largo plazo</a:t>
            </a:r>
            <a:r>
              <a:rPr lang="es-MX" sz="1400">
                <a:solidFill>
                  <a:srgbClr val="0D5393"/>
                </a:solidFill>
                <a:latin typeface="Verdana" pitchFamily="34" charset="0"/>
              </a:rPr>
              <a:t> </a:t>
            </a:r>
            <a:endParaRPr lang="es-ES" sz="1400">
              <a:solidFill>
                <a:srgbClr val="0D5393"/>
              </a:solidFill>
              <a:latin typeface="Verdana" pitchFamily="34" charset="0"/>
            </a:endParaRPr>
          </a:p>
        </p:txBody>
      </p:sp>
      <p:sp>
        <p:nvSpPr>
          <p:cNvPr id="31752" name="Line 9"/>
          <p:cNvSpPr>
            <a:spLocks noChangeShapeType="1"/>
          </p:cNvSpPr>
          <p:nvPr/>
        </p:nvSpPr>
        <p:spPr bwMode="auto">
          <a:xfrm>
            <a:off x="2825750" y="838200"/>
            <a:ext cx="838200" cy="381000"/>
          </a:xfrm>
          <a:prstGeom prst="line">
            <a:avLst/>
          </a:prstGeom>
          <a:noFill/>
          <a:ln w="15875">
            <a:solidFill>
              <a:schemeClr val="accent2"/>
            </a:solidFill>
            <a:round/>
            <a:headEnd/>
            <a:tailEnd type="stealth" w="lg" len="lg"/>
          </a:ln>
        </p:spPr>
        <p:txBody>
          <a:bodyPr/>
          <a:lstStyle/>
          <a:p>
            <a:endParaRPr lang="en-US"/>
          </a:p>
        </p:txBody>
      </p:sp>
      <p:sp>
        <p:nvSpPr>
          <p:cNvPr id="31753" name="Line 10"/>
          <p:cNvSpPr>
            <a:spLocks noChangeShapeType="1"/>
          </p:cNvSpPr>
          <p:nvPr/>
        </p:nvSpPr>
        <p:spPr bwMode="auto">
          <a:xfrm flipH="1">
            <a:off x="5340350" y="838200"/>
            <a:ext cx="914400" cy="381000"/>
          </a:xfrm>
          <a:prstGeom prst="line">
            <a:avLst/>
          </a:prstGeom>
          <a:noFill/>
          <a:ln w="15875">
            <a:solidFill>
              <a:schemeClr val="accent2"/>
            </a:solidFill>
            <a:round/>
            <a:headEnd/>
            <a:tailEnd type="stealth" w="lg" len="lg"/>
          </a:ln>
        </p:spPr>
        <p:txBody>
          <a:bodyPr/>
          <a:lstStyle/>
          <a:p>
            <a:endParaRPr lang="en-US"/>
          </a:p>
        </p:txBody>
      </p:sp>
      <p:sp>
        <p:nvSpPr>
          <p:cNvPr id="31754" name="Text Box 11"/>
          <p:cNvSpPr txBox="1">
            <a:spLocks noChangeArrowheads="1"/>
          </p:cNvSpPr>
          <p:nvPr/>
        </p:nvSpPr>
        <p:spPr bwMode="auto">
          <a:xfrm>
            <a:off x="2362200" y="2092325"/>
            <a:ext cx="4876800" cy="2032000"/>
          </a:xfrm>
          <a:prstGeom prst="rect">
            <a:avLst/>
          </a:prstGeom>
          <a:noFill/>
          <a:ln w="9525">
            <a:noFill/>
            <a:miter lim="800000"/>
            <a:headEnd/>
            <a:tailEnd/>
          </a:ln>
        </p:spPr>
        <p:txBody>
          <a:bodyPr>
            <a:spAutoFit/>
          </a:bodyPr>
          <a:lstStyle/>
          <a:p>
            <a:r>
              <a:rPr lang="es-MX" sz="1400" b="1">
                <a:latin typeface="Verdana" pitchFamily="34" charset="0"/>
              </a:rPr>
              <a:t>  </a:t>
            </a:r>
            <a:r>
              <a:rPr lang="es-MX" sz="1400" b="1">
                <a:solidFill>
                  <a:srgbClr val="0D5393"/>
                </a:solidFill>
                <a:latin typeface="Tahoma" pitchFamily="34" charset="0"/>
                <a:cs typeface="Tahoma" pitchFamily="34" charset="0"/>
              </a:rPr>
              <a:t>Identificación</a:t>
            </a:r>
            <a:r>
              <a:rPr lang="es-MX" sz="1400" b="1">
                <a:solidFill>
                  <a:srgbClr val="0D5393"/>
                </a:solidFill>
                <a:latin typeface="Verdana" pitchFamily="34" charset="0"/>
              </a:rPr>
              <a:t> de estrategias alternativas</a:t>
            </a:r>
          </a:p>
          <a:p>
            <a:pPr lvl="2">
              <a:buFontTx/>
              <a:buChar char="-"/>
            </a:pPr>
            <a:r>
              <a:rPr lang="es-MX" sz="1400">
                <a:latin typeface="Verdana" pitchFamily="34" charset="0"/>
              </a:rPr>
              <a:t> Revisar misión-visión</a:t>
            </a:r>
          </a:p>
          <a:p>
            <a:pPr lvl="2">
              <a:buFontTx/>
              <a:buChar char="-"/>
            </a:pPr>
            <a:r>
              <a:rPr lang="es-MX" sz="1400">
                <a:latin typeface="Verdana" pitchFamily="34" charset="0"/>
              </a:rPr>
              <a:t> Anticipar acciones de competidores</a:t>
            </a:r>
          </a:p>
          <a:p>
            <a:pPr lvl="2">
              <a:buFontTx/>
              <a:buChar char="-"/>
            </a:pPr>
            <a:r>
              <a:rPr lang="es-MX" sz="1400">
                <a:latin typeface="Verdana" pitchFamily="34" charset="0"/>
              </a:rPr>
              <a:t> Identificar y Evaluar Estrategias</a:t>
            </a:r>
          </a:p>
          <a:p>
            <a:pPr lvl="2"/>
            <a:r>
              <a:rPr lang="es-MX" sz="1400">
                <a:latin typeface="Verdana" pitchFamily="34" charset="0"/>
              </a:rPr>
              <a:t>  </a:t>
            </a:r>
          </a:p>
          <a:p>
            <a:r>
              <a:rPr lang="es-MX" sz="1400" b="1">
                <a:latin typeface="Verdana" pitchFamily="34" charset="0"/>
              </a:rPr>
              <a:t> </a:t>
            </a:r>
          </a:p>
          <a:p>
            <a:pPr>
              <a:buFontTx/>
              <a:buChar char="-"/>
            </a:pPr>
            <a:r>
              <a:rPr lang="es-MX" sz="1400" b="1">
                <a:solidFill>
                  <a:srgbClr val="0D5393"/>
                </a:solidFill>
                <a:latin typeface="Verdana" pitchFamily="34" charset="0"/>
                <a:hlinkClick r:id="rId5" action="ppaction://hlinksldjump"/>
              </a:rPr>
              <a:t>Selección de estrategia (Formulación)</a:t>
            </a:r>
            <a:endParaRPr lang="es-MX" sz="1400" b="1" u="sng">
              <a:latin typeface="Verdana" pitchFamily="34" charset="0"/>
            </a:endParaRPr>
          </a:p>
          <a:p>
            <a:r>
              <a:rPr lang="es-MX" sz="1400">
                <a:latin typeface="Verdana" pitchFamily="34" charset="0"/>
              </a:rPr>
              <a:t>Corporativa, unidades de negocio, nivel funcional, </a:t>
            </a:r>
          </a:p>
          <a:p>
            <a:r>
              <a:rPr lang="es-MX" sz="1400">
                <a:latin typeface="Verdana" pitchFamily="34" charset="0"/>
              </a:rPr>
              <a:t>                 planes operativos y presupuestos </a:t>
            </a:r>
            <a:endParaRPr lang="es-ES" sz="1400">
              <a:latin typeface="Verdana" pitchFamily="34" charset="0"/>
            </a:endParaRPr>
          </a:p>
        </p:txBody>
      </p:sp>
      <p:sp>
        <p:nvSpPr>
          <p:cNvPr id="31755" name="Text Box 12"/>
          <p:cNvSpPr txBox="1">
            <a:spLocks noChangeArrowheads="1"/>
          </p:cNvSpPr>
          <p:nvPr/>
        </p:nvSpPr>
        <p:spPr bwMode="auto">
          <a:xfrm>
            <a:off x="2673350" y="4405313"/>
            <a:ext cx="4319588" cy="1368425"/>
          </a:xfrm>
          <a:prstGeom prst="rect">
            <a:avLst/>
          </a:prstGeom>
          <a:noFill/>
          <a:ln w="9525">
            <a:noFill/>
            <a:miter lim="800000"/>
            <a:headEnd/>
            <a:tailEnd/>
          </a:ln>
        </p:spPr>
        <p:txBody>
          <a:bodyPr wrap="none">
            <a:spAutoFit/>
          </a:bodyPr>
          <a:lstStyle/>
          <a:p>
            <a:r>
              <a:rPr lang="es-MX" sz="1400" b="1">
                <a:solidFill>
                  <a:srgbClr val="0D5393"/>
                </a:solidFill>
                <a:latin typeface="Verdana" pitchFamily="34" charset="0"/>
              </a:rPr>
              <a:t>Adecuación estructura-estrategia-control</a:t>
            </a:r>
          </a:p>
          <a:p>
            <a:endParaRPr lang="es-MX" sz="1400" b="1" u="sng">
              <a:latin typeface="Verdana" pitchFamily="34" charset="0"/>
            </a:endParaRPr>
          </a:p>
          <a:p>
            <a:r>
              <a:rPr lang="es-MX" sz="1400" b="1">
                <a:latin typeface="Verdana" pitchFamily="34" charset="0"/>
              </a:rPr>
              <a:t>        </a:t>
            </a:r>
            <a:r>
              <a:rPr lang="es-MX" sz="1400" b="1">
                <a:solidFill>
                  <a:srgbClr val="0D5393"/>
                </a:solidFill>
                <a:latin typeface="Verdana" pitchFamily="34" charset="0"/>
              </a:rPr>
              <a:t>Ejecución del cambio estratégico</a:t>
            </a:r>
          </a:p>
          <a:p>
            <a:pPr lvl="2">
              <a:buFontTx/>
              <a:buChar char="-"/>
            </a:pPr>
            <a:r>
              <a:rPr lang="es-MX" sz="1400">
                <a:latin typeface="Verdana" pitchFamily="34" charset="0"/>
              </a:rPr>
              <a:t> Poder, política, conflicto </a:t>
            </a:r>
          </a:p>
          <a:p>
            <a:pPr lvl="2">
              <a:buFontTx/>
              <a:buChar char="-"/>
            </a:pPr>
            <a:r>
              <a:rPr lang="es-MX" sz="1400">
                <a:latin typeface="Verdana" pitchFamily="34" charset="0"/>
              </a:rPr>
              <a:t> Liderazgo </a:t>
            </a:r>
          </a:p>
          <a:p>
            <a:pPr lvl="2">
              <a:buFontTx/>
              <a:buChar char="-"/>
            </a:pPr>
            <a:r>
              <a:rPr lang="es-MX" sz="1400">
                <a:latin typeface="Verdana" pitchFamily="34" charset="0"/>
              </a:rPr>
              <a:t> Cambio</a:t>
            </a:r>
            <a:endParaRPr lang="es-ES" sz="1400">
              <a:latin typeface="Verdana" pitchFamily="34" charset="0"/>
            </a:endParaRPr>
          </a:p>
        </p:txBody>
      </p:sp>
      <p:sp>
        <p:nvSpPr>
          <p:cNvPr id="31756" name="Rectangle 13"/>
          <p:cNvSpPr>
            <a:spLocks noChangeArrowheads="1"/>
          </p:cNvSpPr>
          <p:nvPr/>
        </p:nvSpPr>
        <p:spPr bwMode="auto">
          <a:xfrm>
            <a:off x="2301875" y="1981200"/>
            <a:ext cx="4648200" cy="2133600"/>
          </a:xfrm>
          <a:prstGeom prst="rect">
            <a:avLst/>
          </a:prstGeom>
          <a:noFill/>
          <a:ln w="9525">
            <a:solidFill>
              <a:schemeClr val="tx1"/>
            </a:solidFill>
            <a:prstDash val="sysDot"/>
            <a:miter lim="800000"/>
            <a:headEnd/>
            <a:tailEnd/>
          </a:ln>
        </p:spPr>
        <p:txBody>
          <a:bodyPr wrap="none" anchor="ctr"/>
          <a:lstStyle/>
          <a:p>
            <a:endParaRPr lang="es-EC">
              <a:latin typeface="Lucida Sans Unicode" pitchFamily="34" charset="0"/>
            </a:endParaRPr>
          </a:p>
        </p:txBody>
      </p:sp>
      <p:sp>
        <p:nvSpPr>
          <p:cNvPr id="31757" name="Text Box 14"/>
          <p:cNvSpPr txBox="1">
            <a:spLocks noChangeArrowheads="1"/>
          </p:cNvSpPr>
          <p:nvPr/>
        </p:nvSpPr>
        <p:spPr bwMode="auto">
          <a:xfrm>
            <a:off x="996950" y="4495800"/>
            <a:ext cx="1212850" cy="530225"/>
          </a:xfrm>
          <a:prstGeom prst="rect">
            <a:avLst/>
          </a:prstGeom>
          <a:noFill/>
          <a:ln w="9525">
            <a:noFill/>
            <a:miter lim="800000"/>
            <a:headEnd/>
            <a:tailEnd/>
          </a:ln>
        </p:spPr>
        <p:txBody>
          <a:bodyPr>
            <a:spAutoFit/>
          </a:bodyPr>
          <a:lstStyle/>
          <a:p>
            <a:pPr>
              <a:lnSpc>
                <a:spcPct val="80000"/>
              </a:lnSpc>
            </a:pPr>
            <a:r>
              <a:rPr lang="es-MX" sz="1200" i="1">
                <a:solidFill>
                  <a:schemeClr val="hlink"/>
                </a:solidFill>
                <a:latin typeface="Verdana" pitchFamily="34" charset="0"/>
              </a:rPr>
              <a:t>Diseño de la</a:t>
            </a:r>
          </a:p>
          <a:p>
            <a:pPr>
              <a:lnSpc>
                <a:spcPct val="80000"/>
              </a:lnSpc>
            </a:pPr>
            <a:r>
              <a:rPr lang="es-MX" sz="1200" i="1">
                <a:solidFill>
                  <a:schemeClr val="hlink"/>
                </a:solidFill>
                <a:latin typeface="Verdana" pitchFamily="34" charset="0"/>
              </a:rPr>
              <a:t>Estructura</a:t>
            </a:r>
            <a:r>
              <a:rPr lang="es-MX" sz="2400">
                <a:latin typeface="Times New Roman" pitchFamily="18" charset="0"/>
              </a:rPr>
              <a:t> </a:t>
            </a:r>
            <a:endParaRPr lang="es-ES" sz="2400">
              <a:latin typeface="Times New Roman" pitchFamily="18" charset="0"/>
            </a:endParaRPr>
          </a:p>
        </p:txBody>
      </p:sp>
      <p:sp>
        <p:nvSpPr>
          <p:cNvPr id="31758" name="Text Box 15"/>
          <p:cNvSpPr txBox="1">
            <a:spLocks noChangeArrowheads="1"/>
          </p:cNvSpPr>
          <p:nvPr/>
        </p:nvSpPr>
        <p:spPr bwMode="auto">
          <a:xfrm>
            <a:off x="7097713" y="4495800"/>
            <a:ext cx="1665287" cy="639763"/>
          </a:xfrm>
          <a:prstGeom prst="rect">
            <a:avLst/>
          </a:prstGeom>
          <a:noFill/>
          <a:ln w="9525">
            <a:noFill/>
            <a:miter lim="800000"/>
            <a:headEnd/>
            <a:tailEnd/>
          </a:ln>
        </p:spPr>
        <p:txBody>
          <a:bodyPr wrap="none">
            <a:spAutoFit/>
          </a:bodyPr>
          <a:lstStyle/>
          <a:p>
            <a:pPr algn="ctr"/>
            <a:r>
              <a:rPr lang="es-MX" sz="1200" i="1">
                <a:solidFill>
                  <a:schemeClr val="hlink"/>
                </a:solidFill>
                <a:latin typeface="Verdana" pitchFamily="34" charset="0"/>
              </a:rPr>
              <a:t>Diseño de sistemas</a:t>
            </a:r>
          </a:p>
          <a:p>
            <a:pPr algn="ctr"/>
            <a:r>
              <a:rPr lang="es-MX" sz="1200" i="1">
                <a:solidFill>
                  <a:schemeClr val="hlink"/>
                </a:solidFill>
                <a:latin typeface="Verdana" pitchFamily="34" charset="0"/>
              </a:rPr>
              <a:t>De control </a:t>
            </a:r>
          </a:p>
          <a:p>
            <a:pPr algn="ctr"/>
            <a:r>
              <a:rPr lang="es-MX" sz="1200" i="1">
                <a:solidFill>
                  <a:schemeClr val="hlink"/>
                </a:solidFill>
                <a:latin typeface="Verdana" pitchFamily="34" charset="0"/>
              </a:rPr>
              <a:t>estratégico</a:t>
            </a:r>
            <a:endParaRPr lang="es-ES" sz="1200" i="1">
              <a:solidFill>
                <a:schemeClr val="hlink"/>
              </a:solidFill>
              <a:latin typeface="Verdana" pitchFamily="34" charset="0"/>
            </a:endParaRPr>
          </a:p>
        </p:txBody>
      </p:sp>
      <p:sp>
        <p:nvSpPr>
          <p:cNvPr id="31759" name="Rectangle 16"/>
          <p:cNvSpPr>
            <a:spLocks noChangeArrowheads="1"/>
          </p:cNvSpPr>
          <p:nvPr/>
        </p:nvSpPr>
        <p:spPr bwMode="auto">
          <a:xfrm>
            <a:off x="920750" y="4343400"/>
            <a:ext cx="7772400" cy="1524000"/>
          </a:xfrm>
          <a:prstGeom prst="rect">
            <a:avLst/>
          </a:prstGeom>
          <a:noFill/>
          <a:ln w="9525">
            <a:solidFill>
              <a:schemeClr val="tx1"/>
            </a:solidFill>
            <a:prstDash val="sysDot"/>
            <a:miter lim="800000"/>
            <a:headEnd/>
            <a:tailEnd/>
          </a:ln>
        </p:spPr>
        <p:txBody>
          <a:bodyPr wrap="none" anchor="ctr"/>
          <a:lstStyle/>
          <a:p>
            <a:endParaRPr lang="es-EC">
              <a:latin typeface="Tahoma" pitchFamily="34" charset="0"/>
              <a:cs typeface="Tahoma" pitchFamily="34" charset="0"/>
            </a:endParaRPr>
          </a:p>
        </p:txBody>
      </p:sp>
      <p:sp>
        <p:nvSpPr>
          <p:cNvPr id="31760" name="Line 17"/>
          <p:cNvSpPr>
            <a:spLocks noChangeShapeType="1"/>
          </p:cNvSpPr>
          <p:nvPr/>
        </p:nvSpPr>
        <p:spPr bwMode="auto">
          <a:xfrm>
            <a:off x="4502150" y="990600"/>
            <a:ext cx="0" cy="152400"/>
          </a:xfrm>
          <a:prstGeom prst="line">
            <a:avLst/>
          </a:prstGeom>
          <a:noFill/>
          <a:ln w="9525">
            <a:solidFill>
              <a:schemeClr val="accent2"/>
            </a:solidFill>
            <a:round/>
            <a:headEnd/>
            <a:tailEnd type="triangle" w="med" len="med"/>
          </a:ln>
        </p:spPr>
        <p:txBody>
          <a:bodyPr/>
          <a:lstStyle/>
          <a:p>
            <a:endParaRPr lang="en-US"/>
          </a:p>
        </p:txBody>
      </p:sp>
      <p:sp>
        <p:nvSpPr>
          <p:cNvPr id="31761" name="Line 18"/>
          <p:cNvSpPr>
            <a:spLocks noChangeShapeType="1"/>
          </p:cNvSpPr>
          <p:nvPr/>
        </p:nvSpPr>
        <p:spPr bwMode="auto">
          <a:xfrm>
            <a:off x="4502150" y="1752600"/>
            <a:ext cx="0" cy="228600"/>
          </a:xfrm>
          <a:prstGeom prst="line">
            <a:avLst/>
          </a:prstGeom>
          <a:noFill/>
          <a:ln w="9525">
            <a:solidFill>
              <a:schemeClr val="accent2"/>
            </a:solidFill>
            <a:round/>
            <a:headEnd/>
            <a:tailEnd type="triangle" w="med" len="med"/>
          </a:ln>
        </p:spPr>
        <p:txBody>
          <a:bodyPr/>
          <a:lstStyle/>
          <a:p>
            <a:endParaRPr lang="en-US"/>
          </a:p>
        </p:txBody>
      </p:sp>
      <p:sp>
        <p:nvSpPr>
          <p:cNvPr id="31762" name="Line 19"/>
          <p:cNvSpPr>
            <a:spLocks noChangeShapeType="1"/>
          </p:cNvSpPr>
          <p:nvPr/>
        </p:nvSpPr>
        <p:spPr bwMode="auto">
          <a:xfrm>
            <a:off x="4572000" y="3052763"/>
            <a:ext cx="0" cy="304800"/>
          </a:xfrm>
          <a:prstGeom prst="line">
            <a:avLst/>
          </a:prstGeom>
          <a:noFill/>
          <a:ln w="9525">
            <a:solidFill>
              <a:schemeClr val="accent2"/>
            </a:solidFill>
            <a:round/>
            <a:headEnd/>
            <a:tailEnd type="triangle" w="med" len="med"/>
          </a:ln>
        </p:spPr>
        <p:txBody>
          <a:bodyPr/>
          <a:lstStyle/>
          <a:p>
            <a:endParaRPr lang="en-US"/>
          </a:p>
        </p:txBody>
      </p:sp>
      <p:sp>
        <p:nvSpPr>
          <p:cNvPr id="31763" name="Line 20"/>
          <p:cNvSpPr>
            <a:spLocks noChangeShapeType="1"/>
          </p:cNvSpPr>
          <p:nvPr/>
        </p:nvSpPr>
        <p:spPr bwMode="auto">
          <a:xfrm>
            <a:off x="20637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31764" name="Line 21"/>
          <p:cNvSpPr>
            <a:spLocks noChangeShapeType="1"/>
          </p:cNvSpPr>
          <p:nvPr/>
        </p:nvSpPr>
        <p:spPr bwMode="auto">
          <a:xfrm flipH="1">
            <a:off x="64071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31765" name="Line 22"/>
          <p:cNvSpPr>
            <a:spLocks noChangeShapeType="1"/>
          </p:cNvSpPr>
          <p:nvPr/>
        </p:nvSpPr>
        <p:spPr bwMode="auto">
          <a:xfrm>
            <a:off x="4502150" y="4648200"/>
            <a:ext cx="0" cy="228600"/>
          </a:xfrm>
          <a:prstGeom prst="line">
            <a:avLst/>
          </a:prstGeom>
          <a:noFill/>
          <a:ln w="9525">
            <a:solidFill>
              <a:schemeClr val="accent2"/>
            </a:solidFill>
            <a:round/>
            <a:headEnd/>
            <a:tailEnd type="triangle" w="med" len="med"/>
          </a:ln>
        </p:spPr>
        <p:txBody>
          <a:bodyPr/>
          <a:lstStyle/>
          <a:p>
            <a:endParaRPr lang="en-US"/>
          </a:p>
        </p:txBody>
      </p:sp>
      <p:sp>
        <p:nvSpPr>
          <p:cNvPr id="31766" name="Line 23"/>
          <p:cNvSpPr>
            <a:spLocks noChangeShapeType="1"/>
          </p:cNvSpPr>
          <p:nvPr/>
        </p:nvSpPr>
        <p:spPr bwMode="auto">
          <a:xfrm>
            <a:off x="4502150" y="5943600"/>
            <a:ext cx="0" cy="228600"/>
          </a:xfrm>
          <a:prstGeom prst="line">
            <a:avLst/>
          </a:prstGeom>
          <a:noFill/>
          <a:ln w="9525">
            <a:solidFill>
              <a:schemeClr val="accent2"/>
            </a:solidFill>
            <a:round/>
            <a:headEnd/>
            <a:tailEnd type="triangle" w="med" len="med"/>
          </a:ln>
        </p:spPr>
        <p:txBody>
          <a:bodyPr/>
          <a:lstStyle/>
          <a:p>
            <a:endParaRPr lang="en-US"/>
          </a:p>
        </p:txBody>
      </p:sp>
      <p:sp>
        <p:nvSpPr>
          <p:cNvPr id="31767" name="Text Box 24"/>
          <p:cNvSpPr txBox="1">
            <a:spLocks noChangeArrowheads="1"/>
          </p:cNvSpPr>
          <p:nvPr/>
        </p:nvSpPr>
        <p:spPr bwMode="auto">
          <a:xfrm>
            <a:off x="3851275" y="6237288"/>
            <a:ext cx="1273175" cy="457200"/>
          </a:xfrm>
          <a:prstGeom prst="rect">
            <a:avLst/>
          </a:prstGeom>
          <a:noFill/>
          <a:ln w="9525">
            <a:noFill/>
            <a:miter lim="800000"/>
            <a:headEnd/>
            <a:tailEnd/>
          </a:ln>
        </p:spPr>
        <p:txBody>
          <a:bodyPr wrap="none">
            <a:spAutoFit/>
          </a:bodyPr>
          <a:lstStyle/>
          <a:p>
            <a:pPr algn="ctr"/>
            <a:r>
              <a:rPr lang="es-MX" sz="1200">
                <a:solidFill>
                  <a:srgbClr val="0D5393"/>
                </a:solidFill>
                <a:latin typeface="Verdana" pitchFamily="34" charset="0"/>
              </a:rPr>
              <a:t>  </a:t>
            </a:r>
            <a:r>
              <a:rPr lang="es-MX" sz="1200">
                <a:solidFill>
                  <a:srgbClr val="0D5393"/>
                </a:solidFill>
                <a:latin typeface="Verdana" pitchFamily="34" charset="0"/>
                <a:hlinkClick r:id="rId6" action="ppaction://hlinksldjump"/>
              </a:rPr>
              <a:t>  </a:t>
            </a:r>
            <a:r>
              <a:rPr lang="es-MX" sz="1200">
                <a:solidFill>
                  <a:srgbClr val="0D5393"/>
                </a:solidFill>
                <a:latin typeface="Verdana" pitchFamily="34" charset="0"/>
              </a:rPr>
              <a:t>Evaluación </a:t>
            </a:r>
          </a:p>
          <a:p>
            <a:pPr algn="ctr"/>
            <a:r>
              <a:rPr lang="es-MX" sz="1200">
                <a:solidFill>
                  <a:srgbClr val="0D5393"/>
                </a:solidFill>
                <a:latin typeface="Verdana" pitchFamily="34" charset="0"/>
              </a:rPr>
              <a:t>y Control</a:t>
            </a:r>
            <a:endParaRPr lang="es-ES" sz="1200">
              <a:solidFill>
                <a:srgbClr val="0D5393"/>
              </a:solidFill>
              <a:latin typeface="Verdana" pitchFamily="34" charset="0"/>
            </a:endParaRPr>
          </a:p>
        </p:txBody>
      </p:sp>
      <p:sp>
        <p:nvSpPr>
          <p:cNvPr id="31768" name="Rectangle 25"/>
          <p:cNvSpPr>
            <a:spLocks noChangeArrowheads="1"/>
          </p:cNvSpPr>
          <p:nvPr/>
        </p:nvSpPr>
        <p:spPr bwMode="auto">
          <a:xfrm>
            <a:off x="3968750" y="6248400"/>
            <a:ext cx="1219200" cy="420688"/>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31769" name="Text Box 26"/>
          <p:cNvSpPr txBox="1">
            <a:spLocks noChangeArrowheads="1"/>
          </p:cNvSpPr>
          <p:nvPr/>
        </p:nvSpPr>
        <p:spPr bwMode="auto">
          <a:xfrm>
            <a:off x="5221288" y="6040438"/>
            <a:ext cx="3640137" cy="738187"/>
          </a:xfrm>
          <a:prstGeom prst="rect">
            <a:avLst/>
          </a:prstGeom>
          <a:noFill/>
          <a:ln w="9525">
            <a:noFill/>
            <a:miter lim="800000"/>
            <a:headEnd/>
            <a:tailEnd/>
          </a:ln>
        </p:spPr>
        <p:txBody>
          <a:bodyPr wrap="none">
            <a:spAutoFit/>
          </a:bodyPr>
          <a:lstStyle/>
          <a:p>
            <a:pPr>
              <a:buFontTx/>
              <a:buChar char="-"/>
            </a:pPr>
            <a:r>
              <a:rPr lang="es-MX" sz="1400">
                <a:latin typeface="Verdana" pitchFamily="34" charset="0"/>
              </a:rPr>
              <a:t> </a:t>
            </a:r>
            <a:r>
              <a:rPr lang="es-MX" sz="1400">
                <a:latin typeface="Tahoma" pitchFamily="34" charset="0"/>
                <a:cs typeface="Tahoma" pitchFamily="34" charset="0"/>
              </a:rPr>
              <a:t>Mide</a:t>
            </a:r>
            <a:r>
              <a:rPr lang="es-MX" sz="1400">
                <a:latin typeface="Verdana" pitchFamily="34" charset="0"/>
              </a:rPr>
              <a:t> resultados</a:t>
            </a:r>
          </a:p>
          <a:p>
            <a:pPr>
              <a:buFontTx/>
              <a:buChar char="-"/>
            </a:pPr>
            <a:r>
              <a:rPr lang="es-MX" sz="1400">
                <a:latin typeface="Verdana" pitchFamily="34" charset="0"/>
              </a:rPr>
              <a:t> Controla constantemente las etapas </a:t>
            </a:r>
          </a:p>
          <a:p>
            <a:r>
              <a:rPr lang="es-MX" sz="1400">
                <a:latin typeface="Verdana" pitchFamily="34" charset="0"/>
              </a:rPr>
              <a:t> del proceso.</a:t>
            </a:r>
            <a:endParaRPr lang="es-ES" sz="1400">
              <a:latin typeface="Verdana" pitchFamily="34" charset="0"/>
            </a:endParaRPr>
          </a:p>
        </p:txBody>
      </p:sp>
      <p:sp>
        <p:nvSpPr>
          <p:cNvPr id="31770" name="Line 27"/>
          <p:cNvSpPr>
            <a:spLocks noChangeShapeType="1"/>
          </p:cNvSpPr>
          <p:nvPr/>
        </p:nvSpPr>
        <p:spPr bwMode="auto">
          <a:xfrm>
            <a:off x="4502150" y="4114800"/>
            <a:ext cx="0" cy="228600"/>
          </a:xfrm>
          <a:prstGeom prst="line">
            <a:avLst/>
          </a:prstGeom>
          <a:noFill/>
          <a:ln w="9525">
            <a:solidFill>
              <a:schemeClr val="accent2"/>
            </a:solidFill>
            <a:round/>
            <a:headEnd/>
            <a:tailEnd type="triangle" w="med" len="med"/>
          </a:ln>
        </p:spPr>
        <p:txBody>
          <a:bodyPr/>
          <a:lstStyle/>
          <a:p>
            <a:endParaRPr lang="en-US"/>
          </a:p>
        </p:txBody>
      </p:sp>
      <p:sp>
        <p:nvSpPr>
          <p:cNvPr id="31771" name="26 CuadroTexto"/>
          <p:cNvSpPr txBox="1">
            <a:spLocks noChangeArrowheads="1"/>
          </p:cNvSpPr>
          <p:nvPr/>
        </p:nvSpPr>
        <p:spPr bwMode="auto">
          <a:xfrm>
            <a:off x="-612775" y="6550025"/>
            <a:ext cx="3455988" cy="307975"/>
          </a:xfrm>
          <a:prstGeom prst="rect">
            <a:avLst/>
          </a:prstGeom>
          <a:noFill/>
          <a:ln w="9525">
            <a:noFill/>
            <a:miter lim="800000"/>
            <a:headEnd/>
            <a:tailEnd/>
          </a:ln>
        </p:spPr>
        <p:txBody>
          <a:bodyPr>
            <a:spAutoFit/>
          </a:bodyPr>
          <a:lstStyle/>
          <a:p>
            <a:pPr algn="r"/>
            <a:r>
              <a:rPr lang="es-MX" sz="1400" b="1">
                <a:solidFill>
                  <a:schemeClr val="bg1"/>
                </a:solidFill>
                <a:latin typeface="Lucida Sans Unicode" pitchFamily="34" charset="0"/>
              </a:rPr>
              <a:t>Fuente:  Daniel Valdés Gómez</a:t>
            </a:r>
            <a:endParaRPr lang="en-US" sz="1400" b="1">
              <a:solidFill>
                <a:schemeClr val="bg1"/>
              </a:solidFill>
              <a:latin typeface="Lucida Sans Unicode" pitchFamily="34" charset="0"/>
            </a:endParaRPr>
          </a:p>
        </p:txBody>
      </p:sp>
      <p:sp>
        <p:nvSpPr>
          <p:cNvPr id="28" name="27 Elipse"/>
          <p:cNvSpPr/>
          <p:nvPr/>
        </p:nvSpPr>
        <p:spPr>
          <a:xfrm>
            <a:off x="1763713" y="1628775"/>
            <a:ext cx="5616575" cy="266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a:spLocks noGrp="1"/>
          </p:cNvSpPr>
          <p:nvPr>
            <p:ph type="title"/>
          </p:nvPr>
        </p:nvSpPr>
        <p:spPr>
          <a:xfrm>
            <a:off x="467544" y="476672"/>
            <a:ext cx="8229600" cy="1143000"/>
          </a:xfrm>
        </p:spPr>
        <p:txBody>
          <a:bodyPr/>
          <a:lstStyle/>
          <a:p>
            <a:pPr algn="ctr" fontAlgn="auto">
              <a:spcAft>
                <a:spcPts val="0"/>
              </a:spcAft>
              <a:defRPr/>
            </a:pPr>
            <a:r>
              <a:rPr lang="es-EC" dirty="0" smtClean="0"/>
              <a:t>Índice</a:t>
            </a:r>
            <a:endParaRPr lang="en-US" dirty="0" smtClean="0"/>
          </a:p>
        </p:txBody>
      </p:sp>
      <p:sp>
        <p:nvSpPr>
          <p:cNvPr id="14339" name="7 Marcador de contenido"/>
          <p:cNvSpPr>
            <a:spLocks noGrp="1"/>
          </p:cNvSpPr>
          <p:nvPr>
            <p:ph idx="1"/>
          </p:nvPr>
        </p:nvSpPr>
        <p:spPr>
          <a:xfrm>
            <a:off x="457200" y="1916113"/>
            <a:ext cx="8229600" cy="4090987"/>
          </a:xfrm>
        </p:spPr>
        <p:txBody>
          <a:bodyPr/>
          <a:lstStyle/>
          <a:p>
            <a:pPr marL="514350" indent="-514350" algn="just">
              <a:buFont typeface="Tw Cen MT" pitchFamily="34" charset="0"/>
              <a:buAutoNum type="arabicPeriod"/>
            </a:pPr>
            <a:r>
              <a:rPr lang="es-ES" sz="2400" smtClean="0">
                <a:solidFill>
                  <a:schemeClr val="tx2"/>
                </a:solidFill>
                <a:latin typeface="Tahoma" pitchFamily="34" charset="0"/>
                <a:cs typeface="Tahoma" pitchFamily="34" charset="0"/>
              </a:rPr>
              <a:t>Generalidades de la Gestión Pública y elaboración del CMI</a:t>
            </a:r>
          </a:p>
          <a:p>
            <a:pPr marL="514350" indent="-514350" algn="just">
              <a:buFont typeface="Tw Cen MT" pitchFamily="34" charset="0"/>
              <a:buAutoNum type="arabicPeriod"/>
            </a:pPr>
            <a:r>
              <a:rPr lang="es-ES" sz="2400" smtClean="0">
                <a:solidFill>
                  <a:schemeClr val="tx2"/>
                </a:solidFill>
                <a:latin typeface="Tahoma" pitchFamily="34" charset="0"/>
                <a:cs typeface="Tahoma" pitchFamily="34" charset="0"/>
              </a:rPr>
              <a:t>Cuadro de Mando Integral en la Gestión Pública</a:t>
            </a:r>
          </a:p>
          <a:p>
            <a:pPr marL="514350" indent="-514350" algn="just">
              <a:buFont typeface="Tw Cen MT" pitchFamily="34" charset="0"/>
              <a:buAutoNum type="arabicPeriod"/>
            </a:pPr>
            <a:r>
              <a:rPr lang="es-ES" sz="2400" smtClean="0">
                <a:solidFill>
                  <a:schemeClr val="tx2"/>
                </a:solidFill>
                <a:latin typeface="Tahoma" pitchFamily="34" charset="0"/>
                <a:cs typeface="Tahoma" pitchFamily="34" charset="0"/>
              </a:rPr>
              <a:t>La organización pública de estudio</a:t>
            </a:r>
          </a:p>
          <a:p>
            <a:pPr marL="514350" indent="-514350" algn="just">
              <a:buFont typeface="Tw Cen MT" pitchFamily="34" charset="0"/>
              <a:buAutoNum type="arabicPeriod"/>
            </a:pPr>
            <a:r>
              <a:rPr lang="es-ES" sz="2400" smtClean="0">
                <a:solidFill>
                  <a:schemeClr val="tx2"/>
                </a:solidFill>
                <a:latin typeface="Tahoma" pitchFamily="34" charset="0"/>
                <a:cs typeface="Tahoma" pitchFamily="34" charset="0"/>
              </a:rPr>
              <a:t>Modelo de Gestión para la DOIEG</a:t>
            </a:r>
          </a:p>
          <a:p>
            <a:pPr marL="514350" indent="-514350" algn="just">
              <a:buFont typeface="Tw Cen MT" pitchFamily="34" charset="0"/>
              <a:buAutoNum type="arabicPeriod"/>
            </a:pPr>
            <a:r>
              <a:rPr lang="es-ES" sz="2400" smtClean="0">
                <a:solidFill>
                  <a:schemeClr val="tx2"/>
                </a:solidFill>
                <a:latin typeface="Tahoma" pitchFamily="34" charset="0"/>
                <a:cs typeface="Tahoma" pitchFamily="34" charset="0"/>
              </a:rPr>
              <a:t>Conclusiones</a:t>
            </a:r>
          </a:p>
          <a:p>
            <a:pPr marL="514350" indent="-514350" algn="just">
              <a:buFont typeface="Tw Cen MT" pitchFamily="34" charset="0"/>
              <a:buAutoNum type="arabicPeriod"/>
            </a:pPr>
            <a:r>
              <a:rPr lang="es-ES" sz="2400" smtClean="0">
                <a:solidFill>
                  <a:schemeClr val="tx2"/>
                </a:solidFill>
                <a:latin typeface="Tahoma" pitchFamily="34" charset="0"/>
                <a:cs typeface="Tahoma" pitchFamily="34" charset="0"/>
              </a:rPr>
              <a:t>Recomendaciones</a:t>
            </a:r>
          </a:p>
        </p:txBody>
      </p:sp>
      <p:pic>
        <p:nvPicPr>
          <p:cNvPr id="14340" name="Picture 2" descr="Ver imagen en tamaño completo">
            <a:hlinkClick r:id="rId2"/>
          </p:cNvPr>
          <p:cNvPicPr>
            <a:picLocks noChangeAspect="1" noChangeArrowheads="1"/>
          </p:cNvPicPr>
          <p:nvPr/>
        </p:nvPicPr>
        <p:blipFill>
          <a:blip r:embed="rId3"/>
          <a:srcRect/>
          <a:stretch>
            <a:fillRect/>
          </a:stretch>
        </p:blipFill>
        <p:spPr bwMode="auto">
          <a:xfrm>
            <a:off x="6588125" y="4437063"/>
            <a:ext cx="2300288" cy="220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3"/>
          <p:cNvPicPr>
            <a:picLocks noChangeAspect="1" noChangeArrowheads="1"/>
          </p:cNvPicPr>
          <p:nvPr/>
        </p:nvPicPr>
        <p:blipFill>
          <a:blip r:embed="rId2"/>
          <a:srcRect/>
          <a:stretch>
            <a:fillRect/>
          </a:stretch>
        </p:blipFill>
        <p:spPr bwMode="auto">
          <a:xfrm>
            <a:off x="179388" y="188913"/>
            <a:ext cx="8677275" cy="625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250825" y="549275"/>
            <a:ext cx="889317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258888" y="95250"/>
            <a:ext cx="6049962" cy="676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755650" y="188913"/>
            <a:ext cx="7620000" cy="381000"/>
          </a:xfrm>
        </p:spPr>
        <p:txBody>
          <a:bodyPr/>
          <a:lstStyle/>
          <a:p>
            <a:pPr algn="ctr">
              <a:lnSpc>
                <a:spcPct val="80000"/>
              </a:lnSpc>
              <a:buFontTx/>
              <a:buNone/>
            </a:pPr>
            <a:r>
              <a:rPr lang="es-ES" sz="2000" smtClean="0">
                <a:solidFill>
                  <a:srgbClr val="0D5393"/>
                </a:solidFill>
                <a:latin typeface="Verdana" pitchFamily="34" charset="0"/>
              </a:rPr>
              <a:t>CUADRO DE MANDO INTEGRAL EN LA GESTIÓN PÚBLICA</a:t>
            </a:r>
          </a:p>
        </p:txBody>
      </p:sp>
      <p:sp>
        <p:nvSpPr>
          <p:cNvPr id="18435" name="Text Box 4">
            <a:hlinkClick r:id="rId3" action="ppaction://hlinksldjump"/>
          </p:cNvPr>
          <p:cNvSpPr txBox="1">
            <a:spLocks noChangeArrowheads="1"/>
          </p:cNvSpPr>
          <p:nvPr/>
        </p:nvSpPr>
        <p:spPr bwMode="auto">
          <a:xfrm>
            <a:off x="512763" y="554038"/>
            <a:ext cx="2306637" cy="9540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algn="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Externo</a:t>
            </a:r>
          </a:p>
          <a:p>
            <a:pPr algn="r" fontAlgn="auto">
              <a:spcBef>
                <a:spcPts val="0"/>
              </a:spcBef>
              <a:spcAft>
                <a:spcPts val="0"/>
              </a:spcAft>
              <a:defRPr/>
            </a:pPr>
            <a:r>
              <a:rPr lang="es-MX" sz="1400" dirty="0">
                <a:latin typeface="Tahoma" pitchFamily="34" charset="0"/>
                <a:ea typeface="Tahoma" pitchFamily="34" charset="0"/>
                <a:cs typeface="Tahoma" pitchFamily="34" charset="0"/>
              </a:rPr>
              <a:t>Oportunidades, Amenazas,</a:t>
            </a:r>
          </a:p>
          <a:p>
            <a:pPr algn="r" fontAlgn="auto">
              <a:spcBef>
                <a:spcPts val="0"/>
              </a:spcBef>
              <a:spcAft>
                <a:spcPts val="0"/>
              </a:spcAft>
              <a:defRPr/>
            </a:pPr>
            <a:r>
              <a:rPr lang="es-MX" sz="1400" dirty="0">
                <a:latin typeface="Tahoma" pitchFamily="34" charset="0"/>
                <a:ea typeface="Tahoma" pitchFamily="34" charset="0"/>
                <a:cs typeface="Tahoma" pitchFamily="34" charset="0"/>
              </a:rPr>
              <a:t>Análisis de la Industria</a:t>
            </a:r>
          </a:p>
          <a:p>
            <a:pPr algn="r" fontAlgn="auto">
              <a:spcBef>
                <a:spcPts val="0"/>
              </a:spcBef>
              <a:spcAft>
                <a:spcPts val="0"/>
              </a:spcAft>
              <a:defRPr/>
            </a:pPr>
            <a:endParaRPr lang="es-ES" sz="1400" dirty="0">
              <a:latin typeface="Tahoma" pitchFamily="34" charset="0"/>
              <a:ea typeface="Tahoma" pitchFamily="34" charset="0"/>
              <a:cs typeface="Tahoma" pitchFamily="34" charset="0"/>
            </a:endParaRPr>
          </a:p>
        </p:txBody>
      </p:sp>
      <p:sp>
        <p:nvSpPr>
          <p:cNvPr id="18436" name="Text Box 5">
            <a:hlinkClick r:id="rId3" action="ppaction://hlinksldjump"/>
          </p:cNvPr>
          <p:cNvSpPr txBox="1">
            <a:spLocks noChangeArrowheads="1"/>
          </p:cNvSpPr>
          <p:nvPr/>
        </p:nvSpPr>
        <p:spPr bwMode="auto">
          <a:xfrm>
            <a:off x="6227763" y="476250"/>
            <a:ext cx="2146300" cy="7381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Interno</a:t>
            </a:r>
          </a:p>
          <a:p>
            <a:pPr fontAlgn="auto">
              <a:spcBef>
                <a:spcPts val="0"/>
              </a:spcBef>
              <a:spcAft>
                <a:spcPts val="0"/>
              </a:spcAft>
              <a:defRPr/>
            </a:pPr>
            <a:r>
              <a:rPr lang="es-MX" sz="1400" dirty="0">
                <a:latin typeface="Tahoma" pitchFamily="34" charset="0"/>
                <a:ea typeface="Tahoma" pitchFamily="34" charset="0"/>
                <a:cs typeface="Tahoma" pitchFamily="34" charset="0"/>
              </a:rPr>
              <a:t>Fortalezas y </a:t>
            </a:r>
            <a:r>
              <a:rPr lang="es-MX" sz="1400" dirty="0">
                <a:latin typeface="Tahoma" pitchFamily="34" charset="0"/>
                <a:ea typeface="Tahoma" pitchFamily="34" charset="0"/>
                <a:cs typeface="Tahoma" pitchFamily="34" charset="0"/>
                <a:hlinkClick r:id="rId3" action="ppaction://hlinksldjump"/>
              </a:rPr>
              <a:t>Debilidades</a:t>
            </a:r>
            <a:r>
              <a:rPr lang="es-MX" sz="1400" dirty="0">
                <a:latin typeface="Tahoma" pitchFamily="34" charset="0"/>
                <a:ea typeface="Tahoma" pitchFamily="34" charset="0"/>
                <a:cs typeface="Tahoma" pitchFamily="34" charset="0"/>
              </a:rPr>
              <a:t>.</a:t>
            </a:r>
          </a:p>
          <a:p>
            <a:pPr fontAlgn="auto">
              <a:spcBef>
                <a:spcPts val="0"/>
              </a:spcBef>
              <a:spcAft>
                <a:spcPts val="0"/>
              </a:spcAft>
              <a:defRPr/>
            </a:pPr>
            <a:r>
              <a:rPr lang="es-MX" sz="1400" dirty="0">
                <a:latin typeface="Tahoma" pitchFamily="34" charset="0"/>
                <a:ea typeface="Tahoma" pitchFamily="34" charset="0"/>
                <a:cs typeface="Tahoma" pitchFamily="34" charset="0"/>
              </a:rPr>
              <a:t>Cadena de Valor.</a:t>
            </a:r>
            <a:endParaRPr lang="es-ES" sz="1400" dirty="0">
              <a:latin typeface="Tahoma" pitchFamily="34" charset="0"/>
              <a:ea typeface="Tahoma" pitchFamily="34" charset="0"/>
              <a:cs typeface="Tahoma" pitchFamily="34" charset="0"/>
            </a:endParaRPr>
          </a:p>
        </p:txBody>
      </p:sp>
      <p:sp>
        <p:nvSpPr>
          <p:cNvPr id="35845" name="Rectangle 6">
            <a:hlinkClick r:id="rId4" action="ppaction://hlinksldjump"/>
          </p:cNvPr>
          <p:cNvSpPr>
            <a:spLocks noChangeArrowheads="1"/>
          </p:cNvSpPr>
          <p:nvPr/>
        </p:nvSpPr>
        <p:spPr bwMode="auto">
          <a:xfrm>
            <a:off x="3740150" y="609600"/>
            <a:ext cx="1524000" cy="381000"/>
          </a:xfrm>
          <a:prstGeom prst="rect">
            <a:avLst/>
          </a:prstGeom>
          <a:noFill/>
          <a:ln w="9525">
            <a:solidFill>
              <a:schemeClr val="tx1"/>
            </a:solidFill>
            <a:miter lim="800000"/>
            <a:headEnd/>
            <a:tailEnd/>
          </a:ln>
        </p:spPr>
        <p:txBody>
          <a:bodyPr wrap="none" anchor="ctr"/>
          <a:lstStyle/>
          <a:p>
            <a:pPr algn="ctr"/>
            <a:r>
              <a:rPr lang="es-MX" sz="1400">
                <a:solidFill>
                  <a:srgbClr val="0D5393"/>
                </a:solidFill>
                <a:latin typeface="Verdana" pitchFamily="34" charset="0"/>
              </a:rPr>
              <a:t>Visión - Misión</a:t>
            </a:r>
            <a:endParaRPr lang="es-ES" sz="1400">
              <a:solidFill>
                <a:srgbClr val="0D5393"/>
              </a:solidFill>
              <a:latin typeface="Verdana" pitchFamily="34" charset="0"/>
            </a:endParaRPr>
          </a:p>
        </p:txBody>
      </p:sp>
      <p:sp>
        <p:nvSpPr>
          <p:cNvPr id="35846" name="Rectangle 7"/>
          <p:cNvSpPr>
            <a:spLocks noChangeArrowheads="1"/>
          </p:cNvSpPr>
          <p:nvPr/>
        </p:nvSpPr>
        <p:spPr bwMode="auto">
          <a:xfrm>
            <a:off x="3740150" y="1143000"/>
            <a:ext cx="1524000" cy="609600"/>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35847" name="Text Box 8"/>
          <p:cNvSpPr txBox="1">
            <a:spLocks noChangeArrowheads="1"/>
          </p:cNvSpPr>
          <p:nvPr/>
        </p:nvSpPr>
        <p:spPr bwMode="auto">
          <a:xfrm>
            <a:off x="3697288" y="1125538"/>
            <a:ext cx="1679575" cy="669925"/>
          </a:xfrm>
          <a:prstGeom prst="rect">
            <a:avLst/>
          </a:prstGeom>
          <a:noFill/>
          <a:ln w="9525">
            <a:noFill/>
            <a:miter lim="800000"/>
            <a:headEnd/>
            <a:tailEnd/>
          </a:ln>
        </p:spPr>
        <p:txBody>
          <a:bodyPr>
            <a:spAutoFit/>
          </a:bodyPr>
          <a:lstStyle/>
          <a:p>
            <a:pPr algn="ctr"/>
            <a:r>
              <a:rPr lang="es-MX" sz="1200">
                <a:solidFill>
                  <a:srgbClr val="0D5393"/>
                </a:solidFill>
                <a:latin typeface="Verdana" pitchFamily="34" charset="0"/>
              </a:rPr>
              <a:t>Objetivos de</a:t>
            </a:r>
          </a:p>
          <a:p>
            <a:pPr algn="ctr"/>
            <a:r>
              <a:rPr lang="es-MX" sz="1200">
                <a:solidFill>
                  <a:srgbClr val="0D5393"/>
                </a:solidFill>
                <a:latin typeface="Verdana" pitchFamily="34" charset="0"/>
              </a:rPr>
              <a:t>Mediano </a:t>
            </a:r>
          </a:p>
          <a:p>
            <a:pPr algn="ctr"/>
            <a:r>
              <a:rPr lang="es-MX" sz="1200">
                <a:solidFill>
                  <a:srgbClr val="0D5393"/>
                </a:solidFill>
                <a:latin typeface="Verdana" pitchFamily="34" charset="0"/>
              </a:rPr>
              <a:t>y Largo plazo</a:t>
            </a:r>
            <a:r>
              <a:rPr lang="es-MX" sz="1400">
                <a:solidFill>
                  <a:srgbClr val="0D5393"/>
                </a:solidFill>
                <a:latin typeface="Verdana" pitchFamily="34" charset="0"/>
              </a:rPr>
              <a:t> </a:t>
            </a:r>
            <a:endParaRPr lang="es-ES" sz="1400">
              <a:solidFill>
                <a:srgbClr val="0D5393"/>
              </a:solidFill>
              <a:latin typeface="Verdana" pitchFamily="34" charset="0"/>
            </a:endParaRPr>
          </a:p>
        </p:txBody>
      </p:sp>
      <p:sp>
        <p:nvSpPr>
          <p:cNvPr id="35848" name="Line 9"/>
          <p:cNvSpPr>
            <a:spLocks noChangeShapeType="1"/>
          </p:cNvSpPr>
          <p:nvPr/>
        </p:nvSpPr>
        <p:spPr bwMode="auto">
          <a:xfrm>
            <a:off x="2825750" y="838200"/>
            <a:ext cx="838200" cy="381000"/>
          </a:xfrm>
          <a:prstGeom prst="line">
            <a:avLst/>
          </a:prstGeom>
          <a:noFill/>
          <a:ln w="15875">
            <a:solidFill>
              <a:schemeClr val="accent2"/>
            </a:solidFill>
            <a:round/>
            <a:headEnd/>
            <a:tailEnd type="stealth" w="lg" len="lg"/>
          </a:ln>
        </p:spPr>
        <p:txBody>
          <a:bodyPr/>
          <a:lstStyle/>
          <a:p>
            <a:endParaRPr lang="en-US"/>
          </a:p>
        </p:txBody>
      </p:sp>
      <p:sp>
        <p:nvSpPr>
          <p:cNvPr id="35849" name="Line 10"/>
          <p:cNvSpPr>
            <a:spLocks noChangeShapeType="1"/>
          </p:cNvSpPr>
          <p:nvPr/>
        </p:nvSpPr>
        <p:spPr bwMode="auto">
          <a:xfrm flipH="1">
            <a:off x="5340350" y="838200"/>
            <a:ext cx="914400" cy="381000"/>
          </a:xfrm>
          <a:prstGeom prst="line">
            <a:avLst/>
          </a:prstGeom>
          <a:noFill/>
          <a:ln w="15875">
            <a:solidFill>
              <a:schemeClr val="accent2"/>
            </a:solidFill>
            <a:round/>
            <a:headEnd/>
            <a:tailEnd type="stealth" w="lg" len="lg"/>
          </a:ln>
        </p:spPr>
        <p:txBody>
          <a:bodyPr/>
          <a:lstStyle/>
          <a:p>
            <a:endParaRPr lang="en-US"/>
          </a:p>
        </p:txBody>
      </p:sp>
      <p:sp>
        <p:nvSpPr>
          <p:cNvPr id="35850" name="Text Box 11"/>
          <p:cNvSpPr txBox="1">
            <a:spLocks noChangeArrowheads="1"/>
          </p:cNvSpPr>
          <p:nvPr/>
        </p:nvSpPr>
        <p:spPr bwMode="auto">
          <a:xfrm>
            <a:off x="2362200" y="2092325"/>
            <a:ext cx="4876800" cy="2032000"/>
          </a:xfrm>
          <a:prstGeom prst="rect">
            <a:avLst/>
          </a:prstGeom>
          <a:noFill/>
          <a:ln w="9525">
            <a:noFill/>
            <a:miter lim="800000"/>
            <a:headEnd/>
            <a:tailEnd/>
          </a:ln>
        </p:spPr>
        <p:txBody>
          <a:bodyPr>
            <a:spAutoFit/>
          </a:bodyPr>
          <a:lstStyle/>
          <a:p>
            <a:r>
              <a:rPr lang="es-MX" sz="1400" b="1">
                <a:latin typeface="Verdana" pitchFamily="34" charset="0"/>
              </a:rPr>
              <a:t>  </a:t>
            </a:r>
            <a:r>
              <a:rPr lang="es-MX" sz="1400" b="1">
                <a:solidFill>
                  <a:srgbClr val="0D5393"/>
                </a:solidFill>
                <a:latin typeface="Tahoma" pitchFamily="34" charset="0"/>
                <a:cs typeface="Tahoma" pitchFamily="34" charset="0"/>
              </a:rPr>
              <a:t>Identificación</a:t>
            </a:r>
            <a:r>
              <a:rPr lang="es-MX" sz="1400" b="1">
                <a:solidFill>
                  <a:srgbClr val="0D5393"/>
                </a:solidFill>
                <a:latin typeface="Verdana" pitchFamily="34" charset="0"/>
              </a:rPr>
              <a:t> de estrategias alternativas</a:t>
            </a:r>
          </a:p>
          <a:p>
            <a:pPr lvl="2">
              <a:buFontTx/>
              <a:buChar char="-"/>
            </a:pPr>
            <a:r>
              <a:rPr lang="es-MX" sz="1400">
                <a:latin typeface="Verdana" pitchFamily="34" charset="0"/>
              </a:rPr>
              <a:t> Revisar misión-visión</a:t>
            </a:r>
          </a:p>
          <a:p>
            <a:pPr lvl="2">
              <a:buFontTx/>
              <a:buChar char="-"/>
            </a:pPr>
            <a:r>
              <a:rPr lang="es-MX" sz="1400">
                <a:latin typeface="Verdana" pitchFamily="34" charset="0"/>
              </a:rPr>
              <a:t> Anticipar acciones de competidores</a:t>
            </a:r>
          </a:p>
          <a:p>
            <a:pPr lvl="2">
              <a:buFontTx/>
              <a:buChar char="-"/>
            </a:pPr>
            <a:r>
              <a:rPr lang="es-MX" sz="1400">
                <a:latin typeface="Verdana" pitchFamily="34" charset="0"/>
              </a:rPr>
              <a:t> Identificar y Evaluar Estrategias</a:t>
            </a:r>
          </a:p>
          <a:p>
            <a:pPr lvl="2"/>
            <a:r>
              <a:rPr lang="es-MX" sz="1400">
                <a:latin typeface="Verdana" pitchFamily="34" charset="0"/>
              </a:rPr>
              <a:t>  </a:t>
            </a:r>
          </a:p>
          <a:p>
            <a:r>
              <a:rPr lang="es-MX" sz="1400" b="1">
                <a:latin typeface="Verdana" pitchFamily="34" charset="0"/>
              </a:rPr>
              <a:t> </a:t>
            </a:r>
          </a:p>
          <a:p>
            <a:pPr>
              <a:buFontTx/>
              <a:buChar char="-"/>
            </a:pPr>
            <a:r>
              <a:rPr lang="es-MX" sz="1400" b="1">
                <a:solidFill>
                  <a:srgbClr val="0D5393"/>
                </a:solidFill>
                <a:latin typeface="Verdana" pitchFamily="34" charset="0"/>
                <a:hlinkClick r:id="rId5" action="ppaction://hlinksldjump"/>
              </a:rPr>
              <a:t>Selección de estrategia (Formulación)</a:t>
            </a:r>
            <a:endParaRPr lang="es-MX" sz="1400" b="1" u="sng">
              <a:latin typeface="Verdana" pitchFamily="34" charset="0"/>
            </a:endParaRPr>
          </a:p>
          <a:p>
            <a:r>
              <a:rPr lang="es-MX" sz="1400">
                <a:latin typeface="Verdana" pitchFamily="34" charset="0"/>
              </a:rPr>
              <a:t>Corporativa, unidades de negocio, nivel funcional, </a:t>
            </a:r>
          </a:p>
          <a:p>
            <a:r>
              <a:rPr lang="es-MX" sz="1400">
                <a:latin typeface="Verdana" pitchFamily="34" charset="0"/>
              </a:rPr>
              <a:t>                 planes operativos y presupuestos </a:t>
            </a:r>
            <a:endParaRPr lang="es-ES" sz="1400">
              <a:latin typeface="Verdana" pitchFamily="34" charset="0"/>
            </a:endParaRPr>
          </a:p>
        </p:txBody>
      </p:sp>
      <p:sp>
        <p:nvSpPr>
          <p:cNvPr id="35851" name="Text Box 12"/>
          <p:cNvSpPr txBox="1">
            <a:spLocks noChangeArrowheads="1"/>
          </p:cNvSpPr>
          <p:nvPr/>
        </p:nvSpPr>
        <p:spPr bwMode="auto">
          <a:xfrm>
            <a:off x="2673350" y="4405313"/>
            <a:ext cx="4319588" cy="1368425"/>
          </a:xfrm>
          <a:prstGeom prst="rect">
            <a:avLst/>
          </a:prstGeom>
          <a:noFill/>
          <a:ln w="9525">
            <a:noFill/>
            <a:miter lim="800000"/>
            <a:headEnd/>
            <a:tailEnd/>
          </a:ln>
        </p:spPr>
        <p:txBody>
          <a:bodyPr wrap="none">
            <a:spAutoFit/>
          </a:bodyPr>
          <a:lstStyle/>
          <a:p>
            <a:r>
              <a:rPr lang="es-MX" sz="1400" b="1">
                <a:solidFill>
                  <a:srgbClr val="0D5393"/>
                </a:solidFill>
                <a:latin typeface="Verdana" pitchFamily="34" charset="0"/>
              </a:rPr>
              <a:t>Adecuación estructura-estrategia-control</a:t>
            </a:r>
          </a:p>
          <a:p>
            <a:endParaRPr lang="es-MX" sz="1400" b="1" u="sng">
              <a:latin typeface="Verdana" pitchFamily="34" charset="0"/>
            </a:endParaRPr>
          </a:p>
          <a:p>
            <a:r>
              <a:rPr lang="es-MX" sz="1400" b="1">
                <a:latin typeface="Verdana" pitchFamily="34" charset="0"/>
              </a:rPr>
              <a:t>        </a:t>
            </a:r>
            <a:r>
              <a:rPr lang="es-MX" sz="1400" b="1">
                <a:solidFill>
                  <a:srgbClr val="0D5393"/>
                </a:solidFill>
                <a:latin typeface="Verdana" pitchFamily="34" charset="0"/>
              </a:rPr>
              <a:t>Ejecución del cambio estratégico</a:t>
            </a:r>
          </a:p>
          <a:p>
            <a:pPr lvl="2">
              <a:buFontTx/>
              <a:buChar char="-"/>
            </a:pPr>
            <a:r>
              <a:rPr lang="es-MX" sz="1400">
                <a:latin typeface="Verdana" pitchFamily="34" charset="0"/>
              </a:rPr>
              <a:t> Poder, política, conflicto </a:t>
            </a:r>
          </a:p>
          <a:p>
            <a:pPr lvl="2">
              <a:buFontTx/>
              <a:buChar char="-"/>
            </a:pPr>
            <a:r>
              <a:rPr lang="es-MX" sz="1400">
                <a:latin typeface="Verdana" pitchFamily="34" charset="0"/>
              </a:rPr>
              <a:t> Liderazgo </a:t>
            </a:r>
          </a:p>
          <a:p>
            <a:pPr lvl="2">
              <a:buFontTx/>
              <a:buChar char="-"/>
            </a:pPr>
            <a:r>
              <a:rPr lang="es-MX" sz="1400">
                <a:latin typeface="Verdana" pitchFamily="34" charset="0"/>
              </a:rPr>
              <a:t> Cambio</a:t>
            </a:r>
            <a:endParaRPr lang="es-ES" sz="1400">
              <a:latin typeface="Verdana" pitchFamily="34" charset="0"/>
            </a:endParaRPr>
          </a:p>
        </p:txBody>
      </p:sp>
      <p:sp>
        <p:nvSpPr>
          <p:cNvPr id="35852" name="Rectangle 13"/>
          <p:cNvSpPr>
            <a:spLocks noChangeArrowheads="1"/>
          </p:cNvSpPr>
          <p:nvPr/>
        </p:nvSpPr>
        <p:spPr bwMode="auto">
          <a:xfrm>
            <a:off x="2301875" y="1981200"/>
            <a:ext cx="4648200" cy="2133600"/>
          </a:xfrm>
          <a:prstGeom prst="rect">
            <a:avLst/>
          </a:prstGeom>
          <a:noFill/>
          <a:ln w="9525">
            <a:solidFill>
              <a:schemeClr val="tx1"/>
            </a:solidFill>
            <a:prstDash val="sysDot"/>
            <a:miter lim="800000"/>
            <a:headEnd/>
            <a:tailEnd/>
          </a:ln>
        </p:spPr>
        <p:txBody>
          <a:bodyPr wrap="none" anchor="ctr"/>
          <a:lstStyle/>
          <a:p>
            <a:endParaRPr lang="es-EC">
              <a:latin typeface="Lucida Sans Unicode" pitchFamily="34" charset="0"/>
            </a:endParaRPr>
          </a:p>
        </p:txBody>
      </p:sp>
      <p:sp>
        <p:nvSpPr>
          <p:cNvPr id="35853" name="Text Box 14"/>
          <p:cNvSpPr txBox="1">
            <a:spLocks noChangeArrowheads="1"/>
          </p:cNvSpPr>
          <p:nvPr/>
        </p:nvSpPr>
        <p:spPr bwMode="auto">
          <a:xfrm>
            <a:off x="996950" y="4495800"/>
            <a:ext cx="1212850" cy="530225"/>
          </a:xfrm>
          <a:prstGeom prst="rect">
            <a:avLst/>
          </a:prstGeom>
          <a:noFill/>
          <a:ln w="9525">
            <a:noFill/>
            <a:miter lim="800000"/>
            <a:headEnd/>
            <a:tailEnd/>
          </a:ln>
        </p:spPr>
        <p:txBody>
          <a:bodyPr>
            <a:spAutoFit/>
          </a:bodyPr>
          <a:lstStyle/>
          <a:p>
            <a:pPr>
              <a:lnSpc>
                <a:spcPct val="80000"/>
              </a:lnSpc>
            </a:pPr>
            <a:r>
              <a:rPr lang="es-MX" sz="1200" i="1">
                <a:solidFill>
                  <a:schemeClr val="hlink"/>
                </a:solidFill>
                <a:latin typeface="Verdana" pitchFamily="34" charset="0"/>
              </a:rPr>
              <a:t>Diseño de la</a:t>
            </a:r>
          </a:p>
          <a:p>
            <a:pPr>
              <a:lnSpc>
                <a:spcPct val="80000"/>
              </a:lnSpc>
            </a:pPr>
            <a:r>
              <a:rPr lang="es-MX" sz="1200" i="1">
                <a:solidFill>
                  <a:schemeClr val="hlink"/>
                </a:solidFill>
                <a:latin typeface="Verdana" pitchFamily="34" charset="0"/>
              </a:rPr>
              <a:t>Estructura</a:t>
            </a:r>
            <a:r>
              <a:rPr lang="es-MX" sz="2400">
                <a:latin typeface="Times New Roman" pitchFamily="18" charset="0"/>
              </a:rPr>
              <a:t> </a:t>
            </a:r>
            <a:endParaRPr lang="es-ES" sz="2400">
              <a:latin typeface="Times New Roman" pitchFamily="18" charset="0"/>
            </a:endParaRPr>
          </a:p>
        </p:txBody>
      </p:sp>
      <p:sp>
        <p:nvSpPr>
          <p:cNvPr id="35854" name="Text Box 15"/>
          <p:cNvSpPr txBox="1">
            <a:spLocks noChangeArrowheads="1"/>
          </p:cNvSpPr>
          <p:nvPr/>
        </p:nvSpPr>
        <p:spPr bwMode="auto">
          <a:xfrm>
            <a:off x="7097713" y="4495800"/>
            <a:ext cx="1665287" cy="639763"/>
          </a:xfrm>
          <a:prstGeom prst="rect">
            <a:avLst/>
          </a:prstGeom>
          <a:noFill/>
          <a:ln w="9525">
            <a:noFill/>
            <a:miter lim="800000"/>
            <a:headEnd/>
            <a:tailEnd/>
          </a:ln>
        </p:spPr>
        <p:txBody>
          <a:bodyPr wrap="none">
            <a:spAutoFit/>
          </a:bodyPr>
          <a:lstStyle/>
          <a:p>
            <a:pPr algn="ctr"/>
            <a:r>
              <a:rPr lang="es-MX" sz="1200" i="1">
                <a:solidFill>
                  <a:schemeClr val="hlink"/>
                </a:solidFill>
                <a:latin typeface="Verdana" pitchFamily="34" charset="0"/>
              </a:rPr>
              <a:t>Diseño de sistemas</a:t>
            </a:r>
          </a:p>
          <a:p>
            <a:pPr algn="ctr"/>
            <a:r>
              <a:rPr lang="es-MX" sz="1200" i="1">
                <a:solidFill>
                  <a:schemeClr val="hlink"/>
                </a:solidFill>
                <a:latin typeface="Verdana" pitchFamily="34" charset="0"/>
              </a:rPr>
              <a:t>De control </a:t>
            </a:r>
          </a:p>
          <a:p>
            <a:pPr algn="ctr"/>
            <a:r>
              <a:rPr lang="es-MX" sz="1200" i="1">
                <a:solidFill>
                  <a:schemeClr val="hlink"/>
                </a:solidFill>
                <a:latin typeface="Verdana" pitchFamily="34" charset="0"/>
              </a:rPr>
              <a:t>estratégico</a:t>
            </a:r>
            <a:endParaRPr lang="es-ES" sz="1200" i="1">
              <a:solidFill>
                <a:schemeClr val="hlink"/>
              </a:solidFill>
              <a:latin typeface="Verdana" pitchFamily="34" charset="0"/>
            </a:endParaRPr>
          </a:p>
        </p:txBody>
      </p:sp>
      <p:sp>
        <p:nvSpPr>
          <p:cNvPr id="35855" name="Rectangle 16"/>
          <p:cNvSpPr>
            <a:spLocks noChangeArrowheads="1"/>
          </p:cNvSpPr>
          <p:nvPr/>
        </p:nvSpPr>
        <p:spPr bwMode="auto">
          <a:xfrm>
            <a:off x="920750" y="4343400"/>
            <a:ext cx="7772400" cy="1524000"/>
          </a:xfrm>
          <a:prstGeom prst="rect">
            <a:avLst/>
          </a:prstGeom>
          <a:noFill/>
          <a:ln w="9525">
            <a:solidFill>
              <a:schemeClr val="tx1"/>
            </a:solidFill>
            <a:prstDash val="sysDot"/>
            <a:miter lim="800000"/>
            <a:headEnd/>
            <a:tailEnd/>
          </a:ln>
        </p:spPr>
        <p:txBody>
          <a:bodyPr wrap="none" anchor="ctr"/>
          <a:lstStyle/>
          <a:p>
            <a:endParaRPr lang="es-EC">
              <a:latin typeface="Tahoma" pitchFamily="34" charset="0"/>
              <a:cs typeface="Tahoma" pitchFamily="34" charset="0"/>
            </a:endParaRPr>
          </a:p>
        </p:txBody>
      </p:sp>
      <p:sp>
        <p:nvSpPr>
          <p:cNvPr id="35856" name="Line 17"/>
          <p:cNvSpPr>
            <a:spLocks noChangeShapeType="1"/>
          </p:cNvSpPr>
          <p:nvPr/>
        </p:nvSpPr>
        <p:spPr bwMode="auto">
          <a:xfrm>
            <a:off x="4502150" y="990600"/>
            <a:ext cx="0" cy="152400"/>
          </a:xfrm>
          <a:prstGeom prst="line">
            <a:avLst/>
          </a:prstGeom>
          <a:noFill/>
          <a:ln w="9525">
            <a:solidFill>
              <a:schemeClr val="accent2"/>
            </a:solidFill>
            <a:round/>
            <a:headEnd/>
            <a:tailEnd type="triangle" w="med" len="med"/>
          </a:ln>
        </p:spPr>
        <p:txBody>
          <a:bodyPr/>
          <a:lstStyle/>
          <a:p>
            <a:endParaRPr lang="en-US"/>
          </a:p>
        </p:txBody>
      </p:sp>
      <p:sp>
        <p:nvSpPr>
          <p:cNvPr id="35857" name="Line 18"/>
          <p:cNvSpPr>
            <a:spLocks noChangeShapeType="1"/>
          </p:cNvSpPr>
          <p:nvPr/>
        </p:nvSpPr>
        <p:spPr bwMode="auto">
          <a:xfrm>
            <a:off x="4502150" y="1752600"/>
            <a:ext cx="0" cy="228600"/>
          </a:xfrm>
          <a:prstGeom prst="line">
            <a:avLst/>
          </a:prstGeom>
          <a:noFill/>
          <a:ln w="9525">
            <a:solidFill>
              <a:schemeClr val="accent2"/>
            </a:solidFill>
            <a:round/>
            <a:headEnd/>
            <a:tailEnd type="triangle" w="med" len="med"/>
          </a:ln>
        </p:spPr>
        <p:txBody>
          <a:bodyPr/>
          <a:lstStyle/>
          <a:p>
            <a:endParaRPr lang="en-US"/>
          </a:p>
        </p:txBody>
      </p:sp>
      <p:sp>
        <p:nvSpPr>
          <p:cNvPr id="35858" name="Line 19"/>
          <p:cNvSpPr>
            <a:spLocks noChangeShapeType="1"/>
          </p:cNvSpPr>
          <p:nvPr/>
        </p:nvSpPr>
        <p:spPr bwMode="auto">
          <a:xfrm>
            <a:off x="4572000" y="3052763"/>
            <a:ext cx="0" cy="304800"/>
          </a:xfrm>
          <a:prstGeom prst="line">
            <a:avLst/>
          </a:prstGeom>
          <a:noFill/>
          <a:ln w="9525">
            <a:solidFill>
              <a:schemeClr val="accent2"/>
            </a:solidFill>
            <a:round/>
            <a:headEnd/>
            <a:tailEnd type="triangle" w="med" len="med"/>
          </a:ln>
        </p:spPr>
        <p:txBody>
          <a:bodyPr/>
          <a:lstStyle/>
          <a:p>
            <a:endParaRPr lang="en-US"/>
          </a:p>
        </p:txBody>
      </p:sp>
      <p:sp>
        <p:nvSpPr>
          <p:cNvPr id="35859" name="Line 20"/>
          <p:cNvSpPr>
            <a:spLocks noChangeShapeType="1"/>
          </p:cNvSpPr>
          <p:nvPr/>
        </p:nvSpPr>
        <p:spPr bwMode="auto">
          <a:xfrm>
            <a:off x="20637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35860" name="Line 21"/>
          <p:cNvSpPr>
            <a:spLocks noChangeShapeType="1"/>
          </p:cNvSpPr>
          <p:nvPr/>
        </p:nvSpPr>
        <p:spPr bwMode="auto">
          <a:xfrm flipH="1">
            <a:off x="64071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35861" name="Line 22"/>
          <p:cNvSpPr>
            <a:spLocks noChangeShapeType="1"/>
          </p:cNvSpPr>
          <p:nvPr/>
        </p:nvSpPr>
        <p:spPr bwMode="auto">
          <a:xfrm>
            <a:off x="4502150" y="4648200"/>
            <a:ext cx="0" cy="228600"/>
          </a:xfrm>
          <a:prstGeom prst="line">
            <a:avLst/>
          </a:prstGeom>
          <a:noFill/>
          <a:ln w="9525">
            <a:solidFill>
              <a:schemeClr val="accent2"/>
            </a:solidFill>
            <a:round/>
            <a:headEnd/>
            <a:tailEnd type="triangle" w="med" len="med"/>
          </a:ln>
        </p:spPr>
        <p:txBody>
          <a:bodyPr/>
          <a:lstStyle/>
          <a:p>
            <a:endParaRPr lang="en-US"/>
          </a:p>
        </p:txBody>
      </p:sp>
      <p:sp>
        <p:nvSpPr>
          <p:cNvPr id="35862" name="Line 23"/>
          <p:cNvSpPr>
            <a:spLocks noChangeShapeType="1"/>
          </p:cNvSpPr>
          <p:nvPr/>
        </p:nvSpPr>
        <p:spPr bwMode="auto">
          <a:xfrm>
            <a:off x="4502150" y="5943600"/>
            <a:ext cx="0" cy="228600"/>
          </a:xfrm>
          <a:prstGeom prst="line">
            <a:avLst/>
          </a:prstGeom>
          <a:noFill/>
          <a:ln w="9525">
            <a:solidFill>
              <a:schemeClr val="accent2"/>
            </a:solidFill>
            <a:round/>
            <a:headEnd/>
            <a:tailEnd type="triangle" w="med" len="med"/>
          </a:ln>
        </p:spPr>
        <p:txBody>
          <a:bodyPr/>
          <a:lstStyle/>
          <a:p>
            <a:endParaRPr lang="en-US"/>
          </a:p>
        </p:txBody>
      </p:sp>
      <p:sp>
        <p:nvSpPr>
          <p:cNvPr id="35863" name="Text Box 24"/>
          <p:cNvSpPr txBox="1">
            <a:spLocks noChangeArrowheads="1"/>
          </p:cNvSpPr>
          <p:nvPr/>
        </p:nvSpPr>
        <p:spPr bwMode="auto">
          <a:xfrm>
            <a:off x="3851275" y="6237288"/>
            <a:ext cx="1273175" cy="457200"/>
          </a:xfrm>
          <a:prstGeom prst="rect">
            <a:avLst/>
          </a:prstGeom>
          <a:noFill/>
          <a:ln w="9525">
            <a:noFill/>
            <a:miter lim="800000"/>
            <a:headEnd/>
            <a:tailEnd/>
          </a:ln>
        </p:spPr>
        <p:txBody>
          <a:bodyPr wrap="none">
            <a:spAutoFit/>
          </a:bodyPr>
          <a:lstStyle/>
          <a:p>
            <a:pPr algn="ctr"/>
            <a:r>
              <a:rPr lang="es-MX" sz="1200">
                <a:solidFill>
                  <a:srgbClr val="0D5393"/>
                </a:solidFill>
                <a:latin typeface="Verdana" pitchFamily="34" charset="0"/>
              </a:rPr>
              <a:t>  </a:t>
            </a:r>
            <a:r>
              <a:rPr lang="es-MX" sz="1200">
                <a:solidFill>
                  <a:srgbClr val="0D5393"/>
                </a:solidFill>
                <a:latin typeface="Verdana" pitchFamily="34" charset="0"/>
                <a:hlinkClick r:id="rId6" action="ppaction://hlinksldjump"/>
              </a:rPr>
              <a:t>  </a:t>
            </a:r>
            <a:r>
              <a:rPr lang="es-MX" sz="1200">
                <a:solidFill>
                  <a:srgbClr val="0D5393"/>
                </a:solidFill>
                <a:latin typeface="Verdana" pitchFamily="34" charset="0"/>
              </a:rPr>
              <a:t>Evaluación </a:t>
            </a:r>
          </a:p>
          <a:p>
            <a:pPr algn="ctr"/>
            <a:r>
              <a:rPr lang="es-MX" sz="1200">
                <a:solidFill>
                  <a:srgbClr val="0D5393"/>
                </a:solidFill>
                <a:latin typeface="Verdana" pitchFamily="34" charset="0"/>
              </a:rPr>
              <a:t>y Control</a:t>
            </a:r>
            <a:endParaRPr lang="es-ES" sz="1200">
              <a:solidFill>
                <a:srgbClr val="0D5393"/>
              </a:solidFill>
              <a:latin typeface="Verdana" pitchFamily="34" charset="0"/>
            </a:endParaRPr>
          </a:p>
        </p:txBody>
      </p:sp>
      <p:sp>
        <p:nvSpPr>
          <p:cNvPr id="35864" name="Rectangle 25"/>
          <p:cNvSpPr>
            <a:spLocks noChangeArrowheads="1"/>
          </p:cNvSpPr>
          <p:nvPr/>
        </p:nvSpPr>
        <p:spPr bwMode="auto">
          <a:xfrm>
            <a:off x="3968750" y="6248400"/>
            <a:ext cx="1219200" cy="420688"/>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35865" name="Text Box 26"/>
          <p:cNvSpPr txBox="1">
            <a:spLocks noChangeArrowheads="1"/>
          </p:cNvSpPr>
          <p:nvPr/>
        </p:nvSpPr>
        <p:spPr bwMode="auto">
          <a:xfrm>
            <a:off x="5221288" y="6040438"/>
            <a:ext cx="3640137" cy="738187"/>
          </a:xfrm>
          <a:prstGeom prst="rect">
            <a:avLst/>
          </a:prstGeom>
          <a:noFill/>
          <a:ln w="9525">
            <a:noFill/>
            <a:miter lim="800000"/>
            <a:headEnd/>
            <a:tailEnd/>
          </a:ln>
        </p:spPr>
        <p:txBody>
          <a:bodyPr wrap="none">
            <a:spAutoFit/>
          </a:bodyPr>
          <a:lstStyle/>
          <a:p>
            <a:pPr>
              <a:buFontTx/>
              <a:buChar char="-"/>
            </a:pPr>
            <a:r>
              <a:rPr lang="es-MX" sz="1400">
                <a:latin typeface="Verdana" pitchFamily="34" charset="0"/>
              </a:rPr>
              <a:t> </a:t>
            </a:r>
            <a:r>
              <a:rPr lang="es-MX" sz="1400">
                <a:latin typeface="Tahoma" pitchFamily="34" charset="0"/>
                <a:cs typeface="Tahoma" pitchFamily="34" charset="0"/>
              </a:rPr>
              <a:t>Mide</a:t>
            </a:r>
            <a:r>
              <a:rPr lang="es-MX" sz="1400">
                <a:latin typeface="Verdana" pitchFamily="34" charset="0"/>
              </a:rPr>
              <a:t> resultados</a:t>
            </a:r>
          </a:p>
          <a:p>
            <a:pPr>
              <a:buFontTx/>
              <a:buChar char="-"/>
            </a:pPr>
            <a:r>
              <a:rPr lang="es-MX" sz="1400">
                <a:latin typeface="Verdana" pitchFamily="34" charset="0"/>
              </a:rPr>
              <a:t> Controla constantemente las etapas </a:t>
            </a:r>
          </a:p>
          <a:p>
            <a:r>
              <a:rPr lang="es-MX" sz="1400">
                <a:latin typeface="Verdana" pitchFamily="34" charset="0"/>
              </a:rPr>
              <a:t> del proceso.</a:t>
            </a:r>
            <a:endParaRPr lang="es-ES" sz="1400">
              <a:latin typeface="Verdana" pitchFamily="34" charset="0"/>
            </a:endParaRPr>
          </a:p>
        </p:txBody>
      </p:sp>
      <p:sp>
        <p:nvSpPr>
          <p:cNvPr id="35866" name="Line 27"/>
          <p:cNvSpPr>
            <a:spLocks noChangeShapeType="1"/>
          </p:cNvSpPr>
          <p:nvPr/>
        </p:nvSpPr>
        <p:spPr bwMode="auto">
          <a:xfrm>
            <a:off x="4502150" y="4114800"/>
            <a:ext cx="0" cy="228600"/>
          </a:xfrm>
          <a:prstGeom prst="line">
            <a:avLst/>
          </a:prstGeom>
          <a:noFill/>
          <a:ln w="9525">
            <a:solidFill>
              <a:schemeClr val="accent2"/>
            </a:solidFill>
            <a:round/>
            <a:headEnd/>
            <a:tailEnd type="triangle" w="med" len="med"/>
          </a:ln>
        </p:spPr>
        <p:txBody>
          <a:bodyPr/>
          <a:lstStyle/>
          <a:p>
            <a:endParaRPr lang="en-US"/>
          </a:p>
        </p:txBody>
      </p:sp>
      <p:sp>
        <p:nvSpPr>
          <p:cNvPr id="35867" name="26 CuadroTexto"/>
          <p:cNvSpPr txBox="1">
            <a:spLocks noChangeArrowheads="1"/>
          </p:cNvSpPr>
          <p:nvPr/>
        </p:nvSpPr>
        <p:spPr bwMode="auto">
          <a:xfrm>
            <a:off x="-612775" y="6550025"/>
            <a:ext cx="3455988" cy="307975"/>
          </a:xfrm>
          <a:prstGeom prst="rect">
            <a:avLst/>
          </a:prstGeom>
          <a:noFill/>
          <a:ln w="9525">
            <a:noFill/>
            <a:miter lim="800000"/>
            <a:headEnd/>
            <a:tailEnd/>
          </a:ln>
        </p:spPr>
        <p:txBody>
          <a:bodyPr>
            <a:spAutoFit/>
          </a:bodyPr>
          <a:lstStyle/>
          <a:p>
            <a:pPr algn="r"/>
            <a:r>
              <a:rPr lang="es-MX" sz="1400" b="1">
                <a:solidFill>
                  <a:schemeClr val="bg1"/>
                </a:solidFill>
                <a:latin typeface="Lucida Sans Unicode" pitchFamily="34" charset="0"/>
              </a:rPr>
              <a:t>Fuente:  Daniel Valdés Gómez</a:t>
            </a:r>
            <a:endParaRPr lang="en-US" sz="1400" b="1">
              <a:solidFill>
                <a:schemeClr val="bg1"/>
              </a:solidFill>
              <a:latin typeface="Lucida Sans Unicode" pitchFamily="34" charset="0"/>
            </a:endParaRPr>
          </a:p>
        </p:txBody>
      </p:sp>
      <p:sp>
        <p:nvSpPr>
          <p:cNvPr id="28" name="27 Elipse"/>
          <p:cNvSpPr/>
          <p:nvPr/>
        </p:nvSpPr>
        <p:spPr>
          <a:xfrm>
            <a:off x="539750" y="4221163"/>
            <a:ext cx="8280400" cy="1728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71400"/>
            <a:ext cx="8229600" cy="1143000"/>
          </a:xfrm>
        </p:spPr>
        <p:txBody>
          <a:bodyPr/>
          <a:lstStyle/>
          <a:p>
            <a:pPr algn="ctr" fontAlgn="auto">
              <a:spcAft>
                <a:spcPts val="0"/>
              </a:spcAft>
              <a:defRPr/>
            </a:pPr>
            <a:r>
              <a:rPr lang="es-MX" sz="3200" dirty="0" smtClean="0"/>
              <a:t>Mapa Estratégico de Gestión</a:t>
            </a:r>
            <a:endParaRPr lang="en-US" sz="3200" dirty="0"/>
          </a:p>
        </p:txBody>
      </p:sp>
      <p:graphicFrame>
        <p:nvGraphicFramePr>
          <p:cNvPr id="1026" name="Object 29"/>
          <p:cNvGraphicFramePr>
            <a:graphicFrameLocks noChangeAspect="1"/>
          </p:cNvGraphicFramePr>
          <p:nvPr/>
        </p:nvGraphicFramePr>
        <p:xfrm>
          <a:off x="395288" y="620713"/>
          <a:ext cx="8137525" cy="5903912"/>
        </p:xfrm>
        <a:graphic>
          <a:graphicData uri="http://schemas.openxmlformats.org/presentationml/2006/ole">
            <p:oleObj spid="_x0000_s1026" name="Hoja de cálculo" r:id="rId3" imgW="11115759" imgH="12182543" progId="Excel.Sheet.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755650" y="188913"/>
            <a:ext cx="7620000" cy="381000"/>
          </a:xfrm>
        </p:spPr>
        <p:txBody>
          <a:bodyPr/>
          <a:lstStyle/>
          <a:p>
            <a:pPr algn="ctr">
              <a:lnSpc>
                <a:spcPct val="80000"/>
              </a:lnSpc>
              <a:buFontTx/>
              <a:buNone/>
            </a:pPr>
            <a:r>
              <a:rPr lang="es-ES" sz="2000" smtClean="0">
                <a:solidFill>
                  <a:srgbClr val="0D5393"/>
                </a:solidFill>
                <a:latin typeface="Verdana" pitchFamily="34" charset="0"/>
              </a:rPr>
              <a:t>CUADRO DE MANDO INTEGRAL EN LA GESTIÓN PÚBLICA</a:t>
            </a:r>
          </a:p>
        </p:txBody>
      </p:sp>
      <p:sp>
        <p:nvSpPr>
          <p:cNvPr id="18435" name="Text Box 4">
            <a:hlinkClick r:id="rId3" action="ppaction://hlinksldjump"/>
          </p:cNvPr>
          <p:cNvSpPr txBox="1">
            <a:spLocks noChangeArrowheads="1"/>
          </p:cNvSpPr>
          <p:nvPr/>
        </p:nvSpPr>
        <p:spPr bwMode="auto">
          <a:xfrm>
            <a:off x="512763" y="554038"/>
            <a:ext cx="2306637" cy="9540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algn="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Externo</a:t>
            </a:r>
          </a:p>
          <a:p>
            <a:pPr algn="r" fontAlgn="auto">
              <a:spcBef>
                <a:spcPts val="0"/>
              </a:spcBef>
              <a:spcAft>
                <a:spcPts val="0"/>
              </a:spcAft>
              <a:defRPr/>
            </a:pPr>
            <a:r>
              <a:rPr lang="es-MX" sz="1400" dirty="0">
                <a:latin typeface="Tahoma" pitchFamily="34" charset="0"/>
                <a:ea typeface="Tahoma" pitchFamily="34" charset="0"/>
                <a:cs typeface="Tahoma" pitchFamily="34" charset="0"/>
              </a:rPr>
              <a:t>Oportunidades, Amenazas,</a:t>
            </a:r>
          </a:p>
          <a:p>
            <a:pPr algn="r" fontAlgn="auto">
              <a:spcBef>
                <a:spcPts val="0"/>
              </a:spcBef>
              <a:spcAft>
                <a:spcPts val="0"/>
              </a:spcAft>
              <a:defRPr/>
            </a:pPr>
            <a:r>
              <a:rPr lang="es-MX" sz="1400" dirty="0">
                <a:latin typeface="Tahoma" pitchFamily="34" charset="0"/>
                <a:ea typeface="Tahoma" pitchFamily="34" charset="0"/>
                <a:cs typeface="Tahoma" pitchFamily="34" charset="0"/>
              </a:rPr>
              <a:t>Análisis de la Industria</a:t>
            </a:r>
          </a:p>
          <a:p>
            <a:pPr algn="r" fontAlgn="auto">
              <a:spcBef>
                <a:spcPts val="0"/>
              </a:spcBef>
              <a:spcAft>
                <a:spcPts val="0"/>
              </a:spcAft>
              <a:defRPr/>
            </a:pPr>
            <a:endParaRPr lang="es-ES" sz="1400" dirty="0">
              <a:latin typeface="Tahoma" pitchFamily="34" charset="0"/>
              <a:ea typeface="Tahoma" pitchFamily="34" charset="0"/>
              <a:cs typeface="Tahoma" pitchFamily="34" charset="0"/>
            </a:endParaRPr>
          </a:p>
        </p:txBody>
      </p:sp>
      <p:sp>
        <p:nvSpPr>
          <p:cNvPr id="18436" name="Text Box 5">
            <a:hlinkClick r:id="rId3" action="ppaction://hlinksldjump"/>
          </p:cNvPr>
          <p:cNvSpPr txBox="1">
            <a:spLocks noChangeArrowheads="1"/>
          </p:cNvSpPr>
          <p:nvPr/>
        </p:nvSpPr>
        <p:spPr bwMode="auto">
          <a:xfrm>
            <a:off x="6227763" y="476250"/>
            <a:ext cx="2146300" cy="7381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2">
                <a:lumMod val="10000"/>
              </a:schemeClr>
            </a:solidFill>
            <a:miter lim="800000"/>
            <a:headEnd/>
            <a:tailEnd/>
          </a:ln>
        </p:spPr>
        <p:txBody>
          <a:bodyPr wrap="none">
            <a:spAutoFit/>
          </a:bodyPr>
          <a:lstStyle/>
          <a:p>
            <a:pPr fontAlgn="auto">
              <a:spcBef>
                <a:spcPts val="0"/>
              </a:spcBef>
              <a:spcAft>
                <a:spcPts val="0"/>
              </a:spcAft>
              <a:defRPr/>
            </a:pPr>
            <a:r>
              <a:rPr lang="es-MX" sz="1400" dirty="0">
                <a:solidFill>
                  <a:srgbClr val="0D5393"/>
                </a:solidFill>
                <a:latin typeface="Tahoma" pitchFamily="34" charset="0"/>
                <a:ea typeface="Tahoma" pitchFamily="34" charset="0"/>
                <a:cs typeface="Tahoma" pitchFamily="34" charset="0"/>
              </a:rPr>
              <a:t>Análisis Interno</a:t>
            </a:r>
          </a:p>
          <a:p>
            <a:pPr fontAlgn="auto">
              <a:spcBef>
                <a:spcPts val="0"/>
              </a:spcBef>
              <a:spcAft>
                <a:spcPts val="0"/>
              </a:spcAft>
              <a:defRPr/>
            </a:pPr>
            <a:r>
              <a:rPr lang="es-MX" sz="1400" dirty="0">
                <a:latin typeface="Tahoma" pitchFamily="34" charset="0"/>
                <a:ea typeface="Tahoma" pitchFamily="34" charset="0"/>
                <a:cs typeface="Tahoma" pitchFamily="34" charset="0"/>
              </a:rPr>
              <a:t>Fortalezas y </a:t>
            </a:r>
            <a:r>
              <a:rPr lang="es-MX" sz="1400" dirty="0">
                <a:latin typeface="Tahoma" pitchFamily="34" charset="0"/>
                <a:ea typeface="Tahoma" pitchFamily="34" charset="0"/>
                <a:cs typeface="Tahoma" pitchFamily="34" charset="0"/>
                <a:hlinkClick r:id="rId3" action="ppaction://hlinksldjump"/>
              </a:rPr>
              <a:t>Debilidades</a:t>
            </a:r>
            <a:r>
              <a:rPr lang="es-MX" sz="1400" dirty="0">
                <a:latin typeface="Tahoma" pitchFamily="34" charset="0"/>
                <a:ea typeface="Tahoma" pitchFamily="34" charset="0"/>
                <a:cs typeface="Tahoma" pitchFamily="34" charset="0"/>
              </a:rPr>
              <a:t>.</a:t>
            </a:r>
          </a:p>
          <a:p>
            <a:pPr fontAlgn="auto">
              <a:spcBef>
                <a:spcPts val="0"/>
              </a:spcBef>
              <a:spcAft>
                <a:spcPts val="0"/>
              </a:spcAft>
              <a:defRPr/>
            </a:pPr>
            <a:r>
              <a:rPr lang="es-MX" sz="1400" dirty="0">
                <a:latin typeface="Tahoma" pitchFamily="34" charset="0"/>
                <a:ea typeface="Tahoma" pitchFamily="34" charset="0"/>
                <a:cs typeface="Tahoma" pitchFamily="34" charset="0"/>
              </a:rPr>
              <a:t>Cadena de Valor.</a:t>
            </a:r>
            <a:endParaRPr lang="es-ES" sz="1400" dirty="0">
              <a:latin typeface="Tahoma" pitchFamily="34" charset="0"/>
              <a:ea typeface="Tahoma" pitchFamily="34" charset="0"/>
              <a:cs typeface="Tahoma" pitchFamily="34" charset="0"/>
            </a:endParaRPr>
          </a:p>
        </p:txBody>
      </p:sp>
      <p:sp>
        <p:nvSpPr>
          <p:cNvPr id="36869" name="Rectangle 6">
            <a:hlinkClick r:id="rId4" action="ppaction://hlinksldjump"/>
          </p:cNvPr>
          <p:cNvSpPr>
            <a:spLocks noChangeArrowheads="1"/>
          </p:cNvSpPr>
          <p:nvPr/>
        </p:nvSpPr>
        <p:spPr bwMode="auto">
          <a:xfrm>
            <a:off x="3740150" y="609600"/>
            <a:ext cx="1524000" cy="381000"/>
          </a:xfrm>
          <a:prstGeom prst="rect">
            <a:avLst/>
          </a:prstGeom>
          <a:noFill/>
          <a:ln w="9525">
            <a:solidFill>
              <a:schemeClr val="tx1"/>
            </a:solidFill>
            <a:miter lim="800000"/>
            <a:headEnd/>
            <a:tailEnd/>
          </a:ln>
        </p:spPr>
        <p:txBody>
          <a:bodyPr wrap="none" anchor="ctr"/>
          <a:lstStyle/>
          <a:p>
            <a:pPr algn="ctr"/>
            <a:r>
              <a:rPr lang="es-MX" sz="1400">
                <a:solidFill>
                  <a:srgbClr val="0D5393"/>
                </a:solidFill>
                <a:latin typeface="Verdana" pitchFamily="34" charset="0"/>
              </a:rPr>
              <a:t>Visión - Misión</a:t>
            </a:r>
            <a:endParaRPr lang="es-ES" sz="1400">
              <a:solidFill>
                <a:srgbClr val="0D5393"/>
              </a:solidFill>
              <a:latin typeface="Verdana" pitchFamily="34" charset="0"/>
            </a:endParaRPr>
          </a:p>
        </p:txBody>
      </p:sp>
      <p:sp>
        <p:nvSpPr>
          <p:cNvPr id="36870" name="Rectangle 7"/>
          <p:cNvSpPr>
            <a:spLocks noChangeArrowheads="1"/>
          </p:cNvSpPr>
          <p:nvPr/>
        </p:nvSpPr>
        <p:spPr bwMode="auto">
          <a:xfrm>
            <a:off x="3740150" y="1143000"/>
            <a:ext cx="1524000" cy="609600"/>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36871" name="Text Box 8"/>
          <p:cNvSpPr txBox="1">
            <a:spLocks noChangeArrowheads="1"/>
          </p:cNvSpPr>
          <p:nvPr/>
        </p:nvSpPr>
        <p:spPr bwMode="auto">
          <a:xfrm>
            <a:off x="3697288" y="1125538"/>
            <a:ext cx="1679575" cy="669925"/>
          </a:xfrm>
          <a:prstGeom prst="rect">
            <a:avLst/>
          </a:prstGeom>
          <a:noFill/>
          <a:ln w="9525">
            <a:noFill/>
            <a:miter lim="800000"/>
            <a:headEnd/>
            <a:tailEnd/>
          </a:ln>
        </p:spPr>
        <p:txBody>
          <a:bodyPr>
            <a:spAutoFit/>
          </a:bodyPr>
          <a:lstStyle/>
          <a:p>
            <a:pPr algn="ctr"/>
            <a:r>
              <a:rPr lang="es-MX" sz="1200">
                <a:solidFill>
                  <a:srgbClr val="0D5393"/>
                </a:solidFill>
                <a:latin typeface="Verdana" pitchFamily="34" charset="0"/>
              </a:rPr>
              <a:t>Objetivos de</a:t>
            </a:r>
          </a:p>
          <a:p>
            <a:pPr algn="ctr"/>
            <a:r>
              <a:rPr lang="es-MX" sz="1200">
                <a:solidFill>
                  <a:srgbClr val="0D5393"/>
                </a:solidFill>
                <a:latin typeface="Verdana" pitchFamily="34" charset="0"/>
              </a:rPr>
              <a:t>Mediano </a:t>
            </a:r>
          </a:p>
          <a:p>
            <a:pPr algn="ctr"/>
            <a:r>
              <a:rPr lang="es-MX" sz="1200">
                <a:solidFill>
                  <a:srgbClr val="0D5393"/>
                </a:solidFill>
                <a:latin typeface="Verdana" pitchFamily="34" charset="0"/>
              </a:rPr>
              <a:t>y Largo plazo</a:t>
            </a:r>
            <a:r>
              <a:rPr lang="es-MX" sz="1400">
                <a:solidFill>
                  <a:srgbClr val="0D5393"/>
                </a:solidFill>
                <a:latin typeface="Verdana" pitchFamily="34" charset="0"/>
              </a:rPr>
              <a:t> </a:t>
            </a:r>
            <a:endParaRPr lang="es-ES" sz="1400">
              <a:solidFill>
                <a:srgbClr val="0D5393"/>
              </a:solidFill>
              <a:latin typeface="Verdana" pitchFamily="34" charset="0"/>
            </a:endParaRPr>
          </a:p>
        </p:txBody>
      </p:sp>
      <p:sp>
        <p:nvSpPr>
          <p:cNvPr id="36872" name="Line 9"/>
          <p:cNvSpPr>
            <a:spLocks noChangeShapeType="1"/>
          </p:cNvSpPr>
          <p:nvPr/>
        </p:nvSpPr>
        <p:spPr bwMode="auto">
          <a:xfrm>
            <a:off x="2825750" y="838200"/>
            <a:ext cx="838200" cy="381000"/>
          </a:xfrm>
          <a:prstGeom prst="line">
            <a:avLst/>
          </a:prstGeom>
          <a:noFill/>
          <a:ln w="15875">
            <a:solidFill>
              <a:schemeClr val="accent2"/>
            </a:solidFill>
            <a:round/>
            <a:headEnd/>
            <a:tailEnd type="stealth" w="lg" len="lg"/>
          </a:ln>
        </p:spPr>
        <p:txBody>
          <a:bodyPr/>
          <a:lstStyle/>
          <a:p>
            <a:endParaRPr lang="en-US"/>
          </a:p>
        </p:txBody>
      </p:sp>
      <p:sp>
        <p:nvSpPr>
          <p:cNvPr id="36873" name="Line 10"/>
          <p:cNvSpPr>
            <a:spLocks noChangeShapeType="1"/>
          </p:cNvSpPr>
          <p:nvPr/>
        </p:nvSpPr>
        <p:spPr bwMode="auto">
          <a:xfrm flipH="1">
            <a:off x="5340350" y="838200"/>
            <a:ext cx="914400" cy="381000"/>
          </a:xfrm>
          <a:prstGeom prst="line">
            <a:avLst/>
          </a:prstGeom>
          <a:noFill/>
          <a:ln w="15875">
            <a:solidFill>
              <a:schemeClr val="accent2"/>
            </a:solidFill>
            <a:round/>
            <a:headEnd/>
            <a:tailEnd type="stealth" w="lg" len="lg"/>
          </a:ln>
        </p:spPr>
        <p:txBody>
          <a:bodyPr/>
          <a:lstStyle/>
          <a:p>
            <a:endParaRPr lang="en-US"/>
          </a:p>
        </p:txBody>
      </p:sp>
      <p:sp>
        <p:nvSpPr>
          <p:cNvPr id="36874" name="Text Box 11"/>
          <p:cNvSpPr txBox="1">
            <a:spLocks noChangeArrowheads="1"/>
          </p:cNvSpPr>
          <p:nvPr/>
        </p:nvSpPr>
        <p:spPr bwMode="auto">
          <a:xfrm>
            <a:off x="2362200" y="2092325"/>
            <a:ext cx="4876800" cy="2032000"/>
          </a:xfrm>
          <a:prstGeom prst="rect">
            <a:avLst/>
          </a:prstGeom>
          <a:noFill/>
          <a:ln w="9525">
            <a:noFill/>
            <a:miter lim="800000"/>
            <a:headEnd/>
            <a:tailEnd/>
          </a:ln>
        </p:spPr>
        <p:txBody>
          <a:bodyPr>
            <a:spAutoFit/>
          </a:bodyPr>
          <a:lstStyle/>
          <a:p>
            <a:r>
              <a:rPr lang="es-MX" sz="1400" b="1">
                <a:latin typeface="Verdana" pitchFamily="34" charset="0"/>
              </a:rPr>
              <a:t>  </a:t>
            </a:r>
            <a:r>
              <a:rPr lang="es-MX" sz="1400" b="1">
                <a:solidFill>
                  <a:srgbClr val="0D5393"/>
                </a:solidFill>
                <a:latin typeface="Tahoma" pitchFamily="34" charset="0"/>
                <a:cs typeface="Tahoma" pitchFamily="34" charset="0"/>
              </a:rPr>
              <a:t>Identificación</a:t>
            </a:r>
            <a:r>
              <a:rPr lang="es-MX" sz="1400" b="1">
                <a:solidFill>
                  <a:srgbClr val="0D5393"/>
                </a:solidFill>
                <a:latin typeface="Verdana" pitchFamily="34" charset="0"/>
              </a:rPr>
              <a:t> de estrategias alternativas</a:t>
            </a:r>
          </a:p>
          <a:p>
            <a:pPr lvl="2">
              <a:buFontTx/>
              <a:buChar char="-"/>
            </a:pPr>
            <a:r>
              <a:rPr lang="es-MX" sz="1400">
                <a:latin typeface="Verdana" pitchFamily="34" charset="0"/>
              </a:rPr>
              <a:t> Revisar misión-visión</a:t>
            </a:r>
          </a:p>
          <a:p>
            <a:pPr lvl="2">
              <a:buFontTx/>
              <a:buChar char="-"/>
            </a:pPr>
            <a:r>
              <a:rPr lang="es-MX" sz="1400">
                <a:latin typeface="Verdana" pitchFamily="34" charset="0"/>
              </a:rPr>
              <a:t> Anticipar acciones de competidores</a:t>
            </a:r>
          </a:p>
          <a:p>
            <a:pPr lvl="2">
              <a:buFontTx/>
              <a:buChar char="-"/>
            </a:pPr>
            <a:r>
              <a:rPr lang="es-MX" sz="1400">
                <a:latin typeface="Verdana" pitchFamily="34" charset="0"/>
              </a:rPr>
              <a:t> Identificar y Evaluar Estrategias</a:t>
            </a:r>
          </a:p>
          <a:p>
            <a:pPr lvl="2"/>
            <a:r>
              <a:rPr lang="es-MX" sz="1400">
                <a:latin typeface="Verdana" pitchFamily="34" charset="0"/>
              </a:rPr>
              <a:t>  </a:t>
            </a:r>
          </a:p>
          <a:p>
            <a:r>
              <a:rPr lang="es-MX" sz="1400" b="1">
                <a:latin typeface="Verdana" pitchFamily="34" charset="0"/>
              </a:rPr>
              <a:t> </a:t>
            </a:r>
          </a:p>
          <a:p>
            <a:pPr>
              <a:buFontTx/>
              <a:buChar char="-"/>
            </a:pPr>
            <a:r>
              <a:rPr lang="es-MX" sz="1400" b="1">
                <a:solidFill>
                  <a:srgbClr val="0D5393"/>
                </a:solidFill>
                <a:latin typeface="Verdana" pitchFamily="34" charset="0"/>
                <a:hlinkClick r:id="rId5" action="ppaction://hlinksldjump"/>
              </a:rPr>
              <a:t>Selección de estrategia (Formulación)</a:t>
            </a:r>
            <a:endParaRPr lang="es-MX" sz="1400" b="1" u="sng">
              <a:latin typeface="Verdana" pitchFamily="34" charset="0"/>
            </a:endParaRPr>
          </a:p>
          <a:p>
            <a:r>
              <a:rPr lang="es-MX" sz="1400">
                <a:latin typeface="Verdana" pitchFamily="34" charset="0"/>
              </a:rPr>
              <a:t>Corporativa, unidades de negocio, nivel funcional, </a:t>
            </a:r>
          </a:p>
          <a:p>
            <a:r>
              <a:rPr lang="es-MX" sz="1400">
                <a:latin typeface="Verdana" pitchFamily="34" charset="0"/>
              </a:rPr>
              <a:t>                 planes operativos y presupuestos </a:t>
            </a:r>
            <a:endParaRPr lang="es-ES" sz="1400">
              <a:latin typeface="Verdana" pitchFamily="34" charset="0"/>
            </a:endParaRPr>
          </a:p>
        </p:txBody>
      </p:sp>
      <p:sp>
        <p:nvSpPr>
          <p:cNvPr id="36875" name="Text Box 12"/>
          <p:cNvSpPr txBox="1">
            <a:spLocks noChangeArrowheads="1"/>
          </p:cNvSpPr>
          <p:nvPr/>
        </p:nvSpPr>
        <p:spPr bwMode="auto">
          <a:xfrm>
            <a:off x="2673350" y="4405313"/>
            <a:ext cx="4319588" cy="1368425"/>
          </a:xfrm>
          <a:prstGeom prst="rect">
            <a:avLst/>
          </a:prstGeom>
          <a:noFill/>
          <a:ln w="9525">
            <a:noFill/>
            <a:miter lim="800000"/>
            <a:headEnd/>
            <a:tailEnd/>
          </a:ln>
        </p:spPr>
        <p:txBody>
          <a:bodyPr wrap="none">
            <a:spAutoFit/>
          </a:bodyPr>
          <a:lstStyle/>
          <a:p>
            <a:r>
              <a:rPr lang="es-MX" sz="1400" b="1">
                <a:solidFill>
                  <a:srgbClr val="0D5393"/>
                </a:solidFill>
                <a:latin typeface="Verdana" pitchFamily="34" charset="0"/>
              </a:rPr>
              <a:t>Adecuación estructura-estrategia-control</a:t>
            </a:r>
          </a:p>
          <a:p>
            <a:endParaRPr lang="es-MX" sz="1400" b="1" u="sng">
              <a:latin typeface="Verdana" pitchFamily="34" charset="0"/>
            </a:endParaRPr>
          </a:p>
          <a:p>
            <a:r>
              <a:rPr lang="es-MX" sz="1400" b="1">
                <a:latin typeface="Verdana" pitchFamily="34" charset="0"/>
              </a:rPr>
              <a:t>        </a:t>
            </a:r>
            <a:r>
              <a:rPr lang="es-MX" sz="1400" b="1">
                <a:solidFill>
                  <a:srgbClr val="0D5393"/>
                </a:solidFill>
                <a:latin typeface="Verdana" pitchFamily="34" charset="0"/>
              </a:rPr>
              <a:t>Ejecución del cambio estratégico</a:t>
            </a:r>
          </a:p>
          <a:p>
            <a:pPr lvl="2">
              <a:buFontTx/>
              <a:buChar char="-"/>
            </a:pPr>
            <a:r>
              <a:rPr lang="es-MX" sz="1400">
                <a:latin typeface="Verdana" pitchFamily="34" charset="0"/>
              </a:rPr>
              <a:t> Poder, política, conflicto </a:t>
            </a:r>
          </a:p>
          <a:p>
            <a:pPr lvl="2">
              <a:buFontTx/>
              <a:buChar char="-"/>
            </a:pPr>
            <a:r>
              <a:rPr lang="es-MX" sz="1400">
                <a:latin typeface="Verdana" pitchFamily="34" charset="0"/>
              </a:rPr>
              <a:t> Liderazgo </a:t>
            </a:r>
          </a:p>
          <a:p>
            <a:pPr lvl="2">
              <a:buFontTx/>
              <a:buChar char="-"/>
            </a:pPr>
            <a:r>
              <a:rPr lang="es-MX" sz="1400">
                <a:latin typeface="Verdana" pitchFamily="34" charset="0"/>
              </a:rPr>
              <a:t> Cambio</a:t>
            </a:r>
            <a:endParaRPr lang="es-ES" sz="1400">
              <a:latin typeface="Verdana" pitchFamily="34" charset="0"/>
            </a:endParaRPr>
          </a:p>
        </p:txBody>
      </p:sp>
      <p:sp>
        <p:nvSpPr>
          <p:cNvPr id="36876" name="Rectangle 13"/>
          <p:cNvSpPr>
            <a:spLocks noChangeArrowheads="1"/>
          </p:cNvSpPr>
          <p:nvPr/>
        </p:nvSpPr>
        <p:spPr bwMode="auto">
          <a:xfrm>
            <a:off x="2301875" y="1981200"/>
            <a:ext cx="4648200" cy="2133600"/>
          </a:xfrm>
          <a:prstGeom prst="rect">
            <a:avLst/>
          </a:prstGeom>
          <a:noFill/>
          <a:ln w="9525">
            <a:solidFill>
              <a:schemeClr val="tx1"/>
            </a:solidFill>
            <a:prstDash val="sysDot"/>
            <a:miter lim="800000"/>
            <a:headEnd/>
            <a:tailEnd/>
          </a:ln>
        </p:spPr>
        <p:txBody>
          <a:bodyPr wrap="none" anchor="ctr"/>
          <a:lstStyle/>
          <a:p>
            <a:endParaRPr lang="es-EC">
              <a:latin typeface="Lucida Sans Unicode" pitchFamily="34" charset="0"/>
            </a:endParaRPr>
          </a:p>
        </p:txBody>
      </p:sp>
      <p:sp>
        <p:nvSpPr>
          <p:cNvPr id="36877" name="Text Box 14"/>
          <p:cNvSpPr txBox="1">
            <a:spLocks noChangeArrowheads="1"/>
          </p:cNvSpPr>
          <p:nvPr/>
        </p:nvSpPr>
        <p:spPr bwMode="auto">
          <a:xfrm>
            <a:off x="996950" y="4495800"/>
            <a:ext cx="1212850" cy="530225"/>
          </a:xfrm>
          <a:prstGeom prst="rect">
            <a:avLst/>
          </a:prstGeom>
          <a:noFill/>
          <a:ln w="9525">
            <a:noFill/>
            <a:miter lim="800000"/>
            <a:headEnd/>
            <a:tailEnd/>
          </a:ln>
        </p:spPr>
        <p:txBody>
          <a:bodyPr>
            <a:spAutoFit/>
          </a:bodyPr>
          <a:lstStyle/>
          <a:p>
            <a:pPr>
              <a:lnSpc>
                <a:spcPct val="80000"/>
              </a:lnSpc>
            </a:pPr>
            <a:r>
              <a:rPr lang="es-MX" sz="1200" i="1">
                <a:solidFill>
                  <a:schemeClr val="hlink"/>
                </a:solidFill>
                <a:latin typeface="Verdana" pitchFamily="34" charset="0"/>
              </a:rPr>
              <a:t>Diseño de la</a:t>
            </a:r>
          </a:p>
          <a:p>
            <a:pPr>
              <a:lnSpc>
                <a:spcPct val="80000"/>
              </a:lnSpc>
            </a:pPr>
            <a:r>
              <a:rPr lang="es-MX" sz="1200" i="1">
                <a:solidFill>
                  <a:schemeClr val="hlink"/>
                </a:solidFill>
                <a:latin typeface="Verdana" pitchFamily="34" charset="0"/>
              </a:rPr>
              <a:t>Estructura</a:t>
            </a:r>
            <a:r>
              <a:rPr lang="es-MX" sz="2400">
                <a:latin typeface="Times New Roman" pitchFamily="18" charset="0"/>
              </a:rPr>
              <a:t> </a:t>
            </a:r>
            <a:endParaRPr lang="es-ES" sz="2400">
              <a:latin typeface="Times New Roman" pitchFamily="18" charset="0"/>
            </a:endParaRPr>
          </a:p>
        </p:txBody>
      </p:sp>
      <p:sp>
        <p:nvSpPr>
          <p:cNvPr id="36878" name="Text Box 15"/>
          <p:cNvSpPr txBox="1">
            <a:spLocks noChangeArrowheads="1"/>
          </p:cNvSpPr>
          <p:nvPr/>
        </p:nvSpPr>
        <p:spPr bwMode="auto">
          <a:xfrm>
            <a:off x="7097713" y="4495800"/>
            <a:ext cx="1665287" cy="639763"/>
          </a:xfrm>
          <a:prstGeom prst="rect">
            <a:avLst/>
          </a:prstGeom>
          <a:noFill/>
          <a:ln w="9525">
            <a:noFill/>
            <a:miter lim="800000"/>
            <a:headEnd/>
            <a:tailEnd/>
          </a:ln>
        </p:spPr>
        <p:txBody>
          <a:bodyPr wrap="none">
            <a:spAutoFit/>
          </a:bodyPr>
          <a:lstStyle/>
          <a:p>
            <a:pPr algn="ctr"/>
            <a:r>
              <a:rPr lang="es-MX" sz="1200" i="1">
                <a:solidFill>
                  <a:schemeClr val="hlink"/>
                </a:solidFill>
                <a:latin typeface="Verdana" pitchFamily="34" charset="0"/>
              </a:rPr>
              <a:t>Diseño de sistemas</a:t>
            </a:r>
          </a:p>
          <a:p>
            <a:pPr algn="ctr"/>
            <a:r>
              <a:rPr lang="es-MX" sz="1200" i="1">
                <a:solidFill>
                  <a:schemeClr val="hlink"/>
                </a:solidFill>
                <a:latin typeface="Verdana" pitchFamily="34" charset="0"/>
              </a:rPr>
              <a:t>De control </a:t>
            </a:r>
          </a:p>
          <a:p>
            <a:pPr algn="ctr"/>
            <a:r>
              <a:rPr lang="es-MX" sz="1200" i="1">
                <a:solidFill>
                  <a:schemeClr val="hlink"/>
                </a:solidFill>
                <a:latin typeface="Verdana" pitchFamily="34" charset="0"/>
              </a:rPr>
              <a:t>estratégico</a:t>
            </a:r>
            <a:endParaRPr lang="es-ES" sz="1200" i="1">
              <a:solidFill>
                <a:schemeClr val="hlink"/>
              </a:solidFill>
              <a:latin typeface="Verdana" pitchFamily="34" charset="0"/>
            </a:endParaRPr>
          </a:p>
        </p:txBody>
      </p:sp>
      <p:sp>
        <p:nvSpPr>
          <p:cNvPr id="36879" name="Rectangle 16"/>
          <p:cNvSpPr>
            <a:spLocks noChangeArrowheads="1"/>
          </p:cNvSpPr>
          <p:nvPr/>
        </p:nvSpPr>
        <p:spPr bwMode="auto">
          <a:xfrm>
            <a:off x="920750" y="4343400"/>
            <a:ext cx="7772400" cy="1524000"/>
          </a:xfrm>
          <a:prstGeom prst="rect">
            <a:avLst/>
          </a:prstGeom>
          <a:noFill/>
          <a:ln w="9525">
            <a:solidFill>
              <a:schemeClr val="tx1"/>
            </a:solidFill>
            <a:prstDash val="sysDot"/>
            <a:miter lim="800000"/>
            <a:headEnd/>
            <a:tailEnd/>
          </a:ln>
        </p:spPr>
        <p:txBody>
          <a:bodyPr wrap="none" anchor="ctr"/>
          <a:lstStyle/>
          <a:p>
            <a:endParaRPr lang="es-EC">
              <a:latin typeface="Tahoma" pitchFamily="34" charset="0"/>
              <a:cs typeface="Tahoma" pitchFamily="34" charset="0"/>
            </a:endParaRPr>
          </a:p>
        </p:txBody>
      </p:sp>
      <p:sp>
        <p:nvSpPr>
          <p:cNvPr id="36880" name="Line 17"/>
          <p:cNvSpPr>
            <a:spLocks noChangeShapeType="1"/>
          </p:cNvSpPr>
          <p:nvPr/>
        </p:nvSpPr>
        <p:spPr bwMode="auto">
          <a:xfrm>
            <a:off x="4502150" y="990600"/>
            <a:ext cx="0" cy="152400"/>
          </a:xfrm>
          <a:prstGeom prst="line">
            <a:avLst/>
          </a:prstGeom>
          <a:noFill/>
          <a:ln w="9525">
            <a:solidFill>
              <a:schemeClr val="accent2"/>
            </a:solidFill>
            <a:round/>
            <a:headEnd/>
            <a:tailEnd type="triangle" w="med" len="med"/>
          </a:ln>
        </p:spPr>
        <p:txBody>
          <a:bodyPr/>
          <a:lstStyle/>
          <a:p>
            <a:endParaRPr lang="en-US"/>
          </a:p>
        </p:txBody>
      </p:sp>
      <p:sp>
        <p:nvSpPr>
          <p:cNvPr id="36881" name="Line 18"/>
          <p:cNvSpPr>
            <a:spLocks noChangeShapeType="1"/>
          </p:cNvSpPr>
          <p:nvPr/>
        </p:nvSpPr>
        <p:spPr bwMode="auto">
          <a:xfrm>
            <a:off x="4502150" y="1752600"/>
            <a:ext cx="0" cy="228600"/>
          </a:xfrm>
          <a:prstGeom prst="line">
            <a:avLst/>
          </a:prstGeom>
          <a:noFill/>
          <a:ln w="9525">
            <a:solidFill>
              <a:schemeClr val="accent2"/>
            </a:solidFill>
            <a:round/>
            <a:headEnd/>
            <a:tailEnd type="triangle" w="med" len="med"/>
          </a:ln>
        </p:spPr>
        <p:txBody>
          <a:bodyPr/>
          <a:lstStyle/>
          <a:p>
            <a:endParaRPr lang="en-US"/>
          </a:p>
        </p:txBody>
      </p:sp>
      <p:sp>
        <p:nvSpPr>
          <p:cNvPr id="36882" name="Line 19"/>
          <p:cNvSpPr>
            <a:spLocks noChangeShapeType="1"/>
          </p:cNvSpPr>
          <p:nvPr/>
        </p:nvSpPr>
        <p:spPr bwMode="auto">
          <a:xfrm>
            <a:off x="4572000" y="3052763"/>
            <a:ext cx="0" cy="304800"/>
          </a:xfrm>
          <a:prstGeom prst="line">
            <a:avLst/>
          </a:prstGeom>
          <a:noFill/>
          <a:ln w="9525">
            <a:solidFill>
              <a:schemeClr val="accent2"/>
            </a:solidFill>
            <a:round/>
            <a:headEnd/>
            <a:tailEnd type="triangle" w="med" len="med"/>
          </a:ln>
        </p:spPr>
        <p:txBody>
          <a:bodyPr/>
          <a:lstStyle/>
          <a:p>
            <a:endParaRPr lang="en-US"/>
          </a:p>
        </p:txBody>
      </p:sp>
      <p:sp>
        <p:nvSpPr>
          <p:cNvPr id="36883" name="Line 20"/>
          <p:cNvSpPr>
            <a:spLocks noChangeShapeType="1"/>
          </p:cNvSpPr>
          <p:nvPr/>
        </p:nvSpPr>
        <p:spPr bwMode="auto">
          <a:xfrm>
            <a:off x="20637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36884" name="Line 21"/>
          <p:cNvSpPr>
            <a:spLocks noChangeShapeType="1"/>
          </p:cNvSpPr>
          <p:nvPr/>
        </p:nvSpPr>
        <p:spPr bwMode="auto">
          <a:xfrm flipH="1">
            <a:off x="6407150" y="4724400"/>
            <a:ext cx="685800" cy="0"/>
          </a:xfrm>
          <a:prstGeom prst="line">
            <a:avLst/>
          </a:prstGeom>
          <a:noFill/>
          <a:ln w="9525">
            <a:solidFill>
              <a:schemeClr val="accent2"/>
            </a:solidFill>
            <a:round/>
            <a:headEnd/>
            <a:tailEnd type="triangle" w="med" len="med"/>
          </a:ln>
        </p:spPr>
        <p:txBody>
          <a:bodyPr/>
          <a:lstStyle/>
          <a:p>
            <a:endParaRPr lang="en-US"/>
          </a:p>
        </p:txBody>
      </p:sp>
      <p:sp>
        <p:nvSpPr>
          <p:cNvPr id="36885" name="Line 22"/>
          <p:cNvSpPr>
            <a:spLocks noChangeShapeType="1"/>
          </p:cNvSpPr>
          <p:nvPr/>
        </p:nvSpPr>
        <p:spPr bwMode="auto">
          <a:xfrm>
            <a:off x="4502150" y="4648200"/>
            <a:ext cx="0" cy="228600"/>
          </a:xfrm>
          <a:prstGeom prst="line">
            <a:avLst/>
          </a:prstGeom>
          <a:noFill/>
          <a:ln w="9525">
            <a:solidFill>
              <a:schemeClr val="accent2"/>
            </a:solidFill>
            <a:round/>
            <a:headEnd/>
            <a:tailEnd type="triangle" w="med" len="med"/>
          </a:ln>
        </p:spPr>
        <p:txBody>
          <a:bodyPr/>
          <a:lstStyle/>
          <a:p>
            <a:endParaRPr lang="en-US"/>
          </a:p>
        </p:txBody>
      </p:sp>
      <p:sp>
        <p:nvSpPr>
          <p:cNvPr id="36886" name="Line 23"/>
          <p:cNvSpPr>
            <a:spLocks noChangeShapeType="1"/>
          </p:cNvSpPr>
          <p:nvPr/>
        </p:nvSpPr>
        <p:spPr bwMode="auto">
          <a:xfrm>
            <a:off x="4502150" y="5943600"/>
            <a:ext cx="0" cy="228600"/>
          </a:xfrm>
          <a:prstGeom prst="line">
            <a:avLst/>
          </a:prstGeom>
          <a:noFill/>
          <a:ln w="9525">
            <a:solidFill>
              <a:schemeClr val="accent2"/>
            </a:solidFill>
            <a:round/>
            <a:headEnd/>
            <a:tailEnd type="triangle" w="med" len="med"/>
          </a:ln>
        </p:spPr>
        <p:txBody>
          <a:bodyPr/>
          <a:lstStyle/>
          <a:p>
            <a:endParaRPr lang="en-US"/>
          </a:p>
        </p:txBody>
      </p:sp>
      <p:sp>
        <p:nvSpPr>
          <p:cNvPr id="36887" name="Text Box 24"/>
          <p:cNvSpPr txBox="1">
            <a:spLocks noChangeArrowheads="1"/>
          </p:cNvSpPr>
          <p:nvPr/>
        </p:nvSpPr>
        <p:spPr bwMode="auto">
          <a:xfrm>
            <a:off x="3851275" y="6237288"/>
            <a:ext cx="1273175" cy="457200"/>
          </a:xfrm>
          <a:prstGeom prst="rect">
            <a:avLst/>
          </a:prstGeom>
          <a:noFill/>
          <a:ln w="9525">
            <a:noFill/>
            <a:miter lim="800000"/>
            <a:headEnd/>
            <a:tailEnd/>
          </a:ln>
        </p:spPr>
        <p:txBody>
          <a:bodyPr wrap="none">
            <a:spAutoFit/>
          </a:bodyPr>
          <a:lstStyle/>
          <a:p>
            <a:pPr algn="ctr"/>
            <a:r>
              <a:rPr lang="es-MX" sz="1200">
                <a:solidFill>
                  <a:srgbClr val="0D5393"/>
                </a:solidFill>
                <a:latin typeface="Verdana" pitchFamily="34" charset="0"/>
              </a:rPr>
              <a:t>  </a:t>
            </a:r>
            <a:r>
              <a:rPr lang="es-MX" sz="1200">
                <a:solidFill>
                  <a:srgbClr val="0D5393"/>
                </a:solidFill>
                <a:latin typeface="Verdana" pitchFamily="34" charset="0"/>
                <a:hlinkClick r:id="rId6" action="ppaction://hlinksldjump"/>
              </a:rPr>
              <a:t>  </a:t>
            </a:r>
            <a:r>
              <a:rPr lang="es-MX" sz="1200">
                <a:solidFill>
                  <a:srgbClr val="0D5393"/>
                </a:solidFill>
                <a:latin typeface="Verdana" pitchFamily="34" charset="0"/>
              </a:rPr>
              <a:t>Evaluación </a:t>
            </a:r>
          </a:p>
          <a:p>
            <a:pPr algn="ctr"/>
            <a:r>
              <a:rPr lang="es-MX" sz="1200">
                <a:solidFill>
                  <a:srgbClr val="0D5393"/>
                </a:solidFill>
                <a:latin typeface="Verdana" pitchFamily="34" charset="0"/>
              </a:rPr>
              <a:t>y Control</a:t>
            </a:r>
            <a:endParaRPr lang="es-ES" sz="1200">
              <a:solidFill>
                <a:srgbClr val="0D5393"/>
              </a:solidFill>
              <a:latin typeface="Verdana" pitchFamily="34" charset="0"/>
            </a:endParaRPr>
          </a:p>
        </p:txBody>
      </p:sp>
      <p:sp>
        <p:nvSpPr>
          <p:cNvPr id="36888" name="Rectangle 25"/>
          <p:cNvSpPr>
            <a:spLocks noChangeArrowheads="1"/>
          </p:cNvSpPr>
          <p:nvPr/>
        </p:nvSpPr>
        <p:spPr bwMode="auto">
          <a:xfrm>
            <a:off x="3968750" y="6248400"/>
            <a:ext cx="1219200" cy="420688"/>
          </a:xfrm>
          <a:prstGeom prst="rect">
            <a:avLst/>
          </a:prstGeom>
          <a:noFill/>
          <a:ln w="9525">
            <a:solidFill>
              <a:schemeClr val="tx1"/>
            </a:solidFill>
            <a:miter lim="800000"/>
            <a:headEnd/>
            <a:tailEnd/>
          </a:ln>
        </p:spPr>
        <p:txBody>
          <a:bodyPr wrap="none" anchor="ctr"/>
          <a:lstStyle/>
          <a:p>
            <a:endParaRPr lang="es-EC">
              <a:latin typeface="Lucida Sans Unicode" pitchFamily="34" charset="0"/>
            </a:endParaRPr>
          </a:p>
        </p:txBody>
      </p:sp>
      <p:sp>
        <p:nvSpPr>
          <p:cNvPr id="36889" name="Text Box 26"/>
          <p:cNvSpPr txBox="1">
            <a:spLocks noChangeArrowheads="1"/>
          </p:cNvSpPr>
          <p:nvPr/>
        </p:nvSpPr>
        <p:spPr bwMode="auto">
          <a:xfrm>
            <a:off x="5221288" y="6040438"/>
            <a:ext cx="3640137" cy="738187"/>
          </a:xfrm>
          <a:prstGeom prst="rect">
            <a:avLst/>
          </a:prstGeom>
          <a:noFill/>
          <a:ln w="9525">
            <a:noFill/>
            <a:miter lim="800000"/>
            <a:headEnd/>
            <a:tailEnd/>
          </a:ln>
        </p:spPr>
        <p:txBody>
          <a:bodyPr wrap="none">
            <a:spAutoFit/>
          </a:bodyPr>
          <a:lstStyle/>
          <a:p>
            <a:pPr>
              <a:buFontTx/>
              <a:buChar char="-"/>
            </a:pPr>
            <a:r>
              <a:rPr lang="es-MX" sz="1400">
                <a:latin typeface="Verdana" pitchFamily="34" charset="0"/>
              </a:rPr>
              <a:t> </a:t>
            </a:r>
            <a:r>
              <a:rPr lang="es-MX" sz="1400">
                <a:latin typeface="Tahoma" pitchFamily="34" charset="0"/>
                <a:cs typeface="Tahoma" pitchFamily="34" charset="0"/>
              </a:rPr>
              <a:t>Mide</a:t>
            </a:r>
            <a:r>
              <a:rPr lang="es-MX" sz="1400">
                <a:latin typeface="Verdana" pitchFamily="34" charset="0"/>
              </a:rPr>
              <a:t> resultados</a:t>
            </a:r>
          </a:p>
          <a:p>
            <a:pPr>
              <a:buFontTx/>
              <a:buChar char="-"/>
            </a:pPr>
            <a:r>
              <a:rPr lang="es-MX" sz="1400">
                <a:latin typeface="Verdana" pitchFamily="34" charset="0"/>
              </a:rPr>
              <a:t> Controla constantemente las etapas </a:t>
            </a:r>
          </a:p>
          <a:p>
            <a:r>
              <a:rPr lang="es-MX" sz="1400">
                <a:latin typeface="Verdana" pitchFamily="34" charset="0"/>
              </a:rPr>
              <a:t> del proceso.</a:t>
            </a:r>
            <a:endParaRPr lang="es-ES" sz="1400">
              <a:latin typeface="Verdana" pitchFamily="34" charset="0"/>
            </a:endParaRPr>
          </a:p>
        </p:txBody>
      </p:sp>
      <p:sp>
        <p:nvSpPr>
          <p:cNvPr id="36890" name="Line 27"/>
          <p:cNvSpPr>
            <a:spLocks noChangeShapeType="1"/>
          </p:cNvSpPr>
          <p:nvPr/>
        </p:nvSpPr>
        <p:spPr bwMode="auto">
          <a:xfrm>
            <a:off x="4502150" y="4114800"/>
            <a:ext cx="0" cy="228600"/>
          </a:xfrm>
          <a:prstGeom prst="line">
            <a:avLst/>
          </a:prstGeom>
          <a:noFill/>
          <a:ln w="9525">
            <a:solidFill>
              <a:schemeClr val="accent2"/>
            </a:solidFill>
            <a:round/>
            <a:headEnd/>
            <a:tailEnd type="triangle" w="med" len="med"/>
          </a:ln>
        </p:spPr>
        <p:txBody>
          <a:bodyPr/>
          <a:lstStyle/>
          <a:p>
            <a:endParaRPr lang="en-US"/>
          </a:p>
        </p:txBody>
      </p:sp>
      <p:sp>
        <p:nvSpPr>
          <p:cNvPr id="36891" name="26 CuadroTexto"/>
          <p:cNvSpPr txBox="1">
            <a:spLocks noChangeArrowheads="1"/>
          </p:cNvSpPr>
          <p:nvPr/>
        </p:nvSpPr>
        <p:spPr bwMode="auto">
          <a:xfrm>
            <a:off x="-612775" y="6550025"/>
            <a:ext cx="3455988" cy="307975"/>
          </a:xfrm>
          <a:prstGeom prst="rect">
            <a:avLst/>
          </a:prstGeom>
          <a:noFill/>
          <a:ln w="9525">
            <a:noFill/>
            <a:miter lim="800000"/>
            <a:headEnd/>
            <a:tailEnd/>
          </a:ln>
        </p:spPr>
        <p:txBody>
          <a:bodyPr>
            <a:spAutoFit/>
          </a:bodyPr>
          <a:lstStyle/>
          <a:p>
            <a:pPr algn="r"/>
            <a:r>
              <a:rPr lang="es-MX" sz="1400" b="1">
                <a:solidFill>
                  <a:schemeClr val="bg1"/>
                </a:solidFill>
                <a:latin typeface="Lucida Sans Unicode" pitchFamily="34" charset="0"/>
              </a:rPr>
              <a:t>Fuente:  Daniel Valdés Gómez</a:t>
            </a:r>
            <a:endParaRPr lang="en-US" sz="1400" b="1">
              <a:solidFill>
                <a:schemeClr val="bg1"/>
              </a:solidFill>
              <a:latin typeface="Lucida Sans Unicode" pitchFamily="34" charset="0"/>
            </a:endParaRPr>
          </a:p>
        </p:txBody>
      </p:sp>
      <p:sp>
        <p:nvSpPr>
          <p:cNvPr id="28" name="27 Elipse"/>
          <p:cNvSpPr/>
          <p:nvPr/>
        </p:nvSpPr>
        <p:spPr>
          <a:xfrm>
            <a:off x="2843213" y="6021388"/>
            <a:ext cx="6049962" cy="836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79388" y="0"/>
          <a:ext cx="8569325" cy="6597650"/>
        </p:xfrm>
        <a:graphic>
          <a:graphicData uri="http://schemas.openxmlformats.org/presentationml/2006/ole">
            <p:oleObj spid="_x0000_s2050" name="Hoja de cálculo" r:id="rId3" imgW="11706208" imgH="12201457" progId="Excel.Shee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179388" y="188913"/>
          <a:ext cx="8713787" cy="6480175"/>
        </p:xfrm>
        <a:graphic>
          <a:graphicData uri="http://schemas.openxmlformats.org/presentationml/2006/ole">
            <p:oleObj spid="_x0000_s3074" name="Hoja de cálculo" r:id="rId3" imgW="14192351" imgH="10820400" progId="Excel.Shee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
          <p:cNvGraphicFramePr>
            <a:graphicFrameLocks noChangeAspect="1"/>
          </p:cNvGraphicFramePr>
          <p:nvPr/>
        </p:nvGraphicFramePr>
        <p:xfrm>
          <a:off x="250825" y="549275"/>
          <a:ext cx="8569325" cy="6108700"/>
        </p:xfrm>
        <a:graphic>
          <a:graphicData uri="http://schemas.openxmlformats.org/presentationml/2006/ole">
            <p:oleObj spid="_x0000_s4098" name="Hoja de cálculo" r:id="rId3" imgW="16649633" imgH="12115800" progId="Excel.Sheet.12">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contenido"/>
          <p:cNvSpPr>
            <a:spLocks noGrp="1"/>
          </p:cNvSpPr>
          <p:nvPr>
            <p:ph idx="1"/>
          </p:nvPr>
        </p:nvSpPr>
        <p:spPr>
          <a:xfrm>
            <a:off x="323850" y="908050"/>
            <a:ext cx="8229600" cy="5473700"/>
          </a:xfrm>
        </p:spPr>
        <p:txBody>
          <a:bodyPr/>
          <a:lstStyle/>
          <a:p>
            <a:pPr algn="just"/>
            <a:endParaRPr lang="es-ES" sz="1600" smtClean="0">
              <a:latin typeface="Tahoma" pitchFamily="34" charset="0"/>
              <a:cs typeface="Tahoma" pitchFamily="34" charset="0"/>
            </a:endParaRPr>
          </a:p>
          <a:p>
            <a:pPr algn="just"/>
            <a:r>
              <a:rPr lang="es-ES" sz="1600" smtClean="0">
                <a:latin typeface="Tahoma" pitchFamily="34" charset="0"/>
                <a:cs typeface="Tahoma" pitchFamily="34" charset="0"/>
              </a:rPr>
              <a:t>Los factores externos que afectan a la estructura organizacional de la DOIEG se orientan a la incertidumbre laboral del personal, a la restricción económica del Ecuador y a un compromiso en la asignación del presupuesto anual. Factores que marcan una notoria necesidad de una planificación estratégica multinivel.</a:t>
            </a:r>
          </a:p>
          <a:p>
            <a:pPr algn="just">
              <a:buFont typeface="Wingdings 3" pitchFamily="18" charset="2"/>
              <a:buNone/>
            </a:pPr>
            <a:endParaRPr lang="en-US" sz="1600" smtClean="0">
              <a:latin typeface="Tahoma" pitchFamily="34" charset="0"/>
              <a:cs typeface="Tahoma" pitchFamily="34" charset="0"/>
            </a:endParaRPr>
          </a:p>
          <a:p>
            <a:pPr algn="just"/>
            <a:r>
              <a:rPr lang="es-ES" sz="1600" smtClean="0">
                <a:latin typeface="Tahoma" pitchFamily="34" charset="0"/>
                <a:cs typeface="Tahoma" pitchFamily="34" charset="0"/>
              </a:rPr>
              <a:t>Con respecto a los indicadores de procesos internos en promedio se llegó a un 65%, esto debido al debilitamiento del personal con la reducción de los contratos laborales, llegando a una reducción drástica en el área, demostrando la falta de apoyo institucional a los procesos que debía llevar la DOIEG.</a:t>
            </a:r>
          </a:p>
          <a:p>
            <a:pPr algn="just">
              <a:buFont typeface="Wingdings 3" pitchFamily="18" charset="2"/>
              <a:buNone/>
            </a:pPr>
            <a:endParaRPr lang="en-US" sz="1600" smtClean="0">
              <a:latin typeface="Tahoma" pitchFamily="34" charset="0"/>
              <a:cs typeface="Tahoma" pitchFamily="34" charset="0"/>
            </a:endParaRPr>
          </a:p>
          <a:p>
            <a:pPr algn="just"/>
            <a:r>
              <a:rPr lang="es-ES" sz="1600" smtClean="0">
                <a:latin typeface="Tahoma" pitchFamily="34" charset="0"/>
                <a:cs typeface="Tahoma" pitchFamily="34" charset="0"/>
              </a:rPr>
              <a:t>Es importante mencionar que mediante estatuto reformado, el Directorio del Banco Central del Ecuador sufrió ciertas modificaciones, específicamente el cambio más representativo es la creación de un nuevo Proceso llamado Proceso Monetarios de la Banca Central. La visión a futuro de nuestro gobernador es la de reducir la sucursal mayor en Guayaquil, con esto se concluye que  la gestión pública en el Ecuador se ve afectada por estos menesteres.</a:t>
            </a:r>
            <a:endParaRPr lang="en-US" sz="1600" smtClean="0">
              <a:latin typeface="Tahoma" pitchFamily="34" charset="0"/>
              <a:cs typeface="Tahoma" pitchFamily="34" charset="0"/>
            </a:endParaRPr>
          </a:p>
          <a:p>
            <a:pPr algn="just"/>
            <a:endParaRPr lang="en-US" sz="1600" smtClean="0">
              <a:latin typeface="Tahoma" pitchFamily="34" charset="0"/>
              <a:cs typeface="Tahoma" pitchFamily="34" charset="0"/>
            </a:endParaRPr>
          </a:p>
        </p:txBody>
      </p:sp>
      <p:sp>
        <p:nvSpPr>
          <p:cNvPr id="3" name="2 Título"/>
          <p:cNvSpPr>
            <a:spLocks noGrp="1"/>
          </p:cNvSpPr>
          <p:nvPr>
            <p:ph type="title"/>
          </p:nvPr>
        </p:nvSpPr>
        <p:spPr>
          <a:xfrm>
            <a:off x="395536" y="260648"/>
            <a:ext cx="8085584" cy="908720"/>
          </a:xfrm>
        </p:spPr>
        <p:txBody>
          <a:bodyPr/>
          <a:lstStyle/>
          <a:p>
            <a:pPr fontAlgn="auto">
              <a:spcAft>
                <a:spcPts val="0"/>
              </a:spcAft>
              <a:defRPr/>
            </a:pPr>
            <a:r>
              <a:rPr lang="es-MX" dirty="0" smtClean="0"/>
              <a:t>Conclusiones</a:t>
            </a:r>
            <a:endParaRPr lang="en-US" dirty="0"/>
          </a:p>
        </p:txBody>
      </p:sp>
      <p:pic>
        <p:nvPicPr>
          <p:cNvPr id="37892" name="Picture 2"/>
          <p:cNvPicPr>
            <a:picLocks noChangeAspect="1" noChangeArrowheads="1"/>
          </p:cNvPicPr>
          <p:nvPr/>
        </p:nvPicPr>
        <p:blipFill>
          <a:blip r:embed="rId2"/>
          <a:srcRect/>
          <a:stretch>
            <a:fillRect/>
          </a:stretch>
        </p:blipFill>
        <p:spPr bwMode="auto">
          <a:xfrm>
            <a:off x="7375525" y="5165725"/>
            <a:ext cx="1768475"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endParaRPr lang="es-MX" dirty="0" smtClean="0"/>
          </a:p>
          <a:p>
            <a:pPr marL="365760" indent="-256032" algn="r" fontAlgn="auto">
              <a:spcAft>
                <a:spcPts val="0"/>
              </a:spcAft>
              <a:buFont typeface="Wingdings 3"/>
              <a:buChar char=""/>
              <a:defRPr/>
            </a:pPr>
            <a:r>
              <a:rPr lang="es-MX" sz="2600" dirty="0" smtClean="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Introducción</a:t>
            </a:r>
          </a:p>
          <a:p>
            <a:pPr marL="365760" indent="-256032" algn="r" fontAlgn="auto">
              <a:spcAft>
                <a:spcPts val="0"/>
              </a:spcAft>
              <a:buFont typeface="Wingdings 3"/>
              <a:buChar char=""/>
              <a:defRPr/>
            </a:pPr>
            <a:r>
              <a:rPr lang="es-MX" sz="2600" dirty="0" smtClean="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La nueva Gestión Pública</a:t>
            </a:r>
          </a:p>
          <a:p>
            <a:pPr marL="365760" indent="-256032" algn="r" fontAlgn="auto">
              <a:spcAft>
                <a:spcPts val="0"/>
              </a:spcAft>
              <a:buFont typeface="Wingdings 3"/>
              <a:buChar char=""/>
              <a:defRPr/>
            </a:pPr>
            <a:r>
              <a:rPr lang="es-MX" sz="2600" dirty="0" smtClean="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El cuadro de Mando Integral</a:t>
            </a:r>
            <a:endParaRPr lang="en-US" sz="2600"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467544" y="620688"/>
            <a:ext cx="8229600" cy="1156990"/>
          </a:xfrm>
        </p:spPr>
        <p:txBody>
          <a:bodyPr>
            <a:noAutofit/>
          </a:bodyPr>
          <a:lstStyle/>
          <a:p>
            <a:pPr fontAlgn="auto">
              <a:spcAft>
                <a:spcPts val="0"/>
              </a:spcAft>
              <a:defRPr/>
            </a:pPr>
            <a:r>
              <a:rPr lang="es-ES" sz="2400" dirty="0" smtClean="0">
                <a:latin typeface="Tahoma" pitchFamily="34" charset="0"/>
                <a:ea typeface="Tahoma" pitchFamily="34" charset="0"/>
                <a:cs typeface="Tahoma" pitchFamily="34" charset="0"/>
              </a:rPr>
              <a:t>Generalidades de la Gestión Pública y elaboración del CMI:</a:t>
            </a:r>
            <a:br>
              <a:rPr lang="es-ES" sz="2400" dirty="0" smtClean="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pic>
        <p:nvPicPr>
          <p:cNvPr id="15364" name="Picture 1"/>
          <p:cNvPicPr>
            <a:picLocks noChangeAspect="1" noChangeArrowheads="1"/>
          </p:cNvPicPr>
          <p:nvPr/>
        </p:nvPicPr>
        <p:blipFill>
          <a:blip r:embed="rId2"/>
          <a:srcRect/>
          <a:stretch>
            <a:fillRect/>
          </a:stretch>
        </p:blipFill>
        <p:spPr bwMode="auto">
          <a:xfrm>
            <a:off x="4643438" y="1557338"/>
            <a:ext cx="4176712" cy="2951162"/>
          </a:xfrm>
          <a:prstGeom prst="rect">
            <a:avLst/>
          </a:prstGeom>
          <a:noFill/>
          <a:ln w="9525">
            <a:noFill/>
            <a:miter lim="800000"/>
            <a:headEnd/>
            <a:tailEnd/>
          </a:ln>
        </p:spPr>
      </p:pic>
      <p:pic>
        <p:nvPicPr>
          <p:cNvPr id="15365" name="Picture 2"/>
          <p:cNvPicPr>
            <a:picLocks noChangeAspect="1" noChangeArrowheads="1"/>
          </p:cNvPicPr>
          <p:nvPr/>
        </p:nvPicPr>
        <p:blipFill>
          <a:blip r:embed="rId3"/>
          <a:srcRect/>
          <a:stretch>
            <a:fillRect/>
          </a:stretch>
        </p:blipFill>
        <p:spPr bwMode="auto">
          <a:xfrm>
            <a:off x="611188" y="1773238"/>
            <a:ext cx="3024187" cy="333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contenido"/>
          <p:cNvSpPr>
            <a:spLocks noGrp="1"/>
          </p:cNvSpPr>
          <p:nvPr>
            <p:ph idx="1"/>
          </p:nvPr>
        </p:nvSpPr>
        <p:spPr>
          <a:xfrm>
            <a:off x="323850" y="1341438"/>
            <a:ext cx="8229600" cy="4899025"/>
          </a:xfrm>
        </p:spPr>
        <p:txBody>
          <a:bodyPr/>
          <a:lstStyle/>
          <a:p>
            <a:pPr algn="just"/>
            <a:r>
              <a:rPr lang="es-ES" sz="1600" smtClean="0">
                <a:latin typeface="Tahoma" pitchFamily="34" charset="0"/>
                <a:cs typeface="Tahoma" pitchFamily="34" charset="0"/>
              </a:rPr>
              <a:t>En vista de que la actual estructura organizacional de la DOIEG no cuenta con una estrategia planificada,  se sugiere establecer la aplicación del modelo del CMI propuesto. </a:t>
            </a:r>
            <a:endParaRPr lang="en-US" sz="1600" smtClean="0">
              <a:latin typeface="Tahoma" pitchFamily="34" charset="0"/>
              <a:cs typeface="Tahoma" pitchFamily="34" charset="0"/>
            </a:endParaRPr>
          </a:p>
          <a:p>
            <a:pPr algn="just">
              <a:buFont typeface="Wingdings 3" pitchFamily="18" charset="2"/>
              <a:buNone/>
            </a:pPr>
            <a:r>
              <a:rPr lang="es-ES" sz="1600" smtClean="0">
                <a:latin typeface="Tahoma" pitchFamily="34" charset="0"/>
                <a:cs typeface="Tahoma" pitchFamily="34" charset="0"/>
              </a:rPr>
              <a:t> </a:t>
            </a:r>
            <a:endParaRPr lang="en-US" sz="1600" smtClean="0">
              <a:latin typeface="Tahoma" pitchFamily="34" charset="0"/>
              <a:cs typeface="Tahoma" pitchFamily="34" charset="0"/>
            </a:endParaRPr>
          </a:p>
          <a:p>
            <a:pPr algn="just"/>
            <a:r>
              <a:rPr lang="es-ES" sz="1600" smtClean="0">
                <a:latin typeface="Tahoma" pitchFamily="34" charset="0"/>
                <a:cs typeface="Tahoma" pitchFamily="34" charset="0"/>
              </a:rPr>
              <a:t>La idea de que “Lo que se mide, se hace” es fundamental para cumplir constantemente la estrategia de la entidad, si la DOIEG implementa el CMI expuesto donde están definidos indicadores  claves de gestión,  y comunica adecuadamente sus expectativas y resultados, los profesionales y la gente se alineará con la estrategia propuesta alcanzando sus metas.</a:t>
            </a:r>
            <a:endParaRPr lang="en-US" sz="1600" smtClean="0">
              <a:latin typeface="Tahoma" pitchFamily="34" charset="0"/>
              <a:cs typeface="Tahoma" pitchFamily="34" charset="0"/>
            </a:endParaRPr>
          </a:p>
          <a:p>
            <a:pPr algn="just">
              <a:buFont typeface="Wingdings 3" pitchFamily="18" charset="2"/>
              <a:buNone/>
            </a:pPr>
            <a:r>
              <a:rPr lang="es-ES" sz="1600" smtClean="0">
                <a:latin typeface="Tahoma" pitchFamily="34" charset="0"/>
                <a:cs typeface="Tahoma" pitchFamily="34" charset="0"/>
              </a:rPr>
              <a:t> </a:t>
            </a:r>
            <a:endParaRPr lang="en-US" sz="1600" smtClean="0">
              <a:latin typeface="Tahoma" pitchFamily="34" charset="0"/>
              <a:cs typeface="Tahoma" pitchFamily="34" charset="0"/>
            </a:endParaRPr>
          </a:p>
          <a:p>
            <a:pPr algn="just">
              <a:buFont typeface="Wingdings 3" pitchFamily="18" charset="2"/>
              <a:buNone/>
            </a:pPr>
            <a:r>
              <a:rPr lang="es-EC" sz="1600" smtClean="0">
                <a:latin typeface="Tahoma" pitchFamily="34" charset="0"/>
                <a:cs typeface="Tahoma" pitchFamily="34" charset="0"/>
              </a:rPr>
              <a:t> </a:t>
            </a:r>
            <a:endParaRPr lang="en-US" sz="1600" smtClean="0">
              <a:latin typeface="Tahoma" pitchFamily="34" charset="0"/>
              <a:cs typeface="Tahoma" pitchFamily="34" charset="0"/>
            </a:endParaRPr>
          </a:p>
          <a:p>
            <a:pPr algn="just"/>
            <a:r>
              <a:rPr lang="es-EC" sz="1600" smtClean="0">
                <a:latin typeface="Tahoma" pitchFamily="34" charset="0"/>
                <a:cs typeface="Tahoma" pitchFamily="34" charset="0"/>
              </a:rPr>
              <a:t>Se requiere la implementación de un Sistema de Gestión Automatizado, que permita controlar y cuantificar la información relacionada con los trabajos realizados, el tiempo empleado en el mismo, los recursos monetarios, los servicios brindados, etc., a fin de diseñar en el corto plazo índices que permitan medir la Productividad y eficiencia de todo el personal de la DOIEG.</a:t>
            </a:r>
            <a:endParaRPr lang="en-US" sz="1600" smtClean="0">
              <a:latin typeface="Tahoma" pitchFamily="34" charset="0"/>
              <a:cs typeface="Tahoma" pitchFamily="34" charset="0"/>
            </a:endParaRPr>
          </a:p>
          <a:p>
            <a:pPr algn="just"/>
            <a:endParaRPr lang="en-US" sz="1600" smtClean="0">
              <a:latin typeface="Tahoma" pitchFamily="34" charset="0"/>
              <a:cs typeface="Tahoma" pitchFamily="34" charset="0"/>
            </a:endParaRPr>
          </a:p>
        </p:txBody>
      </p:sp>
      <p:sp>
        <p:nvSpPr>
          <p:cNvPr id="3" name="2 Título"/>
          <p:cNvSpPr>
            <a:spLocks noGrp="1"/>
          </p:cNvSpPr>
          <p:nvPr>
            <p:ph type="title"/>
          </p:nvPr>
        </p:nvSpPr>
        <p:spPr>
          <a:xfrm>
            <a:off x="395536" y="188640"/>
            <a:ext cx="8229600" cy="1143000"/>
          </a:xfrm>
        </p:spPr>
        <p:txBody>
          <a:bodyPr/>
          <a:lstStyle/>
          <a:p>
            <a:pPr fontAlgn="auto">
              <a:spcAft>
                <a:spcPts val="0"/>
              </a:spcAft>
              <a:defRPr/>
            </a:pPr>
            <a:r>
              <a:rPr lang="es-MX" dirty="0" smtClean="0"/>
              <a:t>Recomendaciones</a:t>
            </a:r>
            <a:endParaRPr lang="en-US" dirty="0"/>
          </a:p>
        </p:txBody>
      </p:sp>
      <p:pic>
        <p:nvPicPr>
          <p:cNvPr id="38916" name="Picture 4" descr="Ver imagen en tamaño completo">
            <a:hlinkClick r:id="rId2"/>
          </p:cNvPr>
          <p:cNvPicPr>
            <a:picLocks noChangeAspect="1" noChangeArrowheads="1"/>
          </p:cNvPicPr>
          <p:nvPr/>
        </p:nvPicPr>
        <p:blipFill>
          <a:blip r:embed="rId3"/>
          <a:srcRect/>
          <a:stretch>
            <a:fillRect/>
          </a:stretch>
        </p:blipFill>
        <p:spPr bwMode="auto">
          <a:xfrm>
            <a:off x="7308850" y="5445125"/>
            <a:ext cx="1439863" cy="125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Subtítulo"/>
          <p:cNvSpPr txBox="1">
            <a:spLocks/>
          </p:cNvSpPr>
          <p:nvPr/>
        </p:nvSpPr>
        <p:spPr>
          <a:xfrm>
            <a:off x="2700338" y="2565400"/>
            <a:ext cx="3762375" cy="685800"/>
          </a:xfrm>
          <a:prstGeom prst="rect">
            <a:avLst/>
          </a:prstGeom>
        </p:spPr>
        <p:txBody>
          <a:bodyPr anchor="b"/>
          <a:lstStyle/>
          <a:p>
            <a:pPr algn="ctr" fontAlgn="auto">
              <a:spcBef>
                <a:spcPct val="20000"/>
              </a:spcBef>
              <a:spcAft>
                <a:spcPts val="0"/>
              </a:spcAft>
              <a:buClr>
                <a:schemeClr val="accent1"/>
              </a:buClr>
              <a:buSzPct val="70000"/>
              <a:buFont typeface="Wingdings 2"/>
              <a:buNone/>
              <a:defRPr/>
            </a:pPr>
            <a:endParaRPr lang="en-US"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p:txBody>
      </p:sp>
      <p:sp>
        <p:nvSpPr>
          <p:cNvPr id="39939" name="3 Subtítulo"/>
          <p:cNvSpPr txBox="1">
            <a:spLocks/>
          </p:cNvSpPr>
          <p:nvPr/>
        </p:nvSpPr>
        <p:spPr bwMode="auto">
          <a:xfrm>
            <a:off x="395288" y="2133600"/>
            <a:ext cx="8353425" cy="2203450"/>
          </a:xfrm>
          <a:prstGeom prst="rect">
            <a:avLst/>
          </a:prstGeom>
          <a:noFill/>
          <a:ln w="9525">
            <a:noFill/>
            <a:miter lim="800000"/>
            <a:headEnd/>
            <a:tailEnd/>
          </a:ln>
        </p:spPr>
        <p:txBody>
          <a:bodyPr anchor="b"/>
          <a:lstStyle/>
          <a:p>
            <a:pPr>
              <a:spcBef>
                <a:spcPct val="20000"/>
              </a:spcBef>
              <a:buClr>
                <a:schemeClr val="accent1"/>
              </a:buClr>
              <a:buSzPct val="70000"/>
            </a:pPr>
            <a:endParaRPr lang="es-EC" sz="3600" b="1">
              <a:latin typeface="Edwardian Script ITC" pitchFamily="66" charset="0"/>
            </a:endParaRPr>
          </a:p>
          <a:p>
            <a:pPr>
              <a:spcBef>
                <a:spcPct val="20000"/>
              </a:spcBef>
              <a:buClr>
                <a:schemeClr val="accent1"/>
              </a:buClr>
              <a:buSzPct val="70000"/>
            </a:pPr>
            <a:endParaRPr lang="es-EC" sz="3600" b="1">
              <a:latin typeface="Edwardian Script ITC" pitchFamily="66" charset="0"/>
            </a:endParaRPr>
          </a:p>
          <a:p>
            <a:pPr>
              <a:spcBef>
                <a:spcPct val="20000"/>
              </a:spcBef>
              <a:buClr>
                <a:schemeClr val="accent1"/>
              </a:buClr>
              <a:buSzPct val="70000"/>
            </a:pPr>
            <a:endParaRPr lang="es-EC" sz="3600" b="1">
              <a:latin typeface="Edwardian Script ITC" pitchFamily="66" charset="0"/>
            </a:endParaRPr>
          </a:p>
          <a:p>
            <a:pPr>
              <a:spcBef>
                <a:spcPct val="20000"/>
              </a:spcBef>
              <a:buClr>
                <a:schemeClr val="accent1"/>
              </a:buClr>
              <a:buSzPct val="70000"/>
            </a:pPr>
            <a:endParaRPr lang="es-EC" sz="3600" b="1">
              <a:latin typeface="Edwardian Script ITC" pitchFamily="66" charset="0"/>
            </a:endParaRPr>
          </a:p>
          <a:p>
            <a:pPr>
              <a:spcBef>
                <a:spcPct val="20000"/>
              </a:spcBef>
              <a:buClr>
                <a:schemeClr val="accent1"/>
              </a:buClr>
              <a:buSzPct val="70000"/>
            </a:pPr>
            <a:endParaRPr lang="es-EC" sz="3600" b="1">
              <a:latin typeface="Edwardian Script ITC" pitchFamily="66" charset="0"/>
            </a:endParaRPr>
          </a:p>
          <a:p>
            <a:pPr>
              <a:spcBef>
                <a:spcPct val="20000"/>
              </a:spcBef>
              <a:buClr>
                <a:schemeClr val="accent1"/>
              </a:buClr>
              <a:buSzPct val="70000"/>
            </a:pPr>
            <a:endParaRPr lang="es-EC" sz="3600" b="1">
              <a:latin typeface="Edwardian Script ITC" pitchFamily="66" charset="0"/>
            </a:endParaRPr>
          </a:p>
          <a:p>
            <a:pPr>
              <a:spcBef>
                <a:spcPct val="20000"/>
              </a:spcBef>
              <a:buClr>
                <a:schemeClr val="accent1"/>
              </a:buClr>
              <a:buSzPct val="70000"/>
            </a:pPr>
            <a:r>
              <a:rPr lang="es-EC" sz="3600" b="1">
                <a:latin typeface="Edwardian Script ITC" pitchFamily="66" charset="0"/>
              </a:rPr>
              <a:t>Si la educación te parece cara, prueba con la ignorancia” , Albert Einstein</a:t>
            </a:r>
          </a:p>
          <a:p>
            <a:pPr>
              <a:spcBef>
                <a:spcPct val="20000"/>
              </a:spcBef>
              <a:buClr>
                <a:schemeClr val="accent1"/>
              </a:buClr>
              <a:buSzPct val="70000"/>
            </a:pPr>
            <a:r>
              <a:rPr lang="es-EC" sz="3600" b="1">
                <a:solidFill>
                  <a:schemeClr val="bg1"/>
                </a:solidFill>
                <a:latin typeface="Lucida Sans Unicode" pitchFamily="34" charset="0"/>
              </a:rPr>
              <a:t>Bermeo.</a:t>
            </a:r>
          </a:p>
        </p:txBody>
      </p:sp>
      <p:sp>
        <p:nvSpPr>
          <p:cNvPr id="17409" name="Rectangle 1"/>
          <p:cNvSpPr>
            <a:spLocks noChangeArrowheads="1"/>
          </p:cNvSpPr>
          <p:nvPr/>
        </p:nvSpPr>
        <p:spPr bwMode="auto">
          <a:xfrm>
            <a:off x="395288" y="1628775"/>
            <a:ext cx="7416800" cy="400050"/>
          </a:xfrm>
          <a:prstGeom prst="rect">
            <a:avLst/>
          </a:prstGeom>
          <a:noFill/>
          <a:ln w="9525">
            <a:noFill/>
            <a:miter lim="800000"/>
            <a:headEnd/>
            <a:tailEnd/>
          </a:ln>
          <a:effectLst/>
        </p:spPr>
        <p:txBody>
          <a:bodyPr anchor="ctr">
            <a:spAutoFit/>
          </a:bodyPr>
          <a:lstStyle/>
          <a:p>
            <a:pPr>
              <a:defRPr/>
            </a:pPr>
            <a:r>
              <a:rPr lang="es-ES" sz="20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GRACIAS !!!!!!!!!!!</a:t>
            </a:r>
            <a:endParaRPr lang="es-ES" sz="2000" b="1" dirty="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p:txBody>
      </p:sp>
      <p:pic>
        <p:nvPicPr>
          <p:cNvPr id="39941" name="Picture 2" descr="http://t0.gstatic.com/images?q=tbn:e5bsDYQz3HTO3M:http://2.bp.blogspot.com/_BLsUImbKieA/S63_DvM4u4I/AAAAAAAAADo/HOl7NXq5PIo/s1600/AlbertEinstein.jpg">
            <a:hlinkClick r:id="rId3"/>
          </p:cNvPr>
          <p:cNvPicPr>
            <a:picLocks noChangeAspect="1" noChangeArrowheads="1"/>
          </p:cNvPicPr>
          <p:nvPr/>
        </p:nvPicPr>
        <p:blipFill>
          <a:blip r:embed="rId4"/>
          <a:srcRect/>
          <a:stretch>
            <a:fillRect/>
          </a:stretch>
        </p:blipFill>
        <p:spPr bwMode="auto">
          <a:xfrm>
            <a:off x="7596188" y="3357563"/>
            <a:ext cx="130492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365760" indent="-256032" fontAlgn="auto">
              <a:spcAft>
                <a:spcPts val="0"/>
              </a:spcAft>
              <a:buFont typeface="Wingdings 3"/>
              <a:buChar char=""/>
              <a:defRPr/>
            </a:pPr>
            <a:r>
              <a:rPr lang="es-MX" sz="2400" dirty="0" smtClean="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La nueva Gestión Pública</a:t>
            </a:r>
          </a:p>
          <a:p>
            <a:pPr marL="365760" indent="-256032" fontAlgn="auto">
              <a:spcAft>
                <a:spcPts val="0"/>
              </a:spcAft>
              <a:buFont typeface="Wingdings 3"/>
              <a:buChar char=""/>
              <a:defRPr/>
            </a:pPr>
            <a:endParaRPr lang="es-MX" dirty="0" smtClean="0">
              <a:solidFill>
                <a:srgbClr val="FF0000"/>
              </a:solidFill>
            </a:endParaRPr>
          </a:p>
          <a:p>
            <a:pPr marL="365760" indent="-256032" fontAlgn="auto">
              <a:spcAft>
                <a:spcPts val="0"/>
              </a:spcAft>
              <a:buFont typeface="Wingdings 3"/>
              <a:buChar char=""/>
              <a:defRPr/>
            </a:pPr>
            <a:endParaRPr lang="es-MX" dirty="0" smtClean="0">
              <a:solidFill>
                <a:srgbClr val="FF0000"/>
              </a:solidFill>
            </a:endParaRPr>
          </a:p>
          <a:p>
            <a:pPr marL="365760" indent="-256032" fontAlgn="auto">
              <a:spcAft>
                <a:spcPts val="0"/>
              </a:spcAft>
              <a:buFont typeface="Wingdings 3"/>
              <a:buNone/>
              <a:defRPr/>
            </a:pPr>
            <a:r>
              <a:rPr lang="es-MX" dirty="0" smtClean="0">
                <a:solidFill>
                  <a:schemeClr val="tx2"/>
                </a:solidFill>
              </a:rPr>
              <a:t>  </a:t>
            </a:r>
          </a:p>
          <a:p>
            <a:pPr marL="365760" indent="-256032" fontAlgn="auto">
              <a:spcAft>
                <a:spcPts val="0"/>
              </a:spcAft>
              <a:buFont typeface="Wingdings 3"/>
              <a:buNone/>
              <a:defRPr/>
            </a:pPr>
            <a:endParaRPr lang="es-MX" dirty="0" smtClean="0"/>
          </a:p>
          <a:p>
            <a:pPr marL="365760" indent="-256032" fontAlgn="auto">
              <a:spcAft>
                <a:spcPts val="0"/>
              </a:spcAft>
              <a:buFont typeface="Wingdings 3"/>
              <a:buNone/>
              <a:defRPr/>
            </a:pPr>
            <a:endParaRPr lang="es-MX" dirty="0" smtClean="0"/>
          </a:p>
          <a:p>
            <a:pPr marL="365760" indent="-256032" fontAlgn="auto">
              <a:spcAft>
                <a:spcPts val="0"/>
              </a:spcAft>
              <a:buFont typeface="Wingdings 3"/>
              <a:buChar char=""/>
              <a:defRPr/>
            </a:pPr>
            <a:r>
              <a:rPr lang="es-MX" sz="2400" dirty="0" smtClean="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El cuadro de Mando Integral</a:t>
            </a:r>
            <a:endParaRPr lang="en-US" sz="2400" dirty="0" smtClean="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endParaRPr>
          </a:p>
          <a:p>
            <a:pPr marL="365760" indent="-256032" fontAlgn="auto">
              <a:spcAft>
                <a:spcPts val="0"/>
              </a:spcAft>
              <a:buFont typeface="Wingdings 3"/>
              <a:buNone/>
              <a:defRPr/>
            </a:pPr>
            <a:endParaRPr lang="en-US" dirty="0"/>
          </a:p>
        </p:txBody>
      </p:sp>
      <p:sp>
        <p:nvSpPr>
          <p:cNvPr id="4" name="2 Título"/>
          <p:cNvSpPr>
            <a:spLocks noGrp="1"/>
          </p:cNvSpPr>
          <p:nvPr>
            <p:ph type="title"/>
          </p:nvPr>
        </p:nvSpPr>
        <p:spPr>
          <a:xfrm>
            <a:off x="539552" y="188640"/>
            <a:ext cx="8229600" cy="1156990"/>
          </a:xfrm>
        </p:spPr>
        <p:txBody>
          <a:bodyPr>
            <a:noAutofit/>
          </a:bodyPr>
          <a:lstStyle/>
          <a:p>
            <a:pPr fontAlgn="auto">
              <a:spcAft>
                <a:spcPts val="0"/>
              </a:spcAft>
              <a:tabLst>
                <a:tab pos="4489450" algn="l"/>
              </a:tabLst>
              <a:defRPr/>
            </a:pPr>
            <a:r>
              <a:rPr lang="es-ES" sz="2400" dirty="0" smtClean="0">
                <a:latin typeface="Tahoma" pitchFamily="34" charset="0"/>
                <a:ea typeface="Tahoma" pitchFamily="34" charset="0"/>
                <a:cs typeface="Tahoma" pitchFamily="34" charset="0"/>
              </a:rPr>
              <a:t>Generalidades de la Gestión Pública y elaboración del CMI:</a:t>
            </a:r>
            <a:br>
              <a:rPr lang="es-ES" sz="2400" dirty="0" smtClean="0">
                <a:latin typeface="Tahoma" pitchFamily="34" charset="0"/>
                <a:ea typeface="Tahoma" pitchFamily="34" charset="0"/>
                <a:cs typeface="Tahoma" pitchFamily="34" charset="0"/>
              </a:rPr>
            </a:br>
            <a:endParaRPr lang="en-US" sz="2400" dirty="0">
              <a:latin typeface="Tahoma" pitchFamily="34" charset="0"/>
              <a:ea typeface="Tahoma" pitchFamily="34" charset="0"/>
              <a:cs typeface="Tahoma" pitchFamily="34" charset="0"/>
            </a:endParaRPr>
          </a:p>
        </p:txBody>
      </p:sp>
      <p:pic>
        <p:nvPicPr>
          <p:cNvPr id="16388" name="Picture 2"/>
          <p:cNvPicPr>
            <a:picLocks noChangeAspect="1" noChangeArrowheads="1"/>
          </p:cNvPicPr>
          <p:nvPr/>
        </p:nvPicPr>
        <p:blipFill>
          <a:blip r:embed="rId2"/>
          <a:srcRect/>
          <a:stretch>
            <a:fillRect/>
          </a:stretch>
        </p:blipFill>
        <p:spPr bwMode="auto">
          <a:xfrm>
            <a:off x="7380288" y="908050"/>
            <a:ext cx="1763712" cy="1211263"/>
          </a:xfrm>
          <a:prstGeom prst="rect">
            <a:avLst/>
          </a:prstGeom>
          <a:noFill/>
          <a:ln w="9525">
            <a:noFill/>
            <a:miter lim="800000"/>
            <a:headEnd/>
            <a:tailEnd/>
          </a:ln>
        </p:spPr>
      </p:pic>
      <p:sp>
        <p:nvSpPr>
          <p:cNvPr id="8" name="7 Llamada de flecha a la derecha"/>
          <p:cNvSpPr/>
          <p:nvPr/>
        </p:nvSpPr>
        <p:spPr>
          <a:xfrm>
            <a:off x="179388" y="2492375"/>
            <a:ext cx="2160587" cy="720725"/>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t>El Sector Público</a:t>
            </a:r>
            <a:endParaRPr lang="en-US" b="1" dirty="0"/>
          </a:p>
        </p:txBody>
      </p:sp>
      <p:sp>
        <p:nvSpPr>
          <p:cNvPr id="9" name="8 Llamada de flecha a la derecha"/>
          <p:cNvSpPr/>
          <p:nvPr/>
        </p:nvSpPr>
        <p:spPr>
          <a:xfrm>
            <a:off x="4716463" y="2492375"/>
            <a:ext cx="2016125" cy="720725"/>
          </a:xfrm>
          <a:prstGeom prst="righ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000"/>
              </a:spcAft>
              <a:defRPr/>
            </a:pPr>
            <a:r>
              <a:rPr lang="es-MX" sz="1600" b="1" dirty="0"/>
              <a:t>Ingresos del Estado</a:t>
            </a:r>
            <a:endParaRPr lang="en-US" sz="1600" b="1" dirty="0"/>
          </a:p>
        </p:txBody>
      </p:sp>
      <p:sp>
        <p:nvSpPr>
          <p:cNvPr id="10" name="9 Llamada de flecha a la derecha"/>
          <p:cNvSpPr/>
          <p:nvPr/>
        </p:nvSpPr>
        <p:spPr>
          <a:xfrm>
            <a:off x="6840538" y="2420938"/>
            <a:ext cx="2303462" cy="792162"/>
          </a:xfrm>
          <a:prstGeom prst="rightArrowCallout">
            <a:avLst>
              <a:gd name="adj1" fmla="val 25000"/>
              <a:gd name="adj2" fmla="val 25000"/>
              <a:gd name="adj3" fmla="val 25000"/>
              <a:gd name="adj4" fmla="val 6497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t>El Estado Ecuatoriano</a:t>
            </a:r>
            <a:endParaRPr lang="en-US" b="1" dirty="0"/>
          </a:p>
        </p:txBody>
      </p:sp>
      <p:sp>
        <p:nvSpPr>
          <p:cNvPr id="11" name="10 Llamada de flecha a la derecha"/>
          <p:cNvSpPr/>
          <p:nvPr/>
        </p:nvSpPr>
        <p:spPr>
          <a:xfrm>
            <a:off x="2411413" y="2492375"/>
            <a:ext cx="2305050" cy="720725"/>
          </a:xfrm>
          <a:prstGeom prst="righ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t>Bienes Públicos</a:t>
            </a:r>
            <a:endParaRPr lang="en-US" b="1" dirty="0"/>
          </a:p>
        </p:txBody>
      </p:sp>
      <p:sp>
        <p:nvSpPr>
          <p:cNvPr id="1027" name="Oval 3"/>
          <p:cNvSpPr>
            <a:spLocks noChangeArrowheads="1"/>
          </p:cNvSpPr>
          <p:nvPr/>
        </p:nvSpPr>
        <p:spPr bwMode="auto">
          <a:xfrm>
            <a:off x="7667625" y="5373688"/>
            <a:ext cx="1247775" cy="46672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000"/>
              </a:spcAft>
              <a:defRPr/>
            </a:pPr>
            <a:r>
              <a:rPr lang="es-MX" sz="1000" b="1" dirty="0"/>
              <a:t>FINANZAS</a:t>
            </a:r>
            <a:endParaRPr lang="en-US" sz="1000" b="1" dirty="0"/>
          </a:p>
        </p:txBody>
      </p:sp>
      <p:sp>
        <p:nvSpPr>
          <p:cNvPr id="1030" name="Oval 6"/>
          <p:cNvSpPr>
            <a:spLocks noChangeArrowheads="1"/>
          </p:cNvSpPr>
          <p:nvPr/>
        </p:nvSpPr>
        <p:spPr bwMode="auto">
          <a:xfrm>
            <a:off x="6443663" y="6092825"/>
            <a:ext cx="1371600" cy="5619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000"/>
              </a:spcAft>
              <a:defRPr/>
            </a:pPr>
            <a:r>
              <a:rPr lang="es-MX" sz="1200" b="1" dirty="0"/>
              <a:t>PROCESOS INTERNOS</a:t>
            </a:r>
            <a:endParaRPr lang="en-US" sz="1200" b="1" dirty="0"/>
          </a:p>
        </p:txBody>
      </p:sp>
      <p:sp>
        <p:nvSpPr>
          <p:cNvPr id="1031" name="Oval 7"/>
          <p:cNvSpPr>
            <a:spLocks noChangeArrowheads="1"/>
          </p:cNvSpPr>
          <p:nvPr/>
        </p:nvSpPr>
        <p:spPr bwMode="auto">
          <a:xfrm>
            <a:off x="4716463" y="5373688"/>
            <a:ext cx="1619250" cy="6858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000"/>
              </a:spcAft>
              <a:defRPr/>
            </a:pPr>
            <a:r>
              <a:rPr lang="es-MX" sz="1000" b="1" dirty="0"/>
              <a:t>INNOVACIÓN, FORMACIÓN, APRENDIZAJE</a:t>
            </a:r>
            <a:endParaRPr lang="en-US" sz="1000" b="1" dirty="0"/>
          </a:p>
        </p:txBody>
      </p:sp>
      <p:sp>
        <p:nvSpPr>
          <p:cNvPr id="1032" name="Oval 8"/>
          <p:cNvSpPr>
            <a:spLocks noChangeArrowheads="1"/>
          </p:cNvSpPr>
          <p:nvPr/>
        </p:nvSpPr>
        <p:spPr bwMode="auto">
          <a:xfrm>
            <a:off x="6156325" y="4581525"/>
            <a:ext cx="1685925" cy="4762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000"/>
              </a:spcAft>
              <a:defRPr/>
            </a:pPr>
            <a:r>
              <a:rPr lang="es-MX" sz="1200" b="1" dirty="0"/>
              <a:t> COMUNIDAD</a:t>
            </a:r>
            <a:endParaRPr lang="en-US" sz="1200" b="1" dirty="0"/>
          </a:p>
        </p:txBody>
      </p:sp>
      <p:sp>
        <p:nvSpPr>
          <p:cNvPr id="1033" name="Rectangle 9"/>
          <p:cNvSpPr>
            <a:spLocks noChangeArrowheads="1"/>
          </p:cNvSpPr>
          <p:nvPr/>
        </p:nvSpPr>
        <p:spPr bwMode="auto">
          <a:xfrm>
            <a:off x="6516688" y="3789363"/>
            <a:ext cx="1200150" cy="50323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000"/>
              </a:spcAft>
              <a:defRPr/>
            </a:pPr>
            <a:endParaRPr lang="es-MX" sz="1200" b="1" dirty="0"/>
          </a:p>
          <a:p>
            <a:pPr algn="ctr">
              <a:spcAft>
                <a:spcPts val="1000"/>
              </a:spcAft>
              <a:defRPr/>
            </a:pPr>
            <a:r>
              <a:rPr lang="es-MX" sz="1200" b="1" dirty="0"/>
              <a:t>MISIÓN</a:t>
            </a:r>
            <a:endParaRPr lang="en-US" sz="1200" b="1" dirty="0"/>
          </a:p>
        </p:txBody>
      </p:sp>
      <p:cxnSp>
        <p:nvCxnSpPr>
          <p:cNvPr id="16398" name="AutoShape 12"/>
          <p:cNvCxnSpPr>
            <a:cxnSpLocks noChangeShapeType="1"/>
          </p:cNvCxnSpPr>
          <p:nvPr/>
        </p:nvCxnSpPr>
        <p:spPr bwMode="auto">
          <a:xfrm rot="5400000" flipH="1" flipV="1">
            <a:off x="6971507" y="4414043"/>
            <a:ext cx="247650" cy="4763"/>
          </a:xfrm>
          <a:prstGeom prst="straightConnector1">
            <a:avLst/>
          </a:prstGeom>
          <a:noFill/>
          <a:ln w="9525">
            <a:solidFill>
              <a:srgbClr val="000000"/>
            </a:solidFill>
            <a:round/>
            <a:headEnd/>
            <a:tailEnd type="triangle" w="med" len="med"/>
          </a:ln>
        </p:spPr>
      </p:cxnSp>
      <p:cxnSp>
        <p:nvCxnSpPr>
          <p:cNvPr id="16399" name="AutoShape 14"/>
          <p:cNvCxnSpPr>
            <a:cxnSpLocks noChangeShapeType="1"/>
          </p:cNvCxnSpPr>
          <p:nvPr/>
        </p:nvCxnSpPr>
        <p:spPr bwMode="auto">
          <a:xfrm rot="10800000">
            <a:off x="7667625" y="5013325"/>
            <a:ext cx="649288" cy="360363"/>
          </a:xfrm>
          <a:prstGeom prst="straightConnector1">
            <a:avLst/>
          </a:prstGeom>
          <a:noFill/>
          <a:ln w="9525">
            <a:solidFill>
              <a:srgbClr val="000000"/>
            </a:solidFill>
            <a:round/>
            <a:headEnd/>
            <a:tailEnd type="triangle" w="med" len="med"/>
          </a:ln>
        </p:spPr>
      </p:cxnSp>
      <p:cxnSp>
        <p:nvCxnSpPr>
          <p:cNvPr id="16400" name="AutoShape 16"/>
          <p:cNvCxnSpPr>
            <a:cxnSpLocks noChangeShapeType="1"/>
            <a:stCxn id="1032" idx="3"/>
          </p:cNvCxnSpPr>
          <p:nvPr/>
        </p:nvCxnSpPr>
        <p:spPr bwMode="auto">
          <a:xfrm rot="5400000">
            <a:off x="5934076" y="4849812"/>
            <a:ext cx="330200" cy="606425"/>
          </a:xfrm>
          <a:prstGeom prst="straightConnector1">
            <a:avLst/>
          </a:prstGeom>
          <a:noFill/>
          <a:ln w="9525">
            <a:solidFill>
              <a:srgbClr val="000000"/>
            </a:solidFill>
            <a:round/>
            <a:headEnd/>
            <a:tailEnd type="triangle" w="med" len="med"/>
          </a:ln>
        </p:spPr>
      </p:cxnSp>
      <p:cxnSp>
        <p:nvCxnSpPr>
          <p:cNvPr id="16401" name="AutoShape 10"/>
          <p:cNvCxnSpPr>
            <a:cxnSpLocks noChangeShapeType="1"/>
            <a:endCxn id="1027" idx="4"/>
          </p:cNvCxnSpPr>
          <p:nvPr/>
        </p:nvCxnSpPr>
        <p:spPr bwMode="auto">
          <a:xfrm rot="5400000" flipH="1" flipV="1">
            <a:off x="7790657" y="5861844"/>
            <a:ext cx="522287" cy="479425"/>
          </a:xfrm>
          <a:prstGeom prst="straightConnector1">
            <a:avLst/>
          </a:prstGeom>
          <a:noFill/>
          <a:ln w="9525">
            <a:solidFill>
              <a:srgbClr val="000000"/>
            </a:solidFill>
            <a:round/>
            <a:headEnd/>
            <a:tailEnd type="triangle" w="med" len="med"/>
          </a:ln>
        </p:spPr>
      </p:cxnSp>
      <p:cxnSp>
        <p:nvCxnSpPr>
          <p:cNvPr id="16402" name="AutoShape 14"/>
          <p:cNvCxnSpPr>
            <a:cxnSpLocks noChangeShapeType="1"/>
          </p:cNvCxnSpPr>
          <p:nvPr/>
        </p:nvCxnSpPr>
        <p:spPr bwMode="auto">
          <a:xfrm flipH="1" flipV="1">
            <a:off x="5795963" y="6092825"/>
            <a:ext cx="495300" cy="339725"/>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0825" y="908050"/>
            <a:ext cx="8435975" cy="4595813"/>
          </a:xfrm>
        </p:spPr>
        <p:txBody>
          <a:bodyPr>
            <a:noAutofit/>
          </a:bodyPr>
          <a:lstStyle/>
          <a:p>
            <a:pPr marL="514350" indent="-514350" algn="just" fontAlgn="auto">
              <a:spcAft>
                <a:spcPts val="0"/>
              </a:spcAft>
              <a:buFont typeface="Wingdings 3"/>
              <a:buNone/>
              <a:defRPr/>
            </a:pPr>
            <a:r>
              <a:rPr lang="es-ES" sz="1800" dirty="0" smtClean="0">
                <a:solidFill>
                  <a:schemeClr val="tx2"/>
                </a:solidFill>
                <a:latin typeface="Tahoma" pitchFamily="34" charset="0"/>
                <a:ea typeface="Tahoma" pitchFamily="34" charset="0"/>
                <a:cs typeface="Tahoma" pitchFamily="34" charset="0"/>
              </a:rPr>
              <a:t>       Para construir eficientemente el Cuadro de Mando Integral es fundamental realizar los siguientes pasos:</a:t>
            </a:r>
          </a:p>
          <a:p>
            <a:pPr marL="514350" indent="-514350" algn="just" fontAlgn="auto">
              <a:spcAft>
                <a:spcPts val="0"/>
              </a:spcAft>
              <a:buFont typeface="Wingdings 3"/>
              <a:buNone/>
              <a:defRPr/>
            </a:pPr>
            <a:endParaRPr lang="es-ES" sz="1800" dirty="0" smtClean="0">
              <a:solidFill>
                <a:schemeClr val="tx2"/>
              </a:solidFill>
              <a:latin typeface="Tahoma" pitchFamily="34" charset="0"/>
              <a:ea typeface="Tahoma" pitchFamily="34" charset="0"/>
              <a:cs typeface="Tahoma" pitchFamily="34" charset="0"/>
            </a:endParaRPr>
          </a:p>
          <a:p>
            <a:pPr marL="514350" indent="-514350" algn="just" fontAlgn="auto">
              <a:spcAft>
                <a:spcPts val="0"/>
              </a:spcAft>
              <a:buFont typeface="Wingdings 3"/>
              <a:buChar char=""/>
              <a:defRPr/>
            </a:pPr>
            <a:r>
              <a:rPr lang="en-US" sz="1800" b="1" dirty="0" smtClean="0">
                <a:solidFill>
                  <a:schemeClr val="tx2"/>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Análisis de la situación Actual: </a:t>
            </a:r>
            <a:r>
              <a:rPr lang="en-US" sz="1800" dirty="0" smtClean="0">
                <a:solidFill>
                  <a:schemeClr val="tx2"/>
                </a:solidFill>
                <a:latin typeface="Tahoma" pitchFamily="34" charset="0"/>
                <a:ea typeface="Tahoma" pitchFamily="34" charset="0"/>
                <a:cs typeface="Tahoma" pitchFamily="34" charset="0"/>
              </a:rPr>
              <a:t>Análisis FODA.</a:t>
            </a:r>
          </a:p>
          <a:p>
            <a:pPr marL="514350" indent="-514350" algn="just" fontAlgn="auto">
              <a:spcAft>
                <a:spcPts val="0"/>
              </a:spcAft>
              <a:buFont typeface="Wingdings 3"/>
              <a:buNone/>
              <a:defRPr/>
            </a:pPr>
            <a:endParaRPr lang="en-US" sz="1800" dirty="0" smtClean="0">
              <a:solidFill>
                <a:schemeClr val="tx2"/>
              </a:solidFill>
              <a:latin typeface="Tahoma" pitchFamily="34" charset="0"/>
              <a:ea typeface="Tahoma" pitchFamily="34" charset="0"/>
              <a:cs typeface="Tahoma" pitchFamily="34" charset="0"/>
            </a:endParaRPr>
          </a:p>
          <a:p>
            <a:pPr marL="514350" indent="-514350" algn="just" fontAlgn="auto">
              <a:spcAft>
                <a:spcPts val="0"/>
              </a:spcAft>
              <a:buFont typeface="Wingdings 3"/>
              <a:buChar char=""/>
              <a:defRPr/>
            </a:pPr>
            <a:r>
              <a:rPr lang="en-US" sz="1800" b="1" dirty="0" smtClean="0">
                <a:solidFill>
                  <a:schemeClr val="tx2"/>
                </a:solidFill>
                <a:latin typeface="Tahoma" pitchFamily="34" charset="0"/>
                <a:ea typeface="Tahoma" pitchFamily="34" charset="0"/>
                <a:cs typeface="Tahoma" pitchFamily="34" charset="0"/>
              </a:rPr>
              <a:t>Planificación:</a:t>
            </a:r>
            <a:r>
              <a:rPr lang="en-US" sz="1800" dirty="0" smtClean="0">
                <a:solidFill>
                  <a:schemeClr val="tx2"/>
                </a:solidFill>
                <a:latin typeface="Tahoma" pitchFamily="34" charset="0"/>
                <a:ea typeface="Tahoma" pitchFamily="34" charset="0"/>
                <a:cs typeface="Tahoma" pitchFamily="34" charset="0"/>
              </a:rPr>
              <a:t> Carta Gantt de Proyecto, Organización del Proyecto, Sistema de Documentación, Capacitar en el Modelo CMI.</a:t>
            </a:r>
          </a:p>
          <a:p>
            <a:pPr marL="514350" indent="-514350" algn="just" fontAlgn="auto">
              <a:spcAft>
                <a:spcPts val="0"/>
              </a:spcAft>
              <a:buFont typeface="Wingdings 3"/>
              <a:buNone/>
              <a:defRPr/>
            </a:pPr>
            <a:endParaRPr lang="en-US" sz="1800" dirty="0" smtClean="0">
              <a:solidFill>
                <a:schemeClr val="tx2"/>
              </a:solidFill>
              <a:latin typeface="Tahoma" pitchFamily="34" charset="0"/>
              <a:ea typeface="Tahoma" pitchFamily="34" charset="0"/>
              <a:cs typeface="Tahoma" pitchFamily="34" charset="0"/>
            </a:endParaRPr>
          </a:p>
          <a:p>
            <a:pPr marL="514350" indent="-514350" algn="just" fontAlgn="auto">
              <a:spcAft>
                <a:spcPts val="0"/>
              </a:spcAft>
              <a:buFont typeface="Wingdings 3"/>
              <a:buChar char=""/>
              <a:defRPr/>
            </a:pPr>
            <a:r>
              <a:rPr lang="en-US" sz="1800" b="1" dirty="0" smtClean="0">
                <a:solidFill>
                  <a:schemeClr val="tx2"/>
                </a:solidFill>
                <a:latin typeface="Tahoma" pitchFamily="34" charset="0"/>
                <a:ea typeface="Tahoma" pitchFamily="34" charset="0"/>
                <a:cs typeface="Tahoma" pitchFamily="34" charset="0"/>
              </a:rPr>
              <a:t>Formular el Modelo CMI: </a:t>
            </a:r>
            <a:r>
              <a:rPr lang="en-US" sz="1800" dirty="0" smtClean="0">
                <a:solidFill>
                  <a:schemeClr val="tx2"/>
                </a:solidFill>
                <a:latin typeface="Tahoma" pitchFamily="34" charset="0"/>
                <a:ea typeface="Tahoma" pitchFamily="34" charset="0"/>
                <a:cs typeface="Tahoma" pitchFamily="34" charset="0"/>
              </a:rPr>
              <a:t>Misión, Visión y Valores.</a:t>
            </a:r>
          </a:p>
          <a:p>
            <a:pPr marL="514350" indent="-514350" algn="just" fontAlgn="auto">
              <a:spcAft>
                <a:spcPts val="0"/>
              </a:spcAft>
              <a:buFont typeface="Wingdings 3"/>
              <a:buNone/>
              <a:defRPr/>
            </a:pPr>
            <a:endParaRPr lang="en-US" sz="1800" dirty="0" smtClean="0">
              <a:solidFill>
                <a:schemeClr val="tx2"/>
              </a:solidFill>
              <a:latin typeface="Tahoma" pitchFamily="34" charset="0"/>
              <a:ea typeface="Tahoma" pitchFamily="34" charset="0"/>
              <a:cs typeface="Tahoma" pitchFamily="34" charset="0"/>
            </a:endParaRPr>
          </a:p>
          <a:p>
            <a:pPr marL="514350" indent="-514350" algn="just" fontAlgn="auto">
              <a:spcAft>
                <a:spcPts val="0"/>
              </a:spcAft>
              <a:buFont typeface="Wingdings 3"/>
              <a:buChar char=""/>
              <a:defRPr/>
            </a:pPr>
            <a:r>
              <a:rPr lang="es-ES" sz="1800" b="1" dirty="0" smtClean="0">
                <a:solidFill>
                  <a:schemeClr val="tx2"/>
                </a:solidFill>
                <a:latin typeface="Tahoma" pitchFamily="34" charset="0"/>
                <a:ea typeface="Tahoma" pitchFamily="34" charset="0"/>
                <a:cs typeface="Tahoma" pitchFamily="34" charset="0"/>
              </a:rPr>
              <a:t> </a:t>
            </a:r>
            <a:r>
              <a:rPr lang="en-US" sz="1800" b="1" dirty="0" smtClean="0">
                <a:solidFill>
                  <a:schemeClr val="tx2"/>
                </a:solidFill>
                <a:latin typeface="Tahoma" pitchFamily="34" charset="0"/>
                <a:ea typeface="Tahoma" pitchFamily="34" charset="0"/>
                <a:cs typeface="Tahoma" pitchFamily="34" charset="0"/>
              </a:rPr>
              <a:t>Desarrollo de la Estrategia: </a:t>
            </a:r>
            <a:r>
              <a:rPr lang="en-US" sz="1800" dirty="0" smtClean="0">
                <a:solidFill>
                  <a:schemeClr val="tx2"/>
                </a:solidFill>
                <a:latin typeface="Tahoma" pitchFamily="34" charset="0"/>
                <a:ea typeface="Tahoma" pitchFamily="34" charset="0"/>
                <a:cs typeface="Tahoma" pitchFamily="34" charset="0"/>
              </a:rPr>
              <a:t>Corporativa, Negocio, Funcional.</a:t>
            </a:r>
          </a:p>
          <a:p>
            <a:pPr marL="514350" indent="-514350" algn="just" fontAlgn="auto">
              <a:spcAft>
                <a:spcPts val="0"/>
              </a:spcAft>
              <a:buFont typeface="Wingdings 3"/>
              <a:buNone/>
              <a:defRPr/>
            </a:pPr>
            <a:endParaRPr lang="en-US" sz="1800" dirty="0" smtClean="0">
              <a:solidFill>
                <a:schemeClr val="tx2"/>
              </a:solidFill>
              <a:latin typeface="Tahoma" pitchFamily="34" charset="0"/>
              <a:ea typeface="Tahoma" pitchFamily="34" charset="0"/>
              <a:cs typeface="Tahoma" pitchFamily="34" charset="0"/>
            </a:endParaRPr>
          </a:p>
          <a:p>
            <a:pPr marL="514350" indent="-514350" algn="just" fontAlgn="auto">
              <a:spcAft>
                <a:spcPts val="0"/>
              </a:spcAft>
              <a:buFont typeface="Wingdings 3"/>
              <a:buChar char=""/>
              <a:defRPr/>
            </a:pPr>
            <a:r>
              <a:rPr lang="en-US" sz="1800" b="1" dirty="0" smtClean="0">
                <a:solidFill>
                  <a:schemeClr val="tx2"/>
                </a:solidFill>
                <a:latin typeface="Tahoma" pitchFamily="34" charset="0"/>
                <a:ea typeface="Tahoma" pitchFamily="34" charset="0"/>
                <a:cs typeface="Tahoma" pitchFamily="34" charset="0"/>
              </a:rPr>
              <a:t>Desarrollo del Mapa Estratégico: </a:t>
            </a:r>
            <a:r>
              <a:rPr lang="en-US" sz="1800" dirty="0" smtClean="0">
                <a:solidFill>
                  <a:schemeClr val="tx2"/>
                </a:solidFill>
                <a:latin typeface="Tahoma" pitchFamily="34" charset="0"/>
                <a:ea typeface="Tahoma" pitchFamily="34" charset="0"/>
                <a:cs typeface="Tahoma" pitchFamily="34" charset="0"/>
              </a:rPr>
              <a:t>Perspectivas, Objetivos Estratégicos, Indicadores, Relaciones Causa-Efecto, Metas, Iniciativas.</a:t>
            </a:r>
            <a:r>
              <a:rPr lang="es-ES" sz="1800" dirty="0" smtClean="0">
                <a:solidFill>
                  <a:schemeClr val="tx2"/>
                </a:solidFill>
                <a:latin typeface="Tahoma" pitchFamily="34" charset="0"/>
                <a:ea typeface="Tahoma" pitchFamily="34" charset="0"/>
                <a:cs typeface="Tahoma" pitchFamily="34" charset="0"/>
              </a:rPr>
              <a:t> </a:t>
            </a:r>
            <a:endParaRPr lang="en-US" sz="1800" dirty="0" smtClean="0">
              <a:solidFill>
                <a:schemeClr val="tx2"/>
              </a:solidFill>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179512" y="0"/>
            <a:ext cx="8964488" cy="1143000"/>
          </a:xfrm>
        </p:spPr>
        <p:txBody>
          <a:bodyPr/>
          <a:lstStyle/>
          <a:p>
            <a:pPr fontAlgn="auto">
              <a:spcAft>
                <a:spcPts val="0"/>
              </a:spcAft>
              <a:defRPr/>
            </a:pPr>
            <a:r>
              <a:rPr lang="es-MX" sz="2800" dirty="0" smtClean="0">
                <a:latin typeface="Tahoma" pitchFamily="34" charset="0"/>
                <a:ea typeface="Tahoma" pitchFamily="34" charset="0"/>
                <a:cs typeface="Tahoma" pitchFamily="34" charset="0"/>
              </a:rPr>
              <a:t>Cuadro de Mando Integral en la gestión pública</a:t>
            </a:r>
            <a:endParaRPr lang="en-US" sz="2800" dirty="0">
              <a:latin typeface="Tahoma" pitchFamily="34" charset="0"/>
              <a:ea typeface="Tahoma" pitchFamily="34" charset="0"/>
              <a:cs typeface="Tahoma" pitchFamily="34" charset="0"/>
            </a:endParaRPr>
          </a:p>
        </p:txBody>
      </p:sp>
      <p:pic>
        <p:nvPicPr>
          <p:cNvPr id="17412" name="Picture 2" descr="Ver imagen en tamaño completo">
            <a:hlinkClick r:id="rId2"/>
          </p:cNvPr>
          <p:cNvPicPr>
            <a:picLocks noChangeAspect="1" noChangeArrowheads="1"/>
          </p:cNvPicPr>
          <p:nvPr/>
        </p:nvPicPr>
        <p:blipFill>
          <a:blip r:embed="rId3"/>
          <a:srcRect/>
          <a:stretch>
            <a:fillRect/>
          </a:stretch>
        </p:blipFill>
        <p:spPr bwMode="auto">
          <a:xfrm>
            <a:off x="7092950" y="5157788"/>
            <a:ext cx="2051050" cy="170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2039E0C-7FDC-4F07-BF54-5B88EDB11DDC}" type="slidenum">
              <a:rPr lang="es-ES">
                <a:latin typeface="Arial" charset="0"/>
              </a:rPr>
              <a:pPr fontAlgn="base">
                <a:spcBef>
                  <a:spcPct val="0"/>
                </a:spcBef>
                <a:spcAft>
                  <a:spcPct val="0"/>
                </a:spcAft>
              </a:pPr>
              <a:t>6</a:t>
            </a:fld>
            <a:endParaRPr lang="es-ES">
              <a:latin typeface="Arial" charset="0"/>
            </a:endParaRPr>
          </a:p>
        </p:txBody>
      </p:sp>
      <p:sp>
        <p:nvSpPr>
          <p:cNvPr id="44035" name="Rectangle 2"/>
          <p:cNvSpPr>
            <a:spLocks noGrp="1" noChangeArrowheads="1"/>
          </p:cNvSpPr>
          <p:nvPr>
            <p:ph type="title"/>
          </p:nvPr>
        </p:nvSpPr>
        <p:spPr>
          <a:xfrm>
            <a:off x="0" y="188640"/>
            <a:ext cx="9144000" cy="1224136"/>
          </a:xfrm>
        </p:spPr>
        <p:txBody>
          <a:bodyPr>
            <a:noAutofit/>
          </a:bodyPr>
          <a:lstStyle/>
          <a:p>
            <a:pPr algn="just" fontAlgn="auto">
              <a:spcAft>
                <a:spcPts val="0"/>
              </a:spcAft>
              <a:defRPr/>
            </a:pPr>
            <a:r>
              <a:rPr lang="es-ES" sz="2100" dirty="0" smtClean="0">
                <a:solidFill>
                  <a:srgbClr val="0D5393"/>
                </a:solidFill>
              </a:rPr>
              <a:t>Forma de medir la Estrategia Organizacional mediante perspectivas </a:t>
            </a:r>
            <a:br>
              <a:rPr lang="es-ES" sz="2100" dirty="0" smtClean="0">
                <a:solidFill>
                  <a:srgbClr val="0D5393"/>
                </a:solidFill>
              </a:rPr>
            </a:br>
            <a:endParaRPr lang="es-ES" sz="2100" dirty="0" smtClean="0">
              <a:solidFill>
                <a:srgbClr val="0D5393"/>
              </a:solidFill>
            </a:endParaRPr>
          </a:p>
        </p:txBody>
      </p:sp>
      <p:sp>
        <p:nvSpPr>
          <p:cNvPr id="18436" name="Rectangle 5"/>
          <p:cNvSpPr>
            <a:spLocks noChangeArrowheads="1"/>
          </p:cNvSpPr>
          <p:nvPr/>
        </p:nvSpPr>
        <p:spPr bwMode="auto">
          <a:xfrm>
            <a:off x="4089400" y="1484313"/>
            <a:ext cx="1922463" cy="303212"/>
          </a:xfrm>
          <a:prstGeom prst="rect">
            <a:avLst/>
          </a:prstGeom>
          <a:noFill/>
          <a:ln w="12700" cap="sq">
            <a:solidFill>
              <a:schemeClr val="tx1"/>
            </a:solidFill>
            <a:miter lim="800000"/>
            <a:headEnd type="none" w="sm" len="sm"/>
            <a:tailEnd type="none" w="sm" len="sm"/>
          </a:ln>
        </p:spPr>
        <p:txBody>
          <a:bodyPr wrap="none" anchor="ctr"/>
          <a:lstStyle/>
          <a:p>
            <a:endParaRPr lang="es-EC">
              <a:latin typeface="Lucida Sans Unicode" pitchFamily="34" charset="0"/>
            </a:endParaRPr>
          </a:p>
        </p:txBody>
      </p:sp>
      <p:sp>
        <p:nvSpPr>
          <p:cNvPr id="18437" name="Rectangle 6"/>
          <p:cNvSpPr>
            <a:spLocks noChangeArrowheads="1"/>
          </p:cNvSpPr>
          <p:nvPr/>
        </p:nvSpPr>
        <p:spPr bwMode="auto">
          <a:xfrm>
            <a:off x="4089400" y="1787525"/>
            <a:ext cx="1943100" cy="792163"/>
          </a:xfrm>
          <a:prstGeom prst="rect">
            <a:avLst/>
          </a:prstGeom>
          <a:noFill/>
          <a:ln w="12700" cap="sq">
            <a:solidFill>
              <a:schemeClr val="tx1"/>
            </a:solidFill>
            <a:miter lim="800000"/>
            <a:headEnd type="none" w="sm" len="sm"/>
            <a:tailEnd type="none" w="sm" len="sm"/>
          </a:ln>
        </p:spPr>
        <p:txBody>
          <a:bodyPr wrap="none" anchor="ctr"/>
          <a:lstStyle/>
          <a:p>
            <a:endParaRPr lang="es-EC">
              <a:latin typeface="Lucida Sans Unicode" pitchFamily="34" charset="0"/>
            </a:endParaRPr>
          </a:p>
        </p:txBody>
      </p:sp>
      <p:sp>
        <p:nvSpPr>
          <p:cNvPr id="18438" name="Rectangle 7"/>
          <p:cNvSpPr>
            <a:spLocks noChangeArrowheads="1"/>
          </p:cNvSpPr>
          <p:nvPr/>
        </p:nvSpPr>
        <p:spPr bwMode="auto">
          <a:xfrm>
            <a:off x="6661150" y="2420938"/>
            <a:ext cx="2087563" cy="307975"/>
          </a:xfrm>
          <a:prstGeom prst="rect">
            <a:avLst/>
          </a:prstGeom>
          <a:noFill/>
          <a:ln w="12700" cap="sq">
            <a:solidFill>
              <a:schemeClr val="tx1"/>
            </a:solidFill>
            <a:miter lim="800000"/>
            <a:headEnd type="none" w="sm" len="sm"/>
            <a:tailEnd type="none" w="sm" len="sm"/>
          </a:ln>
        </p:spPr>
        <p:txBody>
          <a:bodyPr wrap="none" anchor="ctr"/>
          <a:lstStyle/>
          <a:p>
            <a:endParaRPr lang="es-EC">
              <a:latin typeface="Lucida Sans Unicode" pitchFamily="34" charset="0"/>
            </a:endParaRPr>
          </a:p>
        </p:txBody>
      </p:sp>
      <p:sp>
        <p:nvSpPr>
          <p:cNvPr id="18439" name="Rectangle 8"/>
          <p:cNvSpPr>
            <a:spLocks noChangeArrowheads="1"/>
          </p:cNvSpPr>
          <p:nvPr/>
        </p:nvSpPr>
        <p:spPr bwMode="auto">
          <a:xfrm>
            <a:off x="6659563" y="2728913"/>
            <a:ext cx="2089150" cy="1150937"/>
          </a:xfrm>
          <a:prstGeom prst="rect">
            <a:avLst/>
          </a:prstGeom>
          <a:noFill/>
          <a:ln w="12700" cap="sq">
            <a:solidFill>
              <a:schemeClr val="tx1"/>
            </a:solidFill>
            <a:miter lim="800000"/>
            <a:headEnd type="none" w="sm" len="sm"/>
            <a:tailEnd type="none" w="sm" len="sm"/>
          </a:ln>
        </p:spPr>
        <p:txBody>
          <a:bodyPr wrap="none" anchor="ctr"/>
          <a:lstStyle/>
          <a:p>
            <a:pPr algn="ctr"/>
            <a:endParaRPr lang="es-ES" sz="2400">
              <a:latin typeface="Times New Roman" pitchFamily="18" charset="0"/>
            </a:endParaRPr>
          </a:p>
        </p:txBody>
      </p:sp>
      <p:sp>
        <p:nvSpPr>
          <p:cNvPr id="18440" name="Oval 9"/>
          <p:cNvSpPr>
            <a:spLocks noChangeArrowheads="1"/>
          </p:cNvSpPr>
          <p:nvPr/>
        </p:nvSpPr>
        <p:spPr bwMode="auto">
          <a:xfrm>
            <a:off x="4427538" y="2976563"/>
            <a:ext cx="1295400" cy="381000"/>
          </a:xfrm>
          <a:prstGeom prst="ellipse">
            <a:avLst/>
          </a:prstGeom>
          <a:noFill/>
          <a:ln w="12700" cap="sq">
            <a:solidFill>
              <a:schemeClr val="tx1"/>
            </a:solidFill>
            <a:round/>
            <a:headEnd type="none" w="sm" len="sm"/>
            <a:tailEnd type="none" w="sm" len="sm"/>
          </a:ln>
        </p:spPr>
        <p:txBody>
          <a:bodyPr wrap="none" anchor="ctr"/>
          <a:lstStyle/>
          <a:p>
            <a:endParaRPr lang="es-EC">
              <a:latin typeface="Lucida Sans Unicode" pitchFamily="34" charset="0"/>
            </a:endParaRPr>
          </a:p>
        </p:txBody>
      </p:sp>
      <p:sp>
        <p:nvSpPr>
          <p:cNvPr id="18441" name="Rectangle 19"/>
          <p:cNvSpPr>
            <a:spLocks noChangeArrowheads="1"/>
          </p:cNvSpPr>
          <p:nvPr/>
        </p:nvSpPr>
        <p:spPr bwMode="auto">
          <a:xfrm>
            <a:off x="1549400" y="2349500"/>
            <a:ext cx="2087563" cy="307975"/>
          </a:xfrm>
          <a:prstGeom prst="rect">
            <a:avLst/>
          </a:prstGeom>
          <a:noFill/>
          <a:ln w="12700" cap="sq">
            <a:solidFill>
              <a:schemeClr val="tx1"/>
            </a:solidFill>
            <a:miter lim="800000"/>
            <a:headEnd type="none" w="sm" len="sm"/>
            <a:tailEnd type="none" w="sm" len="sm"/>
          </a:ln>
        </p:spPr>
        <p:txBody>
          <a:bodyPr wrap="none" anchor="ctr"/>
          <a:lstStyle/>
          <a:p>
            <a:endParaRPr lang="es-EC">
              <a:latin typeface="Lucida Sans Unicode" pitchFamily="34" charset="0"/>
            </a:endParaRPr>
          </a:p>
        </p:txBody>
      </p:sp>
      <p:sp>
        <p:nvSpPr>
          <p:cNvPr id="18442" name="Rectangle 23"/>
          <p:cNvSpPr>
            <a:spLocks noChangeArrowheads="1"/>
          </p:cNvSpPr>
          <p:nvPr/>
        </p:nvSpPr>
        <p:spPr bwMode="auto">
          <a:xfrm>
            <a:off x="4090988" y="3860800"/>
            <a:ext cx="1943100" cy="1008063"/>
          </a:xfrm>
          <a:prstGeom prst="rect">
            <a:avLst/>
          </a:prstGeom>
          <a:noFill/>
          <a:ln w="12700" cap="sq">
            <a:solidFill>
              <a:schemeClr val="tx1"/>
            </a:solidFill>
            <a:miter lim="800000"/>
            <a:headEnd type="none" w="sm" len="sm"/>
            <a:tailEnd type="none" w="sm" len="sm"/>
          </a:ln>
        </p:spPr>
        <p:txBody>
          <a:bodyPr wrap="none" anchor="ctr"/>
          <a:lstStyle/>
          <a:p>
            <a:endParaRPr lang="es-EC">
              <a:latin typeface="Lucida Sans Unicode" pitchFamily="34" charset="0"/>
            </a:endParaRPr>
          </a:p>
        </p:txBody>
      </p:sp>
      <p:sp>
        <p:nvSpPr>
          <p:cNvPr id="18443" name="Rectangle 25"/>
          <p:cNvSpPr>
            <a:spLocks noChangeArrowheads="1"/>
          </p:cNvSpPr>
          <p:nvPr/>
        </p:nvSpPr>
        <p:spPr bwMode="auto">
          <a:xfrm>
            <a:off x="4089400" y="4891088"/>
            <a:ext cx="1944688" cy="360362"/>
          </a:xfrm>
          <a:prstGeom prst="rect">
            <a:avLst/>
          </a:prstGeom>
          <a:noFill/>
          <a:ln w="12700" cap="sq">
            <a:solidFill>
              <a:schemeClr val="tx1"/>
            </a:solidFill>
            <a:miter lim="800000"/>
            <a:headEnd type="none" w="sm" len="sm"/>
            <a:tailEnd type="none" w="sm" len="sm"/>
          </a:ln>
        </p:spPr>
        <p:txBody>
          <a:bodyPr wrap="none" anchor="ctr"/>
          <a:lstStyle/>
          <a:p>
            <a:endParaRPr lang="es-EC">
              <a:latin typeface="Lucida Sans Unicode" pitchFamily="34" charset="0"/>
            </a:endParaRPr>
          </a:p>
        </p:txBody>
      </p:sp>
      <p:grpSp>
        <p:nvGrpSpPr>
          <p:cNvPr id="18444" name="30 Grupo"/>
          <p:cNvGrpSpPr>
            <a:grpSpLocks/>
          </p:cNvGrpSpPr>
          <p:nvPr/>
        </p:nvGrpSpPr>
        <p:grpSpPr bwMode="auto">
          <a:xfrm>
            <a:off x="1547813" y="1052513"/>
            <a:ext cx="7200900" cy="4248150"/>
            <a:chOff x="1547665" y="1052513"/>
            <a:chExt cx="7200798" cy="4248150"/>
          </a:xfrm>
        </p:grpSpPr>
        <p:sp>
          <p:nvSpPr>
            <p:cNvPr id="44037" name="Text Box 4"/>
            <p:cNvSpPr txBox="1">
              <a:spLocks noChangeArrowheads="1"/>
            </p:cNvSpPr>
            <p:nvPr/>
          </p:nvSpPr>
          <p:spPr bwMode="auto">
            <a:xfrm>
              <a:off x="4716270" y="1052513"/>
              <a:ext cx="628641" cy="246062"/>
            </a:xfrm>
            <a:prstGeom prst="rect">
              <a:avLst/>
            </a:prstGeom>
            <a:noFill/>
            <a:ln w="12700" cap="sq">
              <a:noFill/>
              <a:miter lim="800000"/>
              <a:headEnd type="none" w="sm" len="sm"/>
              <a:tailEnd type="none" w="sm" len="sm"/>
            </a:ln>
          </p:spPr>
          <p:txBody>
            <a:bodyPr wrap="none">
              <a:spAutoFit/>
            </a:bodyPr>
            <a:lstStyle/>
            <a:p>
              <a:pPr fontAlgn="auto">
                <a:spcBef>
                  <a:spcPts val="0"/>
                </a:spcBef>
                <a:spcAft>
                  <a:spcPts val="0"/>
                </a:spcAft>
                <a:defRPr/>
              </a:pPr>
              <a:r>
                <a:rPr lang="es-ES" sz="1000" dirty="0">
                  <a:solidFill>
                    <a:srgbClr val="0D5393"/>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MISIÓN</a:t>
              </a:r>
            </a:p>
          </p:txBody>
        </p:sp>
        <p:grpSp>
          <p:nvGrpSpPr>
            <p:cNvPr id="18447" name="29 Grupo"/>
            <p:cNvGrpSpPr>
              <a:grpSpLocks/>
            </p:cNvGrpSpPr>
            <p:nvPr/>
          </p:nvGrpSpPr>
          <p:grpSpPr bwMode="auto">
            <a:xfrm>
              <a:off x="1547665" y="1077913"/>
              <a:ext cx="7200798" cy="4222750"/>
              <a:chOff x="1547665" y="1077913"/>
              <a:chExt cx="7200798" cy="4222750"/>
            </a:xfrm>
          </p:grpSpPr>
          <p:sp>
            <p:nvSpPr>
              <p:cNvPr id="18448" name="Rectangle 3"/>
              <p:cNvSpPr>
                <a:spLocks noChangeArrowheads="1"/>
              </p:cNvSpPr>
              <p:nvPr/>
            </p:nvSpPr>
            <p:spPr bwMode="auto">
              <a:xfrm>
                <a:off x="4067175" y="1077913"/>
                <a:ext cx="2017713" cy="263525"/>
              </a:xfrm>
              <a:prstGeom prst="rect">
                <a:avLst/>
              </a:prstGeom>
              <a:noFill/>
              <a:ln w="12700" cap="sq">
                <a:solidFill>
                  <a:schemeClr val="tx1"/>
                </a:solidFill>
                <a:miter lim="800000"/>
                <a:headEnd type="none" w="sm" len="sm"/>
                <a:tailEnd type="none" w="sm" len="sm"/>
              </a:ln>
            </p:spPr>
            <p:txBody>
              <a:bodyPr wrap="none" anchor="ctr"/>
              <a:lstStyle/>
              <a:p>
                <a:endParaRPr lang="es-EC">
                  <a:latin typeface="Lucida Sans Unicode" pitchFamily="34" charset="0"/>
                </a:endParaRPr>
              </a:p>
            </p:txBody>
          </p:sp>
          <p:sp>
            <p:nvSpPr>
              <p:cNvPr id="18449" name="Line 10"/>
              <p:cNvSpPr>
                <a:spLocks noChangeShapeType="1"/>
              </p:cNvSpPr>
              <p:nvPr/>
            </p:nvSpPr>
            <p:spPr bwMode="auto">
              <a:xfrm>
                <a:off x="5940425" y="3141663"/>
                <a:ext cx="576263"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18450" name="Line 11"/>
              <p:cNvSpPr>
                <a:spLocks noChangeShapeType="1"/>
              </p:cNvSpPr>
              <p:nvPr/>
            </p:nvSpPr>
            <p:spPr bwMode="auto">
              <a:xfrm flipH="1">
                <a:off x="3778250" y="3141663"/>
                <a:ext cx="504825" cy="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18451" name="Line 12"/>
              <p:cNvSpPr>
                <a:spLocks noChangeShapeType="1"/>
              </p:cNvSpPr>
              <p:nvPr/>
            </p:nvSpPr>
            <p:spPr bwMode="auto">
              <a:xfrm flipH="1">
                <a:off x="5075238" y="3378200"/>
                <a:ext cx="1587" cy="404813"/>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4046" name="Text Box 13"/>
              <p:cNvSpPr txBox="1">
                <a:spLocks noChangeArrowheads="1"/>
              </p:cNvSpPr>
              <p:nvPr/>
            </p:nvSpPr>
            <p:spPr bwMode="auto">
              <a:xfrm>
                <a:off x="4140015" y="1484313"/>
                <a:ext cx="1871636" cy="277812"/>
              </a:xfrm>
              <a:prstGeom prst="rect">
                <a:avLst/>
              </a:prstGeom>
              <a:solidFill>
                <a:schemeClr val="bg2">
                  <a:lumMod val="50000"/>
                </a:schemeClr>
              </a:solidFill>
              <a:ln w="12700" cap="sq">
                <a:noFill/>
                <a:miter lim="800000"/>
                <a:headEnd type="none" w="sm" len="sm"/>
                <a:tailEnd type="none" w="sm" len="sm"/>
              </a:ln>
            </p:spPr>
            <p:txBody>
              <a:bodyPr>
                <a:spAutoFit/>
              </a:bodyPr>
              <a:lstStyle/>
              <a:p>
                <a:pPr algn="ctr" fontAlgn="auto">
                  <a:spcBef>
                    <a:spcPts val="0"/>
                  </a:spcBef>
                  <a:spcAft>
                    <a:spcPts val="0"/>
                  </a:spcAft>
                  <a:defRPr/>
                </a:pPr>
                <a:r>
                  <a:rPr lang="es-ES" sz="1200" b="1" dirty="0">
                    <a:solidFill>
                      <a:schemeClr val="bg1"/>
                    </a:solidFill>
                    <a:latin typeface="Times New Roman" pitchFamily="18" charset="0"/>
                    <a:cs typeface="+mn-cs"/>
                  </a:rPr>
                  <a:t>CLIENTE</a:t>
                </a:r>
              </a:p>
            </p:txBody>
          </p:sp>
          <p:sp>
            <p:nvSpPr>
              <p:cNvPr id="44047" name="Text Box 14"/>
              <p:cNvSpPr txBox="1">
                <a:spLocks noChangeArrowheads="1"/>
              </p:cNvSpPr>
              <p:nvPr/>
            </p:nvSpPr>
            <p:spPr bwMode="auto">
              <a:xfrm>
                <a:off x="4498785" y="2997200"/>
                <a:ext cx="1023923" cy="246063"/>
              </a:xfrm>
              <a:prstGeom prst="rect">
                <a:avLst/>
              </a:prstGeom>
              <a:noFill/>
              <a:ln w="12700" cap="sq">
                <a:noFill/>
                <a:miter lim="800000"/>
                <a:headEnd type="none" w="sm" len="sm"/>
                <a:tailEnd type="none" w="sm" len="sm"/>
              </a:ln>
            </p:spPr>
            <p:txBody>
              <a:bodyPr wrap="none">
                <a:spAutoFit/>
              </a:bodyPr>
              <a:lstStyle/>
              <a:p>
                <a:pPr fontAlgn="auto">
                  <a:spcBef>
                    <a:spcPts val="0"/>
                  </a:spcBef>
                  <a:spcAft>
                    <a:spcPts val="0"/>
                  </a:spcAft>
                  <a:defRPr/>
                </a:pPr>
                <a:r>
                  <a:rPr lang="es-ES" sz="1000" b="1" dirty="0">
                    <a:solidFill>
                      <a:schemeClr val="bg2">
                        <a:lumMod val="25000"/>
                      </a:schemeClr>
                    </a:solidFill>
                    <a:latin typeface="Tahoma" pitchFamily="34" charset="0"/>
                    <a:ea typeface="Tahoma" pitchFamily="34" charset="0"/>
                    <a:cs typeface="Tahoma" pitchFamily="34" charset="0"/>
                  </a:rPr>
                  <a:t>ESTRATEGIA</a:t>
                </a:r>
              </a:p>
            </p:txBody>
          </p:sp>
          <p:sp>
            <p:nvSpPr>
              <p:cNvPr id="44048" name="Text Box 15"/>
              <p:cNvSpPr txBox="1">
                <a:spLocks noChangeArrowheads="1"/>
              </p:cNvSpPr>
              <p:nvPr/>
            </p:nvSpPr>
            <p:spPr bwMode="auto">
              <a:xfrm>
                <a:off x="6660930" y="2439988"/>
                <a:ext cx="2087533" cy="276225"/>
              </a:xfrm>
              <a:prstGeom prst="rect">
                <a:avLst/>
              </a:prstGeom>
              <a:solidFill>
                <a:schemeClr val="bg2">
                  <a:lumMod val="50000"/>
                </a:schemeClr>
              </a:solidFill>
              <a:ln w="12700" cap="sq">
                <a:noFill/>
                <a:miter lim="800000"/>
                <a:headEnd type="none" w="sm" len="sm"/>
                <a:tailEnd type="none" w="sm" len="sm"/>
              </a:ln>
            </p:spPr>
            <p:txBody>
              <a:bodyPr>
                <a:spAutoFit/>
              </a:bodyPr>
              <a:lstStyle/>
              <a:p>
                <a:pPr algn="ctr" fontAlgn="auto">
                  <a:spcBef>
                    <a:spcPts val="0"/>
                  </a:spcBef>
                  <a:spcAft>
                    <a:spcPts val="0"/>
                  </a:spcAft>
                  <a:defRPr/>
                </a:pPr>
                <a:r>
                  <a:rPr lang="es-ES" sz="1200" b="1" dirty="0">
                    <a:solidFill>
                      <a:schemeClr val="bg1"/>
                    </a:solidFill>
                    <a:latin typeface="Times New Roman" pitchFamily="18" charset="0"/>
                    <a:cs typeface="+mn-cs"/>
                  </a:rPr>
                  <a:t>PROCESOS INTERNOS</a:t>
                </a:r>
              </a:p>
            </p:txBody>
          </p:sp>
          <p:sp>
            <p:nvSpPr>
              <p:cNvPr id="18455" name="Text Box 17"/>
              <p:cNvSpPr txBox="1">
                <a:spLocks noChangeArrowheads="1"/>
              </p:cNvSpPr>
              <p:nvPr/>
            </p:nvSpPr>
            <p:spPr bwMode="auto">
              <a:xfrm>
                <a:off x="4067944" y="1772816"/>
                <a:ext cx="1804988" cy="822325"/>
              </a:xfrm>
              <a:prstGeom prst="rect">
                <a:avLst/>
              </a:prstGeom>
              <a:noFill/>
              <a:ln w="12700" cap="sq">
                <a:noFill/>
                <a:miter lim="800000"/>
                <a:headEnd type="none" w="sm" len="sm"/>
                <a:tailEnd type="none" w="sm" len="sm"/>
              </a:ln>
            </p:spPr>
            <p:txBody>
              <a:bodyPr wrap="none">
                <a:spAutoFit/>
              </a:bodyPr>
              <a:lstStyle/>
              <a:p>
                <a:r>
                  <a:rPr lang="es-ES" sz="1200">
                    <a:latin typeface="Times New Roman" pitchFamily="18" charset="0"/>
                  </a:rPr>
                  <a:t>¿A quién definimos como </a:t>
                </a:r>
              </a:p>
              <a:p>
                <a:r>
                  <a:rPr lang="es-ES" sz="1200">
                    <a:latin typeface="Times New Roman" pitchFamily="18" charset="0"/>
                  </a:rPr>
                  <a:t>nuestro cliente?</a:t>
                </a:r>
              </a:p>
              <a:p>
                <a:r>
                  <a:rPr lang="es-ES" sz="1200">
                    <a:latin typeface="Times New Roman" pitchFamily="18" charset="0"/>
                  </a:rPr>
                  <a:t>¿Cómo creamos valor </a:t>
                </a:r>
              </a:p>
              <a:p>
                <a:r>
                  <a:rPr lang="es-ES" sz="1200">
                    <a:latin typeface="Times New Roman" pitchFamily="18" charset="0"/>
                  </a:rPr>
                  <a:t>para nuestro cliente?</a:t>
                </a:r>
              </a:p>
            </p:txBody>
          </p:sp>
          <p:sp>
            <p:nvSpPr>
              <p:cNvPr id="18456" name="Text Box 18"/>
              <p:cNvSpPr txBox="1">
                <a:spLocks noChangeArrowheads="1"/>
              </p:cNvSpPr>
              <p:nvPr/>
            </p:nvSpPr>
            <p:spPr bwMode="auto">
              <a:xfrm>
                <a:off x="6659563" y="2728913"/>
                <a:ext cx="2014537" cy="1004887"/>
              </a:xfrm>
              <a:prstGeom prst="rect">
                <a:avLst/>
              </a:prstGeom>
              <a:noFill/>
              <a:ln w="12700" cap="sq">
                <a:noFill/>
                <a:miter lim="800000"/>
                <a:headEnd type="none" w="sm" len="sm"/>
                <a:tailEnd type="none" w="sm" len="sm"/>
              </a:ln>
            </p:spPr>
            <p:txBody>
              <a:bodyPr wrap="none">
                <a:spAutoFit/>
              </a:bodyPr>
              <a:lstStyle/>
              <a:p>
                <a:r>
                  <a:rPr lang="es-ES" sz="1200">
                    <a:latin typeface="Times New Roman" pitchFamily="18" charset="0"/>
                  </a:rPr>
                  <a:t>  Para satisfacer a los clientes </a:t>
                </a:r>
              </a:p>
              <a:p>
                <a:r>
                  <a:rPr lang="es-ES" sz="1200">
                    <a:latin typeface="Times New Roman" pitchFamily="18" charset="0"/>
                  </a:rPr>
                  <a:t> respetando las restricciones </a:t>
                </a:r>
              </a:p>
              <a:p>
                <a:r>
                  <a:rPr lang="es-ES" sz="1200">
                    <a:latin typeface="Times New Roman" pitchFamily="18" charset="0"/>
                  </a:rPr>
                  <a:t> presupuestarias </a:t>
                </a:r>
              </a:p>
              <a:p>
                <a:r>
                  <a:rPr lang="es-ES" sz="1200">
                    <a:latin typeface="Times New Roman" pitchFamily="18" charset="0"/>
                  </a:rPr>
                  <a:t>¿En qué procesos debemos </a:t>
                </a:r>
              </a:p>
              <a:p>
                <a:r>
                  <a:rPr lang="es-ES" sz="1200">
                    <a:latin typeface="Times New Roman" pitchFamily="18" charset="0"/>
                  </a:rPr>
                  <a:t>destacar?</a:t>
                </a:r>
              </a:p>
            </p:txBody>
          </p:sp>
          <p:sp>
            <p:nvSpPr>
              <p:cNvPr id="18457" name="Rectangle 20"/>
              <p:cNvSpPr>
                <a:spLocks noChangeArrowheads="1"/>
              </p:cNvSpPr>
              <p:nvPr/>
            </p:nvSpPr>
            <p:spPr bwMode="auto">
              <a:xfrm>
                <a:off x="1547813" y="2657475"/>
                <a:ext cx="2089150" cy="1150938"/>
              </a:xfrm>
              <a:prstGeom prst="rect">
                <a:avLst/>
              </a:prstGeom>
              <a:noFill/>
              <a:ln w="12700" cap="sq">
                <a:solidFill>
                  <a:schemeClr val="tx1"/>
                </a:solidFill>
                <a:miter lim="800000"/>
                <a:headEnd type="none" w="sm" len="sm"/>
                <a:tailEnd type="none" w="sm" len="sm"/>
              </a:ln>
            </p:spPr>
            <p:txBody>
              <a:bodyPr wrap="none" anchor="ctr"/>
              <a:lstStyle/>
              <a:p>
                <a:pPr algn="ctr"/>
                <a:endParaRPr lang="es-ES" sz="2400">
                  <a:latin typeface="Times New Roman" pitchFamily="18" charset="0"/>
                </a:endParaRPr>
              </a:p>
            </p:txBody>
          </p:sp>
          <p:sp>
            <p:nvSpPr>
              <p:cNvPr id="44054" name="Text Box 21"/>
              <p:cNvSpPr txBox="1">
                <a:spLocks noChangeArrowheads="1"/>
              </p:cNvSpPr>
              <p:nvPr/>
            </p:nvSpPr>
            <p:spPr bwMode="auto">
              <a:xfrm>
                <a:off x="1547665" y="2368550"/>
                <a:ext cx="2087532" cy="276225"/>
              </a:xfrm>
              <a:prstGeom prst="rect">
                <a:avLst/>
              </a:prstGeom>
              <a:solidFill>
                <a:schemeClr val="bg2">
                  <a:lumMod val="50000"/>
                </a:schemeClr>
              </a:solidFill>
              <a:ln w="12700" cap="sq">
                <a:noFill/>
                <a:miter lim="800000"/>
                <a:headEnd type="none" w="sm" len="sm"/>
                <a:tailEnd type="none" w="sm" len="sm"/>
              </a:ln>
            </p:spPr>
            <p:txBody>
              <a:bodyPr>
                <a:spAutoFit/>
              </a:bodyPr>
              <a:lstStyle/>
              <a:p>
                <a:pPr algn="ctr" fontAlgn="auto">
                  <a:spcBef>
                    <a:spcPts val="0"/>
                  </a:spcBef>
                  <a:spcAft>
                    <a:spcPts val="0"/>
                  </a:spcAft>
                  <a:defRPr/>
                </a:pPr>
                <a:r>
                  <a:rPr lang="es-ES" sz="1200" b="1" dirty="0">
                    <a:solidFill>
                      <a:schemeClr val="bg1"/>
                    </a:solidFill>
                    <a:latin typeface="Times New Roman" pitchFamily="18" charset="0"/>
                    <a:cs typeface="+mn-cs"/>
                  </a:rPr>
                  <a:t>PERSP. FINANCIERA</a:t>
                </a:r>
              </a:p>
            </p:txBody>
          </p:sp>
          <p:sp>
            <p:nvSpPr>
              <p:cNvPr id="18459" name="Text Box 22"/>
              <p:cNvSpPr txBox="1">
                <a:spLocks noChangeArrowheads="1"/>
              </p:cNvSpPr>
              <p:nvPr/>
            </p:nvSpPr>
            <p:spPr bwMode="auto">
              <a:xfrm>
                <a:off x="1619250" y="2854325"/>
                <a:ext cx="1893888" cy="639763"/>
              </a:xfrm>
              <a:prstGeom prst="rect">
                <a:avLst/>
              </a:prstGeom>
              <a:noFill/>
              <a:ln w="12700" cap="sq">
                <a:noFill/>
                <a:miter lim="800000"/>
                <a:headEnd type="none" w="sm" len="sm"/>
                <a:tailEnd type="none" w="sm" len="sm"/>
              </a:ln>
            </p:spPr>
            <p:txBody>
              <a:bodyPr wrap="none">
                <a:spAutoFit/>
              </a:bodyPr>
              <a:lstStyle/>
              <a:p>
                <a:r>
                  <a:rPr lang="es-ES" sz="1200">
                    <a:latin typeface="Times New Roman" pitchFamily="18" charset="0"/>
                  </a:rPr>
                  <a:t>  ¿Cómo añadimos valor </a:t>
                </a:r>
              </a:p>
              <a:p>
                <a:r>
                  <a:rPr lang="es-ES" sz="1200">
                    <a:latin typeface="Times New Roman" pitchFamily="18" charset="0"/>
                  </a:rPr>
                  <a:t>para los clientes al tiempo</a:t>
                </a:r>
              </a:p>
              <a:p>
                <a:r>
                  <a:rPr lang="es-ES" sz="1200">
                    <a:latin typeface="Times New Roman" pitchFamily="18" charset="0"/>
                  </a:rPr>
                  <a:t>que controlamos los costes?</a:t>
                </a:r>
              </a:p>
            </p:txBody>
          </p:sp>
          <p:sp>
            <p:nvSpPr>
              <p:cNvPr id="18460" name="Text Box 24"/>
              <p:cNvSpPr txBox="1">
                <a:spLocks noChangeArrowheads="1"/>
              </p:cNvSpPr>
              <p:nvPr/>
            </p:nvSpPr>
            <p:spPr bwMode="auto">
              <a:xfrm>
                <a:off x="4030663" y="3860800"/>
                <a:ext cx="2054225" cy="1004888"/>
              </a:xfrm>
              <a:prstGeom prst="rect">
                <a:avLst/>
              </a:prstGeom>
              <a:noFill/>
              <a:ln w="12700" cap="sq">
                <a:noFill/>
                <a:miter lim="800000"/>
                <a:headEnd type="none" w="sm" len="sm"/>
                <a:tailEnd type="none" w="sm" len="sm"/>
              </a:ln>
            </p:spPr>
            <p:txBody>
              <a:bodyPr wrap="none">
                <a:spAutoFit/>
              </a:bodyPr>
              <a:lstStyle/>
              <a:p>
                <a:pPr algn="ctr"/>
                <a:r>
                  <a:rPr lang="es-ES" sz="1200">
                    <a:latin typeface="Times New Roman" pitchFamily="18" charset="0"/>
                  </a:rPr>
                  <a:t>¿Cómo nos ponemos en </a:t>
                </a:r>
              </a:p>
              <a:p>
                <a:pPr algn="ctr"/>
                <a:r>
                  <a:rPr lang="es-ES" sz="1200">
                    <a:latin typeface="Times New Roman" pitchFamily="18" charset="0"/>
                  </a:rPr>
                  <a:t>situación de crecer y cambiar, </a:t>
                </a:r>
              </a:p>
              <a:p>
                <a:pPr algn="ctr"/>
                <a:r>
                  <a:rPr lang="es-ES" sz="1200">
                    <a:latin typeface="Times New Roman" pitchFamily="18" charset="0"/>
                  </a:rPr>
                  <a:t>satisfaciendo las presentes </a:t>
                </a:r>
              </a:p>
              <a:p>
                <a:pPr algn="ctr"/>
                <a:r>
                  <a:rPr lang="es-ES" sz="1200">
                    <a:latin typeface="Times New Roman" pitchFamily="18" charset="0"/>
                  </a:rPr>
                  <a:t>demandas legislativas y </a:t>
                </a:r>
              </a:p>
              <a:p>
                <a:pPr algn="ctr"/>
                <a:r>
                  <a:rPr lang="es-ES" sz="1200">
                    <a:latin typeface="Times New Roman" pitchFamily="18" charset="0"/>
                  </a:rPr>
                  <a:t>ciudadanas?</a:t>
                </a:r>
              </a:p>
            </p:txBody>
          </p:sp>
          <p:sp>
            <p:nvSpPr>
              <p:cNvPr id="44059" name="Text Box 26"/>
              <p:cNvSpPr txBox="1">
                <a:spLocks noChangeArrowheads="1"/>
              </p:cNvSpPr>
              <p:nvPr/>
            </p:nvSpPr>
            <p:spPr bwMode="auto">
              <a:xfrm>
                <a:off x="4070166" y="4843463"/>
                <a:ext cx="1985935" cy="457200"/>
              </a:xfrm>
              <a:prstGeom prst="rect">
                <a:avLst/>
              </a:prstGeom>
              <a:solidFill>
                <a:schemeClr val="bg2">
                  <a:lumMod val="50000"/>
                </a:schemeClr>
              </a:solidFill>
              <a:ln w="12700" cap="sq">
                <a:noFill/>
                <a:miter lim="800000"/>
                <a:headEnd type="none" w="sm" len="sm"/>
                <a:tailEnd type="none" w="sm" len="sm"/>
              </a:ln>
            </p:spPr>
            <p:txBody>
              <a:bodyPr wrap="none">
                <a:spAutoFit/>
              </a:bodyPr>
              <a:lstStyle/>
              <a:p>
                <a:pPr algn="ctr" fontAlgn="auto">
                  <a:spcBef>
                    <a:spcPts val="0"/>
                  </a:spcBef>
                  <a:spcAft>
                    <a:spcPts val="0"/>
                  </a:spcAft>
                  <a:defRPr/>
                </a:pPr>
                <a:r>
                  <a:rPr lang="es-ES" sz="1200" b="1" dirty="0">
                    <a:solidFill>
                      <a:schemeClr val="bg1"/>
                    </a:solidFill>
                    <a:latin typeface="Times New Roman" pitchFamily="18" charset="0"/>
                    <a:cs typeface="+mn-cs"/>
                  </a:rPr>
                  <a:t>Aprendizaje y Crecimiento </a:t>
                </a:r>
              </a:p>
              <a:p>
                <a:pPr algn="ctr" fontAlgn="auto">
                  <a:spcBef>
                    <a:spcPts val="0"/>
                  </a:spcBef>
                  <a:spcAft>
                    <a:spcPts val="0"/>
                  </a:spcAft>
                  <a:defRPr/>
                </a:pPr>
                <a:r>
                  <a:rPr lang="es-ES" sz="1200" b="1" dirty="0">
                    <a:solidFill>
                      <a:schemeClr val="bg1"/>
                    </a:solidFill>
                    <a:latin typeface="Times New Roman" pitchFamily="18" charset="0"/>
                    <a:cs typeface="+mn-cs"/>
                  </a:rPr>
                  <a:t>de los empleados</a:t>
                </a:r>
              </a:p>
            </p:txBody>
          </p:sp>
          <p:sp>
            <p:nvSpPr>
              <p:cNvPr id="18462" name="Line 27"/>
              <p:cNvSpPr>
                <a:spLocks noChangeShapeType="1"/>
              </p:cNvSpPr>
              <p:nvPr/>
            </p:nvSpPr>
            <p:spPr bwMode="auto">
              <a:xfrm flipV="1">
                <a:off x="5075238" y="2636838"/>
                <a:ext cx="0" cy="287337"/>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18463" name="Line 28"/>
              <p:cNvSpPr>
                <a:spLocks noChangeShapeType="1"/>
              </p:cNvSpPr>
              <p:nvPr/>
            </p:nvSpPr>
            <p:spPr bwMode="auto">
              <a:xfrm flipV="1">
                <a:off x="5003800" y="1341438"/>
                <a:ext cx="0" cy="215900"/>
              </a:xfrm>
              <a:prstGeom prst="line">
                <a:avLst/>
              </a:prstGeom>
              <a:noFill/>
              <a:ln w="12700" cap="sq">
                <a:solidFill>
                  <a:schemeClr val="tx1"/>
                </a:solidFill>
                <a:round/>
                <a:headEnd type="none" w="sm" len="sm"/>
                <a:tailEnd type="triangle" w="sm" len="sm"/>
              </a:ln>
            </p:spPr>
            <p:txBody>
              <a:bodyPr wrap="none"/>
              <a:lstStyle/>
              <a:p>
                <a:endParaRPr lang="en-US"/>
              </a:p>
            </p:txBody>
          </p:sp>
        </p:grpSp>
      </p:grpSp>
      <p:pic>
        <p:nvPicPr>
          <p:cNvPr id="18445" name="Picture 4" descr="Ver imagen en tamaño completo">
            <a:hlinkClick r:id="rId3"/>
          </p:cNvPr>
          <p:cNvPicPr>
            <a:picLocks noChangeAspect="1" noChangeArrowheads="1"/>
          </p:cNvPicPr>
          <p:nvPr/>
        </p:nvPicPr>
        <p:blipFill>
          <a:blip r:embed="rId4"/>
          <a:srcRect/>
          <a:stretch>
            <a:fillRect/>
          </a:stretch>
        </p:blipFill>
        <p:spPr bwMode="auto">
          <a:xfrm>
            <a:off x="6300788" y="4868863"/>
            <a:ext cx="2654300" cy="177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0"/>
          <p:cNvPicPr>
            <a:picLocks noChangeAspect="1" noChangeArrowheads="1"/>
          </p:cNvPicPr>
          <p:nvPr/>
        </p:nvPicPr>
        <p:blipFill>
          <a:blip r:embed="rId2"/>
          <a:srcRect l="29726" t="20924" r="16090" b="14401"/>
          <a:stretch>
            <a:fillRect/>
          </a:stretch>
        </p:blipFill>
        <p:spPr bwMode="auto">
          <a:xfrm>
            <a:off x="684213" y="549275"/>
            <a:ext cx="7991475" cy="4895850"/>
          </a:xfrm>
          <a:prstGeom prst="rect">
            <a:avLst/>
          </a:prstGeom>
          <a:noFill/>
          <a:ln w="9525">
            <a:noFill/>
            <a:miter lim="800000"/>
            <a:headEnd/>
            <a:tailEnd/>
          </a:ln>
        </p:spPr>
      </p:pic>
      <p:sp>
        <p:nvSpPr>
          <p:cNvPr id="19459" name="4 CuadroTexto"/>
          <p:cNvSpPr txBox="1">
            <a:spLocks noChangeArrowheads="1"/>
          </p:cNvSpPr>
          <p:nvPr/>
        </p:nvSpPr>
        <p:spPr bwMode="auto">
          <a:xfrm>
            <a:off x="5076825" y="6308725"/>
            <a:ext cx="3455988" cy="307975"/>
          </a:xfrm>
          <a:prstGeom prst="rect">
            <a:avLst/>
          </a:prstGeom>
          <a:noFill/>
          <a:ln w="9525">
            <a:noFill/>
            <a:miter lim="800000"/>
            <a:headEnd/>
            <a:tailEnd/>
          </a:ln>
        </p:spPr>
        <p:txBody>
          <a:bodyPr>
            <a:spAutoFit/>
          </a:bodyPr>
          <a:lstStyle/>
          <a:p>
            <a:pPr algn="r"/>
            <a:r>
              <a:rPr lang="es-MX" sz="1400">
                <a:latin typeface="Lucida Sans Unicode" pitchFamily="34" charset="0"/>
              </a:rPr>
              <a:t>Fuente:  Daniel Valdés Gómez</a:t>
            </a:r>
            <a:endParaRPr lang="en-US" sz="1400">
              <a:latin typeface="Lucida Sans Unicode"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contenido"/>
          <p:cNvSpPr>
            <a:spLocks noGrp="1"/>
          </p:cNvSpPr>
          <p:nvPr>
            <p:ph idx="1"/>
          </p:nvPr>
        </p:nvSpPr>
        <p:spPr/>
        <p:txBody>
          <a:bodyPr/>
          <a:lstStyle/>
          <a:p>
            <a:pPr algn="r"/>
            <a:endParaRPr lang="es-MX" smtClean="0"/>
          </a:p>
          <a:p>
            <a:pPr algn="r"/>
            <a:endParaRPr lang="es-MX" smtClean="0"/>
          </a:p>
          <a:p>
            <a:pPr algn="r">
              <a:buFont typeface="Wingdings 3" pitchFamily="18" charset="2"/>
              <a:buNone/>
            </a:pPr>
            <a:endParaRPr lang="es-MX" smtClean="0"/>
          </a:p>
          <a:p>
            <a:pPr algn="r"/>
            <a:endParaRPr lang="es-MX" smtClean="0"/>
          </a:p>
          <a:p>
            <a:pPr algn="r"/>
            <a:endParaRPr lang="es-MX" smtClean="0"/>
          </a:p>
          <a:p>
            <a:pPr algn="r">
              <a:buFont typeface="Wingdings 3" pitchFamily="18" charset="2"/>
              <a:buNone/>
            </a:pPr>
            <a:endParaRPr lang="es-MX" smtClean="0"/>
          </a:p>
          <a:p>
            <a:pPr algn="r"/>
            <a:r>
              <a:rPr lang="es-MX" sz="2400" smtClean="0">
                <a:solidFill>
                  <a:schemeClr val="tx2"/>
                </a:solidFill>
                <a:latin typeface="Tahoma" pitchFamily="34" charset="0"/>
                <a:cs typeface="Tahoma" pitchFamily="34" charset="0"/>
              </a:rPr>
              <a:t>Banco Central del Ecuador </a:t>
            </a:r>
          </a:p>
          <a:p>
            <a:pPr algn="r"/>
            <a:r>
              <a:rPr lang="es-MX" sz="2400" smtClean="0">
                <a:solidFill>
                  <a:schemeClr val="tx2"/>
                </a:solidFill>
                <a:latin typeface="Tahoma" pitchFamily="34" charset="0"/>
                <a:cs typeface="Tahoma" pitchFamily="34" charset="0"/>
              </a:rPr>
              <a:t>Organigrama Estructural</a:t>
            </a:r>
          </a:p>
          <a:p>
            <a:pPr algn="r"/>
            <a:r>
              <a:rPr lang="es-MX" sz="2400" smtClean="0">
                <a:solidFill>
                  <a:schemeClr val="tx2"/>
                </a:solidFill>
                <a:latin typeface="Tahoma" pitchFamily="34" charset="0"/>
                <a:cs typeface="Tahoma" pitchFamily="34" charset="0"/>
              </a:rPr>
              <a:t>DOIEG</a:t>
            </a:r>
          </a:p>
          <a:p>
            <a:pPr>
              <a:buFont typeface="Wingdings 3" pitchFamily="18" charset="2"/>
              <a:buNone/>
            </a:pPr>
            <a:endParaRPr lang="es-MX" sz="2800" smtClean="0"/>
          </a:p>
        </p:txBody>
      </p:sp>
      <p:sp>
        <p:nvSpPr>
          <p:cNvPr id="3" name="2 Título"/>
          <p:cNvSpPr>
            <a:spLocks noGrp="1"/>
          </p:cNvSpPr>
          <p:nvPr>
            <p:ph type="title"/>
          </p:nvPr>
        </p:nvSpPr>
        <p:spPr>
          <a:xfrm>
            <a:off x="251520" y="332656"/>
            <a:ext cx="8686800" cy="1143000"/>
          </a:xfrm>
        </p:spPr>
        <p:txBody>
          <a:bodyPr>
            <a:normAutofit fontScale="90000"/>
          </a:bodyPr>
          <a:lstStyle/>
          <a:p>
            <a:pPr fontAlgn="auto">
              <a:spcAft>
                <a:spcPts val="0"/>
              </a:spcAft>
              <a:defRPr/>
            </a:pPr>
            <a:r>
              <a:rPr lang="es-MX" dirty="0" smtClean="0"/>
              <a:t>La organización Pública del estudio</a:t>
            </a:r>
            <a:endParaRPr lang="en-US" dirty="0"/>
          </a:p>
        </p:txBody>
      </p:sp>
      <p:pic>
        <p:nvPicPr>
          <p:cNvPr id="20484" name="Picture 2"/>
          <p:cNvPicPr>
            <a:picLocks noChangeAspect="1" noChangeArrowheads="1"/>
          </p:cNvPicPr>
          <p:nvPr/>
        </p:nvPicPr>
        <p:blipFill>
          <a:blip r:embed="rId2"/>
          <a:srcRect/>
          <a:stretch>
            <a:fillRect/>
          </a:stretch>
        </p:blipFill>
        <p:spPr bwMode="auto">
          <a:xfrm>
            <a:off x="3059113" y="1844675"/>
            <a:ext cx="3384550"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288" y="1052513"/>
            <a:ext cx="8229600" cy="4525962"/>
          </a:xfrm>
        </p:spPr>
        <p:txBody>
          <a:bodyPr>
            <a:normAutofit fontScale="55000" lnSpcReduction="20000"/>
          </a:bodyPr>
          <a:lstStyle/>
          <a:p>
            <a:pPr marL="365760" indent="-256032" algn="just" fontAlgn="auto">
              <a:spcAft>
                <a:spcPts val="0"/>
              </a:spcAft>
              <a:buFont typeface="Wingdings 3"/>
              <a:buChar char=""/>
              <a:defRPr/>
            </a:pPr>
            <a:r>
              <a:rPr lang="es-ES" sz="3300" dirty="0" smtClean="0">
                <a:solidFill>
                  <a:schemeClr val="tx2"/>
                </a:solidFill>
                <a:effectLst>
                  <a:outerShdw blurRad="31750" dist="25400" dir="5400000" algn="tl" rotWithShape="0">
                    <a:srgbClr val="000000">
                      <a:alpha val="25000"/>
                    </a:srgbClr>
                  </a:outerShdw>
                </a:effectLst>
                <a:latin typeface="+mj-lt"/>
                <a:ea typeface="+mj-ea"/>
                <a:cs typeface="+mj-cs"/>
              </a:rPr>
              <a:t>Misión</a:t>
            </a:r>
            <a:r>
              <a:rPr lang="es-ES" sz="3300" dirty="0" smtClean="0">
                <a:solidFill>
                  <a:schemeClr val="tx2">
                    <a:lumMod val="75000"/>
                  </a:schemeClr>
                </a:solidFill>
                <a:latin typeface="Tahoma" pitchFamily="34" charset="0"/>
                <a:ea typeface="Tahoma" pitchFamily="34" charset="0"/>
                <a:cs typeface="Tahoma" pitchFamily="34" charset="0"/>
              </a:rPr>
              <a:t>:</a:t>
            </a:r>
            <a:r>
              <a:rPr lang="es-EC" sz="3400" dirty="0" smtClean="0">
                <a:solidFill>
                  <a:schemeClr val="tx2">
                    <a:lumMod val="75000"/>
                  </a:schemeClr>
                </a:solidFill>
                <a:latin typeface="Tahoma" pitchFamily="34" charset="0"/>
                <a:ea typeface="Tahoma" pitchFamily="34" charset="0"/>
                <a:cs typeface="Tahoma" pitchFamily="34" charset="0"/>
              </a:rPr>
              <a:t>"Promover el desarrollo económico y la estabilidad financiera del Ecuador, mediante el análisis, evaluación, diseño y ejecución de políticas e instrumentos económico-financieros, tendientes a mejorar, con equidad y justicia social, la calidad de vida de sus habitantes".</a:t>
            </a:r>
          </a:p>
          <a:p>
            <a:pPr marL="365760" indent="-256032" algn="just" fontAlgn="auto">
              <a:spcAft>
                <a:spcPts val="0"/>
              </a:spcAft>
              <a:buFont typeface="Wingdings 3"/>
              <a:buNone/>
              <a:defRPr/>
            </a:pPr>
            <a:endParaRPr lang="es-EC" sz="34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r>
              <a:rPr lang="es-EC" sz="3400" dirty="0" smtClean="0">
                <a:solidFill>
                  <a:schemeClr val="tx2">
                    <a:lumMod val="75000"/>
                  </a:schemeClr>
                </a:solidFill>
                <a:latin typeface="Tahoma" pitchFamily="34" charset="0"/>
                <a:ea typeface="Tahoma" pitchFamily="34" charset="0"/>
                <a:cs typeface="Tahoma" pitchFamily="34" charset="0"/>
              </a:rPr>
              <a:t> </a:t>
            </a:r>
            <a:r>
              <a:rPr lang="es-EC" sz="3300" dirty="0" smtClean="0">
                <a:solidFill>
                  <a:schemeClr val="tx2"/>
                </a:solidFill>
                <a:effectLst>
                  <a:outerShdw blurRad="31750" dist="25400" dir="5400000" algn="tl" rotWithShape="0">
                    <a:srgbClr val="000000">
                      <a:alpha val="25000"/>
                    </a:srgbClr>
                  </a:outerShdw>
                </a:effectLst>
                <a:latin typeface="+mj-lt"/>
                <a:ea typeface="+mj-ea"/>
                <a:cs typeface="+mj-cs"/>
              </a:rPr>
              <a:t>Visión</a:t>
            </a:r>
            <a:r>
              <a:rPr lang="es-EC" sz="4400" dirty="0" smtClean="0">
                <a:solidFill>
                  <a:schemeClr val="tx2"/>
                </a:solidFill>
                <a:effectLst>
                  <a:outerShdw blurRad="31750" dist="25400" dir="5400000" algn="tl" rotWithShape="0">
                    <a:srgbClr val="000000">
                      <a:alpha val="25000"/>
                    </a:srgbClr>
                  </a:outerShdw>
                </a:effectLst>
                <a:latin typeface="+mj-lt"/>
                <a:ea typeface="+mj-ea"/>
                <a:cs typeface="+mj-cs"/>
              </a:rPr>
              <a:t> </a:t>
            </a:r>
            <a:r>
              <a:rPr lang="es-EC" sz="3400" dirty="0" smtClean="0">
                <a:solidFill>
                  <a:schemeClr val="tx2">
                    <a:lumMod val="75000"/>
                  </a:schemeClr>
                </a:solidFill>
                <a:latin typeface="Tahoma" pitchFamily="34" charset="0"/>
                <a:ea typeface="Tahoma" pitchFamily="34" charset="0"/>
                <a:cs typeface="Tahoma" pitchFamily="34" charset="0"/>
              </a:rPr>
              <a:t>"Somos un Banco Central que contribuye de manera efectiva al desarrollo económico - social y a la estabilidad financiera del Ecuador, generando productos y servicios de calidad orientados al bienestar de la comunidad, con un equipo de servidores públicos profesional, competitivo y comprometido, que trabaja bajo una cultura de rendición de cuentas, que lo convierte en un referente técnico a nivel nacional e internacional".</a:t>
            </a:r>
          </a:p>
          <a:p>
            <a:pPr marL="365760" indent="-256032" algn="just" fontAlgn="auto">
              <a:spcAft>
                <a:spcPts val="0"/>
              </a:spcAft>
              <a:buFont typeface="Wingdings 3"/>
              <a:buChar char=""/>
              <a:defRPr/>
            </a:pPr>
            <a:endParaRPr lang="es-ES" sz="34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r>
              <a:rPr lang="es-ES" sz="3400" dirty="0" smtClean="0">
                <a:solidFill>
                  <a:schemeClr val="tx2">
                    <a:lumMod val="75000"/>
                  </a:schemeClr>
                </a:solidFill>
                <a:latin typeface="Tahoma" pitchFamily="34" charset="0"/>
                <a:ea typeface="Tahoma" pitchFamily="34" charset="0"/>
                <a:cs typeface="Tahoma" pitchFamily="34" charset="0"/>
              </a:rPr>
              <a:t>Es importante mencionar que a partir  del año 2.000 el Directorio del Banco Central del Ecuador resolvió adoptar el esquema de la Dolarización,  generando una redefinición en su estructura organizacional.</a:t>
            </a:r>
            <a:endParaRPr lang="en-US" sz="3400" dirty="0" smtClean="0">
              <a:solidFill>
                <a:schemeClr val="tx2">
                  <a:lumMod val="75000"/>
                </a:schemeClr>
              </a:solidFill>
              <a:latin typeface="Tahoma" pitchFamily="34" charset="0"/>
              <a:ea typeface="Tahoma" pitchFamily="34" charset="0"/>
              <a:cs typeface="Tahoma" pitchFamily="34" charset="0"/>
            </a:endParaRPr>
          </a:p>
          <a:p>
            <a:pPr marL="365760" indent="-256032" algn="just" fontAlgn="auto">
              <a:spcAft>
                <a:spcPts val="0"/>
              </a:spcAft>
              <a:buFont typeface="Wingdings 3"/>
              <a:buChar char=""/>
              <a:defRPr/>
            </a:pPr>
            <a:endParaRPr lang="en-US" dirty="0">
              <a:solidFill>
                <a:schemeClr val="tx2">
                  <a:lumMod val="75000"/>
                </a:schemeClr>
              </a:solidFill>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611560" y="0"/>
            <a:ext cx="8229600" cy="1143000"/>
          </a:xfrm>
        </p:spPr>
        <p:txBody>
          <a:bodyPr/>
          <a:lstStyle/>
          <a:p>
            <a:pPr algn="ctr" fontAlgn="auto">
              <a:spcAft>
                <a:spcPts val="0"/>
              </a:spcAft>
              <a:defRPr/>
            </a:pPr>
            <a:r>
              <a:rPr lang="es-MX" sz="2400" dirty="0" smtClean="0"/>
              <a:t>Banco Central del Ecuador</a:t>
            </a:r>
            <a:endParaRPr lang="en-US" sz="2400" dirty="0"/>
          </a:p>
        </p:txBody>
      </p:sp>
      <p:pic>
        <p:nvPicPr>
          <p:cNvPr id="21508" name="Picture 6" descr="Ver imagen en tamaño completo">
            <a:hlinkClick r:id="rId2"/>
          </p:cNvPr>
          <p:cNvPicPr>
            <a:picLocks noChangeAspect="1" noChangeArrowheads="1"/>
          </p:cNvPicPr>
          <p:nvPr/>
        </p:nvPicPr>
        <p:blipFill>
          <a:blip r:embed="rId3"/>
          <a:srcRect/>
          <a:stretch>
            <a:fillRect/>
          </a:stretch>
        </p:blipFill>
        <p:spPr bwMode="auto">
          <a:xfrm>
            <a:off x="6516688" y="5300663"/>
            <a:ext cx="2627312" cy="155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2008</TotalTime>
  <Words>1732</Words>
  <Application>Microsoft Office PowerPoint</Application>
  <PresentationFormat>Presentación en pantalla (4:3)</PresentationFormat>
  <Paragraphs>384</Paragraphs>
  <Slides>31</Slides>
  <Notes>9</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3" baseType="lpstr">
      <vt:lpstr>Lucida Sans Unicode</vt:lpstr>
      <vt:lpstr>Arial</vt:lpstr>
      <vt:lpstr>Wingdings 3</vt:lpstr>
      <vt:lpstr>Verdana</vt:lpstr>
      <vt:lpstr>Wingdings 2</vt:lpstr>
      <vt:lpstr>Calibri</vt:lpstr>
      <vt:lpstr>Tahoma</vt:lpstr>
      <vt:lpstr>Tw Cen MT</vt:lpstr>
      <vt:lpstr>Times New Roman</vt:lpstr>
      <vt:lpstr>Edwardian Script ITC</vt:lpstr>
      <vt:lpstr>Concurrencia</vt:lpstr>
      <vt:lpstr>Hoja de cálculo</vt:lpstr>
      <vt:lpstr>Diapositiva 1</vt:lpstr>
      <vt:lpstr>Índice</vt:lpstr>
      <vt:lpstr>Generalidades de la Gestión Pública y elaboración del CMI: </vt:lpstr>
      <vt:lpstr>Generalidades de la Gestión Pública y elaboración del CMI: </vt:lpstr>
      <vt:lpstr>Cuadro de Mando Integral en la gestión pública</vt:lpstr>
      <vt:lpstr>Forma de medir la Estrategia Organizacional mediante perspectivas  </vt:lpstr>
      <vt:lpstr>Diapositiva 7</vt:lpstr>
      <vt:lpstr>La organización Pública del estudio</vt:lpstr>
      <vt:lpstr>Banco Central del Ecuador</vt:lpstr>
      <vt:lpstr>Organigrama Banco Central del Ecuador</vt:lpstr>
      <vt:lpstr>Diapositiva 11</vt:lpstr>
      <vt:lpstr>Servicios que brinda la DOIEG</vt:lpstr>
      <vt:lpstr>Diapositiva 13</vt:lpstr>
      <vt:lpstr>MODELO DE GESTIÓN PARA LA DIRECCIÓN DE OFICINAS DE INVESTIGACIONES ECONÓMICAS Y POLÍTICAS DE LARGO PLAZO</vt:lpstr>
      <vt:lpstr>Diapositiva 15</vt:lpstr>
      <vt:lpstr>Análisis FODA de la DOIEG</vt:lpstr>
      <vt:lpstr>Diapositiva 17</vt:lpstr>
      <vt:lpstr>Análisis FODA de la DOIEG</vt:lpstr>
      <vt:lpstr>Diapositiva 19</vt:lpstr>
      <vt:lpstr>Diapositiva 20</vt:lpstr>
      <vt:lpstr>Diapositiva 21</vt:lpstr>
      <vt:lpstr>Diapositiva 22</vt:lpstr>
      <vt:lpstr>Diapositiva 23</vt:lpstr>
      <vt:lpstr>Mapa Estratégico de Gestión</vt:lpstr>
      <vt:lpstr>Diapositiva 25</vt:lpstr>
      <vt:lpstr>Diapositiva 26</vt:lpstr>
      <vt:lpstr>Diapositiva 27</vt:lpstr>
      <vt:lpstr>Diapositiva 28</vt:lpstr>
      <vt:lpstr>Conclusiones</vt:lpstr>
      <vt:lpstr>Recomendaciones</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ehernand</cp:lastModifiedBy>
  <cp:revision>184</cp:revision>
  <dcterms:created xsi:type="dcterms:W3CDTF">2010-09-28T19:52:04Z</dcterms:created>
  <dcterms:modified xsi:type="dcterms:W3CDTF">2011-07-13T17:42:11Z</dcterms:modified>
</cp:coreProperties>
</file>