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485" r:id="rId2"/>
    <p:sldId id="579" r:id="rId3"/>
    <p:sldId id="593" r:id="rId4"/>
    <p:sldId id="581" r:id="rId5"/>
    <p:sldId id="594" r:id="rId6"/>
    <p:sldId id="596" r:id="rId7"/>
    <p:sldId id="597" r:id="rId8"/>
    <p:sldId id="592" r:id="rId9"/>
    <p:sldId id="582" r:id="rId10"/>
    <p:sldId id="583" r:id="rId11"/>
    <p:sldId id="598" r:id="rId12"/>
    <p:sldId id="599" r:id="rId13"/>
    <p:sldId id="600" r:id="rId14"/>
    <p:sldId id="601" r:id="rId15"/>
    <p:sldId id="584" r:id="rId16"/>
    <p:sldId id="602" r:id="rId17"/>
    <p:sldId id="603" r:id="rId18"/>
    <p:sldId id="585" r:id="rId19"/>
    <p:sldId id="605" r:id="rId20"/>
    <p:sldId id="606" r:id="rId21"/>
    <p:sldId id="607" r:id="rId22"/>
    <p:sldId id="608" r:id="rId23"/>
    <p:sldId id="609" r:id="rId24"/>
    <p:sldId id="610" r:id="rId25"/>
    <p:sldId id="611" r:id="rId26"/>
    <p:sldId id="616" r:id="rId27"/>
    <p:sldId id="613" r:id="rId28"/>
    <p:sldId id="614" r:id="rId29"/>
    <p:sldId id="617" r:id="rId30"/>
    <p:sldId id="619" r:id="rId31"/>
    <p:sldId id="615" r:id="rId32"/>
    <p:sldId id="586" r:id="rId33"/>
    <p:sldId id="620" r:id="rId34"/>
    <p:sldId id="588" r:id="rId35"/>
  </p:sldIdLst>
  <p:sldSz cx="9144000" cy="6858000" type="screen4x3"/>
  <p:notesSz cx="6699250" cy="9836150"/>
  <p:custDataLst>
    <p:tags r:id="rId3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00" autoAdjust="0"/>
  </p:normalViewPr>
  <p:slideViewPr>
    <p:cSldViewPr snapToGrid="0">
      <p:cViewPr>
        <p:scale>
          <a:sx n="80" d="100"/>
          <a:sy n="80" d="100"/>
        </p:scale>
        <p:origin x="-150" y="42"/>
      </p:cViewPr>
      <p:guideLst>
        <p:guide orient="horz" pos="4319"/>
        <p:guide orient="horz" pos="1217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9B3F6839-E42C-4FBE-90A4-B1EEC9968F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BAE91948-C57D-47F1-83F0-4B2CAE7C1E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B41E6-C319-4AEC-A0FC-763ED9FE9F3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  <p:sp>
        <p:nvSpPr>
          <p:cNvPr id="38916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C04D3-B194-4CF7-90F2-B3097FD97A20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0AA39-24AD-49AF-8589-68F8CE6B0C0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BEA77-CC53-4E29-8E2D-DF0D167FA58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9F657-2520-4BA9-90BF-EDB7FAF78E41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922FC-C022-4ECD-B6F0-7AABFDBB1CBE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D091A-A873-4CBB-B3A7-0012B88D899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C9C82-7AAA-41B5-BA90-1AC09F33656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46FC8-02CA-4040-8769-59BF76357169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D577F-FDC2-407B-83DF-4DD4505B64B4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30BC4-1258-4979-8036-615E4B565C31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D91F-8993-40AE-BED8-B4114A1D11B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88F09-8009-4B80-87AF-5BEEA92F4B10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6C068-0721-47D0-B165-53C401F7CE7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E7F66-03BE-4257-8FAD-550A1445220E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FDC44-6EE5-4168-A1DF-C6178AF795C9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73F4-FF91-442F-9703-3A1C6FCC1A85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30CDA-345D-4496-9A1F-18230028BAAF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F0295-166B-4041-9B3F-96E740442829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3ADB4-C480-44F6-B375-B478734BD74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5C1CC-A952-40D4-8EDA-2A551112EA5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F8BC7-0F4A-4A3D-A43B-3977B77CB122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337C1-28E6-4551-B28B-BE6B3032170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589FB-380A-40CD-AAB2-83CCDC546C5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EF99D-0AD7-4ED4-9B35-C06898628F89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D8915-91DE-4E99-8BC5-4094BA2E1B20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AB0C4-B90D-4CC4-B788-DBD67280E8B0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5807F-55E0-4D8A-B5A5-E35CA2D76673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D33C6-1EA5-4F07-B777-E44A3BAC6EE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5FDF0-ADF5-431F-8A5C-71198EE1CD7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85ACC-9764-4873-B976-275631432A8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2DF70-5E45-4EC9-9088-866601B1D255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EBDD5-BE51-48ED-9B82-9A57D15D157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958DF-20F6-491D-9A07-F59B194E31B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PP small"/>
          <p:cNvPicPr>
            <a:picLocks noChangeAspect="1" noChangeArrowheads="1"/>
          </p:cNvPicPr>
          <p:nvPr userDrawn="1"/>
        </p:nvPicPr>
        <p:blipFill>
          <a:blip r:embed="rId3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38138" y="635000"/>
            <a:ext cx="8488362" cy="1192213"/>
          </a:xfrm>
        </p:spPr>
        <p:txBody>
          <a:bodyPr lIns="91440" rIns="91440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138" y="1741488"/>
            <a:ext cx="8496300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200" b="1"/>
            </a:lvl1pPr>
          </a:lstStyle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114300"/>
            <a:ext cx="2132013" cy="5551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114300"/>
            <a:ext cx="6245225" cy="5551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636713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636713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114300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36713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Here comes your footer    Page 21</a:t>
            </a:r>
            <a:endParaRPr lang="de-DE"/>
          </a:p>
        </p:txBody>
      </p:sp>
      <p:pic>
        <p:nvPicPr>
          <p:cNvPr id="3077" name="Picture 16" descr="PP small"/>
          <p:cNvPicPr>
            <a:picLocks noChangeAspect="1" noChangeArrowheads="1"/>
          </p:cNvPicPr>
          <p:nvPr userDrawn="1"/>
        </p:nvPicPr>
        <p:blipFill>
          <a:blip r:embed="rId14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r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19653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24225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28797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hyperlink" Target="http://www.ppt-vorlagen.de/" TargetMode="External"/><Relationship Id="rId2" Type="http://schemas.openxmlformats.org/officeDocument/2006/relationships/tags" Target="../tags/tag25.xml"/><Relationship Id="rId1" Type="http://schemas.openxmlformats.org/officeDocument/2006/relationships/vmlDrawing" Target="../drawings/vmlDrawing2.vml"/><Relationship Id="rId6" Type="http://schemas.openxmlformats.org/officeDocument/2006/relationships/tags" Target="../tags/tag29.xml"/><Relationship Id="rId11" Type="http://schemas.openxmlformats.org/officeDocument/2006/relationships/hyperlink" Target="http://www.presentationpoint.de/" TargetMode="External"/><Relationship Id="rId5" Type="http://schemas.openxmlformats.org/officeDocument/2006/relationships/tags" Target="../tags/tag2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7.xml"/><Relationship Id="rId9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38138" y="635000"/>
            <a:ext cx="8488362" cy="2627313"/>
          </a:xfrm>
        </p:spPr>
        <p:txBody>
          <a:bodyPr/>
          <a:lstStyle/>
          <a:p>
            <a:pPr>
              <a:defRPr/>
            </a:pPr>
            <a:r>
              <a:rPr lang="es-EC" sz="3200" dirty="0" smtClean="0"/>
              <a:t>Implementación de un Sistema de Gestión a través de indicadores que midan el desempeño en el área de producción de una empresa cuya actividad económica es la venta de ropa por catálogo</a:t>
            </a:r>
            <a:endParaRPr lang="es-EC" sz="3000" dirty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38138" y="4013200"/>
            <a:ext cx="8496300" cy="885825"/>
          </a:xfrm>
        </p:spPr>
        <p:txBody>
          <a:bodyPr/>
          <a:lstStyle/>
          <a:p>
            <a:r>
              <a:rPr lang="es-ES" sz="2400" smtClean="0"/>
              <a:t>SEMINARIO DE GRADUACIÓN: ESTRATEGIA APLICADA AL CONTROL ADMINISTRATIVO Y FINANCIERO</a:t>
            </a:r>
            <a:endParaRPr lang="es-EC" smtClean="0"/>
          </a:p>
        </p:txBody>
      </p:sp>
      <p:sp>
        <p:nvSpPr>
          <p:cNvPr id="4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327025" y="1816100"/>
            <a:ext cx="20605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just"/>
            <a:endParaRPr lang="es-ES"/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b="1">
                <a:solidFill>
                  <a:schemeClr val="accent1"/>
                </a:solidFill>
              </a:rPr>
              <a:t>Análisis de la Cadena de Valor</a:t>
            </a:r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/>
          <a:srcRect l="3651" t="5721" r="2820" b="3976"/>
          <a:stretch>
            <a:fillRect/>
          </a:stretch>
        </p:blipFill>
        <p:spPr bwMode="auto">
          <a:xfrm>
            <a:off x="1436688" y="1698625"/>
            <a:ext cx="6329362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b="1">
                <a:solidFill>
                  <a:schemeClr val="accent1"/>
                </a:solidFill>
              </a:rPr>
              <a:t>Análisis y Matriz FODA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 l="4271" t="27208" r="17340" b="28751"/>
          <a:stretch>
            <a:fillRect/>
          </a:stretch>
        </p:blipFill>
        <p:spPr bwMode="auto">
          <a:xfrm>
            <a:off x="925513" y="1722438"/>
            <a:ext cx="70167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200" b="1">
                <a:solidFill>
                  <a:schemeClr val="accent1"/>
                </a:solidFill>
              </a:rPr>
              <a:t>Identificación de los Riesgos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07975" y="2681288"/>
          <a:ext cx="4410075" cy="3016250"/>
        </p:xfrm>
        <a:graphic>
          <a:graphicData uri="http://schemas.openxmlformats.org/drawingml/2006/table">
            <a:tbl>
              <a:tblPr/>
              <a:tblGrid>
                <a:gridCol w="688331"/>
                <a:gridCol w="488748"/>
                <a:gridCol w="3233167"/>
              </a:tblGrid>
              <a:tr h="231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Nivel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Impacto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alto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Información sensible para la imagen pública de la organización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Información no tan sensible para la imagen pública y la puede manejar el personal autorizado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Información manejada por personal interno de la empresa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Información de la empresa que es manejada por personas externas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bajo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Información manejada por los clientes que no afecta mucho a la imagen de la empresa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96" name="Rectangle 15"/>
          <p:cNvSpPr>
            <a:spLocks noChangeArrowheads="1"/>
          </p:cNvSpPr>
          <p:nvPr/>
        </p:nvSpPr>
        <p:spPr bwMode="auto">
          <a:xfrm>
            <a:off x="323850" y="2063750"/>
            <a:ext cx="4391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Análisis de Riesgo-Impacto</a:t>
            </a:r>
            <a:endParaRPr lang="de-DE" b="1">
              <a:solidFill>
                <a:schemeClr val="accent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899025" y="2681288"/>
          <a:ext cx="3944938" cy="3021012"/>
        </p:xfrm>
        <a:graphic>
          <a:graphicData uri="http://schemas.openxmlformats.org/drawingml/2006/table">
            <a:tbl>
              <a:tblPr/>
              <a:tblGrid>
                <a:gridCol w="898084"/>
                <a:gridCol w="485589"/>
                <a:gridCol w="2560531"/>
              </a:tblGrid>
              <a:tr h="2865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Nivel de Ocurrencia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6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Ocurrencia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alto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Puede suceder cada mes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Puede suceder cada 3 o 2 meses en la organización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Puede suceder cada 5 meses en la organización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Puede suceder cada 8 meses en la organización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bajo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Puede suceder cada año en la organización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9" name="Rectangle 15"/>
          <p:cNvSpPr>
            <a:spLocks noChangeArrowheads="1"/>
          </p:cNvSpPr>
          <p:nvPr/>
        </p:nvSpPr>
        <p:spPr bwMode="auto">
          <a:xfrm>
            <a:off x="4879975" y="2133600"/>
            <a:ext cx="3932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Análisis de Riesgo-Frecuencia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314325" y="1679575"/>
            <a:ext cx="8420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s-ES" sz="1600"/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312738" y="24907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s-ES" b="1">
              <a:solidFill>
                <a:schemeClr val="accent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23875" y="2063750"/>
          <a:ext cx="4402138" cy="3630613"/>
        </p:xfrm>
        <a:graphic>
          <a:graphicData uri="http://schemas.openxmlformats.org/drawingml/2006/table">
            <a:tbl>
              <a:tblPr/>
              <a:tblGrid>
                <a:gridCol w="361950"/>
                <a:gridCol w="4039870"/>
              </a:tblGrid>
              <a:tr h="21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No.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Controles Existentes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Diseños de revistas, prendas y fichas son revisados por la G. Ventas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Patronista verifica que no haya desperdicios en los cortes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Diseñadora de modas verifica la confección de muestras de prendas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corrigen los errores en las prendas confeccionadas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Revisión de tallas de prendas probándolas en las modelos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Jefe de producción cuenta y revisa las prendas confeccionadas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 existen pequeños desperfectos en prendas se los corrige sin necesidad de devolver toda la mercadería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cuentan las prendas nuevamente después de empaquetarlas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Uso de detectores de códigos de barras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Verificación de cantidad de prendas vendidas según facturas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27" name="Rectangle 15"/>
          <p:cNvSpPr>
            <a:spLocks noChangeArrowheads="1"/>
          </p:cNvSpPr>
          <p:nvPr/>
        </p:nvSpPr>
        <p:spPr bwMode="auto">
          <a:xfrm>
            <a:off x="538163" y="1465263"/>
            <a:ext cx="3154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Controles Existentes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427663" y="2257425"/>
          <a:ext cx="3087687" cy="2946400"/>
        </p:xfrm>
        <a:graphic>
          <a:graphicData uri="http://schemas.openxmlformats.org/drawingml/2006/table">
            <a:tbl>
              <a:tblPr/>
              <a:tblGrid>
                <a:gridCol w="914400"/>
                <a:gridCol w="475013"/>
                <a:gridCol w="1698172"/>
              </a:tblGrid>
              <a:tr h="2109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0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Efectividad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alto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Controla amenazas efectivamente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 mitiga parcialmente las amenazas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 no mitiga amenazas inmediatamente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 escasamente mitiga amenazas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bajo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 no cumple su función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60" name="Rectangle 15"/>
          <p:cNvSpPr>
            <a:spLocks noChangeArrowheads="1"/>
          </p:cNvSpPr>
          <p:nvPr/>
        </p:nvSpPr>
        <p:spPr bwMode="auto">
          <a:xfrm>
            <a:off x="5416550" y="1681163"/>
            <a:ext cx="3154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Efectividad de los Controles </a:t>
            </a:r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314325" y="1679575"/>
            <a:ext cx="8420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s-ES" sz="1600"/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312738" y="24907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s-ES" b="1">
              <a:solidFill>
                <a:schemeClr val="accent1"/>
              </a:solidFill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246063" y="1204913"/>
            <a:ext cx="85994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Análisis de los Riesgos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61938" y="1662113"/>
          <a:ext cx="8616950" cy="4462462"/>
        </p:xfrm>
        <a:graphic>
          <a:graphicData uri="http://schemas.openxmlformats.org/drawingml/2006/table">
            <a:tbl>
              <a:tblPr/>
              <a:tblGrid>
                <a:gridCol w="261256"/>
                <a:gridCol w="3610098"/>
                <a:gridCol w="878774"/>
                <a:gridCol w="736271"/>
                <a:gridCol w="771896"/>
                <a:gridCol w="824241"/>
                <a:gridCol w="790803"/>
                <a:gridCol w="744246"/>
              </a:tblGrid>
              <a:tr h="412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RIESGOS PRESENTES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Nivel Ocurrencia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Nivel Impacto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Severidad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Controles existentes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Efectividad Controles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Riesgo Residual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 = A X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 - ( 1 - D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tener la ropa necesaria para cubrir toda la demanda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63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Falta de políticas de stock de mercaderías.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Personal comete errores que perjudican a la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1   3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Falta de misión, visión, objetivos y políticas dificultan la dirección estratégica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Falta de manuales de procedimientos provoca actividades ineficientes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1    3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Incompetencia o falta de productividad de los empleados/ Procesos no ágiles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2   7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Costos altos por falta de telas importadas, no se abastece a tiempo de éstas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68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Falta de control a la salida de mercadería, produciéndose hurtos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9   10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estabilidad política o económica del país podría influenciar en los intereses de la compañía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Alza de tasas o impuestos por importaciones de telas desde Colombia.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Competidores que llevan mayor tiempo en el 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55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Cambios repentinos de moda que no puedan ser previstos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Accidentes de trabajo por no poseer normas de seguridad ocupacional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710113" y="2419350"/>
            <a:ext cx="4124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s-ES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b="1">
                <a:solidFill>
                  <a:schemeClr val="accent1"/>
                </a:solidFill>
              </a:rPr>
              <a:t>Análisis de Riesgo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/>
          <a:srcRect l="15977" t="29047" r="25787" b="10193"/>
          <a:stretch>
            <a:fillRect/>
          </a:stretch>
        </p:blipFill>
        <p:spPr bwMode="auto">
          <a:xfrm>
            <a:off x="1939925" y="1822450"/>
            <a:ext cx="53435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Estrategias Debilidades-Amenazas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2398713"/>
            <a:ext cx="8480425" cy="1468437"/>
          </a:xfrm>
          <a:noFill/>
        </p:spPr>
        <p:txBody>
          <a:bodyPr/>
          <a:lstStyle/>
          <a:p>
            <a:r>
              <a:rPr lang="es-ES" sz="1600" smtClean="0"/>
              <a:t>Demanda</a:t>
            </a:r>
          </a:p>
          <a:p>
            <a:pPr eaLnBrk="1" hangingPunct="1"/>
            <a:r>
              <a:rPr lang="es-ES" sz="1600" smtClean="0"/>
              <a:t>Manuales de procedimientos</a:t>
            </a:r>
          </a:p>
          <a:p>
            <a:pPr eaLnBrk="1" hangingPunct="1"/>
            <a:r>
              <a:rPr lang="es-ES" sz="1600" smtClean="0"/>
              <a:t>Telas importadas</a:t>
            </a:r>
          </a:p>
          <a:p>
            <a:pPr eaLnBrk="1" hangingPunct="1"/>
            <a:r>
              <a:rPr lang="es-ES" sz="1600" smtClean="0"/>
              <a:t>Competidores</a:t>
            </a:r>
          </a:p>
          <a:p>
            <a:pPr eaLnBrk="1" hangingPunct="1"/>
            <a:endParaRPr lang="es-ES" sz="1600" smtClean="0"/>
          </a:p>
          <a:p>
            <a:pPr eaLnBrk="1" hangingPunct="1"/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 </a:t>
            </a:r>
            <a:endParaRPr lang="de-DE" sz="1600" smtClean="0"/>
          </a:p>
          <a:p>
            <a:pPr eaLnBrk="1" hangingPunct="1">
              <a:buFont typeface="Wingdings" pitchFamily="2" charset="2"/>
              <a:buNone/>
            </a:pPr>
            <a:endParaRPr lang="de-DE" sz="1600" smtClean="0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323850" y="1287463"/>
            <a:ext cx="70453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Estrategias a emplear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gray">
          <a:xfrm>
            <a:off x="327025" y="38798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Estrategias Fortalezas-Oportunidades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85750" y="4513263"/>
            <a:ext cx="84804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Diseños modernos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Líneas de productos 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Internet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Calidad</a:t>
            </a:r>
            <a:endParaRPr lang="es-ES" sz="1600" kern="0" dirty="0">
              <a:latin typeface="+mn-lt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1600" kern="0" dirty="0">
              <a:latin typeface="+mn-lt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</a:rPr>
              <a:t> </a:t>
            </a:r>
            <a:endParaRPr lang="de-DE" sz="1600" kern="0" dirty="0">
              <a:latin typeface="+mn-lt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de-DE" sz="1600" kern="0" dirty="0">
              <a:latin typeface="+mn-lt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Estrategias Fortalezas-Amenazas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2398713"/>
            <a:ext cx="8480425" cy="1468437"/>
          </a:xfrm>
          <a:noFill/>
        </p:spPr>
        <p:txBody>
          <a:bodyPr/>
          <a:lstStyle/>
          <a:p>
            <a:r>
              <a:rPr lang="es-ES" sz="1600" smtClean="0"/>
              <a:t>Anuncios o avisos</a:t>
            </a:r>
          </a:p>
          <a:p>
            <a:r>
              <a:rPr lang="es-ES" sz="1600" smtClean="0"/>
              <a:t>Prendas únicas</a:t>
            </a:r>
          </a:p>
          <a:p>
            <a:r>
              <a:rPr lang="es-ES" sz="1600" smtClean="0"/>
              <a:t>Demanda</a:t>
            </a:r>
          </a:p>
          <a:p>
            <a:pPr eaLnBrk="1" hangingPunct="1"/>
            <a:r>
              <a:rPr lang="es-ES" sz="1600" smtClean="0"/>
              <a:t>Importación</a:t>
            </a: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 </a:t>
            </a:r>
            <a:endParaRPr lang="de-DE" sz="1600" smtClean="0"/>
          </a:p>
          <a:p>
            <a:pPr eaLnBrk="1" hangingPunct="1">
              <a:buFont typeface="Wingdings" pitchFamily="2" charset="2"/>
              <a:buNone/>
            </a:pPr>
            <a:endParaRPr lang="de-DE" sz="1600" smtClean="0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323850" y="1287463"/>
            <a:ext cx="70453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Estrategias a emplear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gray">
          <a:xfrm>
            <a:off x="336550" y="4070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Estrategias Debilidades-Oportunidades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85750" y="4600575"/>
            <a:ext cx="8480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Costos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Pedidos 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dirty="0"/>
              <a:t>Objetivos empresariales</a:t>
            </a:r>
            <a:endParaRPr lang="de-DE" sz="1600" kern="0" dirty="0">
              <a:latin typeface="+mn-lt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68300" y="2398713"/>
            <a:ext cx="41354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Identificación de elementos del área</a:t>
            </a:r>
          </a:p>
          <a:p>
            <a:pPr algn="just">
              <a:defRPr/>
            </a:pPr>
            <a:r>
              <a:rPr lang="es-ES" sz="1600" b="1" dirty="0"/>
              <a:t> </a:t>
            </a:r>
            <a:endParaRPr lang="es-ES" sz="1600" dirty="0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Seiri CLASIFICACIÓN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5600" y="2882900"/>
          <a:ext cx="4187825" cy="3705225"/>
        </p:xfrm>
        <a:graphic>
          <a:graphicData uri="http://schemas.openxmlformats.org/drawingml/2006/table">
            <a:tbl>
              <a:tblPr/>
              <a:tblGrid>
                <a:gridCol w="1895622"/>
                <a:gridCol w="1487606"/>
                <a:gridCol w="805217"/>
              </a:tblGrid>
              <a:tr h="340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Arial Unicode MS"/>
                          <a:cs typeface="Times New Roman"/>
                        </a:rPr>
                        <a:t>Elementos encontrados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Arial Unicode MS"/>
                          <a:cs typeface="Times New Roman"/>
                        </a:rPr>
                        <a:t>Frecuencia de uso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Arial Unicode MS"/>
                          <a:cs typeface="Times New Roman"/>
                        </a:rPr>
                        <a:t>Cantidad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Computadora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Herramienta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Impresora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Tela en rollo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Archivador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Escoba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Aspiradora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Prendas de ropa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Anaquel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Escritorio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Silla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Mesa (para cortar tela)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Servidor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Retazos de tela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Periódico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Saco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No se usa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No se usa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2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12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50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0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67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5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4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6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90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8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>
                <a:solidFill>
                  <a:schemeClr val="tx2"/>
                </a:solidFill>
              </a:rPr>
              <a:t>Ing. Auditoría y Contaduría Pública Autorizada</a:t>
            </a:r>
            <a:endParaRPr lang="de-DE" sz="1200" b="1" i="1" dirty="0">
              <a:solidFill>
                <a:schemeClr val="tx2"/>
              </a:solidFill>
            </a:endParaRPr>
          </a:p>
        </p:txBody>
      </p:sp>
      <p:sp>
        <p:nvSpPr>
          <p:cNvPr id="21525" name="Rectangle 6"/>
          <p:cNvSpPr>
            <a:spLocks noChangeArrowheads="1"/>
          </p:cNvSpPr>
          <p:nvPr/>
        </p:nvSpPr>
        <p:spPr bwMode="auto">
          <a:xfrm>
            <a:off x="5322888" y="2416175"/>
            <a:ext cx="32750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Listado de elementos innecesarios</a:t>
            </a:r>
          </a:p>
          <a:p>
            <a:pPr algn="ctr">
              <a:defRPr/>
            </a:pPr>
            <a:endParaRPr lang="es-ES" sz="1600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308600" y="3152775"/>
          <a:ext cx="3370263" cy="2051050"/>
        </p:xfrm>
        <a:graphic>
          <a:graphicData uri="http://schemas.openxmlformats.org/drawingml/2006/table">
            <a:tbl>
              <a:tblPr/>
              <a:tblGrid>
                <a:gridCol w="1419368"/>
                <a:gridCol w="1064525"/>
                <a:gridCol w="88710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Arial"/>
                          <a:ea typeface="Arial Unicode MS"/>
                          <a:cs typeface="Times New Roman"/>
                        </a:rPr>
                        <a:t>Elementos Innecesarios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Arial"/>
                          <a:ea typeface="Arial Unicode MS"/>
                          <a:cs typeface="Times New Roman"/>
                        </a:rPr>
                        <a:t>Frecuencia de uso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Arial"/>
                          <a:ea typeface="Arial Unicode MS"/>
                          <a:cs typeface="Times New Roman"/>
                        </a:rPr>
                        <a:t>Cantidad</a:t>
                      </a:r>
                      <a:endParaRPr lang="es-ES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Escobas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Aspiradora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Prendas de ropa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Servidor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Retazos de tela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Periódicos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Sacos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Ocasional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No se usa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No se usa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67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90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8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392363" y="2343150"/>
            <a:ext cx="4391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Tarjeta de color identificadora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Seiri CLASIFICACIÓN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150" y="2754313"/>
            <a:ext cx="3784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Tema Propuesto</a:t>
            </a:r>
            <a:endParaRPr lang="es-EC" dirty="0"/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19088" y="1609725"/>
            <a:ext cx="8515350" cy="4545013"/>
          </a:xfrm>
        </p:spPr>
        <p:txBody>
          <a:bodyPr/>
          <a:lstStyle/>
          <a:p>
            <a:pPr algn="just"/>
            <a:endParaRPr lang="es-ES" sz="1800" smtClean="0"/>
          </a:p>
          <a:p>
            <a:pPr algn="just"/>
            <a:r>
              <a:rPr lang="es-ES" sz="1800" smtClean="0"/>
              <a:t>Incremento de nuevas empresas </a:t>
            </a:r>
          </a:p>
          <a:p>
            <a:pPr algn="just"/>
            <a:r>
              <a:rPr lang="es-ES" sz="1800" smtClean="0"/>
              <a:t>Falta de un sistema de gestión</a:t>
            </a:r>
          </a:p>
          <a:p>
            <a:pPr algn="just"/>
            <a:endParaRPr lang="es-ES" sz="1800" smtClean="0"/>
          </a:p>
          <a:p>
            <a:pPr algn="just"/>
            <a:endParaRPr lang="es-ES" sz="1800" smtClean="0"/>
          </a:p>
          <a:p>
            <a:pPr algn="just">
              <a:buFont typeface="Wingdings" pitchFamily="2" charset="2"/>
              <a:buNone/>
            </a:pPr>
            <a:r>
              <a:rPr lang="es-ES" sz="1800" b="1" smtClean="0">
                <a:solidFill>
                  <a:schemeClr val="accent1"/>
                </a:solidFill>
              </a:rPr>
              <a:t>Justificación</a:t>
            </a:r>
            <a:r>
              <a:rPr lang="es-ES" smtClean="0"/>
              <a:t> </a:t>
            </a:r>
            <a:r>
              <a:rPr lang="es-ES" sz="1800" b="1" smtClean="0">
                <a:solidFill>
                  <a:schemeClr val="accent1"/>
                </a:solidFill>
              </a:rPr>
              <a:t>del Problema</a:t>
            </a:r>
          </a:p>
          <a:p>
            <a:pPr algn="just">
              <a:buFont typeface="Wingdings" pitchFamily="2" charset="2"/>
              <a:buNone/>
            </a:pPr>
            <a:endParaRPr lang="de-DE" sz="1800" b="1" smtClean="0">
              <a:solidFill>
                <a:schemeClr val="accent1"/>
              </a:solidFill>
            </a:endParaRPr>
          </a:p>
          <a:p>
            <a:pPr algn="just"/>
            <a:r>
              <a:rPr lang="es-ES" sz="1800" smtClean="0"/>
              <a:t>Objetivos empresariales</a:t>
            </a:r>
            <a:endParaRPr lang="es-ES" sz="800" smtClean="0"/>
          </a:p>
          <a:p>
            <a:pPr algn="just"/>
            <a:r>
              <a:rPr lang="es-ES" sz="1800" smtClean="0"/>
              <a:t>Sistema de Gestión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Planteamiento</a:t>
            </a:r>
            <a:r>
              <a:rPr lang="es-ES" sz="2000"/>
              <a:t> </a:t>
            </a:r>
            <a:r>
              <a:rPr lang="es-ES" b="1">
                <a:solidFill>
                  <a:schemeClr val="accent1"/>
                </a:solidFill>
              </a:rPr>
              <a:t>del Problema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68313" y="2333625"/>
            <a:ext cx="30464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Plan de acción para retiro de elementos </a:t>
            </a:r>
          </a:p>
          <a:p>
            <a:pPr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Seiri CLASIFICACIÓN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15938" y="3024188"/>
          <a:ext cx="3046412" cy="2051050"/>
        </p:xfrm>
        <a:graphic>
          <a:graphicData uri="http://schemas.openxmlformats.org/drawingml/2006/table">
            <a:tbl>
              <a:tblPr/>
              <a:tblGrid>
                <a:gridCol w="1367572"/>
                <a:gridCol w="791570"/>
                <a:gridCol w="887105"/>
              </a:tblGrid>
              <a:tr h="212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Arial"/>
                          <a:ea typeface="Arial Unicode MS"/>
                          <a:cs typeface="Times New Roman"/>
                        </a:rPr>
                        <a:t>Elementos innecesarios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Arial"/>
                          <a:ea typeface="Arial Unicode MS"/>
                          <a:cs typeface="Times New Roman"/>
                        </a:rPr>
                        <a:t>Eliminar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Arial"/>
                          <a:ea typeface="Arial Unicode MS"/>
                          <a:cs typeface="Times New Roman"/>
                        </a:rPr>
                        <a:t>Reubicar</a:t>
                      </a:r>
                      <a:endParaRPr lang="es-ES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Escobas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Aspiradora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Prendas de ropa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Servidor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Retazos de tela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Periódicos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Sacos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72" name="Picture 1"/>
          <p:cNvPicPr>
            <a:picLocks noChangeAspect="1" noChangeArrowheads="1"/>
          </p:cNvPicPr>
          <p:nvPr/>
        </p:nvPicPr>
        <p:blipFill>
          <a:blip r:embed="rId4"/>
          <a:srcRect l="9314" t="2890" r="10083" b="13503"/>
          <a:stretch>
            <a:fillRect/>
          </a:stretch>
        </p:blipFill>
        <p:spPr bwMode="auto">
          <a:xfrm rot="5400000">
            <a:off x="4468813" y="1616075"/>
            <a:ext cx="40259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82600" y="2773363"/>
            <a:ext cx="33321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Orden y Estandarización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400" b="1" dirty="0"/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Control visual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600" b="1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Mapa de las 5 S</a:t>
            </a:r>
          </a:p>
          <a:p>
            <a:pPr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Seiton ORDEN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/>
          <a:srcRect l="1524" t="1880" r="40218" b="40466"/>
          <a:stretch>
            <a:fillRect/>
          </a:stretch>
        </p:blipFill>
        <p:spPr bwMode="auto">
          <a:xfrm>
            <a:off x="4514850" y="558800"/>
            <a:ext cx="36766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27038" y="2376488"/>
            <a:ext cx="5946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Marcación de la Ubicación</a:t>
            </a:r>
          </a:p>
          <a:p>
            <a:pPr algn="just">
              <a:defRPr/>
            </a:pPr>
            <a:endParaRPr lang="es-ES" sz="1400" b="1" dirty="0"/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Seiton ORDEN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 l="5994" t="20734" r="27815" b="12750"/>
          <a:stretch>
            <a:fillRect/>
          </a:stretch>
        </p:blipFill>
        <p:spPr bwMode="auto">
          <a:xfrm>
            <a:off x="2003425" y="2716213"/>
            <a:ext cx="49561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600075" y="2352675"/>
            <a:ext cx="2819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Marcación y codificación con colores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Seiton ORDEN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23900" y="3275013"/>
          <a:ext cx="2816225" cy="1516062"/>
        </p:xfrm>
        <a:graphic>
          <a:graphicData uri="http://schemas.openxmlformats.org/drawingml/2006/table">
            <a:tbl>
              <a:tblPr/>
              <a:tblGrid>
                <a:gridCol w="1063648"/>
                <a:gridCol w="1751942"/>
              </a:tblGrid>
              <a:tr h="44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Arial Unicode MS"/>
                          <a:cs typeface="Times New Roman"/>
                        </a:rPr>
                        <a:t>Uso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Arial Unicode MS"/>
                          <a:cs typeface="Times New Roman"/>
                        </a:rPr>
                        <a:t>Codificación del Color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Diario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Semanal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Mensual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Raramente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Azul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Verde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Naranja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394200" y="2308225"/>
          <a:ext cx="3617913" cy="3679825"/>
        </p:xfrm>
        <a:graphic>
          <a:graphicData uri="http://schemas.openxmlformats.org/drawingml/2006/table">
            <a:tbl>
              <a:tblPr/>
              <a:tblGrid>
                <a:gridCol w="445770"/>
                <a:gridCol w="2202606"/>
                <a:gridCol w="9689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Arial Unicode MS"/>
                          <a:cs typeface="Times New Roman"/>
                        </a:rPr>
                        <a:t>Nº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Arial Unicode MS"/>
                          <a:cs typeface="Times New Roman"/>
                        </a:rPr>
                        <a:t>Elementos encontrados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Arial Unicode MS"/>
                          <a:cs typeface="Times New Roman"/>
                        </a:rPr>
                        <a:t>Color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3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4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5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6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7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8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9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10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13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Arial Unicode MS"/>
                          <a:cs typeface="Times New Roman"/>
                        </a:rPr>
                        <a:t>14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Computadoras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Herramientas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Impresora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Tela en rollo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Archivador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Escobas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Aspiradora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Prendas de ropa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Anaqueles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Escritorios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Sillas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Mesa (para cortar tela)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Servidor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Retazos de tela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Verde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Azul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Azul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Azul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Azul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Rojo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Arial Unicode MS"/>
                          <a:cs typeface="Times New Roman"/>
                        </a:rPr>
                        <a:t>Naranja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28638" y="2352675"/>
            <a:ext cx="46656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>
                <a:latin typeface="+mn-lt"/>
              </a:rPr>
              <a:t>Marcación y codificación con colores</a:t>
            </a:r>
          </a:p>
          <a:p>
            <a:pPr algn="just">
              <a:defRPr/>
            </a:pPr>
            <a:r>
              <a:rPr lang="es-ES" sz="1400" dirty="0"/>
              <a:t> 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Seiton ORDEN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/>
          <a:srcRect l="5443" t="20642" r="31447" b="16176"/>
          <a:stretch>
            <a:fillRect/>
          </a:stretch>
        </p:blipFill>
        <p:spPr bwMode="auto">
          <a:xfrm>
            <a:off x="2006600" y="2713038"/>
            <a:ext cx="504666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44488" y="2352675"/>
            <a:ext cx="84185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Campaña de limpieza</a:t>
            </a:r>
            <a:endParaRPr lang="es-ES" sz="1600" b="1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400" b="1" dirty="0"/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Planificar el mantenimiento de la limpieza</a:t>
            </a:r>
            <a:endParaRPr lang="es-ES" sz="1600" dirty="0"/>
          </a:p>
          <a:p>
            <a:pPr algn="just">
              <a:defRPr/>
            </a:pPr>
            <a:r>
              <a:rPr lang="es-ES" sz="1400" dirty="0"/>
              <a:t>    </a:t>
            </a:r>
          </a:p>
          <a:p>
            <a:pPr algn="just">
              <a:defRPr/>
            </a:pPr>
            <a:r>
              <a:rPr lang="es-ES" sz="1400" dirty="0"/>
              <a:t>    Equipo A: Personal del Departamento de Diseño</a:t>
            </a:r>
          </a:p>
          <a:p>
            <a:pPr algn="just">
              <a:defRPr/>
            </a:pPr>
            <a:r>
              <a:rPr lang="es-ES" sz="1400" dirty="0"/>
              <a:t>    Equipo B: Personal del Departamento de Corte</a:t>
            </a:r>
          </a:p>
          <a:p>
            <a:pPr algn="just">
              <a:defRPr/>
            </a:pPr>
            <a:r>
              <a:rPr lang="es-ES" sz="1400" dirty="0"/>
              <a:t>    Equipo C: Personal del Departamento de Sistemas 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 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Seiso LIMPIEZA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94238" y="2355850"/>
          <a:ext cx="3911600" cy="1892300"/>
        </p:xfrm>
        <a:graphic>
          <a:graphicData uri="http://schemas.openxmlformats.org/drawingml/2006/table">
            <a:tbl>
              <a:tblPr/>
              <a:tblGrid>
                <a:gridCol w="1280795"/>
                <a:gridCol w="740259"/>
                <a:gridCol w="791570"/>
                <a:gridCol w="10989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Arial Unicode MS"/>
                          <a:cs typeface="Times New Roman"/>
                        </a:rPr>
                        <a:t>Elementos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Arial Unicode MS"/>
                          <a:cs typeface="Times New Roman"/>
                        </a:rPr>
                        <a:t>Eliminar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Arial Unicode MS"/>
                          <a:cs typeface="Times New Roman"/>
                        </a:rPr>
                        <a:t>Reubicar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Arial Unicode MS"/>
                          <a:cs typeface="Times New Roman"/>
                        </a:rPr>
                        <a:t>Equipo Responsable</a:t>
                      </a: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Escobas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Aspiradora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Prendas de ropa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Servidor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Retazos de tela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Periódicos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Sacos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latin typeface="Arial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X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B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C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B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Arial Unicode MS"/>
                          <a:cs typeface="Times New Roman"/>
                        </a:rPr>
                        <a:t>B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  <p:pic>
        <p:nvPicPr>
          <p:cNvPr id="28696" name="Picture 2"/>
          <p:cNvPicPr>
            <a:picLocks noChangeAspect="1" noChangeArrowheads="1"/>
          </p:cNvPicPr>
          <p:nvPr/>
        </p:nvPicPr>
        <p:blipFill>
          <a:blip r:embed="rId4"/>
          <a:srcRect l="12767" t="49687" r="6017" b="23647"/>
          <a:stretch>
            <a:fillRect/>
          </a:stretch>
        </p:blipFill>
        <p:spPr bwMode="auto">
          <a:xfrm>
            <a:off x="427038" y="4394200"/>
            <a:ext cx="8181975" cy="157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401638" y="2352675"/>
            <a:ext cx="37512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Planificar el mantenimiento de la limpieza</a:t>
            </a:r>
          </a:p>
          <a:p>
            <a:pPr>
              <a:defRPr/>
            </a:pPr>
            <a:r>
              <a:rPr lang="es-ES" sz="1400" dirty="0"/>
              <a:t>    Zonas Verdes: Equipo B</a:t>
            </a:r>
          </a:p>
          <a:p>
            <a:pPr>
              <a:defRPr/>
            </a:pPr>
            <a:r>
              <a:rPr lang="es-ES" sz="1400" dirty="0"/>
              <a:t>    Zonas Azules: Equipo A </a:t>
            </a:r>
          </a:p>
          <a:p>
            <a:pPr>
              <a:defRPr/>
            </a:pPr>
            <a:r>
              <a:rPr lang="es-ES" sz="1400" dirty="0"/>
              <a:t>    Zonas Amarillas: Equipo C</a:t>
            </a:r>
          </a:p>
          <a:p>
            <a:pPr algn="just">
              <a:defRPr/>
            </a:pPr>
            <a:endParaRPr lang="es-ES" sz="1400" b="1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 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Seiso LIMPIEZA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 l="11124" t="3242" r="11702" b="3801"/>
          <a:stretch>
            <a:fillRect/>
          </a:stretch>
        </p:blipFill>
        <p:spPr bwMode="auto">
          <a:xfrm>
            <a:off x="5345113" y="736600"/>
            <a:ext cx="3490912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3550" y="3622675"/>
          <a:ext cx="4203700" cy="2806700"/>
        </p:xfrm>
        <a:graphic>
          <a:graphicData uri="http://schemas.openxmlformats.org/drawingml/2006/table">
            <a:tbl>
              <a:tblPr/>
              <a:tblGrid>
                <a:gridCol w="137432"/>
                <a:gridCol w="930186"/>
                <a:gridCol w="961426"/>
                <a:gridCol w="173542"/>
                <a:gridCol w="971837"/>
                <a:gridCol w="900837"/>
                <a:gridCol w="128603"/>
              </a:tblGrid>
              <a:tr h="83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CRONOGRAMA DE LIMPIEZA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Jefe de Equipo: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Elemento: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 de Inicio: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Lugar: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 Fin: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Eliminado 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Reubicado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66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Si 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reubica: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Lugar: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Responsable: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Aprobado por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73063" y="2447925"/>
            <a:ext cx="35702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Preparar el Manual de Limpieza</a:t>
            </a:r>
          </a:p>
          <a:p>
            <a:pPr>
              <a:defRPr/>
            </a:pPr>
            <a:endParaRPr lang="es-ES" sz="1400" b="1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Prepara elementos para la Limpieza</a:t>
            </a:r>
          </a:p>
          <a:p>
            <a:pPr>
              <a:defRPr/>
            </a:pPr>
            <a:endParaRPr lang="es-ES" sz="1400" b="1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Implementación de la Limpieza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r>
              <a:rPr lang="es-ES" sz="1400" dirty="0"/>
              <a:t> </a:t>
            </a:r>
          </a:p>
          <a:p>
            <a:pPr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Seiso LIMPIEZA</a:t>
            </a:r>
          </a:p>
        </p:txBody>
      </p:sp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4"/>
          <a:srcRect t="9409"/>
          <a:stretch>
            <a:fillRect/>
          </a:stretch>
        </p:blipFill>
        <p:spPr bwMode="auto">
          <a:xfrm>
            <a:off x="3944938" y="2424113"/>
            <a:ext cx="48720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39738" y="2667000"/>
            <a:ext cx="64277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Estandarización</a:t>
            </a:r>
          </a:p>
          <a:p>
            <a:pPr>
              <a:defRPr/>
            </a:pPr>
            <a:endParaRPr lang="es-ES" sz="1400" b="1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Asignar trabajos y responsables</a:t>
            </a:r>
          </a:p>
          <a:p>
            <a:pPr>
              <a:defRPr/>
            </a:pPr>
            <a:endParaRPr lang="es-ES" sz="1400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Integrar las acciones, clasificar, ordenar y limpiar en los trabajos</a:t>
            </a:r>
          </a:p>
          <a:p>
            <a:pPr>
              <a:defRPr/>
            </a:pPr>
            <a:endParaRPr lang="es-ES" sz="1400" dirty="0"/>
          </a:p>
          <a:p>
            <a:pPr algn="just">
              <a:defRPr/>
            </a:pPr>
            <a:endParaRPr lang="es-ES" sz="1400" b="1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 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Seiketsu ESTANDARIZAR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39738" y="2462213"/>
            <a:ext cx="38465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Formación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400" b="1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Papel de la Dirección</a:t>
            </a:r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600" b="1" dirty="0"/>
          </a:p>
          <a:p>
            <a:pPr marL="190500" indent="-1905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600" b="1" dirty="0"/>
              <a:t>Papel de los Trabajadores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endParaRPr lang="es-ES" sz="1400" dirty="0"/>
          </a:p>
          <a:p>
            <a:pPr algn="just">
              <a:defRPr/>
            </a:pPr>
            <a:endParaRPr lang="es-ES" sz="1400" b="1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 </a:t>
            </a:r>
          </a:p>
          <a:p>
            <a:pPr algn="just">
              <a:defRPr/>
            </a:pPr>
            <a:endParaRPr lang="es-ES" sz="1400" dirty="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Implementación 5 S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r>
              <a:rPr lang="es-ES" b="1">
                <a:solidFill>
                  <a:schemeClr val="bg1"/>
                </a:solidFill>
              </a:rPr>
              <a:t>Shitsuke DISCIPLINA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/>
          <a:srcRect l="8897" t="22359" r="48175" b="13104"/>
          <a:stretch>
            <a:fillRect/>
          </a:stretch>
        </p:blipFill>
        <p:spPr bwMode="auto">
          <a:xfrm>
            <a:off x="4791075" y="1092200"/>
            <a:ext cx="406558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5"/>
          <a:srcRect t="-2275"/>
          <a:stretch>
            <a:fillRect/>
          </a:stretch>
        </p:blipFill>
        <p:spPr bwMode="auto">
          <a:xfrm>
            <a:off x="573088" y="4408488"/>
            <a:ext cx="30019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Empresa</a:t>
            </a:r>
            <a:endParaRPr lang="es-EC" dirty="0"/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19088" y="1638300"/>
            <a:ext cx="8515350" cy="4516438"/>
          </a:xfrm>
        </p:spPr>
        <p:txBody>
          <a:bodyPr/>
          <a:lstStyle/>
          <a:p>
            <a:pPr>
              <a:defRPr/>
            </a:pPr>
            <a:endParaRPr lang="es-ES" sz="1800" dirty="0" smtClean="0"/>
          </a:p>
          <a:p>
            <a:pPr>
              <a:defRPr/>
            </a:pPr>
            <a:r>
              <a:rPr lang="es-ES" sz="1800" dirty="0" smtClean="0"/>
              <a:t>Guayaquil</a:t>
            </a:r>
          </a:p>
          <a:p>
            <a:pPr>
              <a:defRPr/>
            </a:pPr>
            <a:r>
              <a:rPr lang="es-ES" sz="1800" dirty="0" smtClean="0"/>
              <a:t>Prendas de vestir</a:t>
            </a:r>
          </a:p>
          <a:p>
            <a:pPr>
              <a:defRPr/>
            </a:pPr>
            <a:endParaRPr lang="es-EC" sz="1800" dirty="0" smtClean="0"/>
          </a:p>
          <a:p>
            <a:pPr>
              <a:defRPr/>
            </a:pPr>
            <a:endParaRPr lang="es-EC" sz="1800" dirty="0" smtClean="0"/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sz="1800" b="1" kern="1200" dirty="0" smtClean="0">
                <a:solidFill>
                  <a:schemeClr val="accent1"/>
                </a:solidFill>
              </a:rPr>
              <a:t>Área Administrativa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500" b="1" kern="12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s-ES" sz="1800" dirty="0" smtClean="0"/>
              <a:t>Organización pequeña</a:t>
            </a:r>
          </a:p>
          <a:p>
            <a:pPr>
              <a:lnSpc>
                <a:spcPct val="110000"/>
              </a:lnSpc>
              <a:defRPr/>
            </a:pPr>
            <a:r>
              <a:rPr lang="es-ES" sz="1800" dirty="0" smtClean="0"/>
              <a:t>Área administrativa y financiera</a:t>
            </a:r>
          </a:p>
          <a:p>
            <a:pPr>
              <a:lnSpc>
                <a:spcPct val="110000"/>
              </a:lnSpc>
              <a:defRPr/>
            </a:pPr>
            <a:r>
              <a:rPr lang="es-ES" sz="1800" dirty="0" smtClean="0"/>
              <a:t>Toma de decisiones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800" b="1" kern="1200" dirty="0" smtClean="0">
              <a:solidFill>
                <a:schemeClr val="accent1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10000"/>
              </a:lnSpc>
              <a:defRPr/>
            </a:pPr>
            <a:r>
              <a:rPr lang="es-ES" b="1" dirty="0">
                <a:solidFill>
                  <a:schemeClr val="accent1"/>
                </a:solidFill>
                <a:latin typeface="+mn-lt"/>
              </a:rPr>
              <a:t>Antecedentes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323850" y="119221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Matriz de Indicadores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7038" y="1544638"/>
          <a:ext cx="8266112" cy="4611687"/>
        </p:xfrm>
        <a:graphic>
          <a:graphicData uri="http://schemas.openxmlformats.org/drawingml/2006/table">
            <a:tbl>
              <a:tblPr/>
              <a:tblGrid>
                <a:gridCol w="1128157"/>
                <a:gridCol w="1377538"/>
                <a:gridCol w="2088227"/>
                <a:gridCol w="431918"/>
                <a:gridCol w="1173081"/>
                <a:gridCol w="1033153"/>
                <a:gridCol w="1033154"/>
              </a:tblGrid>
              <a:tr h="2282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Tipo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Nombre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Fórmula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Periodo de Evaluación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Medición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Efectividad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Efectividad en el uso de las instalaciones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Producido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b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b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Gerente de Ventas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Programado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Efectividad en las Ventas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Volumen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Vendido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Gerente de Ventas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Volumen Planificado en Ventas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Eficiencia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Uso de la capacidad instalada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Volumen de Producción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Gerente de Ventas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Capacidad Instalada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1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Calidad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Calidad de uso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Reclamado por Calidad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G.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/ Patronista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Total de Ventas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1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Rendimiento de calidad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Volumen de Producción Conforme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G.Ventas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 Patronista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Total Producido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Productividad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Productividad de la mano de obra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de Producción Conforme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Toneladas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 hh-trabajadas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G.Ventas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Patronista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Cortador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Horas Hombre Trabajada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Seguridad Industrial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Frecuencia de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accidentes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laborales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Accidentes con pérdida de tiempo</a:t>
                      </a:r>
                    </a:p>
                  </a:txBody>
                  <a:tcPr marL="4258" marR="4258" marT="4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x100</a:t>
                      </a:r>
                    </a:p>
                  </a:txBody>
                  <a:tcPr marL="4258" marR="4258" marT="4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 campañas (3 meses)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Número de accidentes por campaña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Gerente General</a:t>
                      </a:r>
                    </a:p>
                  </a:txBody>
                  <a:tcPr marL="4258" marR="4258" marT="4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Horas Hombre Trabajada</a:t>
                      </a:r>
                    </a:p>
                  </a:txBody>
                  <a:tcPr marL="4258" marR="4258" marT="4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Propuesta de mejora</a:t>
            </a: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323850" y="120491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/>
              <a:t>Indicadores de Medición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27063" y="1720850"/>
          <a:ext cx="7918450" cy="4484688"/>
        </p:xfrm>
        <a:graphic>
          <a:graphicData uri="http://schemas.openxmlformats.org/drawingml/2006/table">
            <a:tbl>
              <a:tblPr/>
              <a:tblGrid>
                <a:gridCol w="1881607"/>
                <a:gridCol w="230278"/>
                <a:gridCol w="2050683"/>
                <a:gridCol w="118774"/>
                <a:gridCol w="318147"/>
                <a:gridCol w="133319"/>
                <a:gridCol w="387836"/>
                <a:gridCol w="133319"/>
                <a:gridCol w="318147"/>
                <a:gridCol w="105017"/>
                <a:gridCol w="484795"/>
                <a:gridCol w="327237"/>
                <a:gridCol w="387836"/>
                <a:gridCol w="97080"/>
                <a:gridCol w="318147"/>
                <a:gridCol w="105017"/>
                <a:gridCol w="521154"/>
              </a:tblGrid>
              <a:tr h="1333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Indicadores de Efectividad: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31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Efectividad uso de las instalaciones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Volumen Producido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Volumen Programado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Efectividad en las ventas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Volumen Vendido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73,68%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Volumen Planificado en ventas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Indicadores de Eficiencia: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5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Uso de la capacidad Instalada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Volumen de Producción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Instalada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Indicadores de Calidad: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4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Rendimiento de calidad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Volumen de Producción Conforme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17980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99,89%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Volumen Total Producido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5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Calidad de uso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Volumen reclamado por calidad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Volumen Total de Ventas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Indicadores de Productividad: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Productividad de la mano de obra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Volumen de Producción Conforme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17980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97,72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103,26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Horas Hombre Trabajada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Indicadores de Seguridad Industrial: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Frecuencia de accidentes laborales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Accidentes con pérdida de tiempo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471" marR="6471" marT="64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Horas Hombre Trabajada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33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90500"/>
            <a:ext cx="8520113" cy="6000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Conclusiones 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85775" y="1444625"/>
            <a:ext cx="8120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Análisis de riesgo</a:t>
            </a:r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Manuales de políticas y de procedimientos</a:t>
            </a:r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Cinco S</a:t>
            </a:r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Indicadores</a:t>
            </a:r>
            <a:endParaRPr lang="es-ES" sz="1600"/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90500"/>
            <a:ext cx="8520113" cy="6000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Recomendaciones 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04800" y="1530350"/>
            <a:ext cx="81200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Manual de Organización</a:t>
            </a:r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Investigación de mercado</a:t>
            </a: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600"/>
              <a:t>Importación de telas</a:t>
            </a:r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</a:pPr>
            <a:endParaRPr lang="es-ES" sz="1600"/>
          </a:p>
          <a:p>
            <a:pPr marL="190500" indent="-190500" algn="just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C" sz="1600"/>
              <a:t>Campañas de limpieza de la Cinco</a:t>
            </a:r>
            <a:endParaRPr lang="es-ES" sz="1600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1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r:id="rId10" imgW="0" imgH="0" progId="TCLayout.ActiveDocument">
              <p:embed/>
            </p:oleObj>
          </a:graphicData>
        </a:graphic>
      </p:graphicFrame>
      <p:sp>
        <p:nvSpPr>
          <p:cNvPr id="205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2425" y="4829175"/>
            <a:ext cx="3943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/>
          <a:lstStyle/>
          <a:p>
            <a:pPr marL="177800" indent="-177800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/>
              <a:t>Noemí Elizabeth Lavid Cedeño.</a:t>
            </a:r>
          </a:p>
          <a:p>
            <a:pPr marL="177800" indent="-177800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400"/>
          </a:p>
          <a:p>
            <a:pPr marL="177800" indent="-177800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/>
              <a:t>María Verónica Ruiz Palacios.</a:t>
            </a:r>
          </a:p>
        </p:txBody>
      </p:sp>
      <p:sp>
        <p:nvSpPr>
          <p:cNvPr id="2052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2438" y="3795713"/>
            <a:ext cx="3114675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10">
            <a:hlinkClick r:id="rId11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8138" y="4414838"/>
            <a:ext cx="36957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Autoras</a:t>
            </a:r>
          </a:p>
        </p:txBody>
      </p:sp>
      <p:sp>
        <p:nvSpPr>
          <p:cNvPr id="615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86288" y="1784350"/>
            <a:ext cx="39433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/>
          <a:lstStyle/>
          <a:p>
            <a:pPr marL="177800" indent="-177800" algn="just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400" dirty="0"/>
              <a:t>A la Ing. Diana Montalvo Barrera, por su valiosa contribución como guía en el desarrollo del presente proyecto de tesis.</a:t>
            </a:r>
          </a:p>
          <a:p>
            <a:pPr algn="just">
              <a:defRPr/>
            </a:pPr>
            <a:endParaRPr lang="es-ES" sz="1400" dirty="0"/>
          </a:p>
          <a:p>
            <a:pPr marL="177800" indent="-177800" algn="just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400" dirty="0"/>
              <a:t>Al Ing. Dalton Noboa Macías, por su invaluable apoyo en la elaboración de este proyecto de tesis.</a:t>
            </a:r>
          </a:p>
          <a:p>
            <a:pPr marL="177800" indent="-177800" algn="just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" sz="1400" dirty="0"/>
          </a:p>
          <a:p>
            <a:pPr marL="177800" indent="-177800" algn="just" defTabSz="8016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1400" dirty="0"/>
              <a:t>A la Ing. María </a:t>
            </a:r>
            <a:r>
              <a:rPr lang="es-ES" sz="1400" dirty="0" err="1"/>
              <a:t>Nela</a:t>
            </a:r>
            <a:r>
              <a:rPr lang="es-ES" sz="1400" dirty="0"/>
              <a:t> </a:t>
            </a:r>
            <a:r>
              <a:rPr lang="es-ES" sz="1400" dirty="0" err="1"/>
              <a:t>Pastuizaca</a:t>
            </a:r>
            <a:r>
              <a:rPr lang="es-ES" sz="1400" dirty="0"/>
              <a:t>, por su gran aporte de conocimientos para el mejoramiento de este proyecto de tesis.</a:t>
            </a:r>
            <a:r>
              <a:rPr lang="en-US" sz="1400" dirty="0"/>
              <a:t/>
            </a:r>
            <a:br>
              <a:rPr lang="en-US" sz="1400" dirty="0"/>
            </a:br>
            <a:endParaRPr lang="de-DE" sz="1400" dirty="0"/>
          </a:p>
        </p:txBody>
      </p:sp>
      <p:sp>
        <p:nvSpPr>
          <p:cNvPr id="2055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65650" y="1379538"/>
            <a:ext cx="20574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Agradecimientos</a:t>
            </a:r>
          </a:p>
        </p:txBody>
      </p:sp>
      <p:sp>
        <p:nvSpPr>
          <p:cNvPr id="2056" name="Rectangle 13">
            <a:hlinkClick r:id="rId12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33900" y="5100638"/>
            <a:ext cx="20669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 dirty="0">
                <a:solidFill>
                  <a:schemeClr val="tx2"/>
                </a:solidFill>
              </a:rPr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Empresa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797050"/>
            <a:ext cx="7847012" cy="1136650"/>
          </a:xfrm>
        </p:spPr>
        <p:txBody>
          <a:bodyPr/>
          <a:lstStyle/>
          <a:p>
            <a:pPr algn="just"/>
            <a:r>
              <a:rPr lang="es-ES" sz="1800" smtClean="0"/>
              <a:t>La compañía posee un modelo de estructura lineal.</a:t>
            </a:r>
            <a:r>
              <a:rPr lang="es-EC" sz="1800" smtClean="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s-ES" sz="1800" smtClean="0"/>
              <a:t>	4 áreas: Producción, Ventas, Diseño y Contabilidad</a:t>
            </a:r>
            <a:endParaRPr lang="es-EC" sz="1800" smtClean="0"/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s-ES" b="1">
                <a:solidFill>
                  <a:schemeClr val="accent1"/>
                </a:solidFill>
              </a:rPr>
              <a:t>Modelo de Estructura Organizacional</a:t>
            </a:r>
            <a:endParaRPr lang="es-EC" b="1">
              <a:solidFill>
                <a:schemeClr val="accent1"/>
              </a:solidFill>
            </a:endParaRPr>
          </a:p>
        </p:txBody>
      </p:sp>
      <p:pic>
        <p:nvPicPr>
          <p:cNvPr id="8197" name="Imagen 5"/>
          <p:cNvPicPr>
            <a:picLocks noChangeAspect="1" noChangeArrowheads="1"/>
          </p:cNvPicPr>
          <p:nvPr/>
        </p:nvPicPr>
        <p:blipFill>
          <a:blip r:embed="rId3"/>
          <a:srcRect l="1070" t="2203" r="1414"/>
          <a:stretch>
            <a:fillRect/>
          </a:stretch>
        </p:blipFill>
        <p:spPr bwMode="auto">
          <a:xfrm>
            <a:off x="1282700" y="2701925"/>
            <a:ext cx="63468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Marco Teórico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1979613"/>
            <a:ext cx="8480425" cy="3384550"/>
          </a:xfrm>
          <a:noFill/>
        </p:spPr>
        <p:txBody>
          <a:bodyPr/>
          <a:lstStyle/>
          <a:p>
            <a:pPr algn="just"/>
            <a:r>
              <a:rPr lang="es-ES" sz="2200" smtClean="0"/>
              <a:t>Proceso donde se analizan las causas del comportamiento de la organización.</a:t>
            </a:r>
          </a:p>
          <a:p>
            <a:pPr algn="just"/>
            <a:endParaRPr lang="es-ES" sz="2200" smtClean="0"/>
          </a:p>
          <a:p>
            <a:pPr algn="just"/>
            <a:r>
              <a:rPr lang="es-ES" sz="2200" smtClean="0"/>
              <a:t>Cumplimiento de metas a través de una mejora de estándares, </a:t>
            </a:r>
          </a:p>
          <a:p>
            <a:pPr algn="just">
              <a:buFont typeface="Wingdings" pitchFamily="2" charset="2"/>
              <a:buNone/>
            </a:pPr>
            <a:r>
              <a:rPr lang="es-ES" sz="2200" smtClean="0"/>
              <a:t>                        </a:t>
            </a:r>
          </a:p>
          <a:p>
            <a:pPr algn="just"/>
            <a:r>
              <a:rPr lang="es-ES" sz="2200" smtClean="0"/>
              <a:t>Las empresas se diseñan con un planteamiento estratégico</a:t>
            </a:r>
          </a:p>
          <a:p>
            <a:pPr eaLnBrk="1" hangingPunct="1">
              <a:buFont typeface="Wingdings" pitchFamily="2" charset="2"/>
              <a:buNone/>
            </a:pPr>
            <a:endParaRPr lang="de-DE" sz="2200" smtClean="0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42900" y="4281488"/>
            <a:ext cx="8480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sz="2000" b="1">
                <a:solidFill>
                  <a:schemeClr val="accent1"/>
                </a:solidFill>
              </a:rPr>
              <a:t>Concepto de un Sistema de Control de Gestión</a:t>
            </a:r>
            <a:endParaRPr lang="de-DE" sz="2000" b="1">
              <a:solidFill>
                <a:schemeClr val="accent1"/>
              </a:solidFill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>
                <a:solidFill>
                  <a:schemeClr val="tx2"/>
                </a:solidFill>
              </a:rPr>
              <a:t>Ing. Auditoría y Contaduría Pública Autorizada</a:t>
            </a:r>
            <a:endParaRPr lang="de-DE" sz="1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Marco Teórico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49763" y="2306638"/>
            <a:ext cx="43846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/>
              <a:t>Clasificación (Seiri): Separar Innecesarios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/>
              <a:t>Orden (Seiton): Situar Necesarios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/>
              <a:t>Limpieza (Seiso): Suprimir Suciedad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/>
              <a:t>Estandarización (Seiketsu): Señalizar Anomalías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/>
              <a:t>Mantenimiento de la disciplina (Shitsuke): Seguir Mejorando</a:t>
            </a:r>
            <a:r>
              <a:rPr lang="en-US"/>
              <a:t>.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Cinco S</a:t>
            </a:r>
            <a:endParaRPr lang="de-DE" b="1">
              <a:solidFill>
                <a:schemeClr val="accent1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/>
          <a:srcRect b="3485"/>
          <a:stretch>
            <a:fillRect/>
          </a:stretch>
        </p:blipFill>
        <p:spPr bwMode="auto">
          <a:xfrm>
            <a:off x="341313" y="1938338"/>
            <a:ext cx="38179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Área de estudio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1979613"/>
            <a:ext cx="8480425" cy="4052887"/>
          </a:xfrm>
          <a:noFill/>
        </p:spPr>
        <p:txBody>
          <a:bodyPr/>
          <a:lstStyle/>
          <a:p>
            <a:pPr algn="just"/>
            <a:r>
              <a:rPr lang="es-ES" sz="1800" smtClean="0"/>
              <a:t>El diseño de las prendas</a:t>
            </a:r>
          </a:p>
          <a:p>
            <a:pPr algn="just"/>
            <a:r>
              <a:rPr lang="es-ES" sz="1800" smtClean="0"/>
              <a:t>Fichas de muestra</a:t>
            </a:r>
          </a:p>
          <a:p>
            <a:pPr algn="just"/>
            <a:r>
              <a:rPr lang="es-ES" sz="1800" smtClean="0"/>
              <a:t>Orden de Trazo</a:t>
            </a:r>
          </a:p>
          <a:p>
            <a:pPr algn="just"/>
            <a:r>
              <a:rPr lang="es-ES" sz="1800" smtClean="0"/>
              <a:t>Control de Corte</a:t>
            </a:r>
          </a:p>
          <a:p>
            <a:pPr algn="just"/>
            <a:r>
              <a:rPr lang="es-ES" sz="1800" smtClean="0"/>
              <a:t>Patronista</a:t>
            </a:r>
          </a:p>
          <a:p>
            <a:pPr algn="just"/>
            <a:r>
              <a:rPr lang="es-ES" sz="1800" smtClean="0"/>
              <a:t>Catálogo de Ropa y Sesión Fotográfica</a:t>
            </a:r>
          </a:p>
          <a:p>
            <a:pPr algn="just"/>
            <a:r>
              <a:rPr lang="es-ES" sz="1800" smtClean="0"/>
              <a:t>Cortador</a:t>
            </a:r>
          </a:p>
          <a:p>
            <a:pPr algn="just"/>
            <a:r>
              <a:rPr lang="es-ES" sz="1800" smtClean="0"/>
              <a:t>Confección</a:t>
            </a:r>
          </a:p>
          <a:p>
            <a:pPr algn="just"/>
            <a:r>
              <a:rPr lang="es-ES" sz="1800" smtClean="0"/>
              <a:t>Control de Calidad de Prendas</a:t>
            </a:r>
          </a:p>
          <a:p>
            <a:pPr algn="just">
              <a:buFont typeface="Wingdings" pitchFamily="2" charset="2"/>
              <a:buNone/>
            </a:pPr>
            <a:endParaRPr lang="es-ES" sz="1600" smtClean="0"/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342900" y="4281488"/>
            <a:ext cx="8480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sz="1600"/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323850" y="1287463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sz="2000" b="1">
                <a:solidFill>
                  <a:schemeClr val="accent1"/>
                </a:solidFill>
              </a:rPr>
              <a:t>Proceso de Producción de la empresa</a:t>
            </a:r>
            <a:endParaRPr lang="de-DE" sz="2000" b="1">
              <a:solidFill>
                <a:schemeClr val="accent1"/>
              </a:solidFill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 bwMode="auto"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de-DE" sz="1200" b="1" i="1">
                <a:solidFill>
                  <a:schemeClr val="tx2"/>
                </a:solidFill>
              </a:rPr>
              <a:t>Ing. Auditoría y Contaduría Pública Autorizada</a:t>
            </a:r>
            <a:endParaRPr lang="de-DE" sz="1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4" imgW="0" imgH="0" progId="TCLayout.ActiveDocument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4955" t="22546" r="14771" b="4880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Situación actual de la empresa </a:t>
            </a:r>
            <a:endParaRPr lang="de-DE" dirty="0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gray">
          <a:xfrm>
            <a:off x="346075" y="191135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pPr defTabSz="801688"/>
            <a:r>
              <a:rPr lang="es-ES" b="1">
                <a:solidFill>
                  <a:schemeClr val="bg1"/>
                </a:solidFill>
              </a:rPr>
              <a:t>Problemas en el Área Administrativa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2398713"/>
            <a:ext cx="8480425" cy="1039812"/>
          </a:xfrm>
          <a:noFill/>
        </p:spPr>
        <p:txBody>
          <a:bodyPr/>
          <a:lstStyle/>
          <a:p>
            <a:pPr eaLnBrk="1" hangingPunct="1"/>
            <a:r>
              <a:rPr lang="en-US" sz="1600" smtClean="0"/>
              <a:t>Delegación de funciones</a:t>
            </a:r>
          </a:p>
          <a:p>
            <a:pPr eaLnBrk="1" hangingPunct="1"/>
            <a:r>
              <a:rPr lang="en-US" sz="1600" smtClean="0"/>
              <a:t>Comunicación </a:t>
            </a:r>
          </a:p>
          <a:p>
            <a:pPr eaLnBrk="1" hangingPunct="1"/>
            <a:r>
              <a:rPr lang="en-US" sz="1600" smtClean="0"/>
              <a:t>Decisiones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. </a:t>
            </a:r>
            <a:endParaRPr lang="de-DE" sz="1600" smtClean="0"/>
          </a:p>
          <a:p>
            <a:pPr eaLnBrk="1" hangingPunct="1">
              <a:buFont typeface="Wingdings" pitchFamily="2" charset="2"/>
              <a:buNone/>
            </a:pPr>
            <a:endParaRPr lang="de-DE" sz="1600" smtClean="0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gray">
          <a:xfrm>
            <a:off x="346075" y="3479800"/>
            <a:ext cx="8488363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pPr defTabSz="801688"/>
            <a:r>
              <a:rPr lang="de-DE" b="1">
                <a:solidFill>
                  <a:schemeClr val="bg1"/>
                </a:solidFill>
              </a:rPr>
              <a:t>Problemas en el Área de Producción</a:t>
            </a: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342900" y="3981450"/>
            <a:ext cx="8480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r>
              <a:rPr lang="en-US" sz="1600" b="1"/>
              <a:t>Internos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Diseño y Producción de Prendas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Catálogo de ropa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r>
              <a:rPr lang="en-US" sz="1600" b="1"/>
              <a:t>Externos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600"/>
              <a:t>Catálogo de ropa</a:t>
            </a: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600"/>
              <a:t>Confección de prendas</a:t>
            </a:r>
            <a:endParaRPr lang="de-DE" sz="1600"/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de-DE" sz="1600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323850" y="1287463"/>
            <a:ext cx="70453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s-ES" b="1">
                <a:solidFill>
                  <a:schemeClr val="accent1"/>
                </a:solidFill>
              </a:rPr>
              <a:t>Principales problemas que afectan a la empresa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5281613" y="6223000"/>
            <a:ext cx="35750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 sz="1200" b="1" i="1" dirty="0"/>
              <a:t>Ing. Auditoría y Contaduría Pública Autorizada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XJJ1_kuyUudXPkosvK9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LZIllbaOEGUnFz4zi2W2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578hTQpVESNYuVpLYcg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V88ooqF0yd23c.cVWe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xkx8g.K_E.iEGAWBUwT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FP0_DXWeEmiCuHVOhml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82740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82740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2189</Words>
  <Application>Microsoft Office PowerPoint</Application>
  <PresentationFormat>Presentación en pantalla (4:3)</PresentationFormat>
  <Paragraphs>1274</Paragraphs>
  <Slides>34</Slides>
  <Notes>34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Wingdings</vt:lpstr>
      <vt:lpstr>Times New Roman</vt:lpstr>
      <vt:lpstr>Calibri</vt:lpstr>
      <vt:lpstr>Arial Unicode MS</vt:lpstr>
      <vt:lpstr>Standarddesign</vt:lpstr>
      <vt:lpstr>TCLayout.ActiveDocument</vt:lpstr>
      <vt:lpstr>Implementación de un Sistema de Gestión a través de indicadores que midan el desempeño en el área de producción de una empresa cuya actividad económica es la venta de ropa por catálogo</vt:lpstr>
      <vt:lpstr>Tema Propuesto</vt:lpstr>
      <vt:lpstr>Empresa</vt:lpstr>
      <vt:lpstr>Empresa</vt:lpstr>
      <vt:lpstr>Marco Teórico</vt:lpstr>
      <vt:lpstr>Marco Teórico</vt:lpstr>
      <vt:lpstr>Área de estudio</vt:lpstr>
      <vt:lpstr>Diapositiva 8</vt:lpstr>
      <vt:lpstr>Situación actual de la empresa 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Propuesta de mejora</vt:lpstr>
      <vt:lpstr>Conclusiones </vt:lpstr>
      <vt:lpstr>Recomendaciones 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Inscale GmbH &amp; Co. KG</dc:creator>
  <cp:lastModifiedBy>ehernand</cp:lastModifiedBy>
  <cp:revision>552</cp:revision>
  <cp:lastPrinted>2005-03-15T07:48:11Z</cp:lastPrinted>
  <dcterms:created xsi:type="dcterms:W3CDTF">2004-11-16T16:03:16Z</dcterms:created>
  <dcterms:modified xsi:type="dcterms:W3CDTF">2011-07-13T18:19:17Z</dcterms:modified>
</cp:coreProperties>
</file>