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8"/>
  </p:notesMasterIdLst>
  <p:sldIdLst>
    <p:sldId id="256" r:id="rId2"/>
    <p:sldId id="262" r:id="rId3"/>
    <p:sldId id="263" r:id="rId4"/>
    <p:sldId id="259" r:id="rId5"/>
    <p:sldId id="260" r:id="rId6"/>
    <p:sldId id="264" r:id="rId7"/>
    <p:sldId id="261" r:id="rId8"/>
    <p:sldId id="265" r:id="rId9"/>
    <p:sldId id="266" r:id="rId10"/>
    <p:sldId id="268" r:id="rId11"/>
    <p:sldId id="269" r:id="rId12"/>
    <p:sldId id="270" r:id="rId13"/>
    <p:sldId id="272" r:id="rId14"/>
    <p:sldId id="273" r:id="rId15"/>
    <p:sldId id="274" r:id="rId16"/>
    <p:sldId id="275" r:id="rId17"/>
    <p:sldId id="276" r:id="rId18"/>
    <p:sldId id="277" r:id="rId19"/>
    <p:sldId id="279" r:id="rId20"/>
    <p:sldId id="280" r:id="rId21"/>
    <p:sldId id="282" r:id="rId22"/>
    <p:sldId id="283" r:id="rId23"/>
    <p:sldId id="284" r:id="rId24"/>
    <p:sldId id="286" r:id="rId25"/>
    <p:sldId id="288" r:id="rId26"/>
    <p:sldId id="289" r:id="rId2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E874"/>
    <a:srgbClr val="E4F963"/>
    <a:srgbClr val="DCEF6D"/>
    <a:srgbClr val="0099CC"/>
    <a:srgbClr val="000000"/>
    <a:srgbClr val="009999"/>
    <a:srgbClr val="3399FF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4" autoAdjust="0"/>
    <p:restoredTop sz="94718" autoAdjust="0"/>
  </p:normalViewPr>
  <p:slideViewPr>
    <p:cSldViewPr>
      <p:cViewPr varScale="1">
        <p:scale>
          <a:sx n="66" d="100"/>
          <a:sy n="66" d="100"/>
        </p:scale>
        <p:origin x="-5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162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577FF8-A0CD-4661-8968-9F03D4188DAB}" type="doc">
      <dgm:prSet loTypeId="urn:microsoft.com/office/officeart/2005/8/layout/vList3#1" loCatId="list" qsTypeId="urn:microsoft.com/office/officeart/2005/8/quickstyle/simple4" qsCatId="simple" csTypeId="urn:microsoft.com/office/officeart/2005/8/colors/colorful5" csCatId="colorful" phldr="1"/>
      <dgm:spPr/>
    </dgm:pt>
    <dgm:pt modelId="{D2DE50DC-533F-412A-BAF3-33AB8A8E04F5}">
      <dgm:prSet phldrT="[Texto]"/>
      <dgm:spPr/>
      <dgm:t>
        <a:bodyPr/>
        <a:lstStyle/>
        <a:p>
          <a:r>
            <a:rPr lang="es-ES" dirty="0" smtClean="0"/>
            <a:t>Envases de 3 piezas</a:t>
          </a:r>
          <a:endParaRPr lang="es-ES" dirty="0"/>
        </a:p>
      </dgm:t>
    </dgm:pt>
    <dgm:pt modelId="{19FC8F59-1D81-44EF-B2BA-3A96339C44A9}" type="parTrans" cxnId="{013AFA46-BB0C-4583-AEB5-7682B7346C5C}">
      <dgm:prSet/>
      <dgm:spPr/>
      <dgm:t>
        <a:bodyPr/>
        <a:lstStyle/>
        <a:p>
          <a:endParaRPr lang="es-ES"/>
        </a:p>
      </dgm:t>
    </dgm:pt>
    <dgm:pt modelId="{B36C8AF9-85A3-4293-BAAB-74E9AF124F8A}" type="sibTrans" cxnId="{013AFA46-BB0C-4583-AEB5-7682B7346C5C}">
      <dgm:prSet/>
      <dgm:spPr/>
      <dgm:t>
        <a:bodyPr/>
        <a:lstStyle/>
        <a:p>
          <a:endParaRPr lang="es-ES"/>
        </a:p>
      </dgm:t>
    </dgm:pt>
    <dgm:pt modelId="{4FCB10F9-51F5-4F53-B99C-7AE642C54AF8}">
      <dgm:prSet phldrT="[Texto]"/>
      <dgm:spPr/>
      <dgm:t>
        <a:bodyPr/>
        <a:lstStyle/>
        <a:p>
          <a:r>
            <a:rPr lang="es-ES" dirty="0" smtClean="0"/>
            <a:t>Envases Litografiados</a:t>
          </a:r>
          <a:endParaRPr lang="es-ES" dirty="0"/>
        </a:p>
      </dgm:t>
    </dgm:pt>
    <dgm:pt modelId="{684269D7-FA29-4372-8661-8173FC50C781}" type="parTrans" cxnId="{F1D1FC4C-C965-4CF5-B390-889490B20D1C}">
      <dgm:prSet/>
      <dgm:spPr/>
      <dgm:t>
        <a:bodyPr/>
        <a:lstStyle/>
        <a:p>
          <a:endParaRPr lang="es-ES"/>
        </a:p>
      </dgm:t>
    </dgm:pt>
    <dgm:pt modelId="{1B676682-7C82-4B38-867A-24298FF426C8}" type="sibTrans" cxnId="{F1D1FC4C-C965-4CF5-B390-889490B20D1C}">
      <dgm:prSet/>
      <dgm:spPr/>
      <dgm:t>
        <a:bodyPr/>
        <a:lstStyle/>
        <a:p>
          <a:endParaRPr lang="es-ES"/>
        </a:p>
      </dgm:t>
    </dgm:pt>
    <dgm:pt modelId="{995E23B3-20C7-492E-AC71-DF63F3D9B95C}">
      <dgm:prSet phldrT="[Texto]"/>
      <dgm:spPr/>
      <dgm:t>
        <a:bodyPr/>
        <a:lstStyle/>
        <a:p>
          <a:r>
            <a:rPr lang="es-ES" dirty="0" smtClean="0"/>
            <a:t>Envases Industriales</a:t>
          </a:r>
          <a:endParaRPr lang="es-ES" dirty="0"/>
        </a:p>
      </dgm:t>
    </dgm:pt>
    <dgm:pt modelId="{476E4A30-5ADE-4D6C-B80E-7D9A4F504054}" type="parTrans" cxnId="{3B5E917F-9404-41D8-A960-59617C58CD16}">
      <dgm:prSet/>
      <dgm:spPr/>
      <dgm:t>
        <a:bodyPr/>
        <a:lstStyle/>
        <a:p>
          <a:endParaRPr lang="es-ES"/>
        </a:p>
      </dgm:t>
    </dgm:pt>
    <dgm:pt modelId="{3268F9C8-4BE6-467F-8167-E5F3A7900803}" type="sibTrans" cxnId="{3B5E917F-9404-41D8-A960-59617C58CD16}">
      <dgm:prSet/>
      <dgm:spPr/>
      <dgm:t>
        <a:bodyPr/>
        <a:lstStyle/>
        <a:p>
          <a:endParaRPr lang="es-ES"/>
        </a:p>
      </dgm:t>
    </dgm:pt>
    <dgm:pt modelId="{95C7DEE0-33A5-4E86-97D9-5D5119ABBDFF}">
      <dgm:prSet/>
      <dgm:spPr/>
      <dgm:t>
        <a:bodyPr/>
        <a:lstStyle/>
        <a:p>
          <a:r>
            <a:rPr lang="es-ES" dirty="0" smtClean="0"/>
            <a:t>Envases de 2 piezas</a:t>
          </a:r>
          <a:endParaRPr lang="es-ES" dirty="0"/>
        </a:p>
      </dgm:t>
    </dgm:pt>
    <dgm:pt modelId="{EFBEF680-161A-4484-BE8C-39AA8C3D1395}" type="sibTrans" cxnId="{2B8384D4-3251-41AC-95B2-3D4F8C3A42B5}">
      <dgm:prSet/>
      <dgm:spPr/>
      <dgm:t>
        <a:bodyPr/>
        <a:lstStyle/>
        <a:p>
          <a:endParaRPr lang="es-ES"/>
        </a:p>
      </dgm:t>
    </dgm:pt>
    <dgm:pt modelId="{AF47BE11-64B5-4243-B621-E1EADF66396C}" type="parTrans" cxnId="{2B8384D4-3251-41AC-95B2-3D4F8C3A42B5}">
      <dgm:prSet/>
      <dgm:spPr/>
      <dgm:t>
        <a:bodyPr/>
        <a:lstStyle/>
        <a:p>
          <a:endParaRPr lang="es-ES"/>
        </a:p>
      </dgm:t>
    </dgm:pt>
    <dgm:pt modelId="{9FE852C0-2578-47B9-81A4-5454ADD3A7A5}" type="pres">
      <dgm:prSet presAssocID="{B1577FF8-A0CD-4661-8968-9F03D4188DAB}" presName="linearFlow" presStyleCnt="0">
        <dgm:presLayoutVars>
          <dgm:dir/>
          <dgm:resizeHandles val="exact"/>
        </dgm:presLayoutVars>
      </dgm:prSet>
      <dgm:spPr/>
    </dgm:pt>
    <dgm:pt modelId="{3F4ADA5E-FFEB-46A7-8051-7C0D3A860DBE}" type="pres">
      <dgm:prSet presAssocID="{95C7DEE0-33A5-4E86-97D9-5D5119ABBDFF}" presName="composite" presStyleCnt="0"/>
      <dgm:spPr/>
    </dgm:pt>
    <dgm:pt modelId="{99D86606-0DEA-4E2E-BBA3-47CE7E41ED44}" type="pres">
      <dgm:prSet presAssocID="{95C7DEE0-33A5-4E86-97D9-5D5119ABBDFF}" presName="imgShp" presStyleLbl="fgImgPlace1" presStyleIdx="0" presStyleCnt="4" custScaleX="109158" custScaleY="9988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CB99005B-4B1A-4E7E-8A11-F92DA201C6B9}" type="pres">
      <dgm:prSet presAssocID="{95C7DEE0-33A5-4E86-97D9-5D5119ABBDFF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34FA0CA-BDC9-4039-81A5-941B2D5DB179}" type="pres">
      <dgm:prSet presAssocID="{EFBEF680-161A-4484-BE8C-39AA8C3D1395}" presName="spacing" presStyleCnt="0"/>
      <dgm:spPr/>
    </dgm:pt>
    <dgm:pt modelId="{95C923E9-29A2-4199-A895-C919A2D561CE}" type="pres">
      <dgm:prSet presAssocID="{D2DE50DC-533F-412A-BAF3-33AB8A8E04F5}" presName="composite" presStyleCnt="0"/>
      <dgm:spPr/>
    </dgm:pt>
    <dgm:pt modelId="{AD70BD28-7687-4124-B348-5112511A9F0E}" type="pres">
      <dgm:prSet presAssocID="{D2DE50DC-533F-412A-BAF3-33AB8A8E04F5}" presName="imgShp" presStyleLbl="fgImgPlace1" presStyleIdx="1" presStyleCnt="4" custScaleX="118412" custScaleY="127389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3988FC6E-3BBD-48B8-8EA6-939B971E786D}" type="pres">
      <dgm:prSet presAssocID="{D2DE50DC-533F-412A-BAF3-33AB8A8E04F5}" presName="txShp" presStyleLbl="node1" presStyleIdx="1" presStyleCnt="4" custScaleY="8663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03E945F-2F5B-445E-AE61-BB6496447175}" type="pres">
      <dgm:prSet presAssocID="{B36C8AF9-85A3-4293-BAAB-74E9AF124F8A}" presName="spacing" presStyleCnt="0"/>
      <dgm:spPr/>
    </dgm:pt>
    <dgm:pt modelId="{B3F7A352-4820-4902-998E-0C2CAFCACF59}" type="pres">
      <dgm:prSet presAssocID="{4FCB10F9-51F5-4F53-B99C-7AE642C54AF8}" presName="composite" presStyleCnt="0"/>
      <dgm:spPr/>
    </dgm:pt>
    <dgm:pt modelId="{4B2F5311-AFF1-41A3-9E3C-C5DA9F93B148}" type="pres">
      <dgm:prSet presAssocID="{4FCB10F9-51F5-4F53-B99C-7AE642C54AF8}" presName="imgShp" presStyleLbl="fgImgPlace1" presStyleIdx="2" presStyleCnt="4" custScaleY="110359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07A052EB-9AAF-411A-B80A-570EC7E1B9B0}" type="pres">
      <dgm:prSet presAssocID="{4FCB10F9-51F5-4F53-B99C-7AE642C54AF8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74FF2D-1C91-4A37-A0CB-C90443184C6F}" type="pres">
      <dgm:prSet presAssocID="{1B676682-7C82-4B38-867A-24298FF426C8}" presName="spacing" presStyleCnt="0"/>
      <dgm:spPr/>
    </dgm:pt>
    <dgm:pt modelId="{7A4FD9BE-5320-49E3-8761-FF8308C26717}" type="pres">
      <dgm:prSet presAssocID="{995E23B3-20C7-492E-AC71-DF63F3D9B95C}" presName="composite" presStyleCnt="0"/>
      <dgm:spPr/>
    </dgm:pt>
    <dgm:pt modelId="{CBBDEDF9-1ECB-4778-80F2-9142A01228FD}" type="pres">
      <dgm:prSet presAssocID="{995E23B3-20C7-492E-AC71-DF63F3D9B95C}" presName="imgShp" presStyleLbl="fgImgPlace1" presStyleIdx="3" presStyleCnt="4" custScaleX="72500" custScaleY="118632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D2E17F01-F35D-47B9-A28F-99F03FE493CF}" type="pres">
      <dgm:prSet presAssocID="{995E23B3-20C7-492E-AC71-DF63F3D9B95C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7B01C17-8B0E-4CBB-847E-FDC7FCD69512}" type="presOf" srcId="{D2DE50DC-533F-412A-BAF3-33AB8A8E04F5}" destId="{3988FC6E-3BBD-48B8-8EA6-939B971E786D}" srcOrd="0" destOrd="0" presId="urn:microsoft.com/office/officeart/2005/8/layout/vList3#1"/>
    <dgm:cxn modelId="{F1D1FC4C-C965-4CF5-B390-889490B20D1C}" srcId="{B1577FF8-A0CD-4661-8968-9F03D4188DAB}" destId="{4FCB10F9-51F5-4F53-B99C-7AE642C54AF8}" srcOrd="2" destOrd="0" parTransId="{684269D7-FA29-4372-8661-8173FC50C781}" sibTransId="{1B676682-7C82-4B38-867A-24298FF426C8}"/>
    <dgm:cxn modelId="{B5046FC4-CC66-43E5-A857-C87AC15ADC53}" type="presOf" srcId="{B1577FF8-A0CD-4661-8968-9F03D4188DAB}" destId="{9FE852C0-2578-47B9-81A4-5454ADD3A7A5}" srcOrd="0" destOrd="0" presId="urn:microsoft.com/office/officeart/2005/8/layout/vList3#1"/>
    <dgm:cxn modelId="{0231772D-AAFF-4507-9B4D-9CDC777B385D}" type="presOf" srcId="{95C7DEE0-33A5-4E86-97D9-5D5119ABBDFF}" destId="{CB99005B-4B1A-4E7E-8A11-F92DA201C6B9}" srcOrd="0" destOrd="0" presId="urn:microsoft.com/office/officeart/2005/8/layout/vList3#1"/>
    <dgm:cxn modelId="{6809865A-96C1-499E-8754-F79E2E5A1FF3}" type="presOf" srcId="{995E23B3-20C7-492E-AC71-DF63F3D9B95C}" destId="{D2E17F01-F35D-47B9-A28F-99F03FE493CF}" srcOrd="0" destOrd="0" presId="urn:microsoft.com/office/officeart/2005/8/layout/vList3#1"/>
    <dgm:cxn modelId="{578897F5-C93C-4D0E-87CF-F69A3225E96E}" type="presOf" srcId="{4FCB10F9-51F5-4F53-B99C-7AE642C54AF8}" destId="{07A052EB-9AAF-411A-B80A-570EC7E1B9B0}" srcOrd="0" destOrd="0" presId="urn:microsoft.com/office/officeart/2005/8/layout/vList3#1"/>
    <dgm:cxn modelId="{013AFA46-BB0C-4583-AEB5-7682B7346C5C}" srcId="{B1577FF8-A0CD-4661-8968-9F03D4188DAB}" destId="{D2DE50DC-533F-412A-BAF3-33AB8A8E04F5}" srcOrd="1" destOrd="0" parTransId="{19FC8F59-1D81-44EF-B2BA-3A96339C44A9}" sibTransId="{B36C8AF9-85A3-4293-BAAB-74E9AF124F8A}"/>
    <dgm:cxn modelId="{2B8384D4-3251-41AC-95B2-3D4F8C3A42B5}" srcId="{B1577FF8-A0CD-4661-8968-9F03D4188DAB}" destId="{95C7DEE0-33A5-4E86-97D9-5D5119ABBDFF}" srcOrd="0" destOrd="0" parTransId="{AF47BE11-64B5-4243-B621-E1EADF66396C}" sibTransId="{EFBEF680-161A-4484-BE8C-39AA8C3D1395}"/>
    <dgm:cxn modelId="{3B5E917F-9404-41D8-A960-59617C58CD16}" srcId="{B1577FF8-A0CD-4661-8968-9F03D4188DAB}" destId="{995E23B3-20C7-492E-AC71-DF63F3D9B95C}" srcOrd="3" destOrd="0" parTransId="{476E4A30-5ADE-4D6C-B80E-7D9A4F504054}" sibTransId="{3268F9C8-4BE6-467F-8167-E5F3A7900803}"/>
    <dgm:cxn modelId="{A104FFF6-0C7F-4489-A2F4-D25CEBA297E9}" type="presParOf" srcId="{9FE852C0-2578-47B9-81A4-5454ADD3A7A5}" destId="{3F4ADA5E-FFEB-46A7-8051-7C0D3A860DBE}" srcOrd="0" destOrd="0" presId="urn:microsoft.com/office/officeart/2005/8/layout/vList3#1"/>
    <dgm:cxn modelId="{6A4A15E3-CE83-4ACB-9441-043B887C7EE2}" type="presParOf" srcId="{3F4ADA5E-FFEB-46A7-8051-7C0D3A860DBE}" destId="{99D86606-0DEA-4E2E-BBA3-47CE7E41ED44}" srcOrd="0" destOrd="0" presId="urn:microsoft.com/office/officeart/2005/8/layout/vList3#1"/>
    <dgm:cxn modelId="{9D9C549A-8CFD-4014-8C70-E8DF1A4EF76D}" type="presParOf" srcId="{3F4ADA5E-FFEB-46A7-8051-7C0D3A860DBE}" destId="{CB99005B-4B1A-4E7E-8A11-F92DA201C6B9}" srcOrd="1" destOrd="0" presId="urn:microsoft.com/office/officeart/2005/8/layout/vList3#1"/>
    <dgm:cxn modelId="{CF3C143E-3529-433E-9081-9BA82CF50702}" type="presParOf" srcId="{9FE852C0-2578-47B9-81A4-5454ADD3A7A5}" destId="{134FA0CA-BDC9-4039-81A5-941B2D5DB179}" srcOrd="1" destOrd="0" presId="urn:microsoft.com/office/officeart/2005/8/layout/vList3#1"/>
    <dgm:cxn modelId="{2B28647A-3530-4DAC-AE0D-223CEB33C33E}" type="presParOf" srcId="{9FE852C0-2578-47B9-81A4-5454ADD3A7A5}" destId="{95C923E9-29A2-4199-A895-C919A2D561CE}" srcOrd="2" destOrd="0" presId="urn:microsoft.com/office/officeart/2005/8/layout/vList3#1"/>
    <dgm:cxn modelId="{EEBCAAA3-0340-4723-8F61-11B76F08299A}" type="presParOf" srcId="{95C923E9-29A2-4199-A895-C919A2D561CE}" destId="{AD70BD28-7687-4124-B348-5112511A9F0E}" srcOrd="0" destOrd="0" presId="urn:microsoft.com/office/officeart/2005/8/layout/vList3#1"/>
    <dgm:cxn modelId="{FD59C58B-10CF-49DB-BF5A-35D84FB9E3F3}" type="presParOf" srcId="{95C923E9-29A2-4199-A895-C919A2D561CE}" destId="{3988FC6E-3BBD-48B8-8EA6-939B971E786D}" srcOrd="1" destOrd="0" presId="urn:microsoft.com/office/officeart/2005/8/layout/vList3#1"/>
    <dgm:cxn modelId="{BD40E423-EE4E-4CE0-ADC1-D46CB7B95303}" type="presParOf" srcId="{9FE852C0-2578-47B9-81A4-5454ADD3A7A5}" destId="{C03E945F-2F5B-445E-AE61-BB6496447175}" srcOrd="3" destOrd="0" presId="urn:microsoft.com/office/officeart/2005/8/layout/vList3#1"/>
    <dgm:cxn modelId="{80010CBE-AE93-4BDE-B663-3D153408D0C9}" type="presParOf" srcId="{9FE852C0-2578-47B9-81A4-5454ADD3A7A5}" destId="{B3F7A352-4820-4902-998E-0C2CAFCACF59}" srcOrd="4" destOrd="0" presId="urn:microsoft.com/office/officeart/2005/8/layout/vList3#1"/>
    <dgm:cxn modelId="{88A1B3CA-9696-46CB-B310-8AF1511245FA}" type="presParOf" srcId="{B3F7A352-4820-4902-998E-0C2CAFCACF59}" destId="{4B2F5311-AFF1-41A3-9E3C-C5DA9F93B148}" srcOrd="0" destOrd="0" presId="urn:microsoft.com/office/officeart/2005/8/layout/vList3#1"/>
    <dgm:cxn modelId="{6CE696BE-1E43-4E05-8ABF-EAE8CAF53B41}" type="presParOf" srcId="{B3F7A352-4820-4902-998E-0C2CAFCACF59}" destId="{07A052EB-9AAF-411A-B80A-570EC7E1B9B0}" srcOrd="1" destOrd="0" presId="urn:microsoft.com/office/officeart/2005/8/layout/vList3#1"/>
    <dgm:cxn modelId="{828FD4A0-5B0D-408C-A601-1B2C9D5B729E}" type="presParOf" srcId="{9FE852C0-2578-47B9-81A4-5454ADD3A7A5}" destId="{1874FF2D-1C91-4A37-A0CB-C90443184C6F}" srcOrd="5" destOrd="0" presId="urn:microsoft.com/office/officeart/2005/8/layout/vList3#1"/>
    <dgm:cxn modelId="{C94389C2-E507-44A3-BDBC-8C7E168564B6}" type="presParOf" srcId="{9FE852C0-2578-47B9-81A4-5454ADD3A7A5}" destId="{7A4FD9BE-5320-49E3-8761-FF8308C26717}" srcOrd="6" destOrd="0" presId="urn:microsoft.com/office/officeart/2005/8/layout/vList3#1"/>
    <dgm:cxn modelId="{145FD156-3A18-4202-97A4-53C910400061}" type="presParOf" srcId="{7A4FD9BE-5320-49E3-8761-FF8308C26717}" destId="{CBBDEDF9-1ECB-4778-80F2-9142A01228FD}" srcOrd="0" destOrd="0" presId="urn:microsoft.com/office/officeart/2005/8/layout/vList3#1"/>
    <dgm:cxn modelId="{DEBFD7F5-DEF2-4CA1-9524-786865994C05}" type="presParOf" srcId="{7A4FD9BE-5320-49E3-8761-FF8308C26717}" destId="{D2E17F01-F35D-47B9-A28F-99F03FE493CF}" srcOrd="1" destOrd="0" presId="urn:microsoft.com/office/officeart/2005/8/layout/vList3#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F69368-2248-443B-817D-C20A5669DA06}" type="doc">
      <dgm:prSet loTypeId="urn:microsoft.com/office/officeart/2005/8/layout/chevron2" loCatId="list" qsTypeId="urn:microsoft.com/office/officeart/2005/8/quickstyle/3d1" qsCatId="3D" csTypeId="urn:microsoft.com/office/officeart/2005/8/colors/colorful5" csCatId="colorful" phldr="1"/>
      <dgm:spPr/>
    </dgm:pt>
    <dgm:pt modelId="{19F93BC0-66D4-42B9-904C-CA9B022C4FFF}">
      <dgm:prSet phldrT="[Texto]"/>
      <dgm:spPr>
        <a:solidFill>
          <a:srgbClr val="D5F4A2"/>
        </a:solidFill>
      </dgm:spPr>
      <dgm:t>
        <a:bodyPr/>
        <a:lstStyle/>
        <a:p>
          <a:r>
            <a:rPr lang="es-ES" b="1" dirty="0" smtClean="0">
              <a:solidFill>
                <a:schemeClr val="tx1"/>
              </a:solidFill>
              <a:latin typeface="+mn-lt"/>
              <a:cs typeface="Arial" pitchFamily="34" charset="0"/>
            </a:rPr>
            <a:t>MISION</a:t>
          </a:r>
        </a:p>
      </dgm:t>
    </dgm:pt>
    <dgm:pt modelId="{C5138579-E048-4141-BC85-964CF4C44409}" type="parTrans" cxnId="{45CFF716-358A-4D3A-8508-EC373A90EBE6}">
      <dgm:prSet/>
      <dgm:spPr/>
      <dgm:t>
        <a:bodyPr/>
        <a:lstStyle/>
        <a:p>
          <a:endParaRPr lang="es-ES"/>
        </a:p>
      </dgm:t>
    </dgm:pt>
    <dgm:pt modelId="{4F618BF0-DE49-44C2-8F13-66B4208548DC}" type="sibTrans" cxnId="{45CFF716-358A-4D3A-8508-EC373A90EBE6}">
      <dgm:prSet/>
      <dgm:spPr/>
      <dgm:t>
        <a:bodyPr/>
        <a:lstStyle/>
        <a:p>
          <a:endParaRPr lang="es-ES"/>
        </a:p>
      </dgm:t>
    </dgm:pt>
    <dgm:pt modelId="{37BA7DD5-FDAD-4D9F-8116-E9FFB03F0385}">
      <dgm:prSet phldrT="[Texto]"/>
      <dgm:spPr>
        <a:solidFill>
          <a:srgbClr val="C3FDEE"/>
        </a:solidFill>
      </dgm:spPr>
      <dgm:t>
        <a:bodyPr/>
        <a:lstStyle/>
        <a:p>
          <a:r>
            <a:rPr lang="es-ES" b="1" dirty="0" smtClean="0">
              <a:solidFill>
                <a:schemeClr val="tx1"/>
              </a:solidFill>
              <a:latin typeface="+mn-lt"/>
              <a:cs typeface="Arial" pitchFamily="34" charset="0"/>
            </a:rPr>
            <a:t>VISION</a:t>
          </a:r>
          <a:endParaRPr lang="es-ES" b="1" dirty="0">
            <a:solidFill>
              <a:schemeClr val="tx1"/>
            </a:solidFill>
            <a:latin typeface="+mn-lt"/>
          </a:endParaRPr>
        </a:p>
      </dgm:t>
    </dgm:pt>
    <dgm:pt modelId="{6CE73607-D392-468E-82D7-D38C7C898EEC}" type="parTrans" cxnId="{D5A5EF96-6690-44C4-9C37-F25EB46C0A68}">
      <dgm:prSet/>
      <dgm:spPr/>
      <dgm:t>
        <a:bodyPr/>
        <a:lstStyle/>
        <a:p>
          <a:endParaRPr lang="es-ES"/>
        </a:p>
      </dgm:t>
    </dgm:pt>
    <dgm:pt modelId="{D5AD91BA-F5E5-4144-AC5D-9F2948D76F33}" type="sibTrans" cxnId="{D5A5EF96-6690-44C4-9C37-F25EB46C0A68}">
      <dgm:prSet/>
      <dgm:spPr/>
      <dgm:t>
        <a:bodyPr/>
        <a:lstStyle/>
        <a:p>
          <a:endParaRPr lang="es-ES"/>
        </a:p>
      </dgm:t>
    </dgm:pt>
    <dgm:pt modelId="{AC10B969-D4D5-4172-B8B4-814473DBF631}">
      <dgm:prSet/>
      <dgm:spPr/>
      <dgm:t>
        <a:bodyPr/>
        <a:lstStyle/>
        <a:p>
          <a:pPr algn="ctr"/>
          <a:endParaRPr lang="es-ES" dirty="0"/>
        </a:p>
      </dgm:t>
    </dgm:pt>
    <dgm:pt modelId="{31323CA8-028D-4E7B-A6FF-F63DCF245357}" type="parTrans" cxnId="{F6EAB2F5-C3F0-4F77-B378-A38AF47F24E6}">
      <dgm:prSet/>
      <dgm:spPr/>
      <dgm:t>
        <a:bodyPr/>
        <a:lstStyle/>
        <a:p>
          <a:endParaRPr lang="es-ES"/>
        </a:p>
      </dgm:t>
    </dgm:pt>
    <dgm:pt modelId="{37E7B831-4E0D-474E-B438-3EBAF252335B}" type="sibTrans" cxnId="{F6EAB2F5-C3F0-4F77-B378-A38AF47F24E6}">
      <dgm:prSet/>
      <dgm:spPr/>
      <dgm:t>
        <a:bodyPr/>
        <a:lstStyle/>
        <a:p>
          <a:endParaRPr lang="es-ES"/>
        </a:p>
      </dgm:t>
    </dgm:pt>
    <dgm:pt modelId="{B058FA17-2623-4BA1-99AD-6011272BBA4A}">
      <dgm:prSet/>
      <dgm:spPr/>
      <dgm:t>
        <a:bodyPr/>
        <a:lstStyle/>
        <a:p>
          <a:pPr algn="just"/>
          <a:endParaRPr lang="es-ES" dirty="0"/>
        </a:p>
      </dgm:t>
    </dgm:pt>
    <dgm:pt modelId="{AE28E36D-38FE-4EAE-B909-159034785B57}" type="parTrans" cxnId="{C347FE25-717A-430A-BA44-0E8F8637DFBC}">
      <dgm:prSet/>
      <dgm:spPr/>
      <dgm:t>
        <a:bodyPr/>
        <a:lstStyle/>
        <a:p>
          <a:endParaRPr lang="es-ES"/>
        </a:p>
      </dgm:t>
    </dgm:pt>
    <dgm:pt modelId="{89F538B6-6BAD-4332-82EE-3800CCE5D3D7}" type="sibTrans" cxnId="{C347FE25-717A-430A-BA44-0E8F8637DFBC}">
      <dgm:prSet/>
      <dgm:spPr/>
      <dgm:t>
        <a:bodyPr/>
        <a:lstStyle/>
        <a:p>
          <a:endParaRPr lang="es-ES"/>
        </a:p>
      </dgm:t>
    </dgm:pt>
    <dgm:pt modelId="{ADC31759-199F-4505-AE4B-C11CE9BF6467}">
      <dgm:prSet/>
      <dgm:spPr/>
      <dgm:t>
        <a:bodyPr/>
        <a:lstStyle/>
        <a:p>
          <a:pPr algn="just"/>
          <a:r>
            <a:rPr lang="es-ES" dirty="0" smtClean="0">
              <a:latin typeface="Arial" pitchFamily="34" charset="0"/>
              <a:cs typeface="Arial" pitchFamily="34" charset="0"/>
            </a:rPr>
            <a:t>Mantener permanentemente el liderazgo de mercado mediante el esfuerzo conjunto de nuestros Colaboradores, brindando excelentes Productos y Servicios a los Clientes</a:t>
          </a:r>
          <a:endParaRPr lang="es-ES" dirty="0"/>
        </a:p>
      </dgm:t>
    </dgm:pt>
    <dgm:pt modelId="{DFF7C7F1-93AC-4383-AAB6-E34A9495D6C1}" type="parTrans" cxnId="{A9B62860-09C4-497A-AAD6-1291F9FE8C53}">
      <dgm:prSet/>
      <dgm:spPr/>
      <dgm:t>
        <a:bodyPr/>
        <a:lstStyle/>
        <a:p>
          <a:endParaRPr lang="es-ES"/>
        </a:p>
      </dgm:t>
    </dgm:pt>
    <dgm:pt modelId="{EFF858A5-9960-4E3A-8EF8-0206BE0D3246}" type="sibTrans" cxnId="{A9B62860-09C4-497A-AAD6-1291F9FE8C53}">
      <dgm:prSet/>
      <dgm:spPr/>
      <dgm:t>
        <a:bodyPr/>
        <a:lstStyle/>
        <a:p>
          <a:endParaRPr lang="es-ES"/>
        </a:p>
      </dgm:t>
    </dgm:pt>
    <dgm:pt modelId="{BBE2E24B-D8C0-4134-A71A-B40EB3EF1A3F}">
      <dgm:prSet/>
      <dgm:spPr/>
      <dgm:t>
        <a:bodyPr/>
        <a:lstStyle/>
        <a:p>
          <a:pPr algn="just"/>
          <a:r>
            <a:rPr lang="es-ES" dirty="0" smtClean="0">
              <a:latin typeface="Arial" pitchFamily="34" charset="0"/>
              <a:cs typeface="Arial" pitchFamily="34" charset="0"/>
            </a:rPr>
            <a:t>Desarrollar, fabricar y comercializar envases metálicos para conservas, mejorando continuamente los procesos, generando productos de valor agregado que contribuyan al progreso del País.</a:t>
          </a:r>
          <a:endParaRPr lang="es-ES" dirty="0" smtClean="0"/>
        </a:p>
      </dgm:t>
    </dgm:pt>
    <dgm:pt modelId="{937CC474-5BAF-4776-9395-C786E60567AC}" type="parTrans" cxnId="{8E8BCCB0-D3FE-4B30-91A2-F93AE567FD2F}">
      <dgm:prSet/>
      <dgm:spPr/>
      <dgm:t>
        <a:bodyPr/>
        <a:lstStyle/>
        <a:p>
          <a:endParaRPr lang="es-ES"/>
        </a:p>
      </dgm:t>
    </dgm:pt>
    <dgm:pt modelId="{2112FF0F-CC25-4730-9035-D48350616A3F}" type="sibTrans" cxnId="{8E8BCCB0-D3FE-4B30-91A2-F93AE567FD2F}">
      <dgm:prSet/>
      <dgm:spPr/>
      <dgm:t>
        <a:bodyPr/>
        <a:lstStyle/>
        <a:p>
          <a:endParaRPr lang="es-ES"/>
        </a:p>
      </dgm:t>
    </dgm:pt>
    <dgm:pt modelId="{2DAD663D-B002-4916-883E-682D09AE9313}" type="pres">
      <dgm:prSet presAssocID="{FEF69368-2248-443B-817D-C20A5669DA06}" presName="linearFlow" presStyleCnt="0">
        <dgm:presLayoutVars>
          <dgm:dir/>
          <dgm:animLvl val="lvl"/>
          <dgm:resizeHandles val="exact"/>
        </dgm:presLayoutVars>
      </dgm:prSet>
      <dgm:spPr/>
    </dgm:pt>
    <dgm:pt modelId="{7D980C3B-13E8-4D8A-AE43-009EFB832C1D}" type="pres">
      <dgm:prSet presAssocID="{19F93BC0-66D4-42B9-904C-CA9B022C4FFF}" presName="composite" presStyleCnt="0"/>
      <dgm:spPr/>
    </dgm:pt>
    <dgm:pt modelId="{58CDB111-91D8-4F25-BE39-5CB7BDB9CB9A}" type="pres">
      <dgm:prSet presAssocID="{19F93BC0-66D4-42B9-904C-CA9B022C4FFF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C39725E-7ED6-432B-94AD-92AF5AA4EA37}" type="pres">
      <dgm:prSet presAssocID="{19F93BC0-66D4-42B9-904C-CA9B022C4FFF}" presName="descendantText" presStyleLbl="alignAcc1" presStyleIdx="0" presStyleCnt="2" custLinFactNeighborX="505" custLinFactNeighborY="-1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4CD52A4-2833-466E-BD86-1A906B6E291B}" type="pres">
      <dgm:prSet presAssocID="{4F618BF0-DE49-44C2-8F13-66B4208548DC}" presName="sp" presStyleCnt="0"/>
      <dgm:spPr/>
    </dgm:pt>
    <dgm:pt modelId="{BB19F8DB-1C48-404C-A6F2-08043B58694E}" type="pres">
      <dgm:prSet presAssocID="{37BA7DD5-FDAD-4D9F-8116-E9FFB03F0385}" presName="composite" presStyleCnt="0"/>
      <dgm:spPr/>
    </dgm:pt>
    <dgm:pt modelId="{8A9CD6BB-9012-421C-BA33-AAE0BD8CA7DD}" type="pres">
      <dgm:prSet presAssocID="{37BA7DD5-FDAD-4D9F-8116-E9FFB03F0385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E322049-37E4-45DF-8B31-78F518B9DB28}" type="pres">
      <dgm:prSet presAssocID="{37BA7DD5-FDAD-4D9F-8116-E9FFB03F0385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9B62860-09C4-497A-AAD6-1291F9FE8C53}" srcId="{37BA7DD5-FDAD-4D9F-8116-E9FFB03F0385}" destId="{ADC31759-199F-4505-AE4B-C11CE9BF6467}" srcOrd="1" destOrd="0" parTransId="{DFF7C7F1-93AC-4383-AAB6-E34A9495D6C1}" sibTransId="{EFF858A5-9960-4E3A-8EF8-0206BE0D3246}"/>
    <dgm:cxn modelId="{CAB1BBD8-F8E2-49F2-89D9-0053D5A1CCA3}" type="presOf" srcId="{19F93BC0-66D4-42B9-904C-CA9B022C4FFF}" destId="{58CDB111-91D8-4F25-BE39-5CB7BDB9CB9A}" srcOrd="0" destOrd="0" presId="urn:microsoft.com/office/officeart/2005/8/layout/chevron2"/>
    <dgm:cxn modelId="{45CFF716-358A-4D3A-8508-EC373A90EBE6}" srcId="{FEF69368-2248-443B-817D-C20A5669DA06}" destId="{19F93BC0-66D4-42B9-904C-CA9B022C4FFF}" srcOrd="0" destOrd="0" parTransId="{C5138579-E048-4141-BC85-964CF4C44409}" sibTransId="{4F618BF0-DE49-44C2-8F13-66B4208548DC}"/>
    <dgm:cxn modelId="{F6EAB2F5-C3F0-4F77-B378-A38AF47F24E6}" srcId="{19F93BC0-66D4-42B9-904C-CA9B022C4FFF}" destId="{AC10B969-D4D5-4172-B8B4-814473DBF631}" srcOrd="0" destOrd="0" parTransId="{31323CA8-028D-4E7B-A6FF-F63DCF245357}" sibTransId="{37E7B831-4E0D-474E-B438-3EBAF252335B}"/>
    <dgm:cxn modelId="{D5A5EF96-6690-44C4-9C37-F25EB46C0A68}" srcId="{FEF69368-2248-443B-817D-C20A5669DA06}" destId="{37BA7DD5-FDAD-4D9F-8116-E9FFB03F0385}" srcOrd="1" destOrd="0" parTransId="{6CE73607-D392-468E-82D7-D38C7C898EEC}" sibTransId="{D5AD91BA-F5E5-4144-AC5D-9F2948D76F33}"/>
    <dgm:cxn modelId="{D0F6563E-79BC-4C07-83B5-1EEA9DD54FCD}" type="presOf" srcId="{37BA7DD5-FDAD-4D9F-8116-E9FFB03F0385}" destId="{8A9CD6BB-9012-421C-BA33-AAE0BD8CA7DD}" srcOrd="0" destOrd="0" presId="urn:microsoft.com/office/officeart/2005/8/layout/chevron2"/>
    <dgm:cxn modelId="{8E8BCCB0-D3FE-4B30-91A2-F93AE567FD2F}" srcId="{19F93BC0-66D4-42B9-904C-CA9B022C4FFF}" destId="{BBE2E24B-D8C0-4134-A71A-B40EB3EF1A3F}" srcOrd="1" destOrd="0" parTransId="{937CC474-5BAF-4776-9395-C786E60567AC}" sibTransId="{2112FF0F-CC25-4730-9035-D48350616A3F}"/>
    <dgm:cxn modelId="{C347FE25-717A-430A-BA44-0E8F8637DFBC}" srcId="{37BA7DD5-FDAD-4D9F-8116-E9FFB03F0385}" destId="{B058FA17-2623-4BA1-99AD-6011272BBA4A}" srcOrd="0" destOrd="0" parTransId="{AE28E36D-38FE-4EAE-B909-159034785B57}" sibTransId="{89F538B6-6BAD-4332-82EE-3800CCE5D3D7}"/>
    <dgm:cxn modelId="{3BDA53D6-3ED8-4961-A317-3B3D28200123}" type="presOf" srcId="{AC10B969-D4D5-4172-B8B4-814473DBF631}" destId="{4C39725E-7ED6-432B-94AD-92AF5AA4EA37}" srcOrd="0" destOrd="0" presId="urn:microsoft.com/office/officeart/2005/8/layout/chevron2"/>
    <dgm:cxn modelId="{E8CD11E4-5C65-470E-A20D-5F4D17DAFA74}" type="presOf" srcId="{BBE2E24B-D8C0-4134-A71A-B40EB3EF1A3F}" destId="{4C39725E-7ED6-432B-94AD-92AF5AA4EA37}" srcOrd="0" destOrd="1" presId="urn:microsoft.com/office/officeart/2005/8/layout/chevron2"/>
    <dgm:cxn modelId="{B4291AD0-5577-4E14-8C69-52C48C7B150F}" type="presOf" srcId="{ADC31759-199F-4505-AE4B-C11CE9BF6467}" destId="{EE322049-37E4-45DF-8B31-78F518B9DB28}" srcOrd="0" destOrd="1" presId="urn:microsoft.com/office/officeart/2005/8/layout/chevron2"/>
    <dgm:cxn modelId="{3134A7D4-9371-4788-A7CC-20D4D500985F}" type="presOf" srcId="{FEF69368-2248-443B-817D-C20A5669DA06}" destId="{2DAD663D-B002-4916-883E-682D09AE9313}" srcOrd="0" destOrd="0" presId="urn:microsoft.com/office/officeart/2005/8/layout/chevron2"/>
    <dgm:cxn modelId="{3E2EFAF2-C603-4ADA-941D-8F07A54CBE12}" type="presOf" srcId="{B058FA17-2623-4BA1-99AD-6011272BBA4A}" destId="{EE322049-37E4-45DF-8B31-78F518B9DB28}" srcOrd="0" destOrd="0" presId="urn:microsoft.com/office/officeart/2005/8/layout/chevron2"/>
    <dgm:cxn modelId="{4430DCDD-6F18-4675-AF41-162505731BA9}" type="presParOf" srcId="{2DAD663D-B002-4916-883E-682D09AE9313}" destId="{7D980C3B-13E8-4D8A-AE43-009EFB832C1D}" srcOrd="0" destOrd="0" presId="urn:microsoft.com/office/officeart/2005/8/layout/chevron2"/>
    <dgm:cxn modelId="{3C72957E-4771-43FA-8B7B-C955BC8C4168}" type="presParOf" srcId="{7D980C3B-13E8-4D8A-AE43-009EFB832C1D}" destId="{58CDB111-91D8-4F25-BE39-5CB7BDB9CB9A}" srcOrd="0" destOrd="0" presId="urn:microsoft.com/office/officeart/2005/8/layout/chevron2"/>
    <dgm:cxn modelId="{D68C3578-B31F-4E79-8D9C-FA4A4EA756F0}" type="presParOf" srcId="{7D980C3B-13E8-4D8A-AE43-009EFB832C1D}" destId="{4C39725E-7ED6-432B-94AD-92AF5AA4EA37}" srcOrd="1" destOrd="0" presId="urn:microsoft.com/office/officeart/2005/8/layout/chevron2"/>
    <dgm:cxn modelId="{780272C2-8C3A-4760-A034-9CF2440EB521}" type="presParOf" srcId="{2DAD663D-B002-4916-883E-682D09AE9313}" destId="{F4CD52A4-2833-466E-BD86-1A906B6E291B}" srcOrd="1" destOrd="0" presId="urn:microsoft.com/office/officeart/2005/8/layout/chevron2"/>
    <dgm:cxn modelId="{7B9EC3E7-0B0E-4D22-8A0C-802A4671F680}" type="presParOf" srcId="{2DAD663D-B002-4916-883E-682D09AE9313}" destId="{BB19F8DB-1C48-404C-A6F2-08043B58694E}" srcOrd="2" destOrd="0" presId="urn:microsoft.com/office/officeart/2005/8/layout/chevron2"/>
    <dgm:cxn modelId="{96FBD412-080A-4C29-A863-08A52F868346}" type="presParOf" srcId="{BB19F8DB-1C48-404C-A6F2-08043B58694E}" destId="{8A9CD6BB-9012-421C-BA33-AAE0BD8CA7DD}" srcOrd="0" destOrd="0" presId="urn:microsoft.com/office/officeart/2005/8/layout/chevron2"/>
    <dgm:cxn modelId="{CAB05B6B-3548-40BA-B779-B9477A143ED0}" type="presParOf" srcId="{BB19F8DB-1C48-404C-A6F2-08043B58694E}" destId="{EE322049-37E4-45DF-8B31-78F518B9DB28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2300309-9E18-40DD-8439-9912ECAE528C}" type="datetimeFigureOut">
              <a:rPr lang="es-ES"/>
              <a:pPr>
                <a:defRPr/>
              </a:pPr>
              <a:t>13/07/2011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BF76C92-AA30-4574-A932-EDA386722EE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277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28FE87C-C772-4696-B7BC-56BA60850B2F}" type="slidenum">
              <a:rPr lang="es-ES" smtClean="0"/>
              <a:pPr/>
              <a:t>4</a:t>
            </a:fld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952D026-C6EF-43AE-AC3E-8CCB40649FB8}" type="slidenum">
              <a:rPr lang="es-ES" smtClean="0"/>
              <a:pPr/>
              <a:t>5</a:t>
            </a:fld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F65CD8-1322-4148-917E-19A8873A1EEE}" type="slidenum">
              <a:rPr lang="es-ES" smtClean="0"/>
              <a:pPr/>
              <a:t>11</a:t>
            </a:fld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Rectángulo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Rectángulo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Rectángulo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9 Rectángulo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10 Rectángulo redondeado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11 Rectángulo redondeado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12 Rectángulo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3 Rectángulo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14 Rectángulo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15 Rectángulo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7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E90E552-C38A-4280-8BF2-5B060BCED7B0}" type="datetime1">
              <a:rPr lang="es-ES"/>
              <a:pPr>
                <a:defRPr/>
              </a:pPr>
              <a:t>13/07/2011</a:t>
            </a:fld>
            <a:endParaRPr lang="es-ES"/>
          </a:p>
        </p:txBody>
      </p:sp>
      <p:sp>
        <p:nvSpPr>
          <p:cNvPr id="18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s-ES"/>
              <a:t>Ingeniería en Auditoria y Contaduría Pública Autorizada - ICM</a:t>
            </a:r>
            <a:endParaRPr lang="es-ES"/>
          </a:p>
        </p:txBody>
      </p:sp>
      <p:sp>
        <p:nvSpPr>
          <p:cNvPr id="1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09027C1-B449-4612-B53A-630DC66843F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81B91-3E6F-4C8C-8213-3476C60A53DF}" type="datetime1">
              <a:rPr lang="es-ES"/>
              <a:pPr>
                <a:defRPr/>
              </a:pPr>
              <a:t>13/07/2011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Ingeniería en Auditoria y Contaduría Pública Autorizada - ICM</a:t>
            </a:r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6E097-9C7D-4D96-B6FB-E72356D3D33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6B0C0-B25E-4D33-A5CD-FA67D3AEA63B}" type="datetime1">
              <a:rPr lang="es-ES"/>
              <a:pPr>
                <a:defRPr/>
              </a:pPr>
              <a:t>13/07/2011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Ingeniería en Auditoria y Contaduría Pública Autorizada - ICM</a:t>
            </a:r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4B82D-BD2D-4108-94E7-1614D9B5257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BAC71-7603-4168-8553-00BC06C99697}" type="datetime1">
              <a:rPr lang="es-ES"/>
              <a:pPr>
                <a:defRPr/>
              </a:pPr>
              <a:t>13/07/2011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Ingeniería en Auditoria y Contaduría Pública Autorizada - ICM</a:t>
            </a:r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40EC6-5CD1-4961-8DC9-10507236BB3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AFC6A-D6A4-4B55-A9DF-E44CDF3F4D09}" type="datetime1">
              <a:rPr lang="es-ES"/>
              <a:pPr>
                <a:defRPr/>
              </a:pPr>
              <a:t>13/07/2011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Ingeniería en Auditoria y Contaduría Pública Autorizada - ICM</a:t>
            </a:r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15EC2-A21D-4840-A0AE-803429AF577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A6407-A19E-4F60-97B2-0DC087C33055}" type="datetime1">
              <a:rPr lang="es-ES"/>
              <a:pPr>
                <a:defRPr/>
              </a:pPr>
              <a:t>13/07/2011</a:t>
            </a:fld>
            <a:endParaRPr lang="es-ES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Ingeniería en Auditoria y Contaduría Pública Autorizada - ICM</a:t>
            </a:r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C8D8E-24FE-432E-B1C5-473294459FD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A34E13CC-8745-41EF-83FD-A7FE60558B7D}" type="datetime1">
              <a:rPr lang="es-ES"/>
              <a:pPr>
                <a:defRPr/>
              </a:pPr>
              <a:t>13/07/2011</a:t>
            </a:fld>
            <a:endParaRPr lang="es-ES"/>
          </a:p>
        </p:txBody>
      </p:sp>
      <p:sp>
        <p:nvSpPr>
          <p:cNvPr id="8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E2B5AEE-D2FC-494E-B517-879BACA46F2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r>
              <a:rPr lang="es-ES"/>
              <a:t>Ingeniería en Auditoria y Contaduría Pública Autorizada - ICM</a:t>
            </a:r>
            <a:endParaRPr lang="es-E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D400A9-B76E-43CA-812A-3A7A3DFB51AF}" type="datetime1">
              <a:rPr lang="es-ES"/>
              <a:pPr>
                <a:defRPr/>
              </a:pPr>
              <a:t>13/07/2011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s-ES"/>
              <a:t>Ingeniería en Auditoria y Contaduría Pública Autorizada - ICM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7E51F-910A-4D05-A343-46D89AE7B69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0BA7B-CE33-4100-A8DB-4292895671A5}" type="datetime1">
              <a:rPr lang="es-ES"/>
              <a:pPr>
                <a:defRPr/>
              </a:pPr>
              <a:t>13/07/2011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Ingeniería en Auditoria y Contaduría Pública Autorizada - ICM</a:t>
            </a:r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4A1C8-DB8E-472D-A5EC-13762E17B25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DC3FF-15C2-4358-889C-30D6962D6B74}" type="datetime1">
              <a:rPr lang="es-ES"/>
              <a:pPr>
                <a:defRPr/>
              </a:pPr>
              <a:t>13/07/2011</a:t>
            </a:fld>
            <a:endParaRPr lang="es-ES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Ingeniería en Auditoria y Contaduría Pública Autorizada - ICM</a:t>
            </a:r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54700-F161-4DFC-814C-94EA2E2C510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F4270-4612-4A9C-83B1-C3EFE9C306D1}" type="datetime1">
              <a:rPr lang="es-ES"/>
              <a:pPr>
                <a:defRPr/>
              </a:pPr>
              <a:t>13/07/2011</a:t>
            </a:fld>
            <a:endParaRPr lang="es-ES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Ingeniería en Auditoria y Contaduría Pública Autorizada - ICM</a:t>
            </a:r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2555D-7A6F-400C-B127-3550C663D7F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28 Rectángulo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29 Rectángulo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63" name="2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2064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450D35-657D-4CFE-8F6D-A2B6D3226B1E}" type="datetime1">
              <a:rPr lang="es-ES"/>
              <a:pPr>
                <a:defRPr/>
              </a:pPr>
              <a:t>13/07/2011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s-ES"/>
              <a:t>Ingeniería en Auditoria y Contaduría Pública Autorizada - ICM</a:t>
            </a: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4C2FCE-F5A9-4B18-A9BA-FFF40B220A0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05" r:id="rId2"/>
    <p:sldLayoutId id="2147483806" r:id="rId3"/>
    <p:sldLayoutId id="2147483807" r:id="rId4"/>
    <p:sldLayoutId id="2147483814" r:id="rId5"/>
    <p:sldLayoutId id="2147483815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ransition>
    <p:zoom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5" Type="http://schemas.openxmlformats.org/officeDocument/2006/relationships/slide" Target="slide20.xml"/><Relationship Id="rId4" Type="http://schemas.openxmlformats.org/officeDocument/2006/relationships/slide" Target="slide1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12" Type="http://schemas.openxmlformats.org/officeDocument/2006/relationships/slide" Target="slide3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11" Type="http://schemas.openxmlformats.org/officeDocument/2006/relationships/image" Target="../media/image7.jpeg"/><Relationship Id="rId5" Type="http://schemas.openxmlformats.org/officeDocument/2006/relationships/diagramColors" Target="../diagrams/colors1.xml"/><Relationship Id="rId10" Type="http://schemas.openxmlformats.org/officeDocument/2006/relationships/hyperlink" Target="http://envasesdellitoral.com/images/common/ceo-message/cnc-02.jpg" TargetMode="Externa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slide" Target="slide19.xml"/><Relationship Id="rId4" Type="http://schemas.openxmlformats.org/officeDocument/2006/relationships/slide" Target="slide2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hyperlink" Target="file:///F:\PRESENTACION\ESTADO%20DE%20RESULTADO.xls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file:///G:\TESIS%20cambios%20nuevos\ANEXOS\ANEXO%20A.do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50" y="-928688"/>
            <a:ext cx="8458200" cy="43989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C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C" sz="2000" dirty="0" smtClean="0">
                <a:latin typeface="Arial" pitchFamily="34" charset="0"/>
                <a:cs typeface="Arial" pitchFamily="34" charset="0"/>
              </a:rPr>
            </a:br>
            <a:r>
              <a:rPr lang="es-EC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C" sz="2000" dirty="0" smtClean="0">
                <a:latin typeface="Arial" pitchFamily="34" charset="0"/>
                <a:cs typeface="Arial" pitchFamily="34" charset="0"/>
              </a:rPr>
            </a:br>
            <a:r>
              <a:rPr lang="es-EC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C" sz="2000" dirty="0" smtClean="0">
                <a:latin typeface="Arial" pitchFamily="34" charset="0"/>
                <a:cs typeface="Arial" pitchFamily="34" charset="0"/>
              </a:rPr>
            </a:br>
            <a:r>
              <a:rPr lang="es-EC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C" sz="2000" dirty="0" smtClean="0">
                <a:latin typeface="Arial" pitchFamily="34" charset="0"/>
                <a:cs typeface="Arial" pitchFamily="34" charset="0"/>
              </a:rPr>
            </a:br>
            <a:r>
              <a:rPr lang="es-EC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C" sz="2000" dirty="0" smtClean="0">
                <a:latin typeface="Arial" pitchFamily="34" charset="0"/>
                <a:cs typeface="Arial" pitchFamily="34" charset="0"/>
              </a:rPr>
            </a:br>
            <a:r>
              <a:rPr lang="es-EC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C" sz="2000" dirty="0" smtClean="0">
                <a:latin typeface="Arial" pitchFamily="34" charset="0"/>
                <a:cs typeface="Arial" pitchFamily="34" charset="0"/>
              </a:rPr>
            </a:br>
            <a:r>
              <a:rPr lang="es-EC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C" sz="2000" dirty="0" smtClean="0">
                <a:latin typeface="Arial" pitchFamily="34" charset="0"/>
                <a:cs typeface="Arial" pitchFamily="34" charset="0"/>
              </a:rPr>
            </a:br>
            <a:r>
              <a:rPr lang="es-EC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C" sz="2000" dirty="0" smtClean="0">
                <a:latin typeface="Arial" pitchFamily="34" charset="0"/>
                <a:cs typeface="Arial" pitchFamily="34" charset="0"/>
              </a:rPr>
            </a:br>
            <a:r>
              <a:rPr lang="es-EC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C" sz="2000" dirty="0" smtClean="0">
                <a:latin typeface="Arial" pitchFamily="34" charset="0"/>
                <a:cs typeface="Arial" pitchFamily="34" charset="0"/>
              </a:rPr>
            </a:b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ESCUELA SUPERIOR POLITÉCNICA DEL LITORAL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2000" dirty="0" smtClean="0">
                <a:latin typeface="Arial" pitchFamily="34" charset="0"/>
                <a:cs typeface="Arial" pitchFamily="34" charset="0"/>
              </a:rPr>
            </a:b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2000" dirty="0" smtClean="0">
                <a:latin typeface="Arial" pitchFamily="34" charset="0"/>
                <a:cs typeface="Arial" pitchFamily="34" charset="0"/>
              </a:rPr>
            </a:br>
            <a:r>
              <a:rPr lang="es-ES" sz="2000" dirty="0" smtClean="0">
                <a:latin typeface="Arial" pitchFamily="34" charset="0"/>
                <a:cs typeface="Arial" pitchFamily="34" charset="0"/>
              </a:rPr>
              <a:t>Instituto de Ciencias Matemáticas</a:t>
            </a:r>
            <a:br>
              <a:rPr lang="es-ES" sz="2000" dirty="0" smtClean="0">
                <a:latin typeface="Arial" pitchFamily="34" charset="0"/>
                <a:cs typeface="Arial" pitchFamily="34" charset="0"/>
              </a:rPr>
            </a:br>
            <a:r>
              <a:rPr lang="es-ES" sz="20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2000" b="1" dirty="0" smtClean="0">
                <a:latin typeface="Arial" pitchFamily="34" charset="0"/>
                <a:cs typeface="Arial" pitchFamily="34" charset="0"/>
              </a:rPr>
            </a:b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Ingeniería en Auditoría y Contaduría Pública Autorizada</a:t>
            </a:r>
            <a:br>
              <a:rPr lang="es-ES" sz="2000" b="1" dirty="0" smtClean="0">
                <a:latin typeface="Arial" pitchFamily="34" charset="0"/>
                <a:cs typeface="Arial" pitchFamily="34" charset="0"/>
              </a:rPr>
            </a:b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 </a:t>
            </a:r>
            <a:br>
              <a:rPr lang="es-ES" sz="2000" b="1" dirty="0" smtClean="0">
                <a:latin typeface="Arial" pitchFamily="34" charset="0"/>
                <a:cs typeface="Arial" pitchFamily="34" charset="0"/>
              </a:rPr>
            </a:b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 </a:t>
            </a:r>
            <a:br>
              <a:rPr lang="es-ES" sz="2000" b="1" dirty="0" smtClean="0">
                <a:latin typeface="Arial" pitchFamily="34" charset="0"/>
                <a:cs typeface="Arial" pitchFamily="34" charset="0"/>
              </a:rPr>
            </a:b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“DESAROLLO DE UN PLAN DE IMPLEMENTACIÓN DE LAS NIIF PARA UNA COMPAÑÍA DEDICADA A LA ELABORACIÓN DE ENVASES SANITARIOS PARA CONSERVAS ALIMENTICIAS EN EL AÑO 2010.”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2000" dirty="0" smtClean="0">
                <a:latin typeface="Arial" pitchFamily="34" charset="0"/>
                <a:cs typeface="Arial" pitchFamily="34" charset="0"/>
              </a:rPr>
            </a:br>
            <a:r>
              <a:rPr lang="es-ES" sz="1800" dirty="0" smtClean="0"/>
              <a:t> 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28688" y="4000500"/>
            <a:ext cx="7000875" cy="1643063"/>
          </a:xfrm>
        </p:spPr>
        <p:txBody>
          <a:bodyPr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s-ES" sz="7200" dirty="0" smtClean="0">
                <a:solidFill>
                  <a:schemeClr val="tx1"/>
                </a:solidFill>
                <a:cs typeface="Arial" pitchFamily="34" charset="0"/>
              </a:rPr>
              <a:t>Previo a la obtención del título de: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s-ES" sz="6400" dirty="0" smtClean="0">
                <a:solidFill>
                  <a:schemeClr val="tx1"/>
                </a:solidFill>
                <a:cs typeface="Arial" pitchFamily="34" charset="0"/>
              </a:rPr>
              <a:t> 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s-ES" sz="6400" dirty="0" smtClean="0">
                <a:solidFill>
                  <a:schemeClr val="tx1"/>
                </a:solidFill>
                <a:cs typeface="Arial" pitchFamily="34" charset="0"/>
              </a:rPr>
              <a:t> 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s-ES" sz="6400" b="1" dirty="0" smtClean="0">
                <a:solidFill>
                  <a:schemeClr val="tx1"/>
                </a:solidFill>
                <a:cs typeface="Arial" pitchFamily="34" charset="0"/>
              </a:rPr>
              <a:t>INGENIERO EN AUDITORÍA Y CONTADURÍA PÚBLICA AUTORIZADA</a:t>
            </a:r>
            <a:endParaRPr lang="es-ES" sz="6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s-ES" sz="6400" b="1" dirty="0" smtClean="0">
                <a:solidFill>
                  <a:schemeClr val="tx1"/>
                </a:solidFill>
                <a:cs typeface="Arial" pitchFamily="34" charset="0"/>
              </a:rPr>
              <a:t> </a:t>
            </a:r>
            <a:endParaRPr lang="es-ES" sz="6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s-ES" sz="6400" b="1" dirty="0" smtClean="0">
                <a:solidFill>
                  <a:schemeClr val="tx1"/>
                </a:solidFill>
                <a:cs typeface="Arial" pitchFamily="34" charset="0"/>
              </a:rPr>
              <a:t>Presentado por: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s-ES" sz="6400" b="1" dirty="0" smtClean="0">
                <a:solidFill>
                  <a:schemeClr val="tx1"/>
                </a:solidFill>
                <a:cs typeface="Arial" pitchFamily="34" charset="0"/>
              </a:rPr>
              <a:t> </a:t>
            </a:r>
            <a:endParaRPr lang="es-ES" sz="6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s-ES" sz="6400" b="1" dirty="0" smtClean="0">
                <a:solidFill>
                  <a:schemeClr val="tx1"/>
                </a:solidFill>
                <a:cs typeface="Arial" pitchFamily="34" charset="0"/>
              </a:rPr>
              <a:t> </a:t>
            </a:r>
            <a:endParaRPr lang="es-ES" sz="6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s-ES" sz="6400" dirty="0" smtClean="0">
                <a:solidFill>
                  <a:schemeClr val="tx1"/>
                </a:solidFill>
                <a:cs typeface="Arial" pitchFamily="34" charset="0"/>
              </a:rPr>
              <a:t>Helen Guillén Pacheco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s-ES" sz="6400" dirty="0" smtClean="0">
                <a:solidFill>
                  <a:schemeClr val="tx1"/>
                </a:solidFill>
                <a:cs typeface="Arial" pitchFamily="34" charset="0"/>
              </a:rPr>
              <a:t>Stefania Intriago Molina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s-ES" sz="6400" dirty="0" smtClean="0">
              <a:cs typeface="Arial" pitchFamily="34" charset="0"/>
            </a:endParaRPr>
          </a:p>
          <a:p>
            <a:pPr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s-ES" sz="6400" dirty="0" smtClean="0">
                <a:cs typeface="Arial" pitchFamily="34" charset="0"/>
              </a:rPr>
              <a:t> 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s-ES" dirty="0"/>
          </a:p>
        </p:txBody>
      </p:sp>
      <p:pic>
        <p:nvPicPr>
          <p:cNvPr id="1030" name="Picture 6" descr="http://www.espol.edu.ec/espol/infopages/noticias/img/logo_espol.gif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 t="4747" r="5594" b="5064"/>
          <a:stretch>
            <a:fillRect/>
          </a:stretch>
        </p:blipFill>
        <p:spPr bwMode="auto">
          <a:xfrm>
            <a:off x="214282" y="428604"/>
            <a:ext cx="1143008" cy="121442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500063" y="785813"/>
            <a:ext cx="8229600" cy="1066800"/>
          </a:xfrm>
        </p:spPr>
        <p:txBody>
          <a:bodyPr/>
          <a:lstStyle/>
          <a:p>
            <a:pPr algn="ctr"/>
            <a:r>
              <a:rPr lang="es-ES" b="1" smtClean="0"/>
              <a:t>Base de estimación de cuentas de cobranza dudosa</a:t>
            </a:r>
            <a:endParaRPr lang="en-US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50825" y="2205038"/>
            <a:ext cx="8435975" cy="4324350"/>
          </a:xfrm>
        </p:spPr>
        <p:txBody>
          <a:bodyPr/>
          <a:lstStyle/>
          <a:p>
            <a:pPr algn="just">
              <a:buFont typeface="Georgia" pitchFamily="18" charset="0"/>
              <a:buNone/>
            </a:pPr>
            <a:r>
              <a:rPr lang="es-ES" sz="1800" smtClean="0"/>
              <a:t>     Se abandona la política de estimar la provisión sobre bases tributarias o fiscales, que consistía en determinar el monto de la cobranza dudosa aplicando el 1% sobre el importe que constituye en incremento bruto de las cuentas por cobrar en forma anual hasta un límite del 10% del saldo de las cuentas por cobrar, a una política basada en el análisis individual de cada deudor conforme lo requiere el párrafo 59 de la NIC 39 Instrumentos Financieros Reconocimiento y Medición.</a:t>
            </a:r>
          </a:p>
          <a:p>
            <a:pPr>
              <a:buFont typeface="Georgia" pitchFamily="18" charset="0"/>
              <a:buNone/>
            </a:pPr>
            <a:endParaRPr lang="es-ES" sz="1800" smtClean="0"/>
          </a:p>
        </p:txBody>
      </p:sp>
      <p:grpSp>
        <p:nvGrpSpPr>
          <p:cNvPr id="15364" name="Group 3"/>
          <p:cNvGrpSpPr>
            <a:grpSpLocks noChangeAspect="1"/>
          </p:cNvGrpSpPr>
          <p:nvPr/>
        </p:nvGrpSpPr>
        <p:grpSpPr bwMode="auto">
          <a:xfrm>
            <a:off x="1428750" y="4500563"/>
            <a:ext cx="6215063" cy="1443037"/>
            <a:chOff x="-8" y="-10"/>
            <a:chExt cx="8337" cy="1693"/>
          </a:xfrm>
        </p:grpSpPr>
        <p:sp>
          <p:nvSpPr>
            <p:cNvPr id="15372" name="AutoShape 31"/>
            <p:cNvSpPr>
              <a:spLocks noChangeAspect="1" noChangeArrowheads="1" noTextEdit="1"/>
            </p:cNvSpPr>
            <p:nvPr/>
          </p:nvSpPr>
          <p:spPr bwMode="auto">
            <a:xfrm>
              <a:off x="-8" y="-10"/>
              <a:ext cx="8337" cy="16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Rectangle 30"/>
            <p:cNvSpPr>
              <a:spLocks noChangeArrowheads="1"/>
            </p:cNvSpPr>
            <p:nvPr/>
          </p:nvSpPr>
          <p:spPr bwMode="auto">
            <a:xfrm>
              <a:off x="2365" y="-10"/>
              <a:ext cx="63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ES" sz="1000" b="1">
                  <a:solidFill>
                    <a:srgbClr val="000000"/>
                  </a:solidFill>
                  <a:cs typeface="Times New Roman" pitchFamily="18" charset="0"/>
                </a:rPr>
                <a:t>Detalle</a:t>
              </a:r>
              <a:endParaRPr lang="es-ES"/>
            </a:p>
          </p:txBody>
        </p:sp>
        <p:sp>
          <p:nvSpPr>
            <p:cNvPr id="15374" name="Rectangle 29"/>
            <p:cNvSpPr>
              <a:spLocks noChangeArrowheads="1"/>
            </p:cNvSpPr>
            <p:nvPr/>
          </p:nvSpPr>
          <p:spPr bwMode="auto">
            <a:xfrm>
              <a:off x="5860" y="-10"/>
              <a:ext cx="465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ES" sz="1000" b="1">
                  <a:solidFill>
                    <a:srgbClr val="000000"/>
                  </a:solidFill>
                  <a:cs typeface="Times New Roman" pitchFamily="18" charset="0"/>
                </a:rPr>
                <a:t>Debe</a:t>
              </a:r>
              <a:endParaRPr lang="es-ES"/>
            </a:p>
          </p:txBody>
        </p:sp>
        <p:sp>
          <p:nvSpPr>
            <p:cNvPr id="15375" name="Rectangle 28"/>
            <p:cNvSpPr>
              <a:spLocks noChangeArrowheads="1"/>
            </p:cNvSpPr>
            <p:nvPr/>
          </p:nvSpPr>
          <p:spPr bwMode="auto">
            <a:xfrm>
              <a:off x="7298" y="-10"/>
              <a:ext cx="54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ES" sz="1000" b="1">
                  <a:solidFill>
                    <a:srgbClr val="000000"/>
                  </a:solidFill>
                  <a:cs typeface="Times New Roman" pitchFamily="18" charset="0"/>
                </a:rPr>
                <a:t>Haber</a:t>
              </a:r>
              <a:endParaRPr lang="es-ES"/>
            </a:p>
          </p:txBody>
        </p:sp>
        <p:sp>
          <p:nvSpPr>
            <p:cNvPr id="15376" name="Rectangle 27"/>
            <p:cNvSpPr>
              <a:spLocks noChangeArrowheads="1"/>
            </p:cNvSpPr>
            <p:nvPr/>
          </p:nvSpPr>
          <p:spPr bwMode="auto">
            <a:xfrm>
              <a:off x="43" y="307"/>
              <a:ext cx="402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ES" sz="1000">
                  <a:solidFill>
                    <a:srgbClr val="000000"/>
                  </a:solidFill>
                  <a:cs typeface="Times New Roman" pitchFamily="18" charset="0"/>
                </a:rPr>
                <a:t>Resultados acumulados - Reserva facultativa</a:t>
              </a:r>
              <a:endParaRPr lang="es-ES"/>
            </a:p>
          </p:txBody>
        </p:sp>
        <p:sp>
          <p:nvSpPr>
            <p:cNvPr id="15377" name="Rectangle 26"/>
            <p:cNvSpPr>
              <a:spLocks noChangeArrowheads="1"/>
            </p:cNvSpPr>
            <p:nvPr/>
          </p:nvSpPr>
          <p:spPr bwMode="auto">
            <a:xfrm>
              <a:off x="5809" y="307"/>
              <a:ext cx="96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ES" sz="1000">
                  <a:solidFill>
                    <a:srgbClr val="000000"/>
                  </a:solidFill>
                  <a:cs typeface="Times New Roman" pitchFamily="18" charset="0"/>
                </a:rPr>
                <a:t>906.831,00</a:t>
              </a:r>
              <a:endParaRPr lang="es-ES"/>
            </a:p>
          </p:txBody>
        </p:sp>
        <p:sp>
          <p:nvSpPr>
            <p:cNvPr id="15378" name="Rectangle 25"/>
            <p:cNvSpPr>
              <a:spLocks noChangeArrowheads="1"/>
            </p:cNvSpPr>
            <p:nvPr/>
          </p:nvSpPr>
          <p:spPr bwMode="auto">
            <a:xfrm>
              <a:off x="5413" y="307"/>
              <a:ext cx="105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ES" sz="1000">
                  <a:solidFill>
                    <a:srgbClr val="000000"/>
                  </a:solidFill>
                  <a:cs typeface="Times New Roman" pitchFamily="18" charset="0"/>
                </a:rPr>
                <a:t>$     </a:t>
              </a:r>
              <a:endParaRPr lang="es-ES"/>
            </a:p>
          </p:txBody>
        </p:sp>
        <p:sp>
          <p:nvSpPr>
            <p:cNvPr id="15379" name="Rectangle 24"/>
            <p:cNvSpPr>
              <a:spLocks noChangeArrowheads="1"/>
            </p:cNvSpPr>
            <p:nvPr/>
          </p:nvSpPr>
          <p:spPr bwMode="auto">
            <a:xfrm>
              <a:off x="5784" y="307"/>
              <a:ext cx="6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ES" sz="1000">
                  <a:solidFill>
                    <a:srgbClr val="000000"/>
                  </a:solidFill>
                  <a:cs typeface="Times New Roman" pitchFamily="18" charset="0"/>
                </a:rPr>
                <a:t> </a:t>
              </a:r>
              <a:endParaRPr lang="es-ES"/>
            </a:p>
          </p:txBody>
        </p:sp>
        <p:sp>
          <p:nvSpPr>
            <p:cNvPr id="15380" name="Rectangle 23"/>
            <p:cNvSpPr>
              <a:spLocks noChangeArrowheads="1"/>
            </p:cNvSpPr>
            <p:nvPr/>
          </p:nvSpPr>
          <p:spPr bwMode="auto">
            <a:xfrm>
              <a:off x="302" y="589"/>
              <a:ext cx="300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ES" sz="1000">
                  <a:solidFill>
                    <a:srgbClr val="000000"/>
                  </a:solidFill>
                  <a:cs typeface="Times New Roman" pitchFamily="18" charset="0"/>
                </a:rPr>
                <a:t>a Cuentas por cobrar comerciales</a:t>
              </a:r>
              <a:endParaRPr lang="es-ES"/>
            </a:p>
          </p:txBody>
        </p:sp>
        <p:sp>
          <p:nvSpPr>
            <p:cNvPr id="15381" name="Rectangle 22"/>
            <p:cNvSpPr>
              <a:spLocks noChangeArrowheads="1"/>
            </p:cNvSpPr>
            <p:nvPr/>
          </p:nvSpPr>
          <p:spPr bwMode="auto">
            <a:xfrm>
              <a:off x="7240" y="589"/>
              <a:ext cx="96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ES" sz="1000">
                  <a:solidFill>
                    <a:srgbClr val="000000"/>
                  </a:solidFill>
                  <a:cs typeface="Times New Roman" pitchFamily="18" charset="0"/>
                </a:rPr>
                <a:t>906.831,00</a:t>
              </a:r>
              <a:endParaRPr lang="es-ES"/>
            </a:p>
          </p:txBody>
        </p:sp>
        <p:sp>
          <p:nvSpPr>
            <p:cNvPr id="15382" name="Rectangle 21"/>
            <p:cNvSpPr>
              <a:spLocks noChangeArrowheads="1"/>
            </p:cNvSpPr>
            <p:nvPr/>
          </p:nvSpPr>
          <p:spPr bwMode="auto">
            <a:xfrm>
              <a:off x="6928" y="589"/>
              <a:ext cx="105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ES" sz="1000">
                  <a:solidFill>
                    <a:srgbClr val="000000"/>
                  </a:solidFill>
                  <a:cs typeface="Times New Roman" pitchFamily="18" charset="0"/>
                </a:rPr>
                <a:t>$   </a:t>
              </a:r>
              <a:endParaRPr lang="es-ES"/>
            </a:p>
          </p:txBody>
        </p:sp>
        <p:sp>
          <p:nvSpPr>
            <p:cNvPr id="15383" name="Rectangle 20"/>
            <p:cNvSpPr>
              <a:spLocks noChangeArrowheads="1"/>
            </p:cNvSpPr>
            <p:nvPr/>
          </p:nvSpPr>
          <p:spPr bwMode="auto">
            <a:xfrm>
              <a:off x="7193" y="589"/>
              <a:ext cx="6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ES" sz="1000">
                  <a:solidFill>
                    <a:srgbClr val="000000"/>
                  </a:solidFill>
                  <a:cs typeface="Times New Roman" pitchFamily="18" charset="0"/>
                </a:rPr>
                <a:t> </a:t>
              </a:r>
              <a:endParaRPr lang="es-ES"/>
            </a:p>
          </p:txBody>
        </p:sp>
        <p:sp>
          <p:nvSpPr>
            <p:cNvPr id="15384" name="Rectangle 19"/>
            <p:cNvSpPr>
              <a:spLocks noChangeArrowheads="1"/>
            </p:cNvSpPr>
            <p:nvPr/>
          </p:nvSpPr>
          <p:spPr bwMode="auto">
            <a:xfrm>
              <a:off x="431" y="872"/>
              <a:ext cx="366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ES" sz="1000">
                  <a:solidFill>
                    <a:srgbClr val="000000"/>
                  </a:solidFill>
                  <a:cs typeface="Times New Roman" pitchFamily="18" charset="0"/>
                </a:rPr>
                <a:t>Estimación por deterioro (malas cuentas)</a:t>
              </a:r>
              <a:endParaRPr lang="es-ES"/>
            </a:p>
          </p:txBody>
        </p:sp>
        <p:sp>
          <p:nvSpPr>
            <p:cNvPr id="15385" name="Rectangle 18"/>
            <p:cNvSpPr>
              <a:spLocks noChangeArrowheads="1"/>
            </p:cNvSpPr>
            <p:nvPr/>
          </p:nvSpPr>
          <p:spPr bwMode="auto">
            <a:xfrm>
              <a:off x="431" y="1401"/>
              <a:ext cx="66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ES" sz="1000" b="1">
                  <a:solidFill>
                    <a:srgbClr val="000000"/>
                  </a:solidFill>
                  <a:cs typeface="Times New Roman" pitchFamily="18" charset="0"/>
                </a:rPr>
                <a:t>Suman</a:t>
              </a:r>
              <a:endParaRPr lang="es-ES"/>
            </a:p>
          </p:txBody>
        </p:sp>
        <p:sp>
          <p:nvSpPr>
            <p:cNvPr id="15386" name="Rectangle 17"/>
            <p:cNvSpPr>
              <a:spLocks noChangeArrowheads="1"/>
            </p:cNvSpPr>
            <p:nvPr/>
          </p:nvSpPr>
          <p:spPr bwMode="auto">
            <a:xfrm>
              <a:off x="5809" y="1407"/>
              <a:ext cx="96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ES" sz="1000">
                  <a:solidFill>
                    <a:srgbClr val="000000"/>
                  </a:solidFill>
                  <a:cs typeface="Times New Roman" pitchFamily="18" charset="0"/>
                </a:rPr>
                <a:t>906.831,00</a:t>
              </a:r>
              <a:endParaRPr lang="es-ES"/>
            </a:p>
          </p:txBody>
        </p:sp>
        <p:sp>
          <p:nvSpPr>
            <p:cNvPr id="15387" name="Rectangle 16"/>
            <p:cNvSpPr>
              <a:spLocks noChangeArrowheads="1"/>
            </p:cNvSpPr>
            <p:nvPr/>
          </p:nvSpPr>
          <p:spPr bwMode="auto">
            <a:xfrm>
              <a:off x="5413" y="1407"/>
              <a:ext cx="105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ES" sz="1000">
                  <a:solidFill>
                    <a:srgbClr val="000000"/>
                  </a:solidFill>
                  <a:cs typeface="Times New Roman" pitchFamily="18" charset="0"/>
                </a:rPr>
                <a:t>$     </a:t>
              </a:r>
              <a:endParaRPr lang="es-ES"/>
            </a:p>
          </p:txBody>
        </p:sp>
        <p:sp>
          <p:nvSpPr>
            <p:cNvPr id="15388" name="Rectangle 15"/>
            <p:cNvSpPr>
              <a:spLocks noChangeArrowheads="1"/>
            </p:cNvSpPr>
            <p:nvPr/>
          </p:nvSpPr>
          <p:spPr bwMode="auto">
            <a:xfrm>
              <a:off x="5784" y="1407"/>
              <a:ext cx="6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ES" sz="1000">
                  <a:solidFill>
                    <a:srgbClr val="000000"/>
                  </a:solidFill>
                  <a:cs typeface="Times New Roman" pitchFamily="18" charset="0"/>
                </a:rPr>
                <a:t> </a:t>
              </a:r>
              <a:endParaRPr lang="es-ES"/>
            </a:p>
          </p:txBody>
        </p:sp>
        <p:sp>
          <p:nvSpPr>
            <p:cNvPr id="15389" name="Rectangle 14"/>
            <p:cNvSpPr>
              <a:spLocks noChangeArrowheads="1"/>
            </p:cNvSpPr>
            <p:nvPr/>
          </p:nvSpPr>
          <p:spPr bwMode="auto">
            <a:xfrm>
              <a:off x="7240" y="1407"/>
              <a:ext cx="96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ES" sz="1000">
                  <a:solidFill>
                    <a:srgbClr val="000000"/>
                  </a:solidFill>
                  <a:cs typeface="Times New Roman" pitchFamily="18" charset="0"/>
                </a:rPr>
                <a:t>906.831,00</a:t>
              </a:r>
              <a:endParaRPr lang="es-ES"/>
            </a:p>
          </p:txBody>
        </p:sp>
        <p:sp>
          <p:nvSpPr>
            <p:cNvPr id="15390" name="Rectangle 13"/>
            <p:cNvSpPr>
              <a:spLocks noChangeArrowheads="1"/>
            </p:cNvSpPr>
            <p:nvPr/>
          </p:nvSpPr>
          <p:spPr bwMode="auto">
            <a:xfrm>
              <a:off x="6928" y="1407"/>
              <a:ext cx="105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ES" sz="1000">
                  <a:solidFill>
                    <a:srgbClr val="000000"/>
                  </a:solidFill>
                  <a:cs typeface="Times New Roman" pitchFamily="18" charset="0"/>
                </a:rPr>
                <a:t>$   </a:t>
              </a:r>
              <a:endParaRPr lang="es-ES"/>
            </a:p>
          </p:txBody>
        </p:sp>
        <p:sp>
          <p:nvSpPr>
            <p:cNvPr id="15391" name="Rectangle 12"/>
            <p:cNvSpPr>
              <a:spLocks noChangeArrowheads="1"/>
            </p:cNvSpPr>
            <p:nvPr/>
          </p:nvSpPr>
          <p:spPr bwMode="auto">
            <a:xfrm>
              <a:off x="7193" y="1407"/>
              <a:ext cx="6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s-ES" sz="1000">
                  <a:solidFill>
                    <a:srgbClr val="000000"/>
                  </a:solidFill>
                  <a:cs typeface="Times New Roman" pitchFamily="18" charset="0"/>
                </a:rPr>
                <a:t> </a:t>
              </a:r>
              <a:endParaRPr lang="es-ES"/>
            </a:p>
          </p:txBody>
        </p:sp>
        <p:sp>
          <p:nvSpPr>
            <p:cNvPr id="15392" name="Rectangle 11"/>
            <p:cNvSpPr>
              <a:spLocks noChangeArrowheads="1"/>
            </p:cNvSpPr>
            <p:nvPr/>
          </p:nvSpPr>
          <p:spPr bwMode="auto">
            <a:xfrm>
              <a:off x="-8" y="-8"/>
              <a:ext cx="33" cy="168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Rectangle 10"/>
            <p:cNvSpPr>
              <a:spLocks noChangeArrowheads="1"/>
            </p:cNvSpPr>
            <p:nvPr/>
          </p:nvSpPr>
          <p:spPr bwMode="auto">
            <a:xfrm>
              <a:off x="5308" y="25"/>
              <a:ext cx="33" cy="164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Rectangle 9"/>
            <p:cNvSpPr>
              <a:spLocks noChangeArrowheads="1"/>
            </p:cNvSpPr>
            <p:nvPr/>
          </p:nvSpPr>
          <p:spPr bwMode="auto">
            <a:xfrm>
              <a:off x="6824" y="25"/>
              <a:ext cx="33" cy="164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Rectangle 8"/>
            <p:cNvSpPr>
              <a:spLocks noChangeArrowheads="1"/>
            </p:cNvSpPr>
            <p:nvPr/>
          </p:nvSpPr>
          <p:spPr bwMode="auto">
            <a:xfrm>
              <a:off x="8255" y="25"/>
              <a:ext cx="33" cy="164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Rectangle 7"/>
            <p:cNvSpPr>
              <a:spLocks noChangeArrowheads="1"/>
            </p:cNvSpPr>
            <p:nvPr/>
          </p:nvSpPr>
          <p:spPr bwMode="auto">
            <a:xfrm>
              <a:off x="25" y="-8"/>
              <a:ext cx="8263" cy="3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Rectangle 6"/>
            <p:cNvSpPr>
              <a:spLocks noChangeArrowheads="1"/>
            </p:cNvSpPr>
            <p:nvPr/>
          </p:nvSpPr>
          <p:spPr bwMode="auto">
            <a:xfrm>
              <a:off x="25" y="229"/>
              <a:ext cx="8263" cy="3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8" name="Rectangle 5"/>
            <p:cNvSpPr>
              <a:spLocks noChangeArrowheads="1"/>
            </p:cNvSpPr>
            <p:nvPr/>
          </p:nvSpPr>
          <p:spPr bwMode="auto">
            <a:xfrm>
              <a:off x="25" y="1358"/>
              <a:ext cx="8263" cy="3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Rectangle 4"/>
            <p:cNvSpPr>
              <a:spLocks noChangeArrowheads="1"/>
            </p:cNvSpPr>
            <p:nvPr/>
          </p:nvSpPr>
          <p:spPr bwMode="auto">
            <a:xfrm>
              <a:off x="25" y="1640"/>
              <a:ext cx="8263" cy="3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" name="Right Arrow 34">
            <a:hlinkClick r:id="rId2" action="ppaction://hlinksldjump"/>
          </p:cNvPr>
          <p:cNvSpPr/>
          <p:nvPr/>
        </p:nvSpPr>
        <p:spPr>
          <a:xfrm>
            <a:off x="8101013" y="5300663"/>
            <a:ext cx="358775" cy="3603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4E874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43500" y="0"/>
            <a:ext cx="3714750" cy="744538"/>
          </a:xfrm>
        </p:spPr>
        <p:txBody>
          <a:bodyPr/>
          <a:lstStyle/>
          <a:p>
            <a:pPr>
              <a:defRPr/>
            </a:pPr>
            <a:r>
              <a:rPr lang="es-ES" sz="1000" dirty="0">
                <a:solidFill>
                  <a:schemeClr val="bg1"/>
                </a:solidFill>
              </a:rPr>
              <a:t>Ingeniería en Auditoria y Contaduría Pública Autorizada - ICM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gradFill>
            <a:gsLst>
              <a:gs pos="0">
                <a:srgbClr val="009999">
                  <a:shade val="30000"/>
                  <a:satMod val="115000"/>
                  <a:alpha val="13000"/>
                </a:srgbClr>
              </a:gs>
              <a:gs pos="50000">
                <a:srgbClr val="009999">
                  <a:shade val="67500"/>
                  <a:satMod val="115000"/>
                </a:srgbClr>
              </a:gs>
              <a:gs pos="100000">
                <a:srgbClr val="009999">
                  <a:shade val="100000"/>
                  <a:satMod val="115000"/>
                </a:srgb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39" name="38 Rectángulo"/>
          <p:cNvSpPr/>
          <p:nvPr/>
        </p:nvSpPr>
        <p:spPr>
          <a:xfrm>
            <a:off x="0" y="2000240"/>
            <a:ext cx="9144000" cy="46434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40" name="39 Flecha izquierda">
            <a:hlinkClick r:id="rId3" action="ppaction://hlinksldjump"/>
          </p:cNvPr>
          <p:cNvSpPr/>
          <p:nvPr/>
        </p:nvSpPr>
        <p:spPr>
          <a:xfrm>
            <a:off x="214313" y="5429250"/>
            <a:ext cx="357187" cy="2857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500063" y="928688"/>
            <a:ext cx="8229600" cy="1066800"/>
          </a:xfrm>
        </p:spPr>
        <p:txBody>
          <a:bodyPr/>
          <a:lstStyle/>
          <a:p>
            <a:r>
              <a:rPr lang="es-ES" b="1" smtClean="0"/>
              <a:t>Base de medición de existencias</a:t>
            </a:r>
            <a:endParaRPr lang="en-US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2084388"/>
            <a:ext cx="8229600" cy="2701925"/>
          </a:xfrm>
        </p:spPr>
        <p:txBody>
          <a:bodyPr/>
          <a:lstStyle/>
          <a:p>
            <a:pPr algn="just">
              <a:buFont typeface="Georgia" pitchFamily="18" charset="0"/>
              <a:buNone/>
            </a:pPr>
            <a:r>
              <a:rPr lang="es-ES" sz="1800" smtClean="0"/>
              <a:t>     Se abandona la base de medición de costo o valor de mercado el menor, adoptándose la base de costo o valor neto de realización, el que sea menor conforme lo requieren los párrafos 9 y 28 al 33 de la NIC 2 Existencias.</a:t>
            </a:r>
            <a:endParaRPr lang="en-US" sz="1800" smtClean="0"/>
          </a:p>
          <a:p>
            <a:pPr algn="just">
              <a:buFont typeface="Georgia" pitchFamily="18" charset="0"/>
              <a:buNone/>
            </a:pPr>
            <a:r>
              <a:rPr lang="es-ES" sz="1800" smtClean="0"/>
              <a:t>     El impacto de este cambio es un menor valor de las existencias y una disminución del patrimonio neto (Reserva Facultativa) por un monto de US $ 850,789 </a:t>
            </a:r>
          </a:p>
          <a:p>
            <a:pPr algn="just">
              <a:buFont typeface="Georgia" pitchFamily="18" charset="0"/>
              <a:buNone/>
            </a:pPr>
            <a:endParaRPr lang="es-ES" sz="1800" smtClean="0"/>
          </a:p>
        </p:txBody>
      </p:sp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8572500" y="6215063"/>
            <a:ext cx="358775" cy="3603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4E874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43500" y="0"/>
            <a:ext cx="3714750" cy="744538"/>
          </a:xfrm>
        </p:spPr>
        <p:txBody>
          <a:bodyPr/>
          <a:lstStyle/>
          <a:p>
            <a:pPr>
              <a:defRPr/>
            </a:pPr>
            <a:r>
              <a:rPr lang="es-ES" sz="1000" dirty="0">
                <a:solidFill>
                  <a:schemeClr val="bg1"/>
                </a:solidFill>
              </a:rPr>
              <a:t>Ingeniería en Auditoria y Contaduría Pública Autorizada - ICM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gradFill>
            <a:gsLst>
              <a:gs pos="0">
                <a:srgbClr val="009999">
                  <a:shade val="30000"/>
                  <a:satMod val="115000"/>
                  <a:alpha val="13000"/>
                </a:srgbClr>
              </a:gs>
              <a:gs pos="50000">
                <a:srgbClr val="009999">
                  <a:shade val="67500"/>
                  <a:satMod val="115000"/>
                </a:srgbClr>
              </a:gs>
              <a:gs pos="100000">
                <a:srgbClr val="009999">
                  <a:shade val="100000"/>
                  <a:satMod val="115000"/>
                </a:srgb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0" y="2000240"/>
            <a:ext cx="9144000" cy="46434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9" name="8 Flecha izquierda">
            <a:hlinkClick r:id="rId4" action="ppaction://hlinksldjump"/>
          </p:cNvPr>
          <p:cNvSpPr/>
          <p:nvPr/>
        </p:nvSpPr>
        <p:spPr>
          <a:xfrm>
            <a:off x="214313" y="6215063"/>
            <a:ext cx="428625" cy="4286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28625" y="785813"/>
            <a:ext cx="8229600" cy="1066800"/>
          </a:xfrm>
        </p:spPr>
        <p:txBody>
          <a:bodyPr/>
          <a:lstStyle/>
          <a:p>
            <a:r>
              <a:rPr lang="es-ES" b="1" smtClean="0"/>
              <a:t>Inmuebles, Maquinarias y Equipo</a:t>
            </a:r>
            <a:endParaRPr lang="en-US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sz="1800" b="1" smtClean="0"/>
              <a:t>Costo atribuido a las partidas de propiedad planta y equipo</a:t>
            </a:r>
            <a:r>
              <a:rPr lang="es-ES" sz="1800" smtClean="0"/>
              <a:t>, se corrige la base de medición del costo revaluado, efectuado en forma inconsistente y parcial y se adopta el modelo de revaluación de costo atribuido como base medición a partir del Estado de Situación Financiera de Transición, modelo contable señalado en los párrafos 31 al 42 de la NIC 16 Inmuebles, Maquinarias y Equipos, toda vez que el valor razonable del activo revaluado es significativamente mayor a su importe en libros.</a:t>
            </a:r>
          </a:p>
          <a:p>
            <a:pPr algn="just">
              <a:buFont typeface="Georgia" pitchFamily="18" charset="0"/>
              <a:buNone/>
            </a:pPr>
            <a:endParaRPr lang="en-US" sz="1800" smtClean="0"/>
          </a:p>
          <a:p>
            <a:pPr algn="just"/>
            <a:r>
              <a:rPr lang="es-ES" sz="1800" smtClean="0"/>
              <a:t>El impacto de este cambio es un mayor valor neto de la partida de Inmuebles, Maquinaria y Equipos de US $ 9`613,335 y un incremento del patrimonio neto (Excedente de Revaluación) por un monto de US $ 3`978,749.</a:t>
            </a:r>
            <a:endParaRPr lang="en-US" sz="1800" smtClean="0"/>
          </a:p>
          <a:p>
            <a:endParaRPr lang="en-US" sz="1800" smtClean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8501063" y="6143625"/>
            <a:ext cx="360362" cy="3603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4E874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43500" y="0"/>
            <a:ext cx="3714750" cy="744538"/>
          </a:xfrm>
        </p:spPr>
        <p:txBody>
          <a:bodyPr/>
          <a:lstStyle/>
          <a:p>
            <a:pPr>
              <a:defRPr/>
            </a:pPr>
            <a:r>
              <a:rPr lang="es-ES" sz="1000" dirty="0">
                <a:solidFill>
                  <a:schemeClr val="bg1"/>
                </a:solidFill>
              </a:rPr>
              <a:t>Ingeniería en Auditoria y Contaduría Pública Autorizada - ICM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gradFill>
            <a:gsLst>
              <a:gs pos="0">
                <a:srgbClr val="009999">
                  <a:shade val="30000"/>
                  <a:satMod val="115000"/>
                  <a:alpha val="13000"/>
                </a:srgbClr>
              </a:gs>
              <a:gs pos="50000">
                <a:srgbClr val="009999">
                  <a:shade val="67500"/>
                  <a:satMod val="115000"/>
                </a:srgbClr>
              </a:gs>
              <a:gs pos="100000">
                <a:srgbClr val="009999">
                  <a:shade val="100000"/>
                  <a:satMod val="115000"/>
                </a:srgb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8" name="7 Flecha izquierda">
            <a:hlinkClick r:id="rId3" action="ppaction://hlinksldjump"/>
          </p:cNvPr>
          <p:cNvSpPr/>
          <p:nvPr/>
        </p:nvSpPr>
        <p:spPr>
          <a:xfrm>
            <a:off x="214313" y="6215063"/>
            <a:ext cx="428625" cy="4286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0" y="2000240"/>
            <a:ext cx="9144000" cy="46434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00063" y="785813"/>
            <a:ext cx="8229600" cy="1066800"/>
          </a:xfrm>
        </p:spPr>
        <p:txBody>
          <a:bodyPr/>
          <a:lstStyle/>
          <a:p>
            <a:pPr algn="ctr"/>
            <a:r>
              <a:rPr lang="es-ES" b="1" smtClean="0"/>
              <a:t>Corrección de Depreciación Acumulada de Inmuebles</a:t>
            </a:r>
            <a:r>
              <a:rPr lang="es-ES" smtClean="0"/>
              <a:t> </a:t>
            </a:r>
            <a:endParaRPr lang="en-US" smtClean="0"/>
          </a:p>
        </p:txBody>
      </p:sp>
      <p:pic>
        <p:nvPicPr>
          <p:cNvPr id="1843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6830"/>
          <a:stretch>
            <a:fillRect/>
          </a:stretch>
        </p:blipFill>
        <p:spPr>
          <a:xfrm>
            <a:off x="3143250" y="3500438"/>
            <a:ext cx="3143250" cy="2786062"/>
          </a:xfrm>
          <a:noFill/>
        </p:spPr>
      </p:pic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539750" y="2708275"/>
            <a:ext cx="81359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Se reclasifica de otros activos, inmuebles recibidos en parte de pago y se reconoce la depreciación no contabilizada, tal como se detalla a continuación:</a:t>
            </a:r>
            <a:endParaRPr lang="en-US"/>
          </a:p>
        </p:txBody>
      </p:sp>
      <p:sp>
        <p:nvSpPr>
          <p:cNvPr id="5" name="Right Arrow 4">
            <a:hlinkClick r:id="rId3" action="ppaction://hlinksldjump"/>
          </p:cNvPr>
          <p:cNvSpPr/>
          <p:nvPr/>
        </p:nvSpPr>
        <p:spPr>
          <a:xfrm>
            <a:off x="8101013" y="5300663"/>
            <a:ext cx="358775" cy="3603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4E874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43500" y="0"/>
            <a:ext cx="3714750" cy="744538"/>
          </a:xfrm>
        </p:spPr>
        <p:txBody>
          <a:bodyPr/>
          <a:lstStyle/>
          <a:p>
            <a:pPr>
              <a:defRPr/>
            </a:pPr>
            <a:r>
              <a:rPr lang="es-ES" sz="1000" dirty="0">
                <a:solidFill>
                  <a:schemeClr val="bg1"/>
                </a:solidFill>
              </a:rPr>
              <a:t>Ingeniería en Auditoria y Contaduría Pública Autorizada - ICM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gradFill>
            <a:gsLst>
              <a:gs pos="0">
                <a:srgbClr val="009999">
                  <a:shade val="30000"/>
                  <a:satMod val="115000"/>
                  <a:alpha val="13000"/>
                </a:srgbClr>
              </a:gs>
              <a:gs pos="50000">
                <a:srgbClr val="009999">
                  <a:shade val="67500"/>
                  <a:satMod val="115000"/>
                </a:srgbClr>
              </a:gs>
              <a:gs pos="100000">
                <a:srgbClr val="009999">
                  <a:shade val="100000"/>
                  <a:satMod val="115000"/>
                </a:srgb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0" y="2000240"/>
            <a:ext cx="9144000" cy="46434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0" name="9 Flecha izquierda">
            <a:hlinkClick r:id="" action="ppaction://noaction"/>
          </p:cNvPr>
          <p:cNvSpPr/>
          <p:nvPr/>
        </p:nvSpPr>
        <p:spPr>
          <a:xfrm>
            <a:off x="285750" y="5214938"/>
            <a:ext cx="428625" cy="4286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28625" y="714375"/>
            <a:ext cx="8229600" cy="1066800"/>
          </a:xfrm>
        </p:spPr>
        <p:txBody>
          <a:bodyPr/>
          <a:lstStyle/>
          <a:p>
            <a:pPr algn="ctr"/>
            <a:r>
              <a:rPr lang="es-ES" b="1" smtClean="0"/>
              <a:t>Corrección de depreciación acumulada de inmuebles</a:t>
            </a:r>
            <a:r>
              <a:rPr lang="es-ES" smtClean="0"/>
              <a:t> </a:t>
            </a:r>
            <a:endParaRPr lang="en-US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Georgia" pitchFamily="18" charset="0"/>
              <a:buNone/>
            </a:pPr>
            <a:r>
              <a:rPr lang="es-ES" sz="2000" smtClean="0"/>
              <a:t>El impacto de este cambio es un mayor valor de la partida de Inmuebles, Maquinaria y Equipos, y una disminución de la partida Otros Activos por el monto de US.$ 660,369, así como un incremento del monto de depreciación acumulada de US.$ 10,761, y una disminución del patrimonio neto (Resultados Acumulados - Reserva Facultativa</a:t>
            </a:r>
            <a:endParaRPr lang="en-US" sz="2000" smtClean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8643938" y="6215063"/>
            <a:ext cx="358775" cy="3603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4E874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43500" y="0"/>
            <a:ext cx="3714750" cy="744538"/>
          </a:xfrm>
        </p:spPr>
        <p:txBody>
          <a:bodyPr/>
          <a:lstStyle/>
          <a:p>
            <a:pPr>
              <a:defRPr/>
            </a:pPr>
            <a:r>
              <a:rPr lang="es-ES" sz="1000" dirty="0">
                <a:solidFill>
                  <a:schemeClr val="bg1"/>
                </a:solidFill>
              </a:rPr>
              <a:t>Ingeniería en Auditoria y Contaduría Pública Autorizada - ICM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gradFill>
            <a:gsLst>
              <a:gs pos="0">
                <a:srgbClr val="009999">
                  <a:shade val="30000"/>
                  <a:satMod val="115000"/>
                  <a:alpha val="13000"/>
                </a:srgbClr>
              </a:gs>
              <a:gs pos="50000">
                <a:srgbClr val="009999">
                  <a:shade val="67500"/>
                  <a:satMod val="115000"/>
                </a:srgbClr>
              </a:gs>
              <a:gs pos="100000">
                <a:srgbClr val="009999">
                  <a:shade val="100000"/>
                  <a:satMod val="115000"/>
                </a:srgb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0" y="2000240"/>
            <a:ext cx="9144000" cy="46434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9" name="8 Flecha izquierda">
            <a:hlinkClick r:id="rId3" action="ppaction://hlinksldjump"/>
          </p:cNvPr>
          <p:cNvSpPr/>
          <p:nvPr/>
        </p:nvSpPr>
        <p:spPr>
          <a:xfrm>
            <a:off x="214313" y="6215063"/>
            <a:ext cx="428625" cy="4286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571500" y="785813"/>
            <a:ext cx="8291513" cy="1066800"/>
          </a:xfrm>
        </p:spPr>
        <p:txBody>
          <a:bodyPr/>
          <a:lstStyle/>
          <a:p>
            <a:pPr algn="ctr"/>
            <a:r>
              <a:rPr lang="es-ES" b="1" smtClean="0"/>
              <a:t>Pensiones de Jubilación y Bonificación por Desahucio</a:t>
            </a:r>
            <a:endParaRPr lang="en-US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sz="1800" smtClean="0"/>
              <a:t>Se corrige la política contable de reconocimiento y medición de los planes de beneficios por jubilación patronal, a valores actuariales descontados, tal como lo requiere la NIC 19 Beneficios a los Empleados.</a:t>
            </a:r>
            <a:endParaRPr lang="en-US" sz="1800" smtClean="0"/>
          </a:p>
          <a:p>
            <a:pPr algn="just">
              <a:buFont typeface="Georgia" pitchFamily="18" charset="0"/>
              <a:buNone/>
            </a:pPr>
            <a:endParaRPr lang="en-US" sz="1800" smtClean="0"/>
          </a:p>
          <a:p>
            <a:pPr algn="just"/>
            <a:r>
              <a:rPr lang="es-ES" sz="1800" smtClean="0"/>
              <a:t>El impacto de la adopción de esta nueva política origina un incremento de la partida Jubilación Patronal por el monto de US $ 601,584, así como una disminución en el patrimonio neto (Resultados Acumulados - Reserva Facultativa) por igual monto </a:t>
            </a:r>
            <a:endParaRPr lang="en-US" sz="1800" smtClean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8101013" y="5300663"/>
            <a:ext cx="358775" cy="3603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4E874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43500" y="0"/>
            <a:ext cx="3714750" cy="744538"/>
          </a:xfrm>
        </p:spPr>
        <p:txBody>
          <a:bodyPr/>
          <a:lstStyle/>
          <a:p>
            <a:pPr>
              <a:defRPr/>
            </a:pPr>
            <a:r>
              <a:rPr lang="es-ES" sz="1000" dirty="0">
                <a:solidFill>
                  <a:schemeClr val="bg1"/>
                </a:solidFill>
              </a:rPr>
              <a:t>Ingeniería en Auditoria y Contaduría Pública Autorizada - ICM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gradFill>
            <a:gsLst>
              <a:gs pos="0">
                <a:srgbClr val="009999">
                  <a:shade val="30000"/>
                  <a:satMod val="115000"/>
                  <a:alpha val="13000"/>
                </a:srgbClr>
              </a:gs>
              <a:gs pos="50000">
                <a:srgbClr val="009999">
                  <a:shade val="67500"/>
                  <a:satMod val="115000"/>
                </a:srgbClr>
              </a:gs>
              <a:gs pos="100000">
                <a:srgbClr val="009999">
                  <a:shade val="100000"/>
                  <a:satMod val="115000"/>
                </a:srgb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0" y="2000240"/>
            <a:ext cx="9144000" cy="46434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9" name="8 Flecha izquierda">
            <a:hlinkClick r:id="rId3" action="ppaction://hlinksldjump"/>
          </p:cNvPr>
          <p:cNvSpPr/>
          <p:nvPr/>
        </p:nvSpPr>
        <p:spPr>
          <a:xfrm>
            <a:off x="285750" y="5357813"/>
            <a:ext cx="428625" cy="4286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smtClean="0"/>
              <a:t>Impuestos y Participaciones Diferidas</a:t>
            </a:r>
            <a:endParaRPr lang="en-US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sz="1800" smtClean="0"/>
              <a:t>Se adopta la política contable de reconocimiento de impuestos y participaciones diferidas, tal como lo requieren los párrafos 15 y 24 de la NIC 12 Impuesto a la Renta. Bajo principios contables NEC, no se reconocía tributos ni participaciones diferidas.</a:t>
            </a:r>
            <a:endParaRPr lang="en-US" sz="1800" smtClean="0"/>
          </a:p>
          <a:p>
            <a:pPr algn="just"/>
            <a:endParaRPr lang="en-US" sz="1800" smtClean="0"/>
          </a:p>
          <a:p>
            <a:pPr algn="just"/>
            <a:r>
              <a:rPr lang="es-ES" sz="1800" smtClean="0"/>
              <a:t>El impacto de la adopción de esta nueva política origina un aumento en los activos no corrientes por un monto de US $ 637,137 y en los pasivos no corrientes por un monto de US $ 4’937,059</a:t>
            </a:r>
            <a:r>
              <a:rPr lang="es-EC" sz="1800" smtClean="0"/>
              <a:t> </a:t>
            </a:r>
            <a:endParaRPr lang="en-US" sz="1800" smtClean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8101013" y="5300663"/>
            <a:ext cx="358775" cy="3603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4E874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43500" y="0"/>
            <a:ext cx="3714750" cy="744538"/>
          </a:xfrm>
        </p:spPr>
        <p:txBody>
          <a:bodyPr/>
          <a:lstStyle/>
          <a:p>
            <a:pPr>
              <a:defRPr/>
            </a:pPr>
            <a:r>
              <a:rPr lang="es-ES" sz="1000" dirty="0">
                <a:solidFill>
                  <a:schemeClr val="bg1"/>
                </a:solidFill>
              </a:rPr>
              <a:t>Ingeniería en Auditoria y Contaduría Pública Autorizada - ICM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gradFill>
            <a:gsLst>
              <a:gs pos="0">
                <a:srgbClr val="009999">
                  <a:shade val="30000"/>
                  <a:satMod val="115000"/>
                  <a:alpha val="13000"/>
                </a:srgbClr>
              </a:gs>
              <a:gs pos="50000">
                <a:srgbClr val="009999">
                  <a:shade val="67500"/>
                  <a:satMod val="115000"/>
                </a:srgbClr>
              </a:gs>
              <a:gs pos="100000">
                <a:srgbClr val="009999">
                  <a:shade val="100000"/>
                  <a:satMod val="115000"/>
                </a:srgb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0" y="2285992"/>
            <a:ext cx="9144000" cy="45720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9" name="8 Flecha izquierda">
            <a:hlinkClick r:id="rId3" action="ppaction://hlinksldjump"/>
          </p:cNvPr>
          <p:cNvSpPr/>
          <p:nvPr/>
        </p:nvSpPr>
        <p:spPr>
          <a:xfrm>
            <a:off x="428625" y="5357813"/>
            <a:ext cx="428625" cy="4286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smtClean="0"/>
              <a:t>Impuestos y participaciones Diferidas</a:t>
            </a:r>
            <a:endParaRPr lang="en-US" smtClean="0"/>
          </a:p>
        </p:txBody>
      </p:sp>
      <p:pic>
        <p:nvPicPr>
          <p:cNvPr id="2253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14450" y="2852738"/>
            <a:ext cx="6515100" cy="2787650"/>
          </a:xfrm>
          <a:noFill/>
        </p:spPr>
      </p:pic>
      <p:sp>
        <p:nvSpPr>
          <p:cNvPr id="5" name="Right Arrow 4">
            <a:hlinkClick r:id="rId3" action="ppaction://hlinksldjump"/>
          </p:cNvPr>
          <p:cNvSpPr/>
          <p:nvPr/>
        </p:nvSpPr>
        <p:spPr>
          <a:xfrm>
            <a:off x="8101013" y="5300663"/>
            <a:ext cx="358775" cy="3603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4E874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43500" y="0"/>
            <a:ext cx="3714750" cy="744538"/>
          </a:xfrm>
        </p:spPr>
        <p:txBody>
          <a:bodyPr/>
          <a:lstStyle/>
          <a:p>
            <a:pPr>
              <a:defRPr/>
            </a:pPr>
            <a:r>
              <a:rPr lang="es-ES" sz="1000" dirty="0">
                <a:solidFill>
                  <a:schemeClr val="bg1"/>
                </a:solidFill>
              </a:rPr>
              <a:t>Ingeniería en Auditoria y Contaduría Pública Autorizada - ICM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gradFill>
            <a:gsLst>
              <a:gs pos="0">
                <a:srgbClr val="009999">
                  <a:shade val="30000"/>
                  <a:satMod val="115000"/>
                  <a:alpha val="13000"/>
                </a:srgbClr>
              </a:gs>
              <a:gs pos="50000">
                <a:srgbClr val="009999">
                  <a:shade val="67500"/>
                  <a:satMod val="115000"/>
                </a:srgbClr>
              </a:gs>
              <a:gs pos="100000">
                <a:srgbClr val="009999">
                  <a:shade val="100000"/>
                  <a:satMod val="115000"/>
                </a:srgb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9" name="8 Flecha izquierda">
            <a:hlinkClick r:id="rId4" action="ppaction://hlinksldjump"/>
          </p:cNvPr>
          <p:cNvSpPr/>
          <p:nvPr/>
        </p:nvSpPr>
        <p:spPr>
          <a:xfrm>
            <a:off x="214313" y="5286375"/>
            <a:ext cx="428625" cy="4286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324350"/>
          </a:xfrm>
        </p:spPr>
        <p:txBody>
          <a:bodyPr/>
          <a:lstStyle/>
          <a:p>
            <a:pPr algn="just">
              <a:buFont typeface="Georgia" pitchFamily="18" charset="0"/>
              <a:buNone/>
            </a:pPr>
            <a:r>
              <a:rPr lang="es-ES" sz="1800" smtClean="0"/>
              <a:t>    Se dan de baja partidas que están reconocidas como activos, bajo el concepto de gastos pagados por anticipado (otros activos corrientes) por US $ 245,268, que corresponden a tributos por recuperar cuyos plazos de recuperación han prescrito (impuesto a la renta y retenciones), y cuentas por cobrar (anticipos) por US $ 107,296, que corresponden a gastos devengados y que no cuentan con documentación sustentatoria. De acuerdo a NIIF dichos conceptos se tratan como gastos</a:t>
            </a:r>
          </a:p>
          <a:p>
            <a:pPr>
              <a:buFont typeface="Georgia" pitchFamily="18" charset="0"/>
              <a:buNone/>
            </a:pPr>
            <a:endParaRPr lang="en-US" sz="1800" smtClean="0"/>
          </a:p>
        </p:txBody>
      </p:sp>
      <p:pic>
        <p:nvPicPr>
          <p:cNvPr id="23555" name="Picture 5"/>
          <p:cNvPicPr>
            <a:picLocks noChangeAspect="1" noChangeArrowheads="1"/>
          </p:cNvPicPr>
          <p:nvPr/>
        </p:nvPicPr>
        <p:blipFill>
          <a:blip r:embed="rId2"/>
          <a:srcRect t="23315"/>
          <a:stretch>
            <a:fillRect/>
          </a:stretch>
        </p:blipFill>
        <p:spPr bwMode="auto">
          <a:xfrm>
            <a:off x="1928813" y="4143375"/>
            <a:ext cx="5253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4508500"/>
            <a:ext cx="536416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43500" y="0"/>
            <a:ext cx="3714750" cy="744538"/>
          </a:xfrm>
        </p:spPr>
        <p:txBody>
          <a:bodyPr/>
          <a:lstStyle/>
          <a:p>
            <a:pPr>
              <a:defRPr/>
            </a:pPr>
            <a:r>
              <a:rPr lang="es-ES" sz="1000" dirty="0">
                <a:solidFill>
                  <a:schemeClr val="bg1"/>
                </a:solidFill>
              </a:rPr>
              <a:t>Ingeniería en Auditoria y Contaduría Pública Autorizada - ICM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0" y="1785926"/>
            <a:ext cx="9144000" cy="46434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0" y="571480"/>
            <a:ext cx="6500858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3200" b="1" cap="all" dirty="0">
                <a:ln w="0"/>
                <a:solidFill>
                  <a:srgbClr val="000000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Baja de activos que de acuerdo a NIIFs son gasto</a:t>
            </a:r>
            <a:endParaRPr lang="es-ES" sz="3200" b="1" cap="all" dirty="0">
              <a:ln w="0"/>
              <a:solidFill>
                <a:srgbClr val="000000"/>
              </a:soli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gradFill>
            <a:gsLst>
              <a:gs pos="0">
                <a:srgbClr val="009999">
                  <a:shade val="30000"/>
                  <a:satMod val="115000"/>
                  <a:alpha val="13000"/>
                </a:srgbClr>
              </a:gs>
              <a:gs pos="50000">
                <a:srgbClr val="009999">
                  <a:shade val="67500"/>
                  <a:satMod val="115000"/>
                </a:srgbClr>
              </a:gs>
              <a:gs pos="100000">
                <a:srgbClr val="009999">
                  <a:shade val="100000"/>
                  <a:satMod val="115000"/>
                </a:srgb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2" name="11 Flecha izquierda">
            <a:hlinkClick r:id="rId4" action="ppaction://hlinksldjump"/>
          </p:cNvPr>
          <p:cNvSpPr/>
          <p:nvPr/>
        </p:nvSpPr>
        <p:spPr>
          <a:xfrm>
            <a:off x="357188" y="5857875"/>
            <a:ext cx="428625" cy="4286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Georgia" pitchFamily="18" charset="0"/>
              <a:buNone/>
            </a:pPr>
            <a:r>
              <a:rPr lang="es-ES" sz="1800" smtClean="0"/>
              <a:t>    Se adopta la política de ajustar los saldos en moneda extranjera existentes al cierre del período de reporte, al tipo de cambio de la fecha de cierre o reporte, tal como requiere el numeral a) del párrafo 23 de la NIC 21 Efecto de las Variaciones en los Tipos de Cambio de la Moneda Extranjera, tal como se detalla a continuación</a:t>
            </a:r>
          </a:p>
          <a:p>
            <a:pPr algn="just">
              <a:buFont typeface="Georgia" pitchFamily="18" charset="0"/>
              <a:buNone/>
            </a:pPr>
            <a:endParaRPr lang="es-ES" sz="1800" smtClean="0"/>
          </a:p>
          <a:p>
            <a:pPr algn="just">
              <a:buFont typeface="Georgia" pitchFamily="18" charset="0"/>
              <a:buNone/>
            </a:pPr>
            <a:endParaRPr lang="es-ES" sz="1800" smtClean="0"/>
          </a:p>
          <a:p>
            <a:pPr algn="just">
              <a:buFont typeface="Georgia" pitchFamily="18" charset="0"/>
              <a:buNone/>
            </a:pPr>
            <a:endParaRPr lang="en-US" sz="1800" smtClean="0"/>
          </a:p>
        </p:txBody>
      </p:sp>
      <p:pic>
        <p:nvPicPr>
          <p:cNvPr id="24579" name="Picture 4"/>
          <p:cNvPicPr>
            <a:picLocks noChangeAspect="1" noChangeArrowheads="1"/>
          </p:cNvPicPr>
          <p:nvPr/>
        </p:nvPicPr>
        <p:blipFill>
          <a:blip r:embed="rId2"/>
          <a:srcRect t="23914"/>
          <a:stretch>
            <a:fillRect/>
          </a:stretch>
        </p:blipFill>
        <p:spPr bwMode="auto">
          <a:xfrm>
            <a:off x="1979613" y="3929063"/>
            <a:ext cx="5253037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4365625"/>
            <a:ext cx="5408613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43500" y="0"/>
            <a:ext cx="3714750" cy="744538"/>
          </a:xfrm>
        </p:spPr>
        <p:txBody>
          <a:bodyPr/>
          <a:lstStyle/>
          <a:p>
            <a:pPr>
              <a:defRPr/>
            </a:pPr>
            <a:r>
              <a:rPr lang="es-ES" sz="1000" dirty="0">
                <a:solidFill>
                  <a:schemeClr val="bg1"/>
                </a:solidFill>
              </a:rPr>
              <a:t>Ingeniería en Auditoria y Contaduría Pública Autorizada - ICM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-214346" y="500042"/>
            <a:ext cx="5572164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3200" b="1" cap="all" dirty="0">
                <a:ln w="0"/>
                <a:solidFill>
                  <a:srgbClr val="000000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Pasivos en moneda extranjera</a:t>
            </a:r>
            <a:endParaRPr lang="es-ES" sz="3200" b="1" cap="all" dirty="0">
              <a:ln w="0"/>
              <a:solidFill>
                <a:srgbClr val="000000"/>
              </a:soli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0" y="2000240"/>
            <a:ext cx="9144000" cy="46434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1" name="10 Flecha izquierda">
            <a:hlinkClick r:id="rId4" action="ppaction://hlinksldjump"/>
          </p:cNvPr>
          <p:cNvSpPr/>
          <p:nvPr/>
        </p:nvSpPr>
        <p:spPr>
          <a:xfrm>
            <a:off x="214313" y="6215063"/>
            <a:ext cx="428625" cy="4286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2" name="Right Arrow 4">
            <a:hlinkClick r:id="rId5" action="ppaction://hlinksldjump"/>
          </p:cNvPr>
          <p:cNvSpPr/>
          <p:nvPr/>
        </p:nvSpPr>
        <p:spPr>
          <a:xfrm>
            <a:off x="8501063" y="6143625"/>
            <a:ext cx="358775" cy="3603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4E874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25 Rectángulo redondeado"/>
          <p:cNvSpPr/>
          <p:nvPr/>
        </p:nvSpPr>
        <p:spPr>
          <a:xfrm>
            <a:off x="6929454" y="1357298"/>
            <a:ext cx="1928826" cy="42862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b="1" dirty="0">
                <a:solidFill>
                  <a:schemeClr val="tx1"/>
                </a:solidFill>
              </a:rPr>
              <a:t>PRODUCTOS</a:t>
            </a:r>
            <a:endParaRPr lang="es-ES" b="1" dirty="0">
              <a:solidFill>
                <a:schemeClr val="tx1"/>
              </a:solidFill>
            </a:endParaRPr>
          </a:p>
        </p:txBody>
      </p:sp>
      <p:graphicFrame>
        <p:nvGraphicFramePr>
          <p:cNvPr id="22" name="21 Diagrama"/>
          <p:cNvGraphicFramePr/>
          <p:nvPr/>
        </p:nvGraphicFramePr>
        <p:xfrm>
          <a:off x="6000760" y="2214554"/>
          <a:ext cx="3143240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85720" y="3857604"/>
          <a:ext cx="5643602" cy="2786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0" y="785813"/>
            <a:ext cx="614362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algn="just">
              <a:spcBef>
                <a:spcPts val="300"/>
              </a:spcBef>
              <a:buClr>
                <a:srgbClr val="A04DA3"/>
              </a:buClr>
              <a:buFont typeface="Georgia" pitchFamily="18" charset="0"/>
              <a:buNone/>
              <a:defRPr/>
            </a:pPr>
            <a:r>
              <a:rPr lang="es-US" sz="1600" dirty="0">
                <a:latin typeface="+mn-lt"/>
                <a:cs typeface="+mn-cs"/>
              </a:rPr>
              <a:t>      Para este trabajo se seleccionó una Empresa Industrial denominada “LATACORP S.A.”</a:t>
            </a:r>
          </a:p>
          <a:p>
            <a:pPr marL="365125" indent="-255588" algn="just">
              <a:spcBef>
                <a:spcPts val="300"/>
              </a:spcBef>
              <a:buClr>
                <a:srgbClr val="A04DA3"/>
              </a:buClr>
              <a:buFont typeface="Georgia" pitchFamily="18" charset="0"/>
              <a:buNone/>
              <a:defRPr/>
            </a:pPr>
            <a:endParaRPr lang="es-US" sz="1600" dirty="0">
              <a:latin typeface="+mn-lt"/>
              <a:cs typeface="+mn-cs"/>
            </a:endParaRPr>
          </a:p>
        </p:txBody>
      </p:sp>
      <p:grpSp>
        <p:nvGrpSpPr>
          <p:cNvPr id="2" name="5 Grupo"/>
          <p:cNvGrpSpPr/>
          <p:nvPr/>
        </p:nvGrpSpPr>
        <p:grpSpPr>
          <a:xfrm>
            <a:off x="214282" y="1357299"/>
            <a:ext cx="1214445" cy="1571636"/>
            <a:chOff x="668930" y="66655"/>
            <a:chExt cx="831019" cy="1330159"/>
          </a:xfr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7" name="6 Cheurón"/>
            <p:cNvSpPr/>
            <p:nvPr/>
          </p:nvSpPr>
          <p:spPr>
            <a:xfrm rot="5400000">
              <a:off x="419360" y="316225"/>
              <a:ext cx="1330159" cy="831019"/>
            </a:xfrm>
            <a:prstGeom prst="chevron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Cheurón 4"/>
            <p:cNvSpPr/>
            <p:nvPr/>
          </p:nvSpPr>
          <p:spPr>
            <a:xfrm>
              <a:off x="717814" y="610810"/>
              <a:ext cx="733253" cy="362771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065" tIns="12065" rIns="12065" bIns="12065" spcCol="1270" anchor="ctr"/>
            <a:lstStyle/>
            <a:p>
              <a:pPr algn="ctr" defTabSz="8445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1500" b="1" dirty="0">
                  <a:solidFill>
                    <a:schemeClr val="tx1"/>
                  </a:solidFill>
                </a:rPr>
                <a:t>LA EMPRESA</a:t>
              </a:r>
            </a:p>
          </p:txBody>
        </p:sp>
      </p:grpSp>
      <p:grpSp>
        <p:nvGrpSpPr>
          <p:cNvPr id="3" name="9 Grupo"/>
          <p:cNvGrpSpPr/>
          <p:nvPr/>
        </p:nvGrpSpPr>
        <p:grpSpPr>
          <a:xfrm>
            <a:off x="1500166" y="1285860"/>
            <a:ext cx="4429155" cy="1214446"/>
            <a:chOff x="906228" y="-642940"/>
            <a:chExt cx="4478709" cy="979273"/>
          </a:xfrm>
          <a:scene3d>
            <a:camera prst="orthographicFront"/>
            <a:lightRig rig="flat" dir="t"/>
          </a:scene3d>
        </p:grpSpPr>
        <p:sp>
          <p:nvSpPr>
            <p:cNvPr id="11" name="10 Redondear rectángulo de esquina del mismo lado"/>
            <p:cNvSpPr/>
            <p:nvPr/>
          </p:nvSpPr>
          <p:spPr>
            <a:xfrm rot="5400000">
              <a:off x="2678105" y="-2343378"/>
              <a:ext cx="907834" cy="4451587"/>
            </a:xfrm>
            <a:prstGeom prst="round2SameRect">
              <a:avLst/>
            </a:prstGeom>
            <a:sp3d extrusionH="12700" prstMaterial="plastic">
              <a:bevelT w="50800" h="50800"/>
            </a:sp3d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edondear rectángulo de esquina del mismo lado 4"/>
            <p:cNvSpPr/>
            <p:nvPr/>
          </p:nvSpPr>
          <p:spPr>
            <a:xfrm>
              <a:off x="977667" y="-642940"/>
              <a:ext cx="4407270" cy="8192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78232" tIns="6985" rIns="6985" bIns="6985" spcCol="1270" anchor="ctr"/>
            <a:lstStyle/>
            <a:p>
              <a:pPr marL="57150" lvl="1" indent="-57150" algn="ctr" defTabSz="48895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endParaRPr lang="es-ES" sz="1100" dirty="0"/>
            </a:p>
          </p:txBody>
        </p:sp>
      </p:grpSp>
      <p:sp>
        <p:nvSpPr>
          <p:cNvPr id="7178" name="12 Rectángulo"/>
          <p:cNvSpPr>
            <a:spLocks noChangeArrowheads="1"/>
          </p:cNvSpPr>
          <p:nvPr/>
        </p:nvSpPr>
        <p:spPr bwMode="auto">
          <a:xfrm>
            <a:off x="1500188" y="1357313"/>
            <a:ext cx="4357687" cy="1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1300"/>
              <a:t>Su principal objetivo es la elaboración de envases sanitarios para conservas alimenticias, sean estas de pescado, otros mariscos, frutas, vegetales, etc. y su comercialización. Su mercado de negocios es principalmente el mercado local.</a:t>
            </a:r>
          </a:p>
          <a:p>
            <a:pPr algn="ctr"/>
            <a:endParaRPr lang="es-ES" sz="1200"/>
          </a:p>
        </p:txBody>
      </p:sp>
      <p:pic>
        <p:nvPicPr>
          <p:cNvPr id="23" name="Picture 2" descr="Mensaje Gerente General">
            <a:hlinkClick r:id="rId10" tooltip="Mensaje Gerente General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571750" y="2714625"/>
            <a:ext cx="1643063" cy="10715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5" name="24 Flecha abajo"/>
          <p:cNvSpPr/>
          <p:nvPr/>
        </p:nvSpPr>
        <p:spPr>
          <a:xfrm>
            <a:off x="7643813" y="1857375"/>
            <a:ext cx="500062" cy="28575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8" name="27 Flecha derecha">
            <a:hlinkClick r:id="rId12" action="ppaction://hlinksldjump"/>
          </p:cNvPr>
          <p:cNvSpPr/>
          <p:nvPr/>
        </p:nvSpPr>
        <p:spPr>
          <a:xfrm>
            <a:off x="8501090" y="6286520"/>
            <a:ext cx="428628" cy="35721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4E874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43500" y="0"/>
            <a:ext cx="3714750" cy="744538"/>
          </a:xfrm>
        </p:spPr>
        <p:txBody>
          <a:bodyPr/>
          <a:lstStyle/>
          <a:p>
            <a:pPr>
              <a:defRPr/>
            </a:pPr>
            <a:r>
              <a:rPr lang="es-ES" sz="1000" dirty="0">
                <a:solidFill>
                  <a:schemeClr val="bg1"/>
                </a:solidFill>
              </a:rPr>
              <a:t>Ingeniería en Auditoria y Contaduría Pública Autorizada - ICM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19" name="18 CuadroTexto"/>
          <p:cNvSpPr txBox="1">
            <a:spLocks noChangeArrowheads="1"/>
          </p:cNvSpPr>
          <p:nvPr/>
        </p:nvSpPr>
        <p:spPr bwMode="auto">
          <a:xfrm>
            <a:off x="-500098" y="428604"/>
            <a:ext cx="64294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s-US" sz="2400" b="1" cap="all" dirty="0">
                <a:ln w="0">
                  <a:solidFill>
                    <a:srgbClr val="0099CC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</a:rPr>
              <a:t>CONOCIMIENTO DEL NEGOCIO</a:t>
            </a:r>
            <a:endParaRPr lang="es-ES" sz="2400" b="1" cap="all" dirty="0">
              <a:ln w="0">
                <a:solidFill>
                  <a:srgbClr val="0099CC"/>
                </a:solidFill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Verdana" pitchFamily="34" charset="0"/>
            </a:endParaRPr>
          </a:p>
          <a:p>
            <a:pPr algn="ctr">
              <a:defRPr/>
            </a:pPr>
            <a:endParaRPr lang="es-ES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Verdana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El impacto de la adopción de esta nueva política origina una aumento en los pasivos corrientes y una disminución en el patrimonio neto (Resultados Acumulados - Reserva Facultativa) por un monto de US    $ 11,263</a:t>
            </a:r>
          </a:p>
          <a:p>
            <a:pPr>
              <a:buFont typeface="Georgia" pitchFamily="18" charset="0"/>
              <a:buNone/>
            </a:pPr>
            <a:endParaRPr lang="es-ES" smtClean="0"/>
          </a:p>
          <a:p>
            <a:pPr>
              <a:buFont typeface="Georgia" pitchFamily="18" charset="0"/>
              <a:buNone/>
            </a:pPr>
            <a:endParaRPr lang="es-ES" smtClean="0"/>
          </a:p>
          <a:p>
            <a:pPr>
              <a:buFont typeface="Georgia" pitchFamily="18" charset="0"/>
              <a:buNone/>
            </a:pPr>
            <a:endParaRPr lang="es-ES" smtClean="0"/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3995738" y="4724400"/>
          <a:ext cx="914400" cy="771525"/>
        </p:xfrm>
        <a:graphic>
          <a:graphicData uri="http://schemas.openxmlformats.org/presentationml/2006/ole">
            <p:oleObj spid="_x0000_s1026" name="Worksheet" showAsIcon="1" r:id="rId3" imgW="914400" imgH="771480" progId="Excel.Sheet.8">
              <p:embed/>
            </p:oleObj>
          </a:graphicData>
        </a:graphic>
      </p:graphicFrame>
      <p:sp>
        <p:nvSpPr>
          <p:cNvPr id="7" name="Right Arrow 6">
            <a:hlinkClick r:id="rId4" action="ppaction://hlinksldjump"/>
          </p:cNvPr>
          <p:cNvSpPr/>
          <p:nvPr/>
        </p:nvSpPr>
        <p:spPr>
          <a:xfrm>
            <a:off x="8101013" y="5300663"/>
            <a:ext cx="358775" cy="3603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4E874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43500" y="0"/>
            <a:ext cx="3714750" cy="744538"/>
          </a:xfrm>
        </p:spPr>
        <p:txBody>
          <a:bodyPr/>
          <a:lstStyle/>
          <a:p>
            <a:pPr>
              <a:defRPr/>
            </a:pPr>
            <a:r>
              <a:rPr lang="es-ES" sz="1000" dirty="0">
                <a:solidFill>
                  <a:schemeClr val="bg1"/>
                </a:solidFill>
              </a:rPr>
              <a:t>Ingeniería en Auditoria y Contaduría Pública Autorizada - ICM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0" y="500042"/>
            <a:ext cx="5429256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3200" b="1" cap="all" dirty="0">
                <a:ln w="0"/>
                <a:solidFill>
                  <a:srgbClr val="000000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Pasivos en moneda extranjera</a:t>
            </a:r>
            <a:endParaRPr lang="es-ES" sz="3200" b="1" cap="all" dirty="0">
              <a:ln w="0"/>
              <a:solidFill>
                <a:srgbClr val="000000"/>
              </a:soli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0" y="2000240"/>
            <a:ext cx="9144000" cy="46434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gradFill>
            <a:gsLst>
              <a:gs pos="0">
                <a:srgbClr val="009999">
                  <a:shade val="30000"/>
                  <a:satMod val="115000"/>
                  <a:alpha val="13000"/>
                </a:srgbClr>
              </a:gs>
              <a:gs pos="50000">
                <a:srgbClr val="009999">
                  <a:shade val="67500"/>
                  <a:satMod val="115000"/>
                </a:srgbClr>
              </a:gs>
              <a:gs pos="100000">
                <a:srgbClr val="009999">
                  <a:shade val="100000"/>
                  <a:satMod val="115000"/>
                </a:srgb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2" name="11 Flecha izquierda">
            <a:hlinkClick r:id="rId5" action="ppaction://hlinksldjump"/>
          </p:cNvPr>
          <p:cNvSpPr/>
          <p:nvPr/>
        </p:nvSpPr>
        <p:spPr>
          <a:xfrm>
            <a:off x="285750" y="5357813"/>
            <a:ext cx="428625" cy="4286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24651" r="-624"/>
          <a:stretch>
            <a:fillRect/>
          </a:stretch>
        </p:blipFill>
        <p:spPr>
          <a:xfrm>
            <a:off x="395288" y="2708275"/>
            <a:ext cx="8280400" cy="3302000"/>
          </a:xfrm>
          <a:noFill/>
        </p:spPr>
      </p:pic>
      <p:sp>
        <p:nvSpPr>
          <p:cNvPr id="10" name="Right Arrow 9">
            <a:hlinkClick r:id="rId3" action="ppaction://hlinksldjump"/>
          </p:cNvPr>
          <p:cNvSpPr/>
          <p:nvPr/>
        </p:nvSpPr>
        <p:spPr>
          <a:xfrm>
            <a:off x="8572500" y="6215063"/>
            <a:ext cx="360363" cy="3603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4E874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43500" y="0"/>
            <a:ext cx="3714750" cy="744538"/>
          </a:xfrm>
        </p:spPr>
        <p:txBody>
          <a:bodyPr/>
          <a:lstStyle/>
          <a:p>
            <a:pPr>
              <a:defRPr/>
            </a:pPr>
            <a:r>
              <a:rPr lang="es-ES" sz="1000" dirty="0">
                <a:solidFill>
                  <a:schemeClr val="bg1"/>
                </a:solidFill>
              </a:rPr>
              <a:t>Ingeniería en Auditoria y Contaduría Pública Autorizada - ICM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71472" y="928670"/>
            <a:ext cx="7786710" cy="584775"/>
          </a:xfrm>
          <a:prstGeom prst="rect">
            <a:avLst/>
          </a:prstGeom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s-ES" sz="3200" b="1" cap="all" dirty="0">
                <a:ln w="0"/>
                <a:solidFill>
                  <a:srgbClr val="000000"/>
                </a:solidFill>
                <a:effectLst>
                  <a:reflection blurRad="12700" stA="50000" endPos="50000" dist="5000" dir="5400000" sy="-100000" rotWithShape="0"/>
                </a:effectLst>
              </a:rPr>
              <a:t>Reclasificaciones</a:t>
            </a:r>
            <a:endParaRPr lang="es-ES" sz="3200" b="1" cap="all" dirty="0">
              <a:ln w="0"/>
              <a:solidFill>
                <a:srgbClr val="00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0" y="2000240"/>
            <a:ext cx="9144000" cy="46434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gradFill>
            <a:gsLst>
              <a:gs pos="0">
                <a:srgbClr val="009999">
                  <a:shade val="30000"/>
                  <a:satMod val="115000"/>
                  <a:alpha val="13000"/>
                </a:srgbClr>
              </a:gs>
              <a:gs pos="50000">
                <a:srgbClr val="009999">
                  <a:shade val="67500"/>
                  <a:satMod val="115000"/>
                </a:srgbClr>
              </a:gs>
              <a:gs pos="100000">
                <a:srgbClr val="009999">
                  <a:shade val="100000"/>
                  <a:satMod val="115000"/>
                </a:srgb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1" name="10 Flecha izquierda">
            <a:hlinkClick r:id="rId4" action="ppaction://hlinksldjump"/>
          </p:cNvPr>
          <p:cNvSpPr/>
          <p:nvPr/>
        </p:nvSpPr>
        <p:spPr>
          <a:xfrm>
            <a:off x="214313" y="6215063"/>
            <a:ext cx="428625" cy="4286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31913" y="404813"/>
            <a:ext cx="5400675" cy="6453187"/>
          </a:xfrm>
          <a:ln w="38100" cap="sq">
            <a:solidFill>
              <a:srgbClr val="000000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ight Arrow 4">
            <a:hlinkClick r:id="rId3" action="ppaction://hlinksldjump"/>
          </p:cNvPr>
          <p:cNvSpPr/>
          <p:nvPr/>
        </p:nvSpPr>
        <p:spPr>
          <a:xfrm>
            <a:off x="8101013" y="6165850"/>
            <a:ext cx="358775" cy="35877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4E874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43500" y="0"/>
            <a:ext cx="3714750" cy="744538"/>
          </a:xfrm>
        </p:spPr>
        <p:txBody>
          <a:bodyPr/>
          <a:lstStyle/>
          <a:p>
            <a:pPr>
              <a:defRPr/>
            </a:pPr>
            <a:r>
              <a:rPr lang="es-ES" sz="1000" dirty="0">
                <a:solidFill>
                  <a:schemeClr val="bg1"/>
                </a:solidFill>
              </a:rPr>
              <a:t>Ingeniería en Auditoria y Contaduría Pública Autorizada - ICM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7" name="6 Flecha izquierda">
            <a:hlinkClick r:id="rId4" action="ppaction://hlinksldjump"/>
          </p:cNvPr>
          <p:cNvSpPr/>
          <p:nvPr/>
        </p:nvSpPr>
        <p:spPr>
          <a:xfrm>
            <a:off x="214313" y="6215063"/>
            <a:ext cx="428625" cy="4286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28232" r="-4301" b="-9399"/>
          <a:stretch>
            <a:fillRect/>
          </a:stretch>
        </p:blipFill>
        <p:spPr>
          <a:xfrm>
            <a:off x="1116013" y="2420938"/>
            <a:ext cx="6985000" cy="3311525"/>
          </a:xfrm>
          <a:noFill/>
        </p:spPr>
      </p:pic>
      <p:sp>
        <p:nvSpPr>
          <p:cNvPr id="5" name="Left Arrow 4">
            <a:hlinkClick r:id="" action="ppaction://hlinkshowjump?jump=lastslideviewed" highlightClick="1">
              <a:snd r:embed="rId3" name="arrow.wav" builtIn="1"/>
            </a:hlinkClick>
          </p:cNvPr>
          <p:cNvSpPr/>
          <p:nvPr/>
        </p:nvSpPr>
        <p:spPr>
          <a:xfrm>
            <a:off x="8358188" y="5715000"/>
            <a:ext cx="460375" cy="504825"/>
          </a:xfrm>
          <a:prstGeom prst="leftArrow">
            <a:avLst/>
          </a:prstGeom>
          <a:solidFill>
            <a:srgbClr val="C4E874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43500" y="0"/>
            <a:ext cx="3714750" cy="744538"/>
          </a:xfrm>
        </p:spPr>
        <p:txBody>
          <a:bodyPr/>
          <a:lstStyle/>
          <a:p>
            <a:pPr>
              <a:defRPr/>
            </a:pPr>
            <a:r>
              <a:rPr lang="es-ES" sz="1000" dirty="0">
                <a:solidFill>
                  <a:schemeClr val="bg1"/>
                </a:solidFill>
              </a:rPr>
              <a:t>Ingeniería en Auditoria y Contaduría Pública Autorizada - ICM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571472" y="785794"/>
            <a:ext cx="7786710" cy="1077218"/>
          </a:xfrm>
          <a:prstGeom prst="rect">
            <a:avLst/>
          </a:prstGeom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s-EC" sz="3200" b="1" cap="all" dirty="0">
                <a:ln w="0"/>
                <a:solidFill>
                  <a:srgbClr val="000000"/>
                </a:solidFill>
                <a:effectLst>
                  <a:reflection blurRad="12700" stA="50000" endPos="50000" dist="5000" dir="5400000" sy="-100000" rotWithShape="0"/>
                </a:effectLst>
              </a:rPr>
              <a:t>Conciliación Del Patrimonio Neto</a:t>
            </a:r>
            <a:endParaRPr lang="es-ES" sz="3200" b="1" cap="all" dirty="0">
              <a:ln w="0"/>
              <a:solidFill>
                <a:srgbClr val="00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0" y="2071678"/>
            <a:ext cx="9144000" cy="4572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gradFill>
            <a:gsLst>
              <a:gs pos="0">
                <a:srgbClr val="009999">
                  <a:shade val="30000"/>
                  <a:satMod val="115000"/>
                  <a:alpha val="13000"/>
                </a:srgbClr>
              </a:gs>
              <a:gs pos="50000">
                <a:srgbClr val="009999">
                  <a:shade val="67500"/>
                  <a:satMod val="115000"/>
                </a:srgbClr>
              </a:gs>
              <a:gs pos="100000">
                <a:srgbClr val="009999">
                  <a:shade val="100000"/>
                  <a:satMod val="115000"/>
                </a:srgb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1" name="10 Flecha izquierda">
            <a:hlinkClick r:id="rId4" action="ppaction://hlinksldjump"/>
          </p:cNvPr>
          <p:cNvSpPr/>
          <p:nvPr/>
        </p:nvSpPr>
        <p:spPr>
          <a:xfrm rot="10800000">
            <a:off x="214313" y="5857875"/>
            <a:ext cx="357187" cy="4286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s-ES" sz="1800" smtClean="0"/>
              <a:t>El </a:t>
            </a:r>
            <a:r>
              <a:rPr lang="es-ES" sz="1800" b="1" smtClean="0"/>
              <a:t>Patrimonio neto </a:t>
            </a:r>
            <a:r>
              <a:rPr lang="es-ES" sz="1800" smtClean="0"/>
              <a:t>inicial atribuible a los accionistas de LATACORP S.A. aumento en el 12,80%, por el efecto del excedente de revaluación de las maquinarias y montacargas, aunque se vio disminuido en gran parte por los gastos de las pensiones por jubilación y de las pérdidas por desvalorización de existencias y del terreno de años anteriores no reconocidas en su oportunidad.</a:t>
            </a:r>
            <a:endParaRPr lang="en-US" sz="1800" smtClean="0"/>
          </a:p>
          <a:p>
            <a:pPr algn="just">
              <a:buFont typeface="Wingdings" pitchFamily="2" charset="2"/>
              <a:buChar char="§"/>
            </a:pPr>
            <a:r>
              <a:rPr lang="es-ES" sz="1800" smtClean="0"/>
              <a:t>Se reconoce un </a:t>
            </a:r>
            <a:r>
              <a:rPr lang="es-ES" sz="1800" b="1" smtClean="0"/>
              <a:t>Excedente por revaluación</a:t>
            </a:r>
            <a:r>
              <a:rPr lang="es-ES" sz="1800" smtClean="0"/>
              <a:t> de Inmuebles, Maquinarias y Equipos por US $ 3`978,749</a:t>
            </a:r>
            <a:endParaRPr lang="en-US" sz="1800" smtClean="0"/>
          </a:p>
          <a:p>
            <a:pPr algn="just">
              <a:buFont typeface="Wingdings" pitchFamily="2" charset="2"/>
              <a:buChar char="§"/>
            </a:pPr>
            <a:r>
              <a:rPr lang="es-ES" sz="1800" smtClean="0"/>
              <a:t>Los </a:t>
            </a:r>
            <a:r>
              <a:rPr lang="es-ES" sz="1800" b="1" smtClean="0"/>
              <a:t>Reservas facultativas (Resultados acumulados) </a:t>
            </a:r>
            <a:r>
              <a:rPr lang="es-ES" sz="1800" smtClean="0"/>
              <a:t>que bajo NEC mostraban una utilidad retenida de US.$ 4`700,516, (Reserva facultativa $2`873,189, y $1`827,327 de Utilidad del Ejercicio)  ha disminuido la Reserva facultativa  en US$ 807,177, originado principalmente por la insuficiencia en la provisión de gastos por pensiones de jubilación, pérdidas por desvalorización de existencias y de terrenos y estimación de pérdidas por cuentas de cobranza dudosa</a:t>
            </a:r>
            <a:endParaRPr lang="en-US" sz="1800" smtClean="0"/>
          </a:p>
        </p:txBody>
      </p:sp>
      <p:sp>
        <p:nvSpPr>
          <p:cNvPr id="5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43500" y="0"/>
            <a:ext cx="3714750" cy="744538"/>
          </a:xfrm>
        </p:spPr>
        <p:txBody>
          <a:bodyPr/>
          <a:lstStyle/>
          <a:p>
            <a:pPr>
              <a:defRPr/>
            </a:pPr>
            <a:r>
              <a:rPr lang="es-ES" sz="1000" dirty="0">
                <a:solidFill>
                  <a:schemeClr val="bg1"/>
                </a:solidFill>
              </a:rPr>
              <a:t>Ingeniería en Auditoria y Contaduría Pública Autorizada - ICM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2000240"/>
            <a:ext cx="9144000" cy="46434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0" y="642918"/>
            <a:ext cx="6215074" cy="584775"/>
          </a:xfrm>
          <a:prstGeom prst="rect">
            <a:avLst/>
          </a:prstGeom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s-EC" sz="3200" b="1" cap="all" dirty="0">
                <a:ln w="0"/>
                <a:solidFill>
                  <a:srgbClr val="000000"/>
                </a:solidFill>
                <a:effectLst>
                  <a:reflection blurRad="12700" stA="50000" endPos="50000" dist="5000" dir="5400000" sy="-100000" rotWithShape="0"/>
                </a:effectLst>
              </a:rPr>
              <a:t>IMPACTOS DE LOS AJUSTES</a:t>
            </a:r>
            <a:endParaRPr lang="es-ES" sz="3200" b="1" cap="all" dirty="0">
              <a:ln w="0"/>
              <a:solidFill>
                <a:srgbClr val="000000"/>
              </a:solidFill>
              <a:effectLst>
                <a:reflection blurRad="12700" stA="50000" endPos="50000" dist="5000" dir="5400000" sy="-100000" rotWithShape="0"/>
              </a:effectLst>
              <a:latin typeface="Verdana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gradFill>
            <a:gsLst>
              <a:gs pos="0">
                <a:srgbClr val="009999">
                  <a:shade val="30000"/>
                  <a:satMod val="115000"/>
                  <a:alpha val="13000"/>
                </a:srgbClr>
              </a:gs>
              <a:gs pos="50000">
                <a:srgbClr val="009999">
                  <a:shade val="67500"/>
                  <a:satMod val="115000"/>
                </a:srgbClr>
              </a:gs>
              <a:gs pos="100000">
                <a:srgbClr val="009999">
                  <a:shade val="100000"/>
                  <a:satMod val="115000"/>
                </a:srgb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1" name="10 Flecha izquierda">
            <a:hlinkClick r:id="rId2" action="ppaction://hlinksldjump"/>
          </p:cNvPr>
          <p:cNvSpPr/>
          <p:nvPr/>
        </p:nvSpPr>
        <p:spPr>
          <a:xfrm>
            <a:off x="214313" y="6215063"/>
            <a:ext cx="428625" cy="4286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2" name="Right Arrow 4">
            <a:hlinkClick r:id="rId3" action="ppaction://hlinksldjump"/>
          </p:cNvPr>
          <p:cNvSpPr/>
          <p:nvPr/>
        </p:nvSpPr>
        <p:spPr>
          <a:xfrm>
            <a:off x="8572500" y="6215063"/>
            <a:ext cx="358775" cy="3603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4E874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No se generan impactos en el cash-flow ni en la capacidad financiera de LATACORP S.A. por lo que tampoco se ve afectada la política de dividendos.</a:t>
            </a:r>
          </a:p>
          <a:p>
            <a:pPr>
              <a:buFont typeface="Georgia" pitchFamily="18" charset="0"/>
              <a:buNone/>
            </a:pPr>
            <a:endParaRPr lang="en-US" smtClean="0"/>
          </a:p>
        </p:txBody>
      </p:sp>
      <p:sp>
        <p:nvSpPr>
          <p:cNvPr id="5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43500" y="0"/>
            <a:ext cx="3714750" cy="744538"/>
          </a:xfrm>
        </p:spPr>
        <p:txBody>
          <a:bodyPr/>
          <a:lstStyle/>
          <a:p>
            <a:pPr>
              <a:defRPr/>
            </a:pPr>
            <a:r>
              <a:rPr lang="es-ES" sz="1000" dirty="0">
                <a:solidFill>
                  <a:schemeClr val="bg1"/>
                </a:solidFill>
              </a:rPr>
              <a:t>Ingeniería en Auditoria y Contaduría Pública Autorizada - ICM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2071678"/>
            <a:ext cx="9144000" cy="4572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gradFill>
            <a:gsLst>
              <a:gs pos="0">
                <a:srgbClr val="009999">
                  <a:shade val="30000"/>
                  <a:satMod val="115000"/>
                  <a:alpha val="13000"/>
                </a:srgbClr>
              </a:gs>
              <a:gs pos="50000">
                <a:srgbClr val="009999">
                  <a:shade val="67500"/>
                  <a:satMod val="115000"/>
                </a:srgbClr>
              </a:gs>
              <a:gs pos="100000">
                <a:srgbClr val="009999">
                  <a:shade val="100000"/>
                  <a:satMod val="115000"/>
                </a:srgb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0" y="642918"/>
            <a:ext cx="6215074" cy="584775"/>
          </a:xfrm>
          <a:prstGeom prst="rect">
            <a:avLst/>
          </a:prstGeom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s-EC" sz="3200" b="1" cap="all" dirty="0">
                <a:ln w="0"/>
                <a:solidFill>
                  <a:srgbClr val="000000"/>
                </a:solidFill>
                <a:effectLst>
                  <a:reflection blurRad="12700" stA="50000" endPos="50000" dist="5000" dir="5400000" sy="-100000" rotWithShape="0"/>
                </a:effectLst>
              </a:rPr>
              <a:t>IMPACTOS DE LOS AJUSTES</a:t>
            </a:r>
            <a:endParaRPr lang="es-ES" sz="3200" b="1" cap="all" dirty="0">
              <a:ln w="0"/>
              <a:solidFill>
                <a:srgbClr val="000000"/>
              </a:solidFill>
              <a:effectLst>
                <a:reflection blurRad="12700" stA="50000" endPos="50000" dist="5000" dir="5400000" sy="-100000" rotWithShape="0"/>
              </a:effectLst>
              <a:latin typeface="Verdana" pitchFamily="34" charset="0"/>
            </a:endParaRPr>
          </a:p>
        </p:txBody>
      </p:sp>
      <p:sp>
        <p:nvSpPr>
          <p:cNvPr id="10" name="9 Flecha izquierda">
            <a:hlinkClick r:id="rId2" action="ppaction://hlinksldjump"/>
          </p:cNvPr>
          <p:cNvSpPr/>
          <p:nvPr/>
        </p:nvSpPr>
        <p:spPr>
          <a:xfrm>
            <a:off x="214313" y="6215063"/>
            <a:ext cx="428625" cy="4286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1" name="Right Arrow 4">
            <a:hlinkClick r:id="rId3" action="ppaction://hlinksldjump"/>
          </p:cNvPr>
          <p:cNvSpPr/>
          <p:nvPr/>
        </p:nvSpPr>
        <p:spPr>
          <a:xfrm>
            <a:off x="8572500" y="6215063"/>
            <a:ext cx="358775" cy="3603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4E874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1800" smtClean="0"/>
              <a:t>Aprobación de las políticas contables según NIIF.</a:t>
            </a:r>
          </a:p>
          <a:p>
            <a:pPr>
              <a:buFont typeface="Georgia" pitchFamily="18" charset="0"/>
              <a:buNone/>
            </a:pPr>
            <a:endParaRPr lang="en-US" sz="1800" smtClean="0"/>
          </a:p>
          <a:p>
            <a:r>
              <a:rPr lang="es-ES" sz="1800" smtClean="0"/>
              <a:t>Aprobación de los ajustes y/o reclasificaciones formuladas al 1 de enero del 2009.</a:t>
            </a:r>
          </a:p>
          <a:p>
            <a:pPr>
              <a:buFont typeface="Georgia" pitchFamily="18" charset="0"/>
              <a:buNone/>
            </a:pPr>
            <a:endParaRPr lang="es-ES" sz="1800" smtClean="0"/>
          </a:p>
          <a:p>
            <a:r>
              <a:rPr lang="es-ES" sz="1800" smtClean="0"/>
              <a:t>Aprobación de la conciliación del patrimonio neto a la fecha de transición</a:t>
            </a:r>
          </a:p>
          <a:p>
            <a:pPr>
              <a:buFont typeface="Georgia" pitchFamily="18" charset="0"/>
              <a:buNone/>
            </a:pPr>
            <a:endParaRPr lang="es-ES" sz="1800" smtClean="0"/>
          </a:p>
          <a:p>
            <a:r>
              <a:rPr lang="es-ES" sz="1800" smtClean="0"/>
              <a:t>Ajustes a sus sistemas tecnológicos de información y adecuación de su plan de cuentas a los requerimientos de registro e información de las NIIF. </a:t>
            </a:r>
          </a:p>
          <a:p>
            <a:pPr>
              <a:buFont typeface="Georgia" pitchFamily="18" charset="0"/>
              <a:buNone/>
            </a:pPr>
            <a:endParaRPr lang="es-ES" sz="1800" smtClean="0"/>
          </a:p>
          <a:p>
            <a:r>
              <a:rPr lang="es-ES" sz="1800" smtClean="0"/>
              <a:t>Definir la nueva vida útil de sus partidas de Inmuebles, Maquinaria y Equipo.</a:t>
            </a:r>
            <a:endParaRPr lang="en-US" sz="1800" smtClean="0"/>
          </a:p>
          <a:p>
            <a:pPr>
              <a:buFont typeface="Georgia" pitchFamily="18" charset="0"/>
              <a:buNone/>
            </a:pPr>
            <a:r>
              <a:rPr lang="es-ES" sz="1800" b="1" smtClean="0"/>
              <a:t> </a:t>
            </a:r>
            <a:endParaRPr lang="en-US" sz="1800" smtClean="0"/>
          </a:p>
          <a:p>
            <a:endParaRPr lang="en-US" sz="1800" smtClean="0"/>
          </a:p>
          <a:p>
            <a:endParaRPr lang="es-E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" name="4 Rectángulo"/>
          <p:cNvSpPr/>
          <p:nvPr/>
        </p:nvSpPr>
        <p:spPr>
          <a:xfrm>
            <a:off x="2071670" y="714356"/>
            <a:ext cx="4572032" cy="523220"/>
          </a:xfrm>
          <a:prstGeom prst="rect">
            <a:avLst/>
          </a:prstGeom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s-ES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</a:rPr>
              <a:t>RECOMENDACIONES</a:t>
            </a:r>
            <a:endParaRPr lang="es-ES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Verdana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0" y="1500174"/>
            <a:ext cx="9144000" cy="514353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gradFill flip="none" rotWithShape="1">
            <a:gsLst>
              <a:gs pos="0">
                <a:srgbClr val="009999">
                  <a:shade val="30000"/>
                  <a:satMod val="115000"/>
                </a:srgbClr>
              </a:gs>
              <a:gs pos="50000">
                <a:srgbClr val="009999">
                  <a:shade val="67500"/>
                  <a:satMod val="115000"/>
                </a:srgbClr>
              </a:gs>
              <a:gs pos="100000">
                <a:srgbClr val="009999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0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43500" y="0"/>
            <a:ext cx="3714750" cy="744538"/>
          </a:xfrm>
        </p:spPr>
        <p:txBody>
          <a:bodyPr/>
          <a:lstStyle/>
          <a:p>
            <a:pPr>
              <a:defRPr/>
            </a:pPr>
            <a:r>
              <a:rPr lang="es-ES" sz="1000" dirty="0">
                <a:solidFill>
                  <a:schemeClr val="bg1"/>
                </a:solidFill>
              </a:rPr>
              <a:t>Ingeniería en Auditoria y Contaduría Pública Autorizada - ICM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11" name="10 Flecha izquierda">
            <a:hlinkClick r:id="rId2" action="ppaction://hlinksldjump"/>
          </p:cNvPr>
          <p:cNvSpPr/>
          <p:nvPr/>
        </p:nvSpPr>
        <p:spPr>
          <a:xfrm>
            <a:off x="214313" y="6215063"/>
            <a:ext cx="428625" cy="4286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63" y="857250"/>
            <a:ext cx="8229600" cy="1209675"/>
          </a:xfrm>
        </p:spPr>
        <p:txBody>
          <a:bodyPr/>
          <a:lstStyle/>
          <a:p>
            <a:pPr algn="ctr" eaLnBrk="1" hangingPunct="1">
              <a:defRPr/>
            </a:pPr>
            <a:r>
              <a:rPr lang="es-ES" sz="2000" b="1" dirty="0" smtClean="0">
                <a:solidFill>
                  <a:srgbClr val="0070C0"/>
                </a:solidFill>
                <a:latin typeface="+mn-lt"/>
              </a:rPr>
              <a:t>Cronograma de Implementación de acuerdo a la Resolución de la Superintendencia de Compañías del Ecuador</a:t>
            </a:r>
            <a:endParaRPr lang="es-ES" sz="2000" b="1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1000125" y="3214688"/>
            <a:ext cx="7286625" cy="1587"/>
          </a:xfrm>
          <a:prstGeom prst="line">
            <a:avLst/>
          </a:prstGeom>
          <a:ln w="53975">
            <a:solidFill>
              <a:srgbClr val="00B0F0"/>
            </a:solidFill>
            <a:prstDash val="sysDash"/>
            <a:headEnd type="oval"/>
            <a:tailEnd type="oval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 rot="5400000" flipH="1" flipV="1">
            <a:off x="1715294" y="3071019"/>
            <a:ext cx="1000125" cy="1587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rot="5400000" flipH="1" flipV="1">
            <a:off x="3358356" y="3071019"/>
            <a:ext cx="1000125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 rot="5400000" flipH="1" flipV="1">
            <a:off x="5144294" y="3071019"/>
            <a:ext cx="1000125" cy="1587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rot="5400000" flipH="1" flipV="1">
            <a:off x="6644481" y="3071019"/>
            <a:ext cx="1000125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200" name="13 CuadroTexto"/>
          <p:cNvSpPr txBox="1">
            <a:spLocks noChangeArrowheads="1"/>
          </p:cNvSpPr>
          <p:nvPr/>
        </p:nvSpPr>
        <p:spPr bwMode="auto">
          <a:xfrm>
            <a:off x="1357313" y="3357563"/>
            <a:ext cx="7143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 b="1"/>
              <a:t>2008</a:t>
            </a:r>
          </a:p>
        </p:txBody>
      </p:sp>
      <p:sp>
        <p:nvSpPr>
          <p:cNvPr id="8201" name="14 CuadroTexto"/>
          <p:cNvSpPr txBox="1">
            <a:spLocks noChangeArrowheads="1"/>
          </p:cNvSpPr>
          <p:nvPr/>
        </p:nvSpPr>
        <p:spPr bwMode="auto">
          <a:xfrm>
            <a:off x="2714625" y="3357563"/>
            <a:ext cx="7143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 b="1"/>
              <a:t>2009</a:t>
            </a:r>
          </a:p>
        </p:txBody>
      </p:sp>
      <p:sp>
        <p:nvSpPr>
          <p:cNvPr id="8202" name="15 CuadroTexto"/>
          <p:cNvSpPr txBox="1">
            <a:spLocks noChangeArrowheads="1"/>
          </p:cNvSpPr>
          <p:nvPr/>
        </p:nvSpPr>
        <p:spPr bwMode="auto">
          <a:xfrm>
            <a:off x="4429125" y="3357563"/>
            <a:ext cx="7143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 b="1"/>
              <a:t>2010</a:t>
            </a:r>
          </a:p>
        </p:txBody>
      </p:sp>
      <p:sp>
        <p:nvSpPr>
          <p:cNvPr id="8203" name="16 CuadroTexto"/>
          <p:cNvSpPr txBox="1">
            <a:spLocks noChangeArrowheads="1"/>
          </p:cNvSpPr>
          <p:nvPr/>
        </p:nvSpPr>
        <p:spPr bwMode="auto">
          <a:xfrm>
            <a:off x="6072188" y="3357563"/>
            <a:ext cx="7143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 b="1"/>
              <a:t>2011</a:t>
            </a:r>
          </a:p>
        </p:txBody>
      </p:sp>
      <p:sp>
        <p:nvSpPr>
          <p:cNvPr id="8204" name="17 CuadroTexto"/>
          <p:cNvSpPr txBox="1">
            <a:spLocks noChangeArrowheads="1"/>
          </p:cNvSpPr>
          <p:nvPr/>
        </p:nvSpPr>
        <p:spPr bwMode="auto">
          <a:xfrm>
            <a:off x="7500938" y="3357563"/>
            <a:ext cx="7143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 b="1"/>
              <a:t>2012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3786188" y="3786188"/>
            <a:ext cx="1785937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1200" b="1" dirty="0">
                <a:solidFill>
                  <a:srgbClr val="3333CC"/>
                </a:solidFill>
                <a:latin typeface="+mn-lt"/>
              </a:rPr>
              <a:t>Compañías reguladas por la Ley de mercado de valores y Auditoria Externa 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5429250" y="3786188"/>
            <a:ext cx="1928813" cy="1938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1200" b="1" dirty="0">
                <a:solidFill>
                  <a:srgbClr val="00B050"/>
                </a:solidFill>
                <a:latin typeface="+mn-lt"/>
              </a:rPr>
              <a:t>Compañías cuyos activos superen           US $ 4 millones          </a:t>
            </a:r>
          </a:p>
          <a:p>
            <a:pPr algn="ctr">
              <a:defRPr/>
            </a:pPr>
            <a:r>
              <a:rPr lang="es-ES" sz="1200" b="1" dirty="0">
                <a:solidFill>
                  <a:srgbClr val="00B050"/>
                </a:solidFill>
                <a:latin typeface="+mn-lt"/>
              </a:rPr>
              <a:t>  31 – DIC -07 , entidades de economía mixta, sector publico y sucursales de compañías extranjeras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7072313" y="3786188"/>
            <a:ext cx="15001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1200" b="1" dirty="0">
                <a:solidFill>
                  <a:srgbClr val="FF6600"/>
                </a:solidFill>
                <a:latin typeface="+mn-lt"/>
              </a:rPr>
              <a:t>Las demás compañías</a:t>
            </a:r>
          </a:p>
        </p:txBody>
      </p:sp>
      <p:sp>
        <p:nvSpPr>
          <p:cNvPr id="24" name="23 Rectángulo"/>
          <p:cNvSpPr/>
          <p:nvPr/>
        </p:nvSpPr>
        <p:spPr>
          <a:xfrm>
            <a:off x="3714750" y="5500688"/>
            <a:ext cx="1954213" cy="3381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US" sz="1600" b="1" dirty="0">
                <a:solidFill>
                  <a:srgbClr val="FF0000"/>
                </a:solidFill>
                <a:latin typeface="+mn-lt"/>
                <a:cs typeface="Arial" pitchFamily="34" charset="0"/>
              </a:rPr>
              <a:t>LATACORP S.A</a:t>
            </a:r>
            <a:endParaRPr lang="es-ES" sz="1600" b="1" dirty="0">
              <a:solidFill>
                <a:srgbClr val="FF0000"/>
              </a:solidFill>
              <a:latin typeface="+mn-lt"/>
              <a:cs typeface="Arial" pitchFamily="34" charset="0"/>
            </a:endParaRPr>
          </a:p>
        </p:txBody>
      </p:sp>
      <p:cxnSp>
        <p:nvCxnSpPr>
          <p:cNvPr id="25" name="24 Conector recto de flecha"/>
          <p:cNvCxnSpPr/>
          <p:nvPr/>
        </p:nvCxnSpPr>
        <p:spPr>
          <a:xfrm rot="5400000">
            <a:off x="4438650" y="5133975"/>
            <a:ext cx="561975" cy="9525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8210" name="Picture 2" descr="http://www.deloitte.com/assets/Dcom-Ecuador/Local%20Assets/Images/Business%20Graphics/Varios/cronograma%20NIIFs.jpg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 l="2106" t="55737" r="77895" b="1639"/>
          <a:stretch>
            <a:fillRect/>
          </a:stretch>
        </p:blipFill>
        <p:spPr bwMode="auto">
          <a:xfrm>
            <a:off x="1428750" y="4214813"/>
            <a:ext cx="1357313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28 Flecha derecha">
            <a:hlinkClick r:id="rId3" action="ppaction://hlinksldjump"/>
          </p:cNvPr>
          <p:cNvSpPr/>
          <p:nvPr/>
        </p:nvSpPr>
        <p:spPr>
          <a:xfrm>
            <a:off x="8501090" y="6215082"/>
            <a:ext cx="428628" cy="42862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4E874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3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43500" y="0"/>
            <a:ext cx="3714750" cy="744538"/>
          </a:xfrm>
        </p:spPr>
        <p:txBody>
          <a:bodyPr/>
          <a:lstStyle/>
          <a:p>
            <a:pPr>
              <a:defRPr/>
            </a:pPr>
            <a:r>
              <a:rPr lang="es-ES" sz="1000" dirty="0">
                <a:solidFill>
                  <a:schemeClr val="bg1"/>
                </a:solidFill>
              </a:rPr>
              <a:t>Ingeniería en Auditoria y Contaduría Pública Autorizada - ICM</a:t>
            </a:r>
            <a:endParaRPr lang="es-E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3 Flecha derecha">
            <a:hlinkClick r:id="rId3" action="ppaction://hlinksldjump"/>
          </p:cNvPr>
          <p:cNvSpPr/>
          <p:nvPr/>
        </p:nvSpPr>
        <p:spPr>
          <a:xfrm>
            <a:off x="8429652" y="6072206"/>
            <a:ext cx="428628" cy="42862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4E874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9221" name="Rectangle 10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endParaRPr lang="en-US"/>
          </a:p>
        </p:txBody>
      </p:sp>
      <p:pic>
        <p:nvPicPr>
          <p:cNvPr id="9222" name="Picture 118"/>
          <p:cNvPicPr>
            <a:picLocks noChangeAspect="1" noChangeArrowheads="1"/>
          </p:cNvPicPr>
          <p:nvPr/>
        </p:nvPicPr>
        <p:blipFill>
          <a:blip r:embed="rId4"/>
          <a:srcRect t="7442" b="14427"/>
          <a:stretch>
            <a:fillRect/>
          </a:stretch>
        </p:blipFill>
        <p:spPr bwMode="auto">
          <a:xfrm>
            <a:off x="1285875" y="2428875"/>
            <a:ext cx="6429375" cy="364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8" name="87 CuadroTexto"/>
          <p:cNvSpPr txBox="1">
            <a:spLocks noChangeArrowheads="1"/>
          </p:cNvSpPr>
          <p:nvPr/>
        </p:nvSpPr>
        <p:spPr bwMode="auto">
          <a:xfrm>
            <a:off x="357158" y="1142984"/>
            <a:ext cx="835821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s-US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</a:rPr>
              <a:t>CRONOGRAMA DE APLICACIÓN DE LA NIIF PARA LATACORP S.A</a:t>
            </a:r>
            <a:endParaRPr lang="es-ES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Verdana" pitchFamily="34" charset="0"/>
            </a:endParaRPr>
          </a:p>
        </p:txBody>
      </p:sp>
      <p:sp>
        <p:nvSpPr>
          <p:cNvPr id="91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43500" y="0"/>
            <a:ext cx="3714750" cy="744538"/>
          </a:xfrm>
        </p:spPr>
        <p:txBody>
          <a:bodyPr/>
          <a:lstStyle/>
          <a:p>
            <a:pPr>
              <a:defRPr/>
            </a:pPr>
            <a:r>
              <a:rPr lang="es-ES" sz="1000" dirty="0">
                <a:solidFill>
                  <a:schemeClr val="bg1"/>
                </a:solidFill>
              </a:rPr>
              <a:t>Ingeniería en Auditoria y Contaduría Pública Autorizada - ICM</a:t>
            </a:r>
            <a:endParaRPr lang="es-E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63" y="714375"/>
            <a:ext cx="5643562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CuadroTexto"/>
          <p:cNvSpPr txBox="1">
            <a:spLocks noChangeArrowheads="1"/>
          </p:cNvSpPr>
          <p:nvPr/>
        </p:nvSpPr>
        <p:spPr bwMode="auto">
          <a:xfrm rot="-5400000">
            <a:off x="-1843880" y="3558381"/>
            <a:ext cx="5929312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US" sz="19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Verdana" pitchFamily="34" charset="0"/>
              </a:rPr>
              <a:t>NIIF - NIC APLICABLES A LATACORP S.A</a:t>
            </a:r>
            <a:endParaRPr lang="es-ES" sz="19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Verdana" pitchFamily="34" charset="0"/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1500166" y="3429000"/>
            <a:ext cx="500066" cy="500066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0070C0"/>
            </a:solidFill>
          </a:ln>
          <a:effectLst>
            <a:outerShdw blurRad="51500" dist="25400" dir="5400000" rotWithShape="0">
              <a:srgbClr val="000000">
                <a:alpha val="40000"/>
              </a:srgbClr>
            </a:outerShdw>
          </a:effectLst>
          <a:scene3d>
            <a:camera prst="perspectiveLeft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Flecha derecha">
            <a:hlinkClick r:id="rId4" action="ppaction://hlinksldjump"/>
          </p:cNvPr>
          <p:cNvSpPr/>
          <p:nvPr/>
        </p:nvSpPr>
        <p:spPr>
          <a:xfrm>
            <a:off x="8501090" y="6286520"/>
            <a:ext cx="428628" cy="35721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4E874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43500" y="0"/>
            <a:ext cx="3714750" cy="744538"/>
          </a:xfrm>
        </p:spPr>
        <p:txBody>
          <a:bodyPr/>
          <a:lstStyle/>
          <a:p>
            <a:pPr>
              <a:defRPr/>
            </a:pPr>
            <a:r>
              <a:rPr lang="es-ES" sz="1000" dirty="0">
                <a:solidFill>
                  <a:schemeClr val="bg1"/>
                </a:solidFill>
              </a:rPr>
              <a:t>Ingeniería en Auditoria y Contaduría Pública Autorizada - ICM</a:t>
            </a:r>
            <a:endParaRPr lang="es-E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 advTm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 redondeado"/>
          <p:cNvSpPr/>
          <p:nvPr/>
        </p:nvSpPr>
        <p:spPr>
          <a:xfrm>
            <a:off x="2143108" y="2071678"/>
            <a:ext cx="5143536" cy="5715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b="1" dirty="0">
                <a:solidFill>
                  <a:schemeClr val="tx1"/>
                </a:solidFill>
              </a:rPr>
              <a:t>ESTADO DE SITUACION FINANCIERA</a:t>
            </a:r>
          </a:p>
        </p:txBody>
      </p:sp>
      <p:sp>
        <p:nvSpPr>
          <p:cNvPr id="5" name="4 Elipse">
            <a:hlinkClick r:id="rId2" action="ppaction://hlinkfile"/>
          </p:cNvPr>
          <p:cNvSpPr/>
          <p:nvPr/>
        </p:nvSpPr>
        <p:spPr>
          <a:xfrm>
            <a:off x="1357313" y="1857375"/>
            <a:ext cx="928687" cy="85725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32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" name="11 Rectángulo redondeado">
            <a:hlinkClick r:id="rId3" action="ppaction://hlinksldjump"/>
          </p:cNvPr>
          <p:cNvSpPr/>
          <p:nvPr/>
        </p:nvSpPr>
        <p:spPr>
          <a:xfrm>
            <a:off x="2000232" y="3286124"/>
            <a:ext cx="5143536" cy="5715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b="1" dirty="0">
                <a:solidFill>
                  <a:schemeClr val="tx1"/>
                </a:solidFill>
              </a:rPr>
              <a:t>ESTADO DE RESULTADO</a:t>
            </a:r>
          </a:p>
        </p:txBody>
      </p:sp>
      <p:sp>
        <p:nvSpPr>
          <p:cNvPr id="13" name="12 Elipse">
            <a:hlinkClick r:id="rId2" action="ppaction://hlinkfile"/>
          </p:cNvPr>
          <p:cNvSpPr/>
          <p:nvPr/>
        </p:nvSpPr>
        <p:spPr>
          <a:xfrm>
            <a:off x="1357313" y="3071813"/>
            <a:ext cx="928687" cy="85725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32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8" name="17 Flecha derecha">
            <a:hlinkClick r:id="rId4" action="ppaction://hlinksldjump"/>
          </p:cNvPr>
          <p:cNvSpPr/>
          <p:nvPr/>
        </p:nvSpPr>
        <p:spPr>
          <a:xfrm>
            <a:off x="8429652" y="6215082"/>
            <a:ext cx="357190" cy="42862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4E874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9" name="8 CuadroTexto"/>
          <p:cNvSpPr txBox="1">
            <a:spLocks noChangeArrowheads="1"/>
          </p:cNvSpPr>
          <p:nvPr/>
        </p:nvSpPr>
        <p:spPr bwMode="auto">
          <a:xfrm>
            <a:off x="0" y="857232"/>
            <a:ext cx="83582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s-ES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</a:rPr>
              <a:t>ESTADOS FINANCIEROS PRELIMINARES</a:t>
            </a:r>
          </a:p>
        </p:txBody>
      </p:sp>
      <p:sp>
        <p:nvSpPr>
          <p:cNvPr id="15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43500" y="0"/>
            <a:ext cx="3714750" cy="744538"/>
          </a:xfrm>
        </p:spPr>
        <p:txBody>
          <a:bodyPr/>
          <a:lstStyle/>
          <a:p>
            <a:pPr>
              <a:defRPr/>
            </a:pPr>
            <a:r>
              <a:rPr lang="es-ES" sz="1000" dirty="0">
                <a:solidFill>
                  <a:schemeClr val="bg1"/>
                </a:solidFill>
              </a:rPr>
              <a:t>Ingeniería en Auditoria y Contaduría Pública Autorizada - ICM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16" name="15 Flecha izquierda">
            <a:hlinkClick r:id="rId5" action="ppaction://hlinksldjump"/>
          </p:cNvPr>
          <p:cNvSpPr/>
          <p:nvPr/>
        </p:nvSpPr>
        <p:spPr>
          <a:xfrm>
            <a:off x="214313" y="6215063"/>
            <a:ext cx="428625" cy="4286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title"/>
          </p:nvPr>
        </p:nvSpPr>
        <p:spPr>
          <a:xfrm>
            <a:off x="-1285875" y="357188"/>
            <a:ext cx="8229600" cy="1066800"/>
          </a:xfrm>
        </p:spPr>
        <p:txBody>
          <a:bodyPr/>
          <a:lstStyle/>
          <a:p>
            <a:pPr algn="ctr" eaLnBrk="1" hangingPunct="1">
              <a:defRPr/>
            </a:pPr>
            <a:r>
              <a:rPr lang="es-US" sz="2000" b="1" dirty="0" smtClean="0">
                <a:solidFill>
                  <a:srgbClr val="3333CC"/>
                </a:solidFill>
                <a:latin typeface="+mn-lt"/>
              </a:rPr>
              <a:t>ESTADOS FINACIEROS PRELIMINARES</a:t>
            </a:r>
            <a:endParaRPr lang="es-ES" sz="2000" b="1" dirty="0" smtClean="0">
              <a:solidFill>
                <a:srgbClr val="3333CC"/>
              </a:solidFill>
              <a:latin typeface="+mn-lt"/>
            </a:endParaRPr>
          </a:p>
        </p:txBody>
      </p:sp>
      <p:pic>
        <p:nvPicPr>
          <p:cNvPr id="12291" name="Picture 4"/>
          <p:cNvPicPr>
            <a:picLocks noChangeAspect="1" noChangeArrowheads="1"/>
          </p:cNvPicPr>
          <p:nvPr/>
        </p:nvPicPr>
        <p:blipFill>
          <a:blip r:embed="rId2"/>
          <a:srcRect b="39690"/>
          <a:stretch>
            <a:fillRect/>
          </a:stretch>
        </p:blipFill>
        <p:spPr bwMode="auto">
          <a:xfrm>
            <a:off x="285750" y="1071563"/>
            <a:ext cx="4429125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7763" y="1785938"/>
            <a:ext cx="4186237" cy="507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Flecha derecha"/>
          <p:cNvSpPr/>
          <p:nvPr/>
        </p:nvSpPr>
        <p:spPr>
          <a:xfrm>
            <a:off x="8715404" y="6357958"/>
            <a:ext cx="428596" cy="50004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4E874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Ingeniería en Auditoria y Contaduría Pública Autorizada - ICM</a:t>
            </a:r>
            <a:endParaRPr lang="es-ES"/>
          </a:p>
        </p:txBody>
      </p:sp>
      <p:sp>
        <p:nvSpPr>
          <p:cNvPr id="7" name="6 Flecha izquierda">
            <a:hlinkClick r:id="rId4" action="ppaction://hlinksldjump"/>
          </p:cNvPr>
          <p:cNvSpPr/>
          <p:nvPr/>
        </p:nvSpPr>
        <p:spPr>
          <a:xfrm>
            <a:off x="214313" y="6429375"/>
            <a:ext cx="428625" cy="4286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313" y="428625"/>
            <a:ext cx="8229600" cy="714375"/>
          </a:xfrm>
        </p:spPr>
        <p:txBody>
          <a:bodyPr/>
          <a:lstStyle/>
          <a:p>
            <a:pPr eaLnBrk="1" hangingPunct="1">
              <a:defRPr/>
            </a:pPr>
            <a:r>
              <a:rPr lang="es-ES" sz="2000" b="1" dirty="0" smtClean="0">
                <a:solidFill>
                  <a:srgbClr val="3333CC"/>
                </a:solidFill>
                <a:latin typeface="+mn-lt"/>
              </a:rPr>
              <a:t>ESTADO DE RESULTADO</a:t>
            </a:r>
            <a:endParaRPr lang="es-ES" sz="2000" b="1" dirty="0">
              <a:solidFill>
                <a:srgbClr val="3333CC"/>
              </a:solidFill>
              <a:latin typeface="+mn-lt"/>
            </a:endParaRP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90775" y="1071563"/>
            <a:ext cx="3967163" cy="578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Flecha derecha"/>
          <p:cNvSpPr/>
          <p:nvPr/>
        </p:nvSpPr>
        <p:spPr>
          <a:xfrm>
            <a:off x="8429652" y="6215082"/>
            <a:ext cx="428628" cy="42862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4E874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6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43500" y="0"/>
            <a:ext cx="3714750" cy="744538"/>
          </a:xfrm>
        </p:spPr>
        <p:txBody>
          <a:bodyPr/>
          <a:lstStyle/>
          <a:p>
            <a:pPr>
              <a:defRPr/>
            </a:pPr>
            <a:r>
              <a:rPr lang="es-ES" sz="1000" dirty="0">
                <a:solidFill>
                  <a:schemeClr val="bg1"/>
                </a:solidFill>
              </a:rPr>
              <a:t>Ingeniería en Auditoria y Contaduría Pública Autorizada - ICM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8" name="7 Flecha izquierda">
            <a:hlinkClick r:id="rId3" action="ppaction://hlinksldjump"/>
          </p:cNvPr>
          <p:cNvSpPr/>
          <p:nvPr/>
        </p:nvSpPr>
        <p:spPr>
          <a:xfrm>
            <a:off x="214313" y="6215063"/>
            <a:ext cx="428625" cy="4286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8"/>
          <p:cNvSpPr txBox="1">
            <a:spLocks noChangeArrowheads="1"/>
          </p:cNvSpPr>
          <p:nvPr/>
        </p:nvSpPr>
        <p:spPr bwMode="auto">
          <a:xfrm>
            <a:off x="395288" y="1700213"/>
            <a:ext cx="8497887" cy="501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1600"/>
              <a:t>Tomando como base las actividades operativas y administrativas propias de la actividad comercial que desarrolla LATACORP S.A. y siguiendo los lineamientos señalados en el párrafo 7 de la NIC 8 – Políticas contables, cambios en estimaciones contables y errores, hemos identificado y seleccionado las políticas contables más apropiadas para LATACORP S.A </a:t>
            </a:r>
            <a:endParaRPr lang="en-US" sz="1600"/>
          </a:p>
          <a:p>
            <a:pPr algn="just"/>
            <a:r>
              <a:rPr lang="es-ES" sz="1600"/>
              <a:t> </a:t>
            </a:r>
            <a:endParaRPr lang="en-US" sz="1600"/>
          </a:p>
          <a:p>
            <a:pPr algn="just"/>
            <a:r>
              <a:rPr lang="es-ES" sz="1600"/>
              <a:t>El párrafo 7 de la NIC 8 establece: </a:t>
            </a:r>
            <a:r>
              <a:rPr lang="es-ES" sz="1600" i="1"/>
              <a:t>“Cuando una NIIF sea específicamente aplicable a una transacción, otro evento o condición, la política o políticas contables aplicadas a esa partida se determinarán aplicando la NIIF en cuestión, y considerando además cualquier Guía de Implementación relevante emitida por el IASB para esa NIIF”.</a:t>
            </a:r>
            <a:endParaRPr lang="en-US" sz="1600"/>
          </a:p>
          <a:p>
            <a:pPr algn="just"/>
            <a:r>
              <a:rPr lang="es-ES" sz="1600" i="1"/>
              <a:t> </a:t>
            </a:r>
            <a:endParaRPr lang="en-US" sz="1600"/>
          </a:p>
          <a:p>
            <a:pPr algn="just"/>
            <a:r>
              <a:rPr lang="es-ES" sz="1600"/>
              <a:t>Las políticas contables establecidas en las NIIF dan lugar a preparar y presentar estados financieros que contienen información relevante y fiable sobre las transacciones, otros eventos y condiciones a las que son aplicables.</a:t>
            </a:r>
            <a:endParaRPr lang="en-US" sz="1600"/>
          </a:p>
          <a:p>
            <a:pPr algn="just"/>
            <a:r>
              <a:rPr lang="es-ES" sz="1600"/>
              <a:t> </a:t>
            </a:r>
            <a:endParaRPr lang="en-US" sz="1600"/>
          </a:p>
          <a:p>
            <a:pPr algn="just"/>
            <a:r>
              <a:rPr lang="es-ES" sz="1600"/>
              <a:t>El párrafo 8  de la NIC 8 requiere que las políticas no necesitan ser aplicadas cuando el efecto de su utilización no sea significativo. Sin embargo, no es adecuado dejar de aplicar las NIIF, o dejar de corregir errores, apoyándose en que el efecto no es significativo, con el fin de alcanzar una presentación particular de la posición financiera, rendimiento financiero o flujos de efectivo de la entidad</a:t>
            </a:r>
            <a:endParaRPr lang="en-US" sz="1600"/>
          </a:p>
        </p:txBody>
      </p:sp>
      <p:sp>
        <p:nvSpPr>
          <p:cNvPr id="5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43500" y="0"/>
            <a:ext cx="3714750" cy="744538"/>
          </a:xfrm>
        </p:spPr>
        <p:txBody>
          <a:bodyPr/>
          <a:lstStyle/>
          <a:p>
            <a:pPr>
              <a:defRPr/>
            </a:pPr>
            <a:r>
              <a:rPr lang="es-ES" sz="1000" dirty="0">
                <a:solidFill>
                  <a:schemeClr val="bg1"/>
                </a:solidFill>
              </a:rPr>
              <a:t>Ingeniería en Auditoria y Contaduría Pública Autorizada - ICM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28596" y="642918"/>
            <a:ext cx="7786742" cy="954107"/>
          </a:xfrm>
          <a:prstGeom prst="rect">
            <a:avLst/>
          </a:prstGeom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s-ES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</a:rPr>
              <a:t>SELECCION DE POLITICAS CONTABLES DE ACUERDO A NIIF</a:t>
            </a:r>
            <a:endParaRPr lang="es-ES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Verdana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1643050"/>
            <a:ext cx="9144000" cy="5000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gradFill>
            <a:gsLst>
              <a:gs pos="0">
                <a:srgbClr val="009999">
                  <a:shade val="30000"/>
                  <a:satMod val="115000"/>
                  <a:alpha val="13000"/>
                </a:srgbClr>
              </a:gs>
              <a:gs pos="50000">
                <a:srgbClr val="009999">
                  <a:shade val="67500"/>
                  <a:satMod val="115000"/>
                </a:srgbClr>
              </a:gs>
              <a:gs pos="100000">
                <a:srgbClr val="009999">
                  <a:shade val="100000"/>
                  <a:satMod val="115000"/>
                </a:srgb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9" name="8 Botón de acción: Información">
            <a:hlinkClick r:id="rId2" action="ppaction://hlinkfile" highlightClick="1"/>
          </p:cNvPr>
          <p:cNvSpPr/>
          <p:nvPr/>
        </p:nvSpPr>
        <p:spPr>
          <a:xfrm>
            <a:off x="8072438" y="928688"/>
            <a:ext cx="642937" cy="571500"/>
          </a:xfrm>
          <a:prstGeom prst="actionButtonInformation">
            <a:avLst/>
          </a:prstGeom>
          <a:solidFill>
            <a:srgbClr val="E4F9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1062</TotalTime>
  <Words>1615</Words>
  <Application>Microsoft Office PowerPoint</Application>
  <PresentationFormat>Presentación en pantalla (4:3)</PresentationFormat>
  <Paragraphs>152</Paragraphs>
  <Slides>26</Slides>
  <Notes>3</Notes>
  <HiddenSlides>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5" baseType="lpstr">
      <vt:lpstr>Arial</vt:lpstr>
      <vt:lpstr>Trebuchet MS</vt:lpstr>
      <vt:lpstr>Georgia</vt:lpstr>
      <vt:lpstr>Wingdings 2</vt:lpstr>
      <vt:lpstr>Calibri</vt:lpstr>
      <vt:lpstr>Times New Roman</vt:lpstr>
      <vt:lpstr>Wingdings</vt:lpstr>
      <vt:lpstr>Urbano</vt:lpstr>
      <vt:lpstr>Microsoft Office Excel 97-2003 Worksheet</vt:lpstr>
      <vt:lpstr>         ESCUELA SUPERIOR POLITÉCNICA DEL LITORAL   Instituto de Ciencias Matemáticas   Ingeniería en Auditoría y Contaduría Pública Autorizada     “DESAROLLO DE UN PLAN DE IMPLEMENTACIÓN DE LAS NIIF PARA UNA COMPAÑÍA DEDICADA A LA ELABORACIÓN DE ENVASES SANITARIOS PARA CONSERVAS ALIMENTICIAS EN EL AÑO 2010.”  </vt:lpstr>
      <vt:lpstr>Diapositiva 2</vt:lpstr>
      <vt:lpstr>Cronograma de Implementación de acuerdo a la Resolución de la Superintendencia de Compañías del Ecuador</vt:lpstr>
      <vt:lpstr>Diapositiva 4</vt:lpstr>
      <vt:lpstr>Diapositiva 5</vt:lpstr>
      <vt:lpstr>Diapositiva 6</vt:lpstr>
      <vt:lpstr>ESTADOS FINACIEROS PRELIMINARES</vt:lpstr>
      <vt:lpstr>ESTADO DE RESULTADO</vt:lpstr>
      <vt:lpstr>Diapositiva 9</vt:lpstr>
      <vt:lpstr>Base de estimación de cuentas de cobranza dudosa</vt:lpstr>
      <vt:lpstr>Base de medición de existencias</vt:lpstr>
      <vt:lpstr>Inmuebles, Maquinarias y Equipo</vt:lpstr>
      <vt:lpstr>Corrección de Depreciación Acumulada de Inmuebles </vt:lpstr>
      <vt:lpstr>Corrección de depreciación acumulada de inmuebles </vt:lpstr>
      <vt:lpstr>Pensiones de Jubilación y Bonificación por Desahucio</vt:lpstr>
      <vt:lpstr>Impuestos y Participaciones Diferidas</vt:lpstr>
      <vt:lpstr>Impuestos y participaciones Diferidas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SUPERIOR POLITÉCNICA DEL LITORAL   Instituto de Ciencias Matemáticas   Ingeniería en Auditoría y Contaduría Pública Autorizada     “DESAROLLO DE UN PLAN DE IMPLEMENTACIÓN DE LAS NIIF PARA UNA COMPAÑÍA DEDICADA A LA ELABORACIÓN DE ENVASES SANITARIOS PARA CONSERVAS ALIMENTICIAS EN EL AÑO 2010.”</dc:title>
  <dc:creator>Edgar</dc:creator>
  <cp:lastModifiedBy>ehernand</cp:lastModifiedBy>
  <cp:revision>83</cp:revision>
  <dcterms:created xsi:type="dcterms:W3CDTF">2010-11-27T20:20:20Z</dcterms:created>
  <dcterms:modified xsi:type="dcterms:W3CDTF">2011-07-13T18:51:35Z</dcterms:modified>
</cp:coreProperties>
</file>