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57" r:id="rId3"/>
    <p:sldId id="258" r:id="rId4"/>
    <p:sldId id="260" r:id="rId5"/>
    <p:sldId id="262" r:id="rId6"/>
    <p:sldId id="267" r:id="rId7"/>
    <p:sldId id="268" r:id="rId8"/>
    <p:sldId id="270" r:id="rId9"/>
    <p:sldId id="276" r:id="rId10"/>
    <p:sldId id="269" r:id="rId11"/>
    <p:sldId id="275" r:id="rId12"/>
    <p:sldId id="271" r:id="rId13"/>
    <p:sldId id="273" r:id="rId14"/>
    <p:sldId id="274" r:id="rId15"/>
    <p:sldId id="277" r:id="rId16"/>
    <p:sldId id="278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46DE"/>
    <a:srgbClr val="015745"/>
    <a:srgbClr val="69DF6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475E38-828E-448D-86FB-D1F768A0A28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A235EBB-138F-4ACF-B360-4DFFB061E8CD}">
      <dgm:prSet phldrT="[Texto]"/>
      <dgm:spPr/>
      <dgm:t>
        <a:bodyPr/>
        <a:lstStyle/>
        <a:p>
          <a:r>
            <a:rPr lang="es-ES" sz="2300" b="1" dirty="0" smtClean="0">
              <a:latin typeface="Arial" pitchFamily="34" charset="0"/>
              <a:cs typeface="Arial" pitchFamily="34" charset="0"/>
            </a:rPr>
            <a:t>Pronóstico Económico</a:t>
          </a:r>
        </a:p>
        <a:p>
          <a:r>
            <a:rPr lang="es-ES" sz="2300" b="1" dirty="0" smtClean="0">
              <a:latin typeface="Arial" pitchFamily="34" charset="0"/>
              <a:cs typeface="Arial" pitchFamily="34" charset="0"/>
            </a:rPr>
            <a:t>Oportunidades</a:t>
          </a:r>
          <a:endParaRPr lang="es-ES" sz="2300" dirty="0">
            <a:latin typeface="Arial" pitchFamily="34" charset="0"/>
            <a:cs typeface="Arial" pitchFamily="34" charset="0"/>
          </a:endParaRPr>
        </a:p>
      </dgm:t>
    </dgm:pt>
    <dgm:pt modelId="{406C97DE-1E1C-4533-973C-51493C7230C6}" type="parTrans" cxnId="{15919D81-85E0-4567-B952-3309DA91B443}">
      <dgm:prSet/>
      <dgm:spPr/>
      <dgm:t>
        <a:bodyPr/>
        <a:lstStyle/>
        <a:p>
          <a:endParaRPr lang="es-ES"/>
        </a:p>
      </dgm:t>
    </dgm:pt>
    <dgm:pt modelId="{9AC1EE4A-7648-4752-9F9E-EC797C283205}" type="sibTrans" cxnId="{15919D81-85E0-4567-B952-3309DA91B443}">
      <dgm:prSet/>
      <dgm:spPr/>
      <dgm:t>
        <a:bodyPr/>
        <a:lstStyle/>
        <a:p>
          <a:endParaRPr lang="es-ES"/>
        </a:p>
      </dgm:t>
    </dgm:pt>
    <dgm:pt modelId="{C9584695-F28F-41D5-AE19-8E61BAC86B3C}">
      <dgm:prSet phldrT="[Texto]" custT="1"/>
      <dgm:spPr/>
      <dgm:t>
        <a:bodyPr/>
        <a:lstStyle/>
        <a:p>
          <a:r>
            <a:rPr lang="es-ES" sz="1900" dirty="0" smtClean="0">
              <a:latin typeface="Arial" pitchFamily="34" charset="0"/>
              <a:cs typeface="Arial" pitchFamily="34" charset="0"/>
            </a:rPr>
            <a:t>El precio de venta al público es el ideal.</a:t>
          </a:r>
          <a:endParaRPr lang="es-ES" sz="1900" dirty="0">
            <a:latin typeface="Arial" pitchFamily="34" charset="0"/>
            <a:cs typeface="Arial" pitchFamily="34" charset="0"/>
          </a:endParaRPr>
        </a:p>
      </dgm:t>
    </dgm:pt>
    <dgm:pt modelId="{37E1EBC8-1D20-49FA-862C-AF945066D974}" type="parTrans" cxnId="{1853670C-E4C3-4019-8124-FB04EE08E422}">
      <dgm:prSet/>
      <dgm:spPr/>
      <dgm:t>
        <a:bodyPr/>
        <a:lstStyle/>
        <a:p>
          <a:endParaRPr lang="es-ES"/>
        </a:p>
      </dgm:t>
    </dgm:pt>
    <dgm:pt modelId="{B12A2F5F-B665-4C8E-A551-E7A9A83619C3}" type="sibTrans" cxnId="{1853670C-E4C3-4019-8124-FB04EE08E422}">
      <dgm:prSet/>
      <dgm:spPr/>
      <dgm:t>
        <a:bodyPr/>
        <a:lstStyle/>
        <a:p>
          <a:endParaRPr lang="es-ES"/>
        </a:p>
      </dgm:t>
    </dgm:pt>
    <dgm:pt modelId="{CF366C75-0E84-4FDD-B66D-0A2FA70DB035}">
      <dgm:prSet phldrT="[Texto]" custT="1"/>
      <dgm:spPr/>
      <dgm:t>
        <a:bodyPr/>
        <a:lstStyle/>
        <a:p>
          <a:r>
            <a:rPr lang="es-ES" sz="1900" dirty="0" smtClean="0">
              <a:latin typeface="Arial" pitchFamily="34" charset="0"/>
              <a:cs typeface="Arial" pitchFamily="34" charset="0"/>
            </a:rPr>
            <a:t>Posibilidad de ampliar clientela en mercados poco acaparados.</a:t>
          </a:r>
          <a:endParaRPr lang="es-ES" sz="1900" dirty="0">
            <a:latin typeface="Arial" pitchFamily="34" charset="0"/>
            <a:cs typeface="Arial" pitchFamily="34" charset="0"/>
          </a:endParaRPr>
        </a:p>
      </dgm:t>
    </dgm:pt>
    <dgm:pt modelId="{59B879F2-5BFF-474A-98B9-C143DB85A507}" type="parTrans" cxnId="{278E95CE-7CB2-46D3-B0AA-97A27F3D715F}">
      <dgm:prSet/>
      <dgm:spPr/>
      <dgm:t>
        <a:bodyPr/>
        <a:lstStyle/>
        <a:p>
          <a:endParaRPr lang="es-ES"/>
        </a:p>
      </dgm:t>
    </dgm:pt>
    <dgm:pt modelId="{F177469F-F1E7-4964-B273-BEDDE82574C9}" type="sibTrans" cxnId="{278E95CE-7CB2-46D3-B0AA-97A27F3D715F}">
      <dgm:prSet/>
      <dgm:spPr/>
      <dgm:t>
        <a:bodyPr/>
        <a:lstStyle/>
        <a:p>
          <a:endParaRPr lang="es-ES"/>
        </a:p>
      </dgm:t>
    </dgm:pt>
    <dgm:pt modelId="{5A8AD42C-D3A6-4E93-9527-8A3F0B54B087}">
      <dgm:prSet custT="1"/>
      <dgm:spPr/>
      <dgm:t>
        <a:bodyPr/>
        <a:lstStyle/>
        <a:p>
          <a:r>
            <a:rPr lang="es-ES" sz="2300" b="1" dirty="0" smtClean="0">
              <a:latin typeface="Arial" pitchFamily="34" charset="0"/>
              <a:cs typeface="Arial" pitchFamily="34" charset="0"/>
            </a:rPr>
            <a:t>Pronóstico Político</a:t>
          </a:r>
        </a:p>
        <a:p>
          <a:r>
            <a:rPr lang="es-ES" sz="2300" b="1" dirty="0" smtClean="0">
              <a:latin typeface="Arial" pitchFamily="34" charset="0"/>
              <a:cs typeface="Arial" pitchFamily="34" charset="0"/>
            </a:rPr>
            <a:t>Oportunidad</a:t>
          </a:r>
          <a:endParaRPr lang="es-ES" sz="2300" dirty="0">
            <a:latin typeface="Arial" pitchFamily="34" charset="0"/>
            <a:cs typeface="Arial" pitchFamily="34" charset="0"/>
          </a:endParaRPr>
        </a:p>
      </dgm:t>
    </dgm:pt>
    <dgm:pt modelId="{CE6AC16A-CB2F-40E9-8204-E37D1FA5560D}" type="parTrans" cxnId="{917B564B-CB71-41E1-B020-DBCE4CDEE936}">
      <dgm:prSet/>
      <dgm:spPr/>
      <dgm:t>
        <a:bodyPr/>
        <a:lstStyle/>
        <a:p>
          <a:endParaRPr lang="es-ES"/>
        </a:p>
      </dgm:t>
    </dgm:pt>
    <dgm:pt modelId="{231FD49A-ACAE-47DC-9672-BDFA36F78F67}" type="sibTrans" cxnId="{917B564B-CB71-41E1-B020-DBCE4CDEE936}">
      <dgm:prSet/>
      <dgm:spPr/>
      <dgm:t>
        <a:bodyPr/>
        <a:lstStyle/>
        <a:p>
          <a:endParaRPr lang="es-ES"/>
        </a:p>
      </dgm:t>
    </dgm:pt>
    <dgm:pt modelId="{C117C2FB-1ED0-49C5-AF5B-B7F99B9C317B}">
      <dgm:prSet custT="1"/>
      <dgm:spPr/>
      <dgm:t>
        <a:bodyPr/>
        <a:lstStyle/>
        <a:p>
          <a:r>
            <a:rPr lang="es-ES" sz="1900" dirty="0" smtClean="0">
              <a:latin typeface="Arial" pitchFamily="34" charset="0"/>
              <a:cs typeface="Arial" pitchFamily="34" charset="0"/>
            </a:rPr>
            <a:t>Tiene asegurados a sus empleados de manufactura</a:t>
          </a:r>
          <a:endParaRPr lang="es-ES" sz="1900" dirty="0">
            <a:latin typeface="Arial" pitchFamily="34" charset="0"/>
            <a:cs typeface="Arial" pitchFamily="34" charset="0"/>
          </a:endParaRPr>
        </a:p>
      </dgm:t>
    </dgm:pt>
    <dgm:pt modelId="{A7DEC4F4-5BAA-491D-BA32-747053986EB7}" type="parTrans" cxnId="{EFB4095B-C743-4F50-AEDE-7C878727D1B1}">
      <dgm:prSet/>
      <dgm:spPr/>
      <dgm:t>
        <a:bodyPr/>
        <a:lstStyle/>
        <a:p>
          <a:endParaRPr lang="es-ES"/>
        </a:p>
      </dgm:t>
    </dgm:pt>
    <dgm:pt modelId="{F02C6DFC-4B67-4E3C-B541-F05FB69BE9F2}" type="sibTrans" cxnId="{EFB4095B-C743-4F50-AEDE-7C878727D1B1}">
      <dgm:prSet/>
      <dgm:spPr/>
      <dgm:t>
        <a:bodyPr/>
        <a:lstStyle/>
        <a:p>
          <a:endParaRPr lang="es-ES"/>
        </a:p>
      </dgm:t>
    </dgm:pt>
    <dgm:pt modelId="{7D2B5386-934C-4F17-A859-D90D96C35003}">
      <dgm:prSet phldrT="[Texto]"/>
      <dgm:spPr/>
      <dgm:t>
        <a:bodyPr/>
        <a:lstStyle/>
        <a:p>
          <a:r>
            <a:rPr lang="es-ES" b="1" dirty="0" smtClean="0">
              <a:latin typeface="Arial" pitchFamily="34" charset="0"/>
              <a:cs typeface="Arial" pitchFamily="34" charset="0"/>
            </a:rPr>
            <a:t>Pronósticos Sociales</a:t>
          </a:r>
        </a:p>
        <a:p>
          <a:r>
            <a:rPr lang="es-ES" b="1" dirty="0" smtClean="0">
              <a:latin typeface="Arial" pitchFamily="34" charset="0"/>
              <a:cs typeface="Arial" pitchFamily="34" charset="0"/>
            </a:rPr>
            <a:t>Oportunidades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E67192BB-C0C7-4F62-B867-BA743BEF2C97}" type="parTrans" cxnId="{D203C4DE-9BDE-49F4-8F8C-0D0E19814BED}">
      <dgm:prSet/>
      <dgm:spPr/>
      <dgm:t>
        <a:bodyPr/>
        <a:lstStyle/>
        <a:p>
          <a:endParaRPr lang="es-ES"/>
        </a:p>
      </dgm:t>
    </dgm:pt>
    <dgm:pt modelId="{D39E86E2-370E-4782-B004-DA8FAFC4060A}" type="sibTrans" cxnId="{D203C4DE-9BDE-49F4-8F8C-0D0E19814BED}">
      <dgm:prSet/>
      <dgm:spPr/>
      <dgm:t>
        <a:bodyPr/>
        <a:lstStyle/>
        <a:p>
          <a:endParaRPr lang="es-ES"/>
        </a:p>
      </dgm:t>
    </dgm:pt>
    <dgm:pt modelId="{DC549310-9D1C-4711-B566-AF402F7487F8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Buena calidad del producto.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BE5C7CF5-D76E-424A-A3E0-2E56E2C54BB5}" type="parTrans" cxnId="{2C4D2EDB-3C60-46E8-861E-39BD9F3C933F}">
      <dgm:prSet/>
      <dgm:spPr/>
      <dgm:t>
        <a:bodyPr/>
        <a:lstStyle/>
        <a:p>
          <a:endParaRPr lang="es-ES"/>
        </a:p>
      </dgm:t>
    </dgm:pt>
    <dgm:pt modelId="{F75D2988-662A-47AF-A2B8-CC1028FDE95B}" type="sibTrans" cxnId="{2C4D2EDB-3C60-46E8-861E-39BD9F3C933F}">
      <dgm:prSet/>
      <dgm:spPr/>
      <dgm:t>
        <a:bodyPr/>
        <a:lstStyle/>
        <a:p>
          <a:endParaRPr lang="es-ES"/>
        </a:p>
      </dgm:t>
    </dgm:pt>
    <dgm:pt modelId="{CB0D6BFE-D1AF-46FA-A973-F52B09397A00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Estrategia de boca en boca que posee.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F1238534-6AE1-40AF-963E-C55B63D421AC}" type="parTrans" cxnId="{74FD5401-369B-43E3-8A21-0FB92E8C6593}">
      <dgm:prSet/>
      <dgm:spPr/>
      <dgm:t>
        <a:bodyPr/>
        <a:lstStyle/>
        <a:p>
          <a:endParaRPr lang="es-ES"/>
        </a:p>
      </dgm:t>
    </dgm:pt>
    <dgm:pt modelId="{6E1287D2-E725-4C3E-9786-6C1EEA894F69}" type="sibTrans" cxnId="{74FD5401-369B-43E3-8A21-0FB92E8C6593}">
      <dgm:prSet/>
      <dgm:spPr/>
      <dgm:t>
        <a:bodyPr/>
        <a:lstStyle/>
        <a:p>
          <a:endParaRPr lang="es-ES"/>
        </a:p>
      </dgm:t>
    </dgm:pt>
    <dgm:pt modelId="{677FEE26-210A-41D3-AEE8-571F8DCBA27A}">
      <dgm:prSet/>
      <dgm:spPr/>
      <dgm:t>
        <a:bodyPr/>
        <a:lstStyle/>
        <a:p>
          <a:endParaRPr lang="es-ES" dirty="0">
            <a:latin typeface="Arial" pitchFamily="34" charset="0"/>
            <a:cs typeface="Arial" pitchFamily="34" charset="0"/>
          </a:endParaRPr>
        </a:p>
      </dgm:t>
    </dgm:pt>
    <dgm:pt modelId="{DC0675FE-D843-4821-8D24-5CD65C58A2C1}" type="parTrans" cxnId="{30605953-A9ED-479E-B7A9-0777F149C62D}">
      <dgm:prSet/>
      <dgm:spPr/>
      <dgm:t>
        <a:bodyPr/>
        <a:lstStyle/>
        <a:p>
          <a:endParaRPr lang="es-ES"/>
        </a:p>
      </dgm:t>
    </dgm:pt>
    <dgm:pt modelId="{DCA0AEC3-C82D-48FB-8A10-C76CA61B9B03}" type="sibTrans" cxnId="{30605953-A9ED-479E-B7A9-0777F149C62D}">
      <dgm:prSet/>
      <dgm:spPr/>
      <dgm:t>
        <a:bodyPr/>
        <a:lstStyle/>
        <a:p>
          <a:endParaRPr lang="es-ES"/>
        </a:p>
      </dgm:t>
    </dgm:pt>
    <dgm:pt modelId="{62B01478-57A7-40CA-9ADE-3C4F90F9FBCD}" type="pres">
      <dgm:prSet presAssocID="{60475E38-828E-448D-86FB-D1F768A0A2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2E56406-4C34-45B5-8157-97F514423137}" type="pres">
      <dgm:prSet presAssocID="{5A8AD42C-D3A6-4E93-9527-8A3F0B54B08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2F84AD-3F28-4E25-B557-9A5C900FC173}" type="pres">
      <dgm:prSet presAssocID="{231FD49A-ACAE-47DC-9672-BDFA36F78F67}" presName="sibTrans" presStyleCnt="0"/>
      <dgm:spPr/>
    </dgm:pt>
    <dgm:pt modelId="{44F830FA-4706-4A1E-AA06-78DB2226A1B3}" type="pres">
      <dgm:prSet presAssocID="{BA235EBB-138F-4ACF-B360-4DFFB061E8C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59FA1B-BF62-41D5-B438-95EFBCF3D6ED}" type="pres">
      <dgm:prSet presAssocID="{9AC1EE4A-7648-4752-9F9E-EC797C283205}" presName="sibTrans" presStyleCnt="0"/>
      <dgm:spPr/>
    </dgm:pt>
    <dgm:pt modelId="{E261B16D-5B5D-4F70-B95F-04D7640A9E4F}" type="pres">
      <dgm:prSet presAssocID="{7D2B5386-934C-4F17-A859-D90D96C3500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BE75639-708C-4CFC-AC05-FB31177EDA0A}" type="presOf" srcId="{677FEE26-210A-41D3-AEE8-571F8DCBA27A}" destId="{E261B16D-5B5D-4F70-B95F-04D7640A9E4F}" srcOrd="0" destOrd="3" presId="urn:microsoft.com/office/officeart/2005/8/layout/hList6"/>
    <dgm:cxn modelId="{0B2ED872-DC04-4974-ABDA-DB3016678F8E}" type="presOf" srcId="{C117C2FB-1ED0-49C5-AF5B-B7F99B9C317B}" destId="{C2E56406-4C34-45B5-8157-97F514423137}" srcOrd="0" destOrd="1" presId="urn:microsoft.com/office/officeart/2005/8/layout/hList6"/>
    <dgm:cxn modelId="{30605953-A9ED-479E-B7A9-0777F149C62D}" srcId="{7D2B5386-934C-4F17-A859-D90D96C35003}" destId="{677FEE26-210A-41D3-AEE8-571F8DCBA27A}" srcOrd="2" destOrd="0" parTransId="{DC0675FE-D843-4821-8D24-5CD65C58A2C1}" sibTransId="{DCA0AEC3-C82D-48FB-8A10-C76CA61B9B03}"/>
    <dgm:cxn modelId="{EFB4095B-C743-4F50-AEDE-7C878727D1B1}" srcId="{5A8AD42C-D3A6-4E93-9527-8A3F0B54B087}" destId="{C117C2FB-1ED0-49C5-AF5B-B7F99B9C317B}" srcOrd="0" destOrd="0" parTransId="{A7DEC4F4-5BAA-491D-BA32-747053986EB7}" sibTransId="{F02C6DFC-4B67-4E3C-B541-F05FB69BE9F2}"/>
    <dgm:cxn modelId="{74FD5401-369B-43E3-8A21-0FB92E8C6593}" srcId="{7D2B5386-934C-4F17-A859-D90D96C35003}" destId="{CB0D6BFE-D1AF-46FA-A973-F52B09397A00}" srcOrd="1" destOrd="0" parTransId="{F1238534-6AE1-40AF-963E-C55B63D421AC}" sibTransId="{6E1287D2-E725-4C3E-9786-6C1EEA894F69}"/>
    <dgm:cxn modelId="{12955D81-2D6F-4E3B-828C-5F04B364224F}" type="presOf" srcId="{BA235EBB-138F-4ACF-B360-4DFFB061E8CD}" destId="{44F830FA-4706-4A1E-AA06-78DB2226A1B3}" srcOrd="0" destOrd="0" presId="urn:microsoft.com/office/officeart/2005/8/layout/hList6"/>
    <dgm:cxn modelId="{27BF2096-4DFE-46B3-A928-3A038FD04AA5}" type="presOf" srcId="{CB0D6BFE-D1AF-46FA-A973-F52B09397A00}" destId="{E261B16D-5B5D-4F70-B95F-04D7640A9E4F}" srcOrd="0" destOrd="2" presId="urn:microsoft.com/office/officeart/2005/8/layout/hList6"/>
    <dgm:cxn modelId="{2C4D2EDB-3C60-46E8-861E-39BD9F3C933F}" srcId="{7D2B5386-934C-4F17-A859-D90D96C35003}" destId="{DC549310-9D1C-4711-B566-AF402F7487F8}" srcOrd="0" destOrd="0" parTransId="{BE5C7CF5-D76E-424A-A3E0-2E56E2C54BB5}" sibTransId="{F75D2988-662A-47AF-A2B8-CC1028FDE95B}"/>
    <dgm:cxn modelId="{5A0C1FFB-2926-44AE-B0F2-FE8F632349AF}" type="presOf" srcId="{CF366C75-0E84-4FDD-B66D-0A2FA70DB035}" destId="{44F830FA-4706-4A1E-AA06-78DB2226A1B3}" srcOrd="0" destOrd="2" presId="urn:microsoft.com/office/officeart/2005/8/layout/hList6"/>
    <dgm:cxn modelId="{15919D81-85E0-4567-B952-3309DA91B443}" srcId="{60475E38-828E-448D-86FB-D1F768A0A289}" destId="{BA235EBB-138F-4ACF-B360-4DFFB061E8CD}" srcOrd="1" destOrd="0" parTransId="{406C97DE-1E1C-4533-973C-51493C7230C6}" sibTransId="{9AC1EE4A-7648-4752-9F9E-EC797C283205}"/>
    <dgm:cxn modelId="{D536B56D-584C-408F-B3CD-163B38A4709A}" type="presOf" srcId="{5A8AD42C-D3A6-4E93-9527-8A3F0B54B087}" destId="{C2E56406-4C34-45B5-8157-97F514423137}" srcOrd="0" destOrd="0" presId="urn:microsoft.com/office/officeart/2005/8/layout/hList6"/>
    <dgm:cxn modelId="{F3AFBB65-58B9-422E-8202-A6498903204B}" type="presOf" srcId="{DC549310-9D1C-4711-B566-AF402F7487F8}" destId="{E261B16D-5B5D-4F70-B95F-04D7640A9E4F}" srcOrd="0" destOrd="1" presId="urn:microsoft.com/office/officeart/2005/8/layout/hList6"/>
    <dgm:cxn modelId="{23C304C6-7C18-410B-9B9E-9D2BC8234490}" type="presOf" srcId="{60475E38-828E-448D-86FB-D1F768A0A289}" destId="{62B01478-57A7-40CA-9ADE-3C4F90F9FBCD}" srcOrd="0" destOrd="0" presId="urn:microsoft.com/office/officeart/2005/8/layout/hList6"/>
    <dgm:cxn modelId="{B9439D6D-A4CB-4506-A2C8-A98747C6DEDF}" type="presOf" srcId="{C9584695-F28F-41D5-AE19-8E61BAC86B3C}" destId="{44F830FA-4706-4A1E-AA06-78DB2226A1B3}" srcOrd="0" destOrd="1" presId="urn:microsoft.com/office/officeart/2005/8/layout/hList6"/>
    <dgm:cxn modelId="{1853670C-E4C3-4019-8124-FB04EE08E422}" srcId="{BA235EBB-138F-4ACF-B360-4DFFB061E8CD}" destId="{C9584695-F28F-41D5-AE19-8E61BAC86B3C}" srcOrd="0" destOrd="0" parTransId="{37E1EBC8-1D20-49FA-862C-AF945066D974}" sibTransId="{B12A2F5F-B665-4C8E-A551-E7A9A83619C3}"/>
    <dgm:cxn modelId="{278E95CE-7CB2-46D3-B0AA-97A27F3D715F}" srcId="{BA235EBB-138F-4ACF-B360-4DFFB061E8CD}" destId="{CF366C75-0E84-4FDD-B66D-0A2FA70DB035}" srcOrd="1" destOrd="0" parTransId="{59B879F2-5BFF-474A-98B9-C143DB85A507}" sibTransId="{F177469F-F1E7-4964-B273-BEDDE82574C9}"/>
    <dgm:cxn modelId="{917B564B-CB71-41E1-B020-DBCE4CDEE936}" srcId="{60475E38-828E-448D-86FB-D1F768A0A289}" destId="{5A8AD42C-D3A6-4E93-9527-8A3F0B54B087}" srcOrd="0" destOrd="0" parTransId="{CE6AC16A-CB2F-40E9-8204-E37D1FA5560D}" sibTransId="{231FD49A-ACAE-47DC-9672-BDFA36F78F67}"/>
    <dgm:cxn modelId="{D203C4DE-9BDE-49F4-8F8C-0D0E19814BED}" srcId="{60475E38-828E-448D-86FB-D1F768A0A289}" destId="{7D2B5386-934C-4F17-A859-D90D96C35003}" srcOrd="2" destOrd="0" parTransId="{E67192BB-C0C7-4F62-B867-BA743BEF2C97}" sibTransId="{D39E86E2-370E-4782-B004-DA8FAFC4060A}"/>
    <dgm:cxn modelId="{CE742D9D-B7F5-4BF4-B4A2-57DA9EA9702E}" type="presOf" srcId="{7D2B5386-934C-4F17-A859-D90D96C35003}" destId="{E261B16D-5B5D-4F70-B95F-04D7640A9E4F}" srcOrd="0" destOrd="0" presId="urn:microsoft.com/office/officeart/2005/8/layout/hList6"/>
    <dgm:cxn modelId="{E7DE18AF-88B3-40F6-90D8-03D26122FE32}" type="presParOf" srcId="{62B01478-57A7-40CA-9ADE-3C4F90F9FBCD}" destId="{C2E56406-4C34-45B5-8157-97F514423137}" srcOrd="0" destOrd="0" presId="urn:microsoft.com/office/officeart/2005/8/layout/hList6"/>
    <dgm:cxn modelId="{6EDDA6B1-DC81-4D34-932E-9BEC21FA9572}" type="presParOf" srcId="{62B01478-57A7-40CA-9ADE-3C4F90F9FBCD}" destId="{8F2F84AD-3F28-4E25-B557-9A5C900FC173}" srcOrd="1" destOrd="0" presId="urn:microsoft.com/office/officeart/2005/8/layout/hList6"/>
    <dgm:cxn modelId="{C63FD423-A53C-4FA3-BD54-CF8B9F0D8992}" type="presParOf" srcId="{62B01478-57A7-40CA-9ADE-3C4F90F9FBCD}" destId="{44F830FA-4706-4A1E-AA06-78DB2226A1B3}" srcOrd="2" destOrd="0" presId="urn:microsoft.com/office/officeart/2005/8/layout/hList6"/>
    <dgm:cxn modelId="{E9E96478-6FF7-46CD-B4DC-4546E68F1CFB}" type="presParOf" srcId="{62B01478-57A7-40CA-9ADE-3C4F90F9FBCD}" destId="{CF59FA1B-BF62-41D5-B438-95EFBCF3D6ED}" srcOrd="3" destOrd="0" presId="urn:microsoft.com/office/officeart/2005/8/layout/hList6"/>
    <dgm:cxn modelId="{0DE9488C-3AF1-41EA-B65F-B75607913C71}" type="presParOf" srcId="{62B01478-57A7-40CA-9ADE-3C4F90F9FBCD}" destId="{E261B16D-5B5D-4F70-B95F-04D7640A9E4F}" srcOrd="4" destOrd="0" presId="urn:microsoft.com/office/officeart/2005/8/layout/h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608E45-FD02-4DE8-B7FF-E793D2080FE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EB175E7-6787-4E0B-8EEB-891C499FD0B4}">
      <dgm:prSet phldrT="[Texto]" custT="1"/>
      <dgm:spPr/>
      <dgm:t>
        <a:bodyPr/>
        <a:lstStyle/>
        <a:p>
          <a:r>
            <a:rPr lang="es-ES" sz="2300" b="1" dirty="0" smtClean="0">
              <a:latin typeface="Arial" pitchFamily="34" charset="0"/>
              <a:cs typeface="Arial" pitchFamily="34" charset="0"/>
            </a:rPr>
            <a:t>Estrategia FO</a:t>
          </a:r>
          <a:endParaRPr lang="es-ES" sz="2300" dirty="0">
            <a:latin typeface="Arial" pitchFamily="34" charset="0"/>
            <a:cs typeface="Arial" pitchFamily="34" charset="0"/>
          </a:endParaRPr>
        </a:p>
      </dgm:t>
    </dgm:pt>
    <dgm:pt modelId="{26F92271-FE95-4121-97D1-381BBDD14027}" type="parTrans" cxnId="{3E0E9968-8F88-4DF2-AD97-4DD243B7ADC0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9AFEE351-C36D-47DF-A736-CBFD36867656}" type="sibTrans" cxnId="{3E0E9968-8F88-4DF2-AD97-4DD243B7ADC0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0791A8D4-D9D6-4DE4-87C3-4A23E18BF64B}">
      <dgm:prSet phldrT="[Texto]"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</a:rPr>
            <a:t>Aprovechar demanda de población universitaria 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AA8CB079-1BFA-483F-BDAB-F616161989BA}" type="parTrans" cxnId="{96631AF9-8014-498F-A281-5ACCBE8C28E0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AFB9C1EA-EFAE-4305-8CC4-1335D27399C3}" type="sibTrans" cxnId="{96631AF9-8014-498F-A281-5ACCBE8C28E0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7796DDDE-5DEC-4C70-B8CA-0CB267B80521}">
      <dgm:prSet phldrT="[Texto]"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</a:rPr>
            <a:t>Mantener calidad del producto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52899A5C-A940-4ECF-B5E6-8626A8811839}" type="parTrans" cxnId="{FBE0DDC1-1276-4D22-8A6B-146E21A4BFE6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19CAF25B-9D5E-4EA9-901A-D851067DFC6F}" type="sibTrans" cxnId="{FBE0DDC1-1276-4D22-8A6B-146E21A4BFE6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38F0C159-F0DE-451B-9082-7A3AB0479515}">
      <dgm:prSet phldrT="[Texto]" custT="1"/>
      <dgm:spPr/>
      <dgm:t>
        <a:bodyPr/>
        <a:lstStyle/>
        <a:p>
          <a:r>
            <a:rPr lang="es-ES" sz="2300" b="1" dirty="0" smtClean="0">
              <a:latin typeface="Arial" pitchFamily="34" charset="0"/>
              <a:cs typeface="Arial" pitchFamily="34" charset="0"/>
            </a:rPr>
            <a:t>Estrategia FA</a:t>
          </a:r>
          <a:endParaRPr lang="es-ES" sz="2300" dirty="0">
            <a:latin typeface="Arial" pitchFamily="34" charset="0"/>
            <a:cs typeface="Arial" pitchFamily="34" charset="0"/>
          </a:endParaRPr>
        </a:p>
      </dgm:t>
    </dgm:pt>
    <dgm:pt modelId="{BD0DE977-EB3B-4CC9-8CEE-FAFC906C0276}" type="parTrans" cxnId="{8BF540D9-5C2F-492A-8BB0-504EBF23170D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2515A780-B7C7-479C-862C-A479EE271F8A}" type="sibTrans" cxnId="{8BF540D9-5C2F-492A-8BB0-504EBF23170D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6359B6E5-4047-44A2-B94B-1E92ECF8E1EE}">
      <dgm:prSet phldrT="[Texto]"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</a:rPr>
            <a:t>Enfocarse en la mejora continua de la calidad del producto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E8904981-5E31-495E-BC66-9382E5FF8E97}" type="parTrans" cxnId="{8688E277-E932-4D34-B03A-44F2C3109EA9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323006F9-A9BA-4530-9CF9-CEBFD767ED36}" type="sibTrans" cxnId="{8688E277-E932-4D34-B03A-44F2C3109EA9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E65C2D5C-C0A5-4BC8-A41E-E87C53682E1D}">
      <dgm:prSet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</a:rPr>
            <a:t>Firmar convenios con universidades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F5DF4A7D-D430-4034-AE14-196B798EF3DE}" type="parTrans" cxnId="{F8BF2457-5178-42D4-B728-0EDB114CB5B5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09AF48F3-6191-40A9-B31C-3DBAFAF82A6A}" type="sibTrans" cxnId="{F8BF2457-5178-42D4-B728-0EDB114CB5B5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8F23D641-8720-400E-B151-C399927813C6}">
      <dgm:prSet custT="1"/>
      <dgm:spPr/>
      <dgm:t>
        <a:bodyPr/>
        <a:lstStyle/>
        <a:p>
          <a:r>
            <a:rPr lang="es-ES" sz="2300" b="1" dirty="0" smtClean="0">
              <a:latin typeface="Arial" pitchFamily="34" charset="0"/>
              <a:cs typeface="Arial" pitchFamily="34" charset="0"/>
            </a:rPr>
            <a:t>Estrategia DO</a:t>
          </a:r>
          <a:endParaRPr lang="es-ES" sz="2300" dirty="0">
            <a:latin typeface="Arial" pitchFamily="34" charset="0"/>
            <a:cs typeface="Arial" pitchFamily="34" charset="0"/>
          </a:endParaRPr>
        </a:p>
      </dgm:t>
    </dgm:pt>
    <dgm:pt modelId="{F4F1BB34-B0FB-49B9-A465-B584353FC772}" type="parTrans" cxnId="{78B8B739-CF1F-4CC9-802A-E32C3A2435C3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D791EB52-C330-4A5B-81A8-DAD9641D8444}" type="sibTrans" cxnId="{78B8B739-CF1F-4CC9-802A-E32C3A2435C3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B2530599-E799-4B93-B106-61ABD953CCC1}">
      <dgm:prSet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</a:rPr>
            <a:t>Implementar plan de reducción de tiempos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79CADBC5-E01C-45ED-98CC-DBBF9190DDB4}" type="parTrans" cxnId="{27044CE1-36E9-4436-9C9E-6F5FB56D99BB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ECE0B983-CE28-4A89-A302-2D3515E11186}" type="sibTrans" cxnId="{27044CE1-36E9-4436-9C9E-6F5FB56D99BB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98214DDB-FD40-470E-A9B3-93ED9DA4A5DC}">
      <dgm:prSet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</a:rPr>
            <a:t>Ganar clientes a través de red social 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48D8D39B-5079-4609-BA2E-6A26F19C68A5}" type="parTrans" cxnId="{9509A53D-DC4C-4DAB-BCEB-A5E6D431E010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986C7703-4E1E-415E-8079-1A50B038DA81}" type="sibTrans" cxnId="{9509A53D-DC4C-4DAB-BCEB-A5E6D431E010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C18C116F-8557-4409-9B7A-9124E1DEF4E4}">
      <dgm:prSet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</a:rPr>
            <a:t>Estudio de reducción de tiempos 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5BC8C8AC-BB87-435B-98A3-3599B3B6D7D3}" type="parTrans" cxnId="{0896E121-3F05-4812-A3B5-0B1C31A1B8C5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B58B3EB2-1C3B-4529-ADF2-47B60CF5D878}" type="sibTrans" cxnId="{0896E121-3F05-4812-A3B5-0B1C31A1B8C5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D4890A98-DBF3-4D1D-B4C9-EBBF0618735C}">
      <dgm:prSet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</a:rPr>
            <a:t>Formalizar la misión y visión de la empresa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54B971DD-385F-48C0-BFF5-BAD33652DD07}" type="parTrans" cxnId="{D3379EF6-020C-476D-9FB1-E7AB5DE9C1B0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FB2B0652-06B2-4CBA-BD23-91C55A3BEFBA}" type="sibTrans" cxnId="{D3379EF6-020C-476D-9FB1-E7AB5DE9C1B0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64516B43-89E2-4BD6-AAEF-A2559A2383F2}">
      <dgm:prSet custT="1"/>
      <dgm:spPr/>
      <dgm:t>
        <a:bodyPr/>
        <a:lstStyle/>
        <a:p>
          <a:r>
            <a:rPr lang="es-ES" sz="2300" b="1" dirty="0" smtClean="0">
              <a:latin typeface="Arial" pitchFamily="34" charset="0"/>
              <a:cs typeface="Arial" pitchFamily="34" charset="0"/>
            </a:rPr>
            <a:t>Estrategia DA</a:t>
          </a:r>
          <a:endParaRPr lang="es-ES" sz="2300" dirty="0">
            <a:latin typeface="Arial" pitchFamily="34" charset="0"/>
            <a:cs typeface="Arial" pitchFamily="34" charset="0"/>
          </a:endParaRPr>
        </a:p>
      </dgm:t>
    </dgm:pt>
    <dgm:pt modelId="{C2F7D180-3C1C-41DD-9DA5-6572E4A57622}" type="parTrans" cxnId="{1B336877-6AA2-4C37-87A7-B3440A906796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E60F9027-F965-40BB-928D-DDF424EFA8C8}" type="sibTrans" cxnId="{1B336877-6AA2-4C37-87A7-B3440A906796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2E94F0D1-B93D-4D5F-8F61-05A857617A07}">
      <dgm:prSet custT="1"/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</a:rPr>
            <a:t>Promocionar y atender vía electrónica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EACDBE34-75CA-4361-B267-04E5D02A0CCD}" type="parTrans" cxnId="{D2E27E27-0619-4C16-922A-FA2EEE1EF946}">
      <dgm:prSet/>
      <dgm:spPr/>
      <dgm:t>
        <a:bodyPr/>
        <a:lstStyle/>
        <a:p>
          <a:endParaRPr lang="es-ES"/>
        </a:p>
      </dgm:t>
    </dgm:pt>
    <dgm:pt modelId="{B5067309-9682-40EF-B7DB-BA51851B1710}" type="sibTrans" cxnId="{D2E27E27-0619-4C16-922A-FA2EEE1EF946}">
      <dgm:prSet/>
      <dgm:spPr/>
      <dgm:t>
        <a:bodyPr/>
        <a:lstStyle/>
        <a:p>
          <a:endParaRPr lang="es-ES"/>
        </a:p>
      </dgm:t>
    </dgm:pt>
    <dgm:pt modelId="{B71D5A68-98C0-4A80-8890-2339E956DA49}" type="pres">
      <dgm:prSet presAssocID="{60608E45-FD02-4DE8-B7FF-E793D2080FE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32EE04E-C624-448E-94ED-9C363C60C9D9}" type="pres">
      <dgm:prSet presAssocID="{0EB175E7-6787-4E0B-8EEB-891C499FD0B4}" presName="root" presStyleCnt="0"/>
      <dgm:spPr/>
    </dgm:pt>
    <dgm:pt modelId="{22D84FEF-23B8-455E-B6FE-421B1F4EA254}" type="pres">
      <dgm:prSet presAssocID="{0EB175E7-6787-4E0B-8EEB-891C499FD0B4}" presName="rootComposite" presStyleCnt="0"/>
      <dgm:spPr/>
    </dgm:pt>
    <dgm:pt modelId="{500AD881-AC2E-47BD-92FB-2F9DB77BEFC3}" type="pres">
      <dgm:prSet presAssocID="{0EB175E7-6787-4E0B-8EEB-891C499FD0B4}" presName="rootText" presStyleLbl="node1" presStyleIdx="0" presStyleCnt="4" custScaleX="111013"/>
      <dgm:spPr/>
      <dgm:t>
        <a:bodyPr/>
        <a:lstStyle/>
        <a:p>
          <a:endParaRPr lang="es-ES"/>
        </a:p>
      </dgm:t>
    </dgm:pt>
    <dgm:pt modelId="{ECDF5452-08C0-4A29-9B44-635B0DD4D3E7}" type="pres">
      <dgm:prSet presAssocID="{0EB175E7-6787-4E0B-8EEB-891C499FD0B4}" presName="rootConnector" presStyleLbl="node1" presStyleIdx="0" presStyleCnt="4"/>
      <dgm:spPr/>
      <dgm:t>
        <a:bodyPr/>
        <a:lstStyle/>
        <a:p>
          <a:endParaRPr lang="es-ES"/>
        </a:p>
      </dgm:t>
    </dgm:pt>
    <dgm:pt modelId="{3C1F33EF-F4FE-47B4-B2C7-DF3C67E4EFF1}" type="pres">
      <dgm:prSet presAssocID="{0EB175E7-6787-4E0B-8EEB-891C499FD0B4}" presName="childShape" presStyleCnt="0"/>
      <dgm:spPr/>
    </dgm:pt>
    <dgm:pt modelId="{034ACACA-B14F-4833-8524-EFF7E1FF0EED}" type="pres">
      <dgm:prSet presAssocID="{AA8CB079-1BFA-483F-BDAB-F616161989BA}" presName="Name13" presStyleLbl="parChTrans1D2" presStyleIdx="0" presStyleCnt="9"/>
      <dgm:spPr/>
      <dgm:t>
        <a:bodyPr/>
        <a:lstStyle/>
        <a:p>
          <a:endParaRPr lang="es-ES"/>
        </a:p>
      </dgm:t>
    </dgm:pt>
    <dgm:pt modelId="{37B4C174-5A92-44D5-9187-2F60E61A3160}" type="pres">
      <dgm:prSet presAssocID="{0791A8D4-D9D6-4DE4-87C3-4A23E18BF64B}" presName="childText" presStyleLbl="bgAcc1" presStyleIdx="0" presStyleCnt="9" custScaleX="100000" custScaleY="899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F97B06-593B-472B-B25B-1F92048DE377}" type="pres">
      <dgm:prSet presAssocID="{52899A5C-A940-4ECF-B5E6-8626A8811839}" presName="Name13" presStyleLbl="parChTrans1D2" presStyleIdx="1" presStyleCnt="9"/>
      <dgm:spPr/>
      <dgm:t>
        <a:bodyPr/>
        <a:lstStyle/>
        <a:p>
          <a:endParaRPr lang="es-ES"/>
        </a:p>
      </dgm:t>
    </dgm:pt>
    <dgm:pt modelId="{E641B942-F594-46BC-9849-CE28E243C2CA}" type="pres">
      <dgm:prSet presAssocID="{7796DDDE-5DEC-4C70-B8CA-0CB267B80521}" presName="childText" presStyleLbl="bgAcc1" presStyleIdx="1" presStyleCnt="9" custScaleY="1045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35558E-98D2-403C-BE30-9A534FE9D1B1}" type="pres">
      <dgm:prSet presAssocID="{F5DF4A7D-D430-4034-AE14-196B798EF3DE}" presName="Name13" presStyleLbl="parChTrans1D2" presStyleIdx="2" presStyleCnt="9"/>
      <dgm:spPr/>
      <dgm:t>
        <a:bodyPr/>
        <a:lstStyle/>
        <a:p>
          <a:endParaRPr lang="es-ES"/>
        </a:p>
      </dgm:t>
    </dgm:pt>
    <dgm:pt modelId="{3C40D5C7-1A77-4024-832B-FC1EAC8852BF}" type="pres">
      <dgm:prSet presAssocID="{E65C2D5C-C0A5-4BC8-A41E-E87C53682E1D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DB7B0B-DCAB-47C6-AE26-5F0447D905E0}" type="pres">
      <dgm:prSet presAssocID="{48D8D39B-5079-4609-BA2E-6A26F19C68A5}" presName="Name13" presStyleLbl="parChTrans1D2" presStyleIdx="3" presStyleCnt="9"/>
      <dgm:spPr/>
      <dgm:t>
        <a:bodyPr/>
        <a:lstStyle/>
        <a:p>
          <a:endParaRPr lang="es-ES"/>
        </a:p>
      </dgm:t>
    </dgm:pt>
    <dgm:pt modelId="{70FBC28C-86A2-4C17-8C38-9B2CF05B3A3F}" type="pres">
      <dgm:prSet presAssocID="{98214DDB-FD40-470E-A9B3-93ED9DA4A5DC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D90B13-F86A-4638-BDB8-3F26E7196C44}" type="pres">
      <dgm:prSet presAssocID="{38F0C159-F0DE-451B-9082-7A3AB0479515}" presName="root" presStyleCnt="0"/>
      <dgm:spPr/>
    </dgm:pt>
    <dgm:pt modelId="{9CB79CFE-7007-46A0-852B-3124A81E0C61}" type="pres">
      <dgm:prSet presAssocID="{38F0C159-F0DE-451B-9082-7A3AB0479515}" presName="rootComposite" presStyleCnt="0"/>
      <dgm:spPr/>
    </dgm:pt>
    <dgm:pt modelId="{DB8311D4-0F5C-4112-9276-5D453D4D629E}" type="pres">
      <dgm:prSet presAssocID="{38F0C159-F0DE-451B-9082-7A3AB0479515}" presName="rootText" presStyleLbl="node1" presStyleIdx="1" presStyleCnt="4" custScaleX="117748"/>
      <dgm:spPr/>
      <dgm:t>
        <a:bodyPr/>
        <a:lstStyle/>
        <a:p>
          <a:endParaRPr lang="es-ES"/>
        </a:p>
      </dgm:t>
    </dgm:pt>
    <dgm:pt modelId="{379D4C96-AD6E-48A4-8A16-03EC0DCEA4A2}" type="pres">
      <dgm:prSet presAssocID="{38F0C159-F0DE-451B-9082-7A3AB0479515}" presName="rootConnector" presStyleLbl="node1" presStyleIdx="1" presStyleCnt="4"/>
      <dgm:spPr/>
      <dgm:t>
        <a:bodyPr/>
        <a:lstStyle/>
        <a:p>
          <a:endParaRPr lang="es-ES"/>
        </a:p>
      </dgm:t>
    </dgm:pt>
    <dgm:pt modelId="{5A19BF04-4BE7-4C67-B72F-4F931F4D189D}" type="pres">
      <dgm:prSet presAssocID="{38F0C159-F0DE-451B-9082-7A3AB0479515}" presName="childShape" presStyleCnt="0"/>
      <dgm:spPr/>
    </dgm:pt>
    <dgm:pt modelId="{69E46148-1915-4068-8C7A-F701F1819117}" type="pres">
      <dgm:prSet presAssocID="{E8904981-5E31-495E-BC66-9382E5FF8E97}" presName="Name13" presStyleLbl="parChTrans1D2" presStyleIdx="4" presStyleCnt="9"/>
      <dgm:spPr/>
      <dgm:t>
        <a:bodyPr/>
        <a:lstStyle/>
        <a:p>
          <a:endParaRPr lang="es-ES"/>
        </a:p>
      </dgm:t>
    </dgm:pt>
    <dgm:pt modelId="{CD418106-7238-428A-AE69-524A31EB7BCB}" type="pres">
      <dgm:prSet presAssocID="{6359B6E5-4047-44A2-B94B-1E92ECF8E1EE}" presName="childText" presStyleLbl="bgAcc1" presStyleIdx="4" presStyleCnt="9" custScaleY="1190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3F3166-70A2-4FA8-9BDC-C1CC69505C81}" type="pres">
      <dgm:prSet presAssocID="{8F23D641-8720-400E-B151-C399927813C6}" presName="root" presStyleCnt="0"/>
      <dgm:spPr/>
    </dgm:pt>
    <dgm:pt modelId="{F3344505-417E-4CFD-BA4F-79EF1CFC4D27}" type="pres">
      <dgm:prSet presAssocID="{8F23D641-8720-400E-B151-C399927813C6}" presName="rootComposite" presStyleCnt="0"/>
      <dgm:spPr/>
    </dgm:pt>
    <dgm:pt modelId="{28F376B5-90B4-4F47-9EC1-31694796B6C1}" type="pres">
      <dgm:prSet presAssocID="{8F23D641-8720-400E-B151-C399927813C6}" presName="rootText" presStyleLbl="node1" presStyleIdx="2" presStyleCnt="4" custScaleX="113961"/>
      <dgm:spPr/>
      <dgm:t>
        <a:bodyPr/>
        <a:lstStyle/>
        <a:p>
          <a:endParaRPr lang="es-ES"/>
        </a:p>
      </dgm:t>
    </dgm:pt>
    <dgm:pt modelId="{4AF55959-8860-4177-A85B-3C5D6B332074}" type="pres">
      <dgm:prSet presAssocID="{8F23D641-8720-400E-B151-C399927813C6}" presName="rootConnector" presStyleLbl="node1" presStyleIdx="2" presStyleCnt="4"/>
      <dgm:spPr/>
      <dgm:t>
        <a:bodyPr/>
        <a:lstStyle/>
        <a:p>
          <a:endParaRPr lang="es-ES"/>
        </a:p>
      </dgm:t>
    </dgm:pt>
    <dgm:pt modelId="{EFAD2649-9D51-4EEF-A6F6-F836A7114B0C}" type="pres">
      <dgm:prSet presAssocID="{8F23D641-8720-400E-B151-C399927813C6}" presName="childShape" presStyleCnt="0"/>
      <dgm:spPr/>
    </dgm:pt>
    <dgm:pt modelId="{6C18FB34-8BAC-45B5-A8C8-B976D006F5EB}" type="pres">
      <dgm:prSet presAssocID="{5BC8C8AC-BB87-435B-98A3-3599B3B6D7D3}" presName="Name13" presStyleLbl="parChTrans1D2" presStyleIdx="5" presStyleCnt="9"/>
      <dgm:spPr/>
      <dgm:t>
        <a:bodyPr/>
        <a:lstStyle/>
        <a:p>
          <a:endParaRPr lang="es-ES"/>
        </a:p>
      </dgm:t>
    </dgm:pt>
    <dgm:pt modelId="{913C4B3F-15FA-42D9-8434-957711968D4F}" type="pres">
      <dgm:prSet presAssocID="{C18C116F-8557-4409-9B7A-9124E1DEF4E4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59E66A-14B2-42E7-8B62-52D689C555CB}" type="pres">
      <dgm:prSet presAssocID="{54B971DD-385F-48C0-BFF5-BAD33652DD07}" presName="Name13" presStyleLbl="parChTrans1D2" presStyleIdx="6" presStyleCnt="9"/>
      <dgm:spPr/>
      <dgm:t>
        <a:bodyPr/>
        <a:lstStyle/>
        <a:p>
          <a:endParaRPr lang="es-ES"/>
        </a:p>
      </dgm:t>
    </dgm:pt>
    <dgm:pt modelId="{9A5D436E-4940-4F4F-9188-59715451A738}" type="pres">
      <dgm:prSet presAssocID="{D4890A98-DBF3-4D1D-B4C9-EBBF0618735C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DB24D1-18B0-490D-AE0F-FF41829975CA}" type="pres">
      <dgm:prSet presAssocID="{EACDBE34-75CA-4361-B267-04E5D02A0CCD}" presName="Name13" presStyleLbl="parChTrans1D2" presStyleIdx="7" presStyleCnt="9"/>
      <dgm:spPr/>
      <dgm:t>
        <a:bodyPr/>
        <a:lstStyle/>
        <a:p>
          <a:endParaRPr lang="es-ES"/>
        </a:p>
      </dgm:t>
    </dgm:pt>
    <dgm:pt modelId="{F8724B79-D833-4924-9D3B-ED7348ABC0B9}" type="pres">
      <dgm:prSet presAssocID="{2E94F0D1-B93D-4D5F-8F61-05A857617A07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4C84D6-D185-400B-B5AF-CCF890705FC2}" type="pres">
      <dgm:prSet presAssocID="{64516B43-89E2-4BD6-AAEF-A2559A2383F2}" presName="root" presStyleCnt="0"/>
      <dgm:spPr/>
    </dgm:pt>
    <dgm:pt modelId="{1F8B1043-AA64-4C9C-92DD-301B439F128F}" type="pres">
      <dgm:prSet presAssocID="{64516B43-89E2-4BD6-AAEF-A2559A2383F2}" presName="rootComposite" presStyleCnt="0"/>
      <dgm:spPr/>
    </dgm:pt>
    <dgm:pt modelId="{29D1446A-A76B-4996-BF96-1723DEAACC14}" type="pres">
      <dgm:prSet presAssocID="{64516B43-89E2-4BD6-AAEF-A2559A2383F2}" presName="rootText" presStyleLbl="node1" presStyleIdx="3" presStyleCnt="4" custScaleX="103631"/>
      <dgm:spPr/>
      <dgm:t>
        <a:bodyPr/>
        <a:lstStyle/>
        <a:p>
          <a:endParaRPr lang="es-ES"/>
        </a:p>
      </dgm:t>
    </dgm:pt>
    <dgm:pt modelId="{EB1DBE04-C438-4BB2-8DBE-69B48B30975F}" type="pres">
      <dgm:prSet presAssocID="{64516B43-89E2-4BD6-AAEF-A2559A2383F2}" presName="rootConnector" presStyleLbl="node1" presStyleIdx="3" presStyleCnt="4"/>
      <dgm:spPr/>
      <dgm:t>
        <a:bodyPr/>
        <a:lstStyle/>
        <a:p>
          <a:endParaRPr lang="es-ES"/>
        </a:p>
      </dgm:t>
    </dgm:pt>
    <dgm:pt modelId="{AED62005-D46E-4901-99EE-895E26327AEF}" type="pres">
      <dgm:prSet presAssocID="{64516B43-89E2-4BD6-AAEF-A2559A2383F2}" presName="childShape" presStyleCnt="0"/>
      <dgm:spPr/>
    </dgm:pt>
    <dgm:pt modelId="{BE1FCF40-E57A-42AB-870B-E94F9279A968}" type="pres">
      <dgm:prSet presAssocID="{79CADBC5-E01C-45ED-98CC-DBBF9190DDB4}" presName="Name13" presStyleLbl="parChTrans1D2" presStyleIdx="8" presStyleCnt="9"/>
      <dgm:spPr/>
      <dgm:t>
        <a:bodyPr/>
        <a:lstStyle/>
        <a:p>
          <a:endParaRPr lang="es-ES"/>
        </a:p>
      </dgm:t>
    </dgm:pt>
    <dgm:pt modelId="{51316CE8-CCA9-4D57-9837-A64969BB6382}" type="pres">
      <dgm:prSet presAssocID="{B2530599-E799-4B93-B106-61ABD953CCC1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847976A-2064-48E7-8D51-CDF3E3E4809F}" type="presOf" srcId="{60608E45-FD02-4DE8-B7FF-E793D2080FEE}" destId="{B71D5A68-98C0-4A80-8890-2339E956DA49}" srcOrd="0" destOrd="0" presId="urn:microsoft.com/office/officeart/2005/8/layout/hierarchy3"/>
    <dgm:cxn modelId="{29692930-3449-40D8-A3A6-CA4F0FE0812E}" type="presOf" srcId="{6359B6E5-4047-44A2-B94B-1E92ECF8E1EE}" destId="{CD418106-7238-428A-AE69-524A31EB7BCB}" srcOrd="0" destOrd="0" presId="urn:microsoft.com/office/officeart/2005/8/layout/hierarchy3"/>
    <dgm:cxn modelId="{D3379EF6-020C-476D-9FB1-E7AB5DE9C1B0}" srcId="{8F23D641-8720-400E-B151-C399927813C6}" destId="{D4890A98-DBF3-4D1D-B4C9-EBBF0618735C}" srcOrd="1" destOrd="0" parTransId="{54B971DD-385F-48C0-BFF5-BAD33652DD07}" sibTransId="{FB2B0652-06B2-4CBA-BD23-91C55A3BEFBA}"/>
    <dgm:cxn modelId="{8BF540D9-5C2F-492A-8BB0-504EBF23170D}" srcId="{60608E45-FD02-4DE8-B7FF-E793D2080FEE}" destId="{38F0C159-F0DE-451B-9082-7A3AB0479515}" srcOrd="1" destOrd="0" parTransId="{BD0DE977-EB3B-4CC9-8CEE-FAFC906C0276}" sibTransId="{2515A780-B7C7-479C-862C-A479EE271F8A}"/>
    <dgm:cxn modelId="{89678134-BC56-4A88-AD87-D70B80C1FBE9}" type="presOf" srcId="{38F0C159-F0DE-451B-9082-7A3AB0479515}" destId="{DB8311D4-0F5C-4112-9276-5D453D4D629E}" srcOrd="0" destOrd="0" presId="urn:microsoft.com/office/officeart/2005/8/layout/hierarchy3"/>
    <dgm:cxn modelId="{7961EA00-CB3A-492F-9AA2-6FD7DAC2862B}" type="presOf" srcId="{B2530599-E799-4B93-B106-61ABD953CCC1}" destId="{51316CE8-CCA9-4D57-9837-A64969BB6382}" srcOrd="0" destOrd="0" presId="urn:microsoft.com/office/officeart/2005/8/layout/hierarchy3"/>
    <dgm:cxn modelId="{3E0E9968-8F88-4DF2-AD97-4DD243B7ADC0}" srcId="{60608E45-FD02-4DE8-B7FF-E793D2080FEE}" destId="{0EB175E7-6787-4E0B-8EEB-891C499FD0B4}" srcOrd="0" destOrd="0" parTransId="{26F92271-FE95-4121-97D1-381BBDD14027}" sibTransId="{9AFEE351-C36D-47DF-A736-CBFD36867656}"/>
    <dgm:cxn modelId="{4C4A5D04-1266-4F32-BDDA-719AC088807C}" type="presOf" srcId="{7796DDDE-5DEC-4C70-B8CA-0CB267B80521}" destId="{E641B942-F594-46BC-9849-CE28E243C2CA}" srcOrd="0" destOrd="0" presId="urn:microsoft.com/office/officeart/2005/8/layout/hierarchy3"/>
    <dgm:cxn modelId="{6659445C-2852-4794-98B8-1339E942F561}" type="presOf" srcId="{AA8CB079-1BFA-483F-BDAB-F616161989BA}" destId="{034ACACA-B14F-4833-8524-EFF7E1FF0EED}" srcOrd="0" destOrd="0" presId="urn:microsoft.com/office/officeart/2005/8/layout/hierarchy3"/>
    <dgm:cxn modelId="{9509A53D-DC4C-4DAB-BCEB-A5E6D431E010}" srcId="{0EB175E7-6787-4E0B-8EEB-891C499FD0B4}" destId="{98214DDB-FD40-470E-A9B3-93ED9DA4A5DC}" srcOrd="3" destOrd="0" parTransId="{48D8D39B-5079-4609-BA2E-6A26F19C68A5}" sibTransId="{986C7703-4E1E-415E-8079-1A50B038DA81}"/>
    <dgm:cxn modelId="{96631AF9-8014-498F-A281-5ACCBE8C28E0}" srcId="{0EB175E7-6787-4E0B-8EEB-891C499FD0B4}" destId="{0791A8D4-D9D6-4DE4-87C3-4A23E18BF64B}" srcOrd="0" destOrd="0" parTransId="{AA8CB079-1BFA-483F-BDAB-F616161989BA}" sibTransId="{AFB9C1EA-EFAE-4305-8CC4-1335D27399C3}"/>
    <dgm:cxn modelId="{E07CCDEE-A3F1-4BD8-BE99-284464141DA7}" type="presOf" srcId="{54B971DD-385F-48C0-BFF5-BAD33652DD07}" destId="{F159E66A-14B2-42E7-8B62-52D689C555CB}" srcOrd="0" destOrd="0" presId="urn:microsoft.com/office/officeart/2005/8/layout/hierarchy3"/>
    <dgm:cxn modelId="{78B8B739-CF1F-4CC9-802A-E32C3A2435C3}" srcId="{60608E45-FD02-4DE8-B7FF-E793D2080FEE}" destId="{8F23D641-8720-400E-B151-C399927813C6}" srcOrd="2" destOrd="0" parTransId="{F4F1BB34-B0FB-49B9-A465-B584353FC772}" sibTransId="{D791EB52-C330-4A5B-81A8-DAD9641D8444}"/>
    <dgm:cxn modelId="{D2E27E27-0619-4C16-922A-FA2EEE1EF946}" srcId="{8F23D641-8720-400E-B151-C399927813C6}" destId="{2E94F0D1-B93D-4D5F-8F61-05A857617A07}" srcOrd="2" destOrd="0" parTransId="{EACDBE34-75CA-4361-B267-04E5D02A0CCD}" sibTransId="{B5067309-9682-40EF-B7DB-BA51851B1710}"/>
    <dgm:cxn modelId="{A0001C9D-AF32-4D39-AAE6-2A8F8BAD3820}" type="presOf" srcId="{F5DF4A7D-D430-4034-AE14-196B798EF3DE}" destId="{C835558E-98D2-403C-BE30-9A534FE9D1B1}" srcOrd="0" destOrd="0" presId="urn:microsoft.com/office/officeart/2005/8/layout/hierarchy3"/>
    <dgm:cxn modelId="{23149E64-1A99-4AC0-B0A9-F135D2503683}" type="presOf" srcId="{64516B43-89E2-4BD6-AAEF-A2559A2383F2}" destId="{29D1446A-A76B-4996-BF96-1723DEAACC14}" srcOrd="0" destOrd="0" presId="urn:microsoft.com/office/officeart/2005/8/layout/hierarchy3"/>
    <dgm:cxn modelId="{27044CE1-36E9-4436-9C9E-6F5FB56D99BB}" srcId="{64516B43-89E2-4BD6-AAEF-A2559A2383F2}" destId="{B2530599-E799-4B93-B106-61ABD953CCC1}" srcOrd="0" destOrd="0" parTransId="{79CADBC5-E01C-45ED-98CC-DBBF9190DDB4}" sibTransId="{ECE0B983-CE28-4A89-A302-2D3515E11186}"/>
    <dgm:cxn modelId="{C13826D3-F3BB-49A1-888A-7E29B42CB602}" type="presOf" srcId="{79CADBC5-E01C-45ED-98CC-DBBF9190DDB4}" destId="{BE1FCF40-E57A-42AB-870B-E94F9279A968}" srcOrd="0" destOrd="0" presId="urn:microsoft.com/office/officeart/2005/8/layout/hierarchy3"/>
    <dgm:cxn modelId="{520DAD04-BE9C-4F1F-BBCC-3F8B7B4CBDBB}" type="presOf" srcId="{38F0C159-F0DE-451B-9082-7A3AB0479515}" destId="{379D4C96-AD6E-48A4-8A16-03EC0DCEA4A2}" srcOrd="1" destOrd="0" presId="urn:microsoft.com/office/officeart/2005/8/layout/hierarchy3"/>
    <dgm:cxn modelId="{0896E121-3F05-4812-A3B5-0B1C31A1B8C5}" srcId="{8F23D641-8720-400E-B151-C399927813C6}" destId="{C18C116F-8557-4409-9B7A-9124E1DEF4E4}" srcOrd="0" destOrd="0" parTransId="{5BC8C8AC-BB87-435B-98A3-3599B3B6D7D3}" sibTransId="{B58B3EB2-1C3B-4529-ADF2-47B60CF5D878}"/>
    <dgm:cxn modelId="{A750C24A-5043-45F3-8DE2-CD8F5C4D8964}" type="presOf" srcId="{2E94F0D1-B93D-4D5F-8F61-05A857617A07}" destId="{F8724B79-D833-4924-9D3B-ED7348ABC0B9}" srcOrd="0" destOrd="0" presId="urn:microsoft.com/office/officeart/2005/8/layout/hierarchy3"/>
    <dgm:cxn modelId="{8688E277-E932-4D34-B03A-44F2C3109EA9}" srcId="{38F0C159-F0DE-451B-9082-7A3AB0479515}" destId="{6359B6E5-4047-44A2-B94B-1E92ECF8E1EE}" srcOrd="0" destOrd="0" parTransId="{E8904981-5E31-495E-BC66-9382E5FF8E97}" sibTransId="{323006F9-A9BA-4530-9CF9-CEBFD767ED36}"/>
    <dgm:cxn modelId="{AEA32C9D-8575-4BD9-AC3C-6CC6F5607CF7}" type="presOf" srcId="{E8904981-5E31-495E-BC66-9382E5FF8E97}" destId="{69E46148-1915-4068-8C7A-F701F1819117}" srcOrd="0" destOrd="0" presId="urn:microsoft.com/office/officeart/2005/8/layout/hierarchy3"/>
    <dgm:cxn modelId="{D8AFD8B0-6E84-4763-B193-33B0F07DFC49}" type="presOf" srcId="{98214DDB-FD40-470E-A9B3-93ED9DA4A5DC}" destId="{70FBC28C-86A2-4C17-8C38-9B2CF05B3A3F}" srcOrd="0" destOrd="0" presId="urn:microsoft.com/office/officeart/2005/8/layout/hierarchy3"/>
    <dgm:cxn modelId="{C4CDF3A8-BAD8-4449-864D-EA6D5EFE379B}" type="presOf" srcId="{EACDBE34-75CA-4361-B267-04E5D02A0CCD}" destId="{2FDB24D1-18B0-490D-AE0F-FF41829975CA}" srcOrd="0" destOrd="0" presId="urn:microsoft.com/office/officeart/2005/8/layout/hierarchy3"/>
    <dgm:cxn modelId="{F8BF2457-5178-42D4-B728-0EDB114CB5B5}" srcId="{0EB175E7-6787-4E0B-8EEB-891C499FD0B4}" destId="{E65C2D5C-C0A5-4BC8-A41E-E87C53682E1D}" srcOrd="2" destOrd="0" parTransId="{F5DF4A7D-D430-4034-AE14-196B798EF3DE}" sibTransId="{09AF48F3-6191-40A9-B31C-3DBAFAF82A6A}"/>
    <dgm:cxn modelId="{8ED8C60B-8787-490A-9779-8835D0D594F5}" type="presOf" srcId="{E65C2D5C-C0A5-4BC8-A41E-E87C53682E1D}" destId="{3C40D5C7-1A77-4024-832B-FC1EAC8852BF}" srcOrd="0" destOrd="0" presId="urn:microsoft.com/office/officeart/2005/8/layout/hierarchy3"/>
    <dgm:cxn modelId="{A609DB66-D044-413F-9AA8-DCBF361F4D49}" type="presOf" srcId="{D4890A98-DBF3-4D1D-B4C9-EBBF0618735C}" destId="{9A5D436E-4940-4F4F-9188-59715451A738}" srcOrd="0" destOrd="0" presId="urn:microsoft.com/office/officeart/2005/8/layout/hierarchy3"/>
    <dgm:cxn modelId="{FBE0DDC1-1276-4D22-8A6B-146E21A4BFE6}" srcId="{0EB175E7-6787-4E0B-8EEB-891C499FD0B4}" destId="{7796DDDE-5DEC-4C70-B8CA-0CB267B80521}" srcOrd="1" destOrd="0" parTransId="{52899A5C-A940-4ECF-B5E6-8626A8811839}" sibTransId="{19CAF25B-9D5E-4EA9-901A-D851067DFC6F}"/>
    <dgm:cxn modelId="{40E90E9C-F1F0-4281-A2A3-B37133F5C1B4}" type="presOf" srcId="{C18C116F-8557-4409-9B7A-9124E1DEF4E4}" destId="{913C4B3F-15FA-42D9-8434-957711968D4F}" srcOrd="0" destOrd="0" presId="urn:microsoft.com/office/officeart/2005/8/layout/hierarchy3"/>
    <dgm:cxn modelId="{1B336877-6AA2-4C37-87A7-B3440A906796}" srcId="{60608E45-FD02-4DE8-B7FF-E793D2080FEE}" destId="{64516B43-89E2-4BD6-AAEF-A2559A2383F2}" srcOrd="3" destOrd="0" parTransId="{C2F7D180-3C1C-41DD-9DA5-6572E4A57622}" sibTransId="{E60F9027-F965-40BB-928D-DDF424EFA8C8}"/>
    <dgm:cxn modelId="{FA39E52B-B27B-48E7-90DA-1772AB55C984}" type="presOf" srcId="{5BC8C8AC-BB87-435B-98A3-3599B3B6D7D3}" destId="{6C18FB34-8BAC-45B5-A8C8-B976D006F5EB}" srcOrd="0" destOrd="0" presId="urn:microsoft.com/office/officeart/2005/8/layout/hierarchy3"/>
    <dgm:cxn modelId="{57A2A7DB-AFD6-4E3B-B475-53F26F9648AF}" type="presOf" srcId="{48D8D39B-5079-4609-BA2E-6A26F19C68A5}" destId="{CEDB7B0B-DCAB-47C6-AE26-5F0447D905E0}" srcOrd="0" destOrd="0" presId="urn:microsoft.com/office/officeart/2005/8/layout/hierarchy3"/>
    <dgm:cxn modelId="{5797951D-6CFB-4D52-B722-717F9FE5D1C6}" type="presOf" srcId="{0EB175E7-6787-4E0B-8EEB-891C499FD0B4}" destId="{500AD881-AC2E-47BD-92FB-2F9DB77BEFC3}" srcOrd="0" destOrd="0" presId="urn:microsoft.com/office/officeart/2005/8/layout/hierarchy3"/>
    <dgm:cxn modelId="{E53CC2CA-F152-4E0E-A66E-F033AAB2D9EF}" type="presOf" srcId="{52899A5C-A940-4ECF-B5E6-8626A8811839}" destId="{FCF97B06-593B-472B-B25B-1F92048DE377}" srcOrd="0" destOrd="0" presId="urn:microsoft.com/office/officeart/2005/8/layout/hierarchy3"/>
    <dgm:cxn modelId="{A57A971A-0E38-427C-9F2A-50584F1B1BC0}" type="presOf" srcId="{8F23D641-8720-400E-B151-C399927813C6}" destId="{4AF55959-8860-4177-A85B-3C5D6B332074}" srcOrd="1" destOrd="0" presId="urn:microsoft.com/office/officeart/2005/8/layout/hierarchy3"/>
    <dgm:cxn modelId="{DFA99B46-BDF3-4176-AE67-A266CC56E1E3}" type="presOf" srcId="{0EB175E7-6787-4E0B-8EEB-891C499FD0B4}" destId="{ECDF5452-08C0-4A29-9B44-635B0DD4D3E7}" srcOrd="1" destOrd="0" presId="urn:microsoft.com/office/officeart/2005/8/layout/hierarchy3"/>
    <dgm:cxn modelId="{3097F43B-0DF9-468B-8616-0CE975BC8125}" type="presOf" srcId="{8F23D641-8720-400E-B151-C399927813C6}" destId="{28F376B5-90B4-4F47-9EC1-31694796B6C1}" srcOrd="0" destOrd="0" presId="urn:microsoft.com/office/officeart/2005/8/layout/hierarchy3"/>
    <dgm:cxn modelId="{32A7C028-0E09-4F30-91A6-A9F42DED73A3}" type="presOf" srcId="{0791A8D4-D9D6-4DE4-87C3-4A23E18BF64B}" destId="{37B4C174-5A92-44D5-9187-2F60E61A3160}" srcOrd="0" destOrd="0" presId="urn:microsoft.com/office/officeart/2005/8/layout/hierarchy3"/>
    <dgm:cxn modelId="{74938992-80EA-402D-9572-A5920537559F}" type="presOf" srcId="{64516B43-89E2-4BD6-AAEF-A2559A2383F2}" destId="{EB1DBE04-C438-4BB2-8DBE-69B48B30975F}" srcOrd="1" destOrd="0" presId="urn:microsoft.com/office/officeart/2005/8/layout/hierarchy3"/>
    <dgm:cxn modelId="{8551035E-9710-4790-A50B-7962D834EF5C}" type="presParOf" srcId="{B71D5A68-98C0-4A80-8890-2339E956DA49}" destId="{132EE04E-C624-448E-94ED-9C363C60C9D9}" srcOrd="0" destOrd="0" presId="urn:microsoft.com/office/officeart/2005/8/layout/hierarchy3"/>
    <dgm:cxn modelId="{CF07124B-F0AD-49A6-B342-F5BFE11EDB73}" type="presParOf" srcId="{132EE04E-C624-448E-94ED-9C363C60C9D9}" destId="{22D84FEF-23B8-455E-B6FE-421B1F4EA254}" srcOrd="0" destOrd="0" presId="urn:microsoft.com/office/officeart/2005/8/layout/hierarchy3"/>
    <dgm:cxn modelId="{BE9B8562-6B21-4D7F-926F-177763DC4276}" type="presParOf" srcId="{22D84FEF-23B8-455E-B6FE-421B1F4EA254}" destId="{500AD881-AC2E-47BD-92FB-2F9DB77BEFC3}" srcOrd="0" destOrd="0" presId="urn:microsoft.com/office/officeart/2005/8/layout/hierarchy3"/>
    <dgm:cxn modelId="{0DB4667E-A620-4BAD-983E-4A001BADF95D}" type="presParOf" srcId="{22D84FEF-23B8-455E-B6FE-421B1F4EA254}" destId="{ECDF5452-08C0-4A29-9B44-635B0DD4D3E7}" srcOrd="1" destOrd="0" presId="urn:microsoft.com/office/officeart/2005/8/layout/hierarchy3"/>
    <dgm:cxn modelId="{67537B70-AF96-462E-918C-EAADCAC4CBF2}" type="presParOf" srcId="{132EE04E-C624-448E-94ED-9C363C60C9D9}" destId="{3C1F33EF-F4FE-47B4-B2C7-DF3C67E4EFF1}" srcOrd="1" destOrd="0" presId="urn:microsoft.com/office/officeart/2005/8/layout/hierarchy3"/>
    <dgm:cxn modelId="{9D8658C4-9D6E-45CF-A540-BF2E73068A9D}" type="presParOf" srcId="{3C1F33EF-F4FE-47B4-B2C7-DF3C67E4EFF1}" destId="{034ACACA-B14F-4833-8524-EFF7E1FF0EED}" srcOrd="0" destOrd="0" presId="urn:microsoft.com/office/officeart/2005/8/layout/hierarchy3"/>
    <dgm:cxn modelId="{074BFE06-31D9-44D4-9F3D-0138A00D1C7C}" type="presParOf" srcId="{3C1F33EF-F4FE-47B4-B2C7-DF3C67E4EFF1}" destId="{37B4C174-5A92-44D5-9187-2F60E61A3160}" srcOrd="1" destOrd="0" presId="urn:microsoft.com/office/officeart/2005/8/layout/hierarchy3"/>
    <dgm:cxn modelId="{E6720FA2-537C-4361-A2CF-87D9F35A0E7C}" type="presParOf" srcId="{3C1F33EF-F4FE-47B4-B2C7-DF3C67E4EFF1}" destId="{FCF97B06-593B-472B-B25B-1F92048DE377}" srcOrd="2" destOrd="0" presId="urn:microsoft.com/office/officeart/2005/8/layout/hierarchy3"/>
    <dgm:cxn modelId="{B879F88E-D563-4DEF-91C4-7114AD5AAD63}" type="presParOf" srcId="{3C1F33EF-F4FE-47B4-B2C7-DF3C67E4EFF1}" destId="{E641B942-F594-46BC-9849-CE28E243C2CA}" srcOrd="3" destOrd="0" presId="urn:microsoft.com/office/officeart/2005/8/layout/hierarchy3"/>
    <dgm:cxn modelId="{0D04E6FB-21A5-40FB-AA75-F75B0E911A7F}" type="presParOf" srcId="{3C1F33EF-F4FE-47B4-B2C7-DF3C67E4EFF1}" destId="{C835558E-98D2-403C-BE30-9A534FE9D1B1}" srcOrd="4" destOrd="0" presId="urn:microsoft.com/office/officeart/2005/8/layout/hierarchy3"/>
    <dgm:cxn modelId="{8583C171-CD9B-47B6-9BCF-80059A32ECF2}" type="presParOf" srcId="{3C1F33EF-F4FE-47B4-B2C7-DF3C67E4EFF1}" destId="{3C40D5C7-1A77-4024-832B-FC1EAC8852BF}" srcOrd="5" destOrd="0" presId="urn:microsoft.com/office/officeart/2005/8/layout/hierarchy3"/>
    <dgm:cxn modelId="{9390DED8-8F72-4068-9B32-AF332E741090}" type="presParOf" srcId="{3C1F33EF-F4FE-47B4-B2C7-DF3C67E4EFF1}" destId="{CEDB7B0B-DCAB-47C6-AE26-5F0447D905E0}" srcOrd="6" destOrd="0" presId="urn:microsoft.com/office/officeart/2005/8/layout/hierarchy3"/>
    <dgm:cxn modelId="{A59877B4-E0DD-4A42-92C1-AF4796A4B69A}" type="presParOf" srcId="{3C1F33EF-F4FE-47B4-B2C7-DF3C67E4EFF1}" destId="{70FBC28C-86A2-4C17-8C38-9B2CF05B3A3F}" srcOrd="7" destOrd="0" presId="urn:microsoft.com/office/officeart/2005/8/layout/hierarchy3"/>
    <dgm:cxn modelId="{49E21BF4-5753-4583-81E3-6FFC54EFFD71}" type="presParOf" srcId="{B71D5A68-98C0-4A80-8890-2339E956DA49}" destId="{A2D90B13-F86A-4638-BDB8-3F26E7196C44}" srcOrd="1" destOrd="0" presId="urn:microsoft.com/office/officeart/2005/8/layout/hierarchy3"/>
    <dgm:cxn modelId="{3586C83F-8A9E-479E-A24F-DA4532830254}" type="presParOf" srcId="{A2D90B13-F86A-4638-BDB8-3F26E7196C44}" destId="{9CB79CFE-7007-46A0-852B-3124A81E0C61}" srcOrd="0" destOrd="0" presId="urn:microsoft.com/office/officeart/2005/8/layout/hierarchy3"/>
    <dgm:cxn modelId="{0E88B831-C7D5-4D29-9D23-37D5AA15E8B1}" type="presParOf" srcId="{9CB79CFE-7007-46A0-852B-3124A81E0C61}" destId="{DB8311D4-0F5C-4112-9276-5D453D4D629E}" srcOrd="0" destOrd="0" presId="urn:microsoft.com/office/officeart/2005/8/layout/hierarchy3"/>
    <dgm:cxn modelId="{C48F8B07-DFF3-4ABA-9FDC-F2B55AEDD704}" type="presParOf" srcId="{9CB79CFE-7007-46A0-852B-3124A81E0C61}" destId="{379D4C96-AD6E-48A4-8A16-03EC0DCEA4A2}" srcOrd="1" destOrd="0" presId="urn:microsoft.com/office/officeart/2005/8/layout/hierarchy3"/>
    <dgm:cxn modelId="{36408952-6867-4E1B-9921-8E4084BBFBBF}" type="presParOf" srcId="{A2D90B13-F86A-4638-BDB8-3F26E7196C44}" destId="{5A19BF04-4BE7-4C67-B72F-4F931F4D189D}" srcOrd="1" destOrd="0" presId="urn:microsoft.com/office/officeart/2005/8/layout/hierarchy3"/>
    <dgm:cxn modelId="{7A4C6F01-3291-463D-A78F-9C74E27DEC47}" type="presParOf" srcId="{5A19BF04-4BE7-4C67-B72F-4F931F4D189D}" destId="{69E46148-1915-4068-8C7A-F701F1819117}" srcOrd="0" destOrd="0" presId="urn:microsoft.com/office/officeart/2005/8/layout/hierarchy3"/>
    <dgm:cxn modelId="{7B509C07-44BF-4D6A-BBAA-862F37AEE410}" type="presParOf" srcId="{5A19BF04-4BE7-4C67-B72F-4F931F4D189D}" destId="{CD418106-7238-428A-AE69-524A31EB7BCB}" srcOrd="1" destOrd="0" presId="urn:microsoft.com/office/officeart/2005/8/layout/hierarchy3"/>
    <dgm:cxn modelId="{C47701DC-1F15-4417-991B-40142FA7F35F}" type="presParOf" srcId="{B71D5A68-98C0-4A80-8890-2339E956DA49}" destId="{8C3F3166-70A2-4FA8-9BDC-C1CC69505C81}" srcOrd="2" destOrd="0" presId="urn:microsoft.com/office/officeart/2005/8/layout/hierarchy3"/>
    <dgm:cxn modelId="{D8B402C2-9BF6-4901-BF67-E6AAC11662D5}" type="presParOf" srcId="{8C3F3166-70A2-4FA8-9BDC-C1CC69505C81}" destId="{F3344505-417E-4CFD-BA4F-79EF1CFC4D27}" srcOrd="0" destOrd="0" presId="urn:microsoft.com/office/officeart/2005/8/layout/hierarchy3"/>
    <dgm:cxn modelId="{01F60874-B26D-4134-A1EB-B81F0909B057}" type="presParOf" srcId="{F3344505-417E-4CFD-BA4F-79EF1CFC4D27}" destId="{28F376B5-90B4-4F47-9EC1-31694796B6C1}" srcOrd="0" destOrd="0" presId="urn:microsoft.com/office/officeart/2005/8/layout/hierarchy3"/>
    <dgm:cxn modelId="{8C4F3B47-9DAD-418E-B2A3-FA7DADF60967}" type="presParOf" srcId="{F3344505-417E-4CFD-BA4F-79EF1CFC4D27}" destId="{4AF55959-8860-4177-A85B-3C5D6B332074}" srcOrd="1" destOrd="0" presId="urn:microsoft.com/office/officeart/2005/8/layout/hierarchy3"/>
    <dgm:cxn modelId="{017FD5F4-38F8-425B-B55E-05C9A110D17A}" type="presParOf" srcId="{8C3F3166-70A2-4FA8-9BDC-C1CC69505C81}" destId="{EFAD2649-9D51-4EEF-A6F6-F836A7114B0C}" srcOrd="1" destOrd="0" presId="urn:microsoft.com/office/officeart/2005/8/layout/hierarchy3"/>
    <dgm:cxn modelId="{7AA12F5E-2B1D-404C-A5D0-8BA5E40F4DA7}" type="presParOf" srcId="{EFAD2649-9D51-4EEF-A6F6-F836A7114B0C}" destId="{6C18FB34-8BAC-45B5-A8C8-B976D006F5EB}" srcOrd="0" destOrd="0" presId="urn:microsoft.com/office/officeart/2005/8/layout/hierarchy3"/>
    <dgm:cxn modelId="{67FA36F2-51C0-4FD5-B128-6E5DD5778608}" type="presParOf" srcId="{EFAD2649-9D51-4EEF-A6F6-F836A7114B0C}" destId="{913C4B3F-15FA-42D9-8434-957711968D4F}" srcOrd="1" destOrd="0" presId="urn:microsoft.com/office/officeart/2005/8/layout/hierarchy3"/>
    <dgm:cxn modelId="{F72A3339-6000-4F6A-B389-8279EC69BE62}" type="presParOf" srcId="{EFAD2649-9D51-4EEF-A6F6-F836A7114B0C}" destId="{F159E66A-14B2-42E7-8B62-52D689C555CB}" srcOrd="2" destOrd="0" presId="urn:microsoft.com/office/officeart/2005/8/layout/hierarchy3"/>
    <dgm:cxn modelId="{F82A6B69-F341-4AD8-9140-37FEFC4811D4}" type="presParOf" srcId="{EFAD2649-9D51-4EEF-A6F6-F836A7114B0C}" destId="{9A5D436E-4940-4F4F-9188-59715451A738}" srcOrd="3" destOrd="0" presId="urn:microsoft.com/office/officeart/2005/8/layout/hierarchy3"/>
    <dgm:cxn modelId="{BF314CBE-F2D8-4605-8B08-17356BBA5BF9}" type="presParOf" srcId="{EFAD2649-9D51-4EEF-A6F6-F836A7114B0C}" destId="{2FDB24D1-18B0-490D-AE0F-FF41829975CA}" srcOrd="4" destOrd="0" presId="urn:microsoft.com/office/officeart/2005/8/layout/hierarchy3"/>
    <dgm:cxn modelId="{AF915F71-BEDA-47BA-83E6-094F1BE26F74}" type="presParOf" srcId="{EFAD2649-9D51-4EEF-A6F6-F836A7114B0C}" destId="{F8724B79-D833-4924-9D3B-ED7348ABC0B9}" srcOrd="5" destOrd="0" presId="urn:microsoft.com/office/officeart/2005/8/layout/hierarchy3"/>
    <dgm:cxn modelId="{166665DA-63AA-4CEA-9642-5CE3B6972BE9}" type="presParOf" srcId="{B71D5A68-98C0-4A80-8890-2339E956DA49}" destId="{564C84D6-D185-400B-B5AF-CCF890705FC2}" srcOrd="3" destOrd="0" presId="urn:microsoft.com/office/officeart/2005/8/layout/hierarchy3"/>
    <dgm:cxn modelId="{A74F1066-9594-4047-BC5D-305A594AE648}" type="presParOf" srcId="{564C84D6-D185-400B-B5AF-CCF890705FC2}" destId="{1F8B1043-AA64-4C9C-92DD-301B439F128F}" srcOrd="0" destOrd="0" presId="urn:microsoft.com/office/officeart/2005/8/layout/hierarchy3"/>
    <dgm:cxn modelId="{075E85B1-F2AA-4A5F-9FE3-87025C63012E}" type="presParOf" srcId="{1F8B1043-AA64-4C9C-92DD-301B439F128F}" destId="{29D1446A-A76B-4996-BF96-1723DEAACC14}" srcOrd="0" destOrd="0" presId="urn:microsoft.com/office/officeart/2005/8/layout/hierarchy3"/>
    <dgm:cxn modelId="{5924BC3F-4E33-4C03-B92F-6B110982A3C6}" type="presParOf" srcId="{1F8B1043-AA64-4C9C-92DD-301B439F128F}" destId="{EB1DBE04-C438-4BB2-8DBE-69B48B30975F}" srcOrd="1" destOrd="0" presId="urn:microsoft.com/office/officeart/2005/8/layout/hierarchy3"/>
    <dgm:cxn modelId="{A8ED8FBB-82E1-4E7E-A337-D54172EE3D98}" type="presParOf" srcId="{564C84D6-D185-400B-B5AF-CCF890705FC2}" destId="{AED62005-D46E-4901-99EE-895E26327AEF}" srcOrd="1" destOrd="0" presId="urn:microsoft.com/office/officeart/2005/8/layout/hierarchy3"/>
    <dgm:cxn modelId="{D91F5BDD-6600-4C15-923E-900DB004AE77}" type="presParOf" srcId="{AED62005-D46E-4901-99EE-895E26327AEF}" destId="{BE1FCF40-E57A-42AB-870B-E94F9279A968}" srcOrd="0" destOrd="0" presId="urn:microsoft.com/office/officeart/2005/8/layout/hierarchy3"/>
    <dgm:cxn modelId="{1CD83A60-DAC4-4F01-8160-4361D309433D}" type="presParOf" srcId="{AED62005-D46E-4901-99EE-895E26327AEF}" destId="{51316CE8-CCA9-4D57-9837-A64969BB6382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5F0B0-C162-48B6-9B60-801ADCC8DA9F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D0BAD-715E-4560-B127-3988993CE7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D0BAD-715E-4560-B127-3988993CE7A0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0B7C-549F-49A5-A70C-31401FAAEDAC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9070-BACA-42E8-9E11-423D883F81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0B7C-549F-49A5-A70C-31401FAAEDAC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9070-BACA-42E8-9E11-423D883F81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0B7C-549F-49A5-A70C-31401FAAEDAC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9070-BACA-42E8-9E11-423D883F81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0B7C-549F-49A5-A70C-31401FAAEDAC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9070-BACA-42E8-9E11-423D883F81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0B7C-549F-49A5-A70C-31401FAAEDAC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9070-BACA-42E8-9E11-423D883F81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0B7C-549F-49A5-A70C-31401FAAEDAC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9070-BACA-42E8-9E11-423D883F81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0B7C-549F-49A5-A70C-31401FAAEDAC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9070-BACA-42E8-9E11-423D883F81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0B7C-549F-49A5-A70C-31401FAAEDAC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9070-BACA-42E8-9E11-423D883F81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0B7C-549F-49A5-A70C-31401FAAEDAC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9070-BACA-42E8-9E11-423D883F81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0B7C-549F-49A5-A70C-31401FAAEDAC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9070-BACA-42E8-9E11-423D883F81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0B7C-549F-49A5-A70C-31401FAAEDAC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9070-BACA-42E8-9E11-423D883F81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746D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70B7C-549F-49A5-A70C-31401FAAEDAC}" type="datetimeFigureOut">
              <a:rPr lang="es-ES" smtClean="0"/>
              <a:pPr/>
              <a:t>15/02/2011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9070-BACA-42E8-9E11-423D883F81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nuevo logo espol"/>
          <p:cNvPicPr>
            <a:picLocks noChangeAspect="1" noChangeArrowheads="1"/>
          </p:cNvPicPr>
          <p:nvPr/>
        </p:nvPicPr>
        <p:blipFill>
          <a:blip r:embed="rId2">
            <a:lum bright="-2000" contrast="-20000"/>
          </a:blip>
          <a:srcRect/>
          <a:stretch>
            <a:fillRect/>
          </a:stretch>
        </p:blipFill>
        <p:spPr bwMode="auto">
          <a:xfrm>
            <a:off x="7215206" y="0"/>
            <a:ext cx="1928794" cy="184952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815290" cy="1584327"/>
          </a:xfrm>
        </p:spPr>
        <p:txBody>
          <a:bodyPr>
            <a:normAutofit fontScale="90000"/>
          </a:bodyPr>
          <a:lstStyle/>
          <a:p>
            <a:r>
              <a:rPr lang="es-ES" sz="3300" b="1" dirty="0"/>
              <a:t>TESINA DE GRADO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b="1" dirty="0"/>
              <a:t> 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dirty="0"/>
              <a:t>SEMINARIO DE GRADUACIÓN: </a:t>
            </a:r>
            <a:r>
              <a:rPr lang="es-ES" sz="3300" dirty="0" smtClean="0"/>
              <a:t/>
            </a:r>
            <a:br>
              <a:rPr lang="es-ES" sz="3300" dirty="0" smtClean="0"/>
            </a:br>
            <a:r>
              <a:rPr lang="es-ES" sz="3300" dirty="0" smtClean="0"/>
              <a:t>ESTRATEGIA </a:t>
            </a:r>
            <a:r>
              <a:rPr lang="es-ES" sz="3300" dirty="0"/>
              <a:t>APLICADA AL CONTROL ADMINISTRATIVO Y FINANCIERO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3143248"/>
            <a:ext cx="7143800" cy="3286148"/>
          </a:xfrm>
        </p:spPr>
        <p:txBody>
          <a:bodyPr>
            <a:normAutofit fontScale="40000" lnSpcReduction="20000"/>
          </a:bodyPr>
          <a:lstStyle/>
          <a:p>
            <a:r>
              <a:rPr lang="es-EC" sz="4200" b="1" dirty="0" smtClean="0">
                <a:solidFill>
                  <a:schemeClr val="tx1"/>
                </a:solidFill>
              </a:rPr>
              <a:t>Diseño e Implementación de un Sistema de Control de Gestión aplicado al área de manufactura artesanal de pizzas</a:t>
            </a:r>
            <a:endParaRPr lang="es-ES" sz="4200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r>
              <a:rPr lang="es-ES" sz="5000" dirty="0" smtClean="0">
                <a:solidFill>
                  <a:schemeClr val="tx1"/>
                </a:solidFill>
              </a:rPr>
              <a:t>Presentado </a:t>
            </a:r>
            <a:r>
              <a:rPr lang="es-ES" sz="5000" dirty="0">
                <a:solidFill>
                  <a:schemeClr val="tx1"/>
                </a:solidFill>
              </a:rPr>
              <a:t>por:</a:t>
            </a:r>
          </a:p>
          <a:p>
            <a:r>
              <a:rPr lang="es-ES" sz="5000" dirty="0">
                <a:solidFill>
                  <a:schemeClr val="tx1"/>
                </a:solidFill>
              </a:rPr>
              <a:t> </a:t>
            </a:r>
          </a:p>
          <a:p>
            <a:r>
              <a:rPr lang="es-ES" sz="5000" dirty="0">
                <a:solidFill>
                  <a:schemeClr val="tx1"/>
                </a:solidFill>
              </a:rPr>
              <a:t>Washington Andrés Torres Acebo</a:t>
            </a:r>
          </a:p>
          <a:p>
            <a:r>
              <a:rPr lang="es-ES" sz="5000" dirty="0">
                <a:solidFill>
                  <a:schemeClr val="tx1"/>
                </a:solidFill>
              </a:rPr>
              <a:t>Ana Rosa Vargas González</a:t>
            </a:r>
          </a:p>
          <a:p>
            <a:r>
              <a:rPr lang="es-ES" sz="5000" dirty="0">
                <a:solidFill>
                  <a:schemeClr val="tx1"/>
                </a:solidFill>
              </a:rPr>
              <a:t> </a:t>
            </a:r>
          </a:p>
          <a:p>
            <a:r>
              <a:rPr lang="es-ES" sz="5000" dirty="0">
                <a:solidFill>
                  <a:schemeClr val="tx1"/>
                </a:solidFill>
              </a:rPr>
              <a:t>Guayaquil – Ecuador</a:t>
            </a:r>
          </a:p>
          <a:p>
            <a:r>
              <a:rPr lang="es-ES" sz="5000" dirty="0" smtClean="0">
                <a:solidFill>
                  <a:schemeClr val="tx1"/>
                </a:solidFill>
              </a:rPr>
              <a:t>2011</a:t>
            </a:r>
            <a:endParaRPr lang="es-ES" sz="5000" dirty="0">
              <a:solidFill>
                <a:schemeClr val="tx1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25470"/>
          </a:xfrm>
        </p:spPr>
        <p:txBody>
          <a:bodyPr>
            <a:normAutofit/>
          </a:bodyPr>
          <a:lstStyle/>
          <a:p>
            <a:r>
              <a:rPr lang="es-ES_tradnl" sz="3000" b="1" dirty="0" smtClean="0">
                <a:latin typeface="Times New Roman" pitchFamily="18" charset="0"/>
                <a:cs typeface="Times New Roman" pitchFamily="18" charset="0"/>
              </a:rPr>
              <a:t>Análisis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de los Stakeholders</a:t>
            </a:r>
            <a:endParaRPr lang="es-E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500306"/>
          <a:ext cx="8229600" cy="2643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33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1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STAKEHOLDERS INTERNOS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1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STAKEHOLDERS EXTERNOS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3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latin typeface="Arial"/>
                          <a:ea typeface="Calibri"/>
                          <a:cs typeface="Times New Roman"/>
                        </a:rPr>
                        <a:t>Gerente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latin typeface="Arial"/>
                          <a:ea typeface="Calibri"/>
                          <a:cs typeface="Times New Roman"/>
                        </a:rPr>
                        <a:t>Proveedores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3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latin typeface="Arial"/>
                          <a:ea typeface="Calibri"/>
                          <a:cs typeface="Times New Roman"/>
                        </a:rPr>
                        <a:t>Empleados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latin typeface="Arial"/>
                          <a:ea typeface="Calibri"/>
                          <a:cs typeface="Times New Roman"/>
                        </a:rPr>
                        <a:t>Clientes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3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7180" algn="l"/>
                          <a:tab pos="1084580" algn="ctr"/>
                        </a:tabLst>
                      </a:pPr>
                      <a:endParaRPr lang="es-CR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 dirty="0">
                          <a:latin typeface="Arial"/>
                          <a:ea typeface="Calibri"/>
                          <a:cs typeface="Times New Roman"/>
                        </a:rPr>
                        <a:t>Gobierno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71736" y="1857365"/>
            <a:ext cx="4357718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Stakeholders internos y externos</a:t>
            </a:r>
            <a:endParaRPr kumimoji="0" lang="es-E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s-CR" sz="2500" b="1" dirty="0">
                <a:latin typeface="Times New Roman" pitchFamily="18" charset="0"/>
                <a:cs typeface="Times New Roman" pitchFamily="18" charset="0"/>
              </a:rPr>
              <a:t>Declaración de Misión Y </a:t>
            </a:r>
            <a:r>
              <a:rPr lang="es-CR" sz="2500" b="1" dirty="0" smtClean="0">
                <a:latin typeface="Times New Roman" pitchFamily="18" charset="0"/>
                <a:cs typeface="Times New Roman" pitchFamily="18" charset="0"/>
              </a:rPr>
              <a:t>Visión</a:t>
            </a:r>
            <a:endParaRPr lang="es-E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300" b="1" dirty="0" smtClean="0">
                <a:latin typeface="Times New Roman" pitchFamily="18" charset="0"/>
                <a:cs typeface="Times New Roman" pitchFamily="18" charset="0"/>
              </a:rPr>
              <a:t>Misión</a:t>
            </a:r>
          </a:p>
          <a:p>
            <a:pPr algn="ctr">
              <a:buNone/>
            </a:pPr>
            <a:r>
              <a:rPr lang="es-ES" sz="2300" dirty="0" smtClean="0">
                <a:latin typeface="Times New Roman" pitchFamily="18" charset="0"/>
                <a:cs typeface="Times New Roman" pitchFamily="18" charset="0"/>
              </a:rPr>
              <a:t>“Ofrecer </a:t>
            </a:r>
            <a:r>
              <a:rPr lang="es-ES" sz="2300" dirty="0">
                <a:latin typeface="Times New Roman" pitchFamily="18" charset="0"/>
                <a:cs typeface="Times New Roman" pitchFamily="18" charset="0"/>
              </a:rPr>
              <a:t>una variedad de pizzas </a:t>
            </a:r>
          </a:p>
          <a:p>
            <a:pPr algn="ctr">
              <a:buNone/>
            </a:pPr>
            <a:r>
              <a:rPr lang="es-ES" sz="2300" dirty="0">
                <a:latin typeface="Times New Roman" pitchFamily="18" charset="0"/>
                <a:cs typeface="Times New Roman" pitchFamily="18" charset="0"/>
              </a:rPr>
              <a:t>de calidad elaboradas artesanalmente </a:t>
            </a:r>
          </a:p>
          <a:p>
            <a:pPr algn="ctr">
              <a:buNone/>
            </a:pPr>
            <a:r>
              <a:rPr lang="es-ES" sz="2300" dirty="0">
                <a:latin typeface="Times New Roman" pitchFamily="18" charset="0"/>
                <a:cs typeface="Times New Roman" pitchFamily="18" charset="0"/>
              </a:rPr>
              <a:t>a elección o gusto del cliente</a:t>
            </a:r>
            <a:r>
              <a:rPr lang="es-ES" sz="23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>
              <a:buNone/>
            </a:pPr>
            <a:endParaRPr lang="es-E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300" b="1" dirty="0" smtClean="0">
                <a:latin typeface="Times New Roman" pitchFamily="18" charset="0"/>
                <a:cs typeface="Times New Roman" pitchFamily="18" charset="0"/>
              </a:rPr>
              <a:t>Visión</a:t>
            </a:r>
          </a:p>
          <a:p>
            <a:pPr algn="ctr">
              <a:buNone/>
            </a:pPr>
            <a:r>
              <a:rPr lang="es-CR" sz="2300" dirty="0">
                <a:latin typeface="Times New Roman" pitchFamily="18" charset="0"/>
                <a:cs typeface="Times New Roman" pitchFamily="18" charset="0"/>
              </a:rPr>
              <a:t>“Convertirse en una pizzería reconocida </a:t>
            </a:r>
            <a:endParaRPr lang="es-CR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s-CR" sz="2300" dirty="0" smtClean="0">
                <a:latin typeface="Times New Roman" pitchFamily="18" charset="0"/>
                <a:cs typeface="Times New Roman" pitchFamily="18" charset="0"/>
              </a:rPr>
              <a:t>por </a:t>
            </a:r>
            <a:r>
              <a:rPr lang="es-CR" sz="2300" dirty="0">
                <a:latin typeface="Times New Roman" pitchFamily="18" charset="0"/>
                <a:cs typeface="Times New Roman" pitchFamily="18" charset="0"/>
              </a:rPr>
              <a:t>el servicio de calidad a domicilio </a:t>
            </a:r>
            <a:endParaRPr lang="es-CR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s-CR" sz="2300" dirty="0" smtClean="0">
                <a:latin typeface="Times New Roman" pitchFamily="18" charset="0"/>
                <a:cs typeface="Times New Roman" pitchFamily="18" charset="0"/>
              </a:rPr>
              <a:t>incluyendo </a:t>
            </a:r>
            <a:r>
              <a:rPr lang="es-CR" sz="2300" dirty="0">
                <a:latin typeface="Times New Roman" pitchFamily="18" charset="0"/>
                <a:cs typeface="Times New Roman" pitchFamily="18" charset="0"/>
              </a:rPr>
              <a:t>universidades, eventos sociales”</a:t>
            </a:r>
            <a:endParaRPr lang="es-ES" sz="2300" dirty="0">
              <a:latin typeface="Times New Roman" pitchFamily="18" charset="0"/>
              <a:cs typeface="Times New Roman" pitchFamily="18" charset="0"/>
            </a:endParaRPr>
          </a:p>
          <a:p>
            <a:endParaRPr lang="es-E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es-ES" sz="3000" b="1" dirty="0">
                <a:latin typeface="Times New Roman" pitchFamily="18" charset="0"/>
                <a:cs typeface="Times New Roman" pitchFamily="18" charset="0"/>
              </a:rPr>
              <a:t>Traslado al Balanced Score </a:t>
            </a:r>
            <a:r>
              <a:rPr lang="es-ES" sz="3000" b="1" dirty="0" smtClean="0">
                <a:latin typeface="Times New Roman" pitchFamily="18" charset="0"/>
                <a:cs typeface="Times New Roman" pitchFamily="18" charset="0"/>
              </a:rPr>
              <a:t>Card - Perspectivas</a:t>
            </a:r>
            <a:endParaRPr lang="es-E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357422" y="642917"/>
          <a:ext cx="4214843" cy="6215082"/>
        </p:xfrm>
        <a:graphic>
          <a:graphicData uri="http://schemas.openxmlformats.org/drawingml/2006/table">
            <a:tbl>
              <a:tblPr/>
              <a:tblGrid>
                <a:gridCol w="447447"/>
                <a:gridCol w="1057223"/>
                <a:gridCol w="2710173"/>
              </a:tblGrid>
              <a:tr h="2643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PERSPECTIVAS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OBJETIVOS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5287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Clientes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Mejorar en un 20% el servicio al cliente en 3 meses.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87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Ofrecer 5 nuevas variedades de productos en 5 meses.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87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Financiera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Aumentar ingresos por ventas en al menos 20% en un tiempo de 6 meses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4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Aumentar 5% cartera de clientes en 2 meses.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87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Incrementar el mercado universitario de un 2% a un 8% en 2 meses.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87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Procesos internos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800">
                          <a:latin typeface="Arial"/>
                          <a:ea typeface="Calibri"/>
                          <a:cs typeface="Times New Roman"/>
                        </a:rPr>
                        <a:t>Incrementar a 6 los vínculos con instituciones en un tiempo de 6 meses.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87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Elaborar el manual de procedimientos en 3 meses.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31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800">
                          <a:latin typeface="Arial"/>
                          <a:ea typeface="Calibri"/>
                          <a:cs typeface="Times New Roman"/>
                        </a:rPr>
                        <a:t>Reducir en un 10% los tiempos en la elaboración y entrega del producto en un tiempo de 2 meses.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87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Aprendizaje y crecimiento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800">
                          <a:latin typeface="Arial"/>
                          <a:ea typeface="Calibri"/>
                          <a:cs typeface="Times New Roman"/>
                        </a:rPr>
                        <a:t>Elaborar e implantar un plan de incentivos para el personal en un tiempo de 1 mes.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75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800" dirty="0">
                          <a:latin typeface="Arial"/>
                          <a:ea typeface="Calibri"/>
                          <a:cs typeface="Times New Roman"/>
                        </a:rPr>
                        <a:t>Incrementar en 10% la estabilidad laboral mediante la contratación formal de los empleados que aun no la tienen en un tiempo no mayor a 3 meses.</a:t>
                      </a:r>
                      <a:r>
                        <a:rPr lang="es-CR" sz="8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s-ES" sz="3000" b="1" dirty="0">
                <a:latin typeface="Times New Roman" pitchFamily="18" charset="0"/>
                <a:cs typeface="Times New Roman" pitchFamily="18" charset="0"/>
              </a:rPr>
              <a:t>Indicadores Estratégicos</a:t>
            </a:r>
            <a:endParaRPr lang="es-E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7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42985"/>
          <a:ext cx="8229601" cy="4741412"/>
        </p:xfrm>
        <a:graphic>
          <a:graphicData uri="http://schemas.openxmlformats.org/drawingml/2006/table">
            <a:tbl>
              <a:tblPr/>
              <a:tblGrid>
                <a:gridCol w="471462"/>
                <a:gridCol w="1143008"/>
                <a:gridCol w="1785950"/>
                <a:gridCol w="1143008"/>
                <a:gridCol w="1698946"/>
                <a:gridCol w="1569909"/>
                <a:gridCol w="417318"/>
              </a:tblGrid>
              <a:tr h="19571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971" marR="8971" marT="897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PERSPECTIVA</a:t>
                      </a:r>
                    </a:p>
                  </a:txBody>
                  <a:tcPr marL="8971" marR="8971" marT="897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OBJETIVO</a:t>
                      </a:r>
                    </a:p>
                  </a:txBody>
                  <a:tcPr marL="8971" marR="8971" marT="897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KPI</a:t>
                      </a:r>
                    </a:p>
                  </a:txBody>
                  <a:tcPr marL="8971" marR="8971" marT="897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93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Financiera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Aumentar ingresos por ventas en al menos 20% en un tiempo de 6 meses.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Incremento de ingresos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Incrementar un 20% el nivel de ventas en 6 meses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Ingreso mes actual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 100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8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Ingreso mes anterior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787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Aumentar 5% cartera de clientes en 2 meses.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Cartera de clientes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Aumentar 5% cartera de clientes en 2 meses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(Total cliente mes actual - Total clientes mes anterior)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 100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351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cliente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945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Incrementar el mercado universitario de un 2% a un 8% en 2 meses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Mercado universitario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Incrementar venta de pizzas en el mercado universitario de un 2% a un 8% en 2 meses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Clientes universitarios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 100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9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cliente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787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Cliente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Mejorar en un 20% el servicio al cliente en 3 meses.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Servicio al cliente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Satisfacer requerimientos del cliente a través de la disminución del 40% de las quejas de los clientes en 3 meses 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(Quejas recibidas en el mes - Quejas solucionadas en el mes)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 100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089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Quejas recibidas en el mes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88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Ofrecer 5 nuevas variedades de productos en 5 meses.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Variedad de producto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Incrementar 20% variedad de productos en 3 meses.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Productos nuevos realizados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 100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8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de productos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857232"/>
          <a:ext cx="8572560" cy="5286413"/>
        </p:xfrm>
        <a:graphic>
          <a:graphicData uri="http://schemas.openxmlformats.org/drawingml/2006/table">
            <a:tbl>
              <a:tblPr/>
              <a:tblGrid>
                <a:gridCol w="416695"/>
                <a:gridCol w="1265057"/>
                <a:gridCol w="2104462"/>
                <a:gridCol w="1071570"/>
                <a:gridCol w="1644735"/>
                <a:gridCol w="1635332"/>
                <a:gridCol w="434709"/>
              </a:tblGrid>
              <a:tr h="20920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011" marR="9011" marT="901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PERSPECTIVA</a:t>
                      </a:r>
                    </a:p>
                  </a:txBody>
                  <a:tcPr marL="9011" marR="9011" marT="90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OBJETIVO</a:t>
                      </a:r>
                    </a:p>
                  </a:txBody>
                  <a:tcPr marL="9011" marR="9011" marT="90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KPI</a:t>
                      </a:r>
                    </a:p>
                  </a:txBody>
                  <a:tcPr marL="9011" marR="9011" marT="90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0308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Procesos Internos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Incrementar a 6 los vínculos con instituciones en un tiempo de 6 meses.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Vínculos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Incrementar 6 vínculos con instituciones cerca al establecimiento en 6 meses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Número de convenios firmados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011" marR="9011" marT="901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Elaborar manual de procedimientos en 3 meses. 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Formalización de procedimientos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Reducir en un 10% los tiempos en la elaboración y entrega del producto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Número de procedimientos formalizados 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 100</a:t>
                      </a:r>
                    </a:p>
                  </a:txBody>
                  <a:tcPr marL="9011" marR="9011" marT="901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99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de procedimientos de la empresa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499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Reducir en un 10% los tiempos en la elaboración y entrega del producto en un tiempo de 2 meses.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Reducción de Tiempos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Formalizar el 100% de las operaciones en 3 meses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(Tiempo utilizado - Tiempo programado)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 100</a:t>
                      </a:r>
                    </a:p>
                  </a:txBody>
                  <a:tcPr marL="9011" marR="9011" marT="901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11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Tiempo utilizado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499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Aprendizaje y Crecimiento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Elaborar e implantar un plan de incentivos para el personal en un tiempo de 1 mes.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Motivar personal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Aumentar el número de empleados motivados en al menos 1 mes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Número de empleados motivados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 100</a:t>
                      </a:r>
                    </a:p>
                  </a:txBody>
                  <a:tcPr marL="9011" marR="9011" marT="901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0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Número de empleados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48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Incrementar en 10% la estabilidad laboral mediante la contratación formal de los empleados que aun no la tienen en un tiempo no mayor a 3 meses.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Contratación personal.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Evaluar estabilidad de personal mediante la contratación del personal.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Contratos firmados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 100</a:t>
                      </a:r>
                    </a:p>
                  </a:txBody>
                  <a:tcPr marL="9011" marR="9011" marT="901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359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Número de empleados</a:t>
                      </a: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s-ES" sz="3000" b="1" dirty="0">
                <a:latin typeface="Times New Roman" pitchFamily="18" charset="0"/>
                <a:cs typeface="Times New Roman" pitchFamily="18" charset="0"/>
              </a:rPr>
              <a:t>Indicadores Estratégicos</a:t>
            </a:r>
            <a:endParaRPr lang="es-E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96908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Conclusiones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571900"/>
          </a:xfrm>
        </p:spPr>
        <p:txBody>
          <a:bodyPr>
            <a:normAutofit/>
          </a:bodyPr>
          <a:lstStyle/>
          <a:p>
            <a:endParaRPr lang="es-C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CR" sz="1600" dirty="0" smtClean="0">
                <a:latin typeface="Arial" pitchFamily="34" charset="0"/>
                <a:cs typeface="Arial" pitchFamily="34" charset="0"/>
              </a:rPr>
              <a:t>La empresa </a:t>
            </a:r>
            <a:r>
              <a:rPr lang="es-CR" sz="1600" dirty="0">
                <a:latin typeface="Arial" pitchFamily="34" charset="0"/>
                <a:cs typeface="Arial" pitchFamily="34" charset="0"/>
              </a:rPr>
              <a:t>presenta factores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competitivos que la ayudarán a desarrollarse y crecer adecuadamente.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R" sz="1600" dirty="0">
                <a:latin typeface="Arial" pitchFamily="34" charset="0"/>
                <a:cs typeface="Arial" pitchFamily="34" charset="0"/>
              </a:rPr>
              <a:t>La estrategia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CR" sz="1600" dirty="0">
                <a:latin typeface="Arial" pitchFamily="34" charset="0"/>
                <a:cs typeface="Arial" pitchFamily="34" charset="0"/>
              </a:rPr>
              <a:t>ofrecer una variedad de pizzas de calidad elaboradas artesanalmente a elección y gusto del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cliente.</a:t>
            </a:r>
          </a:p>
          <a:p>
            <a:pPr algn="just"/>
            <a:r>
              <a:rPr lang="es-CR" sz="1600" dirty="0">
                <a:latin typeface="Arial" pitchFamily="34" charset="0"/>
                <a:cs typeface="Arial" pitchFamily="34" charset="0"/>
              </a:rPr>
              <a:t>Un factor importante que la empresa tiene para llevar a cabo la estrategia es el primer convenio firmado con una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universidad.</a:t>
            </a:r>
          </a:p>
          <a:p>
            <a:pPr algn="just"/>
            <a:r>
              <a:rPr lang="es-CR" sz="1600" dirty="0">
                <a:latin typeface="Arial" pitchFamily="34" charset="0"/>
                <a:cs typeface="Arial" pitchFamily="34" charset="0"/>
              </a:rPr>
              <a:t>La empresa no cuenta con una planeación estratégica; por lo que no desarrolló objetivos a corto y largo plazo, lo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cual obstaculiza </a:t>
            </a:r>
            <a:r>
              <a:rPr lang="es-CR" sz="1600" dirty="0">
                <a:latin typeface="Arial" pitchFamily="34" charset="0"/>
                <a:cs typeface="Arial" pitchFamily="34" charset="0"/>
              </a:rPr>
              <a:t>su crecimiento y ampliación de mercado. 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R" sz="1600" dirty="0">
                <a:latin typeface="Arial" pitchFamily="34" charset="0"/>
                <a:cs typeface="Arial" pitchFamily="34" charset="0"/>
              </a:rPr>
              <a:t>La formalización de procesos es un paso aún no tomado por la gerencia de la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empresa.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Recomendaciones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3471873"/>
          </a:xfrm>
        </p:spPr>
        <p:txBody>
          <a:bodyPr>
            <a:normAutofit/>
          </a:bodyPr>
          <a:lstStyle/>
          <a:p>
            <a:pPr algn="just"/>
            <a:endParaRPr lang="es-C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R" sz="1600" dirty="0" smtClean="0">
                <a:latin typeface="Arial" pitchFamily="34" charset="0"/>
                <a:cs typeface="Arial" pitchFamily="34" charset="0"/>
              </a:rPr>
              <a:t>Mantener </a:t>
            </a:r>
            <a:r>
              <a:rPr lang="es-CR" sz="1600" dirty="0">
                <a:latin typeface="Arial" pitchFamily="34" charset="0"/>
                <a:cs typeface="Arial" pitchFamily="34" charset="0"/>
              </a:rPr>
              <a:t>la estrategia de realizar el producto a gusto y con los ingredientes que el cliente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desee.</a:t>
            </a:r>
          </a:p>
          <a:p>
            <a:r>
              <a:rPr lang="es-CR" sz="1600" dirty="0">
                <a:latin typeface="Arial" pitchFamily="34" charset="0"/>
                <a:cs typeface="Arial" pitchFamily="34" charset="0"/>
              </a:rPr>
              <a:t>Realizar los controles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R" sz="1600" dirty="0">
                <a:latin typeface="Arial" pitchFamily="34" charset="0"/>
                <a:cs typeface="Arial" pitchFamily="34" charset="0"/>
              </a:rPr>
              <a:t>cada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procedimiento </a:t>
            </a:r>
            <a:r>
              <a:rPr lang="es-CR" sz="1600" dirty="0">
                <a:latin typeface="Arial" pitchFamily="34" charset="0"/>
                <a:cs typeface="Arial" pitchFamily="34" charset="0"/>
              </a:rPr>
              <a:t>que se formalice.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r>
              <a:rPr lang="es-CR" sz="1600" dirty="0">
                <a:latin typeface="Arial" pitchFamily="34" charset="0"/>
                <a:cs typeface="Arial" pitchFamily="34" charset="0"/>
              </a:rPr>
              <a:t>Realizar adecuados mantenimientos de la base de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datos.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R" sz="1600" dirty="0">
                <a:latin typeface="Arial" pitchFamily="34" charset="0"/>
                <a:cs typeface="Arial" pitchFamily="34" charset="0"/>
              </a:rPr>
              <a:t>Desarrollar revisiones periódicas de los objetivos estratégicos sujetos a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medición, para saber si se están cumpliendo y van acorde al crecimiento de la empresa.</a:t>
            </a:r>
          </a:p>
          <a:p>
            <a:pPr algn="just"/>
            <a:r>
              <a:rPr lang="es-CR" sz="1600" dirty="0" smtClean="0">
                <a:latin typeface="Arial" pitchFamily="34" charset="0"/>
                <a:cs typeface="Arial" pitchFamily="34" charset="0"/>
              </a:rPr>
              <a:t>Seguir </a:t>
            </a:r>
            <a:r>
              <a:rPr lang="es-CR" sz="1600" dirty="0">
                <a:latin typeface="Arial" pitchFamily="34" charset="0"/>
                <a:cs typeface="Arial" pitchFamily="34" charset="0"/>
              </a:rPr>
              <a:t>explotando las páginas de redes sociales para darse a conocer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en. </a:t>
            </a:r>
            <a:r>
              <a:rPr lang="es-CR" sz="1600" dirty="0">
                <a:latin typeface="Arial" pitchFamily="34" charset="0"/>
                <a:cs typeface="Arial" pitchFamily="34" charset="0"/>
              </a:rPr>
              <a:t>el </a:t>
            </a:r>
            <a:r>
              <a:rPr lang="es-CR" sz="1600" dirty="0" smtClean="0">
                <a:latin typeface="Arial" pitchFamily="34" charset="0"/>
                <a:cs typeface="Arial" pitchFamily="34" charset="0"/>
              </a:rPr>
              <a:t>mercado</a:t>
            </a:r>
          </a:p>
          <a:p>
            <a:pPr algn="just"/>
            <a:r>
              <a:rPr lang="es-CR" sz="1600" dirty="0" smtClean="0">
                <a:latin typeface="Arial" pitchFamily="34" charset="0"/>
                <a:cs typeface="Arial" pitchFamily="34" charset="0"/>
              </a:rPr>
              <a:t>Formalizar procesos, misión y visión de la empresa con el fin de cumplir los objetivos de la empresa.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4000" b="1" dirty="0">
                <a:latin typeface="Arial" pitchFamily="34" charset="0"/>
                <a:cs typeface="Arial" pitchFamily="34" charset="0"/>
              </a:rPr>
              <a:t>Antecedentes de la 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empresa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38290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es-ES" sz="2300" dirty="0">
                <a:latin typeface="Arial" pitchFamily="34" charset="0"/>
                <a:cs typeface="Arial" pitchFamily="34" charset="0"/>
              </a:rPr>
              <a:t>	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negocio abrió sus puertas al público en el año 2006, con la experiencia adquirida por su dueño 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una empresa del mismo giro del negocio donde 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laboró.</a:t>
            </a:r>
          </a:p>
          <a:p>
            <a:pPr algn="just">
              <a:buNone/>
            </a:pPr>
            <a:endParaRPr lang="es-ES" sz="23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800"/>
              </a:spcBef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	Cabe 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recalcar que existe un solo local de este negocio ya que no ha tenido la oportunidad de abrir más locales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1438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4000" b="1" dirty="0">
                <a:latin typeface="Arial" pitchFamily="34" charset="0"/>
                <a:cs typeface="Arial" pitchFamily="34" charset="0"/>
              </a:rPr>
              <a:t>Marco Teórico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2864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1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2300" b="1" dirty="0" smtClean="0">
                <a:latin typeface="Arial" pitchFamily="34" charset="0"/>
                <a:cs typeface="Arial" pitchFamily="34" charset="0"/>
              </a:rPr>
              <a:t>Diagrama </a:t>
            </a:r>
            <a:r>
              <a:rPr lang="es-ES" sz="2300" b="1" dirty="0">
                <a:latin typeface="Arial" pitchFamily="34" charset="0"/>
                <a:cs typeface="Arial" pitchFamily="34" charset="0"/>
              </a:rPr>
              <a:t>Ishikawa.</a:t>
            </a:r>
            <a:endParaRPr lang="es-ES" sz="23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300" b="1" dirty="0">
                <a:latin typeface="Arial" pitchFamily="34" charset="0"/>
                <a:cs typeface="Arial" pitchFamily="34" charset="0"/>
              </a:rPr>
              <a:t> 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es-ES" sz="2300" dirty="0">
                <a:latin typeface="Arial" pitchFamily="34" charset="0"/>
                <a:cs typeface="Arial" pitchFamily="34" charset="0"/>
              </a:rPr>
              <a:t>	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Permite 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evaluar las posibles causas de los problemas que la empresa tenga con el fin de realizar las acciones correctivas y preventivas que cada caso 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amerite.</a:t>
            </a:r>
          </a:p>
          <a:p>
            <a:pPr algn="just"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3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s-ES" sz="2300" b="1" dirty="0">
                <a:latin typeface="Arial" pitchFamily="34" charset="0"/>
                <a:cs typeface="Arial" pitchFamily="34" charset="0"/>
              </a:rPr>
              <a:t>	</a:t>
            </a:r>
            <a:r>
              <a:rPr lang="es-ES" sz="2300" b="1" dirty="0" smtClean="0">
                <a:latin typeface="Arial" pitchFamily="34" charset="0"/>
                <a:cs typeface="Arial" pitchFamily="34" charset="0"/>
              </a:rPr>
              <a:t>FODA</a:t>
            </a:r>
          </a:p>
          <a:p>
            <a:pPr>
              <a:buNone/>
            </a:pPr>
            <a:endParaRPr lang="es-ES" sz="23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	Nos ayuda a identificar puntos fuertes que la empresa debe aprovechar para crecer, y debilidades que debe mitigar estableciendo acciones; con el fin de alcanzar los objetivos propuestos de la organización.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7"/>
            <a:ext cx="8258204" cy="22145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33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s-ES" sz="2500" b="1" dirty="0" smtClean="0">
                <a:latin typeface="Arial" pitchFamily="34" charset="0"/>
                <a:cs typeface="Arial" pitchFamily="34" charset="0"/>
              </a:rPr>
              <a:t>	Cuadro </a:t>
            </a:r>
            <a:r>
              <a:rPr lang="es-ES" sz="2500" b="1" dirty="0">
                <a:latin typeface="Arial" pitchFamily="34" charset="0"/>
                <a:cs typeface="Arial" pitchFamily="34" charset="0"/>
              </a:rPr>
              <a:t>de Mando </a:t>
            </a:r>
            <a:r>
              <a:rPr lang="es-ES" sz="2500" b="1" dirty="0" smtClean="0">
                <a:latin typeface="Arial" pitchFamily="34" charset="0"/>
                <a:cs typeface="Arial" pitchFamily="34" charset="0"/>
              </a:rPr>
              <a:t>Integral</a:t>
            </a:r>
            <a:endParaRPr lang="es-ES" sz="25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5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3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2500" dirty="0" smtClean="0">
                <a:latin typeface="Arial" pitchFamily="34" charset="0"/>
                <a:cs typeface="Arial" pitchFamily="34" charset="0"/>
              </a:rPr>
              <a:t>Instrumento </a:t>
            </a:r>
            <a:r>
              <a:rPr lang="es-ES" sz="2500" dirty="0">
                <a:latin typeface="Arial" pitchFamily="34" charset="0"/>
                <a:cs typeface="Arial" pitchFamily="34" charset="0"/>
              </a:rPr>
              <a:t>de gestión que facilita la implantación de la estrategia de la empresa de una forma </a:t>
            </a:r>
            <a:r>
              <a:rPr lang="es-ES" sz="2500" dirty="0" smtClean="0">
                <a:latin typeface="Arial" pitchFamily="34" charset="0"/>
                <a:cs typeface="Arial" pitchFamily="34" charset="0"/>
              </a:rPr>
              <a:t>eficiente.</a:t>
            </a:r>
            <a:endParaRPr lang="es-E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4000" b="1" dirty="0">
                <a:latin typeface="Arial" pitchFamily="34" charset="0"/>
                <a:cs typeface="Arial" pitchFamily="34" charset="0"/>
              </a:rPr>
              <a:t>Marco Teórico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Área de 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estudio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El área de estudio seleccionada es el </a:t>
            </a:r>
            <a:r>
              <a:rPr lang="es-ES" sz="2300" b="1" u="sng" dirty="0">
                <a:latin typeface="Arial" pitchFamily="34" charset="0"/>
                <a:cs typeface="Arial" pitchFamily="34" charset="0"/>
              </a:rPr>
              <a:t>área de </a:t>
            </a:r>
            <a:r>
              <a:rPr lang="es-ES" sz="2300" b="1" u="sng" dirty="0" smtClean="0">
                <a:latin typeface="Arial" pitchFamily="34" charset="0"/>
                <a:cs typeface="Arial" pitchFamily="34" charset="0"/>
              </a:rPr>
              <a:t>producción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las razones por las cuales se ha elegido 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esta área son 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las que a continuación se detallan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es-ES" sz="23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s-ES" sz="2300" dirty="0">
                <a:latin typeface="Arial" pitchFamily="34" charset="0"/>
                <a:cs typeface="Arial" pitchFamily="34" charset="0"/>
              </a:rPr>
              <a:t>Área principal de donde provienen los ingresos</a:t>
            </a:r>
          </a:p>
          <a:p>
            <a:pPr lvl="1">
              <a:buFont typeface="Arial" pitchFamily="34" charset="0"/>
              <a:buChar char="•"/>
            </a:pPr>
            <a:r>
              <a:rPr lang="es-ES" sz="2300" dirty="0">
                <a:latin typeface="Arial" pitchFamily="34" charset="0"/>
                <a:cs typeface="Arial" pitchFamily="34" charset="0"/>
              </a:rPr>
              <a:t>Área más sensible a los problemas </a:t>
            </a:r>
          </a:p>
          <a:p>
            <a:pPr lvl="1">
              <a:buFont typeface="Arial" pitchFamily="34" charset="0"/>
              <a:buChar char="•"/>
            </a:pPr>
            <a:r>
              <a:rPr lang="es-ES" sz="2300" dirty="0">
                <a:latin typeface="Arial" pitchFamily="34" charset="0"/>
                <a:cs typeface="Arial" pitchFamily="34" charset="0"/>
              </a:rPr>
              <a:t>Posibilidad de mejorar procesos </a:t>
            </a:r>
          </a:p>
          <a:p>
            <a:pPr lvl="1">
              <a:buFont typeface="Arial" pitchFamily="34" charset="0"/>
              <a:buChar char="•"/>
            </a:pPr>
            <a:r>
              <a:rPr lang="es-ES" sz="2300" dirty="0">
                <a:latin typeface="Arial" pitchFamily="34" charset="0"/>
                <a:cs typeface="Arial" pitchFamily="34" charset="0"/>
              </a:rPr>
              <a:t>Incrementar rentabilidad para la 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empresa</a:t>
            </a:r>
            <a:endParaRPr lang="es-ES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Análisis Diagrama Ishikawa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Imagen 3"/>
          <p:cNvPicPr>
            <a:picLocks noChangeAspect="1" noChangeArrowheads="1"/>
          </p:cNvPicPr>
          <p:nvPr/>
        </p:nvPicPr>
        <p:blipFill>
          <a:blip r:embed="rId2"/>
          <a:srcRect l="16846" t="16602" r="11377" b="16016"/>
          <a:stretch>
            <a:fillRect/>
          </a:stretch>
        </p:blipFill>
        <p:spPr bwMode="auto">
          <a:xfrm>
            <a:off x="857224" y="1214422"/>
            <a:ext cx="7572428" cy="533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Imagen 4"/>
          <p:cNvPicPr>
            <a:picLocks noChangeAspect="1" noChangeArrowheads="1"/>
          </p:cNvPicPr>
          <p:nvPr/>
        </p:nvPicPr>
        <p:blipFill>
          <a:blip r:embed="rId2"/>
          <a:srcRect l="19043" t="20508" r="9912" b="14063"/>
          <a:stretch>
            <a:fillRect/>
          </a:stretch>
        </p:blipFill>
        <p:spPr bwMode="auto">
          <a:xfrm>
            <a:off x="857224" y="1214422"/>
            <a:ext cx="7572428" cy="5281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Análisis Diagrama Ishikawa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Enfoque estratégico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28596" y="785794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es-ES" sz="2500" b="1" dirty="0" smtClean="0">
                <a:latin typeface="Arial" pitchFamily="34" charset="0"/>
                <a:cs typeface="Arial" pitchFamily="34" charset="0"/>
              </a:rPr>
              <a:t>Análisis del FODA - Análisis PEST</a:t>
            </a:r>
            <a:endParaRPr lang="es-ES" sz="25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786874" cy="4811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s-ES" sz="3000" b="1" dirty="0">
                <a:latin typeface="Arial" pitchFamily="34" charset="0"/>
                <a:cs typeface="Arial" pitchFamily="34" charset="0"/>
              </a:rPr>
              <a:t>Estrategias derivadas del análisis </a:t>
            </a:r>
            <a:r>
              <a:rPr lang="es-ES" sz="3000" b="1" dirty="0" smtClean="0">
                <a:latin typeface="Arial" pitchFamily="34" charset="0"/>
                <a:cs typeface="Arial" pitchFamily="34" charset="0"/>
              </a:rPr>
              <a:t>FODA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1040</Words>
  <Application>Microsoft Office PowerPoint</Application>
  <PresentationFormat>Presentación en pantalla (4:3)</PresentationFormat>
  <Paragraphs>213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TESINA DE GRADO   SEMINARIO DE GRADUACIÓN:  ESTRATEGIA APLICADA AL CONTROL ADMINISTRATIVO Y FINANCIERO </vt:lpstr>
      <vt:lpstr>Antecedentes de la empresa</vt:lpstr>
      <vt:lpstr>Marco Teórico</vt:lpstr>
      <vt:lpstr>Marco Teórico</vt:lpstr>
      <vt:lpstr>Área de estudio</vt:lpstr>
      <vt:lpstr>Análisis Diagrama Ishikawa</vt:lpstr>
      <vt:lpstr>Análisis Diagrama Ishikawa</vt:lpstr>
      <vt:lpstr>Enfoque estratégico</vt:lpstr>
      <vt:lpstr>Estrategias derivadas del análisis FODA</vt:lpstr>
      <vt:lpstr>Análisis de los Stakeholders</vt:lpstr>
      <vt:lpstr>Declaración de Misión Y Visión</vt:lpstr>
      <vt:lpstr>Traslado al Balanced Score Card - Perspectivas</vt:lpstr>
      <vt:lpstr>Indicadores Estratégicos</vt:lpstr>
      <vt:lpstr>Indicadores Estratégicos</vt:lpstr>
      <vt:lpstr>Conclusiones</vt:lpstr>
      <vt:lpstr>Recomendaciones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Izquierda</cp:lastModifiedBy>
  <cp:revision>88</cp:revision>
  <dcterms:created xsi:type="dcterms:W3CDTF">2011-02-12T23:56:28Z</dcterms:created>
  <dcterms:modified xsi:type="dcterms:W3CDTF">2011-02-15T18:09:25Z</dcterms:modified>
</cp:coreProperties>
</file>