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56" r:id="rId2"/>
    <p:sldId id="257" r:id="rId3"/>
    <p:sldId id="295" r:id="rId4"/>
    <p:sldId id="263" r:id="rId5"/>
    <p:sldId id="260" r:id="rId6"/>
    <p:sldId id="265" r:id="rId7"/>
    <p:sldId id="266" r:id="rId8"/>
    <p:sldId id="261" r:id="rId9"/>
    <p:sldId id="267" r:id="rId10"/>
    <p:sldId id="262" r:id="rId11"/>
    <p:sldId id="259" r:id="rId12"/>
    <p:sldId id="269" r:id="rId13"/>
    <p:sldId id="279" r:id="rId14"/>
    <p:sldId id="280" r:id="rId15"/>
    <p:sldId id="282" r:id="rId16"/>
    <p:sldId id="275" r:id="rId17"/>
    <p:sldId id="281" r:id="rId18"/>
    <p:sldId id="284" r:id="rId19"/>
    <p:sldId id="268" r:id="rId20"/>
    <p:sldId id="271" r:id="rId21"/>
    <p:sldId id="272" r:id="rId22"/>
    <p:sldId id="273" r:id="rId23"/>
    <p:sldId id="274" r:id="rId24"/>
    <p:sldId id="276" r:id="rId25"/>
    <p:sldId id="277" r:id="rId26"/>
    <p:sldId id="285" r:id="rId27"/>
    <p:sldId id="286" r:id="rId28"/>
    <p:sldId id="287" r:id="rId29"/>
    <p:sldId id="288" r:id="rId30"/>
    <p:sldId id="278" r:id="rId31"/>
    <p:sldId id="289" r:id="rId32"/>
    <p:sldId id="290" r:id="rId33"/>
    <p:sldId id="291" r:id="rId34"/>
    <p:sldId id="296" r:id="rId35"/>
    <p:sldId id="297" r:id="rId36"/>
    <p:sldId id="293" r:id="rId37"/>
    <p:sldId id="309" r:id="rId38"/>
    <p:sldId id="307" r:id="rId39"/>
    <p:sldId id="310" r:id="rId40"/>
    <p:sldId id="311" r:id="rId41"/>
    <p:sldId id="312" r:id="rId42"/>
    <p:sldId id="264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283" r:id="rId53"/>
    <p:sldId id="270" r:id="rId54"/>
    <p:sldId id="292" r:id="rId55"/>
    <p:sldId id="258" r:id="rId56"/>
    <p:sldId id="313" r:id="rId5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000099" mc:Ignorable=""/>
    <a:srgbClr xmlns:mc="http://schemas.openxmlformats.org/markup-compatibility/2006" xmlns:a14="http://schemas.microsoft.com/office/drawing/2010/main" val="BA8C0A" mc:Ignorable=""/>
    <a:srgbClr xmlns:mc="http://schemas.openxmlformats.org/markup-compatibility/2006" xmlns:a14="http://schemas.microsoft.com/office/drawing/2010/main" val="4273BC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876" autoAdjust="0"/>
  </p:normalViewPr>
  <p:slideViewPr>
    <p:cSldViewPr>
      <p:cViewPr varScale="1">
        <p:scale>
          <a:sx n="80" d="100"/>
          <a:sy n="80" d="100"/>
        </p:scale>
        <p:origin x="-8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slide" Target="../slides/slide27.xml"/><Relationship Id="rId1" Type="http://schemas.openxmlformats.org/officeDocument/2006/relationships/slide" Target="../slides/slide26.xml"/><Relationship Id="rId6" Type="http://schemas.openxmlformats.org/officeDocument/2006/relationships/slide" Target="../slides/slide33.xml"/><Relationship Id="rId5" Type="http://schemas.openxmlformats.org/officeDocument/2006/relationships/slide" Target="../slides/slide32.xml"/><Relationship Id="rId4" Type="http://schemas.openxmlformats.org/officeDocument/2006/relationships/slide" Target="../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DD326-A4DB-4014-ADD3-9968ACD3B95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01C357-EDCB-48AE-AB7E-3B0D23E997A3}">
      <dgm:prSet phldrT="[Text]"/>
      <dgm:spPr>
        <a:solidFill>
          <a:srgbClr xmlns:mc="http://schemas.openxmlformats.org/markup-compatibility/2006" xmlns:a14="http://schemas.microsoft.com/office/drawing/2010/main" val="FFFF00" mc:Ignorable=""/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  <a:hlinkClick xmlns:r="http://schemas.openxmlformats.org/officeDocument/2006/relationships" r:id="rId1" action="ppaction://hlinksldjump"/>
            </a:rPr>
            <a:t>Requerimientos de diseño</a:t>
          </a:r>
          <a:endParaRPr lang="es-ES" dirty="0">
            <a:solidFill>
              <a:schemeClr val="bg1"/>
            </a:solidFill>
          </a:endParaRPr>
        </a:p>
      </dgm:t>
    </dgm:pt>
    <dgm:pt modelId="{996B9D01-A14D-43A0-9569-6F43D37F2820}" type="parTrans" cxnId="{F9A983EC-CB19-49BE-BE0D-BF83B0C24B6B}">
      <dgm:prSet/>
      <dgm:spPr/>
      <dgm:t>
        <a:bodyPr/>
        <a:lstStyle/>
        <a:p>
          <a:endParaRPr lang="es-ES"/>
        </a:p>
      </dgm:t>
    </dgm:pt>
    <dgm:pt modelId="{397040A7-9F7E-4BF1-BECE-2199EEF72383}" type="sibTrans" cxnId="{F9A983EC-CB19-49BE-BE0D-BF83B0C24B6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A6CC479B-0E84-4201-867B-B2E9D8F325FD}">
      <dgm:prSet phldrT="[Text]"/>
      <dgm:spPr>
        <a:solidFill>
          <a:srgbClr xmlns:mc="http://schemas.openxmlformats.org/markup-compatibility/2006" xmlns:a14="http://schemas.microsoft.com/office/drawing/2010/main" val="FFFF00" mc:Ignorable=""/>
        </a:solidFill>
      </dgm:spPr>
      <dgm:t>
        <a:bodyPr/>
        <a:lstStyle/>
        <a:p>
          <a:r>
            <a:rPr lang="es-EC" dirty="0" smtClean="0">
              <a:hlinkClick xmlns:r="http://schemas.openxmlformats.org/officeDocument/2006/relationships" r:id="rId2" action="ppaction://hlinksldjump"/>
            </a:rPr>
            <a:t>Selección del lugar</a:t>
          </a:r>
          <a:endParaRPr lang="es-ES" dirty="0"/>
        </a:p>
      </dgm:t>
    </dgm:pt>
    <dgm:pt modelId="{97BC286C-F2A3-4CC4-AD4D-FF302C5E833A}" type="parTrans" cxnId="{BEEC5DD7-DD13-40B7-9987-D7A73B84F4C8}">
      <dgm:prSet/>
      <dgm:spPr/>
      <dgm:t>
        <a:bodyPr/>
        <a:lstStyle/>
        <a:p>
          <a:endParaRPr lang="es-ES"/>
        </a:p>
      </dgm:t>
    </dgm:pt>
    <dgm:pt modelId="{BA552F6E-870F-4A0D-A5C7-C5DD55A53D0C}" type="sibTrans" cxnId="{BEEC5DD7-DD13-40B7-9987-D7A73B84F4C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A9264924-400A-4AB1-A29E-040128B0BDBB}">
      <dgm:prSet phldrT="[Text]"/>
      <dgm:spPr>
        <a:solidFill>
          <a:srgbClr xmlns:mc="http://schemas.openxmlformats.org/markup-compatibility/2006" xmlns:a14="http://schemas.microsoft.com/office/drawing/2010/main" val="FFFF00" mc:Ignorable=""/>
        </a:solidFill>
      </dgm:spPr>
      <dgm:t>
        <a:bodyPr/>
        <a:lstStyle/>
        <a:p>
          <a:r>
            <a:rPr lang="es-EC" dirty="0" smtClean="0">
              <a:hlinkClick xmlns:r="http://schemas.openxmlformats.org/officeDocument/2006/relationships" r:id="rId3" action="ppaction://hlinksldjump"/>
            </a:rPr>
            <a:t>Escenarios para ubicación de cámaras</a:t>
          </a:r>
          <a:endParaRPr lang="es-ES" dirty="0"/>
        </a:p>
      </dgm:t>
    </dgm:pt>
    <dgm:pt modelId="{036FB066-C8BF-4860-9280-9639AC2817CB}" type="parTrans" cxnId="{5BA33D8D-CC69-4731-9B0F-468A002EBAAC}">
      <dgm:prSet/>
      <dgm:spPr/>
      <dgm:t>
        <a:bodyPr/>
        <a:lstStyle/>
        <a:p>
          <a:endParaRPr lang="es-ES"/>
        </a:p>
      </dgm:t>
    </dgm:pt>
    <dgm:pt modelId="{187A1074-F624-469D-805B-1760BCD4478E}" type="sibTrans" cxnId="{5BA33D8D-CC69-4731-9B0F-468A002EBAA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347C3435-C15D-4EA2-B402-66C1400CF3A0}">
      <dgm:prSet phldrT="[Text]"/>
      <dgm:spPr>
        <a:solidFill>
          <a:srgbClr xmlns:mc="http://schemas.openxmlformats.org/markup-compatibility/2006" xmlns:a14="http://schemas.microsoft.com/office/drawing/2010/main" val="FFFF00" mc:Ignorable=""/>
        </a:solidFill>
      </dgm:spPr>
      <dgm:t>
        <a:bodyPr/>
        <a:lstStyle/>
        <a:p>
          <a:r>
            <a:rPr lang="es-EC" dirty="0" smtClean="0">
              <a:hlinkClick xmlns:r="http://schemas.openxmlformats.org/officeDocument/2006/relationships" r:id="rId4" action="ppaction://hlinksldjump"/>
            </a:rPr>
            <a:t>Selección de topología</a:t>
          </a:r>
          <a:endParaRPr lang="es-ES" dirty="0"/>
        </a:p>
      </dgm:t>
    </dgm:pt>
    <dgm:pt modelId="{30132A9F-FC42-44AA-AC32-3FE0E43B608E}" type="parTrans" cxnId="{EC074333-26A6-41AF-8578-068C3C27552C}">
      <dgm:prSet/>
      <dgm:spPr/>
      <dgm:t>
        <a:bodyPr/>
        <a:lstStyle/>
        <a:p>
          <a:endParaRPr lang="es-ES"/>
        </a:p>
      </dgm:t>
    </dgm:pt>
    <dgm:pt modelId="{09FA3C87-B594-4537-A6E8-C3962BD15EEE}" type="sibTrans" cxnId="{EC074333-26A6-41AF-8578-068C3C27552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740D641E-2025-45CF-A7B1-99BCEEA3E800}">
      <dgm:prSet phldrT="[Text]"/>
      <dgm:spPr>
        <a:solidFill>
          <a:srgbClr xmlns:mc="http://schemas.openxmlformats.org/markup-compatibility/2006" xmlns:a14="http://schemas.microsoft.com/office/drawing/2010/main" val="FFFF00" mc:Ignorable=""/>
        </a:solidFill>
      </dgm:spPr>
      <dgm:t>
        <a:bodyPr/>
        <a:lstStyle/>
        <a:p>
          <a:r>
            <a:rPr lang="es-EC" dirty="0" smtClean="0">
              <a:hlinkClick xmlns:r="http://schemas.openxmlformats.org/officeDocument/2006/relationships" r:id="rId5" action="ppaction://hlinksldjump"/>
            </a:rPr>
            <a:t>Selección de equipos ópticos</a:t>
          </a:r>
          <a:endParaRPr lang="es-ES" dirty="0"/>
        </a:p>
      </dgm:t>
    </dgm:pt>
    <dgm:pt modelId="{B4D683C6-F751-4DBD-992E-4A6AE35E4D34}" type="parTrans" cxnId="{CC7EDEB1-0E8E-4C04-B3DE-03D490790ABF}">
      <dgm:prSet/>
      <dgm:spPr/>
      <dgm:t>
        <a:bodyPr/>
        <a:lstStyle/>
        <a:p>
          <a:endParaRPr lang="es-ES"/>
        </a:p>
      </dgm:t>
    </dgm:pt>
    <dgm:pt modelId="{8D845635-3D3E-4421-8861-28E98BA54BFF}" type="sibTrans" cxnId="{CC7EDEB1-0E8E-4C04-B3DE-03D490790AB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B7E821FB-94D4-432B-89E5-E53747E8E705}">
      <dgm:prSet/>
      <dgm:spPr>
        <a:solidFill>
          <a:srgbClr xmlns:mc="http://schemas.openxmlformats.org/markup-compatibility/2006" xmlns:a14="http://schemas.microsoft.com/office/drawing/2010/main" val="FFFF00" mc:Ignorable=""/>
        </a:solidFill>
      </dgm:spPr>
      <dgm:t>
        <a:bodyPr/>
        <a:lstStyle/>
        <a:p>
          <a:r>
            <a:rPr lang="es-EC" dirty="0" smtClean="0">
              <a:hlinkClick xmlns:r="http://schemas.openxmlformats.org/officeDocument/2006/relationships" r:id="rId6" action="ppaction://hlinksldjump"/>
            </a:rPr>
            <a:t>Selección de fibra óptica</a:t>
          </a:r>
          <a:endParaRPr lang="es-ES" dirty="0"/>
        </a:p>
      </dgm:t>
    </dgm:pt>
    <dgm:pt modelId="{703181C0-83B4-4330-B4FD-601B0B687CD9}" type="parTrans" cxnId="{9227BA2D-71DF-48D3-B83B-0B76519990B4}">
      <dgm:prSet/>
      <dgm:spPr/>
      <dgm:t>
        <a:bodyPr/>
        <a:lstStyle/>
        <a:p>
          <a:endParaRPr lang="es-ES"/>
        </a:p>
      </dgm:t>
    </dgm:pt>
    <dgm:pt modelId="{7DA78C1B-B361-4F9A-B5FE-EC974CF31493}" type="sibTrans" cxnId="{9227BA2D-71DF-48D3-B83B-0B76519990B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FD10FD73-246C-4F48-AF13-0E668E4E7569}" type="pres">
      <dgm:prSet presAssocID="{1F5DD326-A4DB-4014-ADD3-9968ACD3B9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FFEA95-E46D-404F-95B9-C5EE5A977D1F}" type="pres">
      <dgm:prSet presAssocID="{F901C357-EDCB-48AE-AB7E-3B0D23E997A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9C2E6D-9C53-437F-AD1E-66453846A52D}" type="pres">
      <dgm:prSet presAssocID="{397040A7-9F7E-4BF1-BECE-2199EEF72383}" presName="sibTrans" presStyleLbl="sibTrans2D1" presStyleIdx="0" presStyleCnt="5"/>
      <dgm:spPr/>
      <dgm:t>
        <a:bodyPr/>
        <a:lstStyle/>
        <a:p>
          <a:endParaRPr lang="es-ES"/>
        </a:p>
      </dgm:t>
    </dgm:pt>
    <dgm:pt modelId="{A3046493-BAC7-4485-87DB-68FFAC569778}" type="pres">
      <dgm:prSet presAssocID="{397040A7-9F7E-4BF1-BECE-2199EEF72383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D93204B0-9E91-4EBE-B4C5-F89DFB54F3EC}" type="pres">
      <dgm:prSet presAssocID="{A6CC479B-0E84-4201-867B-B2E9D8F325F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43A97C-89A2-4E6A-8239-4860C704DC47}" type="pres">
      <dgm:prSet presAssocID="{BA552F6E-870F-4A0D-A5C7-C5DD55A53D0C}" presName="sibTrans" presStyleLbl="sibTrans2D1" presStyleIdx="1" presStyleCnt="5"/>
      <dgm:spPr/>
      <dgm:t>
        <a:bodyPr/>
        <a:lstStyle/>
        <a:p>
          <a:endParaRPr lang="es-ES"/>
        </a:p>
      </dgm:t>
    </dgm:pt>
    <dgm:pt modelId="{078163B2-E4E1-4333-B880-C009C7006343}" type="pres">
      <dgm:prSet presAssocID="{BA552F6E-870F-4A0D-A5C7-C5DD55A53D0C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EDAA3079-CDF4-4C77-A981-F990278D4836}" type="pres">
      <dgm:prSet presAssocID="{A9264924-400A-4AB1-A29E-040128B0BDB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8B4A56-D719-459E-B477-3731DB31F023}" type="pres">
      <dgm:prSet presAssocID="{187A1074-F624-469D-805B-1760BCD4478E}" presName="sibTrans" presStyleLbl="sibTrans2D1" presStyleIdx="2" presStyleCnt="5"/>
      <dgm:spPr/>
      <dgm:t>
        <a:bodyPr/>
        <a:lstStyle/>
        <a:p>
          <a:endParaRPr lang="es-ES"/>
        </a:p>
      </dgm:t>
    </dgm:pt>
    <dgm:pt modelId="{4C17AE46-6FA2-40D0-9482-21E4B8A32082}" type="pres">
      <dgm:prSet presAssocID="{187A1074-F624-469D-805B-1760BCD4478E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061B4191-E312-4D0E-8713-69AB603B5B44}" type="pres">
      <dgm:prSet presAssocID="{347C3435-C15D-4EA2-B402-66C1400CF3A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2D99FB-A6D0-40F1-B7F0-2172548754BD}" type="pres">
      <dgm:prSet presAssocID="{09FA3C87-B594-4537-A6E8-C3962BD15EEE}" presName="sibTrans" presStyleLbl="sibTrans2D1" presStyleIdx="3" presStyleCnt="5"/>
      <dgm:spPr/>
      <dgm:t>
        <a:bodyPr/>
        <a:lstStyle/>
        <a:p>
          <a:endParaRPr lang="es-ES"/>
        </a:p>
      </dgm:t>
    </dgm:pt>
    <dgm:pt modelId="{B807DA7B-0C69-4F47-87C0-E4E3C1273E6A}" type="pres">
      <dgm:prSet presAssocID="{09FA3C87-B594-4537-A6E8-C3962BD15EEE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2D1C09A6-D287-41D6-8961-8ABFFFBBEC90}" type="pres">
      <dgm:prSet presAssocID="{740D641E-2025-45CF-A7B1-99BCEEA3E80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4B1801-0CC8-4ECA-B691-4758B07F958D}" type="pres">
      <dgm:prSet presAssocID="{8D845635-3D3E-4421-8861-28E98BA54BFF}" presName="sibTrans" presStyleLbl="sibTrans2D1" presStyleIdx="4" presStyleCnt="5"/>
      <dgm:spPr/>
      <dgm:t>
        <a:bodyPr/>
        <a:lstStyle/>
        <a:p>
          <a:endParaRPr lang="es-ES"/>
        </a:p>
      </dgm:t>
    </dgm:pt>
    <dgm:pt modelId="{01B238EA-73D6-4265-9581-FC759BAFEF15}" type="pres">
      <dgm:prSet presAssocID="{8D845635-3D3E-4421-8861-28E98BA54BFF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EA9850CD-5A57-4F34-B7DD-14E6A713BD09}" type="pres">
      <dgm:prSet presAssocID="{B7E821FB-94D4-432B-89E5-E53747E8E70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2356B1-9A37-4BA8-8F78-9BF9EFF91F01}" type="presOf" srcId="{8D845635-3D3E-4421-8861-28E98BA54BFF}" destId="{01B238EA-73D6-4265-9581-FC759BAFEF15}" srcOrd="1" destOrd="0" presId="urn:microsoft.com/office/officeart/2005/8/layout/process5"/>
    <dgm:cxn modelId="{51D985A6-64D3-429F-9A6E-3FF6642A6A16}" type="presOf" srcId="{09FA3C87-B594-4537-A6E8-C3962BD15EEE}" destId="{332D99FB-A6D0-40F1-B7F0-2172548754BD}" srcOrd="0" destOrd="0" presId="urn:microsoft.com/office/officeart/2005/8/layout/process5"/>
    <dgm:cxn modelId="{D5A4A7BC-23E9-4375-B38C-916D842048C6}" type="presOf" srcId="{F901C357-EDCB-48AE-AB7E-3B0D23E997A3}" destId="{7EFFEA95-E46D-404F-95B9-C5EE5A977D1F}" srcOrd="0" destOrd="0" presId="urn:microsoft.com/office/officeart/2005/8/layout/process5"/>
    <dgm:cxn modelId="{D86F8B3C-4916-41F4-A7A1-F40460DBDA2F}" type="presOf" srcId="{B7E821FB-94D4-432B-89E5-E53747E8E705}" destId="{EA9850CD-5A57-4F34-B7DD-14E6A713BD09}" srcOrd="0" destOrd="0" presId="urn:microsoft.com/office/officeart/2005/8/layout/process5"/>
    <dgm:cxn modelId="{CF3B8456-55B7-4569-B488-05673DACDCF6}" type="presOf" srcId="{347C3435-C15D-4EA2-B402-66C1400CF3A0}" destId="{061B4191-E312-4D0E-8713-69AB603B5B44}" srcOrd="0" destOrd="0" presId="urn:microsoft.com/office/officeart/2005/8/layout/process5"/>
    <dgm:cxn modelId="{EC074333-26A6-41AF-8578-068C3C27552C}" srcId="{1F5DD326-A4DB-4014-ADD3-9968ACD3B953}" destId="{347C3435-C15D-4EA2-B402-66C1400CF3A0}" srcOrd="3" destOrd="0" parTransId="{30132A9F-FC42-44AA-AC32-3FE0E43B608E}" sibTransId="{09FA3C87-B594-4537-A6E8-C3962BD15EEE}"/>
    <dgm:cxn modelId="{A5BA6731-51B5-4897-9519-6102CD11790D}" type="presOf" srcId="{8D845635-3D3E-4421-8861-28E98BA54BFF}" destId="{D24B1801-0CC8-4ECA-B691-4758B07F958D}" srcOrd="0" destOrd="0" presId="urn:microsoft.com/office/officeart/2005/8/layout/process5"/>
    <dgm:cxn modelId="{543F3D24-ACEB-4934-8424-F3EDE9DCB6DA}" type="presOf" srcId="{740D641E-2025-45CF-A7B1-99BCEEA3E800}" destId="{2D1C09A6-D287-41D6-8961-8ABFFFBBEC90}" srcOrd="0" destOrd="0" presId="urn:microsoft.com/office/officeart/2005/8/layout/process5"/>
    <dgm:cxn modelId="{CC7EDEB1-0E8E-4C04-B3DE-03D490790ABF}" srcId="{1F5DD326-A4DB-4014-ADD3-9968ACD3B953}" destId="{740D641E-2025-45CF-A7B1-99BCEEA3E800}" srcOrd="4" destOrd="0" parTransId="{B4D683C6-F751-4DBD-992E-4A6AE35E4D34}" sibTransId="{8D845635-3D3E-4421-8861-28E98BA54BFF}"/>
    <dgm:cxn modelId="{1AD31746-2719-49CC-93FD-DC240574FB99}" type="presOf" srcId="{397040A7-9F7E-4BF1-BECE-2199EEF72383}" destId="{E79C2E6D-9C53-437F-AD1E-66453846A52D}" srcOrd="0" destOrd="0" presId="urn:microsoft.com/office/officeart/2005/8/layout/process5"/>
    <dgm:cxn modelId="{C75D51D9-EAA7-4564-B5A7-BE88293269C3}" type="presOf" srcId="{187A1074-F624-469D-805B-1760BCD4478E}" destId="{4C17AE46-6FA2-40D0-9482-21E4B8A32082}" srcOrd="1" destOrd="0" presId="urn:microsoft.com/office/officeart/2005/8/layout/process5"/>
    <dgm:cxn modelId="{B9D45299-9736-4D9F-8C84-2EE0881CB487}" type="presOf" srcId="{1F5DD326-A4DB-4014-ADD3-9968ACD3B953}" destId="{FD10FD73-246C-4F48-AF13-0E668E4E7569}" srcOrd="0" destOrd="0" presId="urn:microsoft.com/office/officeart/2005/8/layout/process5"/>
    <dgm:cxn modelId="{20F24BED-3815-473C-97D8-E9F9B4FB05C4}" type="presOf" srcId="{BA552F6E-870F-4A0D-A5C7-C5DD55A53D0C}" destId="{C843A97C-89A2-4E6A-8239-4860C704DC47}" srcOrd="0" destOrd="0" presId="urn:microsoft.com/office/officeart/2005/8/layout/process5"/>
    <dgm:cxn modelId="{BEEC5DD7-DD13-40B7-9987-D7A73B84F4C8}" srcId="{1F5DD326-A4DB-4014-ADD3-9968ACD3B953}" destId="{A6CC479B-0E84-4201-867B-B2E9D8F325FD}" srcOrd="1" destOrd="0" parTransId="{97BC286C-F2A3-4CC4-AD4D-FF302C5E833A}" sibTransId="{BA552F6E-870F-4A0D-A5C7-C5DD55A53D0C}"/>
    <dgm:cxn modelId="{F7698A67-0100-4CC7-91DC-E6A216D3EA6B}" type="presOf" srcId="{A9264924-400A-4AB1-A29E-040128B0BDBB}" destId="{EDAA3079-CDF4-4C77-A981-F990278D4836}" srcOrd="0" destOrd="0" presId="urn:microsoft.com/office/officeart/2005/8/layout/process5"/>
    <dgm:cxn modelId="{F9A983EC-CB19-49BE-BE0D-BF83B0C24B6B}" srcId="{1F5DD326-A4DB-4014-ADD3-9968ACD3B953}" destId="{F901C357-EDCB-48AE-AB7E-3B0D23E997A3}" srcOrd="0" destOrd="0" parTransId="{996B9D01-A14D-43A0-9569-6F43D37F2820}" sibTransId="{397040A7-9F7E-4BF1-BECE-2199EEF72383}"/>
    <dgm:cxn modelId="{479A5935-8A1B-4835-BA82-AC5BA234575B}" type="presOf" srcId="{BA552F6E-870F-4A0D-A5C7-C5DD55A53D0C}" destId="{078163B2-E4E1-4333-B880-C009C7006343}" srcOrd="1" destOrd="0" presId="urn:microsoft.com/office/officeart/2005/8/layout/process5"/>
    <dgm:cxn modelId="{9227BA2D-71DF-48D3-B83B-0B76519990B4}" srcId="{1F5DD326-A4DB-4014-ADD3-9968ACD3B953}" destId="{B7E821FB-94D4-432B-89E5-E53747E8E705}" srcOrd="5" destOrd="0" parTransId="{703181C0-83B4-4330-B4FD-601B0B687CD9}" sibTransId="{7DA78C1B-B361-4F9A-B5FE-EC974CF31493}"/>
    <dgm:cxn modelId="{8B8D9F06-AC1C-4877-9F71-D2A29C23409B}" type="presOf" srcId="{397040A7-9F7E-4BF1-BECE-2199EEF72383}" destId="{A3046493-BAC7-4485-87DB-68FFAC569778}" srcOrd="1" destOrd="0" presId="urn:microsoft.com/office/officeart/2005/8/layout/process5"/>
    <dgm:cxn modelId="{5BA33D8D-CC69-4731-9B0F-468A002EBAAC}" srcId="{1F5DD326-A4DB-4014-ADD3-9968ACD3B953}" destId="{A9264924-400A-4AB1-A29E-040128B0BDBB}" srcOrd="2" destOrd="0" parTransId="{036FB066-C8BF-4860-9280-9639AC2817CB}" sibTransId="{187A1074-F624-469D-805B-1760BCD4478E}"/>
    <dgm:cxn modelId="{AB88FA4D-BE5E-40C4-AAF5-5FDAD2DBD55F}" type="presOf" srcId="{09FA3C87-B594-4537-A6E8-C3962BD15EEE}" destId="{B807DA7B-0C69-4F47-87C0-E4E3C1273E6A}" srcOrd="1" destOrd="0" presId="urn:microsoft.com/office/officeart/2005/8/layout/process5"/>
    <dgm:cxn modelId="{D1E91505-5833-4A6A-8964-C1CD60EC20ED}" type="presOf" srcId="{A6CC479B-0E84-4201-867B-B2E9D8F325FD}" destId="{D93204B0-9E91-4EBE-B4C5-F89DFB54F3EC}" srcOrd="0" destOrd="0" presId="urn:microsoft.com/office/officeart/2005/8/layout/process5"/>
    <dgm:cxn modelId="{EA2277CB-527C-44F1-BDDC-8E89BDD1D157}" type="presOf" srcId="{187A1074-F624-469D-805B-1760BCD4478E}" destId="{5B8B4A56-D719-459E-B477-3731DB31F023}" srcOrd="0" destOrd="0" presId="urn:microsoft.com/office/officeart/2005/8/layout/process5"/>
    <dgm:cxn modelId="{3A0AB335-AF51-4251-A233-19538403AC51}" type="presParOf" srcId="{FD10FD73-246C-4F48-AF13-0E668E4E7569}" destId="{7EFFEA95-E46D-404F-95B9-C5EE5A977D1F}" srcOrd="0" destOrd="0" presId="urn:microsoft.com/office/officeart/2005/8/layout/process5"/>
    <dgm:cxn modelId="{862D28BB-C6AC-44AC-A601-B1641B3C6308}" type="presParOf" srcId="{FD10FD73-246C-4F48-AF13-0E668E4E7569}" destId="{E79C2E6D-9C53-437F-AD1E-66453846A52D}" srcOrd="1" destOrd="0" presId="urn:microsoft.com/office/officeart/2005/8/layout/process5"/>
    <dgm:cxn modelId="{4C167471-9B1A-4B66-930D-DB1717C1B121}" type="presParOf" srcId="{E79C2E6D-9C53-437F-AD1E-66453846A52D}" destId="{A3046493-BAC7-4485-87DB-68FFAC569778}" srcOrd="0" destOrd="0" presId="urn:microsoft.com/office/officeart/2005/8/layout/process5"/>
    <dgm:cxn modelId="{CBA7B3A2-4328-4BDA-95B0-CDD3D8ADED3F}" type="presParOf" srcId="{FD10FD73-246C-4F48-AF13-0E668E4E7569}" destId="{D93204B0-9E91-4EBE-B4C5-F89DFB54F3EC}" srcOrd="2" destOrd="0" presId="urn:microsoft.com/office/officeart/2005/8/layout/process5"/>
    <dgm:cxn modelId="{184455DC-BA74-41A2-9160-CACD03B562AC}" type="presParOf" srcId="{FD10FD73-246C-4F48-AF13-0E668E4E7569}" destId="{C843A97C-89A2-4E6A-8239-4860C704DC47}" srcOrd="3" destOrd="0" presId="urn:microsoft.com/office/officeart/2005/8/layout/process5"/>
    <dgm:cxn modelId="{CFF87B59-9F1B-49D6-B390-5F5F102A1E5A}" type="presParOf" srcId="{C843A97C-89A2-4E6A-8239-4860C704DC47}" destId="{078163B2-E4E1-4333-B880-C009C7006343}" srcOrd="0" destOrd="0" presId="urn:microsoft.com/office/officeart/2005/8/layout/process5"/>
    <dgm:cxn modelId="{D4605D2D-8EEC-4D05-977B-14147C2C4D23}" type="presParOf" srcId="{FD10FD73-246C-4F48-AF13-0E668E4E7569}" destId="{EDAA3079-CDF4-4C77-A981-F990278D4836}" srcOrd="4" destOrd="0" presId="urn:microsoft.com/office/officeart/2005/8/layout/process5"/>
    <dgm:cxn modelId="{02922344-05B3-437F-B7BB-333A12DAAB81}" type="presParOf" srcId="{FD10FD73-246C-4F48-AF13-0E668E4E7569}" destId="{5B8B4A56-D719-459E-B477-3731DB31F023}" srcOrd="5" destOrd="0" presId="urn:microsoft.com/office/officeart/2005/8/layout/process5"/>
    <dgm:cxn modelId="{C1FEFA18-D6AB-43A1-8817-EFA12CB9E416}" type="presParOf" srcId="{5B8B4A56-D719-459E-B477-3731DB31F023}" destId="{4C17AE46-6FA2-40D0-9482-21E4B8A32082}" srcOrd="0" destOrd="0" presId="urn:microsoft.com/office/officeart/2005/8/layout/process5"/>
    <dgm:cxn modelId="{C43499FE-ABE1-4D1A-AF5C-3AF4DBCB7C3E}" type="presParOf" srcId="{FD10FD73-246C-4F48-AF13-0E668E4E7569}" destId="{061B4191-E312-4D0E-8713-69AB603B5B44}" srcOrd="6" destOrd="0" presId="urn:microsoft.com/office/officeart/2005/8/layout/process5"/>
    <dgm:cxn modelId="{E2A64FF2-FB34-4E9E-BEEC-8D7FEEFDE807}" type="presParOf" srcId="{FD10FD73-246C-4F48-AF13-0E668E4E7569}" destId="{332D99FB-A6D0-40F1-B7F0-2172548754BD}" srcOrd="7" destOrd="0" presId="urn:microsoft.com/office/officeart/2005/8/layout/process5"/>
    <dgm:cxn modelId="{1ADFA48E-9C0D-4501-B571-8CA9B04FB4E3}" type="presParOf" srcId="{332D99FB-A6D0-40F1-B7F0-2172548754BD}" destId="{B807DA7B-0C69-4F47-87C0-E4E3C1273E6A}" srcOrd="0" destOrd="0" presId="urn:microsoft.com/office/officeart/2005/8/layout/process5"/>
    <dgm:cxn modelId="{24A74F4F-FF52-487B-8D00-6F9B3540391A}" type="presParOf" srcId="{FD10FD73-246C-4F48-AF13-0E668E4E7569}" destId="{2D1C09A6-D287-41D6-8961-8ABFFFBBEC90}" srcOrd="8" destOrd="0" presId="urn:microsoft.com/office/officeart/2005/8/layout/process5"/>
    <dgm:cxn modelId="{8B75482D-EE2E-475D-8ADF-932AF5EE4523}" type="presParOf" srcId="{FD10FD73-246C-4F48-AF13-0E668E4E7569}" destId="{D24B1801-0CC8-4ECA-B691-4758B07F958D}" srcOrd="9" destOrd="0" presId="urn:microsoft.com/office/officeart/2005/8/layout/process5"/>
    <dgm:cxn modelId="{2A8A569F-3484-444E-B7DA-99B302AC3FB9}" type="presParOf" srcId="{D24B1801-0CC8-4ECA-B691-4758B07F958D}" destId="{01B238EA-73D6-4265-9581-FC759BAFEF15}" srcOrd="0" destOrd="0" presId="urn:microsoft.com/office/officeart/2005/8/layout/process5"/>
    <dgm:cxn modelId="{35063921-9261-41EF-82E8-7E7F92C57AAF}" type="presParOf" srcId="{FD10FD73-246C-4F48-AF13-0E668E4E7569}" destId="{EA9850CD-5A57-4F34-B7DD-14E6A713BD09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FEA95-E46D-404F-95B9-C5EE5A977D1F}">
      <dsp:nvSpPr>
        <dsp:cNvPr id="0" name=""/>
        <dsp:cNvSpPr/>
      </dsp:nvSpPr>
      <dsp:spPr>
        <a:xfrm>
          <a:off x="7233" y="465216"/>
          <a:ext cx="2161877" cy="1297126"/>
        </a:xfrm>
        <a:prstGeom prst="roundRect">
          <a:avLst>
            <a:gd name="adj" fmla="val 10000"/>
          </a:avLst>
        </a:prstGeom>
        <a:solidFill>
          <a:srgbClr xmlns:mc="http://schemas.openxmlformats.org/markup-compatibility/2006" xmlns:a14="http://schemas.microsoft.com/office/drawing/2010/main" val="FFFF00" mc:Ignorable="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Requerimientos de diseño</a:t>
          </a:r>
          <a:endParaRPr lang="es-ES" sz="2200" kern="1200" dirty="0">
            <a:solidFill>
              <a:schemeClr val="bg1"/>
            </a:solidFill>
          </a:endParaRPr>
        </a:p>
      </dsp:txBody>
      <dsp:txXfrm>
        <a:off x="45225" y="503208"/>
        <a:ext cx="2085893" cy="1221142"/>
      </dsp:txXfrm>
    </dsp:sp>
    <dsp:sp modelId="{E79C2E6D-9C53-437F-AD1E-66453846A52D}">
      <dsp:nvSpPr>
        <dsp:cNvPr id="0" name=""/>
        <dsp:cNvSpPr/>
      </dsp:nvSpPr>
      <dsp:spPr>
        <a:xfrm>
          <a:off x="2359355" y="84570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2359355" y="952936"/>
        <a:ext cx="320822" cy="321687"/>
      </dsp:txXfrm>
    </dsp:sp>
    <dsp:sp modelId="{D93204B0-9E91-4EBE-B4C5-F89DFB54F3EC}">
      <dsp:nvSpPr>
        <dsp:cNvPr id="0" name=""/>
        <dsp:cNvSpPr/>
      </dsp:nvSpPr>
      <dsp:spPr>
        <a:xfrm>
          <a:off x="3033861" y="465216"/>
          <a:ext cx="2161877" cy="1297126"/>
        </a:xfrm>
        <a:prstGeom prst="roundRect">
          <a:avLst>
            <a:gd name="adj" fmla="val 10000"/>
          </a:avLst>
        </a:prstGeom>
        <a:solidFill>
          <a:srgbClr xmlns:mc="http://schemas.openxmlformats.org/markup-compatibility/2006" xmlns:a14="http://schemas.microsoft.com/office/drawing/2010/main" val="FFFF00" mc:Ignorable="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hlinkClick xmlns:r="http://schemas.openxmlformats.org/officeDocument/2006/relationships" r:id="" action="ppaction://hlinksldjump"/>
            </a:rPr>
            <a:t>Selección del lugar</a:t>
          </a:r>
          <a:endParaRPr lang="es-ES" sz="2200" kern="1200" dirty="0"/>
        </a:p>
      </dsp:txBody>
      <dsp:txXfrm>
        <a:off x="3071853" y="503208"/>
        <a:ext cx="2085893" cy="1221142"/>
      </dsp:txXfrm>
    </dsp:sp>
    <dsp:sp modelId="{C843A97C-89A2-4E6A-8239-4860C704DC47}">
      <dsp:nvSpPr>
        <dsp:cNvPr id="0" name=""/>
        <dsp:cNvSpPr/>
      </dsp:nvSpPr>
      <dsp:spPr>
        <a:xfrm>
          <a:off x="5385983" y="84570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5385983" y="952936"/>
        <a:ext cx="320822" cy="321687"/>
      </dsp:txXfrm>
    </dsp:sp>
    <dsp:sp modelId="{EDAA3079-CDF4-4C77-A981-F990278D4836}">
      <dsp:nvSpPr>
        <dsp:cNvPr id="0" name=""/>
        <dsp:cNvSpPr/>
      </dsp:nvSpPr>
      <dsp:spPr>
        <a:xfrm>
          <a:off x="6060489" y="465216"/>
          <a:ext cx="2161877" cy="1297126"/>
        </a:xfrm>
        <a:prstGeom prst="roundRect">
          <a:avLst>
            <a:gd name="adj" fmla="val 10000"/>
          </a:avLst>
        </a:prstGeom>
        <a:solidFill>
          <a:srgbClr xmlns:mc="http://schemas.openxmlformats.org/markup-compatibility/2006" xmlns:a14="http://schemas.microsoft.com/office/drawing/2010/main" val="FFFF00" mc:Ignorable="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hlinkClick xmlns:r="http://schemas.openxmlformats.org/officeDocument/2006/relationships" r:id="" action="ppaction://hlinksldjump"/>
            </a:rPr>
            <a:t>Escenarios para ubicación de cámaras</a:t>
          </a:r>
          <a:endParaRPr lang="es-ES" sz="2200" kern="1200" dirty="0"/>
        </a:p>
      </dsp:txBody>
      <dsp:txXfrm>
        <a:off x="6098481" y="503208"/>
        <a:ext cx="2085893" cy="1221142"/>
      </dsp:txXfrm>
    </dsp:sp>
    <dsp:sp modelId="{5B8B4A56-D719-459E-B477-3731DB31F023}">
      <dsp:nvSpPr>
        <dsp:cNvPr id="0" name=""/>
        <dsp:cNvSpPr/>
      </dsp:nvSpPr>
      <dsp:spPr>
        <a:xfrm rot="5400000">
          <a:off x="6912269" y="191367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-5400000">
        <a:off x="6980585" y="1952588"/>
        <a:ext cx="321687" cy="320822"/>
      </dsp:txXfrm>
    </dsp:sp>
    <dsp:sp modelId="{061B4191-E312-4D0E-8713-69AB603B5B44}">
      <dsp:nvSpPr>
        <dsp:cNvPr id="0" name=""/>
        <dsp:cNvSpPr/>
      </dsp:nvSpPr>
      <dsp:spPr>
        <a:xfrm>
          <a:off x="6060489" y="2627093"/>
          <a:ext cx="2161877" cy="1297126"/>
        </a:xfrm>
        <a:prstGeom prst="roundRect">
          <a:avLst>
            <a:gd name="adj" fmla="val 10000"/>
          </a:avLst>
        </a:prstGeom>
        <a:solidFill>
          <a:srgbClr xmlns:mc="http://schemas.openxmlformats.org/markup-compatibility/2006" xmlns:a14="http://schemas.microsoft.com/office/drawing/2010/main" val="FFFF00" mc:Ignorable="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hlinkClick xmlns:r="http://schemas.openxmlformats.org/officeDocument/2006/relationships" r:id="" action="ppaction://hlinksldjump"/>
            </a:rPr>
            <a:t>Selección de topología</a:t>
          </a:r>
          <a:endParaRPr lang="es-ES" sz="2200" kern="1200" dirty="0"/>
        </a:p>
      </dsp:txBody>
      <dsp:txXfrm>
        <a:off x="6098481" y="2665085"/>
        <a:ext cx="2085893" cy="1221142"/>
      </dsp:txXfrm>
    </dsp:sp>
    <dsp:sp modelId="{332D99FB-A6D0-40F1-B7F0-2172548754BD}">
      <dsp:nvSpPr>
        <dsp:cNvPr id="0" name=""/>
        <dsp:cNvSpPr/>
      </dsp:nvSpPr>
      <dsp:spPr>
        <a:xfrm rot="10800000">
          <a:off x="5411926" y="300758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0800000">
        <a:off x="5549421" y="3114813"/>
        <a:ext cx="320822" cy="321687"/>
      </dsp:txXfrm>
    </dsp:sp>
    <dsp:sp modelId="{2D1C09A6-D287-41D6-8961-8ABFFFBBEC90}">
      <dsp:nvSpPr>
        <dsp:cNvPr id="0" name=""/>
        <dsp:cNvSpPr/>
      </dsp:nvSpPr>
      <dsp:spPr>
        <a:xfrm>
          <a:off x="3033861" y="2627093"/>
          <a:ext cx="2161877" cy="1297126"/>
        </a:xfrm>
        <a:prstGeom prst="roundRect">
          <a:avLst>
            <a:gd name="adj" fmla="val 10000"/>
          </a:avLst>
        </a:prstGeom>
        <a:solidFill>
          <a:srgbClr xmlns:mc="http://schemas.openxmlformats.org/markup-compatibility/2006" xmlns:a14="http://schemas.microsoft.com/office/drawing/2010/main" val="FFFF00" mc:Ignorable="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hlinkClick xmlns:r="http://schemas.openxmlformats.org/officeDocument/2006/relationships" r:id="" action="ppaction://hlinksldjump"/>
            </a:rPr>
            <a:t>Selección de equipos ópticos</a:t>
          </a:r>
          <a:endParaRPr lang="es-ES" sz="2200" kern="1200" dirty="0"/>
        </a:p>
      </dsp:txBody>
      <dsp:txXfrm>
        <a:off x="3071853" y="2665085"/>
        <a:ext cx="2085893" cy="1221142"/>
      </dsp:txXfrm>
    </dsp:sp>
    <dsp:sp modelId="{D24B1801-0CC8-4ECA-B691-4758B07F958D}">
      <dsp:nvSpPr>
        <dsp:cNvPr id="0" name=""/>
        <dsp:cNvSpPr/>
      </dsp:nvSpPr>
      <dsp:spPr>
        <a:xfrm rot="10800000">
          <a:off x="2385298" y="300758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0800000">
        <a:off x="2522793" y="3114813"/>
        <a:ext cx="320822" cy="321687"/>
      </dsp:txXfrm>
    </dsp:sp>
    <dsp:sp modelId="{EA9850CD-5A57-4F34-B7DD-14E6A713BD09}">
      <dsp:nvSpPr>
        <dsp:cNvPr id="0" name=""/>
        <dsp:cNvSpPr/>
      </dsp:nvSpPr>
      <dsp:spPr>
        <a:xfrm>
          <a:off x="7233" y="2627093"/>
          <a:ext cx="2161877" cy="1297126"/>
        </a:xfrm>
        <a:prstGeom prst="roundRect">
          <a:avLst>
            <a:gd name="adj" fmla="val 10000"/>
          </a:avLst>
        </a:prstGeom>
        <a:solidFill>
          <a:srgbClr xmlns:mc="http://schemas.openxmlformats.org/markup-compatibility/2006" xmlns:a14="http://schemas.microsoft.com/office/drawing/2010/main" val="FFFF00" mc:Ignorable="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hlinkClick xmlns:r="http://schemas.openxmlformats.org/officeDocument/2006/relationships" r:id="" action="ppaction://hlinksldjump"/>
            </a:rPr>
            <a:t>Selección de fibra óptica</a:t>
          </a:r>
          <a:endParaRPr lang="es-ES" sz="2200" kern="1200" dirty="0"/>
        </a:p>
      </dsp:txBody>
      <dsp:txXfrm>
        <a:off x="45225" y="2665085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A6111-1761-402D-ADF9-89527B4AED5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A6111-1761-402D-ADF9-89527B4AED5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A6111-1761-402D-ADF9-89527B4AED5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F82B2-C9C3-40CC-8AFC-B4B760C438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A6111-1761-402D-ADF9-89527B4AED5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A6111-1761-402D-ADF9-89527B4AED5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A6111-1761-402D-ADF9-89527B4AED5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A6111-1761-402D-ADF9-89527B4AED5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A6111-1761-402D-ADF9-89527B4AED5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A6111-1761-402D-ADF9-89527B4AED5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A6111-1761-402D-ADF9-89527B4AED5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3175" cap="rnd" cmpd="sng" algn="ctr">
            <a:solidFill>
              <a:srgbClr xmlns:mc="http://schemas.openxmlformats.org/markup-compatibility/2006" xmlns:a14="http://schemas.microsoft.com/office/drawing/2010/main" val="C0C0C0" mc:Ignorable=""/>
            </a:solidFill>
            <a:prstDash val="solid"/>
          </a:ln>
          <a:effectLst>
            <a:outerShdw blurRad="63500" dist="38500" dir="7500000" sx="98500" sy="100080" kx="100000" algn="tl" rotWithShape="0">
              <a:srgbClr xmlns:mc="http://schemas.openxmlformats.org/markup-compatibility/2006" xmlns:a14="http://schemas.microsoft.com/office/drawing/2010/main" val="000000" mc:Ignorable="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12700" cap="flat" cmpd="sng" algn="ctr">
            <a:solidFill>
              <a:srgbClr xmlns:mc="http://schemas.openxmlformats.org/markup-compatibility/2006" xmlns:a14="http://schemas.microsoft.com/office/drawing/2010/main" val="FFFFFF" mc:Ignorable=""/>
            </a:solidFill>
            <a:prstDash val="solid"/>
            <a:bevel/>
          </a:ln>
          <a:effectLst>
            <a:outerShdw blurRad="19685" dist="6350" dir="12900000" algn="tl" rotWithShape="0">
              <a:srgbClr xmlns:mc="http://schemas.openxmlformats.org/markup-compatibility/2006" xmlns:a14="http://schemas.microsoft.com/office/drawing/2010/main" val="000000" mc:Ignorable="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AFA6111-1761-402D-ADF9-89527B4AED5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xmlns:mc="http://schemas.openxmlformats.org/markup-compatibility/2006" xmlns:a14="http://schemas.microsoft.com/office/drawing/2010/main" val="C0C0C0" mc:Ignorable="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AFA6111-1761-402D-ADF9-89527B4AED5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slide" Target="slide1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slide" Target="slide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slide" Target="slide45.xml"/><Relationship Id="rId21" Type="http://schemas.openxmlformats.org/officeDocument/2006/relationships/slide" Target="slide54.xml"/><Relationship Id="rId7" Type="http://schemas.openxmlformats.org/officeDocument/2006/relationships/slide" Target="slide43.xml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51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4.xml"/><Relationship Id="rId11" Type="http://schemas.openxmlformats.org/officeDocument/2006/relationships/slide" Target="slide51.xml"/><Relationship Id="rId5" Type="http://schemas.openxmlformats.org/officeDocument/2006/relationships/slide" Target="slide46.xml"/><Relationship Id="rId15" Type="http://schemas.openxmlformats.org/officeDocument/2006/relationships/image" Target="../media/image55.png"/><Relationship Id="rId23" Type="http://schemas.openxmlformats.org/officeDocument/2006/relationships/slide" Target="slide56.xml"/><Relationship Id="rId10" Type="http://schemas.openxmlformats.org/officeDocument/2006/relationships/slide" Target="slide48.xml"/><Relationship Id="rId19" Type="http://schemas.openxmlformats.org/officeDocument/2006/relationships/image" Target="../media/image59.png"/><Relationship Id="rId4" Type="http://schemas.openxmlformats.org/officeDocument/2006/relationships/slide" Target="slide47.xml"/><Relationship Id="rId9" Type="http://schemas.openxmlformats.org/officeDocument/2006/relationships/slide" Target="slide50.xml"/><Relationship Id="rId14" Type="http://schemas.openxmlformats.org/officeDocument/2006/relationships/image" Target="../media/image54.png"/><Relationship Id="rId22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b.gov.ec/esqpuerto.htm." TargetMode="External"/><Relationship Id="rId2" Type="http://schemas.openxmlformats.org/officeDocument/2006/relationships/hyperlink" Target="http://ccswebapps.corning.com/web/college/fibertutorial.nsf/ofpara?OpenForm#7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75.png"/><Relationship Id="rId3" Type="http://schemas.openxmlformats.org/officeDocument/2006/relationships/image" Target="../media/image50.png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49.png"/><Relationship Id="rId9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slide" Target="slide35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69.png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50.png"/><Relationship Id="rId7" Type="http://schemas.openxmlformats.org/officeDocument/2006/relationships/image" Target="../media/image6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slide" Target="slide35.xml"/><Relationship Id="rId4" Type="http://schemas.openxmlformats.org/officeDocument/2006/relationships/image" Target="../media/image49.png"/><Relationship Id="rId9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49.png"/><Relationship Id="rId7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87.png"/><Relationship Id="rId10" Type="http://schemas.openxmlformats.org/officeDocument/2006/relationships/slide" Target="slide35.xml"/><Relationship Id="rId4" Type="http://schemas.openxmlformats.org/officeDocument/2006/relationships/image" Target="../media/image50.png"/><Relationship Id="rId9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slide" Target="slide35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50.png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slide" Target="slide35.xml"/><Relationship Id="rId4" Type="http://schemas.openxmlformats.org/officeDocument/2006/relationships/image" Target="../media/image9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5813"/>
            <a:ext cx="7815263" cy="5143500"/>
          </a:xfrm>
        </p:spPr>
        <p:txBody>
          <a:bodyPr/>
          <a:lstStyle/>
          <a:p>
            <a:pPr eaLnBrk="1" hangingPunct="1"/>
            <a:r>
              <a:rPr lang="es-ES" b="1" dirty="0" smtClean="0"/>
              <a:t>‘Diseño de una red de Fibra Óptica para un sistema de Video  vigilancia’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2000" dirty="0" smtClean="0"/>
              <a:t>                                                        </a:t>
            </a:r>
            <a:r>
              <a:rPr lang="es-ES" sz="2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Luis Stalin Balladares Holguín</a:t>
            </a:r>
            <a:br>
              <a:rPr lang="es-ES" sz="2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</a:br>
            <a:r>
              <a:rPr lang="es-ES" sz="20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                                                          Joseph Roberto Pico Briones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00063" y="1643063"/>
            <a:ext cx="4357687" cy="1428750"/>
          </a:xfrm>
        </p:spPr>
        <p:txBody>
          <a:bodyPr>
            <a:normAutofit/>
          </a:bodyPr>
          <a:lstStyle/>
          <a:p>
            <a:r>
              <a:rPr lang="es-EC" sz="3200" dirty="0" smtClean="0"/>
              <a:t>Qué son los sistemas de Video vigilancia?</a:t>
            </a:r>
            <a:endParaRPr lang="es-ES" sz="3200" dirty="0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84675" y="2882400"/>
            <a:ext cx="2092500" cy="21600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C" dirty="0" smtClean="0"/>
              <a:t>Sistemas de Video vigilancia</a:t>
            </a:r>
            <a:endParaRPr lang="es-ES" dirty="0" smtClean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268762"/>
            <a:ext cx="1368151" cy="132454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21088"/>
            <a:ext cx="1600200" cy="1876425"/>
          </a:xfrm>
          <a:prstGeom prst="rect">
            <a:avLst/>
          </a:prstGeom>
        </p:spPr>
      </p:pic>
      <p:cxnSp>
        <p:nvCxnSpPr>
          <p:cNvPr id="5" name="4 Conector angular"/>
          <p:cNvCxnSpPr>
            <a:stCxn id="2" idx="3"/>
            <a:endCxn id="3" idx="3"/>
          </p:cNvCxnSpPr>
          <p:nvPr/>
        </p:nvCxnSpPr>
        <p:spPr>
          <a:xfrm flipH="1">
            <a:off x="2787824" y="1931034"/>
            <a:ext cx="1784176" cy="3228267"/>
          </a:xfrm>
          <a:prstGeom prst="bentConnector3">
            <a:avLst>
              <a:gd name="adj1" fmla="val -69758"/>
            </a:avLst>
          </a:prstGeom>
          <a:ln w="22225">
            <a:solidFill>
              <a:srgbClr xmlns:mc="http://schemas.openxmlformats.org/markup-compatibility/2006" xmlns:a14="http://schemas.microsoft.com/office/drawing/2010/main" val="FF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24" y="4365104"/>
            <a:ext cx="2930507" cy="122413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051720" y="177240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Cámara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2787824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Monitor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940152" y="288981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Medio de Transmisión</a:t>
            </a:r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148064" y="566124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Video Grabador Digital</a:t>
            </a:r>
            <a:endParaRPr lang="es-EC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C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Requerimientos de diseño</a:t>
            </a:r>
            <a:endParaRPr lang="es-ES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91" name="Text Placeholder 3"/>
          <p:cNvSpPr>
            <a:spLocks noGrp="1"/>
          </p:cNvSpPr>
          <p:nvPr>
            <p:ph type="body" idx="2"/>
          </p:nvPr>
        </p:nvSpPr>
        <p:spPr>
          <a:xfrm>
            <a:off x="457200" y="1772816"/>
            <a:ext cx="8003232" cy="936104"/>
          </a:xfrm>
        </p:spPr>
        <p:txBody>
          <a:bodyPr>
            <a:normAutofit/>
          </a:bodyPr>
          <a:lstStyle/>
          <a:p>
            <a:pPr algn="just"/>
            <a:r>
              <a:rPr lang="es-EC" sz="2400" dirty="0" smtClean="0"/>
              <a:t>El análisis de estos requerimientos permiten entender el comportamiento futuro de la red que se diseña.</a:t>
            </a:r>
            <a:endParaRPr lang="es-ES" sz="2400" dirty="0" smtClean="0"/>
          </a:p>
        </p:txBody>
      </p:sp>
      <p:sp>
        <p:nvSpPr>
          <p:cNvPr id="12292" name="Content Placeholder 5"/>
          <p:cNvSpPr>
            <a:spLocks noGrp="1"/>
          </p:cNvSpPr>
          <p:nvPr>
            <p:ph sz="half" idx="1"/>
          </p:nvPr>
        </p:nvSpPr>
        <p:spPr>
          <a:xfrm>
            <a:off x="611560" y="2924944"/>
            <a:ext cx="8003232" cy="2952328"/>
          </a:xfrm>
        </p:spPr>
        <p:txBody>
          <a:bodyPr/>
          <a:lstStyle/>
          <a:p>
            <a:r>
              <a:rPr lang="es-EC" dirty="0" smtClean="0">
                <a:hlinkClick r:id="rId2" action="ppaction://hlinksldjump"/>
              </a:rPr>
              <a:t>Fiabilidad y Disponibilidad</a:t>
            </a:r>
            <a:endParaRPr lang="es-EC" dirty="0" smtClean="0"/>
          </a:p>
          <a:p>
            <a:r>
              <a:rPr lang="es-EC" dirty="0" smtClean="0">
                <a:hlinkClick r:id="rId3" action="ppaction://hlinksldjump"/>
              </a:rPr>
              <a:t>Escalabilidad</a:t>
            </a:r>
            <a:endParaRPr lang="es-EC" dirty="0" smtClean="0"/>
          </a:p>
          <a:p>
            <a:r>
              <a:rPr lang="es-EC" dirty="0" smtClean="0">
                <a:hlinkClick r:id="rId4" action="ppaction://hlinksldjump"/>
              </a:rPr>
              <a:t>Números de imágenes a transmitir</a:t>
            </a:r>
            <a:endParaRPr lang="es-EC" dirty="0" smtClean="0"/>
          </a:p>
          <a:p>
            <a:r>
              <a:rPr lang="es-EC" dirty="0" smtClean="0">
                <a:hlinkClick r:id="rId5" action="ppaction://hlinksldjump"/>
              </a:rPr>
              <a:t>Latencia</a:t>
            </a:r>
            <a:endParaRPr lang="es-EC" dirty="0" smtClean="0"/>
          </a:p>
          <a:p>
            <a:r>
              <a:rPr lang="es-EC" dirty="0" smtClean="0">
                <a:hlinkClick r:id="rId6" action="ppaction://hlinksldjump"/>
              </a:rPr>
              <a:t>Ancho de banda</a:t>
            </a:r>
            <a:endParaRPr lang="es-EC" dirty="0" smtClean="0"/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>
            <a:normAutofit/>
          </a:bodyPr>
          <a:lstStyle/>
          <a:p>
            <a:pPr algn="ctr"/>
            <a:r>
              <a:rPr lang="es-EC" sz="4000" smtClean="0"/>
              <a:t>Cámaras de Video vigilancia</a:t>
            </a:r>
            <a:endParaRPr lang="es-ES" sz="4000" smtClean="0"/>
          </a:p>
        </p:txBody>
      </p:sp>
      <p:sp>
        <p:nvSpPr>
          <p:cNvPr id="15363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s-EC" dirty="0" smtClean="0"/>
          </a:p>
          <a:p>
            <a:pPr algn="just">
              <a:buFontTx/>
              <a:buChar char="•"/>
            </a:pPr>
            <a:r>
              <a:rPr lang="es-EC" sz="2400" dirty="0" smtClean="0"/>
              <a:t>Cámaras Fijas.</a:t>
            </a:r>
          </a:p>
          <a:p>
            <a:pPr algn="just">
              <a:buFontTx/>
              <a:buChar char="•"/>
            </a:pPr>
            <a:r>
              <a:rPr lang="es-EC" sz="2400" dirty="0" smtClean="0"/>
              <a:t>Cámaras PTZ.</a:t>
            </a:r>
          </a:p>
          <a:p>
            <a:pPr algn="just">
              <a:buFontTx/>
              <a:buChar char="•"/>
            </a:pPr>
            <a:endParaRPr lang="es-EC" sz="2400" dirty="0" smtClean="0"/>
          </a:p>
          <a:p>
            <a:pPr algn="just"/>
            <a:r>
              <a:rPr lang="es-EC" sz="2400" dirty="0" smtClean="0"/>
              <a:t>Las cámaras están provistas de un sensor CCD que transforma la señal capturada por la lente en señal eléctrica</a:t>
            </a:r>
            <a:r>
              <a:rPr lang="es-EC" sz="2800" dirty="0" smtClean="0"/>
              <a:t>.</a:t>
            </a:r>
            <a:endParaRPr lang="es-ES" sz="2800" dirty="0" smtClean="0"/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97437" y="2300287"/>
            <a:ext cx="2466975" cy="332422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58175" cy="1162050"/>
          </a:xfrm>
        </p:spPr>
        <p:txBody>
          <a:bodyPr>
            <a:normAutofit/>
          </a:bodyPr>
          <a:lstStyle/>
          <a:p>
            <a:pPr algn="ctr"/>
            <a:r>
              <a:rPr lang="es-EC" sz="3600" dirty="0" smtClean="0"/>
              <a:t>Especificaciones importantes en la elección de una cámara</a:t>
            </a:r>
            <a:endParaRPr lang="es-ES" sz="3600" dirty="0" smtClean="0"/>
          </a:p>
        </p:txBody>
      </p:sp>
      <p:sp>
        <p:nvSpPr>
          <p:cNvPr id="16388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•"/>
            </a:pPr>
            <a:endParaRPr lang="es-EC" sz="2800" dirty="0" smtClean="0"/>
          </a:p>
          <a:p>
            <a:pPr algn="just">
              <a:buFontTx/>
              <a:buChar char="•"/>
            </a:pPr>
            <a:endParaRPr lang="es-EC" sz="2800" dirty="0" smtClean="0"/>
          </a:p>
          <a:p>
            <a:pPr algn="just">
              <a:buFontTx/>
              <a:buChar char="•"/>
            </a:pPr>
            <a:r>
              <a:rPr lang="es-EC" sz="2800" dirty="0" smtClean="0"/>
              <a:t>Resolución.</a:t>
            </a:r>
          </a:p>
          <a:p>
            <a:pPr algn="just">
              <a:buFontTx/>
              <a:buChar char="•"/>
            </a:pPr>
            <a:endParaRPr lang="es-EC" sz="2800" dirty="0" smtClean="0"/>
          </a:p>
          <a:p>
            <a:pPr algn="just">
              <a:buFontTx/>
              <a:buChar char="•"/>
            </a:pPr>
            <a:r>
              <a:rPr lang="es-EC" sz="2800" dirty="0" smtClean="0"/>
              <a:t>Sensibilidad.</a:t>
            </a:r>
          </a:p>
          <a:p>
            <a:pPr algn="just">
              <a:buFontTx/>
              <a:buChar char="•"/>
            </a:pPr>
            <a:endParaRPr lang="es-EC" sz="2800" dirty="0" smtClean="0"/>
          </a:p>
          <a:p>
            <a:pPr algn="just">
              <a:buFontTx/>
              <a:buChar char="•"/>
            </a:pPr>
            <a:r>
              <a:rPr lang="es-EC" sz="2800" dirty="0" smtClean="0"/>
              <a:t>Distancia focal.</a:t>
            </a:r>
            <a:endParaRPr lang="es-ES" sz="2800" dirty="0" smtClean="0"/>
          </a:p>
        </p:txBody>
      </p:sp>
      <p:pic>
        <p:nvPicPr>
          <p:cNvPr id="163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75856" y="1988840"/>
            <a:ext cx="5456454" cy="412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/>
              <a:t>Equipo Videograbador Digital (DVR)</a:t>
            </a:r>
            <a:endParaRPr lang="es-E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2400" dirty="0" smtClean="0"/>
              <a:t>Computadora diseñada para recibir señales de video.</a:t>
            </a:r>
          </a:p>
          <a:p>
            <a:pPr algn="just">
              <a:buFont typeface="Arial" pitchFamily="34" charset="0"/>
              <a:buChar char="•"/>
            </a:pPr>
            <a:endParaRPr lang="es-EC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2400" dirty="0" smtClean="0"/>
              <a:t>Permiten comprimir señales de video para que puedan ser grabadas en un disco duro.</a:t>
            </a:r>
            <a:endParaRPr lang="es-ES" sz="2400" dirty="0"/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557544"/>
            <a:ext cx="5111750" cy="280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/>
          <a:lstStyle/>
          <a:p>
            <a:pPr algn="ctr"/>
            <a:r>
              <a:rPr lang="es-EC" sz="4400" smtClean="0"/>
              <a:t>Fibra Óptica</a:t>
            </a:r>
            <a:endParaRPr lang="es-ES" sz="4400" smtClean="0"/>
          </a:p>
        </p:txBody>
      </p:sp>
      <p:sp>
        <p:nvSpPr>
          <p:cNvPr id="13315" name="Text Placeholder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98776" cy="5018236"/>
          </a:xfrm>
        </p:spPr>
        <p:txBody>
          <a:bodyPr>
            <a:normAutofit/>
          </a:bodyPr>
          <a:lstStyle/>
          <a:p>
            <a:pPr algn="just"/>
            <a:r>
              <a:rPr lang="es-EC" sz="1800" b="1" u="sng" dirty="0" smtClean="0"/>
              <a:t>Ventajas</a:t>
            </a:r>
            <a:r>
              <a:rPr lang="es-EC" sz="1800" dirty="0" smtClean="0"/>
              <a:t>:</a:t>
            </a:r>
          </a:p>
          <a:p>
            <a:pPr algn="just">
              <a:buFontTx/>
              <a:buChar char="•"/>
            </a:pPr>
            <a:r>
              <a:rPr lang="es-EC" sz="1800" dirty="0" smtClean="0"/>
              <a:t> Gran Ancho de Banda.</a:t>
            </a:r>
          </a:p>
          <a:p>
            <a:pPr algn="just">
              <a:buFontTx/>
              <a:buChar char="•"/>
            </a:pPr>
            <a:r>
              <a:rPr lang="es-EC" sz="1800" dirty="0" smtClean="0"/>
              <a:t>Se puede transmitir a grandes distancias.</a:t>
            </a:r>
          </a:p>
          <a:p>
            <a:pPr algn="just">
              <a:buFontTx/>
              <a:buChar char="•"/>
            </a:pPr>
            <a:endParaRPr lang="es-EC" sz="1800" dirty="0" smtClean="0"/>
          </a:p>
          <a:p>
            <a:pPr algn="just"/>
            <a:r>
              <a:rPr lang="es-EC" sz="1800" dirty="0" smtClean="0"/>
              <a:t>Dependiendo de las distancias a cubrir en el diseño se puede usar:</a:t>
            </a:r>
          </a:p>
          <a:p>
            <a:pPr lvl="1" algn="just">
              <a:buFontTx/>
              <a:buChar char="•"/>
            </a:pPr>
            <a:r>
              <a:rPr lang="es-EC" sz="1800" dirty="0" smtClean="0"/>
              <a:t>Fibra monomodo o,</a:t>
            </a:r>
          </a:p>
          <a:p>
            <a:pPr lvl="1" algn="just">
              <a:buFontTx/>
              <a:buChar char="•"/>
            </a:pPr>
            <a:r>
              <a:rPr lang="es-EC" sz="1800" dirty="0" smtClean="0"/>
              <a:t>Fibra multimodo.</a:t>
            </a:r>
          </a:p>
          <a:p>
            <a:pPr algn="just"/>
            <a:endParaRPr lang="es-EC" sz="1800" dirty="0" smtClean="0"/>
          </a:p>
          <a:p>
            <a:pPr algn="just"/>
            <a:r>
              <a:rPr lang="es-EC" sz="1800" dirty="0" smtClean="0"/>
              <a:t>Parámetros que limitan su ancho de banda:</a:t>
            </a:r>
          </a:p>
          <a:p>
            <a:pPr lvl="1" algn="just">
              <a:buFontTx/>
              <a:buChar char="•"/>
            </a:pPr>
            <a:r>
              <a:rPr lang="es-EC" sz="1800" dirty="0" smtClean="0">
                <a:hlinkClick r:id="rId2" action="ppaction://hlinksldjump"/>
              </a:rPr>
              <a:t>Atenuación</a:t>
            </a:r>
            <a:endParaRPr lang="es-EC" sz="1800" dirty="0" smtClean="0"/>
          </a:p>
          <a:p>
            <a:pPr lvl="1" algn="just">
              <a:buFontTx/>
              <a:buChar char="•"/>
            </a:pPr>
            <a:r>
              <a:rPr lang="es-EC" sz="1800" dirty="0" smtClean="0">
                <a:hlinkClick r:id="rId3" action="ppaction://hlinksldjump"/>
              </a:rPr>
              <a:t>Dispersión</a:t>
            </a:r>
            <a:endParaRPr lang="es-ES" sz="1800" dirty="0" smtClean="0"/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606925" y="2447925"/>
            <a:ext cx="3048000" cy="30289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58204" cy="1006496"/>
          </a:xfrm>
        </p:spPr>
        <p:txBody>
          <a:bodyPr/>
          <a:lstStyle/>
          <a:p>
            <a:pPr algn="ctr"/>
            <a:r>
              <a:rPr lang="es-EC" sz="3000" dirty="0" smtClean="0"/>
              <a:t>Equipos de Transmisión y Recepción Óptica</a:t>
            </a:r>
            <a:endParaRPr lang="es-E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23528" y="1435101"/>
            <a:ext cx="3384376" cy="4442172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1600" dirty="0" smtClean="0"/>
              <a:t>Para distancias menores a 1Km, se puede utilizar equipos ópticos  que utilizan como emisores de luz, el diodo LED.</a:t>
            </a:r>
          </a:p>
          <a:p>
            <a:pPr algn="just">
              <a:buFont typeface="Arial" pitchFamily="34" charset="0"/>
              <a:buChar char="•"/>
            </a:pPr>
            <a:endParaRPr lang="es-EC" sz="16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/>
              <a:t>Transmisores, transforman la señal eléctrica eléctrica en señales de luz.</a:t>
            </a:r>
          </a:p>
          <a:p>
            <a:pPr algn="just">
              <a:buFont typeface="Arial" pitchFamily="34" charset="0"/>
              <a:buChar char="•"/>
            </a:pPr>
            <a:endParaRPr lang="es-EC" sz="16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/>
              <a:t>Receptores, transforman la señal de luz en señales eléctricas. </a:t>
            </a:r>
          </a:p>
          <a:p>
            <a:pPr algn="just">
              <a:buFont typeface="Arial" pitchFamily="34" charset="0"/>
              <a:buChar char="•"/>
            </a:pPr>
            <a:endParaRPr lang="es-EC" sz="16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/>
              <a:t>Para cámaras PTZ, estos equipos están provistos de una entrada de datos que permiten al operador controlar el movimiento de la cámara.</a:t>
            </a:r>
            <a:endParaRPr lang="es-ES" sz="1600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06825" y="2471737"/>
            <a:ext cx="46482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922114"/>
          </a:xfrm>
        </p:spPr>
        <p:txBody>
          <a:bodyPr>
            <a:normAutofit/>
          </a:bodyPr>
          <a:lstStyle/>
          <a:p>
            <a:r>
              <a:rPr lang="es-EC" sz="3200" dirty="0" smtClean="0"/>
              <a:t>5. Desarrollo del diseño</a:t>
            </a:r>
            <a:endParaRPr lang="es-ES" sz="3200" dirty="0"/>
          </a:p>
        </p:txBody>
      </p:sp>
      <p:pic>
        <p:nvPicPr>
          <p:cNvPr id="43010" name="Picture 2" descr="C:\Documents and Settings\Roberto.JOSEPH\Mis documentos\Mis imágenes\Microsoft Clip Organizer\j0409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3939289" cy="2757494"/>
          </a:xfrm>
          <a:prstGeom prst="rect">
            <a:avLst/>
          </a:prstGeom>
          <a:noFill/>
        </p:spPr>
      </p:pic>
      <p:pic>
        <p:nvPicPr>
          <p:cNvPr id="43011" name="Picture 3" descr="C:\Documents and Settings\Roberto.JOSEPH\Mis documentos\Mis imágenes\Microsoft Clip Organizer\j040443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428868"/>
            <a:ext cx="3625870" cy="2861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/>
              <a:t>Diseño de una red de fibra óptica</a:t>
            </a:r>
            <a:endParaRPr lang="es-ES" sz="4000" b="1" dirty="0" smtClean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32455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b="1" dirty="0" smtClean="0"/>
              <a:t>AGENDA</a:t>
            </a:r>
            <a:endParaRPr lang="es-ES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es-EC" sz="2400" dirty="0" smtClean="0"/>
              <a:t>Introducción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s-EC" sz="2400" dirty="0" smtClean="0"/>
              <a:t>Identificación y descripción del problema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s-EC" sz="2400" dirty="0" smtClean="0"/>
              <a:t>Propuesta de solución al problema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s-EC" sz="2400" dirty="0" smtClean="0"/>
              <a:t>Fundamentos teóricos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s-EC" sz="2400" dirty="0" smtClean="0"/>
              <a:t>Desarrollo del diseño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s-EC" sz="2400" dirty="0" smtClean="0"/>
              <a:t>Costo del diseño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s-EC" sz="2400" dirty="0" smtClean="0"/>
              <a:t>Conclusiones y recomendaciones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s-EC" sz="2400" dirty="0" smtClean="0"/>
              <a:t>Bibliografía</a:t>
            </a:r>
          </a:p>
          <a:p>
            <a:pPr marL="514350" indent="-514350" eaLnBrk="1" hangingPunct="1">
              <a:buFontTx/>
              <a:buAutoNum type="arabicPeriod"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/>
          <a:lstStyle/>
          <a:p>
            <a:pPr algn="ctr"/>
            <a:r>
              <a:rPr lang="es-EC" sz="4000" smtClean="0">
                <a:hlinkClick r:id="rId2" action="ppaction://hlinksldjump"/>
              </a:rPr>
              <a:t>Escalabilidad</a:t>
            </a:r>
            <a:endParaRPr lang="es-ES" sz="4000" smtClean="0"/>
          </a:p>
        </p:txBody>
      </p:sp>
      <p:sp>
        <p:nvSpPr>
          <p:cNvPr id="21507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C" sz="2600" smtClean="0"/>
              <a:t>Crecimiento a futuro.</a:t>
            </a:r>
          </a:p>
          <a:p>
            <a:endParaRPr lang="es-EC" sz="2600" smtClean="0"/>
          </a:p>
          <a:p>
            <a:r>
              <a:rPr lang="es-EC" sz="2600" smtClean="0"/>
              <a:t>Es recomendable utilizar:</a:t>
            </a:r>
          </a:p>
          <a:p>
            <a:pPr>
              <a:buFontTx/>
              <a:buChar char="•"/>
            </a:pPr>
            <a:r>
              <a:rPr lang="es-EC" sz="2600" smtClean="0"/>
              <a:t>Equipos modulares</a:t>
            </a:r>
          </a:p>
          <a:p>
            <a:pPr>
              <a:buFontTx/>
              <a:buChar char="•"/>
            </a:pPr>
            <a:r>
              <a:rPr lang="es-EC" sz="2600" smtClean="0"/>
              <a:t>Hacer uso de la fibra óptica oscura</a:t>
            </a:r>
            <a:endParaRPr lang="es-ES" sz="2600" smtClean="0"/>
          </a:p>
        </p:txBody>
      </p:sp>
      <p:pic>
        <p:nvPicPr>
          <p:cNvPr id="21508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49031" y="1676400"/>
            <a:ext cx="4363787" cy="4572000"/>
          </a:xfrm>
          <a:noFill/>
        </p:spPr>
      </p:pic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4214813" y="6286500"/>
            <a:ext cx="421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1400"/>
              <a:t>Se habilitan nuevas áreas, aumenta el número de cámaras a usar.</a:t>
            </a:r>
            <a:endParaRPr lang="es-E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smtClean="0">
                <a:hlinkClick r:id="rId2" action="ppaction://hlinksldjump"/>
              </a:rPr>
              <a:t>Número de imágenes a transmitir</a:t>
            </a:r>
            <a:endParaRPr lang="es-ES" sz="4000" b="1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33612" y="2543969"/>
            <a:ext cx="4676775" cy="3171825"/>
          </a:xfrm>
          <a:noFill/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1143000" y="6215063"/>
            <a:ext cx="7143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/>
              <a:t>Para evitar ralentización se deben transmitir en NTSC 30 ips.</a:t>
            </a:r>
            <a:endParaRPr lang="es-ES" sz="1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>
                <a:hlinkClick r:id="rId2" action="ppaction://hlinksldjump"/>
              </a:rPr>
              <a:t>Latencia</a:t>
            </a:r>
            <a:endParaRPr lang="es-ES" smtClean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492896"/>
            <a:ext cx="7978352" cy="2340954"/>
          </a:xfrm>
          <a:noFill/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643063" y="5786438"/>
            <a:ext cx="6000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1500"/>
              <a:t>Tiempo desde que la imagen se transmite hasta que es detectada.</a:t>
            </a:r>
            <a:endParaRPr lang="es-ES" sz="15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/>
          <a:lstStyle/>
          <a:p>
            <a:pPr algn="ctr"/>
            <a:r>
              <a:rPr lang="es-EC" sz="4000" smtClean="0">
                <a:hlinkClick r:id="rId2" action="ppaction://hlinksldjump"/>
              </a:rPr>
              <a:t>Ancho de Banda</a:t>
            </a:r>
            <a:endParaRPr lang="es-ES" sz="4000" smtClean="0"/>
          </a:p>
        </p:txBody>
      </p:sp>
      <p:sp>
        <p:nvSpPr>
          <p:cNvPr id="24579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s-EC" smtClean="0"/>
              <a:t> </a:t>
            </a:r>
            <a:r>
              <a:rPr lang="es-EC" sz="1800" smtClean="0"/>
              <a:t>De una señal de video es de 6 MHz.</a:t>
            </a:r>
          </a:p>
          <a:p>
            <a:pPr>
              <a:buFontTx/>
              <a:buChar char="•"/>
            </a:pPr>
            <a:endParaRPr lang="es-EC" sz="1800" smtClean="0"/>
          </a:p>
          <a:p>
            <a:pPr>
              <a:buFontTx/>
              <a:buChar char="•"/>
            </a:pPr>
            <a:r>
              <a:rPr lang="es-EC" sz="1800" smtClean="0"/>
              <a:t>Depende del medio de transmisión usado.</a:t>
            </a:r>
          </a:p>
          <a:p>
            <a:pPr>
              <a:buFontTx/>
              <a:buChar char="•"/>
            </a:pPr>
            <a:endParaRPr lang="es-EC" sz="1800" smtClean="0"/>
          </a:p>
          <a:p>
            <a:r>
              <a:rPr lang="es-EC" sz="1800" smtClean="0"/>
              <a:t>Limitación en ancho de banda:</a:t>
            </a:r>
          </a:p>
          <a:p>
            <a:pPr>
              <a:buFontTx/>
              <a:buChar char="•"/>
            </a:pPr>
            <a:endParaRPr lang="es-EC" sz="1800" smtClean="0"/>
          </a:p>
          <a:p>
            <a:pPr>
              <a:buFontTx/>
              <a:buChar char="•"/>
            </a:pPr>
            <a:r>
              <a:rPr lang="es-EC" sz="1800" smtClean="0"/>
              <a:t>Baja calidad de imágenes</a:t>
            </a:r>
          </a:p>
          <a:p>
            <a:pPr>
              <a:buFontTx/>
              <a:buChar char="•"/>
            </a:pPr>
            <a:endParaRPr lang="es-EC" sz="1800" smtClean="0"/>
          </a:p>
          <a:p>
            <a:pPr>
              <a:buFontTx/>
              <a:buChar char="•"/>
            </a:pPr>
            <a:r>
              <a:rPr lang="es-EC" sz="1800" smtClean="0"/>
              <a:t>Ralentización de la imagen observada.</a:t>
            </a:r>
          </a:p>
          <a:p>
            <a:pPr>
              <a:buFontTx/>
              <a:buChar char="•"/>
            </a:pPr>
            <a:endParaRPr lang="es-EC" smtClean="0"/>
          </a:p>
          <a:p>
            <a:pPr>
              <a:buFontTx/>
              <a:buChar char="•"/>
            </a:pPr>
            <a:endParaRPr lang="es-ES" smtClean="0"/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687762" y="2138362"/>
            <a:ext cx="4886325" cy="3648075"/>
          </a:xfrm>
          <a:noFill/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4071938" y="5572125"/>
            <a:ext cx="4143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/>
              <a:t>Ancho de banda de señal de video [3].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/>
          <a:lstStyle/>
          <a:p>
            <a:pPr algn="ctr"/>
            <a:r>
              <a:rPr lang="es-EC" sz="4800" smtClean="0">
                <a:hlinkClick r:id="rId2" action="ppaction://hlinksldjump"/>
              </a:rPr>
              <a:t>Atenuación</a:t>
            </a:r>
            <a:endParaRPr lang="es-ES" sz="4800" smtClean="0"/>
          </a:p>
        </p:txBody>
      </p:sp>
      <p:sp>
        <p:nvSpPr>
          <p:cNvPr id="25603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200" smtClean="0"/>
              <a:t>Pérdida de la potencia óptica cuando la señal viaja a través de la fibra.</a:t>
            </a:r>
            <a:endParaRPr lang="es-ES" sz="3200" smtClean="0"/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63888" y="2132856"/>
            <a:ext cx="5197202" cy="202975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/>
          <a:lstStyle/>
          <a:p>
            <a:pPr algn="ctr"/>
            <a:r>
              <a:rPr lang="es-EC" sz="5400" smtClean="0">
                <a:hlinkClick r:id="rId2" action="ppaction://hlinksldjump"/>
              </a:rPr>
              <a:t>Dispersión</a:t>
            </a:r>
            <a:endParaRPr lang="es-ES" sz="5400" smtClean="0"/>
          </a:p>
        </p:txBody>
      </p:sp>
      <p:sp>
        <p:nvSpPr>
          <p:cNvPr id="26627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2000" smtClean="0"/>
              <a:t>Se produce por las características propias del material de la fibra.</a:t>
            </a:r>
          </a:p>
          <a:p>
            <a:pPr algn="just"/>
            <a:r>
              <a:rPr lang="es-EC" sz="2000" smtClean="0"/>
              <a:t>La más importante es la dispersión cromática.</a:t>
            </a:r>
          </a:p>
          <a:p>
            <a:pPr algn="just"/>
            <a:r>
              <a:rPr lang="es-EC" sz="2000" smtClean="0"/>
              <a:t>La luz transmitida presenta un rango de longitudes de onda , cada una de las cuales viaja a diferentes velocidades, esto causa el ensanchamiento del pulso de luz transmitido en el tiempo.</a:t>
            </a:r>
          </a:p>
          <a:p>
            <a:endParaRPr lang="es-ES" smtClean="0"/>
          </a:p>
        </p:txBody>
      </p:sp>
      <p:pic>
        <p:nvPicPr>
          <p:cNvPr id="266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86218" y="2564904"/>
            <a:ext cx="5529126" cy="2154733"/>
          </a:xfrm>
          <a:noFill/>
        </p:spPr>
      </p:pic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4000500" y="5357813"/>
            <a:ext cx="4500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/>
              <a:t>Ensanchamiento del pulso transmitido [4]. 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Requerimientos del diseño de Red.</a:t>
            </a:r>
            <a:endParaRPr lang="es-ES" dirty="0"/>
          </a:p>
        </p:txBody>
      </p:sp>
      <p:pic>
        <p:nvPicPr>
          <p:cNvPr id="7" name="Imagen 6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2042" y="1935163"/>
            <a:ext cx="8062405" cy="4230141"/>
          </a:xfrm>
          <a:prstGeom prst="rect">
            <a:avLst/>
          </a:prstGeom>
          <a:noFill/>
          <a:ln w="6350" cmpd="sng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</p:spPr>
      </p:pic>
      <p:sp>
        <p:nvSpPr>
          <p:cNvPr id="4" name="3 Flecha izquierda"/>
          <p:cNvSpPr/>
          <p:nvPr/>
        </p:nvSpPr>
        <p:spPr>
          <a:xfrm>
            <a:off x="7380312" y="6165304"/>
            <a:ext cx="864096" cy="36004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7492156" y="6214519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hlinkClick r:id="rId3" action="ppaction://hlinksldjump"/>
              </a:rPr>
              <a:t>Regresar</a:t>
            </a:r>
            <a:endParaRPr lang="es-EC" sz="11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es-EC" dirty="0" smtClean="0"/>
              <a:t>Selección del lugar</a:t>
            </a:r>
            <a:endParaRPr lang="es-ES" dirty="0"/>
          </a:p>
        </p:txBody>
      </p:sp>
      <p:pic>
        <p:nvPicPr>
          <p:cNvPr id="4" name="Imagen 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785" y="1213100"/>
            <a:ext cx="7560839" cy="500141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28860" y="621508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Mapa de Puerto Bolívar [6]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/>
          <a:lstStyle/>
          <a:p>
            <a:pPr algn="ctr"/>
            <a:r>
              <a:rPr lang="es-EC" sz="4000" dirty="0" smtClean="0"/>
              <a:t>Áreas del lugar</a:t>
            </a:r>
            <a:endParaRPr lang="es-ES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/>
              <a:t>El área total de Puerto Bolívar es de 44 hectáreas.</a:t>
            </a:r>
          </a:p>
          <a:p>
            <a:endParaRPr lang="es-EC" dirty="0" smtClean="0"/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 Dispone de diferentes áreas:</a:t>
            </a:r>
          </a:p>
          <a:p>
            <a:pPr>
              <a:buFont typeface="Arial" pitchFamily="34" charset="0"/>
              <a:buChar char="•"/>
            </a:pPr>
            <a:endParaRPr lang="es-EC" dirty="0" smtClean="0"/>
          </a:p>
          <a:p>
            <a:r>
              <a:rPr lang="es-EC" dirty="0" smtClean="0"/>
              <a:t> - Bodegas</a:t>
            </a:r>
          </a:p>
          <a:p>
            <a:r>
              <a:rPr lang="es-EC" dirty="0" smtClean="0"/>
              <a:t> - Muelles</a:t>
            </a:r>
          </a:p>
          <a:p>
            <a:r>
              <a:rPr lang="es-EC" dirty="0" smtClean="0"/>
              <a:t> - Zonas Administrativas</a:t>
            </a:r>
          </a:p>
          <a:p>
            <a:r>
              <a:rPr lang="es-EC" dirty="0" smtClean="0"/>
              <a:t> - Áreas de Reservas</a:t>
            </a:r>
          </a:p>
          <a:p>
            <a:r>
              <a:rPr lang="es-EC" dirty="0" smtClean="0"/>
              <a:t> - Entradas Vehiculares</a:t>
            </a:r>
          </a:p>
          <a:p>
            <a:r>
              <a:rPr lang="es-EC" dirty="0" smtClean="0"/>
              <a:t> - Entradas Peatonales.</a:t>
            </a:r>
            <a:endParaRPr lang="es-ES" dirty="0"/>
          </a:p>
        </p:txBody>
      </p:sp>
      <p:pic>
        <p:nvPicPr>
          <p:cNvPr id="10" name="Imagen 9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039061"/>
            <a:ext cx="5111750" cy="3846677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500174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stCxn id="44034" idx="2"/>
          </p:cNvCxnSpPr>
          <p:nvPr/>
        </p:nvCxnSpPr>
        <p:spPr>
          <a:xfrm rot="16200000" flipH="1">
            <a:off x="4495794" y="2138348"/>
            <a:ext cx="566746" cy="585798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FF0000" mc:Ignorable="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393572"/>
            <a:ext cx="1357322" cy="68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stCxn id="44035" idx="1"/>
          </p:cNvCxnSpPr>
          <p:nvPr/>
        </p:nvCxnSpPr>
        <p:spPr>
          <a:xfrm rot="10800000" flipV="1">
            <a:off x="6143636" y="1738176"/>
            <a:ext cx="142876" cy="762129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714620"/>
            <a:ext cx="1250030" cy="63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>
            <a:stCxn id="44037" idx="3"/>
          </p:cNvCxnSpPr>
          <p:nvPr/>
        </p:nvCxnSpPr>
        <p:spPr>
          <a:xfrm>
            <a:off x="4750460" y="3033707"/>
            <a:ext cx="1035986" cy="323855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1" y="4000504"/>
            <a:ext cx="1071570" cy="4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>
            <a:stCxn id="44038" idx="3"/>
          </p:cNvCxnSpPr>
          <p:nvPr/>
        </p:nvCxnSpPr>
        <p:spPr>
          <a:xfrm flipV="1">
            <a:off x="4214811" y="3786190"/>
            <a:ext cx="1143007" cy="434268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Imagen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49280"/>
            <a:ext cx="8842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7668344" y="6007333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hlinkClick r:id="rId8" action="ppaction://hlinksldjump"/>
              </a:rPr>
              <a:t>Regresar</a:t>
            </a:r>
            <a:endParaRPr lang="es-EC" sz="11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es-EC" sz="3600" dirty="0" smtClean="0"/>
              <a:t>Escenarios para ubicación de cámaras</a:t>
            </a:r>
            <a:endParaRPr lang="es-E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C" sz="1600" dirty="0" smtClean="0"/>
              <a:t>Para la ubicación de las cámaras se seleccionó los lugares más vulnerables del puerto:</a:t>
            </a: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/>
              <a:t>Entradas vehiculares, peatonales y zonas administrativas.</a:t>
            </a: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/>
              <a:t>Muelles</a:t>
            </a: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/>
              <a:t>Zonas perimetral</a:t>
            </a: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/>
              <a:t>Vías interiores</a:t>
            </a: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/>
              <a:t>Bodegas y áreas abiertas.</a:t>
            </a:r>
          </a:p>
          <a:p>
            <a:pPr algn="just"/>
            <a:r>
              <a:rPr lang="es-EC" sz="1600" dirty="0" smtClean="0"/>
              <a:t>Se usan 27 cámaras.</a:t>
            </a:r>
          </a:p>
          <a:p>
            <a:pPr algn="just">
              <a:buFont typeface="Arial" pitchFamily="34" charset="0"/>
              <a:buChar char="•"/>
            </a:pPr>
            <a:endParaRPr lang="es-EC" sz="1600" dirty="0" smtClean="0"/>
          </a:p>
          <a:p>
            <a:pPr algn="just"/>
            <a:r>
              <a:rPr lang="es-EC" sz="1600" dirty="0" smtClean="0"/>
              <a:t>Para la selección del tipo de cámaras se establecieron distintos escenarios en los lugares seleccionados.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1854" y="1683971"/>
            <a:ext cx="5461708" cy="445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572140"/>
            <a:ext cx="5143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stCxn id="45061" idx="3"/>
          </p:cNvCxnSpPr>
          <p:nvPr/>
        </p:nvCxnSpPr>
        <p:spPr>
          <a:xfrm flipV="1">
            <a:off x="4729160" y="5357826"/>
            <a:ext cx="271468" cy="400052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86256"/>
            <a:ext cx="5143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>
            <a:off x="3643306" y="4572008"/>
            <a:ext cx="500066" cy="214314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55713">
            <a:off x="5173387" y="4114270"/>
            <a:ext cx="53942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>
            <a:stCxn id="20" idx="3"/>
          </p:cNvCxnSpPr>
          <p:nvPr/>
        </p:nvCxnSpPr>
        <p:spPr>
          <a:xfrm rot="10800000">
            <a:off x="4929192" y="4286258"/>
            <a:ext cx="248919" cy="64003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85992"/>
            <a:ext cx="5143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 rot="16200000" flipH="1">
            <a:off x="5036347" y="2678901"/>
            <a:ext cx="285752" cy="71438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43504" y="2571744"/>
            <a:ext cx="357190" cy="142876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3070" y="1750207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>
            <a:stCxn id="45063" idx="3"/>
          </p:cNvCxnSpPr>
          <p:nvPr/>
        </p:nvCxnSpPr>
        <p:spPr>
          <a:xfrm>
            <a:off x="4070260" y="1928802"/>
            <a:ext cx="428628" cy="35719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071810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/>
          <p:cNvCxnSpPr/>
          <p:nvPr/>
        </p:nvCxnSpPr>
        <p:spPr>
          <a:xfrm rot="10800000">
            <a:off x="5000628" y="3071810"/>
            <a:ext cx="214314" cy="71438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357430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786190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Arrow Connector 44"/>
          <p:cNvCxnSpPr>
            <a:stCxn id="42" idx="2"/>
          </p:cNvCxnSpPr>
          <p:nvPr/>
        </p:nvCxnSpPr>
        <p:spPr>
          <a:xfrm rot="16200000" flipH="1">
            <a:off x="3518289" y="2732479"/>
            <a:ext cx="428628" cy="392909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643306" y="4000504"/>
            <a:ext cx="928694" cy="71438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6000768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643050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8813" y="1857363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431" y="2071677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357694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5706" y="5643578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Straight Arrow Connector 54"/>
          <p:cNvCxnSpPr>
            <a:stCxn id="48" idx="0"/>
          </p:cNvCxnSpPr>
          <p:nvPr/>
        </p:nvCxnSpPr>
        <p:spPr>
          <a:xfrm rot="16200000" flipV="1">
            <a:off x="4947050" y="5768594"/>
            <a:ext cx="428628" cy="35719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2"/>
          </p:cNvCxnSpPr>
          <p:nvPr/>
        </p:nvCxnSpPr>
        <p:spPr>
          <a:xfrm rot="16200000" flipH="1">
            <a:off x="5518553" y="2160975"/>
            <a:ext cx="428628" cy="107157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2"/>
          </p:cNvCxnSpPr>
          <p:nvPr/>
        </p:nvCxnSpPr>
        <p:spPr>
          <a:xfrm rot="5400000">
            <a:off x="6476673" y="2125256"/>
            <a:ext cx="71438" cy="250033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1" idx="3"/>
          </p:cNvCxnSpPr>
          <p:nvPr/>
        </p:nvCxnSpPr>
        <p:spPr>
          <a:xfrm>
            <a:off x="8458621" y="2250272"/>
            <a:ext cx="142876" cy="250033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 flipH="1">
            <a:off x="6143636" y="4500570"/>
            <a:ext cx="214314" cy="214314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V="1">
            <a:off x="7429520" y="5857892"/>
            <a:ext cx="357190" cy="285752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786322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Straight Arrow Connector 67"/>
          <p:cNvCxnSpPr/>
          <p:nvPr/>
        </p:nvCxnSpPr>
        <p:spPr>
          <a:xfrm>
            <a:off x="3571868" y="4929198"/>
            <a:ext cx="500066" cy="142876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6200000" flipV="1">
            <a:off x="4214810" y="5429264"/>
            <a:ext cx="500066" cy="71438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 flipV="1">
            <a:off x="5000628" y="4357694"/>
            <a:ext cx="428628" cy="142876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4464843" y="5250669"/>
            <a:ext cx="571504" cy="357190"/>
          </a:xfrm>
          <a:prstGeom prst="straightConnector1">
            <a:avLst/>
          </a:prstGeom>
          <a:ln>
            <a:solidFill>
              <a:srgbClr xmlns:mc="http://schemas.openxmlformats.org/markup-compatibility/2006" xmlns:a14="http://schemas.microsoft.com/office/drawing/2010/main" val="C0000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Imagen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309320"/>
            <a:ext cx="8842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924576" y="6354768"/>
            <a:ext cx="9628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b="1" dirty="0">
                <a:hlinkClick r:id="rId6" action="ppaction://hlinksldjump"/>
              </a:rPr>
              <a:t>Regresar</a:t>
            </a:r>
            <a:endParaRPr lang="es-EC" sz="11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44298" y="1217717"/>
            <a:ext cx="3047673" cy="819835"/>
          </a:xfrm>
        </p:spPr>
        <p:txBody>
          <a:bodyPr>
            <a:normAutofit/>
          </a:bodyPr>
          <a:lstStyle/>
          <a:p>
            <a:pPr algn="l"/>
            <a:r>
              <a:rPr lang="es-EC" sz="2400" dirty="0" smtClean="0"/>
              <a:t>Alternativas de transmisión de Señal</a:t>
            </a:r>
            <a:endParaRPr lang="es-EC" sz="2400" dirty="0"/>
          </a:p>
        </p:txBody>
      </p:sp>
      <p:pic>
        <p:nvPicPr>
          <p:cNvPr id="1026" name="Imagen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090851"/>
            <a:ext cx="3267739" cy="194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Nube"/>
          <p:cNvSpPr/>
          <p:nvPr/>
        </p:nvSpPr>
        <p:spPr>
          <a:xfrm>
            <a:off x="2499161" y="2395150"/>
            <a:ext cx="2381776" cy="13330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2969969" y="273390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Medio de Transmisión</a:t>
            </a:r>
            <a:endParaRPr lang="es-EC" dirty="0"/>
          </a:p>
        </p:txBody>
      </p:sp>
      <p:cxnSp>
        <p:nvCxnSpPr>
          <p:cNvPr id="7" name="6 Conector curvado"/>
          <p:cNvCxnSpPr>
            <a:stCxn id="4" idx="0"/>
            <a:endCxn id="1026" idx="1"/>
          </p:cNvCxnSpPr>
          <p:nvPr/>
        </p:nvCxnSpPr>
        <p:spPr>
          <a:xfrm>
            <a:off x="4878952" y="3061660"/>
            <a:ext cx="845176" cy="1588"/>
          </a:xfrm>
          <a:prstGeom prst="curvedConnector3">
            <a:avLst>
              <a:gd name="adj1" fmla="val 50000"/>
            </a:avLst>
          </a:prstGeom>
          <a:ln w="38100">
            <a:solidFill>
              <a:srgbClr xmlns:mc="http://schemas.openxmlformats.org/markup-compatibility/2006" xmlns:a14="http://schemas.microsoft.com/office/drawing/2010/main" val="FF0000" mc:Ignorable="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Imagen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2" y="2593608"/>
            <a:ext cx="112194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20 Conector curvado"/>
          <p:cNvCxnSpPr>
            <a:stCxn id="1027" idx="3"/>
            <a:endCxn id="4" idx="2"/>
          </p:cNvCxnSpPr>
          <p:nvPr/>
        </p:nvCxnSpPr>
        <p:spPr>
          <a:xfrm>
            <a:off x="1676590" y="3061660"/>
            <a:ext cx="829959" cy="1588"/>
          </a:xfrm>
          <a:prstGeom prst="curvedConnector3">
            <a:avLst>
              <a:gd name="adj1" fmla="val 50000"/>
            </a:avLst>
          </a:prstGeom>
          <a:ln w="38100">
            <a:solidFill>
              <a:srgbClr xmlns:mc="http://schemas.openxmlformats.org/markup-compatibility/2006" xmlns:a14="http://schemas.microsoft.com/office/drawing/2010/main" val="FF0000" mc:Ignorable="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Imagen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10" y="4293096"/>
            <a:ext cx="4097019" cy="22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39" name="1038 Conector recto"/>
          <p:cNvCxnSpPr/>
          <p:nvPr/>
        </p:nvCxnSpPr>
        <p:spPr>
          <a:xfrm>
            <a:off x="1547664" y="3212976"/>
            <a:ext cx="366467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1041 Conector recto"/>
          <p:cNvCxnSpPr/>
          <p:nvPr/>
        </p:nvCxnSpPr>
        <p:spPr>
          <a:xfrm>
            <a:off x="971600" y="3212976"/>
            <a:ext cx="14401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" name="1060 CuadroTexto"/>
          <p:cNvSpPr txBox="1"/>
          <p:nvPr/>
        </p:nvSpPr>
        <p:spPr>
          <a:xfrm>
            <a:off x="5945832" y="450912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Cable Coaxial</a:t>
            </a:r>
          </a:p>
          <a:p>
            <a:r>
              <a:rPr lang="es-EC" sz="2400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Cable UTP</a:t>
            </a:r>
          </a:p>
          <a:p>
            <a:r>
              <a:rPr lang="es-EC" sz="2400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Inalámbrico</a:t>
            </a:r>
          </a:p>
          <a:p>
            <a:r>
              <a:rPr lang="es-EC" sz="2400" b="1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Fibra Óptica</a:t>
            </a:r>
            <a:endParaRPr lang="es-EC" sz="2400" b="1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sp>
        <p:nvSpPr>
          <p:cNvPr id="1063" name="1062 CuadroTexto"/>
          <p:cNvSpPr txBox="1"/>
          <p:nvPr/>
        </p:nvSpPr>
        <p:spPr>
          <a:xfrm>
            <a:off x="358491" y="1196752"/>
            <a:ext cx="40970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400" dirty="0" err="1"/>
              <a:t>Videovigilancia</a:t>
            </a:r>
            <a:r>
              <a:rPr lang="es-EC" sz="4400" dirty="0"/>
              <a:t>:</a:t>
            </a:r>
          </a:p>
        </p:txBody>
      </p:sp>
      <p:sp>
        <p:nvSpPr>
          <p:cNvPr id="1075" name="1074 CuadroTexto"/>
          <p:cNvSpPr txBox="1"/>
          <p:nvPr/>
        </p:nvSpPr>
        <p:spPr>
          <a:xfrm>
            <a:off x="508703" y="47667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dirty="0" smtClean="0"/>
              <a:t>1. Introducción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352556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/>
          <a:lstStyle/>
          <a:p>
            <a:pPr algn="ctr"/>
            <a:r>
              <a:rPr lang="es-EC" sz="4400" smtClean="0"/>
              <a:t>Topologías de Red </a:t>
            </a:r>
            <a:endParaRPr lang="es-ES" sz="4400" smtClean="0"/>
          </a:p>
        </p:txBody>
      </p:sp>
      <p:sp>
        <p:nvSpPr>
          <p:cNvPr id="14339" name="Text Placeholder 3"/>
          <p:cNvSpPr>
            <a:spLocks noGrp="1"/>
          </p:cNvSpPr>
          <p:nvPr>
            <p:ph type="body" idx="2"/>
          </p:nvPr>
        </p:nvSpPr>
        <p:spPr>
          <a:xfrm>
            <a:off x="539552" y="1628800"/>
            <a:ext cx="3008313" cy="1152128"/>
          </a:xfrm>
        </p:spPr>
        <p:txBody>
          <a:bodyPr>
            <a:normAutofit/>
          </a:bodyPr>
          <a:lstStyle/>
          <a:p>
            <a:pPr algn="ctr">
              <a:buFontTx/>
              <a:buChar char="•"/>
            </a:pPr>
            <a:r>
              <a:rPr lang="es-EC" sz="2800" dirty="0" smtClean="0"/>
              <a:t>Topología lógica</a:t>
            </a:r>
          </a:p>
          <a:p>
            <a:pPr algn="ctr">
              <a:buFontTx/>
              <a:buChar char="•"/>
            </a:pPr>
            <a:r>
              <a:rPr lang="es-EC" sz="2800" dirty="0" smtClean="0"/>
              <a:t>Topología Física</a:t>
            </a:r>
            <a:endParaRPr lang="es-ES" sz="2800" dirty="0" smtClean="0"/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25925" y="2414587"/>
            <a:ext cx="3810000" cy="309562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Topología en estrella extendida</a:t>
            </a:r>
            <a:endParaRPr lang="es-ES" dirty="0"/>
          </a:p>
        </p:txBody>
      </p:sp>
      <p:pic>
        <p:nvPicPr>
          <p:cNvPr id="7" name="Imagen 10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8876" y="1935163"/>
            <a:ext cx="8146248" cy="4389437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noFill/>
            <a:miter lim="800000"/>
            <a:headEnd/>
            <a:tailEnd/>
          </a:ln>
        </p:spPr>
      </p:pic>
      <p:pic>
        <p:nvPicPr>
          <p:cNvPr id="5122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381328"/>
            <a:ext cx="8842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678240" y="6450796"/>
            <a:ext cx="7970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b="1" dirty="0">
                <a:hlinkClick r:id="rId4" action="ppaction://hlinksldjump"/>
              </a:rPr>
              <a:t>Regresar</a:t>
            </a:r>
            <a:endParaRPr lang="es-EC" sz="11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es-EC" sz="3600" dirty="0" smtClean="0"/>
              <a:t>Equipos ópticos seleccionados</a:t>
            </a:r>
            <a:endParaRPr lang="es-E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23528" y="2204864"/>
            <a:ext cx="3466728" cy="3312367"/>
          </a:xfrm>
        </p:spPr>
        <p:txBody>
          <a:bodyPr>
            <a:normAutofit/>
          </a:bodyPr>
          <a:lstStyle/>
          <a:p>
            <a:pPr algn="just"/>
            <a:r>
              <a:rPr lang="es-EC" sz="1800" dirty="0" smtClean="0"/>
              <a:t>Se seleccionó equipos ópticos del fabricante FIBERLINK, para la selección se consideró las características del equipo.</a:t>
            </a:r>
          </a:p>
          <a:p>
            <a:pPr algn="just"/>
            <a:endParaRPr lang="es-EC" sz="1800" dirty="0" smtClean="0"/>
          </a:p>
          <a:p>
            <a:pPr algn="just"/>
            <a:r>
              <a:rPr lang="es-EC" sz="1800" dirty="0" smtClean="0"/>
              <a:t>Se realizaron cálculos de ancho de banda eléctrico y cálculos de pérdidas de acuerdo a las especificaciones técnicas del fabricante y con la fibra que a usar.</a:t>
            </a:r>
            <a:endParaRPr lang="es-ES" sz="1800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7900" y="2643187"/>
            <a:ext cx="26860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309320"/>
            <a:ext cx="8842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668344" y="6352380"/>
            <a:ext cx="7970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b="1" dirty="0">
                <a:hlinkClick r:id="rId4" action="ppaction://hlinksldjump"/>
              </a:rPr>
              <a:t>Regresar</a:t>
            </a:r>
            <a:endParaRPr lang="es-EC" sz="11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/>
              <a:t>Selección de la fibra óptica</a:t>
            </a:r>
            <a:endParaRPr lang="es-E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7544" y="1916832"/>
            <a:ext cx="3008313" cy="3794100"/>
          </a:xfrm>
        </p:spPr>
        <p:txBody>
          <a:bodyPr>
            <a:normAutofit/>
          </a:bodyPr>
          <a:lstStyle/>
          <a:p>
            <a:pPr algn="just"/>
            <a:r>
              <a:rPr lang="es-EC" sz="1600" dirty="0" smtClean="0"/>
              <a:t>La fibra óptica seleccionada es de tipo OM2, el fabricante garantiza que a distancia de hasta 500 metros se consigue velocidades de 1Gbps, la longitud de onda de trabajo seleccionada es de 1310 </a:t>
            </a:r>
            <a:r>
              <a:rPr lang="es-EC" sz="1600" dirty="0" err="1" smtClean="0"/>
              <a:t>nm</a:t>
            </a:r>
            <a:r>
              <a:rPr lang="es-EC" sz="1600" dirty="0" smtClean="0"/>
              <a:t>.</a:t>
            </a:r>
          </a:p>
          <a:p>
            <a:pPr algn="just"/>
            <a:endParaRPr lang="es-EC" sz="1600" dirty="0" smtClean="0"/>
          </a:p>
          <a:p>
            <a:pPr algn="just"/>
            <a:endParaRPr lang="es-EC" sz="1600" dirty="0" smtClean="0"/>
          </a:p>
          <a:p>
            <a:pPr algn="just"/>
            <a:r>
              <a:rPr lang="es-EC" sz="1600" dirty="0" smtClean="0"/>
              <a:t>El cable de fibra óptica seleccionada es de doble armadura, con protección contra la humedad y ataques de roedores.</a:t>
            </a:r>
            <a:endParaRPr lang="es-ES" sz="1600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3888" y="2060848"/>
            <a:ext cx="5430269" cy="314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9337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23097">
            <a:off x="2497761" y="4931846"/>
            <a:ext cx="252895" cy="12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360154" y="4569276"/>
            <a:ext cx="279732" cy="14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39895">
            <a:off x="1051411" y="4368362"/>
            <a:ext cx="269399" cy="1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12959">
            <a:off x="2718695" y="1720461"/>
            <a:ext cx="264538" cy="13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68900" y="4846282"/>
            <a:ext cx="244124" cy="12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093277">
            <a:off x="2087243" y="4722497"/>
            <a:ext cx="310222" cy="15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54476">
            <a:off x="2454981" y="5218755"/>
            <a:ext cx="268748" cy="13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54476">
            <a:off x="2097792" y="5004441"/>
            <a:ext cx="268748" cy="13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093277">
            <a:off x="801360" y="4365305"/>
            <a:ext cx="310222" cy="15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093277">
            <a:off x="1372863" y="4793934"/>
            <a:ext cx="310222" cy="15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39895">
            <a:off x="1622915" y="4796989"/>
            <a:ext cx="269399" cy="1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288716" y="3640582"/>
            <a:ext cx="279732" cy="14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97462" y="4060464"/>
            <a:ext cx="244124" cy="12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11776" y="1774448"/>
            <a:ext cx="244124" cy="12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54718" y="1560134"/>
            <a:ext cx="244124" cy="12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12959">
            <a:off x="3361636" y="1577585"/>
            <a:ext cx="264538" cy="13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643446"/>
            <a:ext cx="163317" cy="1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071678"/>
            <a:ext cx="163317" cy="1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14290"/>
            <a:ext cx="163317" cy="1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285860"/>
            <a:ext cx="163317" cy="1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785794"/>
            <a:ext cx="163317" cy="1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071678"/>
            <a:ext cx="163317" cy="1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357562"/>
            <a:ext cx="163317" cy="1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500702"/>
            <a:ext cx="163317" cy="1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1285860"/>
            <a:ext cx="163317" cy="1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14818"/>
            <a:ext cx="163317" cy="1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6143644"/>
            <a:ext cx="163317" cy="1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Connector 47"/>
          <p:cNvCxnSpPr>
            <a:stCxn id="23" idx="3"/>
            <a:endCxn id="128" idx="1"/>
          </p:cNvCxnSpPr>
          <p:nvPr/>
        </p:nvCxnSpPr>
        <p:spPr>
          <a:xfrm flipV="1">
            <a:off x="949103" y="4687424"/>
            <a:ext cx="122435" cy="44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2" idx="1"/>
          </p:cNvCxnSpPr>
          <p:nvPr/>
        </p:nvCxnSpPr>
        <p:spPr>
          <a:xfrm>
            <a:off x="1078330" y="4540188"/>
            <a:ext cx="64646" cy="103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3" idx="3"/>
          </p:cNvCxnSpPr>
          <p:nvPr/>
        </p:nvCxnSpPr>
        <p:spPr>
          <a:xfrm rot="10800000">
            <a:off x="1357291" y="4643447"/>
            <a:ext cx="48825" cy="133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3" idx="2"/>
            <a:endCxn id="14" idx="0"/>
          </p:cNvCxnSpPr>
          <p:nvPr/>
        </p:nvCxnSpPr>
        <p:spPr>
          <a:xfrm rot="16200000" flipH="1">
            <a:off x="1621196" y="4766453"/>
            <a:ext cx="28629" cy="1174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0" idx="3"/>
            <a:endCxn id="110" idx="2"/>
          </p:cNvCxnSpPr>
          <p:nvPr/>
        </p:nvCxnSpPr>
        <p:spPr>
          <a:xfrm flipV="1">
            <a:off x="2877929" y="5374344"/>
            <a:ext cx="15278" cy="214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9" idx="3"/>
            <a:endCxn id="133" idx="1"/>
          </p:cNvCxnSpPr>
          <p:nvPr/>
        </p:nvCxnSpPr>
        <p:spPr>
          <a:xfrm flipV="1">
            <a:off x="1806359" y="3401540"/>
            <a:ext cx="265311" cy="44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9" idx="1"/>
            <a:endCxn id="18" idx="1"/>
          </p:cNvCxnSpPr>
          <p:nvPr/>
        </p:nvCxnSpPr>
        <p:spPr>
          <a:xfrm rot="5400000" flipH="1" flipV="1">
            <a:off x="2349605" y="3921527"/>
            <a:ext cx="148896" cy="9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1" idx="2"/>
            <a:endCxn id="9" idx="0"/>
          </p:cNvCxnSpPr>
          <p:nvPr/>
        </p:nvCxnSpPr>
        <p:spPr>
          <a:xfrm rot="10800000" flipH="1">
            <a:off x="2164687" y="4863412"/>
            <a:ext cx="28841" cy="198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9" idx="1"/>
            <a:endCxn id="8" idx="2"/>
          </p:cNvCxnSpPr>
          <p:nvPr/>
        </p:nvCxnSpPr>
        <p:spPr>
          <a:xfrm>
            <a:off x="2364213" y="4897380"/>
            <a:ext cx="64647" cy="11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0" idx="2"/>
            <a:endCxn id="4" idx="0"/>
          </p:cNvCxnSpPr>
          <p:nvPr/>
        </p:nvCxnSpPr>
        <p:spPr>
          <a:xfrm rot="10800000" flipH="1">
            <a:off x="2521877" y="5017776"/>
            <a:ext cx="41732" cy="258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4" idx="0"/>
            <a:endCxn id="8" idx="0"/>
          </p:cNvCxnSpPr>
          <p:nvPr/>
        </p:nvCxnSpPr>
        <p:spPr>
          <a:xfrm rot="10800000">
            <a:off x="2553065" y="4908385"/>
            <a:ext cx="10545" cy="109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" idx="1"/>
            <a:endCxn id="5" idx="1"/>
          </p:cNvCxnSpPr>
          <p:nvPr/>
        </p:nvCxnSpPr>
        <p:spPr>
          <a:xfrm rot="5400000" flipH="1" flipV="1">
            <a:off x="2492481" y="4778783"/>
            <a:ext cx="6020" cy="9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8" idx="3"/>
          </p:cNvCxnSpPr>
          <p:nvPr/>
        </p:nvCxnSpPr>
        <p:spPr>
          <a:xfrm rot="5400000" flipH="1" flipV="1">
            <a:off x="2357283" y="3500299"/>
            <a:ext cx="142876" cy="2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8" idx="0"/>
            <a:endCxn id="140" idx="3"/>
          </p:cNvCxnSpPr>
          <p:nvPr/>
        </p:nvCxnSpPr>
        <p:spPr>
          <a:xfrm rot="16200000" flipH="1" flipV="1">
            <a:off x="2483420" y="2017118"/>
            <a:ext cx="43978" cy="153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0" idx="0"/>
            <a:endCxn id="7" idx="2"/>
          </p:cNvCxnSpPr>
          <p:nvPr/>
        </p:nvCxnSpPr>
        <p:spPr>
          <a:xfrm flipV="1">
            <a:off x="2695940" y="1830817"/>
            <a:ext cx="103311" cy="5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1" idx="0"/>
            <a:endCxn id="22" idx="2"/>
          </p:cNvCxnSpPr>
          <p:nvPr/>
        </p:nvCxnSpPr>
        <p:spPr>
          <a:xfrm>
            <a:off x="3338882" y="1622236"/>
            <a:ext cx="103310" cy="65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" idx="0"/>
            <a:endCxn id="188" idx="2"/>
          </p:cNvCxnSpPr>
          <p:nvPr/>
        </p:nvCxnSpPr>
        <p:spPr>
          <a:xfrm flipV="1">
            <a:off x="2902677" y="1731006"/>
            <a:ext cx="133406" cy="13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0"/>
            <a:endCxn id="216" idx="2"/>
          </p:cNvCxnSpPr>
          <p:nvPr/>
        </p:nvCxnSpPr>
        <p:spPr>
          <a:xfrm rot="16200000" flipV="1">
            <a:off x="6371320" y="6003916"/>
            <a:ext cx="126358" cy="153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32" idx="3"/>
            <a:endCxn id="219" idx="1"/>
          </p:cNvCxnSpPr>
          <p:nvPr/>
        </p:nvCxnSpPr>
        <p:spPr>
          <a:xfrm flipV="1">
            <a:off x="4878193" y="4187358"/>
            <a:ext cx="122435" cy="115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31" idx="1"/>
            <a:endCxn id="203" idx="3"/>
          </p:cNvCxnSpPr>
          <p:nvPr/>
        </p:nvCxnSpPr>
        <p:spPr>
          <a:xfrm rot="10800000" flipV="1">
            <a:off x="8286776" y="1373966"/>
            <a:ext cx="214314" cy="170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1" idx="3"/>
            <a:endCxn id="188" idx="2"/>
          </p:cNvCxnSpPr>
          <p:nvPr/>
        </p:nvCxnSpPr>
        <p:spPr>
          <a:xfrm rot="5400000" flipH="1">
            <a:off x="3149786" y="1617304"/>
            <a:ext cx="13292" cy="2406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55" idx="3"/>
            <a:endCxn id="140" idx="1"/>
          </p:cNvCxnSpPr>
          <p:nvPr/>
        </p:nvCxnSpPr>
        <p:spPr>
          <a:xfrm>
            <a:off x="1785918" y="2107962"/>
            <a:ext cx="285752" cy="7694"/>
          </a:xfrm>
          <a:prstGeom prst="line">
            <a:avLst/>
          </a:prstGeom>
          <a:ln>
            <a:solidFill>
              <a:srgbClr xmlns:mc="http://schemas.openxmlformats.org/markup-compatibility/2006" xmlns:a14="http://schemas.microsoft.com/office/drawing/2010/main" val="000099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128" idx="3"/>
            <a:endCxn id="121" idx="1"/>
          </p:cNvCxnSpPr>
          <p:nvPr/>
        </p:nvCxnSpPr>
        <p:spPr>
          <a:xfrm flipV="1">
            <a:off x="1428728" y="4544548"/>
            <a:ext cx="642942" cy="142876"/>
          </a:xfrm>
          <a:prstGeom prst="line">
            <a:avLst/>
          </a:prstGeom>
          <a:ln>
            <a:solidFill>
              <a:srgbClr xmlns:mc="http://schemas.openxmlformats.org/markup-compatibility/2006" xmlns:a14="http://schemas.microsoft.com/office/drawing/2010/main" val="000099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21" idx="3"/>
            <a:endCxn id="133" idx="2"/>
          </p:cNvCxnSpPr>
          <p:nvPr/>
        </p:nvCxnSpPr>
        <p:spPr>
          <a:xfrm flipH="1" flipV="1">
            <a:off x="2250265" y="3516956"/>
            <a:ext cx="178595" cy="1027592"/>
          </a:xfrm>
          <a:prstGeom prst="line">
            <a:avLst/>
          </a:prstGeom>
          <a:ln>
            <a:solidFill>
              <a:srgbClr xmlns:mc="http://schemas.openxmlformats.org/markup-compatibility/2006" xmlns:a14="http://schemas.microsoft.com/office/drawing/2010/main" val="000099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33" idx="0"/>
            <a:endCxn id="140" idx="2"/>
          </p:cNvCxnSpPr>
          <p:nvPr/>
        </p:nvCxnSpPr>
        <p:spPr>
          <a:xfrm rot="5400000" flipH="1" flipV="1">
            <a:off x="1722739" y="2758598"/>
            <a:ext cx="1055052" cy="0"/>
          </a:xfrm>
          <a:prstGeom prst="line">
            <a:avLst/>
          </a:prstGeom>
          <a:ln>
            <a:solidFill>
              <a:srgbClr xmlns:mc="http://schemas.openxmlformats.org/markup-compatibility/2006" xmlns:a14="http://schemas.microsoft.com/office/drawing/2010/main" val="000099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hape 116"/>
          <p:cNvCxnSpPr>
            <a:stCxn id="140" idx="0"/>
            <a:endCxn id="188" idx="1"/>
          </p:cNvCxnSpPr>
          <p:nvPr/>
        </p:nvCxnSpPr>
        <p:spPr>
          <a:xfrm rot="5400000" flipH="1" flipV="1">
            <a:off x="2361551" y="1504304"/>
            <a:ext cx="384650" cy="607223"/>
          </a:xfrm>
          <a:prstGeom prst="curvedConnector2">
            <a:avLst/>
          </a:prstGeom>
          <a:ln>
            <a:solidFill>
              <a:srgbClr xmlns:mc="http://schemas.openxmlformats.org/markup-compatibility/2006" xmlns:a14="http://schemas.microsoft.com/office/drawing/2010/main" val="000099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hape 118"/>
          <p:cNvCxnSpPr>
            <a:stCxn id="110" idx="0"/>
            <a:endCxn id="121" idx="3"/>
          </p:cNvCxnSpPr>
          <p:nvPr/>
        </p:nvCxnSpPr>
        <p:spPr>
          <a:xfrm rot="16200000" flipV="1">
            <a:off x="2361552" y="4611856"/>
            <a:ext cx="598964" cy="464347"/>
          </a:xfrm>
          <a:prstGeom prst="curvedConnector2">
            <a:avLst/>
          </a:prstGeom>
          <a:ln>
            <a:solidFill>
              <a:srgbClr xmlns:mc="http://schemas.openxmlformats.org/markup-compatibility/2006" xmlns:a14="http://schemas.microsoft.com/office/drawing/2010/main" val="000099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 rot="20368519">
            <a:off x="3786182" y="1071546"/>
            <a:ext cx="357190" cy="14287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BA8C0A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4" name="Curved Connector 123"/>
          <p:cNvCxnSpPr>
            <a:stCxn id="188" idx="3"/>
            <a:endCxn id="120" idx="1"/>
          </p:cNvCxnSpPr>
          <p:nvPr/>
        </p:nvCxnSpPr>
        <p:spPr>
          <a:xfrm flipV="1">
            <a:off x="3214678" y="1205601"/>
            <a:ext cx="582841" cy="409989"/>
          </a:xfrm>
          <a:prstGeom prst="curvedConnector3">
            <a:avLst>
              <a:gd name="adj1" fmla="val 50000"/>
            </a:avLst>
          </a:prstGeom>
          <a:ln>
            <a:solidFill>
              <a:srgbClr xmlns:mc="http://schemas.openxmlformats.org/markup-compatibility/2006" xmlns:a14="http://schemas.microsoft.com/office/drawing/2010/main" val="000099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26" idx="0"/>
            <a:endCxn id="120" idx="1"/>
          </p:cNvCxnSpPr>
          <p:nvPr/>
        </p:nvCxnSpPr>
        <p:spPr>
          <a:xfrm rot="5400000" flipH="1" flipV="1">
            <a:off x="3721113" y="1209454"/>
            <a:ext cx="80259" cy="72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0" idx="3"/>
            <a:endCxn id="194" idx="1"/>
          </p:cNvCxnSpPr>
          <p:nvPr/>
        </p:nvCxnSpPr>
        <p:spPr>
          <a:xfrm flipV="1">
            <a:off x="4132035" y="972648"/>
            <a:ext cx="297089" cy="107719"/>
          </a:xfrm>
          <a:prstGeom prst="line">
            <a:avLst/>
          </a:prstGeom>
          <a:ln>
            <a:solidFill>
              <a:srgbClr xmlns:mc="http://schemas.openxmlformats.org/markup-compatibility/2006" xmlns:a14="http://schemas.microsoft.com/office/drawing/2010/main" val="000099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94" idx="3"/>
            <a:endCxn id="199" idx="0"/>
          </p:cNvCxnSpPr>
          <p:nvPr/>
        </p:nvCxnSpPr>
        <p:spPr>
          <a:xfrm>
            <a:off x="4786314" y="972648"/>
            <a:ext cx="571504" cy="1313344"/>
          </a:xfrm>
          <a:prstGeom prst="line">
            <a:avLst/>
          </a:prstGeom>
          <a:ln>
            <a:solidFill>
              <a:srgbClr xmlns:mc="http://schemas.openxmlformats.org/markup-compatibility/2006" xmlns:a14="http://schemas.microsoft.com/office/drawing/2010/main" val="000099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199" idx="3"/>
            <a:endCxn id="203" idx="1"/>
          </p:cNvCxnSpPr>
          <p:nvPr/>
        </p:nvCxnSpPr>
        <p:spPr>
          <a:xfrm flipV="1">
            <a:off x="5572132" y="1544152"/>
            <a:ext cx="2286016" cy="857256"/>
          </a:xfrm>
          <a:prstGeom prst="curvedConnector3">
            <a:avLst>
              <a:gd name="adj1" fmla="val 50000"/>
            </a:avLst>
          </a:prstGeom>
          <a:ln>
            <a:solidFill>
              <a:srgbClr xmlns:mc="http://schemas.openxmlformats.org/markup-compatibility/2006" xmlns:a14="http://schemas.microsoft.com/office/drawing/2010/main" val="000099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99" idx="2"/>
            <a:endCxn id="206" idx="0"/>
          </p:cNvCxnSpPr>
          <p:nvPr/>
        </p:nvCxnSpPr>
        <p:spPr>
          <a:xfrm rot="16200000" flipH="1">
            <a:off x="4901730" y="2972912"/>
            <a:ext cx="1412242" cy="500066"/>
          </a:xfrm>
          <a:prstGeom prst="line">
            <a:avLst/>
          </a:prstGeom>
          <a:ln>
            <a:solidFill>
              <a:srgbClr xmlns:mc="http://schemas.openxmlformats.org/markup-compatibility/2006" xmlns:a14="http://schemas.microsoft.com/office/drawing/2010/main" val="000099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219" idx="3"/>
            <a:endCxn id="206" idx="1"/>
          </p:cNvCxnSpPr>
          <p:nvPr/>
        </p:nvCxnSpPr>
        <p:spPr>
          <a:xfrm flipV="1">
            <a:off x="5429256" y="4044482"/>
            <a:ext cx="214314" cy="142876"/>
          </a:xfrm>
          <a:prstGeom prst="line">
            <a:avLst/>
          </a:prstGeom>
          <a:ln>
            <a:solidFill>
              <a:srgbClr xmlns:mc="http://schemas.openxmlformats.org/markup-compatibility/2006" xmlns:a14="http://schemas.microsoft.com/office/drawing/2010/main" val="000099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216" idx="0"/>
            <a:endCxn id="206" idx="2"/>
          </p:cNvCxnSpPr>
          <p:nvPr/>
        </p:nvCxnSpPr>
        <p:spPr>
          <a:xfrm rot="16200000" flipV="1">
            <a:off x="5294639" y="4723143"/>
            <a:ext cx="1626556" cy="500066"/>
          </a:xfrm>
          <a:prstGeom prst="line">
            <a:avLst/>
          </a:prstGeom>
          <a:ln>
            <a:solidFill>
              <a:srgbClr xmlns:mc="http://schemas.openxmlformats.org/markup-compatibility/2006" xmlns:a14="http://schemas.microsoft.com/office/drawing/2010/main" val="000099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6800287" y="4915842"/>
            <a:ext cx="357190" cy="14287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BA8C0A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8" name="Rectangle 147"/>
          <p:cNvSpPr/>
          <p:nvPr/>
        </p:nvSpPr>
        <p:spPr>
          <a:xfrm>
            <a:off x="6786578" y="5214950"/>
            <a:ext cx="214314" cy="14287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715140" y="5500702"/>
            <a:ext cx="269130" cy="13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786454"/>
            <a:ext cx="163317" cy="1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TextBox 150"/>
          <p:cNvSpPr txBox="1"/>
          <p:nvPr/>
        </p:nvSpPr>
        <p:spPr>
          <a:xfrm>
            <a:off x="7358082" y="4857760"/>
            <a:ext cx="857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Consola</a:t>
            </a:r>
            <a:endParaRPr lang="es-ES" sz="1100" b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7358082" y="5143512"/>
            <a:ext cx="785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Armario</a:t>
            </a:r>
            <a:endParaRPr lang="es-ES" sz="1100" b="1" dirty="0"/>
          </a:p>
        </p:txBody>
      </p:sp>
      <p:sp>
        <p:nvSpPr>
          <p:cNvPr id="153" name="TextBox 152"/>
          <p:cNvSpPr txBox="1"/>
          <p:nvPr/>
        </p:nvSpPr>
        <p:spPr>
          <a:xfrm>
            <a:off x="7286644" y="5429264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Cámara fija</a:t>
            </a:r>
            <a:endParaRPr lang="es-ES" sz="1100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7286644" y="5715016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Cámara PTZ</a:t>
            </a:r>
            <a:endParaRPr lang="es-ES" sz="1100" b="1" dirty="0"/>
          </a:p>
        </p:txBody>
      </p:sp>
      <p:cxnSp>
        <p:nvCxnSpPr>
          <p:cNvPr id="156" name="Straight Connector 155"/>
          <p:cNvCxnSpPr/>
          <p:nvPr/>
        </p:nvCxnSpPr>
        <p:spPr>
          <a:xfrm>
            <a:off x="6786578" y="6143644"/>
            <a:ext cx="214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7215206" y="6000768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Cable coaxial y UTP</a:t>
            </a:r>
            <a:endParaRPr lang="es-ES" sz="1100" b="1" dirty="0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6786578" y="6357958"/>
            <a:ext cx="285752" cy="0"/>
          </a:xfrm>
          <a:prstGeom prst="line">
            <a:avLst/>
          </a:prstGeom>
          <a:ln>
            <a:solidFill>
              <a:srgbClr xmlns:mc="http://schemas.openxmlformats.org/markup-compatibility/2006" xmlns:a14="http://schemas.microsoft.com/office/drawing/2010/main" val="000099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7286644" y="6215082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Fibra Óptica</a:t>
            </a:r>
            <a:endParaRPr lang="es-ES" sz="1100" b="1" dirty="0"/>
          </a:p>
        </p:txBody>
      </p:sp>
      <p:cxnSp>
        <p:nvCxnSpPr>
          <p:cNvPr id="102" name="Straight Connector 101"/>
          <p:cNvCxnSpPr>
            <a:stCxn id="24" idx="3"/>
          </p:cNvCxnSpPr>
          <p:nvPr/>
        </p:nvCxnSpPr>
        <p:spPr>
          <a:xfrm flipV="1">
            <a:off x="806227" y="2143116"/>
            <a:ext cx="122435" cy="16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25" idx="2"/>
            <a:endCxn id="174" idx="0"/>
          </p:cNvCxnSpPr>
          <p:nvPr/>
        </p:nvCxnSpPr>
        <p:spPr>
          <a:xfrm rot="5400000">
            <a:off x="1718399" y="422301"/>
            <a:ext cx="180979" cy="1173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77" idx="3"/>
            <a:endCxn id="155" idx="1"/>
          </p:cNvCxnSpPr>
          <p:nvPr/>
        </p:nvCxnSpPr>
        <p:spPr>
          <a:xfrm flipV="1">
            <a:off x="1214414" y="2107962"/>
            <a:ext cx="142876" cy="7694"/>
          </a:xfrm>
          <a:prstGeom prst="line">
            <a:avLst/>
          </a:prstGeom>
          <a:ln>
            <a:solidFill>
              <a:srgbClr xmlns:mc="http://schemas.openxmlformats.org/markup-compatibility/2006" xmlns:a14="http://schemas.microsoft.com/office/drawing/2010/main" val="000099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74" idx="2"/>
            <a:endCxn id="155" idx="0"/>
          </p:cNvCxnSpPr>
          <p:nvPr/>
        </p:nvCxnSpPr>
        <p:spPr>
          <a:xfrm rot="5400000">
            <a:off x="1061938" y="1311979"/>
            <a:ext cx="1197928" cy="178595"/>
          </a:xfrm>
          <a:prstGeom prst="line">
            <a:avLst/>
          </a:prstGeom>
          <a:ln>
            <a:solidFill>
              <a:srgbClr xmlns:mc="http://schemas.openxmlformats.org/markup-compatibility/2006" xmlns:a14="http://schemas.microsoft.com/office/drawing/2010/main" val="000099" mc:Ignorable="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714612" y="5143512"/>
            <a:ext cx="357190" cy="2308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C" sz="900" dirty="0" smtClean="0"/>
              <a:t>A2</a:t>
            </a:r>
            <a:endParaRPr lang="es-ES" sz="9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071670" y="4429132"/>
            <a:ext cx="357190" cy="2308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C" sz="900" dirty="0" smtClean="0"/>
              <a:t>A1</a:t>
            </a:r>
            <a:endParaRPr lang="es-ES" sz="9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071538" y="4572008"/>
            <a:ext cx="357190" cy="2308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C" sz="900" dirty="0" smtClean="0"/>
              <a:t>A3</a:t>
            </a:r>
            <a:endParaRPr lang="es-ES" sz="900" dirty="0"/>
          </a:p>
        </p:txBody>
      </p:sp>
      <p:sp>
        <p:nvSpPr>
          <p:cNvPr id="133" name="TextBox 132"/>
          <p:cNvSpPr txBox="1"/>
          <p:nvPr/>
        </p:nvSpPr>
        <p:spPr>
          <a:xfrm>
            <a:off x="2071670" y="3286124"/>
            <a:ext cx="357190" cy="2308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C" sz="900" dirty="0" smtClean="0"/>
              <a:t>A4</a:t>
            </a:r>
            <a:endParaRPr lang="es-ES" sz="900" dirty="0"/>
          </a:p>
        </p:txBody>
      </p:sp>
      <p:sp>
        <p:nvSpPr>
          <p:cNvPr id="140" name="TextBox 139"/>
          <p:cNvSpPr txBox="1"/>
          <p:nvPr/>
        </p:nvSpPr>
        <p:spPr>
          <a:xfrm>
            <a:off x="2071670" y="2000240"/>
            <a:ext cx="357190" cy="2308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C" sz="900" dirty="0" smtClean="0"/>
              <a:t>A7</a:t>
            </a:r>
            <a:endParaRPr lang="es-ES" sz="900" dirty="0"/>
          </a:p>
        </p:txBody>
      </p:sp>
      <p:sp>
        <p:nvSpPr>
          <p:cNvPr id="155" name="TextBox 154"/>
          <p:cNvSpPr txBox="1"/>
          <p:nvPr/>
        </p:nvSpPr>
        <p:spPr>
          <a:xfrm>
            <a:off x="1357290" y="2000240"/>
            <a:ext cx="428628" cy="2154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C" sz="800" dirty="0" smtClean="0"/>
              <a:t>A15</a:t>
            </a:r>
            <a:endParaRPr lang="es-ES" sz="800" dirty="0"/>
          </a:p>
        </p:txBody>
      </p:sp>
      <p:sp>
        <p:nvSpPr>
          <p:cNvPr id="174" name="TextBox 173"/>
          <p:cNvSpPr txBox="1"/>
          <p:nvPr/>
        </p:nvSpPr>
        <p:spPr>
          <a:xfrm>
            <a:off x="1571604" y="571480"/>
            <a:ext cx="357190" cy="2308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C" sz="900" dirty="0" smtClean="0"/>
              <a:t>A6</a:t>
            </a:r>
            <a:endParaRPr lang="es-ES" sz="900" dirty="0"/>
          </a:p>
        </p:txBody>
      </p:sp>
      <p:sp>
        <p:nvSpPr>
          <p:cNvPr id="177" name="TextBox 176"/>
          <p:cNvSpPr txBox="1"/>
          <p:nvPr/>
        </p:nvSpPr>
        <p:spPr>
          <a:xfrm>
            <a:off x="857224" y="2000240"/>
            <a:ext cx="357190" cy="2308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C" sz="900" dirty="0" smtClean="0"/>
              <a:t>A5</a:t>
            </a:r>
            <a:endParaRPr lang="es-ES" sz="900" dirty="0"/>
          </a:p>
        </p:txBody>
      </p:sp>
      <p:sp>
        <p:nvSpPr>
          <p:cNvPr id="188" name="TextBox 187"/>
          <p:cNvSpPr txBox="1"/>
          <p:nvPr/>
        </p:nvSpPr>
        <p:spPr>
          <a:xfrm>
            <a:off x="2857488" y="1500174"/>
            <a:ext cx="357190" cy="2308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C" sz="900" dirty="0" smtClean="0"/>
              <a:t>A8</a:t>
            </a:r>
            <a:endParaRPr lang="es-ES" sz="900" dirty="0"/>
          </a:p>
        </p:txBody>
      </p:sp>
      <p:sp>
        <p:nvSpPr>
          <p:cNvPr id="194" name="TextBox 193"/>
          <p:cNvSpPr txBox="1"/>
          <p:nvPr/>
        </p:nvSpPr>
        <p:spPr>
          <a:xfrm>
            <a:off x="4429124" y="857232"/>
            <a:ext cx="357190" cy="2308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C" sz="900" dirty="0" smtClean="0"/>
              <a:t>A9</a:t>
            </a:r>
            <a:endParaRPr lang="es-ES" sz="900" dirty="0"/>
          </a:p>
        </p:txBody>
      </p:sp>
      <p:cxnSp>
        <p:nvCxnSpPr>
          <p:cNvPr id="198" name="Straight Connector 197"/>
          <p:cNvCxnSpPr>
            <a:stCxn id="27" idx="1"/>
            <a:endCxn id="194" idx="3"/>
          </p:cNvCxnSpPr>
          <p:nvPr/>
        </p:nvCxnSpPr>
        <p:spPr>
          <a:xfrm rot="10800000" flipV="1">
            <a:off x="4786314" y="873900"/>
            <a:ext cx="71438" cy="98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5143504" y="2285992"/>
            <a:ext cx="428628" cy="2308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C" sz="900" dirty="0" smtClean="0"/>
              <a:t>A10</a:t>
            </a:r>
            <a:endParaRPr lang="es-ES" sz="900" dirty="0"/>
          </a:p>
        </p:txBody>
      </p:sp>
      <p:sp>
        <p:nvSpPr>
          <p:cNvPr id="203" name="TextBox 202"/>
          <p:cNvSpPr txBox="1"/>
          <p:nvPr/>
        </p:nvSpPr>
        <p:spPr>
          <a:xfrm>
            <a:off x="7858148" y="1428736"/>
            <a:ext cx="428628" cy="2308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C" sz="900" dirty="0" smtClean="0"/>
              <a:t>A11</a:t>
            </a:r>
            <a:endParaRPr lang="es-ES" sz="900" dirty="0"/>
          </a:p>
        </p:txBody>
      </p:sp>
      <p:sp>
        <p:nvSpPr>
          <p:cNvPr id="206" name="TextBox 205"/>
          <p:cNvSpPr txBox="1"/>
          <p:nvPr/>
        </p:nvSpPr>
        <p:spPr>
          <a:xfrm>
            <a:off x="5643570" y="3929066"/>
            <a:ext cx="428628" cy="2308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C" sz="900" dirty="0" smtClean="0"/>
              <a:t>A12</a:t>
            </a:r>
            <a:endParaRPr lang="es-ES" sz="900" dirty="0"/>
          </a:p>
        </p:txBody>
      </p:sp>
      <p:sp>
        <p:nvSpPr>
          <p:cNvPr id="216" name="TextBox 215"/>
          <p:cNvSpPr txBox="1"/>
          <p:nvPr/>
        </p:nvSpPr>
        <p:spPr>
          <a:xfrm>
            <a:off x="6143636" y="5786454"/>
            <a:ext cx="428628" cy="2308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C" sz="900" dirty="0" smtClean="0"/>
              <a:t>A14</a:t>
            </a:r>
            <a:endParaRPr lang="es-ES" sz="900" dirty="0"/>
          </a:p>
        </p:txBody>
      </p:sp>
      <p:sp>
        <p:nvSpPr>
          <p:cNvPr id="219" name="TextBox 218"/>
          <p:cNvSpPr txBox="1"/>
          <p:nvPr/>
        </p:nvSpPr>
        <p:spPr>
          <a:xfrm>
            <a:off x="5000628" y="4071942"/>
            <a:ext cx="428628" cy="230832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B050" mc:Ignorable="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s-EC" sz="900" dirty="0" smtClean="0"/>
              <a:t>A13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393757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47" grpId="0" animBg="1"/>
      <p:bldP spid="148" grpId="0" animBg="1"/>
      <p:bldP spid="151" grpId="0"/>
      <p:bldP spid="152" grpId="0"/>
      <p:bldP spid="153" grpId="0"/>
      <p:bldP spid="154" grpId="0"/>
      <p:bldP spid="159" grpId="0"/>
      <p:bldP spid="163" grpId="0"/>
      <p:bldP spid="110" grpId="0" animBg="1"/>
      <p:bldP spid="121" grpId="0" animBg="1"/>
      <p:bldP spid="128" grpId="0" animBg="1"/>
      <p:bldP spid="133" grpId="0" animBg="1"/>
      <p:bldP spid="140" grpId="0" animBg="1"/>
      <p:bldP spid="155" grpId="0" animBg="1"/>
      <p:bldP spid="174" grpId="0" animBg="1"/>
      <p:bldP spid="177" grpId="0" animBg="1"/>
      <p:bldP spid="188" grpId="0" animBg="1"/>
      <p:bldP spid="194" grpId="0" animBg="1"/>
      <p:bldP spid="199" grpId="0" animBg="1"/>
      <p:bldP spid="203" grpId="0" animBg="1"/>
      <p:bldP spid="206" grpId="0" animBg="1"/>
      <p:bldP spid="216" grpId="0" animBg="1"/>
      <p:bldP spid="2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0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C12</a:t>
            </a:r>
            <a:endParaRPr lang="es-E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0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C11</a:t>
            </a:r>
            <a:endParaRPr lang="es-E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071678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C15</a:t>
            </a:r>
            <a:endParaRPr lang="es-E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00438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C21</a:t>
            </a:r>
            <a:endParaRPr lang="es-E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071942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C24</a:t>
            </a:r>
            <a:endParaRPr lang="es-E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857760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C13</a:t>
            </a:r>
            <a:endParaRPr lang="es-E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86388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C14</a:t>
            </a:r>
            <a:endParaRPr lang="es-E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6072206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C20</a:t>
            </a:r>
            <a:endParaRPr lang="es-E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3214686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C1</a:t>
            </a:r>
            <a:endParaRPr lang="es-E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071802" y="4071942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C6</a:t>
            </a:r>
            <a:endParaRPr lang="es-E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143240" y="4786322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C7</a:t>
            </a:r>
            <a:endParaRPr lang="es-E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0" y="5143512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C8</a:t>
            </a:r>
            <a:endParaRPr lang="es-E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3000364" y="5429264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C17</a:t>
            </a:r>
            <a:endParaRPr lang="es-E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3000364" y="5715016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C18</a:t>
            </a:r>
            <a:endParaRPr lang="es-E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3143240" y="6429396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C26</a:t>
            </a:r>
            <a:endParaRPr lang="es-E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6929454" y="5572140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C9</a:t>
            </a:r>
            <a:endParaRPr lang="es-E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6786578" y="4286256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C25</a:t>
            </a:r>
            <a:endParaRPr lang="es-E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8572496" y="3571876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C27</a:t>
            </a:r>
            <a:endParaRPr lang="es-E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8572496" y="1714488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C10</a:t>
            </a:r>
            <a:endParaRPr lang="es-E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8572496" y="357166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C16</a:t>
            </a:r>
            <a:endParaRPr lang="es-E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0" y="0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3" action="ppaction://hlinksldjump"/>
              </a:rPr>
              <a:t>C19</a:t>
            </a:r>
            <a:endParaRPr lang="es-E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928662" y="0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3" action="ppaction://hlinksldjump"/>
              </a:rPr>
              <a:t>C12</a:t>
            </a:r>
            <a:endParaRPr lang="es-E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3286116" y="0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4" action="ppaction://hlinksldjump"/>
              </a:rPr>
              <a:t>C11</a:t>
            </a:r>
            <a:endParaRPr lang="es-E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357158" y="2071678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5" action="ppaction://hlinksldjump"/>
              </a:rPr>
              <a:t>C15</a:t>
            </a:r>
            <a:endParaRPr lang="es-E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3500438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3" action="ppaction://hlinksldjump"/>
              </a:rPr>
              <a:t>C21</a:t>
            </a:r>
            <a:endParaRPr lang="es-E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4071942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4" action="ppaction://hlinksldjump"/>
              </a:rPr>
              <a:t>C24</a:t>
            </a:r>
            <a:endParaRPr lang="es-E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4857760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6" action="ppaction://hlinksldjump"/>
              </a:rPr>
              <a:t>C13</a:t>
            </a:r>
            <a:endParaRPr lang="es-ES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5286388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6" action="ppaction://hlinksldjump"/>
              </a:rPr>
              <a:t>C14</a:t>
            </a:r>
            <a:endParaRPr lang="es-ES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500034" y="6072206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6" action="ppaction://hlinksldjump"/>
              </a:rPr>
              <a:t>C20</a:t>
            </a:r>
            <a:endParaRPr lang="es-E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3000364" y="3214686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7" action="ppaction://hlinksldjump"/>
              </a:rPr>
              <a:t>C1</a:t>
            </a:r>
            <a:endParaRPr lang="es-E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3000364" y="4071942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7" action="ppaction://hlinksldjump"/>
              </a:rPr>
              <a:t>C6</a:t>
            </a:r>
            <a:endParaRPr lang="es-E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3000364" y="4786322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7" action="ppaction://hlinksldjump"/>
              </a:rPr>
              <a:t>C7</a:t>
            </a:r>
            <a:endParaRPr lang="es-E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3000364" y="5143512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7" action="ppaction://hlinksldjump"/>
              </a:rPr>
              <a:t>C8</a:t>
            </a:r>
            <a:endParaRPr lang="es-E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3000364" y="5429264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7" action="ppaction://hlinksldjump"/>
              </a:rPr>
              <a:t>C17</a:t>
            </a:r>
            <a:endParaRPr lang="es-ES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3000364" y="5715016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7" action="ppaction://hlinksldjump"/>
              </a:rPr>
              <a:t>C18</a:t>
            </a:r>
            <a:endParaRPr lang="es-E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3071802" y="6429396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7" action="ppaction://hlinksldjump"/>
              </a:rPr>
              <a:t>C26</a:t>
            </a:r>
            <a:endParaRPr lang="es-E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8429652" y="357166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4" action="ppaction://hlinksldjump"/>
              </a:rPr>
              <a:t>C16</a:t>
            </a:r>
            <a:endParaRPr lang="es-ES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8429652" y="1785926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8" action="ppaction://hlinksldjump"/>
              </a:rPr>
              <a:t>C10</a:t>
            </a:r>
            <a:endParaRPr lang="es-ES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8429652" y="3643314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9" action="ppaction://hlinksldjump"/>
              </a:rPr>
              <a:t>C27</a:t>
            </a:r>
            <a:endParaRPr lang="es-ES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6643702" y="4357694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10" action="ppaction://hlinksldjump"/>
              </a:rPr>
              <a:t>C25</a:t>
            </a:r>
            <a:endParaRPr lang="es-E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6786578" y="5572140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7" action="ppaction://hlinksldjump"/>
              </a:rPr>
              <a:t>C9</a:t>
            </a:r>
            <a:endParaRPr lang="es-E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4643438" y="571480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>
                <a:hlinkClick r:id="rId11" action="ppaction://hlinksldjump"/>
              </a:rPr>
              <a:t>DVR</a:t>
            </a:r>
            <a:endParaRPr lang="es-ES" sz="1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6248" y="6143644"/>
            <a:ext cx="914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8" y="4357694"/>
            <a:ext cx="8763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57884" y="6143644"/>
            <a:ext cx="9144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42976" y="6072206"/>
            <a:ext cx="904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357298"/>
            <a:ext cx="8763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14480" y="1714488"/>
            <a:ext cx="8763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28662" y="2857496"/>
            <a:ext cx="9525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1785918" y="428604"/>
            <a:ext cx="785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A7</a:t>
            </a:r>
            <a:endParaRPr lang="es-ES" sz="1100" b="1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28662" y="4572008"/>
            <a:ext cx="8858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29520" y="1000108"/>
            <a:ext cx="9525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57884" y="4857760"/>
            <a:ext cx="9525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72396" y="1785926"/>
            <a:ext cx="914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29520" y="4214818"/>
            <a:ext cx="895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785786" y="6500834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hlinkClick r:id="rId21" action="ppaction://hlinksldjump"/>
              </a:rPr>
              <a:t>Resultado de pérdidas</a:t>
            </a:r>
            <a:endParaRPr lang="es-ES" sz="11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715008" y="6429396"/>
            <a:ext cx="1357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>
                <a:hlinkClick r:id="rId22" action="ppaction://hlinksldjump"/>
              </a:rPr>
              <a:t>Costo del diseño</a:t>
            </a:r>
            <a:endParaRPr lang="es-ES" sz="1100" dirty="0"/>
          </a:p>
        </p:txBody>
      </p:sp>
      <p:sp>
        <p:nvSpPr>
          <p:cNvPr id="61" name="TextBox 60"/>
          <p:cNvSpPr txBox="1"/>
          <p:nvPr/>
        </p:nvSpPr>
        <p:spPr>
          <a:xfrm>
            <a:off x="7500958" y="6429396"/>
            <a:ext cx="150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>
                <a:hlinkClick r:id="rId23" action="ppaction://hlinksldjump"/>
              </a:rPr>
              <a:t>Ubicación general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Resultados de ancho de banda óptico, eléctrico y velocidad de trasmisión.</a:t>
            </a:r>
            <a:endParaRPr lang="es-ES" sz="3600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2060848"/>
            <a:ext cx="5335003" cy="343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>
            <a:off x="857224" y="6215082"/>
            <a:ext cx="1000132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1000100" y="6286520"/>
            <a:ext cx="1000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>
                <a:hlinkClick r:id="rId3" action="ppaction://hlinksldjump"/>
              </a:rPr>
              <a:t>Regresar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6. Costo del diseño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39250" y="1935163"/>
            <a:ext cx="52654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s-EC" dirty="0" smtClean="0"/>
              <a:t>Costo del diseño</a:t>
            </a:r>
            <a:endParaRPr lang="es-ES" dirty="0"/>
          </a:p>
        </p:txBody>
      </p:sp>
      <p:pic>
        <p:nvPicPr>
          <p:cNvPr id="7" name=" 0"/>
          <p:cNvPicPr/>
          <p:nvPr/>
        </p:nvPicPr>
        <p:blipFill rotWithShape="1">
          <a:blip r:embed="rId2"/>
          <a:srcRect l="32271" t="27446" r="27985" b="34239"/>
          <a:stretch/>
        </p:blipFill>
        <p:spPr bwMode="auto">
          <a:xfrm>
            <a:off x="107504" y="1628800"/>
            <a:ext cx="4296094" cy="2875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 0"/>
          <p:cNvPicPr/>
          <p:nvPr/>
        </p:nvPicPr>
        <p:blipFill rotWithShape="1">
          <a:blip r:embed="rId3"/>
          <a:srcRect l="32270" t="20653" r="27476" b="7879"/>
          <a:stretch/>
        </p:blipFill>
        <p:spPr bwMode="auto">
          <a:xfrm>
            <a:off x="4499992" y="1628800"/>
            <a:ext cx="4514081" cy="48819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535782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s-EC" sz="1800" dirty="0" smtClean="0"/>
              <a:t>Incidencia de los precios en el costo total</a:t>
            </a:r>
            <a:endParaRPr lang="es-ES" sz="1800" dirty="0"/>
          </a:p>
        </p:txBody>
      </p:sp>
      <p:pic>
        <p:nvPicPr>
          <p:cNvPr id="5" name="Imagen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715040" cy="478634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58175" cy="1071563"/>
          </a:xfrm>
        </p:spPr>
        <p:txBody>
          <a:bodyPr/>
          <a:lstStyle/>
          <a:p>
            <a:pPr algn="ctr"/>
            <a:r>
              <a:rPr lang="es-EC" sz="3000" dirty="0" smtClean="0"/>
              <a:t>2. Identificación y descripción del problema</a:t>
            </a:r>
            <a:endParaRPr lang="es-ES" sz="3000" dirty="0" smtClean="0"/>
          </a:p>
        </p:txBody>
      </p:sp>
      <p:sp>
        <p:nvSpPr>
          <p:cNvPr id="4099" name="Text Placeholder 3"/>
          <p:cNvSpPr>
            <a:spLocks noGrp="1"/>
          </p:cNvSpPr>
          <p:nvPr>
            <p:ph type="body" idx="2"/>
          </p:nvPr>
        </p:nvSpPr>
        <p:spPr>
          <a:xfrm>
            <a:off x="251520" y="1124744"/>
            <a:ext cx="8392418" cy="1080120"/>
          </a:xfrm>
        </p:spPr>
        <p:txBody>
          <a:bodyPr>
            <a:norm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800" dirty="0" smtClean="0"/>
              <a:t>Limitaciones al transmitir señales de video a grandes distancias.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s-EC" sz="1800" dirty="0" smtClean="0"/>
              <a:t>Ralentización </a:t>
            </a:r>
            <a:r>
              <a:rPr lang="es-EC" sz="1800" dirty="0"/>
              <a:t>de las imágenes.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1800" dirty="0"/>
              <a:t>Poco ancho de banda.</a:t>
            </a:r>
            <a:r>
              <a:rPr lang="es-EC" sz="1800" dirty="0">
                <a:hlinkClick r:id="rId2" action="ppaction://hlinksldjump"/>
              </a:rPr>
              <a:t> </a:t>
            </a:r>
            <a:endParaRPr lang="es-EC" sz="1800" dirty="0"/>
          </a:p>
          <a:p>
            <a:pPr algn="just"/>
            <a:endParaRPr lang="es-EC" sz="2400" dirty="0" smtClean="0"/>
          </a:p>
          <a:p>
            <a:pPr>
              <a:buFontTx/>
              <a:buChar char="•"/>
            </a:pPr>
            <a:endParaRPr lang="es-EC" sz="2400" dirty="0" smtClean="0"/>
          </a:p>
          <a:p>
            <a:endParaRPr lang="es-ES" dirty="0" smtClean="0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860032" y="5333684"/>
            <a:ext cx="28831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C" sz="1600" dirty="0"/>
              <a:t>Sistemas de vigilancia, en </a:t>
            </a:r>
            <a:r>
              <a:rPr lang="es-EC" sz="1600" dirty="0" smtClean="0"/>
              <a:t>lugares de gran extensión </a:t>
            </a:r>
            <a:r>
              <a:rPr lang="es-EC" sz="1600" dirty="0"/>
              <a:t>[1].</a:t>
            </a:r>
            <a:endParaRPr lang="es-ES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64017"/>
            <a:ext cx="3384376" cy="229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132856"/>
            <a:ext cx="3384375" cy="235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132856"/>
            <a:ext cx="3371002" cy="236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7. Conclusiones y Recomendaciones</a:t>
            </a:r>
            <a:endParaRPr lang="es-ES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95749" y="2419881"/>
            <a:ext cx="5152501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just"/>
            <a:r>
              <a:rPr lang="es-EC" sz="2800" dirty="0" smtClean="0"/>
              <a:t>Se logra mayor ancho de banda.</a:t>
            </a:r>
          </a:p>
          <a:p>
            <a:pPr algn="just"/>
            <a:r>
              <a:rPr lang="es-EC" sz="2800" dirty="0" smtClean="0"/>
              <a:t>Se da protección a 44 Ha. usando 27 cámaras.</a:t>
            </a:r>
          </a:p>
          <a:p>
            <a:pPr algn="just"/>
            <a:r>
              <a:rPr lang="es-EC" sz="2800" dirty="0" smtClean="0"/>
              <a:t>Con la fibra usada se consiguen velocidades de hasta 1 Gbps.</a:t>
            </a:r>
          </a:p>
          <a:p>
            <a:pPr algn="just"/>
            <a:r>
              <a:rPr lang="es-EC" sz="2800" dirty="0" smtClean="0"/>
              <a:t>Se tiene suficiente margen de pérdida, lo que permite la instalación de más cámaras.</a:t>
            </a:r>
          </a:p>
          <a:p>
            <a:pPr algn="just"/>
            <a:r>
              <a:rPr lang="es-EC" sz="2800" dirty="0" smtClean="0"/>
              <a:t>Se pueden disminuir costos.</a:t>
            </a:r>
          </a:p>
          <a:p>
            <a:pPr algn="just"/>
            <a:r>
              <a:rPr lang="es-EC" sz="2800" dirty="0" smtClean="0"/>
              <a:t>Del costo total, la instalación de fibra representa el 40%.</a:t>
            </a:r>
          </a:p>
          <a:p>
            <a:pPr algn="just"/>
            <a:r>
              <a:rPr lang="es-EC" sz="2800" dirty="0" smtClean="0"/>
              <a:t>Se podría a futuro, diseñar una red con otra topología que permita integrar otros servicios.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r>
              <a:rPr lang="es-EC" dirty="0" smtClean="0"/>
              <a:t>Bibliografía</a:t>
            </a:r>
            <a:endParaRPr lang="es-E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algn="just">
              <a:buFontTx/>
              <a:buNone/>
            </a:pPr>
            <a:r>
              <a:rPr lang="es-EC" sz="1800" dirty="0" smtClean="0"/>
              <a:t>[1].  SIEMENS, Descripción de los productos de OTN.</a:t>
            </a:r>
          </a:p>
          <a:p>
            <a:pPr algn="just">
              <a:buFontTx/>
              <a:buNone/>
            </a:pPr>
            <a:r>
              <a:rPr lang="es-EC" sz="1800" dirty="0" smtClean="0"/>
              <a:t>[2].  AXIS, Communications. Compresión de video digital. Agosto 2004.</a:t>
            </a:r>
          </a:p>
          <a:p>
            <a:pPr>
              <a:buFontTx/>
              <a:buNone/>
            </a:pPr>
            <a:r>
              <a:rPr lang="es-EC" sz="1800" dirty="0" smtClean="0"/>
              <a:t>[3].http://www.lpi.tel.uva.es/~nacho/docencia/EMC/trabajos_01_02/EMC_TV/Compatibilidad_archivos/image002.jpg </a:t>
            </a:r>
          </a:p>
          <a:p>
            <a:pPr>
              <a:buFontTx/>
              <a:buNone/>
            </a:pPr>
            <a:r>
              <a:rPr lang="es-EC" sz="1800" dirty="0" smtClean="0"/>
              <a:t>[4]. Corning cable system, </a:t>
            </a:r>
            <a:r>
              <a:rPr lang="es-EC" sz="1800" dirty="0" smtClean="0">
                <a:hlinkClick r:id="rId2"/>
              </a:rPr>
              <a:t>http://ccswebapps.corning.com/web/college/fibertutorial.nsf/ofpara?OpenForm#7</a:t>
            </a:r>
            <a:endParaRPr lang="es-EC" sz="1800" dirty="0" smtClean="0"/>
          </a:p>
          <a:p>
            <a:pPr>
              <a:buFontTx/>
              <a:buNone/>
            </a:pPr>
            <a:r>
              <a:rPr lang="es-EC" sz="1800" dirty="0" smtClean="0"/>
              <a:t>[5].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KASAP, S.O., Optoelectronics and Photonics: Principles and practices, Prentice Hall, 2001</a:t>
            </a:r>
            <a:endParaRPr lang="es-EC" sz="1800" dirty="0" smtClean="0"/>
          </a:p>
          <a:p>
            <a:pPr>
              <a:buFontTx/>
              <a:buNone/>
            </a:pPr>
            <a:r>
              <a:rPr lang="es-EC" sz="1800" dirty="0" smtClean="0"/>
              <a:t>[6]. </a:t>
            </a:r>
            <a:r>
              <a:rPr lang="es-E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Autoridad Portuaria de Puerto Bolívar, Mapa Sensible,” </a:t>
            </a:r>
            <a:r>
              <a:rPr lang="es-ES" sz="18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http://www.appb.gov.ec/esqpuerto.htm.</a:t>
            </a:r>
            <a:r>
              <a:rPr lang="es-E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acceso en Enero 2010.</a:t>
            </a:r>
            <a:endParaRPr lang="es-EC" sz="1800" dirty="0" smtClean="0"/>
          </a:p>
          <a:p>
            <a:pPr>
              <a:buFontTx/>
              <a:buNone/>
            </a:pPr>
            <a:endParaRPr lang="es-EC" sz="1800" dirty="0" smtClean="0"/>
          </a:p>
          <a:p>
            <a:pPr>
              <a:buFontTx/>
              <a:buNone/>
            </a:pPr>
            <a:endParaRPr lang="es-EC" sz="1800" dirty="0" smtClean="0"/>
          </a:p>
          <a:p>
            <a:pPr>
              <a:buFontTx/>
              <a:buNone/>
            </a:pPr>
            <a:endParaRPr lang="es-E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 0"/>
          <p:cNvPicPr/>
          <p:nvPr/>
        </p:nvPicPr>
        <p:blipFill rotWithShape="1">
          <a:blip r:embed="rId2" cstate="print"/>
          <a:srcRect l="17229" t="10689" r="11713" b="114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428868"/>
            <a:ext cx="361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2500306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C26</a:t>
            </a:r>
            <a:endParaRPr lang="es-ES" sz="11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388666">
            <a:off x="948226" y="1687287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1643050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C17</a:t>
            </a:r>
            <a:endParaRPr lang="es-ES" sz="1100" b="1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784332">
            <a:off x="1388516" y="1269479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00100" y="1142984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C18</a:t>
            </a:r>
            <a:endParaRPr lang="es-ES" sz="1100" b="1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808861">
            <a:off x="3523890" y="3211977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636644">
            <a:off x="3950934" y="3219069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214810" y="3071810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C7</a:t>
            </a:r>
            <a:endParaRPr lang="es-ES" sz="11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428992" y="3000372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C8</a:t>
            </a:r>
            <a:endParaRPr lang="es-ES" sz="1100" b="1" dirty="0" smtClean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22027">
            <a:off x="6256803" y="3362905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072198" y="3500438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C5</a:t>
            </a:r>
            <a:endParaRPr lang="es-ES" sz="1100" b="1" dirty="0" smtClean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736489">
            <a:off x="6461194" y="2838237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357950" y="2571744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C6</a:t>
            </a:r>
            <a:endParaRPr lang="es-ES" sz="1100" b="1" dirty="0" smtClean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47961">
            <a:off x="6858479" y="2873557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143768" y="2714620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C3</a:t>
            </a:r>
            <a:endParaRPr lang="es-ES" sz="1100" b="1" dirty="0" smtClean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98787">
            <a:off x="7183964" y="4219527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072330" y="4143380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C1</a:t>
            </a:r>
            <a:endParaRPr lang="es-ES" sz="1100" b="1" dirty="0" smtClean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832102">
            <a:off x="7155290" y="3305141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7429520" y="3214686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C2</a:t>
            </a:r>
            <a:endParaRPr lang="es-ES" sz="1100" b="1" dirty="0" smtClean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22574">
            <a:off x="6839543" y="2224296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143768" y="2214554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C4</a:t>
            </a:r>
            <a:endParaRPr lang="es-ES" sz="1100" b="1" dirty="0" smtClean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643578"/>
            <a:ext cx="361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572396" y="5715016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C9</a:t>
            </a:r>
            <a:endParaRPr lang="es-ES" sz="1100" b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5214950"/>
            <a:ext cx="457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2000240"/>
            <a:ext cx="322959" cy="67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2357422" y="1785926"/>
            <a:ext cx="428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A3</a:t>
            </a:r>
            <a:endParaRPr lang="es-ES" sz="11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571612"/>
            <a:ext cx="30807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6500826" y="1357298"/>
            <a:ext cx="428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A1</a:t>
            </a:r>
            <a:endParaRPr lang="es-ES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00100" y="642918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Zona Administrativa</a:t>
            </a:r>
            <a:endParaRPr lang="es-ES" sz="11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928926" y="2786058"/>
            <a:ext cx="24288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Entrada a Zona Administrativa</a:t>
            </a:r>
            <a:endParaRPr lang="es-ES" sz="11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00826" y="4714884"/>
            <a:ext cx="150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Entrada Vehicular</a:t>
            </a:r>
            <a:endParaRPr lang="es-ES" sz="11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286380" y="2428868"/>
            <a:ext cx="150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Entrada Peatonal</a:t>
            </a:r>
            <a:endParaRPr lang="es-ES" sz="11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2857496"/>
            <a:ext cx="1714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Vigilancia Perimetral</a:t>
            </a:r>
            <a:endParaRPr lang="es-ES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15206" y="6000768"/>
            <a:ext cx="1714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Vigilancia Perimetral</a:t>
            </a:r>
            <a:endParaRPr lang="es-ES" sz="1100" b="1" dirty="0"/>
          </a:p>
        </p:txBody>
      </p:sp>
      <p:sp>
        <p:nvSpPr>
          <p:cNvPr id="41" name="Left Arrow 40"/>
          <p:cNvSpPr/>
          <p:nvPr/>
        </p:nvSpPr>
        <p:spPr>
          <a:xfrm>
            <a:off x="1071538" y="4714884"/>
            <a:ext cx="78581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TextBox 41"/>
          <p:cNvSpPr txBox="1"/>
          <p:nvPr/>
        </p:nvSpPr>
        <p:spPr>
          <a:xfrm>
            <a:off x="1071538" y="4786322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hlinkClick r:id="rId8" action="ppaction://hlinksldjump"/>
              </a:rPr>
              <a:t>Regresar</a:t>
            </a:r>
            <a:endParaRPr lang="es-ES" sz="1100" b="1" dirty="0"/>
          </a:p>
        </p:txBody>
      </p:sp>
      <p:sp>
        <p:nvSpPr>
          <p:cNvPr id="43" name="Rectangle 42"/>
          <p:cNvSpPr/>
          <p:nvPr/>
        </p:nvSpPr>
        <p:spPr>
          <a:xfrm>
            <a:off x="0" y="5786454"/>
            <a:ext cx="45719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1357298"/>
            <a:ext cx="928694" cy="38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62" y="3183759"/>
            <a:ext cx="852488" cy="36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6786578" y="214290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1310 </a:t>
            </a:r>
            <a:r>
              <a:rPr lang="es-EC" sz="1100" b="1" dirty="0" err="1" smtClean="0"/>
              <a:t>nm</a:t>
            </a:r>
            <a:endParaRPr lang="es-EC" sz="1100" b="1" dirty="0" smtClean="0"/>
          </a:p>
          <a:p>
            <a:r>
              <a:rPr lang="es-EC" sz="1100" b="1" dirty="0" smtClean="0"/>
              <a:t>1x12  50/125 </a:t>
            </a:r>
            <a:r>
              <a:rPr lang="es-EC" sz="1100" b="1" dirty="0" err="1" smtClean="0"/>
              <a:t>um</a:t>
            </a:r>
            <a:endParaRPr lang="es-ES" sz="1100" b="1" dirty="0"/>
          </a:p>
        </p:txBody>
      </p:sp>
      <p:cxnSp>
        <p:nvCxnSpPr>
          <p:cNvPr id="54" name="Straight Connector 53"/>
          <p:cNvCxnSpPr>
            <a:stCxn id="52" idx="2"/>
          </p:cNvCxnSpPr>
          <p:nvPr/>
        </p:nvCxnSpPr>
        <p:spPr>
          <a:xfrm rot="5400000">
            <a:off x="6859146" y="572609"/>
            <a:ext cx="497807" cy="642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54" y="1071546"/>
            <a:ext cx="1157031" cy="84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43174" y="1214422"/>
            <a:ext cx="1162611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98958" y="4357694"/>
            <a:ext cx="1145042" cy="80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45719" y="5589240"/>
            <a:ext cx="2740331" cy="625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370645" y="5941085"/>
            <a:ext cx="1321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Simbología</a:t>
            </a:r>
            <a:endParaRPr lang="es-EC" sz="1100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786058"/>
            <a:ext cx="361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47961">
            <a:off x="6787041" y="5373887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22574">
            <a:off x="6768105" y="4010247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29058" y="2571744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C20</a:t>
            </a:r>
            <a:endParaRPr lang="es-E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15206" y="3929066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C14</a:t>
            </a:r>
            <a:endParaRPr lang="es-ES" sz="11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367606" y="5510226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C13</a:t>
            </a:r>
            <a:endParaRPr lang="es-ES" sz="1100" b="1" dirty="0" smtClean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857496"/>
            <a:ext cx="322959" cy="67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572264" y="2571744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A4</a:t>
            </a:r>
            <a:endParaRPr lang="es-ES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43438" y="1000108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Bodega</a:t>
            </a:r>
            <a:endParaRPr lang="es-ES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71604" y="1500174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Bodega</a:t>
            </a:r>
            <a:endParaRPr lang="es-ES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85786" y="1500174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Bodega</a:t>
            </a:r>
            <a:endParaRPr lang="es-ES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16" y="214291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1310 </a:t>
            </a:r>
            <a:r>
              <a:rPr lang="es-EC" sz="1100" b="1" dirty="0" err="1" smtClean="0"/>
              <a:t>nm</a:t>
            </a:r>
            <a:endParaRPr lang="es-EC" sz="1100" b="1" dirty="0" smtClean="0"/>
          </a:p>
          <a:p>
            <a:r>
              <a:rPr lang="es-EC" sz="1100" b="1" dirty="0" smtClean="0"/>
              <a:t>1x8  50/125 </a:t>
            </a:r>
            <a:r>
              <a:rPr lang="es-EC" sz="1100" b="1" dirty="0" err="1" smtClean="0"/>
              <a:t>um</a:t>
            </a:r>
            <a:endParaRPr lang="es-EC" sz="1100" b="1" dirty="0" smtClean="0"/>
          </a:p>
          <a:p>
            <a:r>
              <a:rPr lang="es-EC" sz="1100" b="1" dirty="0" smtClean="0"/>
              <a:t>1x12  50/125 </a:t>
            </a:r>
            <a:r>
              <a:rPr lang="es-EC" sz="1100" b="1" dirty="0" err="1" smtClean="0"/>
              <a:t>um</a:t>
            </a:r>
            <a:endParaRPr lang="es-EC" sz="1100" b="1" dirty="0" smtClean="0"/>
          </a:p>
          <a:p>
            <a:endParaRPr lang="es-E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72066" y="4357694"/>
            <a:ext cx="1357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1310 </a:t>
            </a:r>
            <a:r>
              <a:rPr lang="es-EC" sz="1100" b="1" dirty="0" err="1" smtClean="0"/>
              <a:t>nm</a:t>
            </a:r>
            <a:endParaRPr lang="es-EC" sz="1100" b="1" dirty="0" smtClean="0"/>
          </a:p>
          <a:p>
            <a:r>
              <a:rPr lang="es-EC" sz="1100" b="1" dirty="0" smtClean="0"/>
              <a:t>1x12  50/125 </a:t>
            </a:r>
            <a:r>
              <a:rPr lang="es-EC" sz="1100" b="1" dirty="0" err="1" smtClean="0"/>
              <a:t>um</a:t>
            </a:r>
            <a:endParaRPr lang="es-E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0034" y="5786454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Simbología</a:t>
            </a:r>
            <a:endParaRPr lang="es-ES" sz="1600" dirty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571744"/>
            <a:ext cx="1259182" cy="93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eft Arrow 23"/>
          <p:cNvSpPr/>
          <p:nvPr/>
        </p:nvSpPr>
        <p:spPr>
          <a:xfrm>
            <a:off x="2571736" y="5143512"/>
            <a:ext cx="78581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Box 24"/>
          <p:cNvSpPr txBox="1"/>
          <p:nvPr/>
        </p:nvSpPr>
        <p:spPr>
          <a:xfrm>
            <a:off x="2643174" y="5214950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hlinkClick r:id="rId7" action="ppaction://hlinksldjump"/>
              </a:rPr>
              <a:t>Regresar</a:t>
            </a:r>
            <a:endParaRPr lang="es-E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143768" y="4786322"/>
            <a:ext cx="1357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Zona de Pesaje</a:t>
            </a:r>
            <a:endParaRPr lang="es-ES" sz="11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3857628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Bodega</a:t>
            </a:r>
            <a:endParaRPr lang="es-E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43372" y="3500438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Bodega</a:t>
            </a:r>
            <a:endParaRPr lang="es-E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72132" y="3500438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Bodega</a:t>
            </a:r>
            <a:endParaRPr lang="es-E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6143644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Bodega</a:t>
            </a:r>
            <a:endParaRPr lang="es-ES" sz="11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361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428868"/>
            <a:ext cx="361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64287">
            <a:off x="8017149" y="1249715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53674">
            <a:off x="8529696" y="1214087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7158" y="2214554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C19</a:t>
            </a:r>
            <a:endParaRPr lang="es-E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29586" y="2500306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C12</a:t>
            </a:r>
            <a:endParaRPr lang="es-E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86710" y="1000108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C21</a:t>
            </a:r>
            <a:endParaRPr lang="es-E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43934" y="785794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C22</a:t>
            </a:r>
            <a:endParaRPr lang="es-ES" sz="11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428868"/>
            <a:ext cx="4667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35743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2357430"/>
            <a:ext cx="322959" cy="67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2928934"/>
            <a:ext cx="1211096" cy="92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2571744"/>
            <a:ext cx="1064080" cy="80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072330" y="2071678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A7</a:t>
            </a:r>
            <a:endParaRPr lang="es-E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28662" y="1857364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1310 </a:t>
            </a:r>
            <a:r>
              <a:rPr lang="es-EC" sz="1100" b="1" dirty="0" err="1" smtClean="0"/>
              <a:t>nm</a:t>
            </a:r>
            <a:endParaRPr lang="es-EC" sz="1100" b="1" dirty="0" smtClean="0"/>
          </a:p>
          <a:p>
            <a:r>
              <a:rPr lang="es-EC" sz="1100" b="1" dirty="0" smtClean="0"/>
              <a:t>1x4  50/125 </a:t>
            </a:r>
            <a:r>
              <a:rPr lang="es-EC" sz="1100" b="1" dirty="0" err="1" smtClean="0"/>
              <a:t>um</a:t>
            </a:r>
            <a:endParaRPr lang="es-ES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43504" y="1500174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1310 </a:t>
            </a:r>
            <a:r>
              <a:rPr lang="es-EC" sz="1100" b="1" dirty="0" err="1" smtClean="0"/>
              <a:t>nm</a:t>
            </a:r>
            <a:endParaRPr lang="es-EC" sz="1100" b="1" dirty="0" smtClean="0"/>
          </a:p>
          <a:p>
            <a:r>
              <a:rPr lang="es-EC" sz="1100" b="1" dirty="0" smtClean="0"/>
              <a:t>1x8  50/125 </a:t>
            </a:r>
            <a:r>
              <a:rPr lang="es-EC" sz="1100" b="1" dirty="0" err="1" smtClean="0"/>
              <a:t>um</a:t>
            </a:r>
            <a:endParaRPr lang="es-ES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86644" y="4714884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1310 </a:t>
            </a:r>
            <a:r>
              <a:rPr lang="es-EC" sz="1100" b="1" dirty="0" err="1" smtClean="0"/>
              <a:t>nm</a:t>
            </a:r>
            <a:endParaRPr lang="es-EC" sz="1100" b="1" dirty="0" smtClean="0"/>
          </a:p>
          <a:p>
            <a:r>
              <a:rPr lang="es-EC" sz="1100" b="1" dirty="0" smtClean="0"/>
              <a:t>1x8  50/125 </a:t>
            </a:r>
            <a:r>
              <a:rPr lang="es-EC" sz="1100" b="1" dirty="0" err="1" smtClean="0"/>
              <a:t>um</a:t>
            </a:r>
            <a:endParaRPr lang="es-EC" sz="1100" b="1" dirty="0" smtClean="0"/>
          </a:p>
          <a:p>
            <a:r>
              <a:rPr lang="es-EC" sz="1100" b="1" dirty="0" smtClean="0"/>
              <a:t>1x12  50/125 </a:t>
            </a:r>
            <a:r>
              <a:rPr lang="es-EC" sz="1100" b="1" dirty="0" err="1" smtClean="0"/>
              <a:t>um</a:t>
            </a:r>
            <a:endParaRPr lang="es-EC" sz="1100" b="1" dirty="0" smtClean="0"/>
          </a:p>
          <a:p>
            <a:endParaRPr lang="es-ES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00760" y="785794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1310 </a:t>
            </a:r>
            <a:r>
              <a:rPr lang="es-EC" sz="1100" b="1" dirty="0" err="1" smtClean="0"/>
              <a:t>nm</a:t>
            </a:r>
            <a:endParaRPr lang="es-EC" sz="1100" b="1" dirty="0" smtClean="0"/>
          </a:p>
          <a:p>
            <a:r>
              <a:rPr lang="es-EC" sz="1100" b="1" dirty="0" smtClean="0"/>
              <a:t>1x8  50/125 </a:t>
            </a:r>
            <a:r>
              <a:rPr lang="es-EC" sz="1100" b="1" dirty="0" err="1" smtClean="0"/>
              <a:t>um</a:t>
            </a:r>
            <a:endParaRPr lang="es-EC" sz="1100" b="1" dirty="0" smtClean="0"/>
          </a:p>
          <a:p>
            <a:r>
              <a:rPr lang="es-EC" sz="1100" b="1" dirty="0" smtClean="0"/>
              <a:t>2x12  50/125 </a:t>
            </a:r>
            <a:r>
              <a:rPr lang="es-EC" sz="1100" b="1" dirty="0" err="1" smtClean="0"/>
              <a:t>um</a:t>
            </a:r>
            <a:endParaRPr lang="es-EC" sz="1100" b="1" dirty="0" smtClean="0"/>
          </a:p>
          <a:p>
            <a:endParaRPr lang="es-ES" sz="11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000496" y="428604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1310 </a:t>
            </a:r>
            <a:r>
              <a:rPr lang="es-EC" sz="1100" b="1" dirty="0" err="1" smtClean="0"/>
              <a:t>nm</a:t>
            </a:r>
            <a:endParaRPr lang="es-EC" sz="1100" b="1" dirty="0" smtClean="0"/>
          </a:p>
          <a:p>
            <a:r>
              <a:rPr lang="es-EC" sz="1100" b="1" dirty="0" smtClean="0"/>
              <a:t>1x4  50/125 </a:t>
            </a:r>
            <a:r>
              <a:rPr lang="es-EC" sz="1100" b="1" dirty="0" err="1" smtClean="0"/>
              <a:t>um</a:t>
            </a:r>
            <a:endParaRPr lang="es-ES" sz="1100" b="1" dirty="0"/>
          </a:p>
        </p:txBody>
      </p:sp>
      <p:cxnSp>
        <p:nvCxnSpPr>
          <p:cNvPr id="27" name="Straight Connector 26"/>
          <p:cNvCxnSpPr>
            <a:endCxn id="25" idx="2"/>
          </p:cNvCxnSpPr>
          <p:nvPr/>
        </p:nvCxnSpPr>
        <p:spPr>
          <a:xfrm flipV="1">
            <a:off x="3786182" y="859491"/>
            <a:ext cx="857256" cy="6406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5720" y="35716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Simbología</a:t>
            </a:r>
            <a:endParaRPr lang="es-ES" sz="1600" dirty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1785918" y="1357298"/>
            <a:ext cx="78581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TextBox 30"/>
          <p:cNvSpPr txBox="1"/>
          <p:nvPr/>
        </p:nvSpPr>
        <p:spPr>
          <a:xfrm>
            <a:off x="1785918" y="1428736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hlinkClick r:id="rId10" action="ppaction://hlinksldjump"/>
              </a:rPr>
              <a:t>Regresar</a:t>
            </a:r>
            <a:endParaRPr lang="es-ES" sz="11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643834" y="1714488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Bodegas de refrigeración</a:t>
            </a:r>
            <a:endParaRPr lang="es-ES" sz="11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7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28"/>
            <a:ext cx="361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714356"/>
            <a:ext cx="447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3438" y="285728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C15</a:t>
            </a:r>
            <a:endParaRPr lang="es-E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35716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Simbología</a:t>
            </a:r>
            <a:endParaRPr lang="es-ES" sz="1600" dirty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2500306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1310 </a:t>
            </a:r>
            <a:r>
              <a:rPr lang="es-EC" sz="1100" b="1" dirty="0" err="1" smtClean="0"/>
              <a:t>nm</a:t>
            </a:r>
            <a:endParaRPr lang="es-EC" sz="1100" b="1" dirty="0" smtClean="0"/>
          </a:p>
          <a:p>
            <a:r>
              <a:rPr lang="es-EC" sz="1100" b="1" dirty="0" smtClean="0"/>
              <a:t>1x4  50/125 </a:t>
            </a:r>
            <a:r>
              <a:rPr lang="es-EC" sz="1100" b="1" dirty="0" err="1" smtClean="0"/>
              <a:t>um</a:t>
            </a:r>
            <a:endParaRPr lang="es-ES" sz="1100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785794"/>
            <a:ext cx="1270005" cy="91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eft Arrow 11"/>
          <p:cNvSpPr/>
          <p:nvPr/>
        </p:nvSpPr>
        <p:spPr>
          <a:xfrm>
            <a:off x="785786" y="1643050"/>
            <a:ext cx="78581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785786" y="1714488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hlinkClick r:id="rId6" action="ppaction://hlinksldjump"/>
              </a:rPr>
              <a:t>Regresar</a:t>
            </a:r>
            <a:endParaRPr lang="es-E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29058" y="3143248"/>
            <a:ext cx="857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Muelle</a:t>
            </a:r>
            <a:endParaRPr lang="es-ES" sz="11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64287">
            <a:off x="1230538" y="4750179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645759">
            <a:off x="1674834" y="4594712"/>
            <a:ext cx="542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071810"/>
            <a:ext cx="361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643050"/>
            <a:ext cx="361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785926"/>
            <a:ext cx="457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857760"/>
            <a:ext cx="322959" cy="67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4643446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A8</a:t>
            </a:r>
            <a:endParaRPr lang="es-E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4429132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C23</a:t>
            </a:r>
            <a:endParaRPr lang="es-E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85918" y="4286256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C24</a:t>
            </a:r>
            <a:endParaRPr lang="es-E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00364" y="3071810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C11</a:t>
            </a:r>
            <a:endParaRPr lang="es-E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29520" y="1428736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C16</a:t>
            </a:r>
            <a:endParaRPr lang="es-ES" sz="1100" b="1" dirty="0"/>
          </a:p>
        </p:txBody>
      </p:sp>
      <p:pic>
        <p:nvPicPr>
          <p:cNvPr id="14" name="Imagen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2424">
            <a:off x="3640771" y="2860135"/>
            <a:ext cx="987111" cy="58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20439306">
            <a:off x="3372342" y="2491655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CONSOLA</a:t>
            </a:r>
            <a:endParaRPr lang="es-ES" sz="16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5572140"/>
            <a:ext cx="1091285" cy="89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2428868"/>
            <a:ext cx="1000132" cy="87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 rot="20544137">
            <a:off x="3229150" y="1298848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Muelle</a:t>
            </a:r>
            <a:endParaRPr lang="es-E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71604" y="5786454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Bodegas de refrigeración</a:t>
            </a:r>
            <a:endParaRPr lang="es-ES" sz="1100" b="1" dirty="0"/>
          </a:p>
        </p:txBody>
      </p:sp>
      <p:sp>
        <p:nvSpPr>
          <p:cNvPr id="20" name="TextBox 19"/>
          <p:cNvSpPr txBox="1"/>
          <p:nvPr/>
        </p:nvSpPr>
        <p:spPr>
          <a:xfrm rot="20620684">
            <a:off x="271263" y="3393319"/>
            <a:ext cx="13573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1310 </a:t>
            </a:r>
            <a:r>
              <a:rPr lang="es-EC" sz="1100" b="1" dirty="0" err="1" smtClean="0"/>
              <a:t>nm</a:t>
            </a:r>
            <a:endParaRPr lang="es-EC" sz="1100" b="1" dirty="0" smtClean="0"/>
          </a:p>
          <a:p>
            <a:r>
              <a:rPr lang="es-EC" sz="1100" b="1" dirty="0" smtClean="0"/>
              <a:t>3x12  50/125 </a:t>
            </a:r>
            <a:r>
              <a:rPr lang="es-EC" sz="1100" b="1" dirty="0" err="1" smtClean="0"/>
              <a:t>um</a:t>
            </a:r>
            <a:endParaRPr lang="es-EC" sz="1100" b="1" dirty="0" smtClean="0"/>
          </a:p>
          <a:p>
            <a:endParaRPr lang="es-ES" sz="1100" b="1" dirty="0"/>
          </a:p>
        </p:txBody>
      </p:sp>
      <p:sp>
        <p:nvSpPr>
          <p:cNvPr id="21" name="TextBox 20"/>
          <p:cNvSpPr txBox="1"/>
          <p:nvPr/>
        </p:nvSpPr>
        <p:spPr>
          <a:xfrm rot="20527007">
            <a:off x="4371596" y="1689987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1310 </a:t>
            </a:r>
            <a:r>
              <a:rPr lang="es-EC" sz="1100" b="1" dirty="0" err="1" smtClean="0"/>
              <a:t>nm</a:t>
            </a:r>
            <a:endParaRPr lang="es-EC" sz="1100" b="1" dirty="0" smtClean="0"/>
          </a:p>
          <a:p>
            <a:r>
              <a:rPr lang="es-EC" sz="1100" b="1" dirty="0" smtClean="0"/>
              <a:t>1x4  50/125 </a:t>
            </a:r>
            <a:r>
              <a:rPr lang="es-EC" sz="1100" b="1" dirty="0" err="1" smtClean="0"/>
              <a:t>um</a:t>
            </a:r>
            <a:endParaRPr lang="es-EC" sz="1100" b="1" dirty="0" smtClean="0"/>
          </a:p>
          <a:p>
            <a:r>
              <a:rPr lang="es-EC" sz="1100" b="1" dirty="0" smtClean="0"/>
              <a:t>1x12  50/125 </a:t>
            </a:r>
            <a:r>
              <a:rPr lang="es-EC" sz="1100" b="1" dirty="0" err="1" smtClean="0"/>
              <a:t>um</a:t>
            </a:r>
            <a:endParaRPr lang="es-EC" sz="1100" b="1" dirty="0" smtClean="0"/>
          </a:p>
          <a:p>
            <a:endParaRPr lang="es-ES" sz="1100" b="1" dirty="0"/>
          </a:p>
        </p:txBody>
      </p:sp>
      <p:sp>
        <p:nvSpPr>
          <p:cNvPr id="22" name="TextBox 21"/>
          <p:cNvSpPr txBox="1"/>
          <p:nvPr/>
        </p:nvSpPr>
        <p:spPr>
          <a:xfrm rot="3914250">
            <a:off x="7862240" y="2794386"/>
            <a:ext cx="13573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1310 </a:t>
            </a:r>
            <a:r>
              <a:rPr lang="es-EC" sz="1100" b="1" dirty="0" err="1" smtClean="0"/>
              <a:t>nm</a:t>
            </a:r>
            <a:endParaRPr lang="es-EC" sz="1100" b="1" dirty="0" smtClean="0"/>
          </a:p>
          <a:p>
            <a:r>
              <a:rPr lang="es-EC" sz="1100" b="1" dirty="0" smtClean="0"/>
              <a:t>1x12  50/125 </a:t>
            </a:r>
            <a:r>
              <a:rPr lang="es-EC" sz="1100" b="1" dirty="0" err="1" smtClean="0"/>
              <a:t>um</a:t>
            </a:r>
            <a:endParaRPr lang="es-EC" sz="1100" b="1" dirty="0" smtClean="0"/>
          </a:p>
          <a:p>
            <a:endParaRPr lang="es-ES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85720" y="35716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Simbología</a:t>
            </a:r>
            <a:endParaRPr lang="es-ES" sz="1600" dirty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214282" y="1214422"/>
            <a:ext cx="78581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Box 24"/>
          <p:cNvSpPr txBox="1"/>
          <p:nvPr/>
        </p:nvSpPr>
        <p:spPr>
          <a:xfrm>
            <a:off x="214282" y="1285860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hlinkClick r:id="rId10" action="ppaction://hlinksldjump"/>
              </a:rPr>
              <a:t>Regresar</a:t>
            </a:r>
            <a:endParaRPr lang="es-ES" sz="11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8" y="0"/>
            <a:ext cx="91351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785926"/>
            <a:ext cx="361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143116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15338" y="1500174"/>
            <a:ext cx="50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C25</a:t>
            </a:r>
            <a:endParaRPr lang="es-E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72396" y="2928934"/>
            <a:ext cx="1357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Zona perimetral</a:t>
            </a:r>
            <a:endParaRPr lang="es-E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4286256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1310 </a:t>
            </a:r>
            <a:r>
              <a:rPr lang="es-EC" sz="1100" b="1" dirty="0" err="1" smtClean="0"/>
              <a:t>nm</a:t>
            </a:r>
            <a:endParaRPr lang="es-EC" sz="1100" b="1" dirty="0" smtClean="0"/>
          </a:p>
          <a:p>
            <a:r>
              <a:rPr lang="es-EC" sz="1100" b="1" dirty="0" smtClean="0"/>
              <a:t>1x4  50/125 </a:t>
            </a:r>
            <a:r>
              <a:rPr lang="es-EC" sz="1100" b="1" dirty="0" err="1" smtClean="0"/>
              <a:t>um</a:t>
            </a:r>
            <a:endParaRPr lang="es-ES" sz="11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643050"/>
            <a:ext cx="1147767" cy="9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5720" y="35716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Simbología</a:t>
            </a:r>
            <a:endParaRPr lang="es-ES" sz="1600" dirty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28596" y="1357298"/>
            <a:ext cx="78581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428596" y="1428736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hlinkClick r:id="rId6" action="ppaction://hlinksldjump"/>
              </a:rPr>
              <a:t>Regresar</a:t>
            </a:r>
            <a:endParaRPr lang="es-ES" sz="11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6072206"/>
            <a:ext cx="457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78632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28992" y="4786322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1310 </a:t>
            </a:r>
            <a:r>
              <a:rPr lang="es-EC" sz="1100" b="1" dirty="0" err="1" smtClean="0"/>
              <a:t>nm</a:t>
            </a:r>
            <a:endParaRPr lang="es-EC" sz="1100" b="1" dirty="0" smtClean="0"/>
          </a:p>
          <a:p>
            <a:r>
              <a:rPr lang="es-EC" sz="1100" b="1" dirty="0" smtClean="0"/>
              <a:t>1x4 50/125 </a:t>
            </a:r>
            <a:r>
              <a:rPr lang="es-EC" sz="1100" b="1" dirty="0" err="1" smtClean="0"/>
              <a:t>um</a:t>
            </a:r>
            <a:endParaRPr lang="es-E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72330" y="5715016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1310 </a:t>
            </a:r>
            <a:r>
              <a:rPr lang="es-EC" sz="1100" b="1" dirty="0" err="1" smtClean="0"/>
              <a:t>nm</a:t>
            </a:r>
            <a:endParaRPr lang="es-EC" sz="1100" b="1" dirty="0" smtClean="0"/>
          </a:p>
          <a:p>
            <a:r>
              <a:rPr lang="es-EC" sz="1100" b="1" dirty="0" smtClean="0"/>
              <a:t>1x4 50/125 </a:t>
            </a:r>
            <a:r>
              <a:rPr lang="es-EC" sz="1100" b="1" dirty="0" err="1" smtClean="0"/>
              <a:t>um</a:t>
            </a:r>
            <a:endParaRPr lang="es-E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1000108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1310 </a:t>
            </a:r>
            <a:r>
              <a:rPr lang="es-EC" sz="1100" b="1" dirty="0" err="1" smtClean="0"/>
              <a:t>nm</a:t>
            </a:r>
            <a:endParaRPr lang="es-EC" sz="1100" b="1" dirty="0" smtClean="0"/>
          </a:p>
          <a:p>
            <a:r>
              <a:rPr lang="es-EC" sz="1100" b="1" dirty="0" smtClean="0"/>
              <a:t>1x8 50/125 </a:t>
            </a:r>
            <a:r>
              <a:rPr lang="es-EC" sz="1100" b="1" dirty="0" err="1" smtClean="0"/>
              <a:t>um</a:t>
            </a:r>
            <a:endParaRPr lang="es-ES" sz="1100" b="1" dirty="0"/>
          </a:p>
        </p:txBody>
      </p:sp>
      <p:cxnSp>
        <p:nvCxnSpPr>
          <p:cNvPr id="12" name="Straight Connector 11"/>
          <p:cNvCxnSpPr>
            <a:stCxn id="9" idx="2"/>
          </p:cNvCxnSpPr>
          <p:nvPr/>
        </p:nvCxnSpPr>
        <p:spPr>
          <a:xfrm rot="5400000">
            <a:off x="7234196" y="5698286"/>
            <a:ext cx="283493" cy="11787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6143644"/>
            <a:ext cx="361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28794" y="5929330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C10</a:t>
            </a:r>
            <a:endParaRPr lang="es-ES" sz="11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5000636"/>
            <a:ext cx="1288479" cy="88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85720" y="35716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Simbología</a:t>
            </a:r>
            <a:endParaRPr lang="es-ES" sz="1600" dirty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1428728" y="1357298"/>
            <a:ext cx="78581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/>
          <p:cNvSpPr txBox="1"/>
          <p:nvPr/>
        </p:nvSpPr>
        <p:spPr>
          <a:xfrm>
            <a:off x="1500166" y="1428736"/>
            <a:ext cx="150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hlinkClick r:id="rId7" action="ppaction://hlinksldjump"/>
              </a:rPr>
              <a:t>Regresar</a:t>
            </a:r>
            <a:endParaRPr lang="es-E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00298" y="3071810"/>
            <a:ext cx="2143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Área de Reserva</a:t>
            </a:r>
            <a:endParaRPr lang="es-ES" sz="11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C" dirty="0" smtClean="0"/>
              <a:t>Limitación de medios de transmisión</a:t>
            </a:r>
            <a:endParaRPr lang="es-E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C" sz="2000" dirty="0" smtClean="0"/>
              <a:t>Máximo alcance sin atenuación del cable coaxial y UTP.</a:t>
            </a:r>
            <a:endParaRPr lang="es-ES" sz="2000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1907704" y="403326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Cable Coaxial </a:t>
            </a:r>
            <a:r>
              <a:rPr lang="es-EC" sz="2400" dirty="0" smtClean="0"/>
              <a:t>: Long. Max. 228 mts</a:t>
            </a:r>
          </a:p>
          <a:p>
            <a:endParaRPr lang="es-EC" sz="2400" dirty="0"/>
          </a:p>
          <a:p>
            <a:r>
              <a:rPr lang="es-EC" sz="2400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Cable UTP </a:t>
            </a:r>
            <a:r>
              <a:rPr lang="es-EC" sz="2400" dirty="0" smtClean="0"/>
              <a:t>: Long. Max. 100 mts</a:t>
            </a:r>
            <a:endParaRPr lang="es-EC" sz="24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3" y="1844824"/>
            <a:ext cx="7740094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24" y="0"/>
            <a:ext cx="9062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2071678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Área de reserva</a:t>
            </a:r>
            <a:endParaRPr lang="es-E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86578" y="35716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Simbología</a:t>
            </a:r>
            <a:endParaRPr lang="es-ES" sz="1600" dirty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857892"/>
            <a:ext cx="361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786454"/>
            <a:ext cx="457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29388" y="5572140"/>
            <a:ext cx="857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C27</a:t>
            </a:r>
            <a:endParaRPr lang="es-E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214290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1310 </a:t>
            </a:r>
            <a:r>
              <a:rPr lang="es-EC" sz="1100" b="1" dirty="0" err="1" smtClean="0"/>
              <a:t>nm</a:t>
            </a:r>
            <a:endParaRPr lang="es-EC" sz="1100" b="1" dirty="0" smtClean="0"/>
          </a:p>
          <a:p>
            <a:r>
              <a:rPr lang="es-EC" sz="1100" b="1" dirty="0" smtClean="0"/>
              <a:t>1x4 50/125 </a:t>
            </a:r>
            <a:r>
              <a:rPr lang="es-EC" sz="1100" b="1" dirty="0" err="1" smtClean="0"/>
              <a:t>um</a:t>
            </a:r>
            <a:endParaRPr lang="es-ES" sz="1100" b="1" dirty="0"/>
          </a:p>
        </p:txBody>
      </p:sp>
      <p:sp>
        <p:nvSpPr>
          <p:cNvPr id="10" name="Left Arrow 9"/>
          <p:cNvSpPr/>
          <p:nvPr/>
        </p:nvSpPr>
        <p:spPr>
          <a:xfrm>
            <a:off x="7429520" y="1357298"/>
            <a:ext cx="78581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7500958" y="1428736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>
                <a:hlinkClick r:id="rId5" action="ppaction://hlinksldjump"/>
              </a:rPr>
              <a:t>Regresar</a:t>
            </a:r>
            <a:endParaRPr lang="es-ES" sz="11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5214950"/>
            <a:ext cx="1314823" cy="88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00826" y="6286520"/>
            <a:ext cx="2071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Zona perimetral</a:t>
            </a:r>
            <a:endParaRPr lang="es-ES" sz="11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es-EC" dirty="0" smtClean="0"/>
              <a:t>DVR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5976" y="2469398"/>
            <a:ext cx="4788024" cy="151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32069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6429388" y="4786322"/>
            <a:ext cx="78581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6429388" y="4857760"/>
            <a:ext cx="2071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>
                <a:hlinkClick r:id="rId4" action="ppaction://hlinksldjump"/>
              </a:rPr>
              <a:t>Regresar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/>
          <a:lstStyle/>
          <a:p>
            <a:pPr algn="ctr"/>
            <a:r>
              <a:rPr lang="es-EC" sz="3600" dirty="0" smtClean="0"/>
              <a:t>Cálculos con fibra óptica</a:t>
            </a:r>
            <a:endParaRPr lang="es-E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1800" dirty="0" smtClean="0"/>
              <a:t>Ancho de banda eléctrico.</a:t>
            </a:r>
          </a:p>
          <a:p>
            <a:pPr algn="just">
              <a:buFont typeface="Arial" pitchFamily="34" charset="0"/>
              <a:buChar char="•"/>
            </a:pPr>
            <a:r>
              <a:rPr lang="es-EC" sz="1800" dirty="0" smtClean="0"/>
              <a:t>Ancho de banda óptico.</a:t>
            </a:r>
          </a:p>
          <a:p>
            <a:pPr algn="just"/>
            <a:r>
              <a:rPr lang="es-EC" sz="1800" dirty="0" smtClean="0"/>
              <a:t>Para el cálculo de los ancho de banda, se requiere de la dispersión total en la fibra, esto es: dispersión cromática y dispersión intermodal</a:t>
            </a:r>
          </a:p>
          <a:p>
            <a:pPr algn="just">
              <a:buFont typeface="Arial" pitchFamily="34" charset="0"/>
              <a:buChar char="•"/>
            </a:pPr>
            <a:endParaRPr lang="es-EC" sz="18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1800" dirty="0" smtClean="0"/>
              <a:t>Pérdidas.</a:t>
            </a:r>
          </a:p>
          <a:p>
            <a:pPr algn="just"/>
            <a:r>
              <a:rPr lang="es-EC" sz="1800" dirty="0" smtClean="0"/>
              <a:t>Se consideran las pérdidas por conectores, empalmes y perdidas por longitud de cables.</a:t>
            </a:r>
            <a:endParaRPr lang="es-ES" sz="18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40225" y="2333625"/>
            <a:ext cx="3581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14678" y="6000768"/>
            <a:ext cx="571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Fórmulas para cálculo de ancho de banda y dispersión en la fibra [5].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>
            <a:normAutofit/>
          </a:bodyPr>
          <a:lstStyle/>
          <a:p>
            <a:pPr algn="ctr"/>
            <a:r>
              <a:rPr lang="es-EC" sz="4400" smtClean="0">
                <a:hlinkClick r:id="rId2" action="ppaction://hlinksldjump"/>
              </a:rPr>
              <a:t>Fiabilidad y Disponibilidad</a:t>
            </a:r>
            <a:endParaRPr lang="es-ES" sz="4400" smtClean="0"/>
          </a:p>
        </p:txBody>
      </p:sp>
      <p:sp>
        <p:nvSpPr>
          <p:cNvPr id="20483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Char char="•"/>
            </a:pPr>
            <a:r>
              <a:rPr lang="es-EC" sz="2300" smtClean="0"/>
              <a:t>Disponibilidad permite medir la fiabilidad de un sistema.</a:t>
            </a:r>
          </a:p>
          <a:p>
            <a:pPr algn="just">
              <a:buFontTx/>
              <a:buChar char="•"/>
            </a:pPr>
            <a:endParaRPr lang="es-EC" sz="2300" smtClean="0"/>
          </a:p>
          <a:p>
            <a:pPr algn="just">
              <a:buFontTx/>
              <a:buChar char="•"/>
            </a:pPr>
            <a:r>
              <a:rPr lang="es-EC" sz="2300" smtClean="0"/>
              <a:t>Se requiere tener la mayor fiabilidad.</a:t>
            </a:r>
          </a:p>
          <a:p>
            <a:pPr algn="just">
              <a:buFontTx/>
              <a:buChar char="•"/>
            </a:pPr>
            <a:endParaRPr lang="es-EC" sz="2300" smtClean="0"/>
          </a:p>
          <a:p>
            <a:pPr algn="just">
              <a:buFontTx/>
              <a:buChar char="•"/>
            </a:pPr>
            <a:r>
              <a:rPr lang="es-EC" sz="2300" smtClean="0"/>
              <a:t>Son requerimientos o criterios de diseño comunes a diferentes redes.</a:t>
            </a:r>
            <a:endParaRPr lang="es-ES" sz="2300" smtClean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2276872"/>
            <a:ext cx="4431707" cy="274471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Resultados de pérdidas en los diferentes enlaces del diseño de red.</a:t>
            </a:r>
            <a:endParaRPr lang="es-ES" sz="3600" dirty="0"/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9700" y="2277269"/>
            <a:ext cx="6324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>
            <a:off x="571472" y="6286520"/>
            <a:ext cx="1428760" cy="5714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857224" y="6429396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>
                <a:hlinkClick r:id="rId3" action="ppaction://hlinksldjump"/>
              </a:rPr>
              <a:t>Regresar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grafico de proyecto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70983" y="274638"/>
            <a:ext cx="7802033" cy="585152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04" y="0"/>
            <a:ext cx="9154804" cy="684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>
          <a:xfrm>
            <a:off x="642910" y="6143644"/>
            <a:ext cx="928694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/>
          <p:cNvSpPr txBox="1"/>
          <p:nvPr/>
        </p:nvSpPr>
        <p:spPr>
          <a:xfrm>
            <a:off x="785786" y="6286520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>
                <a:hlinkClick r:id="rId3" action="ppaction://hlinksldjump"/>
              </a:rPr>
              <a:t>Regresar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012825"/>
          </a:xfrm>
        </p:spPr>
        <p:txBody>
          <a:bodyPr/>
          <a:lstStyle/>
          <a:p>
            <a:pPr algn="ctr"/>
            <a:r>
              <a:rPr lang="es-EC" sz="3600" smtClean="0">
                <a:hlinkClick r:id="rId2" action="ppaction://hlinksldjump"/>
              </a:rPr>
              <a:t>Insuficiente Ancho de Banda</a:t>
            </a:r>
            <a:endParaRPr lang="es-ES" sz="3600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93245" y="2060848"/>
            <a:ext cx="3426023" cy="3426023"/>
          </a:xfrm>
          <a:noFill/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076056" y="5861215"/>
            <a:ext cx="3214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 dirty="0"/>
              <a:t>Imagen degradada [2].</a:t>
            </a:r>
            <a:endParaRPr lang="es-ES" sz="1600" dirty="0"/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921" y="2060848"/>
            <a:ext cx="3352428" cy="335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071563" y="5857875"/>
            <a:ext cx="3214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 dirty="0"/>
              <a:t>Imagen sin degradación [2].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>
            <a:normAutofit/>
          </a:bodyPr>
          <a:lstStyle/>
          <a:p>
            <a:pPr algn="ctr"/>
            <a:r>
              <a:rPr lang="es-EC" sz="4400" smtClean="0">
                <a:hlinkClick r:id="rId2" action="ppaction://hlinksldjump"/>
              </a:rPr>
              <a:t>Ralentización de imágenes  </a:t>
            </a:r>
            <a:endParaRPr lang="es-ES" sz="4400" smtClean="0"/>
          </a:p>
        </p:txBody>
      </p:sp>
      <p:sp>
        <p:nvSpPr>
          <p:cNvPr id="7171" name="Text Placeholder 3"/>
          <p:cNvSpPr>
            <a:spLocks noGrp="1"/>
          </p:cNvSpPr>
          <p:nvPr>
            <p:ph type="body" idx="2"/>
          </p:nvPr>
        </p:nvSpPr>
        <p:spPr>
          <a:xfrm>
            <a:off x="457200" y="1435101"/>
            <a:ext cx="8075240" cy="1849883"/>
          </a:xfrm>
        </p:spPr>
        <p:txBody>
          <a:bodyPr>
            <a:normAutofit/>
          </a:bodyPr>
          <a:lstStyle/>
          <a:p>
            <a:pPr algn="just">
              <a:buFontTx/>
              <a:buChar char="•"/>
            </a:pPr>
            <a:r>
              <a:rPr lang="es-EC" sz="2000" dirty="0" smtClean="0"/>
              <a:t> Deficiente servicio de video vigilancia.</a:t>
            </a:r>
          </a:p>
          <a:p>
            <a:pPr algn="just">
              <a:buFontTx/>
              <a:buChar char="•"/>
            </a:pPr>
            <a:r>
              <a:rPr lang="es-EC" sz="2000" dirty="0" smtClean="0"/>
              <a:t>Pequeños periodos de tiempo que transcurren entre despliegues de imágenes.</a:t>
            </a:r>
          </a:p>
          <a:p>
            <a:pPr algn="just">
              <a:buFontTx/>
              <a:buChar char="•"/>
            </a:pPr>
            <a:r>
              <a:rPr lang="es-EC" sz="2000" dirty="0" smtClean="0"/>
              <a:t>Sucesos pueden ocurrir sin ser captados debido a la lentitud de las imágenes. </a:t>
            </a:r>
            <a:endParaRPr lang="es-ES" sz="2000" dirty="0" smtClean="0"/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3212976"/>
            <a:ext cx="6661902" cy="3456384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7499176" cy="922114"/>
          </a:xfrm>
        </p:spPr>
        <p:txBody>
          <a:bodyPr>
            <a:normAutofit/>
          </a:bodyPr>
          <a:lstStyle/>
          <a:p>
            <a:r>
              <a:rPr lang="es-EC" sz="3200" dirty="0" smtClean="0"/>
              <a:t>3. Propuesta de Solución al Problema</a:t>
            </a:r>
            <a:endParaRPr lang="es-ES" sz="3200" dirty="0" smtClean="0"/>
          </a:p>
        </p:txBody>
      </p:sp>
      <p:sp>
        <p:nvSpPr>
          <p:cNvPr id="8196" name="Content Placeholder 11"/>
          <p:cNvSpPr>
            <a:spLocks noGrp="1"/>
          </p:cNvSpPr>
          <p:nvPr>
            <p:ph idx="1"/>
          </p:nvPr>
        </p:nvSpPr>
        <p:spPr>
          <a:xfrm>
            <a:off x="899592" y="4509120"/>
            <a:ext cx="7416824" cy="72008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s-EC" sz="3600" b="1" dirty="0" smtClean="0">
                <a:solidFill>
                  <a:srgbClr xmlns:mc="http://schemas.openxmlformats.org/markup-compatibility/2006" xmlns:a14="http://schemas.microsoft.com/office/drawing/2010/main" val="92D050" mc:Ignorable=""/>
                </a:solidFill>
              </a:rPr>
              <a:t>Diseño de una red de fibra óptica</a:t>
            </a:r>
            <a:endParaRPr lang="es-ES" sz="3600" b="1" dirty="0" smtClean="0">
              <a:solidFill>
                <a:srgbClr xmlns:mc="http://schemas.openxmlformats.org/markup-compatibility/2006" xmlns:a14="http://schemas.microsoft.com/office/drawing/2010/main" val="92D050" mc:Ignorable=""/>
              </a:solidFill>
            </a:endParaRP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2161" y="1628800"/>
            <a:ext cx="365404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C:\Documents and Settings\Roberto.JOSEPH\Mis documentos\Mis imágenes\Microsoft Clip Organizer\j02952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293072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5122912" cy="670396"/>
          </a:xfrm>
        </p:spPr>
        <p:txBody>
          <a:bodyPr>
            <a:normAutofit/>
          </a:bodyPr>
          <a:lstStyle/>
          <a:p>
            <a:pPr algn="ctr"/>
            <a:r>
              <a:rPr lang="es-EC" sz="3200" b="0" dirty="0" smtClean="0"/>
              <a:t>4.Fundamentos Teóricos</a:t>
            </a:r>
            <a:endParaRPr lang="es-ES" sz="3200" b="0" dirty="0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348880"/>
            <a:ext cx="2880000" cy="26550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04617B" mc:Ignorable=""/>
      </a:dk2>
      <a:lt2>
        <a:srgbClr xmlns:mc="http://schemas.openxmlformats.org/markup-compatibility/2006" xmlns:a14="http://schemas.microsoft.com/office/drawing/2010/main" val="DBF5F9" mc:Ignorable=""/>
      </a:lt2>
      <a:accent1>
        <a:srgbClr xmlns:mc="http://schemas.openxmlformats.org/markup-compatibility/2006" xmlns:a14="http://schemas.microsoft.com/office/drawing/2010/main" val="0F6FC6" mc:Ignorable=""/>
      </a:accent1>
      <a:accent2>
        <a:srgbClr xmlns:mc="http://schemas.openxmlformats.org/markup-compatibility/2006" xmlns:a14="http://schemas.microsoft.com/office/drawing/2010/main" val="009DD9" mc:Ignorable=""/>
      </a:accent2>
      <a:accent3>
        <a:srgbClr xmlns:mc="http://schemas.openxmlformats.org/markup-compatibility/2006" xmlns:a14="http://schemas.microsoft.com/office/drawing/2010/main" val="0BD0D9" mc:Ignorable=""/>
      </a:accent3>
      <a:accent4>
        <a:srgbClr xmlns:mc="http://schemas.openxmlformats.org/markup-compatibility/2006" xmlns:a14="http://schemas.microsoft.com/office/drawing/2010/main" val="10CF9B" mc:Ignorable=""/>
      </a:accent4>
      <a:accent5>
        <a:srgbClr xmlns:mc="http://schemas.openxmlformats.org/markup-compatibility/2006" xmlns:a14="http://schemas.microsoft.com/office/drawing/2010/main" val="7CCA62" mc:Ignorable=""/>
      </a:accent5>
      <a:accent6>
        <a:srgbClr xmlns:mc="http://schemas.openxmlformats.org/markup-compatibility/2006" xmlns:a14="http://schemas.microsoft.com/office/drawing/2010/main" val="A5C249" mc:Ignorable=""/>
      </a:accent6>
      <a:hlink>
        <a:srgbClr xmlns:mc="http://schemas.openxmlformats.org/markup-compatibility/2006" xmlns:a14="http://schemas.microsoft.com/office/drawing/2010/main" val="F49100" mc:Ignorable=""/>
      </a:hlink>
      <a:folHlink>
        <a:srgbClr xmlns:mc="http://schemas.openxmlformats.org/markup-compatibility/2006" xmlns:a14="http://schemas.microsoft.com/office/drawing/2010/main" val="85DFD0" mc:Ignorable="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4767</TotalTime>
  <Words>1498</Words>
  <Application>Microsoft Office PowerPoint</Application>
  <PresentationFormat>Presentación en pantalla (4:3)</PresentationFormat>
  <Paragraphs>385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57" baseType="lpstr">
      <vt:lpstr>Flujo</vt:lpstr>
      <vt:lpstr>‘Diseño de una red de Fibra Óptica para un sistema de Video  vigilancia’                                                          Luis Stalin Balladares Holguín                                                           Joseph Roberto Pico Briones</vt:lpstr>
      <vt:lpstr>AGENDA</vt:lpstr>
      <vt:lpstr>Alternativas de transmisión de Señal</vt:lpstr>
      <vt:lpstr>2. Identificación y descripción del problema</vt:lpstr>
      <vt:lpstr>Limitación de medios de transmisión</vt:lpstr>
      <vt:lpstr>Insuficiente Ancho de Banda</vt:lpstr>
      <vt:lpstr>Ralentización de imágenes  </vt:lpstr>
      <vt:lpstr>3. Propuesta de Solución al Problema</vt:lpstr>
      <vt:lpstr>4.Fundamentos Teóricos</vt:lpstr>
      <vt:lpstr>Qué son los sistemas de Video vigilancia?</vt:lpstr>
      <vt:lpstr>Sistemas de Video vigilancia</vt:lpstr>
      <vt:lpstr>Requerimientos de diseño</vt:lpstr>
      <vt:lpstr>Cámaras de Video vigilancia</vt:lpstr>
      <vt:lpstr>Especificaciones importantes en la elección de una cámara</vt:lpstr>
      <vt:lpstr>Equipo Videograbador Digital (DVR)</vt:lpstr>
      <vt:lpstr>Fibra Óptica</vt:lpstr>
      <vt:lpstr>Equipos de Transmisión y Recepción Óptica</vt:lpstr>
      <vt:lpstr>5. Desarrollo del diseño</vt:lpstr>
      <vt:lpstr>Diseño de una red de fibra óptica</vt:lpstr>
      <vt:lpstr>Escalabilidad</vt:lpstr>
      <vt:lpstr>Número de imágenes a transmitir</vt:lpstr>
      <vt:lpstr>Latencia</vt:lpstr>
      <vt:lpstr>Ancho de Banda</vt:lpstr>
      <vt:lpstr>Atenuación</vt:lpstr>
      <vt:lpstr>Dispersión</vt:lpstr>
      <vt:lpstr>Requerimientos del diseño de Red.</vt:lpstr>
      <vt:lpstr>Selección del lugar</vt:lpstr>
      <vt:lpstr>Áreas del lugar</vt:lpstr>
      <vt:lpstr>Escenarios para ubicación de cámaras</vt:lpstr>
      <vt:lpstr>Topologías de Red </vt:lpstr>
      <vt:lpstr>Topología en estrella extendida</vt:lpstr>
      <vt:lpstr>Equipos ópticos seleccionados</vt:lpstr>
      <vt:lpstr>Selección de la fibra óptica</vt:lpstr>
      <vt:lpstr>Presentación de PowerPoint</vt:lpstr>
      <vt:lpstr>Presentación de PowerPoint</vt:lpstr>
      <vt:lpstr>Resultados de ancho de banda óptico, eléctrico y velocidad de trasmisión.</vt:lpstr>
      <vt:lpstr>6. Costo del diseño</vt:lpstr>
      <vt:lpstr>Costo del diseño</vt:lpstr>
      <vt:lpstr>Incidencia de los precios en el costo total</vt:lpstr>
      <vt:lpstr>7. Conclusiones y Recomendaciones</vt:lpstr>
      <vt:lpstr>Presentación de PowerPoint</vt:lpstr>
      <vt:lpstr>Bibliografía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DVR</vt:lpstr>
      <vt:lpstr>Cálculos con fibra óptica</vt:lpstr>
      <vt:lpstr>Fiabilidad y Disponibilidad</vt:lpstr>
      <vt:lpstr>Resultados de pérdidas en los diferentes enlaces del diseño de red.</vt:lpstr>
      <vt:lpstr>Presentación de PowerPoint</vt:lpstr>
      <vt:lpstr>Presentación de PowerPoint</vt:lpstr>
    </vt:vector>
  </TitlesOfParts>
  <Company>HOGAR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 una red de Fibra Óptica para un sistema de Video vigilancia</dc:title>
  <dc:creator>MABEL BRIONES DE PICO</dc:creator>
  <cp:lastModifiedBy>LUIS</cp:lastModifiedBy>
  <cp:revision>89</cp:revision>
  <dcterms:created xsi:type="dcterms:W3CDTF">2010-04-23T13:44:54Z</dcterms:created>
  <dcterms:modified xsi:type="dcterms:W3CDTF">2010-05-16T21:32:05Z</dcterms:modified>
</cp:coreProperties>
</file>