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0">
  <p:sldMasterIdLst>
    <p:sldMasterId id="2147483672" r:id="rId1"/>
  </p:sldMasterIdLst>
  <p:sldIdLst>
    <p:sldId id="256" r:id="rId2"/>
    <p:sldId id="264" r:id="rId3"/>
    <p:sldId id="265" r:id="rId4"/>
    <p:sldId id="267" r:id="rId5"/>
    <p:sldId id="268" r:id="rId6"/>
    <p:sldId id="269" r:id="rId7"/>
    <p:sldId id="270" r:id="rId8"/>
    <p:sldId id="271" r:id="rId9"/>
    <p:sldId id="274" r:id="rId10"/>
    <p:sldId id="275" r:id="rId11"/>
    <p:sldId id="277" r:id="rId12"/>
    <p:sldId id="278" r:id="rId13"/>
    <p:sldId id="279" r:id="rId14"/>
    <p:sldId id="280" r:id="rId15"/>
    <p:sldId id="281" r:id="rId16"/>
    <p:sldId id="282" r:id="rId17"/>
    <p:sldId id="283" r:id="rId18"/>
    <p:sldId id="284" r:id="rId19"/>
    <p:sldId id="285" r:id="rId20"/>
    <p:sldId id="286" r:id="rId21"/>
    <p:sldId id="289" r:id="rId22"/>
    <p:sldId id="287" r:id="rId23"/>
    <p:sldId id="288" r:id="rId24"/>
    <p:sldId id="290" r:id="rId25"/>
    <p:sldId id="294" r:id="rId26"/>
    <p:sldId id="295" r:id="rId27"/>
    <p:sldId id="296" r:id="rId28"/>
    <p:sldId id="297" r:id="rId29"/>
    <p:sldId id="298" r:id="rId30"/>
    <p:sldId id="299" r:id="rId31"/>
    <p:sldId id="304" r:id="rId32"/>
    <p:sldId id="305" r:id="rId33"/>
    <p:sldId id="306" r:id="rId34"/>
    <p:sldId id="308" r:id="rId35"/>
    <p:sldId id="310" r:id="rId36"/>
    <p:sldId id="311" r:id="rId37"/>
    <p:sldId id="312" r:id="rId38"/>
    <p:sldId id="313" r:id="rId39"/>
    <p:sldId id="314" r:id="rId40"/>
    <p:sldId id="315" r:id="rId41"/>
    <p:sldId id="317" r:id="rId42"/>
    <p:sldId id="316" r:id="rId43"/>
    <p:sldId id="318" r:id="rId44"/>
    <p:sldId id="319" r:id="rId45"/>
    <p:sldId id="320" r:id="rId46"/>
    <p:sldId id="321" r:id="rId47"/>
    <p:sldId id="322" r:id="rId48"/>
    <p:sldId id="323" r:id="rId49"/>
    <p:sldId id="324" r:id="rId50"/>
    <p:sldId id="326" r:id="rId51"/>
    <p:sldId id="327" r:id="rId52"/>
    <p:sldId id="328" r:id="rId53"/>
    <p:sldId id="325" r:id="rId54"/>
    <p:sldId id="329" r:id="rId55"/>
    <p:sldId id="330" r:id="rId56"/>
    <p:sldId id="331" r:id="rId57"/>
    <p:sldId id="332" r:id="rId58"/>
    <p:sldId id="333" r:id="rId59"/>
    <p:sldId id="334" r:id="rId60"/>
    <p:sldId id="335" r:id="rId61"/>
    <p:sldId id="336" r:id="rId62"/>
    <p:sldId id="337" r:id="rId63"/>
    <p:sldId id="338" r:id="rId64"/>
    <p:sldId id="339" r:id="rId65"/>
    <p:sldId id="340" r:id="rId66"/>
    <p:sldId id="341" r:id="rId67"/>
    <p:sldId id="342" r:id="rId68"/>
    <p:sldId id="343" r:id="rId69"/>
    <p:sldId id="344" r:id="rId70"/>
    <p:sldId id="345" r:id="rId71"/>
    <p:sldId id="346" r:id="rId72"/>
    <p:sldId id="347" r:id="rId73"/>
    <p:sldId id="348" r:id="rId74"/>
    <p:sldId id="349" r:id="rId75"/>
    <p:sldId id="350" r:id="rId76"/>
    <p:sldId id="351" r:id="rId77"/>
    <p:sldId id="352" r:id="rId78"/>
    <p:sldId id="353" r:id="rId79"/>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72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E1229C00-45C6-4C40-93BC-FBC37D7893E7}" type="datetimeFigureOut">
              <a:rPr lang="es-EC" smtClean="0"/>
              <a:pPr/>
              <a:t>03/02/2011</a:t>
            </a:fld>
            <a:endParaRPr lang="es-EC"/>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C"/>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86814D8D-C720-45A9-B8B0-739002D68D74}" type="slidenum">
              <a:rPr lang="es-EC" smtClean="0"/>
              <a:pPr/>
              <a:t>‹Nº›</a:t>
            </a:fld>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E1229C00-45C6-4C40-93BC-FBC37D7893E7}" type="datetimeFigureOut">
              <a:rPr lang="es-EC" smtClean="0"/>
              <a:pPr/>
              <a:t>03/02/2011</a:t>
            </a:fld>
            <a:endParaRPr lang="es-EC"/>
          </a:p>
        </p:txBody>
      </p:sp>
      <p:sp>
        <p:nvSpPr>
          <p:cNvPr id="5" name="4 Marcador de pie de página"/>
          <p:cNvSpPr>
            <a:spLocks noGrp="1"/>
          </p:cNvSpPr>
          <p:nvPr>
            <p:ph type="ftr" sz="quarter" idx="11"/>
          </p:nvPr>
        </p:nvSpPr>
        <p:spPr/>
        <p:txBody>
          <a:bodyPr/>
          <a:lstStyle>
            <a:extLst/>
          </a:lstStyle>
          <a:p>
            <a:endParaRPr lang="es-EC"/>
          </a:p>
        </p:txBody>
      </p:sp>
      <p:sp>
        <p:nvSpPr>
          <p:cNvPr id="6" name="5 Marcador de número de diapositiva"/>
          <p:cNvSpPr>
            <a:spLocks noGrp="1"/>
          </p:cNvSpPr>
          <p:nvPr>
            <p:ph type="sldNum" sz="quarter" idx="12"/>
          </p:nvPr>
        </p:nvSpPr>
        <p:spPr/>
        <p:txBody>
          <a:bodyPr/>
          <a:lstStyle>
            <a:extLst/>
          </a:lstStyle>
          <a:p>
            <a:fld id="{86814D8D-C720-45A9-B8B0-739002D68D74}" type="slidenum">
              <a:rPr lang="es-EC" smtClean="0"/>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E1229C00-45C6-4C40-93BC-FBC37D7893E7}" type="datetimeFigureOut">
              <a:rPr lang="es-EC" smtClean="0"/>
              <a:pPr/>
              <a:t>03/02/2011</a:t>
            </a:fld>
            <a:endParaRPr lang="es-EC"/>
          </a:p>
        </p:txBody>
      </p:sp>
      <p:sp>
        <p:nvSpPr>
          <p:cNvPr id="5" name="4 Marcador de pie de página"/>
          <p:cNvSpPr>
            <a:spLocks noGrp="1"/>
          </p:cNvSpPr>
          <p:nvPr>
            <p:ph type="ftr" sz="quarter" idx="11"/>
          </p:nvPr>
        </p:nvSpPr>
        <p:spPr/>
        <p:txBody>
          <a:bodyPr/>
          <a:lstStyle>
            <a:extLst/>
          </a:lstStyle>
          <a:p>
            <a:endParaRPr lang="es-EC"/>
          </a:p>
        </p:txBody>
      </p:sp>
      <p:sp>
        <p:nvSpPr>
          <p:cNvPr id="6" name="5 Marcador de número de diapositiva"/>
          <p:cNvSpPr>
            <a:spLocks noGrp="1"/>
          </p:cNvSpPr>
          <p:nvPr>
            <p:ph type="sldNum" sz="quarter" idx="12"/>
          </p:nvPr>
        </p:nvSpPr>
        <p:spPr/>
        <p:txBody>
          <a:bodyPr/>
          <a:lstStyle>
            <a:extLst/>
          </a:lstStyle>
          <a:p>
            <a:fld id="{86814D8D-C720-45A9-B8B0-739002D68D74}" type="slidenum">
              <a:rPr lang="es-EC" smtClean="0"/>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E1229C00-45C6-4C40-93BC-FBC37D7893E7}" type="datetimeFigureOut">
              <a:rPr lang="es-EC" smtClean="0"/>
              <a:pPr/>
              <a:t>03/02/2011</a:t>
            </a:fld>
            <a:endParaRPr lang="es-EC"/>
          </a:p>
        </p:txBody>
      </p:sp>
      <p:sp>
        <p:nvSpPr>
          <p:cNvPr id="5" name="4 Marcador de pie de página"/>
          <p:cNvSpPr>
            <a:spLocks noGrp="1"/>
          </p:cNvSpPr>
          <p:nvPr>
            <p:ph type="ftr" sz="quarter" idx="11"/>
          </p:nvPr>
        </p:nvSpPr>
        <p:spPr/>
        <p:txBody>
          <a:bodyPr/>
          <a:lstStyle>
            <a:extLst/>
          </a:lstStyle>
          <a:p>
            <a:endParaRPr lang="es-EC"/>
          </a:p>
        </p:txBody>
      </p:sp>
      <p:sp>
        <p:nvSpPr>
          <p:cNvPr id="6" name="5 Marcador de número de diapositiva"/>
          <p:cNvSpPr>
            <a:spLocks noGrp="1"/>
          </p:cNvSpPr>
          <p:nvPr>
            <p:ph type="sldNum" sz="quarter" idx="12"/>
          </p:nvPr>
        </p:nvSpPr>
        <p:spPr/>
        <p:txBody>
          <a:bodyPr/>
          <a:lstStyle>
            <a:extLst/>
          </a:lstStyle>
          <a:p>
            <a:fld id="{86814D8D-C720-45A9-B8B0-739002D68D74}" type="slidenum">
              <a:rPr lang="es-EC" smtClean="0"/>
              <a:pPr/>
              <a:t>‹Nº›</a:t>
            </a:fld>
            <a:endParaRPr lang="es-EC"/>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E1229C00-45C6-4C40-93BC-FBC37D7893E7}" type="datetimeFigureOut">
              <a:rPr lang="es-EC" smtClean="0"/>
              <a:pPr/>
              <a:t>03/02/2011</a:t>
            </a:fld>
            <a:endParaRPr lang="es-EC"/>
          </a:p>
        </p:txBody>
      </p:sp>
      <p:sp>
        <p:nvSpPr>
          <p:cNvPr id="5" name="4 Marcador de pie de página"/>
          <p:cNvSpPr>
            <a:spLocks noGrp="1"/>
          </p:cNvSpPr>
          <p:nvPr>
            <p:ph type="ftr" sz="quarter" idx="11"/>
          </p:nvPr>
        </p:nvSpPr>
        <p:spPr/>
        <p:txBody>
          <a:bodyPr/>
          <a:lstStyle>
            <a:extLst/>
          </a:lstStyle>
          <a:p>
            <a:endParaRPr lang="es-EC"/>
          </a:p>
        </p:txBody>
      </p:sp>
      <p:sp>
        <p:nvSpPr>
          <p:cNvPr id="6" name="5 Marcador de número de diapositiva"/>
          <p:cNvSpPr>
            <a:spLocks noGrp="1"/>
          </p:cNvSpPr>
          <p:nvPr>
            <p:ph type="sldNum" sz="quarter" idx="12"/>
          </p:nvPr>
        </p:nvSpPr>
        <p:spPr/>
        <p:txBody>
          <a:bodyPr/>
          <a:lstStyle>
            <a:extLst/>
          </a:lstStyle>
          <a:p>
            <a:fld id="{86814D8D-C720-45A9-B8B0-739002D68D74}" type="slidenum">
              <a:rPr lang="es-EC" smtClean="0"/>
              <a:pPr/>
              <a:t>‹Nº›</a:t>
            </a:fld>
            <a:endParaRPr lang="es-EC"/>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E1229C00-45C6-4C40-93BC-FBC37D7893E7}" type="datetimeFigureOut">
              <a:rPr lang="es-EC" smtClean="0"/>
              <a:pPr/>
              <a:t>03/02/2011</a:t>
            </a:fld>
            <a:endParaRPr lang="es-EC"/>
          </a:p>
        </p:txBody>
      </p:sp>
      <p:sp>
        <p:nvSpPr>
          <p:cNvPr id="6" name="5 Marcador de pie de página"/>
          <p:cNvSpPr>
            <a:spLocks noGrp="1"/>
          </p:cNvSpPr>
          <p:nvPr>
            <p:ph type="ftr" sz="quarter" idx="11"/>
          </p:nvPr>
        </p:nvSpPr>
        <p:spPr/>
        <p:txBody>
          <a:bodyPr/>
          <a:lstStyle>
            <a:extLst/>
          </a:lstStyle>
          <a:p>
            <a:endParaRPr lang="es-EC"/>
          </a:p>
        </p:txBody>
      </p:sp>
      <p:sp>
        <p:nvSpPr>
          <p:cNvPr id="7" name="6 Marcador de número de diapositiva"/>
          <p:cNvSpPr>
            <a:spLocks noGrp="1"/>
          </p:cNvSpPr>
          <p:nvPr>
            <p:ph type="sldNum" sz="quarter" idx="12"/>
          </p:nvPr>
        </p:nvSpPr>
        <p:spPr/>
        <p:txBody>
          <a:bodyPr/>
          <a:lstStyle>
            <a:extLst/>
          </a:lstStyle>
          <a:p>
            <a:fld id="{86814D8D-C720-45A9-B8B0-739002D68D74}" type="slidenum">
              <a:rPr lang="es-EC" smtClean="0"/>
              <a:pPr/>
              <a:t>‹Nº›</a:t>
            </a:fld>
            <a:endParaRPr lang="es-EC"/>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E1229C00-45C6-4C40-93BC-FBC37D7893E7}" type="datetimeFigureOut">
              <a:rPr lang="es-EC" smtClean="0"/>
              <a:pPr/>
              <a:t>03/02/2011</a:t>
            </a:fld>
            <a:endParaRPr lang="es-EC"/>
          </a:p>
        </p:txBody>
      </p:sp>
      <p:sp>
        <p:nvSpPr>
          <p:cNvPr id="8" name="7 Marcador de pie de página"/>
          <p:cNvSpPr>
            <a:spLocks noGrp="1"/>
          </p:cNvSpPr>
          <p:nvPr>
            <p:ph type="ftr" sz="quarter" idx="11"/>
          </p:nvPr>
        </p:nvSpPr>
        <p:spPr/>
        <p:txBody>
          <a:bodyPr/>
          <a:lstStyle>
            <a:extLst/>
          </a:lstStyle>
          <a:p>
            <a:endParaRPr lang="es-EC"/>
          </a:p>
        </p:txBody>
      </p:sp>
      <p:sp>
        <p:nvSpPr>
          <p:cNvPr id="9" name="8 Marcador de número de diapositiva"/>
          <p:cNvSpPr>
            <a:spLocks noGrp="1"/>
          </p:cNvSpPr>
          <p:nvPr>
            <p:ph type="sldNum" sz="quarter" idx="12"/>
          </p:nvPr>
        </p:nvSpPr>
        <p:spPr/>
        <p:txBody>
          <a:bodyPr/>
          <a:lstStyle>
            <a:extLst/>
          </a:lstStyle>
          <a:p>
            <a:fld id="{86814D8D-C720-45A9-B8B0-739002D68D74}" type="slidenum">
              <a:rPr lang="es-EC" smtClean="0"/>
              <a:pPr/>
              <a:t>‹Nº›</a:t>
            </a:fld>
            <a:endParaRPr lang="es-EC"/>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E1229C00-45C6-4C40-93BC-FBC37D7893E7}" type="datetimeFigureOut">
              <a:rPr lang="es-EC" smtClean="0"/>
              <a:pPr/>
              <a:t>03/02/2011</a:t>
            </a:fld>
            <a:endParaRPr lang="es-EC"/>
          </a:p>
        </p:txBody>
      </p:sp>
      <p:sp>
        <p:nvSpPr>
          <p:cNvPr id="4" name="3 Marcador de pie de página"/>
          <p:cNvSpPr>
            <a:spLocks noGrp="1"/>
          </p:cNvSpPr>
          <p:nvPr>
            <p:ph type="ftr" sz="quarter" idx="11"/>
          </p:nvPr>
        </p:nvSpPr>
        <p:spPr/>
        <p:txBody>
          <a:bodyPr/>
          <a:lstStyle>
            <a:extLst/>
          </a:lstStyle>
          <a:p>
            <a:endParaRPr lang="es-EC"/>
          </a:p>
        </p:txBody>
      </p:sp>
      <p:sp>
        <p:nvSpPr>
          <p:cNvPr id="5" name="4 Marcador de número de diapositiva"/>
          <p:cNvSpPr>
            <a:spLocks noGrp="1"/>
          </p:cNvSpPr>
          <p:nvPr>
            <p:ph type="sldNum" sz="quarter" idx="12"/>
          </p:nvPr>
        </p:nvSpPr>
        <p:spPr/>
        <p:txBody>
          <a:bodyPr/>
          <a:lstStyle>
            <a:extLst/>
          </a:lstStyle>
          <a:p>
            <a:fld id="{86814D8D-C720-45A9-B8B0-739002D68D74}" type="slidenum">
              <a:rPr lang="es-EC" smtClean="0"/>
              <a:pPr/>
              <a:t>‹Nº›</a:t>
            </a:fld>
            <a:endParaRPr lang="es-EC"/>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E1229C00-45C6-4C40-93BC-FBC37D7893E7}" type="datetimeFigureOut">
              <a:rPr lang="es-EC" smtClean="0"/>
              <a:pPr/>
              <a:t>03/02/2011</a:t>
            </a:fld>
            <a:endParaRPr lang="es-EC"/>
          </a:p>
        </p:txBody>
      </p:sp>
      <p:sp>
        <p:nvSpPr>
          <p:cNvPr id="3" name="2 Marcador de pie de página"/>
          <p:cNvSpPr>
            <a:spLocks noGrp="1"/>
          </p:cNvSpPr>
          <p:nvPr>
            <p:ph type="ftr" sz="quarter" idx="11"/>
          </p:nvPr>
        </p:nvSpPr>
        <p:spPr/>
        <p:txBody>
          <a:bodyPr/>
          <a:lstStyle>
            <a:extLst/>
          </a:lstStyle>
          <a:p>
            <a:endParaRPr lang="es-EC"/>
          </a:p>
        </p:txBody>
      </p:sp>
      <p:sp>
        <p:nvSpPr>
          <p:cNvPr id="4" name="3 Marcador de número de diapositiva"/>
          <p:cNvSpPr>
            <a:spLocks noGrp="1"/>
          </p:cNvSpPr>
          <p:nvPr>
            <p:ph type="sldNum" sz="quarter" idx="12"/>
          </p:nvPr>
        </p:nvSpPr>
        <p:spPr/>
        <p:txBody>
          <a:bodyPr/>
          <a:lstStyle>
            <a:extLst/>
          </a:lstStyle>
          <a:p>
            <a:fld id="{86814D8D-C720-45A9-B8B0-739002D68D74}" type="slidenum">
              <a:rPr lang="es-EC" smtClean="0"/>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E1229C00-45C6-4C40-93BC-FBC37D7893E7}" type="datetimeFigureOut">
              <a:rPr lang="es-EC" smtClean="0"/>
              <a:pPr/>
              <a:t>03/02/2011</a:t>
            </a:fld>
            <a:endParaRPr lang="es-EC"/>
          </a:p>
        </p:txBody>
      </p:sp>
      <p:sp>
        <p:nvSpPr>
          <p:cNvPr id="6" name="5 Marcador de pie de página"/>
          <p:cNvSpPr>
            <a:spLocks noGrp="1"/>
          </p:cNvSpPr>
          <p:nvPr>
            <p:ph type="ftr" sz="quarter" idx="11"/>
          </p:nvPr>
        </p:nvSpPr>
        <p:spPr/>
        <p:txBody>
          <a:bodyPr/>
          <a:lstStyle>
            <a:extLst/>
          </a:lstStyle>
          <a:p>
            <a:endParaRPr lang="es-EC"/>
          </a:p>
        </p:txBody>
      </p:sp>
      <p:sp>
        <p:nvSpPr>
          <p:cNvPr id="7" name="6 Marcador de número de diapositiva"/>
          <p:cNvSpPr>
            <a:spLocks noGrp="1"/>
          </p:cNvSpPr>
          <p:nvPr>
            <p:ph type="sldNum" sz="quarter" idx="12"/>
          </p:nvPr>
        </p:nvSpPr>
        <p:spPr/>
        <p:txBody>
          <a:bodyPr/>
          <a:lstStyle>
            <a:extLst/>
          </a:lstStyle>
          <a:p>
            <a:fld id="{86814D8D-C720-45A9-B8B0-739002D68D74}" type="slidenum">
              <a:rPr lang="es-EC" smtClean="0"/>
              <a:pPr/>
              <a:t>‹Nº›</a:t>
            </a:fld>
            <a:endParaRPr lang="es-EC"/>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E1229C00-45C6-4C40-93BC-FBC37D7893E7}" type="datetimeFigureOut">
              <a:rPr lang="es-EC" smtClean="0"/>
              <a:pPr/>
              <a:t>03/02/2011</a:t>
            </a:fld>
            <a:endParaRPr lang="es-EC"/>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C"/>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86814D8D-C720-45A9-B8B0-739002D68D74}" type="slidenum">
              <a:rPr lang="es-EC" smtClean="0"/>
              <a:pPr/>
              <a:t>‹Nº›</a:t>
            </a:fld>
            <a:endParaRPr lang="es-EC"/>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1229C00-45C6-4C40-93BC-FBC37D7893E7}" type="datetimeFigureOut">
              <a:rPr lang="es-EC" smtClean="0"/>
              <a:pPr/>
              <a:t>03/02/2011</a:t>
            </a:fld>
            <a:endParaRPr lang="es-EC"/>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C"/>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6814D8D-C720-45A9-B8B0-739002D68D74}" type="slidenum">
              <a:rPr lang="es-EC" smtClean="0"/>
              <a:pPr/>
              <a:t>‹Nº›</a:t>
            </a:fld>
            <a:endParaRPr lang="es-EC"/>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http://www.preinversion.gov.ec/images/M_images/cifras.jpg"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http://www.preinversion.gov.ec/images/M_images/exportacionesprimarios.jpg"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20844" y="2643182"/>
            <a:ext cx="7980246" cy="4143404"/>
          </a:xfrm>
        </p:spPr>
        <p:txBody>
          <a:bodyPr>
            <a:noAutofit/>
          </a:bodyPr>
          <a:lstStyle/>
          <a:p>
            <a:pPr algn="ctr"/>
            <a:r>
              <a:rPr lang="es-ES_tradnl" sz="2000" b="0" dirty="0" smtClean="0">
                <a:effectLst/>
                <a:latin typeface="Arial Rounded MT Bold" pitchFamily="34" charset="0"/>
              </a:rPr>
              <a:t>TESINA DE GRADO</a:t>
            </a:r>
            <a:r>
              <a:rPr lang="es-EC" sz="2000" b="0" dirty="0" smtClean="0">
                <a:effectLst/>
                <a:latin typeface="Arial Rounded MT Bold" pitchFamily="34" charset="0"/>
              </a:rPr>
              <a:t/>
            </a:r>
            <a:br>
              <a:rPr lang="es-EC" sz="2000" b="0" dirty="0" smtClean="0">
                <a:effectLst/>
                <a:latin typeface="Arial Rounded MT Bold" pitchFamily="34" charset="0"/>
              </a:rPr>
            </a:br>
            <a:r>
              <a:rPr lang="es-ES_tradnl" sz="2000" b="0" dirty="0" smtClean="0">
                <a:effectLst/>
                <a:latin typeface="Arial Rounded MT Bold" pitchFamily="34" charset="0"/>
              </a:rPr>
              <a:t>PREVIA A LA OBTENCIÓN DEL TÍTULO DE:</a:t>
            </a:r>
            <a:r>
              <a:rPr lang="es-EC" sz="2000" b="0" dirty="0" smtClean="0">
                <a:effectLst/>
                <a:latin typeface="Arial Rounded MT Bold" pitchFamily="34" charset="0"/>
              </a:rPr>
              <a:t/>
            </a:r>
            <a:br>
              <a:rPr lang="es-EC" sz="2000" b="0" dirty="0" smtClean="0">
                <a:effectLst/>
                <a:latin typeface="Arial Rounded MT Bold" pitchFamily="34" charset="0"/>
              </a:rPr>
            </a:br>
            <a:r>
              <a:rPr lang="pt-PT" sz="2000" b="0" dirty="0" smtClean="0">
                <a:effectLst/>
                <a:latin typeface="Arial Rounded MT Bold" pitchFamily="34" charset="0"/>
              </a:rPr>
              <a:t>AUDITOR - CONTADOR PÚBLICO AUTORIZADO</a:t>
            </a:r>
            <a:r>
              <a:rPr lang="pt-PT" sz="2000" dirty="0" smtClean="0">
                <a:effectLst/>
                <a:latin typeface="Arial Rounded MT Bold" pitchFamily="34" charset="0"/>
              </a:rPr>
              <a:t/>
            </a:r>
            <a:br>
              <a:rPr lang="pt-PT" sz="2000" dirty="0" smtClean="0">
                <a:effectLst/>
                <a:latin typeface="Arial Rounded MT Bold" pitchFamily="34" charset="0"/>
              </a:rPr>
            </a:br>
            <a:r>
              <a:rPr lang="es-EC" sz="1800" dirty="0" smtClean="0">
                <a:effectLst/>
                <a:latin typeface="Arial Rounded MT Bold" pitchFamily="34" charset="0"/>
              </a:rPr>
              <a:t/>
            </a:r>
            <a:br>
              <a:rPr lang="es-EC" sz="1800" dirty="0" smtClean="0">
                <a:effectLst/>
                <a:latin typeface="Arial Rounded MT Bold" pitchFamily="34" charset="0"/>
              </a:rPr>
            </a:br>
            <a:r>
              <a:rPr lang="es-ES_tradnl" sz="2100" dirty="0" smtClean="0">
                <a:effectLst/>
                <a:latin typeface="Arial Rounded MT Bold" pitchFamily="34" charset="0"/>
              </a:rPr>
              <a:t>“AUDITORÍA DEL RUBRO ACTIVO CAJA-BANCOS DE UNA AGENCIA DE TRANSFERENCIAS Y GIROS DE DINERO EN LA CIUDAD DE GUAYAQUIL POR EL PERIODO TERMINADO AL 31 DE DICIEMBRE DEL 2008”</a:t>
            </a:r>
            <a:r>
              <a:rPr lang="es-ES_tradnl" sz="1800" dirty="0" smtClean="0">
                <a:effectLst/>
              </a:rPr>
              <a:t/>
            </a:r>
            <a:br>
              <a:rPr lang="es-ES_tradnl" sz="1800" dirty="0" smtClean="0">
                <a:effectLst/>
              </a:rPr>
            </a:br>
            <a:r>
              <a:rPr lang="es-ES_tradnl" sz="1800" dirty="0" smtClean="0"/>
              <a:t/>
            </a:r>
            <a:br>
              <a:rPr lang="es-ES_tradnl" sz="1800" dirty="0" smtClean="0"/>
            </a:br>
            <a:r>
              <a:rPr lang="es-ES_tradnl" sz="1800" dirty="0" smtClean="0">
                <a:solidFill>
                  <a:schemeClr val="bg1"/>
                </a:solidFill>
                <a:effectLst>
                  <a:outerShdw blurRad="38100" dist="38100" dir="2700000" algn="tl">
                    <a:srgbClr val="000000">
                      <a:alpha val="43137"/>
                    </a:srgbClr>
                  </a:outerShdw>
                </a:effectLst>
                <a:latin typeface="Arial Rounded MT Bold" pitchFamily="34" charset="0"/>
              </a:rPr>
              <a:t>EXPOSITORAS:</a:t>
            </a:r>
            <a:br>
              <a:rPr lang="es-ES_tradnl" sz="1800" dirty="0" smtClean="0">
                <a:solidFill>
                  <a:schemeClr val="bg1"/>
                </a:solidFill>
                <a:effectLst>
                  <a:outerShdw blurRad="38100" dist="38100" dir="2700000" algn="tl">
                    <a:srgbClr val="000000">
                      <a:alpha val="43137"/>
                    </a:srgbClr>
                  </a:outerShdw>
                </a:effectLst>
                <a:latin typeface="Arial Rounded MT Bold" pitchFamily="34" charset="0"/>
              </a:rPr>
            </a:br>
            <a:r>
              <a:rPr lang="es-ES_tradnl" sz="1800" dirty="0" smtClean="0">
                <a:solidFill>
                  <a:schemeClr val="bg1"/>
                </a:solidFill>
                <a:effectLst>
                  <a:outerShdw blurRad="38100" dist="38100" dir="2700000" algn="tl">
                    <a:srgbClr val="000000">
                      <a:alpha val="43137"/>
                    </a:srgbClr>
                  </a:outerShdw>
                </a:effectLst>
                <a:latin typeface="Arial Rounded MT Bold" pitchFamily="34" charset="0"/>
              </a:rPr>
              <a:t>ALEJANDRA VERONICA SALAZAR MOLINA</a:t>
            </a:r>
            <a:br>
              <a:rPr lang="es-ES_tradnl" sz="1800" dirty="0" smtClean="0">
                <a:solidFill>
                  <a:schemeClr val="bg1"/>
                </a:solidFill>
                <a:effectLst>
                  <a:outerShdw blurRad="38100" dist="38100" dir="2700000" algn="tl">
                    <a:srgbClr val="000000">
                      <a:alpha val="43137"/>
                    </a:srgbClr>
                  </a:outerShdw>
                </a:effectLst>
                <a:latin typeface="Arial Rounded MT Bold" pitchFamily="34" charset="0"/>
              </a:rPr>
            </a:br>
            <a:r>
              <a:rPr lang="es-ES_tradnl" sz="1800" dirty="0" smtClean="0">
                <a:solidFill>
                  <a:schemeClr val="bg1"/>
                </a:solidFill>
                <a:effectLst>
                  <a:outerShdw blurRad="38100" dist="38100" dir="2700000" algn="tl">
                    <a:srgbClr val="000000">
                      <a:alpha val="43137"/>
                    </a:srgbClr>
                  </a:outerShdw>
                </a:effectLst>
                <a:latin typeface="Arial Rounded MT Bold" pitchFamily="34" charset="0"/>
              </a:rPr>
              <a:t>WENDY ELIZABETH VELASCO PUYOL</a:t>
            </a:r>
            <a:r>
              <a:rPr lang="es-ES_tradnl" sz="1800" dirty="0" smtClean="0">
                <a:solidFill>
                  <a:schemeClr val="bg1"/>
                </a:solidFill>
                <a:effectLst/>
                <a:latin typeface="Arial Rounded MT Bold" pitchFamily="34" charset="0"/>
              </a:rPr>
              <a:t/>
            </a:r>
            <a:br>
              <a:rPr lang="es-ES_tradnl" sz="1800" dirty="0" smtClean="0">
                <a:solidFill>
                  <a:schemeClr val="bg1"/>
                </a:solidFill>
                <a:effectLst/>
                <a:latin typeface="Arial Rounded MT Bold" pitchFamily="34" charset="0"/>
              </a:rPr>
            </a:br>
            <a:r>
              <a:rPr lang="es-EC" sz="1800" dirty="0" smtClean="0"/>
              <a:t/>
            </a:r>
            <a:br>
              <a:rPr lang="es-EC" sz="1800" dirty="0" smtClean="0"/>
            </a:br>
            <a:r>
              <a:rPr lang="es-EC" sz="1100" dirty="0" smtClean="0">
                <a:latin typeface="Arial Rounded MT Bold" pitchFamily="34" charset="0"/>
              </a:rPr>
              <a:t>GUAYAQUIL – ECUADOR</a:t>
            </a:r>
            <a:br>
              <a:rPr lang="es-EC" sz="1100" dirty="0" smtClean="0">
                <a:latin typeface="Arial Rounded MT Bold" pitchFamily="34" charset="0"/>
              </a:rPr>
            </a:br>
            <a:r>
              <a:rPr lang="es-EC" sz="1100" dirty="0" smtClean="0">
                <a:latin typeface="Arial Rounded MT Bold" pitchFamily="34" charset="0"/>
              </a:rPr>
              <a:t>2010</a:t>
            </a:r>
            <a:endParaRPr lang="es-EC" sz="1100" dirty="0">
              <a:latin typeface="Arial Rounded MT Bold" pitchFamily="34" charset="0"/>
            </a:endParaRPr>
          </a:p>
        </p:txBody>
      </p:sp>
      <p:sp>
        <p:nvSpPr>
          <p:cNvPr id="3" name="2 Subtítulo"/>
          <p:cNvSpPr>
            <a:spLocks noGrp="1"/>
          </p:cNvSpPr>
          <p:nvPr>
            <p:ph type="subTitle" idx="1"/>
          </p:nvPr>
        </p:nvSpPr>
        <p:spPr>
          <a:xfrm>
            <a:off x="433050" y="1285860"/>
            <a:ext cx="8353792" cy="1071570"/>
          </a:xfrm>
        </p:spPr>
        <p:txBody>
          <a:bodyPr>
            <a:noAutofit/>
          </a:bodyPr>
          <a:lstStyle/>
          <a:p>
            <a:pPr algn="ctr"/>
            <a:r>
              <a:rPr lang="es-EC" sz="2100" b="1" dirty="0" smtClean="0"/>
              <a:t>ESCUELA SUPERIOR POLITÉCNICA DEL LITORAL</a:t>
            </a:r>
          </a:p>
          <a:p>
            <a:pPr algn="ctr"/>
            <a:r>
              <a:rPr lang="es-EC" sz="2100" b="1" dirty="0" smtClean="0"/>
              <a:t>INSTITUTO DE CIENCIAS MATEMÁTICAS </a:t>
            </a:r>
          </a:p>
          <a:p>
            <a:pPr algn="ctr"/>
            <a:r>
              <a:rPr lang="es-EC" sz="2100" b="1" dirty="0" smtClean="0"/>
              <a:t>INGENIERÍA EN AUDITORÍA Y CONTROL DE GESTIÓN </a:t>
            </a:r>
          </a:p>
          <a:p>
            <a:pPr algn="ctr"/>
            <a:endParaRPr lang="es-EC" sz="2100" b="1" dirty="0" smtClean="0"/>
          </a:p>
        </p:txBody>
      </p:sp>
      <p:pic>
        <p:nvPicPr>
          <p:cNvPr id="4" name="Imagen 2"/>
          <p:cNvPicPr>
            <a:picLocks noChangeAspect="1" noChangeArrowheads="1"/>
          </p:cNvPicPr>
          <p:nvPr/>
        </p:nvPicPr>
        <p:blipFill>
          <a:blip r:embed="rId2" cstate="print"/>
          <a:srcRect/>
          <a:stretch>
            <a:fillRect/>
          </a:stretch>
        </p:blipFill>
        <p:spPr bwMode="auto">
          <a:xfrm>
            <a:off x="4071934" y="57136"/>
            <a:ext cx="1219200" cy="1228724"/>
          </a:xfrm>
          <a:prstGeom prst="rect">
            <a:avLst/>
          </a:prstGeom>
          <a:solidFill>
            <a:srgbClr val="FFFFFF"/>
          </a:solid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81328"/>
            <a:ext cx="8229600" cy="4876630"/>
          </a:xfrm>
        </p:spPr>
        <p:txBody>
          <a:bodyPr>
            <a:normAutofit fontScale="77500" lnSpcReduction="20000"/>
          </a:bodyPr>
          <a:lstStyle/>
          <a:p>
            <a:pPr marL="624078" indent="-514350" algn="just">
              <a:buFont typeface="+mj-lt"/>
              <a:buAutoNum type="arabicPeriod" startAt="6"/>
            </a:pPr>
            <a:r>
              <a:rPr lang="es-ES" sz="2800" dirty="0" smtClean="0"/>
              <a:t>Las NIA se encuentran en secciones las cuales se enuncian de forma general de la siguiente manera:</a:t>
            </a:r>
          </a:p>
          <a:p>
            <a:pPr marL="624078" indent="-514350">
              <a:buNone/>
            </a:pPr>
            <a:endParaRPr lang="es-ES" sz="2800" dirty="0" smtClean="0"/>
          </a:p>
          <a:p>
            <a:pPr marL="886968" lvl="3" indent="-256032" algn="just">
              <a:spcBef>
                <a:spcPts val="400"/>
              </a:spcBef>
              <a:buSzPct val="68000"/>
              <a:buFont typeface="Wingdings 3"/>
              <a:buChar char=""/>
            </a:pPr>
            <a:r>
              <a:rPr lang="es-ES" sz="2800" dirty="0" smtClean="0"/>
              <a:t>PLANIFICACIÓN</a:t>
            </a:r>
            <a:endParaRPr lang="es-EC" sz="2800" dirty="0" smtClean="0"/>
          </a:p>
          <a:p>
            <a:pPr marL="1115568" lvl="4" indent="-256032" algn="just">
              <a:spcBef>
                <a:spcPts val="400"/>
              </a:spcBef>
              <a:buSzPct val="68000"/>
            </a:pPr>
            <a:r>
              <a:rPr lang="es-ES" sz="2800" dirty="0" smtClean="0"/>
              <a:t>Planificación (NIA 4)</a:t>
            </a:r>
          </a:p>
          <a:p>
            <a:pPr marL="1115568" lvl="4" indent="-256032" algn="just">
              <a:spcBef>
                <a:spcPts val="400"/>
              </a:spcBef>
              <a:buSzPct val="68000"/>
            </a:pPr>
            <a:r>
              <a:rPr lang="es-ES" sz="2800" dirty="0" smtClean="0"/>
              <a:t>Conocimiento del negocio (NIA 30)</a:t>
            </a:r>
          </a:p>
          <a:p>
            <a:pPr marL="1115568" lvl="4" indent="-256032" algn="just">
              <a:spcBef>
                <a:spcPts val="400"/>
              </a:spcBef>
              <a:buSzPct val="68000"/>
            </a:pPr>
            <a:r>
              <a:rPr lang="es-ES" sz="2800" dirty="0" smtClean="0"/>
              <a:t>La importancia relativa de la auditoría (NIA 25)</a:t>
            </a:r>
          </a:p>
          <a:p>
            <a:pPr marL="1115568" lvl="4" indent="-256032" algn="just">
              <a:spcBef>
                <a:spcPts val="400"/>
              </a:spcBef>
              <a:buSzPct val="68000"/>
              <a:buNone/>
            </a:pPr>
            <a:endParaRPr lang="es-ES" sz="2800" dirty="0" smtClean="0"/>
          </a:p>
          <a:p>
            <a:pPr marL="886968" lvl="3" indent="-256032" algn="just">
              <a:spcBef>
                <a:spcPts val="400"/>
              </a:spcBef>
              <a:buSzPct val="68000"/>
              <a:buFont typeface="Wingdings 3"/>
              <a:buChar char=""/>
            </a:pPr>
            <a:r>
              <a:rPr lang="es-ES" sz="2800" dirty="0" smtClean="0"/>
              <a:t>CONTROL INTERNO</a:t>
            </a:r>
            <a:endParaRPr lang="es-EC" sz="2800" dirty="0" smtClean="0"/>
          </a:p>
          <a:p>
            <a:pPr marL="1115568" lvl="4" indent="-256032" algn="just">
              <a:spcBef>
                <a:spcPts val="400"/>
              </a:spcBef>
              <a:buSzPct val="68000"/>
            </a:pPr>
            <a:r>
              <a:rPr lang="es-ES" sz="2800" dirty="0" smtClean="0"/>
              <a:t>Evaluación de riesgos y control interno (NIA 6)</a:t>
            </a:r>
          </a:p>
          <a:p>
            <a:pPr marL="1115568" lvl="4" indent="-256032" algn="just">
              <a:spcBef>
                <a:spcPts val="400"/>
              </a:spcBef>
              <a:buSzPct val="68000"/>
            </a:pPr>
            <a:r>
              <a:rPr lang="es-ES" sz="2800" dirty="0" smtClean="0"/>
              <a:t>Auditoría en un ambiente de sistemas de información por computadora (NIA 15).</a:t>
            </a:r>
          </a:p>
          <a:p>
            <a:pPr marL="1115568" lvl="4" indent="-256032" algn="just">
              <a:spcBef>
                <a:spcPts val="400"/>
              </a:spcBef>
              <a:buSzPct val="68000"/>
            </a:pPr>
            <a:r>
              <a:rPr lang="es-ES" sz="2800" dirty="0" smtClean="0"/>
              <a:t>Consideraciones de auditoría en entidades que utilizan organizaciones prestadoras de servicios (Addendum 2 a NIA 6)</a:t>
            </a:r>
          </a:p>
          <a:p>
            <a:pPr marL="1115568" lvl="4" indent="-256032" algn="just">
              <a:spcBef>
                <a:spcPts val="400"/>
              </a:spcBef>
              <a:buSzPct val="68000"/>
              <a:buNone/>
            </a:pPr>
            <a:endParaRPr lang="es-ES" sz="2800" dirty="0" smtClean="0"/>
          </a:p>
        </p:txBody>
      </p:sp>
      <p:sp>
        <p:nvSpPr>
          <p:cNvPr id="3" name="2 Título"/>
          <p:cNvSpPr>
            <a:spLocks noGrp="1"/>
          </p:cNvSpPr>
          <p:nvPr>
            <p:ph type="title"/>
          </p:nvPr>
        </p:nvSpPr>
        <p:spPr/>
        <p:txBody>
          <a:bodyPr>
            <a:normAutofit/>
          </a:bodyPr>
          <a:lstStyle/>
          <a:p>
            <a:r>
              <a:rPr lang="es-ES_tradnl" sz="3800" dirty="0" smtClean="0"/>
              <a:t>CLASIFICACIÓN DE LAS </a:t>
            </a:r>
            <a:r>
              <a:rPr lang="es-ES_tradnl" sz="3800" dirty="0" err="1" smtClean="0"/>
              <a:t>NIAs</a:t>
            </a:r>
            <a:endParaRPr lang="es-EC" sz="3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20000"/>
          </a:bodyPr>
          <a:lstStyle/>
          <a:p>
            <a:pPr marL="566928" indent="-457200" algn="just">
              <a:buFont typeface="+mj-lt"/>
              <a:buAutoNum type="arabicPeriod" startAt="7"/>
            </a:pPr>
            <a:r>
              <a:rPr lang="es-ES_tradnl" sz="2400" dirty="0" smtClean="0"/>
              <a:t>El </a:t>
            </a:r>
            <a:r>
              <a:rPr lang="es-ES" sz="2400" dirty="0" smtClean="0"/>
              <a:t>riesgo</a:t>
            </a:r>
            <a:r>
              <a:rPr lang="es-ES_tradnl" sz="2400" dirty="0" smtClean="0"/>
              <a:t> e </a:t>
            </a:r>
            <a:r>
              <a:rPr lang="es-ES" sz="2400" dirty="0" smtClean="0"/>
              <a:t>importancia</a:t>
            </a:r>
            <a:r>
              <a:rPr lang="es-ES_tradnl" sz="2400" dirty="0" smtClean="0"/>
              <a:t> relativa son </a:t>
            </a:r>
            <a:r>
              <a:rPr lang="es-ES" sz="2400" dirty="0" smtClean="0"/>
              <a:t>interdependientes</a:t>
            </a:r>
            <a:r>
              <a:rPr lang="es-ES_tradnl" sz="2400" dirty="0" smtClean="0"/>
              <a:t>, </a:t>
            </a:r>
            <a:r>
              <a:rPr lang="es-ES" sz="2400" dirty="0" smtClean="0"/>
              <a:t>porque existe</a:t>
            </a:r>
            <a:r>
              <a:rPr lang="es-ES_tradnl" sz="2400" dirty="0" smtClean="0"/>
              <a:t> entre </a:t>
            </a:r>
            <a:r>
              <a:rPr lang="es-ES" sz="2400" dirty="0" smtClean="0"/>
              <a:t>ellos</a:t>
            </a:r>
            <a:r>
              <a:rPr lang="es-ES_tradnl" sz="2400" dirty="0" smtClean="0"/>
              <a:t> una relación inversa. Mediante el establecimiento de cifras de importancia relativa o materialidad el auditor determina los importes a partir de los cuales van a </a:t>
            </a:r>
            <a:r>
              <a:rPr lang="es-ES" sz="2400" dirty="0" smtClean="0"/>
              <a:t>considerar que</a:t>
            </a:r>
            <a:r>
              <a:rPr lang="es-ES_tradnl" sz="2400" dirty="0" smtClean="0"/>
              <a:t> los estados financieros están significativamente equivocados, es decir contienen errores que por su importe afectan significativamente a la imagen fiel de las cuentas. Si </a:t>
            </a:r>
            <a:r>
              <a:rPr lang="es-ES" sz="2400" dirty="0" smtClean="0"/>
              <a:t>ese importe es</a:t>
            </a:r>
            <a:r>
              <a:rPr lang="es-ES_tradnl" sz="2400" dirty="0" smtClean="0"/>
              <a:t> grande, existe menor riesgo de que las cuentas estén significativamente equivocadas, caso contrario si la cifra que ha considerado es inferior habrá mayor </a:t>
            </a:r>
            <a:r>
              <a:rPr lang="es-ES" sz="2400" dirty="0" smtClean="0"/>
              <a:t>riesgo</a:t>
            </a:r>
            <a:r>
              <a:rPr lang="es-ES_tradnl" sz="2400" dirty="0" smtClean="0"/>
              <a:t> de auditoría.</a:t>
            </a:r>
          </a:p>
          <a:p>
            <a:pPr algn="just"/>
            <a:endParaRPr lang="es-ES_tradnl" sz="2400" dirty="0" smtClean="0"/>
          </a:p>
          <a:p>
            <a:pPr marL="566928" indent="-457200" algn="r">
              <a:buFont typeface="+mj-lt"/>
              <a:buAutoNum type="arabicPeriod" startAt="7"/>
            </a:pPr>
            <a:r>
              <a:rPr lang="es-ES" sz="1700" dirty="0" smtClean="0"/>
              <a:t>http://www.monografias.com/trabajos48/materialidad-auditoria/materialidad-auditoria2.shtml#import</a:t>
            </a:r>
            <a:endParaRPr lang="es-EC" sz="1700" dirty="0" smtClean="0"/>
          </a:p>
        </p:txBody>
      </p:sp>
      <p:sp>
        <p:nvSpPr>
          <p:cNvPr id="3" name="2 Título"/>
          <p:cNvSpPr>
            <a:spLocks noGrp="1"/>
          </p:cNvSpPr>
          <p:nvPr>
            <p:ph type="title"/>
          </p:nvPr>
        </p:nvSpPr>
        <p:spPr/>
        <p:txBody>
          <a:bodyPr>
            <a:noAutofit/>
          </a:bodyPr>
          <a:lstStyle/>
          <a:p>
            <a:pPr algn="just"/>
            <a:r>
              <a:rPr lang="es-ES_tradnl" sz="3500" dirty="0" smtClean="0"/>
              <a:t>MATERIALIDAD Y RIESGO EN AUDITORÍA </a:t>
            </a:r>
            <a:endParaRPr lang="es-EC" sz="35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marL="566928" indent="-457200">
              <a:buFont typeface="+mj-lt"/>
              <a:buAutoNum type="arabicPeriod" startAt="7"/>
            </a:pPr>
            <a:r>
              <a:rPr lang="es-ES" sz="2400" dirty="0" smtClean="0"/>
              <a:t>El riesgo en auditoría puede ser clasificado de acuerdo con la siguiente tipología:</a:t>
            </a:r>
          </a:p>
          <a:p>
            <a:pPr marL="566928" indent="-457200">
              <a:buNone/>
            </a:pPr>
            <a:endParaRPr lang="es-ES" sz="2400" dirty="0" smtClean="0"/>
          </a:p>
          <a:p>
            <a:pPr marL="886968" lvl="3" indent="-256032" algn="just">
              <a:spcBef>
                <a:spcPts val="400"/>
              </a:spcBef>
              <a:buSzPct val="68000"/>
              <a:buFont typeface="Wingdings 3"/>
              <a:buChar char=""/>
            </a:pPr>
            <a:r>
              <a:rPr lang="es-ES" sz="2400" dirty="0" smtClean="0"/>
              <a:t>RIESGO INHERENTE (RI)</a:t>
            </a:r>
          </a:p>
          <a:p>
            <a:pPr marL="886968" lvl="3" indent="-256032" algn="just">
              <a:spcBef>
                <a:spcPts val="400"/>
              </a:spcBef>
              <a:buSzPct val="68000"/>
              <a:buNone/>
            </a:pPr>
            <a:r>
              <a:rPr lang="es-ES" sz="2400" dirty="0" smtClean="0"/>
              <a:t>   Es el riesgo de que una afirmación de los estados financieros contenga un error significativo en función de la actividad de la entidad y de las características de la cuenta o transacción, con independencia de la mayor o menor bondad del sistema de control interno.</a:t>
            </a:r>
            <a:endParaRPr lang="es-EC" sz="2400" dirty="0" smtClean="0"/>
          </a:p>
        </p:txBody>
      </p:sp>
      <p:sp>
        <p:nvSpPr>
          <p:cNvPr id="3" name="2 Título"/>
          <p:cNvSpPr>
            <a:spLocks noGrp="1"/>
          </p:cNvSpPr>
          <p:nvPr>
            <p:ph type="title"/>
          </p:nvPr>
        </p:nvSpPr>
        <p:spPr/>
        <p:txBody>
          <a:bodyPr>
            <a:normAutofit/>
          </a:bodyPr>
          <a:lstStyle/>
          <a:p>
            <a:r>
              <a:rPr lang="es-ES_tradnl" sz="3800" dirty="0" smtClean="0"/>
              <a:t>TIPOS DE RIESGO</a:t>
            </a:r>
            <a:endParaRPr lang="es-EC" sz="3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pPr marL="886968" lvl="3" indent="-256032" algn="just">
              <a:spcBef>
                <a:spcPts val="400"/>
              </a:spcBef>
              <a:buSzPct val="68000"/>
              <a:buFont typeface="Wingdings 3"/>
              <a:buChar char=""/>
            </a:pPr>
            <a:r>
              <a:rPr lang="es-ES" sz="2200" dirty="0" smtClean="0"/>
              <a:t>RIESGO DE CONTROL (RC)</a:t>
            </a:r>
          </a:p>
          <a:p>
            <a:pPr marL="886968" lvl="3" indent="-256032" algn="just">
              <a:spcBef>
                <a:spcPts val="400"/>
              </a:spcBef>
              <a:buSzPct val="68000"/>
              <a:buNone/>
            </a:pPr>
            <a:r>
              <a:rPr lang="es-ES" sz="2200" dirty="0" smtClean="0"/>
              <a:t>   Es el riesgo de que un error significativo que podría existir en los estados financieros no sea detectado y evitado por el sistema de control interno de la entidad. Debido a las limitaciones de cualquier sistema de control interno, siempre existirá algún riesgo de control.</a:t>
            </a:r>
          </a:p>
          <a:p>
            <a:pPr marL="886968" lvl="3" indent="-256032" algn="just">
              <a:spcBef>
                <a:spcPts val="400"/>
              </a:spcBef>
              <a:buSzPct val="68000"/>
              <a:buNone/>
            </a:pPr>
            <a:endParaRPr lang="es-ES" sz="2200" dirty="0" smtClean="0"/>
          </a:p>
          <a:p>
            <a:pPr marL="886968" lvl="3" indent="-256032" algn="just">
              <a:spcBef>
                <a:spcPts val="400"/>
              </a:spcBef>
              <a:buSzPct val="68000"/>
              <a:buFont typeface="Wingdings 3"/>
              <a:buChar char=""/>
            </a:pPr>
            <a:r>
              <a:rPr lang="es-ES_tradnl" sz="2200" dirty="0" smtClean="0"/>
              <a:t>RIESGO DE DETECCIÓN (RD)</a:t>
            </a:r>
          </a:p>
          <a:p>
            <a:pPr marL="886968" lvl="3" indent="-256032" algn="just">
              <a:spcBef>
                <a:spcPts val="400"/>
              </a:spcBef>
              <a:buSzPct val="68000"/>
              <a:buNone/>
            </a:pPr>
            <a:r>
              <a:rPr lang="es-ES" sz="2200" dirty="0" smtClean="0"/>
              <a:t>   Es el riesgo que el auditor no detecte un error material mediante la aplicación de sus procedimientos de auditoría. Depende de la idoneidad y extensión de los procedimientos de auditoría y de su aplicación por parte del auditor. </a:t>
            </a:r>
          </a:p>
          <a:p>
            <a:pPr marL="886968" lvl="3" indent="-256032" algn="just">
              <a:spcBef>
                <a:spcPts val="400"/>
              </a:spcBef>
              <a:buSzPct val="68000"/>
              <a:buNone/>
            </a:pPr>
            <a:endParaRPr lang="es-EC" sz="2000" dirty="0" smtClean="0"/>
          </a:p>
        </p:txBody>
      </p:sp>
      <p:sp>
        <p:nvSpPr>
          <p:cNvPr id="3" name="2 Título"/>
          <p:cNvSpPr>
            <a:spLocks noGrp="1"/>
          </p:cNvSpPr>
          <p:nvPr>
            <p:ph type="title"/>
          </p:nvPr>
        </p:nvSpPr>
        <p:spPr/>
        <p:txBody>
          <a:bodyPr>
            <a:normAutofit/>
          </a:bodyPr>
          <a:lstStyle/>
          <a:p>
            <a:r>
              <a:rPr lang="es-ES_tradnl" sz="3800" dirty="0" smtClean="0"/>
              <a:t>TIPOS DE RIESGO</a:t>
            </a:r>
            <a:endParaRPr lang="es-EC" sz="3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marL="624078" indent="-514350">
              <a:buFont typeface="+mj-lt"/>
              <a:buAutoNum type="arabicPeriod" startAt="7"/>
            </a:pPr>
            <a:r>
              <a:rPr lang="es-ES" dirty="0" smtClean="0"/>
              <a:t>El riesgo de auditoría es una combinación de los tres tipos de riesgos anteriormente descritos que suele representarse mediante la siguiente expresión: </a:t>
            </a:r>
          </a:p>
          <a:p>
            <a:pPr>
              <a:buNone/>
            </a:pPr>
            <a:endParaRPr lang="es-EC" dirty="0" smtClean="0"/>
          </a:p>
          <a:p>
            <a:pPr algn="ctr">
              <a:buNone/>
            </a:pPr>
            <a:r>
              <a:rPr lang="es-ES" b="1" dirty="0" smtClean="0"/>
              <a:t>Fórmula 1.1 Riesgo de Auditoría</a:t>
            </a:r>
            <a:endParaRPr lang="es-EC" b="1" dirty="0" smtClean="0"/>
          </a:p>
          <a:p>
            <a:pPr algn="ctr">
              <a:buNone/>
            </a:pPr>
            <a:r>
              <a:rPr lang="es-ES" dirty="0" smtClean="0"/>
              <a:t>RA = RI x RC x RD</a:t>
            </a:r>
            <a:endParaRPr lang="es-EC" dirty="0" smtClean="0"/>
          </a:p>
          <a:p>
            <a:endParaRPr lang="es-EC" dirty="0"/>
          </a:p>
        </p:txBody>
      </p:sp>
      <p:sp>
        <p:nvSpPr>
          <p:cNvPr id="3" name="2 Título"/>
          <p:cNvSpPr>
            <a:spLocks noGrp="1"/>
          </p:cNvSpPr>
          <p:nvPr>
            <p:ph type="title"/>
          </p:nvPr>
        </p:nvSpPr>
        <p:spPr/>
        <p:txBody>
          <a:bodyPr/>
          <a:lstStyle/>
          <a:p>
            <a:r>
              <a:rPr lang="es-ES_tradnl" dirty="0" smtClean="0"/>
              <a:t>RIESGO DE AUDITORÍA</a:t>
            </a:r>
            <a:endParaRPr lang="es-EC"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arcador de contenido"/>
          <p:cNvSpPr>
            <a:spLocks noGrp="1"/>
          </p:cNvSpPr>
          <p:nvPr>
            <p:ph idx="1"/>
          </p:nvPr>
        </p:nvSpPr>
        <p:spPr>
          <a:xfrm>
            <a:off x="457200" y="1481328"/>
            <a:ext cx="8229600" cy="4733754"/>
          </a:xfrm>
        </p:spPr>
        <p:txBody>
          <a:bodyPr>
            <a:noAutofit/>
          </a:bodyPr>
          <a:lstStyle/>
          <a:p>
            <a:pPr marL="128016" lvl="1" indent="-256032">
              <a:spcBef>
                <a:spcPts val="400"/>
              </a:spcBef>
              <a:buSzPct val="68000"/>
              <a:buNone/>
            </a:pPr>
            <a:r>
              <a:rPr lang="es-ES" sz="2400" b="1" dirty="0" smtClean="0"/>
              <a:t> </a:t>
            </a:r>
            <a:r>
              <a:rPr lang="es-ES" sz="2200" dirty="0" smtClean="0"/>
              <a:t>PRUEBAS DE CUMPLIMIENTO</a:t>
            </a:r>
            <a:endParaRPr lang="es-EC" sz="2200" dirty="0" smtClean="0"/>
          </a:p>
          <a:p>
            <a:pPr marL="624078" indent="-514350" algn="just">
              <a:buFont typeface="+mj-lt"/>
              <a:buAutoNum type="arabicPeriod" startAt="8"/>
            </a:pPr>
            <a:r>
              <a:rPr lang="es-ES" sz="2000" dirty="0" smtClean="0"/>
              <a:t>El objetivo de las pruebas de cumplimiento es proporcionar al Contador Público una seguridad razonable de que los procedimientos relacionados a los controles internos contables están siendo aplicados del modo en que fueron establecidos. Dichas pruebas son necesarias si se va a confiar en los procedimientos dados. Pero, el contador público puede decidir no confiar en los mismos si llega a la conclusión de que:</a:t>
            </a:r>
          </a:p>
          <a:p>
            <a:pPr>
              <a:buNone/>
            </a:pPr>
            <a:endParaRPr lang="es-EC" sz="2000" dirty="0" smtClean="0"/>
          </a:p>
          <a:p>
            <a:pPr marL="886968" lvl="3" indent="-256032" algn="just">
              <a:spcBef>
                <a:spcPts val="400"/>
              </a:spcBef>
              <a:buSzPct val="68000"/>
              <a:buFont typeface="Wingdings 3"/>
              <a:buChar char=""/>
            </a:pPr>
            <a:r>
              <a:rPr lang="es-ES" sz="2000" dirty="0" smtClean="0"/>
              <a:t>Los procedimientos no son satisfactorios para este análisis.</a:t>
            </a:r>
          </a:p>
          <a:p>
            <a:pPr marL="886968" lvl="3" indent="-256032" algn="just">
              <a:spcBef>
                <a:spcPts val="400"/>
              </a:spcBef>
              <a:buSzPct val="68000"/>
              <a:buNone/>
            </a:pPr>
            <a:endParaRPr lang="es-ES" sz="2000" dirty="0" smtClean="0"/>
          </a:p>
          <a:p>
            <a:pPr marL="804672" lvl="2" indent="-457200" algn="r">
              <a:spcBef>
                <a:spcPts val="400"/>
              </a:spcBef>
              <a:buClr>
                <a:schemeClr val="accent1"/>
              </a:buClr>
              <a:buSzPct val="68000"/>
              <a:buFont typeface="+mj-lt"/>
              <a:buAutoNum type="arabicPeriod" startAt="8"/>
            </a:pPr>
            <a:r>
              <a:rPr lang="es-ES" sz="1600" dirty="0" smtClean="0"/>
              <a:t>Tomado de la  Tesis “Desarrollo y Aplicación de una Auditoría a los Estados Financieros a Empresas del Sector Industrial” 2004</a:t>
            </a:r>
            <a:endParaRPr lang="es-EC" sz="1600" dirty="0" smtClean="0"/>
          </a:p>
          <a:p>
            <a:pPr marL="804672" lvl="2" indent="-457200" algn="just">
              <a:spcBef>
                <a:spcPts val="400"/>
              </a:spcBef>
              <a:buClr>
                <a:schemeClr val="accent1"/>
              </a:buClr>
              <a:buSzPct val="68000"/>
              <a:buFont typeface="+mj-lt"/>
              <a:buAutoNum type="arabicPeriod" startAt="8"/>
            </a:pPr>
            <a:endParaRPr lang="es-ES" sz="2400" dirty="0" smtClean="0"/>
          </a:p>
          <a:p>
            <a:pPr marL="886968" lvl="3" indent="-256032" algn="just">
              <a:spcBef>
                <a:spcPts val="400"/>
              </a:spcBef>
              <a:buSzPct val="68000"/>
              <a:buFont typeface="Wingdings 3"/>
              <a:buChar char=""/>
            </a:pPr>
            <a:endParaRPr lang="es-EC" sz="2200" dirty="0" smtClean="0"/>
          </a:p>
        </p:txBody>
      </p:sp>
      <p:sp>
        <p:nvSpPr>
          <p:cNvPr id="6" name="5 Título"/>
          <p:cNvSpPr>
            <a:spLocks noGrp="1"/>
          </p:cNvSpPr>
          <p:nvPr>
            <p:ph type="title"/>
          </p:nvPr>
        </p:nvSpPr>
        <p:spPr/>
        <p:txBody>
          <a:bodyPr>
            <a:normAutofit/>
          </a:bodyPr>
          <a:lstStyle/>
          <a:p>
            <a:r>
              <a:rPr lang="es-ES" sz="3800" dirty="0" smtClean="0"/>
              <a:t>PRUEBAS DE AUDITORÍA </a:t>
            </a:r>
            <a:endParaRPr lang="es-EC" sz="3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500174"/>
            <a:ext cx="8229600" cy="4643470"/>
          </a:xfrm>
        </p:spPr>
        <p:txBody>
          <a:bodyPr>
            <a:noAutofit/>
          </a:bodyPr>
          <a:lstStyle/>
          <a:p>
            <a:pPr marL="365760" lvl="1" indent="-256032" algn="just">
              <a:spcBef>
                <a:spcPts val="400"/>
              </a:spcBef>
              <a:buSzPct val="68000"/>
              <a:buNone/>
            </a:pPr>
            <a:r>
              <a:rPr lang="es-ES" sz="2800" dirty="0" smtClean="0"/>
              <a:t>PRUEBAS DE CUMPLIMIENTO</a:t>
            </a:r>
          </a:p>
          <a:p>
            <a:pPr marL="886968" lvl="3" indent="-256032" algn="just">
              <a:spcBef>
                <a:spcPts val="400"/>
              </a:spcBef>
              <a:buSzPct val="68000"/>
              <a:buFont typeface="Wingdings 3"/>
              <a:buChar char=""/>
            </a:pPr>
            <a:r>
              <a:rPr lang="es-ES" sz="2400" dirty="0" smtClean="0"/>
              <a:t>El trabajo necesario para corroborar el cumplimiento de los procedimientos descritos es mayor que el trabajo que se realizaría en el caso de no confiar en mencionados procedimientos. Esta conclusión puede ser resultado de consideraciones relativas a la naturaleza, número de las transacciones o saldos involucrados, los métodos de procedimiento de datos y los procedimientos de auditoría que pueden aplicarse al realizar las pruebas sustantivas.</a:t>
            </a:r>
          </a:p>
        </p:txBody>
      </p:sp>
      <p:sp>
        <p:nvSpPr>
          <p:cNvPr id="3" name="2 Título"/>
          <p:cNvSpPr>
            <a:spLocks noGrp="1"/>
          </p:cNvSpPr>
          <p:nvPr>
            <p:ph type="title"/>
          </p:nvPr>
        </p:nvSpPr>
        <p:spPr/>
        <p:txBody>
          <a:bodyPr>
            <a:normAutofit/>
          </a:bodyPr>
          <a:lstStyle/>
          <a:p>
            <a:r>
              <a:rPr lang="es-ES" sz="3800" dirty="0" smtClean="0"/>
              <a:t>PRUEBAS DE AUDITORÍA </a:t>
            </a:r>
            <a:endParaRPr lang="es-EC" sz="3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357298"/>
            <a:ext cx="8229600" cy="4786346"/>
          </a:xfrm>
        </p:spPr>
        <p:txBody>
          <a:bodyPr>
            <a:noAutofit/>
          </a:bodyPr>
          <a:lstStyle/>
          <a:p>
            <a:pPr>
              <a:buNone/>
            </a:pPr>
            <a:r>
              <a:rPr lang="es-ES" sz="2400" dirty="0" smtClean="0"/>
              <a:t>PRUEBAS ANALÍTICAS</a:t>
            </a:r>
            <a:endParaRPr lang="es-EC" sz="2400" dirty="0" smtClean="0"/>
          </a:p>
          <a:p>
            <a:pPr marL="624078" indent="-514350" algn="just">
              <a:buFont typeface="+mj-lt"/>
              <a:buAutoNum type="arabicPeriod" startAt="8"/>
            </a:pPr>
            <a:r>
              <a:rPr lang="es-ES" sz="2000" dirty="0" smtClean="0"/>
              <a:t>En la ejecución del trabajo, el auditor debe obtener evidencia suficiente y competente a través de los procedimientos analíticos, para lo cual se realiza como los siguientes procedimientos:</a:t>
            </a:r>
          </a:p>
          <a:p>
            <a:pPr marL="624078" indent="-514350">
              <a:buNone/>
            </a:pPr>
            <a:endParaRPr lang="es-ES" sz="2000" dirty="0" smtClean="0"/>
          </a:p>
          <a:p>
            <a:pPr marL="886968" lvl="3" indent="-256032" algn="just">
              <a:spcBef>
                <a:spcPts val="400"/>
              </a:spcBef>
              <a:buSzPct val="68000"/>
              <a:buFont typeface="Wingdings 3"/>
              <a:buChar char=""/>
            </a:pPr>
            <a:r>
              <a:rPr lang="es-ES" sz="2000" dirty="0" smtClean="0"/>
              <a:t>El auditor realiza una hoja de trabajo a nivel de subgrupo por el Estado de Situación Financiera.</a:t>
            </a:r>
          </a:p>
          <a:p>
            <a:pPr marL="886968" lvl="3" indent="-256032" algn="just">
              <a:spcBef>
                <a:spcPts val="400"/>
              </a:spcBef>
              <a:buSzPct val="68000"/>
              <a:buFont typeface="Wingdings 3"/>
              <a:buChar char=""/>
            </a:pPr>
            <a:r>
              <a:rPr lang="es-ES" sz="2000" dirty="0" smtClean="0"/>
              <a:t>Del balance de comprobación el auditor obtendrá los datos del componente a examinar, elaborará la cédula sumaria de dicho componente y cotejará los saldos con el libro mayor de cuentas. Asegurándose de que no existan excesos de gastos con relación al presupuesto aprobado. Los saldos finales se deben referenciar con hoja de trabajo.</a:t>
            </a:r>
          </a:p>
        </p:txBody>
      </p:sp>
      <p:sp>
        <p:nvSpPr>
          <p:cNvPr id="3" name="2 Título"/>
          <p:cNvSpPr>
            <a:spLocks noGrp="1"/>
          </p:cNvSpPr>
          <p:nvPr>
            <p:ph type="title"/>
          </p:nvPr>
        </p:nvSpPr>
        <p:spPr/>
        <p:txBody>
          <a:bodyPr>
            <a:normAutofit/>
          </a:bodyPr>
          <a:lstStyle/>
          <a:p>
            <a:r>
              <a:rPr lang="es-ES" sz="3800" dirty="0" smtClean="0"/>
              <a:t>PRUEBAS DE AUDITORÍA </a:t>
            </a:r>
            <a:endParaRPr lang="es-EC" sz="3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buNone/>
            </a:pPr>
            <a:r>
              <a:rPr lang="es-ES" sz="2800" dirty="0" smtClean="0"/>
              <a:t>PRUEBAS ANALÍTICAS</a:t>
            </a:r>
          </a:p>
          <a:p>
            <a:pPr marL="886968" lvl="3" indent="-256032" algn="just">
              <a:spcBef>
                <a:spcPts val="400"/>
              </a:spcBef>
              <a:buSzPct val="68000"/>
              <a:buFont typeface="Wingdings 3"/>
              <a:buChar char=""/>
            </a:pPr>
            <a:r>
              <a:rPr lang="es-ES" sz="2400" dirty="0" smtClean="0"/>
              <a:t>El auditor elabora una cédula que detalle la integración de los saldos de cada componente por el período a examinar, cotejando los mismos con auxiliares de cuentas; y referenciado con cédula sumaria.</a:t>
            </a:r>
          </a:p>
          <a:p>
            <a:pPr marL="886968" lvl="3" indent="-256032" algn="just">
              <a:spcBef>
                <a:spcPts val="400"/>
              </a:spcBef>
              <a:buSzPct val="68000"/>
              <a:buFont typeface="Wingdings 3"/>
              <a:buChar char=""/>
            </a:pPr>
            <a:r>
              <a:rPr lang="es-ES" sz="2400" dirty="0" smtClean="0"/>
              <a:t>El auditor realiza una lectura crítica de registros auxiliares en busca de partidas inusuales.</a:t>
            </a:r>
          </a:p>
        </p:txBody>
      </p:sp>
      <p:sp>
        <p:nvSpPr>
          <p:cNvPr id="3" name="2 Título"/>
          <p:cNvSpPr>
            <a:spLocks noGrp="1"/>
          </p:cNvSpPr>
          <p:nvPr>
            <p:ph type="title"/>
          </p:nvPr>
        </p:nvSpPr>
        <p:spPr/>
        <p:txBody>
          <a:bodyPr>
            <a:normAutofit/>
          </a:bodyPr>
          <a:lstStyle/>
          <a:p>
            <a:r>
              <a:rPr lang="es-ES" sz="3800" dirty="0" smtClean="0"/>
              <a:t>PRUEBAS DE AUDITORÍA </a:t>
            </a:r>
            <a:endParaRPr lang="es-EC" sz="3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Autofit/>
          </a:bodyPr>
          <a:lstStyle/>
          <a:p>
            <a:pPr marL="365760" lvl="2" indent="-256032">
              <a:spcBef>
                <a:spcPts val="400"/>
              </a:spcBef>
              <a:buClr>
                <a:schemeClr val="accent1"/>
              </a:buClr>
              <a:buSzPct val="68000"/>
              <a:buNone/>
            </a:pPr>
            <a:r>
              <a:rPr lang="es-ES" sz="2000" dirty="0" smtClean="0"/>
              <a:t>PRUEBAS SUSTANTIVAS</a:t>
            </a:r>
            <a:endParaRPr lang="es-EC" sz="2000" dirty="0" smtClean="0"/>
          </a:p>
          <a:p>
            <a:pPr marL="624078" indent="-514350" algn="just">
              <a:buFont typeface="+mj-lt"/>
              <a:buAutoNum type="arabicPeriod" startAt="8"/>
            </a:pPr>
            <a:r>
              <a:rPr lang="es-ES" sz="2000" dirty="0" smtClean="0"/>
              <a:t>Es un procedimiento diseñado para probar el valor monetario de saldos o la inexistencia de errores monetarios que afecten a la presentación de los estados financieros. Estos errores monetarios son una clara muestra de que los saldos de las cuentas pueden estar desvirtuados. La duda existente que debe resolver el auditor, es de si estos errores son suficientemente importantes como para requerir un ajuste o su divulgación en los estados financieros. Su finalidad es comprobar si la información ha sido adulterada comparándola con otra fuente o revisando los documentos de entrada de datos y las transacciones ejecutadas.</a:t>
            </a:r>
          </a:p>
        </p:txBody>
      </p:sp>
      <p:sp>
        <p:nvSpPr>
          <p:cNvPr id="3" name="2 Título"/>
          <p:cNvSpPr>
            <a:spLocks noGrp="1"/>
          </p:cNvSpPr>
          <p:nvPr>
            <p:ph type="title"/>
          </p:nvPr>
        </p:nvSpPr>
        <p:spPr/>
        <p:txBody>
          <a:bodyPr>
            <a:normAutofit/>
          </a:bodyPr>
          <a:lstStyle/>
          <a:p>
            <a:r>
              <a:rPr lang="es-ES" sz="3800" dirty="0" smtClean="0"/>
              <a:t>PRUEBAS DE AUDITORÍA </a:t>
            </a:r>
            <a:endParaRPr lang="es-EC" sz="3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r>
              <a:rPr lang="es-ES_tradnl" sz="2800" dirty="0" smtClean="0"/>
              <a:t>La tesina a presentarse una Auditoría a una </a:t>
            </a:r>
            <a:r>
              <a:rPr lang="es-ES_tradnl" dirty="0" smtClean="0"/>
              <a:t>compañía de transferencias de dinero del exterior al Ecuador y viceversa.</a:t>
            </a:r>
          </a:p>
          <a:p>
            <a:pPr algn="just"/>
            <a:r>
              <a:rPr lang="es-ES_tradnl" dirty="0" smtClean="0"/>
              <a:t>Se evaluará la cuenta Caja y Bancos de la empresa por ser su principal actividad económica</a:t>
            </a:r>
            <a:r>
              <a:rPr lang="es-ES_tradnl" smtClean="0"/>
              <a:t>. </a:t>
            </a:r>
            <a:endParaRPr lang="es-EC" dirty="0"/>
          </a:p>
        </p:txBody>
      </p:sp>
      <p:sp>
        <p:nvSpPr>
          <p:cNvPr id="3" name="2 Título"/>
          <p:cNvSpPr>
            <a:spLocks noGrp="1"/>
          </p:cNvSpPr>
          <p:nvPr>
            <p:ph type="title"/>
          </p:nvPr>
        </p:nvSpPr>
        <p:spPr/>
        <p:txBody>
          <a:bodyPr/>
          <a:lstStyle/>
          <a:p>
            <a:r>
              <a:rPr lang="es-EC" dirty="0" smtClean="0"/>
              <a:t>Introducción</a:t>
            </a:r>
            <a:endParaRPr lang="es-EC"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a:bodyPr>
          <a:lstStyle/>
          <a:p>
            <a:pPr marL="365760" lvl="2" indent="-256032">
              <a:spcBef>
                <a:spcPts val="400"/>
              </a:spcBef>
              <a:buClr>
                <a:schemeClr val="accent1"/>
              </a:buClr>
              <a:buSzPct val="68000"/>
              <a:buNone/>
            </a:pPr>
            <a:r>
              <a:rPr lang="es-ES" sz="2200" dirty="0" smtClean="0"/>
              <a:t>PRUEBAS SUSTANTIVAS</a:t>
            </a:r>
          </a:p>
          <a:p>
            <a:pPr marL="365760" lvl="2" indent="-256032">
              <a:spcBef>
                <a:spcPts val="400"/>
              </a:spcBef>
              <a:buClr>
                <a:schemeClr val="accent1"/>
              </a:buClr>
              <a:buSzPct val="68000"/>
              <a:buNone/>
            </a:pPr>
            <a:r>
              <a:rPr lang="es-ES" sz="2400" dirty="0" smtClean="0"/>
              <a:t>   Una vez valorados los resultados de las pruebas, se obtienen conclusiones que serán comentadas y discutidas con los responsables de las áreas afectadas con el fin de corroborar los resultados.</a:t>
            </a:r>
            <a:endParaRPr lang="es-ES" sz="2200" dirty="0" smtClean="0"/>
          </a:p>
          <a:p>
            <a:pPr marL="365760" lvl="2" indent="-256032">
              <a:spcBef>
                <a:spcPts val="400"/>
              </a:spcBef>
              <a:buClr>
                <a:schemeClr val="accent1"/>
              </a:buClr>
              <a:buSzPct val="68000"/>
              <a:buNone/>
            </a:pPr>
            <a:endParaRPr lang="es-EC" sz="2200" dirty="0" smtClean="0"/>
          </a:p>
          <a:p>
            <a:pPr marL="886968" lvl="3" indent="-256032" algn="just">
              <a:spcBef>
                <a:spcPts val="400"/>
              </a:spcBef>
              <a:buSzPct val="68000"/>
              <a:buFont typeface="Wingdings 3"/>
              <a:buChar char=""/>
            </a:pPr>
            <a:r>
              <a:rPr lang="es-ES" sz="2200" dirty="0" smtClean="0"/>
              <a:t>CÉDULA SUMARIA</a:t>
            </a:r>
          </a:p>
          <a:p>
            <a:pPr marL="886968" lvl="3" indent="-256032" algn="just">
              <a:spcBef>
                <a:spcPts val="400"/>
              </a:spcBef>
              <a:buSzPct val="68000"/>
              <a:buNone/>
            </a:pPr>
            <a:r>
              <a:rPr lang="es-ES" sz="2200" dirty="0" smtClean="0"/>
              <a:t>    Son aquellas que contienen el primer análisis de los datos relativos. Las cédulas sumarias normalmente no incluyen pruebas o comprobaciones; pero conviene que en ellas aparezcan las conclusiones a que llegue el Auditor como resultado de su revisión y de comprobación de la o las cuentas a la que se refiere.</a:t>
            </a:r>
            <a:endParaRPr lang="es-EC" sz="2200" dirty="0" smtClean="0"/>
          </a:p>
        </p:txBody>
      </p:sp>
      <p:sp>
        <p:nvSpPr>
          <p:cNvPr id="3" name="2 Título"/>
          <p:cNvSpPr>
            <a:spLocks noGrp="1"/>
          </p:cNvSpPr>
          <p:nvPr>
            <p:ph type="title"/>
          </p:nvPr>
        </p:nvSpPr>
        <p:spPr/>
        <p:txBody>
          <a:bodyPr>
            <a:normAutofit/>
          </a:bodyPr>
          <a:lstStyle/>
          <a:p>
            <a:r>
              <a:rPr lang="es-ES" sz="3800" dirty="0" smtClean="0"/>
              <a:t>PRUEBAS DE AUDITORÍA </a:t>
            </a:r>
            <a:endParaRPr lang="es-EC" sz="3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Autofit/>
          </a:bodyPr>
          <a:lstStyle/>
          <a:p>
            <a:pPr marL="365760" lvl="2" indent="-256032">
              <a:spcBef>
                <a:spcPts val="400"/>
              </a:spcBef>
              <a:buClr>
                <a:schemeClr val="accent1"/>
              </a:buClr>
              <a:buSzPct val="68000"/>
              <a:buNone/>
            </a:pPr>
            <a:r>
              <a:rPr lang="es-ES" dirty="0" smtClean="0"/>
              <a:t>PRUEBAS SUSTANTIVAS</a:t>
            </a:r>
          </a:p>
          <a:p>
            <a:pPr marL="365760" lvl="2" indent="-256032">
              <a:spcBef>
                <a:spcPts val="400"/>
              </a:spcBef>
              <a:buClr>
                <a:schemeClr val="accent1"/>
              </a:buClr>
              <a:buSzPct val="68000"/>
              <a:buNone/>
            </a:pPr>
            <a:r>
              <a:rPr lang="es-ES" dirty="0" smtClean="0"/>
              <a:t>   </a:t>
            </a:r>
            <a:endParaRPr lang="es-EC" dirty="0" smtClean="0"/>
          </a:p>
          <a:p>
            <a:pPr marL="886968" lvl="3" indent="-256032" algn="just">
              <a:spcBef>
                <a:spcPts val="400"/>
              </a:spcBef>
              <a:buSzPct val="68000"/>
              <a:buFont typeface="Wingdings 3"/>
              <a:buChar char=""/>
            </a:pPr>
            <a:r>
              <a:rPr lang="es-ES" sz="2100" dirty="0" smtClean="0"/>
              <a:t>CÉDULA ANALÍTICA</a:t>
            </a:r>
            <a:endParaRPr lang="es-EC" sz="2100" dirty="0" smtClean="0"/>
          </a:p>
          <a:p>
            <a:pPr marL="886968" lvl="3" indent="-256032" algn="just">
              <a:spcBef>
                <a:spcPts val="400"/>
              </a:spcBef>
              <a:buSzPct val="68000"/>
              <a:buNone/>
            </a:pPr>
            <a:r>
              <a:rPr lang="es-ES" sz="2100" dirty="0" smtClean="0"/>
              <a:t>   En estas cédulas se detallan los rubros contenidos en las cédulas sumarias, y contienen el análisis y la  comprobación de los datos de estas últimas, desglosando los renglones o datos específicos  con  las pruebas o procedimientos aplicados para la obtención de la evidencia suficiente y competente.  Si el estudio de la cédula analítica lo amerita, se deben elaborar </a:t>
            </a:r>
            <a:r>
              <a:rPr lang="es-ES" sz="2100" dirty="0" err="1" smtClean="0"/>
              <a:t>sub‑cédulas</a:t>
            </a:r>
            <a:r>
              <a:rPr lang="es-ES" sz="2100" dirty="0" smtClean="0"/>
              <a:t>. En términos generales la cédula analítica es la mínima unidad de estudio.</a:t>
            </a:r>
            <a:endParaRPr lang="es-EC" sz="2100" dirty="0" smtClean="0"/>
          </a:p>
          <a:p>
            <a:endParaRPr lang="es-EC" sz="2100" dirty="0"/>
          </a:p>
        </p:txBody>
      </p:sp>
      <p:sp>
        <p:nvSpPr>
          <p:cNvPr id="3" name="2 Título"/>
          <p:cNvSpPr>
            <a:spLocks noGrp="1"/>
          </p:cNvSpPr>
          <p:nvPr>
            <p:ph type="title"/>
          </p:nvPr>
        </p:nvSpPr>
        <p:spPr/>
        <p:txBody>
          <a:bodyPr>
            <a:normAutofit/>
          </a:bodyPr>
          <a:lstStyle/>
          <a:p>
            <a:r>
              <a:rPr lang="es-ES" sz="3800" dirty="0" smtClean="0"/>
              <a:t>PRUEBAS DE AUDITORÍA </a:t>
            </a:r>
            <a:endParaRPr lang="es-EC" sz="3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10000"/>
          </a:bodyPr>
          <a:lstStyle/>
          <a:p>
            <a:pPr marL="624078" indent="-514350" algn="just">
              <a:buFont typeface="+mj-lt"/>
              <a:buAutoNum type="arabicPeriod" startAt="9"/>
            </a:pPr>
            <a:r>
              <a:rPr lang="es-ES_tradnl" sz="2600" dirty="0" smtClean="0"/>
              <a:t>El dinero en efectivo en Caja y Bancos del país y del exterior y otros valores de poder cancelatorio y liquidez similar. Son dos cuentas que tienen el mismo funcionamiento y que la única diferencia entre ellas es que en "Caja" se contabiliza el dinero que está físicamente en la empresa, en su caja fuerte, mientras que en "Bancos" se contabiliza el dinero que la empresa tiene ingresado en los bancos (cuenta corriente, depósito, etc.).</a:t>
            </a:r>
          </a:p>
          <a:p>
            <a:pPr marL="624078" indent="-514350" algn="just">
              <a:buNone/>
            </a:pPr>
            <a:endParaRPr lang="es-ES_tradnl" dirty="0" smtClean="0"/>
          </a:p>
          <a:p>
            <a:pPr marL="624078" indent="-514350" algn="just">
              <a:buFont typeface="+mj-lt"/>
              <a:buAutoNum type="arabicPeriod" startAt="9"/>
            </a:pPr>
            <a:endParaRPr lang="es-ES_tradnl" dirty="0" smtClean="0"/>
          </a:p>
          <a:p>
            <a:pPr marL="624078" indent="-514350" algn="r">
              <a:buFont typeface="+mj-lt"/>
              <a:buAutoNum type="arabicPeriod" startAt="9"/>
            </a:pPr>
            <a:r>
              <a:rPr lang="es-ES" sz="1700" dirty="0" smtClean="0"/>
              <a:t>http://www.wikilearning.com/monografia/contabilidad_basica</a:t>
            </a:r>
            <a:endParaRPr lang="es-EC" sz="1700" dirty="0"/>
          </a:p>
        </p:txBody>
      </p:sp>
      <p:sp>
        <p:nvSpPr>
          <p:cNvPr id="3" name="2 Título"/>
          <p:cNvSpPr>
            <a:spLocks noGrp="1"/>
          </p:cNvSpPr>
          <p:nvPr>
            <p:ph type="title"/>
          </p:nvPr>
        </p:nvSpPr>
        <p:spPr/>
        <p:txBody>
          <a:bodyPr>
            <a:normAutofit/>
          </a:bodyPr>
          <a:lstStyle/>
          <a:p>
            <a:r>
              <a:rPr lang="es-ES" sz="3800" dirty="0" smtClean="0"/>
              <a:t>CAJA Y BANCOS</a:t>
            </a:r>
            <a:endParaRPr lang="es-EC" sz="3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Autofit/>
          </a:bodyPr>
          <a:lstStyle/>
          <a:p>
            <a:pPr marL="624078" indent="-514350">
              <a:buFont typeface="+mj-lt"/>
              <a:buAutoNum type="arabicPeriod" startAt="9"/>
            </a:pPr>
            <a:r>
              <a:rPr lang="es-ES" sz="2200" dirty="0" smtClean="0"/>
              <a:t>Los componentes del rubro son:</a:t>
            </a:r>
          </a:p>
          <a:p>
            <a:pPr marL="624078" indent="-514350">
              <a:buNone/>
            </a:pPr>
            <a:endParaRPr lang="es-EC" sz="2200" dirty="0" smtClean="0"/>
          </a:p>
          <a:p>
            <a:pPr marL="886968" lvl="3" indent="-256032" algn="just">
              <a:spcBef>
                <a:spcPts val="400"/>
              </a:spcBef>
              <a:buSzPct val="68000"/>
              <a:buFont typeface="Wingdings 3"/>
              <a:buChar char=""/>
            </a:pPr>
            <a:r>
              <a:rPr lang="es-ES" sz="2200" dirty="0" smtClean="0"/>
              <a:t>Efectivo en moneda nacional.</a:t>
            </a:r>
            <a:endParaRPr lang="es-EC" sz="2200" dirty="0" smtClean="0"/>
          </a:p>
          <a:p>
            <a:pPr marL="886968" lvl="3" indent="-256032" algn="just">
              <a:spcBef>
                <a:spcPts val="400"/>
              </a:spcBef>
              <a:buSzPct val="68000"/>
              <a:buFont typeface="Wingdings 3"/>
              <a:buChar char=""/>
            </a:pPr>
            <a:r>
              <a:rPr lang="es-ES" sz="2200" dirty="0" smtClean="0"/>
              <a:t>Efectivo en moneda extranjera.</a:t>
            </a:r>
            <a:endParaRPr lang="es-EC" sz="2200" dirty="0" smtClean="0"/>
          </a:p>
          <a:p>
            <a:pPr marL="886968" lvl="3" indent="-256032" algn="just">
              <a:spcBef>
                <a:spcPts val="400"/>
              </a:spcBef>
              <a:buSzPct val="68000"/>
              <a:buFont typeface="Wingdings 3"/>
              <a:buChar char=""/>
            </a:pPr>
            <a:r>
              <a:rPr lang="es-ES" sz="2200" dirty="0" smtClean="0"/>
              <a:t>Saldos en bancos en cuentas corrientes.</a:t>
            </a:r>
            <a:endParaRPr lang="es-EC" sz="2200" dirty="0" smtClean="0"/>
          </a:p>
          <a:p>
            <a:pPr marL="886968" lvl="3" indent="-256032" algn="just">
              <a:spcBef>
                <a:spcPts val="400"/>
              </a:spcBef>
              <a:buSzPct val="68000"/>
              <a:buFont typeface="Wingdings 3"/>
              <a:buChar char=""/>
            </a:pPr>
            <a:r>
              <a:rPr lang="es-ES" sz="2200" dirty="0" smtClean="0"/>
              <a:t>Cheques corrientes.</a:t>
            </a:r>
          </a:p>
          <a:p>
            <a:pPr marL="886968" lvl="3" indent="-256032" algn="just">
              <a:spcBef>
                <a:spcPts val="400"/>
              </a:spcBef>
              <a:buSzPct val="68000"/>
              <a:buNone/>
            </a:pPr>
            <a:endParaRPr lang="es-EC" sz="2200" dirty="0" smtClean="0"/>
          </a:p>
          <a:p>
            <a:pPr marL="603504" lvl="2" indent="-256032" algn="just">
              <a:spcBef>
                <a:spcPts val="400"/>
              </a:spcBef>
              <a:buSzPct val="68000"/>
              <a:buNone/>
            </a:pPr>
            <a:r>
              <a:rPr lang="es-ES" sz="2200" dirty="0" smtClean="0"/>
              <a:t>   Se incluyen conceptos líquidos como dinero en caja, saldos en bancos en cuenta corriente, cheques corrientes; pero no se incluyen los depósitos en caja de ahorro y los depósitos a plazo fijo por no tener la característica de medio pago.</a:t>
            </a:r>
            <a:endParaRPr lang="es-EC" sz="2200" dirty="0" smtClean="0"/>
          </a:p>
        </p:txBody>
      </p:sp>
      <p:sp>
        <p:nvSpPr>
          <p:cNvPr id="3" name="2 Título"/>
          <p:cNvSpPr>
            <a:spLocks noGrp="1"/>
          </p:cNvSpPr>
          <p:nvPr>
            <p:ph type="title"/>
          </p:nvPr>
        </p:nvSpPr>
        <p:spPr/>
        <p:txBody>
          <a:bodyPr>
            <a:normAutofit/>
          </a:bodyPr>
          <a:lstStyle/>
          <a:p>
            <a:r>
              <a:rPr lang="es-ES" sz="3800" dirty="0" smtClean="0"/>
              <a:t>CAJA Y BANCOS</a:t>
            </a:r>
            <a:endParaRPr lang="es-EC" sz="3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marL="624078" indent="-514350" algn="just">
              <a:buFont typeface="+mj-lt"/>
              <a:buAutoNum type="arabicPeriod" startAt="9"/>
            </a:pPr>
            <a:r>
              <a:rPr lang="es-ES" dirty="0" smtClean="0"/>
              <a:t>Es una opción para administrar la recepción de divisas, lográndolas integrar en una red bancaria. Funciona recibiendo fondos de cualquier parte del mundo en cualquier cuenta, brindándote acreditación bancaria directa, disponibilidad de divisas, conseguir un mejor tipo de cambio cuando lo desee uno conveniente.</a:t>
            </a:r>
            <a:endParaRPr lang="es-EC" dirty="0" smtClean="0"/>
          </a:p>
        </p:txBody>
      </p:sp>
      <p:sp>
        <p:nvSpPr>
          <p:cNvPr id="3" name="2 Título"/>
          <p:cNvSpPr>
            <a:spLocks noGrp="1"/>
          </p:cNvSpPr>
          <p:nvPr>
            <p:ph type="title"/>
          </p:nvPr>
        </p:nvSpPr>
        <p:spPr/>
        <p:txBody>
          <a:bodyPr>
            <a:normAutofit/>
          </a:bodyPr>
          <a:lstStyle/>
          <a:p>
            <a:pPr lvl="1" algn="l" rtl="0">
              <a:spcBef>
                <a:spcPct val="0"/>
              </a:spcBef>
            </a:pPr>
            <a:r>
              <a:rPr lang="es-ES" sz="3400" b="1" kern="1200" dirty="0">
                <a:solidFill>
                  <a:schemeClr val="tx2"/>
                </a:solidFill>
                <a:effectLst>
                  <a:outerShdw blurRad="31750" dist="25400" dir="5400000" algn="tl" rotWithShape="0">
                    <a:srgbClr val="000000">
                      <a:alpha val="25000"/>
                    </a:srgbClr>
                  </a:outerShdw>
                </a:effectLst>
                <a:latin typeface="+mj-lt"/>
                <a:ea typeface="+mj-ea"/>
                <a:cs typeface="+mj-cs"/>
              </a:rPr>
              <a:t>TRANSFERENCIAS INTERNACIONALES</a:t>
            </a:r>
            <a:endParaRPr lang="es-EC" sz="3400" b="1" kern="1200" dirty="0">
              <a:solidFill>
                <a:schemeClr val="tx2"/>
              </a:solidFill>
              <a:effectLst>
                <a:outerShdw blurRad="31750" dist="25400" dir="5400000" algn="tl" rotWithShape="0">
                  <a:srgbClr val="000000">
                    <a:alpha val="25000"/>
                  </a:srgbClr>
                </a:outerShdw>
              </a:effectLst>
              <a:latin typeface="+mj-lt"/>
              <a:ea typeface="+mj-ea"/>
              <a:cs typeface="+mj-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81328"/>
            <a:ext cx="8229600" cy="4733754"/>
          </a:xfrm>
        </p:spPr>
        <p:txBody>
          <a:bodyPr>
            <a:noAutofit/>
          </a:bodyPr>
          <a:lstStyle/>
          <a:p>
            <a:pPr marL="624078" indent="-514350" algn="just">
              <a:buFont typeface="+mj-lt"/>
              <a:buAutoNum type="arabicPeriod" startAt="11"/>
            </a:pPr>
            <a:r>
              <a:rPr lang="es-ES_tradnl" sz="1800" dirty="0" smtClean="0"/>
              <a:t>El ISD se crea con el objeto de estimular el ingreso de capitales al país y desincentivar la salida de fondos al exterior, para de esta manera, estimular la inversión, la reinversión, el ahorro y su destino hacia los fines productivos y de desarrollo nacional, así como para atender a las exigencias de estabilidad y progreso social.  El impuesto a la salida de divisas grava al valor de cada operación o transacción monetaria que se efectúe al exterior, con o sin intervención de las instituciones del sistema financiero o Couriers. </a:t>
            </a:r>
          </a:p>
          <a:p>
            <a:pPr marL="624078" indent="-514350" algn="just">
              <a:buNone/>
            </a:pPr>
            <a:r>
              <a:rPr lang="es-ES_tradnl" sz="1800" dirty="0" smtClean="0"/>
              <a:t>       La tarifa del impuesto es del cero punto cinco por ciento (0.5%) y lo deben pagar las personas naturales, las sociedades privadas nacionales o extranjeras y las sucesiones indivisas.</a:t>
            </a:r>
          </a:p>
          <a:p>
            <a:pPr marL="624078" indent="-514350" algn="just">
              <a:buNone/>
            </a:pPr>
            <a:endParaRPr lang="es-ES_tradnl" sz="2100" dirty="0" smtClean="0"/>
          </a:p>
          <a:p>
            <a:pPr marL="624078" indent="-514350" algn="r">
              <a:buFont typeface="+mj-lt"/>
              <a:buAutoNum type="arabicPeriod" startAt="11"/>
            </a:pPr>
            <a:r>
              <a:rPr lang="es-ES_tradnl" sz="2100" baseline="30000" dirty="0" smtClean="0"/>
              <a:t>El ISD fue creado mediante la Ley Reformatoria para la Equidad Tributaria del Ecuador (IIIS.R.O. 242 de 29-XII-2007) y es regulado por el título cuarto de la mencionada ley. Su reglamentación fue dada por Decreto Ejecutivo No. 1058 (IIS.R.O. 334 de 14-V-2008).</a:t>
            </a:r>
            <a:endParaRPr lang="es-ES_tradnl" sz="2100" dirty="0" smtClean="0"/>
          </a:p>
          <a:p>
            <a:pPr marL="624078" indent="-514350" algn="just">
              <a:buNone/>
            </a:pPr>
            <a:endParaRPr lang="es-EC" sz="2100" dirty="0" smtClean="0"/>
          </a:p>
          <a:p>
            <a:pPr lvl="1" algn="just">
              <a:buNone/>
            </a:pPr>
            <a:r>
              <a:rPr lang="es-ES_tradnl" sz="2100" dirty="0" smtClean="0"/>
              <a:t>   </a:t>
            </a:r>
          </a:p>
          <a:p>
            <a:pPr lvl="1" algn="just">
              <a:buNone/>
            </a:pPr>
            <a:endParaRPr lang="es-ES_tradnl" sz="2100" dirty="0" smtClean="0"/>
          </a:p>
        </p:txBody>
      </p:sp>
      <p:sp>
        <p:nvSpPr>
          <p:cNvPr id="3" name="2 Título"/>
          <p:cNvSpPr>
            <a:spLocks noGrp="1"/>
          </p:cNvSpPr>
          <p:nvPr>
            <p:ph type="title"/>
          </p:nvPr>
        </p:nvSpPr>
        <p:spPr/>
        <p:txBody>
          <a:bodyPr>
            <a:normAutofit/>
          </a:bodyPr>
          <a:lstStyle/>
          <a:p>
            <a:r>
              <a:rPr lang="es-ES" sz="3600" dirty="0" smtClean="0"/>
              <a:t>IMPUESTO A LA SALIDA DE DIVISAS</a:t>
            </a:r>
            <a:endParaRPr lang="es-EC" sz="3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81328"/>
            <a:ext cx="8229600" cy="4805192"/>
          </a:xfrm>
        </p:spPr>
        <p:txBody>
          <a:bodyPr>
            <a:normAutofit fontScale="85000" lnSpcReduction="20000"/>
          </a:bodyPr>
          <a:lstStyle/>
          <a:p>
            <a:pPr marL="624078" indent="-514350" algn="just">
              <a:buFont typeface="+mj-lt"/>
              <a:buAutoNum type="arabicPeriod" startAt="12"/>
            </a:pPr>
            <a:r>
              <a:rPr lang="es-ES_tradnl" sz="2800" dirty="0" smtClean="0"/>
              <a:t>Tiene como propósito respaldar y facilitar el proceso relacionado con la Ley de Prevención de Lavado de Activos proveniente de actividades ilícitas, con el fin de minimizar los riesgos en las operaciones efectuadas de acuerdo a la actividad económica en la que se desenvuelvan y asegurarse que las mismas mantengan un origen lícito y se utilicen para fines lícitos, a través una buena cultura de prevención y con adecuados mecanismos de control, que a su vez permitan detectar clientes de alto riesgo.</a:t>
            </a:r>
          </a:p>
          <a:p>
            <a:pPr marL="624078" indent="-514350" algn="just">
              <a:buNone/>
            </a:pPr>
            <a:endParaRPr lang="es-ES_tradnl" sz="2800" dirty="0" smtClean="0"/>
          </a:p>
          <a:p>
            <a:pPr marL="624078" indent="-514350" algn="just">
              <a:buNone/>
            </a:pPr>
            <a:endParaRPr lang="es-ES_tradnl" dirty="0" smtClean="0"/>
          </a:p>
          <a:p>
            <a:pPr marL="624078" indent="-514350" algn="r">
              <a:buFont typeface="+mj-lt"/>
              <a:buAutoNum type="arabicPeriod" startAt="12"/>
            </a:pPr>
            <a:r>
              <a:rPr lang="es-ES_tradnl" baseline="30000" dirty="0" smtClean="0"/>
              <a:t>Ley para Reprimir el Lavado de Activos, regulada a través de la Unidad de Inteligencia Financiera (UIF) y cuya finalidad es: prevenir, detectar, sancionar y erradicar el lavado de activos, en sus diferentes modalidades.</a:t>
            </a:r>
            <a:endParaRPr lang="es-ES_tradnl" dirty="0" smtClean="0"/>
          </a:p>
          <a:p>
            <a:pPr algn="just"/>
            <a:endParaRPr lang="es-EC" dirty="0"/>
          </a:p>
        </p:txBody>
      </p:sp>
      <p:sp>
        <p:nvSpPr>
          <p:cNvPr id="3" name="2 Título"/>
          <p:cNvSpPr>
            <a:spLocks noGrp="1"/>
          </p:cNvSpPr>
          <p:nvPr>
            <p:ph type="title"/>
          </p:nvPr>
        </p:nvSpPr>
        <p:spPr/>
        <p:txBody>
          <a:bodyPr>
            <a:noAutofit/>
          </a:bodyPr>
          <a:lstStyle/>
          <a:p>
            <a:pPr algn="just"/>
            <a:r>
              <a:rPr lang="es-ES" sz="3500" dirty="0" smtClean="0"/>
              <a:t>MANUAL DE PREVENCIÓN DE LAVADO DE ACTIVOS</a:t>
            </a:r>
            <a:endParaRPr lang="es-EC" sz="35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lstStyle/>
          <a:p>
            <a:pPr algn="l"/>
            <a:r>
              <a:rPr lang="es-EC" dirty="0" smtClean="0"/>
              <a:t>CAPÍTULO II</a:t>
            </a:r>
            <a:endParaRPr lang="es-EC" dirty="0"/>
          </a:p>
        </p:txBody>
      </p:sp>
      <p:sp>
        <p:nvSpPr>
          <p:cNvPr id="5" name="4 Subtítulo"/>
          <p:cNvSpPr>
            <a:spLocks noGrp="1"/>
          </p:cNvSpPr>
          <p:nvPr>
            <p:ph type="subTitle" idx="1"/>
          </p:nvPr>
        </p:nvSpPr>
        <p:spPr/>
        <p:txBody>
          <a:bodyPr/>
          <a:lstStyle/>
          <a:p>
            <a:pPr lvl="0" algn="l"/>
            <a:r>
              <a:rPr lang="es-EC" sz="3000" b="1" dirty="0" smtClean="0"/>
              <a:t>CONOCIMIENTO DEL NEGOCIO</a:t>
            </a:r>
            <a:endParaRPr lang="es-EC" sz="3000" b="1" i="1" dirty="0" smtClean="0"/>
          </a:p>
          <a:p>
            <a:pPr algn="l"/>
            <a:endParaRPr lang="es-EC"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r>
              <a:rPr lang="es-ES_tradnl" sz="2800" dirty="0" smtClean="0"/>
              <a:t>La Compañía “MKP” es un ente privado de servicios, con naturaleza de </a:t>
            </a:r>
            <a:r>
              <a:rPr lang="es-ES" sz="2800" dirty="0" smtClean="0"/>
              <a:t>Compañía Anónima, constituida en la  ciudad de Guayaquil, el trece de Junio del 2002, ante el Notario Trigésimo del cantón, la cual se rige por las disposiciones de la Ley de Compañías, las normas del Derecho positivo Ecuatoriano que le fueren aplicables y por los estatutos sociales.</a:t>
            </a:r>
            <a:endParaRPr lang="es-EC" sz="2800" dirty="0"/>
          </a:p>
        </p:txBody>
      </p:sp>
      <p:sp>
        <p:nvSpPr>
          <p:cNvPr id="3" name="2 Título"/>
          <p:cNvSpPr>
            <a:spLocks noGrp="1"/>
          </p:cNvSpPr>
          <p:nvPr>
            <p:ph type="title"/>
          </p:nvPr>
        </p:nvSpPr>
        <p:spPr/>
        <p:txBody>
          <a:bodyPr>
            <a:noAutofit/>
          </a:bodyPr>
          <a:lstStyle/>
          <a:p>
            <a:pPr algn="just"/>
            <a:r>
              <a:rPr lang="es-ES_tradnl" sz="3600" dirty="0" smtClean="0"/>
              <a:t>DESCRIPCIÓN GENERAL DE LA COMPAÑÍA</a:t>
            </a:r>
            <a:endParaRPr lang="es-EC" sz="3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10000"/>
          </a:bodyPr>
          <a:lstStyle/>
          <a:p>
            <a:pPr algn="just"/>
            <a:r>
              <a:rPr lang="es-ES" b="1" dirty="0" smtClean="0"/>
              <a:t>Actividad económica principal:</a:t>
            </a:r>
            <a:r>
              <a:rPr lang="es-ES" dirty="0" smtClean="0"/>
              <a:t> “MKP” se dedica al servicio de control, envío y entrega de dinero, receptado de Europa, Estados Unidos y Latinoamérica, a ecuatorianos o extranjeros residentes en el país. </a:t>
            </a:r>
            <a:endParaRPr lang="es-EC" dirty="0" smtClean="0"/>
          </a:p>
          <a:p>
            <a:pPr algn="just"/>
            <a:r>
              <a:rPr lang="es-ES" b="1" dirty="0" smtClean="0"/>
              <a:t>Actividades económicas adicionales según Acta de Constitución de la Compañía:</a:t>
            </a:r>
            <a:r>
              <a:rPr lang="es-ES" dirty="0" smtClean="0"/>
              <a:t> Servicios de tráfico postal internacional y al Courier o encomiendas, tanto a nivel nacional como internacional, además recibe giros o transferencias del interior o exterior del país con cargo a cuentas de Bancos locales.</a:t>
            </a:r>
            <a:endParaRPr lang="es-EC" dirty="0" smtClean="0"/>
          </a:p>
          <a:p>
            <a:endParaRPr lang="es-EC" dirty="0"/>
          </a:p>
        </p:txBody>
      </p:sp>
      <p:sp>
        <p:nvSpPr>
          <p:cNvPr id="3" name="2 Título"/>
          <p:cNvSpPr>
            <a:spLocks noGrp="1"/>
          </p:cNvSpPr>
          <p:nvPr>
            <p:ph type="title"/>
          </p:nvPr>
        </p:nvSpPr>
        <p:spPr/>
        <p:txBody>
          <a:bodyPr>
            <a:noAutofit/>
          </a:bodyPr>
          <a:lstStyle/>
          <a:p>
            <a:pPr algn="just"/>
            <a:r>
              <a:rPr lang="es-ES_tradnl" sz="3600" dirty="0" smtClean="0"/>
              <a:t>DESCRIPCIÓN GENERAL DE LA COMPAÑÍA</a:t>
            </a:r>
            <a:endParaRPr lang="es-EC"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lstStyle/>
          <a:p>
            <a:pPr algn="l"/>
            <a:r>
              <a:rPr lang="es-EC" dirty="0" smtClean="0"/>
              <a:t>CAPÍTULO I</a:t>
            </a:r>
            <a:endParaRPr lang="es-EC" dirty="0"/>
          </a:p>
        </p:txBody>
      </p:sp>
      <p:sp>
        <p:nvSpPr>
          <p:cNvPr id="5" name="4 Subtítulo"/>
          <p:cNvSpPr>
            <a:spLocks noGrp="1"/>
          </p:cNvSpPr>
          <p:nvPr>
            <p:ph type="subTitle" idx="1"/>
          </p:nvPr>
        </p:nvSpPr>
        <p:spPr/>
        <p:txBody>
          <a:bodyPr>
            <a:normAutofit/>
          </a:bodyPr>
          <a:lstStyle/>
          <a:p>
            <a:pPr algn="l"/>
            <a:r>
              <a:rPr lang="es-EC" sz="3000" dirty="0" smtClean="0"/>
              <a:t>MARCO TEÓRICO</a:t>
            </a:r>
            <a:endParaRPr lang="es-EC" sz="3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Autofit/>
          </a:bodyPr>
          <a:lstStyle/>
          <a:p>
            <a:pPr algn="just"/>
            <a:r>
              <a:rPr lang="es-ES" sz="2000" dirty="0" smtClean="0"/>
              <a:t>En participación accionaria “</a:t>
            </a:r>
            <a:r>
              <a:rPr lang="es-ES" sz="2000" b="1" dirty="0" smtClean="0"/>
              <a:t>MKP</a:t>
            </a:r>
            <a:r>
              <a:rPr lang="es-ES" sz="2000" dirty="0" smtClean="0"/>
              <a:t>” tiene dos mil acciones las cuales en su totalidad son ordinarias y normativas de un dólar cada una. Las acciones se encuentran distribuidas en un 99.95% pertenecientes a la presidencia, es decir 1999 acciones y el 0.05% restante, es decir 1 acción pertenece a la Gerencia General. Durante el período de análisis 2008 hasta la presente fecha “</a:t>
            </a:r>
            <a:r>
              <a:rPr lang="es-ES" sz="2000" b="1" dirty="0" smtClean="0"/>
              <a:t>MKP</a:t>
            </a:r>
            <a:r>
              <a:rPr lang="es-ES" sz="2000" dirty="0" smtClean="0"/>
              <a:t>” está conformada únicamente por la agencia ubicada en el centro de Guayaquil, cuya participación económica directa e indirecta en su totalidad la posee su propietario. Cabe señalar que los giros enviados del extranjero a cualquier parte del Ecuador son controlados en su única agencia, pero cuando son a un lugar distinto de Guayaquil se usa una red de agentes pagadores tales como: Banco Pacífico, Cooperativa Nacional, Mutualista de ahorro y Crédito; con quienes cuales se tiene convenios.</a:t>
            </a:r>
            <a:endParaRPr lang="es-EC" sz="2000" dirty="0"/>
          </a:p>
        </p:txBody>
      </p:sp>
      <p:sp>
        <p:nvSpPr>
          <p:cNvPr id="3" name="2 Título"/>
          <p:cNvSpPr>
            <a:spLocks noGrp="1"/>
          </p:cNvSpPr>
          <p:nvPr>
            <p:ph type="title"/>
          </p:nvPr>
        </p:nvSpPr>
        <p:spPr/>
        <p:txBody>
          <a:bodyPr>
            <a:normAutofit/>
          </a:bodyPr>
          <a:lstStyle/>
          <a:p>
            <a:pPr lvl="2" algn="l" rtl="0">
              <a:spcBef>
                <a:spcPct val="0"/>
              </a:spcBef>
            </a:pPr>
            <a:r>
              <a:rPr lang="es-ES_tradnl" sz="3600" b="1" kern="1200" dirty="0">
                <a:solidFill>
                  <a:schemeClr val="tx2"/>
                </a:solidFill>
                <a:effectLst>
                  <a:outerShdw blurRad="31750" dist="25400" dir="5400000" algn="tl" rotWithShape="0">
                    <a:srgbClr val="000000">
                      <a:alpha val="25000"/>
                    </a:srgbClr>
                  </a:outerShdw>
                </a:effectLst>
                <a:latin typeface="+mj-lt"/>
                <a:ea typeface="+mj-ea"/>
                <a:cs typeface="+mj-cs"/>
              </a:rPr>
              <a:t>PARTICIPACIÓN ACCIONARIA</a:t>
            </a:r>
            <a:endParaRPr lang="es-EC" sz="3600" b="1" kern="1200" dirty="0">
              <a:solidFill>
                <a:schemeClr val="tx2"/>
              </a:solidFill>
              <a:effectLst>
                <a:outerShdw blurRad="31750" dist="25400" dir="5400000" algn="tl" rotWithShape="0">
                  <a:srgbClr val="000000">
                    <a:alpha val="25000"/>
                  </a:srgbClr>
                </a:outerShdw>
              </a:effectLst>
              <a:latin typeface="+mj-lt"/>
              <a:ea typeface="+mj-ea"/>
              <a:cs typeface="+mj-c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40000" lnSpcReduction="20000"/>
          </a:bodyPr>
          <a:lstStyle/>
          <a:p>
            <a:pPr marL="624078" indent="-514350" algn="just">
              <a:buFont typeface="+mj-lt"/>
              <a:buAutoNum type="arabicPeriod" startAt="13"/>
            </a:pPr>
            <a:r>
              <a:rPr lang="es-ES" sz="5500" dirty="0" smtClean="0"/>
              <a:t>Ecuador vive un período sostenido de estabilidad con una inflación anual al cierre de 2008 de 8,8%, la más alta de los últimos años influenciada por el entorno internacional, en años anteriores la inflación no sobrepasó de 3,3%. </a:t>
            </a:r>
          </a:p>
          <a:p>
            <a:pPr marL="624078" indent="-514350" algn="just">
              <a:buNone/>
            </a:pPr>
            <a:r>
              <a:rPr lang="es-ES" sz="5500" dirty="0" smtClean="0"/>
              <a:t>       La principal fuente de divisas para el Ecuador son las exportaciones. Ingresan a la economía nacional recursos provenientes de las mismas que tienen la siguiente composición: Petroleras 63%, Tradicionales 16% (Banano, Cacao, Café, Camarón, Pescado), y No Tradicionales 21% (Flores, Enlatados de Pescado, Autos, Productos Mineros, entre otros). El total exportado en el 2008 fue de USD 18.489 millones. Véase en la Tabla 2.1 y Gráfico 2.1.</a:t>
            </a:r>
          </a:p>
          <a:p>
            <a:pPr marL="624078" indent="-514350">
              <a:buNone/>
            </a:pPr>
            <a:endParaRPr lang="es-EC" dirty="0" smtClean="0"/>
          </a:p>
          <a:p>
            <a:pPr marL="452628" indent="-342900" algn="r">
              <a:buFont typeface="+mj-lt"/>
              <a:buAutoNum type="arabicPeriod" startAt="13"/>
            </a:pPr>
            <a:r>
              <a:rPr lang="es-ES_tradnl" sz="4000" dirty="0" smtClean="0"/>
              <a:t>http://www.preinversion.gov.ec/index.php/guia-inversionistas/cifras-macroeconomicas</a:t>
            </a:r>
            <a:endParaRPr lang="es-EC" sz="4000" dirty="0" smtClean="0"/>
          </a:p>
        </p:txBody>
      </p:sp>
      <p:sp>
        <p:nvSpPr>
          <p:cNvPr id="3" name="2 Título"/>
          <p:cNvSpPr>
            <a:spLocks noGrp="1"/>
          </p:cNvSpPr>
          <p:nvPr>
            <p:ph type="title"/>
          </p:nvPr>
        </p:nvSpPr>
        <p:spPr/>
        <p:txBody>
          <a:bodyPr>
            <a:normAutofit/>
          </a:bodyPr>
          <a:lstStyle/>
          <a:p>
            <a:r>
              <a:rPr lang="es-ES_tradnl" sz="3800" dirty="0" smtClean="0"/>
              <a:t>ENTORNO MACROECONÓMICO</a:t>
            </a:r>
            <a:endParaRPr lang="es-EC" sz="3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ctr">
              <a:buNone/>
            </a:pPr>
            <a:r>
              <a:rPr lang="es-ES" sz="2400" b="1" dirty="0" smtClean="0"/>
              <a:t>Tabla 2.1 Cifras 2008</a:t>
            </a:r>
            <a:endParaRPr lang="es-EC" sz="2400" b="1" dirty="0" smtClean="0"/>
          </a:p>
          <a:p>
            <a:pPr>
              <a:buNone/>
            </a:pPr>
            <a:endParaRPr lang="es-ES_tradnl" dirty="0" smtClean="0"/>
          </a:p>
          <a:p>
            <a:pPr>
              <a:buNone/>
            </a:pPr>
            <a:endParaRPr lang="es-ES_tradnl" dirty="0" smtClean="0"/>
          </a:p>
          <a:p>
            <a:pPr>
              <a:buNone/>
            </a:pPr>
            <a:endParaRPr lang="es-ES_tradnl" dirty="0" smtClean="0"/>
          </a:p>
          <a:p>
            <a:pPr>
              <a:buNone/>
            </a:pPr>
            <a:endParaRPr lang="es-ES_tradnl" dirty="0" smtClean="0"/>
          </a:p>
          <a:p>
            <a:pPr>
              <a:buNone/>
            </a:pPr>
            <a:endParaRPr lang="es-ES_tradnl" dirty="0" smtClean="0"/>
          </a:p>
          <a:p>
            <a:pPr>
              <a:buNone/>
            </a:pPr>
            <a:endParaRPr lang="es-ES_tradnl" dirty="0" smtClean="0"/>
          </a:p>
          <a:p>
            <a:pPr>
              <a:buNone/>
            </a:pPr>
            <a:r>
              <a:rPr lang="es-ES_tradnl" dirty="0" smtClean="0"/>
              <a:t> </a:t>
            </a:r>
            <a:endParaRPr lang="es-EC" dirty="0" smtClean="0"/>
          </a:p>
          <a:p>
            <a:pPr algn="ctr">
              <a:buNone/>
            </a:pPr>
            <a:r>
              <a:rPr lang="es-ES_tradnl" sz="1800" b="1" dirty="0" smtClean="0"/>
              <a:t>Fuente:</a:t>
            </a:r>
            <a:r>
              <a:rPr lang="es-ES_tradnl" sz="1800" dirty="0" smtClean="0"/>
              <a:t> Banco Central del Ecuador</a:t>
            </a:r>
            <a:endParaRPr lang="es-EC" sz="1800" dirty="0" smtClean="0"/>
          </a:p>
          <a:p>
            <a:endParaRPr lang="es-EC" dirty="0"/>
          </a:p>
        </p:txBody>
      </p:sp>
      <p:sp>
        <p:nvSpPr>
          <p:cNvPr id="3" name="2 Título"/>
          <p:cNvSpPr>
            <a:spLocks noGrp="1"/>
          </p:cNvSpPr>
          <p:nvPr>
            <p:ph type="title"/>
          </p:nvPr>
        </p:nvSpPr>
        <p:spPr/>
        <p:txBody>
          <a:bodyPr>
            <a:normAutofit/>
          </a:bodyPr>
          <a:lstStyle/>
          <a:p>
            <a:pPr algn="ctr"/>
            <a:r>
              <a:rPr lang="es-ES_tradnl" sz="3800" dirty="0" smtClean="0"/>
              <a:t>ENTORNO MACROECONÓMICO</a:t>
            </a:r>
            <a:endParaRPr lang="es-EC" sz="3800" dirty="0"/>
          </a:p>
        </p:txBody>
      </p:sp>
      <p:pic>
        <p:nvPicPr>
          <p:cNvPr id="4" name="3 Imagen" descr="http://www.preinversion.gov.ec/images/M_images/cifras.jpg"/>
          <p:cNvPicPr/>
          <p:nvPr/>
        </p:nvPicPr>
        <p:blipFill>
          <a:blip r:embed="rId2" r:link="rId3" cstate="print"/>
          <a:srcRect/>
          <a:stretch>
            <a:fillRect/>
          </a:stretch>
        </p:blipFill>
        <p:spPr bwMode="auto">
          <a:xfrm>
            <a:off x="1928794" y="2011819"/>
            <a:ext cx="5500726" cy="2917379"/>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ctr">
              <a:buNone/>
            </a:pPr>
            <a:r>
              <a:rPr lang="es-ES" sz="2200" b="1" dirty="0" smtClean="0"/>
              <a:t>Gráfico 2.1 Exportaciones Productos Primarios 2008</a:t>
            </a:r>
            <a:endParaRPr lang="es-EC" sz="2200" b="1" dirty="0" smtClean="0"/>
          </a:p>
          <a:p>
            <a:endParaRPr lang="es-EC" dirty="0" smtClean="0"/>
          </a:p>
          <a:p>
            <a:endParaRPr lang="es-EC" dirty="0" smtClean="0"/>
          </a:p>
          <a:p>
            <a:endParaRPr lang="es-EC" dirty="0" smtClean="0"/>
          </a:p>
          <a:p>
            <a:endParaRPr lang="es-EC" dirty="0" smtClean="0"/>
          </a:p>
          <a:p>
            <a:endParaRPr lang="es-EC" dirty="0" smtClean="0"/>
          </a:p>
          <a:p>
            <a:endParaRPr lang="es-EC" dirty="0" smtClean="0"/>
          </a:p>
          <a:p>
            <a:endParaRPr lang="es-EC" dirty="0" smtClean="0"/>
          </a:p>
          <a:p>
            <a:endParaRPr lang="es-EC" dirty="0" smtClean="0"/>
          </a:p>
          <a:p>
            <a:pPr algn="ctr">
              <a:buNone/>
            </a:pPr>
            <a:r>
              <a:rPr lang="es-ES_tradnl" sz="1800" b="1" dirty="0" smtClean="0"/>
              <a:t>Fuente:</a:t>
            </a:r>
            <a:r>
              <a:rPr lang="es-ES_tradnl" sz="1800" dirty="0" smtClean="0"/>
              <a:t> Banco Central del Ecuador</a:t>
            </a:r>
            <a:endParaRPr lang="es-EC" sz="1800" dirty="0" smtClean="0"/>
          </a:p>
          <a:p>
            <a:pPr>
              <a:buNone/>
            </a:pPr>
            <a:endParaRPr lang="es-EC" dirty="0"/>
          </a:p>
        </p:txBody>
      </p:sp>
      <p:sp>
        <p:nvSpPr>
          <p:cNvPr id="3" name="2 Título"/>
          <p:cNvSpPr>
            <a:spLocks noGrp="1"/>
          </p:cNvSpPr>
          <p:nvPr>
            <p:ph type="title"/>
          </p:nvPr>
        </p:nvSpPr>
        <p:spPr/>
        <p:txBody>
          <a:bodyPr>
            <a:normAutofit/>
          </a:bodyPr>
          <a:lstStyle/>
          <a:p>
            <a:pPr algn="ctr"/>
            <a:r>
              <a:rPr lang="es-ES_tradnl" sz="3800" dirty="0" smtClean="0"/>
              <a:t>ENTORNO MACROECONÓMICO</a:t>
            </a:r>
            <a:endParaRPr lang="es-EC" sz="3800" dirty="0"/>
          </a:p>
        </p:txBody>
      </p:sp>
      <p:pic>
        <p:nvPicPr>
          <p:cNvPr id="4" name="3 Imagen" descr="http://www.preinversion.gov.ec/images/M_images/exportacionesprimarios.jpg"/>
          <p:cNvPicPr/>
          <p:nvPr/>
        </p:nvPicPr>
        <p:blipFill>
          <a:blip r:embed="rId2" r:link="rId3" cstate="print"/>
          <a:srcRect/>
          <a:stretch>
            <a:fillRect/>
          </a:stretch>
        </p:blipFill>
        <p:spPr bwMode="auto">
          <a:xfrm>
            <a:off x="1357291" y="2214554"/>
            <a:ext cx="6572295" cy="3071834"/>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buNone/>
            </a:pPr>
            <a:r>
              <a:rPr lang="es-ES" sz="1700" b="1" dirty="0" smtClean="0"/>
              <a:t>Tabla 2.2 Concentración de Remesas de principales países de emigración.</a:t>
            </a:r>
            <a:endParaRPr lang="es-EC" sz="1700" dirty="0"/>
          </a:p>
        </p:txBody>
      </p:sp>
      <p:sp>
        <p:nvSpPr>
          <p:cNvPr id="3" name="2 Título"/>
          <p:cNvSpPr>
            <a:spLocks noGrp="1"/>
          </p:cNvSpPr>
          <p:nvPr>
            <p:ph type="title"/>
          </p:nvPr>
        </p:nvSpPr>
        <p:spPr/>
        <p:txBody>
          <a:bodyPr>
            <a:normAutofit fontScale="90000"/>
          </a:bodyPr>
          <a:lstStyle/>
          <a:p>
            <a:pPr algn="just"/>
            <a:r>
              <a:rPr lang="es-EC" dirty="0" smtClean="0"/>
              <a:t>IMPACTO DE LAS REMESAS EN LATINOAMÉRICAS</a:t>
            </a:r>
            <a:endParaRPr lang="es-EC" dirty="0"/>
          </a:p>
        </p:txBody>
      </p:sp>
      <p:pic>
        <p:nvPicPr>
          <p:cNvPr id="4" name="3 Imagen"/>
          <p:cNvPicPr/>
          <p:nvPr/>
        </p:nvPicPr>
        <p:blipFill>
          <a:blip r:embed="rId2" cstate="print"/>
          <a:srcRect/>
          <a:stretch>
            <a:fillRect/>
          </a:stretch>
        </p:blipFill>
        <p:spPr bwMode="auto">
          <a:xfrm>
            <a:off x="1000100" y="2071678"/>
            <a:ext cx="7215237" cy="3786215"/>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 sz="2100" b="1" dirty="0" smtClean="0"/>
              <a:t>Gráfico 2.4 Destino de las remesas dadas en porcentajes</a:t>
            </a:r>
            <a:endParaRPr lang="es-EC" sz="2100" b="1" dirty="0" smtClean="0"/>
          </a:p>
          <a:p>
            <a:pPr>
              <a:buNone/>
            </a:pPr>
            <a:endParaRPr lang="es-EC" dirty="0"/>
          </a:p>
        </p:txBody>
      </p:sp>
      <p:sp>
        <p:nvSpPr>
          <p:cNvPr id="3" name="2 Título"/>
          <p:cNvSpPr>
            <a:spLocks noGrp="1"/>
          </p:cNvSpPr>
          <p:nvPr>
            <p:ph type="title"/>
          </p:nvPr>
        </p:nvSpPr>
        <p:spPr/>
        <p:txBody>
          <a:bodyPr>
            <a:noAutofit/>
          </a:bodyPr>
          <a:lstStyle/>
          <a:p>
            <a:pPr algn="just"/>
            <a:r>
              <a:rPr lang="es-ES" sz="3600" dirty="0" smtClean="0"/>
              <a:t>ANÁLISIS DEL SECTOR O ACTIVIDAD ECONÓMICA</a:t>
            </a:r>
            <a:endParaRPr lang="es-EC" sz="3600" dirty="0"/>
          </a:p>
        </p:txBody>
      </p:sp>
      <p:pic>
        <p:nvPicPr>
          <p:cNvPr id="4" name="3 Imagen"/>
          <p:cNvPicPr/>
          <p:nvPr/>
        </p:nvPicPr>
        <p:blipFill>
          <a:blip r:embed="rId2" cstate="print"/>
          <a:srcRect/>
          <a:stretch>
            <a:fillRect/>
          </a:stretch>
        </p:blipFill>
        <p:spPr bwMode="auto">
          <a:xfrm>
            <a:off x="1071538" y="2143116"/>
            <a:ext cx="7143800" cy="35235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20000"/>
          </a:bodyPr>
          <a:lstStyle/>
          <a:p>
            <a:pPr algn="just"/>
            <a:r>
              <a:rPr lang="es-ES" dirty="0" smtClean="0"/>
              <a:t>La </a:t>
            </a:r>
            <a:r>
              <a:rPr lang="es-ES" sz="2600" dirty="0" smtClean="0"/>
              <a:t>compañía</a:t>
            </a:r>
            <a:r>
              <a:rPr lang="es-ES" dirty="0" smtClean="0"/>
              <a:t> tiene 7 años en el mercado, pero debido a que de todas las actividades económicas detalladas en su Acta de Constitución Corporativa sólo ejerce la recepción y entrega de dinero proveniente del extranjero para personas en el país a cambio de una comisión monetaria y a los distintos factores causantes de la crisis económica mundial, la empresa ha experimentado una disminución en: su cartera de clientes y sus ingresos por comisiones e incluso desde hace tres años ha reportado Pérdidas al final de cada año económico. Cabe mencionar que la participación en el mercado de la compañía no es relevante.</a:t>
            </a:r>
            <a:endParaRPr lang="es-EC" dirty="0"/>
          </a:p>
        </p:txBody>
      </p:sp>
      <p:sp>
        <p:nvSpPr>
          <p:cNvPr id="3" name="2 Título"/>
          <p:cNvSpPr>
            <a:spLocks noGrp="1"/>
          </p:cNvSpPr>
          <p:nvPr>
            <p:ph type="title"/>
          </p:nvPr>
        </p:nvSpPr>
        <p:spPr/>
        <p:txBody>
          <a:bodyPr>
            <a:normAutofit/>
          </a:bodyPr>
          <a:lstStyle/>
          <a:p>
            <a:r>
              <a:rPr lang="es-ES" sz="3800" dirty="0" smtClean="0"/>
              <a:t>Participación del mercado</a:t>
            </a:r>
            <a:endParaRPr lang="es-EC" sz="38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lstStyle/>
          <a:p>
            <a:pPr algn="l"/>
            <a:r>
              <a:rPr lang="es-EC" dirty="0" smtClean="0"/>
              <a:t>CAPÍTULO III</a:t>
            </a:r>
            <a:endParaRPr lang="es-EC" dirty="0"/>
          </a:p>
        </p:txBody>
      </p:sp>
      <p:sp>
        <p:nvSpPr>
          <p:cNvPr id="5" name="4 Subtítulo"/>
          <p:cNvSpPr>
            <a:spLocks noGrp="1"/>
          </p:cNvSpPr>
          <p:nvPr>
            <p:ph type="subTitle" idx="1"/>
          </p:nvPr>
        </p:nvSpPr>
        <p:spPr/>
        <p:txBody>
          <a:bodyPr>
            <a:normAutofit/>
          </a:bodyPr>
          <a:lstStyle/>
          <a:p>
            <a:pPr lvl="0" algn="l"/>
            <a:r>
              <a:rPr lang="es-EC" sz="3000" b="1" dirty="0" smtClean="0"/>
              <a:t>PLANIFICACIÓN DE AUDITORÍA</a:t>
            </a:r>
            <a:endParaRPr lang="es-EC" sz="3000" b="1" i="1" dirty="0" smtClean="0"/>
          </a:p>
          <a:p>
            <a:pPr algn="l"/>
            <a:endParaRPr lang="es-EC" sz="30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331929"/>
            <a:ext cx="8115328" cy="5097467"/>
          </a:xfrm>
        </p:spPr>
        <p:txBody>
          <a:bodyPr/>
          <a:lstStyle/>
          <a:p>
            <a:pPr algn="just"/>
            <a:r>
              <a:rPr lang="es-CO" sz="2000" dirty="0" smtClean="0"/>
              <a:t>A partir de las reuniones con la junta de accionistas, las siguientes fechas tentativas son importantes para la auditoría:</a:t>
            </a:r>
            <a:endParaRPr lang="es-EC" sz="2000" dirty="0" smtClean="0"/>
          </a:p>
          <a:p>
            <a:pPr algn="ctr">
              <a:buNone/>
            </a:pPr>
            <a:r>
              <a:rPr lang="es-MX" sz="1700" b="1" dirty="0" smtClean="0"/>
              <a:t>Tabla 3.1  Cronograma de actividades del proceso completo de auditoría</a:t>
            </a:r>
          </a:p>
          <a:p>
            <a:pPr algn="ctr">
              <a:buNone/>
            </a:pPr>
            <a:endParaRPr lang="es-EC" sz="1700" dirty="0" smtClean="0"/>
          </a:p>
          <a:p>
            <a:pPr algn="ctr">
              <a:buNone/>
            </a:pPr>
            <a:endParaRPr lang="es-EC" sz="1700" dirty="0" smtClean="0"/>
          </a:p>
          <a:p>
            <a:pPr algn="ctr">
              <a:buNone/>
            </a:pPr>
            <a:endParaRPr lang="es-EC" sz="1700" dirty="0" smtClean="0"/>
          </a:p>
          <a:p>
            <a:pPr algn="ctr">
              <a:buNone/>
            </a:pPr>
            <a:endParaRPr lang="es-EC" sz="1700" dirty="0" smtClean="0"/>
          </a:p>
          <a:p>
            <a:pPr algn="ctr">
              <a:buNone/>
            </a:pPr>
            <a:endParaRPr lang="es-EC" sz="1700" dirty="0" smtClean="0"/>
          </a:p>
          <a:p>
            <a:pPr algn="ctr">
              <a:buNone/>
            </a:pPr>
            <a:endParaRPr lang="es-EC" sz="1700" dirty="0" smtClean="0"/>
          </a:p>
          <a:p>
            <a:pPr algn="ctr">
              <a:buNone/>
            </a:pPr>
            <a:endParaRPr lang="es-EC" sz="1700" dirty="0" smtClean="0"/>
          </a:p>
          <a:p>
            <a:pPr algn="ctr">
              <a:buNone/>
            </a:pPr>
            <a:endParaRPr lang="es-EC" sz="1700" dirty="0" smtClean="0"/>
          </a:p>
          <a:p>
            <a:pPr algn="ctr">
              <a:buNone/>
            </a:pPr>
            <a:endParaRPr lang="es-EC" sz="1700" dirty="0" smtClean="0"/>
          </a:p>
          <a:p>
            <a:pPr algn="ctr">
              <a:buNone/>
            </a:pPr>
            <a:endParaRPr lang="es-EC" sz="1700" dirty="0" smtClean="0"/>
          </a:p>
          <a:p>
            <a:pPr algn="ctr">
              <a:buNone/>
            </a:pPr>
            <a:endParaRPr lang="es-EC" sz="1700" dirty="0" smtClean="0"/>
          </a:p>
          <a:p>
            <a:pPr algn="ctr">
              <a:buNone/>
            </a:pPr>
            <a:r>
              <a:rPr lang="es-MX" sz="1500" b="1" dirty="0" smtClean="0"/>
              <a:t>Elaborado por: Alejandra Salazar Molina y Wendy Velasco Puyol</a:t>
            </a:r>
            <a:endParaRPr lang="es-EC" sz="1500" dirty="0" smtClean="0"/>
          </a:p>
          <a:p>
            <a:pPr algn="ctr">
              <a:buNone/>
            </a:pPr>
            <a:endParaRPr lang="es-EC" sz="1700" dirty="0" smtClean="0"/>
          </a:p>
          <a:p>
            <a:pPr algn="ctr">
              <a:buNone/>
            </a:pPr>
            <a:endParaRPr lang="es-EC" sz="1700" dirty="0" smtClean="0"/>
          </a:p>
          <a:p>
            <a:pPr algn="ctr">
              <a:buNone/>
            </a:pPr>
            <a:endParaRPr lang="es-EC" sz="1700" dirty="0" smtClean="0"/>
          </a:p>
          <a:p>
            <a:pPr algn="ctr">
              <a:buNone/>
            </a:pPr>
            <a:endParaRPr lang="es-EC" sz="1700" dirty="0" smtClean="0"/>
          </a:p>
          <a:p>
            <a:pPr algn="ctr">
              <a:buNone/>
            </a:pPr>
            <a:endParaRPr lang="es-EC" sz="1700" dirty="0" smtClean="0"/>
          </a:p>
          <a:p>
            <a:pPr algn="ctr">
              <a:buNone/>
            </a:pPr>
            <a:endParaRPr lang="es-EC" sz="1700" dirty="0" smtClean="0"/>
          </a:p>
          <a:p>
            <a:pPr algn="ctr">
              <a:buNone/>
            </a:pPr>
            <a:endParaRPr lang="es-EC" sz="1700" dirty="0" smtClean="0"/>
          </a:p>
          <a:p>
            <a:pPr algn="ctr">
              <a:buNone/>
            </a:pPr>
            <a:endParaRPr lang="es-EC" sz="1700" dirty="0" smtClean="0"/>
          </a:p>
          <a:p>
            <a:pPr algn="ctr">
              <a:buNone/>
            </a:pPr>
            <a:endParaRPr lang="es-EC" sz="1700" dirty="0" smtClean="0"/>
          </a:p>
          <a:p>
            <a:pPr algn="ctr">
              <a:buNone/>
            </a:pPr>
            <a:endParaRPr lang="es-EC" sz="1700" dirty="0" smtClean="0"/>
          </a:p>
          <a:p>
            <a:pPr algn="ctr">
              <a:buNone/>
            </a:pPr>
            <a:endParaRPr lang="es-EC" sz="1700" dirty="0" smtClean="0"/>
          </a:p>
          <a:p>
            <a:pPr algn="ctr">
              <a:buNone/>
            </a:pPr>
            <a:endParaRPr lang="es-EC" sz="1700" dirty="0"/>
          </a:p>
        </p:txBody>
      </p:sp>
      <p:sp>
        <p:nvSpPr>
          <p:cNvPr id="3" name="2 Título"/>
          <p:cNvSpPr>
            <a:spLocks noGrp="1"/>
          </p:cNvSpPr>
          <p:nvPr>
            <p:ph type="title"/>
          </p:nvPr>
        </p:nvSpPr>
        <p:spPr/>
        <p:txBody>
          <a:bodyPr/>
          <a:lstStyle/>
          <a:p>
            <a:pPr lvl="1" algn="l" rtl="0">
              <a:spcBef>
                <a:spcPct val="0"/>
              </a:spcBef>
            </a:pPr>
            <a:r>
              <a:rPr lang="es-ES_tradnl" sz="3800" b="1" kern="1200" dirty="0" smtClean="0">
                <a:solidFill>
                  <a:schemeClr val="tx2"/>
                </a:solidFill>
                <a:effectLst>
                  <a:outerShdw blurRad="31750" dist="25400" dir="5400000" algn="tl" rotWithShape="0">
                    <a:srgbClr val="000000">
                      <a:alpha val="25000"/>
                    </a:srgbClr>
                  </a:outerShdw>
                </a:effectLst>
                <a:latin typeface="+mj-lt"/>
                <a:ea typeface="+mj-ea"/>
                <a:cs typeface="+mj-cs"/>
              </a:rPr>
              <a:t>CRONOGRAMA</a:t>
            </a:r>
            <a:endParaRPr lang="es-EC" dirty="0"/>
          </a:p>
        </p:txBody>
      </p:sp>
      <p:graphicFrame>
        <p:nvGraphicFramePr>
          <p:cNvPr id="4" name="3 Tabla"/>
          <p:cNvGraphicFramePr>
            <a:graphicFrameLocks noGrp="1"/>
          </p:cNvGraphicFramePr>
          <p:nvPr/>
        </p:nvGraphicFramePr>
        <p:xfrm>
          <a:off x="785786" y="2714621"/>
          <a:ext cx="7643867" cy="3286148"/>
        </p:xfrm>
        <a:graphic>
          <a:graphicData uri="http://schemas.openxmlformats.org/drawingml/2006/table">
            <a:tbl>
              <a:tblPr/>
              <a:tblGrid>
                <a:gridCol w="4571894"/>
                <a:gridCol w="899217"/>
                <a:gridCol w="1049261"/>
                <a:gridCol w="1123495"/>
              </a:tblGrid>
              <a:tr h="218140">
                <a:tc>
                  <a:txBody>
                    <a:bodyPr/>
                    <a:lstStyle/>
                    <a:p>
                      <a:pPr algn="ctr">
                        <a:lnSpc>
                          <a:spcPct val="115000"/>
                        </a:lnSpc>
                        <a:spcAft>
                          <a:spcPts val="0"/>
                        </a:spcAft>
                      </a:pPr>
                      <a:r>
                        <a:rPr lang="es-ES_tradnl" sz="800" b="1" dirty="0">
                          <a:solidFill>
                            <a:srgbClr val="365F91"/>
                          </a:solidFill>
                          <a:latin typeface="Arial"/>
                          <a:ea typeface="Calibri"/>
                          <a:cs typeface="Times New Roman"/>
                        </a:rPr>
                        <a:t>NOMBRE DE LA TAREA</a:t>
                      </a:r>
                      <a:endParaRPr lang="es-EC" sz="700" dirty="0">
                        <a:latin typeface="Calibri"/>
                        <a:ea typeface="Calibri"/>
                        <a:cs typeface="Times New Roman"/>
                      </a:endParaRPr>
                    </a:p>
                  </a:txBody>
                  <a:tcPr marL="45342" marR="45342"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es-ES_tradnl" sz="800" b="1">
                          <a:solidFill>
                            <a:srgbClr val="365F91"/>
                          </a:solidFill>
                          <a:latin typeface="Arial"/>
                          <a:ea typeface="Calibri"/>
                          <a:cs typeface="Times New Roman"/>
                        </a:rPr>
                        <a:t>DURACIÓN</a:t>
                      </a:r>
                      <a:endParaRPr lang="es-EC" sz="700">
                        <a:latin typeface="Calibri"/>
                        <a:ea typeface="Calibri"/>
                        <a:cs typeface="Times New Roman"/>
                      </a:endParaRPr>
                    </a:p>
                  </a:txBody>
                  <a:tcPr marL="45342" marR="45342"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es-ES_tradnl" sz="800" b="1">
                          <a:solidFill>
                            <a:srgbClr val="365F91"/>
                          </a:solidFill>
                          <a:latin typeface="Arial"/>
                          <a:ea typeface="Calibri"/>
                          <a:cs typeface="Times New Roman"/>
                        </a:rPr>
                        <a:t>INICIA</a:t>
                      </a:r>
                      <a:endParaRPr lang="es-EC" sz="700">
                        <a:latin typeface="Calibri"/>
                        <a:ea typeface="Calibri"/>
                        <a:cs typeface="Times New Roman"/>
                      </a:endParaRPr>
                    </a:p>
                  </a:txBody>
                  <a:tcPr marL="45342" marR="45342"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a:lnSpc>
                          <a:spcPct val="115000"/>
                        </a:lnSpc>
                        <a:spcAft>
                          <a:spcPts val="0"/>
                        </a:spcAft>
                      </a:pPr>
                      <a:r>
                        <a:rPr lang="es-ES_tradnl" sz="800" b="1">
                          <a:solidFill>
                            <a:srgbClr val="365F91"/>
                          </a:solidFill>
                          <a:latin typeface="Arial"/>
                          <a:ea typeface="Calibri"/>
                          <a:cs typeface="Times New Roman"/>
                        </a:rPr>
                        <a:t>TERMINA</a:t>
                      </a:r>
                      <a:endParaRPr lang="es-EC" sz="700">
                        <a:latin typeface="Calibri"/>
                        <a:ea typeface="Calibri"/>
                        <a:cs typeface="Times New Roman"/>
                      </a:endParaRPr>
                    </a:p>
                  </a:txBody>
                  <a:tcPr marL="45342" marR="45342" marT="0" marB="0">
                    <a:lnL>
                      <a:noFill/>
                    </a:lnL>
                    <a:lnR>
                      <a:noFill/>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244946">
                <a:tc>
                  <a:txBody>
                    <a:bodyPr/>
                    <a:lstStyle/>
                    <a:p>
                      <a:pPr marL="342900" lvl="0" indent="-342900">
                        <a:lnSpc>
                          <a:spcPct val="115000"/>
                        </a:lnSpc>
                        <a:spcAft>
                          <a:spcPts val="0"/>
                        </a:spcAft>
                        <a:buFont typeface="+mj-lt"/>
                        <a:buAutoNum type="arabicPeriod"/>
                      </a:pPr>
                      <a:r>
                        <a:rPr lang="es-ES" sz="800" b="1">
                          <a:solidFill>
                            <a:srgbClr val="365F91"/>
                          </a:solidFill>
                          <a:latin typeface="Arial"/>
                          <a:ea typeface="Times New Roman"/>
                        </a:rPr>
                        <a:t>Iniciar el trabajo preliminar de auditoría</a:t>
                      </a:r>
                      <a:endParaRPr lang="es-EC" sz="800">
                        <a:latin typeface="Times New Roman"/>
                        <a:ea typeface="Times New Roman"/>
                      </a:endParaRPr>
                    </a:p>
                  </a:txBody>
                  <a:tcPr marL="45342" marR="45342"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211455" algn="ctr">
                        <a:lnSpc>
                          <a:spcPct val="115000"/>
                        </a:lnSpc>
                        <a:spcAft>
                          <a:spcPts val="0"/>
                        </a:spcAft>
                      </a:pPr>
                      <a:r>
                        <a:rPr lang="es-ES_tradnl" sz="800">
                          <a:solidFill>
                            <a:srgbClr val="365F91"/>
                          </a:solidFill>
                          <a:latin typeface="Arial"/>
                          <a:ea typeface="Calibri"/>
                          <a:cs typeface="Times New Roman"/>
                        </a:rPr>
                        <a:t>8d</a:t>
                      </a:r>
                      <a:endParaRPr lang="es-EC" sz="700">
                        <a:latin typeface="Calibri"/>
                        <a:ea typeface="Calibri"/>
                        <a:cs typeface="Times New Roman"/>
                      </a:endParaRPr>
                    </a:p>
                  </a:txBody>
                  <a:tcPr marL="45342" marR="45342"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217805" algn="ctr">
                        <a:lnSpc>
                          <a:spcPct val="115000"/>
                        </a:lnSpc>
                        <a:spcAft>
                          <a:spcPts val="0"/>
                        </a:spcAft>
                      </a:pPr>
                      <a:r>
                        <a:rPr lang="es-ES_tradnl" sz="800">
                          <a:solidFill>
                            <a:srgbClr val="365F91"/>
                          </a:solidFill>
                          <a:latin typeface="Arial"/>
                          <a:ea typeface="Calibri"/>
                          <a:cs typeface="Times New Roman"/>
                        </a:rPr>
                        <a:t>mar 16/06/09</a:t>
                      </a:r>
                      <a:endParaRPr lang="es-EC" sz="700">
                        <a:latin typeface="Calibri"/>
                        <a:ea typeface="Calibri"/>
                        <a:cs typeface="Times New Roman"/>
                      </a:endParaRPr>
                    </a:p>
                  </a:txBody>
                  <a:tcPr marL="45342" marR="45342"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c>
                  <a:txBody>
                    <a:bodyPr/>
                    <a:lstStyle/>
                    <a:p>
                      <a:pPr marL="232410" algn="ctr">
                        <a:lnSpc>
                          <a:spcPct val="115000"/>
                        </a:lnSpc>
                        <a:spcAft>
                          <a:spcPts val="0"/>
                        </a:spcAft>
                      </a:pPr>
                      <a:r>
                        <a:rPr lang="es-ES" sz="800">
                          <a:solidFill>
                            <a:srgbClr val="365F91"/>
                          </a:solidFill>
                          <a:latin typeface="Arial"/>
                          <a:ea typeface="Calibri"/>
                          <a:cs typeface="Times New Roman"/>
                        </a:rPr>
                        <a:t>lun</a:t>
                      </a:r>
                      <a:r>
                        <a:rPr lang="es-ES_tradnl" sz="800">
                          <a:solidFill>
                            <a:srgbClr val="365F91"/>
                          </a:solidFill>
                          <a:latin typeface="Arial"/>
                          <a:ea typeface="Calibri"/>
                          <a:cs typeface="Times New Roman"/>
                        </a:rPr>
                        <a:t> 22/06/09</a:t>
                      </a:r>
                      <a:endParaRPr lang="es-EC" sz="700">
                        <a:latin typeface="Calibri"/>
                        <a:ea typeface="Calibri"/>
                        <a:cs typeface="Times New Roman"/>
                      </a:endParaRPr>
                    </a:p>
                  </a:txBody>
                  <a:tcPr marL="45342" marR="45342" marT="0" marB="0">
                    <a:lnL>
                      <a:noFill/>
                    </a:lnL>
                    <a:lnR>
                      <a:noFill/>
                    </a:lnR>
                    <a:lnT w="12700" cap="flat" cmpd="sng" algn="ctr">
                      <a:solidFill>
                        <a:srgbClr val="4F81BD"/>
                      </a:solidFill>
                      <a:prstDash val="solid"/>
                      <a:round/>
                      <a:headEnd type="none" w="med" len="med"/>
                      <a:tailEnd type="none" w="med" len="med"/>
                    </a:lnT>
                    <a:lnB>
                      <a:noFill/>
                    </a:lnB>
                    <a:solidFill>
                      <a:srgbClr val="D3DFEE"/>
                    </a:solidFill>
                  </a:tcPr>
                </a:tc>
              </a:tr>
              <a:tr h="244946">
                <a:tc>
                  <a:txBody>
                    <a:bodyPr/>
                    <a:lstStyle/>
                    <a:p>
                      <a:pPr marL="342900" lvl="0" indent="-342900">
                        <a:lnSpc>
                          <a:spcPct val="115000"/>
                        </a:lnSpc>
                        <a:spcAft>
                          <a:spcPts val="0"/>
                        </a:spcAft>
                        <a:buFont typeface="+mj-lt"/>
                        <a:buAutoNum type="arabicPeriod"/>
                      </a:pPr>
                      <a:r>
                        <a:rPr lang="es-ES" sz="800" b="1">
                          <a:solidFill>
                            <a:srgbClr val="365F91"/>
                          </a:solidFill>
                          <a:latin typeface="Arial"/>
                          <a:ea typeface="Times New Roman"/>
                        </a:rPr>
                        <a:t>Completar el trabajo preliminar de auditoría</a:t>
                      </a:r>
                      <a:endParaRPr lang="es-EC" sz="800">
                        <a:latin typeface="Times New Roman"/>
                        <a:ea typeface="Times New Roman"/>
                      </a:endParaRPr>
                    </a:p>
                  </a:txBody>
                  <a:tcPr marL="45342" marR="45342" marT="0" marB="0">
                    <a:lnL>
                      <a:noFill/>
                    </a:lnL>
                    <a:lnR>
                      <a:noFill/>
                    </a:lnR>
                    <a:lnT>
                      <a:noFill/>
                    </a:lnT>
                    <a:lnB>
                      <a:noFill/>
                    </a:lnB>
                  </a:tcPr>
                </a:tc>
                <a:tc>
                  <a:txBody>
                    <a:bodyPr/>
                    <a:lstStyle/>
                    <a:p>
                      <a:pPr marL="211455" algn="ctr">
                        <a:lnSpc>
                          <a:spcPct val="115000"/>
                        </a:lnSpc>
                        <a:spcAft>
                          <a:spcPts val="0"/>
                        </a:spcAft>
                      </a:pPr>
                      <a:r>
                        <a:rPr lang="es-ES_tradnl" sz="800">
                          <a:solidFill>
                            <a:srgbClr val="365F91"/>
                          </a:solidFill>
                          <a:latin typeface="Arial"/>
                          <a:ea typeface="Calibri"/>
                          <a:cs typeface="Times New Roman"/>
                        </a:rPr>
                        <a:t>16d</a:t>
                      </a:r>
                      <a:endParaRPr lang="es-EC" sz="700">
                        <a:latin typeface="Calibri"/>
                        <a:ea typeface="Calibri"/>
                        <a:cs typeface="Times New Roman"/>
                      </a:endParaRPr>
                    </a:p>
                  </a:txBody>
                  <a:tcPr marL="45342" marR="45342" marT="0" marB="0">
                    <a:lnL>
                      <a:noFill/>
                    </a:lnL>
                    <a:lnR>
                      <a:noFill/>
                    </a:lnR>
                    <a:lnT>
                      <a:noFill/>
                    </a:lnT>
                    <a:lnB>
                      <a:noFill/>
                    </a:lnB>
                  </a:tcPr>
                </a:tc>
                <a:tc>
                  <a:txBody>
                    <a:bodyPr/>
                    <a:lstStyle/>
                    <a:p>
                      <a:pPr marL="217805" algn="ctr">
                        <a:lnSpc>
                          <a:spcPct val="115000"/>
                        </a:lnSpc>
                        <a:spcAft>
                          <a:spcPts val="0"/>
                        </a:spcAft>
                      </a:pPr>
                      <a:r>
                        <a:rPr lang="es-ES_tradnl" sz="800" dirty="0">
                          <a:solidFill>
                            <a:srgbClr val="365F91"/>
                          </a:solidFill>
                          <a:latin typeface="Arial"/>
                          <a:ea typeface="Calibri"/>
                          <a:cs typeface="Times New Roman"/>
                        </a:rPr>
                        <a:t>mar 07/07/09</a:t>
                      </a:r>
                      <a:endParaRPr lang="es-EC" sz="700" dirty="0">
                        <a:latin typeface="Calibri"/>
                        <a:ea typeface="Calibri"/>
                        <a:cs typeface="Times New Roman"/>
                      </a:endParaRPr>
                    </a:p>
                  </a:txBody>
                  <a:tcPr marL="45342" marR="45342" marT="0" marB="0">
                    <a:lnL>
                      <a:noFill/>
                    </a:lnL>
                    <a:lnR>
                      <a:noFill/>
                    </a:lnR>
                    <a:lnT>
                      <a:noFill/>
                    </a:lnT>
                    <a:lnB>
                      <a:noFill/>
                    </a:lnB>
                  </a:tcPr>
                </a:tc>
                <a:tc>
                  <a:txBody>
                    <a:bodyPr/>
                    <a:lstStyle/>
                    <a:p>
                      <a:pPr marL="232410" algn="ctr">
                        <a:lnSpc>
                          <a:spcPct val="115000"/>
                        </a:lnSpc>
                        <a:spcAft>
                          <a:spcPts val="0"/>
                        </a:spcAft>
                      </a:pPr>
                      <a:r>
                        <a:rPr lang="es-ES_tradnl" sz="800">
                          <a:solidFill>
                            <a:srgbClr val="365F91"/>
                          </a:solidFill>
                          <a:latin typeface="Arial"/>
                          <a:ea typeface="Calibri"/>
                          <a:cs typeface="Times New Roman"/>
                        </a:rPr>
                        <a:t>mar 21/07/09</a:t>
                      </a:r>
                      <a:endParaRPr lang="es-EC" sz="700">
                        <a:latin typeface="Calibri"/>
                        <a:ea typeface="Calibri"/>
                        <a:cs typeface="Times New Roman"/>
                      </a:endParaRPr>
                    </a:p>
                  </a:txBody>
                  <a:tcPr marL="45342" marR="45342" marT="0" marB="0">
                    <a:lnL>
                      <a:noFill/>
                    </a:lnL>
                    <a:lnR>
                      <a:noFill/>
                    </a:lnR>
                    <a:lnT>
                      <a:noFill/>
                    </a:lnT>
                    <a:lnB>
                      <a:noFill/>
                    </a:lnB>
                  </a:tcPr>
                </a:tc>
              </a:tr>
              <a:tr h="233189">
                <a:tc>
                  <a:txBody>
                    <a:bodyPr/>
                    <a:lstStyle/>
                    <a:p>
                      <a:pPr marL="342900" lvl="0" indent="-342900">
                        <a:lnSpc>
                          <a:spcPct val="115000"/>
                        </a:lnSpc>
                        <a:spcAft>
                          <a:spcPts val="0"/>
                        </a:spcAft>
                        <a:buFont typeface="+mj-lt"/>
                        <a:buAutoNum type="arabicPeriod"/>
                      </a:pPr>
                      <a:r>
                        <a:rPr lang="es-ES" sz="800" b="1">
                          <a:solidFill>
                            <a:srgbClr val="365F91"/>
                          </a:solidFill>
                          <a:latin typeface="Arial"/>
                          <a:ea typeface="Times New Roman"/>
                        </a:rPr>
                        <a:t>Emitir reporte a la gerencia sobre el trabajo preliminar</a:t>
                      </a:r>
                      <a:endParaRPr lang="es-EC" sz="800">
                        <a:latin typeface="Times New Roman"/>
                        <a:ea typeface="Times New Roman"/>
                      </a:endParaRPr>
                    </a:p>
                  </a:txBody>
                  <a:tcPr marL="45342" marR="45342" marT="0" marB="0">
                    <a:lnL>
                      <a:noFill/>
                    </a:lnL>
                    <a:lnR>
                      <a:noFill/>
                    </a:lnR>
                    <a:lnT>
                      <a:noFill/>
                    </a:lnT>
                    <a:lnB>
                      <a:noFill/>
                    </a:lnB>
                    <a:solidFill>
                      <a:srgbClr val="D3DFEE"/>
                    </a:solidFill>
                  </a:tcPr>
                </a:tc>
                <a:tc>
                  <a:txBody>
                    <a:bodyPr/>
                    <a:lstStyle/>
                    <a:p>
                      <a:pPr marL="211455" algn="ctr">
                        <a:lnSpc>
                          <a:spcPct val="115000"/>
                        </a:lnSpc>
                        <a:spcAft>
                          <a:spcPts val="0"/>
                        </a:spcAft>
                      </a:pPr>
                      <a:r>
                        <a:rPr lang="es-ES_tradnl" sz="800">
                          <a:solidFill>
                            <a:srgbClr val="365F91"/>
                          </a:solidFill>
                          <a:latin typeface="Arial"/>
                          <a:ea typeface="Calibri"/>
                          <a:cs typeface="Times New Roman"/>
                        </a:rPr>
                        <a:t>3d</a:t>
                      </a:r>
                      <a:endParaRPr lang="es-EC" sz="700">
                        <a:latin typeface="Calibri"/>
                        <a:ea typeface="Calibri"/>
                        <a:cs typeface="Times New Roman"/>
                      </a:endParaRPr>
                    </a:p>
                  </a:txBody>
                  <a:tcPr marL="45342" marR="45342" marT="0" marB="0">
                    <a:lnL>
                      <a:noFill/>
                    </a:lnL>
                    <a:lnR>
                      <a:noFill/>
                    </a:lnR>
                    <a:lnT>
                      <a:noFill/>
                    </a:lnT>
                    <a:lnB>
                      <a:noFill/>
                    </a:lnB>
                    <a:solidFill>
                      <a:srgbClr val="D3DFEE"/>
                    </a:solidFill>
                  </a:tcPr>
                </a:tc>
                <a:tc>
                  <a:txBody>
                    <a:bodyPr/>
                    <a:lstStyle/>
                    <a:p>
                      <a:pPr marL="217805" algn="ctr">
                        <a:lnSpc>
                          <a:spcPct val="115000"/>
                        </a:lnSpc>
                        <a:spcAft>
                          <a:spcPts val="0"/>
                        </a:spcAft>
                      </a:pPr>
                      <a:r>
                        <a:rPr lang="es-ES_tradnl" sz="800" dirty="0" err="1">
                          <a:solidFill>
                            <a:srgbClr val="365F91"/>
                          </a:solidFill>
                          <a:latin typeface="Arial"/>
                          <a:ea typeface="Calibri"/>
                          <a:cs typeface="Times New Roman"/>
                        </a:rPr>
                        <a:t>mié</a:t>
                      </a:r>
                      <a:r>
                        <a:rPr lang="es-ES_tradnl" sz="800" dirty="0">
                          <a:solidFill>
                            <a:srgbClr val="365F91"/>
                          </a:solidFill>
                          <a:latin typeface="Arial"/>
                          <a:ea typeface="Calibri"/>
                          <a:cs typeface="Times New Roman"/>
                        </a:rPr>
                        <a:t> 05/08/09</a:t>
                      </a:r>
                      <a:endParaRPr lang="es-EC" sz="700" dirty="0">
                        <a:latin typeface="Calibri"/>
                        <a:ea typeface="Calibri"/>
                        <a:cs typeface="Times New Roman"/>
                      </a:endParaRPr>
                    </a:p>
                  </a:txBody>
                  <a:tcPr marL="45342" marR="45342" marT="0" marB="0">
                    <a:lnL>
                      <a:noFill/>
                    </a:lnL>
                    <a:lnR>
                      <a:noFill/>
                    </a:lnR>
                    <a:lnT>
                      <a:noFill/>
                    </a:lnT>
                    <a:lnB>
                      <a:noFill/>
                    </a:lnB>
                    <a:solidFill>
                      <a:srgbClr val="D3DFEE"/>
                    </a:solidFill>
                  </a:tcPr>
                </a:tc>
                <a:tc>
                  <a:txBody>
                    <a:bodyPr/>
                    <a:lstStyle/>
                    <a:p>
                      <a:pPr marL="232410" algn="ctr">
                        <a:lnSpc>
                          <a:spcPct val="115000"/>
                        </a:lnSpc>
                        <a:spcAft>
                          <a:spcPts val="0"/>
                        </a:spcAft>
                      </a:pPr>
                      <a:r>
                        <a:rPr lang="es-ES_tradnl" sz="800">
                          <a:solidFill>
                            <a:srgbClr val="365F91"/>
                          </a:solidFill>
                          <a:latin typeface="Arial"/>
                          <a:ea typeface="Calibri"/>
                          <a:cs typeface="Times New Roman"/>
                        </a:rPr>
                        <a:t>vie 07/08/09</a:t>
                      </a:r>
                      <a:endParaRPr lang="es-EC" sz="700">
                        <a:latin typeface="Calibri"/>
                        <a:ea typeface="Calibri"/>
                        <a:cs typeface="Times New Roman"/>
                      </a:endParaRPr>
                    </a:p>
                  </a:txBody>
                  <a:tcPr marL="45342" marR="45342" marT="0" marB="0">
                    <a:lnL>
                      <a:noFill/>
                    </a:lnL>
                    <a:lnR>
                      <a:noFill/>
                    </a:lnR>
                    <a:lnT>
                      <a:noFill/>
                    </a:lnT>
                    <a:lnB>
                      <a:noFill/>
                    </a:lnB>
                    <a:solidFill>
                      <a:srgbClr val="D3DFEE"/>
                    </a:solidFill>
                  </a:tcPr>
                </a:tc>
              </a:tr>
              <a:tr h="244946">
                <a:tc>
                  <a:txBody>
                    <a:bodyPr/>
                    <a:lstStyle/>
                    <a:p>
                      <a:pPr marL="342900" lvl="0" indent="-342900">
                        <a:lnSpc>
                          <a:spcPct val="115000"/>
                        </a:lnSpc>
                        <a:spcAft>
                          <a:spcPts val="0"/>
                        </a:spcAft>
                        <a:buFont typeface="+mj-lt"/>
                        <a:buAutoNum type="arabicPeriod"/>
                      </a:pPr>
                      <a:r>
                        <a:rPr lang="es-ES" sz="800" b="1">
                          <a:solidFill>
                            <a:srgbClr val="365F91"/>
                          </a:solidFill>
                          <a:latin typeface="Arial"/>
                          <a:ea typeface="Times New Roman"/>
                        </a:rPr>
                        <a:t>Observar papeles de soporte, folders y libros contables</a:t>
                      </a:r>
                      <a:endParaRPr lang="es-EC" sz="800">
                        <a:latin typeface="Times New Roman"/>
                        <a:ea typeface="Times New Roman"/>
                      </a:endParaRPr>
                    </a:p>
                  </a:txBody>
                  <a:tcPr marL="45342" marR="45342" marT="0" marB="0">
                    <a:lnL>
                      <a:noFill/>
                    </a:lnL>
                    <a:lnR>
                      <a:noFill/>
                    </a:lnR>
                    <a:lnT>
                      <a:noFill/>
                    </a:lnT>
                    <a:lnB>
                      <a:noFill/>
                    </a:lnB>
                  </a:tcPr>
                </a:tc>
                <a:tc>
                  <a:txBody>
                    <a:bodyPr/>
                    <a:lstStyle/>
                    <a:p>
                      <a:pPr marL="211455" algn="ctr">
                        <a:lnSpc>
                          <a:spcPct val="115000"/>
                        </a:lnSpc>
                        <a:spcAft>
                          <a:spcPts val="0"/>
                        </a:spcAft>
                      </a:pPr>
                      <a:r>
                        <a:rPr lang="es-ES_tradnl" sz="800">
                          <a:solidFill>
                            <a:srgbClr val="365F91"/>
                          </a:solidFill>
                          <a:latin typeface="Arial"/>
                          <a:ea typeface="Calibri"/>
                          <a:cs typeface="Times New Roman"/>
                        </a:rPr>
                        <a:t>4d</a:t>
                      </a:r>
                      <a:endParaRPr lang="es-EC" sz="700">
                        <a:latin typeface="Calibri"/>
                        <a:ea typeface="Calibri"/>
                        <a:cs typeface="Times New Roman"/>
                      </a:endParaRPr>
                    </a:p>
                  </a:txBody>
                  <a:tcPr marL="45342" marR="45342" marT="0" marB="0">
                    <a:lnL>
                      <a:noFill/>
                    </a:lnL>
                    <a:lnR>
                      <a:noFill/>
                    </a:lnR>
                    <a:lnT>
                      <a:noFill/>
                    </a:lnT>
                    <a:lnB>
                      <a:noFill/>
                    </a:lnB>
                  </a:tcPr>
                </a:tc>
                <a:tc>
                  <a:txBody>
                    <a:bodyPr/>
                    <a:lstStyle/>
                    <a:p>
                      <a:pPr marL="217805" algn="ctr">
                        <a:lnSpc>
                          <a:spcPct val="115000"/>
                        </a:lnSpc>
                        <a:spcAft>
                          <a:spcPts val="0"/>
                        </a:spcAft>
                      </a:pPr>
                      <a:r>
                        <a:rPr lang="es-ES_tradnl" sz="800" dirty="0" err="1">
                          <a:solidFill>
                            <a:srgbClr val="365F91"/>
                          </a:solidFill>
                          <a:latin typeface="Arial"/>
                          <a:ea typeface="Calibri"/>
                          <a:cs typeface="Times New Roman"/>
                        </a:rPr>
                        <a:t>lun</a:t>
                      </a:r>
                      <a:r>
                        <a:rPr lang="es-ES_tradnl" sz="800" dirty="0">
                          <a:solidFill>
                            <a:srgbClr val="365F91"/>
                          </a:solidFill>
                          <a:latin typeface="Arial"/>
                          <a:ea typeface="Calibri"/>
                          <a:cs typeface="Times New Roman"/>
                        </a:rPr>
                        <a:t> 10/08/09</a:t>
                      </a:r>
                      <a:endParaRPr lang="es-EC" sz="700" dirty="0">
                        <a:latin typeface="Calibri"/>
                        <a:ea typeface="Calibri"/>
                        <a:cs typeface="Times New Roman"/>
                      </a:endParaRPr>
                    </a:p>
                  </a:txBody>
                  <a:tcPr marL="45342" marR="45342" marT="0" marB="0">
                    <a:lnL>
                      <a:noFill/>
                    </a:lnL>
                    <a:lnR>
                      <a:noFill/>
                    </a:lnR>
                    <a:lnT>
                      <a:noFill/>
                    </a:lnT>
                    <a:lnB>
                      <a:noFill/>
                    </a:lnB>
                  </a:tcPr>
                </a:tc>
                <a:tc>
                  <a:txBody>
                    <a:bodyPr/>
                    <a:lstStyle/>
                    <a:p>
                      <a:pPr marL="232410" algn="ctr">
                        <a:lnSpc>
                          <a:spcPct val="115000"/>
                        </a:lnSpc>
                        <a:spcAft>
                          <a:spcPts val="0"/>
                        </a:spcAft>
                      </a:pPr>
                      <a:r>
                        <a:rPr lang="es-ES_tradnl" sz="800">
                          <a:solidFill>
                            <a:srgbClr val="365F91"/>
                          </a:solidFill>
                          <a:latin typeface="Arial"/>
                          <a:ea typeface="Calibri"/>
                          <a:cs typeface="Times New Roman"/>
                        </a:rPr>
                        <a:t>jue 13/08/09</a:t>
                      </a:r>
                      <a:endParaRPr lang="es-EC" sz="700">
                        <a:latin typeface="Calibri"/>
                        <a:ea typeface="Calibri"/>
                        <a:cs typeface="Times New Roman"/>
                      </a:endParaRPr>
                    </a:p>
                  </a:txBody>
                  <a:tcPr marL="45342" marR="45342" marT="0" marB="0">
                    <a:lnL>
                      <a:noFill/>
                    </a:lnL>
                    <a:lnR>
                      <a:noFill/>
                    </a:lnR>
                    <a:lnT>
                      <a:noFill/>
                    </a:lnT>
                    <a:lnB>
                      <a:noFill/>
                    </a:lnB>
                  </a:tcPr>
                </a:tc>
              </a:tr>
              <a:tr h="244946">
                <a:tc>
                  <a:txBody>
                    <a:bodyPr/>
                    <a:lstStyle/>
                    <a:p>
                      <a:pPr marL="342900" lvl="0" indent="-342900">
                        <a:lnSpc>
                          <a:spcPct val="115000"/>
                        </a:lnSpc>
                        <a:spcAft>
                          <a:spcPts val="0"/>
                        </a:spcAft>
                        <a:buFont typeface="+mj-lt"/>
                        <a:buAutoNum type="arabicPeriod"/>
                      </a:pPr>
                      <a:r>
                        <a:rPr lang="es-ES" sz="800" b="1">
                          <a:solidFill>
                            <a:srgbClr val="365F91"/>
                          </a:solidFill>
                          <a:latin typeface="Arial"/>
                          <a:ea typeface="Times New Roman"/>
                        </a:rPr>
                        <a:t>Planificación de y de pruebas a efectuar</a:t>
                      </a:r>
                      <a:endParaRPr lang="es-EC" sz="800">
                        <a:latin typeface="Times New Roman"/>
                        <a:ea typeface="Times New Roman"/>
                      </a:endParaRPr>
                    </a:p>
                  </a:txBody>
                  <a:tcPr marL="45342" marR="45342" marT="0" marB="0">
                    <a:lnL>
                      <a:noFill/>
                    </a:lnL>
                    <a:lnR>
                      <a:noFill/>
                    </a:lnR>
                    <a:lnT>
                      <a:noFill/>
                    </a:lnT>
                    <a:lnB>
                      <a:noFill/>
                    </a:lnB>
                    <a:solidFill>
                      <a:srgbClr val="D3DFEE"/>
                    </a:solidFill>
                  </a:tcPr>
                </a:tc>
                <a:tc>
                  <a:txBody>
                    <a:bodyPr/>
                    <a:lstStyle/>
                    <a:p>
                      <a:pPr marL="211455" algn="ctr">
                        <a:lnSpc>
                          <a:spcPct val="115000"/>
                        </a:lnSpc>
                        <a:spcAft>
                          <a:spcPts val="0"/>
                        </a:spcAft>
                      </a:pPr>
                      <a:r>
                        <a:rPr lang="es-ES" sz="800">
                          <a:solidFill>
                            <a:srgbClr val="365F91"/>
                          </a:solidFill>
                          <a:latin typeface="Arial"/>
                          <a:ea typeface="Calibri"/>
                          <a:cs typeface="Times New Roman"/>
                        </a:rPr>
                        <a:t>12d</a:t>
                      </a:r>
                      <a:endParaRPr lang="es-EC" sz="700">
                        <a:latin typeface="Calibri"/>
                        <a:ea typeface="Calibri"/>
                        <a:cs typeface="Times New Roman"/>
                      </a:endParaRPr>
                    </a:p>
                  </a:txBody>
                  <a:tcPr marL="45342" marR="45342" marT="0" marB="0">
                    <a:lnL>
                      <a:noFill/>
                    </a:lnL>
                    <a:lnR>
                      <a:noFill/>
                    </a:lnR>
                    <a:lnT>
                      <a:noFill/>
                    </a:lnT>
                    <a:lnB>
                      <a:noFill/>
                    </a:lnB>
                    <a:solidFill>
                      <a:srgbClr val="D3DFEE"/>
                    </a:solidFill>
                  </a:tcPr>
                </a:tc>
                <a:tc>
                  <a:txBody>
                    <a:bodyPr/>
                    <a:lstStyle/>
                    <a:p>
                      <a:pPr marL="217805" algn="ctr">
                        <a:lnSpc>
                          <a:spcPct val="115000"/>
                        </a:lnSpc>
                        <a:spcAft>
                          <a:spcPts val="0"/>
                        </a:spcAft>
                      </a:pPr>
                      <a:r>
                        <a:rPr lang="es-ES_tradnl" sz="800">
                          <a:solidFill>
                            <a:srgbClr val="365F91"/>
                          </a:solidFill>
                          <a:latin typeface="Arial"/>
                          <a:ea typeface="Calibri"/>
                          <a:cs typeface="Times New Roman"/>
                        </a:rPr>
                        <a:t>lun 17/08/09</a:t>
                      </a:r>
                      <a:endParaRPr lang="es-EC" sz="700">
                        <a:latin typeface="Calibri"/>
                        <a:ea typeface="Calibri"/>
                        <a:cs typeface="Times New Roman"/>
                      </a:endParaRPr>
                    </a:p>
                  </a:txBody>
                  <a:tcPr marL="45342" marR="45342" marT="0" marB="0">
                    <a:lnL>
                      <a:noFill/>
                    </a:lnL>
                    <a:lnR>
                      <a:noFill/>
                    </a:lnR>
                    <a:lnT>
                      <a:noFill/>
                    </a:lnT>
                    <a:lnB>
                      <a:noFill/>
                    </a:lnB>
                    <a:solidFill>
                      <a:srgbClr val="D3DFEE"/>
                    </a:solidFill>
                  </a:tcPr>
                </a:tc>
                <a:tc>
                  <a:txBody>
                    <a:bodyPr/>
                    <a:lstStyle/>
                    <a:p>
                      <a:pPr marL="232410" algn="ctr">
                        <a:lnSpc>
                          <a:spcPct val="115000"/>
                        </a:lnSpc>
                        <a:spcAft>
                          <a:spcPts val="0"/>
                        </a:spcAft>
                      </a:pPr>
                      <a:r>
                        <a:rPr lang="es-ES_tradnl" sz="800">
                          <a:solidFill>
                            <a:srgbClr val="365F91"/>
                          </a:solidFill>
                          <a:latin typeface="Arial"/>
                          <a:ea typeface="Calibri"/>
                          <a:cs typeface="Times New Roman"/>
                        </a:rPr>
                        <a:t>sáb 29/08/09</a:t>
                      </a:r>
                      <a:endParaRPr lang="es-EC" sz="700">
                        <a:latin typeface="Calibri"/>
                        <a:ea typeface="Calibri"/>
                        <a:cs typeface="Times New Roman"/>
                      </a:endParaRPr>
                    </a:p>
                  </a:txBody>
                  <a:tcPr marL="45342" marR="45342" marT="0" marB="0">
                    <a:lnL>
                      <a:noFill/>
                    </a:lnL>
                    <a:lnR>
                      <a:noFill/>
                    </a:lnR>
                    <a:lnT>
                      <a:noFill/>
                    </a:lnT>
                    <a:lnB>
                      <a:noFill/>
                    </a:lnB>
                    <a:solidFill>
                      <a:srgbClr val="D3DFEE"/>
                    </a:solidFill>
                  </a:tcPr>
                </a:tc>
              </a:tr>
              <a:tr h="244946">
                <a:tc>
                  <a:txBody>
                    <a:bodyPr/>
                    <a:lstStyle/>
                    <a:p>
                      <a:pPr marL="342900" lvl="0" indent="-342900">
                        <a:lnSpc>
                          <a:spcPct val="115000"/>
                        </a:lnSpc>
                        <a:spcAft>
                          <a:spcPts val="0"/>
                        </a:spcAft>
                        <a:buFont typeface="+mj-lt"/>
                        <a:buAutoNum type="arabicPeriod"/>
                      </a:pPr>
                      <a:r>
                        <a:rPr lang="es-ES" sz="800" b="1">
                          <a:solidFill>
                            <a:srgbClr val="365F91"/>
                          </a:solidFill>
                          <a:latin typeface="Arial"/>
                          <a:ea typeface="Times New Roman"/>
                        </a:rPr>
                        <a:t>Ejecución</a:t>
                      </a:r>
                      <a:r>
                        <a:rPr lang="en-US" sz="800" b="1">
                          <a:solidFill>
                            <a:srgbClr val="365F91"/>
                          </a:solidFill>
                          <a:latin typeface="Arial"/>
                          <a:ea typeface="Times New Roman"/>
                        </a:rPr>
                        <a:t> de la </a:t>
                      </a:r>
                      <a:r>
                        <a:rPr lang="es-ES" sz="800" b="1">
                          <a:solidFill>
                            <a:srgbClr val="365F91"/>
                          </a:solidFill>
                          <a:latin typeface="Arial"/>
                          <a:ea typeface="Times New Roman"/>
                        </a:rPr>
                        <a:t>auditoría</a:t>
                      </a:r>
                      <a:endParaRPr lang="es-EC" sz="800">
                        <a:latin typeface="Times New Roman"/>
                        <a:ea typeface="Times New Roman"/>
                      </a:endParaRPr>
                    </a:p>
                  </a:txBody>
                  <a:tcPr marL="45342" marR="45342" marT="0" marB="0">
                    <a:lnL>
                      <a:noFill/>
                    </a:lnL>
                    <a:lnR>
                      <a:noFill/>
                    </a:lnR>
                    <a:lnT>
                      <a:noFill/>
                    </a:lnT>
                    <a:lnB>
                      <a:noFill/>
                    </a:lnB>
                  </a:tcPr>
                </a:tc>
                <a:tc>
                  <a:txBody>
                    <a:bodyPr/>
                    <a:lstStyle/>
                    <a:p>
                      <a:pPr marL="211455" algn="ctr">
                        <a:lnSpc>
                          <a:spcPct val="115000"/>
                        </a:lnSpc>
                        <a:spcAft>
                          <a:spcPts val="0"/>
                        </a:spcAft>
                      </a:pPr>
                      <a:r>
                        <a:rPr lang="es-ES_tradnl" sz="800">
                          <a:solidFill>
                            <a:srgbClr val="365F91"/>
                          </a:solidFill>
                          <a:latin typeface="Arial"/>
                          <a:ea typeface="Calibri"/>
                          <a:cs typeface="Times New Roman"/>
                        </a:rPr>
                        <a:t>15d</a:t>
                      </a:r>
                      <a:endParaRPr lang="es-EC" sz="700">
                        <a:latin typeface="Calibri"/>
                        <a:ea typeface="Calibri"/>
                        <a:cs typeface="Times New Roman"/>
                      </a:endParaRPr>
                    </a:p>
                  </a:txBody>
                  <a:tcPr marL="45342" marR="45342" marT="0" marB="0">
                    <a:lnL>
                      <a:noFill/>
                    </a:lnL>
                    <a:lnR>
                      <a:noFill/>
                    </a:lnR>
                    <a:lnT>
                      <a:noFill/>
                    </a:lnT>
                    <a:lnB>
                      <a:noFill/>
                    </a:lnB>
                  </a:tcPr>
                </a:tc>
                <a:tc>
                  <a:txBody>
                    <a:bodyPr/>
                    <a:lstStyle/>
                    <a:p>
                      <a:pPr marL="217805" algn="ctr">
                        <a:lnSpc>
                          <a:spcPct val="115000"/>
                        </a:lnSpc>
                        <a:spcAft>
                          <a:spcPts val="0"/>
                        </a:spcAft>
                      </a:pPr>
                      <a:r>
                        <a:rPr lang="es-ES_tradnl" sz="800">
                          <a:solidFill>
                            <a:srgbClr val="365F91"/>
                          </a:solidFill>
                          <a:latin typeface="Arial"/>
                          <a:ea typeface="Calibri"/>
                          <a:cs typeface="Times New Roman"/>
                        </a:rPr>
                        <a:t>mié 02/09/09</a:t>
                      </a:r>
                      <a:endParaRPr lang="es-EC" sz="700">
                        <a:latin typeface="Calibri"/>
                        <a:ea typeface="Calibri"/>
                        <a:cs typeface="Times New Roman"/>
                      </a:endParaRPr>
                    </a:p>
                  </a:txBody>
                  <a:tcPr marL="45342" marR="45342" marT="0" marB="0">
                    <a:lnL>
                      <a:noFill/>
                    </a:lnL>
                    <a:lnR>
                      <a:noFill/>
                    </a:lnR>
                    <a:lnT>
                      <a:noFill/>
                    </a:lnT>
                    <a:lnB>
                      <a:noFill/>
                    </a:lnB>
                  </a:tcPr>
                </a:tc>
                <a:tc>
                  <a:txBody>
                    <a:bodyPr/>
                    <a:lstStyle/>
                    <a:p>
                      <a:pPr marL="232410" algn="ctr">
                        <a:lnSpc>
                          <a:spcPct val="115000"/>
                        </a:lnSpc>
                        <a:spcAft>
                          <a:spcPts val="0"/>
                        </a:spcAft>
                      </a:pPr>
                      <a:r>
                        <a:rPr lang="es-ES_tradnl" sz="800">
                          <a:solidFill>
                            <a:srgbClr val="365F91"/>
                          </a:solidFill>
                          <a:latin typeface="Arial"/>
                          <a:ea typeface="Calibri"/>
                          <a:cs typeface="Times New Roman"/>
                        </a:rPr>
                        <a:t>vie 18/09/09</a:t>
                      </a:r>
                      <a:endParaRPr lang="es-EC" sz="700">
                        <a:latin typeface="Calibri"/>
                        <a:ea typeface="Calibri"/>
                        <a:cs typeface="Times New Roman"/>
                      </a:endParaRPr>
                    </a:p>
                  </a:txBody>
                  <a:tcPr marL="45342" marR="45342" marT="0" marB="0">
                    <a:lnL>
                      <a:noFill/>
                    </a:lnL>
                    <a:lnR>
                      <a:noFill/>
                    </a:lnR>
                    <a:lnT>
                      <a:noFill/>
                    </a:lnT>
                    <a:lnB>
                      <a:noFill/>
                    </a:lnB>
                  </a:tcPr>
                </a:tc>
              </a:tr>
              <a:tr h="233189">
                <a:tc>
                  <a:txBody>
                    <a:bodyPr/>
                    <a:lstStyle/>
                    <a:p>
                      <a:pPr marL="342900" marR="111125" lvl="0" indent="-342900">
                        <a:lnSpc>
                          <a:spcPct val="115000"/>
                        </a:lnSpc>
                        <a:spcAft>
                          <a:spcPts val="0"/>
                        </a:spcAft>
                        <a:buFont typeface="+mj-lt"/>
                        <a:buAutoNum type="arabicPeriod"/>
                      </a:pPr>
                      <a:r>
                        <a:rPr lang="es-ES" sz="800" b="1">
                          <a:solidFill>
                            <a:srgbClr val="365F91"/>
                          </a:solidFill>
                          <a:latin typeface="Arial"/>
                          <a:ea typeface="Times New Roman"/>
                        </a:rPr>
                        <a:t>Comenzar con la ejecución de pruebas sustantivas</a:t>
                      </a:r>
                      <a:endParaRPr lang="es-EC" sz="800">
                        <a:latin typeface="Times New Roman"/>
                        <a:ea typeface="Times New Roman"/>
                      </a:endParaRPr>
                    </a:p>
                  </a:txBody>
                  <a:tcPr marL="45342" marR="45342" marT="0" marB="0">
                    <a:lnL>
                      <a:noFill/>
                    </a:lnL>
                    <a:lnR>
                      <a:noFill/>
                    </a:lnR>
                    <a:lnT>
                      <a:noFill/>
                    </a:lnT>
                    <a:lnB>
                      <a:noFill/>
                    </a:lnB>
                    <a:solidFill>
                      <a:srgbClr val="D3DFEE"/>
                    </a:solidFill>
                  </a:tcPr>
                </a:tc>
                <a:tc>
                  <a:txBody>
                    <a:bodyPr/>
                    <a:lstStyle/>
                    <a:p>
                      <a:pPr marL="211455" algn="ctr">
                        <a:lnSpc>
                          <a:spcPct val="115000"/>
                        </a:lnSpc>
                        <a:spcAft>
                          <a:spcPts val="0"/>
                        </a:spcAft>
                      </a:pPr>
                      <a:r>
                        <a:rPr lang="es-ES_tradnl" sz="800">
                          <a:solidFill>
                            <a:srgbClr val="365F91"/>
                          </a:solidFill>
                          <a:latin typeface="Arial"/>
                          <a:ea typeface="Calibri"/>
                          <a:cs typeface="Times New Roman"/>
                        </a:rPr>
                        <a:t>6d</a:t>
                      </a:r>
                      <a:endParaRPr lang="es-EC" sz="700">
                        <a:latin typeface="Calibri"/>
                        <a:ea typeface="Calibri"/>
                        <a:cs typeface="Times New Roman"/>
                      </a:endParaRPr>
                    </a:p>
                  </a:txBody>
                  <a:tcPr marL="45342" marR="45342" marT="0" marB="0">
                    <a:lnL>
                      <a:noFill/>
                    </a:lnL>
                    <a:lnR>
                      <a:noFill/>
                    </a:lnR>
                    <a:lnT>
                      <a:noFill/>
                    </a:lnT>
                    <a:lnB>
                      <a:noFill/>
                    </a:lnB>
                    <a:solidFill>
                      <a:srgbClr val="D3DFEE"/>
                    </a:solidFill>
                  </a:tcPr>
                </a:tc>
                <a:tc>
                  <a:txBody>
                    <a:bodyPr/>
                    <a:lstStyle/>
                    <a:p>
                      <a:pPr marL="217805" algn="ctr">
                        <a:lnSpc>
                          <a:spcPct val="115000"/>
                        </a:lnSpc>
                        <a:spcAft>
                          <a:spcPts val="0"/>
                        </a:spcAft>
                      </a:pPr>
                      <a:r>
                        <a:rPr lang="es-ES_tradnl" sz="800">
                          <a:solidFill>
                            <a:srgbClr val="365F91"/>
                          </a:solidFill>
                          <a:latin typeface="Arial"/>
                          <a:ea typeface="Calibri"/>
                          <a:cs typeface="Times New Roman"/>
                        </a:rPr>
                        <a:t>mar 22/09/09</a:t>
                      </a:r>
                      <a:endParaRPr lang="es-EC" sz="700">
                        <a:latin typeface="Calibri"/>
                        <a:ea typeface="Calibri"/>
                        <a:cs typeface="Times New Roman"/>
                      </a:endParaRPr>
                    </a:p>
                  </a:txBody>
                  <a:tcPr marL="45342" marR="45342" marT="0" marB="0">
                    <a:lnL>
                      <a:noFill/>
                    </a:lnL>
                    <a:lnR>
                      <a:noFill/>
                    </a:lnR>
                    <a:lnT>
                      <a:noFill/>
                    </a:lnT>
                    <a:lnB>
                      <a:noFill/>
                    </a:lnB>
                    <a:solidFill>
                      <a:srgbClr val="D3DFEE"/>
                    </a:solidFill>
                  </a:tcPr>
                </a:tc>
                <a:tc>
                  <a:txBody>
                    <a:bodyPr/>
                    <a:lstStyle/>
                    <a:p>
                      <a:pPr marL="232410" algn="ctr">
                        <a:lnSpc>
                          <a:spcPct val="115000"/>
                        </a:lnSpc>
                        <a:spcAft>
                          <a:spcPts val="0"/>
                        </a:spcAft>
                      </a:pPr>
                      <a:r>
                        <a:rPr lang="es-ES_tradnl" sz="800">
                          <a:solidFill>
                            <a:srgbClr val="365F91"/>
                          </a:solidFill>
                          <a:latin typeface="Arial"/>
                          <a:ea typeface="Calibri"/>
                          <a:cs typeface="Times New Roman"/>
                        </a:rPr>
                        <a:t>lun 28/09/09</a:t>
                      </a:r>
                      <a:endParaRPr lang="es-EC" sz="700">
                        <a:latin typeface="Calibri"/>
                        <a:ea typeface="Calibri"/>
                        <a:cs typeface="Times New Roman"/>
                      </a:endParaRPr>
                    </a:p>
                  </a:txBody>
                  <a:tcPr marL="45342" marR="45342" marT="0" marB="0">
                    <a:lnL>
                      <a:noFill/>
                    </a:lnL>
                    <a:lnR>
                      <a:noFill/>
                    </a:lnR>
                    <a:lnT>
                      <a:noFill/>
                    </a:lnT>
                    <a:lnB>
                      <a:noFill/>
                    </a:lnB>
                    <a:solidFill>
                      <a:srgbClr val="D3DFEE"/>
                    </a:solidFill>
                  </a:tcPr>
                </a:tc>
              </a:tr>
              <a:tr h="244946">
                <a:tc>
                  <a:txBody>
                    <a:bodyPr/>
                    <a:lstStyle/>
                    <a:p>
                      <a:pPr marL="342900" lvl="0" indent="-342900">
                        <a:lnSpc>
                          <a:spcPct val="115000"/>
                        </a:lnSpc>
                        <a:spcAft>
                          <a:spcPts val="0"/>
                        </a:spcAft>
                        <a:buFont typeface="+mj-lt"/>
                        <a:buAutoNum type="arabicPeriod"/>
                      </a:pPr>
                      <a:r>
                        <a:rPr lang="es-ES" sz="800" b="1">
                          <a:solidFill>
                            <a:srgbClr val="365F91"/>
                          </a:solidFill>
                          <a:latin typeface="Arial"/>
                          <a:ea typeface="Times New Roman"/>
                        </a:rPr>
                        <a:t>Ejecutar pruebas</a:t>
                      </a:r>
                      <a:r>
                        <a:rPr lang="en-US" sz="800" b="1">
                          <a:solidFill>
                            <a:srgbClr val="365F91"/>
                          </a:solidFill>
                          <a:latin typeface="Arial"/>
                          <a:ea typeface="Times New Roman"/>
                        </a:rPr>
                        <a:t> de </a:t>
                      </a:r>
                      <a:r>
                        <a:rPr lang="es-ES" sz="800" b="1">
                          <a:solidFill>
                            <a:srgbClr val="365F91"/>
                          </a:solidFill>
                          <a:latin typeface="Arial"/>
                          <a:ea typeface="Times New Roman"/>
                        </a:rPr>
                        <a:t>cumplimientos</a:t>
                      </a:r>
                      <a:endParaRPr lang="es-EC" sz="800">
                        <a:latin typeface="Times New Roman"/>
                        <a:ea typeface="Times New Roman"/>
                      </a:endParaRPr>
                    </a:p>
                  </a:txBody>
                  <a:tcPr marL="45342" marR="45342" marT="0" marB="0">
                    <a:lnL>
                      <a:noFill/>
                    </a:lnL>
                    <a:lnR>
                      <a:noFill/>
                    </a:lnR>
                    <a:lnT>
                      <a:noFill/>
                    </a:lnT>
                    <a:lnB>
                      <a:noFill/>
                    </a:lnB>
                  </a:tcPr>
                </a:tc>
                <a:tc>
                  <a:txBody>
                    <a:bodyPr/>
                    <a:lstStyle/>
                    <a:p>
                      <a:pPr marL="211455" algn="ctr">
                        <a:lnSpc>
                          <a:spcPct val="115000"/>
                        </a:lnSpc>
                        <a:spcAft>
                          <a:spcPts val="0"/>
                        </a:spcAft>
                      </a:pPr>
                      <a:r>
                        <a:rPr lang="es-ES_tradnl" sz="800">
                          <a:solidFill>
                            <a:srgbClr val="365F91"/>
                          </a:solidFill>
                          <a:latin typeface="Arial"/>
                          <a:ea typeface="Calibri"/>
                          <a:cs typeface="Times New Roman"/>
                        </a:rPr>
                        <a:t>8d</a:t>
                      </a:r>
                      <a:endParaRPr lang="es-EC" sz="700">
                        <a:latin typeface="Calibri"/>
                        <a:ea typeface="Calibri"/>
                        <a:cs typeface="Times New Roman"/>
                      </a:endParaRPr>
                    </a:p>
                  </a:txBody>
                  <a:tcPr marL="45342" marR="45342" marT="0" marB="0">
                    <a:lnL>
                      <a:noFill/>
                    </a:lnL>
                    <a:lnR>
                      <a:noFill/>
                    </a:lnR>
                    <a:lnT>
                      <a:noFill/>
                    </a:lnT>
                    <a:lnB>
                      <a:noFill/>
                    </a:lnB>
                  </a:tcPr>
                </a:tc>
                <a:tc>
                  <a:txBody>
                    <a:bodyPr/>
                    <a:lstStyle/>
                    <a:p>
                      <a:pPr marL="217805" algn="ctr">
                        <a:lnSpc>
                          <a:spcPct val="115000"/>
                        </a:lnSpc>
                        <a:spcAft>
                          <a:spcPts val="0"/>
                        </a:spcAft>
                      </a:pPr>
                      <a:r>
                        <a:rPr lang="es-ES_tradnl" sz="800">
                          <a:solidFill>
                            <a:srgbClr val="365F91"/>
                          </a:solidFill>
                          <a:latin typeface="Arial"/>
                          <a:ea typeface="Calibri"/>
                          <a:cs typeface="Times New Roman"/>
                        </a:rPr>
                        <a:t>lun 05/10/09</a:t>
                      </a:r>
                      <a:endParaRPr lang="es-EC" sz="700">
                        <a:latin typeface="Calibri"/>
                        <a:ea typeface="Calibri"/>
                        <a:cs typeface="Times New Roman"/>
                      </a:endParaRPr>
                    </a:p>
                  </a:txBody>
                  <a:tcPr marL="45342" marR="45342" marT="0" marB="0">
                    <a:lnL>
                      <a:noFill/>
                    </a:lnL>
                    <a:lnR>
                      <a:noFill/>
                    </a:lnR>
                    <a:lnT>
                      <a:noFill/>
                    </a:lnT>
                    <a:lnB>
                      <a:noFill/>
                    </a:lnB>
                  </a:tcPr>
                </a:tc>
                <a:tc>
                  <a:txBody>
                    <a:bodyPr/>
                    <a:lstStyle/>
                    <a:p>
                      <a:pPr marL="232410" algn="ctr">
                        <a:lnSpc>
                          <a:spcPct val="115000"/>
                        </a:lnSpc>
                        <a:spcAft>
                          <a:spcPts val="0"/>
                        </a:spcAft>
                      </a:pPr>
                      <a:r>
                        <a:rPr lang="es-ES_tradnl" sz="800">
                          <a:solidFill>
                            <a:srgbClr val="365F91"/>
                          </a:solidFill>
                          <a:latin typeface="Arial"/>
                          <a:ea typeface="Calibri"/>
                          <a:cs typeface="Times New Roman"/>
                        </a:rPr>
                        <a:t>mar 13/10/09</a:t>
                      </a:r>
                      <a:endParaRPr lang="es-EC" sz="700">
                        <a:latin typeface="Calibri"/>
                        <a:ea typeface="Calibri"/>
                        <a:cs typeface="Times New Roman"/>
                      </a:endParaRPr>
                    </a:p>
                  </a:txBody>
                  <a:tcPr marL="45342" marR="45342" marT="0" marB="0">
                    <a:lnL>
                      <a:noFill/>
                    </a:lnL>
                    <a:lnR>
                      <a:noFill/>
                    </a:lnR>
                    <a:lnT>
                      <a:noFill/>
                    </a:lnT>
                    <a:lnB>
                      <a:noFill/>
                    </a:lnB>
                  </a:tcPr>
                </a:tc>
              </a:tr>
              <a:tr h="244946">
                <a:tc>
                  <a:txBody>
                    <a:bodyPr/>
                    <a:lstStyle/>
                    <a:p>
                      <a:pPr marL="342900" lvl="0" indent="-342900">
                        <a:lnSpc>
                          <a:spcPct val="115000"/>
                        </a:lnSpc>
                        <a:spcAft>
                          <a:spcPts val="0"/>
                        </a:spcAft>
                        <a:buFont typeface="+mj-lt"/>
                        <a:buAutoNum type="arabicPeriod"/>
                      </a:pPr>
                      <a:r>
                        <a:rPr lang="es-ES" sz="800" b="1">
                          <a:solidFill>
                            <a:srgbClr val="365F91"/>
                          </a:solidFill>
                          <a:latin typeface="Arial"/>
                          <a:ea typeface="Times New Roman"/>
                        </a:rPr>
                        <a:t>Aplicar otras pruebas de controles</a:t>
                      </a:r>
                      <a:endParaRPr lang="es-EC" sz="800">
                        <a:latin typeface="Times New Roman"/>
                        <a:ea typeface="Times New Roman"/>
                      </a:endParaRPr>
                    </a:p>
                  </a:txBody>
                  <a:tcPr marL="45342" marR="45342" marT="0" marB="0">
                    <a:lnL>
                      <a:noFill/>
                    </a:lnL>
                    <a:lnR>
                      <a:noFill/>
                    </a:lnR>
                    <a:lnT>
                      <a:noFill/>
                    </a:lnT>
                    <a:lnB>
                      <a:noFill/>
                    </a:lnB>
                    <a:solidFill>
                      <a:srgbClr val="D3DFEE"/>
                    </a:solidFill>
                  </a:tcPr>
                </a:tc>
                <a:tc>
                  <a:txBody>
                    <a:bodyPr/>
                    <a:lstStyle/>
                    <a:p>
                      <a:pPr marL="211455" algn="ctr">
                        <a:lnSpc>
                          <a:spcPct val="115000"/>
                        </a:lnSpc>
                        <a:spcAft>
                          <a:spcPts val="0"/>
                        </a:spcAft>
                      </a:pPr>
                      <a:r>
                        <a:rPr lang="es-ES_tradnl" sz="800">
                          <a:solidFill>
                            <a:srgbClr val="365F91"/>
                          </a:solidFill>
                          <a:latin typeface="Arial"/>
                          <a:ea typeface="Calibri"/>
                          <a:cs typeface="Times New Roman"/>
                        </a:rPr>
                        <a:t>5d</a:t>
                      </a:r>
                      <a:endParaRPr lang="es-EC" sz="700">
                        <a:latin typeface="Calibri"/>
                        <a:ea typeface="Calibri"/>
                        <a:cs typeface="Times New Roman"/>
                      </a:endParaRPr>
                    </a:p>
                  </a:txBody>
                  <a:tcPr marL="45342" marR="45342" marT="0" marB="0">
                    <a:lnL>
                      <a:noFill/>
                    </a:lnL>
                    <a:lnR>
                      <a:noFill/>
                    </a:lnR>
                    <a:lnT>
                      <a:noFill/>
                    </a:lnT>
                    <a:lnB>
                      <a:noFill/>
                    </a:lnB>
                    <a:solidFill>
                      <a:srgbClr val="D3DFEE"/>
                    </a:solidFill>
                  </a:tcPr>
                </a:tc>
                <a:tc>
                  <a:txBody>
                    <a:bodyPr/>
                    <a:lstStyle/>
                    <a:p>
                      <a:pPr marL="217805" algn="ctr">
                        <a:lnSpc>
                          <a:spcPct val="115000"/>
                        </a:lnSpc>
                        <a:spcAft>
                          <a:spcPts val="0"/>
                        </a:spcAft>
                      </a:pPr>
                      <a:r>
                        <a:rPr lang="es-ES_tradnl" sz="800">
                          <a:solidFill>
                            <a:srgbClr val="365F91"/>
                          </a:solidFill>
                          <a:latin typeface="Arial"/>
                          <a:ea typeface="Calibri"/>
                          <a:cs typeface="Times New Roman"/>
                        </a:rPr>
                        <a:t>jue 15/10/09</a:t>
                      </a:r>
                      <a:endParaRPr lang="es-EC" sz="700">
                        <a:latin typeface="Calibri"/>
                        <a:ea typeface="Calibri"/>
                        <a:cs typeface="Times New Roman"/>
                      </a:endParaRPr>
                    </a:p>
                  </a:txBody>
                  <a:tcPr marL="45342" marR="45342" marT="0" marB="0">
                    <a:lnL>
                      <a:noFill/>
                    </a:lnL>
                    <a:lnR>
                      <a:noFill/>
                    </a:lnR>
                    <a:lnT>
                      <a:noFill/>
                    </a:lnT>
                    <a:lnB>
                      <a:noFill/>
                    </a:lnB>
                    <a:solidFill>
                      <a:srgbClr val="D3DFEE"/>
                    </a:solidFill>
                  </a:tcPr>
                </a:tc>
                <a:tc>
                  <a:txBody>
                    <a:bodyPr/>
                    <a:lstStyle/>
                    <a:p>
                      <a:pPr marL="232410" algn="ctr">
                        <a:lnSpc>
                          <a:spcPct val="115000"/>
                        </a:lnSpc>
                        <a:spcAft>
                          <a:spcPts val="0"/>
                        </a:spcAft>
                      </a:pPr>
                      <a:r>
                        <a:rPr lang="es-ES_tradnl" sz="800">
                          <a:solidFill>
                            <a:srgbClr val="365F91"/>
                          </a:solidFill>
                          <a:latin typeface="Arial"/>
                          <a:ea typeface="Calibri"/>
                          <a:cs typeface="Times New Roman"/>
                        </a:rPr>
                        <a:t>mar 20/10/09</a:t>
                      </a:r>
                      <a:endParaRPr lang="es-EC" sz="700">
                        <a:latin typeface="Calibri"/>
                        <a:ea typeface="Calibri"/>
                        <a:cs typeface="Times New Roman"/>
                      </a:endParaRPr>
                    </a:p>
                  </a:txBody>
                  <a:tcPr marL="45342" marR="45342" marT="0" marB="0">
                    <a:lnL>
                      <a:noFill/>
                    </a:lnL>
                    <a:lnR>
                      <a:noFill/>
                    </a:lnR>
                    <a:lnT>
                      <a:noFill/>
                    </a:lnT>
                    <a:lnB>
                      <a:noFill/>
                    </a:lnB>
                    <a:solidFill>
                      <a:srgbClr val="D3DFEE"/>
                    </a:solidFill>
                  </a:tcPr>
                </a:tc>
              </a:tr>
              <a:tr h="218140">
                <a:tc>
                  <a:txBody>
                    <a:bodyPr/>
                    <a:lstStyle/>
                    <a:p>
                      <a:pPr marL="342900" lvl="0" indent="-342900">
                        <a:lnSpc>
                          <a:spcPct val="115000"/>
                        </a:lnSpc>
                        <a:spcAft>
                          <a:spcPts val="0"/>
                        </a:spcAft>
                        <a:buFont typeface="+mj-lt"/>
                        <a:buAutoNum type="arabicPeriod"/>
                      </a:pPr>
                      <a:r>
                        <a:rPr lang="es-ES" sz="800" b="1">
                          <a:solidFill>
                            <a:srgbClr val="365F91"/>
                          </a:solidFill>
                          <a:latin typeface="Arial"/>
                          <a:ea typeface="Times New Roman"/>
                        </a:rPr>
                        <a:t>Terminar el trabajo de campo</a:t>
                      </a:r>
                      <a:endParaRPr lang="es-EC" sz="800">
                        <a:latin typeface="Times New Roman"/>
                        <a:ea typeface="Times New Roman"/>
                      </a:endParaRPr>
                    </a:p>
                  </a:txBody>
                  <a:tcPr marL="45342" marR="45342" marT="0" marB="0">
                    <a:lnL>
                      <a:noFill/>
                    </a:lnL>
                    <a:lnR>
                      <a:noFill/>
                    </a:lnR>
                    <a:lnT>
                      <a:noFill/>
                    </a:lnT>
                    <a:lnB>
                      <a:noFill/>
                    </a:lnB>
                  </a:tcPr>
                </a:tc>
                <a:tc>
                  <a:txBody>
                    <a:bodyPr/>
                    <a:lstStyle/>
                    <a:p>
                      <a:pPr marL="211455" algn="ctr">
                        <a:lnSpc>
                          <a:spcPct val="115000"/>
                        </a:lnSpc>
                        <a:spcAft>
                          <a:spcPts val="0"/>
                        </a:spcAft>
                      </a:pPr>
                      <a:r>
                        <a:rPr lang="es-ES_tradnl" sz="800">
                          <a:solidFill>
                            <a:srgbClr val="365F91"/>
                          </a:solidFill>
                          <a:latin typeface="Arial"/>
                          <a:ea typeface="Calibri"/>
                          <a:cs typeface="Times New Roman"/>
                        </a:rPr>
                        <a:t>10d</a:t>
                      </a:r>
                      <a:endParaRPr lang="es-EC" sz="700">
                        <a:latin typeface="Calibri"/>
                        <a:ea typeface="Calibri"/>
                        <a:cs typeface="Times New Roman"/>
                      </a:endParaRPr>
                    </a:p>
                  </a:txBody>
                  <a:tcPr marL="45342" marR="45342" marT="0" marB="0">
                    <a:lnL>
                      <a:noFill/>
                    </a:lnL>
                    <a:lnR>
                      <a:noFill/>
                    </a:lnR>
                    <a:lnT>
                      <a:noFill/>
                    </a:lnT>
                    <a:lnB>
                      <a:noFill/>
                    </a:lnB>
                  </a:tcPr>
                </a:tc>
                <a:tc>
                  <a:txBody>
                    <a:bodyPr/>
                    <a:lstStyle/>
                    <a:p>
                      <a:pPr marL="217805" algn="ctr">
                        <a:lnSpc>
                          <a:spcPct val="115000"/>
                        </a:lnSpc>
                        <a:spcAft>
                          <a:spcPts val="0"/>
                        </a:spcAft>
                      </a:pPr>
                      <a:r>
                        <a:rPr lang="es-ES_tradnl" sz="800">
                          <a:solidFill>
                            <a:srgbClr val="365F91"/>
                          </a:solidFill>
                          <a:latin typeface="Arial"/>
                          <a:ea typeface="Calibri"/>
                          <a:cs typeface="Times New Roman"/>
                        </a:rPr>
                        <a:t>sáb 07/11/09</a:t>
                      </a:r>
                      <a:endParaRPr lang="es-EC" sz="700">
                        <a:latin typeface="Calibri"/>
                        <a:ea typeface="Calibri"/>
                        <a:cs typeface="Times New Roman"/>
                      </a:endParaRPr>
                    </a:p>
                  </a:txBody>
                  <a:tcPr marL="45342" marR="45342" marT="0" marB="0">
                    <a:lnL>
                      <a:noFill/>
                    </a:lnL>
                    <a:lnR>
                      <a:noFill/>
                    </a:lnR>
                    <a:lnT>
                      <a:noFill/>
                    </a:lnT>
                    <a:lnB>
                      <a:noFill/>
                    </a:lnB>
                  </a:tcPr>
                </a:tc>
                <a:tc>
                  <a:txBody>
                    <a:bodyPr/>
                    <a:lstStyle/>
                    <a:p>
                      <a:pPr marL="232410" algn="ctr">
                        <a:lnSpc>
                          <a:spcPct val="115000"/>
                        </a:lnSpc>
                        <a:spcAft>
                          <a:spcPts val="0"/>
                        </a:spcAft>
                      </a:pPr>
                      <a:r>
                        <a:rPr lang="es-ES_tradnl" sz="800">
                          <a:solidFill>
                            <a:srgbClr val="365F91"/>
                          </a:solidFill>
                          <a:latin typeface="Arial"/>
                          <a:ea typeface="Calibri"/>
                          <a:cs typeface="Times New Roman"/>
                        </a:rPr>
                        <a:t>mar 18/11/09</a:t>
                      </a:r>
                      <a:endParaRPr lang="es-EC" sz="700">
                        <a:latin typeface="Calibri"/>
                        <a:ea typeface="Calibri"/>
                        <a:cs typeface="Times New Roman"/>
                      </a:endParaRPr>
                    </a:p>
                  </a:txBody>
                  <a:tcPr marL="45342" marR="45342" marT="0" marB="0">
                    <a:lnL>
                      <a:noFill/>
                    </a:lnL>
                    <a:lnR>
                      <a:noFill/>
                    </a:lnR>
                    <a:lnT>
                      <a:noFill/>
                    </a:lnT>
                    <a:lnB>
                      <a:noFill/>
                    </a:lnB>
                  </a:tcPr>
                </a:tc>
              </a:tr>
              <a:tr h="244946">
                <a:tc>
                  <a:txBody>
                    <a:bodyPr/>
                    <a:lstStyle/>
                    <a:p>
                      <a:pPr marL="342900" lvl="0" indent="-342900">
                        <a:lnSpc>
                          <a:spcPct val="115000"/>
                        </a:lnSpc>
                        <a:spcAft>
                          <a:spcPts val="0"/>
                        </a:spcAft>
                        <a:buFont typeface="+mj-lt"/>
                        <a:buAutoNum type="arabicPeriod"/>
                      </a:pPr>
                      <a:r>
                        <a:rPr lang="es-ES" sz="800" b="1">
                          <a:solidFill>
                            <a:srgbClr val="365F91"/>
                          </a:solidFill>
                          <a:latin typeface="Arial"/>
                          <a:ea typeface="Times New Roman"/>
                        </a:rPr>
                        <a:t>Reunión de cierre del trabajo de campo</a:t>
                      </a:r>
                      <a:endParaRPr lang="es-EC" sz="800">
                        <a:latin typeface="Times New Roman"/>
                        <a:ea typeface="Times New Roman"/>
                      </a:endParaRPr>
                    </a:p>
                  </a:txBody>
                  <a:tcPr marL="45342" marR="45342" marT="0" marB="0">
                    <a:lnL>
                      <a:noFill/>
                    </a:lnL>
                    <a:lnR>
                      <a:noFill/>
                    </a:lnR>
                    <a:lnT>
                      <a:noFill/>
                    </a:lnT>
                    <a:lnB>
                      <a:noFill/>
                    </a:lnB>
                    <a:solidFill>
                      <a:srgbClr val="D3DFEE"/>
                    </a:solidFill>
                  </a:tcPr>
                </a:tc>
                <a:tc>
                  <a:txBody>
                    <a:bodyPr/>
                    <a:lstStyle/>
                    <a:p>
                      <a:pPr marL="211455" algn="ctr">
                        <a:lnSpc>
                          <a:spcPct val="115000"/>
                        </a:lnSpc>
                        <a:spcAft>
                          <a:spcPts val="0"/>
                        </a:spcAft>
                      </a:pPr>
                      <a:r>
                        <a:rPr lang="es-ES_tradnl" sz="800">
                          <a:solidFill>
                            <a:srgbClr val="365F91"/>
                          </a:solidFill>
                          <a:latin typeface="Arial"/>
                          <a:ea typeface="Calibri"/>
                          <a:cs typeface="Times New Roman"/>
                        </a:rPr>
                        <a:t>1d</a:t>
                      </a:r>
                      <a:endParaRPr lang="es-EC" sz="700">
                        <a:latin typeface="Calibri"/>
                        <a:ea typeface="Calibri"/>
                        <a:cs typeface="Times New Roman"/>
                      </a:endParaRPr>
                    </a:p>
                  </a:txBody>
                  <a:tcPr marL="45342" marR="45342" marT="0" marB="0">
                    <a:lnL>
                      <a:noFill/>
                    </a:lnL>
                    <a:lnR>
                      <a:noFill/>
                    </a:lnR>
                    <a:lnT>
                      <a:noFill/>
                    </a:lnT>
                    <a:lnB>
                      <a:noFill/>
                    </a:lnB>
                    <a:solidFill>
                      <a:srgbClr val="D3DFEE"/>
                    </a:solidFill>
                  </a:tcPr>
                </a:tc>
                <a:tc>
                  <a:txBody>
                    <a:bodyPr/>
                    <a:lstStyle/>
                    <a:p>
                      <a:pPr marL="217805" algn="ctr">
                        <a:lnSpc>
                          <a:spcPct val="115000"/>
                        </a:lnSpc>
                        <a:spcAft>
                          <a:spcPts val="0"/>
                        </a:spcAft>
                      </a:pPr>
                      <a:r>
                        <a:rPr lang="es-ES_tradnl" sz="800">
                          <a:solidFill>
                            <a:srgbClr val="365F91"/>
                          </a:solidFill>
                          <a:latin typeface="Arial"/>
                          <a:ea typeface="Calibri"/>
                          <a:cs typeface="Times New Roman"/>
                        </a:rPr>
                        <a:t>sáb 28/11/09</a:t>
                      </a:r>
                      <a:endParaRPr lang="es-EC" sz="700">
                        <a:latin typeface="Calibri"/>
                        <a:ea typeface="Calibri"/>
                        <a:cs typeface="Times New Roman"/>
                      </a:endParaRPr>
                    </a:p>
                  </a:txBody>
                  <a:tcPr marL="45342" marR="45342" marT="0" marB="0">
                    <a:lnL>
                      <a:noFill/>
                    </a:lnL>
                    <a:lnR>
                      <a:noFill/>
                    </a:lnR>
                    <a:lnT>
                      <a:noFill/>
                    </a:lnT>
                    <a:lnB>
                      <a:noFill/>
                    </a:lnB>
                    <a:solidFill>
                      <a:srgbClr val="D3DFEE"/>
                    </a:solidFill>
                  </a:tcPr>
                </a:tc>
                <a:tc>
                  <a:txBody>
                    <a:bodyPr/>
                    <a:lstStyle/>
                    <a:p>
                      <a:pPr marL="232410" algn="ctr">
                        <a:lnSpc>
                          <a:spcPct val="115000"/>
                        </a:lnSpc>
                        <a:spcAft>
                          <a:spcPts val="0"/>
                        </a:spcAft>
                      </a:pPr>
                      <a:r>
                        <a:rPr lang="es-ES_tradnl" sz="800">
                          <a:solidFill>
                            <a:srgbClr val="365F91"/>
                          </a:solidFill>
                          <a:latin typeface="Arial"/>
                          <a:ea typeface="Calibri"/>
                          <a:cs typeface="Times New Roman"/>
                        </a:rPr>
                        <a:t>sáb 28/11/09</a:t>
                      </a:r>
                      <a:endParaRPr lang="es-EC" sz="700">
                        <a:latin typeface="Calibri"/>
                        <a:ea typeface="Calibri"/>
                        <a:cs typeface="Times New Roman"/>
                      </a:endParaRPr>
                    </a:p>
                  </a:txBody>
                  <a:tcPr marL="45342" marR="45342" marT="0" marB="0">
                    <a:lnL>
                      <a:noFill/>
                    </a:lnL>
                    <a:lnR>
                      <a:noFill/>
                    </a:lnR>
                    <a:lnT>
                      <a:noFill/>
                    </a:lnT>
                    <a:lnB>
                      <a:noFill/>
                    </a:lnB>
                    <a:solidFill>
                      <a:srgbClr val="D3DFEE"/>
                    </a:solidFill>
                  </a:tcPr>
                </a:tc>
              </a:tr>
              <a:tr h="423922">
                <a:tc>
                  <a:txBody>
                    <a:bodyPr/>
                    <a:lstStyle/>
                    <a:p>
                      <a:pPr marL="342900" lvl="0" indent="-342900">
                        <a:lnSpc>
                          <a:spcPct val="115000"/>
                        </a:lnSpc>
                        <a:spcAft>
                          <a:spcPts val="0"/>
                        </a:spcAft>
                        <a:buFont typeface="+mj-lt"/>
                        <a:buAutoNum type="arabicPeriod"/>
                      </a:pPr>
                      <a:r>
                        <a:rPr lang="es-ES" sz="700" b="1" dirty="0">
                          <a:solidFill>
                            <a:srgbClr val="365F91"/>
                          </a:solidFill>
                          <a:latin typeface="Arial"/>
                          <a:ea typeface="Times New Roman"/>
                        </a:rPr>
                        <a:t>Emisión del informe de auditoría y reuniones explicativas y aclaratorias con: Accionistas, Gerente General y Contador de la Cía.</a:t>
                      </a:r>
                      <a:endParaRPr lang="es-EC" sz="800" dirty="0">
                        <a:latin typeface="Times New Roman"/>
                        <a:ea typeface="Times New Roman"/>
                      </a:endParaRPr>
                    </a:p>
                  </a:txBody>
                  <a:tcPr marL="45342" marR="45342"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marL="211455" algn="ctr">
                        <a:lnSpc>
                          <a:spcPct val="115000"/>
                        </a:lnSpc>
                        <a:spcAft>
                          <a:spcPts val="0"/>
                        </a:spcAft>
                      </a:pPr>
                      <a:r>
                        <a:rPr lang="es-ES_tradnl" sz="800" dirty="0">
                          <a:solidFill>
                            <a:srgbClr val="365F91"/>
                          </a:solidFill>
                          <a:latin typeface="Arial"/>
                          <a:ea typeface="Calibri"/>
                          <a:cs typeface="Times New Roman"/>
                        </a:rPr>
                        <a:t>3d</a:t>
                      </a:r>
                      <a:endParaRPr lang="es-EC" sz="700" dirty="0">
                        <a:latin typeface="Calibri"/>
                        <a:ea typeface="Calibri"/>
                        <a:cs typeface="Times New Roman"/>
                      </a:endParaRPr>
                    </a:p>
                  </a:txBody>
                  <a:tcPr marL="45342" marR="45342"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marL="217805" algn="ctr">
                        <a:lnSpc>
                          <a:spcPct val="115000"/>
                        </a:lnSpc>
                        <a:spcAft>
                          <a:spcPts val="0"/>
                        </a:spcAft>
                      </a:pPr>
                      <a:r>
                        <a:rPr lang="es-ES_tradnl" sz="800" dirty="0" err="1">
                          <a:solidFill>
                            <a:srgbClr val="365F91"/>
                          </a:solidFill>
                          <a:latin typeface="Arial"/>
                          <a:ea typeface="Calibri"/>
                          <a:cs typeface="Times New Roman"/>
                        </a:rPr>
                        <a:t>jue</a:t>
                      </a:r>
                      <a:r>
                        <a:rPr lang="es-ES_tradnl" sz="800" dirty="0">
                          <a:solidFill>
                            <a:srgbClr val="365F91"/>
                          </a:solidFill>
                          <a:latin typeface="Arial"/>
                          <a:ea typeface="Calibri"/>
                          <a:cs typeface="Times New Roman"/>
                        </a:rPr>
                        <a:t> 10/12/09</a:t>
                      </a:r>
                      <a:endParaRPr lang="es-EC" sz="700" dirty="0">
                        <a:latin typeface="Calibri"/>
                        <a:ea typeface="Calibri"/>
                        <a:cs typeface="Times New Roman"/>
                      </a:endParaRPr>
                    </a:p>
                  </a:txBody>
                  <a:tcPr marL="45342" marR="45342" marT="0" marB="0">
                    <a:lnL>
                      <a:noFill/>
                    </a:lnL>
                    <a:lnR>
                      <a:noFill/>
                    </a:lnR>
                    <a:lnT>
                      <a:noFill/>
                    </a:lnT>
                    <a:lnB w="12700" cap="flat" cmpd="sng" algn="ctr">
                      <a:solidFill>
                        <a:srgbClr val="4F81BD"/>
                      </a:solidFill>
                      <a:prstDash val="solid"/>
                      <a:round/>
                      <a:headEnd type="none" w="med" len="med"/>
                      <a:tailEnd type="none" w="med" len="med"/>
                    </a:lnB>
                  </a:tcPr>
                </a:tc>
                <a:tc>
                  <a:txBody>
                    <a:bodyPr/>
                    <a:lstStyle/>
                    <a:p>
                      <a:pPr marL="232410" algn="ctr">
                        <a:lnSpc>
                          <a:spcPct val="115000"/>
                        </a:lnSpc>
                        <a:spcAft>
                          <a:spcPts val="0"/>
                        </a:spcAft>
                      </a:pPr>
                      <a:r>
                        <a:rPr lang="es-ES_tradnl" sz="800" dirty="0" err="1">
                          <a:solidFill>
                            <a:srgbClr val="365F91"/>
                          </a:solidFill>
                          <a:latin typeface="Arial"/>
                          <a:ea typeface="Calibri"/>
                          <a:cs typeface="Times New Roman"/>
                        </a:rPr>
                        <a:t>sáb</a:t>
                      </a:r>
                      <a:r>
                        <a:rPr lang="es-ES_tradnl" sz="800" dirty="0">
                          <a:solidFill>
                            <a:srgbClr val="365F91"/>
                          </a:solidFill>
                          <a:latin typeface="Arial"/>
                          <a:ea typeface="Calibri"/>
                          <a:cs typeface="Times New Roman"/>
                        </a:rPr>
                        <a:t> 12/12/09</a:t>
                      </a:r>
                      <a:endParaRPr lang="es-EC" sz="700" dirty="0">
                        <a:latin typeface="Calibri"/>
                        <a:ea typeface="Calibri"/>
                        <a:cs typeface="Times New Roman"/>
                      </a:endParaRPr>
                    </a:p>
                  </a:txBody>
                  <a:tcPr marL="45342" marR="45342" marT="0" marB="0">
                    <a:lnL>
                      <a:noFill/>
                    </a:lnL>
                    <a:lnR>
                      <a:noFill/>
                    </a:lnR>
                    <a:lnT>
                      <a:noFill/>
                    </a:lnT>
                    <a:lnB w="12700" cap="flat" cmpd="sng" algn="ctr">
                      <a:solidFill>
                        <a:srgbClr val="4F81BD"/>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594773" y="1489469"/>
          <a:ext cx="8049193" cy="5065014"/>
        </p:xfrm>
        <a:graphic>
          <a:graphicData uri="http://schemas.openxmlformats.org/drawingml/2006/table">
            <a:tbl>
              <a:tblPr/>
              <a:tblGrid>
                <a:gridCol w="192131"/>
                <a:gridCol w="190907"/>
                <a:gridCol w="702439"/>
                <a:gridCol w="701828"/>
                <a:gridCol w="702439"/>
                <a:gridCol w="277182"/>
                <a:gridCol w="277182"/>
                <a:gridCol w="187847"/>
                <a:gridCol w="3200138"/>
                <a:gridCol w="759344"/>
                <a:gridCol w="857756"/>
              </a:tblGrid>
              <a:tr h="172418">
                <a:tc gridSpan="11">
                  <a:txBody>
                    <a:bodyPr/>
                    <a:lstStyle/>
                    <a:p>
                      <a:pPr algn="ctr">
                        <a:lnSpc>
                          <a:spcPct val="115000"/>
                        </a:lnSpc>
                        <a:spcAft>
                          <a:spcPts val="0"/>
                        </a:spcAft>
                      </a:pPr>
                      <a:r>
                        <a:rPr lang="es-ES" sz="1000" b="1" dirty="0">
                          <a:latin typeface="Arial"/>
                          <a:ea typeface="Times New Roman"/>
                          <a:cs typeface="Times New Roman"/>
                        </a:rPr>
                        <a:t>EMPRESA PRESTADORA DE SERVICIOS DE GIROS Y TRANSFERENCIAS "MKP S.A."</a:t>
                      </a:r>
                      <a:endParaRPr lang="es-EC" sz="1100" dirty="0">
                        <a:latin typeface="Calibri"/>
                        <a:ea typeface="Calibri"/>
                        <a:cs typeface="Times New Roman"/>
                      </a:endParaRPr>
                    </a:p>
                  </a:txBody>
                  <a:tcPr marL="42832" marR="42832" marT="0" marB="0" anchor="b">
                    <a:lnL w="12700" cap="flat" cmpd="sng" algn="ctr">
                      <a:solidFill>
                        <a:srgbClr val="000000"/>
                      </a:solidFill>
                      <a:prstDash val="solid"/>
                      <a:round/>
                      <a:headEnd type="none" w="med" len="med"/>
                      <a:tailEnd type="none" w="med" len="med"/>
                    </a:lnL>
                    <a:lnR>
                      <a:noFill/>
                    </a:lnR>
                    <a:lnT>
                      <a:noFill/>
                    </a:lnT>
                    <a:lnB>
                      <a:noFill/>
                    </a:lnB>
                    <a:solidFill>
                      <a:srgbClr val="969696"/>
                    </a:solidFill>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172418">
                <a:tc gridSpan="11">
                  <a:txBody>
                    <a:bodyPr/>
                    <a:lstStyle/>
                    <a:p>
                      <a:pPr algn="ctr">
                        <a:lnSpc>
                          <a:spcPct val="115000"/>
                        </a:lnSpc>
                        <a:spcAft>
                          <a:spcPts val="0"/>
                        </a:spcAft>
                      </a:pPr>
                      <a:r>
                        <a:rPr lang="es-ES" sz="1000" b="1" dirty="0">
                          <a:latin typeface="Arial"/>
                          <a:ea typeface="Times New Roman"/>
                          <a:cs typeface="Times New Roman"/>
                        </a:rPr>
                        <a:t>AUDITORÍA AL RUBRO CAJA Y BANCOS DEL EJERCICIO AÑO 2008</a:t>
                      </a:r>
                      <a:endParaRPr lang="es-EC" sz="1100" dirty="0">
                        <a:latin typeface="Calibri"/>
                        <a:ea typeface="Calibri"/>
                        <a:cs typeface="Times New Roman"/>
                      </a:endParaRPr>
                    </a:p>
                  </a:txBody>
                  <a:tcPr marL="42832" marR="42832" marT="0" marB="0" anchor="b">
                    <a:lnL w="12700" cap="flat" cmpd="sng" algn="ctr">
                      <a:solidFill>
                        <a:srgbClr val="000000"/>
                      </a:solidFill>
                      <a:prstDash val="solid"/>
                      <a:round/>
                      <a:headEnd type="none" w="med" len="med"/>
                      <a:tailEnd type="none" w="med" len="med"/>
                    </a:lnL>
                    <a:lnR>
                      <a:noFill/>
                    </a:lnR>
                    <a:lnT>
                      <a:noFill/>
                    </a:lnT>
                    <a:lnB>
                      <a:noFill/>
                    </a:lnB>
                    <a:solidFill>
                      <a:srgbClr val="969696"/>
                    </a:solidFill>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189660">
                <a:tc gridSpan="11">
                  <a:txBody>
                    <a:bodyPr/>
                    <a:lstStyle/>
                    <a:p>
                      <a:pPr algn="ctr">
                        <a:lnSpc>
                          <a:spcPct val="115000"/>
                        </a:lnSpc>
                        <a:spcAft>
                          <a:spcPts val="0"/>
                        </a:spcAft>
                      </a:pPr>
                      <a:r>
                        <a:rPr lang="es-ES" sz="1100" b="1">
                          <a:latin typeface="Arial"/>
                          <a:ea typeface="Times New Roman"/>
                          <a:cs typeface="Times New Roman"/>
                        </a:rPr>
                        <a:t>PROGRAMA DE PLANIFICACION PRELIMINAR</a:t>
                      </a:r>
                      <a:endParaRPr lang="es-EC" sz="1100">
                        <a:latin typeface="Calibri"/>
                        <a:ea typeface="Calibri"/>
                        <a:cs typeface="Times New Roman"/>
                      </a:endParaRPr>
                    </a:p>
                  </a:txBody>
                  <a:tcPr marL="42832" marR="42832"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69696"/>
                    </a:solidFill>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172418">
                <a:tc gridSpan="9">
                  <a:txBody>
                    <a:bodyPr/>
                    <a:lstStyle/>
                    <a:p>
                      <a:pPr algn="ctr">
                        <a:lnSpc>
                          <a:spcPct val="115000"/>
                        </a:lnSpc>
                        <a:spcAft>
                          <a:spcPts val="0"/>
                        </a:spcAft>
                      </a:pPr>
                      <a:r>
                        <a:rPr lang="es-ES" sz="1000" b="1">
                          <a:latin typeface="Arial"/>
                          <a:ea typeface="Times New Roman"/>
                          <a:cs typeface="Times New Roman"/>
                        </a:rPr>
                        <a:t>Procedimientos de Auditoría</a:t>
                      </a:r>
                      <a:endParaRPr lang="es-EC" sz="1100">
                        <a:latin typeface="Calibri"/>
                        <a:ea typeface="Calibri"/>
                        <a:cs typeface="Times New Roman"/>
                      </a:endParaRPr>
                    </a:p>
                  </a:txBody>
                  <a:tcPr marL="42832" marR="428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9696"/>
                    </a:solidFill>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a:txBody>
                    <a:bodyPr/>
                    <a:lstStyle/>
                    <a:p>
                      <a:pPr algn="ctr">
                        <a:lnSpc>
                          <a:spcPct val="115000"/>
                        </a:lnSpc>
                        <a:spcAft>
                          <a:spcPts val="0"/>
                        </a:spcAft>
                      </a:pPr>
                      <a:r>
                        <a:rPr lang="es-ES" sz="1000" b="1">
                          <a:latin typeface="Arial"/>
                          <a:ea typeface="Times New Roman"/>
                          <a:cs typeface="Times New Roman"/>
                        </a:rPr>
                        <a:t>Hecho por</a:t>
                      </a:r>
                      <a:endParaRPr lang="es-EC" sz="1100">
                        <a:latin typeface="Calibri"/>
                        <a:ea typeface="Calibri"/>
                        <a:cs typeface="Times New Roman"/>
                      </a:endParaRPr>
                    </a:p>
                  </a:txBody>
                  <a:tcPr marL="42832" marR="428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9696"/>
                    </a:solidFill>
                  </a:tcPr>
                </a:tc>
                <a:tc>
                  <a:txBody>
                    <a:bodyPr/>
                    <a:lstStyle/>
                    <a:p>
                      <a:pPr algn="ctr">
                        <a:lnSpc>
                          <a:spcPct val="115000"/>
                        </a:lnSpc>
                        <a:spcAft>
                          <a:spcPts val="0"/>
                        </a:spcAft>
                      </a:pPr>
                      <a:r>
                        <a:rPr lang="es-ES" sz="1000" b="1">
                          <a:latin typeface="Arial"/>
                          <a:ea typeface="Times New Roman"/>
                          <a:cs typeface="Times New Roman"/>
                        </a:rPr>
                        <a:t>Fecha</a:t>
                      </a:r>
                      <a:endParaRPr lang="es-EC" sz="1100">
                        <a:latin typeface="Calibri"/>
                        <a:ea typeface="Calibri"/>
                        <a:cs typeface="Times New Roman"/>
                      </a:endParaRPr>
                    </a:p>
                  </a:txBody>
                  <a:tcPr marL="42832" marR="428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9696"/>
                    </a:solidFill>
                  </a:tcPr>
                </a:tc>
              </a:tr>
              <a:tr h="561083">
                <a:tc gridSpan="9">
                  <a:txBody>
                    <a:bodyPr/>
                    <a:lstStyle/>
                    <a:p>
                      <a:pPr>
                        <a:lnSpc>
                          <a:spcPct val="115000"/>
                        </a:lnSpc>
                        <a:spcAft>
                          <a:spcPts val="0"/>
                        </a:spcAft>
                      </a:pPr>
                      <a:r>
                        <a:rPr lang="es-ES" sz="1100">
                          <a:latin typeface="Arial"/>
                          <a:ea typeface="Times New Roman"/>
                          <a:cs typeface="Times New Roman"/>
                        </a:rPr>
                        <a:t>1. Discutir metas específicas del trabajo con el Socio y Gerente encargados teniendo en consideración los términos de la Propuesta de Auditoría, las Bases del análisis y el permiso para ejecutar la práctica profesional de auditoria</a:t>
                      </a:r>
                      <a:endParaRPr lang="es-EC" sz="1100">
                        <a:latin typeface="Calibri"/>
                        <a:ea typeface="Calibri"/>
                        <a:cs typeface="Times New Roman"/>
                      </a:endParaRPr>
                    </a:p>
                  </a:txBody>
                  <a:tcPr marL="42832" marR="428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rowSpan="11">
                  <a:txBody>
                    <a:bodyPr/>
                    <a:lstStyle/>
                    <a:p>
                      <a:pPr algn="ctr">
                        <a:lnSpc>
                          <a:spcPct val="115000"/>
                        </a:lnSpc>
                        <a:spcAft>
                          <a:spcPts val="0"/>
                        </a:spcAft>
                      </a:pPr>
                      <a:r>
                        <a:rPr lang="es-ES" sz="1100" b="1">
                          <a:latin typeface="Arial"/>
                          <a:ea typeface="Times New Roman"/>
                          <a:cs typeface="Times New Roman"/>
                        </a:rPr>
                        <a:t>Alejandra Salazar y Wendy Velasco</a:t>
                      </a:r>
                      <a:endParaRPr lang="es-EC" sz="1100">
                        <a:latin typeface="Calibri"/>
                        <a:ea typeface="Calibri"/>
                        <a:cs typeface="Times New Roman"/>
                      </a:endParaRPr>
                    </a:p>
                  </a:txBody>
                  <a:tcPr marL="42832" marR="428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11">
                  <a:txBody>
                    <a:bodyPr/>
                    <a:lstStyle/>
                    <a:p>
                      <a:pPr algn="ctr">
                        <a:lnSpc>
                          <a:spcPct val="115000"/>
                        </a:lnSpc>
                        <a:spcAft>
                          <a:spcPts val="0"/>
                        </a:spcAft>
                      </a:pPr>
                      <a:r>
                        <a:rPr lang="es-ES" sz="1100" b="1">
                          <a:latin typeface="Arial"/>
                          <a:ea typeface="Times New Roman"/>
                          <a:cs typeface="Times New Roman"/>
                        </a:rPr>
                        <a:t>Desde: 16/06/2009                        Hasta: 22/06/2009</a:t>
                      </a:r>
                      <a:endParaRPr lang="es-EC" sz="1100">
                        <a:latin typeface="Calibri"/>
                        <a:ea typeface="Calibri"/>
                        <a:cs typeface="Times New Roman"/>
                      </a:endParaRPr>
                    </a:p>
                  </a:txBody>
                  <a:tcPr marL="42832" marR="4283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055">
                <a:tc gridSpan="9">
                  <a:txBody>
                    <a:bodyPr/>
                    <a:lstStyle/>
                    <a:p>
                      <a:pPr>
                        <a:lnSpc>
                          <a:spcPct val="115000"/>
                        </a:lnSpc>
                        <a:spcAft>
                          <a:spcPts val="0"/>
                        </a:spcAft>
                      </a:pPr>
                      <a:r>
                        <a:rPr lang="es-ES" sz="1100">
                          <a:latin typeface="Arial"/>
                          <a:ea typeface="Times New Roman"/>
                          <a:cs typeface="Times New Roman"/>
                        </a:rPr>
                        <a:t>2. Reunirse con el Accionista mayoritario y la Gerente para identificar información requerida, documentos e información que se necesita para efectuar el estudio.</a:t>
                      </a:r>
                      <a:endParaRPr lang="es-EC" sz="1100">
                        <a:latin typeface="Calibri"/>
                        <a:ea typeface="Calibri"/>
                        <a:cs typeface="Times New Roman"/>
                      </a:endParaRPr>
                    </a:p>
                  </a:txBody>
                  <a:tcPr marL="42832" marR="428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vMerge="1">
                  <a:txBody>
                    <a:bodyPr/>
                    <a:lstStyle/>
                    <a:p>
                      <a:endParaRPr lang="es-EC"/>
                    </a:p>
                  </a:txBody>
                  <a:tcPr/>
                </a:tc>
                <a:tc vMerge="1">
                  <a:txBody>
                    <a:bodyPr/>
                    <a:lstStyle/>
                    <a:p>
                      <a:endParaRPr lang="es-EC"/>
                    </a:p>
                  </a:txBody>
                  <a:tcPr/>
                </a:tc>
              </a:tr>
              <a:tr h="374055">
                <a:tc gridSpan="9">
                  <a:txBody>
                    <a:bodyPr/>
                    <a:lstStyle/>
                    <a:p>
                      <a:pPr>
                        <a:lnSpc>
                          <a:spcPct val="115000"/>
                        </a:lnSpc>
                        <a:spcAft>
                          <a:spcPts val="0"/>
                        </a:spcAft>
                      </a:pPr>
                      <a:r>
                        <a:rPr lang="es-ES" sz="1100">
                          <a:latin typeface="Arial"/>
                          <a:ea typeface="Times New Roman"/>
                          <a:cs typeface="Times New Roman"/>
                        </a:rPr>
                        <a:t>3. Investigar la existencia de auditorías internas o externas previas, de existir alguna se procederá a revisar el o los informes de auditorías  practicadas.</a:t>
                      </a:r>
                      <a:endParaRPr lang="es-EC" sz="1100">
                        <a:latin typeface="Calibri"/>
                        <a:ea typeface="Calibri"/>
                        <a:cs typeface="Times New Roman"/>
                      </a:endParaRPr>
                    </a:p>
                  </a:txBody>
                  <a:tcPr marL="42832" marR="428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vMerge="1">
                  <a:txBody>
                    <a:bodyPr/>
                    <a:lstStyle/>
                    <a:p>
                      <a:endParaRPr lang="es-EC"/>
                    </a:p>
                  </a:txBody>
                  <a:tcPr/>
                </a:tc>
                <a:tc vMerge="1">
                  <a:txBody>
                    <a:bodyPr/>
                    <a:lstStyle/>
                    <a:p>
                      <a:endParaRPr lang="es-EC"/>
                    </a:p>
                  </a:txBody>
                  <a:tcPr/>
                </a:tc>
              </a:tr>
              <a:tr h="374055">
                <a:tc gridSpan="9">
                  <a:txBody>
                    <a:bodyPr/>
                    <a:lstStyle/>
                    <a:p>
                      <a:pPr>
                        <a:lnSpc>
                          <a:spcPct val="115000"/>
                        </a:lnSpc>
                        <a:spcAft>
                          <a:spcPts val="0"/>
                        </a:spcAft>
                      </a:pPr>
                      <a:r>
                        <a:rPr lang="es-ES" sz="1100">
                          <a:latin typeface="Arial"/>
                          <a:ea typeface="Times New Roman"/>
                          <a:cs typeface="Times New Roman"/>
                        </a:rPr>
                        <a:t>4. Establecer calendario de trabajo con base a los términos del compromiso con la Entidad, que incluya entre otros lo  siguiente:</a:t>
                      </a:r>
                      <a:endParaRPr lang="es-EC" sz="1100">
                        <a:latin typeface="Calibri"/>
                        <a:ea typeface="Calibri"/>
                        <a:cs typeface="Times New Roman"/>
                      </a:endParaRPr>
                    </a:p>
                  </a:txBody>
                  <a:tcPr marL="42832" marR="428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vMerge="1">
                  <a:txBody>
                    <a:bodyPr/>
                    <a:lstStyle/>
                    <a:p>
                      <a:endParaRPr lang="es-EC"/>
                    </a:p>
                  </a:txBody>
                  <a:tcPr/>
                </a:tc>
                <a:tc vMerge="1">
                  <a:txBody>
                    <a:bodyPr/>
                    <a:lstStyle/>
                    <a:p>
                      <a:endParaRPr lang="es-EC"/>
                    </a:p>
                  </a:txBody>
                  <a:tcPr/>
                </a:tc>
              </a:tr>
              <a:tr h="189660">
                <a:tc>
                  <a:txBody>
                    <a:bodyPr/>
                    <a:lstStyle/>
                    <a:p>
                      <a:pPr>
                        <a:lnSpc>
                          <a:spcPct val="115000"/>
                        </a:lnSpc>
                        <a:spcAft>
                          <a:spcPts val="0"/>
                        </a:spcAft>
                      </a:pPr>
                      <a:r>
                        <a:rPr lang="es-ES_tradnl" sz="1100">
                          <a:latin typeface="Arial"/>
                          <a:ea typeface="Times New Roman"/>
                          <a:cs typeface="Times New Roman"/>
                        </a:rPr>
                        <a:t> </a:t>
                      </a:r>
                      <a:endParaRPr lang="es-EC" sz="1100">
                        <a:latin typeface="Calibri"/>
                        <a:ea typeface="Calibri"/>
                        <a:cs typeface="Times New Roman"/>
                      </a:endParaRPr>
                    </a:p>
                  </a:txBody>
                  <a:tcPr marL="42832" marR="42832"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lnSpc>
                          <a:spcPct val="115000"/>
                        </a:lnSpc>
                        <a:spcAft>
                          <a:spcPts val="0"/>
                        </a:spcAft>
                      </a:pPr>
                      <a:r>
                        <a:rPr lang="es-ES" sz="1100" b="1">
                          <a:solidFill>
                            <a:srgbClr val="FF0000"/>
                          </a:solidFill>
                          <a:latin typeface="Arial"/>
                          <a:ea typeface="Times New Roman"/>
                          <a:cs typeface="Times New Roman"/>
                        </a:rPr>
                        <a:t> </a:t>
                      </a:r>
                      <a:endParaRPr lang="es-EC" sz="1100">
                        <a:latin typeface="Calibri"/>
                        <a:ea typeface="Calibri"/>
                        <a:cs typeface="Times New Roman"/>
                      </a:endParaRPr>
                    </a:p>
                  </a:txBody>
                  <a:tcPr marL="42832" marR="42832" marT="0" marB="0" anchor="b">
                    <a:lnL>
                      <a:noFill/>
                    </a:lnL>
                    <a:lnR>
                      <a:noFill/>
                    </a:lnR>
                    <a:lnT>
                      <a:noFill/>
                    </a:lnT>
                    <a:lnB>
                      <a:noFill/>
                    </a:lnB>
                  </a:tcPr>
                </a:tc>
                <a:tc gridSpan="3">
                  <a:txBody>
                    <a:bodyPr/>
                    <a:lstStyle/>
                    <a:p>
                      <a:pPr>
                        <a:lnSpc>
                          <a:spcPct val="115000"/>
                        </a:lnSpc>
                        <a:spcAft>
                          <a:spcPts val="0"/>
                        </a:spcAft>
                      </a:pPr>
                      <a:r>
                        <a:rPr lang="es-ES" sz="1100">
                          <a:latin typeface="Arial"/>
                          <a:ea typeface="Times New Roman"/>
                          <a:cs typeface="Times New Roman"/>
                        </a:rPr>
                        <a:t>a. Obtención de información.</a:t>
                      </a:r>
                      <a:endParaRPr lang="es-EC" sz="1100">
                        <a:latin typeface="Calibri"/>
                        <a:ea typeface="Calibri"/>
                        <a:cs typeface="Times New Roman"/>
                      </a:endParaRPr>
                    </a:p>
                  </a:txBody>
                  <a:tcPr marL="42832" marR="42832" marT="0" marB="0" anchor="b">
                    <a:lnL>
                      <a:noFill/>
                    </a:lnL>
                    <a:lnR>
                      <a:noFill/>
                    </a:lnR>
                    <a:lnT>
                      <a:noFill/>
                    </a:lnT>
                    <a:lnB>
                      <a:noFill/>
                    </a:lnB>
                  </a:tcPr>
                </a:tc>
                <a:tc hMerge="1">
                  <a:txBody>
                    <a:bodyPr/>
                    <a:lstStyle/>
                    <a:p>
                      <a:endParaRPr lang="es-EC"/>
                    </a:p>
                  </a:txBody>
                  <a:tcPr/>
                </a:tc>
                <a:tc hMerge="1">
                  <a:txBody>
                    <a:bodyPr/>
                    <a:lstStyle/>
                    <a:p>
                      <a:endParaRPr lang="es-EC"/>
                    </a:p>
                  </a:txBody>
                  <a:tcPr/>
                </a:tc>
                <a:tc>
                  <a:txBody>
                    <a:bodyPr/>
                    <a:lstStyle/>
                    <a:p>
                      <a:pPr>
                        <a:lnSpc>
                          <a:spcPct val="115000"/>
                        </a:lnSpc>
                      </a:pPr>
                      <a:endParaRPr lang="es-EC" sz="1100">
                        <a:latin typeface="Calibri"/>
                      </a:endParaRPr>
                    </a:p>
                  </a:txBody>
                  <a:tcPr marL="42832" marR="42832" marT="0" marB="0" anchor="b">
                    <a:lnL>
                      <a:noFill/>
                    </a:lnL>
                    <a:lnR>
                      <a:noFill/>
                    </a:lnR>
                    <a:lnT>
                      <a:noFill/>
                    </a:lnT>
                    <a:lnB>
                      <a:noFill/>
                    </a:lnB>
                  </a:tcPr>
                </a:tc>
                <a:tc>
                  <a:txBody>
                    <a:bodyPr/>
                    <a:lstStyle/>
                    <a:p>
                      <a:pPr>
                        <a:lnSpc>
                          <a:spcPct val="115000"/>
                        </a:lnSpc>
                      </a:pPr>
                      <a:endParaRPr lang="es-EC" sz="1100">
                        <a:latin typeface="Calibri"/>
                      </a:endParaRPr>
                    </a:p>
                  </a:txBody>
                  <a:tcPr marL="42832" marR="42832" marT="0" marB="0" anchor="b">
                    <a:lnL>
                      <a:noFill/>
                    </a:lnL>
                    <a:lnR>
                      <a:noFill/>
                    </a:lnR>
                    <a:lnT>
                      <a:noFill/>
                    </a:lnT>
                    <a:lnB>
                      <a:noFill/>
                    </a:lnB>
                  </a:tcPr>
                </a:tc>
                <a:tc>
                  <a:txBody>
                    <a:bodyPr/>
                    <a:lstStyle/>
                    <a:p>
                      <a:pPr>
                        <a:lnSpc>
                          <a:spcPct val="115000"/>
                        </a:lnSpc>
                      </a:pPr>
                      <a:endParaRPr lang="es-EC" sz="1100">
                        <a:latin typeface="Calibri"/>
                      </a:endParaRPr>
                    </a:p>
                  </a:txBody>
                  <a:tcPr marL="42832" marR="42832" marT="0" marB="0" anchor="b">
                    <a:lnL>
                      <a:noFill/>
                    </a:lnL>
                    <a:lnR>
                      <a:noFill/>
                    </a:lnR>
                    <a:lnT>
                      <a:noFill/>
                    </a:lnT>
                    <a:lnB>
                      <a:noFill/>
                    </a:lnB>
                  </a:tcPr>
                </a:tc>
                <a:tc>
                  <a:txBody>
                    <a:bodyPr/>
                    <a:lstStyle/>
                    <a:p>
                      <a:pPr>
                        <a:lnSpc>
                          <a:spcPct val="115000"/>
                        </a:lnSpc>
                        <a:spcAft>
                          <a:spcPts val="0"/>
                        </a:spcAft>
                      </a:pPr>
                      <a:r>
                        <a:rPr lang="es-ES" sz="1100">
                          <a:latin typeface="Arial"/>
                          <a:ea typeface="Times New Roman"/>
                          <a:cs typeface="Times New Roman"/>
                        </a:rPr>
                        <a:t> </a:t>
                      </a:r>
                      <a:endParaRPr lang="es-EC" sz="1100">
                        <a:latin typeface="Calibri"/>
                        <a:ea typeface="Calibri"/>
                        <a:cs typeface="Times New Roman"/>
                      </a:endParaRPr>
                    </a:p>
                  </a:txBody>
                  <a:tcPr marL="42832" marR="42832" marT="0"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s-EC"/>
                    </a:p>
                  </a:txBody>
                  <a:tcPr/>
                </a:tc>
                <a:tc vMerge="1">
                  <a:txBody>
                    <a:bodyPr/>
                    <a:lstStyle/>
                    <a:p>
                      <a:endParaRPr lang="es-EC"/>
                    </a:p>
                  </a:txBody>
                  <a:tcPr/>
                </a:tc>
              </a:tr>
              <a:tr h="189660">
                <a:tc>
                  <a:txBody>
                    <a:bodyPr/>
                    <a:lstStyle/>
                    <a:p>
                      <a:pPr>
                        <a:lnSpc>
                          <a:spcPct val="115000"/>
                        </a:lnSpc>
                        <a:spcAft>
                          <a:spcPts val="0"/>
                        </a:spcAft>
                      </a:pPr>
                      <a:r>
                        <a:rPr lang="es-ES_tradnl" sz="1100" b="1">
                          <a:latin typeface="Arial"/>
                          <a:ea typeface="Times New Roman"/>
                          <a:cs typeface="Times New Roman"/>
                        </a:rPr>
                        <a:t> </a:t>
                      </a:r>
                      <a:endParaRPr lang="es-EC" sz="1100">
                        <a:latin typeface="Calibri"/>
                        <a:ea typeface="Calibri"/>
                        <a:cs typeface="Times New Roman"/>
                      </a:endParaRPr>
                    </a:p>
                  </a:txBody>
                  <a:tcPr marL="42832" marR="42832"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s-EC" sz="1100">
                        <a:latin typeface="Calibri"/>
                      </a:endParaRPr>
                    </a:p>
                  </a:txBody>
                  <a:tcPr marL="42832" marR="42832" marT="0" marB="0" anchor="b">
                    <a:lnL>
                      <a:noFill/>
                    </a:lnL>
                    <a:lnR>
                      <a:noFill/>
                    </a:lnR>
                    <a:lnT>
                      <a:noFill/>
                    </a:lnT>
                    <a:lnB>
                      <a:noFill/>
                    </a:lnB>
                  </a:tcPr>
                </a:tc>
                <a:tc gridSpan="7">
                  <a:txBody>
                    <a:bodyPr/>
                    <a:lstStyle/>
                    <a:p>
                      <a:pPr>
                        <a:lnSpc>
                          <a:spcPct val="115000"/>
                        </a:lnSpc>
                        <a:spcAft>
                          <a:spcPts val="0"/>
                        </a:spcAft>
                      </a:pPr>
                      <a:r>
                        <a:rPr lang="es-ES" sz="1100">
                          <a:latin typeface="Arial"/>
                          <a:ea typeface="Times New Roman"/>
                          <a:cs typeface="Times New Roman"/>
                        </a:rPr>
                        <a:t>b. Preparación y envío de solicitudes de entrevistas y revisión.</a:t>
                      </a:r>
                      <a:endParaRPr lang="es-EC" sz="1100">
                        <a:latin typeface="Calibri"/>
                        <a:ea typeface="Calibri"/>
                        <a:cs typeface="Times New Roman"/>
                      </a:endParaRPr>
                    </a:p>
                  </a:txBody>
                  <a:tcPr marL="42832" marR="42832" marT="0" marB="0" anchor="b">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vMerge="1">
                  <a:txBody>
                    <a:bodyPr/>
                    <a:lstStyle/>
                    <a:p>
                      <a:endParaRPr lang="es-EC"/>
                    </a:p>
                  </a:txBody>
                  <a:tcPr/>
                </a:tc>
                <a:tc vMerge="1">
                  <a:txBody>
                    <a:bodyPr/>
                    <a:lstStyle/>
                    <a:p>
                      <a:endParaRPr lang="es-EC"/>
                    </a:p>
                  </a:txBody>
                  <a:tcPr/>
                </a:tc>
              </a:tr>
              <a:tr h="189660">
                <a:tc>
                  <a:txBody>
                    <a:bodyPr/>
                    <a:lstStyle/>
                    <a:p>
                      <a:pPr>
                        <a:lnSpc>
                          <a:spcPct val="115000"/>
                        </a:lnSpc>
                        <a:spcAft>
                          <a:spcPts val="0"/>
                        </a:spcAft>
                      </a:pPr>
                      <a:r>
                        <a:rPr lang="es-ES_tradnl" sz="1100" b="1">
                          <a:latin typeface="Arial"/>
                          <a:ea typeface="Times New Roman"/>
                          <a:cs typeface="Times New Roman"/>
                        </a:rPr>
                        <a:t> </a:t>
                      </a:r>
                      <a:endParaRPr lang="es-EC" sz="1100">
                        <a:latin typeface="Calibri"/>
                        <a:ea typeface="Calibri"/>
                        <a:cs typeface="Times New Roman"/>
                      </a:endParaRPr>
                    </a:p>
                  </a:txBody>
                  <a:tcPr marL="42832" marR="42832"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s-EC" sz="1100">
                        <a:latin typeface="Calibri"/>
                      </a:endParaRPr>
                    </a:p>
                  </a:txBody>
                  <a:tcPr marL="42832" marR="42832" marT="0" marB="0" anchor="b">
                    <a:lnL>
                      <a:noFill/>
                    </a:lnL>
                    <a:lnR>
                      <a:noFill/>
                    </a:lnR>
                    <a:lnT>
                      <a:noFill/>
                    </a:lnT>
                    <a:lnB>
                      <a:noFill/>
                    </a:lnB>
                  </a:tcPr>
                </a:tc>
                <a:tc gridSpan="3">
                  <a:txBody>
                    <a:bodyPr/>
                    <a:lstStyle/>
                    <a:p>
                      <a:pPr>
                        <a:lnSpc>
                          <a:spcPct val="115000"/>
                        </a:lnSpc>
                        <a:spcAft>
                          <a:spcPts val="0"/>
                        </a:spcAft>
                      </a:pPr>
                      <a:r>
                        <a:rPr lang="es-ES" sz="1100">
                          <a:latin typeface="Arial"/>
                          <a:ea typeface="Times New Roman"/>
                          <a:cs typeface="Times New Roman"/>
                        </a:rPr>
                        <a:t>c. Emisión de informes.</a:t>
                      </a:r>
                      <a:endParaRPr lang="es-EC" sz="1100">
                        <a:latin typeface="Calibri"/>
                        <a:ea typeface="Calibri"/>
                        <a:cs typeface="Times New Roman"/>
                      </a:endParaRPr>
                    </a:p>
                  </a:txBody>
                  <a:tcPr marL="42832" marR="42832" marT="0" marB="0" anchor="b">
                    <a:lnL>
                      <a:noFill/>
                    </a:lnL>
                    <a:lnR>
                      <a:noFill/>
                    </a:lnR>
                    <a:lnT>
                      <a:noFill/>
                    </a:lnT>
                    <a:lnB>
                      <a:noFill/>
                    </a:lnB>
                  </a:tcPr>
                </a:tc>
                <a:tc hMerge="1">
                  <a:txBody>
                    <a:bodyPr/>
                    <a:lstStyle/>
                    <a:p>
                      <a:endParaRPr lang="es-EC"/>
                    </a:p>
                  </a:txBody>
                  <a:tcPr/>
                </a:tc>
                <a:tc hMerge="1">
                  <a:txBody>
                    <a:bodyPr/>
                    <a:lstStyle/>
                    <a:p>
                      <a:endParaRPr lang="es-EC"/>
                    </a:p>
                  </a:txBody>
                  <a:tcPr/>
                </a:tc>
                <a:tc>
                  <a:txBody>
                    <a:bodyPr/>
                    <a:lstStyle/>
                    <a:p>
                      <a:pPr>
                        <a:lnSpc>
                          <a:spcPct val="115000"/>
                        </a:lnSpc>
                      </a:pPr>
                      <a:endParaRPr lang="es-EC" sz="1100">
                        <a:latin typeface="Calibri"/>
                      </a:endParaRPr>
                    </a:p>
                  </a:txBody>
                  <a:tcPr marL="42832" marR="42832" marT="0" marB="0" anchor="b">
                    <a:lnL>
                      <a:noFill/>
                    </a:lnL>
                    <a:lnR>
                      <a:noFill/>
                    </a:lnR>
                    <a:lnT>
                      <a:noFill/>
                    </a:lnT>
                    <a:lnB>
                      <a:noFill/>
                    </a:lnB>
                  </a:tcPr>
                </a:tc>
                <a:tc>
                  <a:txBody>
                    <a:bodyPr/>
                    <a:lstStyle/>
                    <a:p>
                      <a:pPr>
                        <a:lnSpc>
                          <a:spcPct val="115000"/>
                        </a:lnSpc>
                      </a:pPr>
                      <a:endParaRPr lang="es-EC" sz="1100">
                        <a:latin typeface="Calibri"/>
                      </a:endParaRPr>
                    </a:p>
                  </a:txBody>
                  <a:tcPr marL="42832" marR="42832" marT="0" marB="0" anchor="b">
                    <a:lnL>
                      <a:noFill/>
                    </a:lnL>
                    <a:lnR>
                      <a:noFill/>
                    </a:lnR>
                    <a:lnT>
                      <a:noFill/>
                    </a:lnT>
                    <a:lnB>
                      <a:noFill/>
                    </a:lnB>
                  </a:tcPr>
                </a:tc>
                <a:tc>
                  <a:txBody>
                    <a:bodyPr/>
                    <a:lstStyle/>
                    <a:p>
                      <a:pPr>
                        <a:lnSpc>
                          <a:spcPct val="115000"/>
                        </a:lnSpc>
                      </a:pPr>
                      <a:endParaRPr lang="es-EC" sz="1100">
                        <a:latin typeface="Calibri"/>
                      </a:endParaRPr>
                    </a:p>
                  </a:txBody>
                  <a:tcPr marL="42832" marR="42832" marT="0" marB="0" anchor="b">
                    <a:lnL>
                      <a:noFill/>
                    </a:lnL>
                    <a:lnR>
                      <a:noFill/>
                    </a:lnR>
                    <a:lnT>
                      <a:noFill/>
                    </a:lnT>
                    <a:lnB>
                      <a:noFill/>
                    </a:lnB>
                  </a:tcPr>
                </a:tc>
                <a:tc>
                  <a:txBody>
                    <a:bodyPr/>
                    <a:lstStyle/>
                    <a:p>
                      <a:pPr>
                        <a:lnSpc>
                          <a:spcPct val="115000"/>
                        </a:lnSpc>
                        <a:spcAft>
                          <a:spcPts val="0"/>
                        </a:spcAft>
                      </a:pPr>
                      <a:r>
                        <a:rPr lang="es-ES" sz="1100">
                          <a:latin typeface="Arial"/>
                          <a:ea typeface="Times New Roman"/>
                          <a:cs typeface="Times New Roman"/>
                        </a:rPr>
                        <a:t> </a:t>
                      </a:r>
                      <a:endParaRPr lang="es-EC" sz="1100">
                        <a:latin typeface="Calibri"/>
                        <a:ea typeface="Calibri"/>
                        <a:cs typeface="Times New Roman"/>
                      </a:endParaRPr>
                    </a:p>
                  </a:txBody>
                  <a:tcPr marL="42832" marR="42832" marT="0"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s-EC"/>
                    </a:p>
                  </a:txBody>
                  <a:tcPr/>
                </a:tc>
                <a:tc vMerge="1">
                  <a:txBody>
                    <a:bodyPr/>
                    <a:lstStyle/>
                    <a:p>
                      <a:endParaRPr lang="es-EC"/>
                    </a:p>
                  </a:txBody>
                  <a:tcPr/>
                </a:tc>
              </a:tr>
              <a:tr h="374055">
                <a:tc>
                  <a:txBody>
                    <a:bodyPr/>
                    <a:lstStyle/>
                    <a:p>
                      <a:pPr>
                        <a:lnSpc>
                          <a:spcPct val="115000"/>
                        </a:lnSpc>
                        <a:spcAft>
                          <a:spcPts val="0"/>
                        </a:spcAft>
                      </a:pPr>
                      <a:r>
                        <a:rPr lang="es-ES_tradnl" sz="1100" b="1">
                          <a:latin typeface="Arial"/>
                          <a:ea typeface="Times New Roman"/>
                          <a:cs typeface="Times New Roman"/>
                        </a:rPr>
                        <a:t> </a:t>
                      </a:r>
                      <a:endParaRPr lang="es-EC" sz="1100">
                        <a:latin typeface="Calibri"/>
                        <a:ea typeface="Calibri"/>
                        <a:cs typeface="Times New Roman"/>
                      </a:endParaRPr>
                    </a:p>
                  </a:txBody>
                  <a:tcPr marL="42832" marR="42832"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s-EC" sz="1100">
                        <a:latin typeface="Calibri"/>
                      </a:endParaRPr>
                    </a:p>
                  </a:txBody>
                  <a:tcPr marL="42832" marR="42832" marT="0" marB="0" anchor="b">
                    <a:lnL>
                      <a:noFill/>
                    </a:lnL>
                    <a:lnR>
                      <a:noFill/>
                    </a:lnR>
                    <a:lnT>
                      <a:noFill/>
                    </a:lnT>
                    <a:lnB>
                      <a:noFill/>
                    </a:lnB>
                  </a:tcPr>
                </a:tc>
                <a:tc gridSpan="5">
                  <a:txBody>
                    <a:bodyPr/>
                    <a:lstStyle/>
                    <a:p>
                      <a:pPr>
                        <a:lnSpc>
                          <a:spcPct val="115000"/>
                        </a:lnSpc>
                        <a:spcAft>
                          <a:spcPts val="0"/>
                        </a:spcAft>
                      </a:pPr>
                      <a:r>
                        <a:rPr lang="es-ES" sz="1100">
                          <a:latin typeface="Arial"/>
                          <a:ea typeface="Times New Roman"/>
                          <a:cs typeface="Times New Roman"/>
                        </a:rPr>
                        <a:t>d. Reuniones con el Gerente de la Entidad.</a:t>
                      </a:r>
                      <a:endParaRPr lang="es-EC" sz="1100">
                        <a:latin typeface="Calibri"/>
                        <a:ea typeface="Calibri"/>
                        <a:cs typeface="Times New Roman"/>
                      </a:endParaRPr>
                    </a:p>
                  </a:txBody>
                  <a:tcPr marL="42832" marR="42832" marT="0" marB="0" anchor="b">
                    <a:lnL>
                      <a:noFill/>
                    </a:lnL>
                    <a:lnR>
                      <a:noFill/>
                    </a:lnR>
                    <a:lnT>
                      <a:noFill/>
                    </a:lnT>
                    <a:lnB>
                      <a:noFill/>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a:txBody>
                    <a:bodyPr/>
                    <a:lstStyle/>
                    <a:p>
                      <a:pPr>
                        <a:lnSpc>
                          <a:spcPct val="115000"/>
                        </a:lnSpc>
                      </a:pPr>
                      <a:endParaRPr lang="es-EC" sz="1100">
                        <a:latin typeface="Calibri"/>
                      </a:endParaRPr>
                    </a:p>
                  </a:txBody>
                  <a:tcPr marL="42832" marR="42832" marT="0" marB="0" anchor="b">
                    <a:lnL>
                      <a:noFill/>
                    </a:lnL>
                    <a:lnR>
                      <a:noFill/>
                    </a:lnR>
                    <a:lnT>
                      <a:noFill/>
                    </a:lnT>
                    <a:lnB>
                      <a:noFill/>
                    </a:lnB>
                  </a:tcPr>
                </a:tc>
                <a:tc>
                  <a:txBody>
                    <a:bodyPr/>
                    <a:lstStyle/>
                    <a:p>
                      <a:pPr algn="ctr">
                        <a:lnSpc>
                          <a:spcPct val="115000"/>
                        </a:lnSpc>
                        <a:spcAft>
                          <a:spcPts val="0"/>
                        </a:spcAft>
                      </a:pPr>
                      <a:r>
                        <a:rPr lang="es-ES" sz="1100" b="1" dirty="0">
                          <a:solidFill>
                            <a:srgbClr val="FF0000"/>
                          </a:solidFill>
                          <a:latin typeface="Arial"/>
                          <a:ea typeface="Times New Roman"/>
                          <a:cs typeface="Times New Roman"/>
                        </a:rPr>
                        <a:t> </a:t>
                      </a:r>
                      <a:endParaRPr lang="es-EC" sz="1100" dirty="0">
                        <a:latin typeface="Calibri"/>
                        <a:ea typeface="Calibri"/>
                        <a:cs typeface="Times New Roman"/>
                      </a:endParaRPr>
                    </a:p>
                  </a:txBody>
                  <a:tcPr marL="42832" marR="42832" marT="0" marB="0" anchor="b">
                    <a:lnL>
                      <a:noFill/>
                    </a:lnL>
                    <a:lnR w="12700" cap="flat" cmpd="sng" algn="ctr">
                      <a:solidFill>
                        <a:srgbClr val="000000"/>
                      </a:solidFill>
                      <a:prstDash val="solid"/>
                      <a:round/>
                      <a:headEnd type="none" w="med" len="med"/>
                      <a:tailEnd type="none" w="med" len="med"/>
                    </a:lnR>
                    <a:lnT>
                      <a:noFill/>
                    </a:lnT>
                    <a:lnB>
                      <a:noFill/>
                    </a:lnB>
                  </a:tcPr>
                </a:tc>
                <a:tc vMerge="1">
                  <a:txBody>
                    <a:bodyPr/>
                    <a:lstStyle/>
                    <a:p>
                      <a:endParaRPr lang="es-EC"/>
                    </a:p>
                  </a:txBody>
                  <a:tcPr/>
                </a:tc>
                <a:tc vMerge="1">
                  <a:txBody>
                    <a:bodyPr/>
                    <a:lstStyle/>
                    <a:p>
                      <a:endParaRPr lang="es-EC"/>
                    </a:p>
                  </a:txBody>
                  <a:tcPr/>
                </a:tc>
              </a:tr>
              <a:tr h="374055">
                <a:tc>
                  <a:txBody>
                    <a:bodyPr/>
                    <a:lstStyle/>
                    <a:p>
                      <a:pPr>
                        <a:lnSpc>
                          <a:spcPct val="115000"/>
                        </a:lnSpc>
                        <a:spcAft>
                          <a:spcPts val="0"/>
                        </a:spcAft>
                      </a:pPr>
                      <a:r>
                        <a:rPr lang="es-ES_tradnl" sz="1100" b="1">
                          <a:latin typeface="Arial"/>
                          <a:ea typeface="Times New Roman"/>
                          <a:cs typeface="Times New Roman"/>
                        </a:rPr>
                        <a:t> </a:t>
                      </a:r>
                      <a:endParaRPr lang="es-EC" sz="1100">
                        <a:latin typeface="Calibri"/>
                        <a:ea typeface="Calibri"/>
                        <a:cs typeface="Times New Roman"/>
                      </a:endParaRPr>
                    </a:p>
                  </a:txBody>
                  <a:tcPr marL="42832" marR="42832"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s-EC" sz="1100">
                        <a:latin typeface="Calibri"/>
                      </a:endParaRPr>
                    </a:p>
                  </a:txBody>
                  <a:tcPr marL="42832" marR="42832" marT="0" marB="0" anchor="b">
                    <a:lnL>
                      <a:noFill/>
                    </a:lnL>
                    <a:lnR>
                      <a:noFill/>
                    </a:lnR>
                    <a:lnT>
                      <a:noFill/>
                    </a:lnT>
                    <a:lnB>
                      <a:noFill/>
                    </a:lnB>
                  </a:tcPr>
                </a:tc>
                <a:tc gridSpan="7">
                  <a:txBody>
                    <a:bodyPr/>
                    <a:lstStyle/>
                    <a:p>
                      <a:pPr>
                        <a:lnSpc>
                          <a:spcPct val="115000"/>
                        </a:lnSpc>
                        <a:spcAft>
                          <a:spcPts val="0"/>
                        </a:spcAft>
                      </a:pPr>
                      <a:r>
                        <a:rPr lang="es-ES" sz="1100">
                          <a:effectLst>
                            <a:outerShdw blurRad="50800" dist="38100" algn="tr" rotWithShape="0">
                              <a:prstClr val="black">
                                <a:alpha val="40000"/>
                              </a:prstClr>
                            </a:outerShdw>
                          </a:effectLst>
                          <a:latin typeface="Arial"/>
                          <a:ea typeface="Times New Roman"/>
                          <a:cs typeface="Times New Roman"/>
                        </a:rPr>
                        <a:t>e. Realización de Junta con el accionista mayoritario para comunicación y aclaración de resultados.</a:t>
                      </a:r>
                      <a:endParaRPr lang="es-EC" sz="1100">
                        <a:latin typeface="Calibri"/>
                        <a:ea typeface="Calibri"/>
                        <a:cs typeface="Times New Roman"/>
                      </a:endParaRPr>
                    </a:p>
                  </a:txBody>
                  <a:tcPr marL="42832" marR="42832" marT="0" marB="0" anchor="b">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vMerge="1">
                  <a:txBody>
                    <a:bodyPr/>
                    <a:lstStyle/>
                    <a:p>
                      <a:endParaRPr lang="es-EC"/>
                    </a:p>
                  </a:txBody>
                  <a:tcPr/>
                </a:tc>
                <a:tc vMerge="1">
                  <a:txBody>
                    <a:bodyPr/>
                    <a:lstStyle/>
                    <a:p>
                      <a:endParaRPr lang="es-EC"/>
                    </a:p>
                  </a:txBody>
                  <a:tcPr/>
                </a:tc>
              </a:tr>
              <a:tr h="187028">
                <a:tc gridSpan="9">
                  <a:txBody>
                    <a:bodyPr/>
                    <a:lstStyle/>
                    <a:p>
                      <a:pPr>
                        <a:lnSpc>
                          <a:spcPct val="115000"/>
                        </a:lnSpc>
                        <a:spcAft>
                          <a:spcPts val="0"/>
                        </a:spcAft>
                      </a:pPr>
                      <a:r>
                        <a:rPr lang="es-ES" sz="1100">
                          <a:latin typeface="Arial"/>
                          <a:ea typeface="Times New Roman"/>
                          <a:cs typeface="Times New Roman"/>
                        </a:rPr>
                        <a:t>5. Preparar el presupuesto de tiempo y obtener la aprobación de la Gerente de la Compañía.</a:t>
                      </a:r>
                      <a:endParaRPr lang="es-EC" sz="1100">
                        <a:latin typeface="Calibri"/>
                        <a:ea typeface="Calibri"/>
                        <a:cs typeface="Times New Roman"/>
                      </a:endParaRPr>
                    </a:p>
                  </a:txBody>
                  <a:tcPr marL="42832" marR="428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vMerge="1">
                  <a:txBody>
                    <a:bodyPr/>
                    <a:lstStyle/>
                    <a:p>
                      <a:endParaRPr lang="es-EC"/>
                    </a:p>
                  </a:txBody>
                  <a:tcPr/>
                </a:tc>
                <a:tc vMerge="1">
                  <a:txBody>
                    <a:bodyPr/>
                    <a:lstStyle/>
                    <a:p>
                      <a:endParaRPr lang="es-EC"/>
                    </a:p>
                  </a:txBody>
                  <a:tcPr/>
                </a:tc>
              </a:tr>
              <a:tr h="561083">
                <a:tc gridSpan="9">
                  <a:txBody>
                    <a:bodyPr/>
                    <a:lstStyle/>
                    <a:p>
                      <a:pPr>
                        <a:lnSpc>
                          <a:spcPct val="115000"/>
                        </a:lnSpc>
                        <a:spcAft>
                          <a:spcPts val="0"/>
                        </a:spcAft>
                      </a:pPr>
                      <a:r>
                        <a:rPr lang="es-ES" sz="1100">
                          <a:latin typeface="Arial"/>
                          <a:ea typeface="Times New Roman"/>
                          <a:cs typeface="Times New Roman"/>
                        </a:rPr>
                        <a:t>6. Establecer un sistema de reporte de avance del trabajo y consumo de horas presupuestadas, de tal forma que se pueda prever con la debida anticipación a cualquier dificultad con el cumplimiento de las metas establecidas</a:t>
                      </a:r>
                      <a:endParaRPr lang="es-EC" sz="1100">
                        <a:latin typeface="Calibri"/>
                        <a:ea typeface="Calibri"/>
                        <a:cs typeface="Times New Roman"/>
                      </a:endParaRPr>
                    </a:p>
                  </a:txBody>
                  <a:tcPr marL="42832" marR="428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vMerge="1">
                  <a:txBody>
                    <a:bodyPr/>
                    <a:lstStyle/>
                    <a:p>
                      <a:endParaRPr lang="es-EC"/>
                    </a:p>
                  </a:txBody>
                  <a:tcPr/>
                </a:tc>
                <a:tc vMerge="1">
                  <a:txBody>
                    <a:bodyPr/>
                    <a:lstStyle/>
                    <a:p>
                      <a:endParaRPr lang="es-EC"/>
                    </a:p>
                  </a:txBody>
                  <a:tcPr/>
                </a:tc>
              </a:tr>
              <a:tr h="189660">
                <a:tc>
                  <a:txBody>
                    <a:bodyPr/>
                    <a:lstStyle/>
                    <a:p>
                      <a:pPr>
                        <a:lnSpc>
                          <a:spcPct val="115000"/>
                        </a:lnSpc>
                        <a:spcAft>
                          <a:spcPts val="0"/>
                        </a:spcAft>
                      </a:pPr>
                      <a:r>
                        <a:rPr lang="es-ES" sz="1000">
                          <a:latin typeface="Arial"/>
                          <a:ea typeface="Times New Roman"/>
                          <a:cs typeface="Times New Roman"/>
                        </a:rPr>
                        <a:t> </a:t>
                      </a:r>
                      <a:endParaRPr lang="es-EC" sz="1100">
                        <a:latin typeface="Calibri"/>
                        <a:ea typeface="Calibri"/>
                        <a:cs typeface="Times New Roman"/>
                      </a:endParaRPr>
                    </a:p>
                  </a:txBody>
                  <a:tcPr marL="42832" marR="42832"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s-EC" sz="1100">
                        <a:latin typeface="Calibri"/>
                      </a:endParaRPr>
                    </a:p>
                  </a:txBody>
                  <a:tcPr marL="42832" marR="42832" marT="0" marB="0" anchor="b">
                    <a:lnL>
                      <a:noFill/>
                    </a:lnL>
                    <a:lnR>
                      <a:noFill/>
                    </a:lnR>
                    <a:lnT>
                      <a:noFill/>
                    </a:lnT>
                    <a:lnB>
                      <a:noFill/>
                    </a:lnB>
                  </a:tcPr>
                </a:tc>
                <a:tc>
                  <a:txBody>
                    <a:bodyPr/>
                    <a:lstStyle/>
                    <a:p>
                      <a:pPr>
                        <a:lnSpc>
                          <a:spcPct val="115000"/>
                        </a:lnSpc>
                      </a:pPr>
                      <a:endParaRPr lang="es-EC" sz="1100">
                        <a:latin typeface="Calibri"/>
                      </a:endParaRPr>
                    </a:p>
                  </a:txBody>
                  <a:tcPr marL="42832" marR="42832" marT="0" marB="0" anchor="b">
                    <a:lnL>
                      <a:noFill/>
                    </a:lnL>
                    <a:lnR>
                      <a:noFill/>
                    </a:lnR>
                    <a:lnT>
                      <a:noFill/>
                    </a:lnT>
                    <a:lnB>
                      <a:noFill/>
                    </a:lnB>
                  </a:tcPr>
                </a:tc>
                <a:tc>
                  <a:txBody>
                    <a:bodyPr/>
                    <a:lstStyle/>
                    <a:p>
                      <a:pPr>
                        <a:lnSpc>
                          <a:spcPct val="115000"/>
                        </a:lnSpc>
                      </a:pPr>
                      <a:endParaRPr lang="es-EC" sz="1100">
                        <a:latin typeface="Calibri"/>
                      </a:endParaRPr>
                    </a:p>
                  </a:txBody>
                  <a:tcPr marL="42832" marR="42832" marT="0" marB="0" anchor="b">
                    <a:lnL>
                      <a:noFill/>
                    </a:lnL>
                    <a:lnR>
                      <a:noFill/>
                    </a:lnR>
                    <a:lnT>
                      <a:noFill/>
                    </a:lnT>
                    <a:lnB>
                      <a:noFill/>
                    </a:lnB>
                  </a:tcPr>
                </a:tc>
                <a:tc>
                  <a:txBody>
                    <a:bodyPr/>
                    <a:lstStyle/>
                    <a:p>
                      <a:pPr>
                        <a:lnSpc>
                          <a:spcPct val="115000"/>
                        </a:lnSpc>
                      </a:pPr>
                      <a:endParaRPr lang="es-EC" sz="1100">
                        <a:latin typeface="Calibri"/>
                      </a:endParaRPr>
                    </a:p>
                  </a:txBody>
                  <a:tcPr marL="42832" marR="42832" marT="0" marB="0" anchor="b">
                    <a:lnL>
                      <a:noFill/>
                    </a:lnL>
                    <a:lnR>
                      <a:noFill/>
                    </a:lnR>
                    <a:lnT>
                      <a:noFill/>
                    </a:lnT>
                    <a:lnB>
                      <a:noFill/>
                    </a:lnB>
                  </a:tcPr>
                </a:tc>
                <a:tc>
                  <a:txBody>
                    <a:bodyPr/>
                    <a:lstStyle/>
                    <a:p>
                      <a:pPr>
                        <a:lnSpc>
                          <a:spcPct val="115000"/>
                        </a:lnSpc>
                      </a:pPr>
                      <a:endParaRPr lang="es-EC" sz="1100">
                        <a:latin typeface="Calibri"/>
                      </a:endParaRPr>
                    </a:p>
                  </a:txBody>
                  <a:tcPr marL="42832" marR="42832" marT="0" marB="0" anchor="b">
                    <a:lnL>
                      <a:noFill/>
                    </a:lnL>
                    <a:lnR>
                      <a:noFill/>
                    </a:lnR>
                    <a:lnT>
                      <a:noFill/>
                    </a:lnT>
                    <a:lnB>
                      <a:noFill/>
                    </a:lnB>
                  </a:tcPr>
                </a:tc>
                <a:tc gridSpan="3">
                  <a:txBody>
                    <a:bodyPr/>
                    <a:lstStyle/>
                    <a:p>
                      <a:pPr algn="ctr">
                        <a:lnSpc>
                          <a:spcPct val="115000"/>
                        </a:lnSpc>
                        <a:spcAft>
                          <a:spcPts val="0"/>
                        </a:spcAft>
                      </a:pPr>
                      <a:r>
                        <a:rPr lang="es-ES" sz="900" b="1">
                          <a:latin typeface="Arial"/>
                          <a:ea typeface="Times New Roman"/>
                          <a:cs typeface="Times New Roman"/>
                        </a:rPr>
                        <a:t>PL.P.0: </a:t>
                      </a:r>
                      <a:r>
                        <a:rPr lang="es-ES" sz="900">
                          <a:latin typeface="Arial"/>
                          <a:ea typeface="Times New Roman"/>
                          <a:cs typeface="Times New Roman"/>
                        </a:rPr>
                        <a:t>PLANIFICACIÓN PRELIMINAR DE AUDITORÍA</a:t>
                      </a:r>
                      <a:endParaRPr lang="es-EC" sz="1100">
                        <a:latin typeface="Calibri"/>
                        <a:ea typeface="Calibri"/>
                        <a:cs typeface="Times New Roman"/>
                      </a:endParaRPr>
                    </a:p>
                  </a:txBody>
                  <a:tcPr marL="42832" marR="42832" marT="0" marB="0" anchor="b">
                    <a:lnL>
                      <a:noFill/>
                    </a:lnL>
                    <a:lnR w="12700" cap="flat" cmpd="sng" algn="ctr">
                      <a:solidFill>
                        <a:srgbClr val="000000"/>
                      </a:solidFill>
                      <a:prstDash val="solid"/>
                      <a:round/>
                      <a:headEnd type="none" w="med" len="med"/>
                      <a:tailEnd type="none" w="med" len="med"/>
                    </a:lnR>
                    <a:lnT>
                      <a:noFill/>
                    </a:lnT>
                    <a:lnB>
                      <a:noFill/>
                    </a:lnB>
                  </a:tcPr>
                </a:tc>
                <a:tc hMerge="1">
                  <a:txBody>
                    <a:bodyPr/>
                    <a:lstStyle/>
                    <a:p>
                      <a:endParaRPr lang="es-EC"/>
                    </a:p>
                  </a:txBody>
                  <a:tcPr/>
                </a:tc>
                <a:tc hMerge="1">
                  <a:txBody>
                    <a:bodyPr/>
                    <a:lstStyle/>
                    <a:p>
                      <a:endParaRPr lang="es-EC"/>
                    </a:p>
                  </a:txBody>
                  <a:tcPr/>
                </a:tc>
                <a:tc>
                  <a:txBody>
                    <a:bodyPr/>
                    <a:lstStyle/>
                    <a:p>
                      <a:pPr algn="ctr">
                        <a:lnSpc>
                          <a:spcPct val="115000"/>
                        </a:lnSpc>
                        <a:spcAft>
                          <a:spcPts val="0"/>
                        </a:spcAft>
                      </a:pPr>
                      <a:r>
                        <a:rPr lang="es-ES" sz="1000" b="1">
                          <a:latin typeface="Arial"/>
                          <a:ea typeface="Times New Roman"/>
                          <a:cs typeface="Times New Roman"/>
                        </a:rPr>
                        <a:t> </a:t>
                      </a:r>
                      <a:endParaRPr lang="es-EC" sz="1100">
                        <a:latin typeface="Calibri"/>
                        <a:ea typeface="Calibri"/>
                        <a:cs typeface="Times New Roman"/>
                      </a:endParaRPr>
                    </a:p>
                  </a:txBody>
                  <a:tcPr marL="42832" marR="428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0"/>
                        </a:spcAft>
                      </a:pPr>
                      <a:r>
                        <a:rPr lang="es-ES" sz="1000" b="1">
                          <a:latin typeface="Arial"/>
                          <a:ea typeface="Times New Roman"/>
                          <a:cs typeface="Times New Roman"/>
                        </a:rPr>
                        <a:t> </a:t>
                      </a:r>
                      <a:endParaRPr lang="es-EC" sz="1100">
                        <a:latin typeface="Calibri"/>
                        <a:ea typeface="Calibri"/>
                        <a:cs typeface="Times New Roman"/>
                      </a:endParaRPr>
                    </a:p>
                  </a:txBody>
                  <a:tcPr marL="42832" marR="428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94903">
                <a:tc>
                  <a:txBody>
                    <a:bodyPr/>
                    <a:lstStyle/>
                    <a:p>
                      <a:pPr>
                        <a:lnSpc>
                          <a:spcPct val="115000"/>
                        </a:lnSpc>
                        <a:spcAft>
                          <a:spcPts val="0"/>
                        </a:spcAft>
                      </a:pPr>
                      <a:r>
                        <a:rPr lang="es-ES" sz="1000">
                          <a:latin typeface="Arial"/>
                          <a:ea typeface="Times New Roman"/>
                          <a:cs typeface="Times New Roman"/>
                        </a:rPr>
                        <a:t> </a:t>
                      </a:r>
                      <a:endParaRPr lang="es-EC" sz="1100">
                        <a:latin typeface="Calibri"/>
                        <a:ea typeface="Calibri"/>
                        <a:cs typeface="Times New Roman"/>
                      </a:endParaRPr>
                    </a:p>
                  </a:txBody>
                  <a:tcPr marL="42832" marR="42832"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00">
                          <a:latin typeface="Arial"/>
                          <a:ea typeface="Times New Roman"/>
                          <a:cs typeface="Times New Roman"/>
                        </a:rPr>
                        <a:t> </a:t>
                      </a:r>
                      <a:endParaRPr lang="es-EC" sz="1100">
                        <a:latin typeface="Calibri"/>
                        <a:ea typeface="Calibri"/>
                        <a:cs typeface="Times New Roman"/>
                      </a:endParaRPr>
                    </a:p>
                  </a:txBody>
                  <a:tcPr marL="42832" marR="42832"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00">
                          <a:latin typeface="Arial"/>
                          <a:ea typeface="Times New Roman"/>
                          <a:cs typeface="Times New Roman"/>
                        </a:rPr>
                        <a:t> </a:t>
                      </a:r>
                      <a:endParaRPr lang="es-EC" sz="1100">
                        <a:latin typeface="Calibri"/>
                        <a:ea typeface="Calibri"/>
                        <a:cs typeface="Times New Roman"/>
                      </a:endParaRPr>
                    </a:p>
                  </a:txBody>
                  <a:tcPr marL="42832" marR="42832"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00">
                          <a:latin typeface="Arial"/>
                          <a:ea typeface="Times New Roman"/>
                          <a:cs typeface="Times New Roman"/>
                        </a:rPr>
                        <a:t> </a:t>
                      </a:r>
                      <a:endParaRPr lang="es-EC" sz="1100">
                        <a:latin typeface="Calibri"/>
                        <a:ea typeface="Calibri"/>
                        <a:cs typeface="Times New Roman"/>
                      </a:endParaRPr>
                    </a:p>
                  </a:txBody>
                  <a:tcPr marL="42832" marR="42832"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00">
                          <a:latin typeface="Arial"/>
                          <a:ea typeface="Times New Roman"/>
                          <a:cs typeface="Times New Roman"/>
                        </a:rPr>
                        <a:t> </a:t>
                      </a:r>
                      <a:endParaRPr lang="es-EC" sz="1100">
                        <a:latin typeface="Calibri"/>
                        <a:ea typeface="Calibri"/>
                        <a:cs typeface="Times New Roman"/>
                      </a:endParaRPr>
                    </a:p>
                  </a:txBody>
                  <a:tcPr marL="42832" marR="42832"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00">
                          <a:latin typeface="Arial"/>
                          <a:ea typeface="Times New Roman"/>
                          <a:cs typeface="Times New Roman"/>
                        </a:rPr>
                        <a:t> </a:t>
                      </a:r>
                      <a:endParaRPr lang="es-EC" sz="1100">
                        <a:latin typeface="Calibri"/>
                        <a:ea typeface="Calibri"/>
                        <a:cs typeface="Times New Roman"/>
                      </a:endParaRPr>
                    </a:p>
                  </a:txBody>
                  <a:tcPr marL="42832" marR="42832"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00">
                          <a:latin typeface="Arial"/>
                          <a:ea typeface="Times New Roman"/>
                          <a:cs typeface="Times New Roman"/>
                        </a:rPr>
                        <a:t> </a:t>
                      </a:r>
                      <a:endParaRPr lang="es-EC" sz="1100">
                        <a:latin typeface="Calibri"/>
                        <a:ea typeface="Calibri"/>
                        <a:cs typeface="Times New Roman"/>
                      </a:endParaRPr>
                    </a:p>
                  </a:txBody>
                  <a:tcPr marL="42832" marR="42832"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00">
                          <a:latin typeface="Arial"/>
                          <a:ea typeface="Times New Roman"/>
                          <a:cs typeface="Times New Roman"/>
                        </a:rPr>
                        <a:t> </a:t>
                      </a:r>
                      <a:endParaRPr lang="es-EC" sz="1100">
                        <a:latin typeface="Calibri"/>
                        <a:ea typeface="Calibri"/>
                        <a:cs typeface="Times New Roman"/>
                      </a:endParaRPr>
                    </a:p>
                  </a:txBody>
                  <a:tcPr marL="42832" marR="42832"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00">
                          <a:latin typeface="Arial"/>
                          <a:ea typeface="Times New Roman"/>
                          <a:cs typeface="Times New Roman"/>
                        </a:rPr>
                        <a:t>Referenciación:</a:t>
                      </a:r>
                      <a:endParaRPr lang="es-EC" sz="1100">
                        <a:latin typeface="Calibri"/>
                        <a:ea typeface="Calibri"/>
                        <a:cs typeface="Times New Roman"/>
                      </a:endParaRPr>
                    </a:p>
                  </a:txBody>
                  <a:tcPr marL="42832" marR="42832"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700" b="1">
                          <a:solidFill>
                            <a:srgbClr val="FF0000"/>
                          </a:solidFill>
                          <a:latin typeface="Arial"/>
                          <a:ea typeface="Times New Roman"/>
                          <a:cs typeface="Times New Roman"/>
                        </a:rPr>
                        <a:t>PL.P.0</a:t>
                      </a:r>
                      <a:endParaRPr lang="es-EC" sz="1100">
                        <a:latin typeface="Calibri"/>
                        <a:ea typeface="Calibri"/>
                        <a:cs typeface="Times New Roman"/>
                      </a:endParaRPr>
                    </a:p>
                  </a:txBody>
                  <a:tcPr marL="42832" marR="428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 sz="1500" b="1" dirty="0">
                          <a:solidFill>
                            <a:srgbClr val="FF0000"/>
                          </a:solidFill>
                          <a:latin typeface="Arial"/>
                          <a:ea typeface="Times New Roman"/>
                          <a:cs typeface="Times New Roman"/>
                        </a:rPr>
                        <a:t>1/2</a:t>
                      </a:r>
                      <a:endParaRPr lang="es-EC" sz="1100" dirty="0">
                        <a:latin typeface="Calibri"/>
                        <a:ea typeface="Calibri"/>
                        <a:cs typeface="Times New Roman"/>
                      </a:endParaRPr>
                    </a:p>
                  </a:txBody>
                  <a:tcPr marL="42832" marR="4283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
        <p:nvSpPr>
          <p:cNvPr id="3" name="2 Título"/>
          <p:cNvSpPr>
            <a:spLocks noGrp="1"/>
          </p:cNvSpPr>
          <p:nvPr>
            <p:ph type="title"/>
          </p:nvPr>
        </p:nvSpPr>
        <p:spPr/>
        <p:txBody>
          <a:bodyPr>
            <a:noAutofit/>
          </a:bodyPr>
          <a:lstStyle/>
          <a:p>
            <a:pPr lvl="1" algn="just" rtl="0">
              <a:spcBef>
                <a:spcPct val="0"/>
              </a:spcBef>
            </a:pPr>
            <a:r>
              <a:rPr lang="es-ES" sz="4000" b="1" dirty="0">
                <a:latin typeface="+mn-lt"/>
              </a:rPr>
              <a:t>PROGRAMA DE PLANIFICACIÓN </a:t>
            </a:r>
            <a:r>
              <a:rPr lang="es-ES" sz="4000" b="1" dirty="0" smtClean="0">
                <a:latin typeface="+mn-lt"/>
              </a:rPr>
              <a:t>PRELIMINAR</a:t>
            </a:r>
            <a:endParaRPr lang="es-EC" sz="4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81328"/>
            <a:ext cx="8229600" cy="5090944"/>
          </a:xfrm>
        </p:spPr>
        <p:txBody>
          <a:bodyPr>
            <a:normAutofit fontScale="77500" lnSpcReduction="20000"/>
          </a:bodyPr>
          <a:lstStyle/>
          <a:p>
            <a:pPr marL="624078" lvl="1" indent="-514350" algn="just">
              <a:spcBef>
                <a:spcPts val="400"/>
              </a:spcBef>
              <a:buSzPct val="68000"/>
              <a:buFont typeface="+mj-lt"/>
              <a:buAutoNum type="arabicPeriod" startAt="2"/>
            </a:pPr>
            <a:r>
              <a:rPr lang="es-ES_tradnl" sz="2900" dirty="0" smtClean="0"/>
              <a:t>Los estados financieros auditados interesan y son útiles a una variedad de personas y organismos:</a:t>
            </a:r>
          </a:p>
          <a:p>
            <a:pPr marL="624078" lvl="1" indent="-514350" algn="just">
              <a:spcBef>
                <a:spcPts val="400"/>
              </a:spcBef>
              <a:buSzPct val="68000"/>
              <a:buNone/>
            </a:pPr>
            <a:endParaRPr lang="es-ES_tradnl" sz="2900" dirty="0" smtClean="0"/>
          </a:p>
          <a:p>
            <a:pPr marL="603504" lvl="2" indent="-256032">
              <a:spcBef>
                <a:spcPts val="400"/>
              </a:spcBef>
              <a:buSzPct val="68000"/>
              <a:buFont typeface="Wingdings 3"/>
              <a:buChar char=""/>
            </a:pPr>
            <a:r>
              <a:rPr lang="es-ES_tradnl" sz="2800" dirty="0" smtClean="0"/>
              <a:t>A los directivos y administradores</a:t>
            </a:r>
          </a:p>
          <a:p>
            <a:pPr marL="603504" lvl="2" indent="-256032">
              <a:spcBef>
                <a:spcPts val="400"/>
              </a:spcBef>
              <a:buSzPct val="68000"/>
              <a:buFont typeface="Wingdings 3"/>
              <a:buChar char=""/>
            </a:pPr>
            <a:r>
              <a:rPr lang="es-ES_tradnl" sz="2800" dirty="0" smtClean="0"/>
              <a:t>A los accionistas o propietarios</a:t>
            </a:r>
          </a:p>
          <a:p>
            <a:pPr marL="603504" lvl="2" indent="-256032">
              <a:spcBef>
                <a:spcPts val="400"/>
              </a:spcBef>
              <a:buSzPct val="68000"/>
              <a:buFont typeface="Wingdings 3"/>
              <a:buChar char=""/>
            </a:pPr>
            <a:r>
              <a:rPr lang="es-ES_tradnl" sz="2800" dirty="0" smtClean="0"/>
              <a:t>A los inversores</a:t>
            </a:r>
          </a:p>
          <a:p>
            <a:pPr marL="603504" lvl="2" indent="-256032">
              <a:spcBef>
                <a:spcPts val="400"/>
              </a:spcBef>
              <a:buSzPct val="68000"/>
              <a:buFont typeface="Wingdings 3"/>
              <a:buChar char=""/>
            </a:pPr>
            <a:r>
              <a:rPr lang="es-ES_tradnl" sz="2800" dirty="0" smtClean="0"/>
              <a:t>A las entidades de crédito</a:t>
            </a:r>
          </a:p>
          <a:p>
            <a:pPr marL="603504" lvl="2" indent="-256032">
              <a:spcBef>
                <a:spcPts val="400"/>
              </a:spcBef>
              <a:buSzPct val="68000"/>
              <a:buFont typeface="Wingdings 3"/>
              <a:buChar char=""/>
            </a:pPr>
            <a:r>
              <a:rPr lang="es-ES_tradnl" sz="2800" dirty="0" smtClean="0"/>
              <a:t>A las autoridades fiscales</a:t>
            </a:r>
          </a:p>
          <a:p>
            <a:pPr marL="603504" lvl="2" indent="-256032" algn="just">
              <a:spcBef>
                <a:spcPts val="400"/>
              </a:spcBef>
              <a:buSzPct val="68000"/>
              <a:buFont typeface="Wingdings 3"/>
              <a:buChar char=""/>
            </a:pPr>
            <a:r>
              <a:rPr lang="es-ES_tradnl" sz="2800" dirty="0" smtClean="0"/>
              <a:t>A los acreedores, proveedores y terceros en general</a:t>
            </a:r>
          </a:p>
          <a:p>
            <a:pPr marL="603504" lvl="2" indent="-256032">
              <a:spcBef>
                <a:spcPts val="400"/>
              </a:spcBef>
              <a:buSzPct val="68000"/>
              <a:buFont typeface="Wingdings 3"/>
              <a:buChar char=""/>
            </a:pPr>
            <a:r>
              <a:rPr lang="es-ES_tradnl" sz="2800" dirty="0" smtClean="0"/>
              <a:t>A los trabajadores</a:t>
            </a:r>
          </a:p>
          <a:p>
            <a:pPr marL="603504" lvl="2" indent="-256032">
              <a:spcBef>
                <a:spcPts val="400"/>
              </a:spcBef>
              <a:buSzPct val="68000"/>
              <a:buFont typeface="Wingdings 3"/>
              <a:buChar char=""/>
            </a:pPr>
            <a:r>
              <a:rPr lang="es-ES_tradnl" sz="2800" dirty="0" smtClean="0"/>
              <a:t>A los gobiernos</a:t>
            </a:r>
          </a:p>
          <a:p>
            <a:pPr marL="603504" lvl="2" indent="-256032">
              <a:spcBef>
                <a:spcPts val="400"/>
              </a:spcBef>
              <a:buSzPct val="68000"/>
              <a:buFont typeface="Wingdings 3"/>
              <a:buChar char=""/>
            </a:pPr>
            <a:r>
              <a:rPr lang="es-ES_tradnl" sz="2800" dirty="0" smtClean="0"/>
              <a:t>Al público en general</a:t>
            </a:r>
          </a:p>
          <a:p>
            <a:pPr marL="603504" lvl="2" indent="-256032">
              <a:spcBef>
                <a:spcPts val="400"/>
              </a:spcBef>
              <a:buSzPct val="68000"/>
              <a:buFont typeface="Wingdings 3"/>
              <a:buChar char=""/>
            </a:pPr>
            <a:r>
              <a:rPr lang="es-ES_tradnl" sz="2800" dirty="0" smtClean="0"/>
              <a:t>A las entidades de control</a:t>
            </a:r>
          </a:p>
          <a:p>
            <a:pPr marL="365760" lvl="1" indent="-256032">
              <a:spcBef>
                <a:spcPts val="400"/>
              </a:spcBef>
              <a:buSzPct val="68000"/>
              <a:buFont typeface="Wingdings 3"/>
              <a:buChar char=""/>
            </a:pPr>
            <a:endParaRPr lang="es-ES_tradnl" sz="3000" dirty="0" smtClean="0"/>
          </a:p>
          <a:p>
            <a:pPr marL="310896" indent="-457200" algn="r">
              <a:buFont typeface="+mj-lt"/>
              <a:buAutoNum type="arabicPeriod" startAt="2"/>
            </a:pPr>
            <a:r>
              <a:rPr lang="es-ES_tradnl" sz="2100" dirty="0" smtClean="0"/>
              <a:t>http://html.rincondelvago.com/auditoria-contable</a:t>
            </a:r>
          </a:p>
        </p:txBody>
      </p:sp>
      <p:sp>
        <p:nvSpPr>
          <p:cNvPr id="3" name="2 Título"/>
          <p:cNvSpPr>
            <a:spLocks noGrp="1"/>
          </p:cNvSpPr>
          <p:nvPr>
            <p:ph type="title"/>
          </p:nvPr>
        </p:nvSpPr>
        <p:spPr/>
        <p:txBody>
          <a:bodyPr>
            <a:noAutofit/>
          </a:bodyPr>
          <a:lstStyle/>
          <a:p>
            <a:pPr algn="just"/>
            <a:r>
              <a:rPr lang="es-EC" sz="3500" dirty="0" smtClean="0"/>
              <a:t>IMPORTANCIA DE LOS ESTADOS FINANCIEROS AUDITADOS</a:t>
            </a:r>
            <a:endParaRPr lang="es-EC" sz="35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682671" y="1464638"/>
          <a:ext cx="7961297" cy="4750443"/>
        </p:xfrm>
        <a:graphic>
          <a:graphicData uri="http://schemas.openxmlformats.org/drawingml/2006/table">
            <a:tbl>
              <a:tblPr/>
              <a:tblGrid>
                <a:gridCol w="270641"/>
                <a:gridCol w="270641"/>
                <a:gridCol w="270641"/>
                <a:gridCol w="270641"/>
                <a:gridCol w="270641"/>
                <a:gridCol w="270641"/>
                <a:gridCol w="270641"/>
                <a:gridCol w="270641"/>
                <a:gridCol w="3452681"/>
                <a:gridCol w="541281"/>
                <a:gridCol w="919683"/>
                <a:gridCol w="882524"/>
              </a:tblGrid>
              <a:tr h="182621">
                <a:tc gridSpan="12">
                  <a:txBody>
                    <a:bodyPr/>
                    <a:lstStyle/>
                    <a:p>
                      <a:pPr algn="ctr">
                        <a:lnSpc>
                          <a:spcPct val="115000"/>
                        </a:lnSpc>
                        <a:spcAft>
                          <a:spcPts val="0"/>
                        </a:spcAft>
                      </a:pPr>
                      <a:r>
                        <a:rPr lang="es-ES" sz="1000" b="1">
                          <a:latin typeface="Arial"/>
                          <a:ea typeface="Times New Roman"/>
                          <a:cs typeface="Times New Roman"/>
                        </a:rPr>
                        <a:t>EMPRESA PRESTADORA DE SERVICIOS DE GIROS Y TRANSFERENCIAS "MKP S.A."</a:t>
                      </a:r>
                      <a:endParaRPr lang="es-EC" sz="1000">
                        <a:latin typeface="Calibri"/>
                        <a:ea typeface="Calibri"/>
                        <a:cs typeface="Times New Roman"/>
                      </a:endParaRPr>
                    </a:p>
                  </a:txBody>
                  <a:tcPr marL="42358" marR="42358" marT="0" marB="0" anchor="b">
                    <a:lnL w="12700" cap="flat" cmpd="sng" algn="ctr">
                      <a:solidFill>
                        <a:srgbClr val="000000"/>
                      </a:solidFill>
                      <a:prstDash val="solid"/>
                      <a:round/>
                      <a:headEnd type="none" w="med" len="med"/>
                      <a:tailEnd type="none" w="med" len="med"/>
                    </a:lnL>
                    <a:lnR>
                      <a:noFill/>
                    </a:lnR>
                    <a:lnT>
                      <a:noFill/>
                    </a:lnT>
                    <a:lnB>
                      <a:noFill/>
                    </a:lnB>
                    <a:solidFill>
                      <a:srgbClr val="969696"/>
                    </a:solidFill>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182621">
                <a:tc gridSpan="12">
                  <a:txBody>
                    <a:bodyPr/>
                    <a:lstStyle/>
                    <a:p>
                      <a:pPr algn="ctr">
                        <a:lnSpc>
                          <a:spcPct val="115000"/>
                        </a:lnSpc>
                        <a:spcAft>
                          <a:spcPts val="0"/>
                        </a:spcAft>
                      </a:pPr>
                      <a:r>
                        <a:rPr lang="es-ES" sz="1000" b="1">
                          <a:latin typeface="Arial"/>
                          <a:ea typeface="Times New Roman"/>
                          <a:cs typeface="Times New Roman"/>
                        </a:rPr>
                        <a:t>AUDITORÍA AL RUBRO CAJA Y BANCOS DEL EJERCICIO AÑO 2008</a:t>
                      </a:r>
                      <a:endParaRPr lang="es-EC" sz="1000">
                        <a:latin typeface="Calibri"/>
                        <a:ea typeface="Calibri"/>
                        <a:cs typeface="Times New Roman"/>
                      </a:endParaRPr>
                    </a:p>
                  </a:txBody>
                  <a:tcPr marL="42358" marR="42358" marT="0" marB="0" anchor="b">
                    <a:lnL w="12700" cap="flat" cmpd="sng" algn="ctr">
                      <a:solidFill>
                        <a:srgbClr val="000000"/>
                      </a:solidFill>
                      <a:prstDash val="solid"/>
                      <a:round/>
                      <a:headEnd type="none" w="med" len="med"/>
                      <a:tailEnd type="none" w="med" len="med"/>
                    </a:lnL>
                    <a:lnR>
                      <a:noFill/>
                    </a:lnR>
                    <a:lnT>
                      <a:noFill/>
                    </a:lnT>
                    <a:lnB>
                      <a:noFill/>
                    </a:lnB>
                    <a:solidFill>
                      <a:srgbClr val="969696"/>
                    </a:solidFill>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191427">
                <a:tc gridSpan="12">
                  <a:txBody>
                    <a:bodyPr/>
                    <a:lstStyle/>
                    <a:p>
                      <a:pPr algn="ctr">
                        <a:lnSpc>
                          <a:spcPct val="115000"/>
                        </a:lnSpc>
                        <a:spcAft>
                          <a:spcPts val="0"/>
                        </a:spcAft>
                      </a:pPr>
                      <a:r>
                        <a:rPr lang="es-ES" sz="1000" b="1">
                          <a:latin typeface="Arial"/>
                          <a:ea typeface="Times New Roman"/>
                          <a:cs typeface="Times New Roman"/>
                        </a:rPr>
                        <a:t>PROGRAMA DE PLANIFICACION PRELIMINAR</a:t>
                      </a:r>
                      <a:endParaRPr lang="es-EC" sz="1000">
                        <a:latin typeface="Calibri"/>
                        <a:ea typeface="Calibri"/>
                        <a:cs typeface="Times New Roman"/>
                      </a:endParaRPr>
                    </a:p>
                  </a:txBody>
                  <a:tcPr marL="42358" marR="42358"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969696"/>
                    </a:solidFill>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182621">
                <a:tc gridSpan="9">
                  <a:txBody>
                    <a:bodyPr/>
                    <a:lstStyle/>
                    <a:p>
                      <a:pPr algn="ctr">
                        <a:lnSpc>
                          <a:spcPct val="115000"/>
                        </a:lnSpc>
                        <a:spcAft>
                          <a:spcPts val="0"/>
                        </a:spcAft>
                      </a:pPr>
                      <a:r>
                        <a:rPr lang="es-ES_tradnl" sz="1000">
                          <a:latin typeface="Arial"/>
                          <a:ea typeface="Times New Roman"/>
                          <a:cs typeface="Times New Roman"/>
                        </a:rPr>
                        <a:t> </a:t>
                      </a:r>
                      <a:endParaRPr lang="es-EC" sz="1000">
                        <a:latin typeface="Calibri"/>
                        <a:ea typeface="Calibri"/>
                        <a:cs typeface="Times New Roman"/>
                      </a:endParaRPr>
                    </a:p>
                  </a:txBody>
                  <a:tcPr marL="42358" marR="42358"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9696"/>
                    </a:solidFill>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a:txBody>
                    <a:bodyPr/>
                    <a:lstStyle/>
                    <a:p>
                      <a:pPr>
                        <a:lnSpc>
                          <a:spcPct val="115000"/>
                        </a:lnSpc>
                        <a:spcAft>
                          <a:spcPts val="0"/>
                        </a:spcAft>
                      </a:pPr>
                      <a:r>
                        <a:rPr lang="es-ES" sz="1000">
                          <a:latin typeface="Arial"/>
                          <a:ea typeface="Times New Roman"/>
                          <a:cs typeface="Times New Roman"/>
                        </a:rPr>
                        <a:t> </a:t>
                      </a:r>
                      <a:endParaRPr lang="es-EC" sz="1000">
                        <a:latin typeface="Calibri"/>
                        <a:ea typeface="Calibri"/>
                        <a:cs typeface="Times New Roman"/>
                      </a:endParaRPr>
                    </a:p>
                  </a:txBody>
                  <a:tcPr marL="42358" marR="42358"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9696"/>
                    </a:solidFill>
                  </a:tcPr>
                </a:tc>
                <a:tc>
                  <a:txBody>
                    <a:bodyPr/>
                    <a:lstStyle/>
                    <a:p>
                      <a:pPr algn="ctr">
                        <a:lnSpc>
                          <a:spcPct val="115000"/>
                        </a:lnSpc>
                        <a:spcAft>
                          <a:spcPts val="0"/>
                        </a:spcAft>
                      </a:pPr>
                      <a:r>
                        <a:rPr lang="es-ES" sz="1000">
                          <a:latin typeface="Arial"/>
                          <a:ea typeface="Times New Roman"/>
                          <a:cs typeface="Times New Roman"/>
                        </a:rPr>
                        <a:t> </a:t>
                      </a:r>
                      <a:endParaRPr lang="es-EC" sz="1000">
                        <a:latin typeface="Calibri"/>
                        <a:ea typeface="Calibri"/>
                        <a:cs typeface="Times New Roman"/>
                      </a:endParaRPr>
                    </a:p>
                  </a:txBody>
                  <a:tcPr marL="42358" marR="42358"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9696"/>
                    </a:solidFill>
                  </a:tcPr>
                </a:tc>
                <a:tc>
                  <a:txBody>
                    <a:bodyPr/>
                    <a:lstStyle/>
                    <a:p>
                      <a:pPr algn="ctr">
                        <a:lnSpc>
                          <a:spcPct val="115000"/>
                        </a:lnSpc>
                        <a:spcAft>
                          <a:spcPts val="0"/>
                        </a:spcAft>
                      </a:pPr>
                      <a:r>
                        <a:rPr lang="es-ES" sz="1000">
                          <a:latin typeface="Arial"/>
                          <a:ea typeface="Times New Roman"/>
                          <a:cs typeface="Times New Roman"/>
                        </a:rPr>
                        <a:t> </a:t>
                      </a:r>
                      <a:endParaRPr lang="es-EC" sz="1000">
                        <a:latin typeface="Calibri"/>
                        <a:ea typeface="Calibri"/>
                        <a:cs typeface="Times New Roman"/>
                      </a:endParaRPr>
                    </a:p>
                  </a:txBody>
                  <a:tcPr marL="42358" marR="42358"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69696"/>
                    </a:solidFill>
                  </a:tcPr>
                </a:tc>
              </a:tr>
              <a:tr h="191427">
                <a:tc gridSpan="10">
                  <a:txBody>
                    <a:bodyPr/>
                    <a:lstStyle/>
                    <a:p>
                      <a:pPr>
                        <a:lnSpc>
                          <a:spcPct val="115000"/>
                        </a:lnSpc>
                        <a:spcAft>
                          <a:spcPts val="0"/>
                        </a:spcAft>
                      </a:pPr>
                      <a:r>
                        <a:rPr lang="es-ES" sz="1000">
                          <a:latin typeface="Arial"/>
                          <a:ea typeface="Times New Roman"/>
                          <a:cs typeface="Times New Roman"/>
                        </a:rPr>
                        <a:t>7. Preparar  los  programas de  auditoría  definitivos  a  remitir a las partes interesadas.</a:t>
                      </a:r>
                      <a:endParaRPr lang="es-EC" sz="1000">
                        <a:latin typeface="Calibri"/>
                        <a:ea typeface="Calibri"/>
                        <a:cs typeface="Times New Roman"/>
                      </a:endParaRPr>
                    </a:p>
                  </a:txBody>
                  <a:tcPr marL="42358" marR="4235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rowSpan="7">
                  <a:txBody>
                    <a:bodyPr/>
                    <a:lstStyle/>
                    <a:p>
                      <a:pPr algn="ctr">
                        <a:lnSpc>
                          <a:spcPct val="115000"/>
                        </a:lnSpc>
                        <a:spcAft>
                          <a:spcPts val="0"/>
                        </a:spcAft>
                      </a:pPr>
                      <a:r>
                        <a:rPr lang="es-ES" sz="1000" b="1">
                          <a:latin typeface="Arial"/>
                          <a:ea typeface="Times New Roman"/>
                          <a:cs typeface="Times New Roman"/>
                        </a:rPr>
                        <a:t>Alejandra Salazar y Wendy Velasco</a:t>
                      </a:r>
                      <a:endParaRPr lang="es-EC" sz="1000">
                        <a:latin typeface="Calibri"/>
                        <a:ea typeface="Calibri"/>
                        <a:cs typeface="Times New Roman"/>
                      </a:endParaRPr>
                    </a:p>
                  </a:txBody>
                  <a:tcPr marL="42358" marR="423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7">
                  <a:txBody>
                    <a:bodyPr/>
                    <a:lstStyle/>
                    <a:p>
                      <a:pPr algn="ctr">
                        <a:lnSpc>
                          <a:spcPct val="115000"/>
                        </a:lnSpc>
                        <a:spcAft>
                          <a:spcPts val="0"/>
                        </a:spcAft>
                      </a:pPr>
                      <a:r>
                        <a:rPr lang="es-ES" sz="1000" b="1">
                          <a:latin typeface="Arial"/>
                          <a:ea typeface="Times New Roman"/>
                          <a:cs typeface="Times New Roman"/>
                        </a:rPr>
                        <a:t>Desde: 07/07/2009    Hasta: 21/07/2009</a:t>
                      </a:r>
                      <a:endParaRPr lang="es-EC" sz="1000">
                        <a:latin typeface="Calibri"/>
                        <a:ea typeface="Calibri"/>
                        <a:cs typeface="Times New Roman"/>
                      </a:endParaRPr>
                    </a:p>
                  </a:txBody>
                  <a:tcPr marL="42358" marR="423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853">
                <a:tc gridSpan="10">
                  <a:txBody>
                    <a:bodyPr/>
                    <a:lstStyle/>
                    <a:p>
                      <a:pPr>
                        <a:lnSpc>
                          <a:spcPct val="115000"/>
                        </a:lnSpc>
                        <a:spcAft>
                          <a:spcPts val="0"/>
                        </a:spcAft>
                      </a:pPr>
                      <a:r>
                        <a:rPr lang="es-ES" sz="1000">
                          <a:latin typeface="Arial"/>
                          <a:ea typeface="Times New Roman"/>
                          <a:cs typeface="Times New Roman"/>
                        </a:rPr>
                        <a:t>8. Planeación previa en cuanto a la forma de adecuada en que deben desempeñarse, en lo referente a puntualidad y de obtención de la información.</a:t>
                      </a:r>
                      <a:endParaRPr lang="es-EC" sz="1000">
                        <a:latin typeface="Calibri"/>
                        <a:ea typeface="Calibri"/>
                        <a:cs typeface="Times New Roman"/>
                      </a:endParaRPr>
                    </a:p>
                  </a:txBody>
                  <a:tcPr marL="42358" marR="4235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vMerge="1">
                  <a:txBody>
                    <a:bodyPr/>
                    <a:lstStyle/>
                    <a:p>
                      <a:endParaRPr lang="es-EC"/>
                    </a:p>
                  </a:txBody>
                  <a:tcPr/>
                </a:tc>
                <a:tc vMerge="1">
                  <a:txBody>
                    <a:bodyPr/>
                    <a:lstStyle/>
                    <a:p>
                      <a:endParaRPr lang="es-EC"/>
                    </a:p>
                  </a:txBody>
                  <a:tcPr/>
                </a:tc>
              </a:tr>
              <a:tr h="382853">
                <a:tc gridSpan="10">
                  <a:txBody>
                    <a:bodyPr/>
                    <a:lstStyle/>
                    <a:p>
                      <a:pPr>
                        <a:lnSpc>
                          <a:spcPct val="115000"/>
                        </a:lnSpc>
                        <a:spcAft>
                          <a:spcPts val="0"/>
                        </a:spcAft>
                      </a:pPr>
                      <a:r>
                        <a:rPr lang="es-ES" sz="1000">
                          <a:latin typeface="Arial"/>
                          <a:ea typeface="Times New Roman"/>
                          <a:cs typeface="Times New Roman"/>
                        </a:rPr>
                        <a:t>9. Formular a la brevedad el archivo permanente y evaluar la documentación a incluirse, así como estudiar el mismo.</a:t>
                      </a:r>
                      <a:endParaRPr lang="es-EC" sz="1000">
                        <a:latin typeface="Calibri"/>
                        <a:ea typeface="Calibri"/>
                        <a:cs typeface="Times New Roman"/>
                      </a:endParaRPr>
                    </a:p>
                  </a:txBody>
                  <a:tcPr marL="42358" marR="4235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vMerge="1">
                  <a:txBody>
                    <a:bodyPr/>
                    <a:lstStyle/>
                    <a:p>
                      <a:endParaRPr lang="es-EC"/>
                    </a:p>
                  </a:txBody>
                  <a:tcPr/>
                </a:tc>
                <a:tc vMerge="1">
                  <a:txBody>
                    <a:bodyPr/>
                    <a:lstStyle/>
                    <a:p>
                      <a:endParaRPr lang="es-EC"/>
                    </a:p>
                  </a:txBody>
                  <a:tcPr/>
                </a:tc>
              </a:tr>
              <a:tr h="765706">
                <a:tc gridSpan="10">
                  <a:txBody>
                    <a:bodyPr/>
                    <a:lstStyle/>
                    <a:p>
                      <a:pPr>
                        <a:lnSpc>
                          <a:spcPct val="115000"/>
                        </a:lnSpc>
                        <a:spcAft>
                          <a:spcPts val="0"/>
                        </a:spcAft>
                      </a:pPr>
                      <a:r>
                        <a:rPr lang="es-ES" sz="1000">
                          <a:latin typeface="Arial"/>
                          <a:ea typeface="Times New Roman"/>
                          <a:cs typeface="Times New Roman"/>
                        </a:rPr>
                        <a:t>10. Obtener un entendimiento de las principales actividades de la Entidad que tienen incidencia en la preparación de la información financiera (p. e. entrevistas con responsables directos de las áreas de análisis de la Entidad). Obtener, leer y analizar los manuales de funciones, políticas y procedimientos, así como también el Reglamento Interno.</a:t>
                      </a:r>
                      <a:endParaRPr lang="es-EC" sz="1000">
                        <a:latin typeface="Calibri"/>
                        <a:ea typeface="Calibri"/>
                        <a:cs typeface="Times New Roman"/>
                      </a:endParaRPr>
                    </a:p>
                  </a:txBody>
                  <a:tcPr marL="42358" marR="4235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vMerge="1">
                  <a:txBody>
                    <a:bodyPr/>
                    <a:lstStyle/>
                    <a:p>
                      <a:endParaRPr lang="es-EC"/>
                    </a:p>
                  </a:txBody>
                  <a:tcPr/>
                </a:tc>
                <a:tc vMerge="1">
                  <a:txBody>
                    <a:bodyPr/>
                    <a:lstStyle/>
                    <a:p>
                      <a:endParaRPr lang="es-EC"/>
                    </a:p>
                  </a:txBody>
                  <a:tcPr/>
                </a:tc>
              </a:tr>
              <a:tr h="574280">
                <a:tc gridSpan="10">
                  <a:txBody>
                    <a:bodyPr/>
                    <a:lstStyle/>
                    <a:p>
                      <a:pPr>
                        <a:lnSpc>
                          <a:spcPct val="115000"/>
                        </a:lnSpc>
                        <a:spcAft>
                          <a:spcPts val="0"/>
                        </a:spcAft>
                      </a:pPr>
                      <a:r>
                        <a:rPr lang="es-ES" sz="1000">
                          <a:latin typeface="Arial"/>
                          <a:ea typeface="Times New Roman"/>
                          <a:cs typeface="Times New Roman"/>
                        </a:rPr>
                        <a:t>11. Obtener copia de las  disposiciones  legales y  normas vigentes que regulan las actividades de la Entidad, con incidencia  en la información financiera en cuanto a su preparación y cumplimiento: así como, la relacionada a su naturaleza jurídica, de organización, ejecución, entre otros aspectos.</a:t>
                      </a:r>
                      <a:endParaRPr lang="es-EC" sz="1000">
                        <a:latin typeface="Calibri"/>
                        <a:ea typeface="Calibri"/>
                        <a:cs typeface="Times New Roman"/>
                      </a:endParaRPr>
                    </a:p>
                  </a:txBody>
                  <a:tcPr marL="42358" marR="4235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vMerge="1">
                  <a:txBody>
                    <a:bodyPr/>
                    <a:lstStyle/>
                    <a:p>
                      <a:endParaRPr lang="es-EC"/>
                    </a:p>
                  </a:txBody>
                  <a:tcPr/>
                </a:tc>
                <a:tc vMerge="1">
                  <a:txBody>
                    <a:bodyPr/>
                    <a:lstStyle/>
                    <a:p>
                      <a:endParaRPr lang="es-EC"/>
                    </a:p>
                  </a:txBody>
                  <a:tcPr/>
                </a:tc>
              </a:tr>
              <a:tr h="191427">
                <a:tc gridSpan="10">
                  <a:txBody>
                    <a:bodyPr/>
                    <a:lstStyle/>
                    <a:p>
                      <a:pPr>
                        <a:lnSpc>
                          <a:spcPct val="115000"/>
                        </a:lnSpc>
                        <a:spcAft>
                          <a:spcPts val="0"/>
                        </a:spcAft>
                      </a:pPr>
                      <a:r>
                        <a:rPr lang="es-ES" sz="1000">
                          <a:latin typeface="Arial"/>
                          <a:ea typeface="Times New Roman"/>
                          <a:cs typeface="Times New Roman"/>
                        </a:rPr>
                        <a:t>12. Determinar cómo y cuándo serán  comunicados  los  comentarios resultantes de la auditoría.</a:t>
                      </a:r>
                      <a:endParaRPr lang="es-EC" sz="1000">
                        <a:latin typeface="Calibri"/>
                        <a:ea typeface="Calibri"/>
                        <a:cs typeface="Times New Roman"/>
                      </a:endParaRPr>
                    </a:p>
                  </a:txBody>
                  <a:tcPr marL="42358" marR="4235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vMerge="1">
                  <a:txBody>
                    <a:bodyPr/>
                    <a:lstStyle/>
                    <a:p>
                      <a:endParaRPr lang="es-EC"/>
                    </a:p>
                  </a:txBody>
                  <a:tcPr/>
                </a:tc>
                <a:tc vMerge="1">
                  <a:txBody>
                    <a:bodyPr/>
                    <a:lstStyle/>
                    <a:p>
                      <a:endParaRPr lang="es-EC"/>
                    </a:p>
                  </a:txBody>
                  <a:tcPr/>
                </a:tc>
              </a:tr>
              <a:tr h="382853">
                <a:tc gridSpan="10">
                  <a:txBody>
                    <a:bodyPr/>
                    <a:lstStyle/>
                    <a:p>
                      <a:pPr>
                        <a:lnSpc>
                          <a:spcPct val="115000"/>
                        </a:lnSpc>
                        <a:spcAft>
                          <a:spcPts val="0"/>
                        </a:spcAft>
                      </a:pPr>
                      <a:r>
                        <a:rPr lang="es-ES" sz="1000">
                          <a:latin typeface="Arial"/>
                          <a:ea typeface="Times New Roman"/>
                          <a:cs typeface="Times New Roman"/>
                        </a:rPr>
                        <a:t>13. Coordinar y definir con el accionista mayoritario y el más apropiado de la Entidad, la preparación y envío de la correspondencia necesarias a terceros.</a:t>
                      </a:r>
                      <a:endParaRPr lang="es-EC" sz="1000">
                        <a:latin typeface="Calibri"/>
                        <a:ea typeface="Calibri"/>
                        <a:cs typeface="Times New Roman"/>
                      </a:endParaRPr>
                    </a:p>
                  </a:txBody>
                  <a:tcPr marL="42358" marR="4235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vMerge="1">
                  <a:txBody>
                    <a:bodyPr/>
                    <a:lstStyle/>
                    <a:p>
                      <a:endParaRPr lang="es-EC"/>
                    </a:p>
                  </a:txBody>
                  <a:tcPr/>
                </a:tc>
                <a:tc vMerge="1">
                  <a:txBody>
                    <a:bodyPr/>
                    <a:lstStyle/>
                    <a:p>
                      <a:endParaRPr lang="es-EC"/>
                    </a:p>
                  </a:txBody>
                  <a:tcPr/>
                </a:tc>
              </a:tr>
              <a:tr h="382853">
                <a:tc gridSpan="10">
                  <a:txBody>
                    <a:bodyPr/>
                    <a:lstStyle/>
                    <a:p>
                      <a:pPr>
                        <a:lnSpc>
                          <a:spcPct val="115000"/>
                        </a:lnSpc>
                        <a:spcAft>
                          <a:spcPts val="0"/>
                        </a:spcAft>
                      </a:pPr>
                      <a:r>
                        <a:rPr lang="es-ES" sz="1000">
                          <a:latin typeface="Arial"/>
                          <a:ea typeface="Times New Roman"/>
                          <a:cs typeface="Times New Roman"/>
                        </a:rPr>
                        <a:t>14. Identificar las debilidades de control interno del proceso, para fines del memorando de control interno, y determine el riesgo  de control a nivel del proceso.</a:t>
                      </a:r>
                      <a:endParaRPr lang="es-EC" sz="1000">
                        <a:latin typeface="Calibri"/>
                        <a:ea typeface="Calibri"/>
                        <a:cs typeface="Times New Roman"/>
                      </a:endParaRPr>
                    </a:p>
                  </a:txBody>
                  <a:tcPr marL="42358" marR="4235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rowSpan="2">
                  <a:txBody>
                    <a:bodyPr/>
                    <a:lstStyle/>
                    <a:p>
                      <a:pPr algn="ctr">
                        <a:lnSpc>
                          <a:spcPct val="115000"/>
                        </a:lnSpc>
                        <a:spcAft>
                          <a:spcPts val="0"/>
                        </a:spcAft>
                      </a:pPr>
                      <a:r>
                        <a:rPr lang="es-ES" sz="1000" b="1">
                          <a:latin typeface="Arial"/>
                          <a:ea typeface="Times New Roman"/>
                          <a:cs typeface="Times New Roman"/>
                        </a:rPr>
                        <a:t>Alejandra Salazar</a:t>
                      </a:r>
                      <a:endParaRPr lang="es-EC" sz="1000">
                        <a:latin typeface="Calibri"/>
                        <a:ea typeface="Calibri"/>
                        <a:cs typeface="Times New Roman"/>
                      </a:endParaRPr>
                    </a:p>
                  </a:txBody>
                  <a:tcPr marL="42358" marR="423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es-ES" sz="1000" b="1">
                          <a:latin typeface="Arial"/>
                          <a:ea typeface="Times New Roman"/>
                          <a:cs typeface="Times New Roman"/>
                        </a:rPr>
                        <a:t>Desde: 05/08/2009    Hasta: 07/08/2009</a:t>
                      </a:r>
                      <a:endParaRPr lang="es-EC" sz="1000">
                        <a:latin typeface="Calibri"/>
                        <a:ea typeface="Calibri"/>
                        <a:cs typeface="Times New Roman"/>
                      </a:endParaRPr>
                    </a:p>
                  </a:txBody>
                  <a:tcPr marL="42358" marR="4235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853">
                <a:tc gridSpan="10">
                  <a:txBody>
                    <a:bodyPr/>
                    <a:lstStyle/>
                    <a:p>
                      <a:pPr>
                        <a:lnSpc>
                          <a:spcPct val="115000"/>
                        </a:lnSpc>
                        <a:spcAft>
                          <a:spcPts val="0"/>
                        </a:spcAft>
                      </a:pPr>
                      <a:r>
                        <a:rPr lang="es-ES" sz="1000">
                          <a:latin typeface="Arial"/>
                          <a:ea typeface="Times New Roman"/>
                          <a:cs typeface="Times New Roman"/>
                        </a:rPr>
                        <a:t>15. Preparación del reporte estratégico y bosquejo del plan de auditoría final y discusión de  los criterios y procedimientos con La Gerente y el accionista mayoritario.</a:t>
                      </a:r>
                      <a:endParaRPr lang="es-EC" sz="1000">
                        <a:latin typeface="Calibri"/>
                        <a:ea typeface="Calibri"/>
                        <a:cs typeface="Times New Roman"/>
                      </a:endParaRPr>
                    </a:p>
                  </a:txBody>
                  <a:tcPr marL="42358" marR="4235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vMerge="1">
                  <a:txBody>
                    <a:bodyPr/>
                    <a:lstStyle/>
                    <a:p>
                      <a:endParaRPr lang="es-EC"/>
                    </a:p>
                  </a:txBody>
                  <a:tcPr/>
                </a:tc>
                <a:tc vMerge="1">
                  <a:txBody>
                    <a:bodyPr/>
                    <a:lstStyle/>
                    <a:p>
                      <a:endParaRPr lang="es-EC"/>
                    </a:p>
                  </a:txBody>
                  <a:tcPr/>
                </a:tc>
              </a:tr>
              <a:tr h="191427">
                <a:tc>
                  <a:txBody>
                    <a:bodyPr/>
                    <a:lstStyle/>
                    <a:p>
                      <a:pPr>
                        <a:lnSpc>
                          <a:spcPct val="115000"/>
                        </a:lnSpc>
                        <a:spcAft>
                          <a:spcPts val="0"/>
                        </a:spcAft>
                      </a:pPr>
                      <a:r>
                        <a:rPr lang="es-ES" sz="1000">
                          <a:latin typeface="Arial"/>
                          <a:ea typeface="Times New Roman"/>
                          <a:cs typeface="Times New Roman"/>
                        </a:rPr>
                        <a:t> </a:t>
                      </a:r>
                      <a:endParaRPr lang="es-EC" sz="1000">
                        <a:latin typeface="Calibri"/>
                        <a:ea typeface="Calibri"/>
                        <a:cs typeface="Times New Roman"/>
                      </a:endParaRPr>
                    </a:p>
                  </a:txBody>
                  <a:tcPr marL="42358" marR="42358"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pPr>
                      <a:endParaRPr lang="es-EC" sz="1000">
                        <a:latin typeface="Calibri"/>
                      </a:endParaRPr>
                    </a:p>
                  </a:txBody>
                  <a:tcPr marL="42358" marR="42358" marT="0" marB="0" anchor="b">
                    <a:lnL>
                      <a:noFill/>
                    </a:lnL>
                    <a:lnR>
                      <a:noFill/>
                    </a:lnR>
                    <a:lnT>
                      <a:noFill/>
                    </a:lnT>
                    <a:lnB>
                      <a:noFill/>
                    </a:lnB>
                  </a:tcPr>
                </a:tc>
                <a:tc>
                  <a:txBody>
                    <a:bodyPr/>
                    <a:lstStyle/>
                    <a:p>
                      <a:pPr>
                        <a:lnSpc>
                          <a:spcPct val="115000"/>
                        </a:lnSpc>
                      </a:pPr>
                      <a:endParaRPr lang="es-EC" sz="1000">
                        <a:latin typeface="Calibri"/>
                      </a:endParaRPr>
                    </a:p>
                  </a:txBody>
                  <a:tcPr marL="42358" marR="42358" marT="0" marB="0" anchor="b">
                    <a:lnL>
                      <a:noFill/>
                    </a:lnL>
                    <a:lnR>
                      <a:noFill/>
                    </a:lnR>
                    <a:lnT>
                      <a:noFill/>
                    </a:lnT>
                    <a:lnB>
                      <a:noFill/>
                    </a:lnB>
                  </a:tcPr>
                </a:tc>
                <a:tc>
                  <a:txBody>
                    <a:bodyPr/>
                    <a:lstStyle/>
                    <a:p>
                      <a:pPr>
                        <a:lnSpc>
                          <a:spcPct val="115000"/>
                        </a:lnSpc>
                      </a:pPr>
                      <a:endParaRPr lang="es-EC" sz="1000">
                        <a:latin typeface="Calibri"/>
                      </a:endParaRPr>
                    </a:p>
                  </a:txBody>
                  <a:tcPr marL="42358" marR="42358" marT="0" marB="0" anchor="b">
                    <a:lnL>
                      <a:noFill/>
                    </a:lnL>
                    <a:lnR>
                      <a:noFill/>
                    </a:lnR>
                    <a:lnT>
                      <a:noFill/>
                    </a:lnT>
                    <a:lnB>
                      <a:noFill/>
                    </a:lnB>
                  </a:tcPr>
                </a:tc>
                <a:tc>
                  <a:txBody>
                    <a:bodyPr/>
                    <a:lstStyle/>
                    <a:p>
                      <a:pPr>
                        <a:lnSpc>
                          <a:spcPct val="115000"/>
                        </a:lnSpc>
                      </a:pPr>
                      <a:endParaRPr lang="es-EC" sz="1000">
                        <a:latin typeface="Calibri"/>
                      </a:endParaRPr>
                    </a:p>
                  </a:txBody>
                  <a:tcPr marL="42358" marR="42358" marT="0" marB="0" anchor="b">
                    <a:lnL>
                      <a:noFill/>
                    </a:lnL>
                    <a:lnR>
                      <a:noFill/>
                    </a:lnR>
                    <a:lnT>
                      <a:noFill/>
                    </a:lnT>
                    <a:lnB>
                      <a:noFill/>
                    </a:lnB>
                  </a:tcPr>
                </a:tc>
                <a:tc>
                  <a:txBody>
                    <a:bodyPr/>
                    <a:lstStyle/>
                    <a:p>
                      <a:pPr>
                        <a:lnSpc>
                          <a:spcPct val="115000"/>
                        </a:lnSpc>
                      </a:pPr>
                      <a:endParaRPr lang="es-EC" sz="1000">
                        <a:latin typeface="Calibri"/>
                      </a:endParaRPr>
                    </a:p>
                  </a:txBody>
                  <a:tcPr marL="42358" marR="42358" marT="0" marB="0" anchor="b">
                    <a:lnL>
                      <a:noFill/>
                    </a:lnL>
                    <a:lnR>
                      <a:noFill/>
                    </a:lnR>
                    <a:lnT>
                      <a:noFill/>
                    </a:lnT>
                    <a:lnB>
                      <a:noFill/>
                    </a:lnB>
                  </a:tcPr>
                </a:tc>
                <a:tc>
                  <a:txBody>
                    <a:bodyPr/>
                    <a:lstStyle/>
                    <a:p>
                      <a:pPr>
                        <a:lnSpc>
                          <a:spcPct val="115000"/>
                        </a:lnSpc>
                      </a:pPr>
                      <a:endParaRPr lang="es-EC" sz="1000">
                        <a:latin typeface="Calibri"/>
                      </a:endParaRPr>
                    </a:p>
                  </a:txBody>
                  <a:tcPr marL="42358" marR="42358" marT="0" marB="0" anchor="b">
                    <a:lnL>
                      <a:noFill/>
                    </a:lnL>
                    <a:lnR>
                      <a:noFill/>
                    </a:lnR>
                    <a:lnT>
                      <a:noFill/>
                    </a:lnT>
                    <a:lnB>
                      <a:noFill/>
                    </a:lnB>
                  </a:tcPr>
                </a:tc>
                <a:tc>
                  <a:txBody>
                    <a:bodyPr/>
                    <a:lstStyle/>
                    <a:p>
                      <a:pPr>
                        <a:lnSpc>
                          <a:spcPct val="115000"/>
                        </a:lnSpc>
                      </a:pPr>
                      <a:endParaRPr lang="es-EC" sz="1000">
                        <a:latin typeface="Calibri"/>
                      </a:endParaRPr>
                    </a:p>
                  </a:txBody>
                  <a:tcPr marL="42358" marR="42358" marT="0" marB="0" anchor="b">
                    <a:lnL>
                      <a:noFill/>
                    </a:lnL>
                    <a:lnR>
                      <a:noFill/>
                    </a:lnR>
                    <a:lnT>
                      <a:noFill/>
                    </a:lnT>
                    <a:lnB>
                      <a:noFill/>
                    </a:lnB>
                  </a:tcPr>
                </a:tc>
                <a:tc>
                  <a:txBody>
                    <a:bodyPr/>
                    <a:lstStyle/>
                    <a:p>
                      <a:pPr>
                        <a:lnSpc>
                          <a:spcPct val="115000"/>
                        </a:lnSpc>
                        <a:spcAft>
                          <a:spcPts val="0"/>
                        </a:spcAft>
                      </a:pPr>
                      <a:r>
                        <a:rPr lang="es-ES" sz="1000">
                          <a:latin typeface="Arial"/>
                          <a:ea typeface="Times New Roman"/>
                          <a:cs typeface="Times New Roman"/>
                        </a:rPr>
                        <a:t>Referenciación:</a:t>
                      </a:r>
                      <a:endParaRPr lang="es-EC" sz="1000">
                        <a:latin typeface="Calibri"/>
                        <a:ea typeface="Calibri"/>
                        <a:cs typeface="Times New Roman"/>
                      </a:endParaRPr>
                    </a:p>
                  </a:txBody>
                  <a:tcPr marL="42358" marR="42358" marT="0" marB="0" anchor="b">
                    <a:lnL>
                      <a:noFill/>
                    </a:lnL>
                    <a:lnR>
                      <a:noFill/>
                    </a:lnR>
                    <a:lnT>
                      <a:noFill/>
                    </a:lnT>
                    <a:lnB>
                      <a:noFill/>
                    </a:lnB>
                  </a:tcPr>
                </a:tc>
                <a:tc>
                  <a:txBody>
                    <a:bodyPr/>
                    <a:lstStyle/>
                    <a:p>
                      <a:pPr>
                        <a:lnSpc>
                          <a:spcPct val="115000"/>
                        </a:lnSpc>
                      </a:pPr>
                      <a:endParaRPr lang="es-EC" sz="1000">
                        <a:latin typeface="Calibri"/>
                      </a:endParaRPr>
                    </a:p>
                  </a:txBody>
                  <a:tcPr marL="42358" marR="42358" marT="0" marB="0" anchor="b">
                    <a:lnL>
                      <a:noFill/>
                    </a:lnL>
                    <a:lnR w="12700" cap="flat" cmpd="sng" algn="ctr">
                      <a:solidFill>
                        <a:srgbClr val="000000"/>
                      </a:solidFill>
                      <a:prstDash val="solid"/>
                      <a:round/>
                      <a:headEnd type="none" w="med" len="med"/>
                      <a:tailEnd type="none" w="med" len="med"/>
                    </a:lnR>
                    <a:lnT>
                      <a:noFill/>
                    </a:lnT>
                    <a:lnB>
                      <a:noFill/>
                    </a:lnB>
                  </a:tcPr>
                </a:tc>
                <a:tc rowSpan="2">
                  <a:txBody>
                    <a:bodyPr/>
                    <a:lstStyle/>
                    <a:p>
                      <a:pPr algn="ctr">
                        <a:lnSpc>
                          <a:spcPct val="115000"/>
                        </a:lnSpc>
                        <a:spcAft>
                          <a:spcPts val="0"/>
                        </a:spcAft>
                      </a:pPr>
                      <a:r>
                        <a:rPr lang="es-ES" sz="1700" b="1">
                          <a:solidFill>
                            <a:srgbClr val="FF0000"/>
                          </a:solidFill>
                          <a:latin typeface="Arial"/>
                          <a:ea typeface="Times New Roman"/>
                          <a:cs typeface="Times New Roman"/>
                        </a:rPr>
                        <a:t>PL.P.0</a:t>
                      </a:r>
                      <a:endParaRPr lang="es-EC" sz="1000">
                        <a:latin typeface="Calibri"/>
                        <a:ea typeface="Calibri"/>
                        <a:cs typeface="Times New Roman"/>
                      </a:endParaRPr>
                    </a:p>
                  </a:txBody>
                  <a:tcPr marL="42358" marR="4235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es-ES" sz="1500" b="1">
                          <a:solidFill>
                            <a:srgbClr val="FF0000"/>
                          </a:solidFill>
                          <a:latin typeface="Arial"/>
                          <a:ea typeface="Times New Roman"/>
                          <a:cs typeface="Times New Roman"/>
                        </a:rPr>
                        <a:t>2/2</a:t>
                      </a:r>
                      <a:endParaRPr lang="es-EC" sz="1000">
                        <a:latin typeface="Calibri"/>
                        <a:ea typeface="Calibri"/>
                        <a:cs typeface="Times New Roman"/>
                      </a:endParaRPr>
                    </a:p>
                  </a:txBody>
                  <a:tcPr marL="42358" marR="42358"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621">
                <a:tc>
                  <a:txBody>
                    <a:bodyPr/>
                    <a:lstStyle/>
                    <a:p>
                      <a:pPr>
                        <a:lnSpc>
                          <a:spcPct val="115000"/>
                        </a:lnSpc>
                        <a:spcAft>
                          <a:spcPts val="0"/>
                        </a:spcAft>
                      </a:pPr>
                      <a:r>
                        <a:rPr lang="es-ES" sz="1000">
                          <a:latin typeface="Arial"/>
                          <a:ea typeface="Times New Roman"/>
                          <a:cs typeface="Times New Roman"/>
                        </a:rPr>
                        <a:t> </a:t>
                      </a:r>
                      <a:endParaRPr lang="es-EC" sz="1000">
                        <a:latin typeface="Calibri"/>
                        <a:ea typeface="Calibri"/>
                        <a:cs typeface="Times New Roman"/>
                      </a:endParaRPr>
                    </a:p>
                  </a:txBody>
                  <a:tcPr marL="42358" marR="42358"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00">
                          <a:latin typeface="Arial"/>
                          <a:ea typeface="Times New Roman"/>
                          <a:cs typeface="Times New Roman"/>
                        </a:rPr>
                        <a:t> </a:t>
                      </a:r>
                      <a:endParaRPr lang="es-EC" sz="1000">
                        <a:latin typeface="Calibri"/>
                        <a:ea typeface="Calibri"/>
                        <a:cs typeface="Times New Roman"/>
                      </a:endParaRPr>
                    </a:p>
                  </a:txBody>
                  <a:tcPr marL="42358" marR="42358"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00">
                          <a:latin typeface="Arial"/>
                          <a:ea typeface="Times New Roman"/>
                          <a:cs typeface="Times New Roman"/>
                        </a:rPr>
                        <a:t> </a:t>
                      </a:r>
                      <a:endParaRPr lang="es-EC" sz="1000">
                        <a:latin typeface="Calibri"/>
                        <a:ea typeface="Calibri"/>
                        <a:cs typeface="Times New Roman"/>
                      </a:endParaRPr>
                    </a:p>
                  </a:txBody>
                  <a:tcPr marL="42358" marR="42358"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00">
                          <a:latin typeface="Arial"/>
                          <a:ea typeface="Times New Roman"/>
                          <a:cs typeface="Times New Roman"/>
                        </a:rPr>
                        <a:t> </a:t>
                      </a:r>
                      <a:endParaRPr lang="es-EC" sz="1000">
                        <a:latin typeface="Calibri"/>
                        <a:ea typeface="Calibri"/>
                        <a:cs typeface="Times New Roman"/>
                      </a:endParaRPr>
                    </a:p>
                  </a:txBody>
                  <a:tcPr marL="42358" marR="42358"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00">
                          <a:latin typeface="Arial"/>
                          <a:ea typeface="Times New Roman"/>
                          <a:cs typeface="Times New Roman"/>
                        </a:rPr>
                        <a:t> </a:t>
                      </a:r>
                      <a:endParaRPr lang="es-EC" sz="1000">
                        <a:latin typeface="Calibri"/>
                        <a:ea typeface="Calibri"/>
                        <a:cs typeface="Times New Roman"/>
                      </a:endParaRPr>
                    </a:p>
                  </a:txBody>
                  <a:tcPr marL="42358" marR="42358"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00">
                          <a:latin typeface="Arial"/>
                          <a:ea typeface="Times New Roman"/>
                          <a:cs typeface="Times New Roman"/>
                        </a:rPr>
                        <a:t> </a:t>
                      </a:r>
                      <a:endParaRPr lang="es-EC" sz="1000">
                        <a:latin typeface="Calibri"/>
                        <a:ea typeface="Calibri"/>
                        <a:cs typeface="Times New Roman"/>
                      </a:endParaRPr>
                    </a:p>
                  </a:txBody>
                  <a:tcPr marL="42358" marR="42358"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00">
                          <a:latin typeface="Arial"/>
                          <a:ea typeface="Times New Roman"/>
                          <a:cs typeface="Times New Roman"/>
                        </a:rPr>
                        <a:t> </a:t>
                      </a:r>
                      <a:endParaRPr lang="es-EC" sz="1000">
                        <a:latin typeface="Calibri"/>
                        <a:ea typeface="Calibri"/>
                        <a:cs typeface="Times New Roman"/>
                      </a:endParaRPr>
                    </a:p>
                  </a:txBody>
                  <a:tcPr marL="42358" marR="42358"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00">
                          <a:latin typeface="Arial"/>
                          <a:ea typeface="Times New Roman"/>
                          <a:cs typeface="Times New Roman"/>
                        </a:rPr>
                        <a:t> </a:t>
                      </a:r>
                      <a:endParaRPr lang="es-EC" sz="1000">
                        <a:latin typeface="Calibri"/>
                        <a:ea typeface="Calibri"/>
                        <a:cs typeface="Times New Roman"/>
                      </a:endParaRPr>
                    </a:p>
                  </a:txBody>
                  <a:tcPr marL="42358" marR="42358"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00" dirty="0">
                          <a:latin typeface="Arial"/>
                          <a:ea typeface="Times New Roman"/>
                          <a:cs typeface="Times New Roman"/>
                        </a:rPr>
                        <a:t> </a:t>
                      </a:r>
                      <a:endParaRPr lang="es-EC" sz="1000" dirty="0">
                        <a:latin typeface="Calibri"/>
                        <a:ea typeface="Calibri"/>
                        <a:cs typeface="Times New Roman"/>
                      </a:endParaRPr>
                    </a:p>
                  </a:txBody>
                  <a:tcPr marL="42358" marR="42358"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1000" dirty="0">
                          <a:latin typeface="Arial"/>
                          <a:ea typeface="Times New Roman"/>
                          <a:cs typeface="Times New Roman"/>
                        </a:rPr>
                        <a:t> </a:t>
                      </a:r>
                      <a:endParaRPr lang="es-EC" sz="1000" dirty="0">
                        <a:latin typeface="Calibri"/>
                        <a:ea typeface="Calibri"/>
                        <a:cs typeface="Times New Roman"/>
                      </a:endParaRPr>
                    </a:p>
                  </a:txBody>
                  <a:tcPr marL="42358" marR="42358"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es-EC"/>
                    </a:p>
                  </a:txBody>
                  <a:tcPr/>
                </a:tc>
                <a:tc vMerge="1">
                  <a:txBody>
                    <a:bodyPr/>
                    <a:lstStyle/>
                    <a:p>
                      <a:endParaRPr lang="es-EC"/>
                    </a:p>
                  </a:txBody>
                  <a:tcPr/>
                </a:tc>
              </a:tr>
            </a:tbl>
          </a:graphicData>
        </a:graphic>
      </p:graphicFrame>
      <p:sp>
        <p:nvSpPr>
          <p:cNvPr id="3" name="2 Título"/>
          <p:cNvSpPr>
            <a:spLocks noGrp="1"/>
          </p:cNvSpPr>
          <p:nvPr>
            <p:ph type="title"/>
          </p:nvPr>
        </p:nvSpPr>
        <p:spPr/>
        <p:txBody>
          <a:bodyPr>
            <a:normAutofit fontScale="90000"/>
          </a:bodyPr>
          <a:lstStyle/>
          <a:p>
            <a:r>
              <a:rPr lang="es-ES" sz="4400" dirty="0" smtClean="0"/>
              <a:t>PROGRAMA DE PLANIFICACIÓN PRELIMINAR</a:t>
            </a:r>
            <a:endParaRPr lang="es-EC"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10000"/>
          </a:bodyPr>
          <a:lstStyle/>
          <a:p>
            <a:pPr marL="365760" lvl="2" indent="-256032">
              <a:spcBef>
                <a:spcPts val="400"/>
              </a:spcBef>
              <a:buClr>
                <a:schemeClr val="accent1"/>
              </a:buClr>
              <a:buSzPct val="68000"/>
              <a:buFont typeface="Wingdings 3"/>
              <a:buChar char=""/>
            </a:pPr>
            <a:r>
              <a:rPr lang="es-ES" sz="2400" b="1" dirty="0" smtClean="0"/>
              <a:t>BALANCE GENERAL</a:t>
            </a:r>
            <a:endParaRPr lang="es-EC" sz="2800" b="1" dirty="0" smtClean="0"/>
          </a:p>
          <a:p>
            <a:pPr algn="just"/>
            <a:r>
              <a:rPr lang="es-ES" sz="2400" dirty="0" smtClean="0"/>
              <a:t>En su Balance General de </a:t>
            </a:r>
            <a:r>
              <a:rPr lang="es-ES" sz="2400" b="1" dirty="0" smtClean="0"/>
              <a:t>MKP </a:t>
            </a:r>
            <a:r>
              <a:rPr lang="es-ES" sz="2400" dirty="0" smtClean="0"/>
              <a:t>al 31 de diciembre del 2008, como se indica en el Análisis Vertical posteriormente, el objetivo a analizar es la cuenta   Caja – Bancos. Se puede observar su comportamiento con respecto a las demás cuentas de Activo mediante el diagrama de composición de Activos 2008. Véase Gráfico 3.1.</a:t>
            </a:r>
          </a:p>
          <a:p>
            <a:pPr algn="just"/>
            <a:r>
              <a:rPr lang="es-ES" sz="2400" dirty="0" smtClean="0"/>
              <a:t>En relación al Análisis Horizontal, Caja - Bancos, es la cuenta que ha se ha incrementado de forma considerable respecto a las demás cuentas de Activo, lo cual por la actividad económica del negocio y el incremento de 337.27% hace que sea considerada para análisis de la auditoría.</a:t>
            </a:r>
            <a:endParaRPr lang="es-EC" sz="2400" dirty="0"/>
          </a:p>
        </p:txBody>
      </p:sp>
      <p:sp>
        <p:nvSpPr>
          <p:cNvPr id="3" name="2 Título"/>
          <p:cNvSpPr>
            <a:spLocks noGrp="1"/>
          </p:cNvSpPr>
          <p:nvPr>
            <p:ph type="title"/>
          </p:nvPr>
        </p:nvSpPr>
        <p:spPr/>
        <p:txBody>
          <a:bodyPr>
            <a:normAutofit fontScale="90000"/>
          </a:bodyPr>
          <a:lstStyle/>
          <a:p>
            <a:r>
              <a:rPr lang="es-ES_tradnl" sz="4400" dirty="0" smtClean="0"/>
              <a:t>SITUACIÓN FINANCIERA DE LA EMPRESA</a:t>
            </a:r>
            <a:endParaRPr lang="es-EC"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marL="365760" lvl="2" indent="-256032">
              <a:spcBef>
                <a:spcPts val="400"/>
              </a:spcBef>
              <a:buClr>
                <a:schemeClr val="accent1"/>
              </a:buClr>
              <a:buSzPct val="68000"/>
              <a:buFont typeface="Wingdings 3"/>
              <a:buChar char=""/>
            </a:pPr>
            <a:r>
              <a:rPr lang="es-ES" sz="2400" b="1" dirty="0" smtClean="0"/>
              <a:t>BALANCE GENERAL</a:t>
            </a:r>
          </a:p>
          <a:p>
            <a:pPr algn="ctr">
              <a:buNone/>
            </a:pPr>
            <a:r>
              <a:rPr lang="es-ES" sz="2200" b="1" dirty="0" smtClean="0"/>
              <a:t>Gráfico 3.1 Composición de Activos 2008</a:t>
            </a:r>
            <a:endParaRPr lang="es-EC" sz="2200" b="1" dirty="0" smtClean="0"/>
          </a:p>
          <a:p>
            <a:pPr>
              <a:buNone/>
            </a:pPr>
            <a:r>
              <a:rPr lang="es-ES" dirty="0" smtClean="0"/>
              <a:t> </a:t>
            </a:r>
            <a:endParaRPr lang="es-EC" dirty="0" smtClean="0"/>
          </a:p>
          <a:p>
            <a:pPr>
              <a:buNone/>
            </a:pPr>
            <a:r>
              <a:rPr lang="es-ES" b="1" dirty="0" smtClean="0"/>
              <a:t> </a:t>
            </a:r>
            <a:endParaRPr lang="es-EC" dirty="0" smtClean="0"/>
          </a:p>
          <a:p>
            <a:pPr>
              <a:buNone/>
            </a:pPr>
            <a:r>
              <a:rPr lang="es-ES" b="1" dirty="0" smtClean="0"/>
              <a:t> </a:t>
            </a:r>
            <a:endParaRPr lang="es-EC" dirty="0" smtClean="0"/>
          </a:p>
          <a:p>
            <a:pPr>
              <a:buNone/>
            </a:pPr>
            <a:r>
              <a:rPr lang="es-ES" b="1" dirty="0" smtClean="0"/>
              <a:t> </a:t>
            </a:r>
            <a:endParaRPr lang="es-EC" dirty="0" smtClean="0"/>
          </a:p>
          <a:p>
            <a:pPr>
              <a:buNone/>
            </a:pPr>
            <a:endParaRPr lang="es-ES" sz="1800" b="1" dirty="0" smtClean="0"/>
          </a:p>
          <a:p>
            <a:pPr>
              <a:buNone/>
            </a:pPr>
            <a:endParaRPr lang="es-ES" sz="1800" b="1" dirty="0" smtClean="0"/>
          </a:p>
          <a:p>
            <a:pPr>
              <a:buNone/>
            </a:pPr>
            <a:endParaRPr lang="es-ES" sz="1800" b="1" dirty="0" smtClean="0"/>
          </a:p>
          <a:p>
            <a:pPr>
              <a:buNone/>
            </a:pPr>
            <a:endParaRPr lang="es-ES" sz="1800" b="1" dirty="0" smtClean="0"/>
          </a:p>
          <a:p>
            <a:pPr algn="ctr">
              <a:buNone/>
            </a:pPr>
            <a:r>
              <a:rPr lang="es-ES" sz="1800" b="1" dirty="0" smtClean="0"/>
              <a:t>Elaborado por: Wendy Velasco – Alejandra Salazar</a:t>
            </a:r>
            <a:endParaRPr lang="es-EC" sz="1800" dirty="0" smtClean="0"/>
          </a:p>
          <a:p>
            <a:pPr>
              <a:buNone/>
            </a:pPr>
            <a:endParaRPr lang="es-EC" dirty="0"/>
          </a:p>
        </p:txBody>
      </p:sp>
      <p:sp>
        <p:nvSpPr>
          <p:cNvPr id="3" name="2 Título"/>
          <p:cNvSpPr>
            <a:spLocks noGrp="1"/>
          </p:cNvSpPr>
          <p:nvPr>
            <p:ph type="title"/>
          </p:nvPr>
        </p:nvSpPr>
        <p:spPr/>
        <p:txBody>
          <a:bodyPr>
            <a:noAutofit/>
          </a:bodyPr>
          <a:lstStyle/>
          <a:p>
            <a:pPr lvl="1" algn="just" rtl="0">
              <a:spcBef>
                <a:spcPct val="0"/>
              </a:spcBef>
            </a:pPr>
            <a:r>
              <a:rPr lang="es-ES_tradnl" sz="4000" b="1" kern="1200" dirty="0">
                <a:solidFill>
                  <a:schemeClr val="tx2"/>
                </a:solidFill>
                <a:effectLst>
                  <a:outerShdw blurRad="31750" dist="25400" dir="5400000" algn="tl" rotWithShape="0">
                    <a:srgbClr val="000000">
                      <a:alpha val="25000"/>
                    </a:srgbClr>
                  </a:outerShdw>
                </a:effectLst>
                <a:latin typeface="+mj-lt"/>
                <a:ea typeface="+mj-ea"/>
                <a:cs typeface="+mj-cs"/>
              </a:rPr>
              <a:t>SITUACIÓN FINANCIERA DE LA EMPRESA</a:t>
            </a:r>
            <a:endParaRPr lang="es-EC" sz="4000" b="1" kern="1200" dirty="0">
              <a:solidFill>
                <a:schemeClr val="tx2"/>
              </a:solidFill>
              <a:effectLst>
                <a:outerShdw blurRad="31750" dist="25400" dir="5400000" algn="tl" rotWithShape="0">
                  <a:srgbClr val="000000">
                    <a:alpha val="25000"/>
                  </a:srgbClr>
                </a:outerShdw>
              </a:effectLst>
              <a:latin typeface="+mj-lt"/>
              <a:ea typeface="+mj-ea"/>
              <a:cs typeface="+mj-cs"/>
            </a:endParaRPr>
          </a:p>
        </p:txBody>
      </p:sp>
      <p:pic>
        <p:nvPicPr>
          <p:cNvPr id="4" name="Gráfico 1"/>
          <p:cNvPicPr/>
          <p:nvPr/>
        </p:nvPicPr>
        <p:blipFill>
          <a:blip r:embed="rId2" cstate="print"/>
          <a:srcRect t="21031" b="18649"/>
          <a:stretch>
            <a:fillRect/>
          </a:stretch>
        </p:blipFill>
        <p:spPr bwMode="auto">
          <a:xfrm>
            <a:off x="1500166" y="2500306"/>
            <a:ext cx="6215106" cy="2786081"/>
          </a:xfrm>
          <a:prstGeom prst="rect">
            <a:avLst/>
          </a:prstGeom>
          <a:noFill/>
          <a:ln w="9525">
            <a:solidFill>
              <a:srgbClr val="000000"/>
            </a:solidFill>
            <a:miter lim="800000"/>
            <a:headEnd/>
            <a:tailEnd/>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Autofit/>
          </a:bodyPr>
          <a:lstStyle/>
          <a:p>
            <a:pPr algn="just"/>
            <a:r>
              <a:rPr lang="es-ES" sz="2000" dirty="0" smtClean="0"/>
              <a:t>Al 31 de diciembre del 2008, la compañía totalizó por Activos $158,504.37, por Pasivos $108,118.87 y por Patrimonio $50,385.50. Por medio de la comparación del 2008 respecto al 2007 que se realizó en el Análisis Horizontal se muestra un decremento en el Patrimonio referente al 2007 según el Gráfico 3.2 que muestra la Evolución por Activos, Pasivos y Patrimonio del 2007 al 2008.</a:t>
            </a:r>
          </a:p>
          <a:p>
            <a:pPr algn="just"/>
            <a:r>
              <a:rPr lang="es-ES" sz="2000" dirty="0" smtClean="0"/>
              <a:t>A pesar de mostrar un incremento en los Activos de 12.76%, según Análisis Horizontal, a su vez se tiene un incremento en los Pasivos de 34.44% lo cual desfavorece a </a:t>
            </a:r>
            <a:r>
              <a:rPr lang="es-ES" sz="2000" b="1" dirty="0" smtClean="0"/>
              <a:t>MKP</a:t>
            </a:r>
            <a:r>
              <a:rPr lang="es-ES" sz="2000" dirty="0" smtClean="0"/>
              <a:t> con una reducción del Patrimonio del 16.23% en relación al Patrimonio del 2007, pues sus obligaciones han incrementado en 21.68% más que la proporción de sus derechos y propiedades lo cual ha generado un Patrimonio menor en el 2008.</a:t>
            </a:r>
            <a:endParaRPr lang="es-EC" sz="2000" dirty="0"/>
          </a:p>
        </p:txBody>
      </p:sp>
      <p:sp>
        <p:nvSpPr>
          <p:cNvPr id="3" name="2 Título"/>
          <p:cNvSpPr>
            <a:spLocks noGrp="1"/>
          </p:cNvSpPr>
          <p:nvPr>
            <p:ph type="title"/>
          </p:nvPr>
        </p:nvSpPr>
        <p:spPr/>
        <p:txBody>
          <a:bodyPr>
            <a:noAutofit/>
          </a:bodyPr>
          <a:lstStyle/>
          <a:p>
            <a:pPr lvl="3" algn="just" rtl="0">
              <a:spcBef>
                <a:spcPct val="0"/>
              </a:spcBef>
            </a:pPr>
            <a:r>
              <a:rPr lang="es-ES" sz="3800" b="1" kern="1200" dirty="0">
                <a:solidFill>
                  <a:schemeClr val="tx2"/>
                </a:solidFill>
                <a:effectLst>
                  <a:outerShdw blurRad="31750" dist="25400" dir="5400000" algn="tl" rotWithShape="0">
                    <a:srgbClr val="000000">
                      <a:alpha val="25000"/>
                    </a:srgbClr>
                  </a:outerShdw>
                </a:effectLst>
                <a:latin typeface="+mj-lt"/>
                <a:ea typeface="+mj-ea"/>
                <a:cs typeface="+mj-cs"/>
              </a:rPr>
              <a:t>EVOLUCIÓN DE ACTIVOS, PASIVOS Y PATRIMONIO</a:t>
            </a:r>
            <a:endParaRPr lang="es-EC" sz="3800" b="1" kern="1200" dirty="0">
              <a:solidFill>
                <a:schemeClr val="tx2"/>
              </a:solidFill>
              <a:effectLst>
                <a:outerShdw blurRad="31750" dist="25400" dir="5400000" algn="tl" rotWithShape="0">
                  <a:srgbClr val="000000">
                    <a:alpha val="25000"/>
                  </a:srgbClr>
                </a:outerShdw>
              </a:effectLst>
              <a:latin typeface="+mj-lt"/>
              <a:ea typeface="+mj-ea"/>
              <a:cs typeface="+mj-cs"/>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57158" y="1500174"/>
            <a:ext cx="8229600" cy="4525963"/>
          </a:xfrm>
        </p:spPr>
        <p:txBody>
          <a:bodyPr>
            <a:normAutofit/>
          </a:bodyPr>
          <a:lstStyle/>
          <a:p>
            <a:pPr algn="ctr">
              <a:buNone/>
            </a:pPr>
            <a:r>
              <a:rPr lang="es-ES" sz="1800" b="1" dirty="0" smtClean="0"/>
              <a:t>Gráfico 3.2 Evolución de Activos, Pasivos y Patrimonio 2007 vs. 2008</a:t>
            </a:r>
          </a:p>
          <a:p>
            <a:pPr algn="ctr">
              <a:buNone/>
            </a:pPr>
            <a:endParaRPr lang="es-ES" sz="1800" b="1" dirty="0" smtClean="0"/>
          </a:p>
          <a:p>
            <a:pPr algn="ctr">
              <a:buNone/>
            </a:pPr>
            <a:endParaRPr lang="es-ES" sz="1800" b="1" dirty="0" smtClean="0"/>
          </a:p>
          <a:p>
            <a:pPr algn="ctr">
              <a:buNone/>
            </a:pPr>
            <a:endParaRPr lang="es-ES" sz="1800" b="1" dirty="0" smtClean="0"/>
          </a:p>
          <a:p>
            <a:pPr algn="ctr">
              <a:buNone/>
            </a:pPr>
            <a:endParaRPr lang="es-ES" sz="1800" b="1" dirty="0" smtClean="0"/>
          </a:p>
          <a:p>
            <a:pPr algn="ctr">
              <a:buNone/>
            </a:pPr>
            <a:endParaRPr lang="es-ES" sz="1800" b="1" dirty="0" smtClean="0"/>
          </a:p>
          <a:p>
            <a:pPr algn="ctr">
              <a:buNone/>
            </a:pPr>
            <a:endParaRPr lang="es-ES" sz="1800" b="1" dirty="0" smtClean="0"/>
          </a:p>
          <a:p>
            <a:pPr algn="ctr">
              <a:buNone/>
            </a:pPr>
            <a:endParaRPr lang="es-ES" sz="1800" b="1" dirty="0" smtClean="0"/>
          </a:p>
          <a:p>
            <a:pPr algn="ctr">
              <a:buNone/>
            </a:pPr>
            <a:endParaRPr lang="es-ES" sz="1800" b="1" dirty="0" smtClean="0"/>
          </a:p>
          <a:p>
            <a:pPr algn="ctr">
              <a:buNone/>
            </a:pPr>
            <a:endParaRPr lang="es-ES" sz="1800" b="1" dirty="0" smtClean="0"/>
          </a:p>
          <a:p>
            <a:pPr algn="ctr">
              <a:buNone/>
            </a:pPr>
            <a:endParaRPr lang="es-ES" sz="1800" b="1" dirty="0" smtClean="0"/>
          </a:p>
          <a:p>
            <a:pPr algn="ctr">
              <a:buNone/>
            </a:pPr>
            <a:endParaRPr lang="es-EC" sz="1800" b="1" dirty="0" smtClean="0"/>
          </a:p>
          <a:p>
            <a:pPr algn="ctr">
              <a:buNone/>
            </a:pPr>
            <a:r>
              <a:rPr lang="es-ES" sz="1800" b="1" dirty="0" smtClean="0"/>
              <a:t>Elaborado por: Wendy Velasco – Alejandra Salazar</a:t>
            </a:r>
            <a:endParaRPr lang="es-EC" sz="1800" dirty="0" smtClean="0"/>
          </a:p>
          <a:p>
            <a:pPr>
              <a:buNone/>
            </a:pPr>
            <a:endParaRPr lang="es-EC" dirty="0"/>
          </a:p>
        </p:txBody>
      </p:sp>
      <p:sp>
        <p:nvSpPr>
          <p:cNvPr id="3" name="2 Título"/>
          <p:cNvSpPr>
            <a:spLocks noGrp="1"/>
          </p:cNvSpPr>
          <p:nvPr>
            <p:ph type="title"/>
          </p:nvPr>
        </p:nvSpPr>
        <p:spPr/>
        <p:txBody>
          <a:bodyPr>
            <a:noAutofit/>
          </a:bodyPr>
          <a:lstStyle/>
          <a:p>
            <a:r>
              <a:rPr lang="es-ES" sz="3800" dirty="0" smtClean="0"/>
              <a:t>EVOLUCIÓN DE ACTIVOS, PASIVOS Y PATRIMONIO</a:t>
            </a:r>
            <a:endParaRPr lang="es-EC" sz="3800" dirty="0"/>
          </a:p>
        </p:txBody>
      </p:sp>
      <p:pic>
        <p:nvPicPr>
          <p:cNvPr id="4" name="3 Imagen"/>
          <p:cNvPicPr/>
          <p:nvPr/>
        </p:nvPicPr>
        <p:blipFill>
          <a:blip r:embed="rId2" cstate="print"/>
          <a:srcRect l="2319" t="18765" r="1541" b="7452"/>
          <a:stretch>
            <a:fillRect/>
          </a:stretch>
        </p:blipFill>
        <p:spPr bwMode="auto">
          <a:xfrm>
            <a:off x="1214414" y="2143116"/>
            <a:ext cx="6929485" cy="3071834"/>
          </a:xfrm>
          <a:prstGeom prst="rect">
            <a:avLst/>
          </a:prstGeom>
          <a:noFill/>
          <a:ln w="9525">
            <a:solidFill>
              <a:srgbClr val="000000"/>
            </a:solidFill>
            <a:miter lim="800000"/>
            <a:headEnd/>
            <a:tailEnd/>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a:bodyPr>
          <a:lstStyle/>
          <a:p>
            <a:pPr algn="just"/>
            <a:r>
              <a:rPr lang="es-ES_tradnl" sz="2400" b="1" dirty="0" smtClean="0"/>
              <a:t>ANÁLISIS VERTICAL DE LOS ESTADOS FINANCIEROS</a:t>
            </a:r>
          </a:p>
          <a:p>
            <a:pPr algn="just">
              <a:buNone/>
            </a:pPr>
            <a:r>
              <a:rPr lang="es-ES_tradnl" dirty="0" smtClean="0"/>
              <a:t>  En el Estado de Resultados al 31 de diciembre del 2008, según Análisis Vertical, se tiene </a:t>
            </a:r>
            <a:r>
              <a:rPr lang="es-ES" dirty="0" smtClean="0"/>
              <a:t>como mayor ingreso está la cuenta Comisiones Ganadas con un 99.72% debido a la actividad económica del negocio y los Gastos Operacionales representan el 94.50% siendo los gastos de mayor ocurrencia.</a:t>
            </a:r>
          </a:p>
          <a:p>
            <a:pPr algn="just">
              <a:buNone/>
            </a:pPr>
            <a:r>
              <a:rPr lang="es-ES_tradnl" dirty="0" smtClean="0"/>
              <a:t>   Sirve para establecer si una empresa tiene una distribución equitativa de sus activos, de acuerdo a las necesidades financieras y operativas.</a:t>
            </a:r>
            <a:endParaRPr lang="es-EC" dirty="0" smtClean="0"/>
          </a:p>
          <a:p>
            <a:endParaRPr lang="es-EC" dirty="0"/>
          </a:p>
        </p:txBody>
      </p:sp>
      <p:sp>
        <p:nvSpPr>
          <p:cNvPr id="3" name="2 Título"/>
          <p:cNvSpPr>
            <a:spLocks noGrp="1"/>
          </p:cNvSpPr>
          <p:nvPr>
            <p:ph type="title"/>
          </p:nvPr>
        </p:nvSpPr>
        <p:spPr/>
        <p:txBody>
          <a:bodyPr>
            <a:normAutofit/>
          </a:bodyPr>
          <a:lstStyle/>
          <a:p>
            <a:pPr lvl="2" algn="l" rtl="0">
              <a:spcBef>
                <a:spcPct val="0"/>
              </a:spcBef>
            </a:pPr>
            <a:r>
              <a:rPr lang="es-ES_tradnl" sz="4400" b="1" kern="1200" dirty="0">
                <a:solidFill>
                  <a:schemeClr val="tx2"/>
                </a:solidFill>
                <a:effectLst>
                  <a:outerShdw blurRad="31750" dist="25400" dir="5400000" algn="tl" rotWithShape="0">
                    <a:srgbClr val="000000">
                      <a:alpha val="25000"/>
                    </a:srgbClr>
                  </a:outerShdw>
                </a:effectLst>
                <a:latin typeface="+mj-lt"/>
                <a:ea typeface="+mj-ea"/>
                <a:cs typeface="+mj-cs"/>
              </a:rPr>
              <a:t>ESTADOS DE RESULTADOS</a:t>
            </a:r>
            <a:endParaRPr lang="es-EC" sz="4400" b="1" kern="1200" dirty="0">
              <a:solidFill>
                <a:schemeClr val="tx2"/>
              </a:solidFill>
              <a:effectLst>
                <a:outerShdw blurRad="31750" dist="25400" dir="5400000" algn="tl" rotWithShape="0">
                  <a:srgbClr val="000000">
                    <a:alpha val="25000"/>
                  </a:srgbClr>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214422"/>
            <a:ext cx="8229600" cy="4525963"/>
          </a:xfrm>
        </p:spPr>
        <p:txBody>
          <a:bodyPr/>
          <a:lstStyle/>
          <a:p>
            <a:pPr algn="just"/>
            <a:r>
              <a:rPr lang="es-ES_tradnl" sz="2000" b="1" dirty="0" smtClean="0"/>
              <a:t>ANÁLISIS VERTICAL DE LOS ESTADOS FINANCIEROS</a:t>
            </a:r>
          </a:p>
          <a:p>
            <a:pPr algn="just">
              <a:buNone/>
            </a:pPr>
            <a:r>
              <a:rPr lang="es-ES" sz="1800" dirty="0" smtClean="0"/>
              <a:t>   El resultado del Análisis Vertical al Balance general al 31 de Diciembre del 2008 de </a:t>
            </a:r>
            <a:r>
              <a:rPr lang="es-ES" sz="1800" b="1" dirty="0" smtClean="0"/>
              <a:t>“MKP”</a:t>
            </a:r>
            <a:r>
              <a:rPr lang="es-ES" sz="1800" dirty="0" smtClean="0"/>
              <a:t> fue el siguiente:</a:t>
            </a:r>
          </a:p>
          <a:p>
            <a:pPr algn="ctr">
              <a:buNone/>
            </a:pPr>
            <a:r>
              <a:rPr lang="es-ES" sz="1200" b="1" dirty="0" smtClean="0"/>
              <a:t>Tabla 3.2 </a:t>
            </a:r>
            <a:r>
              <a:rPr lang="es-CO" sz="1200" b="1" dirty="0" smtClean="0"/>
              <a:t>BALANCE GENERAL AL 31 DE DICIEMBRE DEL 2008</a:t>
            </a:r>
            <a:r>
              <a:rPr lang="es-CO" sz="1200" dirty="0" smtClean="0"/>
              <a:t>  </a:t>
            </a:r>
            <a:r>
              <a:rPr lang="es-CO" sz="1400" dirty="0" smtClean="0"/>
              <a:t/>
            </a:r>
            <a:br>
              <a:rPr lang="es-CO" sz="1400" dirty="0" smtClean="0"/>
            </a:br>
            <a:r>
              <a:rPr lang="es-CO" sz="1400" dirty="0" smtClean="0"/>
              <a:t>“MKP” </a:t>
            </a:r>
            <a:endParaRPr lang="es-EC" sz="1400" b="1" dirty="0" smtClean="0"/>
          </a:p>
          <a:p>
            <a:pPr algn="just">
              <a:buNone/>
            </a:pPr>
            <a:endParaRPr lang="es-EC" sz="1600" dirty="0" smtClean="0"/>
          </a:p>
        </p:txBody>
      </p:sp>
      <p:sp>
        <p:nvSpPr>
          <p:cNvPr id="3" name="2 Título"/>
          <p:cNvSpPr>
            <a:spLocks noGrp="1"/>
          </p:cNvSpPr>
          <p:nvPr>
            <p:ph type="title"/>
          </p:nvPr>
        </p:nvSpPr>
        <p:spPr/>
        <p:txBody>
          <a:bodyPr/>
          <a:lstStyle/>
          <a:p>
            <a:r>
              <a:rPr lang="es-ES_tradnl" sz="4400" dirty="0" smtClean="0"/>
              <a:t>ESTADOS DE RESULTADOS</a:t>
            </a:r>
            <a:endParaRPr lang="es-EC" dirty="0"/>
          </a:p>
        </p:txBody>
      </p:sp>
      <p:graphicFrame>
        <p:nvGraphicFramePr>
          <p:cNvPr id="4" name="3 Tabla"/>
          <p:cNvGraphicFramePr>
            <a:graphicFrameLocks noGrp="1"/>
          </p:cNvGraphicFramePr>
          <p:nvPr/>
        </p:nvGraphicFramePr>
        <p:xfrm>
          <a:off x="2214545" y="2428854"/>
          <a:ext cx="4857785" cy="4214855"/>
        </p:xfrm>
        <a:graphic>
          <a:graphicData uri="http://schemas.openxmlformats.org/drawingml/2006/table">
            <a:tbl>
              <a:tblPr/>
              <a:tblGrid>
                <a:gridCol w="1979457"/>
                <a:gridCol w="793920"/>
                <a:gridCol w="698690"/>
                <a:gridCol w="673424"/>
                <a:gridCol w="712294"/>
              </a:tblGrid>
              <a:tr h="113915">
                <a:tc>
                  <a:txBody>
                    <a:bodyPr/>
                    <a:lstStyle/>
                    <a:p>
                      <a:pPr>
                        <a:lnSpc>
                          <a:spcPct val="115000"/>
                        </a:lnSpc>
                        <a:spcAft>
                          <a:spcPts val="0"/>
                        </a:spcAft>
                      </a:pPr>
                      <a:r>
                        <a:rPr lang="es-CO" sz="600" b="1" dirty="0">
                          <a:solidFill>
                            <a:srgbClr val="000000"/>
                          </a:solidFill>
                          <a:latin typeface="Calibri"/>
                          <a:ea typeface="Times New Roman"/>
                          <a:cs typeface="Arial"/>
                        </a:rPr>
                        <a:t>ACTIVO</a:t>
                      </a:r>
                      <a:endParaRPr lang="es-EC" sz="700" dirty="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nSpc>
                          <a:spcPct val="115000"/>
                        </a:lnSpc>
                        <a:spcAft>
                          <a:spcPts val="0"/>
                        </a:spcAft>
                      </a:pPr>
                      <a:r>
                        <a:rPr lang="es-CO" sz="600" b="1">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b="1">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pPr algn="ctr">
                        <a:lnSpc>
                          <a:spcPct val="115000"/>
                        </a:lnSpc>
                        <a:spcAft>
                          <a:spcPts val="0"/>
                        </a:spcAft>
                      </a:pPr>
                      <a:r>
                        <a:rPr lang="es-CO" sz="600" b="1">
                          <a:solidFill>
                            <a:srgbClr val="000000"/>
                          </a:solidFill>
                          <a:latin typeface="Calibri"/>
                          <a:ea typeface="Times New Roman"/>
                          <a:cs typeface="Arial"/>
                        </a:rPr>
                        <a:t>ANÁLISIS VERTICAL</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rowSpan="2" hMerge="1">
                  <a:txBody>
                    <a:bodyPr/>
                    <a:lstStyle/>
                    <a:p>
                      <a:endParaRPr lang="es-EC"/>
                    </a:p>
                  </a:txBody>
                  <a:tcPr/>
                </a:tc>
              </a:tr>
              <a:tr h="113915">
                <a:tc>
                  <a:txBody>
                    <a:bodyPr/>
                    <a:lstStyle/>
                    <a:p>
                      <a:pPr>
                        <a:lnSpc>
                          <a:spcPct val="115000"/>
                        </a:lnSpc>
                        <a:spcAft>
                          <a:spcPts val="0"/>
                        </a:spcAft>
                      </a:pPr>
                      <a:r>
                        <a:rPr lang="es-CO" sz="600" b="1">
                          <a:solidFill>
                            <a:srgbClr val="000000"/>
                          </a:solidFill>
                          <a:latin typeface="Calibri"/>
                          <a:ea typeface="Times New Roman"/>
                          <a:cs typeface="Arial"/>
                        </a:rPr>
                        <a:t>ACTIVO CORRIENTE</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nSpc>
                          <a:spcPct val="115000"/>
                        </a:lnSpc>
                        <a:spcAft>
                          <a:spcPts val="0"/>
                        </a:spcAft>
                      </a:pPr>
                      <a:r>
                        <a:rPr lang="es-CO" sz="600" b="1">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b="1">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s-EC"/>
                    </a:p>
                  </a:txBody>
                  <a:tcPr/>
                </a:tc>
                <a:tc hMerge="1" vMerge="1">
                  <a:txBody>
                    <a:bodyPr/>
                    <a:lstStyle/>
                    <a:p>
                      <a:endParaRPr lang="es-EC"/>
                    </a:p>
                  </a:txBody>
                  <a:tcPr/>
                </a:tc>
              </a:tr>
              <a:tr h="113915">
                <a:tc>
                  <a:txBody>
                    <a:bodyPr/>
                    <a:lstStyle/>
                    <a:p>
                      <a:pPr>
                        <a:lnSpc>
                          <a:spcPct val="115000"/>
                        </a:lnSpc>
                        <a:spcAft>
                          <a:spcPts val="0"/>
                        </a:spcAft>
                      </a:pPr>
                      <a:r>
                        <a:rPr lang="es-CO" sz="600" b="1">
                          <a:solidFill>
                            <a:srgbClr val="000000"/>
                          </a:solidFill>
                          <a:latin typeface="Calibri"/>
                          <a:ea typeface="Times New Roman"/>
                          <a:cs typeface="Arial"/>
                        </a:rPr>
                        <a:t>CAJA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43,769.07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27.61%</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r>
              <a:tr h="113915">
                <a:tc>
                  <a:txBody>
                    <a:bodyPr/>
                    <a:lstStyle/>
                    <a:p>
                      <a:pPr>
                        <a:lnSpc>
                          <a:spcPct val="115000"/>
                        </a:lnSpc>
                        <a:spcAft>
                          <a:spcPts val="0"/>
                        </a:spcAft>
                      </a:pPr>
                      <a:r>
                        <a:rPr lang="es-CO" sz="600">
                          <a:solidFill>
                            <a:srgbClr val="000000"/>
                          </a:solidFill>
                          <a:latin typeface="Calibri"/>
                          <a:ea typeface="Times New Roman"/>
                          <a:cs typeface="Arial"/>
                        </a:rPr>
                        <a:t>CAJA GENERAL</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43,092.61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915">
                <a:tc>
                  <a:txBody>
                    <a:bodyPr/>
                    <a:lstStyle/>
                    <a:p>
                      <a:pPr>
                        <a:lnSpc>
                          <a:spcPct val="115000"/>
                        </a:lnSpc>
                        <a:spcAft>
                          <a:spcPts val="0"/>
                        </a:spcAft>
                      </a:pPr>
                      <a:r>
                        <a:rPr lang="es-CO" sz="600">
                          <a:solidFill>
                            <a:srgbClr val="000000"/>
                          </a:solidFill>
                          <a:latin typeface="Calibri"/>
                          <a:ea typeface="Times New Roman"/>
                          <a:cs typeface="Arial"/>
                        </a:rPr>
                        <a:t>FONDOS FIJOS</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676.46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915">
                <a:tc>
                  <a:txBody>
                    <a:bodyPr/>
                    <a:lstStyle/>
                    <a:p>
                      <a:pPr>
                        <a:lnSpc>
                          <a:spcPct val="115000"/>
                        </a:lnSpc>
                        <a:spcAft>
                          <a:spcPts val="0"/>
                        </a:spcAft>
                      </a:pPr>
                      <a:r>
                        <a:rPr lang="es-CO" sz="600" b="1">
                          <a:solidFill>
                            <a:srgbClr val="000000"/>
                          </a:solidFill>
                          <a:latin typeface="Calibri"/>
                          <a:ea typeface="Times New Roman"/>
                          <a:cs typeface="Arial"/>
                        </a:rPr>
                        <a:t>BANCOS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36,075.35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22.76%</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r>
              <a:tr h="113915">
                <a:tc>
                  <a:txBody>
                    <a:bodyPr/>
                    <a:lstStyle/>
                    <a:p>
                      <a:pPr>
                        <a:lnSpc>
                          <a:spcPct val="115000"/>
                        </a:lnSpc>
                        <a:spcAft>
                          <a:spcPts val="0"/>
                        </a:spcAft>
                      </a:pPr>
                      <a:r>
                        <a:rPr lang="es-CO" sz="600">
                          <a:solidFill>
                            <a:srgbClr val="000000"/>
                          </a:solidFill>
                          <a:latin typeface="Calibri"/>
                          <a:ea typeface="Times New Roman"/>
                          <a:cs typeface="Arial"/>
                        </a:rPr>
                        <a:t>Cuenta Corriente</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29,277.16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915">
                <a:tc>
                  <a:txBody>
                    <a:bodyPr/>
                    <a:lstStyle/>
                    <a:p>
                      <a:pPr>
                        <a:lnSpc>
                          <a:spcPct val="115000"/>
                        </a:lnSpc>
                        <a:spcAft>
                          <a:spcPts val="0"/>
                        </a:spcAft>
                      </a:pPr>
                      <a:r>
                        <a:rPr lang="es-CO" sz="600">
                          <a:solidFill>
                            <a:srgbClr val="000000"/>
                          </a:solidFill>
                          <a:latin typeface="Calibri"/>
                          <a:ea typeface="Times New Roman"/>
                          <a:cs typeface="Arial"/>
                        </a:rPr>
                        <a:t>Cuenta de Ahorros</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6,798.19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915">
                <a:tc>
                  <a:txBody>
                    <a:bodyPr/>
                    <a:lstStyle/>
                    <a:p>
                      <a:pPr>
                        <a:lnSpc>
                          <a:spcPct val="115000"/>
                        </a:lnSpc>
                        <a:spcAft>
                          <a:spcPts val="0"/>
                        </a:spcAft>
                      </a:pPr>
                      <a:r>
                        <a:rPr lang="es-CO" sz="600" b="1">
                          <a:solidFill>
                            <a:srgbClr val="000000"/>
                          </a:solidFill>
                          <a:latin typeface="Calibri"/>
                          <a:ea typeface="Times New Roman"/>
                          <a:cs typeface="Arial"/>
                        </a:rPr>
                        <a:t>DEUDORES VARIOS</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22,039.43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13.90%</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915">
                <a:tc>
                  <a:txBody>
                    <a:bodyPr/>
                    <a:lstStyle/>
                    <a:p>
                      <a:pPr>
                        <a:lnSpc>
                          <a:spcPct val="115000"/>
                        </a:lnSpc>
                        <a:spcAft>
                          <a:spcPts val="0"/>
                        </a:spcAft>
                      </a:pPr>
                      <a:r>
                        <a:rPr lang="es-CO" sz="600">
                          <a:solidFill>
                            <a:srgbClr val="000000"/>
                          </a:solidFill>
                          <a:latin typeface="Calibri"/>
                          <a:ea typeface="Times New Roman"/>
                          <a:cs typeface="Arial"/>
                        </a:rPr>
                        <a:t>CONTRATISTAS Y OTROS</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22,039.43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915">
                <a:tc>
                  <a:txBody>
                    <a:bodyPr/>
                    <a:lstStyle/>
                    <a:p>
                      <a:pPr>
                        <a:lnSpc>
                          <a:spcPct val="115000"/>
                        </a:lnSpc>
                        <a:spcAft>
                          <a:spcPts val="0"/>
                        </a:spcAft>
                      </a:pPr>
                      <a:r>
                        <a:rPr lang="es-CO" sz="600" b="1">
                          <a:solidFill>
                            <a:srgbClr val="000000"/>
                          </a:solidFill>
                          <a:latin typeface="Calibri"/>
                          <a:ea typeface="Times New Roman"/>
                          <a:cs typeface="Arial"/>
                        </a:rPr>
                        <a:t>ANTICIPADOS</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23,767.20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14.99%</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915">
                <a:tc>
                  <a:txBody>
                    <a:bodyPr/>
                    <a:lstStyle/>
                    <a:p>
                      <a:pPr>
                        <a:lnSpc>
                          <a:spcPct val="115000"/>
                        </a:lnSpc>
                        <a:spcAft>
                          <a:spcPts val="0"/>
                        </a:spcAft>
                      </a:pPr>
                      <a:r>
                        <a:rPr lang="es-CO" sz="600">
                          <a:solidFill>
                            <a:srgbClr val="000000"/>
                          </a:solidFill>
                          <a:latin typeface="Calibri"/>
                          <a:ea typeface="Times New Roman"/>
                          <a:cs typeface="Arial"/>
                        </a:rPr>
                        <a:t>IMPUESTOS ANTICIPADOS</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23,634.25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915">
                <a:tc>
                  <a:txBody>
                    <a:bodyPr/>
                    <a:lstStyle/>
                    <a:p>
                      <a:pPr>
                        <a:lnSpc>
                          <a:spcPct val="115000"/>
                        </a:lnSpc>
                        <a:spcAft>
                          <a:spcPts val="0"/>
                        </a:spcAft>
                      </a:pPr>
                      <a:r>
                        <a:rPr lang="es-CO" sz="600">
                          <a:solidFill>
                            <a:srgbClr val="000000"/>
                          </a:solidFill>
                          <a:latin typeface="Calibri"/>
                          <a:ea typeface="Times New Roman"/>
                          <a:cs typeface="Arial"/>
                        </a:rPr>
                        <a:t>PAGOS ANTICIPADOS</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132.95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915">
                <a:tc>
                  <a:txBody>
                    <a:bodyPr/>
                    <a:lstStyle/>
                    <a:p>
                      <a:pPr>
                        <a:lnSpc>
                          <a:spcPct val="115000"/>
                        </a:lnSpc>
                        <a:spcAft>
                          <a:spcPts val="0"/>
                        </a:spcAft>
                      </a:pPr>
                      <a:r>
                        <a:rPr lang="es-CO" sz="600" b="1">
                          <a:solidFill>
                            <a:srgbClr val="000000"/>
                          </a:solidFill>
                          <a:latin typeface="Calibri"/>
                          <a:ea typeface="Times New Roman"/>
                          <a:cs typeface="Arial"/>
                        </a:rPr>
                        <a:t>ACTIVO FIJO</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8.65%</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915">
                <a:tc>
                  <a:txBody>
                    <a:bodyPr/>
                    <a:lstStyle/>
                    <a:p>
                      <a:pPr>
                        <a:lnSpc>
                          <a:spcPct val="115000"/>
                        </a:lnSpc>
                        <a:spcAft>
                          <a:spcPts val="0"/>
                        </a:spcAft>
                      </a:pPr>
                      <a:r>
                        <a:rPr lang="es-CO" sz="600" b="1">
                          <a:solidFill>
                            <a:srgbClr val="000000"/>
                          </a:solidFill>
                          <a:latin typeface="Calibri"/>
                          <a:ea typeface="Times New Roman"/>
                          <a:cs typeface="Arial"/>
                        </a:rPr>
                        <a:t>TOTAL DE ACTIVO FIJO</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28,221.60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17.80%</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915">
                <a:tc>
                  <a:txBody>
                    <a:bodyPr/>
                    <a:lstStyle/>
                    <a:p>
                      <a:pPr>
                        <a:lnSpc>
                          <a:spcPct val="115000"/>
                        </a:lnSpc>
                        <a:spcAft>
                          <a:spcPts val="0"/>
                        </a:spcAft>
                      </a:pPr>
                      <a:r>
                        <a:rPr lang="es-CO" sz="600" b="1">
                          <a:solidFill>
                            <a:srgbClr val="000000"/>
                          </a:solidFill>
                          <a:latin typeface="Calibri"/>
                          <a:ea typeface="Times New Roman"/>
                          <a:cs typeface="Arial"/>
                        </a:rPr>
                        <a:t>TOTAL DE DEP. DE ACTIVO FIJO</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-14,516.97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-9.16%</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915">
                <a:tc>
                  <a:txBody>
                    <a:bodyPr/>
                    <a:lstStyle/>
                    <a:p>
                      <a:pPr>
                        <a:lnSpc>
                          <a:spcPct val="115000"/>
                        </a:lnSpc>
                        <a:spcAft>
                          <a:spcPts val="0"/>
                        </a:spcAft>
                      </a:pPr>
                      <a:r>
                        <a:rPr lang="es-CO" sz="600" b="1">
                          <a:solidFill>
                            <a:srgbClr val="000000"/>
                          </a:solidFill>
                          <a:latin typeface="Calibri"/>
                          <a:ea typeface="Times New Roman"/>
                          <a:cs typeface="Arial"/>
                        </a:rPr>
                        <a:t>ACTIVO DIFERIDO</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12.01%</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915">
                <a:tc>
                  <a:txBody>
                    <a:bodyPr/>
                    <a:lstStyle/>
                    <a:p>
                      <a:pPr>
                        <a:lnSpc>
                          <a:spcPct val="115000"/>
                        </a:lnSpc>
                        <a:spcAft>
                          <a:spcPts val="0"/>
                        </a:spcAft>
                      </a:pPr>
                      <a:r>
                        <a:rPr lang="es-CO" sz="600" b="1">
                          <a:solidFill>
                            <a:srgbClr val="000000"/>
                          </a:solidFill>
                          <a:latin typeface="Calibri"/>
                          <a:ea typeface="Times New Roman"/>
                          <a:cs typeface="Arial"/>
                        </a:rPr>
                        <a:t>TOTAL DE ACTIVOS DIFERIDOS</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40,717.68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25.69%</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915">
                <a:tc>
                  <a:txBody>
                    <a:bodyPr/>
                    <a:lstStyle/>
                    <a:p>
                      <a:pPr>
                        <a:lnSpc>
                          <a:spcPct val="115000"/>
                        </a:lnSpc>
                        <a:spcAft>
                          <a:spcPts val="0"/>
                        </a:spcAft>
                      </a:pPr>
                      <a:r>
                        <a:rPr lang="es-CO" sz="600" b="1">
                          <a:solidFill>
                            <a:srgbClr val="000000"/>
                          </a:solidFill>
                          <a:latin typeface="Calibri"/>
                          <a:ea typeface="Times New Roman"/>
                          <a:cs typeface="Arial"/>
                        </a:rPr>
                        <a:t>TOTAL DE AMORT. ACUMULADAS</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-21,677.03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-13.68%</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915">
                <a:tc>
                  <a:txBody>
                    <a:bodyPr/>
                    <a:lstStyle/>
                    <a:p>
                      <a:pPr>
                        <a:lnSpc>
                          <a:spcPct val="115000"/>
                        </a:lnSpc>
                        <a:spcAft>
                          <a:spcPts val="0"/>
                        </a:spcAft>
                      </a:pPr>
                      <a:r>
                        <a:rPr lang="es-CO" sz="600" b="1">
                          <a:solidFill>
                            <a:srgbClr val="000000"/>
                          </a:solidFill>
                          <a:latin typeface="Calibri"/>
                          <a:ea typeface="Times New Roman"/>
                          <a:cs typeface="Arial"/>
                        </a:rPr>
                        <a:t>OTROS ACTIVOS</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108.04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0.07%</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915">
                <a:tc>
                  <a:txBody>
                    <a:bodyPr/>
                    <a:lstStyle/>
                    <a:p>
                      <a:pPr>
                        <a:lnSpc>
                          <a:spcPct val="115000"/>
                        </a:lnSpc>
                        <a:spcAft>
                          <a:spcPts val="0"/>
                        </a:spcAft>
                      </a:pPr>
                      <a:r>
                        <a:rPr lang="es-CO" sz="600" b="1">
                          <a:solidFill>
                            <a:srgbClr val="000000"/>
                          </a:solidFill>
                          <a:latin typeface="Calibri"/>
                          <a:ea typeface="Times New Roman"/>
                          <a:cs typeface="Arial"/>
                        </a:rPr>
                        <a:t>TOTAL DE ACTIVO</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158,504.37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100.00%</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915">
                <a:tc>
                  <a:txBody>
                    <a:bodyPr/>
                    <a:lstStyle/>
                    <a:p>
                      <a:pPr>
                        <a:lnSpc>
                          <a:spcPct val="115000"/>
                        </a:lnSpc>
                        <a:spcAft>
                          <a:spcPts val="0"/>
                        </a:spcAft>
                      </a:pPr>
                      <a:r>
                        <a:rPr lang="es-CO" sz="600" b="1">
                          <a:solidFill>
                            <a:srgbClr val="000000"/>
                          </a:solidFill>
                          <a:latin typeface="Calibri"/>
                          <a:ea typeface="Times New Roman"/>
                          <a:cs typeface="Arial"/>
                        </a:rPr>
                        <a:t>PASIVO</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915">
                <a:tc>
                  <a:txBody>
                    <a:bodyPr/>
                    <a:lstStyle/>
                    <a:p>
                      <a:pPr>
                        <a:lnSpc>
                          <a:spcPct val="115000"/>
                        </a:lnSpc>
                        <a:spcAft>
                          <a:spcPts val="0"/>
                        </a:spcAft>
                      </a:pPr>
                      <a:r>
                        <a:rPr lang="es-CO" sz="600" b="1">
                          <a:solidFill>
                            <a:srgbClr val="000000"/>
                          </a:solidFill>
                          <a:latin typeface="Calibri"/>
                          <a:ea typeface="Times New Roman"/>
                          <a:cs typeface="Arial"/>
                        </a:rPr>
                        <a:t>PASIVO CORRIENTE</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915">
                <a:tc>
                  <a:txBody>
                    <a:bodyPr/>
                    <a:lstStyle/>
                    <a:p>
                      <a:pPr>
                        <a:lnSpc>
                          <a:spcPct val="115000"/>
                        </a:lnSpc>
                        <a:spcAft>
                          <a:spcPts val="0"/>
                        </a:spcAft>
                      </a:pPr>
                      <a:r>
                        <a:rPr lang="es-CO" sz="600" b="1">
                          <a:solidFill>
                            <a:srgbClr val="000000"/>
                          </a:solidFill>
                          <a:latin typeface="Calibri"/>
                          <a:ea typeface="Times New Roman"/>
                          <a:cs typeface="Arial"/>
                        </a:rPr>
                        <a:t>CUENTAS POR PAGAR PROVEEDORES</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26,973.61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24.95%</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915">
                <a:tc>
                  <a:txBody>
                    <a:bodyPr/>
                    <a:lstStyle/>
                    <a:p>
                      <a:pPr>
                        <a:lnSpc>
                          <a:spcPct val="115000"/>
                        </a:lnSpc>
                        <a:spcAft>
                          <a:spcPts val="0"/>
                        </a:spcAft>
                      </a:pPr>
                      <a:r>
                        <a:rPr lang="es-CO" sz="600" b="1">
                          <a:solidFill>
                            <a:srgbClr val="000000"/>
                          </a:solidFill>
                          <a:latin typeface="Calibri"/>
                          <a:ea typeface="Times New Roman"/>
                          <a:cs typeface="Arial"/>
                        </a:rPr>
                        <a:t>RETENCIONES POR PAGAR</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545.26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0.50%</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915">
                <a:tc>
                  <a:txBody>
                    <a:bodyPr/>
                    <a:lstStyle/>
                    <a:p>
                      <a:pPr>
                        <a:lnSpc>
                          <a:spcPct val="115000"/>
                        </a:lnSpc>
                        <a:spcAft>
                          <a:spcPts val="0"/>
                        </a:spcAft>
                      </a:pPr>
                      <a:r>
                        <a:rPr lang="es-CO" sz="600">
                          <a:solidFill>
                            <a:srgbClr val="000000"/>
                          </a:solidFill>
                          <a:latin typeface="Calibri"/>
                          <a:ea typeface="Times New Roman"/>
                          <a:cs typeface="Arial"/>
                        </a:rPr>
                        <a:t>OBLEGACIONES PENDIENTES CON SRI</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197.82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915">
                <a:tc>
                  <a:txBody>
                    <a:bodyPr/>
                    <a:lstStyle/>
                    <a:p>
                      <a:pPr>
                        <a:lnSpc>
                          <a:spcPct val="115000"/>
                        </a:lnSpc>
                        <a:spcAft>
                          <a:spcPts val="0"/>
                        </a:spcAft>
                      </a:pPr>
                      <a:r>
                        <a:rPr lang="es-CO" sz="600">
                          <a:solidFill>
                            <a:srgbClr val="000000"/>
                          </a:solidFill>
                          <a:latin typeface="Calibri"/>
                          <a:ea typeface="Times New Roman"/>
                          <a:cs typeface="Arial"/>
                        </a:rPr>
                        <a:t>OBLIGACIONES CON EL IESS</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347.44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915">
                <a:tc>
                  <a:txBody>
                    <a:bodyPr/>
                    <a:lstStyle/>
                    <a:p>
                      <a:pPr>
                        <a:lnSpc>
                          <a:spcPct val="115000"/>
                        </a:lnSpc>
                        <a:spcAft>
                          <a:spcPts val="0"/>
                        </a:spcAft>
                      </a:pPr>
                      <a:r>
                        <a:rPr lang="es-CO" sz="600" b="1">
                          <a:solidFill>
                            <a:srgbClr val="000000"/>
                          </a:solidFill>
                          <a:latin typeface="Calibri"/>
                          <a:ea typeface="Times New Roman"/>
                          <a:cs typeface="Arial"/>
                        </a:rPr>
                        <a:t>HONORARIOS POR PAGAR</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80,600.00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74.55%</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r>
              <a:tr h="113915">
                <a:tc>
                  <a:txBody>
                    <a:bodyPr/>
                    <a:lstStyle/>
                    <a:p>
                      <a:pPr>
                        <a:lnSpc>
                          <a:spcPct val="115000"/>
                        </a:lnSpc>
                        <a:spcAft>
                          <a:spcPts val="0"/>
                        </a:spcAft>
                      </a:pPr>
                      <a:r>
                        <a:rPr lang="es-CO" sz="600" b="1">
                          <a:solidFill>
                            <a:srgbClr val="000000"/>
                          </a:solidFill>
                          <a:latin typeface="Calibri"/>
                          <a:ea typeface="Times New Roman"/>
                          <a:cs typeface="Arial"/>
                        </a:rPr>
                        <a:t>TOTAL DE PASIVO</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108,118.87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100.00%</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915">
                <a:tc>
                  <a:txBody>
                    <a:bodyPr/>
                    <a:lstStyle/>
                    <a:p>
                      <a:pPr>
                        <a:lnSpc>
                          <a:spcPct val="115000"/>
                        </a:lnSpc>
                        <a:spcAft>
                          <a:spcPts val="0"/>
                        </a:spcAft>
                      </a:pPr>
                      <a:r>
                        <a:rPr lang="es-CO" sz="600" b="1">
                          <a:solidFill>
                            <a:srgbClr val="000000"/>
                          </a:solidFill>
                          <a:latin typeface="Calibri"/>
                          <a:ea typeface="Times New Roman"/>
                          <a:cs typeface="Arial"/>
                        </a:rPr>
                        <a:t>PATRIMONIO</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915">
                <a:tc>
                  <a:txBody>
                    <a:bodyPr/>
                    <a:lstStyle/>
                    <a:p>
                      <a:pPr>
                        <a:lnSpc>
                          <a:spcPct val="115000"/>
                        </a:lnSpc>
                        <a:spcAft>
                          <a:spcPts val="0"/>
                        </a:spcAft>
                      </a:pPr>
                      <a:r>
                        <a:rPr lang="es-CO" sz="600" b="1">
                          <a:solidFill>
                            <a:srgbClr val="000000"/>
                          </a:solidFill>
                          <a:latin typeface="Calibri"/>
                          <a:ea typeface="Times New Roman"/>
                          <a:cs typeface="Arial"/>
                        </a:rPr>
                        <a:t>RESULTADOS</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915">
                <a:tc>
                  <a:txBody>
                    <a:bodyPr/>
                    <a:lstStyle/>
                    <a:p>
                      <a:pPr>
                        <a:lnSpc>
                          <a:spcPct val="115000"/>
                        </a:lnSpc>
                        <a:spcAft>
                          <a:spcPts val="0"/>
                        </a:spcAft>
                      </a:pPr>
                      <a:r>
                        <a:rPr lang="es-CO" sz="600" b="1">
                          <a:solidFill>
                            <a:srgbClr val="000000"/>
                          </a:solidFill>
                          <a:latin typeface="Calibri"/>
                          <a:ea typeface="Times New Roman"/>
                          <a:cs typeface="Arial"/>
                        </a:rPr>
                        <a:t>PERDIDAS Y GANANCIAS</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48,154.69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95.57%</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915">
                <a:tc>
                  <a:txBody>
                    <a:bodyPr/>
                    <a:lstStyle/>
                    <a:p>
                      <a:pPr>
                        <a:lnSpc>
                          <a:spcPct val="115000"/>
                        </a:lnSpc>
                        <a:spcAft>
                          <a:spcPts val="0"/>
                        </a:spcAft>
                      </a:pPr>
                      <a:r>
                        <a:rPr lang="es-CO" sz="600">
                          <a:solidFill>
                            <a:srgbClr val="000000"/>
                          </a:solidFill>
                          <a:latin typeface="Calibri"/>
                          <a:ea typeface="Times New Roman"/>
                          <a:cs typeface="Arial"/>
                        </a:rPr>
                        <a:t>PERIODOS ANTERIORES</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57,918.50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915">
                <a:tc>
                  <a:txBody>
                    <a:bodyPr/>
                    <a:lstStyle/>
                    <a:p>
                      <a:pPr>
                        <a:lnSpc>
                          <a:spcPct val="115000"/>
                        </a:lnSpc>
                        <a:spcAft>
                          <a:spcPts val="0"/>
                        </a:spcAft>
                      </a:pPr>
                      <a:r>
                        <a:rPr lang="es-CO" sz="600">
                          <a:solidFill>
                            <a:srgbClr val="000000"/>
                          </a:solidFill>
                          <a:latin typeface="Calibri"/>
                          <a:ea typeface="Times New Roman"/>
                          <a:cs typeface="Arial"/>
                        </a:rPr>
                        <a:t>PÉRDIDA PRESENTE EJERCICIO</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-9,763.81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915">
                <a:tc>
                  <a:txBody>
                    <a:bodyPr/>
                    <a:lstStyle/>
                    <a:p>
                      <a:pPr>
                        <a:lnSpc>
                          <a:spcPct val="115000"/>
                        </a:lnSpc>
                        <a:spcAft>
                          <a:spcPts val="0"/>
                        </a:spcAft>
                      </a:pPr>
                      <a:r>
                        <a:rPr lang="es-CO" sz="600" b="1">
                          <a:solidFill>
                            <a:srgbClr val="000000"/>
                          </a:solidFill>
                          <a:latin typeface="Calibri"/>
                          <a:ea typeface="Times New Roman"/>
                          <a:cs typeface="Arial"/>
                        </a:rPr>
                        <a:t>RESERVAS</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2,230.81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4.43%</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915">
                <a:tc>
                  <a:txBody>
                    <a:bodyPr/>
                    <a:lstStyle/>
                    <a:p>
                      <a:pPr>
                        <a:lnSpc>
                          <a:spcPct val="115000"/>
                        </a:lnSpc>
                        <a:spcAft>
                          <a:spcPts val="0"/>
                        </a:spcAft>
                      </a:pPr>
                      <a:r>
                        <a:rPr lang="es-CO" sz="600" b="1">
                          <a:solidFill>
                            <a:srgbClr val="000000"/>
                          </a:solidFill>
                          <a:latin typeface="Calibri"/>
                          <a:ea typeface="Times New Roman"/>
                          <a:cs typeface="Arial"/>
                        </a:rPr>
                        <a:t>TOTAL DE PATRIMONIO</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50,385.50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100.00%</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915">
                <a:tc>
                  <a:txBody>
                    <a:bodyPr/>
                    <a:lstStyle/>
                    <a:p>
                      <a:pPr>
                        <a:lnSpc>
                          <a:spcPct val="115000"/>
                        </a:lnSpc>
                        <a:spcAft>
                          <a:spcPts val="0"/>
                        </a:spcAft>
                      </a:pPr>
                      <a:r>
                        <a:rPr lang="es-CO" sz="600" b="1" dirty="0">
                          <a:solidFill>
                            <a:srgbClr val="000000"/>
                          </a:solidFill>
                          <a:latin typeface="Calibri"/>
                          <a:ea typeface="Times New Roman"/>
                          <a:cs typeface="Arial"/>
                        </a:rPr>
                        <a:t>TOTAL DE PASIVO + PATRIMONIO</a:t>
                      </a:r>
                      <a:endParaRPr lang="es-EC" sz="700" dirty="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158,504.37 </a:t>
                      </a:r>
                      <a:endParaRPr lang="es-EC" sz="70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r">
                        <a:lnSpc>
                          <a:spcPct val="115000"/>
                        </a:lnSpc>
                        <a:spcAft>
                          <a:spcPts val="0"/>
                        </a:spcAft>
                      </a:pPr>
                      <a:r>
                        <a:rPr lang="es-CO" sz="600" dirty="0">
                          <a:solidFill>
                            <a:srgbClr val="000000"/>
                          </a:solidFill>
                          <a:latin typeface="Calibri"/>
                          <a:ea typeface="Times New Roman"/>
                          <a:cs typeface="Arial"/>
                        </a:rPr>
                        <a:t> </a:t>
                      </a:r>
                      <a:endParaRPr lang="es-EC" sz="700" dirty="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dirty="0">
                          <a:solidFill>
                            <a:srgbClr val="000000"/>
                          </a:solidFill>
                          <a:latin typeface="Calibri"/>
                          <a:ea typeface="Times New Roman"/>
                          <a:cs typeface="Arial"/>
                        </a:rPr>
                        <a:t> </a:t>
                      </a:r>
                      <a:endParaRPr lang="es-EC" sz="700" dirty="0">
                        <a:latin typeface="Calibri"/>
                        <a:ea typeface="Calibri"/>
                        <a:cs typeface="Times New Roman"/>
                      </a:endParaRPr>
                    </a:p>
                  </a:txBody>
                  <a:tcPr marL="27857" marR="2785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20000"/>
          </a:bodyPr>
          <a:lstStyle/>
          <a:p>
            <a:pPr algn="just"/>
            <a:r>
              <a:rPr lang="es-ES_tradnl" sz="2600" b="1" dirty="0" smtClean="0"/>
              <a:t>ANÁLISIS VERTICAL DE LOS ESTADOS FINANCIEROS</a:t>
            </a:r>
          </a:p>
          <a:p>
            <a:pPr algn="just">
              <a:buNone/>
            </a:pPr>
            <a:r>
              <a:rPr lang="es-ES" dirty="0" smtClean="0"/>
              <a:t>   En el Análisis Vertical demuestra que el rubro con mayor ingreso es Caja - Bancos con 50.38%, como se aprecia en el Gráfico 3.3, por ser las cuentas que concentran la principal actividad del negocio que es la transferencia de Remesas y por ello la consideramos como nuestra cuenta a analizar dentro de nuestra auditoría.  Dentro de las cuentas de Pasivo se refleja con un 74.55% como mayor obligación a la cuenta de Honorarios por pagar, que se debe a la actividad de servicios profesionales ya que no se rigen a un rol de empleados, que se observa en el Gráfico 3.4</a:t>
            </a:r>
            <a:endParaRPr lang="es-EC" dirty="0" smtClean="0"/>
          </a:p>
          <a:p>
            <a:endParaRPr lang="es-EC" dirty="0"/>
          </a:p>
        </p:txBody>
      </p:sp>
      <p:sp>
        <p:nvSpPr>
          <p:cNvPr id="3" name="2 Título"/>
          <p:cNvSpPr>
            <a:spLocks noGrp="1"/>
          </p:cNvSpPr>
          <p:nvPr>
            <p:ph type="title"/>
          </p:nvPr>
        </p:nvSpPr>
        <p:spPr/>
        <p:txBody>
          <a:bodyPr/>
          <a:lstStyle/>
          <a:p>
            <a:r>
              <a:rPr lang="es-ES_tradnl" sz="4000" dirty="0" smtClean="0"/>
              <a:t>ESTADOS DE RESULTADOS</a:t>
            </a:r>
            <a:endParaRPr lang="es-EC"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85000" lnSpcReduction="20000"/>
          </a:bodyPr>
          <a:lstStyle/>
          <a:p>
            <a:pPr algn="ctr">
              <a:buNone/>
            </a:pPr>
            <a:r>
              <a:rPr lang="es-ES" sz="2300" b="1" dirty="0" smtClean="0"/>
              <a:t>Gráfico 3.3 Distribución de Activos de MKP en porcentajes</a:t>
            </a:r>
            <a:br>
              <a:rPr lang="es-ES" sz="2300" b="1" dirty="0" smtClean="0"/>
            </a:br>
            <a:r>
              <a:rPr lang="es-ES" sz="2300" b="1" dirty="0" smtClean="0"/>
              <a:t>Al 31 de Diciembre del 2008</a:t>
            </a:r>
            <a:endParaRPr lang="es-EC" sz="2300" b="1" dirty="0" smtClean="0"/>
          </a:p>
          <a:p>
            <a:pPr>
              <a:buNone/>
            </a:pPr>
            <a:r>
              <a:rPr lang="es-ES" dirty="0" smtClean="0"/>
              <a:t> </a:t>
            </a:r>
            <a:endParaRPr lang="es-EC" dirty="0" smtClean="0"/>
          </a:p>
          <a:p>
            <a:pPr>
              <a:buNone/>
            </a:pPr>
            <a:r>
              <a:rPr lang="es-ES" dirty="0" smtClean="0"/>
              <a:t> </a:t>
            </a:r>
            <a:endParaRPr lang="es-EC" dirty="0" smtClean="0"/>
          </a:p>
          <a:p>
            <a:pPr>
              <a:buNone/>
            </a:pPr>
            <a:r>
              <a:rPr lang="es-ES" dirty="0" smtClean="0"/>
              <a:t> </a:t>
            </a:r>
            <a:endParaRPr lang="es-EC" dirty="0" smtClean="0"/>
          </a:p>
          <a:p>
            <a:pPr>
              <a:buNone/>
            </a:pPr>
            <a:r>
              <a:rPr lang="es-ES" dirty="0" smtClean="0"/>
              <a:t> </a:t>
            </a:r>
            <a:endParaRPr lang="es-EC" dirty="0" smtClean="0"/>
          </a:p>
          <a:p>
            <a:pPr>
              <a:buNone/>
            </a:pPr>
            <a:r>
              <a:rPr lang="es-ES" dirty="0" smtClean="0"/>
              <a:t> </a:t>
            </a:r>
            <a:endParaRPr lang="es-EC" dirty="0" smtClean="0"/>
          </a:p>
          <a:p>
            <a:pPr>
              <a:buNone/>
            </a:pPr>
            <a:r>
              <a:rPr lang="es-ES" b="1" dirty="0" smtClean="0"/>
              <a:t> </a:t>
            </a:r>
            <a:endParaRPr lang="es-EC" b="1" dirty="0" smtClean="0"/>
          </a:p>
          <a:p>
            <a:pPr>
              <a:buNone/>
            </a:pPr>
            <a:r>
              <a:rPr lang="es-ES" dirty="0" smtClean="0"/>
              <a:t> </a:t>
            </a:r>
            <a:endParaRPr lang="es-EC" dirty="0" smtClean="0"/>
          </a:p>
          <a:p>
            <a:pPr>
              <a:buNone/>
            </a:pPr>
            <a:r>
              <a:rPr lang="es-ES" dirty="0" smtClean="0"/>
              <a:t> </a:t>
            </a:r>
            <a:endParaRPr lang="es-EC" dirty="0" smtClean="0"/>
          </a:p>
          <a:p>
            <a:pPr>
              <a:buNone/>
            </a:pPr>
            <a:r>
              <a:rPr lang="es-ES" dirty="0" smtClean="0"/>
              <a:t> </a:t>
            </a:r>
            <a:endParaRPr lang="es-EC" dirty="0" smtClean="0"/>
          </a:p>
          <a:p>
            <a:pPr algn="ctr">
              <a:buNone/>
            </a:pPr>
            <a:r>
              <a:rPr lang="es-ES" dirty="0" smtClean="0"/>
              <a:t> </a:t>
            </a:r>
            <a:endParaRPr lang="es-EC" sz="2100" dirty="0" smtClean="0"/>
          </a:p>
          <a:p>
            <a:pPr algn="ctr">
              <a:buNone/>
            </a:pPr>
            <a:r>
              <a:rPr lang="es-ES" sz="2100" dirty="0" smtClean="0"/>
              <a:t> </a:t>
            </a:r>
            <a:endParaRPr lang="es-EC" sz="2100" dirty="0" smtClean="0"/>
          </a:p>
          <a:p>
            <a:pPr algn="ctr">
              <a:buNone/>
            </a:pPr>
            <a:r>
              <a:rPr lang="es-ES" sz="2100" b="1" dirty="0" smtClean="0"/>
              <a:t>Elaborados por: Wendy Velasco – Alejandra Salazar</a:t>
            </a:r>
            <a:endParaRPr lang="es-EC" sz="2100" dirty="0" smtClean="0"/>
          </a:p>
          <a:p>
            <a:endParaRPr lang="es-EC" dirty="0"/>
          </a:p>
        </p:txBody>
      </p:sp>
      <p:sp>
        <p:nvSpPr>
          <p:cNvPr id="3" name="2 Título"/>
          <p:cNvSpPr>
            <a:spLocks noGrp="1"/>
          </p:cNvSpPr>
          <p:nvPr>
            <p:ph type="title"/>
          </p:nvPr>
        </p:nvSpPr>
        <p:spPr/>
        <p:txBody>
          <a:bodyPr/>
          <a:lstStyle/>
          <a:p>
            <a:r>
              <a:rPr lang="es-ES_tradnl" sz="4400" dirty="0" smtClean="0"/>
              <a:t>ESTADOS DE RESULTADOS</a:t>
            </a:r>
            <a:endParaRPr lang="es-EC" dirty="0"/>
          </a:p>
        </p:txBody>
      </p:sp>
      <p:pic>
        <p:nvPicPr>
          <p:cNvPr id="4" name="3 Imagen"/>
          <p:cNvPicPr/>
          <p:nvPr/>
        </p:nvPicPr>
        <p:blipFill>
          <a:blip r:embed="rId2" cstate="print"/>
          <a:srcRect l="2249" t="3934" r="2437" b="7729"/>
          <a:stretch>
            <a:fillRect/>
          </a:stretch>
        </p:blipFill>
        <p:spPr bwMode="auto">
          <a:xfrm>
            <a:off x="1571604" y="2571744"/>
            <a:ext cx="6215106" cy="2656718"/>
          </a:xfrm>
          <a:prstGeom prst="rect">
            <a:avLst/>
          </a:prstGeom>
          <a:noFill/>
          <a:ln w="9525">
            <a:solidFill>
              <a:srgbClr val="000000"/>
            </a:solidFill>
            <a:miter lim="800000"/>
            <a:headEnd/>
            <a:tailEnd/>
          </a:ln>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ctr">
              <a:buNone/>
            </a:pPr>
            <a:r>
              <a:rPr lang="es-ES" sz="2000" b="1" dirty="0" smtClean="0"/>
              <a:t>Gráfico 3.4 Distribución de Pasivos de MKP en porcentajes</a:t>
            </a:r>
            <a:br>
              <a:rPr lang="es-ES" sz="2000" b="1" dirty="0" smtClean="0"/>
            </a:br>
            <a:r>
              <a:rPr lang="es-ES" sz="2000" b="1" dirty="0" smtClean="0"/>
              <a:t>Al 31 de Diciembre del 2008</a:t>
            </a:r>
            <a:endParaRPr lang="es-EC" sz="2000" b="1" dirty="0" smtClean="0"/>
          </a:p>
          <a:p>
            <a:pPr>
              <a:buNone/>
            </a:pPr>
            <a:r>
              <a:rPr lang="es-ES" dirty="0" smtClean="0"/>
              <a:t> </a:t>
            </a:r>
            <a:endParaRPr lang="es-EC" dirty="0" smtClean="0"/>
          </a:p>
          <a:p>
            <a:pPr>
              <a:buNone/>
            </a:pPr>
            <a:r>
              <a:rPr lang="es-ES" dirty="0" smtClean="0"/>
              <a:t> </a:t>
            </a:r>
            <a:endParaRPr lang="es-EC" dirty="0" smtClean="0"/>
          </a:p>
          <a:p>
            <a:pPr>
              <a:buNone/>
            </a:pPr>
            <a:r>
              <a:rPr lang="es-ES" dirty="0" smtClean="0"/>
              <a:t> </a:t>
            </a:r>
            <a:endParaRPr lang="es-EC" dirty="0" smtClean="0"/>
          </a:p>
          <a:p>
            <a:pPr>
              <a:buNone/>
            </a:pPr>
            <a:r>
              <a:rPr lang="es-ES" dirty="0" smtClean="0"/>
              <a:t> </a:t>
            </a:r>
            <a:endParaRPr lang="es-EC" dirty="0" smtClean="0"/>
          </a:p>
          <a:p>
            <a:pPr>
              <a:buNone/>
            </a:pPr>
            <a:r>
              <a:rPr lang="es-ES" dirty="0" smtClean="0"/>
              <a:t> </a:t>
            </a:r>
          </a:p>
          <a:p>
            <a:pPr>
              <a:buNone/>
            </a:pPr>
            <a:endParaRPr lang="es-ES" dirty="0" smtClean="0"/>
          </a:p>
          <a:p>
            <a:pPr>
              <a:buNone/>
            </a:pPr>
            <a:endParaRPr lang="es-EC" dirty="0" smtClean="0"/>
          </a:p>
          <a:p>
            <a:pPr algn="ctr">
              <a:buNone/>
            </a:pPr>
            <a:r>
              <a:rPr lang="es-ES" sz="1800" b="1" dirty="0" smtClean="0"/>
              <a:t>Elaborados por: Wendy Velasco – Alejandra Salazar</a:t>
            </a:r>
            <a:endParaRPr lang="es-EC" sz="1800" dirty="0" smtClean="0"/>
          </a:p>
          <a:p>
            <a:endParaRPr lang="es-EC" dirty="0"/>
          </a:p>
        </p:txBody>
      </p:sp>
      <p:sp>
        <p:nvSpPr>
          <p:cNvPr id="3" name="2 Título"/>
          <p:cNvSpPr>
            <a:spLocks noGrp="1"/>
          </p:cNvSpPr>
          <p:nvPr>
            <p:ph type="title"/>
          </p:nvPr>
        </p:nvSpPr>
        <p:spPr/>
        <p:txBody>
          <a:bodyPr/>
          <a:lstStyle/>
          <a:p>
            <a:r>
              <a:rPr lang="es-ES_tradnl" sz="4000" dirty="0" smtClean="0"/>
              <a:t>ESTADOS DE RESULTADOS</a:t>
            </a:r>
            <a:endParaRPr lang="es-EC" dirty="0"/>
          </a:p>
        </p:txBody>
      </p:sp>
      <p:pic>
        <p:nvPicPr>
          <p:cNvPr id="4" name="3 Imagen"/>
          <p:cNvPicPr/>
          <p:nvPr/>
        </p:nvPicPr>
        <p:blipFill>
          <a:blip r:embed="rId2" cstate="print"/>
          <a:srcRect l="2940" t="4356" r="2827" b="11662"/>
          <a:stretch>
            <a:fillRect/>
          </a:stretch>
        </p:blipFill>
        <p:spPr bwMode="auto">
          <a:xfrm>
            <a:off x="1785918" y="2571744"/>
            <a:ext cx="5572163" cy="2583692"/>
          </a:xfrm>
          <a:prstGeom prst="rect">
            <a:avLst/>
          </a:prstGeom>
          <a:noFill/>
          <a:ln w="9525">
            <a:solidFill>
              <a:srgbClr val="000000"/>
            </a:solid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pPr marL="566928" indent="-457200" algn="just">
              <a:buFont typeface="+mj-lt"/>
              <a:buAutoNum type="arabicPeriod" startAt="2"/>
            </a:pPr>
            <a:r>
              <a:rPr lang="es-ES_tradnl" sz="2400" dirty="0" smtClean="0"/>
              <a:t>Los estados financieros cuando no han sido auditados son de difícil aceptación para las personas o entes que acabamos de mencionar, por tres razones fundamentales:</a:t>
            </a:r>
          </a:p>
          <a:p>
            <a:pPr marL="566928" indent="-457200" algn="just">
              <a:buNone/>
            </a:pPr>
            <a:endParaRPr lang="es-ES_tradnl" sz="2400" dirty="0" smtClean="0"/>
          </a:p>
          <a:p>
            <a:pPr marL="603504" lvl="2" indent="-256032" algn="just">
              <a:spcBef>
                <a:spcPts val="400"/>
              </a:spcBef>
              <a:buSzPct val="68000"/>
              <a:buFont typeface="Wingdings 3"/>
              <a:buChar char=""/>
            </a:pPr>
            <a:r>
              <a:rPr lang="es-ES_tradnl" sz="2400" dirty="0" smtClean="0"/>
              <a:t>Han podido ser preparados con honestidad pero de una manera descuidada. </a:t>
            </a:r>
          </a:p>
          <a:p>
            <a:pPr marL="603504" lvl="2" indent="-256032" algn="just">
              <a:spcBef>
                <a:spcPts val="400"/>
              </a:spcBef>
              <a:buSzPct val="68000"/>
              <a:buFont typeface="Wingdings 3"/>
              <a:buChar char=""/>
            </a:pPr>
            <a:r>
              <a:rPr lang="es-ES_tradnl" sz="2400" dirty="0" smtClean="0"/>
              <a:t>Han podido ser deliberadamente falsificados.</a:t>
            </a:r>
            <a:endParaRPr lang="es-EC" sz="2400" dirty="0" smtClean="0"/>
          </a:p>
          <a:p>
            <a:pPr marL="603504" lvl="2" indent="-256032" algn="just">
              <a:spcBef>
                <a:spcPts val="400"/>
              </a:spcBef>
              <a:buSzPct val="68000"/>
              <a:buFont typeface="Wingdings 3"/>
              <a:buChar char=""/>
            </a:pPr>
            <a:r>
              <a:rPr lang="es-ES_tradnl" sz="2400" dirty="0" smtClean="0"/>
              <a:t>Se cometen más errores por ignorancia que por deseo de falsificar.</a:t>
            </a:r>
          </a:p>
          <a:p>
            <a:pPr marL="603504" lvl="2" indent="-256032">
              <a:spcBef>
                <a:spcPts val="400"/>
              </a:spcBef>
              <a:buSzPct val="68000"/>
              <a:buNone/>
            </a:pPr>
            <a:endParaRPr lang="es-ES_tradnl" sz="2400" dirty="0" smtClean="0"/>
          </a:p>
          <a:p>
            <a:pPr marL="804672" lvl="2" indent="-457200" algn="r">
              <a:spcBef>
                <a:spcPts val="400"/>
              </a:spcBef>
              <a:buClr>
                <a:schemeClr val="accent1"/>
              </a:buClr>
              <a:buSzPct val="68000"/>
              <a:buFont typeface="+mj-lt"/>
              <a:buAutoNum type="arabicPeriod" startAt="2"/>
            </a:pPr>
            <a:r>
              <a:rPr lang="es-ES_tradnl" sz="1700" dirty="0" smtClean="0"/>
              <a:t>http://html.rincondelvago.com/auditoria-contable</a:t>
            </a:r>
          </a:p>
          <a:p>
            <a:pPr marL="603504" lvl="2" indent="-256032">
              <a:spcBef>
                <a:spcPts val="400"/>
              </a:spcBef>
              <a:buSzPct val="68000"/>
              <a:buNone/>
            </a:pPr>
            <a:endParaRPr lang="es-ES_tradnl" sz="2400" dirty="0" smtClean="0"/>
          </a:p>
        </p:txBody>
      </p:sp>
      <p:sp>
        <p:nvSpPr>
          <p:cNvPr id="3" name="2 Título"/>
          <p:cNvSpPr>
            <a:spLocks noGrp="1"/>
          </p:cNvSpPr>
          <p:nvPr>
            <p:ph type="title"/>
          </p:nvPr>
        </p:nvSpPr>
        <p:spPr/>
        <p:txBody>
          <a:bodyPr>
            <a:noAutofit/>
          </a:bodyPr>
          <a:lstStyle/>
          <a:p>
            <a:pPr algn="just"/>
            <a:r>
              <a:rPr lang="es-EC" sz="3500" dirty="0" smtClean="0"/>
              <a:t>IMPORTANCIA DE LOS ESTADOS FINANCIEROS AUDITADOS</a:t>
            </a:r>
            <a:endParaRPr lang="es-EC" sz="35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_tradnl" sz="2400" b="1" dirty="0" smtClean="0"/>
              <a:t>ANÁLISIS VERTICAL DE LOS ESTADOS FINANCIEROS</a:t>
            </a:r>
            <a:endParaRPr lang="es-ES" sz="2400" dirty="0" smtClean="0"/>
          </a:p>
          <a:p>
            <a:pPr algn="just">
              <a:buNone/>
            </a:pPr>
            <a:r>
              <a:rPr lang="es-ES" dirty="0" smtClean="0"/>
              <a:t>  </a:t>
            </a:r>
            <a:r>
              <a:rPr lang="es-ES" sz="1800" dirty="0" smtClean="0"/>
              <a:t>El resultado del Análisis Vertical al Estado de Pérdidas y Ganancias al 31 de Diciembre del 2008 de </a:t>
            </a:r>
            <a:r>
              <a:rPr lang="es-ES" sz="1800" b="1" dirty="0" smtClean="0"/>
              <a:t>“MKP”</a:t>
            </a:r>
            <a:r>
              <a:rPr lang="es-ES" sz="1800" dirty="0" smtClean="0"/>
              <a:t> fue el siguiente:</a:t>
            </a:r>
            <a:endParaRPr lang="es-EC" sz="1800" dirty="0" smtClean="0"/>
          </a:p>
          <a:p>
            <a:pPr algn="ctr">
              <a:buNone/>
            </a:pPr>
            <a:r>
              <a:rPr lang="es-CO" sz="1400" b="1" dirty="0" smtClean="0"/>
              <a:t>Tabla 3.3  ESTADO DE PÉRDIDAS Y GANANCIAS AL 31 DE DICIEMBRE DEL 2008</a:t>
            </a:r>
            <a:endParaRPr lang="es-EC" sz="1400" b="1" dirty="0"/>
          </a:p>
        </p:txBody>
      </p:sp>
      <p:sp>
        <p:nvSpPr>
          <p:cNvPr id="3" name="2 Título"/>
          <p:cNvSpPr>
            <a:spLocks noGrp="1"/>
          </p:cNvSpPr>
          <p:nvPr>
            <p:ph type="title"/>
          </p:nvPr>
        </p:nvSpPr>
        <p:spPr/>
        <p:txBody>
          <a:bodyPr/>
          <a:lstStyle/>
          <a:p>
            <a:r>
              <a:rPr lang="es-ES_tradnl" sz="4400" dirty="0" smtClean="0"/>
              <a:t>ESTADOS DE RESULTADOS</a:t>
            </a:r>
            <a:endParaRPr lang="es-EC" dirty="0"/>
          </a:p>
        </p:txBody>
      </p:sp>
      <p:graphicFrame>
        <p:nvGraphicFramePr>
          <p:cNvPr id="4" name="3 Tabla"/>
          <p:cNvGraphicFramePr>
            <a:graphicFrameLocks noGrp="1"/>
          </p:cNvGraphicFramePr>
          <p:nvPr/>
        </p:nvGraphicFramePr>
        <p:xfrm>
          <a:off x="1857356" y="2571744"/>
          <a:ext cx="5314567" cy="4069151"/>
        </p:xfrm>
        <a:graphic>
          <a:graphicData uri="http://schemas.openxmlformats.org/drawingml/2006/table">
            <a:tbl>
              <a:tblPr/>
              <a:tblGrid>
                <a:gridCol w="768486"/>
                <a:gridCol w="770612"/>
                <a:gridCol w="775927"/>
                <a:gridCol w="792934"/>
                <a:gridCol w="782304"/>
                <a:gridCol w="784430"/>
                <a:gridCol w="639874"/>
              </a:tblGrid>
              <a:tr h="157519">
                <a:tc gridSpan="5">
                  <a:txBody>
                    <a:bodyPr/>
                    <a:lstStyle/>
                    <a:p>
                      <a:pPr>
                        <a:lnSpc>
                          <a:spcPct val="115000"/>
                        </a:lnSpc>
                        <a:spcAft>
                          <a:spcPts val="0"/>
                        </a:spcAft>
                      </a:pPr>
                      <a:endParaRPr lang="es-ES" sz="900">
                        <a:solidFill>
                          <a:srgbClr val="000000"/>
                        </a:solidFill>
                        <a:latin typeface="Calibri"/>
                        <a:ea typeface="Times New Roman"/>
                        <a:cs typeface="Arial"/>
                      </a:endParaRPr>
                    </a:p>
                  </a:txBody>
                  <a:tcPr marL="39951" marR="39951" marT="0" marB="0" anchor="b">
                    <a:lnL>
                      <a:noFill/>
                    </a:lnL>
                    <a:lnR>
                      <a:noFill/>
                    </a:lnR>
                    <a:lnT>
                      <a:noFill/>
                    </a:lnT>
                    <a:lnB>
                      <a:noFill/>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a:txBody>
                    <a:bodyPr/>
                    <a:lstStyle/>
                    <a:p>
                      <a:pPr>
                        <a:lnSpc>
                          <a:spcPct val="115000"/>
                        </a:lnSpc>
                        <a:spcAft>
                          <a:spcPts val="0"/>
                        </a:spcAft>
                      </a:pPr>
                      <a:endParaRPr lang="es-ES" sz="900">
                        <a:solidFill>
                          <a:srgbClr val="000000"/>
                        </a:solidFill>
                        <a:latin typeface="Calibri"/>
                        <a:ea typeface="Times New Roman"/>
                        <a:cs typeface="Arial"/>
                      </a:endParaRPr>
                    </a:p>
                  </a:txBody>
                  <a:tcPr marL="39951" marR="39951" marT="0" marB="0" anchor="b">
                    <a:lnL>
                      <a:noFill/>
                    </a:lnL>
                    <a:lnR>
                      <a:noFill/>
                    </a:lnR>
                    <a:lnT>
                      <a:noFill/>
                    </a:lnT>
                    <a:lnB>
                      <a:noFill/>
                    </a:lnB>
                  </a:tcPr>
                </a:tc>
                <a:tc>
                  <a:txBody>
                    <a:bodyPr/>
                    <a:lstStyle/>
                    <a:p>
                      <a:pPr>
                        <a:lnSpc>
                          <a:spcPct val="115000"/>
                        </a:lnSpc>
                        <a:spcAft>
                          <a:spcPts val="0"/>
                        </a:spcAft>
                      </a:pPr>
                      <a:endParaRPr lang="es-ES" sz="900">
                        <a:solidFill>
                          <a:srgbClr val="000000"/>
                        </a:solidFill>
                        <a:latin typeface="Calibri"/>
                        <a:ea typeface="Times New Roman"/>
                        <a:cs typeface="Arial"/>
                      </a:endParaRPr>
                    </a:p>
                  </a:txBody>
                  <a:tcPr marL="39951" marR="39951" marT="0" marB="0" anchor="b">
                    <a:lnL>
                      <a:noFill/>
                    </a:lnL>
                    <a:lnR>
                      <a:noFill/>
                    </a:lnR>
                    <a:lnT>
                      <a:noFill/>
                    </a:lnT>
                    <a:lnB>
                      <a:noFill/>
                    </a:lnB>
                  </a:tcPr>
                </a:tc>
              </a:tr>
              <a:tr h="157519">
                <a:tc>
                  <a:txBody>
                    <a:bodyPr/>
                    <a:lstStyle/>
                    <a:p>
                      <a:pP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a:noFill/>
                    </a:lnL>
                    <a:lnR>
                      <a:noFill/>
                    </a:lnR>
                    <a:lnT>
                      <a:noFill/>
                    </a:lnT>
                    <a:lnB w="12700" cap="flat" cmpd="sng" algn="ctr">
                      <a:solidFill>
                        <a:srgbClr val="000000"/>
                      </a:solidFill>
                      <a:prstDash val="solid"/>
                      <a:round/>
                      <a:headEnd type="none" w="med" len="med"/>
                      <a:tailEnd type="none" w="med" len="med"/>
                    </a:lnB>
                  </a:tcPr>
                </a:tc>
              </a:tr>
              <a:tr h="157519">
                <a:tc gridSpan="3">
                  <a:txBody>
                    <a:bodyPr/>
                    <a:lstStyle/>
                    <a:p>
                      <a:pPr>
                        <a:lnSpc>
                          <a:spcPct val="115000"/>
                        </a:lnSpc>
                        <a:spcAft>
                          <a:spcPts val="0"/>
                        </a:spcAft>
                      </a:pPr>
                      <a:r>
                        <a:rPr lang="es-CO" sz="900" b="1">
                          <a:solidFill>
                            <a:srgbClr val="000000"/>
                          </a:solidFill>
                          <a:latin typeface="Calibri"/>
                          <a:ea typeface="Times New Roman"/>
                          <a:cs typeface="Arial"/>
                        </a:rPr>
                        <a:t>INGRESOS</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hMerge="1">
                  <a:txBody>
                    <a:bodyPr/>
                    <a:lstStyle/>
                    <a:p>
                      <a:endParaRPr lang="es-EC"/>
                    </a:p>
                  </a:txBody>
                  <a:tcPr/>
                </a:tc>
                <a:tc hMerge="1">
                  <a:txBody>
                    <a:bodyPr/>
                    <a:lstStyle/>
                    <a:p>
                      <a:endParaRPr lang="es-EC"/>
                    </a:p>
                  </a:txBody>
                  <a:tcPr/>
                </a:tc>
                <a:tc>
                  <a:txBody>
                    <a:bodyPr/>
                    <a:lstStyle/>
                    <a:p>
                      <a:pPr>
                        <a:lnSpc>
                          <a:spcPct val="115000"/>
                        </a:lnSpc>
                        <a:spcAft>
                          <a:spcPts val="0"/>
                        </a:spcAft>
                      </a:pPr>
                      <a:r>
                        <a:rPr lang="es-CO" sz="900" b="1">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b="1">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2">
                  <a:txBody>
                    <a:bodyPr/>
                    <a:lstStyle/>
                    <a:p>
                      <a:pPr algn="ctr">
                        <a:lnSpc>
                          <a:spcPct val="115000"/>
                        </a:lnSpc>
                        <a:spcAft>
                          <a:spcPts val="0"/>
                        </a:spcAft>
                      </a:pPr>
                      <a:r>
                        <a:rPr lang="es-CO" sz="900" b="1">
                          <a:solidFill>
                            <a:srgbClr val="000000"/>
                          </a:solidFill>
                          <a:latin typeface="Calibri"/>
                          <a:ea typeface="Times New Roman"/>
                          <a:cs typeface="Arial"/>
                        </a:rPr>
                        <a:t>ANÁLISIS VERTICAL</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rowSpan="2" hMerge="1">
                  <a:txBody>
                    <a:bodyPr/>
                    <a:lstStyle/>
                    <a:p>
                      <a:endParaRPr lang="es-EC"/>
                    </a:p>
                  </a:txBody>
                  <a:tcPr/>
                </a:tc>
              </a:tr>
              <a:tr h="157519">
                <a:tc gridSpan="3">
                  <a:txBody>
                    <a:bodyPr/>
                    <a:lstStyle/>
                    <a:p>
                      <a:pPr>
                        <a:lnSpc>
                          <a:spcPct val="115000"/>
                        </a:lnSpc>
                        <a:spcAft>
                          <a:spcPts val="0"/>
                        </a:spcAft>
                      </a:pPr>
                      <a:r>
                        <a:rPr lang="es-CO" sz="900" b="1">
                          <a:solidFill>
                            <a:srgbClr val="000000"/>
                          </a:solidFill>
                          <a:latin typeface="Calibri"/>
                          <a:ea typeface="Times New Roman"/>
                          <a:cs typeface="Arial"/>
                        </a:rPr>
                        <a:t>INGRESOS OPERACIONALES</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hMerge="1">
                  <a:txBody>
                    <a:bodyPr/>
                    <a:lstStyle/>
                    <a:p>
                      <a:endParaRPr lang="es-EC"/>
                    </a:p>
                  </a:txBody>
                  <a:tcPr/>
                </a:tc>
                <a:tc hMerge="1">
                  <a:txBody>
                    <a:bodyPr/>
                    <a:lstStyle/>
                    <a:p>
                      <a:endParaRPr lang="es-EC"/>
                    </a:p>
                  </a:txBody>
                  <a:tcPr/>
                </a:tc>
                <a:tc>
                  <a:txBody>
                    <a:bodyPr/>
                    <a:lstStyle/>
                    <a:p>
                      <a:pPr>
                        <a:lnSpc>
                          <a:spcPct val="115000"/>
                        </a:lnSpc>
                        <a:spcAft>
                          <a:spcPts val="0"/>
                        </a:spcAft>
                      </a:pPr>
                      <a:r>
                        <a:rPr lang="es-CO" sz="900" b="1">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b="1">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vMerge="1">
                  <a:txBody>
                    <a:bodyPr/>
                    <a:lstStyle/>
                    <a:p>
                      <a:endParaRPr lang="es-EC"/>
                    </a:p>
                  </a:txBody>
                  <a:tcPr/>
                </a:tc>
                <a:tc hMerge="1" vMerge="1">
                  <a:txBody>
                    <a:bodyPr/>
                    <a:lstStyle/>
                    <a:p>
                      <a:endParaRPr lang="es-EC"/>
                    </a:p>
                  </a:txBody>
                  <a:tcPr/>
                </a:tc>
              </a:tr>
              <a:tr h="157519">
                <a:tc gridSpan="3">
                  <a:txBody>
                    <a:bodyPr/>
                    <a:lstStyle/>
                    <a:p>
                      <a:pPr>
                        <a:lnSpc>
                          <a:spcPct val="115000"/>
                        </a:lnSpc>
                        <a:spcAft>
                          <a:spcPts val="0"/>
                        </a:spcAft>
                      </a:pPr>
                      <a:r>
                        <a:rPr lang="es-CO" sz="900" b="1">
                          <a:solidFill>
                            <a:srgbClr val="000000"/>
                          </a:solidFill>
                          <a:latin typeface="Calibri"/>
                          <a:ea typeface="Times New Roman"/>
                          <a:cs typeface="Arial"/>
                        </a:rPr>
                        <a:t>COMISIONES GANADAS</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a:txBody>
                    <a:bodyPr/>
                    <a:lstStyle/>
                    <a:p>
                      <a:pP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Arial"/>
                        </a:rPr>
                        <a:t>     67,302.79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99.72%</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r>
              <a:tr h="283535">
                <a:tc gridSpan="3">
                  <a:txBody>
                    <a:bodyPr/>
                    <a:lstStyle/>
                    <a:p>
                      <a:pPr>
                        <a:lnSpc>
                          <a:spcPct val="115000"/>
                        </a:lnSpc>
                        <a:spcAft>
                          <a:spcPts val="0"/>
                        </a:spcAft>
                      </a:pPr>
                      <a:r>
                        <a:rPr lang="es-CO" sz="800" dirty="0">
                          <a:solidFill>
                            <a:srgbClr val="000000"/>
                          </a:solidFill>
                          <a:latin typeface="Calibri"/>
                          <a:ea typeface="Times New Roman"/>
                          <a:cs typeface="Arial"/>
                        </a:rPr>
                        <a:t>COMISIONES  DE SOCIETA ANDINA DI SERVICE FINANCIARE</a:t>
                      </a:r>
                      <a:endParaRPr lang="es-EC" sz="1000" dirty="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a:txBody>
                    <a:bodyPr/>
                    <a:lstStyle/>
                    <a:p>
                      <a:pPr>
                        <a:lnSpc>
                          <a:spcPct val="115000"/>
                        </a:lnSpc>
                        <a:spcAft>
                          <a:spcPts val="0"/>
                        </a:spcAft>
                      </a:pPr>
                      <a:r>
                        <a:rPr lang="es-CO" sz="900">
                          <a:solidFill>
                            <a:srgbClr val="000000"/>
                          </a:solidFill>
                          <a:latin typeface="Calibri"/>
                          <a:ea typeface="Times New Roman"/>
                          <a:cs typeface="Arial"/>
                        </a:rPr>
                        <a:t>     56,647.35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83.93%</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519">
                <a:tc gridSpan="3">
                  <a:txBody>
                    <a:bodyPr/>
                    <a:lstStyle/>
                    <a:p>
                      <a:pPr>
                        <a:lnSpc>
                          <a:spcPct val="115000"/>
                        </a:lnSpc>
                        <a:spcAft>
                          <a:spcPts val="0"/>
                        </a:spcAft>
                      </a:pPr>
                      <a:r>
                        <a:rPr lang="es-CO" sz="800">
                          <a:solidFill>
                            <a:srgbClr val="000000"/>
                          </a:solidFill>
                          <a:latin typeface="Calibri"/>
                          <a:ea typeface="Times New Roman"/>
                          <a:cs typeface="Arial"/>
                        </a:rPr>
                        <a:t>COMISIONES DE MONEY EXCHANGE</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a:txBody>
                    <a:bodyPr/>
                    <a:lstStyle/>
                    <a:p>
                      <a:pPr>
                        <a:lnSpc>
                          <a:spcPct val="115000"/>
                        </a:lnSpc>
                        <a:spcAft>
                          <a:spcPts val="0"/>
                        </a:spcAft>
                      </a:pPr>
                      <a:r>
                        <a:rPr lang="es-CO" sz="900">
                          <a:solidFill>
                            <a:srgbClr val="000000"/>
                          </a:solidFill>
                          <a:latin typeface="Calibri"/>
                          <a:ea typeface="Times New Roman"/>
                          <a:cs typeface="Arial"/>
                        </a:rPr>
                        <a:t>        1,215.23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1.80%</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519">
                <a:tc gridSpan="3">
                  <a:txBody>
                    <a:bodyPr/>
                    <a:lstStyle/>
                    <a:p>
                      <a:pPr>
                        <a:lnSpc>
                          <a:spcPct val="115000"/>
                        </a:lnSpc>
                        <a:spcAft>
                          <a:spcPts val="0"/>
                        </a:spcAft>
                      </a:pPr>
                      <a:r>
                        <a:rPr lang="es-CO" sz="800">
                          <a:solidFill>
                            <a:srgbClr val="000000"/>
                          </a:solidFill>
                          <a:latin typeface="Calibri"/>
                          <a:ea typeface="Times New Roman"/>
                          <a:cs typeface="Arial"/>
                        </a:rPr>
                        <a:t>COMISIONES DE MORE MONEY TRANSFER</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a:txBody>
                    <a:bodyPr/>
                    <a:lstStyle/>
                    <a:p>
                      <a:pPr>
                        <a:lnSpc>
                          <a:spcPct val="115000"/>
                        </a:lnSpc>
                        <a:spcAft>
                          <a:spcPts val="0"/>
                        </a:spcAft>
                      </a:pPr>
                      <a:r>
                        <a:rPr lang="es-CO" sz="900">
                          <a:solidFill>
                            <a:srgbClr val="000000"/>
                          </a:solidFill>
                          <a:latin typeface="Calibri"/>
                          <a:ea typeface="Times New Roman"/>
                          <a:cs typeface="Arial"/>
                        </a:rPr>
                        <a:t>        9,440.21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13.99%</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519">
                <a:tc gridSpan="3">
                  <a:txBody>
                    <a:bodyPr/>
                    <a:lstStyle/>
                    <a:p>
                      <a:pPr algn="ct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a:txBody>
                    <a:bodyPr/>
                    <a:lstStyle/>
                    <a:p>
                      <a:pP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519">
                <a:tc gridSpan="3">
                  <a:txBody>
                    <a:bodyPr/>
                    <a:lstStyle/>
                    <a:p>
                      <a:pPr>
                        <a:lnSpc>
                          <a:spcPct val="115000"/>
                        </a:lnSpc>
                        <a:spcAft>
                          <a:spcPts val="0"/>
                        </a:spcAft>
                      </a:pPr>
                      <a:r>
                        <a:rPr lang="es-CO" sz="900" b="1">
                          <a:solidFill>
                            <a:srgbClr val="000000"/>
                          </a:solidFill>
                          <a:latin typeface="Calibri"/>
                          <a:ea typeface="Times New Roman"/>
                          <a:cs typeface="Arial"/>
                        </a:rPr>
                        <a:t>OTROS INGRESOS</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a:txBody>
                    <a:bodyPr/>
                    <a:lstStyle/>
                    <a:p>
                      <a:pP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Arial"/>
                        </a:rPr>
                        <a:t>           192.16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0.28%</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519">
                <a:tc gridSpan="3">
                  <a:txBody>
                    <a:bodyPr/>
                    <a:lstStyle/>
                    <a:p>
                      <a:pPr>
                        <a:lnSpc>
                          <a:spcPct val="115000"/>
                        </a:lnSpc>
                        <a:spcAft>
                          <a:spcPts val="0"/>
                        </a:spcAft>
                      </a:pPr>
                      <a:r>
                        <a:rPr lang="es-CO" sz="900">
                          <a:solidFill>
                            <a:srgbClr val="000000"/>
                          </a:solidFill>
                          <a:latin typeface="Calibri"/>
                          <a:ea typeface="Times New Roman"/>
                          <a:cs typeface="Arial"/>
                        </a:rPr>
                        <a:t>INTERESES</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a:txBody>
                    <a:bodyPr/>
                    <a:lstStyle/>
                    <a:p>
                      <a:pPr>
                        <a:lnSpc>
                          <a:spcPct val="115000"/>
                        </a:lnSpc>
                        <a:spcAft>
                          <a:spcPts val="0"/>
                        </a:spcAft>
                      </a:pPr>
                      <a:r>
                        <a:rPr lang="es-CO" sz="900">
                          <a:solidFill>
                            <a:srgbClr val="000000"/>
                          </a:solidFill>
                          <a:latin typeface="Calibri"/>
                          <a:ea typeface="Times New Roman"/>
                          <a:cs typeface="Arial"/>
                        </a:rPr>
                        <a:t>           192.16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519">
                <a:tc gridSpan="3">
                  <a:txBody>
                    <a:bodyPr/>
                    <a:lstStyle/>
                    <a:p>
                      <a:pPr>
                        <a:lnSpc>
                          <a:spcPct val="115000"/>
                        </a:lnSpc>
                        <a:spcAft>
                          <a:spcPts val="0"/>
                        </a:spcAft>
                      </a:pPr>
                      <a:r>
                        <a:rPr lang="es-CO" sz="900" b="1">
                          <a:solidFill>
                            <a:srgbClr val="000000"/>
                          </a:solidFill>
                          <a:latin typeface="Calibri"/>
                          <a:ea typeface="Times New Roman"/>
                          <a:cs typeface="Arial"/>
                        </a:rPr>
                        <a:t>TOTAL DE INGRESOS</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hMerge="1">
                  <a:txBody>
                    <a:bodyPr/>
                    <a:lstStyle/>
                    <a:p>
                      <a:endParaRPr lang="es-EC"/>
                    </a:p>
                  </a:txBody>
                  <a:tcPr/>
                </a:tc>
                <a:tc hMerge="1">
                  <a:txBody>
                    <a:bodyPr/>
                    <a:lstStyle/>
                    <a:p>
                      <a:endParaRPr lang="es-EC"/>
                    </a:p>
                  </a:txBody>
                  <a:tcPr/>
                </a:tc>
                <a:tc>
                  <a:txBody>
                    <a:bodyPr/>
                    <a:lstStyle/>
                    <a:p>
                      <a:pP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Arial"/>
                        </a:rPr>
                        <a:t>     67,494.95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100.00%</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519">
                <a:tc gridSpan="3">
                  <a:txBody>
                    <a:bodyPr/>
                    <a:lstStyle/>
                    <a:p>
                      <a:pPr algn="ct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a:txBody>
                    <a:bodyPr/>
                    <a:lstStyle/>
                    <a:p>
                      <a:pP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519">
                <a:tc gridSpan="3">
                  <a:txBody>
                    <a:bodyPr/>
                    <a:lstStyle/>
                    <a:p>
                      <a:pPr>
                        <a:lnSpc>
                          <a:spcPct val="115000"/>
                        </a:lnSpc>
                        <a:spcAft>
                          <a:spcPts val="0"/>
                        </a:spcAft>
                      </a:pPr>
                      <a:r>
                        <a:rPr lang="es-CO" sz="900" b="1">
                          <a:solidFill>
                            <a:srgbClr val="000000"/>
                          </a:solidFill>
                          <a:latin typeface="Calibri"/>
                          <a:ea typeface="Times New Roman"/>
                          <a:cs typeface="Arial"/>
                        </a:rPr>
                        <a:t>EGRESOS</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hMerge="1">
                  <a:txBody>
                    <a:bodyPr/>
                    <a:lstStyle/>
                    <a:p>
                      <a:endParaRPr lang="es-EC"/>
                    </a:p>
                  </a:txBody>
                  <a:tcPr/>
                </a:tc>
                <a:tc hMerge="1">
                  <a:txBody>
                    <a:bodyPr/>
                    <a:lstStyle/>
                    <a:p>
                      <a:endParaRPr lang="es-EC"/>
                    </a:p>
                  </a:txBody>
                  <a:tcPr/>
                </a:tc>
                <a:tc>
                  <a:txBody>
                    <a:bodyPr/>
                    <a:lstStyle/>
                    <a:p>
                      <a:pP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519">
                <a:tc gridSpan="3">
                  <a:txBody>
                    <a:bodyPr/>
                    <a:lstStyle/>
                    <a:p>
                      <a:pPr>
                        <a:lnSpc>
                          <a:spcPct val="115000"/>
                        </a:lnSpc>
                        <a:spcAft>
                          <a:spcPts val="0"/>
                        </a:spcAft>
                      </a:pPr>
                      <a:r>
                        <a:rPr lang="es-CO" sz="900" b="1">
                          <a:solidFill>
                            <a:srgbClr val="000000"/>
                          </a:solidFill>
                          <a:latin typeface="Calibri"/>
                          <a:ea typeface="Times New Roman"/>
                          <a:cs typeface="Arial"/>
                        </a:rPr>
                        <a:t>GASTOS OPERACIONALES DE ADM</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hMerge="1">
                  <a:txBody>
                    <a:bodyPr/>
                    <a:lstStyle/>
                    <a:p>
                      <a:endParaRPr lang="es-EC"/>
                    </a:p>
                  </a:txBody>
                  <a:tcPr/>
                </a:tc>
                <a:tc hMerge="1">
                  <a:txBody>
                    <a:bodyPr/>
                    <a:lstStyle/>
                    <a:p>
                      <a:endParaRPr lang="es-EC"/>
                    </a:p>
                  </a:txBody>
                  <a:tcPr/>
                </a:tc>
                <a:tc>
                  <a:txBody>
                    <a:bodyPr/>
                    <a:lstStyle/>
                    <a:p>
                      <a:pP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Arial"/>
                        </a:rPr>
                        <a:t>     63,780.58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94.50%</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r>
              <a:tr h="157519">
                <a:tc gridSpan="3">
                  <a:txBody>
                    <a:bodyPr/>
                    <a:lstStyle/>
                    <a:p>
                      <a:pPr>
                        <a:lnSpc>
                          <a:spcPct val="115000"/>
                        </a:lnSpc>
                        <a:spcAft>
                          <a:spcPts val="0"/>
                        </a:spcAft>
                      </a:pPr>
                      <a:r>
                        <a:rPr lang="es-CO" sz="900">
                          <a:solidFill>
                            <a:srgbClr val="000000"/>
                          </a:solidFill>
                          <a:latin typeface="Calibri"/>
                          <a:ea typeface="Times New Roman"/>
                          <a:cs typeface="Arial"/>
                        </a:rPr>
                        <a:t>SUELDOS Y CARGAS SOCIALES</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a:txBody>
                    <a:bodyPr/>
                    <a:lstStyle/>
                    <a:p>
                      <a:pPr>
                        <a:lnSpc>
                          <a:spcPct val="115000"/>
                        </a:lnSpc>
                        <a:spcAft>
                          <a:spcPts val="0"/>
                        </a:spcAft>
                      </a:pPr>
                      <a:r>
                        <a:rPr lang="es-CO" sz="900">
                          <a:solidFill>
                            <a:srgbClr val="000000"/>
                          </a:solidFill>
                          <a:latin typeface="Calibri"/>
                          <a:ea typeface="Times New Roman"/>
                          <a:cs typeface="Arial"/>
                        </a:rPr>
                        <a:t>     25,483.28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37.76%</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519">
                <a:tc gridSpan="3">
                  <a:txBody>
                    <a:bodyPr/>
                    <a:lstStyle/>
                    <a:p>
                      <a:pPr>
                        <a:lnSpc>
                          <a:spcPct val="115000"/>
                        </a:lnSpc>
                        <a:spcAft>
                          <a:spcPts val="0"/>
                        </a:spcAft>
                      </a:pPr>
                      <a:r>
                        <a:rPr lang="es-CO" sz="900">
                          <a:solidFill>
                            <a:srgbClr val="000000"/>
                          </a:solidFill>
                          <a:latin typeface="Calibri"/>
                          <a:ea typeface="Times New Roman"/>
                          <a:cs typeface="Arial"/>
                        </a:rPr>
                        <a:t>CARGAS CON EL IESS</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a:txBody>
                    <a:bodyPr/>
                    <a:lstStyle/>
                    <a:p>
                      <a:pPr>
                        <a:lnSpc>
                          <a:spcPct val="115000"/>
                        </a:lnSpc>
                        <a:spcAft>
                          <a:spcPts val="0"/>
                        </a:spcAft>
                      </a:pPr>
                      <a:r>
                        <a:rPr lang="es-CO" sz="900">
                          <a:solidFill>
                            <a:srgbClr val="000000"/>
                          </a:solidFill>
                          <a:latin typeface="Calibri"/>
                          <a:ea typeface="Times New Roman"/>
                          <a:cs typeface="Arial"/>
                        </a:rPr>
                        <a:t>        3,755.43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5.56%</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519">
                <a:tc gridSpan="3">
                  <a:txBody>
                    <a:bodyPr/>
                    <a:lstStyle/>
                    <a:p>
                      <a:pPr>
                        <a:lnSpc>
                          <a:spcPct val="115000"/>
                        </a:lnSpc>
                        <a:spcAft>
                          <a:spcPts val="0"/>
                        </a:spcAft>
                      </a:pPr>
                      <a:r>
                        <a:rPr lang="es-CO" sz="900">
                          <a:solidFill>
                            <a:srgbClr val="000000"/>
                          </a:solidFill>
                          <a:latin typeface="Calibri"/>
                          <a:ea typeface="Times New Roman"/>
                          <a:cs typeface="Arial"/>
                        </a:rPr>
                        <a:t>SERVICIOS BÁSICOS, SUMINISTROS</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a:txBody>
                    <a:bodyPr/>
                    <a:lstStyle/>
                    <a:p>
                      <a:pPr>
                        <a:lnSpc>
                          <a:spcPct val="115000"/>
                        </a:lnSpc>
                        <a:spcAft>
                          <a:spcPts val="0"/>
                        </a:spcAft>
                      </a:pPr>
                      <a:r>
                        <a:rPr lang="es-CO" sz="900">
                          <a:solidFill>
                            <a:srgbClr val="000000"/>
                          </a:solidFill>
                          <a:latin typeface="Calibri"/>
                          <a:ea typeface="Times New Roman"/>
                          <a:cs typeface="Arial"/>
                        </a:rPr>
                        <a:t>     28,150.31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41.71%</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519">
                <a:tc gridSpan="3">
                  <a:txBody>
                    <a:bodyPr/>
                    <a:lstStyle/>
                    <a:p>
                      <a:pPr>
                        <a:lnSpc>
                          <a:spcPct val="115000"/>
                        </a:lnSpc>
                        <a:spcAft>
                          <a:spcPts val="0"/>
                        </a:spcAft>
                      </a:pPr>
                      <a:r>
                        <a:rPr lang="es-CO" sz="900">
                          <a:solidFill>
                            <a:srgbClr val="000000"/>
                          </a:solidFill>
                          <a:latin typeface="Calibri"/>
                          <a:ea typeface="Times New Roman"/>
                          <a:cs typeface="Arial"/>
                        </a:rPr>
                        <a:t>HONORARIOS PROFESIONALES</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a:txBody>
                    <a:bodyPr/>
                    <a:lstStyle/>
                    <a:p>
                      <a:pPr>
                        <a:lnSpc>
                          <a:spcPct val="115000"/>
                        </a:lnSpc>
                        <a:spcAft>
                          <a:spcPts val="0"/>
                        </a:spcAft>
                      </a:pPr>
                      <a:r>
                        <a:rPr lang="es-CO" sz="900">
                          <a:solidFill>
                            <a:srgbClr val="000000"/>
                          </a:solidFill>
                          <a:latin typeface="Calibri"/>
                          <a:ea typeface="Times New Roman"/>
                          <a:cs typeface="Arial"/>
                        </a:rPr>
                        <a:t>        6,391.56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9.47%</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519">
                <a:tc gridSpan="3">
                  <a:txBody>
                    <a:bodyPr/>
                    <a:lstStyle/>
                    <a:p>
                      <a:pP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a:txBody>
                    <a:bodyPr/>
                    <a:lstStyle/>
                    <a:p>
                      <a:pP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519">
                <a:tc gridSpan="3">
                  <a:txBody>
                    <a:bodyPr/>
                    <a:lstStyle/>
                    <a:p>
                      <a:pPr>
                        <a:lnSpc>
                          <a:spcPct val="115000"/>
                        </a:lnSpc>
                        <a:spcAft>
                          <a:spcPts val="0"/>
                        </a:spcAft>
                      </a:pPr>
                      <a:r>
                        <a:rPr lang="es-CO" sz="900" b="1">
                          <a:solidFill>
                            <a:srgbClr val="000000"/>
                          </a:solidFill>
                          <a:latin typeface="Calibri"/>
                          <a:ea typeface="Times New Roman"/>
                          <a:cs typeface="Arial"/>
                        </a:rPr>
                        <a:t>GASTOS FINANCIEROS</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hMerge="1">
                  <a:txBody>
                    <a:bodyPr/>
                    <a:lstStyle/>
                    <a:p>
                      <a:endParaRPr lang="es-EC"/>
                    </a:p>
                  </a:txBody>
                  <a:tcPr/>
                </a:tc>
                <a:tc hMerge="1">
                  <a:txBody>
                    <a:bodyPr/>
                    <a:lstStyle/>
                    <a:p>
                      <a:endParaRPr lang="es-EC"/>
                    </a:p>
                  </a:txBody>
                  <a:tcPr/>
                </a:tc>
                <a:tc>
                  <a:txBody>
                    <a:bodyPr/>
                    <a:lstStyle/>
                    <a:p>
                      <a:pP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Arial"/>
                        </a:rPr>
                        <a:t>     13,478.18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19.97%</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519">
                <a:tc gridSpan="3">
                  <a:txBody>
                    <a:bodyPr/>
                    <a:lstStyle/>
                    <a:p>
                      <a:pPr>
                        <a:lnSpc>
                          <a:spcPct val="115000"/>
                        </a:lnSpc>
                        <a:spcAft>
                          <a:spcPts val="0"/>
                        </a:spcAft>
                      </a:pPr>
                      <a:r>
                        <a:rPr lang="es-CO" sz="900">
                          <a:solidFill>
                            <a:srgbClr val="000000"/>
                          </a:solidFill>
                          <a:latin typeface="Calibri"/>
                          <a:ea typeface="Times New Roman"/>
                          <a:cs typeface="Arial"/>
                        </a:rPr>
                        <a:t>BANCARIOS</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a:txBody>
                    <a:bodyPr/>
                    <a:lstStyle/>
                    <a:p>
                      <a:pPr>
                        <a:lnSpc>
                          <a:spcPct val="115000"/>
                        </a:lnSpc>
                        <a:spcAft>
                          <a:spcPts val="0"/>
                        </a:spcAft>
                      </a:pPr>
                      <a:r>
                        <a:rPr lang="es-CO" sz="900">
                          <a:solidFill>
                            <a:srgbClr val="000000"/>
                          </a:solidFill>
                          <a:latin typeface="Calibri"/>
                          <a:ea typeface="Times New Roman"/>
                          <a:cs typeface="Arial"/>
                        </a:rPr>
                        <a:t>     13,478.18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519">
                <a:tc gridSpan="3">
                  <a:txBody>
                    <a:bodyPr/>
                    <a:lstStyle/>
                    <a:p>
                      <a:pPr>
                        <a:lnSpc>
                          <a:spcPct val="115000"/>
                        </a:lnSpc>
                        <a:spcAft>
                          <a:spcPts val="0"/>
                        </a:spcAft>
                      </a:pPr>
                      <a:r>
                        <a:rPr lang="es-CO" sz="900" b="1">
                          <a:solidFill>
                            <a:srgbClr val="000000"/>
                          </a:solidFill>
                          <a:latin typeface="Calibri"/>
                          <a:ea typeface="Times New Roman"/>
                          <a:cs typeface="Arial"/>
                        </a:rPr>
                        <a:t>TOTAL DE EGRESOS</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hMerge="1">
                  <a:txBody>
                    <a:bodyPr/>
                    <a:lstStyle/>
                    <a:p>
                      <a:endParaRPr lang="es-EC"/>
                    </a:p>
                  </a:txBody>
                  <a:tcPr/>
                </a:tc>
                <a:tc hMerge="1">
                  <a:txBody>
                    <a:bodyPr/>
                    <a:lstStyle/>
                    <a:p>
                      <a:endParaRPr lang="es-EC"/>
                    </a:p>
                  </a:txBody>
                  <a:tcPr/>
                </a:tc>
                <a:tc>
                  <a:txBody>
                    <a:bodyPr/>
                    <a:lstStyle/>
                    <a:p>
                      <a:pP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Arial"/>
                        </a:rPr>
                        <a:t>     77,258.76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114.47%</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519">
                <a:tc gridSpan="3">
                  <a:txBody>
                    <a:bodyPr/>
                    <a:lstStyle/>
                    <a:p>
                      <a:pP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a:txBody>
                    <a:bodyPr/>
                    <a:lstStyle/>
                    <a:p>
                      <a:pP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7519">
                <a:tc gridSpan="3">
                  <a:txBody>
                    <a:bodyPr/>
                    <a:lstStyle/>
                    <a:p>
                      <a:pPr>
                        <a:lnSpc>
                          <a:spcPct val="115000"/>
                        </a:lnSpc>
                        <a:spcAft>
                          <a:spcPts val="0"/>
                        </a:spcAft>
                      </a:pPr>
                      <a:r>
                        <a:rPr lang="es-CO" sz="900" b="1">
                          <a:solidFill>
                            <a:srgbClr val="000000"/>
                          </a:solidFill>
                          <a:latin typeface="Calibri"/>
                          <a:ea typeface="Times New Roman"/>
                          <a:cs typeface="Arial"/>
                        </a:rPr>
                        <a:t>PERDIDA DEL EJERCICIO</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hMerge="1">
                  <a:txBody>
                    <a:bodyPr/>
                    <a:lstStyle/>
                    <a:p>
                      <a:endParaRPr lang="es-EC"/>
                    </a:p>
                  </a:txBody>
                  <a:tcPr/>
                </a:tc>
                <a:tc hMerge="1">
                  <a:txBody>
                    <a:bodyPr/>
                    <a:lstStyle/>
                    <a:p>
                      <a:endParaRPr lang="es-EC"/>
                    </a:p>
                  </a:txBody>
                  <a:tcPr/>
                </a:tc>
                <a:tc>
                  <a:txBody>
                    <a:bodyPr/>
                    <a:lstStyle/>
                    <a:p>
                      <a:pP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Arial"/>
                        </a:rPr>
                        <a:t>      -9,763.81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nSpc>
                          <a:spcPct val="115000"/>
                        </a:lnSpc>
                        <a:spcAft>
                          <a:spcPts val="0"/>
                        </a:spcAft>
                      </a:pPr>
                      <a:r>
                        <a:rPr lang="es-CO" sz="900">
                          <a:solidFill>
                            <a:srgbClr val="000000"/>
                          </a:solidFill>
                          <a:latin typeface="Calibri"/>
                          <a:ea typeface="Times New Roman"/>
                          <a:cs typeface="Arial"/>
                        </a:rPr>
                        <a:t> </a:t>
                      </a:r>
                      <a:endParaRPr lang="es-EC" sz="100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dirty="0">
                          <a:solidFill>
                            <a:srgbClr val="000000"/>
                          </a:solidFill>
                          <a:latin typeface="Calibri"/>
                          <a:ea typeface="Times New Roman"/>
                          <a:cs typeface="Arial"/>
                        </a:rPr>
                        <a:t>-14.47%</a:t>
                      </a:r>
                      <a:endParaRPr lang="es-EC" sz="1000" dirty="0">
                        <a:latin typeface="Calibri"/>
                        <a:ea typeface="Calibri"/>
                        <a:cs typeface="Times New Roman"/>
                      </a:endParaRPr>
                    </a:p>
                  </a:txBody>
                  <a:tcPr marL="39951" marR="399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r>
              <a:rPr lang="es-ES_tradnl" sz="2200" b="1" dirty="0" smtClean="0"/>
              <a:t>ANÁLISIS VERTICAL DE LOS ESTADOS FINANCIEROS</a:t>
            </a:r>
            <a:endParaRPr lang="es-ES" sz="2200" dirty="0" smtClean="0"/>
          </a:p>
          <a:p>
            <a:pPr algn="just">
              <a:buNone/>
            </a:pPr>
            <a:r>
              <a:rPr lang="es-ES" dirty="0" smtClean="0"/>
              <a:t>  </a:t>
            </a:r>
            <a:r>
              <a:rPr lang="es-ES" sz="2600" dirty="0" smtClean="0"/>
              <a:t>En el Estado de Resultados se tiene que como mayor ingreso está la cuenta Comisiones Ganadas con un 99.72% como reflejo de la actividad económica del negocio. Véase Gráfico 3.5.</a:t>
            </a:r>
            <a:endParaRPr lang="es-EC" sz="2600" dirty="0" smtClean="0"/>
          </a:p>
          <a:p>
            <a:pPr algn="just">
              <a:buNone/>
            </a:pPr>
            <a:r>
              <a:rPr lang="es-ES" sz="2600" dirty="0" smtClean="0"/>
              <a:t> </a:t>
            </a:r>
            <a:endParaRPr lang="es-EC" sz="2600" dirty="0" smtClean="0"/>
          </a:p>
          <a:p>
            <a:pPr algn="just">
              <a:buNone/>
            </a:pPr>
            <a:r>
              <a:rPr lang="es-ES" sz="2600" dirty="0" smtClean="0"/>
              <a:t>  Los Gastos Operacionales representan el 94.50% siendo el rubro con mayor concentración de gastos en los Resultados de la compañía.  Véase Gráfico 3.6.</a:t>
            </a:r>
            <a:endParaRPr lang="es-EC" sz="2600" dirty="0"/>
          </a:p>
        </p:txBody>
      </p:sp>
      <p:sp>
        <p:nvSpPr>
          <p:cNvPr id="3" name="2 Título"/>
          <p:cNvSpPr>
            <a:spLocks noGrp="1"/>
          </p:cNvSpPr>
          <p:nvPr>
            <p:ph type="title"/>
          </p:nvPr>
        </p:nvSpPr>
        <p:spPr/>
        <p:txBody>
          <a:bodyPr/>
          <a:lstStyle/>
          <a:p>
            <a:r>
              <a:rPr lang="es-ES_tradnl" sz="4400" dirty="0" smtClean="0"/>
              <a:t>ESTADOS DE RESULTADOS</a:t>
            </a:r>
            <a:endParaRPr lang="es-EC"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numCol="2">
            <a:normAutofit/>
          </a:bodyPr>
          <a:lstStyle/>
          <a:p>
            <a:pPr algn="ctr">
              <a:buNone/>
            </a:pPr>
            <a:r>
              <a:rPr lang="es-ES" sz="1700" b="1" dirty="0" smtClean="0"/>
              <a:t>   Gráfico 3.5 Distribución de Ingresos de MKP</a:t>
            </a:r>
            <a:r>
              <a:rPr lang="es-ES" sz="1700" dirty="0" smtClean="0"/>
              <a:t> </a:t>
            </a:r>
            <a:r>
              <a:rPr lang="es-ES" sz="1700" b="1" dirty="0" smtClean="0"/>
              <a:t>en porcentajes</a:t>
            </a:r>
            <a:br>
              <a:rPr lang="es-ES" sz="1700" b="1" dirty="0" smtClean="0"/>
            </a:br>
            <a:r>
              <a:rPr lang="es-ES" sz="1700" b="1" dirty="0" smtClean="0"/>
              <a:t>Al 31 de Diciembre del 2008</a:t>
            </a:r>
            <a:endParaRPr lang="es-EC" sz="1700" b="1" dirty="0" smtClean="0"/>
          </a:p>
          <a:p>
            <a:pPr>
              <a:buNone/>
            </a:pPr>
            <a:r>
              <a:rPr lang="es-ES_tradnl" sz="1900" dirty="0" smtClean="0"/>
              <a:t> </a:t>
            </a:r>
            <a:endParaRPr lang="es-EC" sz="1900" dirty="0" smtClean="0"/>
          </a:p>
          <a:p>
            <a:pPr>
              <a:buNone/>
            </a:pPr>
            <a:r>
              <a:rPr lang="es-ES_tradnl" sz="1900" dirty="0" smtClean="0"/>
              <a:t> </a:t>
            </a:r>
            <a:endParaRPr lang="es-EC" sz="1900" dirty="0" smtClean="0"/>
          </a:p>
          <a:p>
            <a:pPr>
              <a:buNone/>
            </a:pPr>
            <a:r>
              <a:rPr lang="es-ES_tradnl" sz="1900" dirty="0" smtClean="0"/>
              <a:t> </a:t>
            </a:r>
            <a:endParaRPr lang="es-EC" sz="1900" dirty="0" smtClean="0"/>
          </a:p>
          <a:p>
            <a:pPr>
              <a:buNone/>
            </a:pPr>
            <a:endParaRPr lang="es-ES_tradnl" sz="1900" dirty="0" smtClean="0"/>
          </a:p>
          <a:p>
            <a:pPr>
              <a:buNone/>
            </a:pPr>
            <a:endParaRPr lang="es-ES_tradnl" sz="1900" dirty="0" smtClean="0"/>
          </a:p>
          <a:p>
            <a:pPr>
              <a:buNone/>
            </a:pPr>
            <a:endParaRPr lang="es-ES_tradnl" sz="1900" dirty="0" smtClean="0"/>
          </a:p>
          <a:p>
            <a:pPr>
              <a:buNone/>
            </a:pPr>
            <a:endParaRPr lang="es-ES_tradnl" sz="1900" dirty="0" smtClean="0"/>
          </a:p>
          <a:p>
            <a:pPr>
              <a:buNone/>
            </a:pPr>
            <a:r>
              <a:rPr lang="es-ES_tradnl" sz="1200" dirty="0" smtClean="0"/>
              <a:t> </a:t>
            </a:r>
            <a:r>
              <a:rPr lang="es-ES" sz="1200" b="1" dirty="0" smtClean="0"/>
              <a:t>Elaborados por: Wendy Velasco – Alejandra Salazar</a:t>
            </a:r>
          </a:p>
          <a:p>
            <a:pPr>
              <a:buNone/>
            </a:pPr>
            <a:endParaRPr lang="es-ES" sz="1700" b="1" dirty="0" smtClean="0"/>
          </a:p>
          <a:p>
            <a:pPr>
              <a:buNone/>
            </a:pPr>
            <a:endParaRPr lang="es-ES" sz="1700" b="1" dirty="0" smtClean="0"/>
          </a:p>
          <a:p>
            <a:pPr>
              <a:buNone/>
            </a:pPr>
            <a:endParaRPr lang="es-ES" sz="1700" b="1" dirty="0" smtClean="0"/>
          </a:p>
          <a:p>
            <a:pPr algn="ctr">
              <a:buNone/>
            </a:pPr>
            <a:r>
              <a:rPr lang="es-ES" sz="1700" b="1" dirty="0" smtClean="0"/>
              <a:t>Gráfico 3.6 Distribución de Gastos de MKP en porcentajes</a:t>
            </a:r>
            <a:br>
              <a:rPr lang="es-ES" sz="1700" b="1" dirty="0" smtClean="0"/>
            </a:br>
            <a:r>
              <a:rPr lang="es-ES" sz="1700" b="1" dirty="0" smtClean="0"/>
              <a:t>Al 31 de Diciembre del 2008</a:t>
            </a:r>
            <a:endParaRPr lang="es-EC" sz="1700" b="1" dirty="0" smtClean="0"/>
          </a:p>
          <a:p>
            <a:pPr>
              <a:buNone/>
            </a:pPr>
            <a:r>
              <a:rPr lang="es-ES" sz="1900" b="1" dirty="0" smtClean="0"/>
              <a:t> </a:t>
            </a:r>
          </a:p>
          <a:p>
            <a:pPr>
              <a:buNone/>
            </a:pPr>
            <a:r>
              <a:rPr lang="es-ES" sz="1900" b="1" dirty="0" smtClean="0"/>
              <a:t> </a:t>
            </a:r>
            <a:endParaRPr lang="es-EC" sz="1900" dirty="0" smtClean="0"/>
          </a:p>
          <a:p>
            <a:pPr>
              <a:buNone/>
            </a:pPr>
            <a:r>
              <a:rPr lang="es-ES" sz="1900" b="1" dirty="0" smtClean="0"/>
              <a:t> </a:t>
            </a:r>
            <a:endParaRPr lang="es-EC" sz="1900" dirty="0" smtClean="0"/>
          </a:p>
          <a:p>
            <a:pPr>
              <a:buNone/>
            </a:pPr>
            <a:r>
              <a:rPr lang="es-ES" sz="1900" b="1" dirty="0" smtClean="0"/>
              <a:t> </a:t>
            </a:r>
            <a:endParaRPr lang="es-EC" sz="1900" dirty="0" smtClean="0"/>
          </a:p>
          <a:p>
            <a:pPr>
              <a:buNone/>
            </a:pPr>
            <a:r>
              <a:rPr lang="es-ES" sz="1900" b="1" dirty="0" smtClean="0"/>
              <a:t> </a:t>
            </a:r>
          </a:p>
          <a:p>
            <a:pPr>
              <a:buNone/>
            </a:pPr>
            <a:endParaRPr lang="es-ES" sz="1900" b="1" dirty="0" smtClean="0"/>
          </a:p>
          <a:p>
            <a:pPr>
              <a:buNone/>
            </a:pPr>
            <a:endParaRPr lang="es-ES" sz="1900" b="1" dirty="0" smtClean="0"/>
          </a:p>
          <a:p>
            <a:pPr>
              <a:buNone/>
            </a:pPr>
            <a:r>
              <a:rPr lang="es-ES" sz="1200" b="1" dirty="0" smtClean="0"/>
              <a:t>Elaborados por: Wendy Velasco – Alejandra Salazar</a:t>
            </a:r>
            <a:endParaRPr lang="es-EC" sz="1200" dirty="0" smtClean="0"/>
          </a:p>
        </p:txBody>
      </p:sp>
      <p:sp>
        <p:nvSpPr>
          <p:cNvPr id="3" name="2 Título"/>
          <p:cNvSpPr>
            <a:spLocks noGrp="1"/>
          </p:cNvSpPr>
          <p:nvPr>
            <p:ph type="title"/>
          </p:nvPr>
        </p:nvSpPr>
        <p:spPr/>
        <p:txBody>
          <a:bodyPr/>
          <a:lstStyle/>
          <a:p>
            <a:pPr algn="ctr"/>
            <a:r>
              <a:rPr lang="es-ES_tradnl" sz="4000" dirty="0" smtClean="0"/>
              <a:t>ESTADOS DE RESULTADOS</a:t>
            </a:r>
            <a:endParaRPr lang="es-EC" dirty="0"/>
          </a:p>
        </p:txBody>
      </p:sp>
      <p:pic>
        <p:nvPicPr>
          <p:cNvPr id="4" name="3 Imagen"/>
          <p:cNvPicPr/>
          <p:nvPr/>
        </p:nvPicPr>
        <p:blipFill>
          <a:blip r:embed="rId2" cstate="print"/>
          <a:srcRect/>
          <a:stretch>
            <a:fillRect/>
          </a:stretch>
        </p:blipFill>
        <p:spPr bwMode="auto">
          <a:xfrm>
            <a:off x="857225" y="2411186"/>
            <a:ext cx="3500461" cy="2035628"/>
          </a:xfrm>
          <a:prstGeom prst="rect">
            <a:avLst/>
          </a:prstGeom>
          <a:noFill/>
          <a:ln w="9525">
            <a:noFill/>
            <a:miter lim="800000"/>
            <a:headEnd/>
            <a:tailEnd/>
          </a:ln>
        </p:spPr>
      </p:pic>
      <p:pic>
        <p:nvPicPr>
          <p:cNvPr id="5" name="4 Imagen"/>
          <p:cNvPicPr/>
          <p:nvPr/>
        </p:nvPicPr>
        <p:blipFill>
          <a:blip r:embed="rId3" cstate="print"/>
          <a:srcRect/>
          <a:stretch>
            <a:fillRect/>
          </a:stretch>
        </p:blipFill>
        <p:spPr bwMode="auto">
          <a:xfrm>
            <a:off x="4712861" y="2373085"/>
            <a:ext cx="3788229" cy="211182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77500" lnSpcReduction="20000"/>
          </a:bodyPr>
          <a:lstStyle/>
          <a:p>
            <a:pPr marL="365760" lvl="2" indent="-256032">
              <a:spcBef>
                <a:spcPts val="400"/>
              </a:spcBef>
              <a:buClr>
                <a:schemeClr val="accent1"/>
              </a:buClr>
              <a:buSzPct val="68000"/>
              <a:buFont typeface="Wingdings 3"/>
              <a:buChar char=""/>
            </a:pPr>
            <a:r>
              <a:rPr lang="es-ES_tradnl" sz="2800" b="1" dirty="0" smtClean="0"/>
              <a:t>ANÁLISIS HORIZONTAL DE LOS ESTADOS FINANCIEROS</a:t>
            </a:r>
            <a:endParaRPr lang="es-EC" sz="2800" b="1" dirty="0" smtClean="0"/>
          </a:p>
          <a:p>
            <a:pPr algn="just">
              <a:buNone/>
            </a:pPr>
            <a:r>
              <a:rPr lang="es-ES" dirty="0" smtClean="0"/>
              <a:t>   </a:t>
            </a:r>
            <a:r>
              <a:rPr lang="es-ES" sz="2800" dirty="0" smtClean="0"/>
              <a:t>Dentro del Análisis Horizontal se obtiene que las Comisiones Ganadas han disminuido en un 34,73% en relación al 2007 por la recesión económica que ha da paso a la crisis mundial. </a:t>
            </a:r>
          </a:p>
          <a:p>
            <a:pPr algn="just">
              <a:buNone/>
            </a:pPr>
            <a:r>
              <a:rPr lang="es-ES_tradnl" sz="2800" dirty="0" smtClean="0"/>
              <a:t>   Para determinar la variación absoluta (en números) sufrida por cada partida o cuenta de un estado financiero en un periodo 2 (2008) respecto a un periodo 1 (2007), se procede a determinar la diferencia (restar) al valor 2 (2008) menos el valor 1 (2007).</a:t>
            </a:r>
          </a:p>
          <a:p>
            <a:pPr algn="just">
              <a:buNone/>
            </a:pPr>
            <a:r>
              <a:rPr lang="es-ES_tradnl" sz="2800" dirty="0" smtClean="0"/>
              <a:t>   Para determinar la variación relativa (en porcentaje) de un periodo respecto a otro, se debe aplicar una regla de tres. Para esto se divide el periodo 2 (2008) por el periodo 1 (2007), se le resta 1, y ese resultado se multiplica por 100 para convertirlo a porcentaje.</a:t>
            </a:r>
            <a:endParaRPr lang="es-EC" sz="2800" dirty="0" smtClean="0"/>
          </a:p>
        </p:txBody>
      </p:sp>
      <p:sp>
        <p:nvSpPr>
          <p:cNvPr id="3" name="2 Título"/>
          <p:cNvSpPr>
            <a:spLocks noGrp="1"/>
          </p:cNvSpPr>
          <p:nvPr>
            <p:ph type="title"/>
          </p:nvPr>
        </p:nvSpPr>
        <p:spPr/>
        <p:txBody>
          <a:bodyPr/>
          <a:lstStyle/>
          <a:p>
            <a:r>
              <a:rPr lang="es-ES_tradnl" sz="4400" dirty="0" smtClean="0"/>
              <a:t>ESTADOS DE RESULTADOS</a:t>
            </a:r>
            <a:endParaRPr lang="es-EC"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214422"/>
            <a:ext cx="8229600" cy="4525963"/>
          </a:xfrm>
        </p:spPr>
        <p:txBody>
          <a:bodyPr/>
          <a:lstStyle/>
          <a:p>
            <a:pPr marL="365760" lvl="2" indent="-256032">
              <a:spcBef>
                <a:spcPts val="400"/>
              </a:spcBef>
              <a:buClr>
                <a:schemeClr val="accent1"/>
              </a:buClr>
              <a:buSzPct val="68000"/>
              <a:buFont typeface="Wingdings 3"/>
              <a:buChar char=""/>
            </a:pPr>
            <a:r>
              <a:rPr lang="es-ES_tradnl" sz="2200" b="1" dirty="0" smtClean="0"/>
              <a:t>ANÁLISIS HORIZONTAL DE LOS ESTADOS FINANCIEROS</a:t>
            </a:r>
            <a:endParaRPr lang="es-EC" sz="2200" b="1" dirty="0" smtClean="0"/>
          </a:p>
          <a:p>
            <a:pPr algn="just">
              <a:buNone/>
            </a:pPr>
            <a:r>
              <a:rPr lang="es-ES" sz="2100" dirty="0" smtClean="0"/>
              <a:t>   </a:t>
            </a:r>
            <a:r>
              <a:rPr lang="es-ES" sz="2000" dirty="0" smtClean="0"/>
              <a:t>El resultado del Análisis Horizontal Balance general al 31 de Diciembre del 2007 y del 2008 de </a:t>
            </a:r>
            <a:r>
              <a:rPr lang="es-ES" sz="2000" b="1" dirty="0" smtClean="0"/>
              <a:t>“MKP”</a:t>
            </a:r>
            <a:r>
              <a:rPr lang="es-ES" sz="2000" dirty="0" smtClean="0"/>
              <a:t> fue el siguiente:</a:t>
            </a:r>
          </a:p>
          <a:p>
            <a:pPr algn="ctr">
              <a:buNone/>
            </a:pPr>
            <a:r>
              <a:rPr lang="es-CO" sz="1400" b="1" dirty="0" smtClean="0"/>
              <a:t>Tabla 3.4 BALANCE GENERAL AL 31 DE DICIEMBRE DEL 2008  “MKP”</a:t>
            </a:r>
            <a:endParaRPr lang="es-EC" sz="1400" b="1" dirty="0" smtClean="0"/>
          </a:p>
          <a:p>
            <a:pPr algn="just">
              <a:buNone/>
            </a:pPr>
            <a:endParaRPr lang="es-EC" sz="2000" dirty="0"/>
          </a:p>
        </p:txBody>
      </p:sp>
      <p:sp>
        <p:nvSpPr>
          <p:cNvPr id="3" name="2 Título"/>
          <p:cNvSpPr>
            <a:spLocks noGrp="1"/>
          </p:cNvSpPr>
          <p:nvPr>
            <p:ph type="title"/>
          </p:nvPr>
        </p:nvSpPr>
        <p:spPr>
          <a:xfrm>
            <a:off x="457200" y="274638"/>
            <a:ext cx="8229600" cy="868346"/>
          </a:xfrm>
        </p:spPr>
        <p:txBody>
          <a:bodyPr/>
          <a:lstStyle/>
          <a:p>
            <a:r>
              <a:rPr lang="es-ES_tradnl" sz="4000" dirty="0" smtClean="0"/>
              <a:t>ESTADOS DE RESULTADOS</a:t>
            </a:r>
            <a:endParaRPr lang="es-EC" dirty="0"/>
          </a:p>
        </p:txBody>
      </p:sp>
      <p:graphicFrame>
        <p:nvGraphicFramePr>
          <p:cNvPr id="4" name="3 Tabla"/>
          <p:cNvGraphicFramePr>
            <a:graphicFrameLocks noGrp="1"/>
          </p:cNvGraphicFramePr>
          <p:nvPr/>
        </p:nvGraphicFramePr>
        <p:xfrm>
          <a:off x="2612973" y="2503869"/>
          <a:ext cx="3918053" cy="4211279"/>
        </p:xfrm>
        <a:graphic>
          <a:graphicData uri="http://schemas.openxmlformats.org/drawingml/2006/table">
            <a:tbl>
              <a:tblPr/>
              <a:tblGrid>
                <a:gridCol w="989700"/>
                <a:gridCol w="466248"/>
                <a:gridCol w="468599"/>
                <a:gridCol w="453711"/>
                <a:gridCol w="568901"/>
                <a:gridCol w="564200"/>
                <a:gridCol w="406694"/>
              </a:tblGrid>
              <a:tr h="101380">
                <a:tc gridSpan="2">
                  <a:txBody>
                    <a:bodyPr/>
                    <a:lstStyle/>
                    <a:p>
                      <a:pPr>
                        <a:lnSpc>
                          <a:spcPct val="115000"/>
                        </a:lnSpc>
                        <a:spcAft>
                          <a:spcPts val="0"/>
                        </a:spcAft>
                      </a:pPr>
                      <a:r>
                        <a:rPr lang="es-CO" sz="600" b="1">
                          <a:solidFill>
                            <a:srgbClr val="000000"/>
                          </a:solidFill>
                          <a:latin typeface="Calibri"/>
                          <a:ea typeface="Times New Roman"/>
                          <a:cs typeface="Arial"/>
                        </a:rPr>
                        <a:t>BALANCE GENERAL AL</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a:txBody>
                    <a:bodyPr/>
                    <a:lstStyle/>
                    <a:p>
                      <a:pPr algn="ctr">
                        <a:lnSpc>
                          <a:spcPct val="115000"/>
                        </a:lnSpc>
                        <a:spcAft>
                          <a:spcPts val="0"/>
                        </a:spcAft>
                      </a:pPr>
                      <a:r>
                        <a:rPr lang="es-CO" sz="500" b="1">
                          <a:solidFill>
                            <a:srgbClr val="000000"/>
                          </a:solidFill>
                          <a:latin typeface="Calibri"/>
                          <a:ea typeface="Times New Roman"/>
                          <a:cs typeface="Arial"/>
                        </a:rPr>
                        <a:t>31/12/2008</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nSpc>
                          <a:spcPct val="115000"/>
                        </a:lnSpc>
                        <a:spcAft>
                          <a:spcPts val="0"/>
                        </a:spcAft>
                      </a:pPr>
                      <a:r>
                        <a:rPr lang="es-CO" sz="500" b="1">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500" b="1">
                          <a:solidFill>
                            <a:srgbClr val="000000"/>
                          </a:solidFill>
                          <a:latin typeface="Calibri"/>
                          <a:ea typeface="Times New Roman"/>
                          <a:cs typeface="Arial"/>
                        </a:rPr>
                        <a:t>31/12/2007</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gridSpan="2">
                  <a:txBody>
                    <a:bodyPr/>
                    <a:lstStyle/>
                    <a:p>
                      <a:pPr algn="ctr">
                        <a:lnSpc>
                          <a:spcPct val="115000"/>
                        </a:lnSpc>
                        <a:spcAft>
                          <a:spcPts val="0"/>
                        </a:spcAft>
                      </a:pPr>
                      <a:r>
                        <a:rPr lang="es-CO" sz="500" b="1">
                          <a:solidFill>
                            <a:srgbClr val="000000"/>
                          </a:solidFill>
                          <a:latin typeface="Calibri"/>
                          <a:ea typeface="Times New Roman"/>
                          <a:cs typeface="Arial"/>
                        </a:rPr>
                        <a:t>ANÁLISIS HORIZONTAL</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hMerge="1">
                  <a:txBody>
                    <a:bodyPr/>
                    <a:lstStyle/>
                    <a:p>
                      <a:endParaRPr lang="es-EC"/>
                    </a:p>
                  </a:txBody>
                  <a:tcPr/>
                </a:tc>
              </a:tr>
              <a:tr h="101380">
                <a:tc gridSpan="2">
                  <a:txBody>
                    <a:bodyPr/>
                    <a:lstStyle/>
                    <a:p>
                      <a:pPr>
                        <a:lnSpc>
                          <a:spcPct val="115000"/>
                        </a:lnSpc>
                        <a:spcAft>
                          <a:spcPts val="0"/>
                        </a:spcAft>
                      </a:pPr>
                      <a:endParaRPr lang="es-ES" sz="400">
                        <a:solidFill>
                          <a:srgbClr val="000000"/>
                        </a:solidFill>
                        <a:latin typeface="Calibri"/>
                        <a:ea typeface="Times New Roman"/>
                        <a:cs typeface="Arial"/>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a:txBody>
                    <a:bodyPr/>
                    <a:lstStyle/>
                    <a:p>
                      <a:pPr algn="ctr">
                        <a:lnSpc>
                          <a:spcPct val="115000"/>
                        </a:lnSpc>
                        <a:spcAft>
                          <a:spcPts val="0"/>
                        </a:spcAft>
                      </a:pPr>
                      <a:r>
                        <a:rPr lang="es-CO" sz="500" b="1">
                          <a:solidFill>
                            <a:srgbClr val="000000"/>
                          </a:solidFill>
                          <a:latin typeface="Calibri"/>
                          <a:ea typeface="Times New Roman"/>
                          <a:cs typeface="Arial"/>
                        </a:rPr>
                        <a:t>AÑO 2</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nSpc>
                          <a:spcPct val="115000"/>
                        </a:lnSpc>
                        <a:spcAft>
                          <a:spcPts val="0"/>
                        </a:spcAft>
                      </a:pPr>
                      <a:r>
                        <a:rPr lang="es-CO" sz="500" b="1">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500" b="1">
                          <a:solidFill>
                            <a:srgbClr val="000000"/>
                          </a:solidFill>
                          <a:latin typeface="Calibri"/>
                          <a:ea typeface="Times New Roman"/>
                          <a:cs typeface="Arial"/>
                        </a:rPr>
                        <a:t>AÑO 1</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gridSpan="2">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r>
              <a:tr h="101380">
                <a:tc gridSpan="2">
                  <a:txBody>
                    <a:bodyPr/>
                    <a:lstStyle/>
                    <a:p>
                      <a:pPr>
                        <a:lnSpc>
                          <a:spcPct val="115000"/>
                        </a:lnSpc>
                        <a:spcAft>
                          <a:spcPts val="0"/>
                        </a:spcAft>
                      </a:pPr>
                      <a:r>
                        <a:rPr lang="es-CO" sz="600" b="1">
                          <a:solidFill>
                            <a:srgbClr val="000000"/>
                          </a:solidFill>
                          <a:latin typeface="Calibri"/>
                          <a:ea typeface="Times New Roman"/>
                          <a:cs typeface="Arial"/>
                        </a:rPr>
                        <a:t>ACTIVO</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hMerge="1">
                  <a:txBody>
                    <a:bodyPr/>
                    <a:lstStyle/>
                    <a:p>
                      <a:endParaRPr lang="es-EC"/>
                    </a:p>
                  </a:txBody>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500" b="1">
                          <a:solidFill>
                            <a:srgbClr val="000000"/>
                          </a:solidFill>
                          <a:latin typeface="Calibri"/>
                          <a:ea typeface="Times New Roman"/>
                          <a:cs typeface="Arial"/>
                        </a:rPr>
                        <a:t>VARIACIÓN</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ctr">
                        <a:lnSpc>
                          <a:spcPct val="115000"/>
                        </a:lnSpc>
                        <a:spcAft>
                          <a:spcPts val="0"/>
                        </a:spcAft>
                      </a:pPr>
                      <a:r>
                        <a:rPr lang="es-CO" sz="500" b="1">
                          <a:solidFill>
                            <a:srgbClr val="000000"/>
                          </a:solidFill>
                          <a:latin typeface="Calibri"/>
                          <a:ea typeface="Times New Roman"/>
                          <a:cs typeface="Arial"/>
                        </a:rPr>
                        <a:t>VARIACIÓN</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r>
              <a:tr h="101380">
                <a:tc gridSpan="2">
                  <a:txBody>
                    <a:bodyPr/>
                    <a:lstStyle/>
                    <a:p>
                      <a:pPr>
                        <a:lnSpc>
                          <a:spcPct val="115000"/>
                        </a:lnSpc>
                        <a:spcAft>
                          <a:spcPts val="0"/>
                        </a:spcAft>
                      </a:pPr>
                      <a:r>
                        <a:rPr lang="es-CO" sz="600" b="1">
                          <a:solidFill>
                            <a:srgbClr val="000000"/>
                          </a:solidFill>
                          <a:latin typeface="Calibri"/>
                          <a:ea typeface="Times New Roman"/>
                          <a:cs typeface="Arial"/>
                        </a:rPr>
                        <a:t>ACTIVO CORRIENTE</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hMerge="1">
                  <a:txBody>
                    <a:bodyPr/>
                    <a:lstStyle/>
                    <a:p>
                      <a:endParaRPr lang="es-EC"/>
                    </a:p>
                  </a:txBody>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s-ES" sz="600">
                        <a:solidFill>
                          <a:srgbClr val="000000"/>
                        </a:solidFill>
                        <a:latin typeface="Calibri"/>
                        <a:ea typeface="Times New Roman"/>
                        <a:cs typeface="Arial"/>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500" b="1">
                          <a:solidFill>
                            <a:srgbClr val="000000"/>
                          </a:solidFill>
                          <a:latin typeface="Calibri"/>
                          <a:ea typeface="Times New Roman"/>
                          <a:cs typeface="Arial"/>
                        </a:rPr>
                        <a:t>ABSOLUTA</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ctr">
                        <a:lnSpc>
                          <a:spcPct val="115000"/>
                        </a:lnSpc>
                        <a:spcAft>
                          <a:spcPts val="0"/>
                        </a:spcAft>
                      </a:pPr>
                      <a:r>
                        <a:rPr lang="es-CO" sz="500" b="1">
                          <a:solidFill>
                            <a:srgbClr val="000000"/>
                          </a:solidFill>
                          <a:latin typeface="Calibri"/>
                          <a:ea typeface="Times New Roman"/>
                          <a:cs typeface="Arial"/>
                        </a:rPr>
                        <a:t>RELATIVA</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r>
              <a:tr h="101380">
                <a:tc gridSpan="2">
                  <a:txBody>
                    <a:bodyPr/>
                    <a:lstStyle/>
                    <a:p>
                      <a:pPr>
                        <a:lnSpc>
                          <a:spcPct val="115000"/>
                        </a:lnSpc>
                        <a:spcAft>
                          <a:spcPts val="0"/>
                        </a:spcAft>
                      </a:pPr>
                      <a:r>
                        <a:rPr lang="es-CO" sz="600" b="1">
                          <a:solidFill>
                            <a:srgbClr val="000000"/>
                          </a:solidFill>
                          <a:latin typeface="Calibri"/>
                          <a:ea typeface="Times New Roman"/>
                          <a:cs typeface="Arial"/>
                        </a:rPr>
                        <a:t>CAJA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a:txBody>
                    <a:bodyPr/>
                    <a:lstStyle/>
                    <a:p>
                      <a:pPr algn="r">
                        <a:lnSpc>
                          <a:spcPct val="115000"/>
                        </a:lnSpc>
                        <a:spcAft>
                          <a:spcPts val="0"/>
                        </a:spcAft>
                      </a:pPr>
                      <a:r>
                        <a:rPr lang="es-CO" sz="600">
                          <a:solidFill>
                            <a:srgbClr val="000000"/>
                          </a:solidFill>
                          <a:latin typeface="Calibri"/>
                          <a:ea typeface="Times New Roman"/>
                          <a:cs typeface="Arial"/>
                        </a:rPr>
                        <a:t>43,769.07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es-ES" sz="600">
                        <a:solidFill>
                          <a:srgbClr val="000000"/>
                        </a:solidFill>
                        <a:latin typeface="Calibri"/>
                        <a:ea typeface="Times New Roman"/>
                        <a:cs typeface="Arial"/>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61,595.17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-17,826.10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r">
                        <a:lnSpc>
                          <a:spcPct val="115000"/>
                        </a:lnSpc>
                        <a:spcAft>
                          <a:spcPts val="0"/>
                        </a:spcAft>
                      </a:pPr>
                      <a:r>
                        <a:rPr lang="es-CO" sz="600">
                          <a:solidFill>
                            <a:srgbClr val="000000"/>
                          </a:solidFill>
                          <a:latin typeface="Calibri"/>
                          <a:ea typeface="Times New Roman"/>
                          <a:cs typeface="Arial"/>
                        </a:rPr>
                        <a:t>-28.94%</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r>
              <a:tr h="101380">
                <a:tc>
                  <a:txBody>
                    <a:bodyPr/>
                    <a:lstStyle/>
                    <a:p>
                      <a:pPr>
                        <a:lnSpc>
                          <a:spcPct val="115000"/>
                        </a:lnSpc>
                        <a:spcAft>
                          <a:spcPts val="0"/>
                        </a:spcAft>
                      </a:pPr>
                      <a:r>
                        <a:rPr lang="es-CO" sz="600">
                          <a:solidFill>
                            <a:srgbClr val="000000"/>
                          </a:solidFill>
                          <a:latin typeface="Calibri"/>
                          <a:ea typeface="Times New Roman"/>
                          <a:cs typeface="Arial"/>
                        </a:rPr>
                        <a:t>CAJA GENERAL</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43,092.61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es-ES" sz="600">
                        <a:solidFill>
                          <a:srgbClr val="000000"/>
                        </a:solidFill>
                        <a:latin typeface="Calibri"/>
                        <a:ea typeface="Times New Roman"/>
                        <a:cs typeface="Arial"/>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61,388.52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80">
                <a:tc>
                  <a:txBody>
                    <a:bodyPr/>
                    <a:lstStyle/>
                    <a:p>
                      <a:pPr>
                        <a:lnSpc>
                          <a:spcPct val="115000"/>
                        </a:lnSpc>
                        <a:spcAft>
                          <a:spcPts val="0"/>
                        </a:spcAft>
                      </a:pPr>
                      <a:r>
                        <a:rPr lang="es-CO" sz="600">
                          <a:solidFill>
                            <a:srgbClr val="000000"/>
                          </a:solidFill>
                          <a:latin typeface="Calibri"/>
                          <a:ea typeface="Times New Roman"/>
                          <a:cs typeface="Arial"/>
                        </a:rPr>
                        <a:t>FONDOS FIJOS</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676.46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206.65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80">
                <a:tc gridSpan="2">
                  <a:txBody>
                    <a:bodyPr/>
                    <a:lstStyle/>
                    <a:p>
                      <a:pPr>
                        <a:lnSpc>
                          <a:spcPct val="115000"/>
                        </a:lnSpc>
                        <a:spcAft>
                          <a:spcPts val="0"/>
                        </a:spcAft>
                      </a:pPr>
                      <a:r>
                        <a:rPr lang="es-CO" sz="600" b="1">
                          <a:solidFill>
                            <a:srgbClr val="000000"/>
                          </a:solidFill>
                          <a:latin typeface="Calibri"/>
                          <a:ea typeface="Times New Roman"/>
                          <a:cs typeface="Arial"/>
                        </a:rPr>
                        <a:t>BANCOS</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a:txBody>
                    <a:bodyPr/>
                    <a:lstStyle/>
                    <a:p>
                      <a:pPr indent="106045" algn="r">
                        <a:lnSpc>
                          <a:spcPct val="115000"/>
                        </a:lnSpc>
                        <a:spcAft>
                          <a:spcPts val="0"/>
                        </a:spcAft>
                      </a:pPr>
                      <a:r>
                        <a:rPr lang="es-CO" sz="600">
                          <a:solidFill>
                            <a:srgbClr val="000000"/>
                          </a:solidFill>
                          <a:latin typeface="Calibri"/>
                          <a:ea typeface="Times New Roman"/>
                          <a:cs typeface="Arial"/>
                        </a:rPr>
                        <a:t>36,075.35</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s-ES" sz="600">
                        <a:solidFill>
                          <a:srgbClr val="000000"/>
                        </a:solidFill>
                        <a:latin typeface="Calibri"/>
                        <a:ea typeface="Times New Roman"/>
                        <a:cs typeface="Arial"/>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8,250.12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27,825.23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r">
                        <a:lnSpc>
                          <a:spcPct val="115000"/>
                        </a:lnSpc>
                        <a:spcAft>
                          <a:spcPts val="0"/>
                        </a:spcAft>
                      </a:pPr>
                      <a:r>
                        <a:rPr lang="es-CO" sz="600">
                          <a:solidFill>
                            <a:srgbClr val="000000"/>
                          </a:solidFill>
                          <a:latin typeface="Calibri"/>
                          <a:ea typeface="Times New Roman"/>
                          <a:cs typeface="Arial"/>
                        </a:rPr>
                        <a:t>337.27%</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r>
              <a:tr h="101380">
                <a:tc>
                  <a:txBody>
                    <a:bodyPr/>
                    <a:lstStyle/>
                    <a:p>
                      <a:pPr>
                        <a:lnSpc>
                          <a:spcPct val="115000"/>
                        </a:lnSpc>
                        <a:spcAft>
                          <a:spcPts val="0"/>
                        </a:spcAft>
                      </a:pPr>
                      <a:r>
                        <a:rPr lang="es-CO" sz="600">
                          <a:solidFill>
                            <a:srgbClr val="000000"/>
                          </a:solidFill>
                          <a:latin typeface="Calibri"/>
                          <a:ea typeface="Times New Roman"/>
                          <a:cs typeface="Arial"/>
                        </a:rPr>
                        <a:t>Cuenta Corriente</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29,277.16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8,250.12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80">
                <a:tc>
                  <a:txBody>
                    <a:bodyPr/>
                    <a:lstStyle/>
                    <a:p>
                      <a:pPr>
                        <a:lnSpc>
                          <a:spcPct val="115000"/>
                        </a:lnSpc>
                        <a:spcAft>
                          <a:spcPts val="0"/>
                        </a:spcAft>
                      </a:pPr>
                      <a:r>
                        <a:rPr lang="es-CO" sz="600">
                          <a:solidFill>
                            <a:srgbClr val="000000"/>
                          </a:solidFill>
                          <a:latin typeface="Calibri"/>
                          <a:ea typeface="Times New Roman"/>
                          <a:cs typeface="Arial"/>
                        </a:rPr>
                        <a:t>Cuenta de Ahorros</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6,798.19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80">
                <a:tc gridSpan="2">
                  <a:txBody>
                    <a:bodyPr/>
                    <a:lstStyle/>
                    <a:p>
                      <a:pPr>
                        <a:lnSpc>
                          <a:spcPct val="115000"/>
                        </a:lnSpc>
                        <a:spcAft>
                          <a:spcPts val="0"/>
                        </a:spcAft>
                      </a:pPr>
                      <a:r>
                        <a:rPr lang="es-CO" sz="600" b="1">
                          <a:solidFill>
                            <a:srgbClr val="000000"/>
                          </a:solidFill>
                          <a:latin typeface="Calibri"/>
                          <a:ea typeface="Times New Roman"/>
                          <a:cs typeface="Arial"/>
                        </a:rPr>
                        <a:t>DEUDORES VARIOS</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a:txBody>
                    <a:bodyPr/>
                    <a:lstStyle/>
                    <a:p>
                      <a:pPr algn="r">
                        <a:lnSpc>
                          <a:spcPct val="115000"/>
                        </a:lnSpc>
                        <a:spcAft>
                          <a:spcPts val="0"/>
                        </a:spcAft>
                      </a:pPr>
                      <a:r>
                        <a:rPr lang="es-CO" sz="600">
                          <a:solidFill>
                            <a:srgbClr val="000000"/>
                          </a:solidFill>
                          <a:latin typeface="Calibri"/>
                          <a:ea typeface="Times New Roman"/>
                          <a:cs typeface="Arial"/>
                        </a:rPr>
                        <a:t>22,039.43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es-ES" sz="600">
                        <a:solidFill>
                          <a:srgbClr val="000000"/>
                        </a:solidFill>
                        <a:latin typeface="Calibri"/>
                        <a:ea typeface="Times New Roman"/>
                        <a:cs typeface="Arial"/>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13,404.47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8,634.96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64.42%</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80">
                <a:tc>
                  <a:txBody>
                    <a:bodyPr/>
                    <a:lstStyle/>
                    <a:p>
                      <a:pPr>
                        <a:lnSpc>
                          <a:spcPct val="115000"/>
                        </a:lnSpc>
                        <a:spcAft>
                          <a:spcPts val="0"/>
                        </a:spcAft>
                      </a:pPr>
                      <a:r>
                        <a:rPr lang="es-CO" sz="600">
                          <a:solidFill>
                            <a:srgbClr val="000000"/>
                          </a:solidFill>
                          <a:latin typeface="Calibri"/>
                          <a:ea typeface="Times New Roman"/>
                          <a:cs typeface="Arial"/>
                        </a:rPr>
                        <a:t>CONTRATISTAS Y OTROS</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22,039.43</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13,404.47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80">
                <a:tc gridSpan="2">
                  <a:txBody>
                    <a:bodyPr/>
                    <a:lstStyle/>
                    <a:p>
                      <a:pPr>
                        <a:lnSpc>
                          <a:spcPct val="115000"/>
                        </a:lnSpc>
                        <a:spcAft>
                          <a:spcPts val="0"/>
                        </a:spcAft>
                      </a:pPr>
                      <a:r>
                        <a:rPr lang="es-CO" sz="600" b="1">
                          <a:solidFill>
                            <a:srgbClr val="000000"/>
                          </a:solidFill>
                          <a:latin typeface="Calibri"/>
                          <a:ea typeface="Times New Roman"/>
                          <a:cs typeface="Arial"/>
                        </a:rPr>
                        <a:t>ANTICIPADOS</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a:txBody>
                    <a:bodyPr/>
                    <a:lstStyle/>
                    <a:p>
                      <a:pPr algn="r">
                        <a:lnSpc>
                          <a:spcPct val="115000"/>
                        </a:lnSpc>
                        <a:spcAft>
                          <a:spcPts val="0"/>
                        </a:spcAft>
                      </a:pPr>
                      <a:r>
                        <a:rPr lang="es-CO" sz="600">
                          <a:solidFill>
                            <a:srgbClr val="000000"/>
                          </a:solidFill>
                          <a:latin typeface="Calibri"/>
                          <a:ea typeface="Times New Roman"/>
                          <a:cs typeface="Arial"/>
                        </a:rPr>
                        <a:t>23,767.20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es-ES" sz="600">
                        <a:solidFill>
                          <a:srgbClr val="000000"/>
                        </a:solidFill>
                        <a:latin typeface="Calibri"/>
                        <a:ea typeface="Times New Roman"/>
                        <a:cs typeface="Arial"/>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20,294.56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3,472.64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17.11%</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80">
                <a:tc>
                  <a:txBody>
                    <a:bodyPr/>
                    <a:lstStyle/>
                    <a:p>
                      <a:pPr>
                        <a:lnSpc>
                          <a:spcPct val="115000"/>
                        </a:lnSpc>
                        <a:spcAft>
                          <a:spcPts val="0"/>
                        </a:spcAft>
                      </a:pPr>
                      <a:r>
                        <a:rPr lang="es-CO" sz="600">
                          <a:solidFill>
                            <a:srgbClr val="000000"/>
                          </a:solidFill>
                          <a:latin typeface="Calibri"/>
                          <a:ea typeface="Times New Roman"/>
                          <a:cs typeface="Arial"/>
                        </a:rPr>
                        <a:t>IMPUESTOS ANTICIPADOS</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23,634.25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20,156.88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80">
                <a:tc>
                  <a:txBody>
                    <a:bodyPr/>
                    <a:lstStyle/>
                    <a:p>
                      <a:pPr>
                        <a:lnSpc>
                          <a:spcPct val="115000"/>
                        </a:lnSpc>
                        <a:spcAft>
                          <a:spcPts val="0"/>
                        </a:spcAft>
                      </a:pPr>
                      <a:r>
                        <a:rPr lang="es-CO" sz="600">
                          <a:solidFill>
                            <a:srgbClr val="000000"/>
                          </a:solidFill>
                          <a:latin typeface="Calibri"/>
                          <a:ea typeface="Times New Roman"/>
                          <a:cs typeface="Arial"/>
                        </a:rPr>
                        <a:t>PAGOS ANTICIPADOS</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132.95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137.68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80">
                <a:tc gridSpan="2">
                  <a:txBody>
                    <a:bodyPr/>
                    <a:lstStyle/>
                    <a:p>
                      <a:pPr>
                        <a:lnSpc>
                          <a:spcPct val="115000"/>
                        </a:lnSpc>
                        <a:spcAft>
                          <a:spcPts val="0"/>
                        </a:spcAft>
                      </a:pPr>
                      <a:r>
                        <a:rPr lang="es-CO" sz="600" b="1">
                          <a:solidFill>
                            <a:srgbClr val="000000"/>
                          </a:solidFill>
                          <a:latin typeface="Calibri"/>
                          <a:ea typeface="Times New Roman"/>
                          <a:cs typeface="Arial"/>
                        </a:rPr>
                        <a:t>ACTIVO FIJO</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hMerge="1">
                  <a:txBody>
                    <a:bodyPr/>
                    <a:lstStyle/>
                    <a:p>
                      <a:endParaRPr lang="es-EC"/>
                    </a:p>
                  </a:txBody>
                  <a:tcPr/>
                </a:tc>
                <a:tc>
                  <a:txBody>
                    <a:bodyPr/>
                    <a:lstStyle/>
                    <a:p>
                      <a:pPr algn="r">
                        <a:lnSpc>
                          <a:spcPct val="115000"/>
                        </a:lnSpc>
                        <a:spcAft>
                          <a:spcPts val="0"/>
                        </a:spcAft>
                      </a:pPr>
                      <a:r>
                        <a:rPr lang="es-CO" sz="600">
                          <a:solidFill>
                            <a:srgbClr val="000000"/>
                          </a:solidFill>
                          <a:latin typeface="Calibri"/>
                          <a:ea typeface="Times New Roman"/>
                          <a:cs typeface="Arial"/>
                        </a:rPr>
                        <a:t>13,704.63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es-ES" sz="600">
                        <a:solidFill>
                          <a:srgbClr val="000000"/>
                        </a:solidFill>
                        <a:latin typeface="Calibri"/>
                        <a:ea typeface="Times New Roman"/>
                        <a:cs typeface="Arial"/>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17,875.63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-4,171.00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-23.33%</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80">
                <a:tc gridSpan="2">
                  <a:txBody>
                    <a:bodyPr/>
                    <a:lstStyle/>
                    <a:p>
                      <a:pPr>
                        <a:lnSpc>
                          <a:spcPct val="115000"/>
                        </a:lnSpc>
                        <a:spcAft>
                          <a:spcPts val="0"/>
                        </a:spcAft>
                      </a:pPr>
                      <a:r>
                        <a:rPr lang="es-CO" sz="600" b="1">
                          <a:solidFill>
                            <a:srgbClr val="000000"/>
                          </a:solidFill>
                          <a:latin typeface="Calibri"/>
                          <a:ea typeface="Times New Roman"/>
                          <a:cs typeface="Arial"/>
                        </a:rPr>
                        <a:t>TOTAL DE ACTIVO FIJO</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a:txBody>
                    <a:bodyPr/>
                    <a:lstStyle/>
                    <a:p>
                      <a:pPr algn="r">
                        <a:lnSpc>
                          <a:spcPct val="115000"/>
                        </a:lnSpc>
                        <a:spcAft>
                          <a:spcPts val="0"/>
                        </a:spcAft>
                      </a:pPr>
                      <a:r>
                        <a:rPr lang="es-CO" sz="600">
                          <a:solidFill>
                            <a:srgbClr val="000000"/>
                          </a:solidFill>
                          <a:latin typeface="Calibri"/>
                          <a:ea typeface="Times New Roman"/>
                          <a:cs typeface="Arial"/>
                        </a:rPr>
                        <a:t>28,221.60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32,392.60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28,221.60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80">
                <a:tc gridSpan="2">
                  <a:txBody>
                    <a:bodyPr/>
                    <a:lstStyle/>
                    <a:p>
                      <a:pPr>
                        <a:lnSpc>
                          <a:spcPct val="115000"/>
                        </a:lnSpc>
                        <a:spcAft>
                          <a:spcPts val="0"/>
                        </a:spcAft>
                      </a:pPr>
                      <a:r>
                        <a:rPr lang="es-CO" sz="600" b="1">
                          <a:solidFill>
                            <a:srgbClr val="000000"/>
                          </a:solidFill>
                          <a:latin typeface="Calibri"/>
                          <a:ea typeface="Times New Roman"/>
                          <a:cs typeface="Arial"/>
                        </a:rPr>
                        <a:t>TOTAL DE DEP. DE ACTIVO FIJO</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a:txBody>
                    <a:bodyPr/>
                    <a:lstStyle/>
                    <a:p>
                      <a:pPr algn="r">
                        <a:lnSpc>
                          <a:spcPct val="115000"/>
                        </a:lnSpc>
                        <a:spcAft>
                          <a:spcPts val="0"/>
                        </a:spcAft>
                      </a:pPr>
                      <a:r>
                        <a:rPr lang="es-CO" sz="600">
                          <a:solidFill>
                            <a:srgbClr val="000000"/>
                          </a:solidFill>
                          <a:latin typeface="Calibri"/>
                          <a:ea typeface="Times New Roman"/>
                          <a:cs typeface="Arial"/>
                        </a:rPr>
                        <a:t>-14,516.97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-14,517.00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-14,516.97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80">
                <a:tc gridSpan="2">
                  <a:txBody>
                    <a:bodyPr/>
                    <a:lstStyle/>
                    <a:p>
                      <a:pPr>
                        <a:lnSpc>
                          <a:spcPct val="115000"/>
                        </a:lnSpc>
                        <a:spcAft>
                          <a:spcPts val="0"/>
                        </a:spcAft>
                      </a:pPr>
                      <a:r>
                        <a:rPr lang="es-CO" sz="600" b="1">
                          <a:solidFill>
                            <a:srgbClr val="000000"/>
                          </a:solidFill>
                          <a:latin typeface="Calibri"/>
                          <a:ea typeface="Times New Roman"/>
                          <a:cs typeface="Arial"/>
                        </a:rPr>
                        <a:t>ACTIVO DIFERIDO</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hMerge="1">
                  <a:txBody>
                    <a:bodyPr/>
                    <a:lstStyle/>
                    <a:p>
                      <a:endParaRPr lang="es-EC"/>
                    </a:p>
                  </a:txBody>
                  <a:tcPr/>
                </a:tc>
                <a:tc>
                  <a:txBody>
                    <a:bodyPr/>
                    <a:lstStyle/>
                    <a:p>
                      <a:pPr algn="r">
                        <a:lnSpc>
                          <a:spcPct val="115000"/>
                        </a:lnSpc>
                        <a:spcAft>
                          <a:spcPts val="0"/>
                        </a:spcAft>
                      </a:pPr>
                      <a:r>
                        <a:rPr lang="es-CO" sz="600">
                          <a:solidFill>
                            <a:srgbClr val="000000"/>
                          </a:solidFill>
                          <a:latin typeface="Calibri"/>
                          <a:ea typeface="Times New Roman"/>
                          <a:cs typeface="Arial"/>
                        </a:rPr>
                        <a:t>19,040.65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es-ES" sz="600">
                        <a:solidFill>
                          <a:srgbClr val="000000"/>
                        </a:solidFill>
                        <a:latin typeface="Calibri"/>
                        <a:ea typeface="Times New Roman"/>
                        <a:cs typeface="Arial"/>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19,040.65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0.00%</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80">
                <a:tc gridSpan="2">
                  <a:txBody>
                    <a:bodyPr/>
                    <a:lstStyle/>
                    <a:p>
                      <a:pPr>
                        <a:lnSpc>
                          <a:spcPct val="115000"/>
                        </a:lnSpc>
                        <a:spcAft>
                          <a:spcPts val="0"/>
                        </a:spcAft>
                      </a:pPr>
                      <a:r>
                        <a:rPr lang="es-CO" sz="600">
                          <a:solidFill>
                            <a:srgbClr val="000000"/>
                          </a:solidFill>
                          <a:latin typeface="Calibri"/>
                          <a:ea typeface="Times New Roman"/>
                          <a:cs typeface="Arial"/>
                        </a:rPr>
                        <a:t>TOTAL DE ACTIVOS DIFERIDOS</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a:txBody>
                    <a:bodyPr/>
                    <a:lstStyle/>
                    <a:p>
                      <a:pPr algn="r">
                        <a:lnSpc>
                          <a:spcPct val="115000"/>
                        </a:lnSpc>
                        <a:spcAft>
                          <a:spcPts val="0"/>
                        </a:spcAft>
                      </a:pPr>
                      <a:r>
                        <a:rPr lang="es-CO" sz="600">
                          <a:solidFill>
                            <a:srgbClr val="000000"/>
                          </a:solidFill>
                          <a:latin typeface="Calibri"/>
                          <a:ea typeface="Times New Roman"/>
                          <a:cs typeface="Arial"/>
                        </a:rPr>
                        <a:t>40,717.68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40,717.68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40,717.68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80">
                <a:tc gridSpan="2">
                  <a:txBody>
                    <a:bodyPr/>
                    <a:lstStyle/>
                    <a:p>
                      <a:pPr>
                        <a:lnSpc>
                          <a:spcPct val="115000"/>
                        </a:lnSpc>
                        <a:spcAft>
                          <a:spcPts val="0"/>
                        </a:spcAft>
                      </a:pPr>
                      <a:r>
                        <a:rPr lang="es-CO" sz="600">
                          <a:solidFill>
                            <a:srgbClr val="000000"/>
                          </a:solidFill>
                          <a:latin typeface="Calibri"/>
                          <a:ea typeface="Times New Roman"/>
                          <a:cs typeface="Arial"/>
                        </a:rPr>
                        <a:t>TOTAL DE AMORT. ACUMULADAS</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a:txBody>
                    <a:bodyPr/>
                    <a:lstStyle/>
                    <a:p>
                      <a:pPr algn="r">
                        <a:lnSpc>
                          <a:spcPct val="115000"/>
                        </a:lnSpc>
                        <a:spcAft>
                          <a:spcPts val="0"/>
                        </a:spcAft>
                      </a:pPr>
                      <a:r>
                        <a:rPr lang="es-CO" sz="600">
                          <a:solidFill>
                            <a:srgbClr val="000000"/>
                          </a:solidFill>
                          <a:latin typeface="Calibri"/>
                          <a:ea typeface="Times New Roman"/>
                          <a:cs typeface="Arial"/>
                        </a:rPr>
                        <a:t>-21,677.03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-21,677.00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-21,677.03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80">
                <a:tc gridSpan="2">
                  <a:txBody>
                    <a:bodyPr/>
                    <a:lstStyle/>
                    <a:p>
                      <a:pPr>
                        <a:lnSpc>
                          <a:spcPct val="115000"/>
                        </a:lnSpc>
                        <a:spcAft>
                          <a:spcPts val="0"/>
                        </a:spcAft>
                      </a:pPr>
                      <a:r>
                        <a:rPr lang="es-CO" sz="600" b="1">
                          <a:solidFill>
                            <a:srgbClr val="000000"/>
                          </a:solidFill>
                          <a:latin typeface="Calibri"/>
                          <a:ea typeface="Times New Roman"/>
                          <a:cs typeface="Arial"/>
                        </a:rPr>
                        <a:t>OTROS ACTIVOS</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108.04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108.04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-108.04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0.00%</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80">
                <a:tc gridSpan="2">
                  <a:txBody>
                    <a:bodyPr/>
                    <a:lstStyle/>
                    <a:p>
                      <a:pPr>
                        <a:lnSpc>
                          <a:spcPct val="115000"/>
                        </a:lnSpc>
                        <a:spcAft>
                          <a:spcPts val="0"/>
                        </a:spcAft>
                      </a:pPr>
                      <a:r>
                        <a:rPr lang="es-CO" sz="600" b="1">
                          <a:solidFill>
                            <a:srgbClr val="000000"/>
                          </a:solidFill>
                          <a:latin typeface="Calibri"/>
                          <a:ea typeface="Times New Roman"/>
                          <a:cs typeface="Arial"/>
                        </a:rPr>
                        <a:t>TOTAL DE ACTIVO</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hMerge="1">
                  <a:txBody>
                    <a:bodyPr/>
                    <a:lstStyle/>
                    <a:p>
                      <a:endParaRPr lang="es-EC"/>
                    </a:p>
                  </a:txBody>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158.504.37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r">
                        <a:lnSpc>
                          <a:spcPct val="115000"/>
                        </a:lnSpc>
                        <a:spcAft>
                          <a:spcPts val="0"/>
                        </a:spcAft>
                      </a:pPr>
                      <a:r>
                        <a:rPr lang="es-CO" sz="600">
                          <a:solidFill>
                            <a:srgbClr val="000000"/>
                          </a:solidFill>
                          <a:latin typeface="Calibri"/>
                          <a:ea typeface="Times New Roman"/>
                          <a:cs typeface="Arial"/>
                        </a:rPr>
                        <a:t> 140.568.64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r">
                        <a:lnSpc>
                          <a:spcPct val="115000"/>
                        </a:lnSpc>
                        <a:spcAft>
                          <a:spcPts val="0"/>
                        </a:spcAft>
                      </a:pPr>
                      <a:r>
                        <a:rPr lang="es-CO" sz="600">
                          <a:solidFill>
                            <a:srgbClr val="000000"/>
                          </a:solidFill>
                          <a:latin typeface="Calibri"/>
                          <a:ea typeface="Times New Roman"/>
                          <a:cs typeface="Arial"/>
                        </a:rPr>
                        <a:t> 17.935.73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r">
                        <a:lnSpc>
                          <a:spcPct val="115000"/>
                        </a:lnSpc>
                        <a:spcAft>
                          <a:spcPts val="0"/>
                        </a:spcAft>
                      </a:pPr>
                      <a:r>
                        <a:rPr lang="es-CO" sz="600">
                          <a:solidFill>
                            <a:srgbClr val="000000"/>
                          </a:solidFill>
                          <a:latin typeface="Calibri"/>
                          <a:ea typeface="Times New Roman"/>
                          <a:cs typeface="Arial"/>
                        </a:rPr>
                        <a:t>12.76%</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r>
              <a:tr h="101380">
                <a:tc gridSpan="2">
                  <a:txBody>
                    <a:bodyPr/>
                    <a:lstStyle/>
                    <a:p>
                      <a:pPr>
                        <a:lnSpc>
                          <a:spcPct val="115000"/>
                        </a:lnSpc>
                        <a:spcAft>
                          <a:spcPts val="0"/>
                        </a:spcAft>
                      </a:pPr>
                      <a:r>
                        <a:rPr lang="es-CO" sz="600" b="1">
                          <a:solidFill>
                            <a:srgbClr val="000000"/>
                          </a:solidFill>
                          <a:latin typeface="Calibri"/>
                          <a:ea typeface="Times New Roman"/>
                          <a:cs typeface="Arial"/>
                        </a:rPr>
                        <a:t>PASIVO</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hMerge="1">
                  <a:txBody>
                    <a:bodyPr/>
                    <a:lstStyle/>
                    <a:p>
                      <a:endParaRPr lang="es-EC"/>
                    </a:p>
                  </a:txBody>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es-ES" sz="600">
                        <a:solidFill>
                          <a:srgbClr val="000000"/>
                        </a:solidFill>
                        <a:latin typeface="Calibri"/>
                        <a:ea typeface="Times New Roman"/>
                        <a:cs typeface="Arial"/>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80">
                <a:tc gridSpan="2">
                  <a:txBody>
                    <a:bodyPr/>
                    <a:lstStyle/>
                    <a:p>
                      <a:pPr>
                        <a:lnSpc>
                          <a:spcPct val="115000"/>
                        </a:lnSpc>
                        <a:spcAft>
                          <a:spcPts val="0"/>
                        </a:spcAft>
                      </a:pPr>
                      <a:r>
                        <a:rPr lang="es-CO" sz="600" b="1">
                          <a:solidFill>
                            <a:srgbClr val="000000"/>
                          </a:solidFill>
                          <a:latin typeface="Calibri"/>
                          <a:ea typeface="Times New Roman"/>
                          <a:cs typeface="Arial"/>
                        </a:rPr>
                        <a:t>PASIVO CORRIENTE</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hMerge="1">
                  <a:txBody>
                    <a:bodyPr/>
                    <a:lstStyle/>
                    <a:p>
                      <a:endParaRPr lang="es-EC"/>
                    </a:p>
                  </a:txBody>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es-ES" sz="600">
                        <a:solidFill>
                          <a:srgbClr val="000000"/>
                        </a:solidFill>
                        <a:latin typeface="Calibri"/>
                        <a:ea typeface="Times New Roman"/>
                        <a:cs typeface="Arial"/>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80">
                <a:tc gridSpan="2">
                  <a:txBody>
                    <a:bodyPr/>
                    <a:lstStyle/>
                    <a:p>
                      <a:pPr>
                        <a:lnSpc>
                          <a:spcPct val="115000"/>
                        </a:lnSpc>
                        <a:spcAft>
                          <a:spcPts val="0"/>
                        </a:spcAft>
                      </a:pPr>
                      <a:r>
                        <a:rPr lang="es-CO" sz="600" b="1">
                          <a:solidFill>
                            <a:srgbClr val="000000"/>
                          </a:solidFill>
                          <a:latin typeface="Calibri"/>
                          <a:ea typeface="Times New Roman"/>
                          <a:cs typeface="Arial"/>
                        </a:rPr>
                        <a:t>CUENTAS POR PAGAR PROVEEDORES</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26,973.61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46,751.39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-19.777.78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-42.30%</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80">
                <a:tc gridSpan="2">
                  <a:txBody>
                    <a:bodyPr/>
                    <a:lstStyle/>
                    <a:p>
                      <a:pPr>
                        <a:lnSpc>
                          <a:spcPct val="115000"/>
                        </a:lnSpc>
                        <a:spcAft>
                          <a:spcPts val="0"/>
                        </a:spcAft>
                      </a:pPr>
                      <a:r>
                        <a:rPr lang="es-CO" sz="600" b="1">
                          <a:solidFill>
                            <a:srgbClr val="000000"/>
                          </a:solidFill>
                          <a:latin typeface="Calibri"/>
                          <a:ea typeface="Times New Roman"/>
                          <a:cs typeface="Arial"/>
                        </a:rPr>
                        <a:t>RETENCIONES POR PAGAR</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545.26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3,159.47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-2.614.21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-82.74%</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0195">
                <a:tc gridSpan="2">
                  <a:txBody>
                    <a:bodyPr/>
                    <a:lstStyle/>
                    <a:p>
                      <a:pPr>
                        <a:lnSpc>
                          <a:spcPct val="115000"/>
                        </a:lnSpc>
                        <a:spcAft>
                          <a:spcPts val="0"/>
                        </a:spcAft>
                      </a:pPr>
                      <a:r>
                        <a:rPr lang="es-CO" sz="600">
                          <a:solidFill>
                            <a:srgbClr val="000000"/>
                          </a:solidFill>
                          <a:latin typeface="Calibri"/>
                          <a:ea typeface="Times New Roman"/>
                          <a:cs typeface="Arial"/>
                        </a:rPr>
                        <a:t>OBLEGACIONES PENDIENTES CON EL SRI</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a:txBody>
                    <a:bodyPr/>
                    <a:lstStyle/>
                    <a:p>
                      <a:pPr algn="r">
                        <a:lnSpc>
                          <a:spcPct val="115000"/>
                        </a:lnSpc>
                        <a:spcAft>
                          <a:spcPts val="0"/>
                        </a:spcAft>
                      </a:pPr>
                      <a:r>
                        <a:rPr lang="es-CO" sz="600">
                          <a:solidFill>
                            <a:srgbClr val="000000"/>
                          </a:solidFill>
                          <a:latin typeface="Calibri"/>
                          <a:ea typeface="Times New Roman"/>
                          <a:cs typeface="Arial"/>
                        </a:rPr>
                        <a:t>197.82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es-ES" sz="600">
                        <a:solidFill>
                          <a:srgbClr val="000000"/>
                        </a:solidFill>
                        <a:latin typeface="Calibri"/>
                        <a:ea typeface="Times New Roman"/>
                        <a:cs typeface="Arial"/>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305.20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-107.38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-35.18%</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80">
                <a:tc gridSpan="2">
                  <a:txBody>
                    <a:bodyPr/>
                    <a:lstStyle/>
                    <a:p>
                      <a:pPr>
                        <a:lnSpc>
                          <a:spcPct val="115000"/>
                        </a:lnSpc>
                        <a:spcAft>
                          <a:spcPts val="0"/>
                        </a:spcAft>
                      </a:pPr>
                      <a:r>
                        <a:rPr lang="es-CO" sz="600">
                          <a:solidFill>
                            <a:srgbClr val="000000"/>
                          </a:solidFill>
                          <a:latin typeface="Calibri"/>
                          <a:ea typeface="Times New Roman"/>
                          <a:cs typeface="Arial"/>
                        </a:rPr>
                        <a:t>OBLIGACIONES CON EL IESS</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a:txBody>
                    <a:bodyPr/>
                    <a:lstStyle/>
                    <a:p>
                      <a:pPr algn="r">
                        <a:lnSpc>
                          <a:spcPct val="115000"/>
                        </a:lnSpc>
                        <a:spcAft>
                          <a:spcPts val="0"/>
                        </a:spcAft>
                      </a:pPr>
                      <a:r>
                        <a:rPr lang="es-CO" sz="600">
                          <a:solidFill>
                            <a:srgbClr val="000000"/>
                          </a:solidFill>
                          <a:latin typeface="Calibri"/>
                          <a:ea typeface="Times New Roman"/>
                          <a:cs typeface="Arial"/>
                        </a:rPr>
                        <a:t>347.44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es-ES" sz="600">
                        <a:solidFill>
                          <a:srgbClr val="000000"/>
                        </a:solidFill>
                        <a:latin typeface="Calibri"/>
                        <a:ea typeface="Times New Roman"/>
                        <a:cs typeface="Arial"/>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461.75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-114.31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-24.76%</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80">
                <a:tc gridSpan="2">
                  <a:txBody>
                    <a:bodyPr/>
                    <a:lstStyle/>
                    <a:p>
                      <a:pPr>
                        <a:lnSpc>
                          <a:spcPct val="115000"/>
                        </a:lnSpc>
                        <a:spcAft>
                          <a:spcPts val="0"/>
                        </a:spcAft>
                      </a:pPr>
                      <a:r>
                        <a:rPr lang="es-CO" sz="600">
                          <a:solidFill>
                            <a:srgbClr val="000000"/>
                          </a:solidFill>
                          <a:latin typeface="Calibri"/>
                          <a:ea typeface="Times New Roman"/>
                          <a:cs typeface="Arial"/>
                        </a:rPr>
                        <a:t>BENEFICIOS SOCIALES POR PAGAR</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2,392.52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-2,392.52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-100.00%</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80">
                <a:tc gridSpan="2">
                  <a:txBody>
                    <a:bodyPr/>
                    <a:lstStyle/>
                    <a:p>
                      <a:pPr>
                        <a:lnSpc>
                          <a:spcPct val="115000"/>
                        </a:lnSpc>
                        <a:spcAft>
                          <a:spcPts val="0"/>
                        </a:spcAft>
                      </a:pPr>
                      <a:r>
                        <a:rPr lang="es-CO" sz="600" b="1">
                          <a:solidFill>
                            <a:srgbClr val="000000"/>
                          </a:solidFill>
                          <a:latin typeface="Calibri"/>
                          <a:ea typeface="Times New Roman"/>
                          <a:cs typeface="Arial"/>
                        </a:rPr>
                        <a:t>HONORARIOS POR PAGAR</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a:txBody>
                    <a:bodyPr/>
                    <a:lstStyle/>
                    <a:p>
                      <a:pPr algn="r">
                        <a:lnSpc>
                          <a:spcPct val="115000"/>
                        </a:lnSpc>
                        <a:spcAft>
                          <a:spcPts val="0"/>
                        </a:spcAft>
                      </a:pPr>
                      <a:endParaRPr lang="es-ES" sz="600">
                        <a:solidFill>
                          <a:srgbClr val="000000"/>
                        </a:solidFill>
                        <a:latin typeface="Calibri"/>
                        <a:ea typeface="Times New Roman"/>
                        <a:cs typeface="Arial"/>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80,600.00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30,508.47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50.091.53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164.19%</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80">
                <a:tc gridSpan="2">
                  <a:txBody>
                    <a:bodyPr/>
                    <a:lstStyle/>
                    <a:p>
                      <a:pPr>
                        <a:lnSpc>
                          <a:spcPct val="115000"/>
                        </a:lnSpc>
                        <a:spcAft>
                          <a:spcPts val="0"/>
                        </a:spcAft>
                      </a:pPr>
                      <a:r>
                        <a:rPr lang="es-CO" sz="600" b="1">
                          <a:solidFill>
                            <a:srgbClr val="000000"/>
                          </a:solidFill>
                          <a:latin typeface="Calibri"/>
                          <a:ea typeface="Times New Roman"/>
                          <a:cs typeface="Arial"/>
                        </a:rPr>
                        <a:t>TOTAL DE PASIVO</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hMerge="1">
                  <a:txBody>
                    <a:bodyPr/>
                    <a:lstStyle/>
                    <a:p>
                      <a:endParaRPr lang="es-EC"/>
                    </a:p>
                  </a:txBody>
                  <a:tcPr/>
                </a:tc>
                <a:tc>
                  <a:txBody>
                    <a:bodyPr/>
                    <a:lstStyle/>
                    <a:p>
                      <a:pPr algn="r">
                        <a:lnSpc>
                          <a:spcPct val="115000"/>
                        </a:lnSpc>
                        <a:spcAft>
                          <a:spcPts val="0"/>
                        </a:spcAft>
                      </a:pPr>
                      <a:endParaRPr lang="es-ES" sz="600">
                        <a:solidFill>
                          <a:srgbClr val="000000"/>
                        </a:solidFill>
                        <a:latin typeface="Calibri"/>
                        <a:ea typeface="Times New Roman"/>
                        <a:cs typeface="Arial"/>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108,118.87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r">
                        <a:lnSpc>
                          <a:spcPct val="115000"/>
                        </a:lnSpc>
                        <a:spcAft>
                          <a:spcPts val="0"/>
                        </a:spcAft>
                      </a:pPr>
                      <a:r>
                        <a:rPr lang="es-CO" sz="600">
                          <a:solidFill>
                            <a:srgbClr val="000000"/>
                          </a:solidFill>
                          <a:latin typeface="Calibri"/>
                          <a:ea typeface="Times New Roman"/>
                          <a:cs typeface="Arial"/>
                        </a:rPr>
                        <a:t>        80,419.33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r">
                        <a:lnSpc>
                          <a:spcPct val="115000"/>
                        </a:lnSpc>
                        <a:spcAft>
                          <a:spcPts val="0"/>
                        </a:spcAft>
                      </a:pPr>
                      <a:r>
                        <a:rPr lang="es-CO" sz="600">
                          <a:solidFill>
                            <a:srgbClr val="000000"/>
                          </a:solidFill>
                          <a:latin typeface="Calibri"/>
                          <a:ea typeface="Times New Roman"/>
                          <a:cs typeface="Arial"/>
                        </a:rPr>
                        <a:t> 27.699.54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r">
                        <a:lnSpc>
                          <a:spcPct val="115000"/>
                        </a:lnSpc>
                        <a:spcAft>
                          <a:spcPts val="0"/>
                        </a:spcAft>
                      </a:pPr>
                      <a:r>
                        <a:rPr lang="es-CO" sz="600">
                          <a:solidFill>
                            <a:srgbClr val="000000"/>
                          </a:solidFill>
                          <a:latin typeface="Calibri"/>
                          <a:ea typeface="Times New Roman"/>
                          <a:cs typeface="Arial"/>
                        </a:rPr>
                        <a:t>34.44%</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r>
              <a:tr h="101380">
                <a:tc gridSpan="2">
                  <a:txBody>
                    <a:bodyPr/>
                    <a:lstStyle/>
                    <a:p>
                      <a:pPr>
                        <a:lnSpc>
                          <a:spcPct val="115000"/>
                        </a:lnSpc>
                        <a:spcAft>
                          <a:spcPts val="0"/>
                        </a:spcAft>
                      </a:pPr>
                      <a:r>
                        <a:rPr lang="es-CO" sz="600" b="1">
                          <a:solidFill>
                            <a:srgbClr val="000000"/>
                          </a:solidFill>
                          <a:latin typeface="Calibri"/>
                          <a:ea typeface="Times New Roman"/>
                          <a:cs typeface="Arial"/>
                        </a:rPr>
                        <a:t>PATRIMONIO</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hMerge="1">
                  <a:txBody>
                    <a:bodyPr/>
                    <a:lstStyle/>
                    <a:p>
                      <a:endParaRPr lang="es-EC"/>
                    </a:p>
                  </a:txBody>
                  <a:tcPr/>
                </a:tc>
                <a:tc>
                  <a:txBody>
                    <a:bodyPr/>
                    <a:lstStyle/>
                    <a:p>
                      <a:pP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es-ES" sz="600">
                        <a:solidFill>
                          <a:srgbClr val="000000"/>
                        </a:solidFill>
                        <a:latin typeface="Calibri"/>
                        <a:ea typeface="Times New Roman"/>
                        <a:cs typeface="Arial"/>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80">
                <a:tc gridSpan="2">
                  <a:txBody>
                    <a:bodyPr/>
                    <a:lstStyle/>
                    <a:p>
                      <a:pPr>
                        <a:lnSpc>
                          <a:spcPct val="115000"/>
                        </a:lnSpc>
                        <a:spcAft>
                          <a:spcPts val="0"/>
                        </a:spcAft>
                      </a:pPr>
                      <a:r>
                        <a:rPr lang="es-CO" sz="600" b="1">
                          <a:solidFill>
                            <a:srgbClr val="000000"/>
                          </a:solidFill>
                          <a:latin typeface="Calibri"/>
                          <a:ea typeface="Times New Roman"/>
                          <a:cs typeface="Arial"/>
                        </a:rPr>
                        <a:t>RESULTADOS</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es-ES" sz="600">
                        <a:solidFill>
                          <a:srgbClr val="000000"/>
                        </a:solidFill>
                        <a:latin typeface="Calibri"/>
                        <a:ea typeface="Times New Roman"/>
                        <a:cs typeface="Arial"/>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80">
                <a:tc gridSpan="2">
                  <a:txBody>
                    <a:bodyPr/>
                    <a:lstStyle/>
                    <a:p>
                      <a:pPr>
                        <a:lnSpc>
                          <a:spcPct val="115000"/>
                        </a:lnSpc>
                        <a:spcAft>
                          <a:spcPts val="0"/>
                        </a:spcAft>
                      </a:pPr>
                      <a:r>
                        <a:rPr lang="es-CO" sz="600">
                          <a:solidFill>
                            <a:srgbClr val="000000"/>
                          </a:solidFill>
                          <a:latin typeface="Calibri"/>
                          <a:ea typeface="Times New Roman"/>
                          <a:cs typeface="Arial"/>
                        </a:rPr>
                        <a:t>PERDIDAS Y GANANCIAS</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a:txBody>
                    <a:bodyPr/>
                    <a:lstStyle/>
                    <a:p>
                      <a:pPr algn="r">
                        <a:lnSpc>
                          <a:spcPct val="115000"/>
                        </a:lnSpc>
                        <a:spcAft>
                          <a:spcPts val="0"/>
                        </a:spcAft>
                      </a:pPr>
                      <a:endParaRPr lang="es-CO" sz="600">
                        <a:solidFill>
                          <a:srgbClr val="000000"/>
                        </a:solidFill>
                        <a:latin typeface="Calibri"/>
                        <a:ea typeface="Times New Roman"/>
                        <a:cs typeface="Arial"/>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48,154.69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57,918.50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-9,763.81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-16.86%</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80">
                <a:tc gridSpan="2">
                  <a:txBody>
                    <a:bodyPr/>
                    <a:lstStyle/>
                    <a:p>
                      <a:pPr>
                        <a:lnSpc>
                          <a:spcPct val="115000"/>
                        </a:lnSpc>
                        <a:spcAft>
                          <a:spcPts val="0"/>
                        </a:spcAft>
                      </a:pPr>
                      <a:r>
                        <a:rPr lang="es-CO" sz="600">
                          <a:solidFill>
                            <a:srgbClr val="000000"/>
                          </a:solidFill>
                          <a:latin typeface="Calibri"/>
                          <a:ea typeface="Times New Roman"/>
                          <a:cs typeface="Arial"/>
                        </a:rPr>
                        <a:t>PERIODOS ANTERIORES</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a:txBody>
                    <a:bodyPr/>
                    <a:lstStyle/>
                    <a:p>
                      <a:pPr algn="r">
                        <a:lnSpc>
                          <a:spcPct val="115000"/>
                        </a:lnSpc>
                        <a:spcAft>
                          <a:spcPts val="0"/>
                        </a:spcAft>
                      </a:pPr>
                      <a:r>
                        <a:rPr lang="es-CO" sz="600">
                          <a:solidFill>
                            <a:srgbClr val="000000"/>
                          </a:solidFill>
                          <a:latin typeface="Calibri"/>
                          <a:ea typeface="Times New Roman"/>
                          <a:cs typeface="Arial"/>
                        </a:rPr>
                        <a:t>   57,918.50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endParaRPr lang="es-ES" sz="600">
                        <a:solidFill>
                          <a:srgbClr val="000000"/>
                        </a:solidFill>
                        <a:latin typeface="Calibri"/>
                        <a:ea typeface="Times New Roman"/>
                        <a:cs typeface="Arial"/>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58,104.79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-186.29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-0.32%</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80">
                <a:tc gridSpan="2">
                  <a:txBody>
                    <a:bodyPr/>
                    <a:lstStyle/>
                    <a:p>
                      <a:pPr>
                        <a:lnSpc>
                          <a:spcPct val="115000"/>
                        </a:lnSpc>
                        <a:spcAft>
                          <a:spcPts val="0"/>
                        </a:spcAft>
                      </a:pPr>
                      <a:r>
                        <a:rPr lang="es-CO" sz="600">
                          <a:solidFill>
                            <a:srgbClr val="000000"/>
                          </a:solidFill>
                          <a:latin typeface="Calibri"/>
                          <a:ea typeface="Times New Roman"/>
                          <a:cs typeface="Arial"/>
                        </a:rPr>
                        <a:t>PÉRDIDA PRESENTE EJERCICIO</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a:txBody>
                    <a:bodyPr/>
                    <a:lstStyle/>
                    <a:p>
                      <a:pPr algn="r">
                        <a:lnSpc>
                          <a:spcPct val="115000"/>
                        </a:lnSpc>
                        <a:spcAft>
                          <a:spcPts val="0"/>
                        </a:spcAft>
                      </a:pPr>
                      <a:r>
                        <a:rPr lang="es-CO" sz="600">
                          <a:solidFill>
                            <a:srgbClr val="000000"/>
                          </a:solidFill>
                          <a:latin typeface="Calibri"/>
                          <a:ea typeface="Times New Roman"/>
                          <a:cs typeface="Arial"/>
                        </a:rPr>
                        <a:t>-9,763.81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s-ES" sz="600">
                        <a:solidFill>
                          <a:srgbClr val="000000"/>
                        </a:solidFill>
                        <a:latin typeface="Calibri"/>
                        <a:ea typeface="Times New Roman"/>
                        <a:cs typeface="Arial"/>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-186.29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-9,577.52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5141.19%</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80">
                <a:tc gridSpan="2">
                  <a:txBody>
                    <a:bodyPr/>
                    <a:lstStyle/>
                    <a:p>
                      <a:pPr>
                        <a:lnSpc>
                          <a:spcPct val="115000"/>
                        </a:lnSpc>
                        <a:spcAft>
                          <a:spcPts val="0"/>
                        </a:spcAft>
                      </a:pPr>
                      <a:r>
                        <a:rPr lang="es-CO" sz="600" b="1">
                          <a:solidFill>
                            <a:srgbClr val="000000"/>
                          </a:solidFill>
                          <a:latin typeface="Calibri"/>
                          <a:ea typeface="Times New Roman"/>
                          <a:cs typeface="Arial"/>
                        </a:rPr>
                        <a:t>RESERVAS</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a:txBody>
                    <a:bodyPr/>
                    <a:lstStyle/>
                    <a:p>
                      <a:pPr algn="r">
                        <a:lnSpc>
                          <a:spcPct val="115000"/>
                        </a:lnSpc>
                        <a:spcAft>
                          <a:spcPts val="0"/>
                        </a:spcAft>
                      </a:pPr>
                      <a:endParaRPr lang="es-CO" sz="600">
                        <a:solidFill>
                          <a:srgbClr val="000000"/>
                        </a:solidFill>
                        <a:latin typeface="Calibri"/>
                        <a:ea typeface="Times New Roman"/>
                        <a:cs typeface="Arial"/>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2,230.81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2,230.81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        -2,230.81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0.00%</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380">
                <a:tc gridSpan="2">
                  <a:txBody>
                    <a:bodyPr/>
                    <a:lstStyle/>
                    <a:p>
                      <a:pPr>
                        <a:lnSpc>
                          <a:spcPct val="115000"/>
                        </a:lnSpc>
                        <a:spcAft>
                          <a:spcPts val="0"/>
                        </a:spcAft>
                      </a:pPr>
                      <a:r>
                        <a:rPr lang="es-CO" sz="600" b="1">
                          <a:solidFill>
                            <a:srgbClr val="000000"/>
                          </a:solidFill>
                          <a:latin typeface="Calibri"/>
                          <a:ea typeface="Times New Roman"/>
                          <a:cs typeface="Arial"/>
                        </a:rPr>
                        <a:t>TOTAL DE PATRIMONIO</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hMerge="1">
                  <a:txBody>
                    <a:bodyPr/>
                    <a:lstStyle/>
                    <a:p>
                      <a:endParaRPr lang="es-EC"/>
                    </a:p>
                  </a:txBody>
                  <a:tcPr/>
                </a:tc>
                <a:tc>
                  <a:txBody>
                    <a:bodyPr/>
                    <a:lstStyle/>
                    <a:p>
                      <a:pPr algn="r">
                        <a:lnSpc>
                          <a:spcPct val="115000"/>
                        </a:lnSpc>
                        <a:spcAft>
                          <a:spcPts val="0"/>
                        </a:spcAft>
                      </a:pPr>
                      <a:endParaRPr lang="es-CO" sz="600">
                        <a:solidFill>
                          <a:srgbClr val="000000"/>
                        </a:solidFill>
                        <a:latin typeface="Calibri"/>
                        <a:ea typeface="Times New Roman"/>
                        <a:cs typeface="Arial"/>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50,385.50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r">
                        <a:lnSpc>
                          <a:spcPct val="115000"/>
                        </a:lnSpc>
                        <a:spcAft>
                          <a:spcPts val="0"/>
                        </a:spcAft>
                      </a:pPr>
                      <a:r>
                        <a:rPr lang="es-CO" sz="600">
                          <a:solidFill>
                            <a:srgbClr val="000000"/>
                          </a:solidFill>
                          <a:latin typeface="Calibri"/>
                          <a:ea typeface="Times New Roman"/>
                          <a:cs typeface="Arial"/>
                        </a:rPr>
                        <a:t>        60,149.31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r">
                        <a:lnSpc>
                          <a:spcPct val="115000"/>
                        </a:lnSpc>
                        <a:spcAft>
                          <a:spcPts val="0"/>
                        </a:spcAft>
                      </a:pPr>
                      <a:r>
                        <a:rPr lang="es-CO" sz="600">
                          <a:solidFill>
                            <a:srgbClr val="000000"/>
                          </a:solidFill>
                          <a:latin typeface="Calibri"/>
                          <a:ea typeface="Times New Roman"/>
                          <a:cs typeface="Arial"/>
                        </a:rPr>
                        <a:t>        -9,763.81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r">
                        <a:lnSpc>
                          <a:spcPct val="115000"/>
                        </a:lnSpc>
                        <a:spcAft>
                          <a:spcPts val="0"/>
                        </a:spcAft>
                      </a:pPr>
                      <a:r>
                        <a:rPr lang="es-CO" sz="600">
                          <a:solidFill>
                            <a:srgbClr val="000000"/>
                          </a:solidFill>
                          <a:latin typeface="Calibri"/>
                          <a:ea typeface="Times New Roman"/>
                          <a:cs typeface="Arial"/>
                        </a:rPr>
                        <a:t>-16.23%</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r>
              <a:tr h="101380">
                <a:tc gridSpan="2">
                  <a:txBody>
                    <a:bodyPr/>
                    <a:lstStyle/>
                    <a:p>
                      <a:pPr>
                        <a:lnSpc>
                          <a:spcPct val="115000"/>
                        </a:lnSpc>
                        <a:spcAft>
                          <a:spcPts val="0"/>
                        </a:spcAft>
                      </a:pPr>
                      <a:r>
                        <a:rPr lang="es-CO" sz="600" b="1">
                          <a:solidFill>
                            <a:srgbClr val="000000"/>
                          </a:solidFill>
                          <a:latin typeface="Calibri"/>
                          <a:ea typeface="Times New Roman"/>
                          <a:cs typeface="Arial"/>
                        </a:rPr>
                        <a:t>TOTAL DE PASIVO + PATRIMONIO</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hMerge="1">
                  <a:txBody>
                    <a:bodyPr/>
                    <a:lstStyle/>
                    <a:p>
                      <a:endParaRPr lang="es-EC"/>
                    </a:p>
                  </a:txBody>
                  <a:tcPr/>
                </a:tc>
                <a:tc>
                  <a:txBody>
                    <a:bodyPr/>
                    <a:lstStyle/>
                    <a:p>
                      <a:pPr marR="27940" algn="r">
                        <a:lnSpc>
                          <a:spcPct val="115000"/>
                        </a:lnSpc>
                        <a:spcAft>
                          <a:spcPts val="0"/>
                        </a:spcAft>
                      </a:pPr>
                      <a:endParaRPr lang="es-CO" sz="600">
                        <a:solidFill>
                          <a:srgbClr val="000000"/>
                        </a:solidFill>
                        <a:latin typeface="Calibri"/>
                        <a:ea typeface="Times New Roman"/>
                        <a:cs typeface="Arial"/>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a:solidFill>
                            <a:srgbClr val="000000"/>
                          </a:solidFill>
                          <a:latin typeface="Calibri"/>
                          <a:ea typeface="Times New Roman"/>
                          <a:cs typeface="Arial"/>
                        </a:rPr>
                        <a:t>158,504.37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r">
                        <a:lnSpc>
                          <a:spcPct val="115000"/>
                        </a:lnSpc>
                        <a:spcAft>
                          <a:spcPts val="0"/>
                        </a:spcAft>
                      </a:pPr>
                      <a:r>
                        <a:rPr lang="es-CO" sz="600">
                          <a:solidFill>
                            <a:srgbClr val="000000"/>
                          </a:solidFill>
                          <a:latin typeface="Calibri"/>
                          <a:ea typeface="Times New Roman"/>
                          <a:cs typeface="Arial"/>
                        </a:rPr>
                        <a:t>      140,568.64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r">
                        <a:lnSpc>
                          <a:spcPct val="115000"/>
                        </a:lnSpc>
                        <a:spcAft>
                          <a:spcPts val="0"/>
                        </a:spcAft>
                      </a:pPr>
                      <a:r>
                        <a:rPr lang="es-CO" sz="600">
                          <a:solidFill>
                            <a:srgbClr val="000000"/>
                          </a:solidFill>
                          <a:latin typeface="Calibri"/>
                          <a:ea typeface="Times New Roman"/>
                          <a:cs typeface="Arial"/>
                        </a:rPr>
                        <a:t> 17.935.73 </a:t>
                      </a:r>
                      <a:endParaRPr lang="es-EC" sz="70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600" dirty="0">
                          <a:solidFill>
                            <a:srgbClr val="000000"/>
                          </a:solidFill>
                          <a:latin typeface="Calibri"/>
                          <a:ea typeface="Times New Roman"/>
                          <a:cs typeface="Arial"/>
                        </a:rPr>
                        <a:t>12.76%</a:t>
                      </a:r>
                      <a:endParaRPr lang="es-EC" sz="700" dirty="0">
                        <a:latin typeface="Calibri"/>
                        <a:ea typeface="Calibri"/>
                        <a:cs typeface="Times New Roman"/>
                      </a:endParaRPr>
                    </a:p>
                  </a:txBody>
                  <a:tcPr marL="28569" marR="2856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10000"/>
          </a:bodyPr>
          <a:lstStyle/>
          <a:p>
            <a:pPr marL="365760" lvl="2" indent="-256032">
              <a:spcBef>
                <a:spcPts val="400"/>
              </a:spcBef>
              <a:buClr>
                <a:schemeClr val="accent1"/>
              </a:buClr>
              <a:buSzPct val="68000"/>
              <a:buFont typeface="Wingdings 3"/>
              <a:buChar char=""/>
            </a:pPr>
            <a:r>
              <a:rPr lang="es-ES_tradnl" sz="2200" b="1" dirty="0" smtClean="0"/>
              <a:t>ANÁLISIS HORIZONTAL DE LOS ESTADOS FINANCIEROS</a:t>
            </a:r>
            <a:endParaRPr lang="es-EC" sz="2200" b="1" dirty="0" smtClean="0"/>
          </a:p>
          <a:p>
            <a:pPr algn="just">
              <a:buNone/>
            </a:pPr>
            <a:r>
              <a:rPr lang="es-ES" dirty="0" smtClean="0"/>
              <a:t>   En el Análisis horizontal se muestra un decremento de la Caja de un 28.94%, sin embargo Bancos ha tenido un incremento del 337.27% en relación al 2007, lo cual demuestra que las remesas han incrementado casi 3 veces a sus transferencias percibidas al año 2007, como se ilustra en el Gráfico 3.7.  A su vez en las cuentas de Pasivo, vemos en el Gráfico 3.8 que la cuenta Honorarios por Pagar ha tenido un incremento de 164.19% que está relacionado aumentos en relación al 2007.</a:t>
            </a:r>
            <a:endParaRPr lang="es-EC" dirty="0" smtClean="0"/>
          </a:p>
          <a:p>
            <a:endParaRPr lang="es-EC" dirty="0"/>
          </a:p>
        </p:txBody>
      </p:sp>
      <p:sp>
        <p:nvSpPr>
          <p:cNvPr id="3" name="2 Título"/>
          <p:cNvSpPr>
            <a:spLocks noGrp="1"/>
          </p:cNvSpPr>
          <p:nvPr>
            <p:ph type="title"/>
          </p:nvPr>
        </p:nvSpPr>
        <p:spPr>
          <a:xfrm>
            <a:off x="457200" y="274638"/>
            <a:ext cx="8229600" cy="868346"/>
          </a:xfrm>
        </p:spPr>
        <p:txBody>
          <a:bodyPr>
            <a:normAutofit/>
          </a:bodyPr>
          <a:lstStyle/>
          <a:p>
            <a:r>
              <a:rPr lang="es-ES_tradnl" sz="3800" dirty="0" smtClean="0"/>
              <a:t>ESTADOS DE RESULTADOS</a:t>
            </a:r>
            <a:endParaRPr lang="es-EC" sz="38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marL="365760" lvl="2" indent="-256032">
              <a:spcBef>
                <a:spcPts val="400"/>
              </a:spcBef>
              <a:buClr>
                <a:schemeClr val="accent1"/>
              </a:buClr>
              <a:buSzPct val="68000"/>
              <a:buFont typeface="Wingdings 3"/>
              <a:buChar char=""/>
            </a:pPr>
            <a:r>
              <a:rPr lang="es-ES_tradnl" sz="2200" b="1" dirty="0" smtClean="0"/>
              <a:t>ANÁLISIS HORIZONTAL DE LOS ESTADOS FINANCIEROS</a:t>
            </a:r>
            <a:endParaRPr lang="es-EC" sz="2200" b="1" dirty="0" smtClean="0"/>
          </a:p>
          <a:p>
            <a:pPr algn="ctr">
              <a:buNone/>
            </a:pPr>
            <a:r>
              <a:rPr lang="es-ES" sz="1800" b="1" dirty="0" smtClean="0"/>
              <a:t>Gráfico 3.7 Variación de Activos 2008 vs. 2007</a:t>
            </a:r>
          </a:p>
          <a:p>
            <a:pPr algn="ctr">
              <a:buNone/>
            </a:pPr>
            <a:endParaRPr lang="es-ES" sz="1800" b="1" dirty="0" smtClean="0"/>
          </a:p>
          <a:p>
            <a:pPr algn="ctr">
              <a:buNone/>
            </a:pPr>
            <a:endParaRPr lang="es-ES" sz="1800" b="1" dirty="0" smtClean="0"/>
          </a:p>
          <a:p>
            <a:pPr algn="ctr">
              <a:buNone/>
            </a:pPr>
            <a:endParaRPr lang="es-ES" sz="1800" b="1" dirty="0" smtClean="0"/>
          </a:p>
          <a:p>
            <a:pPr algn="ctr">
              <a:buNone/>
            </a:pPr>
            <a:endParaRPr lang="es-ES" sz="1800" b="1" dirty="0" smtClean="0"/>
          </a:p>
          <a:p>
            <a:pPr algn="ctr">
              <a:buNone/>
            </a:pPr>
            <a:endParaRPr lang="es-ES" sz="1800" b="1" dirty="0" smtClean="0"/>
          </a:p>
          <a:p>
            <a:pPr algn="ctr">
              <a:buNone/>
            </a:pPr>
            <a:endParaRPr lang="es-ES" sz="1800" b="1" dirty="0" smtClean="0"/>
          </a:p>
          <a:p>
            <a:pPr algn="ctr">
              <a:buNone/>
            </a:pPr>
            <a:endParaRPr lang="es-ES" sz="1800" b="1" dirty="0" smtClean="0"/>
          </a:p>
          <a:p>
            <a:pPr algn="ctr">
              <a:buNone/>
            </a:pPr>
            <a:endParaRPr lang="es-ES" sz="1800" b="1" dirty="0" smtClean="0"/>
          </a:p>
          <a:p>
            <a:pPr algn="ctr">
              <a:buNone/>
            </a:pPr>
            <a:endParaRPr lang="es-ES" sz="1800" b="1" dirty="0" smtClean="0"/>
          </a:p>
          <a:p>
            <a:pPr algn="ctr">
              <a:buNone/>
            </a:pPr>
            <a:endParaRPr lang="es-EC" sz="1800" dirty="0" smtClean="0"/>
          </a:p>
          <a:p>
            <a:pPr algn="ctr">
              <a:buNone/>
            </a:pPr>
            <a:r>
              <a:rPr lang="es-ES" sz="1400" b="1" dirty="0" smtClean="0"/>
              <a:t>Elaborados por: Wendy Velasco – Alejandra Salazar</a:t>
            </a:r>
            <a:endParaRPr lang="es-EC" sz="1400" dirty="0" smtClean="0"/>
          </a:p>
          <a:p>
            <a:pPr>
              <a:buNone/>
            </a:pPr>
            <a:endParaRPr lang="es-EC" dirty="0"/>
          </a:p>
        </p:txBody>
      </p:sp>
      <p:sp>
        <p:nvSpPr>
          <p:cNvPr id="3" name="2 Título"/>
          <p:cNvSpPr>
            <a:spLocks noGrp="1"/>
          </p:cNvSpPr>
          <p:nvPr>
            <p:ph type="title"/>
          </p:nvPr>
        </p:nvSpPr>
        <p:spPr/>
        <p:txBody>
          <a:bodyPr>
            <a:normAutofit/>
          </a:bodyPr>
          <a:lstStyle/>
          <a:p>
            <a:r>
              <a:rPr lang="es-ES_tradnl" sz="3800" dirty="0" smtClean="0"/>
              <a:t>ESTADOS DE RESULTADOS</a:t>
            </a:r>
            <a:endParaRPr lang="es-EC" sz="3800" dirty="0"/>
          </a:p>
        </p:txBody>
      </p:sp>
      <p:pic>
        <p:nvPicPr>
          <p:cNvPr id="4" name="3 Imagen"/>
          <p:cNvPicPr/>
          <p:nvPr/>
        </p:nvPicPr>
        <p:blipFill>
          <a:blip r:embed="rId2" cstate="print"/>
          <a:srcRect t="18654"/>
          <a:stretch>
            <a:fillRect/>
          </a:stretch>
        </p:blipFill>
        <p:spPr bwMode="auto">
          <a:xfrm>
            <a:off x="1500166" y="2428868"/>
            <a:ext cx="6286544" cy="2714644"/>
          </a:xfrm>
          <a:prstGeom prst="rect">
            <a:avLst/>
          </a:prstGeom>
          <a:noFill/>
          <a:ln w="9525">
            <a:noFill/>
            <a:miter lim="800000"/>
            <a:headEnd/>
            <a:tailEnd/>
          </a:ln>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marL="365760" lvl="2" indent="-256032">
              <a:spcBef>
                <a:spcPts val="400"/>
              </a:spcBef>
              <a:buClr>
                <a:schemeClr val="accent1"/>
              </a:buClr>
              <a:buSzPct val="68000"/>
              <a:buFont typeface="Wingdings 3"/>
              <a:buChar char=""/>
            </a:pPr>
            <a:r>
              <a:rPr lang="es-ES_tradnl" sz="2200" b="1" dirty="0" smtClean="0"/>
              <a:t>ANÁLISIS HORIZONTAL DE LOS ESTADOS FINANCIEROS</a:t>
            </a:r>
            <a:endParaRPr lang="es-EC" sz="2200" b="1" dirty="0" smtClean="0"/>
          </a:p>
          <a:p>
            <a:pPr algn="ctr">
              <a:buNone/>
            </a:pPr>
            <a:r>
              <a:rPr lang="es-ES" sz="1800" b="1" dirty="0" smtClean="0"/>
              <a:t>Gráfico 3.8 Variación de Pasivos 2008 vs. 2007</a:t>
            </a:r>
          </a:p>
          <a:p>
            <a:pPr algn="ctr">
              <a:buNone/>
            </a:pPr>
            <a:endParaRPr lang="es-ES" sz="1800" b="1" dirty="0" smtClean="0"/>
          </a:p>
          <a:p>
            <a:pPr algn="ctr">
              <a:buNone/>
            </a:pPr>
            <a:endParaRPr lang="es-ES" sz="1800" b="1" dirty="0" smtClean="0"/>
          </a:p>
          <a:p>
            <a:pPr algn="ctr">
              <a:buNone/>
            </a:pPr>
            <a:endParaRPr lang="es-ES" sz="1800" b="1" dirty="0" smtClean="0"/>
          </a:p>
          <a:p>
            <a:pPr algn="ctr">
              <a:buNone/>
            </a:pPr>
            <a:endParaRPr lang="es-ES" sz="1800" b="1" dirty="0" smtClean="0"/>
          </a:p>
          <a:p>
            <a:pPr algn="ctr">
              <a:buNone/>
            </a:pPr>
            <a:endParaRPr lang="es-ES" sz="1800" b="1" dirty="0" smtClean="0"/>
          </a:p>
          <a:p>
            <a:pPr algn="ctr">
              <a:buNone/>
            </a:pPr>
            <a:endParaRPr lang="es-ES" sz="1800" b="1" dirty="0" smtClean="0"/>
          </a:p>
          <a:p>
            <a:pPr algn="ctr">
              <a:buNone/>
            </a:pPr>
            <a:endParaRPr lang="es-ES" sz="1800" b="1" dirty="0" smtClean="0"/>
          </a:p>
          <a:p>
            <a:pPr algn="ctr">
              <a:buNone/>
            </a:pPr>
            <a:endParaRPr lang="es-ES" sz="1800" b="1" dirty="0" smtClean="0"/>
          </a:p>
          <a:p>
            <a:pPr algn="ctr">
              <a:buNone/>
            </a:pPr>
            <a:endParaRPr lang="es-ES" sz="1800" b="1" dirty="0" smtClean="0"/>
          </a:p>
          <a:p>
            <a:pPr algn="ctr">
              <a:buNone/>
            </a:pPr>
            <a:endParaRPr lang="es-EC" sz="1800" dirty="0" smtClean="0"/>
          </a:p>
          <a:p>
            <a:pPr algn="ctr">
              <a:buNone/>
            </a:pPr>
            <a:r>
              <a:rPr lang="es-ES" sz="1400" b="1" dirty="0" smtClean="0"/>
              <a:t>Elaborados por: Wendy Velasco – Alejandra Salazar</a:t>
            </a:r>
            <a:endParaRPr lang="es-EC" sz="1400" dirty="0" smtClean="0"/>
          </a:p>
          <a:p>
            <a:pPr>
              <a:buNone/>
            </a:pPr>
            <a:endParaRPr lang="es-EC" dirty="0"/>
          </a:p>
        </p:txBody>
      </p:sp>
      <p:sp>
        <p:nvSpPr>
          <p:cNvPr id="3" name="2 Título"/>
          <p:cNvSpPr>
            <a:spLocks noGrp="1"/>
          </p:cNvSpPr>
          <p:nvPr>
            <p:ph type="title"/>
          </p:nvPr>
        </p:nvSpPr>
        <p:spPr/>
        <p:txBody>
          <a:bodyPr>
            <a:normAutofit/>
          </a:bodyPr>
          <a:lstStyle/>
          <a:p>
            <a:r>
              <a:rPr lang="es-ES_tradnl" sz="3800" dirty="0" smtClean="0"/>
              <a:t>ESTADOS DE RESULTADOS</a:t>
            </a:r>
            <a:endParaRPr lang="es-EC" sz="3800" dirty="0"/>
          </a:p>
        </p:txBody>
      </p:sp>
      <p:pic>
        <p:nvPicPr>
          <p:cNvPr id="4" name="3 Imagen"/>
          <p:cNvPicPr/>
          <p:nvPr/>
        </p:nvPicPr>
        <p:blipFill>
          <a:blip r:embed="rId2" cstate="print"/>
          <a:srcRect t="18718"/>
          <a:stretch>
            <a:fillRect/>
          </a:stretch>
        </p:blipFill>
        <p:spPr bwMode="auto">
          <a:xfrm>
            <a:off x="1571604" y="2405742"/>
            <a:ext cx="6000792" cy="2880646"/>
          </a:xfrm>
          <a:prstGeom prst="rect">
            <a:avLst/>
          </a:prstGeom>
          <a:noFill/>
          <a:ln w="9525">
            <a:noFill/>
            <a:miter lim="800000"/>
            <a:headEnd/>
            <a:tailEnd/>
          </a:ln>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285860"/>
            <a:ext cx="8229600" cy="4525963"/>
          </a:xfrm>
        </p:spPr>
        <p:txBody>
          <a:bodyPr/>
          <a:lstStyle/>
          <a:p>
            <a:pPr marL="365760" lvl="2" indent="-256032">
              <a:spcBef>
                <a:spcPts val="400"/>
              </a:spcBef>
              <a:buClr>
                <a:schemeClr val="accent1"/>
              </a:buClr>
              <a:buSzPct val="68000"/>
              <a:buFont typeface="Wingdings 3"/>
              <a:buChar char=""/>
            </a:pPr>
            <a:r>
              <a:rPr lang="es-ES_tradnl" sz="2200" b="1" dirty="0" smtClean="0"/>
              <a:t>ANÁLISIS HORIZONTAL DE LOS ESTADOS FINANCIEROS</a:t>
            </a:r>
            <a:endParaRPr lang="es-EC" sz="2200" b="1" dirty="0" smtClean="0"/>
          </a:p>
          <a:p>
            <a:pPr algn="just">
              <a:buNone/>
            </a:pPr>
            <a:r>
              <a:rPr lang="es-ES" sz="1800" dirty="0" smtClean="0"/>
              <a:t>   El resultado del Análisis Horizontal al Estado de Pérdidas y Ganancias al 31 de Diciembre del 2007 y del 2008 de </a:t>
            </a:r>
            <a:r>
              <a:rPr lang="es-ES" sz="1800" b="1" dirty="0" smtClean="0"/>
              <a:t>“MKP”</a:t>
            </a:r>
            <a:r>
              <a:rPr lang="es-ES" sz="1800" dirty="0" smtClean="0"/>
              <a:t> fue el siguiente:</a:t>
            </a:r>
            <a:endParaRPr lang="es-EC" sz="1800" dirty="0" smtClean="0"/>
          </a:p>
          <a:p>
            <a:pPr algn="ctr">
              <a:buNone/>
            </a:pPr>
            <a:r>
              <a:rPr lang="es-CO" sz="1600" b="1" dirty="0" smtClean="0"/>
              <a:t>Tabla 3.5 ESTADO DE PÉRDIDAS Y GANANCIAS AL 31 DE DICIEMBRE DE 2008</a:t>
            </a:r>
            <a:endParaRPr lang="es-EC" sz="1600" b="1" dirty="0" smtClean="0"/>
          </a:p>
          <a:p>
            <a:endParaRPr lang="es-EC" dirty="0"/>
          </a:p>
        </p:txBody>
      </p:sp>
      <p:sp>
        <p:nvSpPr>
          <p:cNvPr id="3" name="2 Título"/>
          <p:cNvSpPr>
            <a:spLocks noGrp="1"/>
          </p:cNvSpPr>
          <p:nvPr>
            <p:ph type="title"/>
          </p:nvPr>
        </p:nvSpPr>
        <p:spPr>
          <a:xfrm>
            <a:off x="457200" y="274638"/>
            <a:ext cx="8229600" cy="1082660"/>
          </a:xfrm>
        </p:spPr>
        <p:txBody>
          <a:bodyPr>
            <a:normAutofit/>
          </a:bodyPr>
          <a:lstStyle/>
          <a:p>
            <a:r>
              <a:rPr lang="es-ES_tradnl" sz="3800" dirty="0" smtClean="0"/>
              <a:t>ESTADOS DE RESULTADOS</a:t>
            </a:r>
            <a:endParaRPr lang="es-EC" sz="3800" dirty="0"/>
          </a:p>
        </p:txBody>
      </p:sp>
      <p:graphicFrame>
        <p:nvGraphicFramePr>
          <p:cNvPr id="4" name="3 Tabla"/>
          <p:cNvGraphicFramePr>
            <a:graphicFrameLocks noGrp="1"/>
          </p:cNvGraphicFramePr>
          <p:nvPr/>
        </p:nvGraphicFramePr>
        <p:xfrm>
          <a:off x="1599158" y="2704367"/>
          <a:ext cx="5945684" cy="4143305"/>
        </p:xfrm>
        <a:graphic>
          <a:graphicData uri="http://schemas.openxmlformats.org/drawingml/2006/table">
            <a:tbl>
              <a:tblPr/>
              <a:tblGrid>
                <a:gridCol w="2600642"/>
                <a:gridCol w="865692"/>
                <a:gridCol w="870448"/>
                <a:gridCol w="843098"/>
                <a:gridCol w="765804"/>
              </a:tblGrid>
              <a:tr h="146333">
                <a:tc gridSpan="5">
                  <a:txBody>
                    <a:bodyPr/>
                    <a:lstStyle/>
                    <a:p>
                      <a:pPr algn="ctr">
                        <a:lnSpc>
                          <a:spcPct val="115000"/>
                        </a:lnSpc>
                        <a:spcAft>
                          <a:spcPts val="0"/>
                        </a:spcAft>
                      </a:pPr>
                      <a:r>
                        <a:rPr lang="es-CO" sz="900" b="1">
                          <a:solidFill>
                            <a:srgbClr val="000000"/>
                          </a:solidFill>
                          <a:latin typeface="Calibri"/>
                          <a:ea typeface="Times New Roman"/>
                          <a:cs typeface="Arial"/>
                        </a:rPr>
                        <a:t>ESTADO DE PERDIDAS Y GANANCIAS (en miles de dólares)</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178851">
                <a:tc>
                  <a:txBody>
                    <a:bodyPr/>
                    <a:lstStyle/>
                    <a:p>
                      <a:pPr>
                        <a:lnSpc>
                          <a:spcPct val="115000"/>
                        </a:lnSpc>
                        <a:spcAft>
                          <a:spcPts val="0"/>
                        </a:spcAft>
                      </a:pP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CO" sz="900" b="1">
                          <a:solidFill>
                            <a:srgbClr val="000000"/>
                          </a:solidFill>
                          <a:latin typeface="Calibri"/>
                          <a:ea typeface="Times New Roman"/>
                          <a:cs typeface="Arial"/>
                        </a:rPr>
                        <a:t> 31/12/2008</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lnSpc>
                          <a:spcPct val="115000"/>
                        </a:lnSpc>
                        <a:spcAft>
                          <a:spcPts val="0"/>
                        </a:spcAft>
                      </a:pPr>
                      <a:r>
                        <a:rPr lang="es-CO" sz="900" b="1">
                          <a:solidFill>
                            <a:srgbClr val="000000"/>
                          </a:solidFill>
                          <a:latin typeface="Calibri"/>
                          <a:ea typeface="Times New Roman"/>
                          <a:cs typeface="Arial"/>
                        </a:rPr>
                        <a:t>31/12/2007</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gridSpan="2">
                  <a:txBody>
                    <a:bodyPr/>
                    <a:lstStyle/>
                    <a:p>
                      <a:pPr algn="ctr">
                        <a:lnSpc>
                          <a:spcPct val="115000"/>
                        </a:lnSpc>
                        <a:spcAft>
                          <a:spcPts val="0"/>
                        </a:spcAft>
                      </a:pPr>
                      <a:r>
                        <a:rPr lang="es-CO" sz="900" b="1">
                          <a:solidFill>
                            <a:srgbClr val="000000"/>
                          </a:solidFill>
                          <a:latin typeface="Calibri"/>
                          <a:ea typeface="Times New Roman"/>
                          <a:cs typeface="Arial"/>
                        </a:rPr>
                        <a:t>ANÁLISIS HORIZONTAL</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hMerge="1">
                  <a:txBody>
                    <a:bodyPr/>
                    <a:lstStyle/>
                    <a:p>
                      <a:endParaRPr lang="es-EC"/>
                    </a:p>
                  </a:txBody>
                  <a:tcPr/>
                </a:tc>
              </a:tr>
              <a:tr h="146333">
                <a:tc>
                  <a:txBody>
                    <a:bodyPr/>
                    <a:lstStyle/>
                    <a:p>
                      <a:pPr>
                        <a:lnSpc>
                          <a:spcPct val="115000"/>
                        </a:lnSpc>
                        <a:spcAft>
                          <a:spcPts val="0"/>
                        </a:spcAft>
                      </a:pPr>
                      <a:r>
                        <a:rPr lang="es-CO" sz="900" b="1">
                          <a:solidFill>
                            <a:srgbClr val="000000"/>
                          </a:solidFill>
                          <a:latin typeface="Calibri"/>
                          <a:ea typeface="Times New Roman"/>
                          <a:cs typeface="Arial"/>
                        </a:rPr>
                        <a:t>INGRESOS</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ctr">
                        <a:lnSpc>
                          <a:spcPct val="115000"/>
                        </a:lnSpc>
                        <a:spcAft>
                          <a:spcPts val="0"/>
                        </a:spcAft>
                      </a:pPr>
                      <a:r>
                        <a:rPr lang="es-CO" sz="900" b="1">
                          <a:solidFill>
                            <a:srgbClr val="000000"/>
                          </a:solidFill>
                          <a:latin typeface="Calibri"/>
                          <a:ea typeface="Times New Roman"/>
                          <a:cs typeface="Arial"/>
                        </a:rPr>
                        <a:t>AÑO 2</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algn="ctr">
                        <a:lnSpc>
                          <a:spcPct val="115000"/>
                        </a:lnSpc>
                        <a:spcAft>
                          <a:spcPts val="0"/>
                        </a:spcAft>
                      </a:pPr>
                      <a:r>
                        <a:rPr lang="es-CO" sz="900" b="1">
                          <a:solidFill>
                            <a:srgbClr val="000000"/>
                          </a:solidFill>
                          <a:latin typeface="Calibri"/>
                          <a:ea typeface="Times New Roman"/>
                          <a:cs typeface="Arial"/>
                        </a:rPr>
                        <a:t>AÑO 1</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rowSpan="2">
                  <a:txBody>
                    <a:bodyPr/>
                    <a:lstStyle/>
                    <a:p>
                      <a:pPr>
                        <a:lnSpc>
                          <a:spcPct val="115000"/>
                        </a:lnSpc>
                        <a:spcAft>
                          <a:spcPts val="0"/>
                        </a:spcAft>
                      </a:pPr>
                      <a:r>
                        <a:rPr lang="es-CO" sz="900" b="1">
                          <a:solidFill>
                            <a:srgbClr val="000000"/>
                          </a:solidFill>
                          <a:latin typeface="Calibri"/>
                          <a:ea typeface="Times New Roman"/>
                          <a:cs typeface="Arial"/>
                        </a:rPr>
                        <a:t>VARIACIÓN ABSOLUTA</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rowSpan="2">
                  <a:txBody>
                    <a:bodyPr/>
                    <a:lstStyle/>
                    <a:p>
                      <a:pPr>
                        <a:lnSpc>
                          <a:spcPct val="115000"/>
                        </a:lnSpc>
                        <a:spcAft>
                          <a:spcPts val="0"/>
                        </a:spcAft>
                      </a:pPr>
                      <a:r>
                        <a:rPr lang="es-CO" sz="900" b="1">
                          <a:solidFill>
                            <a:srgbClr val="000000"/>
                          </a:solidFill>
                          <a:latin typeface="Calibri"/>
                          <a:ea typeface="Times New Roman"/>
                          <a:cs typeface="Arial"/>
                        </a:rPr>
                        <a:t>VARIACIÓN RELATIVA</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r>
              <a:tr h="146333">
                <a:tc>
                  <a:txBody>
                    <a:bodyPr/>
                    <a:lstStyle/>
                    <a:p>
                      <a:pPr>
                        <a:lnSpc>
                          <a:spcPct val="115000"/>
                        </a:lnSpc>
                        <a:spcAft>
                          <a:spcPts val="0"/>
                        </a:spcAft>
                      </a:pPr>
                      <a:r>
                        <a:rPr lang="es-CO" sz="900" b="1">
                          <a:solidFill>
                            <a:srgbClr val="000000"/>
                          </a:solidFill>
                          <a:latin typeface="Calibri"/>
                          <a:ea typeface="Times New Roman"/>
                          <a:cs typeface="Arial"/>
                        </a:rPr>
                        <a:t>INGRESOS OPERACIONALES</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nSpc>
                          <a:spcPct val="115000"/>
                        </a:lnSpc>
                        <a:spcAft>
                          <a:spcPts val="0"/>
                        </a:spcAft>
                      </a:pPr>
                      <a:r>
                        <a:rPr lang="es-CO" sz="900">
                          <a:solidFill>
                            <a:srgbClr val="000000"/>
                          </a:solidFill>
                          <a:latin typeface="Calibri"/>
                          <a:ea typeface="Times New Roman"/>
                          <a:cs typeface="Arial"/>
                        </a:rPr>
                        <a:t>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Arial"/>
                        </a:rPr>
                        <a:t>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EC"/>
                    </a:p>
                  </a:txBody>
                  <a:tcPr/>
                </a:tc>
                <a:tc vMerge="1">
                  <a:txBody>
                    <a:bodyPr/>
                    <a:lstStyle/>
                    <a:p>
                      <a:endParaRPr lang="es-EC"/>
                    </a:p>
                  </a:txBody>
                  <a:tcPr/>
                </a:tc>
              </a:tr>
              <a:tr h="146333">
                <a:tc>
                  <a:txBody>
                    <a:bodyPr/>
                    <a:lstStyle/>
                    <a:p>
                      <a:pPr>
                        <a:lnSpc>
                          <a:spcPct val="115000"/>
                        </a:lnSpc>
                        <a:spcAft>
                          <a:spcPts val="0"/>
                        </a:spcAft>
                      </a:pPr>
                      <a:r>
                        <a:rPr lang="es-CO" sz="900" b="1">
                          <a:solidFill>
                            <a:srgbClr val="000000"/>
                          </a:solidFill>
                          <a:latin typeface="Calibri"/>
                          <a:ea typeface="Times New Roman"/>
                          <a:cs typeface="Arial"/>
                        </a:rPr>
                        <a:t>COMISIONES GANADAS</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67,302.79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103,119.20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-35,816.41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r">
                        <a:lnSpc>
                          <a:spcPct val="115000"/>
                        </a:lnSpc>
                        <a:spcAft>
                          <a:spcPts val="0"/>
                        </a:spcAft>
                      </a:pPr>
                      <a:r>
                        <a:rPr lang="es-CO" sz="900">
                          <a:solidFill>
                            <a:srgbClr val="000000"/>
                          </a:solidFill>
                          <a:latin typeface="Calibri"/>
                          <a:ea typeface="Times New Roman"/>
                          <a:cs typeface="Arial"/>
                        </a:rPr>
                        <a:t>-34.73%</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r>
              <a:tr h="292666">
                <a:tc>
                  <a:txBody>
                    <a:bodyPr/>
                    <a:lstStyle/>
                    <a:p>
                      <a:pPr>
                        <a:lnSpc>
                          <a:spcPct val="115000"/>
                        </a:lnSpc>
                        <a:spcAft>
                          <a:spcPts val="0"/>
                        </a:spcAft>
                      </a:pPr>
                      <a:r>
                        <a:rPr lang="es-CO" sz="900">
                          <a:solidFill>
                            <a:srgbClr val="000000"/>
                          </a:solidFill>
                          <a:latin typeface="Calibri"/>
                          <a:ea typeface="Times New Roman"/>
                          <a:cs typeface="Arial"/>
                        </a:rPr>
                        <a:t>COMISIONES  DE SOCIETA ANDINA DI SERVICE FINANCIARE</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56,647.35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101,104.11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-44,456.76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-43.97%</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333">
                <a:tc>
                  <a:txBody>
                    <a:bodyPr/>
                    <a:lstStyle/>
                    <a:p>
                      <a:pPr>
                        <a:lnSpc>
                          <a:spcPct val="115000"/>
                        </a:lnSpc>
                        <a:spcAft>
                          <a:spcPts val="0"/>
                        </a:spcAft>
                      </a:pPr>
                      <a:r>
                        <a:rPr lang="es-CO" sz="900">
                          <a:solidFill>
                            <a:srgbClr val="000000"/>
                          </a:solidFill>
                          <a:latin typeface="Calibri"/>
                          <a:ea typeface="Times New Roman"/>
                          <a:cs typeface="Arial"/>
                        </a:rPr>
                        <a:t>COMISIONES DE MONEY EXCHANGE</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1,215.23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2,015.09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-799.86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-39.69%</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333">
                <a:tc>
                  <a:txBody>
                    <a:bodyPr/>
                    <a:lstStyle/>
                    <a:p>
                      <a:pPr>
                        <a:lnSpc>
                          <a:spcPct val="115000"/>
                        </a:lnSpc>
                        <a:spcAft>
                          <a:spcPts val="0"/>
                        </a:spcAft>
                      </a:pPr>
                      <a:r>
                        <a:rPr lang="es-CO" sz="900">
                          <a:solidFill>
                            <a:srgbClr val="000000"/>
                          </a:solidFill>
                          <a:latin typeface="Calibri"/>
                          <a:ea typeface="Times New Roman"/>
                          <a:cs typeface="Arial"/>
                        </a:rPr>
                        <a:t>COMISIONES DE MORE MONEY TRANSFER</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9,440.21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9,440.21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333">
                <a:tc>
                  <a:txBody>
                    <a:bodyPr/>
                    <a:lstStyle/>
                    <a:p>
                      <a:pPr algn="ctr">
                        <a:lnSpc>
                          <a:spcPct val="115000"/>
                        </a:lnSpc>
                        <a:spcAft>
                          <a:spcPts val="0"/>
                        </a:spcAft>
                      </a:pPr>
                      <a:r>
                        <a:rPr lang="es-CO" sz="900">
                          <a:solidFill>
                            <a:srgbClr val="000000"/>
                          </a:solidFill>
                          <a:latin typeface="Calibri"/>
                          <a:ea typeface="Times New Roman"/>
                          <a:cs typeface="Arial"/>
                        </a:rPr>
                        <a:t>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333">
                <a:tc>
                  <a:txBody>
                    <a:bodyPr/>
                    <a:lstStyle/>
                    <a:p>
                      <a:pPr>
                        <a:lnSpc>
                          <a:spcPct val="115000"/>
                        </a:lnSpc>
                        <a:spcAft>
                          <a:spcPts val="0"/>
                        </a:spcAft>
                      </a:pPr>
                      <a:r>
                        <a:rPr lang="es-CO" sz="900" b="1">
                          <a:solidFill>
                            <a:srgbClr val="000000"/>
                          </a:solidFill>
                          <a:latin typeface="Calibri"/>
                          <a:ea typeface="Times New Roman"/>
                          <a:cs typeface="Arial"/>
                        </a:rPr>
                        <a:t>OTROS INGRESOS</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192.16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192.16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100.00%</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333">
                <a:tc>
                  <a:txBody>
                    <a:bodyPr/>
                    <a:lstStyle/>
                    <a:p>
                      <a:pPr>
                        <a:lnSpc>
                          <a:spcPct val="115000"/>
                        </a:lnSpc>
                        <a:spcAft>
                          <a:spcPts val="0"/>
                        </a:spcAft>
                      </a:pPr>
                      <a:r>
                        <a:rPr lang="es-CO" sz="900">
                          <a:solidFill>
                            <a:srgbClr val="000000"/>
                          </a:solidFill>
                          <a:latin typeface="Calibri"/>
                          <a:ea typeface="Times New Roman"/>
                          <a:cs typeface="Arial"/>
                        </a:rPr>
                        <a:t>INTERESES</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333">
                <a:tc>
                  <a:txBody>
                    <a:bodyPr/>
                    <a:lstStyle/>
                    <a:p>
                      <a:pPr>
                        <a:lnSpc>
                          <a:spcPct val="115000"/>
                        </a:lnSpc>
                        <a:spcAft>
                          <a:spcPts val="0"/>
                        </a:spcAft>
                      </a:pPr>
                      <a:r>
                        <a:rPr lang="es-CO" sz="900" b="1">
                          <a:solidFill>
                            <a:srgbClr val="000000"/>
                          </a:solidFill>
                          <a:latin typeface="Calibri"/>
                          <a:ea typeface="Times New Roman"/>
                          <a:cs typeface="Arial"/>
                        </a:rPr>
                        <a:t>TOTAL DE INGRESOS</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r">
                        <a:lnSpc>
                          <a:spcPct val="115000"/>
                        </a:lnSpc>
                        <a:spcAft>
                          <a:spcPts val="0"/>
                        </a:spcAft>
                      </a:pPr>
                      <a:r>
                        <a:rPr lang="es-CO" sz="900">
                          <a:solidFill>
                            <a:srgbClr val="000000"/>
                          </a:solidFill>
                          <a:latin typeface="Calibri"/>
                          <a:ea typeface="Times New Roman"/>
                          <a:cs typeface="Arial"/>
                        </a:rPr>
                        <a:t>        67,494.95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r">
                        <a:lnSpc>
                          <a:spcPct val="115000"/>
                        </a:lnSpc>
                        <a:spcAft>
                          <a:spcPts val="0"/>
                        </a:spcAft>
                      </a:pPr>
                      <a:r>
                        <a:rPr lang="es-CO" sz="900">
                          <a:solidFill>
                            <a:srgbClr val="000000"/>
                          </a:solidFill>
                          <a:latin typeface="Calibri"/>
                          <a:ea typeface="Times New Roman"/>
                          <a:cs typeface="Arial"/>
                        </a:rPr>
                        <a:t>      103,119.20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r">
                        <a:lnSpc>
                          <a:spcPct val="115000"/>
                        </a:lnSpc>
                        <a:spcAft>
                          <a:spcPts val="0"/>
                        </a:spcAft>
                      </a:pPr>
                      <a:r>
                        <a:rPr lang="es-CO" sz="900">
                          <a:solidFill>
                            <a:srgbClr val="000000"/>
                          </a:solidFill>
                          <a:latin typeface="Calibri"/>
                          <a:ea typeface="Times New Roman"/>
                          <a:cs typeface="Arial"/>
                        </a:rPr>
                        <a:t>      -35,624.25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r">
                        <a:lnSpc>
                          <a:spcPct val="115000"/>
                        </a:lnSpc>
                        <a:spcAft>
                          <a:spcPts val="0"/>
                        </a:spcAft>
                      </a:pPr>
                      <a:r>
                        <a:rPr lang="es-CO" sz="900">
                          <a:solidFill>
                            <a:srgbClr val="000000"/>
                          </a:solidFill>
                          <a:latin typeface="Calibri"/>
                          <a:ea typeface="Times New Roman"/>
                          <a:cs typeface="Arial"/>
                        </a:rPr>
                        <a:t>-34.55%</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r>
              <a:tr h="146333">
                <a:tc>
                  <a:txBody>
                    <a:bodyPr/>
                    <a:lstStyle/>
                    <a:p>
                      <a:pPr>
                        <a:lnSpc>
                          <a:spcPct val="115000"/>
                        </a:lnSpc>
                        <a:spcAft>
                          <a:spcPts val="0"/>
                        </a:spcAft>
                      </a:pPr>
                      <a:r>
                        <a:rPr lang="es-CO" sz="900">
                          <a:solidFill>
                            <a:srgbClr val="000000"/>
                          </a:solidFill>
                          <a:latin typeface="Calibri"/>
                          <a:ea typeface="Times New Roman"/>
                          <a:cs typeface="Arial"/>
                        </a:rPr>
                        <a:t>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333">
                <a:tc>
                  <a:txBody>
                    <a:bodyPr/>
                    <a:lstStyle/>
                    <a:p>
                      <a:pPr>
                        <a:lnSpc>
                          <a:spcPct val="115000"/>
                        </a:lnSpc>
                        <a:spcAft>
                          <a:spcPts val="0"/>
                        </a:spcAft>
                      </a:pPr>
                      <a:r>
                        <a:rPr lang="es-CO" sz="900" b="1">
                          <a:solidFill>
                            <a:srgbClr val="000000"/>
                          </a:solidFill>
                          <a:latin typeface="Calibri"/>
                          <a:ea typeface="Times New Roman"/>
                          <a:cs typeface="Arial"/>
                        </a:rPr>
                        <a:t>EGRESOS</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r">
                        <a:lnSpc>
                          <a:spcPct val="115000"/>
                        </a:lnSpc>
                        <a:spcAft>
                          <a:spcPts val="0"/>
                        </a:spcAft>
                      </a:pPr>
                      <a:r>
                        <a:rPr lang="es-CO" sz="900">
                          <a:solidFill>
                            <a:srgbClr val="000000"/>
                          </a:solidFill>
                          <a:latin typeface="Calibri"/>
                          <a:ea typeface="Times New Roman"/>
                          <a:cs typeface="Arial"/>
                        </a:rPr>
                        <a:t>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240">
                <a:tc>
                  <a:txBody>
                    <a:bodyPr/>
                    <a:lstStyle/>
                    <a:p>
                      <a:pPr>
                        <a:lnSpc>
                          <a:spcPct val="115000"/>
                        </a:lnSpc>
                        <a:spcAft>
                          <a:spcPts val="0"/>
                        </a:spcAft>
                      </a:pPr>
                      <a:r>
                        <a:rPr lang="es-CO" sz="900" b="1">
                          <a:solidFill>
                            <a:srgbClr val="000000"/>
                          </a:solidFill>
                          <a:latin typeface="Calibri"/>
                          <a:ea typeface="Times New Roman"/>
                          <a:cs typeface="Arial"/>
                        </a:rPr>
                        <a:t>GASTOS OPERACIONALES DE ADM</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r">
                        <a:lnSpc>
                          <a:spcPct val="115000"/>
                        </a:lnSpc>
                        <a:spcAft>
                          <a:spcPts val="0"/>
                        </a:spcAft>
                      </a:pPr>
                      <a:r>
                        <a:rPr lang="es-CO" sz="900">
                          <a:solidFill>
                            <a:srgbClr val="000000"/>
                          </a:solidFill>
                          <a:latin typeface="Calibri"/>
                          <a:ea typeface="Times New Roman"/>
                          <a:cs typeface="Arial"/>
                        </a:rPr>
                        <a:t>        63,780.58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102,413.91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-38,633.33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r">
                        <a:lnSpc>
                          <a:spcPct val="115000"/>
                        </a:lnSpc>
                        <a:spcAft>
                          <a:spcPts val="0"/>
                        </a:spcAft>
                      </a:pPr>
                      <a:r>
                        <a:rPr lang="es-CO" sz="900">
                          <a:solidFill>
                            <a:srgbClr val="000000"/>
                          </a:solidFill>
                          <a:latin typeface="Calibri"/>
                          <a:ea typeface="Times New Roman"/>
                          <a:cs typeface="Arial"/>
                        </a:rPr>
                        <a:t>-37.72%</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r>
              <a:tr h="146333">
                <a:tc>
                  <a:txBody>
                    <a:bodyPr/>
                    <a:lstStyle/>
                    <a:p>
                      <a:pPr>
                        <a:lnSpc>
                          <a:spcPct val="115000"/>
                        </a:lnSpc>
                        <a:spcAft>
                          <a:spcPts val="0"/>
                        </a:spcAft>
                      </a:pPr>
                      <a:r>
                        <a:rPr lang="es-CO" sz="900">
                          <a:solidFill>
                            <a:srgbClr val="000000"/>
                          </a:solidFill>
                          <a:latin typeface="Calibri"/>
                          <a:ea typeface="Times New Roman"/>
                          <a:cs typeface="Arial"/>
                        </a:rPr>
                        <a:t>SUELDOS Y CARGAS SOCIALES</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25,483.28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24,588.20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895.08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3.64%</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333">
                <a:tc>
                  <a:txBody>
                    <a:bodyPr/>
                    <a:lstStyle/>
                    <a:p>
                      <a:pPr>
                        <a:lnSpc>
                          <a:spcPct val="115000"/>
                        </a:lnSpc>
                        <a:spcAft>
                          <a:spcPts val="0"/>
                        </a:spcAft>
                      </a:pPr>
                      <a:r>
                        <a:rPr lang="es-CO" sz="900">
                          <a:solidFill>
                            <a:srgbClr val="000000"/>
                          </a:solidFill>
                          <a:latin typeface="Calibri"/>
                          <a:ea typeface="Times New Roman"/>
                          <a:cs typeface="Arial"/>
                        </a:rPr>
                        <a:t>CARGAS CON EL IESS</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3,755.43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5,121.98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-1,366.55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-26.68%</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333">
                <a:tc>
                  <a:txBody>
                    <a:bodyPr/>
                    <a:lstStyle/>
                    <a:p>
                      <a:pPr>
                        <a:lnSpc>
                          <a:spcPct val="115000"/>
                        </a:lnSpc>
                        <a:spcAft>
                          <a:spcPts val="0"/>
                        </a:spcAft>
                      </a:pPr>
                      <a:r>
                        <a:rPr lang="es-CO" sz="900">
                          <a:solidFill>
                            <a:srgbClr val="000000"/>
                          </a:solidFill>
                          <a:latin typeface="Calibri"/>
                          <a:ea typeface="Times New Roman"/>
                          <a:cs typeface="Arial"/>
                        </a:rPr>
                        <a:t>SERVICIOS BÁSICOS, SUMINISTROS</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28,150.31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66,491.79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-38,341.48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-57.66%</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333">
                <a:tc>
                  <a:txBody>
                    <a:bodyPr/>
                    <a:lstStyle/>
                    <a:p>
                      <a:pPr>
                        <a:lnSpc>
                          <a:spcPct val="115000"/>
                        </a:lnSpc>
                        <a:spcAft>
                          <a:spcPts val="0"/>
                        </a:spcAft>
                      </a:pPr>
                      <a:r>
                        <a:rPr lang="es-CO" sz="900">
                          <a:solidFill>
                            <a:srgbClr val="000000"/>
                          </a:solidFill>
                          <a:latin typeface="Calibri"/>
                          <a:ea typeface="Times New Roman"/>
                          <a:cs typeface="Arial"/>
                        </a:rPr>
                        <a:t>HONORARIOS PROFESIONALES</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6,391.56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6,211.94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179.62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2.89%</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333">
                <a:tc>
                  <a:txBody>
                    <a:bodyPr/>
                    <a:lstStyle/>
                    <a:p>
                      <a:pPr>
                        <a:lnSpc>
                          <a:spcPct val="115000"/>
                        </a:lnSpc>
                        <a:spcAft>
                          <a:spcPts val="0"/>
                        </a:spcAft>
                      </a:pPr>
                      <a:r>
                        <a:rPr lang="es-CO" sz="900">
                          <a:solidFill>
                            <a:srgbClr val="000000"/>
                          </a:solidFill>
                          <a:latin typeface="Calibri"/>
                          <a:ea typeface="Times New Roman"/>
                          <a:cs typeface="Arial"/>
                        </a:rPr>
                        <a:t>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4903">
                <a:tc>
                  <a:txBody>
                    <a:bodyPr/>
                    <a:lstStyle/>
                    <a:p>
                      <a:pPr>
                        <a:lnSpc>
                          <a:spcPct val="115000"/>
                        </a:lnSpc>
                        <a:spcAft>
                          <a:spcPts val="0"/>
                        </a:spcAft>
                      </a:pPr>
                      <a:r>
                        <a:rPr lang="es-CO" sz="900" b="1">
                          <a:solidFill>
                            <a:srgbClr val="000000"/>
                          </a:solidFill>
                          <a:latin typeface="Calibri"/>
                          <a:ea typeface="Times New Roman"/>
                          <a:cs typeface="Arial"/>
                        </a:rPr>
                        <a:t>GASTOS FINANCIEROS</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r">
                        <a:lnSpc>
                          <a:spcPct val="115000"/>
                        </a:lnSpc>
                        <a:spcAft>
                          <a:spcPts val="0"/>
                        </a:spcAft>
                      </a:pPr>
                      <a:r>
                        <a:rPr lang="es-CO" sz="900">
                          <a:solidFill>
                            <a:srgbClr val="000000"/>
                          </a:solidFill>
                          <a:latin typeface="Calibri"/>
                          <a:ea typeface="Times New Roman"/>
                          <a:cs typeface="Arial"/>
                        </a:rPr>
                        <a:t>        13,478.18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891.58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12,586.60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1411.72%</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333">
                <a:tc>
                  <a:txBody>
                    <a:bodyPr/>
                    <a:lstStyle/>
                    <a:p>
                      <a:pPr>
                        <a:lnSpc>
                          <a:spcPct val="115000"/>
                        </a:lnSpc>
                        <a:spcAft>
                          <a:spcPts val="0"/>
                        </a:spcAft>
                      </a:pPr>
                      <a:r>
                        <a:rPr lang="es-CO" sz="900">
                          <a:solidFill>
                            <a:srgbClr val="000000"/>
                          </a:solidFill>
                          <a:latin typeface="Calibri"/>
                          <a:ea typeface="Times New Roman"/>
                          <a:cs typeface="Arial"/>
                        </a:rPr>
                        <a:t>BANCARIOS</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13,478.18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891.58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333">
                <a:tc>
                  <a:txBody>
                    <a:bodyPr/>
                    <a:lstStyle/>
                    <a:p>
                      <a:pPr>
                        <a:lnSpc>
                          <a:spcPct val="115000"/>
                        </a:lnSpc>
                        <a:spcAft>
                          <a:spcPts val="0"/>
                        </a:spcAft>
                      </a:pPr>
                      <a:r>
                        <a:rPr lang="es-CO" sz="900" b="1">
                          <a:solidFill>
                            <a:srgbClr val="000000"/>
                          </a:solidFill>
                          <a:latin typeface="Calibri"/>
                          <a:ea typeface="Times New Roman"/>
                          <a:cs typeface="Arial"/>
                        </a:rPr>
                        <a:t>TOTAL DE EGRESOS</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r">
                        <a:lnSpc>
                          <a:spcPct val="115000"/>
                        </a:lnSpc>
                        <a:spcAft>
                          <a:spcPts val="0"/>
                        </a:spcAft>
                      </a:pPr>
                      <a:r>
                        <a:rPr lang="es-CO" sz="900">
                          <a:solidFill>
                            <a:srgbClr val="000000"/>
                          </a:solidFill>
                          <a:latin typeface="Calibri"/>
                          <a:ea typeface="Times New Roman"/>
                          <a:cs typeface="Arial"/>
                        </a:rPr>
                        <a:t>        77,258.76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r">
                        <a:lnSpc>
                          <a:spcPct val="115000"/>
                        </a:lnSpc>
                        <a:spcAft>
                          <a:spcPts val="0"/>
                        </a:spcAft>
                      </a:pPr>
                      <a:r>
                        <a:rPr lang="es-CO" sz="900">
                          <a:solidFill>
                            <a:srgbClr val="000000"/>
                          </a:solidFill>
                          <a:latin typeface="Calibri"/>
                          <a:ea typeface="Times New Roman"/>
                          <a:cs typeface="Arial"/>
                        </a:rPr>
                        <a:t>      103,305.49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r">
                        <a:lnSpc>
                          <a:spcPct val="115000"/>
                        </a:lnSpc>
                        <a:spcAft>
                          <a:spcPts val="0"/>
                        </a:spcAft>
                      </a:pPr>
                      <a:r>
                        <a:rPr lang="es-CO" sz="900">
                          <a:solidFill>
                            <a:srgbClr val="000000"/>
                          </a:solidFill>
                          <a:latin typeface="Calibri"/>
                          <a:ea typeface="Times New Roman"/>
                          <a:cs typeface="Arial"/>
                        </a:rPr>
                        <a:t>      -26,046.73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-25.21%</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333">
                <a:tc>
                  <a:txBody>
                    <a:bodyPr/>
                    <a:lstStyle/>
                    <a:p>
                      <a:pPr>
                        <a:lnSpc>
                          <a:spcPct val="115000"/>
                        </a:lnSpc>
                        <a:spcAft>
                          <a:spcPts val="0"/>
                        </a:spcAft>
                      </a:pPr>
                      <a:r>
                        <a:rPr lang="es-CO" sz="900">
                          <a:solidFill>
                            <a:srgbClr val="000000"/>
                          </a:solidFill>
                          <a:latin typeface="Calibri"/>
                          <a:ea typeface="Times New Roman"/>
                          <a:cs typeface="Arial"/>
                        </a:rPr>
                        <a:t>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Arial"/>
                        </a:rPr>
                        <a:t>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333">
                <a:tc>
                  <a:txBody>
                    <a:bodyPr/>
                    <a:lstStyle/>
                    <a:p>
                      <a:pPr>
                        <a:lnSpc>
                          <a:spcPct val="115000"/>
                        </a:lnSpc>
                        <a:spcAft>
                          <a:spcPts val="0"/>
                        </a:spcAft>
                      </a:pPr>
                      <a:r>
                        <a:rPr lang="es-CO" sz="900" b="1">
                          <a:solidFill>
                            <a:srgbClr val="000000"/>
                          </a:solidFill>
                          <a:latin typeface="Calibri"/>
                          <a:ea typeface="Times New Roman"/>
                          <a:cs typeface="Arial"/>
                        </a:rPr>
                        <a:t>PERDIDA DEL EJERCICIO</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r">
                        <a:lnSpc>
                          <a:spcPct val="115000"/>
                        </a:lnSpc>
                        <a:spcAft>
                          <a:spcPts val="0"/>
                        </a:spcAft>
                      </a:pPr>
                      <a:r>
                        <a:rPr lang="es-CO" sz="900">
                          <a:solidFill>
                            <a:srgbClr val="000000"/>
                          </a:solidFill>
                          <a:latin typeface="Calibri"/>
                          <a:ea typeface="Times New Roman"/>
                          <a:cs typeface="Arial"/>
                        </a:rPr>
                        <a:t>        -9,763.81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r">
                        <a:lnSpc>
                          <a:spcPct val="115000"/>
                        </a:lnSpc>
                        <a:spcAft>
                          <a:spcPts val="0"/>
                        </a:spcAft>
                      </a:pPr>
                      <a:r>
                        <a:rPr lang="es-CO" sz="900">
                          <a:solidFill>
                            <a:srgbClr val="000000"/>
                          </a:solidFill>
                          <a:latin typeface="Calibri"/>
                          <a:ea typeface="Times New Roman"/>
                          <a:cs typeface="Arial"/>
                        </a:rPr>
                        <a:t>           -186.29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CFF"/>
                    </a:solidFill>
                  </a:tcPr>
                </a:tc>
                <a:tc>
                  <a:txBody>
                    <a:bodyPr/>
                    <a:lstStyle/>
                    <a:p>
                      <a:pPr algn="r">
                        <a:lnSpc>
                          <a:spcPct val="115000"/>
                        </a:lnSpc>
                        <a:spcAft>
                          <a:spcPts val="0"/>
                        </a:spcAft>
                      </a:pPr>
                      <a:r>
                        <a:rPr lang="es-CO" sz="900">
                          <a:solidFill>
                            <a:srgbClr val="000000"/>
                          </a:solidFill>
                          <a:latin typeface="Calibri"/>
                          <a:ea typeface="Times New Roman"/>
                          <a:cs typeface="Arial"/>
                        </a:rPr>
                        <a:t>        -9,577.52 </a:t>
                      </a:r>
                      <a:endParaRPr lang="es-EC" sz="110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algn="r">
                        <a:lnSpc>
                          <a:spcPct val="115000"/>
                        </a:lnSpc>
                        <a:spcAft>
                          <a:spcPts val="0"/>
                        </a:spcAft>
                      </a:pPr>
                      <a:r>
                        <a:rPr lang="es-CO" sz="900" dirty="0">
                          <a:solidFill>
                            <a:srgbClr val="000000"/>
                          </a:solidFill>
                          <a:latin typeface="Calibri"/>
                          <a:ea typeface="Times New Roman"/>
                          <a:cs typeface="Arial"/>
                        </a:rPr>
                        <a:t>5141.19%</a:t>
                      </a:r>
                      <a:endParaRPr lang="es-EC" sz="1100" dirty="0">
                        <a:latin typeface="Calibri"/>
                        <a:ea typeface="Calibri"/>
                        <a:cs typeface="Times New Roman"/>
                      </a:endParaRPr>
                    </a:p>
                  </a:txBody>
                  <a:tcPr marL="43354" marR="4335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r>
            </a:tbl>
          </a:graphicData>
        </a:graphic>
      </p:graphicFrame>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10000"/>
          </a:bodyPr>
          <a:lstStyle/>
          <a:p>
            <a:pPr marL="365760" lvl="2" indent="-256032">
              <a:spcBef>
                <a:spcPts val="400"/>
              </a:spcBef>
              <a:buClr>
                <a:schemeClr val="accent1"/>
              </a:buClr>
              <a:buSzPct val="68000"/>
              <a:buFont typeface="Wingdings 3"/>
              <a:buChar char=""/>
            </a:pPr>
            <a:r>
              <a:rPr lang="es-ES_tradnl" sz="2200" b="1" dirty="0" smtClean="0"/>
              <a:t>ANÁLISIS HORIZONTAL DE LOS ESTADOS FINANCIEROS</a:t>
            </a:r>
            <a:endParaRPr lang="es-EC" sz="2200" b="1" dirty="0" smtClean="0"/>
          </a:p>
          <a:p>
            <a:pPr algn="just">
              <a:buNone/>
            </a:pPr>
            <a:r>
              <a:rPr lang="es-ES" dirty="0" smtClean="0"/>
              <a:t>   Las Comisiones Ganadas han disminuido en un 34,73% en relación al 2007 por la reducción de remesas por la crisis mundial. Mientras que a diferencia del 2007 hay Otros Ingresos como se muestra en el Gráfico 3.9, esto se debe a una ligera demanda de transferencia a otras ciudades a más de Guayaquil.</a:t>
            </a:r>
            <a:endParaRPr lang="es-EC" dirty="0" smtClean="0"/>
          </a:p>
          <a:p>
            <a:pPr algn="just">
              <a:buNone/>
            </a:pPr>
            <a:r>
              <a:rPr lang="es-ES" dirty="0" smtClean="0"/>
              <a:t>   Los Gastos Operacionales también muestran un decremento de 37.72% por la reducción de personal y menor actividad en el negocio con referencia al 2007, señalados en el Gráfico 3.10.</a:t>
            </a:r>
            <a:endParaRPr lang="es-EC" dirty="0"/>
          </a:p>
        </p:txBody>
      </p:sp>
      <p:sp>
        <p:nvSpPr>
          <p:cNvPr id="3" name="2 Título"/>
          <p:cNvSpPr>
            <a:spLocks noGrp="1"/>
          </p:cNvSpPr>
          <p:nvPr>
            <p:ph type="title"/>
          </p:nvPr>
        </p:nvSpPr>
        <p:spPr/>
        <p:txBody>
          <a:bodyPr>
            <a:normAutofit/>
          </a:bodyPr>
          <a:lstStyle/>
          <a:p>
            <a:r>
              <a:rPr lang="es-ES_tradnl" sz="3800" dirty="0" smtClean="0"/>
              <a:t>ESTADOS DE RESULTADOS</a:t>
            </a:r>
            <a:endParaRPr lang="es-EC" sz="3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pPr marL="624078" indent="-514350" algn="just">
              <a:buFont typeface="+mj-lt"/>
              <a:buAutoNum type="arabicPeriod" startAt="3"/>
            </a:pPr>
            <a:r>
              <a:rPr lang="es-ES_tradnl" dirty="0" smtClean="0"/>
              <a:t>Es el plan de organización adoptado dentro de una empresa para salvaguardar sus activos y asegurar el adecuado registro de las transacciones comerciales. El trabajo, en base al análisis de los circuitos administrativos y contables, se dirige a la evaluación de dicho sistema, verificando que los controles funcionen y cumplan con su objetivo.</a:t>
            </a:r>
          </a:p>
          <a:p>
            <a:pPr marL="624078" indent="-514350" algn="just">
              <a:buNone/>
            </a:pPr>
            <a:endParaRPr lang="es-EC" dirty="0" smtClean="0"/>
          </a:p>
          <a:p>
            <a:pPr marL="452628" indent="-342900" algn="r">
              <a:buFont typeface="+mj-lt"/>
              <a:buAutoNum type="arabicPeriod" startAt="3"/>
            </a:pPr>
            <a:r>
              <a:rPr lang="es-ES_tradnl" sz="1600" dirty="0" smtClean="0"/>
              <a:t>http://www.monografias.com/trabajos12/aufi/aufi.shtml</a:t>
            </a:r>
            <a:endParaRPr lang="es-EC" sz="1600" dirty="0" smtClean="0"/>
          </a:p>
          <a:p>
            <a:endParaRPr lang="es-EC" dirty="0"/>
          </a:p>
        </p:txBody>
      </p:sp>
      <p:sp>
        <p:nvSpPr>
          <p:cNvPr id="3" name="2 Título"/>
          <p:cNvSpPr>
            <a:spLocks noGrp="1"/>
          </p:cNvSpPr>
          <p:nvPr>
            <p:ph type="title"/>
          </p:nvPr>
        </p:nvSpPr>
        <p:spPr/>
        <p:txBody>
          <a:bodyPr>
            <a:normAutofit fontScale="90000"/>
          </a:bodyPr>
          <a:lstStyle/>
          <a:p>
            <a:r>
              <a:rPr lang="es-EC" dirty="0" smtClean="0"/>
              <a:t>SISTEMA DE CONTROL INTERNO </a:t>
            </a:r>
            <a:endParaRPr lang="es-EC"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marL="365760" lvl="2" indent="-256032">
              <a:spcBef>
                <a:spcPts val="400"/>
              </a:spcBef>
              <a:buClr>
                <a:schemeClr val="accent1"/>
              </a:buClr>
              <a:buSzPct val="68000"/>
              <a:buFont typeface="Wingdings 3"/>
              <a:buChar char=""/>
            </a:pPr>
            <a:r>
              <a:rPr lang="es-ES_tradnl" sz="2200" b="1" dirty="0" smtClean="0"/>
              <a:t>ANÁLISIS HORIZONTAL DE LOS ESTADOS FINANCIEROS</a:t>
            </a:r>
            <a:endParaRPr lang="es-EC" sz="2200" b="1" dirty="0" smtClean="0"/>
          </a:p>
          <a:p>
            <a:pPr algn="ctr">
              <a:buNone/>
            </a:pPr>
            <a:r>
              <a:rPr lang="es-ES" sz="1800" b="1" dirty="0" smtClean="0"/>
              <a:t>Gráfico 3.9 Variación de Ingresos 2008 vs. 2007</a:t>
            </a:r>
          </a:p>
          <a:p>
            <a:pPr algn="ctr">
              <a:buNone/>
            </a:pPr>
            <a:endParaRPr lang="es-ES" sz="1800" b="1" dirty="0" smtClean="0"/>
          </a:p>
          <a:p>
            <a:pPr algn="ctr">
              <a:buNone/>
            </a:pPr>
            <a:endParaRPr lang="es-ES" sz="1800" b="1" dirty="0" smtClean="0"/>
          </a:p>
          <a:p>
            <a:pPr algn="ctr">
              <a:buNone/>
            </a:pPr>
            <a:endParaRPr lang="es-ES" sz="1800" b="1" dirty="0" smtClean="0"/>
          </a:p>
          <a:p>
            <a:pPr algn="ctr">
              <a:buNone/>
            </a:pPr>
            <a:endParaRPr lang="es-ES" sz="1800" b="1" dirty="0" smtClean="0"/>
          </a:p>
          <a:p>
            <a:pPr algn="ctr">
              <a:buNone/>
            </a:pPr>
            <a:endParaRPr lang="es-ES" sz="1800" b="1" dirty="0" smtClean="0"/>
          </a:p>
          <a:p>
            <a:pPr algn="ctr">
              <a:buNone/>
            </a:pPr>
            <a:endParaRPr lang="es-ES" sz="1800" b="1" dirty="0" smtClean="0"/>
          </a:p>
          <a:p>
            <a:pPr algn="ctr">
              <a:buNone/>
            </a:pPr>
            <a:endParaRPr lang="es-ES" sz="1800" b="1" dirty="0" smtClean="0"/>
          </a:p>
          <a:p>
            <a:pPr algn="ctr">
              <a:buNone/>
            </a:pPr>
            <a:endParaRPr lang="es-ES" sz="1800" b="1" dirty="0" smtClean="0"/>
          </a:p>
          <a:p>
            <a:pPr algn="ctr">
              <a:buNone/>
            </a:pPr>
            <a:endParaRPr lang="es-ES" sz="1800" b="1" dirty="0" smtClean="0"/>
          </a:p>
          <a:p>
            <a:pPr algn="ctr">
              <a:buNone/>
            </a:pPr>
            <a:endParaRPr lang="es-EC" sz="1800" dirty="0" smtClean="0"/>
          </a:p>
          <a:p>
            <a:pPr algn="ctr">
              <a:buNone/>
            </a:pPr>
            <a:r>
              <a:rPr lang="es-ES" sz="1400" b="1" dirty="0" smtClean="0"/>
              <a:t>Elaborados por: Wendy Velasco – Alejandra Salazar</a:t>
            </a:r>
            <a:endParaRPr lang="es-EC" sz="1400" dirty="0" smtClean="0"/>
          </a:p>
          <a:p>
            <a:pPr>
              <a:buNone/>
            </a:pPr>
            <a:endParaRPr lang="es-EC" dirty="0"/>
          </a:p>
        </p:txBody>
      </p:sp>
      <p:sp>
        <p:nvSpPr>
          <p:cNvPr id="3" name="2 Título"/>
          <p:cNvSpPr>
            <a:spLocks noGrp="1"/>
          </p:cNvSpPr>
          <p:nvPr>
            <p:ph type="title"/>
          </p:nvPr>
        </p:nvSpPr>
        <p:spPr/>
        <p:txBody>
          <a:bodyPr>
            <a:normAutofit/>
          </a:bodyPr>
          <a:lstStyle/>
          <a:p>
            <a:r>
              <a:rPr lang="es-ES_tradnl" sz="3800" dirty="0" smtClean="0"/>
              <a:t>ESTADOS DE RESULTADOS</a:t>
            </a:r>
            <a:endParaRPr lang="es-EC" sz="3800" dirty="0"/>
          </a:p>
        </p:txBody>
      </p:sp>
      <p:pic>
        <p:nvPicPr>
          <p:cNvPr id="4" name="3 Imagen"/>
          <p:cNvPicPr/>
          <p:nvPr/>
        </p:nvPicPr>
        <p:blipFill>
          <a:blip r:embed="rId2" cstate="print"/>
          <a:srcRect t="13301"/>
          <a:stretch>
            <a:fillRect/>
          </a:stretch>
        </p:blipFill>
        <p:spPr bwMode="auto">
          <a:xfrm>
            <a:off x="1428728" y="2383971"/>
            <a:ext cx="6215105" cy="2759541"/>
          </a:xfrm>
          <a:prstGeom prst="rect">
            <a:avLst/>
          </a:prstGeom>
          <a:noFill/>
          <a:ln w="9525">
            <a:noFill/>
            <a:miter lim="800000"/>
            <a:headEnd/>
            <a:tailEnd/>
          </a:ln>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marL="365760" lvl="2" indent="-256032">
              <a:spcBef>
                <a:spcPts val="400"/>
              </a:spcBef>
              <a:buClr>
                <a:schemeClr val="accent1"/>
              </a:buClr>
              <a:buSzPct val="68000"/>
              <a:buFont typeface="Wingdings 3"/>
              <a:buChar char=""/>
            </a:pPr>
            <a:r>
              <a:rPr lang="es-ES_tradnl" sz="2200" b="1" dirty="0" smtClean="0"/>
              <a:t>ANÁLISIS HORIZONTAL DE LOS ESTADOS FINANCIEROS</a:t>
            </a:r>
            <a:endParaRPr lang="es-EC" sz="2200" b="1" dirty="0" smtClean="0"/>
          </a:p>
          <a:p>
            <a:pPr algn="ctr">
              <a:buNone/>
            </a:pPr>
            <a:r>
              <a:rPr lang="es-ES" sz="1800" b="1" dirty="0" smtClean="0"/>
              <a:t>Gráfico 3.10 Variación de Gastos 2008 vs. 2007</a:t>
            </a:r>
          </a:p>
          <a:p>
            <a:pPr algn="ctr">
              <a:buNone/>
            </a:pPr>
            <a:endParaRPr lang="es-ES" sz="1800" b="1" dirty="0" smtClean="0"/>
          </a:p>
          <a:p>
            <a:pPr algn="ctr">
              <a:buNone/>
            </a:pPr>
            <a:endParaRPr lang="es-ES" sz="1800" b="1" dirty="0" smtClean="0"/>
          </a:p>
          <a:p>
            <a:pPr algn="ctr">
              <a:buNone/>
            </a:pPr>
            <a:endParaRPr lang="es-ES" sz="1800" b="1" dirty="0" smtClean="0"/>
          </a:p>
          <a:p>
            <a:pPr algn="ctr">
              <a:buNone/>
            </a:pPr>
            <a:endParaRPr lang="es-ES" sz="1800" b="1" dirty="0" smtClean="0"/>
          </a:p>
          <a:p>
            <a:pPr algn="ctr">
              <a:buNone/>
            </a:pPr>
            <a:endParaRPr lang="es-ES" sz="1800" b="1" dirty="0" smtClean="0"/>
          </a:p>
          <a:p>
            <a:pPr algn="ctr">
              <a:buNone/>
            </a:pPr>
            <a:endParaRPr lang="es-ES" sz="1800" b="1" dirty="0" smtClean="0"/>
          </a:p>
          <a:p>
            <a:pPr algn="ctr">
              <a:buNone/>
            </a:pPr>
            <a:endParaRPr lang="es-ES" sz="1800" b="1" dirty="0" smtClean="0"/>
          </a:p>
          <a:p>
            <a:pPr algn="ctr">
              <a:buNone/>
            </a:pPr>
            <a:endParaRPr lang="es-ES" sz="1800" b="1" dirty="0" smtClean="0"/>
          </a:p>
          <a:p>
            <a:pPr algn="ctr">
              <a:buNone/>
            </a:pPr>
            <a:endParaRPr lang="es-ES" sz="1800" b="1" dirty="0" smtClean="0"/>
          </a:p>
          <a:p>
            <a:pPr algn="ctr">
              <a:buNone/>
            </a:pPr>
            <a:endParaRPr lang="es-EC" sz="1800" dirty="0" smtClean="0"/>
          </a:p>
          <a:p>
            <a:pPr algn="ctr">
              <a:buNone/>
            </a:pPr>
            <a:r>
              <a:rPr lang="es-ES" sz="1400" b="1" dirty="0" smtClean="0"/>
              <a:t>Elaborados por: Wendy Velasco – Alejandra Salazar</a:t>
            </a:r>
            <a:endParaRPr lang="es-EC" sz="1400" dirty="0" smtClean="0"/>
          </a:p>
          <a:p>
            <a:pPr>
              <a:buNone/>
            </a:pPr>
            <a:endParaRPr lang="es-EC" dirty="0"/>
          </a:p>
        </p:txBody>
      </p:sp>
      <p:sp>
        <p:nvSpPr>
          <p:cNvPr id="3" name="2 Título"/>
          <p:cNvSpPr>
            <a:spLocks noGrp="1"/>
          </p:cNvSpPr>
          <p:nvPr>
            <p:ph type="title"/>
          </p:nvPr>
        </p:nvSpPr>
        <p:spPr/>
        <p:txBody>
          <a:bodyPr>
            <a:normAutofit/>
          </a:bodyPr>
          <a:lstStyle/>
          <a:p>
            <a:r>
              <a:rPr lang="es-ES_tradnl" sz="3800" dirty="0" smtClean="0"/>
              <a:t>ESTADOS DE RESULTADOS</a:t>
            </a:r>
            <a:endParaRPr lang="es-EC" sz="3800" dirty="0"/>
          </a:p>
        </p:txBody>
      </p:sp>
      <p:pic>
        <p:nvPicPr>
          <p:cNvPr id="4" name="3 Imagen"/>
          <p:cNvPicPr/>
          <p:nvPr/>
        </p:nvPicPr>
        <p:blipFill>
          <a:blip r:embed="rId2" cstate="print"/>
          <a:srcRect t="14816"/>
          <a:stretch>
            <a:fillRect/>
          </a:stretch>
        </p:blipFill>
        <p:spPr bwMode="auto">
          <a:xfrm>
            <a:off x="1714480" y="2389414"/>
            <a:ext cx="5857916" cy="2754098"/>
          </a:xfrm>
          <a:prstGeom prst="rect">
            <a:avLst/>
          </a:prstGeom>
          <a:noFill/>
          <a:ln w="9525">
            <a:noFill/>
            <a:miter lim="800000"/>
            <a:headEnd/>
            <a:tailEnd/>
          </a:ln>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214290"/>
            <a:ext cx="8229600" cy="500066"/>
          </a:xfrm>
        </p:spPr>
        <p:txBody>
          <a:bodyPr>
            <a:normAutofit/>
          </a:bodyPr>
          <a:lstStyle/>
          <a:p>
            <a:r>
              <a:rPr lang="es-ES" sz="2000" dirty="0" smtClean="0"/>
              <a:t>COMPRENSIÓN DE LA ESTRUCTURA DE CONTROL INTERNO</a:t>
            </a:r>
            <a:endParaRPr lang="es-ES" sz="2000" dirty="0"/>
          </a:p>
        </p:txBody>
      </p:sp>
      <p:pic>
        <p:nvPicPr>
          <p:cNvPr id="1026" name="Picture 2"/>
          <p:cNvPicPr>
            <a:picLocks noChangeAspect="1" noChangeArrowheads="1"/>
          </p:cNvPicPr>
          <p:nvPr/>
        </p:nvPicPr>
        <p:blipFill>
          <a:blip r:embed="rId2" cstate="print"/>
          <a:srcRect/>
          <a:stretch>
            <a:fillRect/>
          </a:stretch>
        </p:blipFill>
        <p:spPr bwMode="auto">
          <a:xfrm>
            <a:off x="1428728" y="714356"/>
            <a:ext cx="3714776" cy="5565793"/>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5357818" y="714356"/>
            <a:ext cx="3571868" cy="5153025"/>
          </a:xfrm>
          <a:prstGeom prst="rect">
            <a:avLst/>
          </a:prstGeom>
          <a:noFill/>
          <a:ln w="9525">
            <a:noFill/>
            <a:miter lim="800000"/>
            <a:headEnd/>
            <a:tailEnd/>
          </a:ln>
        </p:spPr>
      </p:pic>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714348" y="571480"/>
            <a:ext cx="8215370" cy="5786478"/>
          </a:xfrm>
        </p:spPr>
        <p:txBody>
          <a:bodyPr>
            <a:noAutofit/>
          </a:bodyPr>
          <a:lstStyle/>
          <a:p>
            <a:pPr algn="just"/>
            <a:r>
              <a:rPr lang="es-EC" sz="1600" dirty="0" smtClean="0"/>
              <a:t>La contabilidad se llevará a través del ingreso de datos o información financiera a un sistema contable denominado SYSCO</a:t>
            </a:r>
            <a:r>
              <a:rPr lang="es-EC" sz="1600" baseline="30000" dirty="0" smtClean="0"/>
              <a:t> </a:t>
            </a:r>
            <a:r>
              <a:rPr lang="es-EC" sz="1600" dirty="0" smtClean="0"/>
              <a:t>y un libro de registros de control diario; mensualmente se efectuarán las conciliaciones bancarias tanto previa llegada de los Estados de Cuenta como después de la llegada de los mismos, el fin es verificar el cuadre de lo que el sistema contable presenta con el monto del libro de control diario y el saldo de los Estados de cuenta. La conciliación Bancaria Final, por pedido del accionista mayoritario será elaborada estrictamente por el Contador General a la fecha de cierre del ejercicio económico, con el fin de evitar ajustes o reclasificaciones.</a:t>
            </a:r>
            <a:endParaRPr lang="es-ES" sz="1600" dirty="0" smtClean="0"/>
          </a:p>
          <a:p>
            <a:pPr algn="just"/>
            <a:r>
              <a:rPr lang="es-EC" sz="1600" dirty="0" smtClean="0"/>
              <a:t>El asistente contable principal elaborará los documentos pertinentes a lo financiero, para luego ser revisados y aprobados por el Contador General, quién se los entregará a la Gerente General, junto con todo lo referente a los Estados Financieros finales y tributación, para posteriormente ser archivados en </a:t>
            </a:r>
            <a:r>
              <a:rPr lang="es-CO" sz="1600" dirty="0" smtClean="0"/>
              <a:t>Folders</a:t>
            </a:r>
            <a:r>
              <a:rPr lang="es-EC" sz="1600" dirty="0" smtClean="0"/>
              <a:t> </a:t>
            </a:r>
            <a:r>
              <a:rPr lang="es-EC" sz="1600" dirty="0" err="1" smtClean="0"/>
              <a:t>membretados</a:t>
            </a:r>
            <a:r>
              <a:rPr lang="es-EC" sz="1600" dirty="0" smtClean="0"/>
              <a:t>.</a:t>
            </a:r>
            <a:endParaRPr lang="es-ES" sz="1600" dirty="0" smtClean="0"/>
          </a:p>
          <a:p>
            <a:pPr algn="just"/>
            <a:r>
              <a:rPr lang="es-EC" sz="1600" dirty="0" smtClean="0"/>
              <a:t>Sin embargo a pesar de tener estipulada esa política de control en los referente al Libro Bancos y Cuentas corrientes de la empresa, no existe un Manual de políticas y procedimientos correctamente elaborado y ejecutado, ya que las conciliaciones bancarias no se realizan mensualmente como debería ser, debido a que el encargado de dicha labor también se encarga de manejar una de las cajas menores, por lo que dice no tener tiempo y llevarlas a cabo cada tres o cuatro meses, sin embargó se comprobó que las únicas conciliaciones bancarias que son hechas como se requiere son: las del fin de un período y la de inicio de otro.</a:t>
            </a:r>
            <a:endParaRPr lang="es-ES" sz="1600" dirty="0" smtClean="0"/>
          </a:p>
          <a:p>
            <a:pPr algn="just">
              <a:buNone/>
            </a:pPr>
            <a:endParaRPr lang="es-ES" sz="1600" dirty="0"/>
          </a:p>
        </p:txBody>
      </p:sp>
      <p:sp>
        <p:nvSpPr>
          <p:cNvPr id="3" name="2 Título"/>
          <p:cNvSpPr>
            <a:spLocks noGrp="1"/>
          </p:cNvSpPr>
          <p:nvPr>
            <p:ph type="title"/>
          </p:nvPr>
        </p:nvSpPr>
        <p:spPr>
          <a:xfrm>
            <a:off x="457200" y="131762"/>
            <a:ext cx="8229600" cy="439718"/>
          </a:xfrm>
        </p:spPr>
        <p:txBody>
          <a:bodyPr>
            <a:noAutofit/>
          </a:bodyPr>
          <a:lstStyle/>
          <a:p>
            <a:r>
              <a:rPr lang="es-ES" sz="2400" dirty="0" smtClean="0"/>
              <a:t>POLÍTICAS CONTABLES</a:t>
            </a:r>
            <a:endParaRPr lang="es-ES" sz="24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pPr algn="ctr"/>
            <a:r>
              <a:rPr lang="es-ES" dirty="0" smtClean="0"/>
              <a:t>MATERIALIDAD</a:t>
            </a:r>
            <a:endParaRPr lang="es-ES" dirty="0"/>
          </a:p>
        </p:txBody>
      </p:sp>
      <p:graphicFrame>
        <p:nvGraphicFramePr>
          <p:cNvPr id="4" name="3 Tabla"/>
          <p:cNvGraphicFramePr>
            <a:graphicFrameLocks noGrp="1"/>
          </p:cNvGraphicFramePr>
          <p:nvPr/>
        </p:nvGraphicFramePr>
        <p:xfrm>
          <a:off x="500034" y="1500174"/>
          <a:ext cx="5200651" cy="1529080"/>
        </p:xfrm>
        <a:graphic>
          <a:graphicData uri="http://schemas.openxmlformats.org/drawingml/2006/table">
            <a:tbl>
              <a:tblPr/>
              <a:tblGrid>
                <a:gridCol w="969247"/>
                <a:gridCol w="990207"/>
                <a:gridCol w="810458"/>
                <a:gridCol w="809823"/>
                <a:gridCol w="810458"/>
                <a:gridCol w="810458"/>
              </a:tblGrid>
              <a:tr h="261806">
                <a:tc>
                  <a:txBody>
                    <a:bodyPr/>
                    <a:lstStyle/>
                    <a:p>
                      <a:pPr algn="ctr">
                        <a:lnSpc>
                          <a:spcPct val="115000"/>
                        </a:lnSpc>
                        <a:spcAft>
                          <a:spcPts val="1000"/>
                        </a:spcAft>
                      </a:pPr>
                      <a:r>
                        <a:rPr lang="es-ES" sz="1000" b="1">
                          <a:solidFill>
                            <a:srgbClr val="000000"/>
                          </a:solidFill>
                          <a:latin typeface="Arial"/>
                          <a:ea typeface="Calibri"/>
                          <a:cs typeface="Times New Roman"/>
                        </a:rPr>
                        <a:t>Cuenta Global</a:t>
                      </a:r>
                      <a:endParaRPr lang="es-ES" sz="1000">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C0504D"/>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lnSpc>
                          <a:spcPct val="115000"/>
                        </a:lnSpc>
                        <a:spcAft>
                          <a:spcPts val="1000"/>
                        </a:spcAft>
                      </a:pPr>
                      <a:r>
                        <a:rPr lang="es-ES" sz="1000" b="1">
                          <a:solidFill>
                            <a:srgbClr val="000000"/>
                          </a:solidFill>
                          <a:latin typeface="Arial"/>
                          <a:ea typeface="Calibri"/>
                          <a:cs typeface="Times New Roman"/>
                        </a:rPr>
                        <a:t>Monto</a:t>
                      </a:r>
                      <a:endParaRPr lang="es-ES" sz="10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C0504D"/>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gn="ctr">
                        <a:lnSpc>
                          <a:spcPct val="115000"/>
                        </a:lnSpc>
                        <a:spcAft>
                          <a:spcPts val="1000"/>
                        </a:spcAft>
                      </a:pPr>
                      <a:r>
                        <a:rPr lang="es-ES" sz="1000" b="1">
                          <a:solidFill>
                            <a:srgbClr val="000000"/>
                          </a:solidFill>
                          <a:latin typeface="Arial"/>
                          <a:ea typeface="Calibri"/>
                          <a:cs typeface="Times New Roman"/>
                        </a:rPr>
                        <a:t>M</a:t>
                      </a:r>
                      <a:r>
                        <a:rPr lang="es-ES" sz="1000" b="1" baseline="-25000">
                          <a:solidFill>
                            <a:srgbClr val="000000"/>
                          </a:solidFill>
                          <a:latin typeface="Arial"/>
                          <a:ea typeface="Calibri"/>
                          <a:cs typeface="Times New Roman"/>
                        </a:rPr>
                        <a:t>rel </a:t>
                      </a:r>
                      <a:endParaRPr lang="es-ES" sz="1000">
                        <a:latin typeface="Calibri"/>
                        <a:ea typeface="Calibri"/>
                        <a:cs typeface="Times New Roman"/>
                      </a:endParaRPr>
                    </a:p>
                    <a:p>
                      <a:pPr algn="ctr">
                        <a:lnSpc>
                          <a:spcPct val="115000"/>
                        </a:lnSpc>
                        <a:spcAft>
                          <a:spcPts val="1000"/>
                        </a:spcAft>
                      </a:pPr>
                      <a:r>
                        <a:rPr lang="es-ES" sz="1000" b="1">
                          <a:solidFill>
                            <a:srgbClr val="000000"/>
                          </a:solidFill>
                          <a:latin typeface="Arial"/>
                          <a:ea typeface="Calibri"/>
                          <a:cs typeface="Times New Roman"/>
                        </a:rPr>
                        <a:t>High</a:t>
                      </a:r>
                      <a:endParaRPr lang="es-ES" sz="10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C0504D"/>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lnSpc>
                          <a:spcPct val="115000"/>
                        </a:lnSpc>
                        <a:spcAft>
                          <a:spcPts val="1000"/>
                        </a:spcAft>
                      </a:pPr>
                      <a:r>
                        <a:rPr lang="es-ES" sz="1000" b="1">
                          <a:solidFill>
                            <a:srgbClr val="000000"/>
                          </a:solidFill>
                          <a:latin typeface="Arial"/>
                          <a:ea typeface="Calibri"/>
                          <a:cs typeface="Times New Roman"/>
                        </a:rPr>
                        <a:t>M</a:t>
                      </a:r>
                      <a:r>
                        <a:rPr lang="es-ES" sz="1000" b="1" baseline="-25000">
                          <a:solidFill>
                            <a:srgbClr val="000000"/>
                          </a:solidFill>
                          <a:latin typeface="Arial"/>
                          <a:ea typeface="Calibri"/>
                          <a:cs typeface="Times New Roman"/>
                        </a:rPr>
                        <a:t>rel</a:t>
                      </a:r>
                      <a:r>
                        <a:rPr lang="es-ES" sz="1000" b="1">
                          <a:solidFill>
                            <a:srgbClr val="000000"/>
                          </a:solidFill>
                          <a:latin typeface="Arial"/>
                          <a:ea typeface="Calibri"/>
                          <a:cs typeface="Times New Roman"/>
                        </a:rPr>
                        <a:t> Medium</a:t>
                      </a:r>
                      <a:endParaRPr lang="es-ES" sz="10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C0504D"/>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gn="ctr">
                        <a:lnSpc>
                          <a:spcPct val="115000"/>
                        </a:lnSpc>
                        <a:spcAft>
                          <a:spcPts val="1000"/>
                        </a:spcAft>
                      </a:pPr>
                      <a:r>
                        <a:rPr lang="es-ES" sz="1000" b="1">
                          <a:solidFill>
                            <a:srgbClr val="000000"/>
                          </a:solidFill>
                          <a:latin typeface="Arial"/>
                          <a:ea typeface="Calibri"/>
                          <a:cs typeface="Times New Roman"/>
                        </a:rPr>
                        <a:t>M</a:t>
                      </a:r>
                      <a:r>
                        <a:rPr lang="es-ES" sz="1000" b="1" baseline="-25000">
                          <a:solidFill>
                            <a:srgbClr val="000000"/>
                          </a:solidFill>
                          <a:latin typeface="Arial"/>
                          <a:ea typeface="Calibri"/>
                          <a:cs typeface="Times New Roman"/>
                        </a:rPr>
                        <a:t>rel</a:t>
                      </a:r>
                      <a:r>
                        <a:rPr lang="es-ES" sz="1000" b="1">
                          <a:solidFill>
                            <a:srgbClr val="000000"/>
                          </a:solidFill>
                          <a:latin typeface="Arial"/>
                          <a:ea typeface="Calibri"/>
                          <a:cs typeface="Times New Roman"/>
                        </a:rPr>
                        <a:t> </a:t>
                      </a:r>
                      <a:endParaRPr lang="es-ES" sz="1000">
                        <a:latin typeface="Calibri"/>
                        <a:ea typeface="Calibri"/>
                        <a:cs typeface="Times New Roman"/>
                      </a:endParaRPr>
                    </a:p>
                    <a:p>
                      <a:pPr algn="ctr">
                        <a:lnSpc>
                          <a:spcPct val="115000"/>
                        </a:lnSpc>
                        <a:spcAft>
                          <a:spcPts val="1000"/>
                        </a:spcAft>
                      </a:pPr>
                      <a:r>
                        <a:rPr lang="es-ES" sz="1000" b="1">
                          <a:solidFill>
                            <a:srgbClr val="000000"/>
                          </a:solidFill>
                          <a:latin typeface="Arial"/>
                          <a:ea typeface="Calibri"/>
                          <a:cs typeface="Times New Roman"/>
                        </a:rPr>
                        <a:t>Low</a:t>
                      </a:r>
                      <a:endParaRPr lang="es-ES" sz="10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C0504D"/>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lnSpc>
                          <a:spcPct val="115000"/>
                        </a:lnSpc>
                        <a:spcAft>
                          <a:spcPts val="1000"/>
                        </a:spcAft>
                      </a:pPr>
                      <a:r>
                        <a:rPr lang="es-ES" sz="1000" b="1">
                          <a:solidFill>
                            <a:srgbClr val="000000"/>
                          </a:solidFill>
                          <a:latin typeface="Arial"/>
                          <a:ea typeface="Calibri"/>
                          <a:cs typeface="Times New Roman"/>
                        </a:rPr>
                        <a:t>M</a:t>
                      </a:r>
                      <a:r>
                        <a:rPr lang="es-ES" sz="1000" b="1" baseline="-25000">
                          <a:solidFill>
                            <a:srgbClr val="000000"/>
                          </a:solidFill>
                          <a:latin typeface="Arial"/>
                          <a:ea typeface="Calibri"/>
                          <a:cs typeface="Times New Roman"/>
                        </a:rPr>
                        <a:t>abs</a:t>
                      </a:r>
                      <a:endParaRPr lang="es-ES" sz="10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C0504D"/>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139065">
                <a:tc>
                  <a:txBody>
                    <a:bodyPr/>
                    <a:lstStyle/>
                    <a:p>
                      <a:pPr>
                        <a:lnSpc>
                          <a:spcPct val="115000"/>
                        </a:lnSpc>
                        <a:spcAft>
                          <a:spcPts val="1000"/>
                        </a:spcAft>
                      </a:pPr>
                      <a:r>
                        <a:rPr lang="es-ES" sz="1000" b="1">
                          <a:solidFill>
                            <a:srgbClr val="000000"/>
                          </a:solidFill>
                          <a:latin typeface="Arial"/>
                          <a:ea typeface="Calibri"/>
                          <a:cs typeface="Times New Roman"/>
                        </a:rPr>
                        <a:t>Activos</a:t>
                      </a:r>
                      <a:endParaRPr lang="es-ES" sz="1000">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r">
                        <a:lnSpc>
                          <a:spcPct val="115000"/>
                        </a:lnSpc>
                        <a:spcAft>
                          <a:spcPts val="1000"/>
                        </a:spcAft>
                      </a:pPr>
                      <a:r>
                        <a:rPr lang="es-ES_tradnl" sz="1000">
                          <a:solidFill>
                            <a:srgbClr val="000000"/>
                          </a:solidFill>
                          <a:latin typeface="Arial"/>
                          <a:ea typeface="Calibri"/>
                          <a:cs typeface="Times New Roman"/>
                        </a:rPr>
                        <a:t>158,504.37 </a:t>
                      </a:r>
                      <a:endParaRPr lang="es-ES" sz="10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F2F8"/>
                    </a:solidFill>
                  </a:tcPr>
                </a:tc>
                <a:tc>
                  <a:txBody>
                    <a:bodyPr/>
                    <a:lstStyle/>
                    <a:p>
                      <a:pPr algn="r">
                        <a:lnSpc>
                          <a:spcPct val="115000"/>
                        </a:lnSpc>
                        <a:spcAft>
                          <a:spcPts val="1000"/>
                        </a:spcAft>
                      </a:pPr>
                      <a:r>
                        <a:rPr lang="es-ES" sz="1000">
                          <a:solidFill>
                            <a:srgbClr val="000000"/>
                          </a:solidFill>
                          <a:latin typeface="Arial"/>
                          <a:ea typeface="Calibri"/>
                          <a:cs typeface="Times New Roman"/>
                        </a:rPr>
                        <a:t>1,585.04</a:t>
                      </a:r>
                      <a:endParaRPr lang="es-ES" sz="10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r">
                        <a:lnSpc>
                          <a:spcPct val="115000"/>
                        </a:lnSpc>
                        <a:spcAft>
                          <a:spcPts val="1000"/>
                        </a:spcAft>
                      </a:pPr>
                      <a:r>
                        <a:rPr lang="es-ES" sz="1000">
                          <a:solidFill>
                            <a:srgbClr val="000000"/>
                          </a:solidFill>
                          <a:latin typeface="Arial"/>
                          <a:ea typeface="Calibri"/>
                          <a:cs typeface="Times New Roman"/>
                        </a:rPr>
                        <a:t>1,188.78 </a:t>
                      </a:r>
                      <a:endParaRPr lang="es-ES" sz="10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F2F8"/>
                    </a:solidFill>
                  </a:tcPr>
                </a:tc>
                <a:tc>
                  <a:txBody>
                    <a:bodyPr/>
                    <a:lstStyle/>
                    <a:p>
                      <a:pPr algn="r">
                        <a:lnSpc>
                          <a:spcPct val="115000"/>
                        </a:lnSpc>
                        <a:spcAft>
                          <a:spcPts val="1000"/>
                        </a:spcAft>
                      </a:pPr>
                      <a:r>
                        <a:rPr lang="es-ES" sz="1000">
                          <a:solidFill>
                            <a:srgbClr val="000000"/>
                          </a:solidFill>
                          <a:latin typeface="Arial"/>
                          <a:ea typeface="Calibri"/>
                          <a:cs typeface="Times New Roman"/>
                        </a:rPr>
                        <a:t>792.52</a:t>
                      </a:r>
                      <a:endParaRPr lang="es-ES" sz="10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r">
                        <a:lnSpc>
                          <a:spcPct val="115000"/>
                        </a:lnSpc>
                        <a:spcAft>
                          <a:spcPts val="1000"/>
                        </a:spcAft>
                      </a:pPr>
                      <a:r>
                        <a:rPr lang="es-ES" sz="1000">
                          <a:solidFill>
                            <a:srgbClr val="000000"/>
                          </a:solidFill>
                          <a:latin typeface="Arial"/>
                          <a:ea typeface="Calibri"/>
                          <a:cs typeface="Times New Roman"/>
                        </a:rPr>
                        <a:t>1,188.78 </a:t>
                      </a:r>
                      <a:endParaRPr lang="es-ES" sz="10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F2F8"/>
                    </a:solidFill>
                  </a:tcPr>
                </a:tc>
              </a:tr>
              <a:tr h="139065">
                <a:tc>
                  <a:txBody>
                    <a:bodyPr/>
                    <a:lstStyle/>
                    <a:p>
                      <a:pPr>
                        <a:lnSpc>
                          <a:spcPct val="115000"/>
                        </a:lnSpc>
                        <a:spcAft>
                          <a:spcPts val="1000"/>
                        </a:spcAft>
                      </a:pPr>
                      <a:r>
                        <a:rPr lang="es-ES" sz="1000" b="1">
                          <a:solidFill>
                            <a:srgbClr val="000000"/>
                          </a:solidFill>
                          <a:latin typeface="Arial"/>
                          <a:ea typeface="Calibri"/>
                          <a:cs typeface="Times New Roman"/>
                        </a:rPr>
                        <a:t>Pasivos</a:t>
                      </a:r>
                      <a:endParaRPr lang="es-ES" sz="1000">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r">
                        <a:lnSpc>
                          <a:spcPct val="115000"/>
                        </a:lnSpc>
                        <a:spcAft>
                          <a:spcPts val="1000"/>
                        </a:spcAft>
                      </a:pPr>
                      <a:r>
                        <a:rPr lang="es-ES_tradnl" sz="1000">
                          <a:solidFill>
                            <a:srgbClr val="000000"/>
                          </a:solidFill>
                          <a:latin typeface="Arial"/>
                          <a:ea typeface="Calibri"/>
                          <a:cs typeface="Times New Roman"/>
                        </a:rPr>
                        <a:t> 108,118.87 </a:t>
                      </a:r>
                      <a:endParaRPr lang="es-ES" sz="10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gn="r">
                        <a:lnSpc>
                          <a:spcPct val="115000"/>
                        </a:lnSpc>
                        <a:spcAft>
                          <a:spcPts val="1000"/>
                        </a:spcAft>
                      </a:pPr>
                      <a:r>
                        <a:rPr lang="es-ES" sz="1000">
                          <a:solidFill>
                            <a:srgbClr val="000000"/>
                          </a:solidFill>
                          <a:latin typeface="Arial"/>
                          <a:ea typeface="Calibri"/>
                          <a:cs typeface="Times New Roman"/>
                        </a:rPr>
                        <a:t>3,243.57</a:t>
                      </a:r>
                      <a:endParaRPr lang="es-ES" sz="10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r">
                        <a:lnSpc>
                          <a:spcPct val="115000"/>
                        </a:lnSpc>
                        <a:spcAft>
                          <a:spcPts val="1000"/>
                        </a:spcAft>
                      </a:pPr>
                      <a:r>
                        <a:rPr lang="es-ES" sz="1000">
                          <a:solidFill>
                            <a:srgbClr val="000000"/>
                          </a:solidFill>
                          <a:latin typeface="Arial"/>
                          <a:ea typeface="Calibri"/>
                          <a:cs typeface="Times New Roman"/>
                        </a:rPr>
                        <a:t>2,162.38 </a:t>
                      </a:r>
                      <a:endParaRPr lang="es-ES" sz="10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gn="r">
                        <a:lnSpc>
                          <a:spcPct val="115000"/>
                        </a:lnSpc>
                        <a:spcAft>
                          <a:spcPts val="1000"/>
                        </a:spcAft>
                      </a:pPr>
                      <a:r>
                        <a:rPr lang="es-ES" sz="1000">
                          <a:solidFill>
                            <a:srgbClr val="000000"/>
                          </a:solidFill>
                          <a:latin typeface="Arial"/>
                          <a:ea typeface="Calibri"/>
                          <a:cs typeface="Times New Roman"/>
                        </a:rPr>
                        <a:t>1,081.19</a:t>
                      </a:r>
                      <a:endParaRPr lang="es-ES" sz="10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r">
                        <a:lnSpc>
                          <a:spcPct val="115000"/>
                        </a:lnSpc>
                        <a:spcAft>
                          <a:spcPts val="1000"/>
                        </a:spcAft>
                      </a:pPr>
                      <a:r>
                        <a:rPr lang="es-ES" sz="1000">
                          <a:solidFill>
                            <a:srgbClr val="000000"/>
                          </a:solidFill>
                          <a:latin typeface="Arial"/>
                          <a:ea typeface="Calibri"/>
                          <a:cs typeface="Times New Roman"/>
                        </a:rPr>
                        <a:t>2,162.38 </a:t>
                      </a:r>
                      <a:endParaRPr lang="es-ES" sz="10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139065">
                <a:tc>
                  <a:txBody>
                    <a:bodyPr/>
                    <a:lstStyle/>
                    <a:p>
                      <a:pPr>
                        <a:lnSpc>
                          <a:spcPct val="115000"/>
                        </a:lnSpc>
                        <a:spcAft>
                          <a:spcPts val="1000"/>
                        </a:spcAft>
                      </a:pPr>
                      <a:r>
                        <a:rPr lang="es-ES" sz="1000" b="1">
                          <a:solidFill>
                            <a:srgbClr val="000000"/>
                          </a:solidFill>
                          <a:latin typeface="Arial"/>
                          <a:ea typeface="Calibri"/>
                          <a:cs typeface="Times New Roman"/>
                        </a:rPr>
                        <a:t>Patrimonio</a:t>
                      </a:r>
                      <a:endParaRPr lang="es-ES" sz="1000">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r">
                        <a:lnSpc>
                          <a:spcPct val="115000"/>
                        </a:lnSpc>
                        <a:spcAft>
                          <a:spcPts val="1000"/>
                        </a:spcAft>
                      </a:pPr>
                      <a:r>
                        <a:rPr lang="es-ES_tradnl" sz="1000">
                          <a:solidFill>
                            <a:srgbClr val="000000"/>
                          </a:solidFill>
                          <a:latin typeface="Arial"/>
                          <a:ea typeface="Calibri"/>
                          <a:cs typeface="Times New Roman"/>
                        </a:rPr>
                        <a:t>50,385.50 </a:t>
                      </a:r>
                      <a:endParaRPr lang="es-ES" sz="10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F2F8"/>
                    </a:solidFill>
                  </a:tcPr>
                </a:tc>
                <a:tc>
                  <a:txBody>
                    <a:bodyPr/>
                    <a:lstStyle/>
                    <a:p>
                      <a:pPr algn="r">
                        <a:lnSpc>
                          <a:spcPct val="115000"/>
                        </a:lnSpc>
                        <a:spcAft>
                          <a:spcPts val="1000"/>
                        </a:spcAft>
                      </a:pPr>
                      <a:r>
                        <a:rPr lang="es-ES" sz="1000">
                          <a:solidFill>
                            <a:srgbClr val="000000"/>
                          </a:solidFill>
                          <a:latin typeface="Arial"/>
                          <a:ea typeface="Calibri"/>
                          <a:cs typeface="Times New Roman"/>
                        </a:rPr>
                        <a:t>2,519.28</a:t>
                      </a:r>
                      <a:endParaRPr lang="es-ES" sz="10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r">
                        <a:lnSpc>
                          <a:spcPct val="115000"/>
                        </a:lnSpc>
                        <a:spcAft>
                          <a:spcPts val="1000"/>
                        </a:spcAft>
                      </a:pPr>
                      <a:r>
                        <a:rPr lang="es-ES" sz="1000">
                          <a:solidFill>
                            <a:srgbClr val="000000"/>
                          </a:solidFill>
                          <a:latin typeface="Arial"/>
                          <a:ea typeface="Calibri"/>
                          <a:cs typeface="Times New Roman"/>
                        </a:rPr>
                        <a:t>1,763.49 </a:t>
                      </a:r>
                      <a:endParaRPr lang="es-ES" sz="10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F2F8"/>
                    </a:solidFill>
                  </a:tcPr>
                </a:tc>
                <a:tc>
                  <a:txBody>
                    <a:bodyPr/>
                    <a:lstStyle/>
                    <a:p>
                      <a:pPr algn="r">
                        <a:lnSpc>
                          <a:spcPct val="115000"/>
                        </a:lnSpc>
                        <a:spcAft>
                          <a:spcPts val="1000"/>
                        </a:spcAft>
                      </a:pPr>
                      <a:r>
                        <a:rPr lang="es-ES" sz="1000">
                          <a:solidFill>
                            <a:srgbClr val="000000"/>
                          </a:solidFill>
                          <a:latin typeface="Arial"/>
                          <a:ea typeface="Calibri"/>
                          <a:cs typeface="Times New Roman"/>
                        </a:rPr>
                        <a:t>1,007.71</a:t>
                      </a:r>
                      <a:endParaRPr lang="es-ES" sz="10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r">
                        <a:lnSpc>
                          <a:spcPct val="115000"/>
                        </a:lnSpc>
                        <a:spcAft>
                          <a:spcPts val="1000"/>
                        </a:spcAft>
                      </a:pPr>
                      <a:r>
                        <a:rPr lang="es-ES" sz="1000">
                          <a:solidFill>
                            <a:srgbClr val="000000"/>
                          </a:solidFill>
                          <a:latin typeface="Arial"/>
                          <a:ea typeface="Calibri"/>
                          <a:cs typeface="Times New Roman"/>
                        </a:rPr>
                        <a:t>1,763.49 </a:t>
                      </a:r>
                      <a:endParaRPr lang="es-ES" sz="10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F2F8"/>
                    </a:solidFill>
                  </a:tcPr>
                </a:tc>
              </a:tr>
              <a:tr h="139065">
                <a:tc>
                  <a:txBody>
                    <a:bodyPr/>
                    <a:lstStyle/>
                    <a:p>
                      <a:pPr>
                        <a:lnSpc>
                          <a:spcPct val="115000"/>
                        </a:lnSpc>
                        <a:spcAft>
                          <a:spcPts val="1000"/>
                        </a:spcAft>
                      </a:pPr>
                      <a:r>
                        <a:rPr lang="es-ES" sz="1000" b="1">
                          <a:solidFill>
                            <a:srgbClr val="000000"/>
                          </a:solidFill>
                          <a:latin typeface="Arial"/>
                          <a:ea typeface="Calibri"/>
                          <a:cs typeface="Times New Roman"/>
                        </a:rPr>
                        <a:t>Ingresos</a:t>
                      </a:r>
                      <a:endParaRPr lang="es-ES" sz="1000">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r">
                        <a:lnSpc>
                          <a:spcPct val="115000"/>
                        </a:lnSpc>
                        <a:spcAft>
                          <a:spcPts val="1000"/>
                        </a:spcAft>
                      </a:pPr>
                      <a:r>
                        <a:rPr lang="es-ES_tradnl" sz="1000">
                          <a:solidFill>
                            <a:srgbClr val="000000"/>
                          </a:solidFill>
                          <a:latin typeface="Arial"/>
                          <a:ea typeface="Calibri"/>
                          <a:cs typeface="Times New Roman"/>
                        </a:rPr>
                        <a:t> 67,494.95 </a:t>
                      </a:r>
                      <a:endParaRPr lang="es-ES" sz="10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gn="r">
                        <a:lnSpc>
                          <a:spcPct val="115000"/>
                        </a:lnSpc>
                        <a:spcAft>
                          <a:spcPts val="1000"/>
                        </a:spcAft>
                      </a:pPr>
                      <a:r>
                        <a:rPr lang="es-ES" sz="1000">
                          <a:solidFill>
                            <a:srgbClr val="000000"/>
                          </a:solidFill>
                          <a:latin typeface="Arial"/>
                          <a:ea typeface="Calibri"/>
                          <a:cs typeface="Times New Roman"/>
                        </a:rPr>
                        <a:t>1,349.90</a:t>
                      </a:r>
                      <a:endParaRPr lang="es-ES" sz="10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r">
                        <a:lnSpc>
                          <a:spcPct val="115000"/>
                        </a:lnSpc>
                        <a:spcAft>
                          <a:spcPts val="1000"/>
                        </a:spcAft>
                      </a:pPr>
                      <a:r>
                        <a:rPr lang="es-ES" sz="1000">
                          <a:solidFill>
                            <a:srgbClr val="000000"/>
                          </a:solidFill>
                          <a:latin typeface="Arial"/>
                          <a:ea typeface="Calibri"/>
                          <a:cs typeface="Times New Roman"/>
                        </a:rPr>
                        <a:t>1,012.42 </a:t>
                      </a:r>
                      <a:endParaRPr lang="es-ES" sz="10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gn="r">
                        <a:lnSpc>
                          <a:spcPct val="115000"/>
                        </a:lnSpc>
                        <a:spcAft>
                          <a:spcPts val="1000"/>
                        </a:spcAft>
                      </a:pPr>
                      <a:r>
                        <a:rPr lang="es-ES" sz="1000">
                          <a:solidFill>
                            <a:srgbClr val="000000"/>
                          </a:solidFill>
                          <a:latin typeface="Arial"/>
                          <a:ea typeface="Calibri"/>
                          <a:cs typeface="Times New Roman"/>
                        </a:rPr>
                        <a:t>674.95</a:t>
                      </a:r>
                      <a:endParaRPr lang="es-ES" sz="10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r">
                        <a:lnSpc>
                          <a:spcPct val="115000"/>
                        </a:lnSpc>
                        <a:spcAft>
                          <a:spcPts val="1000"/>
                        </a:spcAft>
                      </a:pPr>
                      <a:r>
                        <a:rPr lang="es-ES" sz="1000">
                          <a:solidFill>
                            <a:srgbClr val="000000"/>
                          </a:solidFill>
                          <a:latin typeface="Arial"/>
                          <a:ea typeface="Calibri"/>
                          <a:cs typeface="Times New Roman"/>
                        </a:rPr>
                        <a:t>1,012.42 </a:t>
                      </a:r>
                      <a:endParaRPr lang="es-ES" sz="10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139065">
                <a:tc>
                  <a:txBody>
                    <a:bodyPr/>
                    <a:lstStyle/>
                    <a:p>
                      <a:pPr>
                        <a:lnSpc>
                          <a:spcPct val="115000"/>
                        </a:lnSpc>
                        <a:spcAft>
                          <a:spcPts val="1000"/>
                        </a:spcAft>
                      </a:pPr>
                      <a:r>
                        <a:rPr lang="es-ES" sz="1000" b="1">
                          <a:solidFill>
                            <a:srgbClr val="000000"/>
                          </a:solidFill>
                          <a:latin typeface="Arial"/>
                          <a:ea typeface="Calibri"/>
                          <a:cs typeface="Times New Roman"/>
                        </a:rPr>
                        <a:t>Gastos</a:t>
                      </a:r>
                      <a:endParaRPr lang="es-ES" sz="1000">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r">
                        <a:lnSpc>
                          <a:spcPct val="115000"/>
                        </a:lnSpc>
                        <a:spcAft>
                          <a:spcPts val="1000"/>
                        </a:spcAft>
                      </a:pPr>
                      <a:r>
                        <a:rPr lang="es-ES_tradnl" sz="1000">
                          <a:solidFill>
                            <a:srgbClr val="000000"/>
                          </a:solidFill>
                          <a:latin typeface="Arial"/>
                          <a:ea typeface="Calibri"/>
                          <a:cs typeface="Times New Roman"/>
                        </a:rPr>
                        <a:t>77,258.76 </a:t>
                      </a:r>
                      <a:endParaRPr lang="es-ES" sz="10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F2F8"/>
                    </a:solidFill>
                  </a:tcPr>
                </a:tc>
                <a:tc>
                  <a:txBody>
                    <a:bodyPr/>
                    <a:lstStyle/>
                    <a:p>
                      <a:pPr algn="r">
                        <a:lnSpc>
                          <a:spcPct val="115000"/>
                        </a:lnSpc>
                        <a:spcAft>
                          <a:spcPts val="1000"/>
                        </a:spcAft>
                      </a:pPr>
                      <a:r>
                        <a:rPr lang="es-ES" sz="1000">
                          <a:solidFill>
                            <a:srgbClr val="000000"/>
                          </a:solidFill>
                          <a:latin typeface="Arial"/>
                          <a:ea typeface="Calibri"/>
                          <a:cs typeface="Times New Roman"/>
                        </a:rPr>
                        <a:t>4,635.53</a:t>
                      </a:r>
                      <a:endParaRPr lang="es-ES" sz="10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r">
                        <a:lnSpc>
                          <a:spcPct val="115000"/>
                        </a:lnSpc>
                        <a:spcAft>
                          <a:spcPts val="1000"/>
                        </a:spcAft>
                      </a:pPr>
                      <a:r>
                        <a:rPr lang="es-ES" sz="1000">
                          <a:solidFill>
                            <a:srgbClr val="000000"/>
                          </a:solidFill>
                          <a:latin typeface="Arial"/>
                          <a:ea typeface="Calibri"/>
                          <a:cs typeface="Times New Roman"/>
                        </a:rPr>
                        <a:t>3,476.64 </a:t>
                      </a:r>
                      <a:endParaRPr lang="es-ES" sz="10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F2F8"/>
                    </a:solidFill>
                  </a:tcPr>
                </a:tc>
                <a:tc>
                  <a:txBody>
                    <a:bodyPr/>
                    <a:lstStyle/>
                    <a:p>
                      <a:pPr algn="r">
                        <a:lnSpc>
                          <a:spcPct val="115000"/>
                        </a:lnSpc>
                        <a:spcAft>
                          <a:spcPts val="1000"/>
                        </a:spcAft>
                      </a:pPr>
                      <a:r>
                        <a:rPr lang="es-ES" sz="1000">
                          <a:solidFill>
                            <a:srgbClr val="000000"/>
                          </a:solidFill>
                          <a:latin typeface="Arial"/>
                          <a:ea typeface="Calibri"/>
                          <a:cs typeface="Times New Roman"/>
                        </a:rPr>
                        <a:t>2,317.76</a:t>
                      </a:r>
                      <a:endParaRPr lang="es-ES" sz="10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r">
                        <a:lnSpc>
                          <a:spcPct val="115000"/>
                        </a:lnSpc>
                        <a:spcAft>
                          <a:spcPts val="1000"/>
                        </a:spcAft>
                      </a:pPr>
                      <a:r>
                        <a:rPr lang="es-ES" sz="1000">
                          <a:solidFill>
                            <a:srgbClr val="000000"/>
                          </a:solidFill>
                          <a:latin typeface="Arial"/>
                          <a:ea typeface="Calibri"/>
                          <a:cs typeface="Times New Roman"/>
                        </a:rPr>
                        <a:t>3,476.64 </a:t>
                      </a:r>
                      <a:endParaRPr lang="es-ES" sz="10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F2F8"/>
                    </a:solidFill>
                  </a:tcPr>
                </a:tc>
              </a:tr>
              <a:tr h="139065">
                <a:tc>
                  <a:txBody>
                    <a:bodyPr/>
                    <a:lstStyle/>
                    <a:p>
                      <a:pPr>
                        <a:lnSpc>
                          <a:spcPct val="115000"/>
                        </a:lnSpc>
                        <a:spcAft>
                          <a:spcPts val="1000"/>
                        </a:spcAft>
                      </a:pPr>
                      <a:r>
                        <a:rPr lang="es-ES" sz="1000" b="1">
                          <a:solidFill>
                            <a:srgbClr val="000000"/>
                          </a:solidFill>
                          <a:latin typeface="Arial"/>
                          <a:ea typeface="Calibri"/>
                          <a:cs typeface="Times New Roman"/>
                        </a:rPr>
                        <a:t>Resultados</a:t>
                      </a:r>
                      <a:endParaRPr lang="es-ES" sz="1000">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B8CCE4"/>
                    </a:solidFill>
                  </a:tcPr>
                </a:tc>
                <a:tc>
                  <a:txBody>
                    <a:bodyPr/>
                    <a:lstStyle/>
                    <a:p>
                      <a:pPr algn="r">
                        <a:lnSpc>
                          <a:spcPct val="115000"/>
                        </a:lnSpc>
                        <a:spcAft>
                          <a:spcPts val="1000"/>
                        </a:spcAft>
                      </a:pPr>
                      <a:r>
                        <a:rPr lang="es-ES_tradnl" sz="1000">
                          <a:solidFill>
                            <a:srgbClr val="000000"/>
                          </a:solidFill>
                          <a:latin typeface="Arial"/>
                          <a:ea typeface="Calibri"/>
                          <a:cs typeface="Times New Roman"/>
                        </a:rPr>
                        <a:t> -9,763.81 </a:t>
                      </a:r>
                      <a:endParaRPr lang="es-ES" sz="10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A7BFDE"/>
                    </a:solidFill>
                  </a:tcPr>
                </a:tc>
                <a:tc>
                  <a:txBody>
                    <a:bodyPr/>
                    <a:lstStyle/>
                    <a:p>
                      <a:pPr algn="r">
                        <a:lnSpc>
                          <a:spcPct val="115000"/>
                        </a:lnSpc>
                        <a:spcAft>
                          <a:spcPts val="1000"/>
                        </a:spcAft>
                      </a:pPr>
                      <a:r>
                        <a:rPr lang="es-ES" sz="1000">
                          <a:solidFill>
                            <a:srgbClr val="000000"/>
                          </a:solidFill>
                          <a:latin typeface="Arial"/>
                          <a:ea typeface="Calibri"/>
                          <a:cs typeface="Times New Roman"/>
                        </a:rPr>
                        <a:t>976.38</a:t>
                      </a:r>
                      <a:endParaRPr lang="es-ES" sz="10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B8CCE4"/>
                    </a:solidFill>
                  </a:tcPr>
                </a:tc>
                <a:tc>
                  <a:txBody>
                    <a:bodyPr/>
                    <a:lstStyle/>
                    <a:p>
                      <a:pPr algn="r">
                        <a:lnSpc>
                          <a:spcPct val="115000"/>
                        </a:lnSpc>
                        <a:spcAft>
                          <a:spcPts val="1000"/>
                        </a:spcAft>
                      </a:pPr>
                      <a:r>
                        <a:rPr lang="es-ES" sz="1000">
                          <a:solidFill>
                            <a:srgbClr val="000000"/>
                          </a:solidFill>
                          <a:latin typeface="Arial"/>
                          <a:ea typeface="Calibri"/>
                          <a:cs typeface="Times New Roman"/>
                        </a:rPr>
                        <a:t>-732.29 </a:t>
                      </a:r>
                      <a:endParaRPr lang="es-ES" sz="10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A7BFDE"/>
                    </a:solidFill>
                  </a:tcPr>
                </a:tc>
                <a:tc>
                  <a:txBody>
                    <a:bodyPr/>
                    <a:lstStyle/>
                    <a:p>
                      <a:pPr algn="r">
                        <a:lnSpc>
                          <a:spcPct val="115000"/>
                        </a:lnSpc>
                        <a:spcAft>
                          <a:spcPts val="1000"/>
                        </a:spcAft>
                      </a:pPr>
                      <a:r>
                        <a:rPr lang="es-ES" sz="1000">
                          <a:solidFill>
                            <a:srgbClr val="000000"/>
                          </a:solidFill>
                          <a:latin typeface="Arial"/>
                          <a:ea typeface="Calibri"/>
                          <a:cs typeface="Times New Roman"/>
                        </a:rPr>
                        <a:t>-488.19</a:t>
                      </a:r>
                      <a:endParaRPr lang="es-ES" sz="10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B8CCE4"/>
                    </a:solidFill>
                  </a:tcPr>
                </a:tc>
                <a:tc>
                  <a:txBody>
                    <a:bodyPr/>
                    <a:lstStyle/>
                    <a:p>
                      <a:pPr algn="r">
                        <a:lnSpc>
                          <a:spcPct val="115000"/>
                        </a:lnSpc>
                        <a:spcAft>
                          <a:spcPts val="1000"/>
                        </a:spcAft>
                      </a:pPr>
                      <a:r>
                        <a:rPr lang="es-ES" sz="1000" dirty="0">
                          <a:solidFill>
                            <a:srgbClr val="000000"/>
                          </a:solidFill>
                          <a:latin typeface="Arial"/>
                          <a:ea typeface="Calibri"/>
                          <a:cs typeface="Times New Roman"/>
                        </a:rPr>
                        <a:t>-732.29 </a:t>
                      </a:r>
                      <a:endParaRPr lang="es-ES" sz="1000" dirty="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A7BFDE"/>
                    </a:solidFill>
                  </a:tcPr>
                </a:tc>
              </a:tr>
            </a:tbl>
          </a:graphicData>
        </a:graphic>
      </p:graphicFrame>
      <p:graphicFrame>
        <p:nvGraphicFramePr>
          <p:cNvPr id="5" name="4 Tabla"/>
          <p:cNvGraphicFramePr>
            <a:graphicFrameLocks noGrp="1"/>
          </p:cNvGraphicFramePr>
          <p:nvPr/>
        </p:nvGraphicFramePr>
        <p:xfrm>
          <a:off x="3929058" y="3643314"/>
          <a:ext cx="4737100" cy="1682496"/>
        </p:xfrm>
        <a:graphic>
          <a:graphicData uri="http://schemas.openxmlformats.org/drawingml/2006/table">
            <a:tbl>
              <a:tblPr/>
              <a:tblGrid>
                <a:gridCol w="1480820"/>
                <a:gridCol w="977265"/>
                <a:gridCol w="1019810"/>
                <a:gridCol w="1259205"/>
              </a:tblGrid>
              <a:tr h="138430">
                <a:tc>
                  <a:txBody>
                    <a:bodyPr/>
                    <a:lstStyle/>
                    <a:p>
                      <a:pPr algn="ctr">
                        <a:lnSpc>
                          <a:spcPct val="115000"/>
                        </a:lnSpc>
                        <a:spcAft>
                          <a:spcPts val="1000"/>
                        </a:spcAft>
                      </a:pPr>
                      <a:r>
                        <a:rPr lang="es-ES" sz="1200" b="1">
                          <a:solidFill>
                            <a:srgbClr val="000000"/>
                          </a:solidFill>
                          <a:latin typeface="Arial"/>
                          <a:ea typeface="Calibri"/>
                          <a:cs typeface="Times New Roman"/>
                        </a:rPr>
                        <a:t>Cuenta</a:t>
                      </a:r>
                      <a:endParaRPr lang="es-ES" sz="1100">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C0504D"/>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lnSpc>
                          <a:spcPct val="115000"/>
                        </a:lnSpc>
                        <a:spcAft>
                          <a:spcPts val="1000"/>
                        </a:spcAft>
                      </a:pPr>
                      <a:r>
                        <a:rPr lang="es-ES" sz="1200" b="1">
                          <a:solidFill>
                            <a:srgbClr val="000000"/>
                          </a:solidFill>
                          <a:latin typeface="Arial"/>
                          <a:ea typeface="Calibri"/>
                          <a:cs typeface="Times New Roman"/>
                        </a:rPr>
                        <a:t>Valor</a:t>
                      </a:r>
                      <a:endParaRPr lang="es-ES" sz="11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C0504D"/>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gn="ctr">
                        <a:lnSpc>
                          <a:spcPct val="115000"/>
                        </a:lnSpc>
                        <a:spcAft>
                          <a:spcPts val="1000"/>
                        </a:spcAft>
                      </a:pPr>
                      <a:r>
                        <a:rPr lang="es-ES" sz="1200" b="1">
                          <a:solidFill>
                            <a:srgbClr val="000000"/>
                          </a:solidFill>
                          <a:latin typeface="Arial"/>
                          <a:ea typeface="Calibri"/>
                          <a:cs typeface="Times New Roman"/>
                        </a:rPr>
                        <a:t>Porcentaje</a:t>
                      </a:r>
                      <a:endParaRPr lang="es-ES" sz="11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C0504D"/>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lnSpc>
                          <a:spcPct val="115000"/>
                        </a:lnSpc>
                        <a:spcAft>
                          <a:spcPts val="1000"/>
                        </a:spcAft>
                      </a:pPr>
                      <a:r>
                        <a:rPr lang="es-ES" sz="1200" b="1">
                          <a:solidFill>
                            <a:srgbClr val="000000"/>
                          </a:solidFill>
                          <a:latin typeface="Arial"/>
                          <a:ea typeface="Calibri"/>
                          <a:cs typeface="Times New Roman"/>
                        </a:rPr>
                        <a:t>Error Tolerable</a:t>
                      </a:r>
                      <a:endParaRPr lang="es-ES" sz="11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4F81BD"/>
                      </a:solidFill>
                      <a:prstDash val="solid"/>
                      <a:round/>
                      <a:headEnd type="none" w="med" len="med"/>
                      <a:tailEnd type="none" w="med" len="med"/>
                    </a:lnR>
                    <a:lnT w="38100" cap="flat" cmpd="sng" algn="ctr">
                      <a:solidFill>
                        <a:srgbClr val="C0504D"/>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138430">
                <a:tc>
                  <a:txBody>
                    <a:bodyPr/>
                    <a:lstStyle/>
                    <a:p>
                      <a:pPr algn="ctr">
                        <a:lnSpc>
                          <a:spcPct val="115000"/>
                        </a:lnSpc>
                        <a:spcAft>
                          <a:spcPts val="1000"/>
                        </a:spcAft>
                      </a:pPr>
                      <a:r>
                        <a:rPr lang="es-ES" sz="1200" b="1">
                          <a:solidFill>
                            <a:srgbClr val="000000"/>
                          </a:solidFill>
                          <a:latin typeface="Arial"/>
                          <a:ea typeface="Calibri"/>
                          <a:cs typeface="Times New Roman"/>
                        </a:rPr>
                        <a:t>Caja</a:t>
                      </a:r>
                      <a:endParaRPr lang="es-ES" sz="1100">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lnSpc>
                          <a:spcPct val="115000"/>
                        </a:lnSpc>
                        <a:spcAft>
                          <a:spcPts val="1000"/>
                        </a:spcAft>
                      </a:pPr>
                      <a:r>
                        <a:rPr lang="es-ES" sz="1200" b="1">
                          <a:solidFill>
                            <a:srgbClr val="000000"/>
                          </a:solidFill>
                          <a:latin typeface="Arial"/>
                          <a:ea typeface="Calibri"/>
                          <a:cs typeface="Times New Roman"/>
                        </a:rPr>
                        <a:t> 43,769.07 </a:t>
                      </a:r>
                      <a:endParaRPr lang="es-ES" sz="11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F2F8"/>
                    </a:solidFill>
                  </a:tcPr>
                </a:tc>
                <a:tc>
                  <a:txBody>
                    <a:bodyPr/>
                    <a:lstStyle/>
                    <a:p>
                      <a:pPr algn="ctr">
                        <a:lnSpc>
                          <a:spcPct val="115000"/>
                        </a:lnSpc>
                        <a:spcAft>
                          <a:spcPts val="1000"/>
                        </a:spcAft>
                      </a:pPr>
                      <a:r>
                        <a:rPr lang="es-ES" sz="1200" b="1">
                          <a:solidFill>
                            <a:srgbClr val="000000"/>
                          </a:solidFill>
                          <a:latin typeface="Arial"/>
                          <a:ea typeface="Calibri"/>
                          <a:cs typeface="Times New Roman"/>
                        </a:rPr>
                        <a:t>27.62%</a:t>
                      </a:r>
                      <a:endParaRPr lang="es-ES" sz="11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lnSpc>
                          <a:spcPct val="115000"/>
                        </a:lnSpc>
                        <a:spcAft>
                          <a:spcPts val="1000"/>
                        </a:spcAft>
                      </a:pPr>
                      <a:r>
                        <a:rPr lang="es-ES" sz="1200" b="1">
                          <a:solidFill>
                            <a:srgbClr val="000000"/>
                          </a:solidFill>
                          <a:latin typeface="Arial"/>
                          <a:ea typeface="Calibri"/>
                          <a:cs typeface="Times New Roman"/>
                        </a:rPr>
                        <a:t>328.36</a:t>
                      </a:r>
                      <a:endParaRPr lang="es-ES" sz="11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F2F8"/>
                    </a:solidFill>
                  </a:tcPr>
                </a:tc>
              </a:tr>
              <a:tr h="138430">
                <a:tc>
                  <a:txBody>
                    <a:bodyPr/>
                    <a:lstStyle/>
                    <a:p>
                      <a:pPr algn="ctr">
                        <a:lnSpc>
                          <a:spcPct val="115000"/>
                        </a:lnSpc>
                        <a:spcAft>
                          <a:spcPts val="1000"/>
                        </a:spcAft>
                      </a:pPr>
                      <a:r>
                        <a:rPr lang="es-ES" sz="1200" b="1">
                          <a:solidFill>
                            <a:srgbClr val="000000"/>
                          </a:solidFill>
                          <a:latin typeface="Arial"/>
                          <a:ea typeface="Calibri"/>
                          <a:cs typeface="Times New Roman"/>
                        </a:rPr>
                        <a:t>Bancos</a:t>
                      </a:r>
                      <a:endParaRPr lang="es-ES" sz="1100">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lnSpc>
                          <a:spcPct val="115000"/>
                        </a:lnSpc>
                        <a:spcAft>
                          <a:spcPts val="1000"/>
                        </a:spcAft>
                      </a:pPr>
                      <a:r>
                        <a:rPr lang="es-ES" sz="1200" b="1">
                          <a:solidFill>
                            <a:srgbClr val="000000"/>
                          </a:solidFill>
                          <a:latin typeface="Arial"/>
                          <a:ea typeface="Calibri"/>
                          <a:cs typeface="Times New Roman"/>
                        </a:rPr>
                        <a:t> 36,075.35 </a:t>
                      </a:r>
                      <a:endParaRPr lang="es-ES" sz="11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gn="ctr">
                        <a:lnSpc>
                          <a:spcPct val="115000"/>
                        </a:lnSpc>
                        <a:spcAft>
                          <a:spcPts val="1000"/>
                        </a:spcAft>
                      </a:pPr>
                      <a:r>
                        <a:rPr lang="es-ES" sz="1200" b="1">
                          <a:solidFill>
                            <a:srgbClr val="000000"/>
                          </a:solidFill>
                          <a:latin typeface="Arial"/>
                          <a:ea typeface="Calibri"/>
                          <a:cs typeface="Times New Roman"/>
                        </a:rPr>
                        <a:t>22.77%</a:t>
                      </a:r>
                      <a:endParaRPr lang="es-ES" sz="11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lnSpc>
                          <a:spcPct val="115000"/>
                        </a:lnSpc>
                        <a:spcAft>
                          <a:spcPts val="1000"/>
                        </a:spcAft>
                      </a:pPr>
                      <a:r>
                        <a:rPr lang="es-ES" sz="1200" b="1">
                          <a:solidFill>
                            <a:srgbClr val="000000"/>
                          </a:solidFill>
                          <a:latin typeface="Arial"/>
                          <a:ea typeface="Calibri"/>
                          <a:cs typeface="Times New Roman"/>
                        </a:rPr>
                        <a:t>270.71</a:t>
                      </a:r>
                      <a:endParaRPr lang="es-ES" sz="11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138430">
                <a:tc>
                  <a:txBody>
                    <a:bodyPr/>
                    <a:lstStyle/>
                    <a:p>
                      <a:pPr algn="ctr">
                        <a:lnSpc>
                          <a:spcPct val="115000"/>
                        </a:lnSpc>
                        <a:spcAft>
                          <a:spcPts val="1000"/>
                        </a:spcAft>
                      </a:pPr>
                      <a:r>
                        <a:rPr lang="es-ES" sz="1200" b="1">
                          <a:solidFill>
                            <a:srgbClr val="000000"/>
                          </a:solidFill>
                          <a:latin typeface="Arial"/>
                          <a:ea typeface="Calibri"/>
                          <a:cs typeface="Times New Roman"/>
                        </a:rPr>
                        <a:t>Deudores Varios</a:t>
                      </a:r>
                      <a:endParaRPr lang="es-ES" sz="1100">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lnSpc>
                          <a:spcPct val="115000"/>
                        </a:lnSpc>
                        <a:spcAft>
                          <a:spcPts val="1000"/>
                        </a:spcAft>
                      </a:pPr>
                      <a:r>
                        <a:rPr lang="es-ES" sz="1200" b="1">
                          <a:solidFill>
                            <a:srgbClr val="000000"/>
                          </a:solidFill>
                          <a:latin typeface="Arial"/>
                          <a:ea typeface="Calibri"/>
                          <a:cs typeface="Times New Roman"/>
                        </a:rPr>
                        <a:t>22,039.43 </a:t>
                      </a:r>
                      <a:endParaRPr lang="es-ES" sz="11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F2F8"/>
                    </a:solidFill>
                  </a:tcPr>
                </a:tc>
                <a:tc>
                  <a:txBody>
                    <a:bodyPr/>
                    <a:lstStyle/>
                    <a:p>
                      <a:pPr algn="ctr">
                        <a:lnSpc>
                          <a:spcPct val="115000"/>
                        </a:lnSpc>
                        <a:spcAft>
                          <a:spcPts val="1000"/>
                        </a:spcAft>
                      </a:pPr>
                      <a:r>
                        <a:rPr lang="es-ES" sz="1200" b="1">
                          <a:solidFill>
                            <a:srgbClr val="000000"/>
                          </a:solidFill>
                          <a:latin typeface="Arial"/>
                          <a:ea typeface="Calibri"/>
                          <a:cs typeface="Times New Roman"/>
                        </a:rPr>
                        <a:t>13.91%</a:t>
                      </a:r>
                      <a:endParaRPr lang="es-ES" sz="11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lnSpc>
                          <a:spcPct val="115000"/>
                        </a:lnSpc>
                        <a:spcAft>
                          <a:spcPts val="1000"/>
                        </a:spcAft>
                      </a:pPr>
                      <a:r>
                        <a:rPr lang="es-ES" sz="1200" b="1">
                          <a:solidFill>
                            <a:srgbClr val="000000"/>
                          </a:solidFill>
                          <a:latin typeface="Arial"/>
                          <a:ea typeface="Calibri"/>
                          <a:cs typeface="Times New Roman"/>
                        </a:rPr>
                        <a:t>165.39</a:t>
                      </a:r>
                      <a:endParaRPr lang="es-ES" sz="11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F2F8"/>
                    </a:solidFill>
                  </a:tcPr>
                </a:tc>
              </a:tr>
              <a:tr h="138430">
                <a:tc>
                  <a:txBody>
                    <a:bodyPr/>
                    <a:lstStyle/>
                    <a:p>
                      <a:pPr algn="ctr">
                        <a:lnSpc>
                          <a:spcPct val="115000"/>
                        </a:lnSpc>
                        <a:spcAft>
                          <a:spcPts val="1000"/>
                        </a:spcAft>
                      </a:pPr>
                      <a:r>
                        <a:rPr lang="es-ES" sz="1200" b="1">
                          <a:solidFill>
                            <a:srgbClr val="000000"/>
                          </a:solidFill>
                          <a:latin typeface="Arial"/>
                          <a:ea typeface="Calibri"/>
                          <a:cs typeface="Times New Roman"/>
                        </a:rPr>
                        <a:t>Anticipados</a:t>
                      </a:r>
                      <a:endParaRPr lang="es-ES" sz="1100">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lnSpc>
                          <a:spcPct val="115000"/>
                        </a:lnSpc>
                        <a:spcAft>
                          <a:spcPts val="1000"/>
                        </a:spcAft>
                      </a:pPr>
                      <a:r>
                        <a:rPr lang="es-ES" sz="1200" b="1">
                          <a:solidFill>
                            <a:srgbClr val="000000"/>
                          </a:solidFill>
                          <a:latin typeface="Arial"/>
                          <a:ea typeface="Calibri"/>
                          <a:cs typeface="Times New Roman"/>
                        </a:rPr>
                        <a:t> 23,767.20 </a:t>
                      </a:r>
                      <a:endParaRPr lang="es-ES" sz="11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gn="ctr">
                        <a:lnSpc>
                          <a:spcPct val="115000"/>
                        </a:lnSpc>
                        <a:spcAft>
                          <a:spcPts val="1000"/>
                        </a:spcAft>
                      </a:pPr>
                      <a:r>
                        <a:rPr lang="es-ES" sz="1200" b="1">
                          <a:solidFill>
                            <a:srgbClr val="000000"/>
                          </a:solidFill>
                          <a:latin typeface="Arial"/>
                          <a:ea typeface="Calibri"/>
                          <a:cs typeface="Times New Roman"/>
                        </a:rPr>
                        <a:t>15.00%</a:t>
                      </a:r>
                      <a:endParaRPr lang="es-ES" sz="11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lnSpc>
                          <a:spcPct val="115000"/>
                        </a:lnSpc>
                        <a:spcAft>
                          <a:spcPts val="1000"/>
                        </a:spcAft>
                      </a:pPr>
                      <a:r>
                        <a:rPr lang="es-ES" sz="1200" b="1">
                          <a:solidFill>
                            <a:srgbClr val="000000"/>
                          </a:solidFill>
                          <a:latin typeface="Arial"/>
                          <a:ea typeface="Calibri"/>
                          <a:cs typeface="Times New Roman"/>
                        </a:rPr>
                        <a:t>178.32</a:t>
                      </a:r>
                      <a:endParaRPr lang="es-ES" sz="11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138430">
                <a:tc>
                  <a:txBody>
                    <a:bodyPr/>
                    <a:lstStyle/>
                    <a:p>
                      <a:pPr algn="ctr">
                        <a:lnSpc>
                          <a:spcPct val="115000"/>
                        </a:lnSpc>
                        <a:spcAft>
                          <a:spcPts val="1000"/>
                        </a:spcAft>
                      </a:pPr>
                      <a:r>
                        <a:rPr lang="es-ES" sz="1200" b="1">
                          <a:solidFill>
                            <a:srgbClr val="000000"/>
                          </a:solidFill>
                          <a:latin typeface="Arial"/>
                          <a:ea typeface="Calibri"/>
                          <a:cs typeface="Times New Roman"/>
                        </a:rPr>
                        <a:t>Activo Fijo</a:t>
                      </a:r>
                      <a:endParaRPr lang="es-ES" sz="1100">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lnSpc>
                          <a:spcPct val="115000"/>
                        </a:lnSpc>
                        <a:spcAft>
                          <a:spcPts val="1000"/>
                        </a:spcAft>
                      </a:pPr>
                      <a:r>
                        <a:rPr lang="es-ES" sz="1200" b="1">
                          <a:solidFill>
                            <a:srgbClr val="000000"/>
                          </a:solidFill>
                          <a:latin typeface="Arial"/>
                          <a:ea typeface="Calibri"/>
                          <a:cs typeface="Times New Roman"/>
                        </a:rPr>
                        <a:t> 13,704.63 </a:t>
                      </a:r>
                      <a:endParaRPr lang="es-ES" sz="11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F2F8"/>
                    </a:solidFill>
                  </a:tcPr>
                </a:tc>
                <a:tc>
                  <a:txBody>
                    <a:bodyPr/>
                    <a:lstStyle/>
                    <a:p>
                      <a:pPr algn="ctr">
                        <a:lnSpc>
                          <a:spcPct val="115000"/>
                        </a:lnSpc>
                        <a:spcAft>
                          <a:spcPts val="1000"/>
                        </a:spcAft>
                      </a:pPr>
                      <a:r>
                        <a:rPr lang="es-ES" sz="1200" b="1">
                          <a:solidFill>
                            <a:srgbClr val="000000"/>
                          </a:solidFill>
                          <a:latin typeface="Arial"/>
                          <a:ea typeface="Calibri"/>
                          <a:cs typeface="Times New Roman"/>
                        </a:rPr>
                        <a:t>8.67%</a:t>
                      </a:r>
                      <a:endParaRPr lang="es-ES" sz="11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lnSpc>
                          <a:spcPct val="115000"/>
                        </a:lnSpc>
                        <a:spcAft>
                          <a:spcPts val="1000"/>
                        </a:spcAft>
                      </a:pPr>
                      <a:r>
                        <a:rPr lang="es-ES" sz="1200" b="1">
                          <a:solidFill>
                            <a:srgbClr val="000000"/>
                          </a:solidFill>
                          <a:latin typeface="Arial"/>
                          <a:ea typeface="Calibri"/>
                          <a:cs typeface="Times New Roman"/>
                        </a:rPr>
                        <a:t>103.09</a:t>
                      </a:r>
                      <a:endParaRPr lang="es-ES" sz="11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DF2F8"/>
                    </a:solidFill>
                  </a:tcPr>
                </a:tc>
              </a:tr>
              <a:tr h="138430">
                <a:tc>
                  <a:txBody>
                    <a:bodyPr/>
                    <a:lstStyle/>
                    <a:p>
                      <a:pPr algn="ctr">
                        <a:lnSpc>
                          <a:spcPct val="115000"/>
                        </a:lnSpc>
                        <a:spcAft>
                          <a:spcPts val="1000"/>
                        </a:spcAft>
                      </a:pPr>
                      <a:r>
                        <a:rPr lang="es-ES" sz="1200" b="1">
                          <a:solidFill>
                            <a:srgbClr val="000000"/>
                          </a:solidFill>
                          <a:latin typeface="Arial"/>
                          <a:ea typeface="Calibri"/>
                          <a:cs typeface="Times New Roman"/>
                        </a:rPr>
                        <a:t>Activo Diferido</a:t>
                      </a:r>
                      <a:endParaRPr lang="es-ES" sz="1100">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lnSpc>
                          <a:spcPct val="115000"/>
                        </a:lnSpc>
                        <a:spcAft>
                          <a:spcPts val="1000"/>
                        </a:spcAft>
                      </a:pPr>
                      <a:r>
                        <a:rPr lang="es-ES" sz="1200" b="1">
                          <a:solidFill>
                            <a:srgbClr val="000000"/>
                          </a:solidFill>
                          <a:latin typeface="Arial"/>
                          <a:ea typeface="Calibri"/>
                          <a:cs typeface="Times New Roman"/>
                        </a:rPr>
                        <a:t> 19,040.65 </a:t>
                      </a:r>
                      <a:endParaRPr lang="es-ES" sz="11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c>
                  <a:txBody>
                    <a:bodyPr/>
                    <a:lstStyle/>
                    <a:p>
                      <a:pPr algn="ctr">
                        <a:lnSpc>
                          <a:spcPct val="115000"/>
                        </a:lnSpc>
                        <a:spcAft>
                          <a:spcPts val="1000"/>
                        </a:spcAft>
                      </a:pPr>
                      <a:r>
                        <a:rPr lang="es-ES" sz="1200" b="1">
                          <a:solidFill>
                            <a:srgbClr val="000000"/>
                          </a:solidFill>
                          <a:latin typeface="Arial"/>
                          <a:ea typeface="Calibri"/>
                          <a:cs typeface="Times New Roman"/>
                        </a:rPr>
                        <a:t>12.02%</a:t>
                      </a:r>
                      <a:endParaRPr lang="es-ES" sz="11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B8CCE4"/>
                    </a:solidFill>
                  </a:tcPr>
                </a:tc>
                <a:tc>
                  <a:txBody>
                    <a:bodyPr/>
                    <a:lstStyle/>
                    <a:p>
                      <a:pPr algn="ctr">
                        <a:lnSpc>
                          <a:spcPct val="115000"/>
                        </a:lnSpc>
                        <a:spcAft>
                          <a:spcPts val="1000"/>
                        </a:spcAft>
                      </a:pPr>
                      <a:r>
                        <a:rPr lang="es-ES" sz="1200" b="1">
                          <a:solidFill>
                            <a:srgbClr val="000000"/>
                          </a:solidFill>
                          <a:latin typeface="Arial"/>
                          <a:ea typeface="Calibri"/>
                          <a:cs typeface="Times New Roman"/>
                        </a:rPr>
                        <a:t>142.91</a:t>
                      </a:r>
                      <a:endParaRPr lang="es-ES" sz="11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7BFDE"/>
                    </a:solidFill>
                  </a:tcPr>
                </a:tc>
              </a:tr>
              <a:tr h="138430">
                <a:tc>
                  <a:txBody>
                    <a:bodyPr/>
                    <a:lstStyle/>
                    <a:p>
                      <a:pPr algn="ctr">
                        <a:lnSpc>
                          <a:spcPct val="115000"/>
                        </a:lnSpc>
                        <a:spcAft>
                          <a:spcPts val="1000"/>
                        </a:spcAft>
                      </a:pPr>
                      <a:r>
                        <a:rPr lang="es-ES" sz="1200" b="1">
                          <a:solidFill>
                            <a:srgbClr val="000000"/>
                          </a:solidFill>
                          <a:latin typeface="Arial"/>
                          <a:ea typeface="Calibri"/>
                          <a:cs typeface="Times New Roman"/>
                        </a:rPr>
                        <a:t>Total Activos</a:t>
                      </a:r>
                      <a:endParaRPr lang="es-ES" sz="1100">
                        <a:latin typeface="Calibri"/>
                        <a:ea typeface="Calibri"/>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B8CCE4"/>
                    </a:solidFill>
                  </a:tcPr>
                </a:tc>
                <a:tc>
                  <a:txBody>
                    <a:bodyPr/>
                    <a:lstStyle/>
                    <a:p>
                      <a:pPr algn="ctr">
                        <a:lnSpc>
                          <a:spcPct val="115000"/>
                        </a:lnSpc>
                        <a:spcAft>
                          <a:spcPts val="1000"/>
                        </a:spcAft>
                      </a:pPr>
                      <a:r>
                        <a:rPr lang="es-ES" sz="1200" b="1">
                          <a:solidFill>
                            <a:srgbClr val="000000"/>
                          </a:solidFill>
                          <a:latin typeface="Arial"/>
                          <a:ea typeface="Calibri"/>
                          <a:cs typeface="Times New Roman"/>
                        </a:rPr>
                        <a:t>158,504.37 </a:t>
                      </a:r>
                      <a:endParaRPr lang="es-ES" sz="11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DF2F8"/>
                    </a:solidFill>
                  </a:tcPr>
                </a:tc>
                <a:tc>
                  <a:txBody>
                    <a:bodyPr/>
                    <a:lstStyle/>
                    <a:p>
                      <a:pPr algn="ctr">
                        <a:lnSpc>
                          <a:spcPct val="115000"/>
                        </a:lnSpc>
                        <a:spcAft>
                          <a:spcPts val="1000"/>
                        </a:spcAft>
                      </a:pPr>
                      <a:r>
                        <a:rPr lang="es-ES" sz="1200" b="1">
                          <a:solidFill>
                            <a:srgbClr val="000000"/>
                          </a:solidFill>
                          <a:latin typeface="Arial"/>
                          <a:ea typeface="Calibri"/>
                          <a:cs typeface="Times New Roman"/>
                        </a:rPr>
                        <a:t>100,00%</a:t>
                      </a:r>
                      <a:endParaRPr lang="es-ES" sz="110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B8CCE4"/>
                    </a:solidFill>
                  </a:tcPr>
                </a:tc>
                <a:tc>
                  <a:txBody>
                    <a:bodyPr/>
                    <a:lstStyle/>
                    <a:p>
                      <a:pPr algn="ctr">
                        <a:lnSpc>
                          <a:spcPct val="115000"/>
                        </a:lnSpc>
                        <a:spcAft>
                          <a:spcPts val="1000"/>
                        </a:spcAft>
                      </a:pPr>
                      <a:r>
                        <a:rPr lang="es-ES" sz="1200" b="1" dirty="0">
                          <a:solidFill>
                            <a:srgbClr val="000000"/>
                          </a:solidFill>
                          <a:latin typeface="Arial"/>
                          <a:ea typeface="Calibri"/>
                          <a:cs typeface="Times New Roman"/>
                        </a:rPr>
                        <a:t>1,188.78</a:t>
                      </a:r>
                      <a:endParaRPr lang="es-ES" sz="1100" dirty="0">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EDF2F8"/>
                    </a:solidFill>
                  </a:tcPr>
                </a:tc>
              </a:tr>
            </a:tbl>
          </a:graphicData>
        </a:graphic>
      </p:graphicFrame>
      <p:sp>
        <p:nvSpPr>
          <p:cNvPr id="7" name="6 CuadroTexto"/>
          <p:cNvSpPr txBox="1"/>
          <p:nvPr/>
        </p:nvSpPr>
        <p:spPr>
          <a:xfrm>
            <a:off x="5786446" y="1500174"/>
            <a:ext cx="3000396" cy="1815882"/>
          </a:xfrm>
          <a:prstGeom prst="rect">
            <a:avLst/>
          </a:prstGeom>
          <a:noFill/>
        </p:spPr>
        <p:txBody>
          <a:bodyPr wrap="square" rtlCol="0">
            <a:spAutoFit/>
          </a:bodyPr>
          <a:lstStyle/>
          <a:p>
            <a:pPr algn="just"/>
            <a:r>
              <a:rPr lang="es-EC" sz="1600" dirty="0" smtClean="0"/>
              <a:t>Para el presente caso se decidió usar una Materialidad Relativa Media para ser considerada como la Materialidad Absoluta de la Auditoría, por el nivel de la empresa.</a:t>
            </a:r>
            <a:endParaRPr lang="es-ES" sz="1600" dirty="0"/>
          </a:p>
        </p:txBody>
      </p:sp>
      <p:sp>
        <p:nvSpPr>
          <p:cNvPr id="8" name="7 CuadroTexto"/>
          <p:cNvSpPr txBox="1"/>
          <p:nvPr/>
        </p:nvSpPr>
        <p:spPr>
          <a:xfrm>
            <a:off x="642910" y="3357562"/>
            <a:ext cx="3214710" cy="2554545"/>
          </a:xfrm>
          <a:prstGeom prst="rect">
            <a:avLst/>
          </a:prstGeom>
          <a:noFill/>
        </p:spPr>
        <p:txBody>
          <a:bodyPr wrap="square" rtlCol="0">
            <a:spAutoFit/>
          </a:bodyPr>
          <a:lstStyle/>
          <a:p>
            <a:pPr algn="just"/>
            <a:r>
              <a:rPr lang="es-ES" sz="1600" dirty="0" smtClean="0"/>
              <a:t>Previo al riesgo de control se calcula el error tolerable o materialidad específica por cada cuenta que conforma una cuenta global, correspondiente a la etapa de planificación de Auditoría. El valor obtenido es el límite máximo a aceptar para dichas cuentas </a:t>
            </a:r>
            <a:endParaRPr lang="es-ES" sz="16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428604"/>
            <a:ext cx="8229600" cy="714380"/>
          </a:xfrm>
        </p:spPr>
        <p:txBody>
          <a:bodyPr>
            <a:noAutofit/>
          </a:bodyPr>
          <a:lstStyle/>
          <a:p>
            <a:pPr algn="ctr"/>
            <a:r>
              <a:rPr lang="es-ES" sz="2400" dirty="0" smtClean="0"/>
              <a:t>COMPOSICIÓN DE LOS ACTIVOS Y CUENTAS SELECCIONADAS APARA LA AUDITORÍA</a:t>
            </a:r>
            <a:endParaRPr lang="es-ES" sz="2400" dirty="0"/>
          </a:p>
        </p:txBody>
      </p:sp>
      <p:graphicFrame>
        <p:nvGraphicFramePr>
          <p:cNvPr id="5" name="4 Tabla"/>
          <p:cNvGraphicFramePr>
            <a:graphicFrameLocks noGrp="1"/>
          </p:cNvGraphicFramePr>
          <p:nvPr/>
        </p:nvGraphicFramePr>
        <p:xfrm>
          <a:off x="428596" y="1885648"/>
          <a:ext cx="4132593" cy="3943350"/>
        </p:xfrm>
        <a:graphic>
          <a:graphicData uri="http://schemas.openxmlformats.org/drawingml/2006/table">
            <a:tbl>
              <a:tblPr/>
              <a:tblGrid>
                <a:gridCol w="1395618"/>
                <a:gridCol w="897493"/>
                <a:gridCol w="822069"/>
                <a:gridCol w="475878"/>
                <a:gridCol w="541535"/>
              </a:tblGrid>
              <a:tr h="124902">
                <a:tc>
                  <a:txBody>
                    <a:bodyPr/>
                    <a:lstStyle/>
                    <a:p>
                      <a:pPr>
                        <a:lnSpc>
                          <a:spcPct val="115000"/>
                        </a:lnSpc>
                        <a:spcAft>
                          <a:spcPts val="0"/>
                        </a:spcAft>
                      </a:pPr>
                      <a:r>
                        <a:rPr lang="es-CO" sz="900" b="1" dirty="0">
                          <a:solidFill>
                            <a:srgbClr val="000000"/>
                          </a:solidFill>
                          <a:latin typeface="Calibri"/>
                          <a:ea typeface="Times New Roman"/>
                          <a:cs typeface="Times New Roman"/>
                        </a:rPr>
                        <a:t>ACTIVO CORRIENTE</a:t>
                      </a:r>
                      <a:endParaRPr lang="es-ES" sz="9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nSpc>
                          <a:spcPct val="115000"/>
                        </a:lnSpc>
                        <a:spcAft>
                          <a:spcPts val="0"/>
                        </a:spcAft>
                      </a:pPr>
                      <a:r>
                        <a:rPr lang="es-CO" sz="900" b="1">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b="1">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es-CO" sz="900" b="1">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ES"/>
                    </a:p>
                  </a:txBody>
                  <a:tcPr/>
                </a:tc>
              </a:tr>
              <a:tr h="124902">
                <a:tc>
                  <a:txBody>
                    <a:bodyPr/>
                    <a:lstStyle/>
                    <a:p>
                      <a:pPr>
                        <a:lnSpc>
                          <a:spcPct val="115000"/>
                        </a:lnSpc>
                        <a:spcAft>
                          <a:spcPts val="0"/>
                        </a:spcAft>
                      </a:pPr>
                      <a:r>
                        <a:rPr lang="es-CO" sz="900" b="1">
                          <a:solidFill>
                            <a:srgbClr val="000000"/>
                          </a:solidFill>
                          <a:latin typeface="Calibri"/>
                          <a:ea typeface="Times New Roman"/>
                          <a:cs typeface="Times New Roman"/>
                        </a:rPr>
                        <a:t>CAJA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Times New Roman"/>
                        </a:rPr>
                        <a:t>$ 43.769,07</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Times New Roman"/>
                        </a:rPr>
                        <a:t>27,61%</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r>
              <a:tr h="124902">
                <a:tc>
                  <a:txBody>
                    <a:bodyPr/>
                    <a:lstStyle/>
                    <a:p>
                      <a:pPr>
                        <a:lnSpc>
                          <a:spcPct val="115000"/>
                        </a:lnSpc>
                        <a:spcAft>
                          <a:spcPts val="0"/>
                        </a:spcAft>
                      </a:pPr>
                      <a:r>
                        <a:rPr lang="es-CO" sz="900" b="1">
                          <a:solidFill>
                            <a:srgbClr val="000000"/>
                          </a:solidFill>
                          <a:latin typeface="Calibri"/>
                          <a:ea typeface="Times New Roman"/>
                          <a:cs typeface="Times New Roman"/>
                        </a:rPr>
                        <a:t>CAJA GENERAL</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Times New Roman"/>
                        </a:rPr>
                        <a:t>$ 43.092,61</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902">
                <a:tc>
                  <a:txBody>
                    <a:bodyPr/>
                    <a:lstStyle/>
                    <a:p>
                      <a:pPr>
                        <a:lnSpc>
                          <a:spcPct val="115000"/>
                        </a:lnSpc>
                        <a:spcAft>
                          <a:spcPts val="0"/>
                        </a:spcAft>
                      </a:pPr>
                      <a:r>
                        <a:rPr lang="es-CO" sz="900" b="1">
                          <a:solidFill>
                            <a:srgbClr val="000000"/>
                          </a:solidFill>
                          <a:latin typeface="Calibri"/>
                          <a:ea typeface="Times New Roman"/>
                          <a:cs typeface="Times New Roman"/>
                        </a:rPr>
                        <a:t>CAJA CHICA</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Times New Roman"/>
                        </a:rPr>
                        <a:t>$ 676,46</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902">
                <a:tc>
                  <a:txBody>
                    <a:bodyPr/>
                    <a:lstStyle/>
                    <a:p>
                      <a:pPr>
                        <a:lnSpc>
                          <a:spcPct val="115000"/>
                        </a:lnSpc>
                        <a:spcAft>
                          <a:spcPts val="0"/>
                        </a:spcAft>
                      </a:pPr>
                      <a:r>
                        <a:rPr lang="es-CO" sz="900" b="1">
                          <a:solidFill>
                            <a:srgbClr val="000000"/>
                          </a:solidFill>
                          <a:latin typeface="Calibri"/>
                          <a:ea typeface="Times New Roman"/>
                          <a:cs typeface="Times New Roman"/>
                        </a:rPr>
                        <a:t>BANCOS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Times New Roman"/>
                        </a:rPr>
                        <a:t>$ 36.075,35</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Times New Roman"/>
                        </a:rPr>
                        <a:t>22,76%</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6E3BC"/>
                    </a:solidFill>
                  </a:tcPr>
                </a:tc>
              </a:tr>
              <a:tr h="124902">
                <a:tc>
                  <a:txBody>
                    <a:bodyPr/>
                    <a:lstStyle/>
                    <a:p>
                      <a:pPr>
                        <a:lnSpc>
                          <a:spcPct val="115000"/>
                        </a:lnSpc>
                        <a:spcAft>
                          <a:spcPts val="0"/>
                        </a:spcAft>
                      </a:pPr>
                      <a:r>
                        <a:rPr lang="es-CO" sz="900">
                          <a:solidFill>
                            <a:srgbClr val="000000"/>
                          </a:solidFill>
                          <a:latin typeface="Calibri"/>
                          <a:ea typeface="Times New Roman"/>
                          <a:cs typeface="Arial"/>
                        </a:rPr>
                        <a:t>Cuenta Corriente B. Pacífico</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Times New Roman"/>
                        </a:rPr>
                        <a:t>$ 29.277,16</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902">
                <a:tc>
                  <a:txBody>
                    <a:bodyPr/>
                    <a:lstStyle/>
                    <a:p>
                      <a:pPr>
                        <a:lnSpc>
                          <a:spcPct val="115000"/>
                        </a:lnSpc>
                        <a:spcAft>
                          <a:spcPts val="0"/>
                        </a:spcAft>
                      </a:pPr>
                      <a:r>
                        <a:rPr lang="es-CO" sz="900">
                          <a:solidFill>
                            <a:srgbClr val="000000"/>
                          </a:solidFill>
                          <a:latin typeface="Calibri"/>
                          <a:ea typeface="Times New Roman"/>
                          <a:cs typeface="Arial"/>
                        </a:rPr>
                        <a:t>Cuenta Corriente B. Bolivariano</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Times New Roman"/>
                        </a:rPr>
                        <a:t>$ 6.798,19</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902">
                <a:tc>
                  <a:txBody>
                    <a:bodyPr/>
                    <a:lstStyle/>
                    <a:p>
                      <a:pPr>
                        <a:lnSpc>
                          <a:spcPct val="115000"/>
                        </a:lnSpc>
                        <a:spcAft>
                          <a:spcPts val="0"/>
                        </a:spcAft>
                      </a:pPr>
                      <a:r>
                        <a:rPr lang="es-CO" sz="900" b="1">
                          <a:solidFill>
                            <a:srgbClr val="000000"/>
                          </a:solidFill>
                          <a:latin typeface="Calibri"/>
                          <a:ea typeface="Times New Roman"/>
                          <a:cs typeface="Times New Roman"/>
                        </a:rPr>
                        <a:t>DEUDORES VARIOS</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Times New Roman"/>
                        </a:rPr>
                        <a:t>$ 22.039,43</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Times New Roman"/>
                        </a:rPr>
                        <a:t>13,90%</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902">
                <a:tc>
                  <a:txBody>
                    <a:bodyPr/>
                    <a:lstStyle/>
                    <a:p>
                      <a:pPr>
                        <a:lnSpc>
                          <a:spcPct val="115000"/>
                        </a:lnSpc>
                        <a:spcAft>
                          <a:spcPts val="0"/>
                        </a:spcAft>
                      </a:pPr>
                      <a:r>
                        <a:rPr lang="es-CO" sz="900" b="1">
                          <a:solidFill>
                            <a:srgbClr val="000000"/>
                          </a:solidFill>
                          <a:latin typeface="Calibri"/>
                          <a:ea typeface="Times New Roman"/>
                          <a:cs typeface="Times New Roman"/>
                        </a:rPr>
                        <a:t>CONTRATISTAS Y OTROS</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Times New Roman"/>
                        </a:rPr>
                        <a:t>$ 22.039,43</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902">
                <a:tc>
                  <a:txBody>
                    <a:bodyPr/>
                    <a:lstStyle/>
                    <a:p>
                      <a:pPr>
                        <a:lnSpc>
                          <a:spcPct val="115000"/>
                        </a:lnSpc>
                        <a:spcAft>
                          <a:spcPts val="0"/>
                        </a:spcAft>
                      </a:pPr>
                      <a:r>
                        <a:rPr lang="es-CO" sz="900" b="1">
                          <a:solidFill>
                            <a:srgbClr val="000000"/>
                          </a:solidFill>
                          <a:latin typeface="Calibri"/>
                          <a:ea typeface="Times New Roman"/>
                          <a:cs typeface="Times New Roman"/>
                        </a:rPr>
                        <a:t>ANTICIPADOS</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Times New Roman"/>
                        </a:rPr>
                        <a:t>$ 23.767,20</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Times New Roman"/>
                        </a:rPr>
                        <a:t>14,99%</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902">
                <a:tc>
                  <a:txBody>
                    <a:bodyPr/>
                    <a:lstStyle/>
                    <a:p>
                      <a:pPr>
                        <a:lnSpc>
                          <a:spcPct val="115000"/>
                        </a:lnSpc>
                        <a:spcAft>
                          <a:spcPts val="0"/>
                        </a:spcAft>
                      </a:pPr>
                      <a:r>
                        <a:rPr lang="es-CO" sz="900" b="1">
                          <a:solidFill>
                            <a:srgbClr val="000000"/>
                          </a:solidFill>
                          <a:latin typeface="Calibri"/>
                          <a:ea typeface="Times New Roman"/>
                          <a:cs typeface="Times New Roman"/>
                        </a:rPr>
                        <a:t>IMPUESTOS ANTICIPADOS</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Times New Roman"/>
                        </a:rPr>
                        <a:t>$ 23.634,25</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902">
                <a:tc>
                  <a:txBody>
                    <a:bodyPr/>
                    <a:lstStyle/>
                    <a:p>
                      <a:pPr>
                        <a:lnSpc>
                          <a:spcPct val="115000"/>
                        </a:lnSpc>
                        <a:spcAft>
                          <a:spcPts val="0"/>
                        </a:spcAft>
                      </a:pPr>
                      <a:r>
                        <a:rPr lang="es-CO" sz="900" b="1">
                          <a:solidFill>
                            <a:srgbClr val="000000"/>
                          </a:solidFill>
                          <a:latin typeface="Calibri"/>
                          <a:ea typeface="Times New Roman"/>
                          <a:cs typeface="Times New Roman"/>
                        </a:rPr>
                        <a:t>PAGOS ANTICIPADOS</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Times New Roman"/>
                        </a:rPr>
                        <a:t>$ 132,95</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902">
                <a:tc>
                  <a:txBody>
                    <a:bodyPr/>
                    <a:lstStyle/>
                    <a:p>
                      <a:pPr>
                        <a:lnSpc>
                          <a:spcPct val="115000"/>
                        </a:lnSpc>
                        <a:spcAft>
                          <a:spcPts val="0"/>
                        </a:spcAft>
                      </a:pPr>
                      <a:r>
                        <a:rPr lang="es-CO" sz="900" b="1">
                          <a:solidFill>
                            <a:srgbClr val="000000"/>
                          </a:solidFill>
                          <a:latin typeface="Calibri"/>
                          <a:ea typeface="Times New Roman"/>
                          <a:cs typeface="Times New Roman"/>
                        </a:rPr>
                        <a:t>ACTIVO FIJO</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r">
                        <a:lnSpc>
                          <a:spcPct val="115000"/>
                        </a:lnSpc>
                        <a:spcAft>
                          <a:spcPts val="0"/>
                        </a:spcAft>
                      </a:pPr>
                      <a:r>
                        <a:rPr lang="es-CO" sz="900">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Times New Roman"/>
                        </a:rPr>
                        <a:t>8,65%</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902">
                <a:tc>
                  <a:txBody>
                    <a:bodyPr/>
                    <a:lstStyle/>
                    <a:p>
                      <a:pPr>
                        <a:lnSpc>
                          <a:spcPct val="115000"/>
                        </a:lnSpc>
                        <a:spcAft>
                          <a:spcPts val="0"/>
                        </a:spcAft>
                      </a:pPr>
                      <a:r>
                        <a:rPr lang="es-CO" sz="900" b="1">
                          <a:solidFill>
                            <a:srgbClr val="000000"/>
                          </a:solidFill>
                          <a:latin typeface="Calibri"/>
                          <a:ea typeface="Times New Roman"/>
                          <a:cs typeface="Times New Roman"/>
                        </a:rPr>
                        <a:t>TOTAL DE ACTIVO FIJO</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Times New Roman"/>
                        </a:rPr>
                        <a:t>$ 28.221,60</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Times New Roman"/>
                        </a:rPr>
                        <a:t>17,80%</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804">
                <a:tc>
                  <a:txBody>
                    <a:bodyPr/>
                    <a:lstStyle/>
                    <a:p>
                      <a:pPr>
                        <a:lnSpc>
                          <a:spcPct val="115000"/>
                        </a:lnSpc>
                        <a:spcAft>
                          <a:spcPts val="0"/>
                        </a:spcAft>
                      </a:pPr>
                      <a:r>
                        <a:rPr lang="es-CO" sz="900" b="1">
                          <a:solidFill>
                            <a:srgbClr val="000000"/>
                          </a:solidFill>
                          <a:latin typeface="Calibri"/>
                          <a:ea typeface="Times New Roman"/>
                          <a:cs typeface="Times New Roman"/>
                        </a:rPr>
                        <a:t>TOTAL DE DEPRECIACIONES DE ACTIVO FIJO</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FF0000"/>
                          </a:solidFill>
                          <a:latin typeface="Calibri"/>
                          <a:ea typeface="Times New Roman"/>
                          <a:cs typeface="Times New Roman"/>
                        </a:rPr>
                        <a:t>($ 14.516,97)</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Times New Roman"/>
                        </a:rPr>
                        <a:t>-9,16%</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dirty="0">
                          <a:solidFill>
                            <a:srgbClr val="000000"/>
                          </a:solidFill>
                          <a:latin typeface="Calibri"/>
                          <a:ea typeface="Times New Roman"/>
                          <a:cs typeface="Times New Roman"/>
                        </a:rPr>
                        <a:t> </a:t>
                      </a:r>
                      <a:endParaRPr lang="es-ES" sz="9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902">
                <a:tc>
                  <a:txBody>
                    <a:bodyPr/>
                    <a:lstStyle/>
                    <a:p>
                      <a:pPr>
                        <a:lnSpc>
                          <a:spcPct val="115000"/>
                        </a:lnSpc>
                        <a:spcAft>
                          <a:spcPts val="0"/>
                        </a:spcAft>
                      </a:pPr>
                      <a:r>
                        <a:rPr lang="es-CO" sz="900" b="1">
                          <a:solidFill>
                            <a:srgbClr val="000000"/>
                          </a:solidFill>
                          <a:latin typeface="Calibri"/>
                          <a:ea typeface="Times New Roman"/>
                          <a:cs typeface="Times New Roman"/>
                        </a:rPr>
                        <a:t>ACTIVO DIFERIDO</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r">
                        <a:lnSpc>
                          <a:spcPct val="115000"/>
                        </a:lnSpc>
                        <a:spcAft>
                          <a:spcPts val="0"/>
                        </a:spcAft>
                      </a:pPr>
                      <a:r>
                        <a:rPr lang="es-CO" sz="900">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Times New Roman"/>
                        </a:rPr>
                        <a:t>12,01%</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804">
                <a:tc>
                  <a:txBody>
                    <a:bodyPr/>
                    <a:lstStyle/>
                    <a:p>
                      <a:pPr>
                        <a:lnSpc>
                          <a:spcPct val="115000"/>
                        </a:lnSpc>
                        <a:spcAft>
                          <a:spcPts val="0"/>
                        </a:spcAft>
                      </a:pPr>
                      <a:r>
                        <a:rPr lang="es-CO" sz="900" b="1">
                          <a:solidFill>
                            <a:srgbClr val="000000"/>
                          </a:solidFill>
                          <a:latin typeface="Calibri"/>
                          <a:ea typeface="Times New Roman"/>
                          <a:cs typeface="Times New Roman"/>
                        </a:rPr>
                        <a:t>TOTAL DE ACTIVOS DIFERIDOS</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Times New Roman"/>
                        </a:rPr>
                        <a:t>$ 40.717,68</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Times New Roman"/>
                        </a:rPr>
                        <a:t>25,69%</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9804">
                <a:tc>
                  <a:txBody>
                    <a:bodyPr/>
                    <a:lstStyle/>
                    <a:p>
                      <a:pPr>
                        <a:lnSpc>
                          <a:spcPct val="115000"/>
                        </a:lnSpc>
                        <a:spcAft>
                          <a:spcPts val="0"/>
                        </a:spcAft>
                      </a:pPr>
                      <a:r>
                        <a:rPr lang="es-CO" sz="900" b="1">
                          <a:solidFill>
                            <a:srgbClr val="000000"/>
                          </a:solidFill>
                          <a:latin typeface="Calibri"/>
                          <a:ea typeface="Times New Roman"/>
                          <a:cs typeface="Times New Roman"/>
                        </a:rPr>
                        <a:t>TOTAL DE AMORTIZCIONES ACUMULADAS</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FF0000"/>
                          </a:solidFill>
                          <a:latin typeface="Calibri"/>
                          <a:ea typeface="Times New Roman"/>
                          <a:cs typeface="Times New Roman"/>
                        </a:rPr>
                        <a:t>($ 21.677,03)</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Times New Roman"/>
                        </a:rPr>
                        <a:t>-13,68%</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902">
                <a:tc>
                  <a:txBody>
                    <a:bodyPr/>
                    <a:lstStyle/>
                    <a:p>
                      <a:pPr>
                        <a:lnSpc>
                          <a:spcPct val="115000"/>
                        </a:lnSpc>
                        <a:spcAft>
                          <a:spcPts val="0"/>
                        </a:spcAft>
                      </a:pPr>
                      <a:r>
                        <a:rPr lang="es-CO" sz="900" b="1">
                          <a:solidFill>
                            <a:srgbClr val="000000"/>
                          </a:solidFill>
                          <a:latin typeface="Calibri"/>
                          <a:ea typeface="Times New Roman"/>
                          <a:cs typeface="Times New Roman"/>
                        </a:rPr>
                        <a:t>OTROS ACTIVOS</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Times New Roman"/>
                        </a:rPr>
                        <a:t>$ 108,04</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Times New Roman"/>
                        </a:rPr>
                        <a:t>0,07%</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4902">
                <a:tc>
                  <a:txBody>
                    <a:bodyPr/>
                    <a:lstStyle/>
                    <a:p>
                      <a:pPr>
                        <a:lnSpc>
                          <a:spcPct val="115000"/>
                        </a:lnSpc>
                        <a:spcAft>
                          <a:spcPts val="0"/>
                        </a:spcAft>
                      </a:pPr>
                      <a:r>
                        <a:rPr lang="es-CO" sz="900" b="1">
                          <a:solidFill>
                            <a:srgbClr val="000000"/>
                          </a:solidFill>
                          <a:latin typeface="Calibri"/>
                          <a:ea typeface="Times New Roman"/>
                          <a:cs typeface="Times New Roman"/>
                        </a:rPr>
                        <a:t>TOTAL DE ACTIVO</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r">
                        <a:lnSpc>
                          <a:spcPct val="115000"/>
                        </a:lnSpc>
                        <a:spcAft>
                          <a:spcPts val="0"/>
                        </a:spcAft>
                      </a:pPr>
                      <a:r>
                        <a:rPr lang="es-CO" sz="900">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a:solidFill>
                            <a:srgbClr val="000000"/>
                          </a:solidFill>
                          <a:latin typeface="Calibri"/>
                          <a:ea typeface="Times New Roman"/>
                          <a:cs typeface="Times New Roman"/>
                        </a:rPr>
                        <a:t>$ 158.504,37</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CO" sz="900">
                          <a:solidFill>
                            <a:srgbClr val="000000"/>
                          </a:solidFill>
                          <a:latin typeface="Calibri"/>
                          <a:ea typeface="Times New Roman"/>
                          <a:cs typeface="Times New Roman"/>
                        </a:rPr>
                        <a:t> </a:t>
                      </a:r>
                      <a:endParaRPr lang="es-ES" sz="9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CO" sz="900" dirty="0">
                          <a:solidFill>
                            <a:srgbClr val="000000"/>
                          </a:solidFill>
                          <a:latin typeface="Calibri"/>
                          <a:ea typeface="Times New Roman"/>
                          <a:cs typeface="Times New Roman"/>
                        </a:rPr>
                        <a:t>100,00%</a:t>
                      </a:r>
                      <a:endParaRPr lang="es-ES" sz="9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5 CuadroTexto"/>
          <p:cNvSpPr txBox="1"/>
          <p:nvPr/>
        </p:nvSpPr>
        <p:spPr>
          <a:xfrm>
            <a:off x="4714876" y="1469113"/>
            <a:ext cx="4143404" cy="2031325"/>
          </a:xfrm>
          <a:prstGeom prst="rect">
            <a:avLst/>
          </a:prstGeom>
          <a:noFill/>
        </p:spPr>
        <p:txBody>
          <a:bodyPr wrap="square" rtlCol="0">
            <a:spAutoFit/>
          </a:bodyPr>
          <a:lstStyle/>
          <a:p>
            <a:pPr algn="just"/>
            <a:r>
              <a:rPr lang="es-EC" sz="1400" dirty="0" smtClean="0"/>
              <a:t>Según la composición de los Activos se aprecia que la Caja tiene el 27.61% seguida de Bancos con 22.76% por representar la afluencia de dinero como la principal actividad económica y reflejando en la Tabla 3.12 un error tolerable de $328.36 para Caja y $270.71 para Bancos, como son cifras reducidas  se considerará que el tamaño de la muestra debe ser mayor.</a:t>
            </a:r>
            <a:endParaRPr lang="es-ES" sz="1400" dirty="0"/>
          </a:p>
        </p:txBody>
      </p:sp>
      <p:sp>
        <p:nvSpPr>
          <p:cNvPr id="7" name="6 CuadroTexto"/>
          <p:cNvSpPr txBox="1"/>
          <p:nvPr/>
        </p:nvSpPr>
        <p:spPr>
          <a:xfrm>
            <a:off x="4786314" y="3752869"/>
            <a:ext cx="4071966" cy="2462213"/>
          </a:xfrm>
          <a:prstGeom prst="rect">
            <a:avLst/>
          </a:prstGeom>
          <a:noFill/>
        </p:spPr>
        <p:txBody>
          <a:bodyPr wrap="square" rtlCol="0">
            <a:spAutoFit/>
          </a:bodyPr>
          <a:lstStyle/>
          <a:p>
            <a:pPr algn="just"/>
            <a:r>
              <a:rPr lang="es-ES_tradnl" sz="1400" dirty="0" smtClean="0"/>
              <a:t>Según la evaluación de método horizontal y vertical de los Estados Financieros, el análisis de Control Interno, el umbral de materialidad y la actividad económica de la compañía, se determinó que Las cuentas seleccionadas para ejecutar el análisis son las cuentas Caja y Bancos, porque requieren un mayor nivel de análisis de acuerdo a: la materialidad absoluta, los errores tolerables y su representación del 50.39% de los Activos Totales.</a:t>
            </a:r>
            <a:endParaRPr lang="es-ES" sz="1400"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214290"/>
            <a:ext cx="8229600" cy="500066"/>
          </a:xfrm>
        </p:spPr>
        <p:txBody>
          <a:bodyPr>
            <a:normAutofit fontScale="90000"/>
          </a:bodyPr>
          <a:lstStyle/>
          <a:p>
            <a:r>
              <a:rPr lang="es-ES" dirty="0" smtClean="0"/>
              <a:t>PLAN DE AUDITORÍA</a:t>
            </a:r>
            <a:endParaRPr lang="es-ES" dirty="0"/>
          </a:p>
        </p:txBody>
      </p:sp>
      <p:sp>
        <p:nvSpPr>
          <p:cNvPr id="4" name="3 CuadroTexto"/>
          <p:cNvSpPr txBox="1"/>
          <p:nvPr/>
        </p:nvSpPr>
        <p:spPr>
          <a:xfrm>
            <a:off x="357158" y="1714488"/>
            <a:ext cx="2143140" cy="3108543"/>
          </a:xfrm>
          <a:prstGeom prst="rect">
            <a:avLst/>
          </a:prstGeom>
          <a:noFill/>
        </p:spPr>
        <p:txBody>
          <a:bodyPr wrap="square" rtlCol="0">
            <a:spAutoFit/>
          </a:bodyPr>
          <a:lstStyle/>
          <a:p>
            <a:pPr algn="just"/>
            <a:r>
              <a:rPr lang="es-ES_tradnl" sz="1400" dirty="0" smtClean="0"/>
              <a:t>Los procedimientos contenidos en el plan de auditoría están diseñados para descubrir los errores materiales de los estados financieros a fin de asegurarse de que el programa cumpla su función, por lo que se han establecido objetivos generales y específicos</a:t>
            </a:r>
            <a:endParaRPr lang="es-ES" sz="1400" dirty="0"/>
          </a:p>
        </p:txBody>
      </p:sp>
      <p:sp>
        <p:nvSpPr>
          <p:cNvPr id="5" name="4 CuadroTexto"/>
          <p:cNvSpPr txBox="1"/>
          <p:nvPr/>
        </p:nvSpPr>
        <p:spPr>
          <a:xfrm>
            <a:off x="3286116" y="1071546"/>
            <a:ext cx="5572164" cy="1169551"/>
          </a:xfrm>
          <a:prstGeom prst="rect">
            <a:avLst/>
          </a:prstGeom>
          <a:noFill/>
        </p:spPr>
        <p:txBody>
          <a:bodyPr wrap="square" rtlCol="0">
            <a:spAutoFit/>
          </a:bodyPr>
          <a:lstStyle/>
          <a:p>
            <a:pPr lvl="0" algn="just"/>
            <a:r>
              <a:rPr lang="es-EC" sz="1400" dirty="0" smtClean="0"/>
              <a:t>Corroborar que la información mostrada en los Estados Financieros de la empresa referente a los rubros Caja y Bancos sean razonables.  Y comprobar si se están usando los controles de forma adecuada en relación a las Cuentas motivo del análisis.</a:t>
            </a:r>
            <a:endParaRPr lang="es-ES" sz="1400" dirty="0"/>
          </a:p>
        </p:txBody>
      </p:sp>
      <p:sp>
        <p:nvSpPr>
          <p:cNvPr id="6" name="5 CuadroTexto"/>
          <p:cNvSpPr txBox="1"/>
          <p:nvPr/>
        </p:nvSpPr>
        <p:spPr>
          <a:xfrm>
            <a:off x="3357554" y="2395547"/>
            <a:ext cx="5500726" cy="2462213"/>
          </a:xfrm>
          <a:prstGeom prst="rect">
            <a:avLst/>
          </a:prstGeom>
          <a:noFill/>
        </p:spPr>
        <p:txBody>
          <a:bodyPr wrap="square" rtlCol="0">
            <a:spAutoFit/>
          </a:bodyPr>
          <a:lstStyle/>
          <a:p>
            <a:pPr lvl="0" algn="just"/>
            <a:r>
              <a:rPr lang="es-EC" sz="1400" dirty="0" smtClean="0"/>
              <a:t>Establecer que la información obtenida sea correcta en referencia a la Contabilidad de la empresa.</a:t>
            </a:r>
            <a:r>
              <a:rPr lang="es-ES" sz="1400" dirty="0" smtClean="0"/>
              <a:t> </a:t>
            </a:r>
            <a:r>
              <a:rPr lang="es-EC" sz="1400" dirty="0" smtClean="0"/>
              <a:t>Verificar la existencia del Disponible  registrado. Confirmar la integridad del Disponible  registrado. Comprobar la exactitud administrativa de los programas de control y manejo del Disponible. Observar sí todas las normas legales aplicables a las transacciones de Caja y Bancos están siendo seguidas o acatadas. Revelar situaciones adversas en la auditoría a fin de tomar mediadas para evitar el mal uso del Disponible por parte de los responsables de las Cajas menores y de la Caja Mayor.</a:t>
            </a:r>
            <a:endParaRPr lang="es-ES" sz="1400" dirty="0"/>
          </a:p>
        </p:txBody>
      </p:sp>
      <p:sp>
        <p:nvSpPr>
          <p:cNvPr id="7" name="6 CuadroTexto"/>
          <p:cNvSpPr txBox="1"/>
          <p:nvPr/>
        </p:nvSpPr>
        <p:spPr>
          <a:xfrm>
            <a:off x="285720" y="1357298"/>
            <a:ext cx="2214578" cy="276999"/>
          </a:xfrm>
          <a:prstGeom prst="rect">
            <a:avLst/>
          </a:prstGeom>
          <a:noFill/>
        </p:spPr>
        <p:txBody>
          <a:bodyPr wrap="square" rtlCol="0">
            <a:spAutoFit/>
          </a:bodyPr>
          <a:lstStyle/>
          <a:p>
            <a:pPr algn="ctr"/>
            <a:r>
              <a:rPr lang="es-ES" sz="1200" b="1" dirty="0" smtClean="0">
                <a:solidFill>
                  <a:schemeClr val="accent1"/>
                </a:solidFill>
              </a:rPr>
              <a:t>OBJETIVO DE AUDITORÍA</a:t>
            </a:r>
            <a:endParaRPr lang="es-ES" sz="1200" b="1" dirty="0">
              <a:solidFill>
                <a:schemeClr val="accent1"/>
              </a:solidFill>
            </a:endParaRPr>
          </a:p>
        </p:txBody>
      </p:sp>
      <p:sp>
        <p:nvSpPr>
          <p:cNvPr id="8" name="7 CuadroTexto"/>
          <p:cNvSpPr txBox="1"/>
          <p:nvPr/>
        </p:nvSpPr>
        <p:spPr>
          <a:xfrm>
            <a:off x="5072066" y="865985"/>
            <a:ext cx="1857388" cy="276999"/>
          </a:xfrm>
          <a:prstGeom prst="rect">
            <a:avLst/>
          </a:prstGeom>
          <a:noFill/>
        </p:spPr>
        <p:txBody>
          <a:bodyPr wrap="square" rtlCol="0">
            <a:spAutoFit/>
          </a:bodyPr>
          <a:lstStyle/>
          <a:p>
            <a:pPr algn="ctr"/>
            <a:r>
              <a:rPr lang="es-ES" sz="1200" b="1" dirty="0" smtClean="0">
                <a:solidFill>
                  <a:schemeClr val="accent4">
                    <a:lumMod val="60000"/>
                    <a:lumOff val="40000"/>
                  </a:schemeClr>
                </a:solidFill>
              </a:rPr>
              <a:t>GENERAL</a:t>
            </a:r>
            <a:endParaRPr lang="es-ES" sz="1200" b="1" dirty="0">
              <a:solidFill>
                <a:schemeClr val="accent4">
                  <a:lumMod val="60000"/>
                  <a:lumOff val="40000"/>
                </a:schemeClr>
              </a:solidFill>
            </a:endParaRPr>
          </a:p>
        </p:txBody>
      </p:sp>
      <p:sp>
        <p:nvSpPr>
          <p:cNvPr id="9" name="8 CuadroTexto"/>
          <p:cNvSpPr txBox="1"/>
          <p:nvPr/>
        </p:nvSpPr>
        <p:spPr>
          <a:xfrm>
            <a:off x="5072066" y="2214554"/>
            <a:ext cx="1857388" cy="276999"/>
          </a:xfrm>
          <a:prstGeom prst="rect">
            <a:avLst/>
          </a:prstGeom>
          <a:noFill/>
        </p:spPr>
        <p:txBody>
          <a:bodyPr wrap="square" rtlCol="0">
            <a:spAutoFit/>
          </a:bodyPr>
          <a:lstStyle/>
          <a:p>
            <a:pPr algn="ctr"/>
            <a:r>
              <a:rPr lang="es-ES" sz="1200" b="1" dirty="0" smtClean="0">
                <a:solidFill>
                  <a:schemeClr val="accent4">
                    <a:lumMod val="60000"/>
                    <a:lumOff val="40000"/>
                  </a:schemeClr>
                </a:solidFill>
              </a:rPr>
              <a:t>ESPECÍFICOS</a:t>
            </a:r>
            <a:endParaRPr lang="es-ES" sz="1200" b="1" dirty="0">
              <a:solidFill>
                <a:schemeClr val="accent4">
                  <a:lumMod val="60000"/>
                  <a:lumOff val="40000"/>
                </a:schemeClr>
              </a:solidFill>
            </a:endParaRPr>
          </a:p>
        </p:txBody>
      </p:sp>
      <p:cxnSp>
        <p:nvCxnSpPr>
          <p:cNvPr id="11" name="10 Conector recto de flecha"/>
          <p:cNvCxnSpPr/>
          <p:nvPr/>
        </p:nvCxnSpPr>
        <p:spPr>
          <a:xfrm rot="5400000" flipH="1" flipV="1">
            <a:off x="2250265" y="2035959"/>
            <a:ext cx="1428760"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12 Conector recto de flecha"/>
          <p:cNvCxnSpPr/>
          <p:nvPr/>
        </p:nvCxnSpPr>
        <p:spPr>
          <a:xfrm rot="16200000" flipH="1">
            <a:off x="2571736" y="3143248"/>
            <a:ext cx="857256"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13 CuadroTexto"/>
          <p:cNvSpPr txBox="1"/>
          <p:nvPr/>
        </p:nvSpPr>
        <p:spPr>
          <a:xfrm>
            <a:off x="4143372" y="5259845"/>
            <a:ext cx="4572032" cy="1169551"/>
          </a:xfrm>
          <a:prstGeom prst="rect">
            <a:avLst/>
          </a:prstGeom>
          <a:noFill/>
        </p:spPr>
        <p:txBody>
          <a:bodyPr wrap="square" rtlCol="0">
            <a:spAutoFit/>
          </a:bodyPr>
          <a:lstStyle/>
          <a:p>
            <a:pPr algn="just"/>
            <a:r>
              <a:rPr lang="es-ES_tradnl" sz="1400" dirty="0" smtClean="0"/>
              <a:t>De acuerdo a los previos análisis de Control Interno realizados en la empresa, la naturaleza del negocio, la importancia en los Estados Financieros y el nivel de riesgo que representan, se enfocará el estudio de auditoría en las cuentas Caja y Bancos</a:t>
            </a:r>
            <a:r>
              <a:rPr lang="es-ES" sz="1400" dirty="0" smtClean="0"/>
              <a:t>.</a:t>
            </a:r>
            <a:endParaRPr lang="es-ES" sz="1400" dirty="0"/>
          </a:p>
        </p:txBody>
      </p:sp>
      <p:sp>
        <p:nvSpPr>
          <p:cNvPr id="15" name="14 CuadroTexto"/>
          <p:cNvSpPr txBox="1"/>
          <p:nvPr/>
        </p:nvSpPr>
        <p:spPr>
          <a:xfrm>
            <a:off x="2571736" y="5692991"/>
            <a:ext cx="1428760" cy="307777"/>
          </a:xfrm>
          <a:prstGeom prst="rect">
            <a:avLst/>
          </a:prstGeom>
          <a:noFill/>
        </p:spPr>
        <p:txBody>
          <a:bodyPr wrap="square" rtlCol="0">
            <a:spAutoFit/>
          </a:bodyPr>
          <a:lstStyle/>
          <a:p>
            <a:pPr algn="ctr"/>
            <a:r>
              <a:rPr lang="es-ES" sz="1400" b="1" dirty="0" smtClean="0">
                <a:solidFill>
                  <a:schemeClr val="bg2">
                    <a:lumMod val="50000"/>
                  </a:schemeClr>
                </a:solidFill>
              </a:rPr>
              <a:t>ALCANCE</a:t>
            </a:r>
            <a:endParaRPr lang="es-ES" sz="1400" b="1" dirty="0">
              <a:solidFill>
                <a:schemeClr val="bg2">
                  <a:lumMod val="50000"/>
                </a:schemeClr>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28596" y="1643050"/>
            <a:ext cx="3571900" cy="3539430"/>
          </a:xfrm>
          <a:prstGeom prst="rect">
            <a:avLst/>
          </a:prstGeom>
          <a:noFill/>
        </p:spPr>
        <p:txBody>
          <a:bodyPr wrap="square" rtlCol="0">
            <a:spAutoFit/>
          </a:bodyPr>
          <a:lstStyle/>
          <a:p>
            <a:pPr lvl="0" algn="just">
              <a:buFont typeface="Wingdings" pitchFamily="2" charset="2"/>
              <a:buChar char="Ø"/>
            </a:pPr>
            <a:r>
              <a:rPr lang="es-EC" sz="1400" dirty="0" smtClean="0"/>
              <a:t>Evaluación del método de arqueo de caja y su periodicidad.</a:t>
            </a:r>
            <a:endParaRPr lang="es-ES" sz="1400" dirty="0" smtClean="0"/>
          </a:p>
          <a:p>
            <a:pPr lvl="0" algn="just">
              <a:buFont typeface="Wingdings" pitchFamily="2" charset="2"/>
              <a:buChar char="Ø"/>
            </a:pPr>
            <a:r>
              <a:rPr lang="es-CO" sz="1400" dirty="0" smtClean="0"/>
              <a:t>Ejecución de un arqueo de Efectivo y Valores</a:t>
            </a:r>
            <a:endParaRPr lang="es-ES" sz="1400" dirty="0" smtClean="0"/>
          </a:p>
          <a:p>
            <a:pPr lvl="0" algn="just">
              <a:buFont typeface="Wingdings" pitchFamily="2" charset="2"/>
              <a:buChar char="Ø"/>
            </a:pPr>
            <a:r>
              <a:rPr lang="es-CO" sz="1400" dirty="0" err="1" smtClean="0"/>
              <a:t>Circularización</a:t>
            </a:r>
            <a:r>
              <a:rPr lang="es-CO" sz="1400" dirty="0" smtClean="0"/>
              <a:t> a Bancos.</a:t>
            </a:r>
            <a:endParaRPr lang="es-ES" sz="1400" dirty="0" smtClean="0"/>
          </a:p>
          <a:p>
            <a:pPr lvl="0" algn="just">
              <a:buFont typeface="Wingdings" pitchFamily="2" charset="2"/>
              <a:buChar char="Ø"/>
            </a:pPr>
            <a:r>
              <a:rPr lang="es-EC" sz="1400" dirty="0" smtClean="0"/>
              <a:t>Revisión del método de conciliación bancaria y su periodicidad.</a:t>
            </a:r>
            <a:endParaRPr lang="es-ES" sz="1400" dirty="0" smtClean="0"/>
          </a:p>
          <a:p>
            <a:pPr lvl="0" algn="just">
              <a:buFont typeface="Wingdings" pitchFamily="2" charset="2"/>
              <a:buChar char="Ø"/>
            </a:pPr>
            <a:r>
              <a:rPr lang="es-EC" sz="1400" dirty="0" smtClean="0"/>
              <a:t>Ejecución de una Reconciliación bancaria.</a:t>
            </a:r>
            <a:endParaRPr lang="es-ES" sz="1400" dirty="0" smtClean="0"/>
          </a:p>
          <a:p>
            <a:pPr lvl="0" algn="just">
              <a:buFont typeface="Wingdings" pitchFamily="2" charset="2"/>
              <a:buChar char="Ø"/>
            </a:pPr>
            <a:r>
              <a:rPr lang="es-EC" sz="1400" dirty="0" smtClean="0"/>
              <a:t>Verificación de control al libro Bancos y al libro Caja. </a:t>
            </a:r>
            <a:endParaRPr lang="es-ES" sz="1400" dirty="0" smtClean="0"/>
          </a:p>
          <a:p>
            <a:pPr lvl="0" algn="just">
              <a:buFont typeface="Wingdings" pitchFamily="2" charset="2"/>
              <a:buChar char="Ø"/>
            </a:pPr>
            <a:r>
              <a:rPr lang="es-AR" sz="1400" dirty="0" smtClean="0"/>
              <a:t>Ver antigüedad de las partidas. </a:t>
            </a:r>
            <a:endParaRPr lang="es-ES" sz="1400" dirty="0" smtClean="0"/>
          </a:p>
          <a:p>
            <a:pPr lvl="0" algn="just">
              <a:buFont typeface="Wingdings" pitchFamily="2" charset="2"/>
              <a:buChar char="Ø"/>
            </a:pPr>
            <a:r>
              <a:rPr lang="es-EC" sz="1400" dirty="0" smtClean="0"/>
              <a:t>Elaboración de Cédula Sumaria al Disponible.</a:t>
            </a:r>
            <a:endParaRPr lang="es-ES" sz="1400" dirty="0" smtClean="0"/>
          </a:p>
          <a:p>
            <a:pPr lvl="0" algn="just">
              <a:buFont typeface="Wingdings" pitchFamily="2" charset="2"/>
              <a:buChar char="Ø"/>
            </a:pPr>
            <a:r>
              <a:rPr lang="es-CO" sz="1400" dirty="0" smtClean="0"/>
              <a:t>Elaboración de Cédulas Analíticas de las cuentas que integran el Disponible.</a:t>
            </a:r>
            <a:endParaRPr lang="es-ES" sz="1400" dirty="0"/>
          </a:p>
        </p:txBody>
      </p:sp>
      <p:sp>
        <p:nvSpPr>
          <p:cNvPr id="5" name="4 CuadroTexto"/>
          <p:cNvSpPr txBox="1"/>
          <p:nvPr/>
        </p:nvSpPr>
        <p:spPr>
          <a:xfrm>
            <a:off x="857224" y="1294613"/>
            <a:ext cx="2643206" cy="276999"/>
          </a:xfrm>
          <a:prstGeom prst="rect">
            <a:avLst/>
          </a:prstGeom>
          <a:noFill/>
        </p:spPr>
        <p:txBody>
          <a:bodyPr wrap="square" rtlCol="0">
            <a:spAutoFit/>
          </a:bodyPr>
          <a:lstStyle/>
          <a:p>
            <a:pPr algn="ctr"/>
            <a:r>
              <a:rPr lang="es-ES" sz="1200" b="1" dirty="0" smtClean="0">
                <a:solidFill>
                  <a:schemeClr val="bg2">
                    <a:lumMod val="50000"/>
                  </a:schemeClr>
                </a:solidFill>
              </a:rPr>
              <a:t>PROCEDIMIENTOS SUSTANTIVOS</a:t>
            </a:r>
            <a:endParaRPr lang="es-ES" sz="1200" b="1" dirty="0">
              <a:solidFill>
                <a:schemeClr val="bg2">
                  <a:lumMod val="50000"/>
                </a:schemeClr>
              </a:solidFill>
            </a:endParaRPr>
          </a:p>
        </p:txBody>
      </p:sp>
      <p:sp>
        <p:nvSpPr>
          <p:cNvPr id="6" name="5 CuadroTexto"/>
          <p:cNvSpPr txBox="1"/>
          <p:nvPr/>
        </p:nvSpPr>
        <p:spPr>
          <a:xfrm>
            <a:off x="4429124" y="1648977"/>
            <a:ext cx="4429156" cy="4524315"/>
          </a:xfrm>
          <a:prstGeom prst="rect">
            <a:avLst/>
          </a:prstGeom>
          <a:noFill/>
        </p:spPr>
        <p:txBody>
          <a:bodyPr wrap="square" rtlCol="0">
            <a:spAutoFit/>
          </a:bodyPr>
          <a:lstStyle/>
          <a:p>
            <a:pPr algn="just">
              <a:buFont typeface="Wingdings" pitchFamily="2" charset="2"/>
              <a:buChar char="Ø"/>
            </a:pPr>
            <a:r>
              <a:rPr lang="es-EC" sz="1200" dirty="0" smtClean="0"/>
              <a:t>Limitación del acceso a los pagos</a:t>
            </a:r>
            <a:endParaRPr lang="es-ES" sz="1200" dirty="0" smtClean="0"/>
          </a:p>
          <a:p>
            <a:pPr algn="just">
              <a:buFont typeface="Wingdings" pitchFamily="2" charset="2"/>
              <a:buChar char="Ø"/>
            </a:pPr>
            <a:r>
              <a:rPr lang="es-EC" sz="1200" dirty="0" smtClean="0"/>
              <a:t>Pagos con cheques: firmas autorizadas</a:t>
            </a:r>
            <a:r>
              <a:rPr lang="es-MX" sz="1200" dirty="0" smtClean="0"/>
              <a:t>, inutilización de Cheques anulados </a:t>
            </a:r>
            <a:endParaRPr lang="es-ES" sz="1200" dirty="0" smtClean="0"/>
          </a:p>
          <a:p>
            <a:pPr algn="just">
              <a:buFont typeface="Wingdings" pitchFamily="2" charset="2"/>
              <a:buChar char="Ø"/>
            </a:pPr>
            <a:r>
              <a:rPr lang="es-EC" sz="1200" dirty="0" smtClean="0"/>
              <a:t>Control de las chequeras </a:t>
            </a:r>
            <a:endParaRPr lang="es-ES" sz="1200" dirty="0" smtClean="0"/>
          </a:p>
          <a:p>
            <a:pPr algn="just">
              <a:buFont typeface="Wingdings" pitchFamily="2" charset="2"/>
              <a:buChar char="Ø"/>
            </a:pPr>
            <a:r>
              <a:rPr lang="es-MX" sz="1200" dirty="0" smtClean="0"/>
              <a:t>Pagos autorizados previo examen de la documentación de respaldo </a:t>
            </a:r>
            <a:endParaRPr lang="es-ES" sz="1200" dirty="0" smtClean="0"/>
          </a:p>
          <a:p>
            <a:pPr algn="just">
              <a:buFont typeface="Wingdings" pitchFamily="2" charset="2"/>
              <a:buChar char="Ø"/>
            </a:pPr>
            <a:r>
              <a:rPr lang="es-EC" sz="1200" dirty="0" smtClean="0"/>
              <a:t>Control de los comprobantes de respaldos.</a:t>
            </a:r>
          </a:p>
          <a:p>
            <a:pPr algn="just">
              <a:buFont typeface="Wingdings" pitchFamily="2" charset="2"/>
              <a:buChar char="Ø"/>
            </a:pPr>
            <a:r>
              <a:rPr lang="es-EC" sz="1200" dirty="0" smtClean="0"/>
              <a:t>Caja Principal</a:t>
            </a:r>
            <a:r>
              <a:rPr lang="es-MX" sz="1200" dirty="0" smtClean="0"/>
              <a:t>: Verificación de que todos los envíos de dinero del exterior al Ecuador se reciben íntegros y diariamente, todos los pagos de giros se efectúan previa orden de pago en efectivo o por medio de depósitos en las cuentas bancarias de los beneficiarios, mediante cheques autorizados se cubren los gastos operativos. </a:t>
            </a:r>
            <a:endParaRPr lang="es-ES" sz="1200" dirty="0" smtClean="0"/>
          </a:p>
          <a:p>
            <a:pPr algn="just">
              <a:buFont typeface="Wingdings" pitchFamily="2" charset="2"/>
              <a:buChar char="Ø"/>
            </a:pPr>
            <a:r>
              <a:rPr lang="es-EC" sz="1200" dirty="0" smtClean="0"/>
              <a:t>Comprobación de ejecución de Arqueo diario de cajas menores y comprobación de Arqueo de Caja Mayor semanal</a:t>
            </a:r>
            <a:r>
              <a:rPr lang="es-MX" sz="1200" dirty="0" smtClean="0"/>
              <a:t>. </a:t>
            </a:r>
            <a:endParaRPr lang="es-ES" sz="1200" dirty="0" smtClean="0"/>
          </a:p>
          <a:p>
            <a:pPr lvl="0" algn="just"/>
            <a:r>
              <a:rPr lang="es-EC" sz="1200" dirty="0" smtClean="0"/>
              <a:t>Conciliación bancaria mensual </a:t>
            </a:r>
            <a:endParaRPr lang="es-ES" sz="1200" dirty="0" smtClean="0"/>
          </a:p>
          <a:p>
            <a:pPr lvl="0" algn="just"/>
            <a:r>
              <a:rPr lang="es-MX" sz="1200" dirty="0" smtClean="0"/>
              <a:t>Control e Integridad del libro Bancos</a:t>
            </a:r>
            <a:endParaRPr lang="es-ES" sz="1200" dirty="0" smtClean="0"/>
          </a:p>
          <a:p>
            <a:pPr lvl="0" algn="just"/>
            <a:r>
              <a:rPr lang="es-CO" sz="1200" dirty="0" smtClean="0"/>
              <a:t>Archivo de conciliaciones bancarias efectuadas en el período.</a:t>
            </a:r>
            <a:endParaRPr lang="es-ES" sz="1200" dirty="0" smtClean="0"/>
          </a:p>
          <a:p>
            <a:pPr lvl="0" algn="just"/>
            <a:r>
              <a:rPr lang="es-MX" sz="1200" b="1" dirty="0" smtClean="0"/>
              <a:t>Control de la documentación: </a:t>
            </a:r>
            <a:r>
              <a:rPr lang="es-MX" sz="1200" dirty="0" smtClean="0"/>
              <a:t>Secuencia numérica, integridad </a:t>
            </a:r>
            <a:endParaRPr lang="es-ES" sz="1200" dirty="0" smtClean="0"/>
          </a:p>
          <a:p>
            <a:pPr lvl="0" algn="just"/>
            <a:r>
              <a:rPr lang="es-EC" sz="1200" dirty="0" smtClean="0"/>
              <a:t>Control contable periódico</a:t>
            </a:r>
            <a:endParaRPr lang="es-ES" sz="1200" dirty="0" smtClean="0"/>
          </a:p>
          <a:p>
            <a:pPr lvl="0" algn="just"/>
            <a:r>
              <a:rPr lang="es-MX" sz="1200" dirty="0" smtClean="0"/>
              <a:t>Custodia de Otros Valores: Giros por pagar. </a:t>
            </a:r>
            <a:endParaRPr lang="es-ES" sz="1200" dirty="0"/>
          </a:p>
        </p:txBody>
      </p:sp>
      <p:sp>
        <p:nvSpPr>
          <p:cNvPr id="7" name="6 CuadroTexto"/>
          <p:cNvSpPr txBox="1"/>
          <p:nvPr/>
        </p:nvSpPr>
        <p:spPr>
          <a:xfrm>
            <a:off x="5214942" y="1214422"/>
            <a:ext cx="2643206" cy="276999"/>
          </a:xfrm>
          <a:prstGeom prst="rect">
            <a:avLst/>
          </a:prstGeom>
          <a:noFill/>
        </p:spPr>
        <p:txBody>
          <a:bodyPr wrap="square" rtlCol="0">
            <a:spAutoFit/>
          </a:bodyPr>
          <a:lstStyle/>
          <a:p>
            <a:pPr algn="ctr"/>
            <a:r>
              <a:rPr lang="es-ES" sz="1200" b="1" dirty="0" smtClean="0">
                <a:solidFill>
                  <a:schemeClr val="bg2">
                    <a:lumMod val="50000"/>
                  </a:schemeClr>
                </a:solidFill>
              </a:rPr>
              <a:t>PROCEDIMIENTOS  DE CONTROL</a:t>
            </a:r>
            <a:endParaRPr lang="es-ES" sz="1200" b="1" dirty="0">
              <a:solidFill>
                <a:schemeClr val="bg2">
                  <a:lumMod val="50000"/>
                </a:schemeClr>
              </a:solidFill>
            </a:endParaRPr>
          </a:p>
        </p:txBody>
      </p:sp>
      <p:sp>
        <p:nvSpPr>
          <p:cNvPr id="8" name="7 CuadroTexto"/>
          <p:cNvSpPr txBox="1"/>
          <p:nvPr/>
        </p:nvSpPr>
        <p:spPr>
          <a:xfrm>
            <a:off x="3143240" y="357166"/>
            <a:ext cx="2643206" cy="369332"/>
          </a:xfrm>
          <a:prstGeom prst="rect">
            <a:avLst/>
          </a:prstGeom>
          <a:noFill/>
        </p:spPr>
        <p:txBody>
          <a:bodyPr wrap="square" rtlCol="0">
            <a:spAutoFit/>
          </a:bodyPr>
          <a:lstStyle/>
          <a:p>
            <a:r>
              <a:rPr lang="es-ES" b="1" dirty="0" smtClean="0">
                <a:solidFill>
                  <a:schemeClr val="accent1">
                    <a:lumMod val="75000"/>
                  </a:schemeClr>
                </a:solidFill>
              </a:rPr>
              <a:t>PLAN DE AUDITORÍA</a:t>
            </a:r>
            <a:endParaRPr lang="es-ES" b="1" dirty="0">
              <a:solidFill>
                <a:schemeClr val="accent1">
                  <a:lumMod val="75000"/>
                </a:schemeClr>
              </a:solidFill>
            </a:endParaRPr>
          </a:p>
        </p:txBody>
      </p:sp>
      <p:sp>
        <p:nvSpPr>
          <p:cNvPr id="9" name="8 Arco"/>
          <p:cNvSpPr/>
          <p:nvPr/>
        </p:nvSpPr>
        <p:spPr>
          <a:xfrm>
            <a:off x="4786314" y="500042"/>
            <a:ext cx="1643074" cy="142876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10" name="9 Arco"/>
          <p:cNvSpPr/>
          <p:nvPr/>
        </p:nvSpPr>
        <p:spPr>
          <a:xfrm rot="16200000">
            <a:off x="2357422" y="500042"/>
            <a:ext cx="1428760" cy="142876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28596" y="642919"/>
            <a:ext cx="8358246" cy="3000395"/>
          </a:xfrm>
        </p:spPr>
        <p:txBody>
          <a:bodyPr>
            <a:normAutofit fontScale="92500" lnSpcReduction="10000"/>
          </a:bodyPr>
          <a:lstStyle/>
          <a:p>
            <a:pPr algn="just">
              <a:buFont typeface="Wingdings" pitchFamily="2" charset="2"/>
              <a:buChar char="Ø"/>
            </a:pPr>
            <a:r>
              <a:rPr lang="es-CO" sz="1800" dirty="0" smtClean="0"/>
              <a:t>Las muestras fueron tomadas de la siguiente forma: se tomó al azar los elementos otorgados por la función </a:t>
            </a:r>
            <a:r>
              <a:rPr lang="es-CO" sz="1800" dirty="0" err="1" smtClean="0"/>
              <a:t>Random</a:t>
            </a:r>
            <a:r>
              <a:rPr lang="es-CO" sz="1800" dirty="0" smtClean="0"/>
              <a:t> o Aleatorio entre todos los números que conforman la población de cada una de las cuentas, extrayéndose así, la muestra para el rubro Caja conformada por los 442 valores de certificados de giros pagados en efectivo y la muestra para el rubro Bancos mediante 177 valores de giros pagados mediante depósitos bancarios.  </a:t>
            </a:r>
            <a:endParaRPr lang="es-ES" sz="1800" dirty="0" smtClean="0"/>
          </a:p>
          <a:p>
            <a:pPr algn="just">
              <a:buFont typeface="Wingdings" pitchFamily="2" charset="2"/>
              <a:buChar char="Ø"/>
            </a:pPr>
            <a:r>
              <a:rPr lang="es-ES_tradnl" sz="1800" dirty="0" smtClean="0"/>
              <a:t>La muestra auditada de Caja tiene un valor medio de $246.92 por cuenta, mientras que la media </a:t>
            </a:r>
            <a:r>
              <a:rPr lang="es-ES_tradnl" sz="1800" dirty="0" err="1" smtClean="0"/>
              <a:t>muestral</a:t>
            </a:r>
            <a:r>
              <a:rPr lang="es-ES_tradnl" sz="1800" dirty="0" smtClean="0"/>
              <a:t> de Bancos es de $29.07. </a:t>
            </a:r>
            <a:r>
              <a:rPr lang="es-CO" sz="1800" dirty="0" smtClean="0"/>
              <a:t>Para evaluar si existen o no significancias, se procede a establecer un intervalo de confianza mediante la </a:t>
            </a:r>
            <a:r>
              <a:rPr lang="es-CO" sz="1800" b="1" dirty="0" smtClean="0"/>
              <a:t>Fórmula 4.3</a:t>
            </a:r>
            <a:r>
              <a:rPr lang="es-CO" sz="1800" dirty="0" smtClean="0"/>
              <a:t>, donde se obtiene los siguientes resultados:</a:t>
            </a:r>
            <a:endParaRPr lang="es-ES" sz="1800" dirty="0" smtClean="0"/>
          </a:p>
          <a:p>
            <a:pPr algn="just">
              <a:buNone/>
            </a:pPr>
            <a:endParaRPr lang="es-ES" sz="1800" dirty="0"/>
          </a:p>
        </p:txBody>
      </p:sp>
      <p:sp>
        <p:nvSpPr>
          <p:cNvPr id="3" name="2 Título"/>
          <p:cNvSpPr>
            <a:spLocks noGrp="1"/>
          </p:cNvSpPr>
          <p:nvPr>
            <p:ph type="title"/>
          </p:nvPr>
        </p:nvSpPr>
        <p:spPr>
          <a:xfrm>
            <a:off x="428596" y="214290"/>
            <a:ext cx="8229600" cy="428628"/>
          </a:xfrm>
        </p:spPr>
        <p:txBody>
          <a:bodyPr>
            <a:normAutofit fontScale="90000"/>
          </a:bodyPr>
          <a:lstStyle/>
          <a:p>
            <a:pPr algn="ctr"/>
            <a:r>
              <a:rPr lang="es-ES" sz="2400" dirty="0" smtClean="0"/>
              <a:t>Pruebas sustantivas mediante muestreo estadístico</a:t>
            </a:r>
            <a:endParaRPr lang="es-ES" sz="2400" dirty="0"/>
          </a:p>
        </p:txBody>
      </p:sp>
      <p:sp>
        <p:nvSpPr>
          <p:cNvPr id="7987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graphicFrame>
        <p:nvGraphicFramePr>
          <p:cNvPr id="79877" name="Object 5"/>
          <p:cNvGraphicFramePr>
            <a:graphicFrameLocks noChangeAspect="1"/>
          </p:cNvGraphicFramePr>
          <p:nvPr/>
        </p:nvGraphicFramePr>
        <p:xfrm>
          <a:off x="428596" y="3905257"/>
          <a:ext cx="3857651" cy="523875"/>
        </p:xfrm>
        <a:graphic>
          <a:graphicData uri="http://schemas.openxmlformats.org/presentationml/2006/ole">
            <p:oleObj spid="_x0000_s79877" name="Ecuación" r:id="rId3" imgW="3340100" imgH="419100" progId="Equation.3">
              <p:embed/>
            </p:oleObj>
          </a:graphicData>
        </a:graphic>
      </p:graphicFrame>
      <p:sp>
        <p:nvSpPr>
          <p:cNvPr id="79880"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S"/>
          </a:p>
        </p:txBody>
      </p:sp>
      <p:graphicFrame>
        <p:nvGraphicFramePr>
          <p:cNvPr id="79879" name="Object 7"/>
          <p:cNvGraphicFramePr>
            <a:graphicFrameLocks noChangeAspect="1"/>
          </p:cNvGraphicFramePr>
          <p:nvPr/>
        </p:nvGraphicFramePr>
        <p:xfrm>
          <a:off x="5214942" y="3857628"/>
          <a:ext cx="3643338" cy="523875"/>
        </p:xfrm>
        <a:graphic>
          <a:graphicData uri="http://schemas.openxmlformats.org/presentationml/2006/ole">
            <p:oleObj spid="_x0000_s79879" name="Ecuación" r:id="rId4" imgW="2984500" imgH="419100" progId="Equation.3">
              <p:embed/>
            </p:oleObj>
          </a:graphicData>
        </a:graphic>
      </p:graphicFrame>
      <p:sp>
        <p:nvSpPr>
          <p:cNvPr id="12" name="11 CuadroTexto"/>
          <p:cNvSpPr txBox="1"/>
          <p:nvPr/>
        </p:nvSpPr>
        <p:spPr>
          <a:xfrm>
            <a:off x="3286116" y="4476286"/>
            <a:ext cx="2786082" cy="646331"/>
          </a:xfrm>
          <a:prstGeom prst="rect">
            <a:avLst/>
          </a:prstGeom>
          <a:noFill/>
        </p:spPr>
        <p:txBody>
          <a:bodyPr wrap="square" rtlCol="0">
            <a:spAutoFit/>
          </a:bodyPr>
          <a:lstStyle/>
          <a:p>
            <a:r>
              <a:rPr lang="es-CO" sz="1200" b="1" dirty="0" smtClean="0"/>
              <a:t>              CAJA          BANCOS</a:t>
            </a:r>
            <a:endParaRPr lang="es-ES" sz="1200" dirty="0" smtClean="0"/>
          </a:p>
          <a:p>
            <a:r>
              <a:rPr lang="es-CO" sz="1200" b="1" dirty="0" smtClean="0"/>
              <a:t> L S :  $  236.65       $ 27.52</a:t>
            </a:r>
            <a:endParaRPr lang="es-ES" sz="1200" dirty="0" smtClean="0"/>
          </a:p>
          <a:p>
            <a:r>
              <a:rPr lang="es-CO" sz="1200" b="1" dirty="0" smtClean="0"/>
              <a:t> L I :   $  257.19       $ 30.62</a:t>
            </a:r>
            <a:endParaRPr lang="es-ES" sz="1200" dirty="0"/>
          </a:p>
        </p:txBody>
      </p:sp>
      <p:sp>
        <p:nvSpPr>
          <p:cNvPr id="13" name="12 CuadroTexto"/>
          <p:cNvSpPr txBox="1"/>
          <p:nvPr/>
        </p:nvSpPr>
        <p:spPr>
          <a:xfrm>
            <a:off x="571472" y="5465406"/>
            <a:ext cx="8215370" cy="892552"/>
          </a:xfrm>
          <a:prstGeom prst="rect">
            <a:avLst/>
          </a:prstGeom>
          <a:noFill/>
        </p:spPr>
        <p:txBody>
          <a:bodyPr wrap="square" rtlCol="0">
            <a:spAutoFit/>
          </a:bodyPr>
          <a:lstStyle/>
          <a:p>
            <a:pPr algn="just"/>
            <a:r>
              <a:rPr lang="es-ES_tradnl" sz="1300" dirty="0" smtClean="0"/>
              <a:t>Mediante los límites encontrados, se aprecia que las medias </a:t>
            </a:r>
            <a:r>
              <a:rPr lang="es-ES_tradnl" sz="1300" dirty="0" err="1" smtClean="0"/>
              <a:t>muestrales</a:t>
            </a:r>
            <a:r>
              <a:rPr lang="es-ES_tradnl" sz="1300" dirty="0" smtClean="0"/>
              <a:t> de Caja $246.92 y de Bancos $29.07, están dentro de sus intervalos de confianza calculados, por lo cual se determina que no existe un error significativo en las cuentas analizadas de los estados financieros, lo que representa que los rubros evaluados de los estados financieros no están materialmente errados.</a:t>
            </a:r>
            <a:endParaRPr lang="es-ES" sz="1300" dirty="0"/>
          </a:p>
        </p:txBody>
      </p:sp>
      <p:sp>
        <p:nvSpPr>
          <p:cNvPr id="14" name="13 CuadroTexto"/>
          <p:cNvSpPr txBox="1"/>
          <p:nvPr/>
        </p:nvSpPr>
        <p:spPr>
          <a:xfrm>
            <a:off x="1857356" y="3643314"/>
            <a:ext cx="1357322" cy="276999"/>
          </a:xfrm>
          <a:prstGeom prst="rect">
            <a:avLst/>
          </a:prstGeom>
          <a:noFill/>
        </p:spPr>
        <p:txBody>
          <a:bodyPr wrap="square" rtlCol="0">
            <a:spAutoFit/>
          </a:bodyPr>
          <a:lstStyle/>
          <a:p>
            <a:r>
              <a:rPr lang="es-ES" sz="1200" b="1" dirty="0" smtClean="0">
                <a:solidFill>
                  <a:schemeClr val="bg2">
                    <a:lumMod val="75000"/>
                  </a:schemeClr>
                </a:solidFill>
              </a:rPr>
              <a:t>RUBRO CAJA</a:t>
            </a:r>
            <a:endParaRPr lang="es-ES" sz="1200" b="1" dirty="0">
              <a:solidFill>
                <a:schemeClr val="bg2">
                  <a:lumMod val="75000"/>
                </a:schemeClr>
              </a:solidFill>
            </a:endParaRPr>
          </a:p>
        </p:txBody>
      </p:sp>
      <p:sp>
        <p:nvSpPr>
          <p:cNvPr id="15" name="14 CuadroTexto"/>
          <p:cNvSpPr txBox="1"/>
          <p:nvPr/>
        </p:nvSpPr>
        <p:spPr>
          <a:xfrm>
            <a:off x="6500826" y="3571876"/>
            <a:ext cx="1357322" cy="276999"/>
          </a:xfrm>
          <a:prstGeom prst="rect">
            <a:avLst/>
          </a:prstGeom>
          <a:noFill/>
        </p:spPr>
        <p:txBody>
          <a:bodyPr wrap="square" rtlCol="0">
            <a:spAutoFit/>
          </a:bodyPr>
          <a:lstStyle/>
          <a:p>
            <a:r>
              <a:rPr lang="es-ES" sz="1200" b="1" dirty="0" smtClean="0">
                <a:solidFill>
                  <a:schemeClr val="bg2">
                    <a:lumMod val="75000"/>
                  </a:schemeClr>
                </a:solidFill>
              </a:rPr>
              <a:t>RUBRO BANCOS</a:t>
            </a:r>
            <a:endParaRPr lang="es-ES" sz="1200" b="1" dirty="0">
              <a:solidFill>
                <a:schemeClr val="bg2">
                  <a:lumMod val="75000"/>
                </a:schemeClr>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500034" y="1331929"/>
            <a:ext cx="8229600" cy="4525963"/>
          </a:xfrm>
        </p:spPr>
        <p:txBody>
          <a:bodyPr>
            <a:noAutofit/>
          </a:bodyPr>
          <a:lstStyle/>
          <a:p>
            <a:pPr algn="just"/>
            <a:r>
              <a:rPr lang="es-CO" sz="1800" dirty="0" smtClean="0"/>
              <a:t>La </a:t>
            </a:r>
            <a:r>
              <a:rPr lang="es-EC" sz="1800" dirty="0" smtClean="0"/>
              <a:t>Empresa MKP S.A.</a:t>
            </a:r>
            <a:r>
              <a:rPr lang="es-CO" sz="1800" dirty="0" smtClean="0"/>
              <a:t> en lo referente al control interno a las cuentas Caja y Bancos se la ha calificado como medianamente confiable, debido a que como organización hacen controles, pero no los necesarios y suficientes, a continuación se muestra los principales factores que afectan el control interno:</a:t>
            </a:r>
            <a:endParaRPr lang="es-ES" sz="1800" dirty="0" smtClean="0"/>
          </a:p>
          <a:p>
            <a:pPr lvl="0" algn="just"/>
            <a:r>
              <a:rPr lang="es-CO" sz="1800" dirty="0" smtClean="0"/>
              <a:t>Las personas encargadas de realizar funciones de Caja activa también tiene acceso a las Fondos monetarios sin previo permiso. Las personas de contabilidad tienen acceso a la Caja fuerte de la empresa, manipulando el dinero físico y entregándolo a los cajeros, cuando esto no es permitido, dado que ellos revisan lo que se controla mediante el sistema de certificados o comprobantes.</a:t>
            </a:r>
            <a:endParaRPr lang="es-ES" sz="1800" dirty="0" smtClean="0"/>
          </a:p>
          <a:p>
            <a:pPr lvl="0" algn="just"/>
            <a:r>
              <a:rPr lang="es-CO" sz="1800" dirty="0" smtClean="0"/>
              <a:t>Las copias de los comprobantes de pago de los giros tanto en efectivo como mediante depósitos bancarios, a parte de lo proporcionado por el sistema recién se implementó en el 2008. Antes contaban con un contador que les llevaba todos sus movimientos en su propio sistema independiente y solo les presentaba resultados finales, por lo que siempre tenían contratiempos al final del período contable.</a:t>
            </a:r>
            <a:endParaRPr lang="es-ES" sz="1800" dirty="0" smtClean="0"/>
          </a:p>
        </p:txBody>
      </p:sp>
      <p:sp>
        <p:nvSpPr>
          <p:cNvPr id="3" name="2 Título"/>
          <p:cNvSpPr>
            <a:spLocks noGrp="1"/>
          </p:cNvSpPr>
          <p:nvPr>
            <p:ph type="title"/>
          </p:nvPr>
        </p:nvSpPr>
        <p:spPr>
          <a:xfrm>
            <a:off x="457200" y="346076"/>
            <a:ext cx="8229600" cy="725470"/>
          </a:xfrm>
        </p:spPr>
        <p:txBody>
          <a:bodyPr>
            <a:noAutofit/>
          </a:bodyPr>
          <a:lstStyle/>
          <a:p>
            <a:pPr algn="ctr"/>
            <a:r>
              <a:rPr lang="es-ES" sz="3200" dirty="0" smtClean="0"/>
              <a:t>INFORME DE CONTROL INTERNO RELATIVO A CAJA Y BANCOS</a:t>
            </a:r>
            <a:endParaRPr lang="es-E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a:bodyPr>
          <a:lstStyle/>
          <a:p>
            <a:pPr marL="624078" indent="-514350" algn="just">
              <a:buFont typeface="+mj-lt"/>
              <a:buAutoNum type="arabicPeriod" startAt="4"/>
            </a:pPr>
            <a:r>
              <a:rPr lang="es-ES_tradnl" sz="2400" dirty="0" smtClean="0"/>
              <a:t>Son los requisitos mínimos de calidad relativos a la personalidad del auditor, al trabajo que desempeña y la información que rinde como resultado de este trabajo. De acuerdo con lo anterior, las normas de la auditoría se agrupan en:</a:t>
            </a:r>
          </a:p>
          <a:p>
            <a:pPr marL="624078" indent="-514350" algn="just">
              <a:buNone/>
            </a:pPr>
            <a:endParaRPr lang="es-EC" dirty="0" smtClean="0"/>
          </a:p>
          <a:p>
            <a:pPr marL="603504" lvl="2" indent="-256032" algn="just">
              <a:spcBef>
                <a:spcPts val="400"/>
              </a:spcBef>
              <a:buSzPct val="68000"/>
              <a:buFont typeface="Wingdings 3"/>
              <a:buChar char=""/>
            </a:pPr>
            <a:r>
              <a:rPr lang="es-ES_tradnl" sz="2400" dirty="0" smtClean="0"/>
              <a:t>NORMAS PERSONALES:</a:t>
            </a:r>
            <a:endParaRPr lang="es-EC" sz="2400" dirty="0" smtClean="0"/>
          </a:p>
          <a:p>
            <a:pPr marL="886968" lvl="3" indent="-256032" algn="just">
              <a:spcBef>
                <a:spcPts val="400"/>
              </a:spcBef>
              <a:buSzPct val="68000"/>
              <a:buFont typeface="Wingdings 3"/>
              <a:buChar char=""/>
            </a:pPr>
            <a:r>
              <a:rPr lang="es-ES_tradnl" sz="2400" dirty="0" smtClean="0"/>
              <a:t>Entrenamiento y Capacidad Profesional</a:t>
            </a:r>
            <a:endParaRPr lang="es-EC" sz="2400" dirty="0" smtClean="0"/>
          </a:p>
          <a:p>
            <a:pPr marL="886968" lvl="3" indent="-256032" algn="just">
              <a:spcBef>
                <a:spcPts val="400"/>
              </a:spcBef>
              <a:buSzPct val="68000"/>
              <a:buFont typeface="Wingdings 3"/>
              <a:buChar char=""/>
            </a:pPr>
            <a:r>
              <a:rPr lang="es-ES_tradnl" sz="2400" dirty="0" smtClean="0"/>
              <a:t>Independencia</a:t>
            </a:r>
            <a:endParaRPr lang="es-EC" sz="2400" dirty="0" smtClean="0"/>
          </a:p>
          <a:p>
            <a:pPr marL="886968" lvl="3" indent="-256032" algn="just">
              <a:spcBef>
                <a:spcPts val="400"/>
              </a:spcBef>
              <a:buSzPct val="68000"/>
              <a:buFont typeface="Wingdings 3"/>
              <a:buChar char=""/>
            </a:pPr>
            <a:r>
              <a:rPr lang="es-ES_tradnl" sz="2400" dirty="0" smtClean="0"/>
              <a:t>Cuidado o Esmero Profesional</a:t>
            </a:r>
            <a:endParaRPr lang="es-EC" sz="2400" dirty="0" smtClean="0"/>
          </a:p>
          <a:p>
            <a:pPr marL="603504" lvl="2" indent="-256032" algn="just">
              <a:spcBef>
                <a:spcPts val="400"/>
              </a:spcBef>
              <a:buSzPct val="68000"/>
              <a:buNone/>
            </a:pPr>
            <a:endParaRPr lang="es-EC" dirty="0" smtClean="0"/>
          </a:p>
          <a:p>
            <a:pPr marL="880110" lvl="1" indent="-514350" algn="r">
              <a:buFont typeface="+mj-lt"/>
              <a:buAutoNum type="arabicPeriod" startAt="4"/>
            </a:pPr>
            <a:r>
              <a:rPr lang="es-ES_tradnl" sz="1600" dirty="0" smtClean="0"/>
              <a:t>http://www.monografias.com/trabajos12/aufi/aufi.shtml</a:t>
            </a:r>
            <a:endParaRPr lang="es-EC" sz="1600" dirty="0" smtClean="0"/>
          </a:p>
        </p:txBody>
      </p:sp>
      <p:sp>
        <p:nvSpPr>
          <p:cNvPr id="3" name="2 Título"/>
          <p:cNvSpPr>
            <a:spLocks noGrp="1"/>
          </p:cNvSpPr>
          <p:nvPr>
            <p:ph type="title"/>
          </p:nvPr>
        </p:nvSpPr>
        <p:spPr/>
        <p:txBody>
          <a:bodyPr/>
          <a:lstStyle/>
          <a:p>
            <a:r>
              <a:rPr lang="es-ES_tradnl" dirty="0" smtClean="0"/>
              <a:t>NORMAS DE AUDITORÍA</a:t>
            </a:r>
            <a:endParaRPr lang="es-EC"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428604"/>
            <a:ext cx="8229600" cy="6143668"/>
          </a:xfrm>
        </p:spPr>
        <p:txBody>
          <a:bodyPr>
            <a:normAutofit fontScale="70000" lnSpcReduction="20000"/>
          </a:bodyPr>
          <a:lstStyle/>
          <a:p>
            <a:pPr lvl="0" algn="just"/>
            <a:r>
              <a:rPr lang="es-CO" dirty="0" smtClean="0"/>
              <a:t>El supervisor o tesorero no es responsable de todos los movimientos físicos del dinero.</a:t>
            </a:r>
            <a:endParaRPr lang="es-ES" dirty="0" smtClean="0"/>
          </a:p>
          <a:p>
            <a:pPr lvl="0" algn="just"/>
            <a:r>
              <a:rPr lang="es-CO" dirty="0" smtClean="0"/>
              <a:t>Interviene Contabilidad en la recepción, ordenamiento y almacenamiento de los fondos monetarios (dinero en efectivo).</a:t>
            </a:r>
            <a:endParaRPr lang="es-ES" dirty="0" smtClean="0"/>
          </a:p>
          <a:p>
            <a:pPr lvl="0" algn="just"/>
            <a:r>
              <a:rPr lang="es-CO" dirty="0" smtClean="0"/>
              <a:t>Se posee manual de procedimientos y políticas para lo referente a Caja y Bancos, pero presenta reincidentes falencias.</a:t>
            </a:r>
            <a:endParaRPr lang="es-ES" dirty="0" smtClean="0"/>
          </a:p>
          <a:p>
            <a:pPr lvl="0" algn="just"/>
            <a:r>
              <a:rPr lang="es-CO" dirty="0" smtClean="0"/>
              <a:t>No poseen guardias en las bodegas, ya que suelen ser los mensajeros quienes realizan esta labor junto con dos perros </a:t>
            </a:r>
            <a:r>
              <a:rPr lang="es-CO" dirty="0" err="1" smtClean="0"/>
              <a:t>policias</a:t>
            </a:r>
            <a:r>
              <a:rPr lang="es-CO" dirty="0" smtClean="0"/>
              <a:t>.</a:t>
            </a:r>
            <a:endParaRPr lang="es-ES" dirty="0" smtClean="0"/>
          </a:p>
          <a:p>
            <a:pPr lvl="0" algn="just"/>
            <a:r>
              <a:rPr lang="es-CO" dirty="0" smtClean="0"/>
              <a:t>La Caja Fuerte no posee seguro ante un eventual suceso como robo o catástrofe natural o provocada.</a:t>
            </a:r>
            <a:endParaRPr lang="es-ES" dirty="0" smtClean="0"/>
          </a:p>
          <a:p>
            <a:pPr lvl="0" algn="just"/>
            <a:r>
              <a:rPr lang="es-CO" dirty="0" smtClean="0"/>
              <a:t>El personal no recibe capacitación para poder desempeñar mejor su trabajo.</a:t>
            </a:r>
            <a:endParaRPr lang="es-ES" dirty="0" smtClean="0"/>
          </a:p>
          <a:p>
            <a:pPr lvl="0" algn="just"/>
            <a:r>
              <a:rPr lang="es-CO" dirty="0" smtClean="0"/>
              <a:t>Al realizar las comparaciones entre valores de libros y los respaldos de los giros pagados, se encontraron diferencias pero no eran materiales. Las cuales sucedieron por mal registro de datos en el sistema.</a:t>
            </a:r>
            <a:endParaRPr lang="es-ES" dirty="0" smtClean="0"/>
          </a:p>
          <a:p>
            <a:pPr lvl="0" algn="just"/>
            <a:r>
              <a:rPr lang="es-CO" dirty="0" smtClean="0"/>
              <a:t>Los comprobantes que respaldan los giros pagados tanto en efectivo como en depósitos bancarios, existen en su totalidad, sin embargo el 45% de los certificados de pago en efectivo y el 47.5% de los comprobantes de pago mediante depósitos no cumplen con todos los procedimientos de control interno listados en las políticas de la empresa.</a:t>
            </a:r>
            <a:endParaRPr lang="es-ES" dirty="0" smtClean="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77500" lnSpcReduction="20000"/>
          </a:bodyPr>
          <a:lstStyle/>
          <a:p>
            <a:pPr lvl="0" algn="just"/>
            <a:r>
              <a:rPr lang="es-CO" dirty="0" smtClean="0"/>
              <a:t>Los Arqueos de Caja se realizan una vez a la semana a las cajas menores y una a dos veces al mes a la caja mayor, lo que debido a la naturaleza del negocio incrementa el riesgo para la existencia de errores o fraudes.</a:t>
            </a:r>
            <a:endParaRPr lang="es-ES" dirty="0" smtClean="0"/>
          </a:p>
          <a:p>
            <a:pPr lvl="0" algn="just"/>
            <a:r>
              <a:rPr lang="es-ES" dirty="0" smtClean="0"/>
              <a:t>Se efectúan las debidas conciliaciones bancarias mensuales y los respectivos controles al libro Bancos y sus auxiliares, no obstante el archivo de las conciliaciones bancarias y el libro detallado de los movimientos bancarios no se encuentran en la empresa, sino que son guardados y manejados exclusivamente por el Contador General.</a:t>
            </a:r>
          </a:p>
          <a:p>
            <a:pPr lvl="0" algn="just"/>
            <a:r>
              <a:rPr lang="es-ES" dirty="0" smtClean="0"/>
              <a:t>La empresa no cuenta con el Manual pertinente para el control y prevención del Lavado de Activos y no se cuenta con la capacitación informativa de la ley de prevención de lavado de activos.</a:t>
            </a:r>
          </a:p>
          <a:p>
            <a:pPr algn="just"/>
            <a:endParaRPr lang="es-E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57158" y="928670"/>
            <a:ext cx="8501122" cy="5078621"/>
          </a:xfrm>
        </p:spPr>
        <p:txBody>
          <a:bodyPr>
            <a:noAutofit/>
          </a:bodyPr>
          <a:lstStyle/>
          <a:p>
            <a:pPr algn="just"/>
            <a:r>
              <a:rPr lang="es-CO" sz="1500" smtClean="0"/>
              <a:t>Después </a:t>
            </a:r>
            <a:r>
              <a:rPr lang="es-CO" sz="1500" dirty="0" smtClean="0"/>
              <a:t>de haber realizado la respectiva auditoría a los rubros de Caja y Bancos de  la empresa se puede concluir lo siguiente:</a:t>
            </a:r>
            <a:endParaRPr lang="es-ES" sz="1500" dirty="0" smtClean="0"/>
          </a:p>
          <a:p>
            <a:pPr lvl="0" algn="just"/>
            <a:r>
              <a:rPr lang="es-ES" sz="1500" dirty="0" smtClean="0"/>
              <a:t>S</a:t>
            </a:r>
            <a:r>
              <a:rPr lang="es-CO" sz="1500" dirty="0" smtClean="0"/>
              <a:t>e encontró que habían diferencias al cruzar la información de libros digitales y los certificados de pago que controlan la forma de pago de los giros, al investigar se constató que la empresa maneja un sistema financiero para el control de la recepción y pago de los giros. Programa que suele originar diferencias por el traslado y conversión de cantidades, debido a que en su mayoría son depositadas en euros y el tipo de cambio del sistema suele causar fluctuaciones, que la empresa considera pequeñas, pero son valores monetarios que debido a la actividad económica de la empresa son de gran relevancia. Además se pudo observar que la diferencia faltante en los giros pagados en efectivo</a:t>
            </a:r>
            <a:r>
              <a:rPr lang="es-EC" sz="1500" dirty="0" smtClean="0"/>
              <a:t> equivale a la diferencia sobrante en los giros pagados mediante depósitos bancarios, lo cual saldaría esas diferencias resultantes del mal registro de las formas de pago de los giros receptados, motivo por el que no hubo necesidad de una reclasificación de cuentas.</a:t>
            </a:r>
            <a:endParaRPr lang="es-ES" sz="1500" dirty="0" smtClean="0"/>
          </a:p>
          <a:p>
            <a:pPr lvl="0" algn="just"/>
            <a:r>
              <a:rPr lang="es-CO" sz="1500" dirty="0" smtClean="0"/>
              <a:t>No se contó con las autorizaciones pertinentes por la Directiva de la empresa ni la colaboración del Contador General para realizar: un arqueo de Caja al efectivo manejado por la empresa y una conciliación bancaria a las cuentas corrientes que conforman el mayor de Bancos de la compañía, pruebas sustantivas que eran importantes en la ejecución de la auditoría, dado que el estudio está enfocado a la presentación razonable del rubro Caja y del rubro Bancos, sin embargo no se pudo constatar </a:t>
            </a:r>
            <a:r>
              <a:rPr lang="es-CO" sz="1500" dirty="0" err="1" smtClean="0"/>
              <a:t>fisicamente</a:t>
            </a:r>
            <a:r>
              <a:rPr lang="es-CO" sz="1500" dirty="0" smtClean="0"/>
              <a:t> el dinero, ni ver arqueos de Caja previos realizados por la empresa, tampoco enviar las </a:t>
            </a:r>
            <a:r>
              <a:rPr lang="es-CO" sz="1500" dirty="0" err="1" smtClean="0"/>
              <a:t>circularizaciones</a:t>
            </a:r>
            <a:r>
              <a:rPr lang="es-CO" sz="1500" dirty="0" smtClean="0"/>
              <a:t> autorizadas a los Bancos para confirmación de saldos bancarios o ver las conciliaciones bancarias de los meses del ejercicio fiscal analizado. </a:t>
            </a:r>
            <a:endParaRPr lang="es-ES" sz="1500" dirty="0" smtClean="0"/>
          </a:p>
        </p:txBody>
      </p:sp>
      <p:sp>
        <p:nvSpPr>
          <p:cNvPr id="3" name="2 Título"/>
          <p:cNvSpPr>
            <a:spLocks noGrp="1"/>
          </p:cNvSpPr>
          <p:nvPr>
            <p:ph type="title"/>
          </p:nvPr>
        </p:nvSpPr>
        <p:spPr>
          <a:xfrm>
            <a:off x="457200" y="142852"/>
            <a:ext cx="8229600" cy="654032"/>
          </a:xfrm>
        </p:spPr>
        <p:txBody>
          <a:bodyPr>
            <a:normAutofit fontScale="90000"/>
          </a:bodyPr>
          <a:lstStyle/>
          <a:p>
            <a:r>
              <a:rPr lang="es-ES" sz="2800" dirty="0" smtClean="0"/>
              <a:t>CONCLUSIONES LUEGO DE PRUEBAS SUSTANTIVAS</a:t>
            </a:r>
            <a:endParaRPr lang="es-ES" sz="2800"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428604"/>
            <a:ext cx="8229600" cy="6143668"/>
          </a:xfrm>
        </p:spPr>
        <p:txBody>
          <a:bodyPr>
            <a:normAutofit fontScale="70000" lnSpcReduction="20000"/>
          </a:bodyPr>
          <a:lstStyle/>
          <a:p>
            <a:pPr lvl="0" algn="just"/>
            <a:r>
              <a:rPr lang="es-ES" dirty="0" smtClean="0"/>
              <a:t>Los saldos en el mayor principal de Caja y el mayor auxiliar de Caja General están subestimados. Dado que mediante la Caja General se controla los pagos de los giros tanto en efectivo, así como en depósitos, la reposición de la caja chica y el depósito mensual en la cuenta corriente del Banco Bolivariano, fue posible constatar si los saldos que figuraban en los mayores eran correctos, basando la prueba de auditoria en los recibos de pago en efectivo, comprobantes de depósitos bancarios y los comprobantes de egreso para la reposición de caja chica. S</a:t>
            </a:r>
            <a:r>
              <a:rPr lang="es-CO" dirty="0" smtClean="0"/>
              <a:t>e halló que el saldo final del ejercicio fiscal a Diciembre de 2008 del Mayor Auxiliar de Caja General estaba </a:t>
            </a:r>
            <a:r>
              <a:rPr lang="es-CO" dirty="0" err="1" smtClean="0"/>
              <a:t>subvaluado</a:t>
            </a:r>
            <a:r>
              <a:rPr lang="es-CO" dirty="0" smtClean="0"/>
              <a:t> en $853.00, tal como se muestra en la cédula analítica correspondiente.</a:t>
            </a:r>
            <a:endParaRPr lang="es-ES" dirty="0" smtClean="0"/>
          </a:p>
          <a:p>
            <a:pPr algn="just"/>
            <a:r>
              <a:rPr lang="es-CO" dirty="0" smtClean="0"/>
              <a:t>Se  revisó el mayor auxiliar de Caja Chica junto con sus reportes mensuales y los vales de caja respaldados con sus respectivos soportes, comprobando que su saldo al final del período 2008 correspondía a lo mostrado por la empresa en libros y en el Estado Financiero.</a:t>
            </a:r>
            <a:endParaRPr lang="es-ES" dirty="0" smtClean="0"/>
          </a:p>
          <a:p>
            <a:pPr algn="just"/>
            <a:r>
              <a:rPr lang="es-CO" dirty="0" smtClean="0"/>
              <a:t>Se constató que el libro principal Caja es la suma de los saldos deudores y acreedores de los auxiliares Caja General y Caja Chica, por lo que al estar subestimada en $853.00 la Caja General, el rubro Caja mostró un saldo subvalorado al final del ejercicio fiscal a Diciembre de 2008 con el mismo monto, tal como se indica en la cédula sumaria del disponible.</a:t>
            </a:r>
            <a:endParaRPr lang="es-ES" dirty="0" smtClean="0"/>
          </a:p>
          <a:p>
            <a:pPr algn="just"/>
            <a:endParaRPr lang="es-E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785794"/>
            <a:ext cx="8229600" cy="5500726"/>
          </a:xfrm>
        </p:spPr>
        <p:txBody>
          <a:bodyPr>
            <a:normAutofit fontScale="62500" lnSpcReduction="20000"/>
          </a:bodyPr>
          <a:lstStyle/>
          <a:p>
            <a:pPr lvl="0" algn="just"/>
            <a:r>
              <a:rPr lang="es-CO" dirty="0" smtClean="0"/>
              <a:t>Al rubro Bancos no se le pudo corroborar los valores presentados en el mayor principal y en sus auxiliares como se realizó con la cuenta Caja, pero se puede mencionar: que el movimiento bancario de la cuenta corriente en el Banco Bolivariano se creó en el 2008 para facilitar pagos de nómina y servicios básicos, mientras que en el Banco del Pacífico se recepta los giros internacionales, los mismos que se retiran de inmediato para su distribución mediante Caja, por lo que se observa que este es el rubro más importante en el negocio, convirtiendo a Bancos en un rubro intermediario.</a:t>
            </a:r>
            <a:endParaRPr lang="es-ES" dirty="0" smtClean="0"/>
          </a:p>
          <a:p>
            <a:pPr lvl="0" algn="just"/>
            <a:r>
              <a:rPr lang="es-ES" dirty="0" smtClean="0"/>
              <a:t>Como se determinó anteriormente hay un mal registro de la forma de pago de los giros receptados, lo que se puede aducir a una falencia en el control del movimiento del dinero administrado por la compañía. Mensualmente dinero controlado por Caja General se destina para alimentar la cuenta corriente del Banco Bolivariano, también cabe mencionar que en Diciembre de 2008 $14,767.55 fueron trasladados de la cuenta Caja General a la cuenta bancaria en el Banco del Pacífico y que del total de las diferencias entre las entrantes y salientes del dinero provenientes de los giros, $9,451.33 fueron depositados también a la cuenta en el Banco del Pacífico y el saldo fue considerado un ingreso no operacional. </a:t>
            </a:r>
          </a:p>
          <a:p>
            <a:pPr lvl="0" algn="just"/>
            <a:r>
              <a:rPr lang="es-CO" dirty="0" smtClean="0"/>
              <a:t>E</a:t>
            </a:r>
            <a:r>
              <a:rPr lang="es-ES" dirty="0" smtClean="0"/>
              <a:t>l disponible presenta una diferencia faltante de $853,00 que se encuentran ausentes sin respaldo alguno, mostrando una posible malversación de fondos, en cambio de bancos no se pudo examinar sus valores, entonces no se puede opinar sobre la razonabilidad de los recursos en el disponible de la empresa.</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624204"/>
            <a:ext cx="8229600" cy="4162250"/>
          </a:xfrm>
        </p:spPr>
        <p:txBody>
          <a:bodyPr>
            <a:normAutofit fontScale="77500" lnSpcReduction="20000"/>
          </a:bodyPr>
          <a:lstStyle/>
          <a:p>
            <a:pPr lvl="0" algn="just"/>
            <a:r>
              <a:rPr lang="es-ES" dirty="0" smtClean="0"/>
              <a:t>El impuesto a la salida de divisas emitido mediante decreto 1058 y respaldado por la circular del Banco Central del Ecuador, debería ser controlado, retenido y entregado a las arcas del Estado como se lo indica, sin embargo la empresa “MKP S.A.”, por motivos internos y falta de organización entre el accionista mayoritario de ciudadanía Italiana, la Gerente General y los colaboradores del ente, decidieron desde el momento que comenzó a operar la Institución no realizar ninguna otra actividad ajena a la recepción de giros provenientes de Europa y Norte América con destino a personas naturales residentes en el Ecuador, entonces por lo previamente dicho este Impuesto no afecta a las actividades ni fondos de la Compañía, razón por la cual no se retiene a sus clientes, pero se tiene conocimiento de la ley.</a:t>
            </a:r>
          </a:p>
          <a:p>
            <a:pPr algn="just"/>
            <a:endParaRPr lang="es-ES" dirty="0"/>
          </a:p>
        </p:txBody>
      </p:sp>
      <p:sp>
        <p:nvSpPr>
          <p:cNvPr id="3" name="2 Título"/>
          <p:cNvSpPr>
            <a:spLocks noGrp="1"/>
          </p:cNvSpPr>
          <p:nvPr>
            <p:ph type="title"/>
          </p:nvPr>
        </p:nvSpPr>
        <p:spPr>
          <a:xfrm>
            <a:off x="457200" y="274638"/>
            <a:ext cx="8229600" cy="1011222"/>
          </a:xfrm>
        </p:spPr>
        <p:txBody>
          <a:bodyPr>
            <a:normAutofit/>
          </a:bodyPr>
          <a:lstStyle/>
          <a:p>
            <a:pPr algn="ctr"/>
            <a:r>
              <a:rPr lang="es-ES" sz="2400" dirty="0" smtClean="0"/>
              <a:t>MANEJO DEL IMPUESTO A LA SALIDA DE DIVISAS</a:t>
            </a:r>
            <a:endParaRPr lang="es-ES" sz="2400"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142984"/>
            <a:ext cx="8229600" cy="5286412"/>
          </a:xfrm>
        </p:spPr>
        <p:txBody>
          <a:bodyPr>
            <a:normAutofit fontScale="70000" lnSpcReduction="20000"/>
          </a:bodyPr>
          <a:lstStyle/>
          <a:p>
            <a:pPr algn="just"/>
            <a:r>
              <a:rPr lang="es-CO" dirty="0" smtClean="0"/>
              <a:t>Después de realizar el respectivo análisis se recomienda a los directivos de la empresa lo siguiente:</a:t>
            </a:r>
            <a:endParaRPr lang="es-ES" dirty="0" smtClean="0"/>
          </a:p>
          <a:p>
            <a:pPr lvl="0" algn="just"/>
            <a:r>
              <a:rPr lang="es-CO" dirty="0" smtClean="0"/>
              <a:t>Implantar rigurosos controles a los fondos monetarios que se encuentran físicamente en la caja fuerte de la empresa, pero que dichas evaluaciones sean realizadas por personas independientes al departamento de contabilidad.</a:t>
            </a:r>
            <a:endParaRPr lang="es-ES" dirty="0" smtClean="0"/>
          </a:p>
          <a:p>
            <a:pPr lvl="0" algn="just"/>
            <a:r>
              <a:rPr lang="es-CO" dirty="0" smtClean="0"/>
              <a:t>Obtener seguros para sus activos sobre todo al dinero de la empresa proveniente de los giros del exterior; y así poder evitar pérdidas futuras, en caso de que ocurriera un desastre o siniestro.</a:t>
            </a:r>
            <a:endParaRPr lang="es-ES" dirty="0" smtClean="0"/>
          </a:p>
          <a:p>
            <a:pPr lvl="0" algn="just"/>
            <a:r>
              <a:rPr lang="es-CO" dirty="0" smtClean="0"/>
              <a:t>Realizar programas de capacitación  para que el personal  actualice sus  conocimientos, tanto en leyes vigentes y aplicables como en lo referente a sus responsabilidades.</a:t>
            </a:r>
            <a:endParaRPr lang="es-ES" dirty="0" smtClean="0"/>
          </a:p>
          <a:p>
            <a:pPr lvl="0" algn="just"/>
            <a:r>
              <a:rPr lang="es-CO" dirty="0" smtClean="0"/>
              <a:t>Modificar el manual donde se encuentren vacios de información, información duplicada o contradictoria, ó que permita incidir de manera dañina a los intereses de la Compañía.</a:t>
            </a:r>
            <a:endParaRPr lang="es-ES" dirty="0" smtClean="0"/>
          </a:p>
          <a:p>
            <a:pPr lvl="0" algn="just"/>
            <a:r>
              <a:rPr lang="es-CO" dirty="0" smtClean="0"/>
              <a:t>Establecer controles más rigurosos para la entrada a personas no autorizadas a la Caja fuerte donde se encuentran los Fondos Monetarios, es decir el dinero físicamente.</a:t>
            </a:r>
            <a:endParaRPr lang="es-ES" dirty="0"/>
          </a:p>
        </p:txBody>
      </p:sp>
      <p:sp>
        <p:nvSpPr>
          <p:cNvPr id="3" name="2 Título"/>
          <p:cNvSpPr>
            <a:spLocks noGrp="1"/>
          </p:cNvSpPr>
          <p:nvPr>
            <p:ph type="title"/>
          </p:nvPr>
        </p:nvSpPr>
        <p:spPr>
          <a:xfrm>
            <a:off x="457200" y="274638"/>
            <a:ext cx="8229600" cy="654032"/>
          </a:xfrm>
        </p:spPr>
        <p:txBody>
          <a:bodyPr>
            <a:normAutofit fontScale="90000"/>
          </a:bodyPr>
          <a:lstStyle/>
          <a:p>
            <a:r>
              <a:rPr lang="es-ES" dirty="0" smtClean="0"/>
              <a:t>RECOMENDACIONES</a:t>
            </a:r>
            <a:endParaRPr lang="es-E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214422"/>
            <a:ext cx="8229600" cy="4525963"/>
          </a:xfrm>
        </p:spPr>
        <p:txBody>
          <a:bodyPr>
            <a:normAutofit fontScale="77500" lnSpcReduction="20000"/>
          </a:bodyPr>
          <a:lstStyle/>
          <a:p>
            <a:pPr lvl="0" algn="just"/>
            <a:r>
              <a:rPr lang="es-CO" dirty="0" smtClean="0"/>
              <a:t>Realizar controles mediante las razones financieras para conocer la situación de la compañía.</a:t>
            </a:r>
            <a:endParaRPr lang="es-ES" dirty="0" smtClean="0"/>
          </a:p>
          <a:p>
            <a:pPr algn="just"/>
            <a:r>
              <a:rPr lang="es-ES" dirty="0" smtClean="0"/>
              <a:t>Implementar un manual de prevención de lavado de activos acorde a lo estipulado por la ley para evitar cualquier tipo de transgresión.</a:t>
            </a:r>
          </a:p>
          <a:p>
            <a:pPr algn="just"/>
            <a:r>
              <a:rPr lang="es-ES" dirty="0" smtClean="0"/>
              <a:t>Difundir entre todos los miembros de la empresa las políticas y controles que rigen al negocio.</a:t>
            </a:r>
          </a:p>
          <a:p>
            <a:pPr algn="just"/>
            <a:r>
              <a:rPr lang="es-ES" dirty="0" smtClean="0"/>
              <a:t>Contar con un archivo existente dentro de la empresa, que asegure la integridad de los controles efectuados a los movimientos de efectivo y de saldos bancarios.</a:t>
            </a:r>
          </a:p>
          <a:p>
            <a:pPr algn="just"/>
            <a:r>
              <a:rPr lang="es-ES" dirty="0" smtClean="0"/>
              <a:t>Efectuar arqueos de Caja con mayor frecuencia, debido a que es en el rubro Caja donde se controla el giro del negocio, para así evitar la presencia de fraudes o errores.</a:t>
            </a:r>
          </a:p>
          <a:p>
            <a:pPr algn="just"/>
            <a:r>
              <a:rPr lang="es-ES" dirty="0" smtClean="0"/>
              <a:t>Verificar el cumplimiento de controles y políticas internos para impedir que lo reglamentado quede solo por escrito.</a:t>
            </a:r>
          </a:p>
          <a:p>
            <a:pPr algn="just"/>
            <a:endParaRPr lang="es-E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55000" lnSpcReduction="20000"/>
          </a:bodyPr>
          <a:lstStyle/>
          <a:p>
            <a:pPr lvl="0" algn="just"/>
            <a:r>
              <a:rPr lang="es-ES_tradnl" dirty="0" smtClean="0"/>
              <a:t>No se ha podido ejecutar las pruebas de auditoría necesarias y suficientes para comprobar la antigüedad del saldo mostrado en la cuenta Bancos así como su razonabilidad, debido a limitaciones impuestas en la realización de las conciliaciones bancarias a las cuentas corrientes de la empresa y en la solicitud de las circularizaciones para movimientos bancarios, lo detallado anteriormente impide argumentar sobre la veracidad de sus valores</a:t>
            </a:r>
            <a:r>
              <a:rPr lang="es-ES_tradnl" dirty="0" smtClean="0"/>
              <a:t>.</a:t>
            </a:r>
          </a:p>
          <a:p>
            <a:pPr lvl="0" algn="just"/>
            <a:endParaRPr lang="es-ES_tradnl" dirty="0" smtClean="0"/>
          </a:p>
          <a:p>
            <a:pPr algn="just"/>
            <a:r>
              <a:rPr lang="es-ES_tradnl" dirty="0" smtClean="0"/>
              <a:t>Se determinó la existencia de un faltante por $ 853.00 en el rubro Caja, valor que luego de las respectivas pruebas sustantivas se halló, no encontrándose respaldo alguno para sustentar dicha ausencia en lo que a Caja General compete. Debido a lo precedentemente expuesto se debe ajustar dicho monto debitando el importe a la cuenta Pérdidas y Ganancias y acreditando la cuenta Caja. </a:t>
            </a:r>
            <a:endParaRPr lang="es-ES" dirty="0" smtClean="0"/>
          </a:p>
          <a:p>
            <a:pPr algn="just">
              <a:buNone/>
            </a:pPr>
            <a:endParaRPr lang="es-ES_tradnl" u="sng" dirty="0" smtClean="0"/>
          </a:p>
          <a:p>
            <a:pPr algn="just">
              <a:buNone/>
            </a:pPr>
            <a:r>
              <a:rPr lang="es-ES_tradnl" u="sng" dirty="0" smtClean="0"/>
              <a:t>Opinión</a:t>
            </a:r>
            <a:endParaRPr lang="es-MX" dirty="0" smtClean="0"/>
          </a:p>
          <a:p>
            <a:pPr algn="just"/>
            <a:r>
              <a:rPr lang="es-ES_tradnl" dirty="0" smtClean="0"/>
              <a:t>Luego del proceso de auditoría enfocado a las cuentas Caja y Bancos de los referidos estados financieros, no se puede emitir opinión alguna acerca de la presentación razonable de los rubros evaluados, así como también de la antigüedad de sus saldos, debido a la falta de colaboración en el proceso de ejecución de pruebas pertinentes de la auditoría, que hubieran permitido obtener una apropiada y suficiente evidencia para poder emitir un dictamen referente a la posición financiera de </a:t>
            </a:r>
            <a:r>
              <a:rPr lang="es-EC" dirty="0" smtClean="0"/>
              <a:t>la Empresa M</a:t>
            </a:r>
            <a:r>
              <a:rPr lang="es-ES" dirty="0" smtClean="0"/>
              <a:t>KP</a:t>
            </a:r>
            <a:r>
              <a:rPr lang="es-EC" dirty="0" smtClean="0"/>
              <a:t> S.A.</a:t>
            </a:r>
            <a:r>
              <a:rPr lang="es-ES_tradnl" dirty="0" smtClean="0"/>
              <a:t> al 31 de diciembre de 2008. </a:t>
            </a:r>
            <a:endParaRPr lang="es-MX" dirty="0" smtClean="0"/>
          </a:p>
          <a:p>
            <a:pPr algn="just">
              <a:buNone/>
            </a:pPr>
            <a:endParaRPr lang="es-MX" dirty="0"/>
          </a:p>
        </p:txBody>
      </p:sp>
      <p:sp>
        <p:nvSpPr>
          <p:cNvPr id="3" name="2 Título"/>
          <p:cNvSpPr>
            <a:spLocks noGrp="1"/>
          </p:cNvSpPr>
          <p:nvPr>
            <p:ph type="title"/>
          </p:nvPr>
        </p:nvSpPr>
        <p:spPr/>
        <p:txBody>
          <a:bodyPr/>
          <a:lstStyle/>
          <a:p>
            <a:r>
              <a:rPr lang="es-ES_tradnl" dirty="0" smtClean="0"/>
              <a:t>INFORME DE AUDITORÍA</a:t>
            </a:r>
            <a:endParaRPr lang="es-MX"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marL="624078" indent="-514350" algn="just">
              <a:buFont typeface="+mj-lt"/>
              <a:buAutoNum type="arabicPeriod" startAt="5"/>
            </a:pPr>
            <a:r>
              <a:rPr lang="es-ES_tradnl" dirty="0" smtClean="0"/>
              <a:t>Son los principios fundamentales de Auditoría a los que deben enmarcarse en su desempeño los auditores durante el proceso de la auditoría. El cumplimiento de estas normas garantiza la calidad del trabajo profesional del auditor.</a:t>
            </a:r>
          </a:p>
          <a:p>
            <a:pPr marL="624078" indent="-514350" algn="just">
              <a:buNone/>
            </a:pPr>
            <a:endParaRPr lang="es-ES_tradnl" dirty="0" smtClean="0"/>
          </a:p>
          <a:p>
            <a:pPr marL="624078" indent="-514350" algn="just">
              <a:buNone/>
            </a:pPr>
            <a:endParaRPr lang="es-ES_tradnl" dirty="0" smtClean="0"/>
          </a:p>
          <a:p>
            <a:pPr marL="624078" indent="-514350" algn="just">
              <a:buNone/>
            </a:pPr>
            <a:endParaRPr lang="es-EC" dirty="0" smtClean="0"/>
          </a:p>
          <a:p>
            <a:pPr marL="452628" indent="-342900" algn="r">
              <a:buFont typeface="+mj-lt"/>
              <a:buAutoNum type="arabicPeriod" startAt="5"/>
            </a:pPr>
            <a:r>
              <a:rPr lang="es-ES_tradnl" sz="1600" dirty="0" smtClean="0"/>
              <a:t>http://www.gestiopolis.com/canales5/fin/defigaud</a:t>
            </a:r>
            <a:endParaRPr lang="es-EC" sz="1600" dirty="0" smtClean="0"/>
          </a:p>
          <a:p>
            <a:pPr>
              <a:buNone/>
            </a:pPr>
            <a:endParaRPr lang="es-EC" dirty="0"/>
          </a:p>
        </p:txBody>
      </p:sp>
      <p:sp>
        <p:nvSpPr>
          <p:cNvPr id="3" name="2 Título"/>
          <p:cNvSpPr>
            <a:spLocks noGrp="1"/>
          </p:cNvSpPr>
          <p:nvPr>
            <p:ph type="title"/>
          </p:nvPr>
        </p:nvSpPr>
        <p:spPr/>
        <p:txBody>
          <a:bodyPr/>
          <a:lstStyle/>
          <a:p>
            <a:r>
              <a:rPr lang="es-ES_tradnl" dirty="0" err="1" smtClean="0"/>
              <a:t>NAGAs</a:t>
            </a:r>
            <a:endParaRPr lang="es-EC"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85000" lnSpcReduction="20000"/>
          </a:bodyPr>
          <a:lstStyle/>
          <a:p>
            <a:pPr marL="624078" indent="-514350" algn="just">
              <a:buFont typeface="+mj-lt"/>
              <a:buAutoNum type="arabicPeriod" startAt="6"/>
            </a:pPr>
            <a:r>
              <a:rPr lang="es-ES" sz="2800" dirty="0" smtClean="0"/>
              <a:t>Las Declaraciones de Normas de Auditoría o SAS (Statements on Auditing Standards) son interpretaciones de las normas de auditoría generalmente aceptadas que tienen obligatoriedad para los socios del American Institute of Certified  Public Accountants AICPA, pero se han convertido en estándar internacional, especialmente en nuestro continente, las que son conocidas como NIA. Las Declaraciones de Normas de Auditoría son emitidas por la Junta de Normas de Auditoría (Auditing Standard Board ASB).</a:t>
            </a:r>
          </a:p>
          <a:p>
            <a:pPr marL="624078" indent="-514350" algn="just">
              <a:buNone/>
            </a:pPr>
            <a:endParaRPr lang="es-ES" dirty="0" smtClean="0"/>
          </a:p>
          <a:p>
            <a:pPr marL="624078" indent="-514350" algn="r">
              <a:buFont typeface="+mj-lt"/>
              <a:buAutoNum type="arabicPeriod" startAt="6"/>
            </a:pPr>
            <a:r>
              <a:rPr lang="es-ES" sz="1900" dirty="0" smtClean="0"/>
              <a:t>http://html.rincondelvago.com/normas-internacionales-de-auditoria.html</a:t>
            </a:r>
            <a:endParaRPr lang="es-EC" sz="1900" dirty="0"/>
          </a:p>
        </p:txBody>
      </p:sp>
      <p:sp>
        <p:nvSpPr>
          <p:cNvPr id="3" name="2 Título"/>
          <p:cNvSpPr>
            <a:spLocks noGrp="1"/>
          </p:cNvSpPr>
          <p:nvPr>
            <p:ph type="title"/>
          </p:nvPr>
        </p:nvSpPr>
        <p:spPr/>
        <p:txBody>
          <a:bodyPr/>
          <a:lstStyle/>
          <a:p>
            <a:r>
              <a:rPr lang="es-ES_tradnl" dirty="0" err="1" smtClean="0"/>
              <a:t>NIAs</a:t>
            </a:r>
            <a:endParaRPr lang="es-EC"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836</TotalTime>
  <Words>8982</Words>
  <Application>Microsoft Office PowerPoint</Application>
  <PresentationFormat>Presentación en pantalla (4:3)</PresentationFormat>
  <Paragraphs>1439</Paragraphs>
  <Slides>78</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78</vt:i4>
      </vt:variant>
    </vt:vector>
  </HeadingPairs>
  <TitlesOfParts>
    <vt:vector size="80" baseType="lpstr">
      <vt:lpstr>Concurrencia</vt:lpstr>
      <vt:lpstr>Ecuación</vt:lpstr>
      <vt:lpstr>TESINA DE GRADO PREVIA A LA OBTENCIÓN DEL TÍTULO DE: AUDITOR - CONTADOR PÚBLICO AUTORIZADO  “AUDITORÍA DEL RUBRO ACTIVO CAJA-BANCOS DE UNA AGENCIA DE TRANSFERENCIAS Y GIROS DE DINERO EN LA CIUDAD DE GUAYAQUIL POR EL PERIODO TERMINADO AL 31 DE DICIEMBRE DEL 2008”  EXPOSITORAS: ALEJANDRA VERONICA SALAZAR MOLINA WENDY ELIZABETH VELASCO PUYOL  GUAYAQUIL – ECUADOR 2010</vt:lpstr>
      <vt:lpstr>Introducción</vt:lpstr>
      <vt:lpstr>CAPÍTULO I</vt:lpstr>
      <vt:lpstr>IMPORTANCIA DE LOS ESTADOS FINANCIEROS AUDITADOS</vt:lpstr>
      <vt:lpstr>IMPORTANCIA DE LOS ESTADOS FINANCIEROS AUDITADOS</vt:lpstr>
      <vt:lpstr>SISTEMA DE CONTROL INTERNO </vt:lpstr>
      <vt:lpstr>NORMAS DE AUDITORÍA</vt:lpstr>
      <vt:lpstr>NAGAs</vt:lpstr>
      <vt:lpstr>NIAs</vt:lpstr>
      <vt:lpstr>CLASIFICACIÓN DE LAS NIAs</vt:lpstr>
      <vt:lpstr>MATERIALIDAD Y RIESGO EN AUDITORÍA </vt:lpstr>
      <vt:lpstr>TIPOS DE RIESGO</vt:lpstr>
      <vt:lpstr>TIPOS DE RIESGO</vt:lpstr>
      <vt:lpstr>RIESGO DE AUDITORÍA</vt:lpstr>
      <vt:lpstr>PRUEBAS DE AUDITORÍA </vt:lpstr>
      <vt:lpstr>PRUEBAS DE AUDITORÍA </vt:lpstr>
      <vt:lpstr>PRUEBAS DE AUDITORÍA </vt:lpstr>
      <vt:lpstr>PRUEBAS DE AUDITORÍA </vt:lpstr>
      <vt:lpstr>PRUEBAS DE AUDITORÍA </vt:lpstr>
      <vt:lpstr>PRUEBAS DE AUDITORÍA </vt:lpstr>
      <vt:lpstr>PRUEBAS DE AUDITORÍA </vt:lpstr>
      <vt:lpstr>CAJA Y BANCOS</vt:lpstr>
      <vt:lpstr>CAJA Y BANCOS</vt:lpstr>
      <vt:lpstr>TRANSFERENCIAS INTERNACIONALES</vt:lpstr>
      <vt:lpstr>IMPUESTO A LA SALIDA DE DIVISAS</vt:lpstr>
      <vt:lpstr>MANUAL DE PREVENCIÓN DE LAVADO DE ACTIVOS</vt:lpstr>
      <vt:lpstr>CAPÍTULO II</vt:lpstr>
      <vt:lpstr>DESCRIPCIÓN GENERAL DE LA COMPAÑÍA</vt:lpstr>
      <vt:lpstr>DESCRIPCIÓN GENERAL DE LA COMPAÑÍA</vt:lpstr>
      <vt:lpstr>PARTICIPACIÓN ACCIONARIA</vt:lpstr>
      <vt:lpstr>ENTORNO MACROECONÓMICO</vt:lpstr>
      <vt:lpstr>ENTORNO MACROECONÓMICO</vt:lpstr>
      <vt:lpstr>ENTORNO MACROECONÓMICO</vt:lpstr>
      <vt:lpstr>IMPACTO DE LAS REMESAS EN LATINOAMÉRICAS</vt:lpstr>
      <vt:lpstr>ANÁLISIS DEL SECTOR O ACTIVIDAD ECONÓMICA</vt:lpstr>
      <vt:lpstr>Participación del mercado</vt:lpstr>
      <vt:lpstr>CAPÍTULO III</vt:lpstr>
      <vt:lpstr>CRONOGRAMA</vt:lpstr>
      <vt:lpstr>PROGRAMA DE PLANIFICACIÓN PRELIMINAR</vt:lpstr>
      <vt:lpstr>PROGRAMA DE PLANIFICACIÓN PRELIMINAR</vt:lpstr>
      <vt:lpstr>SITUACIÓN FINANCIERA DE LA EMPRESA</vt:lpstr>
      <vt:lpstr>SITUACIÓN FINANCIERA DE LA EMPRESA</vt:lpstr>
      <vt:lpstr>EVOLUCIÓN DE ACTIVOS, PASIVOS Y PATRIMONIO</vt:lpstr>
      <vt:lpstr>EVOLUCIÓN DE ACTIVOS, PASIVOS Y PATRIMONIO</vt:lpstr>
      <vt:lpstr>ESTADOS DE RESULTADOS</vt:lpstr>
      <vt:lpstr>ESTADOS DE RESULTADOS</vt:lpstr>
      <vt:lpstr>ESTADOS DE RESULTADOS</vt:lpstr>
      <vt:lpstr>ESTADOS DE RESULTADOS</vt:lpstr>
      <vt:lpstr>ESTADOS DE RESULTADOS</vt:lpstr>
      <vt:lpstr>ESTADOS DE RESULTADOS</vt:lpstr>
      <vt:lpstr>ESTADOS DE RESULTADOS</vt:lpstr>
      <vt:lpstr>ESTADOS DE RESULTADOS</vt:lpstr>
      <vt:lpstr>ESTADOS DE RESULTADOS</vt:lpstr>
      <vt:lpstr>ESTADOS DE RESULTADOS</vt:lpstr>
      <vt:lpstr>ESTADOS DE RESULTADOS</vt:lpstr>
      <vt:lpstr>ESTADOS DE RESULTADOS</vt:lpstr>
      <vt:lpstr>ESTADOS DE RESULTADOS</vt:lpstr>
      <vt:lpstr>ESTADOS DE RESULTADOS</vt:lpstr>
      <vt:lpstr>ESTADOS DE RESULTADOS</vt:lpstr>
      <vt:lpstr>ESTADOS DE RESULTADOS</vt:lpstr>
      <vt:lpstr>ESTADOS DE RESULTADOS</vt:lpstr>
      <vt:lpstr>COMPRENSIÓN DE LA ESTRUCTURA DE CONTROL INTERNO</vt:lpstr>
      <vt:lpstr>POLÍTICAS CONTABLES</vt:lpstr>
      <vt:lpstr>MATERIALIDAD</vt:lpstr>
      <vt:lpstr>COMPOSICIÓN DE LOS ACTIVOS Y CUENTAS SELECCIONADAS APARA LA AUDITORÍA</vt:lpstr>
      <vt:lpstr>PLAN DE AUDITORÍA</vt:lpstr>
      <vt:lpstr>Diapositiva 67</vt:lpstr>
      <vt:lpstr>Pruebas sustantivas mediante muestreo estadístico</vt:lpstr>
      <vt:lpstr>INFORME DE CONTROL INTERNO RELATIVO A CAJA Y BANCOS</vt:lpstr>
      <vt:lpstr>Diapositiva 70</vt:lpstr>
      <vt:lpstr>Diapositiva 71</vt:lpstr>
      <vt:lpstr>CONCLUSIONES LUEGO DE PRUEBAS SUSTANTIVAS</vt:lpstr>
      <vt:lpstr>Diapositiva 73</vt:lpstr>
      <vt:lpstr>Diapositiva 74</vt:lpstr>
      <vt:lpstr>MANEJO DEL IMPUESTO A LA SALIDA DE DIVISAS</vt:lpstr>
      <vt:lpstr>RECOMENDACIONES</vt:lpstr>
      <vt:lpstr>Diapositiva 77</vt:lpstr>
      <vt:lpstr>INFORME DE AUDITORÍA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“AUDITORÍA DEL RUBRO ACTIVO CAJA-BANCOS DE UNA AGENCIA DE TRANSFERENCIAS Y GIROS DE DINERO EN LA CIUDAD DE GUAYAQUIL POR EL PERIODO TERMINADO AL 31 DE DICIEMBRE DEL 2008”</dc:title>
  <dc:creator>Usuario</dc:creator>
  <cp:lastModifiedBy>VERONICA</cp:lastModifiedBy>
  <cp:revision>185</cp:revision>
  <dcterms:created xsi:type="dcterms:W3CDTF">2010-09-21T14:44:51Z</dcterms:created>
  <dcterms:modified xsi:type="dcterms:W3CDTF">2011-02-03T18:17:24Z</dcterms:modified>
</cp:coreProperties>
</file>