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74" r:id="rId14"/>
    <p:sldId id="275" r:id="rId15"/>
    <p:sldId id="266" r:id="rId16"/>
    <p:sldId id="267" r:id="rId17"/>
    <p:sldId id="268" r:id="rId18"/>
    <p:sldId id="269" r:id="rId19"/>
    <p:sldId id="270" r:id="rId20"/>
    <p:sldId id="276" r:id="rId21"/>
    <p:sldId id="277" r:id="rId22"/>
    <p:sldId id="278" r:id="rId23"/>
    <p:sldId id="279" r:id="rId24"/>
    <p:sldId id="280" r:id="rId25"/>
    <p:sldId id="306"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nny\Documents\pareto.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estetab!$C$3</c:f>
              <c:strCache>
                <c:ptCount val="1"/>
                <c:pt idx="0">
                  <c:v> Pérdidas</c:v>
                </c:pt>
              </c:strCache>
            </c:strRef>
          </c:tx>
          <c:dLbls>
            <c:dLbl>
              <c:idx val="0"/>
              <c:layout>
                <c:manualLayout>
                  <c:x val="2.7748869670551021E-3"/>
                  <c:y val="0.34229549228378264"/>
                </c:manualLayout>
              </c:layout>
              <c:spPr/>
              <c:txPr>
                <a:bodyPr/>
                <a:lstStyle/>
                <a:p>
                  <a:pPr>
                    <a:defRPr/>
                  </a:pPr>
                  <a:endParaRPr lang="es-ES"/>
                </a:p>
              </c:txPr>
              <c:dLblPos val="outEnd"/>
              <c:showVal val="1"/>
            </c:dLbl>
            <c:dLbl>
              <c:idx val="1"/>
              <c:layout>
                <c:manualLayout>
                  <c:x val="5.5497739341102588E-3"/>
                  <c:y val="0.26828565611431604"/>
                </c:manualLayout>
              </c:layout>
              <c:spPr/>
              <c:txPr>
                <a:bodyPr/>
                <a:lstStyle/>
                <a:p>
                  <a:pPr>
                    <a:defRPr/>
                  </a:pPr>
                  <a:endParaRPr lang="es-ES"/>
                </a:p>
              </c:txPr>
              <c:dLblPos val="outEnd"/>
              <c:showVal val="1"/>
            </c:dLbl>
            <c:dLbl>
              <c:idx val="2"/>
              <c:layout>
                <c:manualLayout>
                  <c:x val="0"/>
                  <c:y val="0.14801967233893301"/>
                </c:manualLayout>
              </c:layout>
              <c:spPr/>
              <c:txPr>
                <a:bodyPr/>
                <a:lstStyle/>
                <a:p>
                  <a:pPr>
                    <a:defRPr/>
                  </a:pPr>
                  <a:endParaRPr lang="es-ES"/>
                </a:p>
              </c:txPr>
              <c:dLblPos val="outEnd"/>
              <c:showVal val="1"/>
            </c:dLbl>
            <c:dLbl>
              <c:idx val="3"/>
              <c:layout>
                <c:manualLayout>
                  <c:x val="0"/>
                  <c:y val="0.12489159853597472"/>
                </c:manualLayout>
              </c:layout>
              <c:spPr/>
              <c:txPr>
                <a:bodyPr/>
                <a:lstStyle/>
                <a:p>
                  <a:pPr>
                    <a:defRPr/>
                  </a:pPr>
                  <a:endParaRPr lang="es-ES"/>
                </a:p>
              </c:txPr>
              <c:dLblPos val="outEnd"/>
              <c:showVal val="1"/>
            </c:dLbl>
            <c:showVal val="1"/>
          </c:dLbls>
          <c:cat>
            <c:strRef>
              <c:f>estetab!$E$2:$E$5</c:f>
              <c:strCache>
                <c:ptCount val="4"/>
                <c:pt idx="0">
                  <c:v>A</c:v>
                </c:pt>
                <c:pt idx="1">
                  <c:v>B</c:v>
                </c:pt>
                <c:pt idx="2">
                  <c:v>C</c:v>
                </c:pt>
                <c:pt idx="3">
                  <c:v>D</c:v>
                </c:pt>
              </c:strCache>
            </c:strRef>
          </c:cat>
          <c:val>
            <c:numRef>
              <c:f>estetab!$F$2:$F$5</c:f>
              <c:numCache>
                <c:formatCode>0.00</c:formatCode>
                <c:ptCount val="4"/>
                <c:pt idx="0">
                  <c:v>0.42857142857142855</c:v>
                </c:pt>
                <c:pt idx="1">
                  <c:v>0.32142857142857167</c:v>
                </c:pt>
                <c:pt idx="2">
                  <c:v>0.14285714285714293</c:v>
                </c:pt>
                <c:pt idx="3">
                  <c:v>0.10714285714285714</c:v>
                </c:pt>
              </c:numCache>
            </c:numRef>
          </c:val>
        </c:ser>
        <c:axId val="69822720"/>
        <c:axId val="69849088"/>
      </c:barChart>
      <c:lineChart>
        <c:grouping val="standard"/>
        <c:ser>
          <c:idx val="1"/>
          <c:order val="1"/>
          <c:tx>
            <c:strRef>
              <c:f>estetab!$C$2</c:f>
              <c:strCache>
                <c:ptCount val="1"/>
                <c:pt idx="0">
                  <c:v>% Pérdida 
Acumulada</c:v>
                </c:pt>
              </c:strCache>
            </c:strRef>
          </c:tx>
          <c:cat>
            <c:strRef>
              <c:f>estetab!$E$2:$E$5</c:f>
              <c:strCache>
                <c:ptCount val="4"/>
                <c:pt idx="0">
                  <c:v>A</c:v>
                </c:pt>
                <c:pt idx="1">
                  <c:v>B</c:v>
                </c:pt>
                <c:pt idx="2">
                  <c:v>C</c:v>
                </c:pt>
                <c:pt idx="3">
                  <c:v>D</c:v>
                </c:pt>
              </c:strCache>
            </c:strRef>
          </c:cat>
          <c:val>
            <c:numRef>
              <c:f>estetab!$G$2:$G$5</c:f>
              <c:numCache>
                <c:formatCode>0%</c:formatCode>
                <c:ptCount val="4"/>
                <c:pt idx="0">
                  <c:v>0.42857142857142855</c:v>
                </c:pt>
                <c:pt idx="1">
                  <c:v>0.75000000000000022</c:v>
                </c:pt>
                <c:pt idx="2">
                  <c:v>0.89285714285714279</c:v>
                </c:pt>
                <c:pt idx="3">
                  <c:v>0.99999999999999989</c:v>
                </c:pt>
              </c:numCache>
            </c:numRef>
          </c:val>
        </c:ser>
        <c:marker val="1"/>
        <c:axId val="69850624"/>
        <c:axId val="69852160"/>
      </c:lineChart>
      <c:catAx>
        <c:axId val="69822720"/>
        <c:scaling>
          <c:orientation val="minMax"/>
        </c:scaling>
        <c:axPos val="b"/>
        <c:numFmt formatCode="General" sourceLinked="1"/>
        <c:tickLblPos val="nextTo"/>
        <c:crossAx val="69849088"/>
        <c:crosses val="autoZero"/>
        <c:auto val="1"/>
        <c:lblAlgn val="ctr"/>
        <c:lblOffset val="100"/>
      </c:catAx>
      <c:valAx>
        <c:axId val="69849088"/>
        <c:scaling>
          <c:orientation val="minMax"/>
        </c:scaling>
        <c:axPos val="l"/>
        <c:majorGridlines/>
        <c:numFmt formatCode="0.00" sourceLinked="1"/>
        <c:tickLblPos val="nextTo"/>
        <c:crossAx val="69822720"/>
        <c:crosses val="autoZero"/>
        <c:crossBetween val="between"/>
      </c:valAx>
      <c:catAx>
        <c:axId val="69850624"/>
        <c:scaling>
          <c:orientation val="minMax"/>
        </c:scaling>
        <c:delete val="1"/>
        <c:axPos val="b"/>
        <c:tickLblPos val="none"/>
        <c:crossAx val="69852160"/>
        <c:crosses val="autoZero"/>
        <c:auto val="1"/>
        <c:lblAlgn val="ctr"/>
        <c:lblOffset val="100"/>
      </c:catAx>
      <c:valAx>
        <c:axId val="69852160"/>
        <c:scaling>
          <c:orientation val="minMax"/>
        </c:scaling>
        <c:axPos val="r"/>
        <c:numFmt formatCode="0%" sourceLinked="1"/>
        <c:tickLblPos val="nextTo"/>
        <c:crossAx val="69850624"/>
        <c:crosses val="max"/>
        <c:crossBetween val="between"/>
      </c:valAx>
    </c:plotArea>
    <c:legend>
      <c:legendPos val="b"/>
      <c:layout/>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0.15309</cdr:x>
      <cdr:y>0.00607</cdr:y>
    </cdr:from>
    <cdr:to>
      <cdr:x>0.2465</cdr:x>
      <cdr:y>0.0928</cdr:y>
    </cdr:to>
    <cdr:sp macro="" textlink="">
      <cdr:nvSpPr>
        <cdr:cNvPr id="2" name="1 CuadroTexto"/>
        <cdr:cNvSpPr txBox="1"/>
      </cdr:nvSpPr>
      <cdr:spPr>
        <a:xfrm xmlns:a="http://schemas.openxmlformats.org/drawingml/2006/main">
          <a:off x="702467" y="16670"/>
          <a:ext cx="428625" cy="2381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s-EC" sz="1100"/>
        </a:p>
      </cdr:txBody>
    </cdr:sp>
  </cdr:relSizeAnchor>
  <cdr:relSizeAnchor xmlns:cdr="http://schemas.openxmlformats.org/drawingml/2006/chartDrawing">
    <cdr:from>
      <cdr:x>0.14271</cdr:x>
      <cdr:y>0.01978</cdr:y>
    </cdr:from>
    <cdr:to>
      <cdr:x>0.26725</cdr:x>
      <cdr:y>0.11952</cdr:y>
    </cdr:to>
    <cdr:sp macro="" textlink="">
      <cdr:nvSpPr>
        <cdr:cNvPr id="3" name="2 CuadroTexto"/>
        <cdr:cNvSpPr txBox="1"/>
      </cdr:nvSpPr>
      <cdr:spPr>
        <a:xfrm xmlns:a="http://schemas.openxmlformats.org/drawingml/2006/main">
          <a:off x="654842" y="69293"/>
          <a:ext cx="571500" cy="3493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C" sz="1100"/>
            <a:t>12000</a:t>
          </a:r>
        </a:p>
        <a:p xmlns:a="http://schemas.openxmlformats.org/drawingml/2006/main">
          <a:endParaRPr lang="es-EC" sz="1100"/>
        </a:p>
      </cdr:txBody>
    </cdr:sp>
  </cdr:relSizeAnchor>
  <cdr:relSizeAnchor xmlns:cdr="http://schemas.openxmlformats.org/drawingml/2006/chartDrawing">
    <cdr:from>
      <cdr:x>0.34531</cdr:x>
      <cdr:y>0.18272</cdr:y>
    </cdr:from>
    <cdr:to>
      <cdr:x>0.45688</cdr:x>
      <cdr:y>0.28419</cdr:y>
    </cdr:to>
    <cdr:sp macro="" textlink="">
      <cdr:nvSpPr>
        <cdr:cNvPr id="4" name="1 CuadroTexto"/>
        <cdr:cNvSpPr txBox="1"/>
      </cdr:nvSpPr>
      <cdr:spPr>
        <a:xfrm xmlns:a="http://schemas.openxmlformats.org/drawingml/2006/main">
          <a:off x="1726765" y="640033"/>
          <a:ext cx="557931" cy="355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1100"/>
            <a:t>9000</a:t>
          </a:r>
        </a:p>
        <a:p xmlns:a="http://schemas.openxmlformats.org/drawingml/2006/main">
          <a:endParaRPr lang="es-EC" sz="1100"/>
        </a:p>
      </cdr:txBody>
    </cdr:sp>
  </cdr:relSizeAnchor>
  <cdr:relSizeAnchor xmlns:cdr="http://schemas.openxmlformats.org/drawingml/2006/chartDrawing">
    <cdr:from>
      <cdr:x>0.54425</cdr:x>
      <cdr:y>0.47034</cdr:y>
    </cdr:from>
    <cdr:to>
      <cdr:x>0.65582</cdr:x>
      <cdr:y>0.57181</cdr:y>
    </cdr:to>
    <cdr:sp macro="" textlink="">
      <cdr:nvSpPr>
        <cdr:cNvPr id="5" name="1 CuadroTexto"/>
        <cdr:cNvSpPr txBox="1"/>
      </cdr:nvSpPr>
      <cdr:spPr>
        <a:xfrm xmlns:a="http://schemas.openxmlformats.org/drawingml/2006/main">
          <a:off x="2721574" y="1647513"/>
          <a:ext cx="557931" cy="355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EC" sz="1100"/>
            <a:t>4000</a:t>
          </a:r>
        </a:p>
        <a:p xmlns:a="http://schemas.openxmlformats.org/drawingml/2006/main">
          <a:endParaRPr lang="es-EC" sz="1100"/>
        </a:p>
      </cdr:txBody>
    </cdr:sp>
  </cdr:relSizeAnchor>
  <cdr:relSizeAnchor xmlns:cdr="http://schemas.openxmlformats.org/drawingml/2006/chartDrawing">
    <cdr:from>
      <cdr:x>0.7434</cdr:x>
      <cdr:y>0.52144</cdr:y>
    </cdr:from>
    <cdr:to>
      <cdr:x>0.85497</cdr:x>
      <cdr:y>0.62292</cdr:y>
    </cdr:to>
    <cdr:sp macro="" textlink="">
      <cdr:nvSpPr>
        <cdr:cNvPr id="6" name="1 CuadroTexto"/>
        <cdr:cNvSpPr txBox="1"/>
      </cdr:nvSpPr>
      <cdr:spPr>
        <a:xfrm xmlns:a="http://schemas.openxmlformats.org/drawingml/2006/main">
          <a:off x="3717456" y="1826509"/>
          <a:ext cx="557931" cy="3554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C" sz="1100"/>
            <a:t>3000</a:t>
          </a:r>
        </a:p>
        <a:p xmlns:a="http://schemas.openxmlformats.org/drawingml/2006/main">
          <a:endParaRPr lang="es-EC"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CF5E8-297D-4E7C-A860-C93BDE7E7F61}" type="datetimeFigureOut">
              <a:rPr lang="es-EC" smtClean="0"/>
              <a:pPr/>
              <a:t>20/02/2011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EF4972-2FE8-4771-9FE8-6CEDA746CEFD}"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C8F33A43-55E6-491A-A0DF-538E5660135F}" type="datetime1">
              <a:rPr lang="es-EC" smtClean="0"/>
              <a:pPr/>
              <a:t>20/02/2011</a:t>
            </a:fld>
            <a:endParaRPr lang="es-EC"/>
          </a:p>
        </p:txBody>
      </p:sp>
      <p:sp>
        <p:nvSpPr>
          <p:cNvPr id="8" name="7 Marcador de pie de página"/>
          <p:cNvSpPr>
            <a:spLocks noGrp="1"/>
          </p:cNvSpPr>
          <p:nvPr>
            <p:ph type="ftr" sz="quarter" idx="11"/>
          </p:nvPr>
        </p:nvSpPr>
        <p:spPr/>
        <p:txBody>
          <a:bodyPr/>
          <a:lstStyle>
            <a:extLst/>
          </a:lstStyle>
          <a:p>
            <a:r>
              <a:rPr lang="es-EC" smtClean="0"/>
              <a:t>2</a:t>
            </a:r>
            <a:endParaRPr lang="es-EC"/>
          </a:p>
        </p:txBody>
      </p:sp>
      <p:sp>
        <p:nvSpPr>
          <p:cNvPr id="11" name="10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59F2F32-F824-4D3A-AD11-2FEBD0A99D82}" type="datetime1">
              <a:rPr lang="es-EC" smtClean="0"/>
              <a:pPr/>
              <a:t>20/02/2011</a:t>
            </a:fld>
            <a:endParaRPr lang="es-EC"/>
          </a:p>
        </p:txBody>
      </p:sp>
      <p:sp>
        <p:nvSpPr>
          <p:cNvPr id="5" name="4 Marcador de pie de página"/>
          <p:cNvSpPr>
            <a:spLocks noGrp="1"/>
          </p:cNvSpPr>
          <p:nvPr>
            <p:ph type="ftr" sz="quarter" idx="11"/>
          </p:nvPr>
        </p:nvSpPr>
        <p:spPr/>
        <p:txBody>
          <a:bodyPr/>
          <a:lstStyle>
            <a:extLst/>
          </a:lstStyle>
          <a:p>
            <a:r>
              <a:rPr lang="es-EC" smtClean="0"/>
              <a:t>2</a:t>
            </a:r>
            <a:endParaRPr lang="es-EC"/>
          </a:p>
        </p:txBody>
      </p:sp>
      <p:sp>
        <p:nvSpPr>
          <p:cNvPr id="6" name="5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937463F-32D9-4DB0-9D8C-3516D2EA55EC}" type="datetime1">
              <a:rPr lang="es-EC" smtClean="0"/>
              <a:pPr/>
              <a:t>20/02/2011</a:t>
            </a:fld>
            <a:endParaRPr lang="es-EC"/>
          </a:p>
        </p:txBody>
      </p:sp>
      <p:sp>
        <p:nvSpPr>
          <p:cNvPr id="5" name="4 Marcador de pie de página"/>
          <p:cNvSpPr>
            <a:spLocks noGrp="1"/>
          </p:cNvSpPr>
          <p:nvPr>
            <p:ph type="ftr" sz="quarter" idx="11"/>
          </p:nvPr>
        </p:nvSpPr>
        <p:spPr/>
        <p:txBody>
          <a:bodyPr/>
          <a:lstStyle>
            <a:extLst/>
          </a:lstStyle>
          <a:p>
            <a:r>
              <a:rPr lang="es-EC" smtClean="0"/>
              <a:t>2</a:t>
            </a:r>
            <a:endParaRPr lang="es-EC"/>
          </a:p>
        </p:txBody>
      </p:sp>
      <p:sp>
        <p:nvSpPr>
          <p:cNvPr id="6" name="5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D482FFE8-0150-409F-A267-56CB698CF3F1}" type="datetime1">
              <a:rPr lang="es-EC" smtClean="0"/>
              <a:pPr/>
              <a:t>20/02/2011</a:t>
            </a:fld>
            <a:endParaRPr lang="es-EC"/>
          </a:p>
        </p:txBody>
      </p:sp>
      <p:sp>
        <p:nvSpPr>
          <p:cNvPr id="5" name="4 Marcador de pie de página"/>
          <p:cNvSpPr>
            <a:spLocks noGrp="1"/>
          </p:cNvSpPr>
          <p:nvPr>
            <p:ph type="ftr" sz="quarter" idx="11"/>
          </p:nvPr>
        </p:nvSpPr>
        <p:spPr/>
        <p:txBody>
          <a:bodyPr/>
          <a:lstStyle>
            <a:extLst/>
          </a:lstStyle>
          <a:p>
            <a:r>
              <a:rPr lang="es-EC" smtClean="0"/>
              <a:t>2</a:t>
            </a:r>
            <a:endParaRPr lang="es-EC"/>
          </a:p>
        </p:txBody>
      </p:sp>
      <p:sp>
        <p:nvSpPr>
          <p:cNvPr id="6" name="5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69E3D54-C63C-48B9-83B8-27F8A8D6581D}" type="datetime1">
              <a:rPr lang="es-EC" smtClean="0"/>
              <a:pPr/>
              <a:t>20/02/2011</a:t>
            </a:fld>
            <a:endParaRPr lang="es-EC"/>
          </a:p>
        </p:txBody>
      </p:sp>
      <p:sp>
        <p:nvSpPr>
          <p:cNvPr id="5" name="4 Marcador de pie de página"/>
          <p:cNvSpPr>
            <a:spLocks noGrp="1"/>
          </p:cNvSpPr>
          <p:nvPr>
            <p:ph type="ftr" sz="quarter" idx="11"/>
          </p:nvPr>
        </p:nvSpPr>
        <p:spPr/>
        <p:txBody>
          <a:bodyPr/>
          <a:lstStyle>
            <a:extLst/>
          </a:lstStyle>
          <a:p>
            <a:r>
              <a:rPr lang="es-EC" smtClean="0"/>
              <a:t>2</a:t>
            </a:r>
            <a:endParaRPr lang="es-EC"/>
          </a:p>
        </p:txBody>
      </p:sp>
      <p:sp>
        <p:nvSpPr>
          <p:cNvPr id="6" name="5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A6D1C80-ADEC-4C73-A033-13E6347E6E93}" type="datetime1">
              <a:rPr lang="es-EC" smtClean="0"/>
              <a:pPr/>
              <a:t>20/02/2011</a:t>
            </a:fld>
            <a:endParaRPr lang="es-EC"/>
          </a:p>
        </p:txBody>
      </p:sp>
      <p:sp>
        <p:nvSpPr>
          <p:cNvPr id="6" name="5 Marcador de pie de página"/>
          <p:cNvSpPr>
            <a:spLocks noGrp="1"/>
          </p:cNvSpPr>
          <p:nvPr>
            <p:ph type="ftr" sz="quarter" idx="11"/>
          </p:nvPr>
        </p:nvSpPr>
        <p:spPr/>
        <p:txBody>
          <a:bodyPr/>
          <a:lstStyle>
            <a:extLst/>
          </a:lstStyle>
          <a:p>
            <a:r>
              <a:rPr lang="es-EC" smtClean="0"/>
              <a:t>2</a:t>
            </a:r>
            <a:endParaRPr lang="es-EC"/>
          </a:p>
        </p:txBody>
      </p:sp>
      <p:sp>
        <p:nvSpPr>
          <p:cNvPr id="7" name="6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2E6D326-18B8-42EE-A221-A07676333D7B}" type="datetime1">
              <a:rPr lang="es-EC" smtClean="0"/>
              <a:pPr/>
              <a:t>20/02/2011</a:t>
            </a:fld>
            <a:endParaRPr lang="es-EC"/>
          </a:p>
        </p:txBody>
      </p:sp>
      <p:sp>
        <p:nvSpPr>
          <p:cNvPr id="8" name="7 Marcador de pie de página"/>
          <p:cNvSpPr>
            <a:spLocks noGrp="1"/>
          </p:cNvSpPr>
          <p:nvPr>
            <p:ph type="ftr" sz="quarter" idx="11"/>
          </p:nvPr>
        </p:nvSpPr>
        <p:spPr/>
        <p:txBody>
          <a:bodyPr/>
          <a:lstStyle>
            <a:extLst/>
          </a:lstStyle>
          <a:p>
            <a:r>
              <a:rPr lang="es-EC" smtClean="0"/>
              <a:t>2</a:t>
            </a:r>
            <a:endParaRPr lang="es-EC"/>
          </a:p>
        </p:txBody>
      </p:sp>
      <p:sp>
        <p:nvSpPr>
          <p:cNvPr id="9" name="8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5932C31-A790-4123-B908-D54E103212A4}" type="datetime1">
              <a:rPr lang="es-EC" smtClean="0"/>
              <a:pPr/>
              <a:t>20/02/2011</a:t>
            </a:fld>
            <a:endParaRPr lang="es-EC"/>
          </a:p>
        </p:txBody>
      </p:sp>
      <p:sp>
        <p:nvSpPr>
          <p:cNvPr id="4" name="3 Marcador de pie de página"/>
          <p:cNvSpPr>
            <a:spLocks noGrp="1"/>
          </p:cNvSpPr>
          <p:nvPr>
            <p:ph type="ftr" sz="quarter" idx="11"/>
          </p:nvPr>
        </p:nvSpPr>
        <p:spPr/>
        <p:txBody>
          <a:bodyPr/>
          <a:lstStyle>
            <a:extLst/>
          </a:lstStyle>
          <a:p>
            <a:r>
              <a:rPr lang="es-EC" smtClean="0"/>
              <a:t>2</a:t>
            </a:r>
            <a:endParaRPr lang="es-EC"/>
          </a:p>
        </p:txBody>
      </p:sp>
      <p:sp>
        <p:nvSpPr>
          <p:cNvPr id="5" name="4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EEB3AB79-8468-4734-8ADF-4A73A13B5E34}" type="datetime1">
              <a:rPr lang="es-EC" smtClean="0"/>
              <a:pPr/>
              <a:t>20/02/2011</a:t>
            </a:fld>
            <a:endParaRPr lang="es-EC"/>
          </a:p>
        </p:txBody>
      </p:sp>
      <p:sp>
        <p:nvSpPr>
          <p:cNvPr id="3" name="2 Marcador de pie de página"/>
          <p:cNvSpPr>
            <a:spLocks noGrp="1"/>
          </p:cNvSpPr>
          <p:nvPr>
            <p:ph type="ftr" sz="quarter" idx="11"/>
          </p:nvPr>
        </p:nvSpPr>
        <p:spPr/>
        <p:txBody>
          <a:bodyPr/>
          <a:lstStyle>
            <a:extLst/>
          </a:lstStyle>
          <a:p>
            <a:r>
              <a:rPr lang="es-EC" smtClean="0"/>
              <a:t>2</a:t>
            </a:r>
            <a:endParaRPr lang="es-EC"/>
          </a:p>
        </p:txBody>
      </p:sp>
      <p:sp>
        <p:nvSpPr>
          <p:cNvPr id="4" name="3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2612E1D-38A6-4968-92D2-500F03A0E461}" type="datetime1">
              <a:rPr lang="es-EC" smtClean="0"/>
              <a:pPr/>
              <a:t>20/02/2011</a:t>
            </a:fld>
            <a:endParaRPr lang="es-EC"/>
          </a:p>
        </p:txBody>
      </p:sp>
      <p:sp>
        <p:nvSpPr>
          <p:cNvPr id="6" name="5 Marcador de pie de página"/>
          <p:cNvSpPr>
            <a:spLocks noGrp="1"/>
          </p:cNvSpPr>
          <p:nvPr>
            <p:ph type="ftr" sz="quarter" idx="11"/>
          </p:nvPr>
        </p:nvSpPr>
        <p:spPr/>
        <p:txBody>
          <a:bodyPr/>
          <a:lstStyle>
            <a:extLst/>
          </a:lstStyle>
          <a:p>
            <a:r>
              <a:rPr lang="es-EC" smtClean="0"/>
              <a:t>2</a:t>
            </a:r>
            <a:endParaRPr lang="es-EC"/>
          </a:p>
        </p:txBody>
      </p:sp>
      <p:sp>
        <p:nvSpPr>
          <p:cNvPr id="7" name="6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F2A8C8B-DE8F-4209-9CE9-039E774D6C3E}" type="datetime1">
              <a:rPr lang="es-EC" smtClean="0"/>
              <a:pPr/>
              <a:t>20/02/2011</a:t>
            </a:fld>
            <a:endParaRPr lang="es-EC"/>
          </a:p>
        </p:txBody>
      </p:sp>
      <p:sp>
        <p:nvSpPr>
          <p:cNvPr id="6" name="5 Marcador de pie de página"/>
          <p:cNvSpPr>
            <a:spLocks noGrp="1"/>
          </p:cNvSpPr>
          <p:nvPr>
            <p:ph type="ftr" sz="quarter" idx="11"/>
          </p:nvPr>
        </p:nvSpPr>
        <p:spPr/>
        <p:txBody>
          <a:bodyPr/>
          <a:lstStyle>
            <a:extLst/>
          </a:lstStyle>
          <a:p>
            <a:r>
              <a:rPr lang="es-EC" smtClean="0"/>
              <a:t>2</a:t>
            </a:r>
            <a:endParaRPr lang="es-EC"/>
          </a:p>
        </p:txBody>
      </p:sp>
      <p:sp>
        <p:nvSpPr>
          <p:cNvPr id="7" name="6 Marcador de número de diapositiva"/>
          <p:cNvSpPr>
            <a:spLocks noGrp="1"/>
          </p:cNvSpPr>
          <p:nvPr>
            <p:ph type="sldNum" sz="quarter" idx="12"/>
          </p:nvPr>
        </p:nvSpPr>
        <p:spPr/>
        <p:txBody>
          <a:bodyPr/>
          <a:lstStyle>
            <a:extLst/>
          </a:lstStyle>
          <a:p>
            <a:fld id="{192B6FCE-D791-443A-B1EC-353CEC102117}" type="slidenum">
              <a:rPr lang="es-EC" smtClean="0"/>
              <a:pPr/>
              <a:t>‹Nº›</a:t>
            </a:fld>
            <a:endParaRPr lang="es-EC"/>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735377-BEA6-40FF-8ED6-5E9EEB1E5B14}" type="datetime1">
              <a:rPr lang="es-EC" smtClean="0"/>
              <a:pPr/>
              <a:t>20/02/2011</a:t>
            </a:fld>
            <a:endParaRPr lang="es-EC"/>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s-EC" smtClean="0"/>
              <a:t>2</a:t>
            </a:r>
            <a:endParaRPr lang="es-EC"/>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92B6FCE-D791-443A-B1EC-353CEC10211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Documento_de_Microsoft_Office_Word3.docx"/></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e_Microsoft_Office_Word4.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package" Target="../embeddings/Documento_de_Microsoft_Office_Word5.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Documento_de_Microsoft_Office_Word6.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package" Target="../embeddings/Documento_de_Microsoft_Office_Word7.doc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package" Target="../embeddings/Documento_de_Microsoft_Office_Word8.docx"/><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1.xml.rels><?xml version="1.0" encoding="UTF-8" standalone="yes"?>
<Relationships xmlns="http://schemas.openxmlformats.org/package/2006/relationships"><Relationship Id="rId3" Type="http://schemas.openxmlformats.org/officeDocument/2006/relationships/package" Target="../embeddings/Documento_de_Microsoft_Office_Word9.docx"/><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42.xml.rels><?xml version="1.0" encoding="UTF-8" standalone="yes"?>
<Relationships xmlns="http://schemas.openxmlformats.org/package/2006/relationships"><Relationship Id="rId3" Type="http://schemas.openxmlformats.org/officeDocument/2006/relationships/package" Target="../embeddings/Documento_de_Microsoft_Office_Word10.doc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43.xml.rels><?xml version="1.0" encoding="UTF-8" standalone="yes"?>
<Relationships xmlns="http://schemas.openxmlformats.org/package/2006/relationships"><Relationship Id="rId3" Type="http://schemas.openxmlformats.org/officeDocument/2006/relationships/package" Target="../embeddings/Documento_de_Microsoft_Office_Word11.docx"/><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44.xml.rels><?xml version="1.0" encoding="UTF-8" standalone="yes"?>
<Relationships xmlns="http://schemas.openxmlformats.org/package/2006/relationships"><Relationship Id="rId3" Type="http://schemas.openxmlformats.org/officeDocument/2006/relationships/package" Target="../embeddings/Documento_de_Microsoft_Office_Word12.docx"/><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45.xml.rels><?xml version="1.0" encoding="UTF-8" standalone="yes"?>
<Relationships xmlns="http://schemas.openxmlformats.org/package/2006/relationships"><Relationship Id="rId3" Type="http://schemas.openxmlformats.org/officeDocument/2006/relationships/package" Target="../embeddings/Documento_de_Microsoft_Office_Word13.docx"/><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6.xml.rels><?xml version="1.0" encoding="UTF-8" standalone="yes"?>
<Relationships xmlns="http://schemas.openxmlformats.org/package/2006/relationships"><Relationship Id="rId3" Type="http://schemas.openxmlformats.org/officeDocument/2006/relationships/package" Target="../embeddings/Documento_de_Microsoft_Office_Word14.docx"/><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3" Type="http://schemas.openxmlformats.org/officeDocument/2006/relationships/package" Target="../embeddings/Documento_de_Microsoft_Office_Word15.docx"/><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000240"/>
            <a:ext cx="7572428" cy="1500198"/>
          </a:xfrm>
        </p:spPr>
        <p:txBody>
          <a:bodyPr>
            <a:noAutofit/>
          </a:bodyPr>
          <a:lstStyle/>
          <a:p>
            <a:pPr algn="ctr"/>
            <a:r>
              <a:rPr lang="es-EC" sz="2400" dirty="0" smtClean="0">
                <a:solidFill>
                  <a:schemeClr val="accent3">
                    <a:lumMod val="75000"/>
                  </a:schemeClr>
                </a:solidFill>
              </a:rPr>
              <a:t>IMPLEMENTACIÓN DE UN SISTEMA DE CONTROL DE GESTIÓN EN UNA EMPRESA DE PRODUCTOS QUÍMICOS</a:t>
            </a:r>
            <a:endParaRPr lang="es-EC" sz="2400" dirty="0">
              <a:solidFill>
                <a:schemeClr val="accent3">
                  <a:lumMod val="75000"/>
                </a:schemeClr>
              </a:solidFill>
            </a:endParaRPr>
          </a:p>
        </p:txBody>
      </p:sp>
      <p:sp>
        <p:nvSpPr>
          <p:cNvPr id="3" name="2 Subtítulo"/>
          <p:cNvSpPr>
            <a:spLocks noGrp="1"/>
          </p:cNvSpPr>
          <p:nvPr>
            <p:ph type="subTitle" idx="1"/>
          </p:nvPr>
        </p:nvSpPr>
        <p:spPr>
          <a:xfrm>
            <a:off x="1142976" y="4143380"/>
            <a:ext cx="7143800" cy="1143008"/>
          </a:xfrm>
        </p:spPr>
        <p:txBody>
          <a:bodyPr>
            <a:normAutofit/>
          </a:bodyPr>
          <a:lstStyle/>
          <a:p>
            <a:pPr algn="ctr"/>
            <a:r>
              <a:rPr lang="es-EC" sz="2000" b="1" i="1" dirty="0" smtClean="0">
                <a:solidFill>
                  <a:schemeClr val="accent2">
                    <a:lumMod val="50000"/>
                  </a:schemeClr>
                </a:solidFill>
              </a:rPr>
              <a:t>Desarrollada por:</a:t>
            </a:r>
          </a:p>
          <a:p>
            <a:pPr algn="l"/>
            <a:r>
              <a:rPr lang="es-EC" sz="2000" dirty="0" smtClean="0">
                <a:solidFill>
                  <a:schemeClr val="accent2">
                    <a:lumMod val="50000"/>
                  </a:schemeClr>
                </a:solidFill>
              </a:rPr>
              <a:t>Diana Miranda Reyna            Jenny Peñaloza Riera</a:t>
            </a:r>
            <a:endParaRPr lang="es-EC" sz="2000" dirty="0">
              <a:solidFill>
                <a:schemeClr val="accent2">
                  <a:lumMod val="50000"/>
                </a:schemeClr>
              </a:solidFill>
            </a:endParaRPr>
          </a:p>
        </p:txBody>
      </p:sp>
      <p:sp>
        <p:nvSpPr>
          <p:cNvPr id="5" name="4 Marcador de número de diapositiva"/>
          <p:cNvSpPr>
            <a:spLocks noGrp="1"/>
          </p:cNvSpPr>
          <p:nvPr>
            <p:ph type="sldNum" sz="quarter" idx="12"/>
          </p:nvPr>
        </p:nvSpPr>
        <p:spPr/>
        <p:txBody>
          <a:bodyPr/>
          <a:lstStyle/>
          <a:p>
            <a:fld id="{192B6FCE-D791-443A-B1EC-353CEC102117}" type="slidenum">
              <a:rPr lang="es-EC" smtClean="0"/>
              <a:pPr/>
              <a:t>1</a:t>
            </a:fld>
            <a:endParaRPr lang="es-EC"/>
          </a:p>
        </p:txBody>
      </p:sp>
      <p:sp>
        <p:nvSpPr>
          <p:cNvPr id="6" name="1 Título"/>
          <p:cNvSpPr txBox="1">
            <a:spLocks/>
          </p:cNvSpPr>
          <p:nvPr/>
        </p:nvSpPr>
        <p:spPr>
          <a:xfrm>
            <a:off x="928662" y="500042"/>
            <a:ext cx="6786610" cy="1285884"/>
          </a:xfrm>
          <a:prstGeom prst="rect">
            <a:avLst/>
          </a:prstGeom>
        </p:spPr>
        <p:txBody>
          <a:bodyPr vert="horz"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C" sz="1200" b="1" i="0" u="none" strike="noStrike" kern="1200" cap="small" spc="0" normalizeH="0" baseline="0" noProof="0" dirty="0" smtClean="0">
                <a:ln>
                  <a:noFill/>
                </a:ln>
                <a:solidFill>
                  <a:schemeClr val="accent3">
                    <a:lumMod val="75000"/>
                  </a:schemeClr>
                </a:solidFill>
                <a:effectLst/>
                <a:uLnTx/>
                <a:uFillTx/>
                <a:latin typeface="+mj-lt"/>
                <a:ea typeface="+mj-ea"/>
                <a:cs typeface="+mj-cs"/>
              </a:rPr>
              <a:t>ESCUELA</a:t>
            </a:r>
            <a:r>
              <a:rPr kumimoji="0" lang="es-EC" sz="1200" b="1" i="0" u="none" strike="noStrike" kern="1200" cap="small" spc="0" normalizeH="0" noProof="0" dirty="0" smtClean="0">
                <a:ln>
                  <a:noFill/>
                </a:ln>
                <a:solidFill>
                  <a:schemeClr val="accent3">
                    <a:lumMod val="75000"/>
                  </a:schemeClr>
                </a:solidFill>
                <a:effectLst/>
                <a:uLnTx/>
                <a:uFillTx/>
                <a:latin typeface="+mj-lt"/>
                <a:ea typeface="+mj-ea"/>
                <a:cs typeface="+mj-cs"/>
              </a:rPr>
              <a:t> SUPERIOR POLITECNICA DEL LITORAL </a:t>
            </a:r>
          </a:p>
          <a:p>
            <a:pPr marL="0" marR="0" lvl="0" indent="0" algn="r" defTabSz="914400" rtl="0" eaLnBrk="1" fontAlgn="auto" latinLnBrk="0" hangingPunct="1">
              <a:lnSpc>
                <a:spcPct val="100000"/>
              </a:lnSpc>
              <a:spcBef>
                <a:spcPct val="0"/>
              </a:spcBef>
              <a:spcAft>
                <a:spcPts val="0"/>
              </a:spcAft>
              <a:buClrTx/>
              <a:buSzTx/>
              <a:buFontTx/>
              <a:buNone/>
              <a:tabLst/>
              <a:defRPr/>
            </a:pPr>
            <a:r>
              <a:rPr lang="es-EC" sz="1200" b="1" cap="small" baseline="0" dirty="0" smtClean="0">
                <a:solidFill>
                  <a:schemeClr val="accent3">
                    <a:lumMod val="75000"/>
                  </a:schemeClr>
                </a:solidFill>
                <a:latin typeface="+mj-lt"/>
                <a:ea typeface="+mj-ea"/>
                <a:cs typeface="+mj-cs"/>
              </a:rPr>
              <a:t>INSTITUTO DE CIENCAS MATEMATICAS</a:t>
            </a:r>
          </a:p>
          <a:p>
            <a:pPr marL="0" marR="0" lvl="0" indent="0" algn="r" defTabSz="914400" rtl="0" eaLnBrk="1" fontAlgn="auto" latinLnBrk="0" hangingPunct="1">
              <a:lnSpc>
                <a:spcPct val="100000"/>
              </a:lnSpc>
              <a:spcBef>
                <a:spcPct val="0"/>
              </a:spcBef>
              <a:spcAft>
                <a:spcPts val="0"/>
              </a:spcAft>
              <a:buClrTx/>
              <a:buSzTx/>
              <a:buFontTx/>
              <a:buNone/>
              <a:tabLst/>
              <a:defRPr/>
            </a:pPr>
            <a:r>
              <a:rPr lang="es-EC" sz="1200" b="1" cap="small" dirty="0" smtClean="0">
                <a:solidFill>
                  <a:schemeClr val="accent3">
                    <a:lumMod val="75000"/>
                  </a:schemeClr>
                </a:solidFill>
                <a:latin typeface="+mj-lt"/>
                <a:ea typeface="+mj-ea"/>
                <a:cs typeface="+mj-cs"/>
              </a:rPr>
              <a:t>INGENIERÍA EN AUDITORÍA Y CONTADURÍA PÚBLICA AUTORIZADA</a:t>
            </a:r>
            <a:r>
              <a:rPr lang="es-EC" sz="1200" b="1" cap="small" baseline="0" dirty="0" smtClean="0">
                <a:solidFill>
                  <a:schemeClr val="accent3">
                    <a:lumMod val="75000"/>
                  </a:schemeClr>
                </a:solidFill>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s-EC" sz="1600" b="1" i="0" u="none" strike="noStrike" kern="1200" cap="small" spc="0" normalizeH="0" baseline="0" noProof="0" dirty="0">
              <a:ln>
                <a:noFill/>
              </a:ln>
              <a:solidFill>
                <a:schemeClr val="accent3">
                  <a:lumMod val="75000"/>
                </a:schemeClr>
              </a:solidFill>
              <a:effectLst/>
              <a:uLnTx/>
              <a:uFillTx/>
              <a:latin typeface="+mj-lt"/>
              <a:ea typeface="+mj-ea"/>
              <a:cs typeface="+mj-cs"/>
            </a:endParaRPr>
          </a:p>
        </p:txBody>
      </p:sp>
      <p:pic>
        <p:nvPicPr>
          <p:cNvPr id="7" name="12 Imagen" descr="logo_ESPOL.jpg"/>
          <p:cNvPicPr>
            <a:picLocks noChangeAspect="1"/>
          </p:cNvPicPr>
          <p:nvPr/>
        </p:nvPicPr>
        <p:blipFill>
          <a:blip r:embed="rId2" cstate="email"/>
          <a:srcRect/>
          <a:stretch>
            <a:fillRect/>
          </a:stretch>
        </p:blipFill>
        <p:spPr bwMode="auto">
          <a:xfrm>
            <a:off x="7715272" y="642918"/>
            <a:ext cx="949961" cy="929162"/>
          </a:xfrm>
          <a:prstGeom prst="ellipse">
            <a:avLst/>
          </a:prstGeom>
          <a:noFill/>
          <a:ln w="9525">
            <a:noFill/>
            <a:miter lim="800000"/>
            <a:headEnd/>
            <a:tailEnd/>
          </a:ln>
          <a:effectLst>
            <a:reflection blurRad="6350" stA="52000" endA="300" endPos="35000" dir="5400000" sy="-100000" algn="bl" rotWithShape="0"/>
            <a:softEdge rad="12700"/>
          </a:effectLst>
        </p:spPr>
      </p:pic>
      <p:sp>
        <p:nvSpPr>
          <p:cNvPr id="8" name="TextBox 6"/>
          <p:cNvSpPr txBox="1"/>
          <p:nvPr/>
        </p:nvSpPr>
        <p:spPr>
          <a:xfrm>
            <a:off x="3714744" y="5357826"/>
            <a:ext cx="2576475" cy="646331"/>
          </a:xfrm>
          <a:prstGeom prst="rect">
            <a:avLst/>
          </a:prstGeom>
          <a:noFill/>
        </p:spPr>
        <p:txBody>
          <a:bodyPr wrap="none" rtlCol="0">
            <a:spAutoFit/>
          </a:bodyPr>
          <a:lstStyle/>
          <a:p>
            <a:pPr algn="ctr"/>
            <a:r>
              <a:rPr lang="es-EC" dirty="0" smtClean="0">
                <a:solidFill>
                  <a:schemeClr val="tx2">
                    <a:lumMod val="75000"/>
                  </a:schemeClr>
                </a:solidFill>
              </a:rPr>
              <a:t>Guayaquil – Ecuador</a:t>
            </a:r>
          </a:p>
          <a:p>
            <a:pPr algn="ctr"/>
            <a:r>
              <a:rPr lang="es-EC" dirty="0" smtClean="0">
                <a:solidFill>
                  <a:schemeClr val="tx2">
                    <a:lumMod val="75000"/>
                  </a:schemeClr>
                </a:solidFill>
              </a:rPr>
              <a:t>2011</a:t>
            </a:r>
            <a:endParaRPr lang="es-EC"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Diagrama de Causa- Efecto</a:t>
            </a:r>
          </a:p>
          <a:p>
            <a:pPr>
              <a:buNone/>
            </a:pPr>
            <a:endParaRPr lang="es-EC" dirty="0" smtClean="0"/>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10</a:t>
            </a:fld>
            <a:endParaRPr lang="es-EC"/>
          </a:p>
        </p:txBody>
      </p:sp>
      <p:pic>
        <p:nvPicPr>
          <p:cNvPr id="5" name="4 Imagen" descr="Nueva imagen (7).png"/>
          <p:cNvPicPr>
            <a:picLocks noChangeAspect="1"/>
          </p:cNvPicPr>
          <p:nvPr/>
        </p:nvPicPr>
        <p:blipFill>
          <a:blip r:embed="rId2" cstate="print"/>
          <a:stretch>
            <a:fillRect/>
          </a:stretch>
        </p:blipFill>
        <p:spPr>
          <a:xfrm>
            <a:off x="1214414" y="1142984"/>
            <a:ext cx="6786610" cy="44891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52" y="285728"/>
            <a:ext cx="8858280" cy="6327648"/>
          </a:xfrm>
        </p:spPr>
        <p:txBody>
          <a:bodyPr/>
          <a:lstStyle/>
          <a:p>
            <a:pPr>
              <a:buNone/>
            </a:pPr>
            <a:r>
              <a:rPr lang="es-ES" b="1" dirty="0" smtClean="0"/>
              <a:t>Causa 1: </a:t>
            </a:r>
            <a:r>
              <a:rPr lang="es-ES" dirty="0" smtClean="0"/>
              <a:t>Falta de formación al personal</a:t>
            </a:r>
            <a:endParaRPr lang="es-EC" dirty="0" smtClean="0"/>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11</a:t>
            </a:fld>
            <a:endParaRPr lang="es-EC"/>
          </a:p>
        </p:txBody>
      </p:sp>
      <p:pic>
        <p:nvPicPr>
          <p:cNvPr id="5" name="4 Imagen" descr="Nueva imagen (11).png"/>
          <p:cNvPicPr>
            <a:picLocks noChangeAspect="1"/>
          </p:cNvPicPr>
          <p:nvPr/>
        </p:nvPicPr>
        <p:blipFill>
          <a:blip r:embed="rId2" cstate="print"/>
          <a:stretch>
            <a:fillRect/>
          </a:stretch>
        </p:blipFill>
        <p:spPr>
          <a:xfrm>
            <a:off x="1652915" y="785794"/>
            <a:ext cx="5776605" cy="52149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b="1" dirty="0" smtClean="0"/>
              <a:t>Causa 2: </a:t>
            </a:r>
            <a:r>
              <a:rPr lang="es-ES" dirty="0" smtClean="0"/>
              <a:t>Mala toma de pedidos.</a:t>
            </a:r>
            <a:endParaRPr lang="es-EC" dirty="0" smtClean="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12</a:t>
            </a:fld>
            <a:endParaRPr lang="es-EC"/>
          </a:p>
        </p:txBody>
      </p:sp>
      <p:pic>
        <p:nvPicPr>
          <p:cNvPr id="6" name="5 Imagen" descr="Nueva imagen (11).png"/>
          <p:cNvPicPr>
            <a:picLocks noChangeAspect="1"/>
          </p:cNvPicPr>
          <p:nvPr/>
        </p:nvPicPr>
        <p:blipFill>
          <a:blip r:embed="rId2" cstate="print"/>
          <a:stretch>
            <a:fillRect/>
          </a:stretch>
        </p:blipFill>
        <p:spPr>
          <a:xfrm>
            <a:off x="1285852" y="1038523"/>
            <a:ext cx="6357982" cy="49844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 b="1" dirty="0" smtClean="0"/>
              <a:t>Causa 3:</a:t>
            </a:r>
            <a:r>
              <a:rPr lang="es-ES" dirty="0" smtClean="0"/>
              <a:t> </a:t>
            </a:r>
            <a:r>
              <a:rPr lang="es-EC" dirty="0" smtClean="0"/>
              <a:t>Pedidos no llegan a tiempo</a:t>
            </a: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13</a:t>
            </a:fld>
            <a:endParaRPr lang="es-EC"/>
          </a:p>
        </p:txBody>
      </p:sp>
      <p:pic>
        <p:nvPicPr>
          <p:cNvPr id="5" name="4 Imagen" descr="Nueva imagen (10).png"/>
          <p:cNvPicPr>
            <a:picLocks noChangeAspect="1"/>
          </p:cNvPicPr>
          <p:nvPr/>
        </p:nvPicPr>
        <p:blipFill>
          <a:blip r:embed="rId2" cstate="print"/>
          <a:stretch>
            <a:fillRect/>
          </a:stretch>
        </p:blipFill>
        <p:spPr>
          <a:xfrm>
            <a:off x="1153594" y="1428736"/>
            <a:ext cx="6918868" cy="404854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dirty="0" smtClean="0"/>
              <a:t>  </a:t>
            </a:r>
          </a:p>
          <a:p>
            <a:pPr>
              <a:buNone/>
            </a:pPr>
            <a:endParaRPr lang="es-EC" dirty="0" smtClean="0"/>
          </a:p>
          <a:p>
            <a:pPr>
              <a:buNone/>
            </a:pPr>
            <a:endParaRPr lang="es-EC" dirty="0" smtClean="0"/>
          </a:p>
          <a:p>
            <a:pPr>
              <a:buNone/>
            </a:pPr>
            <a:endParaRPr lang="es-EC" dirty="0" smtClean="0"/>
          </a:p>
          <a:p>
            <a:pPr>
              <a:buNone/>
            </a:pPr>
            <a:r>
              <a:rPr lang="es-EC" dirty="0" smtClean="0"/>
              <a:t>Aplicada  la metodología de los </a:t>
            </a:r>
            <a:r>
              <a:rPr lang="es-ES" dirty="0" smtClean="0"/>
              <a:t>5 Porqués </a:t>
            </a:r>
            <a:r>
              <a:rPr lang="es-EC" dirty="0" smtClean="0"/>
              <a:t>se concluye que la causa raíz es: </a:t>
            </a:r>
            <a:r>
              <a:rPr lang="es-EC" b="1" i="1" dirty="0" smtClean="0"/>
              <a:t>La falta de un sistema de control de gestión.</a:t>
            </a: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14</a:t>
            </a:fld>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Nueva imagen (8).png"/>
          <p:cNvPicPr>
            <a:picLocks noGrp="1" noChangeAspect="1"/>
          </p:cNvPicPr>
          <p:nvPr>
            <p:ph idx="1"/>
          </p:nvPr>
        </p:nvPicPr>
        <p:blipFill>
          <a:blip r:embed="rId2" cstate="print"/>
          <a:stretch>
            <a:fillRect/>
          </a:stretch>
        </p:blipFill>
        <p:spPr>
          <a:xfrm>
            <a:off x="1142976" y="1111633"/>
            <a:ext cx="7072362" cy="5317763"/>
          </a:xfrm>
        </p:spPr>
      </p:pic>
      <p:sp>
        <p:nvSpPr>
          <p:cNvPr id="4" name="3 Marcador de número de diapositiva"/>
          <p:cNvSpPr>
            <a:spLocks noGrp="1"/>
          </p:cNvSpPr>
          <p:nvPr>
            <p:ph type="sldNum" sz="quarter" idx="12"/>
          </p:nvPr>
        </p:nvSpPr>
        <p:spPr/>
        <p:txBody>
          <a:bodyPr/>
          <a:lstStyle/>
          <a:p>
            <a:fld id="{192B6FCE-D791-443A-B1EC-353CEC102117}" type="slidenum">
              <a:rPr lang="es-EC" smtClean="0"/>
              <a:pPr/>
              <a:t>15</a:t>
            </a:fld>
            <a:endParaRPr lang="es-EC"/>
          </a:p>
        </p:txBody>
      </p:sp>
      <p:sp>
        <p:nvSpPr>
          <p:cNvPr id="6" name="2 Marcador de contenido"/>
          <p:cNvSpPr txBox="1">
            <a:spLocks/>
          </p:cNvSpPr>
          <p:nvPr/>
        </p:nvSpPr>
        <p:spPr>
          <a:xfrm>
            <a:off x="502920" y="530352"/>
            <a:ext cx="8183880" cy="826946"/>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es-EC" sz="2800" b="0" i="0" u="none" strike="noStrike" kern="1200" cap="none" spc="0" normalizeH="0" baseline="0" noProof="0" dirty="0" smtClean="0">
                <a:ln>
                  <a:noFill/>
                </a:ln>
                <a:solidFill>
                  <a:schemeClr val="tx1"/>
                </a:solidFill>
                <a:effectLst/>
                <a:uLnTx/>
                <a:uFillTx/>
                <a:latin typeface="+mn-lt"/>
                <a:ea typeface="+mn-ea"/>
                <a:cs typeface="+mn-cs"/>
              </a:rPr>
              <a:t>  </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EC"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EC"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endParaRPr kumimoji="0" lang="es-EC"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1 Título"/>
          <p:cNvSpPr>
            <a:spLocks noGrp="1"/>
          </p:cNvSpPr>
          <p:nvPr>
            <p:ph type="title"/>
          </p:nvPr>
        </p:nvSpPr>
        <p:spPr>
          <a:xfrm>
            <a:off x="500034" y="500042"/>
            <a:ext cx="8183880" cy="785818"/>
          </a:xfrm>
        </p:spPr>
        <p:txBody>
          <a:bodyPr/>
          <a:lstStyle/>
          <a:p>
            <a:r>
              <a:rPr lang="es-EC" dirty="0" smtClean="0"/>
              <a:t>Análisis FODA</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756168"/>
          </a:xfrm>
        </p:spPr>
        <p:txBody>
          <a:bodyPr/>
          <a:lstStyle/>
          <a:p>
            <a:pP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Misión Organizacional</a:t>
            </a:r>
          </a:p>
          <a:p>
            <a:pPr>
              <a:buNone/>
            </a:pPr>
            <a:endParaRPr lang="es-EC" b="1" dirty="0" smtClean="0"/>
          </a:p>
          <a:p>
            <a:pPr>
              <a:buNone/>
            </a:pPr>
            <a:endParaRPr lang="es-EC" b="1" dirty="0" smtClean="0"/>
          </a:p>
          <a:p>
            <a:pPr>
              <a:buNone/>
            </a:pPr>
            <a:endParaRPr lang="es-EC" b="1" dirty="0" smtClean="0"/>
          </a:p>
          <a:p>
            <a:pPr>
              <a:buNone/>
            </a:pPr>
            <a:endParaRPr lang="es-EC" b="1" dirty="0" smtClean="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16</a:t>
            </a:fld>
            <a:endParaRPr lang="es-EC"/>
          </a:p>
        </p:txBody>
      </p:sp>
      <p:sp>
        <p:nvSpPr>
          <p:cNvPr id="8" name="7 Rectángulo redondeado"/>
          <p:cNvSpPr/>
          <p:nvPr/>
        </p:nvSpPr>
        <p:spPr>
          <a:xfrm>
            <a:off x="3000364" y="2000240"/>
            <a:ext cx="5500726" cy="23574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dirty="0" smtClean="0">
                <a:solidFill>
                  <a:schemeClr val="tx1"/>
                </a:solidFill>
                <a:latin typeface="Arial" pitchFamily="34" charset="0"/>
                <a:cs typeface="Arial" pitchFamily="34" charset="0"/>
              </a:rPr>
              <a:t>Fabricar, comercializar y distribuir productos de limpieza del hogar, cuidado personal e insumos para la salud con la mejor calidad a precios competitivos para nuestro mercado, generando bienestar y satisfacción de nuestros clientes, contribuyendo con la responsabilidad del medio ambiente.</a:t>
            </a:r>
          </a:p>
          <a:p>
            <a:pPr algn="ctr"/>
            <a:endParaRPr lang="es-EC" dirty="0"/>
          </a:p>
        </p:txBody>
      </p:sp>
      <p:pic>
        <p:nvPicPr>
          <p:cNvPr id="9" name="8 Imagen" descr="Mision.jpg"/>
          <p:cNvPicPr>
            <a:picLocks noChangeAspect="1"/>
          </p:cNvPicPr>
          <p:nvPr/>
        </p:nvPicPr>
        <p:blipFill>
          <a:blip r:embed="rId2" cstate="print"/>
          <a:stretch>
            <a:fillRect/>
          </a:stretch>
        </p:blipFill>
        <p:spPr>
          <a:xfrm>
            <a:off x="857224" y="2285992"/>
            <a:ext cx="1928826"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C" b="1" dirty="0" smtClean="0"/>
          </a:p>
          <a:p>
            <a:pP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Visión Organizacional</a:t>
            </a:r>
          </a:p>
          <a:p>
            <a:pPr>
              <a:buNone/>
            </a:pPr>
            <a:endParaRPr lang="es-EC" dirty="0" smtClean="0"/>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17</a:t>
            </a:fld>
            <a:endParaRPr lang="es-EC"/>
          </a:p>
        </p:txBody>
      </p:sp>
      <p:sp>
        <p:nvSpPr>
          <p:cNvPr id="5" name="AutoShape 2"/>
          <p:cNvSpPr>
            <a:spLocks noChangeArrowheads="1"/>
          </p:cNvSpPr>
          <p:nvPr/>
        </p:nvSpPr>
        <p:spPr bwMode="auto">
          <a:xfrm>
            <a:off x="3143240" y="2071678"/>
            <a:ext cx="5500726" cy="257176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cs typeface="Arial" pitchFamily="34" charset="0"/>
              </a:rPr>
              <a:t>Contar en el 2015 con un comisariato completo con todo su excelente y variado suministro de producto, obteniendo el 90% del mercado de nuestro país, cumpliendo con las exigencias de los clientes con la efectiva administración de los recursos y la capacitación continua de los empleados.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vision.jpg"/>
          <p:cNvPicPr>
            <a:picLocks noChangeAspect="1"/>
          </p:cNvPicPr>
          <p:nvPr/>
        </p:nvPicPr>
        <p:blipFill>
          <a:blip r:embed="rId2" cstate="print"/>
          <a:stretch>
            <a:fillRect/>
          </a:stretch>
        </p:blipFill>
        <p:spPr>
          <a:xfrm>
            <a:off x="357158" y="2214554"/>
            <a:ext cx="2928958" cy="24288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Ventajas Competitivas</a:t>
            </a:r>
            <a:endParaRPr lang="es-EC"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18</a:t>
            </a:fld>
            <a:endParaRPr lang="es-EC"/>
          </a:p>
        </p:txBody>
      </p:sp>
      <p:sp>
        <p:nvSpPr>
          <p:cNvPr id="5" name="AutoShape 2"/>
          <p:cNvSpPr>
            <a:spLocks noChangeArrowheads="1"/>
          </p:cNvSpPr>
          <p:nvPr/>
        </p:nvSpPr>
        <p:spPr bwMode="auto">
          <a:xfrm>
            <a:off x="2714612" y="1643050"/>
            <a:ext cx="5929354" cy="257176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a:r>
              <a:rPr lang="es-EC" dirty="0" smtClean="0"/>
              <a:t>Estar posesionado en el mercado desde hace 15 años sin tener quejas por la calidad de sus productos.</a:t>
            </a:r>
          </a:p>
          <a:p>
            <a:pPr lvl="0"/>
            <a:endParaRPr lang="es-EC" dirty="0" smtClean="0"/>
          </a:p>
          <a:p>
            <a:pPr lvl="0" algn="just"/>
            <a:r>
              <a:rPr lang="es-EC" dirty="0" smtClean="0"/>
              <a:t>Mantener la distribución exclusiva a nivel nacional de diversas marcas reconocidas en el país.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descr="imagesCAO62PLB.jpg"/>
          <p:cNvPicPr>
            <a:picLocks noChangeAspect="1"/>
          </p:cNvPicPr>
          <p:nvPr/>
        </p:nvPicPr>
        <p:blipFill>
          <a:blip r:embed="rId2" cstate="print"/>
          <a:stretch>
            <a:fillRect/>
          </a:stretch>
        </p:blipFill>
        <p:spPr>
          <a:xfrm>
            <a:off x="571472" y="2071678"/>
            <a:ext cx="2071702" cy="154820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183880" cy="571504"/>
          </a:xfrm>
        </p:spPr>
        <p:txBody>
          <a:bodyPr>
            <a:normAutofit/>
          </a:bodyPr>
          <a:lstStyle/>
          <a:p>
            <a:pPr algn="ctr"/>
            <a:r>
              <a:rPr lang="es-EC" sz="1800" dirty="0" smtClean="0"/>
              <a:t>Mapa Estratégico Organizacional</a:t>
            </a:r>
            <a:endParaRPr lang="es-EC" sz="1800" dirty="0"/>
          </a:p>
        </p:txBody>
      </p:sp>
      <p:pic>
        <p:nvPicPr>
          <p:cNvPr id="5" name="4 Marcador de contenido" descr="Nueva imagen (6).png"/>
          <p:cNvPicPr>
            <a:picLocks noGrp="1" noChangeAspect="1"/>
          </p:cNvPicPr>
          <p:nvPr>
            <p:ph idx="1"/>
          </p:nvPr>
        </p:nvPicPr>
        <p:blipFill>
          <a:blip r:embed="rId2" cstate="print"/>
          <a:stretch>
            <a:fillRect/>
          </a:stretch>
        </p:blipFill>
        <p:spPr>
          <a:xfrm>
            <a:off x="1214414" y="928670"/>
            <a:ext cx="7143800" cy="4948602"/>
          </a:xfrm>
        </p:spPr>
      </p:pic>
      <p:sp>
        <p:nvSpPr>
          <p:cNvPr id="4" name="3 Marcador de número de diapositiva"/>
          <p:cNvSpPr>
            <a:spLocks noGrp="1"/>
          </p:cNvSpPr>
          <p:nvPr>
            <p:ph type="sldNum" sz="quarter" idx="12"/>
          </p:nvPr>
        </p:nvSpPr>
        <p:spPr/>
        <p:txBody>
          <a:bodyPr/>
          <a:lstStyle/>
          <a:p>
            <a:fld id="{192B6FCE-D791-443A-B1EC-353CEC102117}" type="slidenum">
              <a:rPr lang="es-EC" smtClean="0"/>
              <a:pPr/>
              <a:t>19</a:t>
            </a:fld>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429132"/>
            <a:ext cx="8255318" cy="1408750"/>
          </a:xfrm>
        </p:spPr>
        <p:txBody>
          <a:bodyPr>
            <a:normAutofit/>
          </a:bodyPr>
          <a:lstStyle/>
          <a:p>
            <a:pPr algn="ctr"/>
            <a:r>
              <a:rPr lang="es-EC" sz="1600" i="1" dirty="0" smtClean="0">
                <a:solidFill>
                  <a:schemeClr val="accent1">
                    <a:lumMod val="50000"/>
                  </a:schemeClr>
                </a:solidFill>
              </a:rPr>
              <a:t>"Hacer parte de este proceso es ir en la dirección correcta con la certeza de que lo que se hace, se hace bien"</a:t>
            </a:r>
            <a:r>
              <a:rPr lang="es-EC" sz="1500" dirty="0" smtClean="0"/>
              <a:t/>
            </a:r>
            <a:br>
              <a:rPr lang="es-EC" sz="1500" dirty="0" smtClean="0"/>
            </a:br>
            <a:r>
              <a:rPr lang="es-EC" sz="1500" dirty="0" smtClean="0"/>
              <a:t/>
            </a:r>
            <a:br>
              <a:rPr lang="es-EC" sz="1500" dirty="0" smtClean="0"/>
            </a:br>
            <a:endParaRPr lang="es-EC" sz="1500" dirty="0"/>
          </a:p>
        </p:txBody>
      </p:sp>
      <p:sp>
        <p:nvSpPr>
          <p:cNvPr id="3" name="2 Marcador de contenido"/>
          <p:cNvSpPr>
            <a:spLocks noGrp="1"/>
          </p:cNvSpPr>
          <p:nvPr>
            <p:ph idx="1"/>
          </p:nvPr>
        </p:nvSpPr>
        <p:spPr/>
        <p:txBody>
          <a:bodyPr>
            <a:normAutofit/>
          </a:bodyPr>
          <a:lstStyle/>
          <a:p>
            <a:pPr marL="265176" lvl="1" indent="-265176" algn="ctr">
              <a:buSzPct val="80000"/>
              <a:buNone/>
            </a:pPr>
            <a:r>
              <a:rPr lang="es-EC" sz="28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Implementación de una Estrategia de Mejora </a:t>
            </a:r>
          </a:p>
          <a:p>
            <a:pPr marL="265176" lvl="1" indent="-265176" algn="ctr">
              <a:buSzPct val="80000"/>
              <a:buNone/>
            </a:pPr>
            <a:endParaRPr lang="es-EC" sz="28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a:t>
            </a:fld>
            <a:endParaRPr lang="es-EC"/>
          </a:p>
        </p:txBody>
      </p:sp>
      <p:pic>
        <p:nvPicPr>
          <p:cNvPr id="5" name="4 Imagen" descr="liderazgo1U.jpg"/>
          <p:cNvPicPr>
            <a:picLocks noChangeAspect="1"/>
          </p:cNvPicPr>
          <p:nvPr/>
        </p:nvPicPr>
        <p:blipFill>
          <a:blip r:embed="rId2" cstate="print"/>
          <a:stretch>
            <a:fillRect/>
          </a:stretch>
        </p:blipFill>
        <p:spPr>
          <a:xfrm>
            <a:off x="3071802" y="1571612"/>
            <a:ext cx="2857520" cy="28575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1041248"/>
            <a:ext cx="8183880" cy="4187952"/>
          </a:xfrm>
        </p:spPr>
        <p:txBody>
          <a:bodyPr/>
          <a:lstStyle/>
          <a:p>
            <a:pPr algn="just">
              <a:buNone/>
            </a:pPr>
            <a:r>
              <a:rPr lang="es-EC" sz="3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Ficha Técnica de Indicadores</a:t>
            </a:r>
          </a:p>
          <a:p>
            <a:pPr algn="just">
              <a:buNone/>
            </a:pPr>
            <a:endParaRPr lang="es-EC" dirty="0" smtClean="0"/>
          </a:p>
          <a:p>
            <a:pPr algn="just">
              <a:buNone/>
            </a:pPr>
            <a:r>
              <a:rPr lang="es-EC" dirty="0" smtClean="0"/>
              <a:t>	La Ficha Técnica de Indicadores, es en donde se puede ver la forma en que se calcula cada indicador, la unidad de medición del mismo, el responsable del cumplimiento de este indicador, la frecuencia de medición.</a:t>
            </a:r>
          </a:p>
          <a:p>
            <a:pPr algn="just"/>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20</a:t>
            </a:fld>
            <a:endParaRPr lang="es-EC"/>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183880" cy="428628"/>
          </a:xfrm>
        </p:spPr>
        <p:txBody>
          <a:bodyPr>
            <a:noAutofit/>
          </a:bodyPr>
          <a:lstStyle/>
          <a:p>
            <a:pPr algn="ctr"/>
            <a:r>
              <a:rPr lang="es-EC" sz="2400" dirty="0" smtClean="0"/>
              <a:t>Ficha – Indicador de Rentabilidad</a:t>
            </a:r>
          </a:p>
        </p:txBody>
      </p:sp>
      <p:pic>
        <p:nvPicPr>
          <p:cNvPr id="6" name="5 Marcador de contenido" descr="Nueva imagen (14).png"/>
          <p:cNvPicPr>
            <a:picLocks noGrp="1" noChangeAspect="1"/>
          </p:cNvPicPr>
          <p:nvPr>
            <p:ph idx="1"/>
          </p:nvPr>
        </p:nvPicPr>
        <p:blipFill>
          <a:blip r:embed="rId2" cstate="print"/>
          <a:stretch>
            <a:fillRect/>
          </a:stretch>
        </p:blipFill>
        <p:spPr>
          <a:xfrm>
            <a:off x="1285852" y="1000108"/>
            <a:ext cx="6572296" cy="4822065"/>
          </a:xfrm>
          <a:prstGeom prst="rect">
            <a:avLst/>
          </a:prstGeom>
          <a:ln>
            <a:noFill/>
          </a:ln>
          <a:effectLst>
            <a:outerShdw blurRad="292100" dist="139700" dir="2700000" algn="tl" rotWithShape="0">
              <a:srgbClr val="333333">
                <a:alpha val="65000"/>
              </a:srgbClr>
            </a:outerShdw>
          </a:effectLst>
        </p:spPr>
      </p:pic>
      <p:sp>
        <p:nvSpPr>
          <p:cNvPr id="4" name="3 Marcador de número de diapositiva"/>
          <p:cNvSpPr>
            <a:spLocks noGrp="1"/>
          </p:cNvSpPr>
          <p:nvPr>
            <p:ph type="sldNum" sz="quarter" idx="12"/>
          </p:nvPr>
        </p:nvSpPr>
        <p:spPr/>
        <p:txBody>
          <a:bodyPr/>
          <a:lstStyle/>
          <a:p>
            <a:fld id="{192B6FCE-D791-443A-B1EC-353CEC102117}" type="slidenum">
              <a:rPr lang="es-EC" smtClean="0"/>
              <a:pPr/>
              <a:t>21</a:t>
            </a:fld>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183880" cy="571504"/>
          </a:xfrm>
        </p:spPr>
        <p:txBody>
          <a:bodyPr>
            <a:normAutofit/>
          </a:bodyPr>
          <a:lstStyle/>
          <a:p>
            <a:pPr algn="ctr"/>
            <a:r>
              <a:rPr lang="es-EC" sz="2400" dirty="0" smtClean="0"/>
              <a:t>Ficha – Indicador Incremento en Ventas</a:t>
            </a:r>
            <a:endParaRPr lang="es-EC" sz="2400"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22</a:t>
            </a:fld>
            <a:endParaRPr lang="es-EC"/>
          </a:p>
        </p:txBody>
      </p:sp>
      <p:pic>
        <p:nvPicPr>
          <p:cNvPr id="7" name="6 Marcador de contenido" descr="Nueva imagen (16).png"/>
          <p:cNvPicPr>
            <a:picLocks noGrp="1" noChangeAspect="1"/>
          </p:cNvPicPr>
          <p:nvPr>
            <p:ph idx="1"/>
          </p:nvPr>
        </p:nvPicPr>
        <p:blipFill>
          <a:blip r:embed="rId2" cstate="print"/>
          <a:srcRect b="1544"/>
          <a:stretch>
            <a:fillRect/>
          </a:stretch>
        </p:blipFill>
        <p:spPr>
          <a:xfrm>
            <a:off x="1259632" y="980728"/>
            <a:ext cx="6552728" cy="482453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00042"/>
            <a:ext cx="8183880" cy="785818"/>
          </a:xfrm>
        </p:spPr>
        <p:txBody>
          <a:bodyPr>
            <a:noAutofit/>
          </a:bodyPr>
          <a:lstStyle/>
          <a:p>
            <a:pPr algn="ctr"/>
            <a:r>
              <a:rPr lang="es-EC" sz="2800" dirty="0" smtClean="0"/>
              <a:t>Ficha – Indicador Número de Nuevos Clientes</a:t>
            </a:r>
            <a:endParaRPr lang="es-EC" sz="2800"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23</a:t>
            </a:fld>
            <a:endParaRPr lang="es-EC"/>
          </a:p>
        </p:txBody>
      </p:sp>
      <p:pic>
        <p:nvPicPr>
          <p:cNvPr id="5" name="4 Marcador de contenido"/>
          <p:cNvPicPr>
            <a:picLocks noGrp="1"/>
          </p:cNvPicPr>
          <p:nvPr>
            <p:ph idx="1"/>
          </p:nvPr>
        </p:nvPicPr>
        <p:blipFill>
          <a:blip r:embed="rId2" cstate="print"/>
          <a:srcRect l="37607" t="33226" r="26215" b="17097"/>
          <a:stretch>
            <a:fillRect/>
          </a:stretch>
        </p:blipFill>
        <p:spPr bwMode="auto">
          <a:xfrm>
            <a:off x="1357290" y="1268760"/>
            <a:ext cx="6383062" cy="44644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183880" cy="1051560"/>
          </a:xfrm>
        </p:spPr>
        <p:txBody>
          <a:bodyPr>
            <a:normAutofit/>
          </a:bodyPr>
          <a:lstStyle/>
          <a:p>
            <a:pPr algn="ctr"/>
            <a:r>
              <a:rPr lang="es-EC" sz="2800" dirty="0" smtClean="0"/>
              <a:t>Tablero de control Gerencia Organizacional</a:t>
            </a:r>
            <a:endParaRPr lang="es-EC" sz="2800"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24</a:t>
            </a:fld>
            <a:endParaRPr lang="es-EC"/>
          </a:p>
        </p:txBody>
      </p:sp>
      <p:pic>
        <p:nvPicPr>
          <p:cNvPr id="7" name="Picture 2"/>
          <p:cNvPicPr>
            <a:picLocks noChangeAspect="1" noChangeArrowheads="1"/>
          </p:cNvPicPr>
          <p:nvPr/>
        </p:nvPicPr>
        <p:blipFill>
          <a:blip r:embed="rId2" cstate="print"/>
          <a:srcRect l="33956" t="24234" r="9345" b="35407"/>
          <a:stretch>
            <a:fillRect/>
          </a:stretch>
        </p:blipFill>
        <p:spPr bwMode="auto">
          <a:xfrm>
            <a:off x="827584" y="1700808"/>
            <a:ext cx="7632848"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183880" cy="1051560"/>
          </a:xfrm>
        </p:spPr>
        <p:txBody>
          <a:bodyPr>
            <a:normAutofit/>
          </a:bodyPr>
          <a:lstStyle/>
          <a:p>
            <a:pPr algn="ctr"/>
            <a:r>
              <a:rPr lang="es-EC" sz="2800" dirty="0" smtClean="0"/>
              <a:t>Tablero de control Gerencia Organizacional</a:t>
            </a:r>
            <a:endParaRPr lang="es-EC" sz="2800"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25</a:t>
            </a:fld>
            <a:endParaRPr lang="es-EC"/>
          </a:p>
        </p:txBody>
      </p:sp>
      <p:grpSp>
        <p:nvGrpSpPr>
          <p:cNvPr id="9" name="8 Grupo"/>
          <p:cNvGrpSpPr/>
          <p:nvPr/>
        </p:nvGrpSpPr>
        <p:grpSpPr>
          <a:xfrm>
            <a:off x="827584" y="1700808"/>
            <a:ext cx="7632848" cy="3744416"/>
            <a:chOff x="827584" y="1700808"/>
            <a:chExt cx="7632848" cy="3312368"/>
          </a:xfrm>
        </p:grpSpPr>
        <p:pic>
          <p:nvPicPr>
            <p:cNvPr id="7" name="Picture 2"/>
            <p:cNvPicPr>
              <a:picLocks noChangeAspect="1" noChangeArrowheads="1"/>
            </p:cNvPicPr>
            <p:nvPr/>
          </p:nvPicPr>
          <p:blipFill>
            <a:blip r:embed="rId2" cstate="print"/>
            <a:srcRect l="33956" t="63885" r="9345" b="13751"/>
            <a:stretch>
              <a:fillRect/>
            </a:stretch>
          </p:blipFill>
          <p:spPr bwMode="auto">
            <a:xfrm>
              <a:off x="827584" y="2492896"/>
              <a:ext cx="7632848" cy="2520280"/>
            </a:xfrm>
            <a:prstGeom prst="rect">
              <a:avLst/>
            </a:prstGeom>
            <a:noFill/>
            <a:ln w="9525">
              <a:noFill/>
              <a:miter lim="800000"/>
              <a:headEnd/>
              <a:tailEnd/>
            </a:ln>
          </p:spPr>
        </p:pic>
        <p:pic>
          <p:nvPicPr>
            <p:cNvPr id="101378" name="Picture 2"/>
            <p:cNvPicPr>
              <a:picLocks noChangeAspect="1" noChangeArrowheads="1"/>
            </p:cNvPicPr>
            <p:nvPr/>
          </p:nvPicPr>
          <p:blipFill>
            <a:blip r:embed="rId2" cstate="print"/>
            <a:srcRect l="33956" t="24234" r="9345" b="67891"/>
            <a:stretch>
              <a:fillRect/>
            </a:stretch>
          </p:blipFill>
          <p:spPr bwMode="auto">
            <a:xfrm>
              <a:off x="827584" y="1700808"/>
              <a:ext cx="7632848" cy="8874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785794"/>
            <a:ext cx="8041004" cy="5286412"/>
          </a:xfrm>
        </p:spPr>
        <p:txBody>
          <a:bodyPr/>
          <a:lstStyle/>
          <a:p>
            <a:pPr marL="265176" lvl="2" indent="-265176" algn="ctr">
              <a:buClr>
                <a:schemeClr val="accent1"/>
              </a:buClr>
              <a:buSzPct val="80000"/>
              <a:buNone/>
            </a:pPr>
            <a:r>
              <a:rPr lang="es-EC" sz="2400" b="1" dirty="0" smtClean="0">
                <a:solidFill>
                  <a:schemeClr val="accent1"/>
                </a:solidFill>
              </a:rPr>
              <a:t>Gráficas  de Tendencia - Rentabilidad</a:t>
            </a:r>
            <a:endParaRPr lang="es-EC" sz="2400" dirty="0" smtClean="0">
              <a:solidFill>
                <a:schemeClr val="accent1"/>
              </a:solidFill>
            </a:endParaRP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26</a:t>
            </a:fld>
            <a:endParaRPr lang="es-EC"/>
          </a:p>
        </p:txBody>
      </p:sp>
      <p:graphicFrame>
        <p:nvGraphicFramePr>
          <p:cNvPr id="5" name="4 Tabla"/>
          <p:cNvGraphicFramePr>
            <a:graphicFrameLocks noGrp="1"/>
          </p:cNvGraphicFramePr>
          <p:nvPr/>
        </p:nvGraphicFramePr>
        <p:xfrm>
          <a:off x="1000100" y="1500174"/>
          <a:ext cx="7429552" cy="1357322"/>
        </p:xfrm>
        <a:graphic>
          <a:graphicData uri="http://schemas.openxmlformats.org/drawingml/2006/table">
            <a:tbl>
              <a:tblPr/>
              <a:tblGrid>
                <a:gridCol w="1856910"/>
                <a:gridCol w="1856910"/>
                <a:gridCol w="1857866"/>
                <a:gridCol w="1857866"/>
              </a:tblGrid>
              <a:tr h="193903">
                <a:tc gridSpan="4">
                  <a:txBody>
                    <a:bodyPr/>
                    <a:lstStyle/>
                    <a:p>
                      <a:pPr marL="457200" algn="ctr">
                        <a:spcAft>
                          <a:spcPts val="0"/>
                        </a:spcAft>
                      </a:pPr>
                      <a:r>
                        <a:rPr lang="es-EC" sz="1200" b="1" dirty="0">
                          <a:latin typeface="Arial"/>
                          <a:ea typeface="Times New Roman"/>
                          <a:cs typeface="Times New Roman"/>
                        </a:rPr>
                        <a:t>Sistema de control de gestión- Gráfica de tendencia</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87807">
                <a:tc>
                  <a:txBody>
                    <a:bodyPr/>
                    <a:lstStyle/>
                    <a:p>
                      <a:pPr marL="457200" algn="just">
                        <a:spcAft>
                          <a:spcPts val="0"/>
                        </a:spcAft>
                      </a:pPr>
                      <a:r>
                        <a:rPr lang="es-EC" sz="1200" b="1" dirty="0">
                          <a:latin typeface="Arial"/>
                          <a:ea typeface="Times New Roman"/>
                          <a:cs typeface="Times New Roman"/>
                        </a:rPr>
                        <a:t>Nombre indicador</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dirty="0">
                          <a:latin typeface="Arial"/>
                          <a:ea typeface="Times New Roman"/>
                          <a:cs typeface="Times New Roman"/>
                        </a:rPr>
                        <a:t>Rentabilidad</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a:latin typeface="Arial"/>
                          <a:ea typeface="Times New Roman"/>
                          <a:cs typeface="Times New Roman"/>
                        </a:rPr>
                        <a:t>Unidad</a:t>
                      </a:r>
                      <a:endParaRPr lang="es-EC"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a:latin typeface="Arial"/>
                          <a:ea typeface="Times New Roman"/>
                          <a:cs typeface="Times New Roman"/>
                        </a:rPr>
                        <a:t>%</a:t>
                      </a:r>
                      <a:endParaRPr lang="es-EC"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612">
                <a:tc>
                  <a:txBody>
                    <a:bodyPr/>
                    <a:lstStyle/>
                    <a:p>
                      <a:pPr marL="457200" algn="just">
                        <a:spcAft>
                          <a:spcPts val="0"/>
                        </a:spcAft>
                      </a:pPr>
                      <a:r>
                        <a:rPr lang="es-EC" sz="1200" b="1" dirty="0">
                          <a:latin typeface="Arial"/>
                          <a:ea typeface="Times New Roman"/>
                          <a:cs typeface="Times New Roman"/>
                        </a:rPr>
                        <a:t>Métrica indicador</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dirty="0">
                          <a:latin typeface="Arial"/>
                          <a:ea typeface="Times New Roman"/>
                          <a:cs typeface="Times New Roman"/>
                        </a:rPr>
                        <a:t>1- ((Ventas Totales-Costo de Venta)/Ventas Totales)*100  </a:t>
                      </a:r>
                      <a:endParaRPr lang="es-EC"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b="1" dirty="0">
                          <a:latin typeface="Arial"/>
                          <a:ea typeface="Times New Roman"/>
                          <a:cs typeface="Times New Roman"/>
                        </a:rPr>
                        <a:t>Tendencia</a:t>
                      </a:r>
                      <a:endParaRPr lang="es-EC"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dirty="0">
                          <a:latin typeface="Arial"/>
                          <a:ea typeface="Times New Roman"/>
                          <a:cs typeface="Times New Roman"/>
                        </a:rPr>
                        <a:t>Hacia arriba</a:t>
                      </a:r>
                      <a:endParaRPr lang="es-EC"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descr="Nueva imagen (18).png"/>
          <p:cNvPicPr>
            <a:picLocks noChangeAspect="1"/>
          </p:cNvPicPr>
          <p:nvPr/>
        </p:nvPicPr>
        <p:blipFill>
          <a:blip r:embed="rId2" cstate="print"/>
          <a:stretch>
            <a:fillRect/>
          </a:stretch>
        </p:blipFill>
        <p:spPr>
          <a:xfrm>
            <a:off x="1857356" y="3000372"/>
            <a:ext cx="5357850" cy="27333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214950"/>
            <a:ext cx="8183880" cy="622932"/>
          </a:xfrm>
        </p:spPr>
        <p:txBody>
          <a:bodyPr>
            <a:normAutofit/>
          </a:bodyPr>
          <a:lstStyle/>
          <a:p>
            <a:pPr algn="ctr"/>
            <a:r>
              <a:rPr lang="es-EC" sz="2800" dirty="0" smtClean="0"/>
              <a:t>Resultados Excepcionales</a:t>
            </a:r>
            <a:endParaRPr lang="es-EC" sz="2800" dirty="0"/>
          </a:p>
        </p:txBody>
      </p:sp>
      <p:pic>
        <p:nvPicPr>
          <p:cNvPr id="5" name="4 Marcador de contenido" descr="Nueva imagen (20).png"/>
          <p:cNvPicPr>
            <a:picLocks noGrp="1" noChangeAspect="1"/>
          </p:cNvPicPr>
          <p:nvPr>
            <p:ph idx="1"/>
          </p:nvPr>
        </p:nvPicPr>
        <p:blipFill>
          <a:blip r:embed="rId2" cstate="print"/>
          <a:stretch>
            <a:fillRect/>
          </a:stretch>
        </p:blipFill>
        <p:spPr>
          <a:xfrm>
            <a:off x="1643042" y="785794"/>
            <a:ext cx="6245103" cy="2002981"/>
          </a:xfrm>
          <a:prstGeom prst="rect">
            <a:avLst/>
          </a:prstGeom>
          <a:ln>
            <a:noFill/>
          </a:ln>
          <a:effectLst>
            <a:outerShdw blurRad="292100" dist="139700" dir="2700000" algn="tl" rotWithShape="0">
              <a:srgbClr val="333333">
                <a:alpha val="65000"/>
              </a:srgbClr>
            </a:outerShdw>
          </a:effectLst>
        </p:spPr>
      </p:pic>
      <p:sp>
        <p:nvSpPr>
          <p:cNvPr id="4" name="3 Marcador de número de diapositiva"/>
          <p:cNvSpPr>
            <a:spLocks noGrp="1"/>
          </p:cNvSpPr>
          <p:nvPr>
            <p:ph type="sldNum" sz="quarter" idx="12"/>
          </p:nvPr>
        </p:nvSpPr>
        <p:spPr/>
        <p:txBody>
          <a:bodyPr/>
          <a:lstStyle/>
          <a:p>
            <a:fld id="{192B6FCE-D791-443A-B1EC-353CEC102117}" type="slidenum">
              <a:rPr lang="es-EC" smtClean="0"/>
              <a:pPr/>
              <a:t>27</a:t>
            </a:fld>
            <a:endParaRPr lang="es-EC"/>
          </a:p>
        </p:txBody>
      </p:sp>
      <p:pic>
        <p:nvPicPr>
          <p:cNvPr id="8" name="7 Imagen" descr="Nueva imagen (19).png"/>
          <p:cNvPicPr>
            <a:picLocks noChangeAspect="1"/>
          </p:cNvPicPr>
          <p:nvPr/>
        </p:nvPicPr>
        <p:blipFill>
          <a:blip r:embed="rId3" cstate="print"/>
          <a:srcRect t="8398" r="2941"/>
          <a:stretch>
            <a:fillRect/>
          </a:stretch>
        </p:blipFill>
        <p:spPr>
          <a:xfrm>
            <a:off x="2500298" y="3071810"/>
            <a:ext cx="4714908" cy="15584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265176" lvl="2" indent="-265176" algn="ctr">
              <a:buClr>
                <a:schemeClr val="accent1"/>
              </a:buClr>
              <a:buSzPct val="80000"/>
              <a:buNone/>
            </a:pPr>
            <a:r>
              <a:rPr lang="es-EC" sz="2400" b="1" dirty="0" smtClean="0">
                <a:solidFill>
                  <a:schemeClr val="accent1"/>
                </a:solidFill>
              </a:rPr>
              <a:t>Gráfica de Tendencia Indicador “Incremento en Venta”</a:t>
            </a:r>
          </a:p>
          <a:p>
            <a:pPr marL="265176" lvl="2" indent="-265176" algn="ctr">
              <a:buClr>
                <a:schemeClr val="accent1"/>
              </a:buClr>
              <a:buSzPct val="80000"/>
              <a:buNone/>
            </a:pPr>
            <a:endParaRPr lang="es-EC" sz="2400" b="1" dirty="0" smtClean="0">
              <a:solidFill>
                <a:schemeClr val="accent1"/>
              </a:solidFill>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28</a:t>
            </a:fld>
            <a:endParaRPr lang="es-EC"/>
          </a:p>
        </p:txBody>
      </p:sp>
      <p:graphicFrame>
        <p:nvGraphicFramePr>
          <p:cNvPr id="52225" name="Object 1"/>
          <p:cNvGraphicFramePr>
            <a:graphicFrameLocks noChangeAspect="1"/>
          </p:cNvGraphicFramePr>
          <p:nvPr/>
        </p:nvGraphicFramePr>
        <p:xfrm>
          <a:off x="857224" y="1428736"/>
          <a:ext cx="7776817" cy="1538972"/>
        </p:xfrm>
        <a:graphic>
          <a:graphicData uri="http://schemas.openxmlformats.org/presentationml/2006/ole">
            <p:oleObj spid="_x0000_s52225" name="Documento" r:id="rId3" imgW="5432707" imgH="1074740" progId="Word.Document.12">
              <p:embed/>
            </p:oleObj>
          </a:graphicData>
        </a:graphic>
      </p:graphicFrame>
      <p:pic>
        <p:nvPicPr>
          <p:cNvPr id="52226" name="Imagen 64"/>
          <p:cNvPicPr>
            <a:picLocks noChangeAspect="1" noChangeArrowheads="1"/>
          </p:cNvPicPr>
          <p:nvPr/>
        </p:nvPicPr>
        <p:blipFill>
          <a:blip r:embed="rId4" cstate="print"/>
          <a:srcRect l="2675" t="44093" r="59395" b="13754"/>
          <a:stretch>
            <a:fillRect/>
          </a:stretch>
        </p:blipFill>
        <p:spPr bwMode="auto">
          <a:xfrm>
            <a:off x="2428860" y="3000372"/>
            <a:ext cx="5072098" cy="253521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613292"/>
          </a:xfrm>
        </p:spPr>
        <p:txBody>
          <a:bodyPr/>
          <a:lstStyle/>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buNone/>
            </a:pPr>
            <a:endParaRPr lang="es-EC" dirty="0" smtClean="0"/>
          </a:p>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Resultados Aceptables y Excepcional</a:t>
            </a: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29</a:t>
            </a:fld>
            <a:endParaRPr lang="es-EC"/>
          </a:p>
        </p:txBody>
      </p:sp>
      <p:graphicFrame>
        <p:nvGraphicFramePr>
          <p:cNvPr id="51201" name="Object 1"/>
          <p:cNvGraphicFramePr>
            <a:graphicFrameLocks noChangeAspect="1"/>
          </p:cNvGraphicFramePr>
          <p:nvPr/>
        </p:nvGraphicFramePr>
        <p:xfrm>
          <a:off x="1071538" y="928670"/>
          <a:ext cx="7071218" cy="2071702"/>
        </p:xfrm>
        <a:graphic>
          <a:graphicData uri="http://schemas.openxmlformats.org/presentationml/2006/ole">
            <p:oleObj spid="_x0000_s51201" name="Documento" r:id="rId3" imgW="5411807" imgH="1584890" progId="Word.Document.12">
              <p:embed/>
            </p:oleObj>
          </a:graphicData>
        </a:graphic>
      </p:graphicFrame>
      <p:graphicFrame>
        <p:nvGraphicFramePr>
          <p:cNvPr id="51202" name="Object 2"/>
          <p:cNvGraphicFramePr>
            <a:graphicFrameLocks noChangeAspect="1"/>
          </p:cNvGraphicFramePr>
          <p:nvPr/>
        </p:nvGraphicFramePr>
        <p:xfrm>
          <a:off x="2071670" y="3857628"/>
          <a:ext cx="5260975" cy="1054100"/>
        </p:xfrm>
        <a:graphic>
          <a:graphicData uri="http://schemas.openxmlformats.org/presentationml/2006/ole">
            <p:oleObj spid="_x0000_s51202" name="Documento" r:id="rId4" imgW="5271268" imgH="1055632" progId="Word.Documen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265176" lvl="1" indent="-265176" algn="ctr">
              <a:buSzPct val="80000"/>
              <a:buNone/>
            </a:pPr>
            <a:r>
              <a:rPr lang="es-EC" sz="28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Cuadro de Mando Integral</a:t>
            </a: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a:t>
            </a:fld>
            <a:endParaRPr lang="es-EC"/>
          </a:p>
        </p:txBody>
      </p:sp>
      <p:pic>
        <p:nvPicPr>
          <p:cNvPr id="5" name="4 Imagen" descr="Nueva imagen (1).png"/>
          <p:cNvPicPr>
            <a:picLocks noChangeAspect="1"/>
          </p:cNvPicPr>
          <p:nvPr/>
        </p:nvPicPr>
        <p:blipFill>
          <a:blip r:embed="rId2" cstate="print"/>
          <a:stretch>
            <a:fillRect/>
          </a:stretch>
        </p:blipFill>
        <p:spPr>
          <a:xfrm>
            <a:off x="571472" y="919476"/>
            <a:ext cx="8072494" cy="55099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265176" lvl="2" indent="-265176" algn="ctr">
              <a:buClr>
                <a:schemeClr val="accent1"/>
              </a:buClr>
              <a:buSzPct val="80000"/>
              <a:buNone/>
            </a:pPr>
            <a:r>
              <a:rPr lang="es-EC" sz="2400" b="1" dirty="0" smtClean="0">
                <a:solidFill>
                  <a:schemeClr val="accent1"/>
                </a:solidFill>
              </a:rPr>
              <a:t>Gráfica de Tendencia Indicador “Número de Nuevos Clientes”</a:t>
            </a:r>
          </a:p>
          <a:p>
            <a:pPr algn="ct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30</a:t>
            </a:fld>
            <a:endParaRPr lang="es-EC"/>
          </a:p>
        </p:txBody>
      </p:sp>
      <p:graphicFrame>
        <p:nvGraphicFramePr>
          <p:cNvPr id="50177" name="Object 1"/>
          <p:cNvGraphicFramePr>
            <a:graphicFrameLocks noChangeAspect="1"/>
          </p:cNvGraphicFramePr>
          <p:nvPr/>
        </p:nvGraphicFramePr>
        <p:xfrm>
          <a:off x="1428728" y="1500174"/>
          <a:ext cx="6741217" cy="1285884"/>
        </p:xfrm>
        <a:graphic>
          <a:graphicData uri="http://schemas.openxmlformats.org/presentationml/2006/ole">
            <p:oleObj spid="_x0000_s50177" name="Documento" r:id="rId3" imgW="5432707" imgH="863109" progId="Word.Document.12">
              <p:embed/>
            </p:oleObj>
          </a:graphicData>
        </a:graphic>
      </p:graphicFrame>
      <p:pic>
        <p:nvPicPr>
          <p:cNvPr id="50178" name="Imagen 62"/>
          <p:cNvPicPr>
            <a:picLocks noChangeAspect="1" noChangeArrowheads="1"/>
          </p:cNvPicPr>
          <p:nvPr/>
        </p:nvPicPr>
        <p:blipFill>
          <a:blip r:embed="rId4" cstate="print"/>
          <a:srcRect l="33394" t="52013" r="26134" b="13931"/>
          <a:stretch>
            <a:fillRect/>
          </a:stretch>
        </p:blipFill>
        <p:spPr bwMode="auto">
          <a:xfrm>
            <a:off x="2143108" y="2928934"/>
            <a:ext cx="5467353" cy="2697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212484" cy="5470416"/>
          </a:xfrm>
        </p:spPr>
        <p:txBody>
          <a:bodyPr/>
          <a:lstStyle/>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buNone/>
            </a:pPr>
            <a:endParaRPr lang="es-EC" b="1" dirty="0" smtClean="0">
              <a:solidFill>
                <a:schemeClr val="accent1">
                  <a:tint val="88000"/>
                  <a:satMod val="150000"/>
                </a:schemeClr>
              </a:solidFill>
              <a:effectLst>
                <a:outerShdw blurRad="53975" dist="22860" dir="5400000" algn="tl" rotWithShape="0">
                  <a:srgbClr val="000000">
                    <a:alpha val="55000"/>
                  </a:srgbClr>
                </a:outerShdw>
              </a:effectLst>
            </a:endParaRPr>
          </a:p>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rPr>
              <a:t>Resultados Aceptables e Inaceptable</a:t>
            </a: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31</a:t>
            </a:fld>
            <a:endParaRPr lang="es-EC"/>
          </a:p>
        </p:txBody>
      </p:sp>
      <p:graphicFrame>
        <p:nvGraphicFramePr>
          <p:cNvPr id="49153" name="Object 1"/>
          <p:cNvGraphicFramePr>
            <a:graphicFrameLocks noChangeAspect="1"/>
          </p:cNvGraphicFramePr>
          <p:nvPr/>
        </p:nvGraphicFramePr>
        <p:xfrm>
          <a:off x="1285852" y="928670"/>
          <a:ext cx="6392954" cy="2214578"/>
        </p:xfrm>
        <a:graphic>
          <a:graphicData uri="http://schemas.openxmlformats.org/presentationml/2006/ole">
            <p:oleObj spid="_x0000_s49153" name="Documento" r:id="rId3" imgW="5271268" imgH="1825003" progId="Word.Document.12">
              <p:embed/>
            </p:oleObj>
          </a:graphicData>
        </a:graphic>
      </p:graphicFrame>
      <p:graphicFrame>
        <p:nvGraphicFramePr>
          <p:cNvPr id="49154" name="Object 2"/>
          <p:cNvGraphicFramePr>
            <a:graphicFrameLocks noChangeAspect="1"/>
          </p:cNvGraphicFramePr>
          <p:nvPr/>
        </p:nvGraphicFramePr>
        <p:xfrm>
          <a:off x="1500166" y="3286124"/>
          <a:ext cx="6221936" cy="1428760"/>
        </p:xfrm>
        <a:graphic>
          <a:graphicData uri="http://schemas.openxmlformats.org/presentationml/2006/ole">
            <p:oleObj spid="_x0000_s49154" name="Documento" r:id="rId4" imgW="5271268" imgH="1132064" progId="Word.Document.12">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00042"/>
            <a:ext cx="8183880" cy="5000660"/>
          </a:xfrm>
        </p:spPr>
        <p:txBody>
          <a:bodyPr>
            <a:normAutofit/>
          </a:bodyPr>
          <a:lstStyle/>
          <a:p>
            <a:pPr marL="265176" lvl="1" indent="-265176" algn="ctr">
              <a:buSzPct val="80000"/>
              <a:buNone/>
            </a:pPr>
            <a:r>
              <a:rPr lang="es-EC" sz="2800" b="1" dirty="0" smtClean="0">
                <a:solidFill>
                  <a:schemeClr val="accent1"/>
                </a:solidFill>
              </a:rPr>
              <a:t>Iniciativa Estratégica</a:t>
            </a:r>
          </a:p>
          <a:p>
            <a:pPr marL="265176" lvl="1" indent="-265176" algn="just">
              <a:buSzPct val="80000"/>
              <a:buNone/>
            </a:pPr>
            <a:endParaRPr lang="es-EC" sz="2800" dirty="0" smtClean="0">
              <a:solidFill>
                <a:schemeClr val="accent1"/>
              </a:solidFill>
            </a:endParaRPr>
          </a:p>
          <a:p>
            <a:pPr lvl="2" algn="just"/>
            <a:r>
              <a:rPr lang="es-EC" sz="2400" dirty="0" smtClean="0"/>
              <a:t>Plan de Capacitación y Formación para liderazgo y Control</a:t>
            </a:r>
          </a:p>
          <a:p>
            <a:pPr lvl="2" algn="just"/>
            <a:r>
              <a:rPr lang="es-EC" sz="2400" dirty="0" smtClean="0"/>
              <a:t>Evaluación de Desempeño</a:t>
            </a:r>
          </a:p>
          <a:p>
            <a:pPr lvl="2" algn="just"/>
            <a:r>
              <a:rPr lang="es-EC" sz="2400" dirty="0" smtClean="0"/>
              <a:t>Control de Procesos</a:t>
            </a:r>
          </a:p>
          <a:p>
            <a:pPr lvl="2" algn="just"/>
            <a:r>
              <a:rPr lang="es-EC" sz="2400" dirty="0" smtClean="0"/>
              <a:t>Diseño del Plan de Implementación de las 5S’s</a:t>
            </a:r>
            <a:endParaRPr lang="es-EC" sz="2400" b="1" dirty="0" smtClean="0"/>
          </a:p>
          <a:p>
            <a:pPr lvl="2" algn="just"/>
            <a:r>
              <a:rPr lang="es-EC" sz="2400" dirty="0" smtClean="0"/>
              <a:t>Mejoramiento de Infraestructura y Tecnología</a:t>
            </a:r>
          </a:p>
          <a:p>
            <a:pPr lvl="2" algn="just"/>
            <a:r>
              <a:rPr lang="es-EC" sz="2400" dirty="0" smtClean="0"/>
              <a:t>Producción Justo a Tiempo.</a:t>
            </a:r>
          </a:p>
          <a:p>
            <a:pPr lvl="2" algn="just"/>
            <a:r>
              <a:rPr lang="es-EC" sz="2400" dirty="0" smtClean="0"/>
              <a:t>Implementación de Manual de funciones </a:t>
            </a:r>
          </a:p>
          <a:p>
            <a:pPr lvl="2" algn="just"/>
            <a:r>
              <a:rPr lang="es-EC" sz="2400" dirty="0" smtClean="0"/>
              <a:t>Instructivo del Ambiente de Trabajo</a:t>
            </a:r>
          </a:p>
          <a:p>
            <a:pPr algn="just"/>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32</a:t>
            </a:fld>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92B6FCE-D791-443A-B1EC-353CEC102117}" type="slidenum">
              <a:rPr lang="es-EC" smtClean="0"/>
              <a:pPr/>
              <a:t>33</a:t>
            </a:fld>
            <a:endParaRPr lang="es-EC"/>
          </a:p>
        </p:txBody>
      </p:sp>
      <p:graphicFrame>
        <p:nvGraphicFramePr>
          <p:cNvPr id="47105" name="Object 1"/>
          <p:cNvGraphicFramePr>
            <a:graphicFrameLocks noChangeAspect="1"/>
          </p:cNvGraphicFramePr>
          <p:nvPr/>
        </p:nvGraphicFramePr>
        <p:xfrm>
          <a:off x="1785918" y="785794"/>
          <a:ext cx="6072230" cy="5236260"/>
        </p:xfrm>
        <a:graphic>
          <a:graphicData uri="http://schemas.openxmlformats.org/presentationml/2006/ole">
            <p:oleObj spid="_x0000_s47105" name="Documento" r:id="rId3" imgW="5398834" imgH="7081170" progId="Word.Document.12">
              <p:embed/>
            </p:oleObj>
          </a:graphicData>
        </a:graphic>
      </p:graphicFrame>
      <p:sp>
        <p:nvSpPr>
          <p:cNvPr id="6" name="1 Título"/>
          <p:cNvSpPr>
            <a:spLocks noGrp="1"/>
          </p:cNvSpPr>
          <p:nvPr>
            <p:ph type="title"/>
          </p:nvPr>
        </p:nvSpPr>
        <p:spPr>
          <a:xfrm>
            <a:off x="960120" y="571480"/>
            <a:ext cx="8183880" cy="500066"/>
          </a:xfrm>
        </p:spPr>
        <p:txBody>
          <a:bodyPr>
            <a:noAutofit/>
          </a:bodyPr>
          <a:lstStyle/>
          <a:p>
            <a:pPr algn="ctr"/>
            <a:r>
              <a:rPr lang="es-ES" sz="2000" i="1" dirty="0" smtClean="0"/>
              <a:t>Matriz de impacto de las iniciativas estratégicas”</a:t>
            </a:r>
            <a:r>
              <a:rPr lang="es-EC" sz="2000" dirty="0" smtClean="0"/>
              <a:t/>
            </a:r>
            <a:br>
              <a:rPr lang="es-EC" sz="2000" dirty="0" smtClean="0"/>
            </a:br>
            <a:endParaRPr lang="es-EC"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sz="2400" b="1" dirty="0" smtClean="0">
                <a:solidFill>
                  <a:schemeClr val="accent1"/>
                </a:solidFill>
              </a:rPr>
              <a:t>Costos para la implementación de las iniciativas estratégicas</a:t>
            </a:r>
          </a:p>
          <a:p>
            <a:pPr algn="ctr">
              <a:buNone/>
            </a:pPr>
            <a:endParaRPr lang="es-EC" sz="2400" b="1" dirty="0" smtClean="0">
              <a:solidFill>
                <a:schemeClr val="accent1"/>
              </a:solidFill>
            </a:endParaRPr>
          </a:p>
          <a:p>
            <a:pPr algn="ctr">
              <a:buNone/>
            </a:pPr>
            <a:endParaRPr lang="es-EC" dirty="0" smtClean="0"/>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34</a:t>
            </a:fld>
            <a:endParaRPr lang="es-EC"/>
          </a:p>
        </p:txBody>
      </p:sp>
      <p:graphicFrame>
        <p:nvGraphicFramePr>
          <p:cNvPr id="6" name="5 Tabla"/>
          <p:cNvGraphicFramePr>
            <a:graphicFrameLocks noGrp="1"/>
          </p:cNvGraphicFramePr>
          <p:nvPr/>
        </p:nvGraphicFramePr>
        <p:xfrm>
          <a:off x="1857356" y="1928802"/>
          <a:ext cx="5929354" cy="3214709"/>
        </p:xfrm>
        <a:graphic>
          <a:graphicData uri="http://schemas.openxmlformats.org/drawingml/2006/table">
            <a:tbl>
              <a:tblPr/>
              <a:tblGrid>
                <a:gridCol w="1167315"/>
                <a:gridCol w="716921"/>
                <a:gridCol w="716921"/>
                <a:gridCol w="717764"/>
                <a:gridCol w="597995"/>
                <a:gridCol w="696678"/>
                <a:gridCol w="619082"/>
                <a:gridCol w="696678"/>
              </a:tblGrid>
              <a:tr h="2479463">
                <a:tc>
                  <a:txBody>
                    <a:bodyPr/>
                    <a:lstStyle/>
                    <a:p>
                      <a:pPr algn="r">
                        <a:spcAft>
                          <a:spcPts val="0"/>
                        </a:spcAft>
                      </a:pPr>
                      <a:endParaRPr lang="es-EC" sz="18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kern="1600">
                          <a:latin typeface="Arial"/>
                          <a:ea typeface="Times New Roman"/>
                          <a:cs typeface="Times New Roman"/>
                        </a:rPr>
                        <a:t>Plan de Capacitación  y formación para Liderazgo</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000" kern="1600">
                          <a:latin typeface="Arial"/>
                          <a:ea typeface="Times New Roman"/>
                          <a:cs typeface="Times New Roman"/>
                        </a:rPr>
                        <a:t>Evaluación del Desempeño </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s-ES" sz="1000" kern="1600">
                        <a:latin typeface="Arial"/>
                        <a:ea typeface="Times New Roman"/>
                        <a:cs typeface="Times New Roman"/>
                      </a:endParaRPr>
                    </a:p>
                    <a:p>
                      <a:pPr algn="ctr">
                        <a:spcAft>
                          <a:spcPts val="0"/>
                        </a:spcAft>
                      </a:pPr>
                      <a:r>
                        <a:rPr lang="es-ES" sz="1000" kern="1600">
                          <a:latin typeface="Arial"/>
                          <a:ea typeface="Times New Roman"/>
                          <a:cs typeface="Times New Roman"/>
                        </a:rPr>
                        <a:t>Diseño de Plan de Implementación de las 5 S.</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000" kern="1600">
                          <a:latin typeface="Arial"/>
                          <a:ea typeface="Times New Roman"/>
                          <a:cs typeface="Times New Roman"/>
                        </a:rPr>
                        <a:t>Control de los procesos</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s-ES" sz="1000" kern="1600">
                        <a:latin typeface="Arial"/>
                        <a:ea typeface="Times New Roman"/>
                        <a:cs typeface="Times New Roman"/>
                      </a:endParaRPr>
                    </a:p>
                    <a:p>
                      <a:pPr algn="ctr">
                        <a:spcAft>
                          <a:spcPts val="0"/>
                        </a:spcAft>
                      </a:pPr>
                      <a:r>
                        <a:rPr lang="es-ES" sz="1000" kern="1600">
                          <a:latin typeface="Arial"/>
                          <a:ea typeface="Times New Roman"/>
                          <a:cs typeface="Times New Roman"/>
                        </a:rPr>
                        <a:t>Mejoramiento de la Infraestructura y Tecnología</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000" kern="1600" dirty="0">
                          <a:latin typeface="Arial"/>
                          <a:ea typeface="Times New Roman"/>
                          <a:cs typeface="Times New Roman"/>
                        </a:rPr>
                        <a:t>Implementación de Manual de funciones</a:t>
                      </a:r>
                      <a:endParaRPr lang="es-EC" sz="1800" dirty="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71755" algn="just">
                        <a:spcAft>
                          <a:spcPts val="0"/>
                        </a:spcAft>
                      </a:pPr>
                      <a:r>
                        <a:rPr lang="es-ES" sz="1000" kern="1600">
                          <a:latin typeface="Arial"/>
                          <a:ea typeface="Times New Roman"/>
                          <a:cs typeface="Times New Roman"/>
                        </a:rPr>
                        <a:t>Instructivo del Ambiente de Trabajo</a:t>
                      </a:r>
                      <a:endParaRPr lang="es-EC" sz="1800">
                        <a:latin typeface="Times New Roman"/>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52564">
                <a:tc>
                  <a:txBody>
                    <a:bodyPr/>
                    <a:lstStyle/>
                    <a:p>
                      <a:pPr algn="ctr">
                        <a:spcAft>
                          <a:spcPts val="0"/>
                        </a:spcAft>
                      </a:pPr>
                      <a:r>
                        <a:rPr lang="es-EC" sz="1100" b="1">
                          <a:latin typeface="Arial"/>
                          <a:ea typeface="Times New Roman"/>
                          <a:cs typeface="Times New Roman"/>
                        </a:rPr>
                        <a:t>Impacto</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EC" sz="1100" b="1">
                          <a:latin typeface="Times New Roman"/>
                          <a:ea typeface="Times New Roman"/>
                          <a:cs typeface="Arial"/>
                        </a:rPr>
                        <a:t>21</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17</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18</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27</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16</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25</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23</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82682">
                <a:tc>
                  <a:txBody>
                    <a:bodyPr/>
                    <a:lstStyle/>
                    <a:p>
                      <a:pPr algn="ctr">
                        <a:spcAft>
                          <a:spcPts val="0"/>
                        </a:spcAft>
                      </a:pPr>
                      <a:r>
                        <a:rPr lang="es-EC" sz="1100" b="1">
                          <a:latin typeface="Arial"/>
                          <a:ea typeface="Times New Roman"/>
                          <a:cs typeface="Times New Roman"/>
                        </a:rPr>
                        <a:t>Costo Estimado</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s-EC" sz="1100" b="1">
                          <a:latin typeface="Times New Roman"/>
                          <a:ea typeface="Times New Roman"/>
                          <a:cs typeface="Arial"/>
                        </a:rPr>
                        <a:t>$5.000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$700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$500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$3000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$25.000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a:latin typeface="Times New Roman"/>
                          <a:ea typeface="Times New Roman"/>
                          <a:cs typeface="Arial"/>
                        </a:rPr>
                        <a:t>$500</a:t>
                      </a:r>
                      <a:endParaRPr lang="es-EC"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es-EC" sz="1100" b="1" dirty="0">
                          <a:latin typeface="Times New Roman"/>
                          <a:ea typeface="Times New Roman"/>
                          <a:cs typeface="Arial"/>
                        </a:rPr>
                        <a:t>$300</a:t>
                      </a:r>
                      <a:endParaRPr lang="es-EC"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756168"/>
          </a:xfrm>
        </p:spPr>
        <p:txBody>
          <a:bodyPr/>
          <a:lstStyle/>
          <a:p>
            <a:pPr algn="ctr"/>
            <a:r>
              <a:rPr lang="es-EC" sz="2400" b="1" dirty="0" smtClean="0">
                <a:solidFill>
                  <a:schemeClr val="accent1"/>
                </a:solidFill>
              </a:rPr>
              <a:t>Diseño del Plan de Implementación de las 5S’s</a:t>
            </a:r>
          </a:p>
          <a:p>
            <a:pPr>
              <a:buNone/>
            </a:pPr>
            <a:endParaRPr lang="es-EC" b="1" dirty="0" smtClean="0"/>
          </a:p>
          <a:p>
            <a:pPr>
              <a:buNone/>
            </a:pPr>
            <a:endParaRPr lang="es-EC" b="1" dirty="0" smtClean="0"/>
          </a:p>
          <a:p>
            <a:pPr>
              <a:buNone/>
            </a:pPr>
            <a:r>
              <a:rPr lang="es-EC" sz="2000" b="1" i="1" dirty="0" smtClean="0"/>
              <a:t>CLASIFICACIÓN</a:t>
            </a:r>
            <a:endParaRPr lang="es-EC" sz="2000" i="1" dirty="0" smtClean="0"/>
          </a:p>
          <a:p>
            <a:endParaRPr lang="es-EC" dirty="0" smtClean="0"/>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35</a:t>
            </a:fld>
            <a:endParaRPr lang="es-EC"/>
          </a:p>
        </p:txBody>
      </p:sp>
      <p:sp>
        <p:nvSpPr>
          <p:cNvPr id="5" name="4 Rectángulo redondeado"/>
          <p:cNvSpPr/>
          <p:nvPr/>
        </p:nvSpPr>
        <p:spPr>
          <a:xfrm>
            <a:off x="3929058" y="2071678"/>
            <a:ext cx="414340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t>¡Separar lo que es necesario de lo que no lo es y tirar lo que es Inútil!</a:t>
            </a:r>
            <a:endParaRPr lang="es-EC" dirty="0" smtClean="0"/>
          </a:p>
          <a:p>
            <a:pPr algn="ctr"/>
            <a:endParaRPr lang="es-EC" dirty="0"/>
          </a:p>
        </p:txBody>
      </p:sp>
      <p:pic>
        <p:nvPicPr>
          <p:cNvPr id="45057" name="Imagen 19" descr="SAM_0127"/>
          <p:cNvPicPr>
            <a:picLocks noChangeAspect="1" noChangeArrowheads="1"/>
          </p:cNvPicPr>
          <p:nvPr/>
        </p:nvPicPr>
        <p:blipFill>
          <a:blip r:embed="rId2" cstate="print"/>
          <a:srcRect/>
          <a:stretch>
            <a:fillRect/>
          </a:stretch>
        </p:blipFill>
        <p:spPr bwMode="auto">
          <a:xfrm>
            <a:off x="1142976" y="3714752"/>
            <a:ext cx="2401887" cy="1516063"/>
          </a:xfrm>
          <a:prstGeom prst="rect">
            <a:avLst/>
          </a:prstGeom>
          <a:ln>
            <a:noFill/>
          </a:ln>
          <a:effectLst>
            <a:outerShdw blurRad="292100" dist="139700" dir="2700000" algn="tl" rotWithShape="0">
              <a:srgbClr val="333333">
                <a:alpha val="65000"/>
              </a:srgbClr>
            </a:outerShdw>
          </a:effectLst>
        </p:spPr>
      </p:pic>
      <p:pic>
        <p:nvPicPr>
          <p:cNvPr id="45058" name="Imagen 51" descr="SAM_0128"/>
          <p:cNvPicPr>
            <a:picLocks noChangeAspect="1" noChangeArrowheads="1"/>
          </p:cNvPicPr>
          <p:nvPr/>
        </p:nvPicPr>
        <p:blipFill>
          <a:blip r:embed="rId3" cstate="print"/>
          <a:srcRect/>
          <a:stretch>
            <a:fillRect/>
          </a:stretch>
        </p:blipFill>
        <p:spPr bwMode="auto">
          <a:xfrm>
            <a:off x="4643438" y="3843351"/>
            <a:ext cx="2524125" cy="1514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000" b="1" i="1" dirty="0" smtClean="0"/>
              <a:t>ORGANIZAR</a:t>
            </a:r>
            <a:endParaRPr lang="es-EC" sz="2000" i="1" dirty="0" smtClean="0"/>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36</a:t>
            </a:fld>
            <a:endParaRPr lang="es-EC"/>
          </a:p>
        </p:txBody>
      </p:sp>
      <p:sp>
        <p:nvSpPr>
          <p:cNvPr id="5" name="4 Rectángulo redondeado"/>
          <p:cNvSpPr/>
          <p:nvPr/>
        </p:nvSpPr>
        <p:spPr>
          <a:xfrm>
            <a:off x="4071934" y="1285860"/>
            <a:ext cx="414340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i="1" dirty="0" smtClean="0"/>
              <a:t>¡Colocar lo necesario en un lugar fácilmente accesible!</a:t>
            </a:r>
            <a:endParaRPr lang="es-EC" dirty="0" smtClean="0"/>
          </a:p>
          <a:p>
            <a:pPr algn="ctr"/>
            <a:endParaRPr lang="es-EC" dirty="0"/>
          </a:p>
        </p:txBody>
      </p:sp>
      <p:pic>
        <p:nvPicPr>
          <p:cNvPr id="6" name="5 Imagen" descr="Nueva imagen (21).png"/>
          <p:cNvPicPr>
            <a:picLocks noChangeAspect="1"/>
          </p:cNvPicPr>
          <p:nvPr/>
        </p:nvPicPr>
        <p:blipFill>
          <a:blip r:embed="rId2" cstate="print"/>
          <a:stretch>
            <a:fillRect/>
          </a:stretch>
        </p:blipFill>
        <p:spPr>
          <a:xfrm>
            <a:off x="857224" y="3214686"/>
            <a:ext cx="2647619" cy="1476191"/>
          </a:xfrm>
          <a:prstGeom prst="rect">
            <a:avLst/>
          </a:prstGeom>
          <a:ln>
            <a:noFill/>
          </a:ln>
          <a:effectLst>
            <a:outerShdw blurRad="292100" dist="139700" dir="2700000" algn="tl" rotWithShape="0">
              <a:srgbClr val="333333">
                <a:alpha val="65000"/>
              </a:srgbClr>
            </a:outerShdw>
          </a:effectLst>
        </p:spPr>
      </p:pic>
      <p:pic>
        <p:nvPicPr>
          <p:cNvPr id="7" name="6 Imagen" descr="Nueva imagen (22).png"/>
          <p:cNvPicPr>
            <a:picLocks noChangeAspect="1"/>
          </p:cNvPicPr>
          <p:nvPr/>
        </p:nvPicPr>
        <p:blipFill>
          <a:blip r:embed="rId3" cstate="print"/>
          <a:stretch>
            <a:fillRect/>
          </a:stretch>
        </p:blipFill>
        <p:spPr>
          <a:xfrm>
            <a:off x="5429256" y="3143248"/>
            <a:ext cx="2428572" cy="14761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000" b="1" i="1" dirty="0" smtClean="0"/>
              <a:t>LIMPIEZA</a:t>
            </a:r>
            <a:endParaRPr lang="es-EC" sz="2000" dirty="0" smtClean="0"/>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37</a:t>
            </a:fld>
            <a:endParaRPr lang="es-EC"/>
          </a:p>
        </p:txBody>
      </p:sp>
      <p:sp>
        <p:nvSpPr>
          <p:cNvPr id="9" name="8 Rectángulo redondeado"/>
          <p:cNvSpPr/>
          <p:nvPr/>
        </p:nvSpPr>
        <p:spPr>
          <a:xfrm>
            <a:off x="3929058" y="1214422"/>
            <a:ext cx="414340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b="1" i="1" dirty="0" smtClean="0"/>
              <a:t>¡ ¡Limpiar las partes sucias!</a:t>
            </a:r>
            <a:endParaRPr lang="es-EC" dirty="0" smtClean="0"/>
          </a:p>
          <a:p>
            <a:pPr algn="ctr"/>
            <a:endParaRPr lang="es-EC" dirty="0"/>
          </a:p>
        </p:txBody>
      </p:sp>
      <p:pic>
        <p:nvPicPr>
          <p:cNvPr id="10" name="9 Imagen" descr="Nueva imagen (23).png"/>
          <p:cNvPicPr>
            <a:picLocks noChangeAspect="1"/>
          </p:cNvPicPr>
          <p:nvPr/>
        </p:nvPicPr>
        <p:blipFill>
          <a:blip r:embed="rId2" cstate="print"/>
          <a:stretch>
            <a:fillRect/>
          </a:stretch>
        </p:blipFill>
        <p:spPr>
          <a:xfrm>
            <a:off x="1643042" y="2928934"/>
            <a:ext cx="3286148" cy="19511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92B6FCE-D791-443A-B1EC-353CEC102117}" type="slidenum">
              <a:rPr lang="es-EC" smtClean="0"/>
              <a:pPr/>
              <a:t>38</a:t>
            </a:fld>
            <a:endParaRPr lang="es-EC"/>
          </a:p>
        </p:txBody>
      </p:sp>
      <p:sp>
        <p:nvSpPr>
          <p:cNvPr id="5" name="4 Rectángulo redondeado"/>
          <p:cNvSpPr/>
          <p:nvPr/>
        </p:nvSpPr>
        <p:spPr>
          <a:xfrm>
            <a:off x="3571868" y="2143116"/>
            <a:ext cx="4714908"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t>¡Mantener constantemente el estado de orden, limpieza e</a:t>
            </a:r>
            <a:endParaRPr lang="es-EC" dirty="0" smtClean="0"/>
          </a:p>
          <a:p>
            <a:pPr algn="ctr"/>
            <a:r>
              <a:rPr lang="es-EC" b="1" i="1" dirty="0" smtClean="0"/>
              <a:t>Higiene de nuestro sitio de trabajo!</a:t>
            </a:r>
            <a:endParaRPr lang="es-EC" dirty="0" smtClean="0"/>
          </a:p>
          <a:p>
            <a:pPr algn="ctr"/>
            <a:endParaRPr lang="es-EC" dirty="0"/>
          </a:p>
        </p:txBody>
      </p:sp>
      <p:pic>
        <p:nvPicPr>
          <p:cNvPr id="41985" name="Imagen 54" descr="SAM_0145"/>
          <p:cNvPicPr>
            <a:picLocks noChangeAspect="1" noChangeArrowheads="1"/>
          </p:cNvPicPr>
          <p:nvPr/>
        </p:nvPicPr>
        <p:blipFill>
          <a:blip r:embed="rId2" cstate="print"/>
          <a:srcRect/>
          <a:stretch>
            <a:fillRect/>
          </a:stretch>
        </p:blipFill>
        <p:spPr bwMode="auto">
          <a:xfrm>
            <a:off x="928662" y="3714752"/>
            <a:ext cx="2786082" cy="1857388"/>
          </a:xfrm>
          <a:prstGeom prst="rect">
            <a:avLst/>
          </a:prstGeom>
          <a:noFill/>
          <a:ln w="9525">
            <a:noFill/>
            <a:miter lim="800000"/>
            <a:headEnd/>
            <a:tailEnd/>
          </a:ln>
        </p:spPr>
      </p:pic>
      <p:pic>
        <p:nvPicPr>
          <p:cNvPr id="41986" name="Imagen 53" descr="SAM_0140"/>
          <p:cNvPicPr>
            <a:picLocks noGrp="1" noChangeAspect="1" noChangeArrowheads="1"/>
          </p:cNvPicPr>
          <p:nvPr>
            <p:ph idx="1"/>
          </p:nvPr>
        </p:nvPicPr>
        <p:blipFill>
          <a:blip r:embed="rId3" cstate="print"/>
          <a:srcRect r="18900" b="10349"/>
          <a:stretch>
            <a:fillRect/>
          </a:stretch>
        </p:blipFill>
        <p:spPr bwMode="auto">
          <a:xfrm>
            <a:off x="4857752" y="3857628"/>
            <a:ext cx="3101961" cy="1785950"/>
          </a:xfrm>
          <a:prstGeom prst="rect">
            <a:avLst/>
          </a:prstGeom>
          <a:noFill/>
          <a:ln w="9525">
            <a:noFill/>
            <a:miter lim="800000"/>
            <a:headEnd/>
            <a:tailEnd/>
          </a:ln>
        </p:spPr>
      </p:pic>
      <p:sp>
        <p:nvSpPr>
          <p:cNvPr id="10" name="1 Título"/>
          <p:cNvSpPr>
            <a:spLocks noGrp="1"/>
          </p:cNvSpPr>
          <p:nvPr>
            <p:ph type="title"/>
          </p:nvPr>
        </p:nvSpPr>
        <p:spPr>
          <a:xfrm>
            <a:off x="428596" y="1000108"/>
            <a:ext cx="6072230" cy="714380"/>
          </a:xfrm>
        </p:spPr>
        <p:txBody>
          <a:bodyPr>
            <a:normAutofit/>
          </a:bodyPr>
          <a:lstStyle/>
          <a:p>
            <a:r>
              <a:rPr lang="es-EC" sz="2800" b="0" i="1" dirty="0" smtClean="0">
                <a:solidFill>
                  <a:schemeClr val="tx1"/>
                </a:solidFill>
              </a:rPr>
              <a:t>ESTANDARIZAR</a:t>
            </a:r>
            <a:endParaRPr lang="es-EC" sz="2800" b="0" i="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sz="2400" b="1" dirty="0" smtClean="0"/>
              <a:t>DISCIPLINA</a:t>
            </a: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39</a:t>
            </a:fld>
            <a:endParaRPr lang="es-EC"/>
          </a:p>
        </p:txBody>
      </p:sp>
      <p:sp>
        <p:nvSpPr>
          <p:cNvPr id="5" name="4 Rectángulo redondeado"/>
          <p:cNvSpPr/>
          <p:nvPr/>
        </p:nvSpPr>
        <p:spPr>
          <a:xfrm>
            <a:off x="3714744" y="1428736"/>
            <a:ext cx="4357718"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smtClean="0"/>
              <a:t>¡Acostumbrarse a aplicar las 5 s en nuestro sitio de trabajo y a respetar las normas del sitio de trabajo con rigor!</a:t>
            </a:r>
            <a:endParaRPr lang="es-EC" dirty="0" smtClean="0"/>
          </a:p>
          <a:p>
            <a:pPr algn="ctr"/>
            <a:endParaRPr lang="es-EC" dirty="0"/>
          </a:p>
        </p:txBody>
      </p:sp>
      <p:pic>
        <p:nvPicPr>
          <p:cNvPr id="7" name="6 Imagen" descr="Nueva imagen (24).png"/>
          <p:cNvPicPr>
            <a:picLocks noChangeAspect="1"/>
          </p:cNvPicPr>
          <p:nvPr/>
        </p:nvPicPr>
        <p:blipFill>
          <a:blip r:embed="rId2" cstate="print"/>
          <a:stretch>
            <a:fillRect/>
          </a:stretch>
        </p:blipFill>
        <p:spPr>
          <a:xfrm>
            <a:off x="857224" y="3214686"/>
            <a:ext cx="2885714" cy="21238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398978"/>
          </a:xfrm>
        </p:spPr>
        <p:txBody>
          <a:bodyPr>
            <a:normAutofit/>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La Empresa</a:t>
            </a:r>
            <a:endParaRPr lang="es-EC"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a:t>
            </a:fld>
            <a:endParaRPr lang="es-EC"/>
          </a:p>
        </p:txBody>
      </p:sp>
      <p:pic>
        <p:nvPicPr>
          <p:cNvPr id="5" name="4 Imagen" descr="SAM_0134.JPG"/>
          <p:cNvPicPr>
            <a:picLocks noChangeAspect="1"/>
          </p:cNvPicPr>
          <p:nvPr/>
        </p:nvPicPr>
        <p:blipFill>
          <a:blip r:embed="rId2" cstate="print"/>
          <a:srcRect r="25000" b="36111"/>
          <a:stretch>
            <a:fillRect/>
          </a:stretch>
        </p:blipFill>
        <p:spPr>
          <a:xfrm>
            <a:off x="500034" y="1214422"/>
            <a:ext cx="3929090" cy="22073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5 Imagen" descr="SAM_0126.JPG"/>
          <p:cNvPicPr>
            <a:picLocks noChangeAspect="1"/>
          </p:cNvPicPr>
          <p:nvPr/>
        </p:nvPicPr>
        <p:blipFill>
          <a:blip r:embed="rId3" cstate="print"/>
          <a:stretch>
            <a:fillRect/>
          </a:stretch>
        </p:blipFill>
        <p:spPr>
          <a:xfrm>
            <a:off x="2714612" y="3714752"/>
            <a:ext cx="3918441" cy="21415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6 Imagen" descr="SAM_0140.JPG"/>
          <p:cNvPicPr>
            <a:picLocks noChangeAspect="1"/>
          </p:cNvPicPr>
          <p:nvPr/>
        </p:nvPicPr>
        <p:blipFill>
          <a:blip r:embed="rId4" cstate="print"/>
          <a:srcRect l="22656" r="16406" b="15278"/>
          <a:stretch>
            <a:fillRect/>
          </a:stretch>
        </p:blipFill>
        <p:spPr>
          <a:xfrm>
            <a:off x="4572000" y="1214422"/>
            <a:ext cx="4020235" cy="22860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30352"/>
            <a:ext cx="8258204" cy="5756168"/>
          </a:xfrm>
        </p:spPr>
        <p:txBody>
          <a:bodyPr/>
          <a:lstStyle/>
          <a:p>
            <a:pPr marL="265176" lvl="1" indent="-265176">
              <a:buSzPct val="80000"/>
              <a:buNone/>
            </a:pPr>
            <a:r>
              <a:rPr lang="es-EC" b="1" dirty="0" smtClean="0">
                <a:solidFill>
                  <a:schemeClr val="accent1"/>
                </a:solidFill>
              </a:rPr>
              <a:t>MONITOREO Y CONTROL</a:t>
            </a:r>
          </a:p>
          <a:p>
            <a:pPr marL="265176" lvl="1" indent="-265176">
              <a:buSzPct val="80000"/>
            </a:pPr>
            <a:r>
              <a:rPr lang="es-EC" sz="1800" dirty="0" smtClean="0"/>
              <a:t>Reuniones de Seguimientos</a:t>
            </a:r>
            <a:endParaRPr lang="es-EC" sz="1800" dirty="0" smtClean="0">
              <a:solidFill>
                <a:schemeClr val="accent1"/>
              </a:solidFill>
            </a:endParaRP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40</a:t>
            </a:fld>
            <a:endParaRPr lang="es-EC"/>
          </a:p>
        </p:txBody>
      </p:sp>
      <p:graphicFrame>
        <p:nvGraphicFramePr>
          <p:cNvPr id="39937" name="Object 1"/>
          <p:cNvGraphicFramePr>
            <a:graphicFrameLocks noChangeAspect="1"/>
          </p:cNvGraphicFramePr>
          <p:nvPr/>
        </p:nvGraphicFramePr>
        <p:xfrm>
          <a:off x="1214414" y="1428736"/>
          <a:ext cx="6756825" cy="4405331"/>
        </p:xfrm>
        <a:graphic>
          <a:graphicData uri="http://schemas.openxmlformats.org/presentationml/2006/ole">
            <p:oleObj spid="_x0000_s39937" name="Documento" r:id="rId3" imgW="5557750" imgH="3529589" progId="Word.Document.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b="1" dirty="0" smtClean="0">
                <a:solidFill>
                  <a:schemeClr val="accent1"/>
                </a:solidFill>
              </a:rPr>
              <a:t>Análisis de los resultados de los indicadores</a:t>
            </a:r>
            <a:endParaRPr lang="es-EC" dirty="0" smtClean="0">
              <a:solidFill>
                <a:schemeClr val="accent1"/>
              </a:solidFill>
            </a:endParaRP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41</a:t>
            </a:fld>
            <a:endParaRPr lang="es-EC"/>
          </a:p>
        </p:txBody>
      </p:sp>
      <p:graphicFrame>
        <p:nvGraphicFramePr>
          <p:cNvPr id="38913" name="Object 1"/>
          <p:cNvGraphicFramePr>
            <a:graphicFrameLocks noChangeAspect="1"/>
          </p:cNvGraphicFramePr>
          <p:nvPr/>
        </p:nvGraphicFramePr>
        <p:xfrm>
          <a:off x="1214414" y="1428736"/>
          <a:ext cx="5929354" cy="4248320"/>
        </p:xfrm>
        <a:graphic>
          <a:graphicData uri="http://schemas.openxmlformats.org/presentationml/2006/ole">
            <p:oleObj spid="_x0000_s38913" name="Documento" r:id="rId3" imgW="5415050" imgH="5751896" progId="Word.Document.12">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b="1" dirty="0" smtClean="0">
                <a:solidFill>
                  <a:schemeClr val="accent1"/>
                </a:solidFill>
              </a:rPr>
              <a:t>Análisis de los resultados de los indicadores</a:t>
            </a:r>
            <a:endParaRPr lang="es-EC" dirty="0" smtClean="0">
              <a:solidFill>
                <a:schemeClr val="accent1"/>
              </a:solidFill>
            </a:endParaRP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42</a:t>
            </a:fld>
            <a:endParaRPr lang="es-EC"/>
          </a:p>
        </p:txBody>
      </p:sp>
      <p:graphicFrame>
        <p:nvGraphicFramePr>
          <p:cNvPr id="37889" name="Object 1"/>
          <p:cNvGraphicFramePr>
            <a:graphicFrameLocks noChangeAspect="1"/>
          </p:cNvGraphicFramePr>
          <p:nvPr/>
        </p:nvGraphicFramePr>
        <p:xfrm>
          <a:off x="1928794" y="1357298"/>
          <a:ext cx="4644340" cy="4271975"/>
        </p:xfrm>
        <a:graphic>
          <a:graphicData uri="http://schemas.openxmlformats.org/presentationml/2006/ole">
            <p:oleObj spid="_x0000_s37889" name="Documento" r:id="rId3" imgW="5415050" imgH="4979280" progId="Word.Documen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ctr">
              <a:buNone/>
            </a:pPr>
            <a:r>
              <a:rPr lang="es-EC" b="1" dirty="0" smtClean="0">
                <a:solidFill>
                  <a:schemeClr val="accent1"/>
                </a:solidFill>
              </a:rPr>
              <a:t>AUDITORÍA DEL SISTEMA  CONTROL DE GESTIÓN</a:t>
            </a:r>
            <a:endParaRPr lang="es-EC" dirty="0" smtClean="0">
              <a:solidFill>
                <a:schemeClr val="accent1"/>
              </a:solidFill>
            </a:endParaRP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43</a:t>
            </a:fld>
            <a:endParaRPr lang="es-EC"/>
          </a:p>
        </p:txBody>
      </p:sp>
      <p:graphicFrame>
        <p:nvGraphicFramePr>
          <p:cNvPr id="36865" name="Object 1"/>
          <p:cNvGraphicFramePr>
            <a:graphicFrameLocks noChangeAspect="1"/>
          </p:cNvGraphicFramePr>
          <p:nvPr/>
        </p:nvGraphicFramePr>
        <p:xfrm>
          <a:off x="359443" y="1785927"/>
          <a:ext cx="7784457" cy="3861346"/>
        </p:xfrm>
        <a:graphic>
          <a:graphicData uri="http://schemas.openxmlformats.org/presentationml/2006/ole">
            <p:oleObj spid="_x0000_s36865" name="Documento" r:id="rId3" imgW="5411807" imgH="2683786"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solidFill>
                  <a:schemeClr val="accent1"/>
                </a:solidFill>
              </a:rPr>
              <a:t>Reporte de Hallazgos Encontrados durante la Auditoria de Control</a:t>
            </a:r>
            <a:endParaRPr lang="es-EC" dirty="0">
              <a:solidFill>
                <a:schemeClr val="accent1"/>
              </a:solidFill>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44</a:t>
            </a:fld>
            <a:endParaRPr lang="es-EC"/>
          </a:p>
        </p:txBody>
      </p:sp>
      <p:graphicFrame>
        <p:nvGraphicFramePr>
          <p:cNvPr id="35843" name="Object 3"/>
          <p:cNvGraphicFramePr>
            <a:graphicFrameLocks noChangeAspect="1"/>
          </p:cNvGraphicFramePr>
          <p:nvPr/>
        </p:nvGraphicFramePr>
        <p:xfrm>
          <a:off x="885656" y="2143116"/>
          <a:ext cx="7166350" cy="2500330"/>
        </p:xfrm>
        <a:graphic>
          <a:graphicData uri="http://schemas.openxmlformats.org/presentationml/2006/ole">
            <p:oleObj spid="_x0000_s35843" name="Documento" r:id="rId3" imgW="5557750" imgH="1888817" progId="Word.Document.12">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solidFill>
                  <a:schemeClr val="accent1"/>
                </a:solidFill>
              </a:rPr>
              <a:t>Reporte de Hallazgos Encontrados durante la Auditoria de Control</a:t>
            </a: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45</a:t>
            </a:fld>
            <a:endParaRPr lang="es-EC"/>
          </a:p>
        </p:txBody>
      </p:sp>
      <p:graphicFrame>
        <p:nvGraphicFramePr>
          <p:cNvPr id="34817" name="Object 1"/>
          <p:cNvGraphicFramePr>
            <a:graphicFrameLocks noChangeAspect="1"/>
          </p:cNvGraphicFramePr>
          <p:nvPr/>
        </p:nvGraphicFramePr>
        <p:xfrm>
          <a:off x="1142976" y="2000240"/>
          <a:ext cx="6059160" cy="2571768"/>
        </p:xfrm>
        <a:graphic>
          <a:graphicData uri="http://schemas.openxmlformats.org/presentationml/2006/ole">
            <p:oleObj spid="_x0000_s34817" name="Documento" r:id="rId3" imgW="5325321" imgH="1666009" progId="Word.Document.12">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smtClean="0">
                <a:solidFill>
                  <a:schemeClr val="accent1"/>
                </a:solidFill>
              </a:rPr>
              <a:t>Reporte de Hallazgos Encontrados durante la Auditoria de Control</a:t>
            </a: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46</a:t>
            </a:fld>
            <a:endParaRPr lang="es-EC"/>
          </a:p>
        </p:txBody>
      </p:sp>
      <p:graphicFrame>
        <p:nvGraphicFramePr>
          <p:cNvPr id="33793" name="Object 1"/>
          <p:cNvGraphicFramePr>
            <a:graphicFrameLocks noChangeAspect="1"/>
          </p:cNvGraphicFramePr>
          <p:nvPr/>
        </p:nvGraphicFramePr>
        <p:xfrm>
          <a:off x="1785918" y="1857364"/>
          <a:ext cx="5360987" cy="1708150"/>
        </p:xfrm>
        <a:graphic>
          <a:graphicData uri="http://schemas.openxmlformats.org/presentationml/2006/ole">
            <p:oleObj spid="_x0000_s33793" name="Documento" r:id="rId3" imgW="5360997" imgH="1710715" progId="Word.Document.12">
              <p:embed/>
            </p:oleObj>
          </a:graphicData>
        </a:graphic>
      </p:graphicFrame>
      <p:graphicFrame>
        <p:nvGraphicFramePr>
          <p:cNvPr id="9" name="8 Tabla"/>
          <p:cNvGraphicFramePr>
            <a:graphicFrameLocks noGrp="1"/>
          </p:cNvGraphicFramePr>
          <p:nvPr/>
        </p:nvGraphicFramePr>
        <p:xfrm>
          <a:off x="2857488" y="3786190"/>
          <a:ext cx="4171950" cy="1627505"/>
        </p:xfrm>
        <a:graphic>
          <a:graphicData uri="http://schemas.openxmlformats.org/drawingml/2006/table">
            <a:tbl>
              <a:tblPr/>
              <a:tblGrid>
                <a:gridCol w="4171950"/>
              </a:tblGrid>
              <a:tr h="448945">
                <a:tc>
                  <a:txBody>
                    <a:bodyPr/>
                    <a:lstStyle/>
                    <a:p>
                      <a:pPr algn="ctr">
                        <a:spcAft>
                          <a:spcPts val="0"/>
                        </a:spcAft>
                      </a:pPr>
                      <a:endParaRPr lang="es-EC" sz="1200" dirty="0">
                        <a:latin typeface="Times New Roman"/>
                        <a:ea typeface="Times New Roman"/>
                        <a:cs typeface="Times New Roman"/>
                      </a:endParaRPr>
                    </a:p>
                    <a:p>
                      <a:pPr algn="ctr">
                        <a:spcAft>
                          <a:spcPts val="0"/>
                        </a:spcAft>
                      </a:pPr>
                      <a:r>
                        <a:rPr lang="es-EC" sz="1100" b="1" dirty="0">
                          <a:latin typeface="Arial"/>
                          <a:ea typeface="Calibri"/>
                          <a:cs typeface="Times New Roman"/>
                        </a:rPr>
                        <a:t>REPORTE DE HALLAZGOS DE LA AUDITORÍA DEL SISTEMA DE</a:t>
                      </a:r>
                      <a:endParaRPr lang="es-EC" sz="1200" dirty="0">
                        <a:latin typeface="Times New Roman"/>
                        <a:ea typeface="Times New Roman"/>
                        <a:cs typeface="Times New Roman"/>
                      </a:endParaRPr>
                    </a:p>
                    <a:p>
                      <a:pPr algn="ctr">
                        <a:spcAft>
                          <a:spcPts val="0"/>
                        </a:spcAft>
                      </a:pPr>
                      <a:r>
                        <a:rPr lang="es-EC" sz="1100" b="1" dirty="0">
                          <a:latin typeface="Arial"/>
                          <a:ea typeface="Calibri"/>
                          <a:cs typeface="Times New Roman"/>
                        </a:rPr>
                        <a:t>INDICADORES.</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145">
                <a:tc>
                  <a:txBody>
                    <a:bodyPr/>
                    <a:lstStyle/>
                    <a:p>
                      <a:pPr algn="ctr">
                        <a:spcAft>
                          <a:spcPts val="0"/>
                        </a:spcAft>
                      </a:pPr>
                      <a:r>
                        <a:rPr lang="es-EC" sz="1100" b="1" dirty="0">
                          <a:solidFill>
                            <a:srgbClr val="FFFFFF"/>
                          </a:solidFill>
                          <a:latin typeface="Arial"/>
                          <a:ea typeface="Times New Roman"/>
                          <a:cs typeface="Times New Roman"/>
                        </a:rPr>
                        <a:t> 3. Evaluación y mejora del sistema </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r>
              <a:tr h="0">
                <a:tc>
                  <a:txBody>
                    <a:bodyPr/>
                    <a:lstStyle/>
                    <a:p>
                      <a:pPr algn="ctr">
                        <a:spcAft>
                          <a:spcPts val="0"/>
                        </a:spcAft>
                      </a:pPr>
                      <a:r>
                        <a:rPr lang="es-EC" sz="1100">
                          <a:latin typeface="Arial"/>
                          <a:ea typeface="Times New Roman"/>
                          <a:cs typeface="Times New Roman"/>
                        </a:rPr>
                        <a:t>A. Detalle de oportunidades de mejora.</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s-EC" sz="11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s-EC" sz="1100">
                          <a:latin typeface="Arial"/>
                          <a:ea typeface="Times New Roman"/>
                          <a:cs typeface="Times New Roman"/>
                        </a:rPr>
                        <a:t>B. Acciones correctivas recomendadas.</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s-EC" sz="11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smtClean="0">
                <a:solidFill>
                  <a:schemeClr val="accent1"/>
                </a:solidFill>
              </a:rPr>
              <a:t>Análisis de Resultados Obtenidos</a:t>
            </a:r>
            <a:endParaRPr lang="es-EC" dirty="0">
              <a:solidFill>
                <a:schemeClr val="accent1"/>
              </a:solidFill>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47</a:t>
            </a:fld>
            <a:endParaRPr lang="es-EC"/>
          </a:p>
        </p:txBody>
      </p:sp>
      <p:graphicFrame>
        <p:nvGraphicFramePr>
          <p:cNvPr id="61442" name="Object 2"/>
          <p:cNvGraphicFramePr>
            <a:graphicFrameLocks noChangeAspect="1"/>
          </p:cNvGraphicFramePr>
          <p:nvPr/>
        </p:nvGraphicFramePr>
        <p:xfrm>
          <a:off x="1214414" y="1357298"/>
          <a:ext cx="7361635" cy="3929090"/>
        </p:xfrm>
        <a:graphic>
          <a:graphicData uri="http://schemas.openxmlformats.org/presentationml/2006/ole">
            <p:oleObj spid="_x0000_s61442" name="Documento" r:id="rId3" imgW="5906213" imgH="2778966" progId="Word.Document.12">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470416"/>
          </a:xfrm>
        </p:spPr>
        <p:txBody>
          <a:bodyPr>
            <a:normAutofit lnSpcReduction="10000"/>
          </a:bodyPr>
          <a:lstStyle/>
          <a:p>
            <a:pPr>
              <a:buNone/>
            </a:pPr>
            <a:r>
              <a:rPr lang="es-EC" b="1" dirty="0" smtClean="0"/>
              <a:t> </a:t>
            </a:r>
            <a:r>
              <a:rPr lang="es-EC" b="1" dirty="0" smtClean="0">
                <a:solidFill>
                  <a:schemeClr val="accent1"/>
                </a:solidFill>
              </a:rPr>
              <a:t>CONCLUSIONES</a:t>
            </a:r>
          </a:p>
          <a:p>
            <a:pPr algn="just">
              <a:buNone/>
            </a:pPr>
            <a:endParaRPr lang="es-EC" b="1" dirty="0" smtClean="0">
              <a:solidFill>
                <a:schemeClr val="accent1"/>
              </a:solidFill>
            </a:endParaRPr>
          </a:p>
          <a:p>
            <a:pPr lvl="0" algn="just">
              <a:lnSpc>
                <a:spcPct val="150000"/>
              </a:lnSpc>
            </a:pPr>
            <a:r>
              <a:rPr lang="es-EC" dirty="0" smtClean="0"/>
              <a:t>Estandarización de procesos</a:t>
            </a:r>
          </a:p>
          <a:p>
            <a:pPr lvl="0" algn="just">
              <a:lnSpc>
                <a:spcPct val="150000"/>
              </a:lnSpc>
            </a:pPr>
            <a:r>
              <a:rPr lang="es-EC" dirty="0" smtClean="0"/>
              <a:t>Toma de decisiones</a:t>
            </a:r>
          </a:p>
          <a:p>
            <a:pPr algn="just">
              <a:lnSpc>
                <a:spcPct val="150000"/>
              </a:lnSpc>
            </a:pPr>
            <a:r>
              <a:rPr lang="es-EC" dirty="0" smtClean="0"/>
              <a:t>Gestión eficiente de procesos</a:t>
            </a:r>
          </a:p>
          <a:p>
            <a:pPr algn="just">
              <a:lnSpc>
                <a:spcPct val="150000"/>
              </a:lnSpc>
            </a:pPr>
            <a:r>
              <a:rPr lang="es-EC" dirty="0" smtClean="0"/>
              <a:t>Traduce la estrategia</a:t>
            </a:r>
          </a:p>
          <a:p>
            <a:pPr algn="just">
              <a:lnSpc>
                <a:spcPct val="150000"/>
              </a:lnSpc>
            </a:pPr>
            <a:r>
              <a:rPr lang="es-EC" dirty="0" smtClean="0"/>
              <a:t>Seguimiento de los objetivos</a:t>
            </a:r>
          </a:p>
          <a:p>
            <a:pPr algn="just">
              <a:lnSpc>
                <a:spcPct val="150000"/>
              </a:lnSpc>
            </a:pPr>
            <a:r>
              <a:rPr lang="es-EC" dirty="0" smtClean="0"/>
              <a:t>Metodología de las 5 S’s</a:t>
            </a:r>
          </a:p>
          <a:p>
            <a:pPr algn="just">
              <a:lnSpc>
                <a:spcPct val="150000"/>
              </a:lnSpc>
            </a:pPr>
            <a:r>
              <a:rPr lang="es-EC" dirty="0" smtClean="0"/>
              <a:t>Reuniones de Seguimiento</a:t>
            </a:r>
          </a:p>
          <a:p>
            <a:pPr lvl="0" algn="just"/>
            <a:endParaRPr lang="es-EC" dirty="0" smtClean="0"/>
          </a:p>
          <a:p>
            <a:pPr algn="just"/>
            <a:endParaRPr lang="es-EC" dirty="0" smtClean="0"/>
          </a:p>
          <a:p>
            <a:pPr algn="just"/>
            <a:endParaRPr lang="es-EC" dirty="0" smtClean="0"/>
          </a:p>
          <a:p>
            <a:pPr algn="just">
              <a:buNone/>
            </a:pPr>
            <a:endParaRPr lang="es-EC" dirty="0" smtClean="0"/>
          </a:p>
          <a:p>
            <a:pPr algn="just">
              <a:buNone/>
            </a:pPr>
            <a:endParaRPr lang="es-EC" dirty="0" smtClean="0"/>
          </a:p>
          <a:p>
            <a:pPr algn="just">
              <a:buNone/>
            </a:pPr>
            <a:endParaRPr lang="es-EC" dirty="0" smtClean="0"/>
          </a:p>
          <a:p>
            <a:pPr>
              <a:buNone/>
            </a:pPr>
            <a:endParaRPr lang="es-EC" dirty="0">
              <a:solidFill>
                <a:schemeClr val="accent1"/>
              </a:solidFill>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48</a:t>
            </a:fld>
            <a:endParaRPr lang="es-EC"/>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613292"/>
          </a:xfrm>
        </p:spPr>
        <p:txBody>
          <a:bodyPr>
            <a:normAutofit/>
          </a:bodyPr>
          <a:lstStyle/>
          <a:p>
            <a:pPr>
              <a:buNone/>
            </a:pPr>
            <a:r>
              <a:rPr lang="es-EC" b="1" dirty="0" smtClean="0">
                <a:solidFill>
                  <a:schemeClr val="accent1"/>
                </a:solidFill>
              </a:rPr>
              <a:t>RECOMENDACIONES </a:t>
            </a:r>
          </a:p>
          <a:p>
            <a:endParaRPr lang="es-EC" b="1" dirty="0" smtClean="0">
              <a:solidFill>
                <a:schemeClr val="accent1"/>
              </a:solidFill>
            </a:endParaRPr>
          </a:p>
          <a:p>
            <a:pPr lvl="0" algn="just"/>
            <a:r>
              <a:rPr lang="es-EC" sz="2400" dirty="0" smtClean="0"/>
              <a:t>Mantener un presupuesto asignado para el plan de capacitación dirigidas a personas administrativas y operarios.</a:t>
            </a:r>
          </a:p>
          <a:p>
            <a:pPr lvl="0" algn="just">
              <a:buNone/>
            </a:pPr>
            <a:endParaRPr lang="es-EC" sz="2400" dirty="0" smtClean="0"/>
          </a:p>
          <a:p>
            <a:pPr algn="just"/>
            <a:r>
              <a:rPr lang="es-EC" sz="2400" dirty="0" smtClean="0"/>
              <a:t>Asegurar el cumplimiento de la iniciativa estratégica establecida para la comercialización de productos químicos.</a:t>
            </a:r>
          </a:p>
          <a:p>
            <a:pPr>
              <a:buNone/>
            </a:pPr>
            <a:endParaRPr lang="es-EC" sz="2400" dirty="0" smtClean="0"/>
          </a:p>
          <a:p>
            <a:pPr lvl="0" algn="just"/>
            <a:r>
              <a:rPr lang="es-EC" sz="2400" dirty="0" smtClean="0"/>
              <a:t>Elaborar un plan de ejecución de las iniciativas estratégicas que no fueron desarrolladas, para asegurar el logro de objetivos. </a:t>
            </a:r>
          </a:p>
          <a:p>
            <a:endParaRPr lang="es-EC" sz="2400" dirty="0" smtClean="0"/>
          </a:p>
          <a:p>
            <a:pPr lvl="0"/>
            <a:endParaRPr lang="es-EC" dirty="0" smtClean="0"/>
          </a:p>
          <a:p>
            <a:endParaRPr lang="es-EC" dirty="0">
              <a:solidFill>
                <a:schemeClr val="accent1"/>
              </a:solidFill>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49</a:t>
            </a:fld>
            <a:endParaRPr lang="es-EC"/>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Estructura organizacional</a:t>
            </a:r>
            <a:endParaRPr lang="es-EC"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5</a:t>
            </a:fld>
            <a:endParaRPr lang="es-EC"/>
          </a:p>
        </p:txBody>
      </p:sp>
      <p:pic>
        <p:nvPicPr>
          <p:cNvPr id="5" name="4 Imagen" descr="Nueva imagen (2).png"/>
          <p:cNvPicPr>
            <a:picLocks noChangeAspect="1"/>
          </p:cNvPicPr>
          <p:nvPr/>
        </p:nvPicPr>
        <p:blipFill>
          <a:blip r:embed="rId2" cstate="print"/>
          <a:stretch>
            <a:fillRect/>
          </a:stretch>
        </p:blipFill>
        <p:spPr>
          <a:xfrm>
            <a:off x="642910" y="1423817"/>
            <a:ext cx="8001056" cy="415889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lvl="0"/>
            <a:endParaRPr lang="es-EC" dirty="0" smtClean="0"/>
          </a:p>
          <a:p>
            <a:pPr>
              <a:buNone/>
            </a:pPr>
            <a:r>
              <a:rPr lang="es-EC" b="1" dirty="0" smtClean="0">
                <a:solidFill>
                  <a:schemeClr val="accent1"/>
                </a:solidFill>
              </a:rPr>
              <a:t>. . . . .RECOMENDACIONES </a:t>
            </a:r>
          </a:p>
          <a:p>
            <a:pPr lvl="0">
              <a:buNone/>
            </a:pPr>
            <a:endParaRPr lang="es-EC" dirty="0" smtClean="0"/>
          </a:p>
          <a:p>
            <a:pPr lvl="0" algn="just"/>
            <a:r>
              <a:rPr lang="es-EC" dirty="0" smtClean="0"/>
              <a:t>Revisar anualmente la planificación Estratégica y los indicadores del Sistema de Control de Gestión</a:t>
            </a:r>
          </a:p>
          <a:p>
            <a:pPr lvl="0"/>
            <a:endParaRPr lang="es-EC" dirty="0" smtClean="0"/>
          </a:p>
          <a:p>
            <a:pPr lvl="0" algn="just"/>
            <a:r>
              <a:rPr lang="es-EC" dirty="0" smtClean="0"/>
              <a:t>Fomentar la cultura organización para que se identifique la empresa con prestigio y responsabilidad hacia el cliente logrando alcanzar  satisfacción.</a:t>
            </a:r>
          </a:p>
          <a:p>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50</a:t>
            </a:fld>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Productos más vendidos </a:t>
            </a:r>
            <a:endParaRPr lang="es-EC"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6</a:t>
            </a:fld>
            <a:endParaRPr lang="es-EC"/>
          </a:p>
        </p:txBody>
      </p:sp>
      <p:pic>
        <p:nvPicPr>
          <p:cNvPr id="5" name="4 Imagen" descr="Nueva imagen (3).png"/>
          <p:cNvPicPr>
            <a:picLocks noChangeAspect="1"/>
          </p:cNvPicPr>
          <p:nvPr/>
        </p:nvPicPr>
        <p:blipFill>
          <a:blip r:embed="rId2" cstate="print"/>
          <a:stretch>
            <a:fillRect/>
          </a:stretch>
        </p:blipFill>
        <p:spPr>
          <a:xfrm>
            <a:off x="1142976" y="1214422"/>
            <a:ext cx="6786610" cy="42011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Proceso de producción</a:t>
            </a:r>
          </a:p>
          <a:p>
            <a:pPr algn="ctr">
              <a:buNone/>
            </a:pPr>
            <a:endParaRPr lang="es-EC" b="1" dirty="0" smtClean="0"/>
          </a:p>
          <a:p>
            <a:pPr algn="just">
              <a:buNone/>
            </a:pPr>
            <a:r>
              <a:rPr lang="es-EC" sz="1800" dirty="0" smtClean="0"/>
              <a:t>	Para la elaboración de los Productos Químicos en la empresa,  posee una máquina industrial </a:t>
            </a:r>
            <a:endParaRPr lang="es-EC" sz="1800"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7</a:t>
            </a:fld>
            <a:endParaRPr lang="es-EC"/>
          </a:p>
        </p:txBody>
      </p:sp>
      <p:pic>
        <p:nvPicPr>
          <p:cNvPr id="5" name="4 Imagen" descr="Nueva imagen (4).png"/>
          <p:cNvPicPr>
            <a:picLocks noChangeAspect="1"/>
          </p:cNvPicPr>
          <p:nvPr/>
        </p:nvPicPr>
        <p:blipFill>
          <a:blip r:embed="rId2" cstate="print"/>
          <a:stretch>
            <a:fillRect/>
          </a:stretch>
        </p:blipFill>
        <p:spPr>
          <a:xfrm>
            <a:off x="2643174" y="2500306"/>
            <a:ext cx="4190854" cy="293359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470416"/>
          </a:xfrm>
        </p:spPr>
        <p:txBody>
          <a:bodyPr>
            <a:normAutofit/>
          </a:bodyPr>
          <a:lstStyle/>
          <a:p>
            <a:pPr algn="ctr">
              <a:buNone/>
            </a:pPr>
            <a:r>
              <a:rPr lang="es-EC"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PROBLEMAS ENCONTRADOS</a:t>
            </a:r>
          </a:p>
          <a:p>
            <a:pPr algn="ctr">
              <a:buNone/>
            </a:pPr>
            <a:endParaRPr lang="es-EC"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8</a:t>
            </a:fld>
            <a:endParaRPr lang="es-EC"/>
          </a:p>
        </p:txBody>
      </p:sp>
      <p:graphicFrame>
        <p:nvGraphicFramePr>
          <p:cNvPr id="5" name="4 Tabla"/>
          <p:cNvGraphicFramePr>
            <a:graphicFrameLocks noGrp="1"/>
          </p:cNvGraphicFramePr>
          <p:nvPr/>
        </p:nvGraphicFramePr>
        <p:xfrm>
          <a:off x="1142976" y="1428736"/>
          <a:ext cx="7215237" cy="4000529"/>
        </p:xfrm>
        <a:graphic>
          <a:graphicData uri="http://schemas.openxmlformats.org/drawingml/2006/table">
            <a:tbl>
              <a:tblPr/>
              <a:tblGrid>
                <a:gridCol w="1556032"/>
                <a:gridCol w="1839491"/>
                <a:gridCol w="1415301"/>
                <a:gridCol w="2404413"/>
              </a:tblGrid>
              <a:tr h="285752">
                <a:tc>
                  <a:txBody>
                    <a:bodyPr/>
                    <a:lstStyle/>
                    <a:p>
                      <a:pPr>
                        <a:spcAft>
                          <a:spcPts val="0"/>
                        </a:spcAft>
                      </a:pPr>
                      <a:r>
                        <a:rPr lang="es-EC" sz="1200" b="1" dirty="0">
                          <a:latin typeface="Arial"/>
                          <a:ea typeface="Times New Roman"/>
                          <a:cs typeface="Times New Roman"/>
                        </a:rPr>
                        <a:t>Problemas</a:t>
                      </a:r>
                      <a:endParaRPr lang="es-EC"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s-EC" sz="1200" b="1">
                          <a:latin typeface="Arial"/>
                          <a:ea typeface="Times New Roman"/>
                          <a:cs typeface="Times New Roman"/>
                        </a:rPr>
                        <a:t>Descripción</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s-EC" sz="1200" b="1">
                          <a:latin typeface="Arial"/>
                          <a:ea typeface="Times New Roman"/>
                          <a:cs typeface="Times New Roman"/>
                        </a:rPr>
                        <a:t> Pérdidas</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spcAft>
                          <a:spcPts val="0"/>
                        </a:spcAft>
                      </a:pPr>
                      <a:r>
                        <a:rPr lang="es-EC" sz="1200" b="1">
                          <a:latin typeface="Arial"/>
                          <a:ea typeface="Times New Roman"/>
                          <a:cs typeface="Times New Roman"/>
                        </a:rPr>
                        <a:t>Observaciones</a:t>
                      </a:r>
                      <a:endParaRPr lang="es-EC"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571504">
                <a:tc>
                  <a:txBody>
                    <a:bodyPr/>
                    <a:lstStyle/>
                    <a:p>
                      <a:pPr algn="ctr">
                        <a:spcAft>
                          <a:spcPts val="0"/>
                        </a:spcAft>
                      </a:pPr>
                      <a:endParaRPr lang="es-EC" sz="1200" kern="1600">
                        <a:latin typeface="Arial"/>
                        <a:ea typeface="Times New Roman"/>
                        <a:cs typeface="Times New Roman"/>
                      </a:endParaRPr>
                    </a:p>
                    <a:p>
                      <a:pPr algn="ctr">
                        <a:spcAft>
                          <a:spcPts val="0"/>
                        </a:spcAft>
                      </a:pPr>
                      <a:r>
                        <a:rPr lang="es-EC" sz="1200" kern="1600">
                          <a:latin typeface="Arial"/>
                          <a:ea typeface="Times New Roman"/>
                          <a:cs typeface="Times New Roman"/>
                        </a:rPr>
                        <a:t>A</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Pérdidas de Clientes</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kern="1600">
                          <a:latin typeface="Arial"/>
                          <a:ea typeface="Times New Roman"/>
                          <a:cs typeface="Times New Roman"/>
                        </a:rPr>
                        <a:t>$12000.oo</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Pedidos no se entrega a tiempo</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9">
                <a:tc>
                  <a:txBody>
                    <a:bodyPr/>
                    <a:lstStyle/>
                    <a:p>
                      <a:pPr algn="ctr">
                        <a:spcAft>
                          <a:spcPts val="0"/>
                        </a:spcAft>
                      </a:pPr>
                      <a:endParaRPr lang="es-EC" sz="1200" kern="1600">
                        <a:latin typeface="Arial"/>
                        <a:ea typeface="Times New Roman"/>
                        <a:cs typeface="Times New Roman"/>
                      </a:endParaRPr>
                    </a:p>
                    <a:p>
                      <a:pPr algn="ctr">
                        <a:spcAft>
                          <a:spcPts val="0"/>
                        </a:spcAft>
                      </a:pPr>
                      <a:r>
                        <a:rPr lang="es-EC" sz="1200" kern="1600">
                          <a:latin typeface="Arial"/>
                          <a:ea typeface="Times New Roman"/>
                          <a:cs typeface="Times New Roman"/>
                        </a:rPr>
                        <a:t>B</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Derrames de los producto</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kern="1600">
                          <a:latin typeface="Arial"/>
                          <a:ea typeface="Times New Roman"/>
                          <a:cs typeface="Times New Roman"/>
                        </a:rPr>
                        <a:t>$9000.oo</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150" kern="1600" dirty="0">
                          <a:latin typeface="Arial"/>
                          <a:ea typeface="Times New Roman"/>
                          <a:cs typeface="Times New Roman"/>
                        </a:rPr>
                        <a:t>Mal </a:t>
                      </a:r>
                      <a:r>
                        <a:rPr lang="es-EC" sz="1200" kern="1600" dirty="0">
                          <a:latin typeface="Arial"/>
                          <a:ea typeface="Times New Roman"/>
                          <a:cs typeface="Times New Roman"/>
                        </a:rPr>
                        <a:t>almacenamiento de materiales e inseguridad en el personal</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5">
                <a:tc>
                  <a:txBody>
                    <a:bodyPr/>
                    <a:lstStyle/>
                    <a:p>
                      <a:pPr algn="ctr">
                        <a:spcAft>
                          <a:spcPts val="0"/>
                        </a:spcAft>
                      </a:pPr>
                      <a:endParaRPr lang="es-EC" sz="1200" kern="1600">
                        <a:latin typeface="Arial"/>
                        <a:ea typeface="Times New Roman"/>
                        <a:cs typeface="Times New Roman"/>
                      </a:endParaRPr>
                    </a:p>
                    <a:p>
                      <a:pPr algn="ctr">
                        <a:spcAft>
                          <a:spcPts val="0"/>
                        </a:spcAft>
                      </a:pPr>
                      <a:r>
                        <a:rPr lang="es-EC" sz="1200" kern="1600">
                          <a:latin typeface="Arial"/>
                          <a:ea typeface="Times New Roman"/>
                          <a:cs typeface="Times New Roman"/>
                        </a:rPr>
                        <a:t>C</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Paralización en la Producción</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kern="1600" dirty="0">
                          <a:latin typeface="Arial"/>
                          <a:ea typeface="Times New Roman"/>
                          <a:cs typeface="Times New Roman"/>
                        </a:rPr>
                        <a:t>$4000.oo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Falta de mantenimiento de Maquinaria</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9">
                <a:tc>
                  <a:txBody>
                    <a:bodyPr/>
                    <a:lstStyle/>
                    <a:p>
                      <a:pPr algn="ctr">
                        <a:spcAft>
                          <a:spcPts val="0"/>
                        </a:spcAft>
                      </a:pPr>
                      <a:r>
                        <a:rPr lang="es-EC" sz="1200" kern="1600">
                          <a:latin typeface="Arial"/>
                          <a:ea typeface="Times New Roman"/>
                          <a:cs typeface="Times New Roman"/>
                        </a:rPr>
                        <a:t>D</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a:latin typeface="Arial"/>
                          <a:ea typeface="Times New Roman"/>
                          <a:cs typeface="Times New Roman"/>
                        </a:rPr>
                        <a:t>Falta de precisión en el cuadre de ventas</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kern="1600">
                          <a:latin typeface="Arial"/>
                          <a:ea typeface="Times New Roman"/>
                          <a:cs typeface="Times New Roman"/>
                        </a:rPr>
                        <a:t>$3000.oo</a:t>
                      </a:r>
                      <a:endParaRPr lang="es-EC"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kern="1600" dirty="0">
                          <a:latin typeface="Arial"/>
                          <a:ea typeface="Times New Roman"/>
                          <a:cs typeface="Times New Roman"/>
                        </a:rPr>
                        <a:t>Contratación de personal no calificado y perdida de dinero</a:t>
                      </a:r>
                      <a:endParaRPr lang="es-EC"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265176" lvl="3" indent="-265176" algn="ctr">
              <a:spcBef>
                <a:spcPts val="250"/>
              </a:spcBef>
              <a:buClr>
                <a:schemeClr val="accent1"/>
              </a:buClr>
              <a:buSzPct val="80000"/>
              <a:buNone/>
            </a:pPr>
            <a:r>
              <a:rPr lang="es-EC" sz="28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Diagrama de Pareto</a:t>
            </a:r>
          </a:p>
          <a:p>
            <a:pPr>
              <a:buNone/>
            </a:pPr>
            <a:endParaRPr lang="es-EC" dirty="0"/>
          </a:p>
        </p:txBody>
      </p:sp>
      <p:sp>
        <p:nvSpPr>
          <p:cNvPr id="4" name="3 Marcador de número de diapositiva"/>
          <p:cNvSpPr>
            <a:spLocks noGrp="1"/>
          </p:cNvSpPr>
          <p:nvPr>
            <p:ph type="sldNum" sz="quarter" idx="12"/>
          </p:nvPr>
        </p:nvSpPr>
        <p:spPr/>
        <p:txBody>
          <a:bodyPr/>
          <a:lstStyle/>
          <a:p>
            <a:fld id="{192B6FCE-D791-443A-B1EC-353CEC102117}" type="slidenum">
              <a:rPr lang="es-EC" smtClean="0"/>
              <a:pPr/>
              <a:t>9</a:t>
            </a:fld>
            <a:endParaRPr lang="es-EC"/>
          </a:p>
        </p:txBody>
      </p:sp>
      <p:graphicFrame>
        <p:nvGraphicFramePr>
          <p:cNvPr id="7" name="3 Gráfico"/>
          <p:cNvGraphicFramePr>
            <a:graphicFrameLocks/>
          </p:cNvGraphicFramePr>
          <p:nvPr/>
        </p:nvGraphicFramePr>
        <p:xfrm>
          <a:off x="1357290" y="1500174"/>
          <a:ext cx="6572296" cy="40719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858</TotalTime>
  <Words>933</Words>
  <Application>Microsoft Office PowerPoint</Application>
  <PresentationFormat>Presentación en pantalla (4:3)</PresentationFormat>
  <Paragraphs>261</Paragraphs>
  <Slides>50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2" baseType="lpstr">
      <vt:lpstr>Aspecto</vt:lpstr>
      <vt:lpstr>Documento</vt:lpstr>
      <vt:lpstr>IMPLEMENTACIÓN DE UN SISTEMA DE CONTROL DE GESTIÓN EN UNA EMPRESA DE PRODUCTOS QUÍMICOS</vt:lpstr>
      <vt:lpstr>"Hacer parte de este proceso es ir en la dirección correcta con la certeza de que lo que se hace, se hace bien"  </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Análisis FODA</vt:lpstr>
      <vt:lpstr>Diapositiva 16</vt:lpstr>
      <vt:lpstr>Diapositiva 17</vt:lpstr>
      <vt:lpstr>Diapositiva 18</vt:lpstr>
      <vt:lpstr>Mapa Estratégico Organizacional</vt:lpstr>
      <vt:lpstr>Diapositiva 20</vt:lpstr>
      <vt:lpstr>Ficha – Indicador de Rentabilidad</vt:lpstr>
      <vt:lpstr>Ficha – Indicador Incremento en Ventas</vt:lpstr>
      <vt:lpstr>Ficha – Indicador Número de Nuevos Clientes</vt:lpstr>
      <vt:lpstr>Tablero de control Gerencia Organizacional</vt:lpstr>
      <vt:lpstr>Tablero de control Gerencia Organizacional</vt:lpstr>
      <vt:lpstr>Diapositiva 26</vt:lpstr>
      <vt:lpstr>Resultados Excepcionales</vt:lpstr>
      <vt:lpstr>Diapositiva 28</vt:lpstr>
      <vt:lpstr>Diapositiva 29</vt:lpstr>
      <vt:lpstr>Diapositiva 30</vt:lpstr>
      <vt:lpstr>Diapositiva 31</vt:lpstr>
      <vt:lpstr>Diapositiva 32</vt:lpstr>
      <vt:lpstr>Matriz de impacto de las iniciativas estratégicas” </vt:lpstr>
      <vt:lpstr>Diapositiva 34</vt:lpstr>
      <vt:lpstr>Diapositiva 35</vt:lpstr>
      <vt:lpstr>Diapositiva 36</vt:lpstr>
      <vt:lpstr>Diapositiva 37</vt:lpstr>
      <vt:lpstr>ESTANDARIZAR</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vector>
  </TitlesOfParts>
  <Company>ICM - 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de servicios para la acuicultura</dc:title>
  <dc:creator>betalab</dc:creator>
  <cp:lastModifiedBy>FAMILIA</cp:lastModifiedBy>
  <cp:revision>91</cp:revision>
  <dcterms:created xsi:type="dcterms:W3CDTF">2010-08-05T21:33:53Z</dcterms:created>
  <dcterms:modified xsi:type="dcterms:W3CDTF">2011-02-21T04:40:26Z</dcterms:modified>
</cp:coreProperties>
</file>