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8"/>
  </p:notesMasterIdLst>
  <p:handoutMasterIdLst>
    <p:handoutMasterId r:id="rId29"/>
  </p:handoutMasterIdLst>
  <p:sldIdLst>
    <p:sldId id="264" r:id="rId2"/>
    <p:sldId id="256" r:id="rId3"/>
    <p:sldId id="259" r:id="rId4"/>
    <p:sldId id="260" r:id="rId5"/>
    <p:sldId id="283" r:id="rId6"/>
    <p:sldId id="261" r:id="rId7"/>
    <p:sldId id="262" r:id="rId8"/>
    <p:sldId id="277" r:id="rId9"/>
    <p:sldId id="278" r:id="rId10"/>
    <p:sldId id="265" r:id="rId11"/>
    <p:sldId id="279" r:id="rId12"/>
    <p:sldId id="280" r:id="rId13"/>
    <p:sldId id="281" r:id="rId14"/>
    <p:sldId id="282" r:id="rId15"/>
    <p:sldId id="266" r:id="rId16"/>
    <p:sldId id="267" r:id="rId17"/>
    <p:sldId id="270" r:id="rId18"/>
    <p:sldId id="271" r:id="rId19"/>
    <p:sldId id="272" r:id="rId20"/>
    <p:sldId id="286" r:id="rId21"/>
    <p:sldId id="284" r:id="rId22"/>
    <p:sldId id="285" r:id="rId23"/>
    <p:sldId id="269" r:id="rId24"/>
    <p:sldId id="273" r:id="rId25"/>
    <p:sldId id="275" r:id="rId26"/>
    <p:sldId id="287" r:id="rId27"/>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FF"/>
    <a:srgbClr val="9966FF"/>
    <a:srgbClr val="6666FF"/>
    <a:srgbClr val="9999FF"/>
    <a:srgbClr val="0066FF"/>
    <a:srgbClr val="FF00FF"/>
    <a:srgbClr val="008000"/>
    <a:srgbClr val="33CC33"/>
    <a:srgbClr val="00FF00"/>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C" smtClean="0"/>
              <a:t>Lavado de Activos</a:t>
            </a:r>
            <a:endParaRPr lang="es-EC"/>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72D651-7570-4622-B03C-285CEC0228DC}" type="datetimeFigureOut">
              <a:rPr lang="es-EC" smtClean="0"/>
              <a:pPr/>
              <a:t>17/10/2010</a:t>
            </a:fld>
            <a:endParaRPr lang="es-EC"/>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FB2C40-82BA-4835-A99A-D53904B20BCF}" type="slidenum">
              <a:rPr lang="es-EC" smtClean="0"/>
              <a:pPr/>
              <a:t>‹#›</a:t>
            </a:fld>
            <a:endParaRPr lang="es-EC"/>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C" smtClean="0"/>
              <a:t>Lavado de Activos</a:t>
            </a:r>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B985E8-B70C-4E5D-AEAD-09E104F9F32E}" type="datetimeFigureOut">
              <a:rPr lang="es-EC" smtClean="0"/>
              <a:pPr/>
              <a:t>17/10/2010</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9D6ECC-FF32-42F1-B2B5-18496E57926C}" type="slidenum">
              <a:rPr lang="es-EC" smtClean="0"/>
              <a:pPr/>
              <a:t>‹#›</a:t>
            </a:fld>
            <a:endParaRPr lang="es-EC"/>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3A9D6ECC-FF32-42F1-B2B5-18496E57926C}" type="slidenum">
              <a:rPr lang="es-EC" smtClean="0"/>
              <a:pPr/>
              <a:t>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Header Placeholder 5"/>
          <p:cNvSpPr>
            <a:spLocks noGrp="1"/>
          </p:cNvSpPr>
          <p:nvPr>
            <p:ph type="hdr" sz="quarter" idx="12"/>
          </p:nvPr>
        </p:nvSpPr>
        <p:spPr/>
        <p:txBody>
          <a:bodyPr/>
          <a:lstStyle/>
          <a:p>
            <a:r>
              <a:rPr lang="es-EC" smtClean="0"/>
              <a:t>Lavado de Activos</a:t>
            </a:r>
            <a:endParaRPr lang="es-EC"/>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s-EC"/>
          </a:p>
        </p:txBody>
      </p:sp>
      <p:sp>
        <p:nvSpPr>
          <p:cNvPr id="5" name="Slide Number Placeholder 4"/>
          <p:cNvSpPr>
            <a:spLocks noGrp="1"/>
          </p:cNvSpPr>
          <p:nvPr>
            <p:ph type="sldNum" sz="quarter" idx="11"/>
          </p:nvPr>
        </p:nvSpPr>
        <p:spPr/>
        <p:txBody>
          <a:bodyPr/>
          <a:lstStyle/>
          <a:p>
            <a:fld id="{3A9D6ECC-FF32-42F1-B2B5-18496E57926C}" type="slidenum">
              <a:rPr lang="es-EC" smtClean="0"/>
              <a:pPr/>
              <a:t>2</a:t>
            </a:fld>
            <a:endParaRPr lang="es-EC"/>
          </a:p>
        </p:txBody>
      </p:sp>
      <p:sp>
        <p:nvSpPr>
          <p:cNvPr id="6" name="Header Placeholder 5"/>
          <p:cNvSpPr>
            <a:spLocks noGrp="1"/>
          </p:cNvSpPr>
          <p:nvPr>
            <p:ph type="hdr" sz="quarter" idx="12"/>
          </p:nvPr>
        </p:nvSpPr>
        <p:spPr/>
        <p:txBody>
          <a:bodyPr/>
          <a:lstStyle/>
          <a:p>
            <a:r>
              <a:rPr lang="es-EC" smtClean="0"/>
              <a:t>Lavado de Activos</a:t>
            </a:r>
            <a:endParaRPr lang="es-EC"/>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endParaRPr lang="es-EC"/>
          </a:p>
        </p:txBody>
      </p:sp>
      <p:sp>
        <p:nvSpPr>
          <p:cNvPr id="5" name="Slide Number Placeholder 4"/>
          <p:cNvSpPr>
            <a:spLocks noGrp="1"/>
          </p:cNvSpPr>
          <p:nvPr>
            <p:ph type="sldNum" sz="quarter" idx="11"/>
          </p:nvPr>
        </p:nvSpPr>
        <p:spPr/>
        <p:txBody>
          <a:bodyPr/>
          <a:lstStyle/>
          <a:p>
            <a:fld id="{3A9D6ECC-FF32-42F1-B2B5-18496E57926C}" type="slidenum">
              <a:rPr lang="es-EC" smtClean="0"/>
              <a:pPr/>
              <a:t>3</a:t>
            </a:fld>
            <a:endParaRPr lang="es-EC"/>
          </a:p>
        </p:txBody>
      </p:sp>
      <p:sp>
        <p:nvSpPr>
          <p:cNvPr id="6" name="Header Placeholder 5"/>
          <p:cNvSpPr>
            <a:spLocks noGrp="1"/>
          </p:cNvSpPr>
          <p:nvPr>
            <p:ph type="hdr" sz="quarter" idx="12"/>
          </p:nvPr>
        </p:nvSpPr>
        <p:spPr/>
        <p:txBody>
          <a:bodyPr/>
          <a:lstStyle/>
          <a:p>
            <a:r>
              <a:rPr lang="es-EC" smtClean="0"/>
              <a:t>Lavado de Activos</a:t>
            </a:r>
            <a:endParaRPr lang="es-EC"/>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58DC015-9DA6-4BCB-B64E-8AA0AE1A086A}" type="datetime1">
              <a:rPr lang="es-EC" smtClean="0"/>
              <a:pPr/>
              <a:t>17/10/2010</a:t>
            </a:fld>
            <a:endParaRPr lang="es-EC"/>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s-EC" smtClean="0"/>
              <a:t>Raúl A. González Carrión</a:t>
            </a:r>
            <a:endParaRPr lang="es-EC"/>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DAD0F0C-C7FC-4CA4-97E8-27EBBA3783A0}" type="slidenum">
              <a:rPr lang="es-EC" smtClean="0"/>
              <a:pPr/>
              <a:t>‹#›</a:t>
            </a:fld>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876BA17-6F6A-4A8E-9D7A-D4D1C5CF2B33}" type="datetime1">
              <a:rPr lang="es-EC" smtClean="0"/>
              <a:pPr/>
              <a:t>17/10/2010</a:t>
            </a:fld>
            <a:endParaRPr lang="es-EC"/>
          </a:p>
        </p:txBody>
      </p:sp>
      <p:sp>
        <p:nvSpPr>
          <p:cNvPr id="5" name="4 Marcador de pie de página"/>
          <p:cNvSpPr>
            <a:spLocks noGrp="1"/>
          </p:cNvSpPr>
          <p:nvPr>
            <p:ph type="ftr" sz="quarter" idx="11"/>
          </p:nvPr>
        </p:nvSpPr>
        <p:spPr/>
        <p:txBody>
          <a:bodyPr/>
          <a:lstStyle>
            <a:extLst/>
          </a:lstStyle>
          <a:p>
            <a:r>
              <a:rPr lang="es-EC" smtClean="0"/>
              <a:t>Raúl A. González Carrión</a:t>
            </a:r>
            <a:endParaRPr lang="es-EC"/>
          </a:p>
        </p:txBody>
      </p:sp>
      <p:sp>
        <p:nvSpPr>
          <p:cNvPr id="6" name="5 Marcador de número de diapositiva"/>
          <p:cNvSpPr>
            <a:spLocks noGrp="1"/>
          </p:cNvSpPr>
          <p:nvPr>
            <p:ph type="sldNum" sz="quarter" idx="12"/>
          </p:nvPr>
        </p:nvSpPr>
        <p:spPr/>
        <p:txBody>
          <a:bodyPr/>
          <a:lstStyle>
            <a:extLst/>
          </a:lstStyle>
          <a:p>
            <a:fld id="{EDAD0F0C-C7FC-4CA4-97E8-27EBBA3783A0}" type="slidenum">
              <a:rPr lang="es-EC" smtClean="0"/>
              <a:pPr/>
              <a:t>‹#›</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8F2D8692-DBB9-4267-99CF-1EDE926389EC}" type="datetime1">
              <a:rPr lang="es-EC" smtClean="0"/>
              <a:pPr/>
              <a:t>17/10/2010</a:t>
            </a:fld>
            <a:endParaRPr lang="es-EC"/>
          </a:p>
        </p:txBody>
      </p:sp>
      <p:sp>
        <p:nvSpPr>
          <p:cNvPr id="5" name="4 Marcador de pie de página"/>
          <p:cNvSpPr>
            <a:spLocks noGrp="1"/>
          </p:cNvSpPr>
          <p:nvPr>
            <p:ph type="ftr" sz="quarter" idx="11"/>
          </p:nvPr>
        </p:nvSpPr>
        <p:spPr>
          <a:xfrm>
            <a:off x="457200" y="6556248"/>
            <a:ext cx="3657600" cy="228600"/>
          </a:xfrm>
        </p:spPr>
        <p:txBody>
          <a:bodyPr/>
          <a:lstStyle>
            <a:extLst/>
          </a:lstStyle>
          <a:p>
            <a:r>
              <a:rPr lang="es-EC" smtClean="0"/>
              <a:t>Raúl A. González Carrión</a:t>
            </a:r>
            <a:endParaRPr lang="es-EC"/>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DAD0F0C-C7FC-4CA4-97E8-27EBBA3783A0}" type="slidenum">
              <a:rPr lang="es-EC" smtClean="0"/>
              <a:pPr/>
              <a:t>‹#›</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8C9E6EF-3686-49FA-A8CC-3DDF58962A2E}" type="datetime1">
              <a:rPr lang="es-EC" smtClean="0"/>
              <a:pPr/>
              <a:t>17/10/2010</a:t>
            </a:fld>
            <a:endParaRPr lang="es-EC"/>
          </a:p>
        </p:txBody>
      </p:sp>
      <p:sp>
        <p:nvSpPr>
          <p:cNvPr id="5" name="4 Marcador de pie de página"/>
          <p:cNvSpPr>
            <a:spLocks noGrp="1"/>
          </p:cNvSpPr>
          <p:nvPr>
            <p:ph type="ftr" sz="quarter" idx="11"/>
          </p:nvPr>
        </p:nvSpPr>
        <p:spPr/>
        <p:txBody>
          <a:bodyPr/>
          <a:lstStyle>
            <a:extLst/>
          </a:lstStyle>
          <a:p>
            <a:r>
              <a:rPr lang="es-EC" smtClean="0"/>
              <a:t>Raúl A. González Carrión</a:t>
            </a:r>
            <a:endParaRPr lang="es-EC"/>
          </a:p>
        </p:txBody>
      </p:sp>
      <p:sp>
        <p:nvSpPr>
          <p:cNvPr id="6" name="5 Marcador de número de diapositiva"/>
          <p:cNvSpPr>
            <a:spLocks noGrp="1"/>
          </p:cNvSpPr>
          <p:nvPr>
            <p:ph type="sldNum" sz="quarter" idx="12"/>
          </p:nvPr>
        </p:nvSpPr>
        <p:spPr/>
        <p:txBody>
          <a:bodyPr/>
          <a:lstStyle>
            <a:extLst/>
          </a:lstStyle>
          <a:p>
            <a:fld id="{EDAD0F0C-C7FC-4CA4-97E8-27EBBA3783A0}" type="slidenum">
              <a:rPr lang="es-EC" smtClean="0"/>
              <a:pPr/>
              <a:t>‹#›</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760B065-DE52-4022-9DB7-07601ACBBDCA}" type="datetime1">
              <a:rPr lang="es-EC" smtClean="0"/>
              <a:pPr/>
              <a:t>17/10/2010</a:t>
            </a:fld>
            <a:endParaRPr lang="es-EC"/>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es-EC" smtClean="0"/>
              <a:t>Raúl A. González Carrión</a:t>
            </a:r>
            <a:endParaRPr lang="es-EC"/>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EDAD0F0C-C7FC-4CA4-97E8-27EBBA3783A0}" type="slidenum">
              <a:rPr lang="es-EC" smtClean="0"/>
              <a:pPr/>
              <a:t>‹#›</a:t>
            </a:fld>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D516720-C3AD-42AC-8C0A-740A00B5B0F0}" type="datetime1">
              <a:rPr lang="es-EC" smtClean="0"/>
              <a:pPr/>
              <a:t>17/10/2010</a:t>
            </a:fld>
            <a:endParaRPr lang="es-EC"/>
          </a:p>
        </p:txBody>
      </p:sp>
      <p:sp>
        <p:nvSpPr>
          <p:cNvPr id="6" name="5 Marcador de pie de página"/>
          <p:cNvSpPr>
            <a:spLocks noGrp="1"/>
          </p:cNvSpPr>
          <p:nvPr>
            <p:ph type="ftr" sz="quarter" idx="11"/>
          </p:nvPr>
        </p:nvSpPr>
        <p:spPr/>
        <p:txBody>
          <a:bodyPr/>
          <a:lstStyle>
            <a:extLst/>
          </a:lstStyle>
          <a:p>
            <a:r>
              <a:rPr lang="es-EC" smtClean="0"/>
              <a:t>Raúl A. González Carrión</a:t>
            </a:r>
            <a:endParaRPr lang="es-EC"/>
          </a:p>
        </p:txBody>
      </p:sp>
      <p:sp>
        <p:nvSpPr>
          <p:cNvPr id="7" name="6 Marcador de número de diapositiva"/>
          <p:cNvSpPr>
            <a:spLocks noGrp="1"/>
          </p:cNvSpPr>
          <p:nvPr>
            <p:ph type="sldNum" sz="quarter" idx="12"/>
          </p:nvPr>
        </p:nvSpPr>
        <p:spPr/>
        <p:txBody>
          <a:bodyPr/>
          <a:lstStyle>
            <a:extLst/>
          </a:lstStyle>
          <a:p>
            <a:fld id="{EDAD0F0C-C7FC-4CA4-97E8-27EBBA3783A0}" type="slidenum">
              <a:rPr lang="es-EC" smtClean="0"/>
              <a:pPr/>
              <a:t>‹#›</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CDCD209-DEB7-4641-B2E9-03F8E419F967}" type="datetime1">
              <a:rPr lang="es-EC" smtClean="0"/>
              <a:pPr/>
              <a:t>17/10/2010</a:t>
            </a:fld>
            <a:endParaRPr lang="es-EC"/>
          </a:p>
        </p:txBody>
      </p:sp>
      <p:sp>
        <p:nvSpPr>
          <p:cNvPr id="8" name="7 Marcador de pie de página"/>
          <p:cNvSpPr>
            <a:spLocks noGrp="1"/>
          </p:cNvSpPr>
          <p:nvPr>
            <p:ph type="ftr" sz="quarter" idx="11"/>
          </p:nvPr>
        </p:nvSpPr>
        <p:spPr/>
        <p:txBody>
          <a:bodyPr/>
          <a:lstStyle>
            <a:extLst/>
          </a:lstStyle>
          <a:p>
            <a:r>
              <a:rPr lang="es-EC" smtClean="0"/>
              <a:t>Raúl A. González Carrión</a:t>
            </a:r>
            <a:endParaRPr lang="es-EC"/>
          </a:p>
        </p:txBody>
      </p:sp>
      <p:sp>
        <p:nvSpPr>
          <p:cNvPr id="9" name="8 Marcador de número de diapositiva"/>
          <p:cNvSpPr>
            <a:spLocks noGrp="1"/>
          </p:cNvSpPr>
          <p:nvPr>
            <p:ph type="sldNum" sz="quarter" idx="12"/>
          </p:nvPr>
        </p:nvSpPr>
        <p:spPr/>
        <p:txBody>
          <a:bodyPr/>
          <a:lstStyle>
            <a:extLst/>
          </a:lstStyle>
          <a:p>
            <a:fld id="{EDAD0F0C-C7FC-4CA4-97E8-27EBBA3783A0}" type="slidenum">
              <a:rPr lang="es-EC" smtClean="0"/>
              <a:pPr/>
              <a:t>‹#›</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E7221AAB-E8EF-4807-B72B-134D1C471CA0}" type="datetime1">
              <a:rPr lang="es-EC" smtClean="0"/>
              <a:pPr/>
              <a:t>17/10/2010</a:t>
            </a:fld>
            <a:endParaRPr lang="es-EC"/>
          </a:p>
        </p:txBody>
      </p:sp>
      <p:sp>
        <p:nvSpPr>
          <p:cNvPr id="4" name="3 Marcador de pie de página"/>
          <p:cNvSpPr>
            <a:spLocks noGrp="1"/>
          </p:cNvSpPr>
          <p:nvPr>
            <p:ph type="ftr" sz="quarter" idx="11"/>
          </p:nvPr>
        </p:nvSpPr>
        <p:spPr/>
        <p:txBody>
          <a:bodyPr/>
          <a:lstStyle>
            <a:extLst/>
          </a:lstStyle>
          <a:p>
            <a:r>
              <a:rPr lang="es-EC" smtClean="0"/>
              <a:t>Raúl A. González Carrión</a:t>
            </a:r>
            <a:endParaRPr lang="es-EC"/>
          </a:p>
        </p:txBody>
      </p:sp>
      <p:sp>
        <p:nvSpPr>
          <p:cNvPr id="5" name="4 Marcador de número de diapositiva"/>
          <p:cNvSpPr>
            <a:spLocks noGrp="1"/>
          </p:cNvSpPr>
          <p:nvPr>
            <p:ph type="sldNum" sz="quarter" idx="12"/>
          </p:nvPr>
        </p:nvSpPr>
        <p:spPr/>
        <p:txBody>
          <a:bodyPr/>
          <a:lstStyle>
            <a:extLst/>
          </a:lstStyle>
          <a:p>
            <a:fld id="{EDAD0F0C-C7FC-4CA4-97E8-27EBBA3783A0}" type="slidenum">
              <a:rPr lang="es-EC" smtClean="0"/>
              <a:pPr/>
              <a:t>‹#›</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AF2DF832-83E1-418C-B9C8-266D94BBA03D}" type="datetime1">
              <a:rPr lang="es-EC" smtClean="0"/>
              <a:pPr/>
              <a:t>17/10/2010</a:t>
            </a:fld>
            <a:endParaRPr lang="es-EC"/>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r>
              <a:rPr lang="es-EC" smtClean="0"/>
              <a:t>Raúl A. González Carrión</a:t>
            </a:r>
            <a:endParaRPr lang="es-EC"/>
          </a:p>
        </p:txBody>
      </p:sp>
      <p:sp>
        <p:nvSpPr>
          <p:cNvPr id="4" name="3 Marcador de número de diapositiva"/>
          <p:cNvSpPr>
            <a:spLocks noGrp="1"/>
          </p:cNvSpPr>
          <p:nvPr>
            <p:ph type="sldNum" sz="quarter" idx="12"/>
          </p:nvPr>
        </p:nvSpPr>
        <p:spPr/>
        <p:txBody>
          <a:bodyPr/>
          <a:lstStyle>
            <a:extLst/>
          </a:lstStyle>
          <a:p>
            <a:fld id="{EDAD0F0C-C7FC-4CA4-97E8-27EBBA3783A0}" type="slidenum">
              <a:rPr lang="es-EC" smtClean="0"/>
              <a:pPr/>
              <a:t>‹#›</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8373FFE-BC98-427E-B2DC-112E82D4062E}" type="datetime1">
              <a:rPr lang="es-EC" smtClean="0"/>
              <a:pPr/>
              <a:t>17/10/2010</a:t>
            </a:fld>
            <a:endParaRPr lang="es-EC"/>
          </a:p>
        </p:txBody>
      </p:sp>
      <p:sp>
        <p:nvSpPr>
          <p:cNvPr id="6" name="5 Marcador de pie de página"/>
          <p:cNvSpPr>
            <a:spLocks noGrp="1"/>
          </p:cNvSpPr>
          <p:nvPr>
            <p:ph type="ftr" sz="quarter" idx="11"/>
          </p:nvPr>
        </p:nvSpPr>
        <p:spPr/>
        <p:txBody>
          <a:bodyPr/>
          <a:lstStyle>
            <a:extLst/>
          </a:lstStyle>
          <a:p>
            <a:r>
              <a:rPr lang="es-EC" smtClean="0"/>
              <a:t>Raúl A. González Carrión</a:t>
            </a:r>
            <a:endParaRPr lang="es-EC"/>
          </a:p>
        </p:txBody>
      </p:sp>
      <p:sp>
        <p:nvSpPr>
          <p:cNvPr id="7" name="6 Marcador de número de diapositiva"/>
          <p:cNvSpPr>
            <a:spLocks noGrp="1"/>
          </p:cNvSpPr>
          <p:nvPr>
            <p:ph type="sldNum" sz="quarter" idx="12"/>
          </p:nvPr>
        </p:nvSpPr>
        <p:spPr/>
        <p:txBody>
          <a:bodyPr/>
          <a:lstStyle>
            <a:extLst/>
          </a:lstStyle>
          <a:p>
            <a:fld id="{EDAD0F0C-C7FC-4CA4-97E8-27EBBA3783A0}" type="slidenum">
              <a:rPr lang="es-EC" smtClean="0"/>
              <a:pPr/>
              <a:t>‹#›</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3D2DF382-AD36-46E8-80D1-9451BC128961}" type="datetime1">
              <a:rPr lang="es-EC" smtClean="0"/>
              <a:pPr/>
              <a:t>17/10/2010</a:t>
            </a:fld>
            <a:endParaRPr lang="es-EC"/>
          </a:p>
        </p:txBody>
      </p:sp>
      <p:sp>
        <p:nvSpPr>
          <p:cNvPr id="6" name="5 Marcador de pie de página"/>
          <p:cNvSpPr>
            <a:spLocks noGrp="1"/>
          </p:cNvSpPr>
          <p:nvPr>
            <p:ph type="ftr" sz="quarter" idx="11"/>
          </p:nvPr>
        </p:nvSpPr>
        <p:spPr/>
        <p:txBody>
          <a:bodyPr/>
          <a:lstStyle>
            <a:extLst/>
          </a:lstStyle>
          <a:p>
            <a:r>
              <a:rPr lang="es-EC" smtClean="0"/>
              <a:t>Raúl A. González Carrión</a:t>
            </a:r>
            <a:endParaRPr lang="es-EC"/>
          </a:p>
        </p:txBody>
      </p:sp>
      <p:sp>
        <p:nvSpPr>
          <p:cNvPr id="7" name="6 Marcador de número de diapositiva"/>
          <p:cNvSpPr>
            <a:spLocks noGrp="1"/>
          </p:cNvSpPr>
          <p:nvPr>
            <p:ph type="sldNum" sz="quarter" idx="12"/>
          </p:nvPr>
        </p:nvSpPr>
        <p:spPr/>
        <p:txBody>
          <a:bodyPr/>
          <a:lstStyle>
            <a:extLst/>
          </a:lstStyle>
          <a:p>
            <a:fld id="{EDAD0F0C-C7FC-4CA4-97E8-27EBBA3783A0}" type="slidenum">
              <a:rPr lang="es-EC" smtClean="0"/>
              <a:pPr/>
              <a:t>‹#›</a:t>
            </a:fld>
            <a:endParaRPr lang="es-EC"/>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D487C7-D284-4785-AB0E-7F3170AD6747}" type="datetime1">
              <a:rPr lang="es-EC" smtClean="0"/>
              <a:pPr/>
              <a:t>17/10/2010</a:t>
            </a:fld>
            <a:endParaRPr lang="es-EC"/>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es-EC" smtClean="0"/>
              <a:t>Raúl A. González Carrión</a:t>
            </a:r>
            <a:endParaRPr lang="es-EC"/>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DAD0F0C-C7FC-4CA4-97E8-27EBBA3783A0}" type="slidenum">
              <a:rPr lang="es-EC" smtClean="0"/>
              <a:pPr/>
              <a:t>‹#›</a:t>
            </a:fld>
            <a:endParaRPr lang="es-EC"/>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Resultados_Aud_Cumplimiento.xls" TargetMode="External"/><Relationship Id="rId2" Type="http://schemas.openxmlformats.org/officeDocument/2006/relationships/hyperlink" Target="POLITICAS%20Y%20ESTRATEGIAS-2.xl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Alerta%20Profesional.d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928670"/>
            <a:ext cx="7886728" cy="2386028"/>
          </a:xfrm>
        </p:spPr>
        <p:txBody>
          <a:bodyPr>
            <a:normAutofit fontScale="90000"/>
          </a:bodyPr>
          <a:lstStyle/>
          <a:p>
            <a:r>
              <a:rPr lang="es-ES" dirty="0" smtClean="0"/>
              <a:t>ESCUELA SUPERIOR POLITECNICA DEL LITORAL</a:t>
            </a:r>
            <a:br>
              <a:rPr lang="es-ES" dirty="0" smtClean="0"/>
            </a:br>
            <a:r>
              <a:rPr lang="es-ES" dirty="0" smtClean="0"/>
              <a:t>INSTITUTO DE CIENCIAS MATEMATICAS</a:t>
            </a:r>
            <a:endParaRPr lang="es-EC" dirty="0"/>
          </a:p>
        </p:txBody>
      </p:sp>
      <p:sp>
        <p:nvSpPr>
          <p:cNvPr id="3" name="2 Subtítulo"/>
          <p:cNvSpPr>
            <a:spLocks noGrp="1"/>
          </p:cNvSpPr>
          <p:nvPr>
            <p:ph type="subTitle" idx="1"/>
          </p:nvPr>
        </p:nvSpPr>
        <p:spPr>
          <a:xfrm>
            <a:off x="2928926" y="3714752"/>
            <a:ext cx="4972040" cy="1752600"/>
          </a:xfrm>
        </p:spPr>
        <p:txBody>
          <a:bodyPr/>
          <a:lstStyle/>
          <a:p>
            <a:r>
              <a:rPr lang="es-ES" dirty="0" smtClean="0"/>
              <a:t>Seminario de Graduación:”Estrategia aplicada al control administrativo financiero”</a:t>
            </a:r>
          </a:p>
          <a:p>
            <a:endParaRPr lang="es-EC"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2"/>
          </p:nvPr>
        </p:nvSpPr>
        <p:spPr>
          <a:xfrm>
            <a:off x="457200" y="2132856"/>
            <a:ext cx="3466728" cy="3693784"/>
          </a:xfrm>
        </p:spPr>
        <p:txBody>
          <a:bodyPr/>
          <a:lstStyle/>
          <a:p>
            <a:endParaRPr lang="es-ES" dirty="0" smtClean="0"/>
          </a:p>
          <a:p>
            <a:pPr>
              <a:buNone/>
            </a:pPr>
            <a:r>
              <a:rPr lang="es-ES" dirty="0" smtClean="0"/>
              <a:t>        Características</a:t>
            </a:r>
          </a:p>
          <a:p>
            <a:pPr>
              <a:buNone/>
            </a:pPr>
            <a:endParaRPr lang="es-EC" dirty="0"/>
          </a:p>
        </p:txBody>
      </p:sp>
      <p:sp>
        <p:nvSpPr>
          <p:cNvPr id="9" name="8 Marcador de contenido"/>
          <p:cNvSpPr>
            <a:spLocks noGrp="1"/>
          </p:cNvSpPr>
          <p:nvPr>
            <p:ph sz="quarter" idx="4"/>
          </p:nvPr>
        </p:nvSpPr>
        <p:spPr>
          <a:xfrm>
            <a:off x="4860032" y="1772816"/>
            <a:ext cx="3520440" cy="3552416"/>
          </a:xfrm>
        </p:spPr>
        <p:txBody>
          <a:bodyPr/>
          <a:lstStyle/>
          <a:p>
            <a:endParaRPr lang="es-ES" dirty="0" smtClean="0"/>
          </a:p>
          <a:p>
            <a:endParaRPr lang="es-ES" dirty="0" smtClean="0"/>
          </a:p>
          <a:p>
            <a:pPr>
              <a:buNone/>
            </a:pPr>
            <a:r>
              <a:rPr lang="es-ES" dirty="0" smtClean="0"/>
              <a:t>      Etapas</a:t>
            </a:r>
          </a:p>
          <a:p>
            <a:endParaRPr lang="es-EC" dirty="0"/>
          </a:p>
        </p:txBody>
      </p:sp>
      <p:sp>
        <p:nvSpPr>
          <p:cNvPr id="5" name="4 Elipse"/>
          <p:cNvSpPr/>
          <p:nvPr/>
        </p:nvSpPr>
        <p:spPr>
          <a:xfrm>
            <a:off x="2483768" y="980728"/>
            <a:ext cx="3589570" cy="1520148"/>
          </a:xfrm>
          <a:prstGeom prst="ellipse">
            <a:avLst/>
          </a:prstGeom>
          <a:gradFill flip="none" rotWithShape="1">
            <a:gsLst>
              <a:gs pos="0">
                <a:srgbClr val="00FF00">
                  <a:shade val="30000"/>
                  <a:satMod val="115000"/>
                </a:srgbClr>
              </a:gs>
              <a:gs pos="50000">
                <a:srgbClr val="00FF00">
                  <a:shade val="67500"/>
                  <a:satMod val="115000"/>
                </a:srgbClr>
              </a:gs>
              <a:gs pos="100000">
                <a:srgbClr val="00FF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Mecanismo de ocultación de origen de fondos </a:t>
            </a:r>
            <a:endParaRPr lang="es-EC" dirty="0">
              <a:solidFill>
                <a:schemeClr val="tx1"/>
              </a:solidFill>
            </a:endParaRPr>
          </a:p>
        </p:txBody>
      </p:sp>
      <p:sp>
        <p:nvSpPr>
          <p:cNvPr id="6" name="5 Rectángulo redondeado"/>
          <p:cNvSpPr/>
          <p:nvPr/>
        </p:nvSpPr>
        <p:spPr>
          <a:xfrm>
            <a:off x="683568" y="3501008"/>
            <a:ext cx="3143272" cy="714380"/>
          </a:xfrm>
          <a:prstGeom prst="roundRect">
            <a:avLst/>
          </a:prstGeom>
          <a:gradFill flip="none" rotWithShape="1">
            <a:gsLst>
              <a:gs pos="0">
                <a:srgbClr val="33CC33">
                  <a:shade val="30000"/>
                  <a:satMod val="115000"/>
                </a:srgbClr>
              </a:gs>
              <a:gs pos="50000">
                <a:srgbClr val="33CC33">
                  <a:shade val="67500"/>
                  <a:satMod val="115000"/>
                </a:srgbClr>
              </a:gs>
              <a:gs pos="100000">
                <a:srgbClr val="33CC33">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Perpetrado por delincuentes de cuello blanco</a:t>
            </a:r>
            <a:endParaRPr lang="es-EC" dirty="0">
              <a:solidFill>
                <a:schemeClr val="tx1"/>
              </a:solidFill>
            </a:endParaRPr>
          </a:p>
        </p:txBody>
      </p:sp>
      <p:sp>
        <p:nvSpPr>
          <p:cNvPr id="11" name="10 Rectángulo redondeado"/>
          <p:cNvSpPr/>
          <p:nvPr/>
        </p:nvSpPr>
        <p:spPr>
          <a:xfrm>
            <a:off x="708648" y="4435972"/>
            <a:ext cx="3143272" cy="642942"/>
          </a:xfrm>
          <a:prstGeom prst="roundRect">
            <a:avLst/>
          </a:prstGeom>
          <a:gradFill flip="none" rotWithShape="1">
            <a:gsLst>
              <a:gs pos="0">
                <a:srgbClr val="33CC33">
                  <a:shade val="30000"/>
                  <a:satMod val="115000"/>
                </a:srgbClr>
              </a:gs>
              <a:gs pos="50000">
                <a:srgbClr val="33CC33">
                  <a:shade val="67500"/>
                  <a:satMod val="115000"/>
                </a:srgbClr>
              </a:gs>
              <a:gs pos="100000">
                <a:srgbClr val="33CC33">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Integra operaciones complejas</a:t>
            </a:r>
            <a:endParaRPr lang="es-EC" dirty="0">
              <a:solidFill>
                <a:schemeClr val="tx1"/>
              </a:solidFill>
            </a:endParaRPr>
          </a:p>
        </p:txBody>
      </p:sp>
      <p:sp>
        <p:nvSpPr>
          <p:cNvPr id="12" name="11 Rectángulo redondeado"/>
          <p:cNvSpPr/>
          <p:nvPr/>
        </p:nvSpPr>
        <p:spPr>
          <a:xfrm>
            <a:off x="708648" y="5228060"/>
            <a:ext cx="3143272" cy="714380"/>
          </a:xfrm>
          <a:prstGeom prst="roundRect">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Trasciende a dimensiones internacionales</a:t>
            </a:r>
            <a:endParaRPr lang="es-EC" dirty="0">
              <a:solidFill>
                <a:schemeClr val="tx1"/>
              </a:solidFill>
            </a:endParaRPr>
          </a:p>
        </p:txBody>
      </p:sp>
      <p:sp>
        <p:nvSpPr>
          <p:cNvPr id="13" name="12 Rectángulo redondeado"/>
          <p:cNvSpPr/>
          <p:nvPr/>
        </p:nvSpPr>
        <p:spPr>
          <a:xfrm>
            <a:off x="4568010" y="3368392"/>
            <a:ext cx="3071834" cy="642942"/>
          </a:xfrm>
          <a:prstGeom prst="roundRect">
            <a:avLst/>
          </a:prstGeom>
          <a:gradFill flip="none" rotWithShape="1">
            <a:gsLst>
              <a:gs pos="0">
                <a:srgbClr val="33CC33">
                  <a:shade val="30000"/>
                  <a:satMod val="115000"/>
                </a:srgbClr>
              </a:gs>
              <a:gs pos="50000">
                <a:srgbClr val="33CC33">
                  <a:shade val="67500"/>
                  <a:satMod val="115000"/>
                </a:srgbClr>
              </a:gs>
              <a:gs pos="100000">
                <a:srgbClr val="33CC33">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Obtención de dinero</a:t>
            </a:r>
            <a:endParaRPr lang="es-EC" dirty="0">
              <a:solidFill>
                <a:schemeClr val="tx1"/>
              </a:solidFill>
            </a:endParaRPr>
          </a:p>
        </p:txBody>
      </p:sp>
      <p:sp>
        <p:nvSpPr>
          <p:cNvPr id="16" name="15 Rectángulo redondeado"/>
          <p:cNvSpPr/>
          <p:nvPr/>
        </p:nvSpPr>
        <p:spPr>
          <a:xfrm>
            <a:off x="4568010" y="4082772"/>
            <a:ext cx="3071834" cy="642942"/>
          </a:xfrm>
          <a:prstGeom prst="roundRect">
            <a:avLst/>
          </a:prstGeom>
          <a:gradFill flip="none" rotWithShape="1">
            <a:gsLst>
              <a:gs pos="0">
                <a:srgbClr val="33CC33">
                  <a:shade val="30000"/>
                  <a:satMod val="115000"/>
                </a:srgbClr>
              </a:gs>
              <a:gs pos="50000">
                <a:srgbClr val="33CC33">
                  <a:shade val="67500"/>
                  <a:satMod val="115000"/>
                </a:srgbClr>
              </a:gs>
              <a:gs pos="100000">
                <a:srgbClr val="33CC33">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Colocación</a:t>
            </a:r>
            <a:endParaRPr lang="es-EC" dirty="0">
              <a:solidFill>
                <a:schemeClr val="tx1"/>
              </a:solidFill>
            </a:endParaRPr>
          </a:p>
        </p:txBody>
      </p:sp>
      <p:sp>
        <p:nvSpPr>
          <p:cNvPr id="17" name="16 Rectángulo redondeado"/>
          <p:cNvSpPr/>
          <p:nvPr/>
        </p:nvSpPr>
        <p:spPr>
          <a:xfrm>
            <a:off x="4572000" y="4797152"/>
            <a:ext cx="3071834" cy="642942"/>
          </a:xfrm>
          <a:prstGeom prst="roundRect">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Transformación</a:t>
            </a:r>
            <a:endParaRPr lang="es-EC" dirty="0">
              <a:solidFill>
                <a:schemeClr val="tx1"/>
              </a:solidFill>
            </a:endParaRPr>
          </a:p>
        </p:txBody>
      </p:sp>
      <p:sp>
        <p:nvSpPr>
          <p:cNvPr id="18" name="17 Rectángulo redondeado"/>
          <p:cNvSpPr/>
          <p:nvPr/>
        </p:nvSpPr>
        <p:spPr>
          <a:xfrm>
            <a:off x="4572000" y="5511532"/>
            <a:ext cx="3071834" cy="642942"/>
          </a:xfrm>
          <a:prstGeom prst="roundRect">
            <a:avLst/>
          </a:prstGeom>
          <a:gradFill flip="none" rotWithShape="1">
            <a:gsLst>
              <a:gs pos="0">
                <a:srgbClr val="008000">
                  <a:shade val="30000"/>
                  <a:satMod val="115000"/>
                </a:srgbClr>
              </a:gs>
              <a:gs pos="50000">
                <a:srgbClr val="008000">
                  <a:shade val="67500"/>
                  <a:satMod val="115000"/>
                </a:srgbClr>
              </a:gs>
              <a:gs pos="100000">
                <a:srgbClr val="0080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Integración</a:t>
            </a:r>
            <a:endParaRPr lang="es-EC" dirty="0">
              <a:solidFill>
                <a:schemeClr val="tx1"/>
              </a:solidFill>
            </a:endParaRPr>
          </a:p>
        </p:txBody>
      </p:sp>
      <p:sp>
        <p:nvSpPr>
          <p:cNvPr id="14" name="Footer Placeholder 13"/>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solidFill>
            <a:srgbClr val="000066"/>
          </a:solidFill>
        </p:spPr>
        <p:txBody>
          <a:bodyPr>
            <a:normAutofit fontScale="90000"/>
          </a:bodyPr>
          <a:lstStyle/>
          <a:p>
            <a:pPr eaLnBrk="1" hangingPunct="1">
              <a:defRPr/>
            </a:pPr>
            <a:r>
              <a:rPr lang="es-ES" smtClean="0">
                <a:solidFill>
                  <a:srgbClr val="FFFF00"/>
                </a:solidFill>
              </a:rPr>
              <a:t>Etapas del lavado de activos</a:t>
            </a:r>
          </a:p>
        </p:txBody>
      </p:sp>
      <p:sp>
        <p:nvSpPr>
          <p:cNvPr id="9220" name="Rectangle 3"/>
          <p:cNvSpPr>
            <a:spLocks noGrp="1" noChangeArrowheads="1"/>
          </p:cNvSpPr>
          <p:nvPr>
            <p:ph type="body" idx="1"/>
          </p:nvPr>
        </p:nvSpPr>
        <p:spPr>
          <a:solidFill>
            <a:srgbClr val="CCECFF"/>
          </a:solidFill>
        </p:spPr>
        <p:txBody>
          <a:bodyPr/>
          <a:lstStyle/>
          <a:p>
            <a:pPr eaLnBrk="1" hangingPunct="1">
              <a:lnSpc>
                <a:spcPct val="90000"/>
              </a:lnSpc>
            </a:pPr>
            <a:endParaRPr lang="es-ES" sz="2400" smtClean="0"/>
          </a:p>
          <a:p>
            <a:pPr eaLnBrk="1" hangingPunct="1">
              <a:lnSpc>
                <a:spcPct val="90000"/>
              </a:lnSpc>
            </a:pPr>
            <a:endParaRPr lang="es-ES" sz="2400" smtClean="0"/>
          </a:p>
          <a:p>
            <a:pPr eaLnBrk="1" hangingPunct="1">
              <a:lnSpc>
                <a:spcPct val="90000"/>
              </a:lnSpc>
            </a:pPr>
            <a:endParaRPr lang="es-ES" b="1" smtClean="0"/>
          </a:p>
          <a:p>
            <a:pPr eaLnBrk="1" hangingPunct="1">
              <a:lnSpc>
                <a:spcPct val="90000"/>
              </a:lnSpc>
              <a:buFont typeface="Wingdings" pitchFamily="2" charset="2"/>
              <a:buNone/>
            </a:pPr>
            <a:endParaRPr lang="es-ES" b="1" smtClean="0"/>
          </a:p>
          <a:p>
            <a:pPr eaLnBrk="1" hangingPunct="1">
              <a:lnSpc>
                <a:spcPct val="90000"/>
              </a:lnSpc>
            </a:pPr>
            <a:endParaRPr lang="es-ES" b="1" smtClean="0"/>
          </a:p>
          <a:p>
            <a:pPr eaLnBrk="1" hangingPunct="1">
              <a:lnSpc>
                <a:spcPct val="90000"/>
              </a:lnSpc>
              <a:buFont typeface="Wingdings" pitchFamily="2" charset="2"/>
              <a:buNone/>
            </a:pPr>
            <a:endParaRPr lang="es-ES" b="1" smtClean="0"/>
          </a:p>
          <a:p>
            <a:pPr eaLnBrk="1" hangingPunct="1">
              <a:lnSpc>
                <a:spcPct val="90000"/>
              </a:lnSpc>
              <a:buFont typeface="Wingdings" pitchFamily="2" charset="2"/>
              <a:buNone/>
            </a:pPr>
            <a:r>
              <a:rPr lang="es-ES" sz="2400" smtClean="0"/>
              <a:t> </a:t>
            </a:r>
          </a:p>
        </p:txBody>
      </p:sp>
      <p:sp>
        <p:nvSpPr>
          <p:cNvPr id="5" name="4 Elipse"/>
          <p:cNvSpPr/>
          <p:nvPr/>
        </p:nvSpPr>
        <p:spPr>
          <a:xfrm>
            <a:off x="539552" y="1772816"/>
            <a:ext cx="4357688" cy="928688"/>
          </a:xfrm>
          <a:prstGeom prst="ellipse">
            <a:avLst/>
          </a:prstGeom>
          <a:solidFill>
            <a:schemeClr val="bg1">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0000"/>
              </a:lnSpc>
              <a:defRPr/>
            </a:pPr>
            <a:r>
              <a:rPr lang="es-ES" b="1" dirty="0"/>
              <a:t>Producción o recolección de los bienes o efectivo.</a:t>
            </a:r>
          </a:p>
        </p:txBody>
      </p:sp>
      <p:sp>
        <p:nvSpPr>
          <p:cNvPr id="6" name="5 Elipse"/>
          <p:cNvSpPr>
            <a:spLocks noChangeArrowheads="1"/>
          </p:cNvSpPr>
          <p:nvPr/>
        </p:nvSpPr>
        <p:spPr bwMode="auto">
          <a:xfrm>
            <a:off x="1331640" y="3284984"/>
            <a:ext cx="4929188" cy="714375"/>
          </a:xfrm>
          <a:prstGeom prst="ellipse">
            <a:avLst/>
          </a:prstGeom>
          <a:solidFill>
            <a:schemeClr val="hlink"/>
          </a:solidFill>
          <a:ln w="25400" algn="ctr">
            <a:solidFill>
              <a:srgbClr val="95956F"/>
            </a:solidFill>
            <a:round/>
            <a:headEnd/>
            <a:tailEnd/>
          </a:ln>
        </p:spPr>
        <p:txBody>
          <a:bodyPr anchor="ctr"/>
          <a:lstStyle/>
          <a:p>
            <a:pPr>
              <a:lnSpc>
                <a:spcPct val="90000"/>
              </a:lnSpc>
            </a:pPr>
            <a:r>
              <a:rPr lang="es-ES" b="1">
                <a:solidFill>
                  <a:schemeClr val="bg1"/>
                </a:solidFill>
              </a:rPr>
              <a:t>Transformación o </a:t>
            </a:r>
            <a:r>
              <a:rPr lang="es-ES" b="1">
                <a:solidFill>
                  <a:schemeClr val="bg1"/>
                </a:solidFill>
                <a:effectLst>
                  <a:outerShdw blurRad="38100" dist="38100" dir="2700000" algn="tl">
                    <a:srgbClr val="000000"/>
                  </a:outerShdw>
                </a:effectLst>
              </a:rPr>
              <a:t>colocación</a:t>
            </a:r>
          </a:p>
        </p:txBody>
      </p:sp>
      <p:sp>
        <p:nvSpPr>
          <p:cNvPr id="7" name="6 Elipse"/>
          <p:cNvSpPr/>
          <p:nvPr/>
        </p:nvSpPr>
        <p:spPr>
          <a:xfrm>
            <a:off x="3347864" y="4509120"/>
            <a:ext cx="4000500" cy="714375"/>
          </a:xfrm>
          <a:prstGeom prst="ellipse">
            <a:avLst/>
          </a:prstGeom>
          <a:solidFill>
            <a:srgbClr val="33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0000"/>
              </a:lnSpc>
              <a:defRPr/>
            </a:pPr>
            <a:r>
              <a:rPr lang="es-ES" b="1" dirty="0"/>
              <a:t>Inversión o integración.</a:t>
            </a:r>
          </a:p>
        </p:txBody>
      </p:sp>
      <p:sp>
        <p:nvSpPr>
          <p:cNvPr id="8" name="7 Flecha abajo"/>
          <p:cNvSpPr/>
          <p:nvPr/>
        </p:nvSpPr>
        <p:spPr>
          <a:xfrm>
            <a:off x="2627784" y="2780928"/>
            <a:ext cx="714375" cy="500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8 Flecha abajo"/>
          <p:cNvSpPr/>
          <p:nvPr/>
        </p:nvSpPr>
        <p:spPr>
          <a:xfrm>
            <a:off x="3995936" y="4005064"/>
            <a:ext cx="714375"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Footer Placeholder 9"/>
          <p:cNvSpPr>
            <a:spLocks noGrp="1"/>
          </p:cNvSpPr>
          <p:nvPr>
            <p:ph type="ftr" sz="quarter" idx="11"/>
          </p:nvPr>
        </p:nvSpPr>
        <p:spPr/>
        <p:txBody>
          <a:bodyPr/>
          <a:lstStyle/>
          <a:p>
            <a:r>
              <a:rPr lang="es-EC" smtClean="0"/>
              <a:t>Raúl A. González Carrión</a:t>
            </a:r>
            <a:endParaRPr lang="es-EC"/>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solidFill>
            <a:srgbClr val="000066"/>
          </a:solidFill>
        </p:spPr>
        <p:txBody>
          <a:bodyPr>
            <a:normAutofit fontScale="90000"/>
          </a:bodyPr>
          <a:lstStyle/>
          <a:p>
            <a:pPr eaLnBrk="1" hangingPunct="1">
              <a:defRPr/>
            </a:pPr>
            <a:r>
              <a:rPr lang="es-ES" sz="3800" smtClean="0">
                <a:solidFill>
                  <a:srgbClr val="FFFF00"/>
                </a:solidFill>
              </a:rPr>
              <a:t>Producción o recolección de los bienes y efectivo</a:t>
            </a:r>
          </a:p>
        </p:txBody>
      </p:sp>
      <p:sp>
        <p:nvSpPr>
          <p:cNvPr id="10244" name="Rectangle 3"/>
          <p:cNvSpPr>
            <a:spLocks noGrp="1" noChangeArrowheads="1"/>
          </p:cNvSpPr>
          <p:nvPr>
            <p:ph type="body" idx="1"/>
          </p:nvPr>
        </p:nvSpPr>
        <p:spPr>
          <a:xfrm>
            <a:off x="251520" y="1700808"/>
            <a:ext cx="7772400" cy="4492625"/>
          </a:xfrm>
          <a:solidFill>
            <a:srgbClr val="CCECFF"/>
          </a:solidFill>
        </p:spPr>
        <p:txBody>
          <a:bodyPr/>
          <a:lstStyle/>
          <a:p>
            <a:pPr eaLnBrk="1" hangingPunct="1"/>
            <a:endParaRPr lang="es-ES" sz="2400" smtClean="0"/>
          </a:p>
          <a:p>
            <a:pPr eaLnBrk="1" hangingPunct="1"/>
            <a:endParaRPr lang="es-ES" sz="2400" smtClean="0"/>
          </a:p>
          <a:p>
            <a:pPr eaLnBrk="1" hangingPunct="1"/>
            <a:endParaRPr lang="es-ES" sz="2400" smtClean="0"/>
          </a:p>
          <a:p>
            <a:pPr eaLnBrk="1" hangingPunct="1"/>
            <a:endParaRPr lang="es-ES" sz="2400" smtClean="0"/>
          </a:p>
          <a:p>
            <a:pPr eaLnBrk="1" hangingPunct="1"/>
            <a:endParaRPr lang="es-ES" sz="2400" smtClean="0"/>
          </a:p>
          <a:p>
            <a:pPr eaLnBrk="1" hangingPunct="1"/>
            <a:endParaRPr lang="es-ES" sz="2400" smtClean="0"/>
          </a:p>
          <a:p>
            <a:pPr eaLnBrk="1" hangingPunct="1"/>
            <a:endParaRPr lang="es-ES" sz="2400" smtClean="0"/>
          </a:p>
          <a:p>
            <a:pPr eaLnBrk="1" hangingPunct="1"/>
            <a:endParaRPr lang="es-ES" sz="2400" smtClean="0"/>
          </a:p>
        </p:txBody>
      </p:sp>
      <p:pic>
        <p:nvPicPr>
          <p:cNvPr id="10245" name="Picture 4" descr="mediana_7_valor_dinero%202"/>
          <p:cNvPicPr>
            <a:picLocks noChangeAspect="1" noChangeArrowheads="1"/>
          </p:cNvPicPr>
          <p:nvPr/>
        </p:nvPicPr>
        <p:blipFill>
          <a:blip r:embed="rId2" cstate="print"/>
          <a:srcRect/>
          <a:stretch>
            <a:fillRect/>
          </a:stretch>
        </p:blipFill>
        <p:spPr bwMode="auto">
          <a:xfrm>
            <a:off x="3563888" y="3068960"/>
            <a:ext cx="1289050" cy="785813"/>
          </a:xfrm>
          <a:prstGeom prst="rect">
            <a:avLst/>
          </a:prstGeom>
          <a:noFill/>
          <a:ln w="9525">
            <a:noFill/>
            <a:miter lim="800000"/>
            <a:headEnd/>
            <a:tailEnd/>
          </a:ln>
        </p:spPr>
      </p:pic>
      <p:sp>
        <p:nvSpPr>
          <p:cNvPr id="7" name="6 Bisel"/>
          <p:cNvSpPr/>
          <p:nvPr/>
        </p:nvSpPr>
        <p:spPr>
          <a:xfrm>
            <a:off x="395536" y="1844824"/>
            <a:ext cx="7429500" cy="1000125"/>
          </a:xfrm>
          <a:prstGeom prst="bevel">
            <a:avLst/>
          </a:prstGeom>
          <a:solidFill>
            <a:srgbClr val="33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b="1" dirty="0"/>
              <a:t>Recepción física de bienes o dinero en grandes volúmenes producto de actividades criminales. </a:t>
            </a:r>
          </a:p>
        </p:txBody>
      </p:sp>
      <p:sp>
        <p:nvSpPr>
          <p:cNvPr id="11" name="10 Bisel"/>
          <p:cNvSpPr>
            <a:spLocks noChangeArrowheads="1"/>
          </p:cNvSpPr>
          <p:nvPr/>
        </p:nvSpPr>
        <p:spPr bwMode="auto">
          <a:xfrm>
            <a:off x="467544" y="4005064"/>
            <a:ext cx="7429500" cy="1785938"/>
          </a:xfrm>
          <a:prstGeom prst="bevel">
            <a:avLst>
              <a:gd name="adj" fmla="val 12500"/>
            </a:avLst>
          </a:prstGeom>
          <a:solidFill>
            <a:schemeClr val="tx1"/>
          </a:solidFill>
          <a:ln w="25400" algn="ctr">
            <a:solidFill>
              <a:schemeClr val="tx1"/>
            </a:solidFill>
            <a:miter lim="800000"/>
            <a:headEnd/>
            <a:tailEnd/>
          </a:ln>
        </p:spPr>
        <p:txBody>
          <a:bodyPr anchor="ctr"/>
          <a:lstStyle/>
          <a:p>
            <a:pPr algn="ctr"/>
            <a:r>
              <a:rPr lang="es-ES" b="1" dirty="0">
                <a:solidFill>
                  <a:srgbClr val="FFFF00"/>
                </a:solidFill>
              </a:rPr>
              <a:t>Actividades como la extorsión, narcotráfico, secuestro, corrupción administrativa pública y privada, trata de blancas, enriquecimiento ilícito, </a:t>
            </a:r>
            <a:r>
              <a:rPr lang="es-ES" b="1" dirty="0" err="1">
                <a:solidFill>
                  <a:srgbClr val="FFFF00"/>
                </a:solidFill>
              </a:rPr>
              <a:t>coyoterismo</a:t>
            </a:r>
            <a:r>
              <a:rPr lang="es-ES" b="1" dirty="0">
                <a:solidFill>
                  <a:srgbClr val="FFFF00"/>
                </a:solidFill>
              </a:rPr>
              <a:t>, usura, robo de vehículos, asaltos bancarios, tráfico de órganos, tráfico de niños, contrabando de armas y otros delitos graves.</a:t>
            </a:r>
          </a:p>
        </p:txBody>
      </p:sp>
      <p:sp>
        <p:nvSpPr>
          <p:cNvPr id="9" name="Footer Placeholder 8"/>
          <p:cNvSpPr>
            <a:spLocks noGrp="1"/>
          </p:cNvSpPr>
          <p:nvPr>
            <p:ph type="ftr" sz="quarter" idx="11"/>
          </p:nvPr>
        </p:nvSpPr>
        <p:spPr>
          <a:xfrm>
            <a:off x="323528" y="6453336"/>
            <a:ext cx="3657600" cy="228600"/>
          </a:xfrm>
        </p:spPr>
        <p:txBody>
          <a:bodyPr/>
          <a:lstStyle/>
          <a:p>
            <a:r>
              <a:rPr lang="es-EC" smtClean="0"/>
              <a:t>Raúl A. González Carrión</a:t>
            </a:r>
            <a:endParaRPr lang="es-EC"/>
          </a:p>
        </p:txBody>
      </p:sp>
    </p:spTree>
  </p:cSld>
  <p:clrMapOvr>
    <a:masterClrMapping/>
  </p:clrMapOvr>
  <p:transition>
    <p:cut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solidFill>
            <a:srgbClr val="000066"/>
          </a:solidFill>
        </p:spPr>
        <p:txBody>
          <a:bodyPr>
            <a:normAutofit fontScale="90000"/>
          </a:bodyPr>
          <a:lstStyle/>
          <a:p>
            <a:pPr eaLnBrk="1" hangingPunct="1">
              <a:defRPr/>
            </a:pPr>
            <a:r>
              <a:rPr lang="es-ES" smtClean="0">
                <a:solidFill>
                  <a:srgbClr val="FFFF00"/>
                </a:solidFill>
              </a:rPr>
              <a:t>Transformación o colocación</a:t>
            </a:r>
          </a:p>
        </p:txBody>
      </p:sp>
      <p:sp>
        <p:nvSpPr>
          <p:cNvPr id="15364" name="Rectangle 3"/>
          <p:cNvSpPr>
            <a:spLocks noGrp="1" noChangeArrowheads="1"/>
          </p:cNvSpPr>
          <p:nvPr>
            <p:ph type="body" idx="1"/>
          </p:nvPr>
        </p:nvSpPr>
        <p:spPr>
          <a:solidFill>
            <a:srgbClr val="CCECFF"/>
          </a:solidFill>
        </p:spPr>
        <p:txBody>
          <a:bodyPr/>
          <a:lstStyle/>
          <a:p>
            <a:pPr algn="ctr" eaLnBrk="1" hangingPunct="1">
              <a:buFont typeface="Wingdings" pitchFamily="2" charset="2"/>
              <a:buNone/>
              <a:defRPr/>
            </a:pPr>
            <a:r>
              <a:rPr lang="es-ES" dirty="0" smtClean="0"/>
              <a:t>	</a:t>
            </a:r>
          </a:p>
          <a:p>
            <a:pPr eaLnBrk="1" hangingPunct="1">
              <a:buFont typeface="Wingdings" pitchFamily="2" charset="2"/>
              <a:buNone/>
              <a:defRPr/>
            </a:pPr>
            <a:r>
              <a:rPr lang="es-ES" dirty="0" smtClean="0"/>
              <a:t>	</a:t>
            </a:r>
          </a:p>
          <a:p>
            <a:pPr eaLnBrk="1" hangingPunct="1">
              <a:buFont typeface="Wingdings" pitchFamily="2" charset="2"/>
              <a:buNone/>
              <a:defRPr/>
            </a:pPr>
            <a:endParaRPr lang="es-ES" b="1" dirty="0" smtClean="0"/>
          </a:p>
          <a:p>
            <a:pPr eaLnBrk="1" hangingPunct="1">
              <a:buFont typeface="Wingdings" pitchFamily="2" charset="2"/>
              <a:buNone/>
              <a:defRPr/>
            </a:pPr>
            <a:endParaRPr lang="es-ES" b="1" dirty="0" smtClean="0"/>
          </a:p>
          <a:p>
            <a:pPr eaLnBrk="1" hangingPunct="1">
              <a:buFont typeface="Wingdings" pitchFamily="2" charset="2"/>
              <a:buNone/>
              <a:defRPr/>
            </a:pPr>
            <a:endParaRPr lang="es-ES" b="1" dirty="0" smtClean="0"/>
          </a:p>
          <a:p>
            <a:pPr>
              <a:buNone/>
              <a:defRPr/>
            </a:pPr>
            <a:r>
              <a:rPr lang="es-ES" sz="2400" b="1" u="sng" dirty="0" smtClean="0">
                <a:solidFill>
                  <a:schemeClr val="accent2">
                    <a:lumMod val="75000"/>
                  </a:schemeClr>
                </a:solidFill>
              </a:rPr>
              <a:t>(paso más difícil para el delincuente)</a:t>
            </a:r>
          </a:p>
          <a:p>
            <a:pPr eaLnBrk="1" hangingPunct="1">
              <a:buFont typeface="Wingdings" pitchFamily="2" charset="2"/>
              <a:buNone/>
              <a:defRPr/>
            </a:pPr>
            <a:endParaRPr lang="es-ES" b="1" dirty="0" smtClean="0"/>
          </a:p>
        </p:txBody>
      </p:sp>
      <p:pic>
        <p:nvPicPr>
          <p:cNvPr id="11269" name="Picture 4" descr="CICLO2"/>
          <p:cNvPicPr>
            <a:picLocks noChangeAspect="1" noChangeArrowheads="1"/>
          </p:cNvPicPr>
          <p:nvPr/>
        </p:nvPicPr>
        <p:blipFill>
          <a:blip r:embed="rId2" cstate="print"/>
          <a:srcRect/>
          <a:stretch>
            <a:fillRect/>
          </a:stretch>
        </p:blipFill>
        <p:spPr bwMode="auto">
          <a:xfrm>
            <a:off x="3131840" y="4581128"/>
            <a:ext cx="2376488" cy="1631950"/>
          </a:xfrm>
          <a:prstGeom prst="rect">
            <a:avLst/>
          </a:prstGeom>
          <a:noFill/>
          <a:ln w="9525">
            <a:noFill/>
            <a:miter lim="800000"/>
            <a:headEnd/>
            <a:tailEnd/>
          </a:ln>
        </p:spPr>
      </p:pic>
      <p:sp>
        <p:nvSpPr>
          <p:cNvPr id="6" name="5 Dodecágono"/>
          <p:cNvSpPr/>
          <p:nvPr/>
        </p:nvSpPr>
        <p:spPr>
          <a:xfrm>
            <a:off x="467544" y="1700808"/>
            <a:ext cx="7128792" cy="2214562"/>
          </a:xfrm>
          <a:prstGeom prst="dodecagon">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s-ES" b="1" dirty="0">
                <a:solidFill>
                  <a:srgbClr val="FFFF00"/>
                </a:solidFill>
              </a:rPr>
              <a:t>Colocación inicial de recursos ilícitos obtenidos por la empresa criminal, al sistema financiero o económico mediante múltiples operaciones para ocultar, invertir y transformar recursos provenientes del delito y mezclarlos con activos y dinero de origen legal.</a:t>
            </a:r>
            <a:endParaRPr lang="en-US" b="1" dirty="0">
              <a:solidFill>
                <a:srgbClr val="FFFF00"/>
              </a:solidFill>
            </a:endParaRPr>
          </a:p>
        </p:txBody>
      </p:sp>
      <p:sp>
        <p:nvSpPr>
          <p:cNvPr id="7" name="Footer Placeholder 6"/>
          <p:cNvSpPr>
            <a:spLocks noGrp="1"/>
          </p:cNvSpPr>
          <p:nvPr>
            <p:ph type="ftr" sz="quarter" idx="11"/>
          </p:nvPr>
        </p:nvSpPr>
        <p:spPr/>
        <p:txBody>
          <a:bodyPr/>
          <a:lstStyle/>
          <a:p>
            <a:r>
              <a:rPr lang="es-EC" smtClean="0"/>
              <a:t>Raúl A. González Carrión</a:t>
            </a:r>
            <a:endParaRPr lang="es-EC"/>
          </a:p>
        </p:txBody>
      </p:sp>
    </p:spTree>
  </p:cSld>
  <p:clrMapOvr>
    <a:masterClrMapping/>
  </p:clrMapOvr>
  <p:transition>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solidFill>
            <a:srgbClr val="000066"/>
          </a:solidFill>
        </p:spPr>
        <p:txBody>
          <a:bodyPr/>
          <a:lstStyle/>
          <a:p>
            <a:pPr eaLnBrk="1" hangingPunct="1">
              <a:defRPr/>
            </a:pPr>
            <a:r>
              <a:rPr lang="es-ES" smtClean="0">
                <a:solidFill>
                  <a:srgbClr val="FFFF00"/>
                </a:solidFill>
              </a:rPr>
              <a:t>Inversión o Integración</a:t>
            </a:r>
          </a:p>
        </p:txBody>
      </p:sp>
      <p:sp>
        <p:nvSpPr>
          <p:cNvPr id="12292" name="Rectangle 3"/>
          <p:cNvSpPr>
            <a:spLocks noGrp="1" noChangeArrowheads="1"/>
          </p:cNvSpPr>
          <p:nvPr>
            <p:ph type="body" idx="1"/>
          </p:nvPr>
        </p:nvSpPr>
        <p:spPr>
          <a:solidFill>
            <a:srgbClr val="CCECFF"/>
          </a:solidFill>
        </p:spPr>
        <p:txBody>
          <a:bodyPr/>
          <a:lstStyle/>
          <a:p>
            <a:pPr algn="ctr" eaLnBrk="1" hangingPunct="1">
              <a:buFont typeface="Wingdings" pitchFamily="2" charset="2"/>
              <a:buNone/>
            </a:pPr>
            <a:r>
              <a:rPr lang="es-ES" smtClean="0"/>
              <a:t>	</a:t>
            </a:r>
          </a:p>
          <a:p>
            <a:pPr algn="ctr" eaLnBrk="1" hangingPunct="1">
              <a:buFont typeface="Wingdings" pitchFamily="2" charset="2"/>
              <a:buNone/>
            </a:pPr>
            <a:endParaRPr lang="es-ES" sz="2400" smtClean="0"/>
          </a:p>
          <a:p>
            <a:pPr algn="ctr" eaLnBrk="1" hangingPunct="1">
              <a:buFont typeface="Wingdings" pitchFamily="2" charset="2"/>
              <a:buNone/>
            </a:pPr>
            <a:endParaRPr lang="es-ES" sz="2400" smtClean="0"/>
          </a:p>
          <a:p>
            <a:pPr algn="ctr" eaLnBrk="1" hangingPunct="1">
              <a:buFont typeface="Wingdings" pitchFamily="2" charset="2"/>
              <a:buNone/>
            </a:pPr>
            <a:endParaRPr lang="es-ES" sz="2400" smtClean="0"/>
          </a:p>
          <a:p>
            <a:pPr algn="ctr" eaLnBrk="1" hangingPunct="1">
              <a:buFont typeface="Wingdings" pitchFamily="2" charset="2"/>
              <a:buNone/>
            </a:pPr>
            <a:endParaRPr lang="es-ES" sz="2400" smtClean="0"/>
          </a:p>
          <a:p>
            <a:pPr algn="ctr" eaLnBrk="1" hangingPunct="1">
              <a:buFont typeface="Wingdings" pitchFamily="2" charset="2"/>
              <a:buNone/>
            </a:pPr>
            <a:endParaRPr lang="es-ES" sz="2400" smtClean="0"/>
          </a:p>
          <a:p>
            <a:pPr algn="ctr" eaLnBrk="1" hangingPunct="1">
              <a:buFont typeface="Wingdings" pitchFamily="2" charset="2"/>
              <a:buNone/>
            </a:pPr>
            <a:endParaRPr lang="es-ES" sz="2400" smtClean="0">
              <a:solidFill>
                <a:schemeClr val="hlink"/>
              </a:solidFill>
            </a:endParaRPr>
          </a:p>
          <a:p>
            <a:pPr algn="ctr" eaLnBrk="1" hangingPunct="1">
              <a:buFont typeface="Wingdings" pitchFamily="2" charset="2"/>
              <a:buNone/>
            </a:pPr>
            <a:r>
              <a:rPr lang="es-ES" sz="2400" u="sng" smtClean="0">
                <a:solidFill>
                  <a:schemeClr val="hlink"/>
                </a:solidFill>
              </a:rPr>
              <a:t>No debe olvidar el </a:t>
            </a:r>
            <a:r>
              <a:rPr lang="es-ES" sz="2400" b="1" u="sng" smtClean="0">
                <a:solidFill>
                  <a:schemeClr val="hlink"/>
                </a:solidFill>
              </a:rPr>
              <a:t>perfil y </a:t>
            </a:r>
          </a:p>
          <a:p>
            <a:pPr algn="ctr" eaLnBrk="1" hangingPunct="1">
              <a:buFont typeface="Wingdings" pitchFamily="2" charset="2"/>
              <a:buNone/>
            </a:pPr>
            <a:r>
              <a:rPr lang="es-ES" sz="2400" b="1" u="sng" smtClean="0">
                <a:solidFill>
                  <a:schemeClr val="hlink"/>
                </a:solidFill>
              </a:rPr>
              <a:t>características</a:t>
            </a:r>
            <a:r>
              <a:rPr lang="es-ES" sz="2400" u="sng" smtClean="0">
                <a:solidFill>
                  <a:schemeClr val="hlink"/>
                </a:solidFill>
              </a:rPr>
              <a:t> del lavador</a:t>
            </a:r>
          </a:p>
          <a:p>
            <a:pPr algn="ctr" eaLnBrk="1" hangingPunct="1">
              <a:buFont typeface="Wingdings" pitchFamily="2" charset="2"/>
              <a:buNone/>
            </a:pPr>
            <a:r>
              <a:rPr lang="es-ES" u="sng" smtClean="0"/>
              <a:t>	   </a:t>
            </a:r>
            <a:r>
              <a:rPr lang="es-ES" b="1" u="sng" smtClean="0"/>
              <a:t>(finalización del proceso)</a:t>
            </a:r>
          </a:p>
        </p:txBody>
      </p:sp>
      <p:pic>
        <p:nvPicPr>
          <p:cNvPr id="12293" name="Picture 4" descr="CasaDeElegante%20Web"/>
          <p:cNvPicPr>
            <a:picLocks noChangeAspect="1" noChangeArrowheads="1"/>
          </p:cNvPicPr>
          <p:nvPr/>
        </p:nvPicPr>
        <p:blipFill>
          <a:blip r:embed="rId2" cstate="print"/>
          <a:srcRect/>
          <a:stretch>
            <a:fillRect/>
          </a:stretch>
        </p:blipFill>
        <p:spPr bwMode="auto">
          <a:xfrm>
            <a:off x="6516216" y="4437112"/>
            <a:ext cx="2123728" cy="1689495"/>
          </a:xfrm>
          <a:prstGeom prst="rect">
            <a:avLst/>
          </a:prstGeom>
          <a:noFill/>
          <a:ln w="9525">
            <a:noFill/>
            <a:miter lim="800000"/>
            <a:headEnd/>
            <a:tailEnd/>
          </a:ln>
        </p:spPr>
      </p:pic>
      <p:sp>
        <p:nvSpPr>
          <p:cNvPr id="7" name="6 Heptágono"/>
          <p:cNvSpPr/>
          <p:nvPr/>
        </p:nvSpPr>
        <p:spPr>
          <a:xfrm>
            <a:off x="539552" y="1772816"/>
            <a:ext cx="7072312" cy="2857500"/>
          </a:xfrm>
          <a:prstGeom prst="heptagon">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s-ES" b="1">
                <a:solidFill>
                  <a:schemeClr val="bg1"/>
                </a:solidFill>
              </a:rPr>
              <a:t>Activos y dineros lavados se integran a la economía disfrazados como legítimos, a través de transacciones de inversión en bienes muebles, inmuebles, negocios de fachada, operaciones financieras de alta rentabilidad, prestamos ficticios, todo lo cual permite a la empresa delictiva disfrutar su riqueza mal habida.</a:t>
            </a:r>
            <a:endParaRPr lang="en-US" b="1">
              <a:solidFill>
                <a:schemeClr val="bg1"/>
              </a:solidFill>
            </a:endParaRPr>
          </a:p>
        </p:txBody>
      </p:sp>
      <p:sp>
        <p:nvSpPr>
          <p:cNvPr id="8" name="Footer Placeholder 7"/>
          <p:cNvSpPr>
            <a:spLocks noGrp="1"/>
          </p:cNvSpPr>
          <p:nvPr>
            <p:ph type="ftr" sz="quarter" idx="11"/>
          </p:nvPr>
        </p:nvSpPr>
        <p:spPr/>
        <p:txBody>
          <a:bodyPr/>
          <a:lstStyle/>
          <a:p>
            <a:r>
              <a:rPr lang="es-EC" smtClean="0"/>
              <a:t>Raúl A. González Carrión</a:t>
            </a:r>
            <a:endParaRPr lang="es-EC"/>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2656"/>
            <a:ext cx="7239000" cy="842352"/>
          </a:xfrm>
        </p:spPr>
        <p:txBody>
          <a:bodyPr/>
          <a:lstStyle/>
          <a:p>
            <a:r>
              <a:rPr lang="es-ES" dirty="0" smtClean="0"/>
              <a:t>Métrica Propuesta</a:t>
            </a:r>
            <a:endParaRPr lang="es-EC" dirty="0"/>
          </a:p>
        </p:txBody>
      </p:sp>
      <p:sp>
        <p:nvSpPr>
          <p:cNvPr id="9" name="8 Elipse"/>
          <p:cNvSpPr/>
          <p:nvPr/>
        </p:nvSpPr>
        <p:spPr>
          <a:xfrm>
            <a:off x="2699792" y="1412776"/>
            <a:ext cx="2500330" cy="1000132"/>
          </a:xfrm>
          <a:prstGeom prst="ellipse">
            <a:avLst/>
          </a:prstGeom>
          <a:gradFill flip="none" rotWithShape="1">
            <a:gsLst>
              <a:gs pos="0">
                <a:srgbClr val="FF00FF">
                  <a:shade val="30000"/>
                  <a:satMod val="115000"/>
                </a:srgbClr>
              </a:gs>
              <a:gs pos="50000">
                <a:srgbClr val="FF00FF">
                  <a:shade val="67500"/>
                  <a:satMod val="115000"/>
                </a:srgbClr>
              </a:gs>
              <a:gs pos="100000">
                <a:srgbClr val="FF00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t>4 componentes de control</a:t>
            </a:r>
            <a:endParaRPr lang="es-EC" b="1" dirty="0"/>
          </a:p>
        </p:txBody>
      </p:sp>
      <p:sp>
        <p:nvSpPr>
          <p:cNvPr id="10" name="9 Elipse"/>
          <p:cNvSpPr/>
          <p:nvPr/>
        </p:nvSpPr>
        <p:spPr>
          <a:xfrm>
            <a:off x="467544" y="2924944"/>
            <a:ext cx="2500330" cy="1214446"/>
          </a:xfrm>
          <a:prstGeom prst="ellipse">
            <a:avLst/>
          </a:prstGeom>
          <a:gradFill flip="none" rotWithShape="1">
            <a:gsLst>
              <a:gs pos="0">
                <a:srgbClr val="FF00FF">
                  <a:shade val="30000"/>
                  <a:satMod val="115000"/>
                </a:srgbClr>
              </a:gs>
              <a:gs pos="50000">
                <a:srgbClr val="FF00FF">
                  <a:shade val="67500"/>
                  <a:satMod val="115000"/>
                </a:srgbClr>
              </a:gs>
              <a:gs pos="100000">
                <a:srgbClr val="FF00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t>Estructura Organizacional</a:t>
            </a:r>
            <a:endParaRPr lang="es-EC" b="1" dirty="0"/>
          </a:p>
        </p:txBody>
      </p:sp>
      <p:sp>
        <p:nvSpPr>
          <p:cNvPr id="12" name="11 Elipse"/>
          <p:cNvSpPr/>
          <p:nvPr/>
        </p:nvSpPr>
        <p:spPr>
          <a:xfrm>
            <a:off x="1763688" y="5013176"/>
            <a:ext cx="2214578" cy="1214446"/>
          </a:xfrm>
          <a:prstGeom prst="ellipse">
            <a:avLst/>
          </a:prstGeom>
          <a:gradFill flip="none" rotWithShape="1">
            <a:gsLst>
              <a:gs pos="0">
                <a:srgbClr val="FF00FF">
                  <a:shade val="30000"/>
                  <a:satMod val="115000"/>
                </a:srgbClr>
              </a:gs>
              <a:gs pos="50000">
                <a:srgbClr val="FF00FF">
                  <a:shade val="67500"/>
                  <a:satMod val="115000"/>
                </a:srgbClr>
              </a:gs>
              <a:gs pos="100000">
                <a:srgbClr val="FF00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t>Políticas y estrategias de control</a:t>
            </a:r>
            <a:endParaRPr lang="es-EC" b="1" dirty="0"/>
          </a:p>
        </p:txBody>
      </p:sp>
      <p:sp>
        <p:nvSpPr>
          <p:cNvPr id="14" name="13 Elipse"/>
          <p:cNvSpPr/>
          <p:nvPr/>
        </p:nvSpPr>
        <p:spPr>
          <a:xfrm>
            <a:off x="4644008" y="4941168"/>
            <a:ext cx="2214578" cy="1214446"/>
          </a:xfrm>
          <a:prstGeom prst="ellipse">
            <a:avLst/>
          </a:prstGeom>
          <a:gradFill flip="none" rotWithShape="1">
            <a:gsLst>
              <a:gs pos="0">
                <a:srgbClr val="FF00FF">
                  <a:shade val="30000"/>
                  <a:satMod val="115000"/>
                </a:srgbClr>
              </a:gs>
              <a:gs pos="50000">
                <a:srgbClr val="FF00FF">
                  <a:shade val="67500"/>
                  <a:satMod val="115000"/>
                </a:srgbClr>
              </a:gs>
              <a:gs pos="100000">
                <a:srgbClr val="FF00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t>Informes y reportes</a:t>
            </a:r>
            <a:endParaRPr lang="es-EC" b="1" dirty="0"/>
          </a:p>
        </p:txBody>
      </p:sp>
      <p:sp>
        <p:nvSpPr>
          <p:cNvPr id="15" name="14 Elipse"/>
          <p:cNvSpPr/>
          <p:nvPr/>
        </p:nvSpPr>
        <p:spPr>
          <a:xfrm>
            <a:off x="5508104" y="2924944"/>
            <a:ext cx="2214578" cy="1214446"/>
          </a:xfrm>
          <a:prstGeom prst="ellipse">
            <a:avLst/>
          </a:prstGeom>
          <a:gradFill flip="none" rotWithShape="1">
            <a:gsLst>
              <a:gs pos="0">
                <a:srgbClr val="FF00FF">
                  <a:shade val="30000"/>
                  <a:satMod val="115000"/>
                </a:srgbClr>
              </a:gs>
              <a:gs pos="50000">
                <a:srgbClr val="FF00FF">
                  <a:shade val="67500"/>
                  <a:satMod val="115000"/>
                </a:srgbClr>
              </a:gs>
              <a:gs pos="100000">
                <a:srgbClr val="FF00FF">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t>Capacitación</a:t>
            </a:r>
            <a:endParaRPr lang="es-EC" b="1" dirty="0"/>
          </a:p>
        </p:txBody>
      </p:sp>
      <p:pic>
        <p:nvPicPr>
          <p:cNvPr id="2050" name="Picture 2"/>
          <p:cNvPicPr>
            <a:picLocks noChangeAspect="1" noChangeArrowheads="1"/>
          </p:cNvPicPr>
          <p:nvPr/>
        </p:nvPicPr>
        <p:blipFill>
          <a:blip r:embed="rId2" cstate="print"/>
          <a:srcRect/>
          <a:stretch>
            <a:fillRect/>
          </a:stretch>
        </p:blipFill>
        <p:spPr bwMode="auto">
          <a:xfrm>
            <a:off x="3491880" y="3068960"/>
            <a:ext cx="1611665" cy="1700218"/>
          </a:xfrm>
          <a:prstGeom prst="rect">
            <a:avLst/>
          </a:prstGeom>
          <a:noFill/>
          <a:ln w="9525">
            <a:noFill/>
            <a:miter lim="800000"/>
            <a:headEnd/>
            <a:tailEnd/>
          </a:ln>
          <a:effectLst/>
        </p:spPr>
      </p:pic>
      <p:sp>
        <p:nvSpPr>
          <p:cNvPr id="11" name="Footer Placeholder 10"/>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Estructura Organizacional</a:t>
            </a:r>
            <a:endParaRPr lang="es-EC" dirty="0"/>
          </a:p>
        </p:txBody>
      </p:sp>
      <p:pic>
        <p:nvPicPr>
          <p:cNvPr id="3078" name="Picture 6"/>
          <p:cNvPicPr>
            <a:picLocks noGrp="1" noChangeAspect="1" noChangeArrowheads="1"/>
          </p:cNvPicPr>
          <p:nvPr>
            <p:ph idx="1"/>
          </p:nvPr>
        </p:nvPicPr>
        <p:blipFill>
          <a:blip r:embed="rId2" cstate="print"/>
          <a:stretch>
            <a:fillRect/>
          </a:stretch>
        </p:blipFill>
        <p:spPr bwMode="auto">
          <a:xfrm>
            <a:off x="714349" y="2571744"/>
            <a:ext cx="6786610" cy="3357585"/>
          </a:xfrm>
          <a:prstGeom prst="rect">
            <a:avLst/>
          </a:prstGeom>
          <a:noFill/>
          <a:ln w="9525">
            <a:noFill/>
            <a:miter lim="800000"/>
            <a:headEnd/>
            <a:tailEnd/>
          </a:ln>
        </p:spPr>
      </p:pic>
      <p:sp>
        <p:nvSpPr>
          <p:cNvPr id="9" name="1 Título"/>
          <p:cNvSpPr txBox="1">
            <a:spLocks/>
          </p:cNvSpPr>
          <p:nvPr/>
        </p:nvSpPr>
        <p:spPr>
          <a:xfrm>
            <a:off x="357158" y="1643050"/>
            <a:ext cx="3714776" cy="85725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Factores Críticos de Riesgo</a:t>
            </a:r>
            <a:endParaRPr kumimoji="0" lang="es-EC"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1 Título"/>
          <p:cNvSpPr txBox="1">
            <a:spLocks/>
          </p:cNvSpPr>
          <p:nvPr/>
        </p:nvSpPr>
        <p:spPr>
          <a:xfrm>
            <a:off x="4357686" y="1785926"/>
            <a:ext cx="3714776" cy="785818"/>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Nivel de importancia</a:t>
            </a:r>
          </a:p>
          <a:p>
            <a:pPr marL="0" marR="0" lvl="0" indent="0" algn="ctr" defTabSz="914400" rtl="0" eaLnBrk="1" fontAlgn="auto" latinLnBrk="0" hangingPunct="1">
              <a:lnSpc>
                <a:spcPct val="100000"/>
              </a:lnSpc>
              <a:spcBef>
                <a:spcPct val="0"/>
              </a:spcBef>
              <a:spcAft>
                <a:spcPts val="0"/>
              </a:spcAft>
              <a:buClrTx/>
              <a:buSzTx/>
              <a:buFontTx/>
              <a:buNone/>
              <a:tabLst/>
              <a:defRPr/>
            </a:pPr>
            <a:r>
              <a:rPr lang="es-ES" sz="2400" dirty="0" smtClean="0">
                <a:latin typeface="+mj-lt"/>
                <a:ea typeface="+mj-ea"/>
                <a:cs typeface="+mj-cs"/>
              </a:rPr>
              <a:t>(A-M-B)</a:t>
            </a:r>
            <a:endParaRPr kumimoji="0" lang="es-EC"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Footer Placeholder 6"/>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Políticas y estrategias de control</a:t>
            </a:r>
            <a:endParaRPr lang="es-EC"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928662" y="2214554"/>
            <a:ext cx="7286676" cy="4262018"/>
          </a:xfrm>
          <a:prstGeom prst="rect">
            <a:avLst/>
          </a:prstGeom>
          <a:noFill/>
          <a:ln w="9525">
            <a:noFill/>
            <a:miter lim="800000"/>
            <a:headEnd/>
            <a:tailEnd/>
          </a:ln>
        </p:spPr>
      </p:pic>
      <p:sp>
        <p:nvSpPr>
          <p:cNvPr id="6" name="1 Título"/>
          <p:cNvSpPr txBox="1">
            <a:spLocks/>
          </p:cNvSpPr>
          <p:nvPr/>
        </p:nvSpPr>
        <p:spPr>
          <a:xfrm>
            <a:off x="428596" y="1357298"/>
            <a:ext cx="3714776" cy="85725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Factores Críticos de Riesgo</a:t>
            </a:r>
            <a:endParaRPr kumimoji="0" lang="es-EC"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1 Título"/>
          <p:cNvSpPr txBox="1">
            <a:spLocks/>
          </p:cNvSpPr>
          <p:nvPr/>
        </p:nvSpPr>
        <p:spPr>
          <a:xfrm>
            <a:off x="5429224" y="1357298"/>
            <a:ext cx="3714776" cy="785818"/>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Nivel de importancia</a:t>
            </a:r>
          </a:p>
          <a:p>
            <a:pPr marL="0" marR="0" lvl="0" indent="0" algn="ctr" defTabSz="914400" rtl="0" eaLnBrk="1" fontAlgn="auto" latinLnBrk="0" hangingPunct="1">
              <a:lnSpc>
                <a:spcPct val="100000"/>
              </a:lnSpc>
              <a:spcBef>
                <a:spcPct val="0"/>
              </a:spcBef>
              <a:spcAft>
                <a:spcPts val="0"/>
              </a:spcAft>
              <a:buClrTx/>
              <a:buSzTx/>
              <a:buFontTx/>
              <a:buNone/>
              <a:tabLst/>
              <a:defRPr/>
            </a:pPr>
            <a:r>
              <a:rPr lang="es-ES" sz="2400" dirty="0" smtClean="0">
                <a:latin typeface="+mj-lt"/>
                <a:ea typeface="+mj-ea"/>
                <a:cs typeface="+mj-cs"/>
              </a:rPr>
              <a:t>(A-M-B)</a:t>
            </a:r>
            <a:endParaRPr kumimoji="0" lang="es-EC"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Footer Placeholder 7"/>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Informes y Reportes</a:t>
            </a:r>
            <a:endParaRPr lang="es-EC"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500035" y="2214554"/>
            <a:ext cx="7715304" cy="4143404"/>
          </a:xfrm>
          <a:prstGeom prst="rect">
            <a:avLst/>
          </a:prstGeom>
          <a:noFill/>
          <a:ln w="9525">
            <a:noFill/>
            <a:miter lim="800000"/>
            <a:headEnd/>
            <a:tailEnd/>
          </a:ln>
        </p:spPr>
      </p:pic>
      <p:sp>
        <p:nvSpPr>
          <p:cNvPr id="6" name="1 Título"/>
          <p:cNvSpPr txBox="1">
            <a:spLocks/>
          </p:cNvSpPr>
          <p:nvPr/>
        </p:nvSpPr>
        <p:spPr>
          <a:xfrm>
            <a:off x="214282" y="1428736"/>
            <a:ext cx="3714776" cy="85725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Factores Críticos de Riesgo</a:t>
            </a:r>
            <a:endParaRPr kumimoji="0" lang="es-EC"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1 Título"/>
          <p:cNvSpPr txBox="1">
            <a:spLocks/>
          </p:cNvSpPr>
          <p:nvPr/>
        </p:nvSpPr>
        <p:spPr>
          <a:xfrm>
            <a:off x="5429224" y="1428736"/>
            <a:ext cx="3714776" cy="785818"/>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Nivel de importancia</a:t>
            </a:r>
          </a:p>
          <a:p>
            <a:pPr marL="0" marR="0" lvl="0" indent="0" algn="ctr" defTabSz="914400" rtl="0" eaLnBrk="1" fontAlgn="auto" latinLnBrk="0" hangingPunct="1">
              <a:lnSpc>
                <a:spcPct val="100000"/>
              </a:lnSpc>
              <a:spcBef>
                <a:spcPct val="0"/>
              </a:spcBef>
              <a:spcAft>
                <a:spcPts val="0"/>
              </a:spcAft>
              <a:buClrTx/>
              <a:buSzTx/>
              <a:buFontTx/>
              <a:buNone/>
              <a:tabLst/>
              <a:defRPr/>
            </a:pPr>
            <a:r>
              <a:rPr lang="es-ES" sz="2400" dirty="0" smtClean="0">
                <a:latin typeface="+mj-lt"/>
                <a:ea typeface="+mj-ea"/>
                <a:cs typeface="+mj-cs"/>
              </a:rPr>
              <a:t>(A-M-B)</a:t>
            </a:r>
            <a:endParaRPr kumimoji="0" lang="es-EC"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Footer Placeholder 7"/>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Capacitación</a:t>
            </a:r>
            <a:endParaRPr lang="es-EC" dirty="0"/>
          </a:p>
        </p:txBody>
      </p:sp>
      <p:pic>
        <p:nvPicPr>
          <p:cNvPr id="6146" name="Picture 2"/>
          <p:cNvPicPr>
            <a:picLocks noGrp="1" noChangeAspect="1" noChangeArrowheads="1"/>
          </p:cNvPicPr>
          <p:nvPr>
            <p:ph idx="1"/>
          </p:nvPr>
        </p:nvPicPr>
        <p:blipFill>
          <a:blip r:embed="rId2" cstate="print"/>
          <a:stretch>
            <a:fillRect/>
          </a:stretch>
        </p:blipFill>
        <p:spPr bwMode="auto">
          <a:xfrm>
            <a:off x="785786" y="2214554"/>
            <a:ext cx="7429552" cy="3937802"/>
          </a:xfrm>
          <a:prstGeom prst="rect">
            <a:avLst/>
          </a:prstGeom>
          <a:noFill/>
          <a:ln w="9525">
            <a:noFill/>
            <a:miter lim="800000"/>
            <a:headEnd/>
            <a:tailEnd/>
          </a:ln>
        </p:spPr>
      </p:pic>
      <p:sp>
        <p:nvSpPr>
          <p:cNvPr id="6" name="1 Título"/>
          <p:cNvSpPr txBox="1">
            <a:spLocks/>
          </p:cNvSpPr>
          <p:nvPr/>
        </p:nvSpPr>
        <p:spPr>
          <a:xfrm>
            <a:off x="642910" y="1285860"/>
            <a:ext cx="3714776" cy="85725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Factores Críticos de Riesgo</a:t>
            </a:r>
            <a:endParaRPr kumimoji="0" lang="es-EC"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1 Título"/>
          <p:cNvSpPr txBox="1">
            <a:spLocks/>
          </p:cNvSpPr>
          <p:nvPr/>
        </p:nvSpPr>
        <p:spPr>
          <a:xfrm>
            <a:off x="4429124" y="1214422"/>
            <a:ext cx="3714776" cy="785818"/>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400" b="0" i="0" u="none" strike="noStrike" kern="1200" cap="none" spc="0" normalizeH="0" baseline="0" noProof="0" dirty="0" smtClean="0">
                <a:ln>
                  <a:noFill/>
                </a:ln>
                <a:solidFill>
                  <a:schemeClr val="tx1"/>
                </a:solidFill>
                <a:effectLst/>
                <a:uLnTx/>
                <a:uFillTx/>
                <a:latin typeface="+mj-lt"/>
                <a:ea typeface="+mj-ea"/>
                <a:cs typeface="+mj-cs"/>
              </a:rPr>
              <a:t>Nivel de importancia</a:t>
            </a:r>
          </a:p>
          <a:p>
            <a:pPr marL="0" marR="0" lvl="0" indent="0" algn="ctr" defTabSz="914400" rtl="0" eaLnBrk="1" fontAlgn="auto" latinLnBrk="0" hangingPunct="1">
              <a:lnSpc>
                <a:spcPct val="100000"/>
              </a:lnSpc>
              <a:spcBef>
                <a:spcPct val="0"/>
              </a:spcBef>
              <a:spcAft>
                <a:spcPts val="0"/>
              </a:spcAft>
              <a:buClrTx/>
              <a:buSzTx/>
              <a:buFontTx/>
              <a:buNone/>
              <a:tabLst/>
              <a:defRPr/>
            </a:pPr>
            <a:r>
              <a:rPr lang="es-ES" sz="2400" dirty="0" smtClean="0">
                <a:latin typeface="+mj-lt"/>
                <a:ea typeface="+mj-ea"/>
                <a:cs typeface="+mj-cs"/>
              </a:rPr>
              <a:t>(A-M-B)</a:t>
            </a:r>
            <a:endParaRPr kumimoji="0" lang="es-EC"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Footer Placeholder 7"/>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2285992"/>
            <a:ext cx="7772400" cy="3071833"/>
          </a:xfrm>
        </p:spPr>
        <p:txBody>
          <a:bodyPr>
            <a:normAutofit fontScale="90000"/>
          </a:bodyPr>
          <a:lstStyle/>
          <a:p>
            <a:r>
              <a:rPr lang="es-EC" b="1" dirty="0" smtClean="0"/>
              <a:t>“Matriz </a:t>
            </a:r>
            <a:r>
              <a:rPr lang="es-EC" b="1" dirty="0"/>
              <a:t>de evaluación a la dimensión y control de los factores críticos de riesgo referente a la prevención de lavado de activos en una entidad del sistema </a:t>
            </a:r>
            <a:r>
              <a:rPr lang="es-EC" b="1" dirty="0" smtClean="0"/>
              <a:t>financiero”</a:t>
            </a:r>
            <a:endParaRPr lang="es-EC" dirty="0"/>
          </a:p>
        </p:txBody>
      </p:sp>
      <p:sp>
        <p:nvSpPr>
          <p:cNvPr id="3" name="2 Subtítulo"/>
          <p:cNvSpPr>
            <a:spLocks noGrp="1"/>
          </p:cNvSpPr>
          <p:nvPr>
            <p:ph type="subTitle" idx="1"/>
          </p:nvPr>
        </p:nvSpPr>
        <p:spPr>
          <a:xfrm>
            <a:off x="500034" y="5357826"/>
            <a:ext cx="3328966" cy="1752600"/>
          </a:xfrm>
        </p:spPr>
        <p:txBody>
          <a:bodyPr/>
          <a:lstStyle/>
          <a:p>
            <a:pPr algn="l"/>
            <a:r>
              <a:rPr lang="es-ES" dirty="0" smtClean="0"/>
              <a:t>Raúl González C.</a:t>
            </a:r>
          </a:p>
          <a:p>
            <a:pPr algn="l"/>
            <a:endParaRPr lang="es-EC"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smtClean="0"/>
              <a:t>Criterio del auditor</a:t>
            </a:r>
            <a:endParaRPr lang="en-US" dirty="0"/>
          </a:p>
        </p:txBody>
      </p:sp>
      <p:sp>
        <p:nvSpPr>
          <p:cNvPr id="4" name="Footer Placeholder 3"/>
          <p:cNvSpPr>
            <a:spLocks noGrp="1"/>
          </p:cNvSpPr>
          <p:nvPr>
            <p:ph type="ftr" sz="quarter" idx="11"/>
          </p:nvPr>
        </p:nvSpPr>
        <p:spPr/>
        <p:txBody>
          <a:bodyPr/>
          <a:lstStyle/>
          <a:p>
            <a:r>
              <a:rPr lang="es-EC" smtClean="0"/>
              <a:t>Raúl A. González Carrión</a:t>
            </a:r>
            <a:endParaRPr lang="es-EC"/>
          </a:p>
        </p:txBody>
      </p:sp>
      <p:pic>
        <p:nvPicPr>
          <p:cNvPr id="2050" name="Picture 2"/>
          <p:cNvPicPr>
            <a:picLocks noChangeAspect="1" noChangeArrowheads="1"/>
          </p:cNvPicPr>
          <p:nvPr/>
        </p:nvPicPr>
        <p:blipFill>
          <a:blip r:embed="rId2" cstate="print"/>
          <a:srcRect/>
          <a:stretch>
            <a:fillRect/>
          </a:stretch>
        </p:blipFill>
        <p:spPr bwMode="auto">
          <a:xfrm>
            <a:off x="827584" y="2348880"/>
            <a:ext cx="6293447" cy="20882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err="1" smtClean="0"/>
              <a:t>MEdición</a:t>
            </a:r>
            <a:endParaRPr lang="en-US" dirty="0"/>
          </a:p>
        </p:txBody>
      </p:sp>
      <p:sp>
        <p:nvSpPr>
          <p:cNvPr id="3" name="Content Placeholder 2"/>
          <p:cNvSpPr>
            <a:spLocks noGrp="1"/>
          </p:cNvSpPr>
          <p:nvPr>
            <p:ph idx="1"/>
          </p:nvPr>
        </p:nvSpPr>
        <p:spPr/>
        <p:txBody>
          <a:bodyPr>
            <a:normAutofit fontScale="92500" lnSpcReduction="20000"/>
          </a:bodyPr>
          <a:lstStyle/>
          <a:p>
            <a:r>
              <a:rPr lang="es-ES" b="1" dirty="0" smtClean="0"/>
              <a:t>Puntuación Esperada:</a:t>
            </a:r>
            <a:r>
              <a:rPr lang="es-ES" dirty="0" smtClean="0"/>
              <a:t> Es la puntuación que se espera obtener en la calificación de los factores críticos de riesgo que conforman los ambientes de control, es decir, el producto entre la ponderación del nivel de importancia con la máxima puntuación que se puede obtener; equivale a eficiencia en el cumplimiento.</a:t>
            </a:r>
            <a:endParaRPr lang="en-US" dirty="0" smtClean="0"/>
          </a:p>
          <a:p>
            <a:pPr>
              <a:buNone/>
            </a:pPr>
            <a:endParaRPr lang="en-US" dirty="0" smtClean="0"/>
          </a:p>
          <a:p>
            <a:r>
              <a:rPr lang="es-ES" b="1" dirty="0" smtClean="0"/>
              <a:t>Puntuación Obtenida:</a:t>
            </a:r>
            <a:r>
              <a:rPr lang="es-ES" dirty="0" smtClean="0"/>
              <a:t> Es la puntuación que se obtiene en la calificación de los factores críticos de riesgo que conforman los ambientes de control, es decir, el producto entre la ponderación del nivel de importancia con la asignación impuesta por el auditor en el respectivo factor</a:t>
            </a:r>
            <a:endParaRPr lang="en-US" dirty="0" smtClean="0"/>
          </a:p>
          <a:p>
            <a:endParaRPr lang="en-US" dirty="0"/>
          </a:p>
        </p:txBody>
      </p:sp>
      <p:sp>
        <p:nvSpPr>
          <p:cNvPr id="4" name="Footer Placeholder 3"/>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smtClean="0"/>
              <a:t>Puntuaciones</a:t>
            </a:r>
            <a:endParaRPr lang="en-US" dirty="0"/>
          </a:p>
        </p:txBody>
      </p:sp>
      <p:sp>
        <p:nvSpPr>
          <p:cNvPr id="4" name="Footer Placeholder 3"/>
          <p:cNvSpPr>
            <a:spLocks noGrp="1"/>
          </p:cNvSpPr>
          <p:nvPr>
            <p:ph type="ftr" sz="quarter" idx="11"/>
          </p:nvPr>
        </p:nvSpPr>
        <p:spPr/>
        <p:txBody>
          <a:bodyPr/>
          <a:lstStyle/>
          <a:p>
            <a:r>
              <a:rPr lang="es-EC" smtClean="0"/>
              <a:t>Raúl A. González Carrión</a:t>
            </a:r>
            <a:endParaRPr lang="es-EC"/>
          </a:p>
        </p:txBody>
      </p:sp>
      <p:pic>
        <p:nvPicPr>
          <p:cNvPr id="1026" name="Picture 2"/>
          <p:cNvPicPr>
            <a:picLocks noChangeAspect="1" noChangeArrowheads="1"/>
          </p:cNvPicPr>
          <p:nvPr/>
        </p:nvPicPr>
        <p:blipFill>
          <a:blip r:embed="rId2" cstate="print"/>
          <a:srcRect/>
          <a:stretch>
            <a:fillRect/>
          </a:stretch>
        </p:blipFill>
        <p:spPr bwMode="auto">
          <a:xfrm>
            <a:off x="1259632" y="1772816"/>
            <a:ext cx="5904656" cy="41477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CASO PRACTICO</a:t>
            </a:r>
            <a:endParaRPr lang="es-EC" dirty="0"/>
          </a:p>
        </p:txBody>
      </p:sp>
      <p:sp>
        <p:nvSpPr>
          <p:cNvPr id="3" name="2 Marcador de contenido"/>
          <p:cNvSpPr>
            <a:spLocks noGrp="1"/>
          </p:cNvSpPr>
          <p:nvPr>
            <p:ph idx="1"/>
          </p:nvPr>
        </p:nvSpPr>
        <p:spPr/>
        <p:txBody>
          <a:bodyPr/>
          <a:lstStyle/>
          <a:p>
            <a:r>
              <a:rPr lang="es-ES" dirty="0" smtClean="0">
                <a:solidFill>
                  <a:schemeClr val="accent4">
                    <a:lumMod val="50000"/>
                  </a:schemeClr>
                </a:solidFill>
                <a:hlinkClick r:id="rId2" action="ppaction://hlinkfile"/>
              </a:rPr>
              <a:t>Políticas y estrategias de control</a:t>
            </a:r>
            <a:endParaRPr lang="es-ES" dirty="0" smtClean="0">
              <a:solidFill>
                <a:schemeClr val="accent4">
                  <a:lumMod val="50000"/>
                </a:schemeClr>
              </a:solidFill>
            </a:endParaRPr>
          </a:p>
          <a:p>
            <a:r>
              <a:rPr lang="es-ES" dirty="0" smtClean="0">
                <a:solidFill>
                  <a:schemeClr val="accent4">
                    <a:lumMod val="50000"/>
                  </a:schemeClr>
                </a:solidFill>
                <a:hlinkClick r:id="rId3" action="ppaction://hlinkfile"/>
              </a:rPr>
              <a:t>Informe Ejecutivo</a:t>
            </a:r>
            <a:endParaRPr lang="es-ES" dirty="0" smtClean="0">
              <a:solidFill>
                <a:schemeClr val="accent4">
                  <a:lumMod val="50000"/>
                </a:schemeClr>
              </a:solidFill>
              <a:hlinkClick r:id="rId2" action="ppaction://hlinkfile"/>
            </a:endParaRPr>
          </a:p>
          <a:p>
            <a:endParaRPr lang="es-ES" dirty="0" smtClean="0"/>
          </a:p>
          <a:p>
            <a:endParaRPr lang="es-ES" dirty="0" smtClean="0"/>
          </a:p>
          <a:p>
            <a:endParaRPr lang="es-EC" dirty="0"/>
          </a:p>
        </p:txBody>
      </p:sp>
      <p:sp>
        <p:nvSpPr>
          <p:cNvPr id="5" name="Footer Placeholder 4"/>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conlusiones</a:t>
            </a:r>
            <a:endParaRPr lang="es-EC" dirty="0"/>
          </a:p>
        </p:txBody>
      </p:sp>
      <p:sp>
        <p:nvSpPr>
          <p:cNvPr id="5" name="4 Esquina doblada"/>
          <p:cNvSpPr/>
          <p:nvPr/>
        </p:nvSpPr>
        <p:spPr>
          <a:xfrm>
            <a:off x="642910" y="1928802"/>
            <a:ext cx="6500858" cy="3143272"/>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s-ES" dirty="0" smtClean="0"/>
              <a:t>Necesidad de liquidez ha facilitado obtención de recursos ilegales.</a:t>
            </a:r>
          </a:p>
          <a:p>
            <a:pPr>
              <a:buFont typeface="Arial" pitchFamily="34" charset="0"/>
              <a:buChar char="•"/>
            </a:pPr>
            <a:endParaRPr lang="es-ES" dirty="0" smtClean="0"/>
          </a:p>
          <a:p>
            <a:pPr>
              <a:buFont typeface="Arial" pitchFamily="34" charset="0"/>
              <a:buChar char="•"/>
            </a:pPr>
            <a:r>
              <a:rPr lang="es-ES" dirty="0" smtClean="0"/>
              <a:t>La implementación de herramientas de gestión no certifican su eficacia.</a:t>
            </a:r>
          </a:p>
          <a:p>
            <a:pPr>
              <a:buFont typeface="Arial" pitchFamily="34" charset="0"/>
              <a:buChar char="•"/>
            </a:pPr>
            <a:endParaRPr lang="es-ES" dirty="0" smtClean="0"/>
          </a:p>
          <a:p>
            <a:pPr>
              <a:buFont typeface="Arial" pitchFamily="34" charset="0"/>
              <a:buChar char="•"/>
            </a:pPr>
            <a:r>
              <a:rPr lang="es-ES" dirty="0" smtClean="0"/>
              <a:t>Lavado de activos, tema controversial parte de la auditoria forense.</a:t>
            </a:r>
          </a:p>
        </p:txBody>
      </p:sp>
      <p:sp>
        <p:nvSpPr>
          <p:cNvPr id="6" name="Footer Placeholder 5"/>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recomendaciones</a:t>
            </a:r>
            <a:endParaRPr lang="es-EC" dirty="0"/>
          </a:p>
        </p:txBody>
      </p:sp>
      <p:sp>
        <p:nvSpPr>
          <p:cNvPr id="3" name="2 Marcador de contenido"/>
          <p:cNvSpPr>
            <a:spLocks noGrp="1"/>
          </p:cNvSpPr>
          <p:nvPr>
            <p:ph idx="1"/>
          </p:nvPr>
        </p:nvSpPr>
        <p:spPr/>
        <p:txBody>
          <a:bodyPr/>
          <a:lstStyle/>
          <a:p>
            <a:endParaRPr lang="es-ES" dirty="0" smtClean="0"/>
          </a:p>
          <a:p>
            <a:endParaRPr lang="es-ES" dirty="0" smtClean="0"/>
          </a:p>
          <a:p>
            <a:r>
              <a:rPr lang="es-ES" dirty="0" smtClean="0"/>
              <a:t>Concientizar</a:t>
            </a:r>
          </a:p>
          <a:p>
            <a:r>
              <a:rPr lang="es-ES" dirty="0" smtClean="0"/>
              <a:t>Inculcar ambientes de control</a:t>
            </a:r>
            <a:endParaRPr lang="es-EC" dirty="0"/>
          </a:p>
        </p:txBody>
      </p:sp>
      <p:sp>
        <p:nvSpPr>
          <p:cNvPr id="5" name="Footer Placeholder 4"/>
          <p:cNvSpPr>
            <a:spLocks noGrp="1"/>
          </p:cNvSpPr>
          <p:nvPr>
            <p:ph type="ftr" sz="quarter" idx="11"/>
          </p:nvPr>
        </p:nvSpPr>
        <p:spPr/>
        <p:txBody>
          <a:bodyPr/>
          <a:lstStyle/>
          <a:p>
            <a:r>
              <a:rPr lang="es-EC" smtClean="0"/>
              <a:t>Raúl A. González Carrión</a:t>
            </a:r>
            <a:endParaRPr lang="es-EC"/>
          </a:p>
        </p:txBody>
      </p:sp>
      <p:sp>
        <p:nvSpPr>
          <p:cNvPr id="6" name="Rectangle 5">
            <a:hlinkClick r:id="rId2" action="ppaction://hlinkfile"/>
          </p:cNvPr>
          <p:cNvSpPr/>
          <p:nvPr/>
        </p:nvSpPr>
        <p:spPr>
          <a:xfrm>
            <a:off x="6012160" y="5229200"/>
            <a:ext cx="165618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Argentina</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15"/>
          <p:cNvSpPr>
            <a:spLocks noGrp="1" noChangeArrowheads="1"/>
          </p:cNvSpPr>
          <p:nvPr>
            <p:ph type="sldNum" sz="quarter" idx="12"/>
          </p:nvPr>
        </p:nvSpPr>
        <p:spPr>
          <a:noFill/>
        </p:spPr>
        <p:txBody>
          <a:bodyPr/>
          <a:lstStyle/>
          <a:p>
            <a:fld id="{0DE65452-C3D3-4407-ABF2-0E8425C66600}" type="slidenum">
              <a:rPr lang="es-ES" smtClean="0">
                <a:latin typeface="Arial" pitchFamily="34" charset="0"/>
              </a:rPr>
              <a:pPr/>
              <a:t>26</a:t>
            </a:fld>
            <a:endParaRPr lang="es-ES" smtClean="0">
              <a:latin typeface="Arial" pitchFamily="34" charset="0"/>
            </a:endParaRPr>
          </a:p>
        </p:txBody>
      </p:sp>
      <p:sp>
        <p:nvSpPr>
          <p:cNvPr id="232452" name="Rectangle 4"/>
          <p:cNvSpPr>
            <a:spLocks noGrp="1" noChangeArrowheads="1"/>
          </p:cNvSpPr>
          <p:nvPr>
            <p:ph type="ctrTitle"/>
          </p:nvPr>
        </p:nvSpPr>
        <p:spPr>
          <a:xfrm>
            <a:off x="2051050" y="620713"/>
            <a:ext cx="7092950" cy="2879725"/>
          </a:xfrm>
          <a:solidFill>
            <a:schemeClr val="tx1"/>
          </a:solidFill>
        </p:spPr>
        <p:txBody>
          <a:bodyPr/>
          <a:lstStyle/>
          <a:p>
            <a:pPr>
              <a:defRPr/>
            </a:pPr>
            <a:r>
              <a:rPr lang="es-ES" dirty="0">
                <a:solidFill>
                  <a:srgbClr val="FFFF00"/>
                </a:solidFill>
                <a:effectLst>
                  <a:outerShdw blurRad="38100" dist="38100" dir="2700000" algn="tl">
                    <a:srgbClr val="FFFFFF"/>
                  </a:outerShdw>
                </a:effectLst>
              </a:rPr>
              <a:t>FIN </a:t>
            </a:r>
            <a:r>
              <a:rPr lang="es-ES" dirty="0" smtClean="0">
                <a:solidFill>
                  <a:srgbClr val="FFFF00"/>
                </a:solidFill>
                <a:effectLst>
                  <a:outerShdw blurRad="38100" dist="38100" dir="2700000" algn="tl">
                    <a:srgbClr val="FFFFFF"/>
                  </a:outerShdw>
                </a:effectLst>
              </a:rPr>
              <a:t>DE la sustentación</a:t>
            </a:r>
            <a:endParaRPr lang="es-ES" dirty="0">
              <a:solidFill>
                <a:srgbClr val="FFFF00"/>
              </a:solidFill>
              <a:effectLst>
                <a:outerShdw blurRad="38100" dist="38100" dir="2700000" algn="tl">
                  <a:srgbClr val="FFFFFF"/>
                </a:outerShdw>
              </a:effectLst>
            </a:endParaRPr>
          </a:p>
        </p:txBody>
      </p:sp>
      <p:sp>
        <p:nvSpPr>
          <p:cNvPr id="101380" name="Rectangle 5"/>
          <p:cNvSpPr>
            <a:spLocks noGrp="1" noChangeArrowheads="1"/>
          </p:cNvSpPr>
          <p:nvPr>
            <p:ph type="subTitle" idx="1"/>
          </p:nvPr>
        </p:nvSpPr>
        <p:spPr>
          <a:solidFill>
            <a:srgbClr val="FFFF00"/>
          </a:solidFill>
        </p:spPr>
        <p:txBody>
          <a:bodyPr/>
          <a:lstStyle/>
          <a:p>
            <a:r>
              <a:rPr lang="es-ES" sz="4400" b="1" dirty="0" smtClean="0">
                <a:solidFill>
                  <a:srgbClr val="000066"/>
                </a:solidFill>
              </a:rPr>
              <a:t>¡GRACIAS!</a:t>
            </a:r>
          </a:p>
        </p:txBody>
      </p:sp>
      <p:pic>
        <p:nvPicPr>
          <p:cNvPr id="101381" name="Picture 6" descr="grac"/>
          <p:cNvPicPr>
            <a:picLocks noChangeAspect="1" noChangeArrowheads="1"/>
          </p:cNvPicPr>
          <p:nvPr/>
        </p:nvPicPr>
        <p:blipFill>
          <a:blip r:embed="rId2" cstate="print"/>
          <a:srcRect/>
          <a:stretch>
            <a:fillRect/>
          </a:stretch>
        </p:blipFill>
        <p:spPr bwMode="auto">
          <a:xfrm>
            <a:off x="0" y="620713"/>
            <a:ext cx="2484438" cy="2879725"/>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03848" y="260648"/>
            <a:ext cx="2631806" cy="663454"/>
          </a:xfrm>
        </p:spPr>
        <p:txBody>
          <a:bodyPr/>
          <a:lstStyle/>
          <a:p>
            <a:r>
              <a:rPr lang="es-ES" dirty="0" err="1" smtClean="0"/>
              <a:t>HiPÓTESIS</a:t>
            </a:r>
            <a:endParaRPr lang="es-EC" dirty="0"/>
          </a:p>
        </p:txBody>
      </p:sp>
      <p:sp>
        <p:nvSpPr>
          <p:cNvPr id="3" name="2 Marcador de contenido"/>
          <p:cNvSpPr>
            <a:spLocks noGrp="1"/>
          </p:cNvSpPr>
          <p:nvPr>
            <p:ph idx="1"/>
          </p:nvPr>
        </p:nvSpPr>
        <p:spPr/>
        <p:txBody>
          <a:bodyPr/>
          <a:lstStyle/>
          <a:p>
            <a:pPr algn="just"/>
            <a:r>
              <a:rPr lang="es-ES" sz="2000" dirty="0" smtClean="0"/>
              <a:t>El sector financiero es vulnerable a que el dinero de origen ilegal se alinee a los principios de legalidad, siempre y cuando el ente al cual va a ser incorporado carezca de controles internos.  </a:t>
            </a:r>
            <a:endParaRPr lang="en-US" sz="2000" dirty="0" smtClean="0"/>
          </a:p>
          <a:p>
            <a:pPr>
              <a:buNone/>
            </a:pPr>
            <a:endParaRPr lang="es-ES" dirty="0" smtClean="0"/>
          </a:p>
          <a:p>
            <a:pPr>
              <a:buNone/>
            </a:pPr>
            <a:endParaRPr lang="es-ES" dirty="0" smtClean="0"/>
          </a:p>
          <a:p>
            <a:endParaRPr lang="es-EC" dirty="0"/>
          </a:p>
        </p:txBody>
      </p:sp>
      <p:pic>
        <p:nvPicPr>
          <p:cNvPr id="5" name="Picture 2" descr="http://1.bp.blogspot.com/_3ReqcfPkT_Y/Ru7SEG8wsbI/AAAAAAAAADQ/qiTu70fu8BI/s400/img_nuestros_clientes.jpg"/>
          <p:cNvPicPr>
            <a:picLocks noChangeAspect="1" noChangeArrowheads="1"/>
          </p:cNvPicPr>
          <p:nvPr/>
        </p:nvPicPr>
        <p:blipFill>
          <a:blip r:embed="rId3" cstate="print"/>
          <a:srcRect/>
          <a:stretch>
            <a:fillRect/>
          </a:stretch>
        </p:blipFill>
        <p:spPr bwMode="auto">
          <a:xfrm>
            <a:off x="1763688" y="4869160"/>
            <a:ext cx="1497013" cy="1428750"/>
          </a:xfrm>
          <a:prstGeom prst="rect">
            <a:avLst/>
          </a:prstGeom>
          <a:noFill/>
          <a:ln w="9525">
            <a:noFill/>
            <a:miter lim="800000"/>
            <a:headEnd/>
            <a:tailEnd/>
          </a:ln>
        </p:spPr>
      </p:pic>
      <p:pic>
        <p:nvPicPr>
          <p:cNvPr id="6" name="Picture 4" descr="din6"/>
          <p:cNvPicPr>
            <a:picLocks noChangeAspect="1" noChangeArrowheads="1"/>
          </p:cNvPicPr>
          <p:nvPr/>
        </p:nvPicPr>
        <p:blipFill>
          <a:blip r:embed="rId4" cstate="print"/>
          <a:srcRect/>
          <a:stretch>
            <a:fillRect/>
          </a:stretch>
        </p:blipFill>
        <p:spPr bwMode="auto">
          <a:xfrm>
            <a:off x="4427984" y="3068960"/>
            <a:ext cx="2447925" cy="1408112"/>
          </a:xfrm>
          <a:prstGeom prst="rect">
            <a:avLst/>
          </a:prstGeom>
          <a:noFill/>
          <a:ln w="9525">
            <a:noFill/>
            <a:miter lim="800000"/>
            <a:headEnd/>
            <a:tailEnd/>
          </a:ln>
        </p:spPr>
      </p:pic>
      <p:pic>
        <p:nvPicPr>
          <p:cNvPr id="7" name="Picture 6" descr="http://www.mbahuelva.es/centro-empresas.jpg"/>
          <p:cNvPicPr>
            <a:picLocks noChangeAspect="1" noChangeArrowheads="1"/>
          </p:cNvPicPr>
          <p:nvPr/>
        </p:nvPicPr>
        <p:blipFill>
          <a:blip r:embed="rId5" cstate="print"/>
          <a:srcRect/>
          <a:stretch>
            <a:fillRect/>
          </a:stretch>
        </p:blipFill>
        <p:spPr bwMode="auto">
          <a:xfrm>
            <a:off x="1547664" y="3068960"/>
            <a:ext cx="1872208" cy="1403876"/>
          </a:xfrm>
          <a:prstGeom prst="rect">
            <a:avLst/>
          </a:prstGeom>
          <a:noFill/>
          <a:ln w="9525">
            <a:noFill/>
            <a:miter lim="800000"/>
            <a:headEnd/>
            <a:tailEnd/>
          </a:ln>
        </p:spPr>
      </p:pic>
      <p:pic>
        <p:nvPicPr>
          <p:cNvPr id="8" name="Picture 4" descr="CICLO2"/>
          <p:cNvPicPr>
            <a:picLocks noChangeAspect="1" noChangeArrowheads="1"/>
          </p:cNvPicPr>
          <p:nvPr/>
        </p:nvPicPr>
        <p:blipFill>
          <a:blip r:embed="rId6" cstate="print"/>
          <a:srcRect/>
          <a:stretch>
            <a:fillRect/>
          </a:stretch>
        </p:blipFill>
        <p:spPr bwMode="auto">
          <a:xfrm>
            <a:off x="4139952" y="4869160"/>
            <a:ext cx="2880320" cy="1631950"/>
          </a:xfrm>
          <a:prstGeom prst="rect">
            <a:avLst/>
          </a:prstGeom>
          <a:noFill/>
          <a:ln w="9525">
            <a:noFill/>
            <a:miter lim="800000"/>
            <a:headEnd/>
            <a:tailEnd/>
          </a:ln>
        </p:spPr>
      </p:pic>
      <p:sp>
        <p:nvSpPr>
          <p:cNvPr id="9" name="Footer Placeholder 8"/>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Fraude</a:t>
            </a:r>
            <a:endParaRPr lang="es-EC" dirty="0"/>
          </a:p>
        </p:txBody>
      </p:sp>
      <p:sp>
        <p:nvSpPr>
          <p:cNvPr id="4" name="3 Elipse"/>
          <p:cNvSpPr/>
          <p:nvPr/>
        </p:nvSpPr>
        <p:spPr>
          <a:xfrm>
            <a:off x="1357290" y="1500174"/>
            <a:ext cx="2286016" cy="1071570"/>
          </a:xfrm>
          <a:prstGeom prst="ellipse">
            <a:avLst/>
          </a:prstGeom>
          <a:gradFill flip="none" rotWithShape="1">
            <a:gsLst>
              <a:gs pos="0">
                <a:srgbClr val="009900">
                  <a:shade val="30000"/>
                  <a:satMod val="115000"/>
                </a:srgbClr>
              </a:gs>
              <a:gs pos="50000">
                <a:srgbClr val="009900">
                  <a:shade val="67500"/>
                  <a:satMod val="115000"/>
                </a:srgbClr>
              </a:gs>
              <a:gs pos="100000">
                <a:srgbClr val="00990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Acto intencional</a:t>
            </a:r>
            <a:endParaRPr lang="es-EC" b="1" dirty="0">
              <a:solidFill>
                <a:schemeClr val="tx1"/>
              </a:solidFill>
            </a:endParaRPr>
          </a:p>
        </p:txBody>
      </p:sp>
      <p:sp>
        <p:nvSpPr>
          <p:cNvPr id="5" name="4 Elipse"/>
          <p:cNvSpPr/>
          <p:nvPr/>
        </p:nvSpPr>
        <p:spPr>
          <a:xfrm>
            <a:off x="5214942" y="1500174"/>
            <a:ext cx="2286016" cy="1071570"/>
          </a:xfrm>
          <a:prstGeom prst="ellipse">
            <a:avLst/>
          </a:prstGeom>
          <a:gradFill flip="none" rotWithShape="1">
            <a:gsLst>
              <a:gs pos="0">
                <a:srgbClr val="009900">
                  <a:shade val="30000"/>
                  <a:satMod val="115000"/>
                </a:srgbClr>
              </a:gs>
              <a:gs pos="50000">
                <a:srgbClr val="009900">
                  <a:shade val="67500"/>
                  <a:satMod val="115000"/>
                </a:srgbClr>
              </a:gs>
              <a:gs pos="100000">
                <a:srgbClr val="00990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rPr>
              <a:t>Falsificación en los EEFF</a:t>
            </a:r>
            <a:endParaRPr lang="es-EC" b="1" dirty="0">
              <a:solidFill>
                <a:schemeClr val="tx1"/>
              </a:solidFill>
            </a:endParaRPr>
          </a:p>
        </p:txBody>
      </p:sp>
      <p:sp>
        <p:nvSpPr>
          <p:cNvPr id="6" name="5 Flecha derecha"/>
          <p:cNvSpPr/>
          <p:nvPr/>
        </p:nvSpPr>
        <p:spPr>
          <a:xfrm>
            <a:off x="4071934" y="1785926"/>
            <a:ext cx="785818" cy="50006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7" name="6 Llamada de flecha hacia arriba"/>
          <p:cNvSpPr/>
          <p:nvPr/>
        </p:nvSpPr>
        <p:spPr>
          <a:xfrm>
            <a:off x="2786050" y="3000372"/>
            <a:ext cx="3714776" cy="2428892"/>
          </a:xfrm>
          <a:prstGeom prst="upArrowCallout">
            <a:avLst/>
          </a:prstGeom>
          <a:gradFill flip="none" rotWithShape="1">
            <a:gsLst>
              <a:gs pos="0">
                <a:srgbClr val="009900">
                  <a:shade val="30000"/>
                  <a:satMod val="115000"/>
                </a:srgbClr>
              </a:gs>
              <a:gs pos="50000">
                <a:srgbClr val="009900">
                  <a:shade val="67500"/>
                  <a:satMod val="115000"/>
                </a:srgbClr>
              </a:gs>
              <a:gs pos="100000">
                <a:srgbClr val="009900">
                  <a:shade val="100000"/>
                  <a:satMod val="115000"/>
                </a:srgb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s-ES" b="1" dirty="0" smtClean="0">
                <a:solidFill>
                  <a:schemeClr val="tx1"/>
                </a:solidFill>
              </a:rPr>
              <a:t>Informes financieros fraudulentos</a:t>
            </a:r>
          </a:p>
          <a:p>
            <a:pPr>
              <a:buFont typeface="Arial" pitchFamily="34" charset="0"/>
              <a:buChar char="•"/>
            </a:pPr>
            <a:r>
              <a:rPr lang="es-ES" b="1" dirty="0" smtClean="0">
                <a:solidFill>
                  <a:schemeClr val="tx1"/>
                </a:solidFill>
              </a:rPr>
              <a:t>Malversación de activos</a:t>
            </a:r>
          </a:p>
          <a:p>
            <a:pPr>
              <a:buFont typeface="Arial" pitchFamily="34" charset="0"/>
              <a:buChar char="•"/>
            </a:pPr>
            <a:r>
              <a:rPr lang="es-ES" b="1" dirty="0" smtClean="0">
                <a:solidFill>
                  <a:schemeClr val="tx1"/>
                </a:solidFill>
              </a:rPr>
              <a:t>Corrupción</a:t>
            </a:r>
            <a:endParaRPr lang="es-EC" b="1" dirty="0" smtClean="0">
              <a:solidFill>
                <a:schemeClr val="tx1"/>
              </a:solidFill>
            </a:endParaRPr>
          </a:p>
        </p:txBody>
      </p:sp>
      <p:sp>
        <p:nvSpPr>
          <p:cNvPr id="9" name="Footer Placeholder 8"/>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C" dirty="0" smtClean="0"/>
              <a:t>Elementos del fraude</a:t>
            </a:r>
            <a:endParaRPr lang="en-US" dirty="0"/>
          </a:p>
        </p:txBody>
      </p:sp>
      <p:sp>
        <p:nvSpPr>
          <p:cNvPr id="4" name="Footer Placeholder 3"/>
          <p:cNvSpPr>
            <a:spLocks noGrp="1"/>
          </p:cNvSpPr>
          <p:nvPr>
            <p:ph type="ftr" sz="quarter" idx="11"/>
          </p:nvPr>
        </p:nvSpPr>
        <p:spPr/>
        <p:txBody>
          <a:bodyPr/>
          <a:lstStyle/>
          <a:p>
            <a:r>
              <a:rPr lang="es-EC" smtClean="0"/>
              <a:t>Raúl A. González Carrión</a:t>
            </a:r>
            <a:endParaRPr lang="es-EC"/>
          </a:p>
        </p:txBody>
      </p:sp>
      <p:pic>
        <p:nvPicPr>
          <p:cNvPr id="5" name="Imagen 1"/>
          <p:cNvPicPr>
            <a:picLocks noGrp="1"/>
          </p:cNvPicPr>
          <p:nvPr>
            <p:ph idx="1"/>
          </p:nvPr>
        </p:nvPicPr>
        <p:blipFill>
          <a:blip r:embed="rId2" cstate="print"/>
          <a:srcRect/>
          <a:stretch>
            <a:fillRect/>
          </a:stretch>
        </p:blipFill>
        <p:spPr bwMode="auto">
          <a:xfrm>
            <a:off x="2195736" y="1916832"/>
            <a:ext cx="4047504" cy="36171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Marco Regulatorio</a:t>
            </a:r>
            <a:endParaRPr lang="es-EC" dirty="0"/>
          </a:p>
        </p:txBody>
      </p:sp>
      <p:sp>
        <p:nvSpPr>
          <p:cNvPr id="3" name="2 Marcador de contenido"/>
          <p:cNvSpPr>
            <a:spLocks noGrp="1"/>
          </p:cNvSpPr>
          <p:nvPr>
            <p:ph idx="1"/>
          </p:nvPr>
        </p:nvSpPr>
        <p:spPr/>
        <p:txBody>
          <a:bodyPr>
            <a:normAutofit/>
          </a:bodyPr>
          <a:lstStyle/>
          <a:p>
            <a:endParaRPr lang="es-ES" sz="2400" dirty="0" smtClean="0"/>
          </a:p>
          <a:p>
            <a:endParaRPr lang="es-ES" sz="2400" dirty="0" smtClean="0"/>
          </a:p>
          <a:p>
            <a:r>
              <a:rPr lang="es-ES" sz="2400" dirty="0" smtClean="0"/>
              <a:t>Ley </a:t>
            </a:r>
            <a:r>
              <a:rPr lang="es-ES" sz="2400" dirty="0" err="1" smtClean="0"/>
              <a:t>Sarbanes-Oxley</a:t>
            </a:r>
            <a:endParaRPr lang="es-EC" sz="2400" dirty="0"/>
          </a:p>
        </p:txBody>
      </p:sp>
      <p:sp>
        <p:nvSpPr>
          <p:cNvPr id="4" name="3 Elipse"/>
          <p:cNvSpPr/>
          <p:nvPr/>
        </p:nvSpPr>
        <p:spPr>
          <a:xfrm>
            <a:off x="785786" y="3929066"/>
            <a:ext cx="2643206" cy="1143008"/>
          </a:xfrm>
          <a:prstGeom prst="ellipse">
            <a:avLst/>
          </a:prstGeom>
          <a:gradFill flip="none" rotWithShape="1">
            <a:gsLst>
              <a:gs pos="0">
                <a:srgbClr val="FFFF66">
                  <a:shade val="30000"/>
                  <a:satMod val="115000"/>
                </a:srgbClr>
              </a:gs>
              <a:gs pos="50000">
                <a:srgbClr val="FFFF66">
                  <a:shade val="67500"/>
                  <a:satMod val="115000"/>
                </a:srgbClr>
              </a:gs>
              <a:gs pos="100000">
                <a:srgbClr val="FFFF6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Evitar fraudes y riesgos de bancarrota</a:t>
            </a:r>
            <a:endParaRPr lang="es-EC" dirty="0">
              <a:solidFill>
                <a:schemeClr val="tx1"/>
              </a:solidFill>
            </a:endParaRPr>
          </a:p>
        </p:txBody>
      </p:sp>
      <p:sp>
        <p:nvSpPr>
          <p:cNvPr id="5" name="4 Abrir llave"/>
          <p:cNvSpPr/>
          <p:nvPr/>
        </p:nvSpPr>
        <p:spPr>
          <a:xfrm>
            <a:off x="3929058" y="1785926"/>
            <a:ext cx="500066" cy="3643338"/>
          </a:xfrm>
          <a:prstGeom prst="leftBrace">
            <a:avLst>
              <a:gd name="adj1" fmla="val 8333"/>
              <a:gd name="adj2" fmla="val 5057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C"/>
          </a:p>
        </p:txBody>
      </p:sp>
      <p:sp>
        <p:nvSpPr>
          <p:cNvPr id="6" name="5 CuadroTexto"/>
          <p:cNvSpPr txBox="1"/>
          <p:nvPr/>
        </p:nvSpPr>
        <p:spPr>
          <a:xfrm>
            <a:off x="4429124" y="1857364"/>
            <a:ext cx="4000528" cy="1200329"/>
          </a:xfrm>
          <a:prstGeom prst="rect">
            <a:avLst/>
          </a:prstGeom>
          <a:noFill/>
        </p:spPr>
        <p:txBody>
          <a:bodyPr wrap="square" rtlCol="0">
            <a:spAutoFit/>
          </a:bodyPr>
          <a:lstStyle/>
          <a:p>
            <a:r>
              <a:rPr lang="es-ES" b="1" dirty="0" smtClean="0"/>
              <a:t>REQUERIMIENTOS </a:t>
            </a:r>
            <a:endParaRPr lang="es-EC" b="1" dirty="0" smtClean="0"/>
          </a:p>
          <a:p>
            <a:pPr>
              <a:buFont typeface="Arial" pitchFamily="34" charset="0"/>
              <a:buChar char="•"/>
            </a:pPr>
            <a:endParaRPr lang="es-EC" dirty="0" smtClean="0"/>
          </a:p>
          <a:p>
            <a:endParaRPr lang="es-EC" dirty="0" smtClean="0"/>
          </a:p>
          <a:p>
            <a:pPr>
              <a:buFont typeface="Arial" pitchFamily="34" charset="0"/>
              <a:buChar char="•"/>
            </a:pPr>
            <a:endParaRPr lang="es-EC" dirty="0" smtClean="0"/>
          </a:p>
        </p:txBody>
      </p:sp>
      <p:sp>
        <p:nvSpPr>
          <p:cNvPr id="7" name="6 Flecha abajo"/>
          <p:cNvSpPr/>
          <p:nvPr/>
        </p:nvSpPr>
        <p:spPr>
          <a:xfrm>
            <a:off x="1928794" y="3143248"/>
            <a:ext cx="357190" cy="6457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9" name="8 Rectángulo"/>
          <p:cNvSpPr/>
          <p:nvPr/>
        </p:nvSpPr>
        <p:spPr>
          <a:xfrm>
            <a:off x="4429124" y="2285992"/>
            <a:ext cx="3571900" cy="571504"/>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dirty="0" smtClean="0"/>
              <a:t> Consejo Supervisión Contable</a:t>
            </a:r>
          </a:p>
        </p:txBody>
      </p:sp>
      <p:sp>
        <p:nvSpPr>
          <p:cNvPr id="10" name="9 Rectángulo"/>
          <p:cNvSpPr/>
          <p:nvPr/>
        </p:nvSpPr>
        <p:spPr>
          <a:xfrm>
            <a:off x="4427984" y="3717032"/>
            <a:ext cx="3571900" cy="500066"/>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smtClean="0"/>
              <a:t>Gobierno Corporativo</a:t>
            </a:r>
            <a:endParaRPr lang="en-US" dirty="0"/>
          </a:p>
        </p:txBody>
      </p:sp>
      <p:sp>
        <p:nvSpPr>
          <p:cNvPr id="11" name="10 Rectángulo"/>
          <p:cNvSpPr/>
          <p:nvPr/>
        </p:nvSpPr>
        <p:spPr>
          <a:xfrm>
            <a:off x="4427984" y="2996952"/>
            <a:ext cx="3571900" cy="571504"/>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C" dirty="0" smtClean="0"/>
              <a:t> Independencia del Auditor</a:t>
            </a:r>
          </a:p>
        </p:txBody>
      </p:sp>
      <p:sp>
        <p:nvSpPr>
          <p:cNvPr id="12" name="11 Rectángulo"/>
          <p:cNvSpPr/>
          <p:nvPr/>
        </p:nvSpPr>
        <p:spPr>
          <a:xfrm>
            <a:off x="4429124" y="4429132"/>
            <a:ext cx="3571900" cy="512036"/>
          </a:xfrm>
          <a:prstGeom prst="rect">
            <a:avLst/>
          </a:prstGeo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smtClean="0"/>
              <a:t> Control Interno </a:t>
            </a:r>
            <a:endParaRPr lang="en-US" dirty="0" smtClean="0"/>
          </a:p>
          <a:p>
            <a:endParaRPr lang="es-EC" dirty="0"/>
          </a:p>
        </p:txBody>
      </p:sp>
      <p:sp>
        <p:nvSpPr>
          <p:cNvPr id="13" name="Footer Placeholder 12"/>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2656"/>
            <a:ext cx="7239000" cy="770344"/>
          </a:xfrm>
        </p:spPr>
        <p:txBody>
          <a:bodyPr/>
          <a:lstStyle/>
          <a:p>
            <a:r>
              <a:rPr lang="es-ES" dirty="0" smtClean="0"/>
              <a:t>Marco Regulatorio</a:t>
            </a:r>
            <a:endParaRPr lang="es-EC" dirty="0"/>
          </a:p>
        </p:txBody>
      </p:sp>
      <p:sp>
        <p:nvSpPr>
          <p:cNvPr id="4" name="3 Elipse"/>
          <p:cNvSpPr/>
          <p:nvPr/>
        </p:nvSpPr>
        <p:spPr>
          <a:xfrm>
            <a:off x="714348" y="1857364"/>
            <a:ext cx="2214578" cy="1428760"/>
          </a:xfrm>
          <a:prstGeom prst="ellipse">
            <a:avLst/>
          </a:prstGeom>
          <a:gradFill flip="none" rotWithShape="1">
            <a:gsLst>
              <a:gs pos="0">
                <a:srgbClr val="CC0099">
                  <a:shade val="30000"/>
                  <a:satMod val="115000"/>
                </a:srgbClr>
              </a:gs>
              <a:gs pos="50000">
                <a:srgbClr val="CC0099">
                  <a:shade val="67500"/>
                  <a:satMod val="115000"/>
                </a:srgbClr>
              </a:gs>
              <a:gs pos="100000">
                <a:srgbClr val="CC009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COSO</a:t>
            </a:r>
            <a:endParaRPr lang="es-EC" dirty="0"/>
          </a:p>
        </p:txBody>
      </p:sp>
      <p:sp>
        <p:nvSpPr>
          <p:cNvPr id="5" name="4 Elipse"/>
          <p:cNvSpPr/>
          <p:nvPr/>
        </p:nvSpPr>
        <p:spPr>
          <a:xfrm>
            <a:off x="3571868" y="1428736"/>
            <a:ext cx="3571900" cy="642942"/>
          </a:xfrm>
          <a:prstGeom prst="ellipse">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bg1"/>
                </a:solidFill>
              </a:rPr>
              <a:t>Eficiencia y eficacia de las operaciones</a:t>
            </a:r>
            <a:endParaRPr lang="es-EC" dirty="0">
              <a:solidFill>
                <a:schemeClr val="bg1"/>
              </a:solidFill>
            </a:endParaRPr>
          </a:p>
        </p:txBody>
      </p:sp>
      <p:sp>
        <p:nvSpPr>
          <p:cNvPr id="6" name="5 Elipse"/>
          <p:cNvSpPr/>
          <p:nvPr/>
        </p:nvSpPr>
        <p:spPr>
          <a:xfrm>
            <a:off x="3571868" y="2214554"/>
            <a:ext cx="3571900" cy="642942"/>
          </a:xfrm>
          <a:prstGeom prst="ellipse">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bg1"/>
                </a:solidFill>
              </a:rPr>
              <a:t>Confiablidad de la información financiera</a:t>
            </a:r>
            <a:endParaRPr lang="es-EC" dirty="0">
              <a:solidFill>
                <a:schemeClr val="bg1"/>
              </a:solidFill>
            </a:endParaRPr>
          </a:p>
        </p:txBody>
      </p:sp>
      <p:sp>
        <p:nvSpPr>
          <p:cNvPr id="7" name="6 Elipse"/>
          <p:cNvSpPr/>
          <p:nvPr/>
        </p:nvSpPr>
        <p:spPr>
          <a:xfrm>
            <a:off x="3571868" y="3000372"/>
            <a:ext cx="3571900" cy="785818"/>
          </a:xfrm>
          <a:prstGeom prst="ellipse">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bg1"/>
                </a:solidFill>
              </a:rPr>
              <a:t>Cumplimiento de leyes, reglamentos y políticas</a:t>
            </a:r>
            <a:endParaRPr lang="es-EC" dirty="0">
              <a:solidFill>
                <a:schemeClr val="bg1"/>
              </a:solidFill>
            </a:endParaRPr>
          </a:p>
        </p:txBody>
      </p:sp>
      <p:sp>
        <p:nvSpPr>
          <p:cNvPr id="13" name="12 Rectángulo redondeado"/>
          <p:cNvSpPr/>
          <p:nvPr/>
        </p:nvSpPr>
        <p:spPr>
          <a:xfrm>
            <a:off x="500034" y="4572008"/>
            <a:ext cx="1571636" cy="1000132"/>
          </a:xfrm>
          <a:prstGeom prst="roundRect">
            <a:avLst/>
          </a:prstGeom>
          <a:gradFill flip="none" rotWithShape="1">
            <a:gsLst>
              <a:gs pos="0">
                <a:srgbClr val="9933FF">
                  <a:shade val="30000"/>
                  <a:satMod val="115000"/>
                </a:srgbClr>
              </a:gs>
              <a:gs pos="50000">
                <a:srgbClr val="9933FF">
                  <a:shade val="67500"/>
                  <a:satMod val="115000"/>
                </a:srgbClr>
              </a:gs>
              <a:gs pos="100000">
                <a:srgbClr val="9933FF">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Ambiente de Control</a:t>
            </a:r>
            <a:endParaRPr lang="es-EC" dirty="0"/>
          </a:p>
        </p:txBody>
      </p:sp>
      <p:sp>
        <p:nvSpPr>
          <p:cNvPr id="14" name="13 Rectángulo redondeado"/>
          <p:cNvSpPr/>
          <p:nvPr/>
        </p:nvSpPr>
        <p:spPr>
          <a:xfrm>
            <a:off x="2214546" y="4572008"/>
            <a:ext cx="1428760" cy="1000132"/>
          </a:xfrm>
          <a:prstGeom prst="roundRect">
            <a:avLst/>
          </a:prstGeom>
          <a:gradFill flip="none" rotWithShape="1">
            <a:gsLst>
              <a:gs pos="0">
                <a:srgbClr val="9933FF">
                  <a:shade val="30000"/>
                  <a:satMod val="115000"/>
                </a:srgbClr>
              </a:gs>
              <a:gs pos="50000">
                <a:srgbClr val="9933FF">
                  <a:shade val="67500"/>
                  <a:satMod val="115000"/>
                </a:srgbClr>
              </a:gs>
              <a:gs pos="100000">
                <a:srgbClr val="9933FF">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Evaluación de riesgos</a:t>
            </a:r>
            <a:endParaRPr lang="es-EC" dirty="0"/>
          </a:p>
        </p:txBody>
      </p:sp>
      <p:sp>
        <p:nvSpPr>
          <p:cNvPr id="15" name="14 Rectángulo redondeado"/>
          <p:cNvSpPr/>
          <p:nvPr/>
        </p:nvSpPr>
        <p:spPr>
          <a:xfrm>
            <a:off x="3786182" y="4572008"/>
            <a:ext cx="1500198" cy="1000132"/>
          </a:xfrm>
          <a:prstGeom prst="roundRect">
            <a:avLst/>
          </a:prstGeom>
          <a:gradFill flip="none" rotWithShape="1">
            <a:gsLst>
              <a:gs pos="0">
                <a:srgbClr val="9933FF">
                  <a:shade val="30000"/>
                  <a:satMod val="115000"/>
                </a:srgbClr>
              </a:gs>
              <a:gs pos="50000">
                <a:srgbClr val="9933FF">
                  <a:shade val="67500"/>
                  <a:satMod val="115000"/>
                </a:srgbClr>
              </a:gs>
              <a:gs pos="100000">
                <a:srgbClr val="9933FF">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Actividades de control</a:t>
            </a:r>
            <a:endParaRPr lang="es-EC" dirty="0"/>
          </a:p>
        </p:txBody>
      </p:sp>
      <p:sp>
        <p:nvSpPr>
          <p:cNvPr id="16" name="15 Rectángulo redondeado"/>
          <p:cNvSpPr/>
          <p:nvPr/>
        </p:nvSpPr>
        <p:spPr>
          <a:xfrm>
            <a:off x="5429256" y="4572008"/>
            <a:ext cx="1571636" cy="1000132"/>
          </a:xfrm>
          <a:prstGeom prst="roundRect">
            <a:avLst/>
          </a:prstGeom>
          <a:gradFill flip="none" rotWithShape="1">
            <a:gsLst>
              <a:gs pos="0">
                <a:srgbClr val="9933FF">
                  <a:shade val="30000"/>
                  <a:satMod val="115000"/>
                </a:srgbClr>
              </a:gs>
              <a:gs pos="50000">
                <a:srgbClr val="9933FF">
                  <a:shade val="67500"/>
                  <a:satMod val="115000"/>
                </a:srgbClr>
              </a:gs>
              <a:gs pos="100000">
                <a:srgbClr val="9933FF">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Información y </a:t>
            </a:r>
            <a:r>
              <a:rPr lang="es-ES" sz="1600" dirty="0" smtClean="0"/>
              <a:t>comunicación</a:t>
            </a:r>
            <a:endParaRPr lang="es-EC" sz="1600" dirty="0"/>
          </a:p>
        </p:txBody>
      </p:sp>
      <p:sp>
        <p:nvSpPr>
          <p:cNvPr id="17" name="16 Rectángulo redondeado"/>
          <p:cNvSpPr/>
          <p:nvPr/>
        </p:nvSpPr>
        <p:spPr>
          <a:xfrm>
            <a:off x="7143768" y="4572008"/>
            <a:ext cx="1571636" cy="1000132"/>
          </a:xfrm>
          <a:prstGeom prst="roundRect">
            <a:avLst/>
          </a:prstGeom>
          <a:gradFill flip="none" rotWithShape="1">
            <a:gsLst>
              <a:gs pos="0">
                <a:srgbClr val="9933FF">
                  <a:shade val="30000"/>
                  <a:satMod val="115000"/>
                </a:srgbClr>
              </a:gs>
              <a:gs pos="50000">
                <a:srgbClr val="9933FF">
                  <a:shade val="67500"/>
                  <a:satMod val="115000"/>
                </a:srgbClr>
              </a:gs>
              <a:gs pos="100000">
                <a:srgbClr val="9933FF">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Supervisión</a:t>
            </a:r>
            <a:endParaRPr lang="es-EC" dirty="0"/>
          </a:p>
        </p:txBody>
      </p:sp>
      <p:cxnSp>
        <p:nvCxnSpPr>
          <p:cNvPr id="23" name="22 Conector recto"/>
          <p:cNvCxnSpPr/>
          <p:nvPr/>
        </p:nvCxnSpPr>
        <p:spPr>
          <a:xfrm rot="5400000">
            <a:off x="7572396" y="4429132"/>
            <a:ext cx="285752"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1" name="30 Grupo"/>
          <p:cNvGrpSpPr/>
          <p:nvPr/>
        </p:nvGrpSpPr>
        <p:grpSpPr>
          <a:xfrm>
            <a:off x="1000100" y="3429000"/>
            <a:ext cx="6715172" cy="1143008"/>
            <a:chOff x="1000100" y="3429000"/>
            <a:chExt cx="6715172" cy="1143008"/>
          </a:xfrm>
        </p:grpSpPr>
        <p:cxnSp>
          <p:nvCxnSpPr>
            <p:cNvPr id="9" name="8 Conector recto"/>
            <p:cNvCxnSpPr/>
            <p:nvPr/>
          </p:nvCxnSpPr>
          <p:spPr>
            <a:xfrm rot="5400000">
              <a:off x="1428728" y="3857628"/>
              <a:ext cx="857256"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10800000" flipV="1">
              <a:off x="1000100" y="4286256"/>
              <a:ext cx="6715172" cy="9524"/>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21 Conector recto"/>
            <p:cNvCxnSpPr>
              <a:endCxn id="16" idx="0"/>
            </p:cNvCxnSpPr>
            <p:nvPr/>
          </p:nvCxnSpPr>
          <p:spPr>
            <a:xfrm rot="5400000">
              <a:off x="6072198" y="4429132"/>
              <a:ext cx="285752"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rot="5400000">
              <a:off x="4429124" y="4429132"/>
              <a:ext cx="285752"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rot="5400000">
              <a:off x="2786050" y="4429132"/>
              <a:ext cx="285752"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rot="5400000">
              <a:off x="857224" y="4429132"/>
              <a:ext cx="285752" cy="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1" name="Footer Placeholder 20"/>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p:txBody>
          <a:bodyPr/>
          <a:lstStyle/>
          <a:p>
            <a:endParaRPr lang="en-US"/>
          </a:p>
        </p:txBody>
      </p:sp>
      <p:sp>
        <p:nvSpPr>
          <p:cNvPr id="8" name="Rectangle 3"/>
          <p:cNvSpPr txBox="1">
            <a:spLocks noChangeArrowheads="1"/>
          </p:cNvSpPr>
          <p:nvPr/>
        </p:nvSpPr>
        <p:spPr>
          <a:xfrm>
            <a:off x="179512" y="1556792"/>
            <a:ext cx="7772400" cy="4752528"/>
          </a:xfrm>
          <a:prstGeom prst="rect">
            <a:avLst/>
          </a:prstGeom>
          <a:solidFill>
            <a:srgbClr val="CCECFF"/>
          </a:solidFill>
          <a:ln w="12700" cap="flat" cmpd="sng" algn="ctr">
            <a:solidFill>
              <a:schemeClr val="tx2"/>
            </a:solidFill>
            <a:prstDash val="solid"/>
          </a:ln>
          <a:effectLst/>
        </p:spPr>
        <p:txBody>
          <a:bodyPr vert="horz" anchor="ctr">
            <a:normAutofit/>
          </a:bodyPr>
          <a:lstStyle/>
          <a:p>
            <a:pPr marL="0" marR="0" lvl="0" indent="0" algn="ctr" defTabSz="914400" rtl="0" eaLnBrk="1" fontAlgn="auto" latinLnBrk="0" hangingPunct="1">
              <a:lnSpc>
                <a:spcPct val="90000"/>
              </a:lnSpc>
              <a:spcBef>
                <a:spcPts val="600"/>
              </a:spcBef>
              <a:spcAft>
                <a:spcPts val="0"/>
              </a:spcAft>
              <a:buClr>
                <a:schemeClr val="tx2"/>
              </a:buClr>
              <a:buSzPct val="73000"/>
              <a:buFont typeface="Wingdings 2"/>
              <a:buNone/>
              <a:tabLst/>
              <a:defRPr/>
            </a:pPr>
            <a:endParaRPr kumimoji="0" lang="es-ES" sz="1800" b="1"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algn="ctr" defTabSz="914400" rtl="0" eaLnBrk="1" fontAlgn="auto" latinLnBrk="0" hangingPunct="1">
              <a:lnSpc>
                <a:spcPct val="90000"/>
              </a:lnSpc>
              <a:spcBef>
                <a:spcPts val="600"/>
              </a:spcBef>
              <a:spcAft>
                <a:spcPts val="0"/>
              </a:spcAft>
              <a:buClr>
                <a:schemeClr val="tx2"/>
              </a:buClr>
              <a:buSzPct val="73000"/>
              <a:buFont typeface="Wingdings 2"/>
              <a:buNone/>
              <a:tabLst/>
              <a:defRPr/>
            </a:pPr>
            <a:endParaRPr kumimoji="0" lang="es-ES" sz="1800" b="1"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defTabSz="914400" rtl="0" eaLnBrk="1" fontAlgn="auto" latinLnBrk="0" hangingPunct="1">
              <a:lnSpc>
                <a:spcPct val="90000"/>
              </a:lnSpc>
              <a:spcBef>
                <a:spcPts val="600"/>
              </a:spcBef>
              <a:spcAft>
                <a:spcPts val="0"/>
              </a:spcAft>
              <a:buClr>
                <a:schemeClr val="tx2"/>
              </a:buClr>
              <a:buSzPct val="73000"/>
              <a:buFont typeface="Wingdings" pitchFamily="2" charset="2"/>
              <a:buNone/>
              <a:tabLst/>
              <a:defRPr/>
            </a:pPr>
            <a:r>
              <a:rPr kumimoji="0" lang="es-ES" sz="1800" b="1" i="0" u="none" strike="noStrike" kern="1200" cap="none" spc="0" normalizeH="0" baseline="0" noProof="0" dirty="0" smtClean="0">
                <a:ln>
                  <a:noFill/>
                </a:ln>
                <a:solidFill>
                  <a:schemeClr val="tx2"/>
                </a:solidFill>
                <a:effectLst/>
                <a:uLnTx/>
                <a:uFillTx/>
                <a:latin typeface="+mn-lt"/>
                <a:ea typeface="+mn-ea"/>
                <a:cs typeface="+mn-cs"/>
              </a:rPr>
              <a:t>Otras denominaciones:</a:t>
            </a:r>
          </a:p>
          <a:p>
            <a:pPr marL="521208" marR="0" lvl="1" indent="-228600" algn="l" defTabSz="914400" rtl="0" eaLnBrk="1" fontAlgn="auto" latinLnBrk="0" hangingPunct="1">
              <a:lnSpc>
                <a:spcPct val="90000"/>
              </a:lnSpc>
              <a:spcBef>
                <a:spcPts val="500"/>
              </a:spcBef>
              <a:spcAft>
                <a:spcPts val="0"/>
              </a:spcAft>
              <a:buClr>
                <a:schemeClr val="accent4"/>
              </a:buClr>
              <a:buSzPct val="80000"/>
              <a:buFont typeface="Wingdings" pitchFamily="2" charset="2"/>
              <a:buNone/>
              <a:tabLst/>
              <a:defRPr/>
            </a:pPr>
            <a:endParaRPr kumimoji="0" lang="es-ES" sz="2000" b="1" i="0" u="none" strike="noStrike" kern="1200" cap="none" spc="0" normalizeH="0" baseline="0" noProof="0" dirty="0" smtClean="0">
              <a:ln>
                <a:noFill/>
              </a:ln>
              <a:solidFill>
                <a:schemeClr val="lt1"/>
              </a:solidFill>
              <a:effectLst/>
              <a:uLnTx/>
              <a:uFillTx/>
              <a:latin typeface="+mn-lt"/>
              <a:ea typeface="+mn-ea"/>
              <a:cs typeface="+mn-cs"/>
            </a:endParaRPr>
          </a:p>
          <a:p>
            <a:pPr marL="521208" marR="0" lvl="1" indent="-228600" algn="l" defTabSz="914400" rtl="0" eaLnBrk="1" fontAlgn="auto" latinLnBrk="0" hangingPunct="1">
              <a:lnSpc>
                <a:spcPct val="90000"/>
              </a:lnSpc>
              <a:spcBef>
                <a:spcPts val="500"/>
              </a:spcBef>
              <a:spcAft>
                <a:spcPts val="0"/>
              </a:spcAft>
              <a:buClr>
                <a:schemeClr val="accent4"/>
              </a:buClr>
              <a:buSzPct val="80000"/>
              <a:buFont typeface="Wingdings 2"/>
              <a:buNone/>
              <a:tabLst/>
              <a:defRPr/>
            </a:pPr>
            <a:endParaRPr kumimoji="0" lang="es-ES" sz="2000" b="1" i="0" u="none" strike="noStrike" kern="1200" cap="none" spc="0" normalizeH="0" baseline="0" noProof="0" dirty="0" smtClean="0">
              <a:ln>
                <a:noFill/>
              </a:ln>
              <a:solidFill>
                <a:schemeClr val="lt1"/>
              </a:solidFill>
              <a:effectLst/>
              <a:uLnTx/>
              <a:uFillTx/>
              <a:latin typeface="+mn-lt"/>
              <a:ea typeface="+mn-ea"/>
              <a:cs typeface="+mn-cs"/>
            </a:endParaRPr>
          </a:p>
          <a:p>
            <a:pPr marL="521208" marR="0" lvl="1" indent="-228600" algn="l" defTabSz="914400" rtl="0" eaLnBrk="1" fontAlgn="auto" latinLnBrk="0" hangingPunct="1">
              <a:lnSpc>
                <a:spcPct val="90000"/>
              </a:lnSpc>
              <a:spcBef>
                <a:spcPts val="500"/>
              </a:spcBef>
              <a:spcAft>
                <a:spcPts val="0"/>
              </a:spcAft>
              <a:buClr>
                <a:schemeClr val="accent4"/>
              </a:buClr>
              <a:buSzPct val="80000"/>
              <a:buFont typeface="Wingdings 2"/>
              <a:buNone/>
              <a:tabLst/>
              <a:defRPr/>
            </a:pPr>
            <a:endParaRPr kumimoji="0" lang="es-ES" sz="2000" b="1" i="0" u="none" strike="noStrike" kern="1200" cap="none" spc="0" normalizeH="0" baseline="0" noProof="0" dirty="0" smtClean="0">
              <a:ln>
                <a:noFill/>
              </a:ln>
              <a:solidFill>
                <a:schemeClr val="lt1"/>
              </a:solidFill>
              <a:effectLst/>
              <a:uLnTx/>
              <a:uFillTx/>
              <a:latin typeface="+mn-lt"/>
              <a:ea typeface="+mn-ea"/>
              <a:cs typeface="+mn-cs"/>
            </a:endParaRPr>
          </a:p>
          <a:p>
            <a:pPr marL="521208" marR="0" lvl="1" indent="-228600" algn="l" defTabSz="914400" rtl="0" eaLnBrk="1" fontAlgn="auto" latinLnBrk="0" hangingPunct="1">
              <a:lnSpc>
                <a:spcPct val="90000"/>
              </a:lnSpc>
              <a:spcBef>
                <a:spcPts val="500"/>
              </a:spcBef>
              <a:spcAft>
                <a:spcPts val="0"/>
              </a:spcAft>
              <a:buClr>
                <a:schemeClr val="accent4"/>
              </a:buClr>
              <a:buSzPct val="80000"/>
              <a:buFont typeface="Wingdings" pitchFamily="2" charset="2"/>
              <a:buNone/>
              <a:tabLst/>
              <a:defRPr/>
            </a:pPr>
            <a:endParaRPr kumimoji="0" lang="es-ES" sz="2000" b="1" i="0" u="none" strike="noStrike" kern="1200" cap="none" spc="0" normalizeH="0" baseline="0" noProof="0" dirty="0" smtClean="0">
              <a:ln>
                <a:noFill/>
              </a:ln>
              <a:solidFill>
                <a:schemeClr val="lt1"/>
              </a:solidFill>
              <a:effectLst/>
              <a:uLnTx/>
              <a:uFillTx/>
              <a:latin typeface="+mn-lt"/>
              <a:ea typeface="+mn-ea"/>
              <a:cs typeface="+mn-cs"/>
            </a:endParaRPr>
          </a:p>
        </p:txBody>
      </p:sp>
      <p:sp>
        <p:nvSpPr>
          <p:cNvPr id="9" name="11 Elipse"/>
          <p:cNvSpPr>
            <a:spLocks noChangeArrowheads="1"/>
          </p:cNvSpPr>
          <p:nvPr/>
        </p:nvSpPr>
        <p:spPr bwMode="auto">
          <a:xfrm>
            <a:off x="1835696" y="5589240"/>
            <a:ext cx="3000375" cy="642937"/>
          </a:xfrm>
          <a:prstGeom prst="ellipse">
            <a:avLst/>
          </a:prstGeom>
          <a:solidFill>
            <a:srgbClr val="FFFF00"/>
          </a:solidFill>
          <a:ln w="25400" algn="ctr">
            <a:solidFill>
              <a:srgbClr val="95956F"/>
            </a:solidFill>
            <a:round/>
            <a:headEnd/>
            <a:tailEnd/>
          </a:ln>
        </p:spPr>
        <p:txBody>
          <a:bodyPr anchor="ctr"/>
          <a:lstStyle/>
          <a:p>
            <a:pPr lvl="1">
              <a:lnSpc>
                <a:spcPct val="90000"/>
              </a:lnSpc>
            </a:pPr>
            <a:r>
              <a:rPr lang="es-ES" b="1"/>
              <a:t>Legitimación de capitales</a:t>
            </a:r>
          </a:p>
        </p:txBody>
      </p:sp>
      <p:sp>
        <p:nvSpPr>
          <p:cNvPr id="10" name="12 Elipse"/>
          <p:cNvSpPr>
            <a:spLocks noChangeArrowheads="1"/>
          </p:cNvSpPr>
          <p:nvPr/>
        </p:nvSpPr>
        <p:spPr bwMode="auto">
          <a:xfrm>
            <a:off x="4644008" y="5229200"/>
            <a:ext cx="3000375" cy="642938"/>
          </a:xfrm>
          <a:prstGeom prst="ellipse">
            <a:avLst/>
          </a:prstGeom>
          <a:solidFill>
            <a:schemeClr val="tx2"/>
          </a:solidFill>
          <a:ln w="25400" algn="ctr">
            <a:solidFill>
              <a:srgbClr val="95956F"/>
            </a:solidFill>
            <a:round/>
            <a:headEnd/>
            <a:tailEnd/>
          </a:ln>
        </p:spPr>
        <p:txBody>
          <a:bodyPr anchor="ctr"/>
          <a:lstStyle/>
          <a:p>
            <a:pPr lvl="1">
              <a:lnSpc>
                <a:spcPct val="90000"/>
              </a:lnSpc>
            </a:pPr>
            <a:r>
              <a:rPr lang="es-ES" b="1" dirty="0">
                <a:solidFill>
                  <a:schemeClr val="bg1"/>
                </a:solidFill>
              </a:rPr>
              <a:t>Lavado de activos</a:t>
            </a:r>
          </a:p>
        </p:txBody>
      </p:sp>
      <p:sp>
        <p:nvSpPr>
          <p:cNvPr id="11" name="13 Elipse"/>
          <p:cNvSpPr/>
          <p:nvPr/>
        </p:nvSpPr>
        <p:spPr>
          <a:xfrm>
            <a:off x="2843808" y="3501008"/>
            <a:ext cx="3000375" cy="642938"/>
          </a:xfrm>
          <a:prstGeom prst="ellipse">
            <a:avLst/>
          </a:prstGeom>
          <a:solidFill>
            <a:schemeClr val="accent1">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s-ES" sz="1600" b="1" dirty="0">
                <a:solidFill>
                  <a:schemeClr val="tx1"/>
                </a:solidFill>
              </a:rPr>
              <a:t>Legalización de bienes ilegales</a:t>
            </a:r>
          </a:p>
        </p:txBody>
      </p:sp>
      <p:sp>
        <p:nvSpPr>
          <p:cNvPr id="12" name="14 Elipse"/>
          <p:cNvSpPr/>
          <p:nvPr/>
        </p:nvSpPr>
        <p:spPr>
          <a:xfrm>
            <a:off x="706959" y="4714305"/>
            <a:ext cx="3000375" cy="642937"/>
          </a:xfrm>
          <a:prstGeom prst="ellipse">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s-ES" b="1">
                <a:solidFill>
                  <a:srgbClr val="FFFFE1"/>
                </a:solidFill>
              </a:rPr>
              <a:t>Reciclaje de dinero sucio</a:t>
            </a:r>
          </a:p>
        </p:txBody>
      </p:sp>
      <p:sp>
        <p:nvSpPr>
          <p:cNvPr id="13" name="15 Elipse"/>
          <p:cNvSpPr/>
          <p:nvPr/>
        </p:nvSpPr>
        <p:spPr>
          <a:xfrm>
            <a:off x="3923928" y="4293096"/>
            <a:ext cx="3000375" cy="642937"/>
          </a:xfrm>
          <a:prstGeom prst="ellipse">
            <a:avLst/>
          </a:prstGeom>
          <a:solidFill>
            <a:schemeClr val="tx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s-ES" b="1" dirty="0">
                <a:solidFill>
                  <a:srgbClr val="FFFFE1"/>
                </a:solidFill>
              </a:rPr>
              <a:t>“Money </a:t>
            </a:r>
            <a:r>
              <a:rPr lang="es-ES" b="1" dirty="0" err="1">
                <a:solidFill>
                  <a:srgbClr val="FFFFE1"/>
                </a:solidFill>
              </a:rPr>
              <a:t>laundering</a:t>
            </a:r>
            <a:r>
              <a:rPr lang="es-ES" b="1" dirty="0">
                <a:solidFill>
                  <a:srgbClr val="FFFFE1"/>
                </a:solidFill>
              </a:rPr>
              <a:t>”</a:t>
            </a:r>
          </a:p>
        </p:txBody>
      </p:sp>
      <p:sp>
        <p:nvSpPr>
          <p:cNvPr id="14" name="Rectangle 2"/>
          <p:cNvSpPr txBox="1">
            <a:spLocks noChangeArrowheads="1"/>
          </p:cNvSpPr>
          <p:nvPr/>
        </p:nvSpPr>
        <p:spPr bwMode="auto">
          <a:xfrm>
            <a:off x="179512" y="260648"/>
            <a:ext cx="7772400" cy="1143000"/>
          </a:xfrm>
          <a:prstGeom prst="rect">
            <a:avLst/>
          </a:prstGeom>
          <a:solidFill>
            <a:srgbClr val="000066"/>
          </a:solid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ES" sz="4200" b="1"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j-ea"/>
                <a:cs typeface="+mj-cs"/>
              </a:rPr>
              <a:t>¿Qué es el lavado de Activos?</a:t>
            </a:r>
          </a:p>
        </p:txBody>
      </p:sp>
      <p:sp>
        <p:nvSpPr>
          <p:cNvPr id="15" name="7 Bisel"/>
          <p:cNvSpPr/>
          <p:nvPr/>
        </p:nvSpPr>
        <p:spPr>
          <a:xfrm>
            <a:off x="395536" y="1700808"/>
            <a:ext cx="7215187" cy="1285875"/>
          </a:xfrm>
          <a:prstGeom prst="bevel">
            <a:avLst/>
          </a:prstGeom>
          <a:solidFill>
            <a:schemeClr val="bg1">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defRPr/>
            </a:pPr>
            <a:r>
              <a:rPr lang="es-ES" b="1" dirty="0">
                <a:solidFill>
                  <a:schemeClr val="bg1"/>
                </a:solidFill>
              </a:rPr>
              <a:t>Conjunto de operaciones muy complejas para ocultar el origen ilícito de bienes o recursos mal habidos.</a:t>
            </a:r>
          </a:p>
        </p:txBody>
      </p:sp>
      <p:sp>
        <p:nvSpPr>
          <p:cNvPr id="16" name="17 Elipse"/>
          <p:cNvSpPr/>
          <p:nvPr/>
        </p:nvSpPr>
        <p:spPr>
          <a:xfrm>
            <a:off x="251520" y="3933056"/>
            <a:ext cx="2428875" cy="642938"/>
          </a:xfrm>
          <a:prstGeom prst="ellipse">
            <a:avLst/>
          </a:prstGeom>
          <a:solidFill>
            <a:schemeClr val="accent2">
              <a:lumMod val="75000"/>
            </a:schemeClr>
          </a:solidFill>
          <a:ln>
            <a:solidFill>
              <a:schemeClr val="bg1">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s-ES" sz="1600" b="1" dirty="0">
                <a:solidFill>
                  <a:srgbClr val="FFFFE1"/>
                </a:solidFill>
              </a:rPr>
              <a:t>Blanqueo de dinero</a:t>
            </a:r>
          </a:p>
        </p:txBody>
      </p:sp>
      <p:sp>
        <p:nvSpPr>
          <p:cNvPr id="17" name="Footer Placeholder 16"/>
          <p:cNvSpPr>
            <a:spLocks noGrp="1"/>
          </p:cNvSpPr>
          <p:nvPr>
            <p:ph type="ftr" sz="quarter" idx="11"/>
          </p:nvPr>
        </p:nvSpPr>
        <p:spPr/>
        <p:txBody>
          <a:bodyPr/>
          <a:lstStyle/>
          <a:p>
            <a:r>
              <a:rPr lang="es-EC" smtClean="0"/>
              <a:t>Raúl A. González Carrión</a:t>
            </a:r>
            <a:endParaRPr lang="es-EC"/>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79512" y="1628800"/>
            <a:ext cx="7772400" cy="4530725"/>
          </a:xfrm>
          <a:solidFill>
            <a:srgbClr val="CCECFF"/>
          </a:solidFill>
        </p:spPr>
        <p:txBody>
          <a:bodyPr/>
          <a:lstStyle/>
          <a:p>
            <a:pPr lvl="1" eaLnBrk="1" hangingPunct="1">
              <a:lnSpc>
                <a:spcPct val="90000"/>
              </a:lnSpc>
            </a:pPr>
            <a:endParaRPr lang="es-ES" sz="2200" smtClean="0"/>
          </a:p>
          <a:p>
            <a:pPr lvl="1" eaLnBrk="1" hangingPunct="1">
              <a:lnSpc>
                <a:spcPct val="90000"/>
              </a:lnSpc>
            </a:pPr>
            <a:endParaRPr lang="es-ES" sz="2200" smtClean="0"/>
          </a:p>
          <a:p>
            <a:pPr lvl="1" eaLnBrk="1" hangingPunct="1">
              <a:lnSpc>
                <a:spcPct val="90000"/>
              </a:lnSpc>
            </a:pPr>
            <a:endParaRPr lang="es-ES" sz="2200" smtClean="0"/>
          </a:p>
          <a:p>
            <a:pPr lvl="1" eaLnBrk="1" hangingPunct="1">
              <a:lnSpc>
                <a:spcPct val="90000"/>
              </a:lnSpc>
            </a:pPr>
            <a:endParaRPr lang="es-ES" sz="2200" smtClean="0"/>
          </a:p>
          <a:p>
            <a:pPr lvl="1" eaLnBrk="1" hangingPunct="1">
              <a:lnSpc>
                <a:spcPct val="90000"/>
              </a:lnSpc>
            </a:pPr>
            <a:endParaRPr lang="es-ES" sz="2200" smtClean="0"/>
          </a:p>
          <a:p>
            <a:pPr lvl="1" eaLnBrk="1" hangingPunct="1">
              <a:lnSpc>
                <a:spcPct val="90000"/>
              </a:lnSpc>
            </a:pPr>
            <a:endParaRPr lang="es-ES" sz="2200" smtClean="0"/>
          </a:p>
          <a:p>
            <a:pPr lvl="1" eaLnBrk="1" hangingPunct="1">
              <a:lnSpc>
                <a:spcPct val="90000"/>
              </a:lnSpc>
            </a:pPr>
            <a:endParaRPr lang="es-ES" sz="2200" smtClean="0"/>
          </a:p>
        </p:txBody>
      </p:sp>
      <p:sp>
        <p:nvSpPr>
          <p:cNvPr id="20" name="19 Rectángulo"/>
          <p:cNvSpPr/>
          <p:nvPr/>
        </p:nvSpPr>
        <p:spPr>
          <a:xfrm>
            <a:off x="179512" y="4005064"/>
            <a:ext cx="7715250" cy="2128838"/>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11 Rectángulo"/>
          <p:cNvSpPr/>
          <p:nvPr/>
        </p:nvSpPr>
        <p:spPr>
          <a:xfrm>
            <a:off x="1115616" y="5517232"/>
            <a:ext cx="2786062" cy="571500"/>
          </a:xfrm>
          <a:prstGeom prst="rect">
            <a:avLst/>
          </a:prstGeom>
          <a:solidFill>
            <a:schemeClr val="bg1">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defRPr/>
            </a:pPr>
            <a:r>
              <a:rPr lang="es-ES" sz="2000" dirty="0"/>
              <a:t>Tráfico ilícito de estupefacientes</a:t>
            </a:r>
          </a:p>
        </p:txBody>
      </p:sp>
      <p:sp>
        <p:nvSpPr>
          <p:cNvPr id="13" name="12 Rectángulo"/>
          <p:cNvSpPr/>
          <p:nvPr/>
        </p:nvSpPr>
        <p:spPr>
          <a:xfrm>
            <a:off x="5940152" y="4221088"/>
            <a:ext cx="1571625" cy="35718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just">
              <a:lnSpc>
                <a:spcPct val="90000"/>
              </a:lnSpc>
              <a:defRPr/>
            </a:pPr>
            <a:r>
              <a:rPr lang="es-ES" sz="2000" dirty="0"/>
              <a:t>Usura</a:t>
            </a:r>
          </a:p>
        </p:txBody>
      </p:sp>
      <p:sp>
        <p:nvSpPr>
          <p:cNvPr id="14" name="13 Rectángulo"/>
          <p:cNvSpPr/>
          <p:nvPr/>
        </p:nvSpPr>
        <p:spPr>
          <a:xfrm>
            <a:off x="5220072" y="4869160"/>
            <a:ext cx="2426023" cy="500062"/>
          </a:xfrm>
          <a:prstGeom prst="rect">
            <a:avLst/>
          </a:prstGeom>
          <a:solidFill>
            <a:schemeClr val="tx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defRPr/>
            </a:pPr>
            <a:r>
              <a:rPr lang="es-ES" sz="2000" dirty="0"/>
              <a:t>Trata de personas.</a:t>
            </a:r>
          </a:p>
        </p:txBody>
      </p:sp>
      <p:sp>
        <p:nvSpPr>
          <p:cNvPr id="15" name="14 Rectángulo"/>
          <p:cNvSpPr/>
          <p:nvPr/>
        </p:nvSpPr>
        <p:spPr>
          <a:xfrm>
            <a:off x="3131840" y="4149080"/>
            <a:ext cx="2500312" cy="500063"/>
          </a:xfrm>
          <a:prstGeom prst="rect">
            <a:avLst/>
          </a:prstGeom>
          <a:solidFill>
            <a:srgbClr val="0000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defRPr/>
            </a:pPr>
            <a:r>
              <a:rPr lang="es-ES" sz="2000" dirty="0"/>
              <a:t>Robo de vehículos</a:t>
            </a:r>
          </a:p>
        </p:txBody>
      </p:sp>
      <p:sp>
        <p:nvSpPr>
          <p:cNvPr id="16" name="15 Rectángulo"/>
          <p:cNvSpPr/>
          <p:nvPr/>
        </p:nvSpPr>
        <p:spPr>
          <a:xfrm>
            <a:off x="611560" y="4149080"/>
            <a:ext cx="2214563" cy="500062"/>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defRPr/>
            </a:pPr>
            <a:r>
              <a:rPr lang="es-ES" sz="2000" dirty="0"/>
              <a:t>Secuestro extorsivo</a:t>
            </a:r>
          </a:p>
        </p:txBody>
      </p:sp>
      <p:sp>
        <p:nvSpPr>
          <p:cNvPr id="17" name="16 Rectángulo"/>
          <p:cNvSpPr/>
          <p:nvPr/>
        </p:nvSpPr>
        <p:spPr>
          <a:xfrm>
            <a:off x="4283968" y="5517232"/>
            <a:ext cx="2786063" cy="571500"/>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s-ES" sz="2000" b="1">
                <a:solidFill>
                  <a:schemeClr val="tx1"/>
                </a:solidFill>
              </a:rPr>
              <a:t>Corrupción administrativa.</a:t>
            </a:r>
          </a:p>
        </p:txBody>
      </p:sp>
      <p:sp>
        <p:nvSpPr>
          <p:cNvPr id="18" name="17 Rectángulo"/>
          <p:cNvSpPr/>
          <p:nvPr/>
        </p:nvSpPr>
        <p:spPr>
          <a:xfrm>
            <a:off x="3059832" y="4797152"/>
            <a:ext cx="1857375" cy="50006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nSpc>
                <a:spcPct val="90000"/>
              </a:lnSpc>
            </a:pPr>
            <a:r>
              <a:rPr lang="es-ES" sz="2000" b="1">
                <a:solidFill>
                  <a:schemeClr val="tx1"/>
                </a:solidFill>
              </a:rPr>
              <a:t>Fraudes.</a:t>
            </a:r>
          </a:p>
        </p:txBody>
      </p:sp>
      <p:sp>
        <p:nvSpPr>
          <p:cNvPr id="19" name="18 Rectángulo"/>
          <p:cNvSpPr>
            <a:spLocks noChangeArrowheads="1"/>
          </p:cNvSpPr>
          <p:nvPr/>
        </p:nvSpPr>
        <p:spPr bwMode="auto">
          <a:xfrm>
            <a:off x="395536" y="4869160"/>
            <a:ext cx="2428875" cy="428625"/>
          </a:xfrm>
          <a:prstGeom prst="rect">
            <a:avLst/>
          </a:prstGeom>
          <a:solidFill>
            <a:schemeClr val="bg1"/>
          </a:solidFill>
          <a:ln w="25400" algn="ctr">
            <a:solidFill>
              <a:srgbClr val="303000"/>
            </a:solidFill>
            <a:miter lim="800000"/>
            <a:headEnd/>
            <a:tailEnd/>
          </a:ln>
        </p:spPr>
        <p:txBody>
          <a:bodyPr anchor="ctr"/>
          <a:lstStyle/>
          <a:p>
            <a:pPr lvl="1">
              <a:lnSpc>
                <a:spcPct val="90000"/>
              </a:lnSpc>
            </a:pPr>
            <a:r>
              <a:rPr lang="es-ES" sz="2000" b="1">
                <a:solidFill>
                  <a:schemeClr val="hlink"/>
                </a:solidFill>
              </a:rPr>
              <a:t>Terrorismo</a:t>
            </a:r>
          </a:p>
        </p:txBody>
      </p:sp>
      <p:sp>
        <p:nvSpPr>
          <p:cNvPr id="21" name="Rectangle 2"/>
          <p:cNvSpPr txBox="1">
            <a:spLocks noChangeArrowheads="1"/>
          </p:cNvSpPr>
          <p:nvPr/>
        </p:nvSpPr>
        <p:spPr bwMode="auto">
          <a:xfrm>
            <a:off x="323528" y="188640"/>
            <a:ext cx="7772400" cy="1143000"/>
          </a:xfrm>
          <a:prstGeom prst="rect">
            <a:avLst/>
          </a:prstGeom>
          <a:solidFill>
            <a:srgbClr val="000066"/>
          </a:solid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ES" sz="3800" b="1"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j-ea"/>
                <a:cs typeface="+mj-cs"/>
              </a:rPr>
              <a:t>Sobre qué recae el lavado de activos</a:t>
            </a:r>
          </a:p>
        </p:txBody>
      </p:sp>
      <p:pic>
        <p:nvPicPr>
          <p:cNvPr id="22" name="Picture 4" descr="j0205462"/>
          <p:cNvPicPr>
            <a:picLocks noChangeAspect="1" noChangeArrowheads="1"/>
          </p:cNvPicPr>
          <p:nvPr/>
        </p:nvPicPr>
        <p:blipFill>
          <a:blip r:embed="rId2" cstate="print"/>
          <a:srcRect/>
          <a:stretch>
            <a:fillRect/>
          </a:stretch>
        </p:blipFill>
        <p:spPr bwMode="auto">
          <a:xfrm>
            <a:off x="179512" y="1844824"/>
            <a:ext cx="1819275" cy="1666875"/>
          </a:xfrm>
          <a:prstGeom prst="rect">
            <a:avLst/>
          </a:prstGeom>
          <a:noFill/>
          <a:ln w="9525">
            <a:noFill/>
            <a:miter lim="800000"/>
            <a:headEnd/>
            <a:tailEnd/>
          </a:ln>
        </p:spPr>
      </p:pic>
      <p:sp>
        <p:nvSpPr>
          <p:cNvPr id="23" name="10 Llamada de flecha hacia abajo"/>
          <p:cNvSpPr>
            <a:spLocks noChangeArrowheads="1"/>
          </p:cNvSpPr>
          <p:nvPr/>
        </p:nvSpPr>
        <p:spPr bwMode="auto">
          <a:xfrm>
            <a:off x="2195736" y="1700808"/>
            <a:ext cx="4000500" cy="2357437"/>
          </a:xfrm>
          <a:prstGeom prst="downArrowCallout">
            <a:avLst>
              <a:gd name="adj1" fmla="val 24999"/>
              <a:gd name="adj2" fmla="val 24999"/>
              <a:gd name="adj3" fmla="val 25000"/>
              <a:gd name="adj4" fmla="val 64977"/>
            </a:avLst>
          </a:prstGeom>
          <a:solidFill>
            <a:schemeClr val="tx1"/>
          </a:solidFill>
          <a:ln w="25400" algn="ctr">
            <a:solidFill>
              <a:srgbClr val="95956F"/>
            </a:solidFill>
            <a:miter lim="800000"/>
            <a:headEnd/>
            <a:tailEnd/>
          </a:ln>
        </p:spPr>
        <p:txBody>
          <a:bodyPr anchor="ctr"/>
          <a:lstStyle/>
          <a:p>
            <a:pPr algn="ctr">
              <a:lnSpc>
                <a:spcPct val="90000"/>
              </a:lnSpc>
              <a:defRPr/>
            </a:pPr>
            <a:r>
              <a:rPr lang="es-ES" b="1" dirty="0">
                <a:solidFill>
                  <a:schemeClr val="bg1"/>
                </a:solidFill>
                <a:latin typeface="+mn-lt"/>
              </a:rPr>
              <a:t>Cualquier bien o dinero que tenga origen ilícito y que requieren ser lavados para integrarse a la economía legal; </a:t>
            </a:r>
          </a:p>
          <a:p>
            <a:pPr algn="ctr">
              <a:lnSpc>
                <a:spcPct val="90000"/>
              </a:lnSpc>
              <a:defRPr/>
            </a:pPr>
            <a:endParaRPr lang="es-ES" b="1" dirty="0">
              <a:solidFill>
                <a:schemeClr val="bg1"/>
              </a:solidFill>
              <a:latin typeface="+mn-lt"/>
            </a:endParaRPr>
          </a:p>
          <a:p>
            <a:pPr algn="ctr">
              <a:lnSpc>
                <a:spcPct val="90000"/>
              </a:lnSpc>
              <a:defRPr/>
            </a:pPr>
            <a:r>
              <a:rPr lang="es-ES" b="1" dirty="0">
                <a:solidFill>
                  <a:schemeClr val="bg1"/>
                </a:solidFill>
                <a:latin typeface="+mn-lt"/>
              </a:rPr>
              <a:t>Su origen puede ser: </a:t>
            </a:r>
          </a:p>
        </p:txBody>
      </p:sp>
      <p:pic>
        <p:nvPicPr>
          <p:cNvPr id="24" name="Picture 18" descr="http://bloggermagazine.net/wp-content/uploads/2008/01/dinero.jpg"/>
          <p:cNvPicPr>
            <a:picLocks noChangeAspect="1" noChangeArrowheads="1"/>
          </p:cNvPicPr>
          <p:nvPr/>
        </p:nvPicPr>
        <p:blipFill>
          <a:blip r:embed="rId3" cstate="print"/>
          <a:srcRect/>
          <a:stretch>
            <a:fillRect/>
          </a:stretch>
        </p:blipFill>
        <p:spPr bwMode="auto">
          <a:xfrm>
            <a:off x="6372200" y="1844824"/>
            <a:ext cx="1493838" cy="1714500"/>
          </a:xfrm>
          <a:prstGeom prst="rect">
            <a:avLst/>
          </a:prstGeom>
          <a:noFill/>
          <a:ln w="9525">
            <a:noFill/>
            <a:miter lim="800000"/>
            <a:headEnd/>
            <a:tailEnd/>
          </a:ln>
        </p:spPr>
      </p:pic>
      <p:sp>
        <p:nvSpPr>
          <p:cNvPr id="26" name="Footer Placeholder 25"/>
          <p:cNvSpPr>
            <a:spLocks noGrp="1"/>
          </p:cNvSpPr>
          <p:nvPr>
            <p:ph type="ftr" sz="quarter" idx="11"/>
          </p:nvPr>
        </p:nvSpPr>
        <p:spPr/>
        <p:txBody>
          <a:bodyPr/>
          <a:lstStyle/>
          <a:p>
            <a:r>
              <a:rPr lang="es-EC" smtClean="0"/>
              <a:t>Raúl A. González Carrión</a:t>
            </a:r>
            <a:endParaRPr lang="es-EC"/>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1157</TotalTime>
  <Words>843</Words>
  <Application>Microsoft Office PowerPoint</Application>
  <PresentationFormat>On-screen Show (4:3)</PresentationFormat>
  <Paragraphs>194</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Opulento</vt:lpstr>
      <vt:lpstr>ESCUELA SUPERIOR POLITECNICA DEL LITORAL INSTITUTO DE CIENCIAS MATEMATICAS</vt:lpstr>
      <vt:lpstr>“Matriz de evaluación a la dimensión y control de los factores críticos de riesgo referente a la prevención de lavado de activos en una entidad del sistema financiero”</vt:lpstr>
      <vt:lpstr>HiPÓTESIS</vt:lpstr>
      <vt:lpstr>Fraude</vt:lpstr>
      <vt:lpstr>Elementos del fraude</vt:lpstr>
      <vt:lpstr>Marco Regulatorio</vt:lpstr>
      <vt:lpstr>Marco Regulatorio</vt:lpstr>
      <vt:lpstr>Slide 8</vt:lpstr>
      <vt:lpstr>Slide 9</vt:lpstr>
      <vt:lpstr>Slide 10</vt:lpstr>
      <vt:lpstr>Etapas del lavado de activos</vt:lpstr>
      <vt:lpstr>Producción o recolección de los bienes y efectivo</vt:lpstr>
      <vt:lpstr>Transformación o colocación</vt:lpstr>
      <vt:lpstr>Inversión o Integración</vt:lpstr>
      <vt:lpstr>Métrica Propuesta</vt:lpstr>
      <vt:lpstr>Estructura Organizacional</vt:lpstr>
      <vt:lpstr>Políticas y estrategias de control</vt:lpstr>
      <vt:lpstr>Informes y Reportes</vt:lpstr>
      <vt:lpstr>Capacitación</vt:lpstr>
      <vt:lpstr>Criterio del auditor</vt:lpstr>
      <vt:lpstr>MEdición</vt:lpstr>
      <vt:lpstr>Puntuaciones</vt:lpstr>
      <vt:lpstr>CASO PRACTICO</vt:lpstr>
      <vt:lpstr>conlusiones</vt:lpstr>
      <vt:lpstr>recomendaciones</vt:lpstr>
      <vt:lpstr>FIN DE la sustentación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Diana</dc:creator>
  <cp:lastModifiedBy>Raul G</cp:lastModifiedBy>
  <cp:revision>92</cp:revision>
  <dcterms:created xsi:type="dcterms:W3CDTF">2010-09-12T17:36:25Z</dcterms:created>
  <dcterms:modified xsi:type="dcterms:W3CDTF">2010-10-18T04:43:48Z</dcterms:modified>
</cp:coreProperties>
</file>