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2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66FF"/>
    <a:srgbClr val="66CC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69" autoAdjust="0"/>
    <p:restoredTop sz="93073" autoAdjust="0"/>
  </p:normalViewPr>
  <p:slideViewPr>
    <p:cSldViewPr>
      <p:cViewPr>
        <p:scale>
          <a:sx n="73" d="100"/>
          <a:sy n="73" d="100"/>
        </p:scale>
        <p:origin x="-34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010CC-98AF-452F-A1E3-FD807A07F5BB}" type="doc">
      <dgm:prSet loTypeId="urn:microsoft.com/office/officeart/2005/8/layout/matrix3" loCatId="matrix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43D227C-0D92-4308-90AD-A436A539A89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latin typeface="Constantia" pitchFamily="18" charset="0"/>
            </a:rPr>
            <a:t>Clientes</a:t>
          </a:r>
          <a:endParaRPr lang="es-EC" sz="1400" b="1" dirty="0">
            <a:latin typeface="Constantia" pitchFamily="18" charset="0"/>
          </a:endParaRPr>
        </a:p>
      </dgm:t>
    </dgm:pt>
    <dgm:pt modelId="{AD6C1196-43CF-4915-9D5C-1711721732C5}" type="parTrans" cxnId="{8831DDB5-797E-4415-B722-469BB7CC2081}">
      <dgm:prSet/>
      <dgm:spPr/>
      <dgm:t>
        <a:bodyPr/>
        <a:lstStyle/>
        <a:p>
          <a:endParaRPr lang="es-EC"/>
        </a:p>
      </dgm:t>
    </dgm:pt>
    <dgm:pt modelId="{20EF3940-8B59-4CBE-9D45-A9B123D1780B}" type="sibTrans" cxnId="{8831DDB5-797E-4415-B722-469BB7CC2081}">
      <dgm:prSet/>
      <dgm:spPr/>
      <dgm:t>
        <a:bodyPr/>
        <a:lstStyle/>
        <a:p>
          <a:endParaRPr lang="es-EC"/>
        </a:p>
      </dgm:t>
    </dgm:pt>
    <dgm:pt modelId="{D894ABCF-881B-4003-B5B6-56BAA942AC6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Precios bajos.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D6BA64BF-4EEA-4399-94A6-79F5F8559B32}" type="parTrans" cxnId="{81C0CD85-97A4-4DBA-BD37-B880622C6526}">
      <dgm:prSet/>
      <dgm:spPr/>
      <dgm:t>
        <a:bodyPr/>
        <a:lstStyle/>
        <a:p>
          <a:endParaRPr lang="es-EC"/>
        </a:p>
      </dgm:t>
    </dgm:pt>
    <dgm:pt modelId="{A2ECE8EC-1D20-446B-9CE2-82A829156054}" type="sibTrans" cxnId="{81C0CD85-97A4-4DBA-BD37-B880622C6526}">
      <dgm:prSet/>
      <dgm:spPr/>
      <dgm:t>
        <a:bodyPr/>
        <a:lstStyle/>
        <a:p>
          <a:endParaRPr lang="es-EC"/>
        </a:p>
      </dgm:t>
    </dgm:pt>
    <dgm:pt modelId="{3FC038E5-B118-4292-B272-D278AE17EC0E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Calidad del producto y servicio.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330946F2-3755-4C64-8FE6-474EFD487666}" type="parTrans" cxnId="{4F55D02E-8C02-4BA3-92D8-3C7887B3E205}">
      <dgm:prSet/>
      <dgm:spPr/>
      <dgm:t>
        <a:bodyPr/>
        <a:lstStyle/>
        <a:p>
          <a:endParaRPr lang="es-EC"/>
        </a:p>
      </dgm:t>
    </dgm:pt>
    <dgm:pt modelId="{613F8553-5D5F-4B99-A436-12973DA4DB53}" type="sibTrans" cxnId="{4F55D02E-8C02-4BA3-92D8-3C7887B3E205}">
      <dgm:prSet/>
      <dgm:spPr/>
      <dgm:t>
        <a:bodyPr/>
        <a:lstStyle/>
        <a:p>
          <a:endParaRPr lang="es-EC"/>
        </a:p>
      </dgm:t>
    </dgm:pt>
    <dgm:pt modelId="{AC3FFDEF-6207-4AC1-98AC-3D6AEA950FC0}">
      <dgm:prSet phldrT="[Texto]" custT="1"/>
      <dgm:spPr>
        <a:solidFill>
          <a:schemeClr val="accent1">
            <a:lumMod val="40000"/>
            <a:lumOff val="60000"/>
            <a:alpha val="94000"/>
          </a:schemeClr>
        </a:solidFill>
      </dgm:spPr>
      <dgm:t>
        <a:bodyPr/>
        <a:lstStyle/>
        <a:p>
          <a:r>
            <a:rPr lang="es-ES" sz="1400" b="1" dirty="0" smtClean="0">
              <a:latin typeface="Constantia" pitchFamily="18" charset="0"/>
            </a:rPr>
            <a:t>Accionista</a:t>
          </a:r>
          <a:endParaRPr lang="es-EC" sz="1400" b="1" dirty="0">
            <a:latin typeface="Constantia" pitchFamily="18" charset="0"/>
          </a:endParaRPr>
        </a:p>
      </dgm:t>
    </dgm:pt>
    <dgm:pt modelId="{B972EC95-87CC-4A0B-809B-70CD50574326}" type="parTrans" cxnId="{312481DF-CD09-4B72-8629-7546C4A2A877}">
      <dgm:prSet/>
      <dgm:spPr/>
      <dgm:t>
        <a:bodyPr/>
        <a:lstStyle/>
        <a:p>
          <a:endParaRPr lang="es-EC"/>
        </a:p>
      </dgm:t>
    </dgm:pt>
    <dgm:pt modelId="{4E8C4372-056E-4E9D-9A4B-0676DE460FFF}" type="sibTrans" cxnId="{312481DF-CD09-4B72-8629-7546C4A2A877}">
      <dgm:prSet/>
      <dgm:spPr/>
      <dgm:t>
        <a:bodyPr/>
        <a:lstStyle/>
        <a:p>
          <a:endParaRPr lang="es-EC"/>
        </a:p>
      </dgm:t>
    </dgm:pt>
    <dgm:pt modelId="{424CC62A-755A-4062-94D6-09F668EA9D60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latin typeface="Constantia" pitchFamily="18" charset="0"/>
            </a:rPr>
            <a:t>Proveedores</a:t>
          </a:r>
          <a:endParaRPr lang="es-EC" sz="1400" b="1" dirty="0">
            <a:latin typeface="Constantia" pitchFamily="18" charset="0"/>
          </a:endParaRPr>
        </a:p>
      </dgm:t>
    </dgm:pt>
    <dgm:pt modelId="{DD009D0C-E649-40D1-A106-B4133DE40F95}" type="parTrans" cxnId="{C56F3350-8D7F-4686-889D-861203E7E1CF}">
      <dgm:prSet/>
      <dgm:spPr/>
      <dgm:t>
        <a:bodyPr/>
        <a:lstStyle/>
        <a:p>
          <a:endParaRPr lang="es-EC"/>
        </a:p>
      </dgm:t>
    </dgm:pt>
    <dgm:pt modelId="{7BD23938-76C1-4DB5-8C79-E2689DEF69EF}" type="sibTrans" cxnId="{C56F3350-8D7F-4686-889D-861203E7E1CF}">
      <dgm:prSet/>
      <dgm:spPr/>
      <dgm:t>
        <a:bodyPr/>
        <a:lstStyle/>
        <a:p>
          <a:endParaRPr lang="es-EC"/>
        </a:p>
      </dgm:t>
    </dgm:pt>
    <dgm:pt modelId="{BF76B241-3FDD-45A1-9C42-4F1E875EF5D6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Incremento de órdenes de pedido.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AB8A2A67-9337-4460-9FA6-B370A4B7A92F}" type="parTrans" cxnId="{2D2EAD15-CA3C-4B30-B227-8E642F808F70}">
      <dgm:prSet/>
      <dgm:spPr/>
      <dgm:t>
        <a:bodyPr/>
        <a:lstStyle/>
        <a:p>
          <a:endParaRPr lang="es-EC"/>
        </a:p>
      </dgm:t>
    </dgm:pt>
    <dgm:pt modelId="{3D5DB2ED-03BD-4493-B34C-556F6C96721F}" type="sibTrans" cxnId="{2D2EAD15-CA3C-4B30-B227-8E642F808F70}">
      <dgm:prSet/>
      <dgm:spPr/>
      <dgm:t>
        <a:bodyPr/>
        <a:lstStyle/>
        <a:p>
          <a:endParaRPr lang="es-EC"/>
        </a:p>
      </dgm:t>
    </dgm:pt>
    <dgm:pt modelId="{BE4F2707-A11E-4CAF-8529-B8BDAB4DA9DD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Excelentes relaciones laborales.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60B80C47-6BDE-4401-A55F-D441FC97142A}" type="parTrans" cxnId="{7FF2EF1F-4506-4BF9-AE63-0688D926B62C}">
      <dgm:prSet/>
      <dgm:spPr/>
      <dgm:t>
        <a:bodyPr/>
        <a:lstStyle/>
        <a:p>
          <a:endParaRPr lang="es-EC"/>
        </a:p>
      </dgm:t>
    </dgm:pt>
    <dgm:pt modelId="{BE539763-96DD-4D6C-BED0-B82873C87DB1}" type="sibTrans" cxnId="{7FF2EF1F-4506-4BF9-AE63-0688D926B62C}">
      <dgm:prSet/>
      <dgm:spPr/>
      <dgm:t>
        <a:bodyPr/>
        <a:lstStyle/>
        <a:p>
          <a:endParaRPr lang="es-EC"/>
        </a:p>
      </dgm:t>
    </dgm:pt>
    <dgm:pt modelId="{4154B509-3F07-41BD-B619-519061081F4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latin typeface="Constantia" pitchFamily="18" charset="0"/>
            </a:rPr>
            <a:t>Empleados</a:t>
          </a:r>
          <a:endParaRPr lang="es-EC" sz="1400" b="1" dirty="0">
            <a:latin typeface="Constantia" pitchFamily="18" charset="0"/>
          </a:endParaRPr>
        </a:p>
      </dgm:t>
    </dgm:pt>
    <dgm:pt modelId="{4D7469FA-A09F-4376-9FFD-D6C0FEA3FB33}" type="parTrans" cxnId="{2EDDBEA0-6E15-48CA-AA0A-16FCE3E723C0}">
      <dgm:prSet/>
      <dgm:spPr/>
      <dgm:t>
        <a:bodyPr/>
        <a:lstStyle/>
        <a:p>
          <a:endParaRPr lang="es-EC"/>
        </a:p>
      </dgm:t>
    </dgm:pt>
    <dgm:pt modelId="{73EF2F72-63BB-4841-9823-2BB17C78558C}" type="sibTrans" cxnId="{2EDDBEA0-6E15-48CA-AA0A-16FCE3E723C0}">
      <dgm:prSet/>
      <dgm:spPr/>
      <dgm:t>
        <a:bodyPr/>
        <a:lstStyle/>
        <a:p>
          <a:endParaRPr lang="es-EC"/>
        </a:p>
      </dgm:t>
    </dgm:pt>
    <dgm:pt modelId="{4476FC2A-E454-49AF-BD04-22AE0ABFE33F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onstantia" pitchFamily="18" charset="0"/>
            </a:rPr>
            <a:t>Salarios competitivos.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3BE72D62-8EFC-4A3B-868A-5466E5F93581}" type="parTrans" cxnId="{130F77B5-3DDB-4245-AF42-E2C888730FDE}">
      <dgm:prSet/>
      <dgm:spPr/>
      <dgm:t>
        <a:bodyPr/>
        <a:lstStyle/>
        <a:p>
          <a:endParaRPr lang="es-EC"/>
        </a:p>
      </dgm:t>
    </dgm:pt>
    <dgm:pt modelId="{211C4A36-0819-4DD0-9382-E49E600A1DD0}" type="sibTrans" cxnId="{130F77B5-3DDB-4245-AF42-E2C888730FDE}">
      <dgm:prSet/>
      <dgm:spPr/>
      <dgm:t>
        <a:bodyPr/>
        <a:lstStyle/>
        <a:p>
          <a:endParaRPr lang="es-EC"/>
        </a:p>
      </dgm:t>
    </dgm:pt>
    <dgm:pt modelId="{F35DDCE8-715B-44E0-A430-DBFF19A4A6D2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Desarrollo profesional.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72635AD3-0481-407A-9FD0-6E5D8BB1B989}" type="parTrans" cxnId="{25604D3F-465F-4262-BB7E-B5D39847AA5E}">
      <dgm:prSet/>
      <dgm:spPr/>
      <dgm:t>
        <a:bodyPr/>
        <a:lstStyle/>
        <a:p>
          <a:endParaRPr lang="es-EC"/>
        </a:p>
      </dgm:t>
    </dgm:pt>
    <dgm:pt modelId="{BE7B4B40-373F-41F4-9E10-286903A03303}" type="sibTrans" cxnId="{25604D3F-465F-4262-BB7E-B5D39847AA5E}">
      <dgm:prSet/>
      <dgm:spPr/>
      <dgm:t>
        <a:bodyPr/>
        <a:lstStyle/>
        <a:p>
          <a:endParaRPr lang="es-EC"/>
        </a:p>
      </dgm:t>
    </dgm:pt>
    <dgm:pt modelId="{3DA0C8FB-CA40-4196-8A23-BEC8A885EA02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Facilidades y forma de pago.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A228BF9F-EF31-48B9-B4E3-CB92D5B40FE7}" type="parTrans" cxnId="{52CE9A9E-80AB-4C97-BE4D-89C009C86DB2}">
      <dgm:prSet/>
      <dgm:spPr/>
      <dgm:t>
        <a:bodyPr/>
        <a:lstStyle/>
        <a:p>
          <a:endParaRPr lang="es-EC"/>
        </a:p>
      </dgm:t>
    </dgm:pt>
    <dgm:pt modelId="{B4AB0493-D662-4802-B94F-0050FC033D64}" type="sibTrans" cxnId="{52CE9A9E-80AB-4C97-BE4D-89C009C86DB2}">
      <dgm:prSet/>
      <dgm:spPr/>
      <dgm:t>
        <a:bodyPr/>
        <a:lstStyle/>
        <a:p>
          <a:endParaRPr lang="es-EC"/>
        </a:p>
      </dgm:t>
    </dgm:pt>
    <dgm:pt modelId="{BE1D3F07-700B-4ABF-9136-A25B5C41513E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Atención personalizada.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990BE0AC-959F-4907-B827-ADF9DA1BD1EC}" type="parTrans" cxnId="{58B73772-6430-46FB-952F-B4AFD926637C}">
      <dgm:prSet/>
      <dgm:spPr/>
      <dgm:t>
        <a:bodyPr/>
        <a:lstStyle/>
        <a:p>
          <a:endParaRPr lang="es-EC"/>
        </a:p>
      </dgm:t>
    </dgm:pt>
    <dgm:pt modelId="{C10E67B4-B306-4B52-A5DF-E00D6226E06E}" type="sibTrans" cxnId="{58B73772-6430-46FB-952F-B4AFD926637C}">
      <dgm:prSet/>
      <dgm:spPr/>
      <dgm:t>
        <a:bodyPr/>
        <a:lstStyle/>
        <a:p>
          <a:endParaRPr lang="es-EC"/>
        </a:p>
      </dgm:t>
    </dgm:pt>
    <dgm:pt modelId="{0C8365D3-41B5-4688-8BFD-77ADCAFFBABA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Entregas oportunas</a:t>
          </a:r>
          <a:r>
            <a:rPr lang="es-EC" sz="900" dirty="0" smtClean="0">
              <a:solidFill>
                <a:schemeClr val="tx1"/>
              </a:solidFill>
            </a:rPr>
            <a:t>.</a:t>
          </a:r>
          <a:endParaRPr lang="es-EC" sz="900" dirty="0">
            <a:solidFill>
              <a:schemeClr val="tx1"/>
            </a:solidFill>
          </a:endParaRPr>
        </a:p>
      </dgm:t>
    </dgm:pt>
    <dgm:pt modelId="{FB76B1D5-2327-4599-B9C5-99D607AD83C9}" type="parTrans" cxnId="{C69D4675-5F4D-4C6F-9C5F-C7CCEEF08E91}">
      <dgm:prSet/>
      <dgm:spPr/>
      <dgm:t>
        <a:bodyPr/>
        <a:lstStyle/>
        <a:p>
          <a:endParaRPr lang="es-EC"/>
        </a:p>
      </dgm:t>
    </dgm:pt>
    <dgm:pt modelId="{D1C3258F-40C7-4746-BF8C-7FC1DD306F00}" type="sibTrans" cxnId="{C69D4675-5F4D-4C6F-9C5F-C7CCEEF08E91}">
      <dgm:prSet/>
      <dgm:spPr/>
      <dgm:t>
        <a:bodyPr/>
        <a:lstStyle/>
        <a:p>
          <a:endParaRPr lang="es-EC"/>
        </a:p>
      </dgm:t>
    </dgm:pt>
    <dgm:pt modelId="{3ED9ACB8-A20F-4D8C-B8E5-1510614E959A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Pagos puntuales.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906E7AF5-DFFC-426C-8DD4-3A60B129EDD1}" type="parTrans" cxnId="{76022C3C-21C0-4381-878A-126F661E9BAF}">
      <dgm:prSet/>
      <dgm:spPr/>
      <dgm:t>
        <a:bodyPr/>
        <a:lstStyle/>
        <a:p>
          <a:endParaRPr lang="es-EC"/>
        </a:p>
      </dgm:t>
    </dgm:pt>
    <dgm:pt modelId="{B2DF6F53-D449-487D-AF4E-A4BC5C38A047}" type="sibTrans" cxnId="{76022C3C-21C0-4381-878A-126F661E9BAF}">
      <dgm:prSet/>
      <dgm:spPr/>
      <dgm:t>
        <a:bodyPr/>
        <a:lstStyle/>
        <a:p>
          <a:endParaRPr lang="es-EC"/>
        </a:p>
      </dgm:t>
    </dgm:pt>
    <dgm:pt modelId="{24218D89-F610-4349-9469-215F421ACC71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Incentivos y reconocimientos por desempeño.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8487DB13-D5DB-410A-B08D-D25F4EED28C7}" type="parTrans" cxnId="{615AD710-5FE3-4053-8DBF-16CF98249AEB}">
      <dgm:prSet/>
      <dgm:spPr/>
      <dgm:t>
        <a:bodyPr/>
        <a:lstStyle/>
        <a:p>
          <a:endParaRPr lang="es-EC"/>
        </a:p>
      </dgm:t>
    </dgm:pt>
    <dgm:pt modelId="{E26DAA10-8AA5-4821-9067-95604F527E8A}" type="sibTrans" cxnId="{615AD710-5FE3-4053-8DBF-16CF98249AEB}">
      <dgm:prSet/>
      <dgm:spPr/>
      <dgm:t>
        <a:bodyPr/>
        <a:lstStyle/>
        <a:p>
          <a:endParaRPr lang="es-EC"/>
        </a:p>
      </dgm:t>
    </dgm:pt>
    <dgm:pt modelId="{3B4E0843-6F8C-4846-B956-562361559D4A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Eficientes recepción de órdenes.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57258332-7418-4C4E-8EA6-E58F89E7E20D}" type="parTrans" cxnId="{4261F9B6-483A-4CF9-9664-931D0AAAA073}">
      <dgm:prSet/>
      <dgm:spPr/>
      <dgm:t>
        <a:bodyPr/>
        <a:lstStyle/>
        <a:p>
          <a:endParaRPr lang="es-ES"/>
        </a:p>
      </dgm:t>
    </dgm:pt>
    <dgm:pt modelId="{BA20EE99-39F6-4400-A8B1-ECADE7DC3BD6}" type="sibTrans" cxnId="{4261F9B6-483A-4CF9-9664-931D0AAAA073}">
      <dgm:prSet/>
      <dgm:spPr/>
      <dgm:t>
        <a:bodyPr/>
        <a:lstStyle/>
        <a:p>
          <a:endParaRPr lang="es-ES"/>
        </a:p>
      </dgm:t>
    </dgm:pt>
    <dgm:pt modelId="{AB44708E-FAC6-4666-A17D-BFD3850F39A2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Solución óptima y eficiente a problemas.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3AEC4705-491C-4316-871E-0B345CCFA636}" type="parTrans" cxnId="{D5A38985-74CE-430F-9C1E-A3E4B35B47D4}">
      <dgm:prSet/>
      <dgm:spPr/>
      <dgm:t>
        <a:bodyPr/>
        <a:lstStyle/>
        <a:p>
          <a:endParaRPr lang="es-ES"/>
        </a:p>
      </dgm:t>
    </dgm:pt>
    <dgm:pt modelId="{589F224A-73AC-474E-846E-E8C37413D415}" type="sibTrans" cxnId="{D5A38985-74CE-430F-9C1E-A3E4B35B47D4}">
      <dgm:prSet/>
      <dgm:spPr/>
      <dgm:t>
        <a:bodyPr/>
        <a:lstStyle/>
        <a:p>
          <a:endParaRPr lang="es-ES"/>
        </a:p>
      </dgm:t>
    </dgm:pt>
    <dgm:pt modelId="{CB61DF8C-5DDF-4CFA-9ADF-480A8303818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Estabilidad laboral.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DF403A1A-E323-4613-8F3C-C4DDDFC99AA9}" type="parTrans" cxnId="{29F6AD81-6420-4EC1-A1ED-36F4E81FE5A7}">
      <dgm:prSet/>
      <dgm:spPr/>
      <dgm:t>
        <a:bodyPr/>
        <a:lstStyle/>
        <a:p>
          <a:endParaRPr lang="es-ES"/>
        </a:p>
      </dgm:t>
    </dgm:pt>
    <dgm:pt modelId="{EB48CB06-D318-44FD-ACF2-833AC4858AC3}" type="sibTrans" cxnId="{29F6AD81-6420-4EC1-A1ED-36F4E81FE5A7}">
      <dgm:prSet/>
      <dgm:spPr/>
      <dgm:t>
        <a:bodyPr/>
        <a:lstStyle/>
        <a:p>
          <a:endParaRPr lang="es-ES"/>
        </a:p>
      </dgm:t>
    </dgm:pt>
    <dgm:pt modelId="{205B6051-541F-4BC4-8419-2628863E21AA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Relaciones laborales satisfactorias.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898F24D0-FFA8-4EC7-AE25-87B6842447B4}" type="parTrans" cxnId="{179B8797-74A0-4BA8-B3B9-972B97B051B2}">
      <dgm:prSet/>
      <dgm:spPr/>
      <dgm:t>
        <a:bodyPr/>
        <a:lstStyle/>
        <a:p>
          <a:endParaRPr lang="es-ES"/>
        </a:p>
      </dgm:t>
    </dgm:pt>
    <dgm:pt modelId="{BAF1E4FF-FE8B-4725-A614-9E4D0C9C9B2A}" type="sibTrans" cxnId="{179B8797-74A0-4BA8-B3B9-972B97B051B2}">
      <dgm:prSet/>
      <dgm:spPr/>
      <dgm:t>
        <a:bodyPr/>
        <a:lstStyle/>
        <a:p>
          <a:endParaRPr lang="es-ES"/>
        </a:p>
      </dgm:t>
    </dgm:pt>
    <dgm:pt modelId="{C3D4470B-E5C5-4316-9177-7A8C309BD6AB}">
      <dgm:prSet phldrT="[Texto]" custT="1"/>
      <dgm:spPr>
        <a:solidFill>
          <a:schemeClr val="accent1">
            <a:lumMod val="40000"/>
            <a:lumOff val="60000"/>
            <a:alpha val="94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Mayor posicionamiento en el mercado.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F25A57CE-FEA4-4350-A6EF-CBA122804D27}" type="sibTrans" cxnId="{AFD7C19C-0FD8-4551-B691-CA8BD73D1374}">
      <dgm:prSet/>
      <dgm:spPr/>
      <dgm:t>
        <a:bodyPr/>
        <a:lstStyle/>
        <a:p>
          <a:endParaRPr lang="es-EC"/>
        </a:p>
      </dgm:t>
    </dgm:pt>
    <dgm:pt modelId="{7CCEA353-FDF2-4FAD-A3AB-3FF8B62B658D}" type="parTrans" cxnId="{AFD7C19C-0FD8-4551-B691-CA8BD73D1374}">
      <dgm:prSet/>
      <dgm:spPr/>
      <dgm:t>
        <a:bodyPr/>
        <a:lstStyle/>
        <a:p>
          <a:endParaRPr lang="es-EC"/>
        </a:p>
      </dgm:t>
    </dgm:pt>
    <dgm:pt modelId="{CA4459B5-C225-41B7-A9D5-7DF8F7DD7841}">
      <dgm:prSet phldrT="[Texto]" custT="1"/>
      <dgm:spPr>
        <a:solidFill>
          <a:schemeClr val="accent1">
            <a:lumMod val="40000"/>
            <a:lumOff val="60000"/>
            <a:alpha val="94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Crecimiento corporativo.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ED624325-999C-4D8D-9D3B-0A1AB1F2B16F}" type="sibTrans" cxnId="{819888C1-F47D-40C0-8BF2-935ADBCE1036}">
      <dgm:prSet/>
      <dgm:spPr/>
      <dgm:t>
        <a:bodyPr/>
        <a:lstStyle/>
        <a:p>
          <a:endParaRPr lang="es-EC"/>
        </a:p>
      </dgm:t>
    </dgm:pt>
    <dgm:pt modelId="{48ACEB6E-1ACD-41E8-90B3-C534820AF659}" type="parTrans" cxnId="{819888C1-F47D-40C0-8BF2-935ADBCE1036}">
      <dgm:prSet/>
      <dgm:spPr/>
      <dgm:t>
        <a:bodyPr/>
        <a:lstStyle/>
        <a:p>
          <a:endParaRPr lang="es-EC"/>
        </a:p>
      </dgm:t>
    </dgm:pt>
    <dgm:pt modelId="{36D03BF3-5F9F-4F8B-A911-CE301F692CF8}">
      <dgm:prSet phldrT="[Texto]" custT="1"/>
      <dgm:spPr>
        <a:solidFill>
          <a:schemeClr val="accent1">
            <a:lumMod val="40000"/>
            <a:lumOff val="60000"/>
            <a:alpha val="94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Rentabilidad consistente.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B3C1FC69-E070-44F9-AE14-4EF0B0D1D54B}" type="sibTrans" cxnId="{612D9D3A-B9C0-4D0E-A1C1-70D97CB883C7}">
      <dgm:prSet/>
      <dgm:spPr/>
      <dgm:t>
        <a:bodyPr/>
        <a:lstStyle/>
        <a:p>
          <a:endParaRPr lang="es-EC"/>
        </a:p>
      </dgm:t>
    </dgm:pt>
    <dgm:pt modelId="{85A75255-73B2-40CB-83B2-19D3382CC5E1}" type="parTrans" cxnId="{612D9D3A-B9C0-4D0E-A1C1-70D97CB883C7}">
      <dgm:prSet/>
      <dgm:spPr/>
      <dgm:t>
        <a:bodyPr/>
        <a:lstStyle/>
        <a:p>
          <a:endParaRPr lang="es-EC"/>
        </a:p>
      </dgm:t>
    </dgm:pt>
    <dgm:pt modelId="{CBD5F950-AC8C-4D58-990C-189ECFB845DC}">
      <dgm:prSet phldrT="[Texto]" custT="1"/>
      <dgm:spPr>
        <a:solidFill>
          <a:schemeClr val="accent1">
            <a:lumMod val="40000"/>
            <a:lumOff val="60000"/>
            <a:alpha val="94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onstantia" pitchFamily="18" charset="0"/>
            </a:rPr>
            <a:t>Incrementar la inversión de capital.</a:t>
          </a:r>
          <a:endParaRPr lang="es-EC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FCD261DC-4464-46C4-9138-77D0136A7B0F}" type="sibTrans" cxnId="{820B1629-0E55-4887-AE95-F6065C963F33}">
      <dgm:prSet/>
      <dgm:spPr/>
      <dgm:t>
        <a:bodyPr/>
        <a:lstStyle/>
        <a:p>
          <a:endParaRPr lang="es-EC"/>
        </a:p>
      </dgm:t>
    </dgm:pt>
    <dgm:pt modelId="{C659BB61-05B5-49A7-8F6D-3A247F6BADE5}" type="parTrans" cxnId="{820B1629-0E55-4887-AE95-F6065C963F33}">
      <dgm:prSet/>
      <dgm:spPr/>
      <dgm:t>
        <a:bodyPr/>
        <a:lstStyle/>
        <a:p>
          <a:endParaRPr lang="es-EC"/>
        </a:p>
      </dgm:t>
    </dgm:pt>
    <dgm:pt modelId="{7BD5E641-CEC9-4FF3-AA2A-3257767A1B20}" type="pres">
      <dgm:prSet presAssocID="{BEA010CC-98AF-452F-A1E3-FD807A07F5B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C85814-F655-4ED2-B11F-D5C9C00A8CCB}" type="pres">
      <dgm:prSet presAssocID="{BEA010CC-98AF-452F-A1E3-FD807A07F5BB}" presName="diamond" presStyleLbl="bgShp" presStyleIdx="0" presStyleCnt="1" custScaleX="137879" custLinFactNeighborX="178"/>
      <dgm:spPr>
        <a:solidFill>
          <a:srgbClr val="3366FF"/>
        </a:solidFill>
      </dgm:spPr>
      <dgm:t>
        <a:bodyPr/>
        <a:lstStyle/>
        <a:p>
          <a:endParaRPr lang="es-ES"/>
        </a:p>
      </dgm:t>
    </dgm:pt>
    <dgm:pt modelId="{643896F1-95A2-46CB-A2A4-0BD969DA2448}" type="pres">
      <dgm:prSet presAssocID="{BEA010CC-98AF-452F-A1E3-FD807A07F5BB}" presName="quad1" presStyleLbl="node1" presStyleIdx="0" presStyleCnt="4" custScaleX="121523" custScaleY="117638" custLinFactNeighborX="-12571" custLinFactNeighborY="-3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255D8-B28B-4444-B3A3-B7D6FED0546B}" type="pres">
      <dgm:prSet presAssocID="{BEA010CC-98AF-452F-A1E3-FD807A07F5BB}" presName="quad2" presStyleLbl="node1" presStyleIdx="1" presStyleCnt="4" custScaleX="125331" custScaleY="116454" custLinFactNeighborX="9808" custLinFactNeighborY="-1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4383A-6605-43E8-B9D1-655ED710BA5A}" type="pres">
      <dgm:prSet presAssocID="{BEA010CC-98AF-452F-A1E3-FD807A07F5BB}" presName="quad3" presStyleLbl="node1" presStyleIdx="2" presStyleCnt="4" custScaleX="125330" custScaleY="110019" custLinFactNeighborX="-10704" custLinFactNeighborY="11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04756-92B8-4A2A-9309-CC4D0D835CFF}" type="pres">
      <dgm:prSet presAssocID="{BEA010CC-98AF-452F-A1E3-FD807A07F5BB}" presName="quad4" presStyleLbl="node1" presStyleIdx="3" presStyleCnt="4" custScaleX="119576" custScaleY="109868" custLinFactNeighborX="12686" custLinFactNeighborY="11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6F3350-8D7F-4686-889D-861203E7E1CF}" srcId="{BEA010CC-98AF-452F-A1E3-FD807A07F5BB}" destId="{424CC62A-755A-4062-94D6-09F668EA9D60}" srcOrd="2" destOrd="0" parTransId="{DD009D0C-E649-40D1-A106-B4133DE40F95}" sibTransId="{7BD23938-76C1-4DB5-8C79-E2689DEF69EF}"/>
    <dgm:cxn modelId="{5BD94945-12B2-42FB-A7D2-EDB662A9AB1E}" type="presOf" srcId="{3DA0C8FB-CA40-4196-8A23-BEC8A885EA02}" destId="{643896F1-95A2-46CB-A2A4-0BD969DA2448}" srcOrd="0" destOrd="3" presId="urn:microsoft.com/office/officeart/2005/8/layout/matrix3"/>
    <dgm:cxn modelId="{D5A38985-74CE-430F-9C1E-A3E4B35B47D4}" srcId="{424CC62A-755A-4062-94D6-09F668EA9D60}" destId="{AB44708E-FAC6-4666-A17D-BFD3850F39A2}" srcOrd="4" destOrd="0" parTransId="{3AEC4705-491C-4316-871E-0B345CCFA636}" sibTransId="{589F224A-73AC-474E-846E-E8C37413D415}"/>
    <dgm:cxn modelId="{52CE9A9E-80AB-4C97-BE4D-89C009C86DB2}" srcId="{243D227C-0D92-4308-90AD-A436A539A898}" destId="{3DA0C8FB-CA40-4196-8A23-BEC8A885EA02}" srcOrd="2" destOrd="0" parTransId="{A228BF9F-EF31-48B9-B4E3-CB92D5B40FE7}" sibTransId="{B4AB0493-D662-4802-B94F-0050FC033D64}"/>
    <dgm:cxn modelId="{FD4C3FCB-8B96-422A-902F-62489760C484}" type="presOf" srcId="{CBD5F950-AC8C-4D58-990C-189ECFB845DC}" destId="{D61255D8-B28B-4444-B3A3-B7D6FED0546B}" srcOrd="0" destOrd="1" presId="urn:microsoft.com/office/officeart/2005/8/layout/matrix3"/>
    <dgm:cxn modelId="{DFADDAF3-C1DB-42BE-A006-B172F41D1449}" type="presOf" srcId="{CB61DF8C-5DDF-4CFA-9ADF-480A83038187}" destId="{C2304756-92B8-4A2A-9309-CC4D0D835CFF}" srcOrd="0" destOrd="2" presId="urn:microsoft.com/office/officeart/2005/8/layout/matrix3"/>
    <dgm:cxn modelId="{30B5E711-2A9F-4CE1-A777-2B0C93B2D367}" type="presOf" srcId="{424CC62A-755A-4062-94D6-09F668EA9D60}" destId="{9764383A-6605-43E8-B9D1-655ED710BA5A}" srcOrd="0" destOrd="0" presId="urn:microsoft.com/office/officeart/2005/8/layout/matrix3"/>
    <dgm:cxn modelId="{4261F9B6-483A-4CF9-9664-931D0AAAA073}" srcId="{424CC62A-755A-4062-94D6-09F668EA9D60}" destId="{3B4E0843-6F8C-4846-B956-562361559D4A}" srcOrd="3" destOrd="0" parTransId="{57258332-7418-4C4E-8EA6-E58F89E7E20D}" sibTransId="{BA20EE99-39F6-4400-A8B1-ECADE7DC3BD6}"/>
    <dgm:cxn modelId="{7A6D24DD-1964-4D39-A29C-F768CA696646}" type="presOf" srcId="{3B4E0843-6F8C-4846-B956-562361559D4A}" destId="{9764383A-6605-43E8-B9D1-655ED710BA5A}" srcOrd="0" destOrd="4" presId="urn:microsoft.com/office/officeart/2005/8/layout/matrix3"/>
    <dgm:cxn modelId="{48AFB020-81A3-413E-BD0B-AA11C224B293}" type="presOf" srcId="{BE4F2707-A11E-4CAF-8529-B8BDAB4DA9DD}" destId="{9764383A-6605-43E8-B9D1-655ED710BA5A}" srcOrd="0" destOrd="2" presId="urn:microsoft.com/office/officeart/2005/8/layout/matrix3"/>
    <dgm:cxn modelId="{FFF1EA6F-2E17-41D5-A2E0-8F96920BF598}" type="presOf" srcId="{D894ABCF-881B-4003-B5B6-56BAA942AC68}" destId="{643896F1-95A2-46CB-A2A4-0BD969DA2448}" srcOrd="0" destOrd="1" presId="urn:microsoft.com/office/officeart/2005/8/layout/matrix3"/>
    <dgm:cxn modelId="{130F77B5-3DDB-4245-AF42-E2C888730FDE}" srcId="{4154B509-3F07-41BD-B619-519061081F47}" destId="{4476FC2A-E454-49AF-BD04-22AE0ABFE33F}" srcOrd="2" destOrd="0" parTransId="{3BE72D62-8EFC-4A3B-868A-5466E5F93581}" sibTransId="{211C4A36-0819-4DD0-9382-E49E600A1DD0}"/>
    <dgm:cxn modelId="{C5D6651B-9626-4199-BEA7-A61BDAC37AF6}" type="presOf" srcId="{0C8365D3-41B5-4688-8BFD-77ADCAFFBABA}" destId="{643896F1-95A2-46CB-A2A4-0BD969DA2448}" srcOrd="0" destOrd="5" presId="urn:microsoft.com/office/officeart/2005/8/layout/matrix3"/>
    <dgm:cxn modelId="{819888C1-F47D-40C0-8BF2-935ADBCE1036}" srcId="{AC3FFDEF-6207-4AC1-98AC-3D6AEA950FC0}" destId="{CA4459B5-C225-41B7-A9D5-7DF8F7DD7841}" srcOrd="2" destOrd="0" parTransId="{48ACEB6E-1ACD-41E8-90B3-C534820AF659}" sibTransId="{ED624325-999C-4D8D-9D3B-0A1AB1F2B16F}"/>
    <dgm:cxn modelId="{4F55D02E-8C02-4BA3-92D8-3C7887B3E205}" srcId="{243D227C-0D92-4308-90AD-A436A539A898}" destId="{3FC038E5-B118-4292-B272-D278AE17EC0E}" srcOrd="1" destOrd="0" parTransId="{330946F2-3755-4C64-8FE6-474EFD487666}" sibTransId="{613F8553-5D5F-4B99-A436-12973DA4DB53}"/>
    <dgm:cxn modelId="{C2FAC526-F065-4156-AF2C-6586669A4DA9}" type="presOf" srcId="{4476FC2A-E454-49AF-BD04-22AE0ABFE33F}" destId="{C2304756-92B8-4A2A-9309-CC4D0D835CFF}" srcOrd="0" destOrd="3" presId="urn:microsoft.com/office/officeart/2005/8/layout/matrix3"/>
    <dgm:cxn modelId="{5DC602BD-ACA5-4B77-A269-8BB2BFFC3A23}" type="presOf" srcId="{AB44708E-FAC6-4666-A17D-BFD3850F39A2}" destId="{9764383A-6605-43E8-B9D1-655ED710BA5A}" srcOrd="0" destOrd="5" presId="urn:microsoft.com/office/officeart/2005/8/layout/matrix3"/>
    <dgm:cxn modelId="{1E3A0105-6E65-42B7-B755-D79B7A8AE31B}" type="presOf" srcId="{4154B509-3F07-41BD-B619-519061081F47}" destId="{C2304756-92B8-4A2A-9309-CC4D0D835CFF}" srcOrd="0" destOrd="0" presId="urn:microsoft.com/office/officeart/2005/8/layout/matrix3"/>
    <dgm:cxn modelId="{58B73772-6430-46FB-952F-B4AFD926637C}" srcId="{243D227C-0D92-4308-90AD-A436A539A898}" destId="{BE1D3F07-700B-4ABF-9136-A25B5C41513E}" srcOrd="3" destOrd="0" parTransId="{990BE0AC-959F-4907-B827-ADF9DA1BD1EC}" sibTransId="{C10E67B4-B306-4B52-A5DF-E00D6226E06E}"/>
    <dgm:cxn modelId="{486305AA-4A0D-492E-B576-3313FC90D813}" type="presOf" srcId="{BEA010CC-98AF-452F-A1E3-FD807A07F5BB}" destId="{7BD5E641-CEC9-4FF3-AA2A-3257767A1B20}" srcOrd="0" destOrd="0" presId="urn:microsoft.com/office/officeart/2005/8/layout/matrix3"/>
    <dgm:cxn modelId="{76022C3C-21C0-4381-878A-126F661E9BAF}" srcId="{424CC62A-755A-4062-94D6-09F668EA9D60}" destId="{3ED9ACB8-A20F-4D8C-B8E5-1510614E959A}" srcOrd="2" destOrd="0" parTransId="{906E7AF5-DFFC-426C-8DD4-3A60B129EDD1}" sibTransId="{B2DF6F53-D449-487D-AF4E-A4BC5C38A047}"/>
    <dgm:cxn modelId="{AFD7C19C-0FD8-4551-B691-CA8BD73D1374}" srcId="{AC3FFDEF-6207-4AC1-98AC-3D6AEA950FC0}" destId="{C3D4470B-E5C5-4316-9177-7A8C309BD6AB}" srcOrd="3" destOrd="0" parTransId="{7CCEA353-FDF2-4FAD-A3AB-3FF8B62B658D}" sibTransId="{F25A57CE-FEA4-4350-A6EF-CBA122804D27}"/>
    <dgm:cxn modelId="{0D239577-E901-4D99-B44B-186D231B425F}" type="presOf" srcId="{3ED9ACB8-A20F-4D8C-B8E5-1510614E959A}" destId="{9764383A-6605-43E8-B9D1-655ED710BA5A}" srcOrd="0" destOrd="3" presId="urn:microsoft.com/office/officeart/2005/8/layout/matrix3"/>
    <dgm:cxn modelId="{2D2EAD15-CA3C-4B30-B227-8E642F808F70}" srcId="{424CC62A-755A-4062-94D6-09F668EA9D60}" destId="{BF76B241-3FDD-45A1-9C42-4F1E875EF5D6}" srcOrd="0" destOrd="0" parTransId="{AB8A2A67-9337-4460-9FA6-B370A4B7A92F}" sibTransId="{3D5DB2ED-03BD-4493-B34C-556F6C96721F}"/>
    <dgm:cxn modelId="{7FF2EF1F-4506-4BF9-AE63-0688D926B62C}" srcId="{424CC62A-755A-4062-94D6-09F668EA9D60}" destId="{BE4F2707-A11E-4CAF-8529-B8BDAB4DA9DD}" srcOrd="1" destOrd="0" parTransId="{60B80C47-6BDE-4401-A55F-D441FC97142A}" sibTransId="{BE539763-96DD-4D6C-BED0-B82873C87DB1}"/>
    <dgm:cxn modelId="{C69D4675-5F4D-4C6F-9C5F-C7CCEEF08E91}" srcId="{243D227C-0D92-4308-90AD-A436A539A898}" destId="{0C8365D3-41B5-4688-8BFD-77ADCAFFBABA}" srcOrd="4" destOrd="0" parTransId="{FB76B1D5-2327-4599-B9C5-99D607AD83C9}" sibTransId="{D1C3258F-40C7-4746-BF8C-7FC1DD306F00}"/>
    <dgm:cxn modelId="{3D28CADD-B6F1-410C-AD44-C904C822EF1A}" type="presOf" srcId="{BF76B241-3FDD-45A1-9C42-4F1E875EF5D6}" destId="{9764383A-6605-43E8-B9D1-655ED710BA5A}" srcOrd="0" destOrd="1" presId="urn:microsoft.com/office/officeart/2005/8/layout/matrix3"/>
    <dgm:cxn modelId="{F4268031-150C-44E0-A254-E44CB1B5386F}" type="presOf" srcId="{BE1D3F07-700B-4ABF-9136-A25B5C41513E}" destId="{643896F1-95A2-46CB-A2A4-0BD969DA2448}" srcOrd="0" destOrd="4" presId="urn:microsoft.com/office/officeart/2005/8/layout/matrix3"/>
    <dgm:cxn modelId="{312481DF-CD09-4B72-8629-7546C4A2A877}" srcId="{BEA010CC-98AF-452F-A1E3-FD807A07F5BB}" destId="{AC3FFDEF-6207-4AC1-98AC-3D6AEA950FC0}" srcOrd="1" destOrd="0" parTransId="{B972EC95-87CC-4A0B-809B-70CD50574326}" sibTransId="{4E8C4372-056E-4E9D-9A4B-0676DE460FFF}"/>
    <dgm:cxn modelId="{2EDDBEA0-6E15-48CA-AA0A-16FCE3E723C0}" srcId="{BEA010CC-98AF-452F-A1E3-FD807A07F5BB}" destId="{4154B509-3F07-41BD-B619-519061081F47}" srcOrd="3" destOrd="0" parTransId="{4D7469FA-A09F-4376-9FFD-D6C0FEA3FB33}" sibTransId="{73EF2F72-63BB-4841-9823-2BB17C78558C}"/>
    <dgm:cxn modelId="{A8A7F1BC-93D7-4FB3-BC22-B041CFF465D1}" type="presOf" srcId="{24218D89-F610-4349-9469-215F421ACC71}" destId="{C2304756-92B8-4A2A-9309-CC4D0D835CFF}" srcOrd="0" destOrd="4" presId="urn:microsoft.com/office/officeart/2005/8/layout/matrix3"/>
    <dgm:cxn modelId="{C15BB69B-90CD-4F27-805D-B46E9843A9CA}" type="presOf" srcId="{205B6051-541F-4BC4-8419-2628863E21AA}" destId="{C2304756-92B8-4A2A-9309-CC4D0D835CFF}" srcOrd="0" destOrd="5" presId="urn:microsoft.com/office/officeart/2005/8/layout/matrix3"/>
    <dgm:cxn modelId="{179B8797-74A0-4BA8-B3B9-972B97B051B2}" srcId="{4154B509-3F07-41BD-B619-519061081F47}" destId="{205B6051-541F-4BC4-8419-2628863E21AA}" srcOrd="4" destOrd="0" parTransId="{898F24D0-FFA8-4EC7-AE25-87B6842447B4}" sibTransId="{BAF1E4FF-FE8B-4725-A614-9E4D0C9C9B2A}"/>
    <dgm:cxn modelId="{6877CF46-D7A7-4DA0-9586-8F609D090DF2}" type="presOf" srcId="{36D03BF3-5F9F-4F8B-A911-CE301F692CF8}" destId="{D61255D8-B28B-4444-B3A3-B7D6FED0546B}" srcOrd="0" destOrd="2" presId="urn:microsoft.com/office/officeart/2005/8/layout/matrix3"/>
    <dgm:cxn modelId="{56F392A9-DF56-4B3E-B915-035D117FD47D}" type="presOf" srcId="{3FC038E5-B118-4292-B272-D278AE17EC0E}" destId="{643896F1-95A2-46CB-A2A4-0BD969DA2448}" srcOrd="0" destOrd="2" presId="urn:microsoft.com/office/officeart/2005/8/layout/matrix3"/>
    <dgm:cxn modelId="{B31E4ABB-F862-42BD-8E6D-09D43C14CE80}" type="presOf" srcId="{CA4459B5-C225-41B7-A9D5-7DF8F7DD7841}" destId="{D61255D8-B28B-4444-B3A3-B7D6FED0546B}" srcOrd="0" destOrd="3" presId="urn:microsoft.com/office/officeart/2005/8/layout/matrix3"/>
    <dgm:cxn modelId="{2E240F52-24C0-4404-83DA-263B8B7FB5D6}" type="presOf" srcId="{C3D4470B-E5C5-4316-9177-7A8C309BD6AB}" destId="{D61255D8-B28B-4444-B3A3-B7D6FED0546B}" srcOrd="0" destOrd="4" presId="urn:microsoft.com/office/officeart/2005/8/layout/matrix3"/>
    <dgm:cxn modelId="{612D9D3A-B9C0-4D0E-A1C1-70D97CB883C7}" srcId="{AC3FFDEF-6207-4AC1-98AC-3D6AEA950FC0}" destId="{36D03BF3-5F9F-4F8B-A911-CE301F692CF8}" srcOrd="1" destOrd="0" parTransId="{85A75255-73B2-40CB-83B2-19D3382CC5E1}" sibTransId="{B3C1FC69-E070-44F9-AE14-4EF0B0D1D54B}"/>
    <dgm:cxn modelId="{820B1629-0E55-4887-AE95-F6065C963F33}" srcId="{AC3FFDEF-6207-4AC1-98AC-3D6AEA950FC0}" destId="{CBD5F950-AC8C-4D58-990C-189ECFB845DC}" srcOrd="0" destOrd="0" parTransId="{C659BB61-05B5-49A7-8F6D-3A247F6BADE5}" sibTransId="{FCD261DC-4464-46C4-9138-77D0136A7B0F}"/>
    <dgm:cxn modelId="{615AD710-5FE3-4053-8DBF-16CF98249AEB}" srcId="{4154B509-3F07-41BD-B619-519061081F47}" destId="{24218D89-F610-4349-9469-215F421ACC71}" srcOrd="3" destOrd="0" parTransId="{8487DB13-D5DB-410A-B08D-D25F4EED28C7}" sibTransId="{E26DAA10-8AA5-4821-9067-95604F527E8A}"/>
    <dgm:cxn modelId="{8831DDB5-797E-4415-B722-469BB7CC2081}" srcId="{BEA010CC-98AF-452F-A1E3-FD807A07F5BB}" destId="{243D227C-0D92-4308-90AD-A436A539A898}" srcOrd="0" destOrd="0" parTransId="{AD6C1196-43CF-4915-9D5C-1711721732C5}" sibTransId="{20EF3940-8B59-4CBE-9D45-A9B123D1780B}"/>
    <dgm:cxn modelId="{A0F2E529-2F96-4FE9-A61A-7185BC2B7ACC}" type="presOf" srcId="{F35DDCE8-715B-44E0-A430-DBFF19A4A6D2}" destId="{C2304756-92B8-4A2A-9309-CC4D0D835CFF}" srcOrd="0" destOrd="1" presId="urn:microsoft.com/office/officeart/2005/8/layout/matrix3"/>
    <dgm:cxn modelId="{29F6AD81-6420-4EC1-A1ED-36F4E81FE5A7}" srcId="{4154B509-3F07-41BD-B619-519061081F47}" destId="{CB61DF8C-5DDF-4CFA-9ADF-480A83038187}" srcOrd="1" destOrd="0" parTransId="{DF403A1A-E323-4613-8F3C-C4DDDFC99AA9}" sibTransId="{EB48CB06-D318-44FD-ACF2-833AC4858AC3}"/>
    <dgm:cxn modelId="{F78A6FBD-FCDA-4AEB-B550-87187F3F90B6}" type="presOf" srcId="{AC3FFDEF-6207-4AC1-98AC-3D6AEA950FC0}" destId="{D61255D8-B28B-4444-B3A3-B7D6FED0546B}" srcOrd="0" destOrd="0" presId="urn:microsoft.com/office/officeart/2005/8/layout/matrix3"/>
    <dgm:cxn modelId="{91AC1018-9E3F-41F4-8FB6-F92A8E3E816F}" type="presOf" srcId="{243D227C-0D92-4308-90AD-A436A539A898}" destId="{643896F1-95A2-46CB-A2A4-0BD969DA2448}" srcOrd="0" destOrd="0" presId="urn:microsoft.com/office/officeart/2005/8/layout/matrix3"/>
    <dgm:cxn modelId="{81C0CD85-97A4-4DBA-BD37-B880622C6526}" srcId="{243D227C-0D92-4308-90AD-A436A539A898}" destId="{D894ABCF-881B-4003-B5B6-56BAA942AC68}" srcOrd="0" destOrd="0" parTransId="{D6BA64BF-4EEA-4399-94A6-79F5F8559B32}" sibTransId="{A2ECE8EC-1D20-446B-9CE2-82A829156054}"/>
    <dgm:cxn modelId="{25604D3F-465F-4262-BB7E-B5D39847AA5E}" srcId="{4154B509-3F07-41BD-B619-519061081F47}" destId="{F35DDCE8-715B-44E0-A430-DBFF19A4A6D2}" srcOrd="0" destOrd="0" parTransId="{72635AD3-0481-407A-9FD0-6E5D8BB1B989}" sibTransId="{BE7B4B40-373F-41F4-9E10-286903A03303}"/>
    <dgm:cxn modelId="{04D323B7-29A3-4392-9D50-7E703C8F92C8}" type="presParOf" srcId="{7BD5E641-CEC9-4FF3-AA2A-3257767A1B20}" destId="{0EC85814-F655-4ED2-B11F-D5C9C00A8CCB}" srcOrd="0" destOrd="0" presId="urn:microsoft.com/office/officeart/2005/8/layout/matrix3"/>
    <dgm:cxn modelId="{D4A06605-4310-47E4-91A7-73336C995950}" type="presParOf" srcId="{7BD5E641-CEC9-4FF3-AA2A-3257767A1B20}" destId="{643896F1-95A2-46CB-A2A4-0BD969DA2448}" srcOrd="1" destOrd="0" presId="urn:microsoft.com/office/officeart/2005/8/layout/matrix3"/>
    <dgm:cxn modelId="{1E832CE3-426D-4A10-9C4A-6598A0282FB1}" type="presParOf" srcId="{7BD5E641-CEC9-4FF3-AA2A-3257767A1B20}" destId="{D61255D8-B28B-4444-B3A3-B7D6FED0546B}" srcOrd="2" destOrd="0" presId="urn:microsoft.com/office/officeart/2005/8/layout/matrix3"/>
    <dgm:cxn modelId="{ED395D5A-009B-4D0F-98F4-E8CD9E9F2EFF}" type="presParOf" srcId="{7BD5E641-CEC9-4FF3-AA2A-3257767A1B20}" destId="{9764383A-6605-43E8-B9D1-655ED710BA5A}" srcOrd="3" destOrd="0" presId="urn:microsoft.com/office/officeart/2005/8/layout/matrix3"/>
    <dgm:cxn modelId="{879F93E4-5334-4E84-94DE-F2F5C5AA56B7}" type="presParOf" srcId="{7BD5E641-CEC9-4FF3-AA2A-3257767A1B20}" destId="{C2304756-92B8-4A2A-9309-CC4D0D835CFF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85814-F655-4ED2-B11F-D5C9C00A8CCB}">
      <dsp:nvSpPr>
        <dsp:cNvPr id="0" name=""/>
        <dsp:cNvSpPr/>
      </dsp:nvSpPr>
      <dsp:spPr>
        <a:xfrm>
          <a:off x="233462" y="0"/>
          <a:ext cx="6751305" cy="4896544"/>
        </a:xfrm>
        <a:prstGeom prst="diamond">
          <a:avLst/>
        </a:prstGeom>
        <a:solidFill>
          <a:srgbClr val="33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896F1-95A2-46CB-A2A4-0BD969DA2448}">
      <dsp:nvSpPr>
        <dsp:cNvPr id="0" name=""/>
        <dsp:cNvSpPr/>
      </dsp:nvSpPr>
      <dsp:spPr>
        <a:xfrm>
          <a:off x="1171730" y="222569"/>
          <a:ext cx="2320666" cy="224647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onstantia" pitchFamily="18" charset="0"/>
            </a:rPr>
            <a:t>Clientes</a:t>
          </a:r>
          <a:endParaRPr lang="es-EC" sz="1400" b="1" kern="1200" dirty="0"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Precios bajos.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Calidad del producto y servicio.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Facilidades y forma de pago.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Atención personalizada.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Entregas oportunas</a:t>
          </a:r>
          <a:r>
            <a:rPr lang="es-EC" sz="900" kern="1200" dirty="0" smtClean="0">
              <a:solidFill>
                <a:schemeClr val="tx1"/>
              </a:solidFill>
            </a:rPr>
            <a:t>.</a:t>
          </a:r>
          <a:endParaRPr lang="es-EC" sz="900" kern="1200" dirty="0">
            <a:solidFill>
              <a:schemeClr val="tx1"/>
            </a:solidFill>
          </a:endParaRPr>
        </a:p>
      </dsp:txBody>
      <dsp:txXfrm>
        <a:off x="1171730" y="222569"/>
        <a:ext cx="2320666" cy="2246476"/>
      </dsp:txXfrm>
    </dsp:sp>
    <dsp:sp modelId="{D61255D8-B28B-4444-B3A3-B7D6FED0546B}">
      <dsp:nvSpPr>
        <dsp:cNvPr id="0" name=""/>
        <dsp:cNvSpPr/>
      </dsp:nvSpPr>
      <dsp:spPr>
        <a:xfrm>
          <a:off x="3619279" y="288032"/>
          <a:ext cx="2393386" cy="2223866"/>
        </a:xfrm>
        <a:prstGeom prst="roundRect">
          <a:avLst/>
        </a:prstGeom>
        <a:solidFill>
          <a:schemeClr val="accent1">
            <a:lumMod val="40000"/>
            <a:lumOff val="60000"/>
            <a:alpha val="94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onstantia" pitchFamily="18" charset="0"/>
            </a:rPr>
            <a:t>Accionista</a:t>
          </a:r>
          <a:endParaRPr lang="es-EC" sz="1400" b="1" kern="1200" dirty="0"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Incrementar la inversión de capital.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Rentabilidad consistente.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Crecimiento corporativo.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Mayor posicionamiento en el mercado.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619279" y="288032"/>
        <a:ext cx="2393386" cy="2223866"/>
      </dsp:txXfrm>
    </dsp:sp>
    <dsp:sp modelId="{9764383A-6605-43E8-B9D1-655ED710BA5A}">
      <dsp:nvSpPr>
        <dsp:cNvPr id="0" name=""/>
        <dsp:cNvSpPr/>
      </dsp:nvSpPr>
      <dsp:spPr>
        <a:xfrm>
          <a:off x="1171033" y="2651547"/>
          <a:ext cx="2393367" cy="21009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onstantia" pitchFamily="18" charset="0"/>
            </a:rPr>
            <a:t>Proveedores</a:t>
          </a:r>
          <a:endParaRPr lang="es-EC" sz="1400" b="1" kern="1200" dirty="0"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Incremento de órdenes de pedido.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Excelentes relaciones laborales.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Pagos puntuales.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Eficientes recepción de órdenes.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Solución óptima y eficiente a problemas.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171033" y="2651547"/>
        <a:ext cx="2393367" cy="2100980"/>
      </dsp:txXfrm>
    </dsp:sp>
    <dsp:sp modelId="{C2304756-92B8-4A2A-9309-CC4D0D835CFF}">
      <dsp:nvSpPr>
        <dsp:cNvPr id="0" name=""/>
        <dsp:cNvSpPr/>
      </dsp:nvSpPr>
      <dsp:spPr>
        <a:xfrm>
          <a:off x="3729189" y="2654440"/>
          <a:ext cx="2283485" cy="209809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onstantia" pitchFamily="18" charset="0"/>
            </a:rPr>
            <a:t>Empleados</a:t>
          </a:r>
          <a:endParaRPr lang="es-EC" sz="1400" b="1" kern="1200" dirty="0"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Desarrollo profesional.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Estabilidad laboral.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Constantia" pitchFamily="18" charset="0"/>
            </a:rPr>
            <a:t>Salarios competitivos.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Incentivos y reconocimientos por desempeño.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Constantia" pitchFamily="18" charset="0"/>
            </a:rPr>
            <a:t>Relaciones laborales satisfactorias.</a:t>
          </a:r>
          <a:endParaRPr lang="es-EC" sz="12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729189" y="2654440"/>
        <a:ext cx="2283485" cy="209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968E-C2A1-4FE9-AD10-C12F44BD0255}" type="datetimeFigureOut">
              <a:rPr lang="es-ES" smtClean="0"/>
              <a:pPr/>
              <a:t>14/11/2010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9DA70-7A5E-4355-8AD7-BA34A0C8F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3232-DCB5-4E62-A735-95833C8D3CB2}" type="datetimeFigureOut">
              <a:rPr lang="es-ES" smtClean="0"/>
              <a:pPr/>
              <a:t>14/11/2010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E8173-4306-4AA7-BBA3-73F5DA6EAC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E8173-4306-4AA7-BBA3-73F5DA6EACC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E8173-4306-4AA7-BBA3-73F5DA6EACCF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443-8E34-4150-8543-6593BF5710FE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7A5E-20DD-46EC-9E46-D83404298B7E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63EC-EA2B-493C-BFBD-A3D0E3689A2B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2422-7CA2-410D-ABBF-9613F9D791DD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5C61-9867-4C81-B1FC-7EA489730A92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DC5-0AE2-4810-917B-885A8971F01F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4C12-BD22-40BF-91BE-902EE276ADA3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CB55-E2FD-4B3C-84FB-A42A79928249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B0F9-29DB-4160-9ACD-B417DE41842D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35BC-CA80-43B0-9040-BA23B297A4D3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B1D0-F551-4D1A-9B71-46127D43A1E3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1B3EAD-0E8B-4692-BD5F-E6F6ABD7A89F}" type="datetime1">
              <a:rPr lang="es-ES" smtClean="0"/>
              <a:pPr/>
              <a:t>14/11/2010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56052CF-EE5B-4C4E-B531-219BFB5A3A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log.espol.edu.ec/link/files/2009/06/logo2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TESIS%20REVISION/dashboard%20(Definitivo).xlsx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Ver imagen en tamaño comple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2123728" y="198884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  <a:latin typeface="Constantia" pitchFamily="18" charset="0"/>
                <a:ea typeface="+mj-ea"/>
                <a:cs typeface="+mj-cs"/>
              </a:rPr>
              <a:t>TESINA DE GRADO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/>
            </a:r>
            <a:br>
              <a:rPr lang="es-EC" sz="1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</a:br>
            <a:endParaRPr lang="es-EC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 bwMode="auto">
          <a:xfrm>
            <a:off x="2195736" y="613137"/>
            <a:ext cx="6301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dirty="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rPr>
              <a:t>ESCUELA SUPERIOR POLITÉCNICA DEL LITORAL</a:t>
            </a:r>
            <a:br>
              <a:rPr lang="es-EC" sz="2000" b="1" dirty="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es-EC" sz="2000" b="1" dirty="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rPr>
              <a:t>Instituto de Ciencias Matemáticas</a:t>
            </a:r>
            <a:br>
              <a:rPr lang="es-EC" sz="2000" b="1" dirty="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es-EC" sz="2000" b="1" dirty="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rPr>
              <a:t>Ingeniería en Auditoría y Control de Gestión</a:t>
            </a:r>
            <a:endParaRPr lang="es-EC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00430" y="2143116"/>
            <a:ext cx="2727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  <a:latin typeface="Constantia" pitchFamily="18" charset="0"/>
                <a:ea typeface="+mj-ea"/>
                <a:cs typeface="+mj-cs"/>
              </a:rPr>
              <a:t>TESINA DE GRADO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/>
            </a:r>
            <a:br>
              <a:rPr lang="es-EC" sz="16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</a:br>
            <a:endParaRPr lang="es-EC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51920" y="194993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dirty="0">
                <a:latin typeface="Constantia" pitchFamily="18" charset="0"/>
                <a:ea typeface="+mj-ea"/>
                <a:cs typeface="+mj-cs"/>
              </a:rPr>
              <a:t>TESINA DE GRADO</a:t>
            </a:r>
          </a:p>
          <a:p>
            <a:endParaRPr lang="es-MX" sz="1600" b="1" dirty="0" smtClean="0">
              <a:latin typeface="Constantia" pitchFamily="18" charset="0"/>
            </a:endParaRPr>
          </a:p>
          <a:p>
            <a:endParaRPr lang="es-ES" sz="1600" b="1" dirty="0">
              <a:latin typeface="Constant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31640" y="2420888"/>
            <a:ext cx="7164288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700" dirty="0" smtClean="0">
                <a:latin typeface="Constantia" pitchFamily="18" charset="0"/>
              </a:rPr>
              <a:t>"Diseño de un Plan estratégico basado en la metodología del Balanced Scorecard e Implementación de un sistema de Gestión para los principales indicadores de una comercializadora de repuestos eléctricos de vehículos de la ciudad de Guayaquil"</a:t>
            </a:r>
            <a:endParaRPr lang="es-ES" sz="1700" dirty="0">
              <a:latin typeface="Constanti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23728" y="4050938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latin typeface="Constantia" pitchFamily="18" charset="0"/>
              </a:rPr>
              <a:t>Previo a la obtención del Título de:</a:t>
            </a:r>
          </a:p>
          <a:p>
            <a:pPr algn="ctr">
              <a:lnSpc>
                <a:spcPct val="150000"/>
              </a:lnSpc>
            </a:pPr>
            <a:r>
              <a:rPr lang="es-MX" sz="1600" dirty="0" smtClean="0">
                <a:latin typeface="Constantia" pitchFamily="18" charset="0"/>
              </a:rPr>
              <a:t>INGENIERÍA EN AUDITORÍA  Y CONTROL DE GESTIÓN</a:t>
            </a:r>
          </a:p>
          <a:p>
            <a:pPr algn="ctr">
              <a:lnSpc>
                <a:spcPct val="150000"/>
              </a:lnSpc>
            </a:pPr>
            <a:r>
              <a:rPr lang="es-MX" sz="1600" dirty="0" smtClean="0">
                <a:latin typeface="Constantia" pitchFamily="18" charset="0"/>
              </a:rPr>
              <a:t>ESPECIALIDAD: CALIDAD DE PROCESOS</a:t>
            </a:r>
          </a:p>
          <a:p>
            <a:r>
              <a:rPr lang="es-EC" dirty="0" smtClean="0">
                <a:solidFill>
                  <a:schemeClr val="bg1"/>
                </a:solidFill>
                <a:latin typeface="Constantia" pitchFamily="18" charset="0"/>
              </a:rPr>
              <a:t>INGENIERÍA EN AUDITORÍAALIDAD DE PROCESOS</a:t>
            </a:r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195736" y="533430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latin typeface="Constantia" pitchFamily="18" charset="0"/>
              </a:rPr>
              <a:t>Presentado por:</a:t>
            </a:r>
          </a:p>
          <a:p>
            <a:pPr algn="ctr">
              <a:lnSpc>
                <a:spcPct val="150000"/>
              </a:lnSpc>
            </a:pPr>
            <a:r>
              <a:rPr lang="es-MX" sz="1600" dirty="0" smtClean="0">
                <a:latin typeface="Constantia" pitchFamily="18" charset="0"/>
              </a:rPr>
              <a:t>YULIANA PAOLA TRIVIÑO CHÓEZ</a:t>
            </a:r>
            <a:endParaRPr lang="es-ES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323528" y="6309320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6309320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2857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2"/>
                </a:solidFill>
                <a:latin typeface="Constantia" pitchFamily="18" charset="0"/>
              </a:rPr>
              <a:t>Análisis del Mercado y la Competencia</a:t>
            </a:r>
            <a:endParaRPr lang="es-ES" sz="36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 rot="5400000">
            <a:off x="4972050" y="10985500"/>
            <a:ext cx="593725" cy="371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44774227 h 21600"/>
              <a:gd name="T4" fmla="*/ 2147483647 w 21600"/>
              <a:gd name="T5" fmla="*/ 1889544052 h 21600"/>
              <a:gd name="T6" fmla="*/ 2147483647 w 21600"/>
              <a:gd name="T7" fmla="*/ 9447742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571472" y="1000108"/>
          <a:ext cx="8215341" cy="5214974"/>
        </p:xfrm>
        <a:graphic>
          <a:graphicData uri="http://schemas.openxmlformats.org/presentationml/2006/ole">
            <p:oleObj spid="_x0000_s27649" name="Worksheet" r:id="rId4" imgW="10182149" imgH="93058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539552" y="6237312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27985" y="6309320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88640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 smtClean="0">
                <a:solidFill>
                  <a:schemeClr val="tx2"/>
                </a:solidFill>
                <a:latin typeface="Constantia" pitchFamily="18" charset="0"/>
              </a:rPr>
              <a:t>Identificación de los principales Stakeholders</a:t>
            </a:r>
            <a:endParaRPr lang="es-ES" sz="38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1484784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Constantia" pitchFamily="18" charset="0"/>
              </a:rPr>
              <a:t>Los stakeholders son un grupo de individuos e instituciones cuyos objetivos y logros dependen de lo que haga la organización y de los que a su vez depende los mismos de la organización. 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Constantia" pitchFamily="18" charset="0"/>
              </a:rPr>
              <a:t>Los principales Stakeholders identificados en la organización son los siguientes:</a:t>
            </a:r>
          </a:p>
          <a:p>
            <a:pPr algn="just"/>
            <a:endParaRPr lang="es-ES" dirty="0" smtClean="0"/>
          </a:p>
          <a:p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31840" y="3789040"/>
            <a:ext cx="3744416" cy="50405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onstantia" pitchFamily="18" charset="0"/>
              </a:rPr>
              <a:t>STERN ELECTRICAL VIP S.A</a:t>
            </a:r>
            <a:endParaRPr lang="es-ES" sz="1400" b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979712" y="4437112"/>
            <a:ext cx="1368152" cy="1584176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onstantia" pitchFamily="18" charset="0"/>
              </a:rPr>
              <a:t>CLIENTES</a:t>
            </a:r>
            <a:endParaRPr lang="es-ES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63888" y="4437112"/>
            <a:ext cx="1296144" cy="1584176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onstantia" pitchFamily="18" charset="0"/>
              </a:rPr>
              <a:t>EMPLEADOS</a:t>
            </a:r>
            <a:endParaRPr lang="es-ES" sz="1400" b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660232" y="4437112"/>
            <a:ext cx="1440160" cy="1584176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onstantia" pitchFamily="18" charset="0"/>
              </a:rPr>
              <a:t>ACCIONISTAS</a:t>
            </a:r>
            <a:endParaRPr lang="es-ES" sz="1400" b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04048" y="4437112"/>
            <a:ext cx="1512168" cy="1584176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onstantia" pitchFamily="18" charset="0"/>
              </a:rPr>
              <a:t>PROVEEDORES</a:t>
            </a:r>
            <a:endParaRPr lang="es-ES" sz="1400" b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179512" y="6504384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8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5048" y="476672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 smtClean="0">
                <a:solidFill>
                  <a:schemeClr val="tx2"/>
                </a:solidFill>
                <a:latin typeface="Constantia" pitchFamily="18" charset="0"/>
              </a:rPr>
              <a:t>Requerimiento de los Stakeholders</a:t>
            </a:r>
            <a:endParaRPr lang="es-ES" sz="38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graphicFrame>
        <p:nvGraphicFramePr>
          <p:cNvPr id="10" name="6 Marcador de contenido"/>
          <p:cNvGraphicFramePr>
            <a:graphicFrameLocks/>
          </p:cNvGraphicFramePr>
          <p:nvPr/>
        </p:nvGraphicFramePr>
        <p:xfrm>
          <a:off x="1043608" y="1340768"/>
          <a:ext cx="7200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467544" y="6504384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99992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tx2"/>
                </a:solidFill>
                <a:latin typeface="Constantia" pitchFamily="18" charset="0"/>
              </a:rPr>
              <a:t>Innovación Estratégica</a:t>
            </a:r>
            <a:endParaRPr lang="es-ES" sz="4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469683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Constantia" pitchFamily="18" charset="0"/>
              </a:rPr>
              <a:t>La propuesta de valor es una promesa implícita que resumen las principales fortalezas de la empresa. </a:t>
            </a:r>
          </a:p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Constantia" pitchFamily="18" charset="0"/>
              </a:rPr>
              <a:t>La propuesta de valor de Stern Electrical VIP S.A es la siguiente:</a:t>
            </a:r>
            <a:endParaRPr lang="es-ES" sz="2000" dirty="0" smtClean="0">
              <a:latin typeface="Constantia" pitchFamily="18" charset="0"/>
            </a:endParaRPr>
          </a:p>
          <a:p>
            <a:endParaRPr lang="es-ES" dirty="0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07704" y="3429000"/>
            <a:ext cx="5832648" cy="108012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“Repuestos de marcas a precios bajos, calidad  y servicio personalizado”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602" t="26375" r="29328" b="10626"/>
          <a:stretch>
            <a:fillRect/>
          </a:stretch>
        </p:blipFill>
        <p:spPr bwMode="auto">
          <a:xfrm>
            <a:off x="611560" y="980728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611560" y="6504384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8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75656" y="332656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Cuadros Estratégicos</a:t>
            </a:r>
            <a:endParaRPr lang="es-ES" sz="37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539552" y="6504384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55976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l="4793" t="27187" r="9567" b="12766"/>
          <a:stretch>
            <a:fillRect/>
          </a:stretch>
        </p:blipFill>
        <p:spPr bwMode="auto">
          <a:xfrm>
            <a:off x="611560" y="1268760"/>
            <a:ext cx="8101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475656" y="332656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Cuadros Estratégicos</a:t>
            </a:r>
            <a:endParaRPr lang="es-ES" sz="37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395536" y="6453336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9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25219" r="8090" b="12766"/>
          <a:stretch>
            <a:fillRect/>
          </a:stretch>
        </p:blipFill>
        <p:spPr bwMode="auto">
          <a:xfrm>
            <a:off x="539552" y="1196752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619672" y="332656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Cuadros Estratégicos</a:t>
            </a:r>
            <a:endParaRPr lang="es-ES" sz="37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251520" y="6504384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548680"/>
            <a:ext cx="8173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tx2"/>
                </a:solidFill>
                <a:latin typeface="Constantia" pitchFamily="18" charset="0"/>
              </a:rPr>
              <a:t>Determinación de la Misión Organizacional</a:t>
            </a:r>
            <a:endParaRPr lang="es-ES" sz="3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3284984"/>
            <a:ext cx="8173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tx2"/>
                </a:solidFill>
                <a:latin typeface="Constantia" pitchFamily="18" charset="0"/>
              </a:rPr>
              <a:t>Determinación de la Visión Organizacional</a:t>
            </a:r>
            <a:endParaRPr lang="es-ES" sz="3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71600" y="1412776"/>
            <a:ext cx="7344816" cy="1512168"/>
          </a:xfrm>
          <a:prstGeom prst="rect">
            <a:avLst/>
          </a:prstGeom>
          <a:solidFill>
            <a:srgbClr val="0070C0">
              <a:alpha val="42000"/>
            </a:srgb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“Comercializar a nivel nacional repuestos eléctricos de vehículos, brindando asesoría  técnica en el sector automotriz para ofrecer un servicio especializado y de calidad a nuestros clientes”.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71600" y="4005064"/>
            <a:ext cx="7416824" cy="1800200"/>
          </a:xfrm>
          <a:prstGeom prst="rect">
            <a:avLst/>
          </a:prstGeom>
          <a:solidFill>
            <a:srgbClr val="0070C0">
              <a:alpha val="42000"/>
            </a:srgb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2100" b="1" dirty="0" smtClean="0">
                <a:latin typeface="Constantia" pitchFamily="18" charset="0"/>
              </a:rPr>
              <a:t>“Ser reconocidos a nivel nacional como una de las más grandes empresas proveedoras de soluciones y repuestos eléctricos de vehículos, desarrollando estrategias innovadoras que le aseguren la permanencia en el mercado”.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es-ES" sz="2200" b="1" i="1" dirty="0" smtClean="0">
              <a:latin typeface="Constantia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s-ES" sz="2200" b="1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35496" y="6525344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91680" y="332656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Temas Estratégicos</a:t>
            </a:r>
            <a:endParaRPr lang="es-ES" sz="37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900" y="1124744"/>
            <a:ext cx="5205412" cy="498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47664" y="3717032"/>
            <a:ext cx="6480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TRASLADO AL BALANCED SCORECARD</a:t>
            </a:r>
            <a:endParaRPr lang="es-ES" sz="37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332657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  <a:latin typeface="Constantia" pitchFamily="18" charset="0"/>
              </a:rPr>
              <a:t>TEORÍA DEL BALANCED SCORECARD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4" y="1412776"/>
            <a:ext cx="79928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Constantia" pitchFamily="18" charset="0"/>
              </a:rPr>
              <a:t>El Balanced Scorecard es un sistema de gestión estratégico que permite medir las actividades de una compañía en términos de su visión y estrategia. Es una herramienta que muestra continuamente cuándo una compañía y sus empleados alcanzan los resultados definidos por el plan estratégico. </a:t>
            </a:r>
            <a:endParaRPr lang="es-EC" sz="2000" dirty="0" smtClean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000" dirty="0" smtClean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Constantia" pitchFamily="18" charset="0"/>
              </a:rPr>
              <a:t>Utiliza </a:t>
            </a:r>
            <a:r>
              <a:rPr lang="es-EC" sz="2000" dirty="0">
                <a:latin typeface="Constantia" pitchFamily="18" charset="0"/>
              </a:rPr>
              <a:t>criterios de medición e indicadores de desempeño que controlan la eficiencia y eficacia de las operaciones para el cumplimiento de la misión, visión y objetivos estratégicos. </a:t>
            </a:r>
            <a:endParaRPr lang="es-EC" sz="2000" dirty="0" smtClean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000" dirty="0">
              <a:latin typeface="Constantia" pitchFamily="18" charset="0"/>
            </a:endParaRPr>
          </a:p>
          <a:p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-36512" y="6309320"/>
            <a:ext cx="1728192" cy="381000"/>
          </a:xfrm>
        </p:spPr>
        <p:txBody>
          <a:bodyPr/>
          <a:lstStyle/>
          <a:p>
            <a:pPr algn="ctr"/>
            <a:fld id="{C76B7CC2-2596-49CF-A8FA-E0E6A92B6110}" type="datetime1">
              <a:rPr lang="es-ES" smtClean="0">
                <a:latin typeface="Constantia" pitchFamily="18" charset="0"/>
              </a:rPr>
              <a:pPr algn="ctr"/>
              <a:t>14/11/2010</a:t>
            </a:fld>
            <a:endParaRPr lang="es-ES" dirty="0">
              <a:latin typeface="Constantia" pitchFamily="18" charset="0"/>
            </a:endParaRPr>
          </a:p>
        </p:txBody>
      </p:sp>
      <p:sp>
        <p:nvSpPr>
          <p:cNvPr id="9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99993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2"/>
                </a:solidFill>
                <a:latin typeface="Constantia" pitchFamily="18" charset="0"/>
              </a:rPr>
              <a:t>Determinación del Mapa Estratégico</a:t>
            </a:r>
            <a:endParaRPr lang="es-ES" sz="36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0915" t="29321" r="26645" b="10078"/>
          <a:stretch>
            <a:fillRect/>
          </a:stretch>
        </p:blipFill>
        <p:spPr bwMode="auto">
          <a:xfrm>
            <a:off x="1691680" y="1196752"/>
            <a:ext cx="59046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fecha"/>
          <p:cNvSpPr txBox="1">
            <a:spLocks/>
          </p:cNvSpPr>
          <p:nvPr/>
        </p:nvSpPr>
        <p:spPr bwMode="auto">
          <a:xfrm>
            <a:off x="251520" y="6504384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3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251520" y="6453336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3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7747" t="22266" r="11044" b="12766"/>
          <a:stretch>
            <a:fillRect/>
          </a:stretch>
        </p:blipFill>
        <p:spPr bwMode="auto">
          <a:xfrm>
            <a:off x="683568" y="1196752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187624" y="33265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2"/>
                </a:solidFill>
                <a:latin typeface="Constantia" pitchFamily="18" charset="0"/>
              </a:rPr>
              <a:t>Desarrollo de indicadores</a:t>
            </a:r>
            <a:endParaRPr lang="es-ES" sz="36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251520" y="6453336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3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7861" t="25061" r="39896" b="9756"/>
          <a:stretch>
            <a:fillRect/>
          </a:stretch>
        </p:blipFill>
        <p:spPr bwMode="auto">
          <a:xfrm>
            <a:off x="971600" y="1268760"/>
            <a:ext cx="70567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95536" y="260648"/>
            <a:ext cx="84249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100" b="1" dirty="0" smtClean="0">
                <a:solidFill>
                  <a:schemeClr val="tx2"/>
                </a:solidFill>
                <a:latin typeface="Constantia" pitchFamily="18" charset="0"/>
              </a:rPr>
              <a:t>Determinación de Iniciativas Estratégicas y Proyectos</a:t>
            </a:r>
            <a:endParaRPr lang="es-ES" sz="31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107504" y="6309320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7944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332656"/>
            <a:ext cx="8352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smtClean="0">
                <a:solidFill>
                  <a:schemeClr val="tx2"/>
                </a:solidFill>
                <a:latin typeface="Constantia" pitchFamily="18" charset="0"/>
              </a:rPr>
              <a:t>Priorización de Iniciativas Estratégicas</a:t>
            </a:r>
            <a:endParaRPr lang="es-ES" sz="33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472608" cy="27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11810" t="25836" r="37906" b="35974"/>
          <a:stretch>
            <a:fillRect/>
          </a:stretch>
        </p:blipFill>
        <p:spPr bwMode="auto">
          <a:xfrm>
            <a:off x="1835696" y="3933056"/>
            <a:ext cx="5400600" cy="2088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107504" y="6309320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3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554" t="24974" r="4192" b="12311"/>
          <a:stretch>
            <a:fillRect/>
          </a:stretch>
        </p:blipFill>
        <p:spPr bwMode="auto">
          <a:xfrm>
            <a:off x="467544" y="1268760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67544" y="332656"/>
            <a:ext cx="8352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smtClean="0">
                <a:solidFill>
                  <a:schemeClr val="tx2"/>
                </a:solidFill>
                <a:latin typeface="Constantia" pitchFamily="18" charset="0"/>
              </a:rPr>
              <a:t>Diseño de planes de acción</a:t>
            </a:r>
            <a:endParaRPr lang="es-ES" sz="33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9632" y="3429000"/>
            <a:ext cx="6840760" cy="18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IMPLEMENTACIÓN DEL SISTEMA DE GESTIÓN DE INDICADORES</a:t>
            </a:r>
            <a:endParaRPr lang="es-ES" sz="37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107504" y="6360368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95936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463024"/>
            <a:ext cx="78488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Implementación del Aplicativo</a:t>
            </a:r>
            <a:endParaRPr lang="es-ES" sz="37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1352381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b="1" dirty="0" smtClean="0">
                <a:solidFill>
                  <a:schemeClr val="tx2"/>
                </a:solidFill>
                <a:latin typeface="Constantia" pitchFamily="18" charset="0"/>
              </a:rPr>
              <a:t>Modelo</a:t>
            </a:r>
            <a:r>
              <a:rPr lang="es-EC" sz="2600" dirty="0" smtClean="0">
                <a:latin typeface="Constantia" pitchFamily="18" charset="0"/>
              </a:rPr>
              <a:t> </a:t>
            </a:r>
            <a:r>
              <a:rPr lang="es-EC" sz="2600" b="1" dirty="0" smtClean="0">
                <a:solidFill>
                  <a:schemeClr val="tx2"/>
                </a:solidFill>
                <a:latin typeface="Constantia" pitchFamily="18" charset="0"/>
              </a:rPr>
              <a:t>Punto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11560" y="1844824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Constantia" pitchFamily="18" charset="0"/>
              </a:rPr>
              <a:t>Es un modelo de datos que representa la situación a analizar y que es objeto de estudio en la compañía Stern Electrical VIP.</a:t>
            </a:r>
          </a:p>
          <a:p>
            <a:pPr algn="just"/>
            <a:endParaRPr lang="es-EC" sz="2000" dirty="0" smtClean="0">
              <a:latin typeface="Constantia" pitchFamily="18" charset="0"/>
            </a:endParaRPr>
          </a:p>
          <a:p>
            <a:pPr algn="just"/>
            <a:r>
              <a:rPr lang="es-EC" sz="2000" dirty="0" smtClean="0">
                <a:latin typeface="Constantia" pitchFamily="18" charset="0"/>
              </a:rPr>
              <a:t>El cual contiene las dimensiones  clientes, producto, tiempo , los mismos que se encuentran  con sus respectivos enlaces  al punto central en este caso ventas.</a:t>
            </a:r>
          </a:p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272" t="52919" r="33559" b="27236"/>
          <a:stretch>
            <a:fillRect/>
          </a:stretch>
        </p:blipFill>
        <p:spPr bwMode="auto">
          <a:xfrm>
            <a:off x="2843808" y="3789040"/>
            <a:ext cx="3888432" cy="24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107504" y="6432376"/>
            <a:ext cx="1296144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3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404664"/>
            <a:ext cx="78488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Modelo Datamart</a:t>
            </a:r>
            <a:endParaRPr lang="es-ES" sz="37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277173"/>
            <a:ext cx="417646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900" dirty="0" smtClean="0">
                <a:latin typeface="Constantia" pitchFamily="18" charset="0"/>
              </a:rPr>
              <a:t>Está diseñado conforme a las necesidades del negocio y a los procesos que involucran la toma de decisiones, como es el área de ventas.</a:t>
            </a:r>
          </a:p>
          <a:p>
            <a:pPr algn="just"/>
            <a:endParaRPr lang="es-ES" sz="1900" dirty="0" smtClean="0">
              <a:latin typeface="Constantia" pitchFamily="18" charset="0"/>
            </a:endParaRPr>
          </a:p>
          <a:p>
            <a:pPr algn="just"/>
            <a:r>
              <a:rPr lang="es-ES" sz="1900" dirty="0" smtClean="0">
                <a:latin typeface="Constantia" pitchFamily="18" charset="0"/>
              </a:rPr>
              <a:t>El proceso consiste en  almacenar  la información proveniente de  fuentes de datos del  área de ventas  en tablas de la datamart. </a:t>
            </a:r>
          </a:p>
          <a:p>
            <a:pPr algn="just"/>
            <a:endParaRPr lang="es-ES" sz="1900" dirty="0" smtClean="0">
              <a:latin typeface="Constantia" pitchFamily="18" charset="0"/>
            </a:endParaRPr>
          </a:p>
          <a:p>
            <a:pPr algn="just"/>
            <a:r>
              <a:rPr lang="es-ES" sz="1900" dirty="0" smtClean="0">
                <a:latin typeface="Constantia" pitchFamily="18" charset="0"/>
              </a:rPr>
              <a:t>La información contenida de las fuentes de datos corresponde a clientes, capacitación, departamentos, facturación, productos, marcas y quejas de clientes.</a:t>
            </a:r>
            <a:endParaRPr lang="es-EC" sz="1900" dirty="0" smtClean="0">
              <a:latin typeface="Constantia" pitchFamily="18" charset="0"/>
            </a:endParaRPr>
          </a:p>
          <a:p>
            <a:pPr algn="just"/>
            <a:endParaRPr lang="es-ES" dirty="0" smtClean="0"/>
          </a:p>
          <a:p>
            <a:endParaRPr lang="es-EC" dirty="0"/>
          </a:p>
        </p:txBody>
      </p:sp>
      <p:pic>
        <p:nvPicPr>
          <p:cNvPr id="2050" name="Picture 2" descr="Esquema U_2"/>
          <p:cNvPicPr>
            <a:picLocks noChangeAspect="1" noChangeArrowheads="1"/>
          </p:cNvPicPr>
          <p:nvPr/>
        </p:nvPicPr>
        <p:blipFill>
          <a:blip r:embed="rId2" cstate="print"/>
          <a:srcRect t="11749"/>
          <a:stretch>
            <a:fillRect/>
          </a:stretch>
        </p:blipFill>
        <p:spPr bwMode="auto">
          <a:xfrm>
            <a:off x="4932040" y="1484784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932040" y="4246637"/>
            <a:ext cx="37444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900" dirty="0" smtClean="0">
                <a:latin typeface="Constantia" pitchFamily="18" charset="0"/>
              </a:rPr>
              <a:t>La Datamart construida para la compañía se basa en tres hechos principales:</a:t>
            </a:r>
          </a:p>
          <a:p>
            <a:pPr marL="1358900" lvl="3" indent="-92075" algn="just">
              <a:buFont typeface="Arial" pitchFamily="34" charset="0"/>
              <a:buChar char="•"/>
            </a:pPr>
            <a:r>
              <a:rPr lang="es-EC" sz="1900" dirty="0" smtClean="0">
                <a:latin typeface="Constantia" pitchFamily="18" charset="0"/>
              </a:rPr>
              <a:t>   Ventas</a:t>
            </a:r>
          </a:p>
          <a:p>
            <a:pPr marL="1266825" lvl="2" algn="just">
              <a:buFont typeface="Arial" pitchFamily="34" charset="0"/>
              <a:buChar char="•"/>
            </a:pPr>
            <a:r>
              <a:rPr lang="es-EC" sz="1900" dirty="0" smtClean="0">
                <a:latin typeface="Constantia" pitchFamily="18" charset="0"/>
              </a:rPr>
              <a:t>   Capacitaciones</a:t>
            </a:r>
          </a:p>
          <a:p>
            <a:pPr marL="1266825" lvl="2" algn="just">
              <a:buFont typeface="Arial" pitchFamily="34" charset="0"/>
              <a:buChar char="•"/>
            </a:pPr>
            <a:r>
              <a:rPr lang="es-EC" sz="1900" dirty="0" smtClean="0">
                <a:latin typeface="Constantia" pitchFamily="18" charset="0"/>
              </a:rPr>
              <a:t>   Quejas</a:t>
            </a:r>
            <a:endParaRPr lang="es-EC" sz="19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107504" y="6432376"/>
            <a:ext cx="1296144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7945" y="6525344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1800" y="692696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800" b="1" dirty="0" smtClean="0">
                <a:solidFill>
                  <a:schemeClr val="tx2"/>
                </a:solidFill>
                <a:latin typeface="Constantia" pitchFamily="18" charset="0"/>
              </a:rPr>
              <a:t>Hecho Ventas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5576" y="1488266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Constantia" pitchFamily="18" charset="0"/>
              </a:rPr>
              <a:t>Es una tabla diseñada para  analizar el comportamiento  mensual de las ventas y para medir el cumplimiento de las metas. Se relaciona con las tablas de clientes, productos, tiempo  y empleados. </a:t>
            </a:r>
          </a:p>
          <a:p>
            <a:endParaRPr lang="es-EC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103" r="1422"/>
          <a:stretch>
            <a:fillRect/>
          </a:stretch>
        </p:blipFill>
        <p:spPr bwMode="auto">
          <a:xfrm>
            <a:off x="2411760" y="2924944"/>
            <a:ext cx="4464496" cy="3172409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692696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dirty="0" smtClean="0">
                <a:solidFill>
                  <a:schemeClr val="tx2"/>
                </a:solidFill>
                <a:latin typeface="Constantia" pitchFamily="18" charset="0"/>
              </a:rPr>
              <a:t>Dashboard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1268760"/>
            <a:ext cx="799288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Sistema de presentación de información por pantallas que permite mostrar visualmente mensajes y resultados de manera variada, programable, diferida o en línea. </a:t>
            </a:r>
            <a:endParaRPr kumimoji="0" lang="es-EC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278092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lang="es-ES" sz="3000" b="1" dirty="0" smtClean="0">
                <a:solidFill>
                  <a:schemeClr val="tx2"/>
                </a:solidFill>
                <a:latin typeface="Constantia" pitchFamily="18" charset="0"/>
              </a:rPr>
              <a:t>Tendencia</a:t>
            </a:r>
            <a:r>
              <a:rPr lang="es-ES" sz="28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s-ES" sz="3000" b="1" dirty="0" smtClean="0">
                <a:solidFill>
                  <a:schemeClr val="tx2"/>
                </a:solidFill>
                <a:latin typeface="Constantia" pitchFamily="18" charset="0"/>
              </a:rPr>
              <a:t>de los Indicadores</a:t>
            </a:r>
            <a:endParaRPr lang="es-EC" sz="3000" b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 marR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900" dirty="0" smtClean="0">
                <a:latin typeface="Constantia" pitchFamily="18" charset="0"/>
                <a:ea typeface="Times New Roman" pitchFamily="18" charset="0"/>
              </a:rPr>
              <a:t>La tendencia de un indicador permite mostrar el crecimiento o decrecimiento del mismo con respecto al valor alcanzado en periodos anteriores. </a:t>
            </a:r>
          </a:p>
          <a:p>
            <a:pPr marR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900" dirty="0" smtClean="0">
                <a:latin typeface="Constantia" pitchFamily="18" charset="0"/>
                <a:ea typeface="Times New Roman" pitchFamily="18" charset="0"/>
              </a:rPr>
              <a:t>Este indicador se lo representa como un % positivo en caso de crecimiento o un % negativo en caso de decrecimiento. </a:t>
            </a:r>
          </a:p>
        </p:txBody>
      </p:sp>
      <p:sp>
        <p:nvSpPr>
          <p:cNvPr id="10" name="6 Marcador de fecha"/>
          <p:cNvSpPr txBox="1">
            <a:spLocks/>
          </p:cNvSpPr>
          <p:nvPr/>
        </p:nvSpPr>
        <p:spPr bwMode="auto">
          <a:xfrm>
            <a:off x="179512" y="6237312"/>
            <a:ext cx="1296144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1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95936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4139952" y="4077072"/>
            <a:ext cx="3600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>
              <a:latin typeface="Constantia" pitchFamily="18" charset="0"/>
            </a:endParaRPr>
          </a:p>
          <a:p>
            <a:pPr algn="ctr"/>
            <a:r>
              <a:rPr lang="es-MX" sz="2000" dirty="0" smtClean="0">
                <a:latin typeface="Constantia" pitchFamily="18" charset="0"/>
              </a:rPr>
              <a:t> </a:t>
            </a:r>
            <a:r>
              <a:rPr lang="es-MX" dirty="0" smtClean="0">
                <a:latin typeface="Constantia" pitchFamily="18" charset="0"/>
              </a:rPr>
              <a:t>Maximizar  valor  a los accionistas</a:t>
            </a:r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268760"/>
            <a:ext cx="7848872" cy="228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Constantia" pitchFamily="18" charset="0"/>
              </a:rPr>
              <a:t>El proceso de creación del Balanced Scorecard incluye la determinación de objetivos, mediciones, parámetros, definición de metas y las iniciativas o proyectos que se iniciarán para </a:t>
            </a:r>
            <a:r>
              <a:rPr lang="es-EC" sz="2000" dirty="0">
                <a:latin typeface="Constantia" pitchFamily="18" charset="0"/>
              </a:rPr>
              <a:t> </a:t>
            </a:r>
            <a:r>
              <a:rPr lang="es-EC" sz="2000" dirty="0" smtClean="0">
                <a:latin typeface="Constantia" pitchFamily="18" charset="0"/>
              </a:rPr>
              <a:t>alcanzar las metas.</a:t>
            </a:r>
            <a:endParaRPr lang="es-ES" sz="2000" dirty="0" smtClean="0">
              <a:latin typeface="Constantia" pitchFamily="18" charset="0"/>
            </a:endParaRP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59632" y="188640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  <a:latin typeface="Constantia" pitchFamily="18" charset="0"/>
              </a:rPr>
              <a:t>TEORÍA DEL BALANCED SCORECARD </a:t>
            </a:r>
          </a:p>
          <a:p>
            <a:pPr algn="ctr"/>
            <a:r>
              <a:rPr lang="es-MX" sz="3200" b="1" dirty="0" smtClean="0">
                <a:solidFill>
                  <a:schemeClr val="tx2"/>
                </a:solidFill>
                <a:latin typeface="Constantia" pitchFamily="18" charset="0"/>
              </a:rPr>
              <a:t>Y  PERSPECTIVAS</a:t>
            </a:r>
          </a:p>
          <a:p>
            <a:pPr algn="ctr"/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321297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smtClean="0">
                <a:latin typeface="Constantia" pitchFamily="18" charset="0"/>
              </a:rPr>
              <a:t>PERSPECTIVAS ESTRATÉGICAS</a:t>
            </a:r>
            <a:endParaRPr lang="es-ES" sz="2000" b="1" dirty="0">
              <a:latin typeface="Constant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3933056"/>
            <a:ext cx="3672408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261938">
              <a:lnSpc>
                <a:spcPct val="200000"/>
              </a:lnSpc>
              <a:buFont typeface="Wingdings" pitchFamily="2" charset="2"/>
              <a:buChar char="ü"/>
              <a:tabLst>
                <a:tab pos="536575" algn="l"/>
              </a:tabLst>
            </a:pPr>
            <a:r>
              <a:rPr lang="es-MX" dirty="0" smtClean="0">
                <a:latin typeface="Constantia" pitchFamily="18" charset="0"/>
              </a:rPr>
              <a:t> Financiera</a:t>
            </a:r>
          </a:p>
          <a:p>
            <a:pPr marL="536575" indent="-261938">
              <a:lnSpc>
                <a:spcPct val="200000"/>
              </a:lnSpc>
              <a:buFont typeface="Wingdings" pitchFamily="2" charset="2"/>
              <a:buChar char="ü"/>
              <a:tabLst>
                <a:tab pos="536575" algn="l"/>
              </a:tabLst>
            </a:pPr>
            <a:r>
              <a:rPr lang="es-MX" dirty="0" smtClean="0">
                <a:latin typeface="Constantia" pitchFamily="18" charset="0"/>
              </a:rPr>
              <a:t>Clientes</a:t>
            </a:r>
          </a:p>
          <a:p>
            <a:pPr marL="536575" indent="-261938">
              <a:lnSpc>
                <a:spcPct val="200000"/>
              </a:lnSpc>
              <a:buFont typeface="Wingdings" pitchFamily="2" charset="2"/>
              <a:buChar char="ü"/>
              <a:tabLst>
                <a:tab pos="536575" algn="l"/>
              </a:tabLst>
            </a:pPr>
            <a:r>
              <a:rPr lang="es-MX" dirty="0" smtClean="0">
                <a:latin typeface="Constantia" pitchFamily="18" charset="0"/>
              </a:rPr>
              <a:t>Procesos internos</a:t>
            </a:r>
          </a:p>
          <a:p>
            <a:pPr marL="536575" indent="-261938">
              <a:lnSpc>
                <a:spcPct val="200000"/>
              </a:lnSpc>
              <a:buFont typeface="Wingdings" pitchFamily="2" charset="2"/>
              <a:buChar char="ü"/>
              <a:tabLst>
                <a:tab pos="261938" algn="l"/>
              </a:tabLst>
            </a:pPr>
            <a:r>
              <a:rPr lang="es-MX" dirty="0" smtClean="0">
                <a:latin typeface="Constantia" pitchFamily="18" charset="0"/>
              </a:rPr>
              <a:t>Aprendizaje y Crecimiento</a:t>
            </a:r>
            <a:endParaRPr lang="es-ES" dirty="0">
              <a:latin typeface="Constantia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499992" y="4653136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nstantia" pitchFamily="18" charset="0"/>
              </a:rPr>
              <a:t>Satisfacción de los clientes</a:t>
            </a:r>
            <a:endParaRPr lang="es-ES" dirty="0">
              <a:latin typeface="Constantia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16016" y="5157192"/>
            <a:ext cx="36724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nstantia" pitchFamily="18" charset="0"/>
              </a:rPr>
              <a:t>  </a:t>
            </a:r>
          </a:p>
          <a:p>
            <a:pPr algn="ctr"/>
            <a:r>
              <a:rPr lang="es-MX" dirty="0" smtClean="0">
                <a:latin typeface="Constantia" pitchFamily="18" charset="0"/>
              </a:rPr>
              <a:t>Calidad y eficiencia de los procesos</a:t>
            </a:r>
            <a:endParaRPr lang="es-ES" dirty="0" smtClean="0">
              <a:latin typeface="Constantia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5076056" y="5733256"/>
            <a:ext cx="35283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nstantia" pitchFamily="18" charset="0"/>
              </a:rPr>
              <a:t> </a:t>
            </a:r>
          </a:p>
          <a:p>
            <a:pPr algn="ctr"/>
            <a:r>
              <a:rPr lang="es-MX" dirty="0" smtClean="0">
                <a:latin typeface="Constantia" pitchFamily="18" charset="0"/>
              </a:rPr>
              <a:t>Explotación del potencial humano</a:t>
            </a:r>
            <a:endParaRPr lang="es-ES" dirty="0" smtClean="0">
              <a:latin typeface="Constantia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21" name="6 Marcador de fecha"/>
          <p:cNvSpPr>
            <a:spLocks noGrp="1"/>
          </p:cNvSpPr>
          <p:nvPr>
            <p:ph type="dt" sz="half" idx="10"/>
          </p:nvPr>
        </p:nvSpPr>
        <p:spPr>
          <a:xfrm>
            <a:off x="35496" y="6309320"/>
            <a:ext cx="1728192" cy="381000"/>
          </a:xfrm>
        </p:spPr>
        <p:txBody>
          <a:bodyPr/>
          <a:lstStyle/>
          <a:p>
            <a:pPr algn="ctr"/>
            <a:fld id="{C76B7CC2-2596-49CF-A8FA-E0E6A92B6110}" type="datetime1">
              <a:rPr lang="es-ES" smtClean="0">
                <a:latin typeface="Constantia" pitchFamily="18" charset="0"/>
              </a:rPr>
              <a:pPr algn="ctr"/>
              <a:t>14/11/2010</a:t>
            </a:fld>
            <a:endParaRPr lang="es-ES" dirty="0">
              <a:latin typeface="Constantia" pitchFamily="18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9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3343344"/>
            <a:ext cx="51125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SISTEMA APLICATIVO</a:t>
            </a:r>
            <a:endParaRPr lang="es-ES" sz="3700" b="1" dirty="0" smtClean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1046" name="Picture 22" descr="http://t3.gstatic.com/images?q=tbn:ANd9GcTXTdNoW0SHI20aZk0q297AqcKNSZamQu9LT6SPEB59EGLvZWs&amp;t=1&amp;usg=__KXD91DPtCqQf6c9L86iCFy8yV14=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24088"/>
            <a:ext cx="2562225" cy="1781176"/>
          </a:xfrm>
          <a:prstGeom prst="rect">
            <a:avLst/>
          </a:prstGeom>
          <a:noFill/>
        </p:spPr>
      </p:pic>
      <p:sp>
        <p:nvSpPr>
          <p:cNvPr id="18" name="6 Marcador de fecha"/>
          <p:cNvSpPr txBox="1">
            <a:spLocks/>
          </p:cNvSpPr>
          <p:nvPr/>
        </p:nvSpPr>
        <p:spPr bwMode="auto">
          <a:xfrm>
            <a:off x="251520" y="6216352"/>
            <a:ext cx="1296144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9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95937" y="6381328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51720" y="3494038"/>
            <a:ext cx="5112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00" b="1" dirty="0" smtClean="0">
                <a:solidFill>
                  <a:schemeClr val="tx2"/>
                </a:solidFill>
                <a:latin typeface="Constantia" pitchFamily="18" charset="0"/>
              </a:rPr>
              <a:t>CONCLUSIONES  Y RECOMENDACIONES</a:t>
            </a:r>
            <a:endParaRPr lang="es-ES" sz="3700" b="1" dirty="0" smtClean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71800" y="692696"/>
            <a:ext cx="3816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800" b="1" dirty="0" smtClean="0">
                <a:solidFill>
                  <a:schemeClr val="tx2"/>
                </a:solidFill>
                <a:latin typeface="Constantia" pitchFamily="18" charset="0"/>
              </a:rPr>
              <a:t>BIBLIOGRAFÍA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584" y="1700808"/>
            <a:ext cx="770485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lvl="0" indent="-274638">
              <a:buBlip>
                <a:blip r:embed="rId2"/>
              </a:buBlip>
              <a:tabLst>
                <a:tab pos="0" algn="l"/>
                <a:tab pos="274638" algn="l"/>
              </a:tabLst>
            </a:pPr>
            <a:r>
              <a:rPr lang="en-GB" sz="1900" dirty="0" smtClean="0">
                <a:latin typeface="Constantia" pitchFamily="18" charset="0"/>
              </a:rPr>
              <a:t>KAPLAN ROBERT S. AND DAVID P.  NORTON (1996) “The Balanced Scorecard:   Translating Strategy Into Action”, Boston – EE.UU.</a:t>
            </a:r>
          </a:p>
          <a:p>
            <a:pPr lvl="0"/>
            <a:endParaRPr lang="en-GB" sz="1900" dirty="0" smtClean="0">
              <a:latin typeface="Constantia" pitchFamily="18" charset="0"/>
            </a:endParaRPr>
          </a:p>
          <a:p>
            <a:pPr marL="274638" indent="-274638">
              <a:buBlip>
                <a:blip r:embed="rId2"/>
              </a:buBlip>
              <a:tabLst>
                <a:tab pos="274638" algn="l"/>
                <a:tab pos="352425" algn="l"/>
              </a:tabLst>
            </a:pPr>
            <a:r>
              <a:rPr lang="es-ES" sz="1900" dirty="0" smtClean="0">
                <a:latin typeface="Constantia" pitchFamily="18" charset="0"/>
              </a:rPr>
              <a:t>JACK FLEITMAN (2007). “Evaluación integral para implantar modelos   </a:t>
            </a:r>
            <a:r>
              <a:rPr lang="en-GB" sz="1900" dirty="0" smtClean="0">
                <a:latin typeface="Constantia" pitchFamily="18" charset="0"/>
              </a:rPr>
              <a:t>de calidad”, México.</a:t>
            </a:r>
          </a:p>
          <a:p>
            <a:endParaRPr lang="en-GB" sz="1900" dirty="0" smtClean="0">
              <a:latin typeface="Constant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GB" sz="1900" dirty="0" smtClean="0">
                <a:latin typeface="Constantia" pitchFamily="18" charset="0"/>
              </a:rPr>
              <a:t>  SINNEXUS (2007) “Datamart”, España.</a:t>
            </a:r>
          </a:p>
          <a:p>
            <a:pPr lvl="0"/>
            <a:endParaRPr lang="es-ES" sz="1900" dirty="0" smtClean="0">
              <a:latin typeface="Constantia" pitchFamily="18" charset="0"/>
            </a:endParaRPr>
          </a:p>
          <a:p>
            <a:pPr marL="274638" lvl="0" indent="-274638">
              <a:buBlip>
                <a:blip r:embed="rId2"/>
              </a:buBlip>
            </a:pPr>
            <a:r>
              <a:rPr lang="es-ES" sz="1900" dirty="0" smtClean="0">
                <a:latin typeface="Constantia" pitchFamily="18" charset="0"/>
              </a:rPr>
              <a:t>LOZADA LOZA JAIME (2008) “Metodología  Para la Gestión  Empresarial Basada En El Balance Scorecard”.</a:t>
            </a:r>
          </a:p>
          <a:p>
            <a:pPr lvl="0"/>
            <a:endParaRPr lang="es-ES" sz="1900" dirty="0" smtClean="0">
              <a:latin typeface="Constantia" pitchFamily="18" charset="0"/>
            </a:endParaRPr>
          </a:p>
          <a:p>
            <a:pPr marL="274638" indent="-274638">
              <a:buBlip>
                <a:blip r:embed="rId2"/>
              </a:buBlip>
            </a:pPr>
            <a:r>
              <a:rPr lang="en-GB" sz="1900" dirty="0" smtClean="0">
                <a:latin typeface="Constantia" pitchFamily="18" charset="0"/>
              </a:rPr>
              <a:t>MATERIAL DE LA ACADEMIA BUSINESS INTELLIGENCE (2007),  Unidad 2.</a:t>
            </a:r>
            <a:endParaRPr lang="es-ES" sz="1900" dirty="0" smtClean="0">
              <a:latin typeface="Constantia" pitchFamily="18" charset="0"/>
            </a:endParaRP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Documents and Settings\juliana triviño\Configuración local\Archivos temporales de Internet\Content.IE5\7P1RDS70\MC9003106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1224136" cy="108012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99592" y="4766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latin typeface="Constantia" pitchFamily="18" charset="0"/>
              </a:rPr>
              <a:t>DESCRIPCIÓN DE LA EMPRESA</a:t>
            </a:r>
            <a:endParaRPr lang="es-ES" sz="32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35496" y="6309320"/>
            <a:ext cx="1728192" cy="381000"/>
          </a:xfrm>
        </p:spPr>
        <p:txBody>
          <a:bodyPr/>
          <a:lstStyle/>
          <a:p>
            <a:pPr algn="ctr"/>
            <a:fld id="{C76B7CC2-2596-49CF-A8FA-E0E6A92B6110}" type="datetime1">
              <a:rPr lang="es-ES" smtClean="0">
                <a:latin typeface="Constantia" pitchFamily="18" charset="0"/>
              </a:rPr>
              <a:pPr algn="ctr"/>
              <a:t>14/11/2010</a:t>
            </a:fld>
            <a:endParaRPr lang="es-ES" dirty="0">
              <a:latin typeface="Constantia" pitchFamily="18" charset="0"/>
            </a:endParaRPr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9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629955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Constantia" pitchFamily="18" charset="0"/>
              </a:rPr>
              <a:t>Stern Electrical Vip S.A, es una empresa joven dedicada a la venta de repuestos eléctricos de vehículos  en todo el territorio nacional, desde Junio del año </a:t>
            </a:r>
            <a:r>
              <a:rPr lang="es-EC" sz="2000" dirty="0" smtClean="0">
                <a:latin typeface="Constantia" pitchFamily="18" charset="0"/>
              </a:rPr>
              <a:t> 2008.</a:t>
            </a:r>
            <a:endParaRPr lang="es-MX" sz="2000" dirty="0" smtClean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2000" dirty="0" smtClean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Constantia" pitchFamily="18" charset="0"/>
              </a:rPr>
              <a:t>Está ubicada en la ciudad de Guayaquil, comercializa alrededor de </a:t>
            </a:r>
            <a:r>
              <a:rPr lang="es-EC" sz="2000" dirty="0" smtClean="0">
                <a:latin typeface="Constantia" pitchFamily="18" charset="0"/>
              </a:rPr>
              <a:t>350 ítem en el mercado y cuenta con un portafolio fijo de 140 clientes. </a:t>
            </a:r>
          </a:p>
          <a:p>
            <a:pPr algn="just">
              <a:lnSpc>
                <a:spcPct val="150000"/>
              </a:lnSpc>
            </a:pPr>
            <a:endParaRPr lang="es-EC" sz="2000" dirty="0" smtClean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Constantia" pitchFamily="18" charset="0"/>
              </a:rPr>
              <a:t>Como política empresarial ofrece un servicio personalizado y eficiente a sus clientes.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47664" y="548681"/>
            <a:ext cx="6840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tx2"/>
                </a:solidFill>
                <a:latin typeface="Constantia" pitchFamily="18" charset="0"/>
              </a:rPr>
              <a:t>DESCRIPCIÓN DE LA EMPRESA</a:t>
            </a:r>
            <a:endParaRPr lang="es-ES" sz="33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288360"/>
            <a:ext cx="1728192" cy="381000"/>
          </a:xfrm>
        </p:spPr>
        <p:txBody>
          <a:bodyPr/>
          <a:lstStyle/>
          <a:p>
            <a:pPr algn="ctr"/>
            <a:fld id="{C76B7CC2-2596-49CF-A8FA-E0E6A92B6110}" type="datetime1">
              <a:rPr lang="es-ES" smtClean="0">
                <a:latin typeface="Constantia" pitchFamily="18" charset="0"/>
              </a:rPr>
              <a:pPr algn="ctr"/>
              <a:t>14/11/2010</a:t>
            </a:fld>
            <a:endParaRPr lang="es-ES" dirty="0">
              <a:latin typeface="Constantia" pitchFamily="18" charset="0"/>
            </a:endParaRPr>
          </a:p>
        </p:txBody>
      </p:sp>
      <p:sp>
        <p:nvSpPr>
          <p:cNvPr id="7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8" y="6309320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1340768"/>
            <a:ext cx="56166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 smtClean="0">
                <a:latin typeface="Constantia" pitchFamily="18" charset="0"/>
              </a:rPr>
              <a:t>ORGANIGRAMA ESTRUCTURAL</a:t>
            </a:r>
            <a:endParaRPr lang="es-ES" sz="2300" b="1" dirty="0">
              <a:latin typeface="Constantia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06489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15616" y="3140968"/>
            <a:ext cx="748883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/>
                </a:solidFill>
                <a:latin typeface="Constantia" pitchFamily="18" charset="0"/>
              </a:rPr>
              <a:t>ENFOQUE ESTRATÉGICO</a:t>
            </a:r>
          </a:p>
          <a:p>
            <a:pPr algn="ctr"/>
            <a:endParaRPr lang="es-ES" sz="35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19466" name="Picture 10" descr="http://t1.gstatic.com/images?q=tbn:ANd9GcTdgY44H1HPOJMFjg9SXpePe5eUX1yfwWZY3CgDcyxT18GPXR4&amp;t=1&amp;usg=__Na4oRoWFOZTFe6_83UaPRzo5sr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3672408" cy="23138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1 Imagen"/>
          <p:cNvPicPr>
            <a:picLocks noChangeAspect="1" noChangeArrowheads="1"/>
          </p:cNvPicPr>
          <p:nvPr/>
        </p:nvPicPr>
        <p:blipFill>
          <a:blip r:embed="rId2" cstate="print"/>
          <a:srcRect l="5319" t="20906" r="1700" b="15950"/>
          <a:stretch>
            <a:fillRect/>
          </a:stretch>
        </p:blipFill>
        <p:spPr bwMode="auto">
          <a:xfrm>
            <a:off x="323528" y="1844824"/>
            <a:ext cx="4752528" cy="37444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179512" y="6288360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3648" y="476672"/>
            <a:ext cx="6768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tx2"/>
                </a:solidFill>
                <a:latin typeface="Constantia" pitchFamily="18" charset="0"/>
              </a:rPr>
              <a:t>PROCESO DE PLANIFICACIÓN ESTRATÉGICA</a:t>
            </a:r>
            <a:endParaRPr lang="es-ES" sz="3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140968"/>
            <a:ext cx="3744416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r>
              <a:rPr lang="es-EC" sz="1600" b="1" i="1" dirty="0" smtClean="0">
                <a:solidFill>
                  <a:schemeClr val="tx1"/>
                </a:solidFill>
                <a:latin typeface="Constantia" pitchFamily="18" charset="0"/>
              </a:rPr>
              <a:t>VENTA A NIVEL NACIONAL DE REPUESTOS ELÉCTRICOS DE VEHÍCULOS,  FUNDAMENTADA EN UNA ADECUADA ASESORÍA TÉCNICA  PERSONALIZADA</a:t>
            </a:r>
            <a:endParaRPr lang="es-ES" sz="1600" b="1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es-ES" sz="1600" b="1" i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724128" y="2132856"/>
            <a:ext cx="2808312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onstantia" pitchFamily="18" charset="0"/>
              </a:rPr>
              <a:t>DEFINICIÓN DEL NEGOCIO</a:t>
            </a:r>
            <a:endParaRPr lang="es-ES" b="1" dirty="0">
              <a:latin typeface="Constantia" pitchFamily="18" charset="0"/>
            </a:endParaRPr>
          </a:p>
        </p:txBody>
      </p:sp>
      <p:sp>
        <p:nvSpPr>
          <p:cNvPr id="18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9" y="6381328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>
          <a:blip r:embed="rId2" cstate="print"/>
          <a:srcRect l="13282" t="25714" r="37018" b="10408"/>
          <a:stretch>
            <a:fillRect/>
          </a:stretch>
        </p:blipFill>
        <p:spPr bwMode="auto">
          <a:xfrm>
            <a:off x="1547664" y="1628800"/>
            <a:ext cx="6381922" cy="458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6 Marcador de fecha"/>
          <p:cNvSpPr txBox="1">
            <a:spLocks/>
          </p:cNvSpPr>
          <p:nvPr/>
        </p:nvSpPr>
        <p:spPr bwMode="auto">
          <a:xfrm>
            <a:off x="179512" y="6288360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9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63688" y="375628"/>
            <a:ext cx="6768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 smtClean="0">
                <a:solidFill>
                  <a:schemeClr val="tx2"/>
                </a:solidFill>
                <a:latin typeface="Constantia" pitchFamily="18" charset="0"/>
              </a:rPr>
              <a:t>Diagnóstico Estratégico</a:t>
            </a:r>
            <a:endParaRPr lang="es-ES" sz="38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5656" y="123914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latin typeface="Constantia" pitchFamily="18" charset="0"/>
              </a:rPr>
              <a:t>Análisis PEST</a:t>
            </a:r>
            <a:endParaRPr lang="es-ES" sz="24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57356" y="78579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 smtClean="0">
                <a:latin typeface="Constantia" pitchFamily="18" charset="0"/>
              </a:rPr>
              <a:t>Determinación de Fortalezas y Debilidades</a:t>
            </a:r>
            <a:endParaRPr lang="es-ES" sz="2000" b="1" i="1" dirty="0">
              <a:latin typeface="Constant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188640"/>
            <a:ext cx="6768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 smtClean="0">
                <a:solidFill>
                  <a:schemeClr val="tx2"/>
                </a:solidFill>
                <a:latin typeface="Constantia" pitchFamily="18" charset="0"/>
              </a:rPr>
              <a:t>Diagnóstico Estratégico</a:t>
            </a:r>
            <a:endParaRPr lang="es-ES" sz="38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" name="6 Marcador de fecha"/>
          <p:cNvSpPr txBox="1">
            <a:spLocks/>
          </p:cNvSpPr>
          <p:nvPr/>
        </p:nvSpPr>
        <p:spPr bwMode="auto">
          <a:xfrm>
            <a:off x="179512" y="6288360"/>
            <a:ext cx="1728192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7CC2-2596-49CF-A8FA-E0E6A92B61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9" y="6453336"/>
            <a:ext cx="1440159" cy="288032"/>
          </a:xfrm>
        </p:spPr>
        <p:txBody>
          <a:bodyPr/>
          <a:lstStyle/>
          <a:p>
            <a:r>
              <a:rPr lang="es-ES" sz="1200" dirty="0" smtClean="0">
                <a:latin typeface="Constantia" pitchFamily="18" charset="0"/>
              </a:rPr>
              <a:t>Yuliana Triviño</a:t>
            </a:r>
            <a:endParaRPr lang="es-ES" sz="1200" dirty="0">
              <a:latin typeface="Constantia" pitchFamily="18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/>
          <a:srcRect t="2062"/>
          <a:stretch>
            <a:fillRect/>
          </a:stretch>
        </p:blipFill>
        <p:spPr bwMode="auto">
          <a:xfrm>
            <a:off x="2000232" y="1285860"/>
            <a:ext cx="5786478" cy="515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940</TotalTime>
  <Words>1095</Words>
  <Application>Microsoft Office PowerPoint</Application>
  <PresentationFormat>Presentación en pantalla (4:3)</PresentationFormat>
  <Paragraphs>187</Paragraphs>
  <Slides>32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Equidad</vt:lpstr>
      <vt:lpstr>Hoja de cálculo de Microsoft Office Excel 97-2003</vt:lpstr>
      <vt:lpstr>ESCUELA SUPERIOR POLITÉCNICA DEL LITORAL Instituto de Ciencias Matemáticas Ingeniería en Auditoría y Control de Gestión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POLITÉCNICA DEL LITORAL Instituto de Ciencias Matemáticas Ingeniería en Auditoría y Control de Gestión</dc:title>
  <dc:creator> </dc:creator>
  <cp:lastModifiedBy>Usuario</cp:lastModifiedBy>
  <cp:revision>438</cp:revision>
  <dcterms:created xsi:type="dcterms:W3CDTF">2010-10-07T15:14:51Z</dcterms:created>
  <dcterms:modified xsi:type="dcterms:W3CDTF">2010-11-15T05:12:11Z</dcterms:modified>
</cp:coreProperties>
</file>