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90" r:id="rId11"/>
    <p:sldId id="291" r:id="rId12"/>
    <p:sldId id="293" r:id="rId13"/>
    <p:sldId id="292" r:id="rId14"/>
    <p:sldId id="294" r:id="rId15"/>
    <p:sldId id="295" r:id="rId16"/>
    <p:sldId id="264" r:id="rId17"/>
    <p:sldId id="282" r:id="rId18"/>
    <p:sldId id="283" r:id="rId19"/>
    <p:sldId id="267" r:id="rId20"/>
    <p:sldId id="266" r:id="rId21"/>
    <p:sldId id="268" r:id="rId22"/>
    <p:sldId id="269" r:id="rId23"/>
    <p:sldId id="285" r:id="rId24"/>
    <p:sldId id="271" r:id="rId25"/>
    <p:sldId id="270" r:id="rId26"/>
    <p:sldId id="272" r:id="rId27"/>
    <p:sldId id="286" r:id="rId28"/>
    <p:sldId id="273" r:id="rId29"/>
    <p:sldId id="287" r:id="rId30"/>
    <p:sldId id="274" r:id="rId31"/>
    <p:sldId id="275" r:id="rId32"/>
    <p:sldId id="276" r:id="rId33"/>
    <p:sldId id="277" r:id="rId34"/>
    <p:sldId id="288" r:id="rId35"/>
    <p:sldId id="279" r:id="rId36"/>
    <p:sldId id="280" r:id="rId37"/>
    <p:sldId id="289" r:id="rId38"/>
    <p:sldId id="281" r:id="rId39"/>
  </p:sldIdLst>
  <p:sldSz cx="9144000" cy="6858000" type="screen4x3"/>
  <p:notesSz cx="7099300" cy="102346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0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6FE1B-49AC-4F24-8E30-CA968BD65C0E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871A-E342-4CB2-BEA9-F592A6BD59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A824F4B-8438-40D5-9CDB-1305E17E7312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7704B5A-8DFD-4B7F-A733-79371609F5D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49A002-8163-4231-B30A-3307D9B6CDCD}" type="datetimeFigureOut">
              <a:rPr lang="es-EC" smtClean="0"/>
              <a:pPr/>
              <a:t>13/12/2010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0B4D79-F507-465B-A554-D5F96292836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0.xml"/><Relationship Id="rId2" Type="http://schemas.openxmlformats.org/officeDocument/2006/relationships/slide" Target="slide4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9.xml"/><Relationship Id="rId5" Type="http://schemas.openxmlformats.org/officeDocument/2006/relationships/slide" Target="slide8.xml"/><Relationship Id="rId15" Type="http://schemas.openxmlformats.org/officeDocument/2006/relationships/slide" Target="slide33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le:///C:\Users\Jose%20Luis\Desktop\Video%20Vigilancia\Sistema%20de%20Video%20Vigilancia.wm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68552" y="152400"/>
            <a:ext cx="7242048" cy="33528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IMPLEMENTACION DE UN SISTEMA DE VIDEO VIGILANCIA UTILIZANDO UNA WEBCAM, ASTERISK, MOTION  Y CHAN_MOBILE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5715000" cy="990600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§"/>
            </a:pPr>
            <a:r>
              <a:rPr lang="es-EC" dirty="0" smtClean="0"/>
              <a:t> RODRIGO DANIEL GUAYAQUIL LOOR</a:t>
            </a:r>
          </a:p>
          <a:p>
            <a:pPr algn="l">
              <a:buFont typeface="Wingdings" pitchFamily="2" charset="2"/>
              <a:buChar char="§"/>
            </a:pPr>
            <a:r>
              <a:rPr lang="es-EC" dirty="0" smtClean="0"/>
              <a:t> JOSÉ LUIS SILVA PALMA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467600" cy="868362"/>
          </a:xfrm>
        </p:spPr>
        <p:txBody>
          <a:bodyPr/>
          <a:lstStyle/>
          <a:p>
            <a:r>
              <a:rPr lang="es-EC" b="1" dirty="0" smtClean="0">
                <a:effectLst/>
              </a:rPr>
              <a:t>ASTERISK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219200"/>
            <a:ext cx="7620000" cy="5029200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s-ES" sz="2800" dirty="0" smtClean="0"/>
              <a:t>Es un sistema de comunicaciones de software libre que proporciona funcionalidades de una central telefónica.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514350" indent="-514350" algn="just"/>
            <a:r>
              <a:rPr lang="es-ES" sz="2800" dirty="0" smtClean="0"/>
              <a:t>El empleo de sistemas PBX evita conectar todos los teléfonos de una empresa de manera separada a la red de telefonía local pública.</a:t>
            </a:r>
          </a:p>
          <a:p>
            <a:pPr marL="514350" indent="-514350" algn="just"/>
            <a:endParaRPr lang="es-ES" sz="2000" dirty="0" smtClean="0"/>
          </a:p>
          <a:p>
            <a:pPr marL="514350" indent="-514350" algn="just"/>
            <a:r>
              <a:rPr lang="es-ES" sz="2800" dirty="0" smtClean="0"/>
              <a:t>Asterisk incluye muchas características anteriormente sólo disponibles en costosos sistemas propietarios PBX </a:t>
            </a:r>
            <a:endParaRPr lang="es-EC" sz="2800" dirty="0"/>
          </a:p>
        </p:txBody>
      </p:sp>
      <p:sp>
        <p:nvSpPr>
          <p:cNvPr id="5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effectLst/>
              </a:rPr>
              <a:t>ESQUEMA DE ASTERISK</a:t>
            </a:r>
            <a:endParaRPr lang="es-EC" b="1" dirty="0">
              <a:effectLst/>
            </a:endParaRPr>
          </a:p>
        </p:txBody>
      </p:sp>
      <p:sp>
        <p:nvSpPr>
          <p:cNvPr id="5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5 Imagen" descr="esquema_asteri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62000"/>
            <a:ext cx="6172200" cy="5791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609600"/>
          </a:xfrm>
        </p:spPr>
        <p:txBody>
          <a:bodyPr>
            <a:noAutofit/>
          </a:bodyPr>
          <a:lstStyle/>
          <a:p>
            <a:r>
              <a:rPr lang="es-EC" sz="3600" b="1" dirty="0" smtClean="0">
                <a:effectLst/>
              </a:rPr>
              <a:t>CARACTERISTICAS DE ASTERISK</a:t>
            </a:r>
            <a:endParaRPr lang="es-EC" sz="3600" b="1" dirty="0">
              <a:effectLst/>
            </a:endParaRPr>
          </a:p>
        </p:txBody>
      </p:sp>
      <p:sp>
        <p:nvSpPr>
          <p:cNvPr id="5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5 Imagen" descr="esquema_asteri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50392"/>
            <a:ext cx="6934200" cy="57028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960438"/>
          </a:xfrm>
        </p:spPr>
        <p:txBody>
          <a:bodyPr/>
          <a:lstStyle/>
          <a:p>
            <a:r>
              <a:rPr lang="es-EC" b="1" dirty="0" smtClean="0">
                <a:effectLst/>
              </a:rPr>
              <a:t>MODULO CHAN-MOBILE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371600"/>
            <a:ext cx="7467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Es un driver de canal de Asterisk que permite la utilización de teléfonos móviles con bluetooth para realizar comunicación con la Red GSM.</a:t>
            </a:r>
          </a:p>
          <a:p>
            <a:pPr algn="just"/>
            <a:endParaRPr lang="es-ES" sz="2000" dirty="0" smtClean="0"/>
          </a:p>
          <a:p>
            <a:pPr lvl="0" algn="just"/>
            <a:r>
              <a:rPr lang="es-ES" dirty="0" smtClean="0"/>
              <a:t>Múltiples adaptadores bluetooth pueden ser conectados.</a:t>
            </a:r>
            <a:endParaRPr lang="es-EC" dirty="0" smtClean="0"/>
          </a:p>
          <a:p>
            <a:pPr algn="just"/>
            <a:endParaRPr lang="es-EC" sz="2000" dirty="0" smtClean="0"/>
          </a:p>
          <a:p>
            <a:pPr lvl="0" algn="just"/>
            <a:r>
              <a:rPr lang="es-ES" dirty="0" smtClean="0"/>
              <a:t>Se necesita usar un adaptador bluetooth por celular al momento de la conexión con el servidor Asterisk.</a:t>
            </a:r>
            <a:endParaRPr lang="es-EC" dirty="0" smtClean="0"/>
          </a:p>
          <a:p>
            <a:pPr algn="just"/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82562"/>
            <a:ext cx="7467600" cy="808038"/>
          </a:xfrm>
        </p:spPr>
        <p:txBody>
          <a:bodyPr/>
          <a:lstStyle/>
          <a:p>
            <a:r>
              <a:rPr lang="es-EC" b="1" dirty="0" smtClean="0">
                <a:effectLst/>
              </a:rPr>
              <a:t>MOTION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295400"/>
            <a:ext cx="7467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dirty="0" smtClean="0"/>
              <a:t>Software que se encarga de monitorizar la cámara web en busca de actividad</a:t>
            </a:r>
            <a:r>
              <a:rPr lang="es-ES" dirty="0" smtClean="0"/>
              <a:t>.</a:t>
            </a:r>
          </a:p>
          <a:p>
            <a:pPr algn="just"/>
            <a:endParaRPr lang="es-ES" sz="2600" dirty="0" smtClean="0"/>
          </a:p>
          <a:p>
            <a:pPr lvl="0" algn="just"/>
            <a:r>
              <a:rPr lang="es-EC" dirty="0" smtClean="0"/>
              <a:t>Funciona como la mayoría de programas de detección de movimiento basados en cámaras.</a:t>
            </a:r>
          </a:p>
          <a:p>
            <a:pPr lvl="0" algn="just"/>
            <a:endParaRPr lang="es-EC" sz="2600" dirty="0" smtClean="0"/>
          </a:p>
          <a:p>
            <a:pPr lvl="0" algn="just"/>
            <a:r>
              <a:rPr lang="es-EC" dirty="0" smtClean="0"/>
              <a:t>Comprueba la diferencia de píxeles entre fotogramas consecutivos capturados y si esta diferencia es superior a un umbral predefinido, asume que hay movimiento. </a:t>
            </a:r>
          </a:p>
          <a:p>
            <a:pPr lvl="0" algn="just"/>
            <a:endParaRPr lang="es-EC" sz="2600" dirty="0" smtClean="0"/>
          </a:p>
          <a:p>
            <a:pPr lvl="0" algn="just"/>
            <a:r>
              <a:rPr lang="es-EC" dirty="0" smtClean="0"/>
              <a:t>Permite monitorizar varias cámaras.</a:t>
            </a:r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effectLst/>
              </a:rPr>
              <a:t>CONFIGURACION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C" dirty="0" smtClean="0"/>
              <a:t>MOTION</a:t>
            </a:r>
          </a:p>
          <a:p>
            <a:pPr>
              <a:buFont typeface="Wingdings" pitchFamily="2" charset="2"/>
              <a:buChar char="Ø"/>
            </a:pPr>
            <a:endParaRPr lang="es-EC" dirty="0" smtClean="0"/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Softphone X-LITE</a:t>
            </a:r>
          </a:p>
          <a:p>
            <a:pPr>
              <a:buFont typeface="Wingdings" pitchFamily="2" charset="2"/>
              <a:buChar char="Ø"/>
            </a:pPr>
            <a:endParaRPr lang="es-EC" dirty="0" smtClean="0"/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ASTERISK:</a:t>
            </a:r>
          </a:p>
          <a:p>
            <a:pPr marL="1198563" indent="-282575">
              <a:buFont typeface="Arial" pitchFamily="34" charset="0"/>
              <a:buChar char="•"/>
            </a:pPr>
            <a:r>
              <a:rPr lang="es-EC" dirty="0" smtClean="0"/>
              <a:t>SIP – Extensiones</a:t>
            </a:r>
          </a:p>
          <a:p>
            <a:pPr marL="1198563" indent="-282575">
              <a:buFont typeface="Arial" pitchFamily="34" charset="0"/>
              <a:buChar char="•"/>
            </a:pPr>
            <a:r>
              <a:rPr lang="es-EC" dirty="0" smtClean="0"/>
              <a:t>EXTENSIONS – Plan de Marcado</a:t>
            </a:r>
          </a:p>
          <a:p>
            <a:pPr marL="1198563" indent="-282575">
              <a:buFont typeface="Arial" pitchFamily="34" charset="0"/>
              <a:buChar char="•"/>
            </a:pPr>
            <a:r>
              <a:rPr lang="es-EC" dirty="0" smtClean="0"/>
              <a:t>MOBILE – Medios Bluetooth</a:t>
            </a:r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effectLst/>
              </a:rPr>
              <a:t>CONFIGURACION DE MOTION</a:t>
            </a:r>
            <a:endParaRPr lang="es-EC" b="1" dirty="0">
              <a:effectLst/>
            </a:endParaRPr>
          </a:p>
        </p:txBody>
      </p:sp>
      <p:pic>
        <p:nvPicPr>
          <p:cNvPr id="4" name="3 Marcador de contenido" descr="conf_motion2.png"/>
          <p:cNvPicPr>
            <a:picLocks noGrp="1" noChangeAspect="1"/>
          </p:cNvPicPr>
          <p:nvPr>
            <p:ph idx="1"/>
          </p:nvPr>
        </p:nvPicPr>
        <p:blipFill>
          <a:blip r:embed="rId2"/>
          <a:srcRect r="26506"/>
          <a:stretch>
            <a:fillRect/>
          </a:stretch>
        </p:blipFill>
        <p:spPr>
          <a:xfrm>
            <a:off x="2438400" y="1066800"/>
            <a:ext cx="4648200" cy="5486400"/>
          </a:xfrm>
          <a:ln>
            <a:solidFill>
              <a:schemeClr val="tx1"/>
            </a:solidFill>
          </a:ln>
        </p:spPr>
      </p:pic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498080" cy="762000"/>
          </a:xfrm>
        </p:spPr>
        <p:txBody>
          <a:bodyPr>
            <a:normAutofit/>
          </a:bodyPr>
          <a:lstStyle/>
          <a:p>
            <a:r>
              <a:rPr lang="es-EC" b="1" dirty="0" smtClean="0">
                <a:effectLst/>
              </a:rPr>
              <a:t>ARCHIVO MOTION.CONF</a:t>
            </a:r>
            <a:endParaRPr lang="es-EC" b="1" dirty="0">
              <a:effectLst/>
            </a:endParaRPr>
          </a:p>
        </p:txBody>
      </p:sp>
      <p:pic>
        <p:nvPicPr>
          <p:cNvPr id="5" name="4 Marcador de contenido" descr="exp_mo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990600"/>
            <a:ext cx="6248400" cy="5467350"/>
          </a:xfrm>
        </p:spPr>
      </p:pic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effectLst/>
              </a:rPr>
              <a:t>ARCHIVO MOTION.CONF</a:t>
            </a:r>
            <a:endParaRPr lang="es-EC" b="1" dirty="0">
              <a:effectLst/>
            </a:endParaRPr>
          </a:p>
        </p:txBody>
      </p:sp>
      <p:pic>
        <p:nvPicPr>
          <p:cNvPr id="5" name="4 Marcador de contenido" descr="exp_motion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990600"/>
            <a:ext cx="5562600" cy="5709164"/>
          </a:xfrm>
        </p:spPr>
      </p:pic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498080" cy="9906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effectLst/>
              </a:rPr>
              <a:t>CONFIGURACION DE X-LITE</a:t>
            </a:r>
            <a:endParaRPr lang="es-EC" b="1" dirty="0">
              <a:effectLst/>
            </a:endParaRPr>
          </a:p>
        </p:txBody>
      </p:sp>
      <p:pic>
        <p:nvPicPr>
          <p:cNvPr id="4" name="3 Marcador de contenido" descr="x_lite_config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447800"/>
            <a:ext cx="7772400" cy="3180155"/>
          </a:xfrm>
        </p:spPr>
      </p:pic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467600" cy="762000"/>
          </a:xfrm>
        </p:spPr>
        <p:txBody>
          <a:bodyPr>
            <a:normAutofit/>
          </a:bodyPr>
          <a:lstStyle/>
          <a:p>
            <a:r>
              <a:rPr lang="es-EC" b="1" dirty="0" smtClean="0">
                <a:effectLst/>
              </a:rPr>
              <a:t>CONTENIDO: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914400"/>
            <a:ext cx="7467600" cy="5334000"/>
          </a:xfrm>
        </p:spPr>
        <p:txBody>
          <a:bodyPr>
            <a:normAutofit fontScale="62500" lnSpcReduction="20000"/>
          </a:bodyPr>
          <a:lstStyle/>
          <a:p>
            <a:r>
              <a:rPr lang="es-EC" dirty="0" smtClean="0">
                <a:hlinkClick r:id="" action="ppaction://hlinkshowjump?jump=nextslide"/>
              </a:rPr>
              <a:t>Antecedentes</a:t>
            </a:r>
            <a:endParaRPr lang="es-EC" dirty="0" smtClean="0"/>
          </a:p>
          <a:p>
            <a:r>
              <a:rPr lang="es-EC" dirty="0" smtClean="0">
                <a:hlinkClick r:id="rId2" action="ppaction://hlinksldjump"/>
              </a:rPr>
              <a:t>Descripción</a:t>
            </a:r>
            <a:endParaRPr lang="es-EC" dirty="0" smtClean="0"/>
          </a:p>
          <a:p>
            <a:r>
              <a:rPr lang="es-EC" dirty="0" smtClean="0">
                <a:hlinkClick r:id="rId3" action="ppaction://hlinksldjump"/>
              </a:rPr>
              <a:t>Objetivos</a:t>
            </a:r>
            <a:endParaRPr lang="es-EC" dirty="0" smtClean="0"/>
          </a:p>
          <a:p>
            <a:r>
              <a:rPr lang="es-EC" dirty="0" smtClean="0">
                <a:hlinkClick r:id="rId4" action="ppaction://hlinksldjump"/>
              </a:rPr>
              <a:t>Metodología</a:t>
            </a:r>
            <a:endParaRPr lang="es-EC" dirty="0" smtClean="0"/>
          </a:p>
          <a:p>
            <a:r>
              <a:rPr lang="es-EC" dirty="0" smtClean="0">
                <a:hlinkClick r:id="rId5" action="ppaction://hlinksldjump"/>
              </a:rPr>
              <a:t>Componentes</a:t>
            </a:r>
            <a:endParaRPr lang="es-EC" dirty="0" smtClean="0"/>
          </a:p>
          <a:p>
            <a:r>
              <a:rPr lang="es-EC" dirty="0" smtClean="0">
                <a:hlinkClick r:id="rId6" action="ppaction://hlinksldjump"/>
              </a:rPr>
              <a:t>Asterisk</a:t>
            </a:r>
            <a:endParaRPr lang="es-EC" dirty="0" smtClean="0"/>
          </a:p>
          <a:p>
            <a:r>
              <a:rPr lang="es-EC" dirty="0" smtClean="0">
                <a:hlinkClick r:id="rId7" action="ppaction://hlinksldjump"/>
              </a:rPr>
              <a:t>Módulo Chan-Mobile</a:t>
            </a:r>
            <a:endParaRPr lang="es-EC" dirty="0" smtClean="0"/>
          </a:p>
          <a:p>
            <a:r>
              <a:rPr lang="es-EC" dirty="0" smtClean="0">
                <a:hlinkClick r:id="rId8" action="ppaction://hlinksldjump"/>
              </a:rPr>
              <a:t>Motion</a:t>
            </a:r>
            <a:endParaRPr lang="es-EC" dirty="0" smtClean="0"/>
          </a:p>
          <a:p>
            <a:r>
              <a:rPr lang="es-EC" dirty="0" smtClean="0">
                <a:hlinkClick r:id="rId9" action="ppaction://hlinksldjump"/>
              </a:rPr>
              <a:t>Configuración</a:t>
            </a:r>
            <a:endParaRPr lang="es-EC" dirty="0" smtClean="0"/>
          </a:p>
          <a:p>
            <a:r>
              <a:rPr lang="es-EC" dirty="0" smtClean="0">
                <a:hlinkClick r:id="rId10" action="ppaction://hlinksldjump"/>
              </a:rPr>
              <a:t>Configuración de MOTION</a:t>
            </a:r>
            <a:endParaRPr lang="es-EC" dirty="0" smtClean="0"/>
          </a:p>
          <a:p>
            <a:r>
              <a:rPr lang="es-EC" dirty="0" smtClean="0">
                <a:hlinkClick r:id="rId11" action="ppaction://hlinksldjump"/>
              </a:rPr>
              <a:t>Configuración de X-LITE</a:t>
            </a:r>
            <a:endParaRPr lang="es-EC" dirty="0" smtClean="0"/>
          </a:p>
          <a:p>
            <a:r>
              <a:rPr lang="es-EC" dirty="0" smtClean="0">
                <a:hlinkClick r:id="rId12" action="ppaction://hlinksldjump"/>
              </a:rPr>
              <a:t>Configuración de ASTERISK</a:t>
            </a:r>
            <a:endParaRPr lang="es-EC" dirty="0" smtClean="0"/>
          </a:p>
          <a:p>
            <a:r>
              <a:rPr lang="es-EC" dirty="0" smtClean="0">
                <a:hlinkClick r:id="rId13" action="ppaction://hlinksldjump"/>
              </a:rPr>
              <a:t>Creación de SCRIPTS</a:t>
            </a:r>
            <a:endParaRPr lang="es-EC" dirty="0" smtClean="0"/>
          </a:p>
          <a:p>
            <a:r>
              <a:rPr lang="es-EC" dirty="0" smtClean="0">
                <a:hlinkClick r:id="rId14" action="ppaction://hlinksldjump"/>
              </a:rPr>
              <a:t>Funcionamiento del Proyecto</a:t>
            </a:r>
            <a:endParaRPr lang="es-EC" dirty="0" smtClean="0"/>
          </a:p>
          <a:p>
            <a:r>
              <a:rPr lang="es-EC" dirty="0" smtClean="0">
                <a:hlinkClick r:id="rId15" action="ppaction://hlinksldjump"/>
              </a:rPr>
              <a:t>Conclusiones</a:t>
            </a:r>
            <a:endParaRPr lang="es-EC" dirty="0" smtClean="0"/>
          </a:p>
          <a:p>
            <a:r>
              <a:rPr lang="es-EC" dirty="0" smtClean="0">
                <a:hlinkClick r:id="rId16" action="ppaction://hlinksldjump"/>
              </a:rPr>
              <a:t>Recomendaciones</a:t>
            </a:r>
            <a:endParaRPr lang="es-EC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868362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effectLst/>
              </a:rPr>
              <a:t>CONFIGURACION DE ASTERISK</a:t>
            </a:r>
            <a:endParaRPr lang="es-EC" sz="3600" b="1" dirty="0">
              <a:effectLst/>
            </a:endParaRPr>
          </a:p>
        </p:txBody>
      </p:sp>
      <p:pic>
        <p:nvPicPr>
          <p:cNvPr id="5" name="4 Marcador de contenido" descr="conf_si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828799"/>
            <a:ext cx="6096000" cy="4491788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90600" y="12192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SIP.CONF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8600" cy="868362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effectLst/>
              </a:rPr>
              <a:t>CONFIGURACION DE ASTERISK</a:t>
            </a:r>
            <a:endParaRPr lang="es-EC" sz="3600" b="1" dirty="0">
              <a:effectLst/>
            </a:endParaRPr>
          </a:p>
        </p:txBody>
      </p:sp>
      <p:pic>
        <p:nvPicPr>
          <p:cNvPr id="9" name="8 Marcador de contenido" descr="conf_extens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828800"/>
            <a:ext cx="6324600" cy="4517572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90600" y="11430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EXTENSIONS.CONF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762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effectLst/>
              </a:rPr>
              <a:t>CONFIGURACION DE ASTERISK</a:t>
            </a:r>
            <a:endParaRPr lang="es-EC" sz="3600" b="1" dirty="0">
              <a:effectLst/>
            </a:endParaRPr>
          </a:p>
        </p:txBody>
      </p:sp>
      <p:pic>
        <p:nvPicPr>
          <p:cNvPr id="6" name="5 Marcador de contenido" descr="conf_extensions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47800"/>
            <a:ext cx="6324600" cy="5270500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90600" y="9144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EXTENSIONS.CONF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8600" cy="762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effectLst/>
              </a:rPr>
              <a:t>CONFIGURACION DE ASTERISK</a:t>
            </a:r>
            <a:endParaRPr lang="es-EC" sz="3600" b="1" dirty="0">
              <a:effectLst/>
            </a:endParaRPr>
          </a:p>
        </p:txBody>
      </p:sp>
      <p:pic>
        <p:nvPicPr>
          <p:cNvPr id="6" name="5 Marcador de contenido" descr="conf_extensions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8800"/>
            <a:ext cx="6477000" cy="4318000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90600" y="11430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EXTENSIONS.CONF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28600"/>
            <a:ext cx="7848600" cy="762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effectLst/>
              </a:rPr>
              <a:t>CONFIGURACION DE ASTERISK</a:t>
            </a:r>
            <a:endParaRPr lang="es-EC" sz="3600" b="1" dirty="0">
              <a:effectLst/>
            </a:endParaRPr>
          </a:p>
        </p:txBody>
      </p:sp>
      <p:pic>
        <p:nvPicPr>
          <p:cNvPr id="7" name="6 Marcador de contenido" descr="conf_mobil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6391837" cy="4724400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90600" y="11430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MOBILE.CONF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15962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effectLst/>
              </a:rPr>
              <a:t>CONFIGURACION DE ASTERISK</a:t>
            </a:r>
            <a:endParaRPr lang="es-EC" sz="3600" b="1" dirty="0">
              <a:effectLst/>
            </a:endParaRPr>
          </a:p>
        </p:txBody>
      </p:sp>
      <p:pic>
        <p:nvPicPr>
          <p:cNvPr id="4" name="3 Marcador de contenido" descr="mac_bluetooth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530" y="2438400"/>
            <a:ext cx="4000870" cy="1219200"/>
          </a:xfrm>
          <a:ln>
            <a:solidFill>
              <a:schemeClr val="tx1"/>
            </a:solidFill>
          </a:ln>
        </p:spPr>
      </p:pic>
      <p:pic>
        <p:nvPicPr>
          <p:cNvPr id="6" name="5 Marcador de contenido" descr="mac_telefono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7991" y="2438400"/>
            <a:ext cx="4549809" cy="1219200"/>
          </a:xfrm>
          <a:ln>
            <a:solidFill>
              <a:schemeClr val="tx1"/>
            </a:solidFill>
          </a:ln>
        </p:spPr>
      </p:pic>
      <p:pic>
        <p:nvPicPr>
          <p:cNvPr id="7" name="6 Imagen" descr="mobile_search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36" y="4572000"/>
            <a:ext cx="6787664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990600" y="1828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MAC del Modulo Bluetooth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181600" y="18288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MAC del Celular Gateway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4600" y="4114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Puerto de Comunicación con ASTERISK</a:t>
            </a:r>
            <a:endParaRPr lang="es-EC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990600" y="9906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Obtención de Parámetros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868362"/>
          </a:xfrm>
        </p:spPr>
        <p:txBody>
          <a:bodyPr/>
          <a:lstStyle/>
          <a:p>
            <a:r>
              <a:rPr lang="es-EC" b="1" dirty="0" smtClean="0">
                <a:effectLst/>
              </a:rPr>
              <a:t>CREACION DE SCRIPTS</a:t>
            </a:r>
            <a:endParaRPr lang="es-EC" b="1" dirty="0">
              <a:effectLst/>
            </a:endParaRPr>
          </a:p>
        </p:txBody>
      </p:sp>
      <p:pic>
        <p:nvPicPr>
          <p:cNvPr id="8" name="7 Marcador de contenido" descr="script_control_motion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057400"/>
            <a:ext cx="6858000" cy="3619500"/>
          </a:xfrm>
          <a:ln>
            <a:solidFill>
              <a:schemeClr val="tx1"/>
            </a:solidFill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90600" y="13716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Control del Programa MOTION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" name="9 Imagen" descr="exec_motion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176516"/>
            <a:ext cx="2895600" cy="11668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10 Flecha derecha"/>
          <p:cNvSpPr/>
          <p:nvPr/>
        </p:nvSpPr>
        <p:spPr>
          <a:xfrm>
            <a:off x="5257800" y="3429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868362"/>
          </a:xfrm>
        </p:spPr>
        <p:txBody>
          <a:bodyPr/>
          <a:lstStyle/>
          <a:p>
            <a:r>
              <a:rPr lang="es-EC" b="1" dirty="0" smtClean="0">
                <a:effectLst/>
              </a:rPr>
              <a:t>CREACION DE SCRIPTS</a:t>
            </a:r>
            <a:endParaRPr lang="es-EC" b="1" dirty="0">
              <a:effectLst/>
            </a:endParaRPr>
          </a:p>
        </p:txBody>
      </p:sp>
      <p:pic>
        <p:nvPicPr>
          <p:cNvPr id="8" name="7 Marcador de contenido" descr="script_control_motion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86000"/>
            <a:ext cx="6858000" cy="2743200"/>
          </a:xfr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90600" y="12954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Control del Programa MOTION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90600" y="122238"/>
            <a:ext cx="7467600" cy="868362"/>
          </a:xfrm>
        </p:spPr>
        <p:txBody>
          <a:bodyPr/>
          <a:lstStyle/>
          <a:p>
            <a:r>
              <a:rPr lang="es-EC" b="1" dirty="0" smtClean="0">
                <a:effectLst/>
              </a:rPr>
              <a:t>CREACION DE SCRIPTS</a:t>
            </a:r>
            <a:endParaRPr lang="es-EC" b="1" dirty="0">
              <a:effectLst/>
            </a:endParaRPr>
          </a:p>
        </p:txBody>
      </p:sp>
      <p:pic>
        <p:nvPicPr>
          <p:cNvPr id="9" name="8 Marcador de contenido" descr="script_cam_even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17" y="1447800"/>
            <a:ext cx="5964383" cy="4971012"/>
          </a:xfrm>
          <a:ln>
            <a:solidFill>
              <a:schemeClr val="tx1"/>
            </a:solidFill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90600" y="9144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Gestión de Eventos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467600" cy="8382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CREACION DE SCRIPTS</a:t>
            </a:r>
            <a:endParaRPr lang="es-EC" b="1" dirty="0">
              <a:effectLst/>
            </a:endParaRPr>
          </a:p>
        </p:txBody>
      </p:sp>
      <p:pic>
        <p:nvPicPr>
          <p:cNvPr id="9" name="8 Marcador de contenido" descr="script_cam_even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47800"/>
            <a:ext cx="5105400" cy="5207508"/>
          </a:xfr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90600" y="914400"/>
            <a:ext cx="7162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Archivo CAM_EVENT.SH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0668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ANTECEDENTES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La seguridad es un objetivo que el hombre anhela constantemente como una necesidad.</a:t>
            </a:r>
          </a:p>
          <a:p>
            <a:endParaRPr lang="es-EC" dirty="0" smtClean="0"/>
          </a:p>
          <a:p>
            <a:pPr algn="just"/>
            <a:r>
              <a:rPr lang="es-ES" dirty="0" smtClean="0"/>
              <a:t>En el mercado existe gran variedad de productos y compañías que ofrecen este servicio.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El presente trabajo ofrece una opción de vigilancia,  utilizando programas de código abierto.</a:t>
            </a:r>
            <a:endParaRPr lang="es-EC" dirty="0"/>
          </a:p>
        </p:txBody>
      </p:sp>
      <p:sp>
        <p:nvSpPr>
          <p:cNvPr id="1028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CREACION DE SCRIPTS</a:t>
            </a:r>
            <a:endParaRPr lang="es-EC" b="1" dirty="0">
              <a:effectLst/>
            </a:endParaRPr>
          </a:p>
        </p:txBody>
      </p:sp>
      <p:pic>
        <p:nvPicPr>
          <p:cNvPr id="15" name="14 Marcador de contenido" descr="script_start_sound2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38272" b="33313"/>
          <a:stretch>
            <a:fillRect/>
          </a:stretch>
        </p:blipFill>
        <p:spPr>
          <a:xfrm>
            <a:off x="1371600" y="2057400"/>
            <a:ext cx="3810000" cy="1066800"/>
          </a:xfrm>
          <a:ln>
            <a:solidFill>
              <a:schemeClr val="tx1"/>
            </a:solidFill>
          </a:ln>
        </p:spPr>
      </p:pic>
      <p:pic>
        <p:nvPicPr>
          <p:cNvPr id="16" name="15 Marcador de contenido" descr="script_play_sound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38937" y="4267200"/>
            <a:ext cx="6204863" cy="1670539"/>
          </a:xfrm>
          <a:ln>
            <a:solidFill>
              <a:schemeClr val="tx1"/>
            </a:solidFill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90600" y="1447800"/>
            <a:ext cx="41910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Ejecución de Alarma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990600" y="3657600"/>
            <a:ext cx="5638800" cy="533400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Empezar el Sonido de Alarma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868362"/>
          </a:xfrm>
        </p:spPr>
        <p:txBody>
          <a:bodyPr/>
          <a:lstStyle/>
          <a:p>
            <a:r>
              <a:rPr lang="es-EC" b="1" dirty="0" smtClean="0">
                <a:effectLst/>
              </a:rPr>
              <a:t>CREACION DE SCRIPTS</a:t>
            </a:r>
            <a:endParaRPr lang="es-EC" b="1" dirty="0">
              <a:effectLst/>
            </a:endParaRPr>
          </a:p>
        </p:txBody>
      </p:sp>
      <p:pic>
        <p:nvPicPr>
          <p:cNvPr id="8" name="7 Marcador de contenido" descr="script_stop_sound2.png"/>
          <p:cNvPicPr>
            <a:picLocks noGrp="1" noChangeAspect="1"/>
          </p:cNvPicPr>
          <p:nvPr>
            <p:ph idx="1"/>
          </p:nvPr>
        </p:nvPicPr>
        <p:blipFill>
          <a:blip r:embed="rId2"/>
          <a:srcRect r="13831" b="21213"/>
          <a:stretch>
            <a:fillRect/>
          </a:stretch>
        </p:blipFill>
        <p:spPr>
          <a:xfrm>
            <a:off x="2093149" y="2438400"/>
            <a:ext cx="5222051" cy="1447800"/>
          </a:xfrm>
          <a:ln>
            <a:solidFill>
              <a:schemeClr val="tx1"/>
            </a:solidFill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90600" y="1524000"/>
            <a:ext cx="5715000" cy="533400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dirty="0" smtClean="0">
                <a:latin typeface="+mj-lt"/>
                <a:ea typeface="+mj-ea"/>
                <a:cs typeface="+mj-cs"/>
              </a:rPr>
              <a:t>Detener el Sonido de Alarma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98080" cy="990600"/>
          </a:xfrm>
        </p:spPr>
        <p:txBody>
          <a:bodyPr>
            <a:normAutofit/>
          </a:bodyPr>
          <a:lstStyle/>
          <a:p>
            <a:r>
              <a:rPr lang="es-EC" b="1" dirty="0" smtClean="0">
                <a:effectLst/>
              </a:rPr>
              <a:t>FUNCIONAMIENTO</a:t>
            </a:r>
            <a:endParaRPr lang="es-EC" b="1" dirty="0"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57600" y="2590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VIDEO</a:t>
            </a:r>
            <a:endParaRPr lang="es-EC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CONCLUSIONES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371600"/>
            <a:ext cx="7498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3600" dirty="0" smtClean="0"/>
              <a:t>La utilización de este tipo de aplicaciones en el Ecuador ayudaría en gran medida a las empresas.</a:t>
            </a:r>
          </a:p>
          <a:p>
            <a:pPr>
              <a:buFont typeface="Wingdings" pitchFamily="2" charset="2"/>
              <a:buChar char="v"/>
            </a:pPr>
            <a:endParaRPr lang="es-ES" sz="3600" dirty="0" smtClean="0"/>
          </a:p>
          <a:p>
            <a:pPr algn="just">
              <a:buFont typeface="Wingdings" pitchFamily="2" charset="2"/>
              <a:buChar char="v"/>
            </a:pPr>
            <a:r>
              <a:rPr lang="es-ES" sz="3600" dirty="0" smtClean="0"/>
              <a:t>No existen límites de información y cuenta con gran variedad de alternativas.</a:t>
            </a:r>
            <a:endParaRPr lang="es-EC" sz="3600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CONCLUSIONES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371600"/>
            <a:ext cx="7498080" cy="48006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ES" sz="3600" dirty="0" smtClean="0"/>
              <a:t>La implementación de este Sistema de Vigilancia es de fácil acceso para cualquier persona o empresa.</a:t>
            </a:r>
          </a:p>
          <a:p>
            <a:pPr>
              <a:buFont typeface="Wingdings" pitchFamily="2" charset="2"/>
              <a:buChar char="v"/>
            </a:pPr>
            <a:endParaRPr lang="es-ES" sz="3600" dirty="0" smtClean="0"/>
          </a:p>
          <a:p>
            <a:pPr algn="just">
              <a:buFont typeface="Wingdings" pitchFamily="2" charset="2"/>
              <a:buChar char="v"/>
            </a:pPr>
            <a:r>
              <a:rPr lang="es-ES" sz="3600" dirty="0" smtClean="0"/>
              <a:t>La facilidad de implementación y configuración resulta una gran ventaja a considerar.</a:t>
            </a:r>
          </a:p>
          <a:p>
            <a:endParaRPr lang="es-ES" dirty="0" smtClean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RECOMENDACIONES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295400"/>
            <a:ext cx="7498080" cy="48006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MX" dirty="0" smtClean="0"/>
              <a:t>Tener</a:t>
            </a:r>
            <a:r>
              <a:rPr lang="es-ES" dirty="0" smtClean="0"/>
              <a:t> conocimiento intermedio en LINUX.</a:t>
            </a:r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 algn="just">
              <a:buFont typeface="Wingdings" pitchFamily="2" charset="2"/>
              <a:buChar char="v"/>
            </a:pPr>
            <a:r>
              <a:rPr lang="es-ES" dirty="0" smtClean="0"/>
              <a:t>Configurar la sensibilidad de la cámara y el contraste  a un nivel estable.</a:t>
            </a:r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 algn="just">
              <a:buFont typeface="Wingdings" pitchFamily="2" charset="2"/>
              <a:buChar char="v"/>
            </a:pPr>
            <a:r>
              <a:rPr lang="es-ES" dirty="0" smtClean="0"/>
              <a:t>Tener en cuenta la capacidad del disco en donde se guarda la información.</a:t>
            </a:r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RECOMENDACIONES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48006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EC" dirty="0" smtClean="0"/>
              <a:t>Revisar la lista de compatibilidad de dispositivos Bluetooth y teléfonos celulares con el módulo CHAN-MOBILE.</a:t>
            </a:r>
          </a:p>
          <a:p>
            <a:pPr>
              <a:buFont typeface="Wingdings" pitchFamily="2" charset="2"/>
              <a:buChar char="v"/>
            </a:pPr>
            <a:endParaRPr lang="es-EC" dirty="0" smtClean="0"/>
          </a:p>
          <a:p>
            <a:pPr algn="just">
              <a:buFont typeface="Wingdings" pitchFamily="2" charset="2"/>
              <a:buChar char="v"/>
            </a:pPr>
            <a:r>
              <a:rPr lang="es-ES" dirty="0" smtClean="0"/>
              <a:t>Se podría agregar la configuración necesaria para que el Sistema envié un Correo Electrónico o un Mensaje de Texto al usuario.</a:t>
            </a:r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RECOMENDACIONES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219200"/>
            <a:ext cx="7467600" cy="4953000"/>
          </a:xfrm>
        </p:spPr>
        <p:txBody>
          <a:bodyPr>
            <a:normAutofit fontScale="92500"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dirty="0" smtClean="0"/>
              <a:t>Otra opción a tomar en cuenta es la de enviar el video o las fotografías grabadas a un servidor FTP o a un servidor de Correo por internet.</a:t>
            </a:r>
            <a:endParaRPr lang="es-EC" dirty="0" smtClean="0"/>
          </a:p>
          <a:p>
            <a:pPr>
              <a:buFont typeface="Wingdings" pitchFamily="2" charset="2"/>
              <a:buChar char="v"/>
            </a:pPr>
            <a:endParaRPr lang="es-EC" dirty="0" smtClean="0"/>
          </a:p>
          <a:p>
            <a:pPr lvl="0" algn="just">
              <a:buFont typeface="Wingdings" pitchFamily="2" charset="2"/>
              <a:buChar char="v"/>
            </a:pPr>
            <a:r>
              <a:rPr lang="es-ES" dirty="0" smtClean="0"/>
              <a:t>También se podría configurar al Sistema para que realice una video llamada a un teléfono IP con soporte para tal efecto, o realizarla hacia un teléfono móvil, para así visualizar en tiempo real lo que ha causado la alarma. </a:t>
            </a:r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2800" y="1676400"/>
            <a:ext cx="4114800" cy="9906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effectLst/>
              </a:rPr>
              <a:t>PREGUNTAS???</a:t>
            </a:r>
            <a:endParaRPr lang="es-EC" b="1" dirty="0">
              <a:effectLst/>
            </a:endParaRPr>
          </a:p>
        </p:txBody>
      </p:sp>
      <p:pic>
        <p:nvPicPr>
          <p:cNvPr id="1026" name="Picture 2" descr="C:\Users\Jose Luis\AppData\Local\Microsoft\Windows\Temporary Internet Files\Content.IE5\ZWR29W0T\MC900434411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71975" y="2933700"/>
            <a:ext cx="1625600" cy="1828800"/>
          </a:xfrm>
          <a:prstGeom prst="rect">
            <a:avLst/>
          </a:prstGeom>
          <a:noFill/>
        </p:spPr>
      </p:pic>
      <p:sp>
        <p:nvSpPr>
          <p:cNvPr id="4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239000" cy="8382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DESCRIPCION</a:t>
            </a:r>
            <a:endParaRPr lang="es-EC" b="1" dirty="0">
              <a:effectLst/>
            </a:endParaRPr>
          </a:p>
        </p:txBody>
      </p:sp>
      <p:pic>
        <p:nvPicPr>
          <p:cNvPr id="4" name="3 Marcador de contenido" descr="esquema_tes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90600"/>
            <a:ext cx="7832266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OBJETIVOS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362200"/>
            <a:ext cx="7543800" cy="361156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EC" dirty="0" smtClean="0"/>
              <a:t>Implementar un Sistema de Video Vigilancia utilizando programas que sean de libre distribución, que proporcione la información necesaria de lo ocurrido  y que además esa información llegue inmediatamente al teléfono móvil del usuario.</a:t>
            </a:r>
          </a:p>
          <a:p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66800" y="1219200"/>
            <a:ext cx="7162800" cy="9144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 Principal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"/>
            <a:ext cx="7467600" cy="10668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OBJETIVOS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Identificar componentes.</a:t>
            </a:r>
          </a:p>
          <a:p>
            <a:pPr>
              <a:buFont typeface="Wingdings" pitchFamily="2" charset="2"/>
              <a:buChar char="ü"/>
            </a:pPr>
            <a:endParaRPr lang="es-EC" sz="1600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Analizar las herramientas.</a:t>
            </a:r>
          </a:p>
          <a:p>
            <a:pPr>
              <a:buFont typeface="Wingdings" pitchFamily="2" charset="2"/>
              <a:buChar char="ü"/>
            </a:pPr>
            <a:endParaRPr lang="es-EC" sz="1600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Entender el funcionamiento.</a:t>
            </a:r>
          </a:p>
          <a:p>
            <a:pPr>
              <a:buFont typeface="Wingdings" pitchFamily="2" charset="2"/>
              <a:buChar char="ü"/>
            </a:pPr>
            <a:endParaRPr lang="es-ES" sz="1600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Identificar los archivos a configurar.</a:t>
            </a:r>
          </a:p>
          <a:p>
            <a:pPr>
              <a:buFont typeface="Wingdings" pitchFamily="2" charset="2"/>
              <a:buChar char="ü"/>
            </a:pPr>
            <a:endParaRPr lang="es-ES" sz="1600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Proporcionar toda la información posible.</a:t>
            </a:r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98080" cy="1143000"/>
          </a:xfrm>
        </p:spPr>
        <p:txBody>
          <a:bodyPr/>
          <a:lstStyle/>
          <a:p>
            <a:r>
              <a:rPr lang="es-EC" b="1" dirty="0" smtClean="0">
                <a:effectLst/>
              </a:rPr>
              <a:t>METODOLOGIA</a:t>
            </a:r>
            <a:endParaRPr lang="es-EC" b="1" dirty="0">
              <a:effectLst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990600" y="1646237"/>
            <a:ext cx="7467600" cy="4221163"/>
          </a:xfrm>
        </p:spPr>
        <p:txBody>
          <a:bodyPr/>
          <a:lstStyle/>
          <a:p>
            <a:r>
              <a:rPr lang="es-EC" dirty="0" smtClean="0"/>
              <a:t>Elementos a utilizar.</a:t>
            </a:r>
          </a:p>
          <a:p>
            <a:endParaRPr lang="es-EC" dirty="0" smtClean="0"/>
          </a:p>
          <a:p>
            <a:r>
              <a:rPr lang="es-EC" dirty="0" smtClean="0"/>
              <a:t>Configuración de archivos.</a:t>
            </a:r>
          </a:p>
          <a:p>
            <a:endParaRPr lang="es-EC" dirty="0" smtClean="0"/>
          </a:p>
          <a:p>
            <a:r>
              <a:rPr lang="es-EC" dirty="0" smtClean="0"/>
              <a:t>Demostración de puesta en marcha del sistema.</a:t>
            </a:r>
            <a:endParaRPr lang="es-EC" dirty="0"/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868362"/>
          </a:xfrm>
        </p:spPr>
        <p:txBody>
          <a:bodyPr/>
          <a:lstStyle/>
          <a:p>
            <a:r>
              <a:rPr lang="es-EC" b="1" dirty="0" smtClean="0">
                <a:effectLst/>
              </a:rPr>
              <a:t>COMPONENTES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362200"/>
            <a:ext cx="7467600" cy="3763963"/>
          </a:xfrm>
        </p:spPr>
        <p:txBody>
          <a:bodyPr>
            <a:normAutofit/>
          </a:bodyPr>
          <a:lstStyle/>
          <a:p>
            <a:r>
              <a:rPr lang="es-EC" sz="2800" dirty="0" smtClean="0"/>
              <a:t>LAPTOP HP</a:t>
            </a:r>
          </a:p>
          <a:p>
            <a:endParaRPr lang="es-EC" sz="2400" dirty="0" smtClean="0"/>
          </a:p>
          <a:p>
            <a:r>
              <a:rPr lang="es-EC" sz="2800" dirty="0" smtClean="0"/>
              <a:t>WEBCAM HP INTEGRADA</a:t>
            </a:r>
          </a:p>
          <a:p>
            <a:endParaRPr lang="es-EC" sz="2400" dirty="0" smtClean="0"/>
          </a:p>
          <a:p>
            <a:r>
              <a:rPr lang="es-EC" sz="2800" dirty="0" smtClean="0"/>
              <a:t>MODULO BLUETOOTH INTEGRADO</a:t>
            </a:r>
          </a:p>
          <a:p>
            <a:endParaRPr lang="es-EC" sz="2400" dirty="0" smtClean="0"/>
          </a:p>
          <a:p>
            <a:r>
              <a:rPr lang="es-EC" sz="2800" dirty="0" smtClean="0"/>
              <a:t>CELULAR GATEWAY NOKIA 6300</a:t>
            </a:r>
            <a:endParaRPr lang="es-EC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90600" y="1295400"/>
            <a:ext cx="7162800" cy="9144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Hardware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868362"/>
          </a:xfrm>
        </p:spPr>
        <p:txBody>
          <a:bodyPr/>
          <a:lstStyle/>
          <a:p>
            <a:r>
              <a:rPr lang="es-EC" b="1" dirty="0" smtClean="0">
                <a:effectLst/>
              </a:rPr>
              <a:t>COMPONENTES</a:t>
            </a:r>
            <a:endParaRPr lang="es-EC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362200"/>
            <a:ext cx="7467600" cy="3763963"/>
          </a:xfrm>
        </p:spPr>
        <p:txBody>
          <a:bodyPr>
            <a:normAutofit fontScale="92500" lnSpcReduction="20000"/>
          </a:bodyPr>
          <a:lstStyle/>
          <a:p>
            <a:r>
              <a:rPr lang="es-EC" sz="2800" dirty="0" smtClean="0"/>
              <a:t>SISTEMA OPERATIVO LINUX (UBUNTU)</a:t>
            </a:r>
          </a:p>
          <a:p>
            <a:endParaRPr lang="es-EC" sz="2800" dirty="0" smtClean="0"/>
          </a:p>
          <a:p>
            <a:r>
              <a:rPr lang="es-EC" sz="2800" dirty="0" smtClean="0"/>
              <a:t>ASTERISK 1.6 Y ASTERISK ADDONS 1.6</a:t>
            </a:r>
          </a:p>
          <a:p>
            <a:endParaRPr lang="es-EC" sz="2800" dirty="0" smtClean="0"/>
          </a:p>
          <a:p>
            <a:r>
              <a:rPr lang="es-EC" sz="2800" dirty="0" smtClean="0"/>
              <a:t>MOTION</a:t>
            </a:r>
          </a:p>
          <a:p>
            <a:endParaRPr lang="es-EC" sz="2800" dirty="0" smtClean="0"/>
          </a:p>
          <a:p>
            <a:r>
              <a:rPr lang="es-EC" sz="2800" dirty="0" smtClean="0"/>
              <a:t>LIBRERÍA BLUEZ</a:t>
            </a:r>
          </a:p>
          <a:p>
            <a:endParaRPr lang="es-EC" sz="2800" dirty="0" smtClean="0"/>
          </a:p>
          <a:p>
            <a:r>
              <a:rPr lang="es-EC" sz="2800" dirty="0" smtClean="0"/>
              <a:t>SOFTPHONE X-LITE</a:t>
            </a:r>
            <a:endParaRPr lang="es-EC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90600" y="1295400"/>
            <a:ext cx="7162800" cy="9144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</a:t>
            </a:r>
            <a:endParaRPr kumimoji="0" lang="es-EC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8200" y="6019800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1066</TotalTime>
  <Words>706</Words>
  <Application>Microsoft Office PowerPoint</Application>
  <PresentationFormat>Presentación en pantalla (4:3)</PresentationFormat>
  <Paragraphs>154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Solsticio</vt:lpstr>
      <vt:lpstr>IMPLEMENTACION DE UN SISTEMA DE VIDEO VIGILANCIA UTILIZANDO UNA WEBCAM, ASTERISK, MOTION  Y CHAN_MOBILE</vt:lpstr>
      <vt:lpstr>CONTENIDO:</vt:lpstr>
      <vt:lpstr>ANTECEDENTES</vt:lpstr>
      <vt:lpstr>DESCRIPCION</vt:lpstr>
      <vt:lpstr>OBJETIVOS</vt:lpstr>
      <vt:lpstr>OBJETIVOS</vt:lpstr>
      <vt:lpstr>METODOLOGIA</vt:lpstr>
      <vt:lpstr>COMPONENTES</vt:lpstr>
      <vt:lpstr>COMPONENTES</vt:lpstr>
      <vt:lpstr>ASTERISK</vt:lpstr>
      <vt:lpstr>ESQUEMA DE ASTERISK</vt:lpstr>
      <vt:lpstr>CARACTERISTICAS DE ASTERISK</vt:lpstr>
      <vt:lpstr>MODULO CHAN-MOBILE</vt:lpstr>
      <vt:lpstr>MOTION</vt:lpstr>
      <vt:lpstr>CONFIGURACION</vt:lpstr>
      <vt:lpstr>CONFIGURACION DE MOTION</vt:lpstr>
      <vt:lpstr>ARCHIVO MOTION.CONF</vt:lpstr>
      <vt:lpstr>ARCHIVO MOTION.CONF</vt:lpstr>
      <vt:lpstr>CONFIGURACION DE X-LITE</vt:lpstr>
      <vt:lpstr>CONFIGURACION DE ASTERISK</vt:lpstr>
      <vt:lpstr>CONFIGURACION DE ASTERISK</vt:lpstr>
      <vt:lpstr>CONFIGURACION DE ASTERISK</vt:lpstr>
      <vt:lpstr>CONFIGURACION DE ASTERISK</vt:lpstr>
      <vt:lpstr>CONFIGURACION DE ASTERISK</vt:lpstr>
      <vt:lpstr>CONFIGURACION DE ASTERISK</vt:lpstr>
      <vt:lpstr>CREACION DE SCRIPTS</vt:lpstr>
      <vt:lpstr>CREACION DE SCRIPTS</vt:lpstr>
      <vt:lpstr>CREACION DE SCRIPTS</vt:lpstr>
      <vt:lpstr>CREACION DE SCRIPTS</vt:lpstr>
      <vt:lpstr>CREACION DE SCRIPTS</vt:lpstr>
      <vt:lpstr>CREACION DE SCRIPTS</vt:lpstr>
      <vt:lpstr>FUNCIONAMIENTO</vt:lpstr>
      <vt:lpstr>CONCLUSIONES</vt:lpstr>
      <vt:lpstr>CONCLUSIONES</vt:lpstr>
      <vt:lpstr>RECOMENDACIONES</vt:lpstr>
      <vt:lpstr>RECOMENDACIONES</vt:lpstr>
      <vt:lpstr>RECOMENDACIONES</vt:lpstr>
      <vt:lpstr>PREGUNTAS???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Vigilancia con Asterisk y Chan-Mobile</dc:title>
  <dc:creator>Jose Luis</dc:creator>
  <cp:keywords>Tesis</cp:keywords>
  <cp:lastModifiedBy>Jose Luis</cp:lastModifiedBy>
  <cp:revision>127</cp:revision>
  <dcterms:created xsi:type="dcterms:W3CDTF">2010-11-07T11:29:49Z</dcterms:created>
  <dcterms:modified xsi:type="dcterms:W3CDTF">2010-12-13T15:10:34Z</dcterms:modified>
</cp:coreProperties>
</file>