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30"/>
  </p:notesMasterIdLst>
  <p:sldIdLst>
    <p:sldId id="256" r:id="rId2"/>
    <p:sldId id="257" r:id="rId3"/>
    <p:sldId id="284" r:id="rId4"/>
    <p:sldId id="265" r:id="rId5"/>
    <p:sldId id="266" r:id="rId6"/>
    <p:sldId id="268" r:id="rId7"/>
    <p:sldId id="272" r:id="rId8"/>
    <p:sldId id="295" r:id="rId9"/>
    <p:sldId id="296" r:id="rId10"/>
    <p:sldId id="285" r:id="rId11"/>
    <p:sldId id="286" r:id="rId12"/>
    <p:sldId id="283" r:id="rId13"/>
    <p:sldId id="289" r:id="rId14"/>
    <p:sldId id="290" r:id="rId15"/>
    <p:sldId id="291" r:id="rId16"/>
    <p:sldId id="297" r:id="rId17"/>
    <p:sldId id="299" r:id="rId18"/>
    <p:sldId id="300" r:id="rId19"/>
    <p:sldId id="269" r:id="rId20"/>
    <p:sldId id="301" r:id="rId21"/>
    <p:sldId id="302" r:id="rId22"/>
    <p:sldId id="303" r:id="rId23"/>
    <p:sldId id="282" r:id="rId24"/>
    <p:sldId id="304" r:id="rId25"/>
    <p:sldId id="294" r:id="rId26"/>
    <p:sldId id="280" r:id="rId27"/>
    <p:sldId id="293" r:id="rId28"/>
    <p:sldId id="305" r:id="rId29"/>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00A"/>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B1CCF1-E09E-48D7-BE84-F004F89F637C}" type="datetimeFigureOut">
              <a:rPr lang="es-EC"/>
              <a:pPr>
                <a:defRPr/>
              </a:pPr>
              <a:t>25/05/2011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331E29-5D8D-45A0-B629-D5AE1E917755}"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7B1BA-A22F-4935-948E-22B8277B1B3E}" type="slidenum">
              <a:rPr lang="es-EC"/>
              <a:pPr fontAlgn="base">
                <a:spcBef>
                  <a:spcPct val="0"/>
                </a:spcBef>
                <a:spcAft>
                  <a:spcPct val="0"/>
                </a:spcAft>
                <a:defRPr/>
              </a:pPr>
              <a:t>1</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1C1FC8-CBC6-4260-821C-6162FCED93B7}" type="slidenum">
              <a:rPr lang="es-EC"/>
              <a:pPr fontAlgn="base">
                <a:spcBef>
                  <a:spcPct val="0"/>
                </a:spcBef>
                <a:spcAft>
                  <a:spcPct val="0"/>
                </a:spcAft>
                <a:defRPr/>
              </a:pPr>
              <a:t>2</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6E221-170B-498E-9420-14F64F2ECD89}" type="slidenum">
              <a:rPr lang="es-EC"/>
              <a:pPr fontAlgn="base">
                <a:spcBef>
                  <a:spcPct val="0"/>
                </a:spcBef>
                <a:spcAft>
                  <a:spcPct val="0"/>
                </a:spcAft>
                <a:defRPr/>
              </a:pPr>
              <a:t>4</a:t>
            </a:fld>
            <a:endParaRPr lang="es-EC"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72030-87C1-441F-81EE-6F6DFAB4A8E0}" type="slidenum">
              <a:rPr lang="es-EC"/>
              <a:pPr fontAlgn="base">
                <a:spcBef>
                  <a:spcPct val="0"/>
                </a:spcBef>
                <a:spcAft>
                  <a:spcPct val="0"/>
                </a:spcAft>
                <a:defRPr/>
              </a:pPr>
              <a:t>5</a:t>
            </a:fld>
            <a:endParaRPr lang="es-EC"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136CF-E272-45F9-9D81-88BD3D072711}" type="slidenum">
              <a:rPr lang="es-EC"/>
              <a:pPr fontAlgn="base">
                <a:spcBef>
                  <a:spcPct val="0"/>
                </a:spcBef>
                <a:spcAft>
                  <a:spcPct val="0"/>
                </a:spcAft>
                <a:defRPr/>
              </a:pPr>
              <a:t>6</a:t>
            </a:fld>
            <a:endParaRPr lang="es-EC"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DDABB-1163-459B-9556-3BB3C8C7C3A0}" type="slidenum">
              <a:rPr lang="es-EC"/>
              <a:pPr fontAlgn="base">
                <a:spcBef>
                  <a:spcPct val="0"/>
                </a:spcBef>
                <a:spcAft>
                  <a:spcPct val="0"/>
                </a:spcAft>
                <a:defRPr/>
              </a:pPr>
              <a:t>19</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a:lvl1pPr>
          </a:lstStyle>
          <a:p>
            <a:pPr>
              <a:defRPr/>
            </a:pPr>
            <a:fld id="{6FD4F255-7132-49B1-AB1F-F9175F3300DC}" type="datetimeFigureOut">
              <a:rPr lang="es-EC"/>
              <a:pPr>
                <a:defRPr/>
              </a:pPr>
              <a:t>25/05/2011</a:t>
            </a:fld>
            <a:endParaRPr lang="es-EC" dirty="0"/>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C"/>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5944F579-2296-484A-BABA-5654A03A4B44}" type="slidenum">
              <a:rPr lang="es-EC"/>
              <a:pPr>
                <a:defRPr/>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DC10171-2730-4299-A36A-799074A5E1B4}" type="datetimeFigureOut">
              <a:rPr lang="es-EC"/>
              <a:pPr>
                <a:defRPr/>
              </a:pPr>
              <a:t>25/05/2011</a:t>
            </a:fld>
            <a:endParaRPr lang="es-EC" dirty="0"/>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9995AE8A-7002-41BC-B7C1-67E1F6D84D16}" type="slidenum">
              <a:rPr lang="es-EC"/>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E0DF521-09CB-4B89-9E6D-46311FE4BAE9}" type="datetimeFigureOut">
              <a:rPr lang="es-EC"/>
              <a:pPr>
                <a:defRPr/>
              </a:pPr>
              <a:t>25/05/2011</a:t>
            </a:fld>
            <a:endParaRPr lang="es-EC" dirty="0"/>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C27717FB-38B2-42EA-99A4-80BDB9563143}" type="slidenum">
              <a:rPr lang="es-EC"/>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93705D82-AAFD-46BD-A61B-34C6916E6C62}" type="datetimeFigureOut">
              <a:rPr lang="es-EC"/>
              <a:pPr>
                <a:defRPr/>
              </a:pPr>
              <a:t>25/05/2011</a:t>
            </a:fld>
            <a:endParaRPr lang="es-EC" dirty="0"/>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84C72D99-3792-4560-87B2-0EDBB5423D2A}" type="slidenum">
              <a:rPr lang="es-EC"/>
              <a:pPr>
                <a:defRPr/>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243CC1D8-AC0F-4F39-B70A-E60499C3F338}" type="datetimeFigureOut">
              <a:rPr lang="es-EC"/>
              <a:pPr>
                <a:defRPr/>
              </a:pPr>
              <a:t>25/05/2011</a:t>
            </a:fld>
            <a:endParaRPr lang="es-EC" dirty="0"/>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C"/>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F791D0FA-399F-4F6C-9E7C-829729A9D373}"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4875ADC9-08AF-4E66-9C04-7585347B7DDC}" type="datetimeFigureOut">
              <a:rPr lang="es-EC"/>
              <a:pPr>
                <a:defRPr/>
              </a:pPr>
              <a:t>25/05/2011</a:t>
            </a:fld>
            <a:endParaRPr lang="es-EC" dirty="0"/>
          </a:p>
        </p:txBody>
      </p:sp>
      <p:sp>
        <p:nvSpPr>
          <p:cNvPr id="6" name="2 Marcador de pie de página"/>
          <p:cNvSpPr>
            <a:spLocks noGrp="1"/>
          </p:cNvSpPr>
          <p:nvPr>
            <p:ph type="ftr" sz="quarter" idx="11"/>
          </p:nvPr>
        </p:nvSpPr>
        <p:spPr/>
        <p:txBody>
          <a:bodyPr/>
          <a:lstStyle>
            <a:lvl1pPr>
              <a:defRPr/>
            </a:lvl1pPr>
          </a:lstStyle>
          <a:p>
            <a:pPr>
              <a:defRPr/>
            </a:pPr>
            <a:endParaRPr lang="es-EC"/>
          </a:p>
        </p:txBody>
      </p:sp>
      <p:sp>
        <p:nvSpPr>
          <p:cNvPr id="7" name="22 Marcador de número de diapositiva"/>
          <p:cNvSpPr>
            <a:spLocks noGrp="1"/>
          </p:cNvSpPr>
          <p:nvPr>
            <p:ph type="sldNum" sz="quarter" idx="12"/>
          </p:nvPr>
        </p:nvSpPr>
        <p:spPr/>
        <p:txBody>
          <a:bodyPr/>
          <a:lstStyle>
            <a:lvl1pPr>
              <a:defRPr/>
            </a:lvl1pPr>
          </a:lstStyle>
          <a:p>
            <a:pPr>
              <a:defRPr/>
            </a:pPr>
            <a:fld id="{FE8685B1-809D-4F28-AF3B-D52001FDBAA7}" type="slidenum">
              <a:rPr lang="es-EC"/>
              <a:pPr>
                <a:defRPr/>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9F7DB1BD-B08D-4C51-8B4B-8665C81BB574}" type="datetimeFigureOut">
              <a:rPr lang="es-EC"/>
              <a:pPr>
                <a:defRPr/>
              </a:pPr>
              <a:t>25/05/2011</a:t>
            </a:fld>
            <a:endParaRPr lang="es-EC" dirty="0"/>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C"/>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EBEA5B98-D295-41BC-964B-064806C9F38A}"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DCD61706-B318-461D-9B5E-C242DB5091B3}" type="datetimeFigureOut">
              <a:rPr lang="es-EC"/>
              <a:pPr>
                <a:defRPr/>
              </a:pPr>
              <a:t>25/05/2011</a:t>
            </a:fld>
            <a:endParaRPr lang="es-EC" dirty="0"/>
          </a:p>
        </p:txBody>
      </p:sp>
      <p:sp>
        <p:nvSpPr>
          <p:cNvPr id="4" name="2 Marcador de pie de página"/>
          <p:cNvSpPr>
            <a:spLocks noGrp="1"/>
          </p:cNvSpPr>
          <p:nvPr>
            <p:ph type="ftr" sz="quarter" idx="11"/>
          </p:nvPr>
        </p:nvSpPr>
        <p:spPr/>
        <p:txBody>
          <a:bodyPr/>
          <a:lstStyle>
            <a:lvl1pPr>
              <a:defRPr/>
            </a:lvl1pPr>
          </a:lstStyle>
          <a:p>
            <a:pPr>
              <a:defRPr/>
            </a:pPr>
            <a:endParaRPr lang="es-EC"/>
          </a:p>
        </p:txBody>
      </p:sp>
      <p:sp>
        <p:nvSpPr>
          <p:cNvPr id="5" name="22 Marcador de número de diapositiva"/>
          <p:cNvSpPr>
            <a:spLocks noGrp="1"/>
          </p:cNvSpPr>
          <p:nvPr>
            <p:ph type="sldNum" sz="quarter" idx="12"/>
          </p:nvPr>
        </p:nvSpPr>
        <p:spPr/>
        <p:txBody>
          <a:bodyPr/>
          <a:lstStyle>
            <a:lvl1pPr>
              <a:defRPr/>
            </a:lvl1pPr>
          </a:lstStyle>
          <a:p>
            <a:pPr>
              <a:defRPr/>
            </a:pPr>
            <a:fld id="{3B9B15F4-EA5B-4BB8-BE3C-AB8F1311F3B3}" type="slidenum">
              <a:rPr lang="es-EC"/>
              <a:pPr>
                <a:defRPr/>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DD2CEAB3-2A01-42E1-B11A-4DDB0B16F1A5}" type="datetimeFigureOut">
              <a:rPr lang="es-EC"/>
              <a:pPr>
                <a:defRPr/>
              </a:pPr>
              <a:t>25/05/2011</a:t>
            </a:fld>
            <a:endParaRPr lang="es-EC" dirty="0"/>
          </a:p>
        </p:txBody>
      </p:sp>
      <p:sp>
        <p:nvSpPr>
          <p:cNvPr id="3" name="2 Marcador de pie de página"/>
          <p:cNvSpPr>
            <a:spLocks noGrp="1"/>
          </p:cNvSpPr>
          <p:nvPr>
            <p:ph type="ftr" sz="quarter" idx="11"/>
          </p:nvPr>
        </p:nvSpPr>
        <p:spPr/>
        <p:txBody>
          <a:bodyPr/>
          <a:lstStyle>
            <a:lvl1pPr>
              <a:defRPr/>
            </a:lvl1pPr>
          </a:lstStyle>
          <a:p>
            <a:pPr>
              <a:defRPr/>
            </a:pPr>
            <a:endParaRPr lang="es-EC"/>
          </a:p>
        </p:txBody>
      </p:sp>
      <p:sp>
        <p:nvSpPr>
          <p:cNvPr id="4" name="22 Marcador de número de diapositiva"/>
          <p:cNvSpPr>
            <a:spLocks noGrp="1"/>
          </p:cNvSpPr>
          <p:nvPr>
            <p:ph type="sldNum" sz="quarter" idx="12"/>
          </p:nvPr>
        </p:nvSpPr>
        <p:spPr/>
        <p:txBody>
          <a:bodyPr/>
          <a:lstStyle>
            <a:lvl1pPr>
              <a:defRPr/>
            </a:lvl1pPr>
          </a:lstStyle>
          <a:p>
            <a:pPr>
              <a:defRPr/>
            </a:pPr>
            <a:fld id="{52037300-1A1B-4800-B614-BE2A0FADDEA9}" type="slidenum">
              <a:rPr lang="es-EC"/>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fld id="{0A1BBCF1-75C0-4FEB-9144-4A563A4670F5}" type="datetimeFigureOut">
              <a:rPr lang="es-EC"/>
              <a:pPr>
                <a:defRPr/>
              </a:pPr>
              <a:t>25/05/2011</a:t>
            </a:fld>
            <a:endParaRPr lang="es-EC" dirty="0"/>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C"/>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9B41747E-ECF1-46DD-A2A6-4956A66109F7}"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fld id="{76132159-4158-4C87-BBF7-5E20559F5FAC}" type="datetimeFigureOut">
              <a:rPr lang="es-EC"/>
              <a:pPr>
                <a:defRPr/>
              </a:pPr>
              <a:t>25/05/2011</a:t>
            </a:fld>
            <a:endParaRPr lang="es-EC" dirty="0"/>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C"/>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D588C9D3-1E30-4049-BB18-26E6AA8F492D}"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2054"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899A86C6-1A5F-4E51-94F3-25B47081B51B}" type="datetimeFigureOut">
              <a:rPr lang="es-EC"/>
              <a:pPr>
                <a:defRPr/>
              </a:pPr>
              <a:t>25/05/2011</a:t>
            </a:fld>
            <a:endParaRPr lang="es-EC" dirty="0"/>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s-EC"/>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8464DD66-F4A2-4B56-9EF3-6E6AEB572BCC}" type="slidenum">
              <a:rPr lang="es-EC"/>
              <a:pPr>
                <a:defRPr/>
              </a:pPr>
              <a:t>‹Nº›</a:t>
            </a:fld>
            <a:endParaRPr lang="es-EC" dirty="0"/>
          </a:p>
        </p:txBody>
      </p:sp>
    </p:spTree>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1" r:id="rId4"/>
    <p:sldLayoutId id="2147483829" r:id="rId5"/>
    <p:sldLayoutId id="2147483822" r:id="rId6"/>
    <p:sldLayoutId id="2147483823" r:id="rId7"/>
    <p:sldLayoutId id="2147483830" r:id="rId8"/>
    <p:sldLayoutId id="2147483831" r:id="rId9"/>
    <p:sldLayoutId id="2147483824" r:id="rId10"/>
    <p:sldLayoutId id="2147483825"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09"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09"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09"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09"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000240"/>
            <a:ext cx="7851775" cy="2271712"/>
          </a:xfrm>
        </p:spPr>
        <p:txBody>
          <a:bodyPr>
            <a:noAutofit/>
          </a:bodyPr>
          <a:lstStyle/>
          <a:p>
            <a:pPr marL="484632" indent="0" algn="ctr" eaLnBrk="1" fontAlgn="auto" hangingPunct="1">
              <a:spcAft>
                <a:spcPts val="0"/>
              </a:spcAft>
              <a:defRPr/>
            </a:pPr>
            <a:r>
              <a:rPr lang="es-ES" sz="3200" dirty="0" smtClean="0">
                <a:solidFill>
                  <a:schemeClr val="accent1">
                    <a:tint val="83000"/>
                    <a:satMod val="150000"/>
                  </a:schemeClr>
                </a:solidFill>
                <a:latin typeface="Algerian" pitchFamily="82" charset="0"/>
              </a:rPr>
              <a:t>“Comprobador de circuitos electrónicos digitales tipo DIP con programa embebido en un microcontrolador , presentación de opciones y resultados en una GLCD”</a:t>
            </a:r>
            <a:r>
              <a:rPr lang="es-EC" sz="3200" dirty="0" smtClean="0">
                <a:solidFill>
                  <a:schemeClr val="accent1">
                    <a:tint val="83000"/>
                    <a:satMod val="150000"/>
                  </a:schemeClr>
                </a:solidFill>
              </a:rPr>
              <a:t/>
            </a:r>
            <a:br>
              <a:rPr lang="es-EC" sz="3200" dirty="0" smtClean="0">
                <a:solidFill>
                  <a:schemeClr val="accent1">
                    <a:tint val="83000"/>
                    <a:satMod val="150000"/>
                  </a:schemeClr>
                </a:solidFill>
              </a:rPr>
            </a:br>
            <a:r>
              <a:rPr lang="es-ES" sz="2800" dirty="0" smtClean="0">
                <a:solidFill>
                  <a:schemeClr val="accent1">
                    <a:tint val="83000"/>
                    <a:satMod val="150000"/>
                  </a:schemeClr>
                </a:solidFill>
              </a:rPr>
              <a:t> </a:t>
            </a:r>
            <a:endParaRPr lang="es-EC" sz="2800" dirty="0">
              <a:solidFill>
                <a:schemeClr val="accent1">
                  <a:tint val="83000"/>
                  <a:satMod val="150000"/>
                </a:schemeClr>
              </a:solidFill>
            </a:endParaRPr>
          </a:p>
        </p:txBody>
      </p:sp>
      <p:sp>
        <p:nvSpPr>
          <p:cNvPr id="3" name="2 Subtítulo"/>
          <p:cNvSpPr>
            <a:spLocks noGrp="1"/>
          </p:cNvSpPr>
          <p:nvPr>
            <p:ph type="subTitle" idx="1"/>
          </p:nvPr>
        </p:nvSpPr>
        <p:spPr>
          <a:xfrm>
            <a:off x="788988" y="5072074"/>
            <a:ext cx="7854950" cy="1752600"/>
          </a:xfrm>
        </p:spPr>
        <p:txBody>
          <a:bodyPr>
            <a:normAutofit/>
          </a:bodyPr>
          <a:lstStyle/>
          <a:p>
            <a:pPr eaLnBrk="1" fontAlgn="auto" hangingPunct="1">
              <a:lnSpc>
                <a:spcPct val="90000"/>
              </a:lnSpc>
              <a:spcAft>
                <a:spcPts val="0"/>
              </a:spcAft>
              <a:buFont typeface="Wingdings 2"/>
              <a:buNone/>
              <a:defRPr/>
            </a:pPr>
            <a:endParaRPr lang="es-EC" sz="2200" dirty="0" smtClean="0"/>
          </a:p>
          <a:p>
            <a:pPr eaLnBrk="1" fontAlgn="auto" hangingPunct="1">
              <a:lnSpc>
                <a:spcPct val="90000"/>
              </a:lnSpc>
              <a:spcAft>
                <a:spcPts val="0"/>
              </a:spcAft>
              <a:buFont typeface="Wingdings 2"/>
              <a:buNone/>
              <a:defRPr/>
            </a:pPr>
            <a:endParaRPr lang="es-EC" sz="2200" dirty="0" smtClean="0"/>
          </a:p>
          <a:p>
            <a:pPr eaLnBrk="1" fontAlgn="auto" hangingPunct="1">
              <a:lnSpc>
                <a:spcPct val="90000"/>
              </a:lnSpc>
              <a:spcAft>
                <a:spcPts val="0"/>
              </a:spcAft>
              <a:buFont typeface="Wingdings 2"/>
              <a:buNone/>
              <a:defRPr/>
            </a:pPr>
            <a:r>
              <a:rPr lang="es-EC" b="1" dirty="0" smtClean="0"/>
              <a:t>Consuelo Alexandra Cerna Pila</a:t>
            </a:r>
            <a:endParaRPr lang="es-ES" b="1" dirty="0" smtClean="0"/>
          </a:p>
          <a:p>
            <a:pPr eaLnBrk="1" fontAlgn="auto" hangingPunct="1">
              <a:lnSpc>
                <a:spcPct val="90000"/>
              </a:lnSpc>
              <a:spcAft>
                <a:spcPts val="0"/>
              </a:spcAft>
              <a:buFont typeface="Wingdings 2"/>
              <a:buNone/>
              <a:defRPr/>
            </a:pPr>
            <a:r>
              <a:rPr lang="es-ES" b="1" dirty="0" smtClean="0"/>
              <a:t>Andrea G. Malla Rodríguez</a:t>
            </a:r>
          </a:p>
        </p:txBody>
      </p:sp>
      <p:pic>
        <p:nvPicPr>
          <p:cNvPr id="9220" name="3 Imagen" descr="logo_espol.gif"/>
          <p:cNvPicPr>
            <a:picLocks noChangeAspect="1"/>
          </p:cNvPicPr>
          <p:nvPr/>
        </p:nvPicPr>
        <p:blipFill>
          <a:blip r:embed="rId3"/>
          <a:srcRect/>
          <a:stretch>
            <a:fillRect/>
          </a:stretch>
        </p:blipFill>
        <p:spPr bwMode="auto">
          <a:xfrm>
            <a:off x="4138613" y="3924300"/>
            <a:ext cx="136207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a:xfrm>
            <a:off x="500063" y="500063"/>
            <a:ext cx="8183562" cy="1050925"/>
          </a:xfrm>
        </p:spPr>
        <p:txBody>
          <a:bodyPr>
            <a:normAutofit fontScale="90000"/>
          </a:bodyPr>
          <a:lstStyle/>
          <a:p>
            <a:pPr marL="484632" indent="0" algn="ctr" eaLnBrk="1" fontAlgn="auto" hangingPunct="1">
              <a:spcAft>
                <a:spcPts val="0"/>
              </a:spcAft>
              <a:defRPr/>
            </a:pPr>
            <a:r>
              <a:rPr lang="es-ES" sz="2800" dirty="0" smtClean="0">
                <a:solidFill>
                  <a:schemeClr val="accent1">
                    <a:tint val="88000"/>
                    <a:satMod val="150000"/>
                  </a:schemeClr>
                </a:solidFill>
                <a:latin typeface="Comic Sans MS" pitchFamily="66" charset="0"/>
              </a:rPr>
              <a:t/>
            </a:r>
            <a:br>
              <a:rPr lang="es-ES" sz="2800" dirty="0" smtClean="0">
                <a:solidFill>
                  <a:schemeClr val="accent1">
                    <a:tint val="88000"/>
                    <a:satMod val="150000"/>
                  </a:schemeClr>
                </a:solidFill>
                <a:latin typeface="Comic Sans MS" pitchFamily="66" charset="0"/>
              </a:rPr>
            </a:br>
            <a:r>
              <a:rPr lang="es-ES" sz="2800" dirty="0" smtClean="0">
                <a:solidFill>
                  <a:schemeClr val="accent1">
                    <a:tint val="88000"/>
                    <a:satMod val="150000"/>
                  </a:schemeClr>
                </a:solidFill>
                <a:latin typeface="Comic Sans MS" pitchFamily="66" charset="0"/>
              </a:rPr>
              <a:t/>
            </a:r>
            <a:br>
              <a:rPr lang="es-ES" sz="2800" dirty="0" smtClean="0">
                <a:solidFill>
                  <a:schemeClr val="accent1">
                    <a:tint val="88000"/>
                    <a:satMod val="150000"/>
                  </a:schemeClr>
                </a:solidFill>
                <a:latin typeface="Comic Sans MS" pitchFamily="66" charset="0"/>
              </a:rPr>
            </a:br>
            <a:r>
              <a:rPr lang="es-ES" sz="2800" dirty="0" smtClean="0">
                <a:solidFill>
                  <a:schemeClr val="accent1">
                    <a:tint val="88000"/>
                    <a:satMod val="150000"/>
                  </a:schemeClr>
                </a:solidFill>
                <a:latin typeface="Comic Sans MS" pitchFamily="66" charset="0"/>
              </a:rPr>
              <a:t/>
            </a:r>
            <a:br>
              <a:rPr lang="es-ES" sz="2800" dirty="0" smtClean="0">
                <a:solidFill>
                  <a:schemeClr val="accent1">
                    <a:tint val="88000"/>
                    <a:satMod val="150000"/>
                  </a:schemeClr>
                </a:solidFill>
                <a:latin typeface="Comic Sans MS" pitchFamily="66" charset="0"/>
              </a:rPr>
            </a:br>
            <a:r>
              <a:rPr lang="es-ES" sz="4400" dirty="0" smtClean="0">
                <a:solidFill>
                  <a:schemeClr val="accent1">
                    <a:tint val="88000"/>
                    <a:satMod val="150000"/>
                  </a:schemeClr>
                </a:solidFill>
                <a:latin typeface="Algerian" pitchFamily="82" charset="0"/>
              </a:rPr>
              <a:t>MICROCONTROLADOR 18F4520</a:t>
            </a:r>
            <a:br>
              <a:rPr lang="es-ES" sz="4400" dirty="0" smtClean="0">
                <a:solidFill>
                  <a:schemeClr val="accent1">
                    <a:tint val="88000"/>
                    <a:satMod val="150000"/>
                  </a:schemeClr>
                </a:solidFill>
                <a:latin typeface="Algerian" pitchFamily="82" charset="0"/>
              </a:rPr>
            </a:br>
            <a:r>
              <a:rPr lang="es-ES" sz="4400" dirty="0" smtClean="0">
                <a:solidFill>
                  <a:schemeClr val="accent1">
                    <a:tint val="88000"/>
                    <a:satMod val="150000"/>
                  </a:schemeClr>
                </a:solidFill>
                <a:latin typeface="Algerian" pitchFamily="82" charset="0"/>
              </a:rPr>
              <a:t>Inicialización de variables</a:t>
            </a:r>
          </a:p>
        </p:txBody>
      </p:sp>
      <p:pic>
        <p:nvPicPr>
          <p:cNvPr id="17411" name="6 Imagen"/>
          <p:cNvPicPr>
            <a:picLocks noChangeAspect="1" noChangeArrowheads="1"/>
          </p:cNvPicPr>
          <p:nvPr/>
        </p:nvPicPr>
        <p:blipFill>
          <a:blip r:embed="rId2"/>
          <a:srcRect l="5031" t="17175" r="66539" b="34949"/>
          <a:stretch>
            <a:fillRect/>
          </a:stretch>
        </p:blipFill>
        <p:spPr bwMode="auto">
          <a:xfrm>
            <a:off x="2143125" y="2500313"/>
            <a:ext cx="500062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a:xfrm>
            <a:off x="428625" y="704850"/>
            <a:ext cx="8229600" cy="866775"/>
          </a:xfrm>
        </p:spPr>
        <p:txBody>
          <a:bodyPr>
            <a:normAutofit fontScale="90000"/>
          </a:bodyPr>
          <a:lstStyle/>
          <a:p>
            <a:pPr marL="484632" indent="0" algn="ctr" eaLnBrk="1" fontAlgn="auto" hangingPunct="1">
              <a:spcAft>
                <a:spcPts val="0"/>
              </a:spcAft>
              <a:defRPr/>
            </a:pPr>
            <a:r>
              <a:rPr lang="es-ES" dirty="0" smtClean="0">
                <a:solidFill>
                  <a:schemeClr val="accent1">
                    <a:tint val="88000"/>
                    <a:satMod val="150000"/>
                  </a:schemeClr>
                </a:solidFill>
                <a:latin typeface="Comic Sans MS" pitchFamily="66" charset="0"/>
              </a:rPr>
              <a:t>Subrutinas</a:t>
            </a:r>
            <a:br>
              <a:rPr lang="es-ES" dirty="0" smtClean="0">
                <a:solidFill>
                  <a:schemeClr val="accent1">
                    <a:tint val="88000"/>
                    <a:satMod val="150000"/>
                  </a:schemeClr>
                </a:solidFill>
                <a:latin typeface="Comic Sans MS" pitchFamily="66" charset="0"/>
              </a:rPr>
            </a:br>
            <a:endParaRPr lang="es-ES" dirty="0" smtClean="0">
              <a:solidFill>
                <a:schemeClr val="accent1">
                  <a:tint val="88000"/>
                  <a:satMod val="150000"/>
                </a:schemeClr>
              </a:solidFill>
            </a:endParaRPr>
          </a:p>
        </p:txBody>
      </p:sp>
      <p:sp>
        <p:nvSpPr>
          <p:cNvPr id="18435" name="4 Rectángulo"/>
          <p:cNvSpPr>
            <a:spLocks noChangeArrowheads="1"/>
          </p:cNvSpPr>
          <p:nvPr/>
        </p:nvSpPr>
        <p:spPr bwMode="auto">
          <a:xfrm>
            <a:off x="500063" y="857250"/>
            <a:ext cx="8143875" cy="5602288"/>
          </a:xfrm>
          <a:prstGeom prst="rect">
            <a:avLst/>
          </a:prstGeom>
          <a:noFill/>
          <a:ln w="9525">
            <a:noFill/>
            <a:miter lim="800000"/>
            <a:headEnd/>
            <a:tailEnd/>
          </a:ln>
        </p:spPr>
        <p:txBody>
          <a:bodyPr>
            <a:spAutoFit/>
          </a:bodyPr>
          <a:lstStyle/>
          <a:p>
            <a:pPr>
              <a:buFont typeface="Wingdings" pitchFamily="-109" charset="2"/>
              <a:buChar char="Ø"/>
            </a:pPr>
            <a:endParaRPr lang="en-US"/>
          </a:p>
          <a:p>
            <a:pPr algn="just">
              <a:buFont typeface="Wingdings" pitchFamily="-109" charset="2"/>
              <a:buChar char="Ø"/>
            </a:pPr>
            <a:r>
              <a:rPr lang="en-US" sz="1600"/>
              <a:t>unsigned short numero (unsigned short kp)</a:t>
            </a:r>
          </a:p>
          <a:p>
            <a:pPr algn="just"/>
            <a:r>
              <a:rPr lang="en-US" sz="1600"/>
              <a:t>  Función  utilizada para retornar el caracter en asci.</a:t>
            </a:r>
          </a:p>
          <a:p>
            <a:pPr algn="just"/>
            <a:endParaRPr lang="en-US" sz="1600"/>
          </a:p>
          <a:p>
            <a:pPr algn="just">
              <a:buFont typeface="Wingdings" pitchFamily="-109" charset="2"/>
              <a:buChar char="Ø"/>
            </a:pPr>
            <a:r>
              <a:rPr lang="es-EC" sz="1600"/>
              <a:t>void inicio()</a:t>
            </a:r>
          </a:p>
          <a:p>
            <a:pPr algn="just"/>
            <a:r>
              <a:rPr lang="es-EC" sz="1600"/>
              <a:t>  Procedimiento para inicializar la pantalla GLCD y el teclado</a:t>
            </a:r>
          </a:p>
          <a:p>
            <a:pPr algn="just"/>
            <a:endParaRPr lang="es-EC" sz="1600"/>
          </a:p>
          <a:p>
            <a:pPr algn="just">
              <a:buFont typeface="Wingdings" pitchFamily="-109" charset="2"/>
              <a:buChar char="Ø"/>
            </a:pPr>
            <a:r>
              <a:rPr lang="es-EC" sz="1600"/>
              <a:t>void comprobacion ()</a:t>
            </a:r>
          </a:p>
          <a:p>
            <a:pPr algn="just"/>
            <a:r>
              <a:rPr lang="es-EC" sz="1600"/>
              <a:t>   Procedimiento que escribe en la pantalla si el integrada esta en correcto    funcionamiento</a:t>
            </a:r>
          </a:p>
          <a:p>
            <a:pPr algn="just">
              <a:buFont typeface="Wingdings" pitchFamily="-109" charset="2"/>
              <a:buChar char="Ø"/>
            </a:pPr>
            <a:endParaRPr lang="es-EC" sz="1600"/>
          </a:p>
          <a:p>
            <a:pPr algn="just">
              <a:buFont typeface="Wingdings" pitchFamily="-109" charset="2"/>
              <a:buChar char="Ø"/>
            </a:pPr>
            <a:r>
              <a:rPr lang="en-US" sz="1600"/>
              <a:t>void codigoCMOS40(unsigned short yy,unsigned short zy,unsigned short nn)</a:t>
            </a:r>
          </a:p>
          <a:p>
            <a:pPr algn="just"/>
            <a:r>
              <a:rPr lang="en-US" sz="1600"/>
              <a:t>  Envia el codigo asignado a cada integrado de la familia CMOS serie 40000</a:t>
            </a:r>
          </a:p>
          <a:p>
            <a:pPr algn="just">
              <a:buFont typeface="Wingdings" pitchFamily="-109" charset="2"/>
              <a:buChar char="Ø"/>
            </a:pPr>
            <a:endParaRPr lang="en-US" sz="1600"/>
          </a:p>
          <a:p>
            <a:pPr algn="just">
              <a:buFont typeface="Wingdings" pitchFamily="-109" charset="2"/>
              <a:buChar char="Ø"/>
            </a:pPr>
            <a:r>
              <a:rPr lang="en-US" sz="1600"/>
              <a:t>void codigoCMOS74(unsigned short yy,unsigned short zy,unsigned short nn)</a:t>
            </a:r>
          </a:p>
          <a:p>
            <a:pPr algn="just"/>
            <a:r>
              <a:rPr lang="en-US" sz="1600"/>
              <a:t>Envia el codigo asignado a cada integrado de la familia CMOS serie 74XXXX</a:t>
            </a:r>
          </a:p>
          <a:p>
            <a:pPr algn="just"/>
            <a:endParaRPr lang="en-US" sz="1600"/>
          </a:p>
          <a:p>
            <a:pPr algn="just">
              <a:buFont typeface="Wingdings" pitchFamily="-109" charset="2"/>
              <a:buChar char="Ø"/>
            </a:pPr>
            <a:r>
              <a:rPr lang="en-US" sz="1600"/>
              <a:t>void codigoTTL(unsigned short yy,unsigned short zy,unsigned short nn)</a:t>
            </a:r>
          </a:p>
          <a:p>
            <a:pPr algn="just"/>
            <a:r>
              <a:rPr lang="en-US" sz="1600"/>
              <a:t>Envia el codigo asignado a cada integrado de la familia TTL serie </a:t>
            </a:r>
          </a:p>
          <a:p>
            <a:pPr algn="just"/>
            <a:r>
              <a:rPr lang="en-US" sz="1600"/>
              <a:t>74XXXX</a:t>
            </a:r>
          </a:p>
          <a:p>
            <a:endParaRPr lang="en-US"/>
          </a:p>
          <a:p>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428625"/>
            <a:ext cx="8183563" cy="1050925"/>
          </a:xfrm>
        </p:spPr>
        <p:txBody>
          <a:bodyPr/>
          <a:lstStyle/>
          <a:p>
            <a:pPr marL="484632" indent="0" eaLnBrk="1" fontAlgn="auto" hangingPunct="1">
              <a:spcAft>
                <a:spcPts val="0"/>
              </a:spcAft>
              <a:defRPr/>
            </a:pPr>
            <a:r>
              <a:rPr lang="es-ES" dirty="0" smtClean="0">
                <a:solidFill>
                  <a:schemeClr val="accent1">
                    <a:tint val="88000"/>
                    <a:satMod val="150000"/>
                  </a:schemeClr>
                </a:solidFill>
                <a:latin typeface="Comic Sans MS" pitchFamily="66" charset="0"/>
              </a:rPr>
              <a:t>Programa Principal</a:t>
            </a:r>
            <a:endParaRPr lang="es-ES" dirty="0">
              <a:solidFill>
                <a:schemeClr val="accent1">
                  <a:tint val="88000"/>
                  <a:satMod val="150000"/>
                </a:schemeClr>
              </a:solidFill>
              <a:latin typeface="Comic Sans MS" pitchFamily="66" charset="0"/>
            </a:endParaRPr>
          </a:p>
        </p:txBody>
      </p:sp>
      <p:pic>
        <p:nvPicPr>
          <p:cNvPr id="19459" name="4 Imagen"/>
          <p:cNvPicPr>
            <a:picLocks noChangeAspect="1" noChangeArrowheads="1"/>
          </p:cNvPicPr>
          <p:nvPr/>
        </p:nvPicPr>
        <p:blipFill>
          <a:blip r:embed="rId2"/>
          <a:srcRect l="2258" t="32964" r="59784" b="34824"/>
          <a:stretch>
            <a:fillRect/>
          </a:stretch>
        </p:blipFill>
        <p:spPr bwMode="auto">
          <a:xfrm>
            <a:off x="1428750" y="1643063"/>
            <a:ext cx="6072188" cy="1857375"/>
          </a:xfrm>
          <a:prstGeom prst="rect">
            <a:avLst/>
          </a:prstGeom>
          <a:noFill/>
          <a:ln w="9525">
            <a:noFill/>
            <a:miter lim="800000"/>
            <a:headEnd/>
            <a:tailEnd/>
          </a:ln>
        </p:spPr>
      </p:pic>
      <p:pic>
        <p:nvPicPr>
          <p:cNvPr id="19460" name="9 Imagen"/>
          <p:cNvPicPr>
            <a:picLocks noChangeAspect="1" noChangeArrowheads="1"/>
          </p:cNvPicPr>
          <p:nvPr/>
        </p:nvPicPr>
        <p:blipFill>
          <a:blip r:embed="rId3"/>
          <a:srcRect l="2960" t="19389" r="42628" b="34903"/>
          <a:stretch>
            <a:fillRect/>
          </a:stretch>
        </p:blipFill>
        <p:spPr bwMode="auto">
          <a:xfrm>
            <a:off x="1428750" y="3500438"/>
            <a:ext cx="607218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4 Imagen"/>
          <p:cNvPicPr>
            <a:picLocks noChangeAspect="1" noChangeArrowheads="1"/>
          </p:cNvPicPr>
          <p:nvPr/>
        </p:nvPicPr>
        <p:blipFill>
          <a:blip r:embed="rId2"/>
          <a:srcRect l="3125" t="15234" r="26022" b="34625"/>
          <a:stretch>
            <a:fillRect/>
          </a:stretch>
        </p:blipFill>
        <p:spPr bwMode="auto">
          <a:xfrm>
            <a:off x="857250" y="785813"/>
            <a:ext cx="7500938" cy="2771775"/>
          </a:xfrm>
          <a:prstGeom prst="rect">
            <a:avLst/>
          </a:prstGeom>
          <a:noFill/>
          <a:ln w="9525">
            <a:noFill/>
            <a:miter lim="800000"/>
            <a:headEnd/>
            <a:tailEnd/>
          </a:ln>
        </p:spPr>
      </p:pic>
      <p:pic>
        <p:nvPicPr>
          <p:cNvPr id="20483" name="6 Imagen"/>
          <p:cNvPicPr>
            <a:picLocks noChangeAspect="1" noChangeArrowheads="1"/>
          </p:cNvPicPr>
          <p:nvPr/>
        </p:nvPicPr>
        <p:blipFill>
          <a:blip r:embed="rId3"/>
          <a:srcRect l="2777" t="14958" r="43547" b="34615"/>
          <a:stretch>
            <a:fillRect/>
          </a:stretch>
        </p:blipFill>
        <p:spPr bwMode="auto">
          <a:xfrm>
            <a:off x="857250" y="3500438"/>
            <a:ext cx="7500938"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5 Imagen"/>
          <p:cNvPicPr>
            <a:picLocks noChangeAspect="1" noChangeArrowheads="1"/>
          </p:cNvPicPr>
          <p:nvPr/>
        </p:nvPicPr>
        <p:blipFill>
          <a:blip r:embed="rId2"/>
          <a:srcRect l="2605" t="15512" r="44035" b="35085"/>
          <a:stretch>
            <a:fillRect/>
          </a:stretch>
        </p:blipFill>
        <p:spPr bwMode="auto">
          <a:xfrm>
            <a:off x="1214438" y="1214438"/>
            <a:ext cx="7215187" cy="2214562"/>
          </a:xfrm>
          <a:prstGeom prst="rect">
            <a:avLst/>
          </a:prstGeom>
          <a:noFill/>
          <a:ln w="9525">
            <a:noFill/>
            <a:miter lim="800000"/>
            <a:headEnd/>
            <a:tailEnd/>
          </a:ln>
        </p:spPr>
      </p:pic>
      <p:pic>
        <p:nvPicPr>
          <p:cNvPr id="21507" name="6 Imagen"/>
          <p:cNvPicPr>
            <a:picLocks noChangeAspect="1" noChangeArrowheads="1"/>
          </p:cNvPicPr>
          <p:nvPr/>
        </p:nvPicPr>
        <p:blipFill>
          <a:blip r:embed="rId3"/>
          <a:srcRect l="3470" t="15234" r="43201" b="34903"/>
          <a:stretch>
            <a:fillRect/>
          </a:stretch>
        </p:blipFill>
        <p:spPr bwMode="auto">
          <a:xfrm>
            <a:off x="1214438" y="3429000"/>
            <a:ext cx="721518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4 Imagen"/>
          <p:cNvPicPr>
            <a:picLocks noChangeAspect="1" noChangeArrowheads="1"/>
          </p:cNvPicPr>
          <p:nvPr/>
        </p:nvPicPr>
        <p:blipFill>
          <a:blip r:embed="rId2"/>
          <a:srcRect l="2258" t="16344" r="42651" b="35139"/>
          <a:stretch>
            <a:fillRect/>
          </a:stretch>
        </p:blipFill>
        <p:spPr bwMode="auto">
          <a:xfrm>
            <a:off x="928688" y="571500"/>
            <a:ext cx="7786687" cy="1703388"/>
          </a:xfrm>
          <a:prstGeom prst="rect">
            <a:avLst/>
          </a:prstGeom>
          <a:noFill/>
          <a:ln w="9525">
            <a:noFill/>
            <a:miter lim="800000"/>
            <a:headEnd/>
            <a:tailEnd/>
          </a:ln>
        </p:spPr>
      </p:pic>
      <p:pic>
        <p:nvPicPr>
          <p:cNvPr id="22531" name="5 Imagen"/>
          <p:cNvPicPr>
            <a:picLocks noChangeAspect="1" noChangeArrowheads="1"/>
          </p:cNvPicPr>
          <p:nvPr/>
        </p:nvPicPr>
        <p:blipFill>
          <a:blip r:embed="rId3"/>
          <a:srcRect l="3123" t="15234" r="42682" b="35387"/>
          <a:stretch>
            <a:fillRect/>
          </a:stretch>
        </p:blipFill>
        <p:spPr bwMode="auto">
          <a:xfrm>
            <a:off x="928688" y="2286000"/>
            <a:ext cx="7858125" cy="1785938"/>
          </a:xfrm>
          <a:prstGeom prst="rect">
            <a:avLst/>
          </a:prstGeom>
          <a:noFill/>
          <a:ln w="9525">
            <a:noFill/>
            <a:miter lim="800000"/>
            <a:headEnd/>
            <a:tailEnd/>
          </a:ln>
        </p:spPr>
      </p:pic>
      <p:pic>
        <p:nvPicPr>
          <p:cNvPr id="22532" name="6 Imagen"/>
          <p:cNvPicPr>
            <a:picLocks noChangeAspect="1" noChangeArrowheads="1"/>
          </p:cNvPicPr>
          <p:nvPr/>
        </p:nvPicPr>
        <p:blipFill>
          <a:blip r:embed="rId4"/>
          <a:srcRect l="2948" t="43768" r="42984" b="34860"/>
          <a:stretch>
            <a:fillRect/>
          </a:stretch>
        </p:blipFill>
        <p:spPr bwMode="auto">
          <a:xfrm>
            <a:off x="928688" y="4071938"/>
            <a:ext cx="7786687"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571480"/>
            <a:ext cx="8183562" cy="1336695"/>
          </a:xfrm>
        </p:spPr>
        <p:txBody>
          <a:bodyPr/>
          <a:lstStyle/>
          <a:p>
            <a:pPr marL="484632" indent="0" algn="ctr" eaLnBrk="1" fontAlgn="auto" hangingPunct="1">
              <a:spcAft>
                <a:spcPts val="0"/>
              </a:spcAft>
              <a:defRPr/>
            </a:pPr>
            <a:r>
              <a:rPr lang="es-EC" dirty="0" smtClean="0">
                <a:solidFill>
                  <a:schemeClr val="accent1">
                    <a:tint val="88000"/>
                    <a:satMod val="150000"/>
                  </a:schemeClr>
                </a:solidFill>
                <a:latin typeface="Algerian" pitchFamily="82" charset="0"/>
              </a:rPr>
              <a:t>MICROCONTROLADOR 2</a:t>
            </a:r>
            <a:br>
              <a:rPr lang="es-EC" dirty="0" smtClean="0">
                <a:solidFill>
                  <a:schemeClr val="accent1">
                    <a:tint val="88000"/>
                    <a:satMod val="150000"/>
                  </a:schemeClr>
                </a:solidFill>
                <a:latin typeface="Algerian" pitchFamily="82" charset="0"/>
              </a:rPr>
            </a:br>
            <a:r>
              <a:rPr lang="es-EC" sz="3200" dirty="0" smtClean="0">
                <a:solidFill>
                  <a:schemeClr val="accent1">
                    <a:tint val="88000"/>
                    <a:satMod val="150000"/>
                  </a:schemeClr>
                </a:solidFill>
                <a:latin typeface="Algerian" pitchFamily="82" charset="0"/>
              </a:rPr>
              <a:t>Inicialización de variables y Subrutinas</a:t>
            </a:r>
            <a:endParaRPr lang="es-EC" sz="3200" dirty="0">
              <a:solidFill>
                <a:schemeClr val="accent1">
                  <a:tint val="88000"/>
                  <a:satMod val="150000"/>
                </a:schemeClr>
              </a:solidFill>
              <a:latin typeface="Algerian" pitchFamily="82" charset="0"/>
            </a:endParaRPr>
          </a:p>
        </p:txBody>
      </p:sp>
      <p:pic>
        <p:nvPicPr>
          <p:cNvPr id="23555" name="3 Imagen"/>
          <p:cNvPicPr>
            <a:picLocks noChangeAspect="1" noChangeArrowheads="1"/>
          </p:cNvPicPr>
          <p:nvPr/>
        </p:nvPicPr>
        <p:blipFill>
          <a:blip r:embed="rId2"/>
          <a:srcRect l="27705" t="22160" r="28015" b="20222"/>
          <a:stretch>
            <a:fillRect/>
          </a:stretch>
        </p:blipFill>
        <p:spPr bwMode="auto">
          <a:xfrm>
            <a:off x="2601913" y="1971675"/>
            <a:ext cx="4327525" cy="395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571500"/>
            <a:ext cx="8183563" cy="1050925"/>
          </a:xfrm>
        </p:spPr>
        <p:txBody>
          <a:bodyPr/>
          <a:lstStyle/>
          <a:p>
            <a:pPr marL="484632" indent="0" eaLnBrk="1" fontAlgn="auto" hangingPunct="1">
              <a:spcAft>
                <a:spcPts val="0"/>
              </a:spcAft>
              <a:defRPr/>
            </a:pPr>
            <a:r>
              <a:rPr lang="es-EC" b="1" dirty="0" smtClean="0">
                <a:solidFill>
                  <a:schemeClr val="accent1">
                    <a:tint val="88000"/>
                    <a:satMod val="150000"/>
                  </a:schemeClr>
                </a:solidFill>
              </a:rPr>
              <a:t>MENÚ PRINCIPAL</a:t>
            </a:r>
            <a:endParaRPr lang="es-EC" b="1" dirty="0">
              <a:solidFill>
                <a:schemeClr val="accent1">
                  <a:tint val="88000"/>
                  <a:satMod val="150000"/>
                </a:schemeClr>
              </a:solidFill>
            </a:endParaRPr>
          </a:p>
        </p:txBody>
      </p:sp>
      <p:pic>
        <p:nvPicPr>
          <p:cNvPr id="24579" name="3 Imagen"/>
          <p:cNvPicPr>
            <a:picLocks noChangeAspect="1" noChangeArrowheads="1"/>
          </p:cNvPicPr>
          <p:nvPr/>
        </p:nvPicPr>
        <p:blipFill>
          <a:blip r:embed="rId2"/>
          <a:srcRect l="5551" t="19669" r="53394" b="34903"/>
          <a:stretch>
            <a:fillRect/>
          </a:stretch>
        </p:blipFill>
        <p:spPr bwMode="auto">
          <a:xfrm>
            <a:off x="1928813" y="1857375"/>
            <a:ext cx="5622925" cy="1428750"/>
          </a:xfrm>
          <a:prstGeom prst="rect">
            <a:avLst/>
          </a:prstGeom>
          <a:noFill/>
          <a:ln w="9525">
            <a:noFill/>
            <a:miter lim="800000"/>
            <a:headEnd/>
            <a:tailEnd/>
          </a:ln>
        </p:spPr>
      </p:pic>
      <p:pic>
        <p:nvPicPr>
          <p:cNvPr id="24580" name="4 Imagen"/>
          <p:cNvPicPr>
            <a:picLocks noChangeAspect="1" noChangeArrowheads="1"/>
          </p:cNvPicPr>
          <p:nvPr/>
        </p:nvPicPr>
        <p:blipFill>
          <a:blip r:embed="rId3"/>
          <a:srcRect l="6592" t="15234" r="52180" b="34903"/>
          <a:stretch>
            <a:fillRect/>
          </a:stretch>
        </p:blipFill>
        <p:spPr bwMode="auto">
          <a:xfrm>
            <a:off x="1928813" y="3286125"/>
            <a:ext cx="5643562" cy="1751013"/>
          </a:xfrm>
          <a:prstGeom prst="rect">
            <a:avLst/>
          </a:prstGeom>
          <a:noFill/>
          <a:ln w="9525">
            <a:noFill/>
            <a:miter lim="800000"/>
            <a:headEnd/>
            <a:tailEnd/>
          </a:ln>
        </p:spPr>
      </p:pic>
      <p:pic>
        <p:nvPicPr>
          <p:cNvPr id="24581" name="5 Imagen"/>
          <p:cNvPicPr>
            <a:picLocks noChangeAspect="1" noChangeArrowheads="1"/>
          </p:cNvPicPr>
          <p:nvPr/>
        </p:nvPicPr>
        <p:blipFill>
          <a:blip r:embed="rId4"/>
          <a:srcRect l="6767" t="31584" r="53566" b="36002"/>
          <a:stretch>
            <a:fillRect/>
          </a:stretch>
        </p:blipFill>
        <p:spPr bwMode="auto">
          <a:xfrm>
            <a:off x="1949450" y="4857750"/>
            <a:ext cx="5622925" cy="113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C" dirty="0" smtClean="0">
                <a:solidFill>
                  <a:schemeClr val="accent1">
                    <a:tint val="83000"/>
                    <a:satMod val="150000"/>
                  </a:schemeClr>
                </a:solidFill>
              </a:rPr>
              <a:t>TABLA DE ELEMENTOS</a:t>
            </a:r>
            <a:endParaRPr lang="es-ES" dirty="0">
              <a:solidFill>
                <a:schemeClr val="accent1">
                  <a:tint val="83000"/>
                  <a:satMod val="150000"/>
                </a:schemeClr>
              </a:solidFill>
            </a:endParaRPr>
          </a:p>
        </p:txBody>
      </p:sp>
      <p:graphicFrame>
        <p:nvGraphicFramePr>
          <p:cNvPr id="5" name="4 Tabla"/>
          <p:cNvGraphicFramePr>
            <a:graphicFrameLocks noGrp="1"/>
          </p:cNvGraphicFramePr>
          <p:nvPr/>
        </p:nvGraphicFramePr>
        <p:xfrm>
          <a:off x="1643063" y="1928813"/>
          <a:ext cx="857250" cy="3500437"/>
        </p:xfrm>
        <a:graphic>
          <a:graphicData uri="http://schemas.openxmlformats.org/drawingml/2006/table">
            <a:tbl>
              <a:tblPr/>
              <a:tblGrid>
                <a:gridCol w="857256"/>
              </a:tblGrid>
              <a:tr h="291705">
                <a:tc>
                  <a:txBody>
                    <a:bodyPr/>
                    <a:lstStyle/>
                    <a:p>
                      <a:pPr algn="l" fontAlgn="b"/>
                      <a:r>
                        <a:rPr lang="es-ES" sz="1000" b="0" i="0" u="none" strike="noStrike" dirty="0">
                          <a:latin typeface="Arial"/>
                        </a:rPr>
                        <a:t>74LS01</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74LS02</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74LS03</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74LS04</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74LS09</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74LS06</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74LS194</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74LS195</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74LS299</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74LS377</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74LS373</a:t>
                      </a:r>
                    </a:p>
                  </a:txBody>
                  <a:tcPr marL="9525" marR="9525" marT="9525" marB="0" anchor="b">
                    <a:lnL>
                      <a:noFill/>
                    </a:lnL>
                    <a:lnR>
                      <a:noFill/>
                    </a:lnR>
                    <a:lnT>
                      <a:noFill/>
                    </a:lnT>
                    <a:lnB>
                      <a:noFill/>
                    </a:lnB>
                  </a:tcPr>
                </a:tc>
              </a:tr>
              <a:tr h="291705">
                <a:tc>
                  <a:txBody>
                    <a:bodyPr/>
                    <a:lstStyle/>
                    <a:p>
                      <a:pPr algn="l" fontAlgn="b"/>
                      <a:r>
                        <a:rPr lang="es-ES" sz="1000" b="0" i="0" u="none" strike="noStrike" dirty="0">
                          <a:latin typeface="Arial"/>
                        </a:rPr>
                        <a:t>74LS367</a:t>
                      </a:r>
                    </a:p>
                  </a:txBody>
                  <a:tcPr marL="9525" marR="9525" marT="9525" marB="0" anchor="b">
                    <a:lnL>
                      <a:noFill/>
                    </a:lnL>
                    <a:lnR>
                      <a:noFill/>
                    </a:lnR>
                    <a:lnT>
                      <a:noFill/>
                    </a:lnT>
                    <a:lnB>
                      <a:noFill/>
                    </a:lnB>
                  </a:tcPr>
                </a:tc>
              </a:tr>
            </a:tbl>
          </a:graphicData>
        </a:graphic>
      </p:graphicFrame>
      <p:graphicFrame>
        <p:nvGraphicFramePr>
          <p:cNvPr id="6" name="5 Tabla"/>
          <p:cNvGraphicFramePr>
            <a:graphicFrameLocks noGrp="1"/>
          </p:cNvGraphicFramePr>
          <p:nvPr/>
        </p:nvGraphicFramePr>
        <p:xfrm>
          <a:off x="3000375" y="2143125"/>
          <a:ext cx="857250" cy="3214688"/>
        </p:xfrm>
        <a:graphic>
          <a:graphicData uri="http://schemas.openxmlformats.org/drawingml/2006/table">
            <a:tbl>
              <a:tblPr/>
              <a:tblGrid>
                <a:gridCol w="857256"/>
              </a:tblGrid>
              <a:tr h="357190">
                <a:tc>
                  <a:txBody>
                    <a:bodyPr/>
                    <a:lstStyle/>
                    <a:p>
                      <a:pPr algn="l" fontAlgn="b"/>
                      <a:r>
                        <a:rPr lang="es-ES" sz="1000" b="0" i="0" u="none" strike="noStrike" dirty="0">
                          <a:latin typeface="Arial"/>
                        </a:rPr>
                        <a:t>74LS173</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74LS174</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74LS170</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74LS181</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74LS190</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74LS91</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74LS192</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74LS193</a:t>
                      </a:r>
                    </a:p>
                  </a:txBody>
                  <a:tcPr marL="9525" marR="9525" marT="9525" marB="0" anchor="b">
                    <a:lnL>
                      <a:noFill/>
                    </a:lnL>
                    <a:lnR>
                      <a:noFill/>
                    </a:lnR>
                    <a:lnT>
                      <a:noFill/>
                    </a:lnT>
                    <a:lnB>
                      <a:noFill/>
                    </a:lnB>
                  </a:tcPr>
                </a:tc>
              </a:tr>
              <a:tr h="357190">
                <a:tc>
                  <a:txBody>
                    <a:bodyPr/>
                    <a:lstStyle/>
                    <a:p>
                      <a:pPr algn="l" fontAlgn="b"/>
                      <a:r>
                        <a:rPr lang="es-ES" sz="1000" b="0" i="0" u="none" strike="noStrike" dirty="0">
                          <a:latin typeface="Arial"/>
                        </a:rPr>
                        <a:t>74LS198</a:t>
                      </a:r>
                    </a:p>
                  </a:txBody>
                  <a:tcPr marL="9525" marR="9525" marT="9525" marB="0" anchor="b">
                    <a:lnL>
                      <a:noFill/>
                    </a:lnL>
                    <a:lnR>
                      <a:noFill/>
                    </a:lnR>
                    <a:lnT>
                      <a:noFill/>
                    </a:lnT>
                    <a:lnB>
                      <a:noFill/>
                    </a:lnB>
                  </a:tcPr>
                </a:tc>
              </a:tr>
            </a:tbl>
          </a:graphicData>
        </a:graphic>
      </p:graphicFrame>
      <p:graphicFrame>
        <p:nvGraphicFramePr>
          <p:cNvPr id="7" name="6 Tabla"/>
          <p:cNvGraphicFramePr>
            <a:graphicFrameLocks noGrp="1"/>
          </p:cNvGraphicFramePr>
          <p:nvPr/>
        </p:nvGraphicFramePr>
        <p:xfrm>
          <a:off x="5572125" y="1857375"/>
          <a:ext cx="428625" cy="3571875"/>
        </p:xfrm>
        <a:graphic>
          <a:graphicData uri="http://schemas.openxmlformats.org/drawingml/2006/table">
            <a:tbl>
              <a:tblPr/>
              <a:tblGrid>
                <a:gridCol w="428628"/>
              </a:tblGrid>
              <a:tr h="198439">
                <a:tc>
                  <a:txBody>
                    <a:bodyPr/>
                    <a:lstStyle/>
                    <a:p>
                      <a:pPr algn="r" fontAlgn="b"/>
                      <a:r>
                        <a:rPr lang="es-ES" sz="1000" b="0" i="0" u="none" strike="noStrike" dirty="0">
                          <a:latin typeface="Arial"/>
                        </a:rPr>
                        <a:t>4000</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4001</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4002</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4011</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4012</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4017</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4020</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4023</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4024</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4025</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4026</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4028</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4029</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4030</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4040</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4049</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4050</a:t>
                      </a:r>
                    </a:p>
                  </a:txBody>
                  <a:tcPr marL="9525" marR="9525" marT="9525" marB="0" anchor="b">
                    <a:lnL>
                      <a:noFill/>
                    </a:lnL>
                    <a:lnR>
                      <a:noFill/>
                    </a:lnR>
                    <a:lnT>
                      <a:noFill/>
                    </a:lnT>
                    <a:lnB>
                      <a:noFill/>
                    </a:lnB>
                  </a:tcPr>
                </a:tc>
              </a:tr>
              <a:tr h="198439">
                <a:tc>
                  <a:txBody>
                    <a:bodyPr/>
                    <a:lstStyle/>
                    <a:p>
                      <a:pPr algn="r" fontAlgn="b"/>
                      <a:r>
                        <a:rPr lang="es-ES" sz="1000" b="0" i="0" u="none" strike="noStrike" dirty="0">
                          <a:latin typeface="Arial"/>
                        </a:rPr>
                        <a:t>4068</a:t>
                      </a:r>
                    </a:p>
                  </a:txBody>
                  <a:tcPr marL="9525" marR="9525" marT="9525" marB="0" anchor="b">
                    <a:lnL>
                      <a:noFill/>
                    </a:lnL>
                    <a:lnR>
                      <a:noFill/>
                    </a:lnR>
                    <a:lnT>
                      <a:noFill/>
                    </a:lnT>
                    <a:lnB>
                      <a:noFill/>
                    </a:lnB>
                  </a:tcPr>
                </a:tc>
              </a:tr>
            </a:tbl>
          </a:graphicData>
        </a:graphic>
      </p:graphicFrame>
      <p:graphicFrame>
        <p:nvGraphicFramePr>
          <p:cNvPr id="8" name="7 Tabla"/>
          <p:cNvGraphicFramePr>
            <a:graphicFrameLocks noGrp="1"/>
          </p:cNvGraphicFramePr>
          <p:nvPr/>
        </p:nvGraphicFramePr>
        <p:xfrm>
          <a:off x="6754813" y="2500313"/>
          <a:ext cx="317500" cy="1905000"/>
        </p:xfrm>
        <a:graphic>
          <a:graphicData uri="http://schemas.openxmlformats.org/drawingml/2006/table">
            <a:tbl>
              <a:tblPr/>
              <a:tblGrid>
                <a:gridCol w="317500"/>
              </a:tblGrid>
              <a:tr h="190500">
                <a:tc>
                  <a:txBody>
                    <a:bodyPr/>
                    <a:lstStyle/>
                    <a:p>
                      <a:pPr algn="r" fontAlgn="b"/>
                      <a:r>
                        <a:rPr lang="es-ES" sz="1000" b="0" i="0" u="none" strike="noStrike" dirty="0">
                          <a:latin typeface="Arial"/>
                        </a:rPr>
                        <a:t>4069</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4070</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4071</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4072</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4073</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4075</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4077</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4081</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4082</a:t>
                      </a:r>
                    </a:p>
                  </a:txBody>
                  <a:tcPr marL="9525" marR="9525" marT="9525" marB="0" anchor="b">
                    <a:lnL>
                      <a:noFill/>
                    </a:lnL>
                    <a:lnR>
                      <a:noFill/>
                    </a:lnR>
                    <a:lnT>
                      <a:noFill/>
                    </a:lnT>
                    <a:lnB>
                      <a:noFill/>
                    </a:lnB>
                  </a:tcPr>
                </a:tc>
              </a:tr>
              <a:tr h="190500">
                <a:tc>
                  <a:txBody>
                    <a:bodyPr/>
                    <a:lstStyle/>
                    <a:p>
                      <a:pPr algn="r" fontAlgn="b"/>
                      <a:r>
                        <a:rPr lang="es-ES" sz="1000" b="0" i="0" u="none" strike="noStrike" dirty="0">
                          <a:latin typeface="Arial"/>
                        </a:rPr>
                        <a:t>4093</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500063" y="428625"/>
            <a:ext cx="8183562" cy="1428739"/>
          </a:xfrm>
        </p:spPr>
        <p:txBody>
          <a:bodyPr/>
          <a:lstStyle/>
          <a:p>
            <a:pPr marL="484632" indent="0" algn="ctr" eaLnBrk="1" fontAlgn="auto" hangingPunct="1">
              <a:spcAft>
                <a:spcPts val="0"/>
              </a:spcAft>
              <a:defRPr/>
            </a:pPr>
            <a:r>
              <a:rPr lang="es-EC" dirty="0" smtClean="0">
                <a:solidFill>
                  <a:schemeClr val="accent1">
                    <a:tint val="88000"/>
                    <a:satMod val="150000"/>
                  </a:schemeClr>
                </a:solidFill>
                <a:latin typeface="Comic Sans MS" pitchFamily="66" charset="0"/>
              </a:rPr>
              <a:t>Simulación</a:t>
            </a:r>
            <a:br>
              <a:rPr lang="es-EC" dirty="0" smtClean="0">
                <a:solidFill>
                  <a:schemeClr val="accent1">
                    <a:tint val="88000"/>
                    <a:satMod val="150000"/>
                  </a:schemeClr>
                </a:solidFill>
                <a:latin typeface="Comic Sans MS" pitchFamily="66" charset="0"/>
              </a:rPr>
            </a:br>
            <a:r>
              <a:rPr lang="es-EC" dirty="0" smtClean="0">
                <a:solidFill>
                  <a:schemeClr val="accent1">
                    <a:tint val="88000"/>
                    <a:satMod val="150000"/>
                  </a:schemeClr>
                </a:solidFill>
                <a:latin typeface="Comic Sans MS" pitchFamily="66" charset="0"/>
              </a:rPr>
              <a:t>Menús</a:t>
            </a:r>
            <a:endParaRPr lang="es-ES" dirty="0" smtClean="0">
              <a:solidFill>
                <a:schemeClr val="accent1">
                  <a:tint val="88000"/>
                  <a:satMod val="150000"/>
                </a:schemeClr>
              </a:solidFill>
              <a:latin typeface="Comic Sans MS" pitchFamily="66" charset="0"/>
            </a:endParaRPr>
          </a:p>
        </p:txBody>
      </p:sp>
      <p:pic>
        <p:nvPicPr>
          <p:cNvPr id="26627" name="Picture 4"/>
          <p:cNvPicPr>
            <a:picLocks noChangeAspect="1" noChangeArrowheads="1"/>
          </p:cNvPicPr>
          <p:nvPr/>
        </p:nvPicPr>
        <p:blipFill>
          <a:blip r:embed="rId3"/>
          <a:srcRect/>
          <a:stretch>
            <a:fillRect/>
          </a:stretch>
        </p:blipFill>
        <p:spPr bwMode="auto">
          <a:xfrm>
            <a:off x="1143000" y="2071688"/>
            <a:ext cx="3571875" cy="3714750"/>
          </a:xfrm>
          <a:prstGeom prst="rect">
            <a:avLst/>
          </a:prstGeom>
          <a:noFill/>
          <a:ln w="9525">
            <a:noFill/>
            <a:miter lim="800000"/>
            <a:headEnd/>
            <a:tailEnd/>
          </a:ln>
        </p:spPr>
      </p:pic>
      <p:pic>
        <p:nvPicPr>
          <p:cNvPr id="26628" name="Picture 5"/>
          <p:cNvPicPr>
            <a:picLocks noChangeAspect="1" noChangeArrowheads="1"/>
          </p:cNvPicPr>
          <p:nvPr/>
        </p:nvPicPr>
        <p:blipFill>
          <a:blip r:embed="rId4"/>
          <a:srcRect/>
          <a:stretch>
            <a:fillRect/>
          </a:stretch>
        </p:blipFill>
        <p:spPr bwMode="auto">
          <a:xfrm>
            <a:off x="4929188" y="2143125"/>
            <a:ext cx="335756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a:xfrm>
            <a:off x="503238" y="571500"/>
            <a:ext cx="8183562" cy="1050925"/>
          </a:xfrm>
        </p:spPr>
        <p:txBody>
          <a:bodyPr/>
          <a:lstStyle/>
          <a:p>
            <a:pPr marL="484632" indent="0" algn="ctr" eaLnBrk="1" fontAlgn="auto" hangingPunct="1">
              <a:spcAft>
                <a:spcPts val="0"/>
              </a:spcAft>
              <a:defRPr/>
            </a:pPr>
            <a:r>
              <a:rPr lang="es-ES" dirty="0" smtClean="0">
                <a:solidFill>
                  <a:schemeClr val="accent1">
                    <a:tint val="88000"/>
                    <a:satMod val="150000"/>
                  </a:schemeClr>
                </a:solidFill>
                <a:latin typeface="Comic Sans MS" pitchFamily="66" charset="0"/>
              </a:rPr>
              <a:t>Objetivo del proyecto</a:t>
            </a:r>
          </a:p>
        </p:txBody>
      </p:sp>
      <p:sp>
        <p:nvSpPr>
          <p:cNvPr id="8195" name="2 Marcador de contenido"/>
          <p:cNvSpPr>
            <a:spLocks noGrp="1"/>
          </p:cNvSpPr>
          <p:nvPr>
            <p:ph idx="1"/>
          </p:nvPr>
        </p:nvSpPr>
        <p:spPr>
          <a:xfrm>
            <a:off x="428625" y="1643063"/>
            <a:ext cx="8229600" cy="4318000"/>
          </a:xfrm>
        </p:spPr>
        <p:txBody>
          <a:bodyPr>
            <a:normAutofit lnSpcReduction="10000"/>
          </a:bodyPr>
          <a:lstStyle/>
          <a:p>
            <a:pPr marL="448056" indent="-384048" algn="ctr" eaLnBrk="1" fontAlgn="auto" hangingPunct="1">
              <a:lnSpc>
                <a:spcPct val="150000"/>
              </a:lnSpc>
              <a:spcAft>
                <a:spcPts val="0"/>
              </a:spcAft>
              <a:buFont typeface="Wingdings 2" pitchFamily="-109" charset="2"/>
              <a:buNone/>
              <a:defRPr/>
            </a:pPr>
            <a:r>
              <a:rPr lang="es-ES" sz="2400" dirty="0" smtClean="0">
                <a:latin typeface="Comic Sans MS" pitchFamily="66" charset="0"/>
              </a:rPr>
              <a:t> </a:t>
            </a:r>
          </a:p>
          <a:p>
            <a:pPr marL="448056" indent="-384048" algn="ctr" eaLnBrk="1" fontAlgn="auto" hangingPunct="1">
              <a:lnSpc>
                <a:spcPct val="150000"/>
              </a:lnSpc>
              <a:spcAft>
                <a:spcPts val="0"/>
              </a:spcAft>
              <a:buFont typeface="Wingdings 2" pitchFamily="-109" charset="2"/>
              <a:buNone/>
              <a:defRPr/>
            </a:pPr>
            <a:r>
              <a:rPr lang="es-ES" sz="2800" dirty="0" smtClean="0">
                <a:latin typeface="Comic Sans MS" pitchFamily="66" charset="0"/>
              </a:rPr>
              <a:t>Comprobar la funcionalidad  de un lista determinada de circuitos integrados existentes en el laboratorio de digitales , a través de microcontroladores , una pantalla GLCD para presentación de menús y resultados de los CHIPS a comprobar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398587"/>
          </a:xfrm>
        </p:spPr>
        <p:txBody>
          <a:bodyPr>
            <a:normAutofit fontScale="90000"/>
          </a:bodyPr>
          <a:lstStyle/>
          <a:p>
            <a:pPr lvl="1">
              <a:defRPr/>
            </a:pPr>
            <a:r>
              <a:rPr lang="es-ES" sz="4400" b="1" dirty="0" smtClean="0"/>
              <a:t>Ingreso del tipo de integrado</a:t>
            </a:r>
            <a:r>
              <a:rPr lang="es-EC" sz="4400" dirty="0" smtClean="0"/>
              <a:t/>
            </a:r>
            <a:br>
              <a:rPr lang="es-EC" sz="4400" dirty="0" smtClean="0"/>
            </a:br>
            <a:endParaRPr lang="es-EC" dirty="0"/>
          </a:p>
        </p:txBody>
      </p:sp>
      <p:pic>
        <p:nvPicPr>
          <p:cNvPr id="27651" name="Picture 2"/>
          <p:cNvPicPr>
            <a:picLocks noChangeAspect="1" noChangeArrowheads="1"/>
          </p:cNvPicPr>
          <p:nvPr/>
        </p:nvPicPr>
        <p:blipFill>
          <a:blip r:embed="rId2"/>
          <a:srcRect/>
          <a:stretch>
            <a:fillRect/>
          </a:stretch>
        </p:blipFill>
        <p:spPr bwMode="auto">
          <a:xfrm>
            <a:off x="714375" y="1357313"/>
            <a:ext cx="7643813" cy="51435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398587"/>
          </a:xfrm>
        </p:spPr>
        <p:txBody>
          <a:bodyPr>
            <a:normAutofit fontScale="90000"/>
          </a:bodyPr>
          <a:lstStyle/>
          <a:p>
            <a:pPr lvl="1">
              <a:defRPr/>
            </a:pPr>
            <a:r>
              <a:rPr lang="es-ES" sz="4400" b="1" dirty="0" smtClean="0"/>
              <a:t>Integrado en buen estado</a:t>
            </a:r>
            <a:r>
              <a:rPr lang="es-EC" sz="4400" dirty="0" smtClean="0"/>
              <a:t/>
            </a:r>
            <a:br>
              <a:rPr lang="es-EC" sz="4400" dirty="0" smtClean="0"/>
            </a:br>
            <a:endParaRPr lang="es-EC" dirty="0"/>
          </a:p>
        </p:txBody>
      </p:sp>
      <p:pic>
        <p:nvPicPr>
          <p:cNvPr id="28675" name="Picture 2"/>
          <p:cNvPicPr>
            <a:picLocks noChangeAspect="1" noChangeArrowheads="1"/>
          </p:cNvPicPr>
          <p:nvPr/>
        </p:nvPicPr>
        <p:blipFill>
          <a:blip r:embed="rId2"/>
          <a:srcRect/>
          <a:stretch>
            <a:fillRect/>
          </a:stretch>
        </p:blipFill>
        <p:spPr bwMode="auto">
          <a:xfrm>
            <a:off x="739775" y="1285875"/>
            <a:ext cx="7404100" cy="48910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398587"/>
          </a:xfrm>
        </p:spPr>
        <p:txBody>
          <a:bodyPr>
            <a:normAutofit fontScale="90000"/>
          </a:bodyPr>
          <a:lstStyle/>
          <a:p>
            <a:pPr lvl="1">
              <a:defRPr/>
            </a:pPr>
            <a:r>
              <a:rPr lang="es-ES" sz="4400" b="1" dirty="0" smtClean="0"/>
              <a:t>Integrado en mal estado</a:t>
            </a:r>
            <a:r>
              <a:rPr lang="es-EC" sz="4400" dirty="0" smtClean="0"/>
              <a:t/>
            </a:r>
            <a:br>
              <a:rPr lang="es-EC" sz="4400" dirty="0" smtClean="0"/>
            </a:br>
            <a:endParaRPr lang="es-EC" dirty="0"/>
          </a:p>
        </p:txBody>
      </p:sp>
      <p:pic>
        <p:nvPicPr>
          <p:cNvPr id="29699" name="Picture 2"/>
          <p:cNvPicPr>
            <a:picLocks noChangeAspect="1" noChangeArrowheads="1"/>
          </p:cNvPicPr>
          <p:nvPr/>
        </p:nvPicPr>
        <p:blipFill>
          <a:blip r:embed="rId2"/>
          <a:srcRect/>
          <a:stretch>
            <a:fillRect/>
          </a:stretch>
        </p:blipFill>
        <p:spPr bwMode="auto">
          <a:xfrm>
            <a:off x="928688" y="1857375"/>
            <a:ext cx="7643812" cy="457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428625" y="500063"/>
            <a:ext cx="8183563" cy="1050925"/>
          </a:xfrm>
        </p:spPr>
        <p:txBody>
          <a:bodyPr/>
          <a:lstStyle/>
          <a:p>
            <a:pPr marL="484632" indent="0" algn="ctr" eaLnBrk="1" fontAlgn="auto" hangingPunct="1">
              <a:spcAft>
                <a:spcPts val="0"/>
              </a:spcAft>
              <a:defRPr/>
            </a:pPr>
            <a:r>
              <a:rPr lang="es-ES" dirty="0" smtClean="0">
                <a:solidFill>
                  <a:schemeClr val="accent1">
                    <a:tint val="88000"/>
                    <a:satMod val="150000"/>
                  </a:schemeClr>
                </a:solidFill>
                <a:latin typeface="Comic Sans MS" pitchFamily="66" charset="0"/>
              </a:rPr>
              <a:t>Conclusiones</a:t>
            </a:r>
          </a:p>
        </p:txBody>
      </p:sp>
      <p:sp>
        <p:nvSpPr>
          <p:cNvPr id="24579" name="2 Marcador de contenido"/>
          <p:cNvSpPr>
            <a:spLocks noGrp="1"/>
          </p:cNvSpPr>
          <p:nvPr>
            <p:ph idx="1"/>
          </p:nvPr>
        </p:nvSpPr>
        <p:spPr>
          <a:xfrm>
            <a:off x="500063" y="1571625"/>
            <a:ext cx="8183562" cy="4187825"/>
          </a:xfrm>
        </p:spPr>
        <p:txBody>
          <a:bodyPr>
            <a:normAutofit fontScale="92500" lnSpcReduction="20000"/>
          </a:bodyPr>
          <a:lstStyle/>
          <a:p>
            <a:pPr marL="448056" indent="-384048" algn="just" eaLnBrk="1" fontAlgn="auto" hangingPunct="1">
              <a:spcAft>
                <a:spcPts val="0"/>
              </a:spcAft>
              <a:buFont typeface="Wingdings 2"/>
              <a:buChar char=""/>
              <a:defRPr/>
            </a:pPr>
            <a:endParaRPr lang="es-EC" dirty="0" smtClean="0">
              <a:latin typeface="Comic Sans MS" pitchFamily="66" charset="0"/>
            </a:endParaRPr>
          </a:p>
          <a:p>
            <a:pPr marL="448056" indent="-384048" eaLnBrk="1" fontAlgn="auto" hangingPunct="1">
              <a:spcAft>
                <a:spcPts val="0"/>
              </a:spcAft>
              <a:buFont typeface="Wingdings 2"/>
              <a:buChar char=""/>
              <a:defRPr/>
            </a:pPr>
            <a:r>
              <a:rPr lang="es-EC" dirty="0" smtClean="0"/>
              <a:t>La velocidad del μC, es una gran ventaja al momento de realizar las pruebas, dado que estas se completan con gran rapidez en el caso de la mayoría de chips.</a:t>
            </a:r>
          </a:p>
          <a:p>
            <a:pPr marL="448056" indent="-384048" eaLnBrk="1" fontAlgn="auto" hangingPunct="1">
              <a:spcAft>
                <a:spcPts val="0"/>
              </a:spcAft>
              <a:buFont typeface="Wingdings 2" pitchFamily="-109" charset="2"/>
              <a:buNone/>
              <a:defRPr/>
            </a:pPr>
            <a:endParaRPr lang="es-EC" dirty="0" smtClean="0"/>
          </a:p>
          <a:p>
            <a:pPr marL="448056" indent="-384048" eaLnBrk="1" fontAlgn="auto" hangingPunct="1">
              <a:spcAft>
                <a:spcPts val="0"/>
              </a:spcAft>
              <a:buFont typeface="Wingdings 2"/>
              <a:buChar char=""/>
              <a:defRPr/>
            </a:pPr>
            <a:r>
              <a:rPr lang="es-EC" dirty="0" smtClean="0"/>
              <a:t>La forma en el que se realizan las pruebas, asegura un resultado eficiente considerando las especificaciones de cada integrado.</a:t>
            </a:r>
            <a:endParaRPr lang="es-ES" dirty="0" smtClean="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accent1">
                    <a:tint val="88000"/>
                    <a:satMod val="150000"/>
                  </a:schemeClr>
                </a:solidFill>
                <a:latin typeface="Comic Sans MS" pitchFamily="66" charset="0"/>
              </a:rPr>
              <a:t>Conclusiones</a:t>
            </a:r>
            <a:endParaRPr lang="es-EC" dirty="0"/>
          </a:p>
        </p:txBody>
      </p:sp>
      <p:sp>
        <p:nvSpPr>
          <p:cNvPr id="31747" name="2 Marcador de contenido"/>
          <p:cNvSpPr>
            <a:spLocks noGrp="1"/>
          </p:cNvSpPr>
          <p:nvPr>
            <p:ph idx="1"/>
          </p:nvPr>
        </p:nvSpPr>
        <p:spPr>
          <a:xfrm>
            <a:off x="457200" y="1882775"/>
            <a:ext cx="8229600" cy="4572000"/>
          </a:xfrm>
        </p:spPr>
        <p:txBody>
          <a:bodyPr/>
          <a:lstStyle/>
          <a:p>
            <a:r>
              <a:rPr lang="es-EC" smtClean="0"/>
              <a:t>Este comprobador analiza la mayoría de integrados utilizados en el laboratorio de digitales  de la Facultad de Ingeniería Electricidad y Computación .</a:t>
            </a:r>
          </a:p>
          <a:p>
            <a:pPr>
              <a:buFont typeface="Wingdings 2" pitchFamily="-109" charset="2"/>
              <a:buNone/>
            </a:pPr>
            <a:endParaRPr lang="es-EC"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642938"/>
            <a:ext cx="8183562" cy="1050925"/>
          </a:xfrm>
        </p:spPr>
        <p:txBody>
          <a:bodyPr/>
          <a:lstStyle/>
          <a:p>
            <a:pPr marL="484632" indent="0" algn="ctr" eaLnBrk="1" fontAlgn="auto" hangingPunct="1">
              <a:spcAft>
                <a:spcPts val="0"/>
              </a:spcAft>
              <a:defRPr/>
            </a:pPr>
            <a:r>
              <a:rPr lang="es-ES" dirty="0" smtClean="0">
                <a:solidFill>
                  <a:schemeClr val="accent1">
                    <a:tint val="88000"/>
                    <a:satMod val="150000"/>
                  </a:schemeClr>
                </a:solidFill>
                <a:latin typeface="Comic Sans MS" pitchFamily="66" charset="0"/>
              </a:rPr>
              <a:t>Conclusiones</a:t>
            </a:r>
            <a:endParaRPr lang="es-ES" dirty="0">
              <a:solidFill>
                <a:schemeClr val="accent1">
                  <a:tint val="88000"/>
                  <a:satMod val="150000"/>
                </a:schemeClr>
              </a:solidFill>
            </a:endParaRPr>
          </a:p>
        </p:txBody>
      </p:sp>
      <p:sp>
        <p:nvSpPr>
          <p:cNvPr id="32771" name="2 Marcador de contenido"/>
          <p:cNvSpPr>
            <a:spLocks noGrp="1"/>
          </p:cNvSpPr>
          <p:nvPr>
            <p:ph idx="1"/>
          </p:nvPr>
        </p:nvSpPr>
        <p:spPr>
          <a:xfrm>
            <a:off x="714375" y="1643063"/>
            <a:ext cx="8183563" cy="4187825"/>
          </a:xfrm>
        </p:spPr>
        <p:txBody>
          <a:bodyPr/>
          <a:lstStyle/>
          <a:p>
            <a:pPr marL="265113" indent="-265113" eaLnBrk="1" hangingPunct="1"/>
            <a:r>
              <a:rPr lang="es-EC" smtClean="0"/>
              <a:t>Este equipo probador de chips es muy útil, considerando que es  práctico para establecer el estado de trabajo de los diversos chips integrados TTL  y CMOS.</a:t>
            </a:r>
            <a:endParaRPr lang="es-ES" smtClean="0">
              <a:latin typeface="Comic Sans MS" pitchFamily="66" charset="0"/>
            </a:endParaRPr>
          </a:p>
          <a:p>
            <a:pPr marL="265113" indent="-265113" eaLnBrk="1" hangingPunct="1">
              <a:buFont typeface="Wingdings 2" pitchFamily="-109" charset="2"/>
              <a:buNone/>
            </a:pPr>
            <a:endParaRPr lang="es-EC" smtClean="0">
              <a:latin typeface="Comic Sans MS" pitchFamily="66" charset="0"/>
            </a:endParaRPr>
          </a:p>
          <a:p>
            <a:pPr marL="265113" indent="-265113" algn="just" eaLnBrk="1" hangingPunct="1"/>
            <a:r>
              <a:rPr lang="es-EC" smtClean="0"/>
              <a:t>Se puede incrementar el número de chips con microcontroladores de mayor capacidad de memoria. </a:t>
            </a:r>
          </a:p>
          <a:p>
            <a:pPr marL="265113" indent="-265113" algn="just" eaLnBrk="1" hangingPunct="1">
              <a:buFont typeface="Wingdings 2" pitchFamily="-109" charset="2"/>
              <a:buNone/>
            </a:pPr>
            <a:endParaRPr lang="es-EC"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500063" y="714375"/>
            <a:ext cx="8183562" cy="1050925"/>
          </a:xfrm>
        </p:spPr>
        <p:txBody>
          <a:bodyPr/>
          <a:lstStyle/>
          <a:p>
            <a:pPr marL="484632" indent="0" algn="ctr" eaLnBrk="1" fontAlgn="auto" hangingPunct="1">
              <a:spcAft>
                <a:spcPts val="0"/>
              </a:spcAft>
              <a:defRPr/>
            </a:pPr>
            <a:r>
              <a:rPr lang="es-ES" dirty="0" smtClean="0">
                <a:solidFill>
                  <a:schemeClr val="accent1">
                    <a:tint val="88000"/>
                    <a:satMod val="150000"/>
                  </a:schemeClr>
                </a:solidFill>
                <a:latin typeface="Comic Sans MS" pitchFamily="66" charset="0"/>
              </a:rPr>
              <a:t>Recomendaciones</a:t>
            </a:r>
          </a:p>
        </p:txBody>
      </p:sp>
      <p:sp>
        <p:nvSpPr>
          <p:cNvPr id="3" name="2 Marcador de contenido"/>
          <p:cNvSpPr>
            <a:spLocks noGrp="1"/>
          </p:cNvSpPr>
          <p:nvPr>
            <p:ph idx="1"/>
          </p:nvPr>
        </p:nvSpPr>
        <p:spPr>
          <a:xfrm>
            <a:off x="357188" y="1571625"/>
            <a:ext cx="8183562" cy="4187825"/>
          </a:xfrm>
        </p:spPr>
        <p:txBody>
          <a:bodyPr>
            <a:normAutofit/>
          </a:bodyPr>
          <a:lstStyle/>
          <a:p>
            <a:pPr marL="274320" indent="-274320" algn="just" eaLnBrk="1" fontAlgn="auto" hangingPunct="1">
              <a:spcAft>
                <a:spcPts val="0"/>
              </a:spcAft>
              <a:buClr>
                <a:schemeClr val="accent3"/>
              </a:buClr>
              <a:buFont typeface="Wingdings 2"/>
              <a:buChar char=""/>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r>
              <a:rPr lang="es-EC" dirty="0" smtClean="0">
                <a:latin typeface="Comic Sans MS" pitchFamily="66" charset="0"/>
              </a:rPr>
              <a:t>Revisar y entender el manual de especificaciones del microcontrolador y circuitos integrados para su buen funcionamiento y de esta manera no cometer errores en la conexión de sus pines</a:t>
            </a:r>
          </a:p>
          <a:p>
            <a:pPr marL="274320" indent="-274320" algn="just" eaLnBrk="1" fontAlgn="auto" hangingPunct="1">
              <a:spcAft>
                <a:spcPts val="0"/>
              </a:spcAft>
              <a:buClr>
                <a:schemeClr val="accent3"/>
              </a:buClr>
              <a:buFont typeface="Wingdings 2"/>
              <a:buNone/>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endParaRPr lang="es-EC" dirty="0" smtClean="0">
              <a:latin typeface="Comic Sans MS" pitchFamily="66" charset="0"/>
            </a:endParaRPr>
          </a:p>
          <a:p>
            <a:pPr marL="274320" indent="-274320" eaLnBrk="1" fontAlgn="auto" hangingPunct="1">
              <a:spcAft>
                <a:spcPts val="0"/>
              </a:spcAft>
              <a:buClr>
                <a:schemeClr val="accent3"/>
              </a:buClr>
              <a:buFont typeface="Wingdings 2"/>
              <a:buChar char=""/>
              <a:defRPr/>
            </a:pPr>
            <a:endParaRPr lang="es-EC" dirty="0" smtClean="0"/>
          </a:p>
          <a:p>
            <a:pPr marL="274320" indent="-274320" eaLnBrk="1" fontAlgn="auto" hangingPunct="1">
              <a:spcAft>
                <a:spcPts val="0"/>
              </a:spcAft>
              <a:buClr>
                <a:schemeClr val="accent3"/>
              </a:buClr>
              <a:buFont typeface="Wingdings 2"/>
              <a:buChar char=""/>
              <a:defRPr/>
            </a:pPr>
            <a:endParaRPr lang="es-EC" dirty="0" smtClean="0"/>
          </a:p>
          <a:p>
            <a:pPr marL="274320" indent="-274320" eaLnBrk="1" fontAlgn="auto" hangingPunct="1">
              <a:spcAft>
                <a:spcPts val="0"/>
              </a:spcAft>
              <a:buClr>
                <a:schemeClr val="accent3"/>
              </a:buClr>
              <a:buFont typeface="Wingdings 2"/>
              <a:buNone/>
              <a:defRPr/>
            </a:pP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571500" y="571500"/>
            <a:ext cx="8183563" cy="1050925"/>
          </a:xfrm>
        </p:spPr>
        <p:txBody>
          <a:bodyPr/>
          <a:lstStyle/>
          <a:p>
            <a:pPr marL="484632" indent="0" algn="ctr" eaLnBrk="1" fontAlgn="auto" hangingPunct="1">
              <a:spcAft>
                <a:spcPts val="0"/>
              </a:spcAft>
              <a:defRPr/>
            </a:pPr>
            <a:r>
              <a:rPr lang="es-ES" dirty="0" smtClean="0">
                <a:solidFill>
                  <a:schemeClr val="accent1">
                    <a:tint val="88000"/>
                    <a:satMod val="150000"/>
                  </a:schemeClr>
                </a:solidFill>
                <a:latin typeface="Comic Sans MS" pitchFamily="66" charset="0"/>
              </a:rPr>
              <a:t>Recomendaciones</a:t>
            </a:r>
          </a:p>
        </p:txBody>
      </p:sp>
      <p:sp>
        <p:nvSpPr>
          <p:cNvPr id="3" name="2 Marcador de contenido"/>
          <p:cNvSpPr>
            <a:spLocks noGrp="1"/>
          </p:cNvSpPr>
          <p:nvPr>
            <p:ph idx="1"/>
          </p:nvPr>
        </p:nvSpPr>
        <p:spPr>
          <a:xfrm>
            <a:off x="357188" y="1741488"/>
            <a:ext cx="8183562" cy="4187825"/>
          </a:xfrm>
        </p:spPr>
        <p:txBody>
          <a:bodyPr>
            <a:normAutofit/>
          </a:bodyPr>
          <a:lstStyle/>
          <a:p>
            <a:pPr marL="274320" indent="-274320" eaLnBrk="1" fontAlgn="auto" hangingPunct="1">
              <a:spcAft>
                <a:spcPts val="0"/>
              </a:spcAft>
              <a:buClr>
                <a:schemeClr val="accent3"/>
              </a:buClr>
              <a:buFont typeface="Wingdings 2"/>
              <a:buNone/>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r>
              <a:rPr lang="es-EC" dirty="0" smtClean="0">
                <a:latin typeface="Comic Sans MS" pitchFamily="66" charset="0"/>
              </a:rPr>
              <a:t>Asegurarse de colocar de forma correcta el circuito integrado en el zócalo para evitar fallas en la comprobación.</a:t>
            </a:r>
          </a:p>
          <a:p>
            <a:pPr marL="274320" indent="-274320" algn="just" eaLnBrk="1" fontAlgn="auto" hangingPunct="1">
              <a:spcAft>
                <a:spcPts val="0"/>
              </a:spcAft>
              <a:buClr>
                <a:schemeClr val="accent3"/>
              </a:buClr>
              <a:buFont typeface="Wingdings 2"/>
              <a:buNone/>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r>
              <a:rPr lang="es-EC" dirty="0" smtClean="0">
                <a:latin typeface="Comic Sans MS" pitchFamily="66" charset="0"/>
              </a:rPr>
              <a:t>Calibrar el potenciómetro que controla el contraste en la pantalla GLCD para visualizar las letras</a:t>
            </a:r>
          </a:p>
          <a:p>
            <a:pPr marL="274320" indent="-274320" algn="just" eaLnBrk="1" fontAlgn="auto" hangingPunct="1">
              <a:spcAft>
                <a:spcPts val="0"/>
              </a:spcAft>
              <a:buClr>
                <a:schemeClr val="accent3"/>
              </a:buClr>
              <a:buFont typeface="Wingdings 2"/>
              <a:buChar char=""/>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endParaRPr lang="es-EC" dirty="0" smtClean="0">
              <a:latin typeface="Comic Sans MS" pitchFamily="66" charset="0"/>
            </a:endParaRPr>
          </a:p>
          <a:p>
            <a:pPr marL="274320" indent="-274320" algn="just" eaLnBrk="1" fontAlgn="auto" hangingPunct="1">
              <a:spcAft>
                <a:spcPts val="0"/>
              </a:spcAft>
              <a:buClr>
                <a:schemeClr val="accent3"/>
              </a:buClr>
              <a:buFont typeface="Wingdings 2"/>
              <a:buChar char=""/>
              <a:defRPr/>
            </a:pPr>
            <a:endParaRPr lang="es-EC" dirty="0" smtClean="0">
              <a:latin typeface="Comic Sans MS" pitchFamily="66" charset="0"/>
            </a:endParaRPr>
          </a:p>
          <a:p>
            <a:pPr marL="274320" indent="-274320" eaLnBrk="1" fontAlgn="auto" hangingPunct="1">
              <a:spcAft>
                <a:spcPts val="0"/>
              </a:spcAft>
              <a:buClr>
                <a:schemeClr val="accent3"/>
              </a:buClr>
              <a:buFont typeface="Wingdings 2"/>
              <a:buChar char=""/>
              <a:defRPr/>
            </a:pPr>
            <a:endParaRPr lang="es-EC" b="1" dirty="0" smtClean="0"/>
          </a:p>
          <a:p>
            <a:pPr marL="274320" indent="-274320" eaLnBrk="1" fontAlgn="auto" hangingPunct="1">
              <a:spcAft>
                <a:spcPts val="0"/>
              </a:spcAft>
              <a:buClr>
                <a:schemeClr val="accent3"/>
              </a:buClr>
              <a:buFont typeface="Wingdings 2"/>
              <a:buNone/>
              <a:defRPr/>
            </a:pP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accent1">
                    <a:tint val="88000"/>
                    <a:satMod val="150000"/>
                  </a:schemeClr>
                </a:solidFill>
                <a:latin typeface="Comic Sans MS" pitchFamily="66" charset="0"/>
              </a:rPr>
              <a:t>Recomendaciones</a:t>
            </a:r>
            <a:endParaRPr lang="es-EC" dirty="0"/>
          </a:p>
        </p:txBody>
      </p:sp>
      <p:sp>
        <p:nvSpPr>
          <p:cNvPr id="35843" name="2 Marcador de contenido"/>
          <p:cNvSpPr>
            <a:spLocks noGrp="1"/>
          </p:cNvSpPr>
          <p:nvPr>
            <p:ph idx="1"/>
          </p:nvPr>
        </p:nvSpPr>
        <p:spPr>
          <a:xfrm>
            <a:off x="457200" y="1882775"/>
            <a:ext cx="8229600" cy="4572000"/>
          </a:xfrm>
        </p:spPr>
        <p:txBody>
          <a:bodyPr/>
          <a:lstStyle/>
          <a:p>
            <a:r>
              <a:rPr lang="es-EC" smtClean="0"/>
              <a:t>Para comprobar el funcionamiento de un Chip se debe saber la serie del mismo en caso de colocar  en el zócalo un integrado diferente al ingresado por teclado se   mostrara datos erróneos  en la pantalla GLCD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428596" y="357166"/>
            <a:ext cx="8183563" cy="1050925"/>
          </a:xfrm>
        </p:spPr>
        <p:txBody>
          <a:bodyPr/>
          <a:lstStyle/>
          <a:p>
            <a:pPr marL="484632" indent="0" algn="ctr" eaLnBrk="1" fontAlgn="auto" hangingPunct="1">
              <a:spcAft>
                <a:spcPts val="0"/>
              </a:spcAft>
              <a:defRPr/>
            </a:pPr>
            <a:r>
              <a:rPr lang="es-EC" dirty="0" smtClean="0">
                <a:solidFill>
                  <a:schemeClr val="accent1">
                    <a:tint val="88000"/>
                    <a:satMod val="150000"/>
                  </a:schemeClr>
                </a:solidFill>
                <a:latin typeface="Comic Sans MS" pitchFamily="66" charset="0"/>
              </a:rPr>
              <a:t>Diagrama de Bloques</a:t>
            </a:r>
            <a:endParaRPr lang="es-ES" dirty="0" smtClean="0">
              <a:solidFill>
                <a:schemeClr val="accent1">
                  <a:tint val="88000"/>
                  <a:satMod val="150000"/>
                </a:schemeClr>
              </a:solidFill>
              <a:latin typeface="Comic Sans MS" pitchFamily="66" charset="0"/>
            </a:endParaRPr>
          </a:p>
        </p:txBody>
      </p:sp>
      <p:graphicFrame>
        <p:nvGraphicFramePr>
          <p:cNvPr id="1026" name="Object 2"/>
          <p:cNvGraphicFramePr>
            <a:graphicFrameLocks noChangeAspect="1"/>
          </p:cNvGraphicFramePr>
          <p:nvPr/>
        </p:nvGraphicFramePr>
        <p:xfrm>
          <a:off x="785813" y="1357313"/>
          <a:ext cx="7643812" cy="5000625"/>
        </p:xfrm>
        <a:graphic>
          <a:graphicData uri="http://schemas.openxmlformats.org/presentationml/2006/ole">
            <p:oleObj spid="_x0000_s1026" name="Visio" r:id="rId3" imgW="6160627" imgH="4807887" progId="Visio.Drawing.11">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xfrm>
            <a:off x="642910" y="-642966"/>
            <a:ext cx="8183563" cy="1143008"/>
          </a:xfrm>
        </p:spPr>
        <p:txBody>
          <a:bodyPr>
            <a:normAutofit fontScale="90000"/>
          </a:bodyPr>
          <a:lstStyle/>
          <a:p>
            <a:pPr marL="484632" indent="0" eaLnBrk="1" fontAlgn="auto" hangingPunct="1">
              <a:spcAft>
                <a:spcPts val="0"/>
              </a:spcAft>
              <a:defRPr/>
            </a:pPr>
            <a:r>
              <a:rPr lang="es-ES_tradnl" sz="4800" dirty="0" smtClean="0">
                <a:solidFill>
                  <a:schemeClr val="accent1">
                    <a:tint val="88000"/>
                    <a:satMod val="150000"/>
                  </a:schemeClr>
                </a:solidFill>
              </a:rPr>
              <a:t/>
            </a:r>
            <a:br>
              <a:rPr lang="es-ES_tradnl" sz="4800" dirty="0" smtClean="0">
                <a:solidFill>
                  <a:schemeClr val="accent1">
                    <a:tint val="88000"/>
                    <a:satMod val="150000"/>
                  </a:schemeClr>
                </a:solidFill>
              </a:rPr>
            </a:br>
            <a:r>
              <a:rPr lang="es-ES_tradnl" sz="4800" dirty="0" smtClean="0">
                <a:solidFill>
                  <a:schemeClr val="accent1">
                    <a:tint val="88000"/>
                    <a:satMod val="150000"/>
                  </a:schemeClr>
                </a:solidFill>
              </a:rPr>
              <a:t/>
            </a:r>
            <a:br>
              <a:rPr lang="es-ES_tradnl" sz="4800" dirty="0" smtClean="0">
                <a:solidFill>
                  <a:schemeClr val="accent1">
                    <a:tint val="88000"/>
                    <a:satMod val="150000"/>
                  </a:schemeClr>
                </a:solidFill>
              </a:rPr>
            </a:br>
            <a:r>
              <a:rPr lang="es-ES_tradnl" sz="4800" dirty="0" smtClean="0">
                <a:solidFill>
                  <a:schemeClr val="accent1">
                    <a:tint val="88000"/>
                    <a:satMod val="150000"/>
                  </a:schemeClr>
                </a:solidFill>
              </a:rPr>
              <a:t/>
            </a:r>
            <a:br>
              <a:rPr lang="es-ES_tradnl" sz="4800" dirty="0" smtClean="0">
                <a:solidFill>
                  <a:schemeClr val="accent1">
                    <a:tint val="88000"/>
                    <a:satMod val="150000"/>
                  </a:schemeClr>
                </a:solidFill>
              </a:rPr>
            </a:br>
            <a:r>
              <a:rPr lang="es-ES_tradnl" sz="4800" dirty="0" smtClean="0">
                <a:solidFill>
                  <a:schemeClr val="accent1">
                    <a:tint val="88000"/>
                    <a:satMod val="150000"/>
                  </a:schemeClr>
                </a:solidFill>
              </a:rPr>
              <a:t>Empaquetamiento: </a:t>
            </a:r>
            <a:br>
              <a:rPr lang="es-ES_tradnl" sz="4800" dirty="0" smtClean="0">
                <a:solidFill>
                  <a:schemeClr val="accent1">
                    <a:tint val="88000"/>
                    <a:satMod val="150000"/>
                  </a:schemeClr>
                </a:solidFill>
              </a:rPr>
            </a:br>
            <a:r>
              <a:rPr lang="es-ES_tradnl" sz="4800" dirty="0" smtClean="0">
                <a:solidFill>
                  <a:schemeClr val="accent1">
                    <a:tint val="88000"/>
                    <a:satMod val="150000"/>
                  </a:schemeClr>
                </a:solidFill>
              </a:rPr>
              <a:t>	Dual in line Package (DIP)</a:t>
            </a:r>
          </a:p>
        </p:txBody>
      </p:sp>
      <p:sp>
        <p:nvSpPr>
          <p:cNvPr id="11267" name="4 Rectángulo"/>
          <p:cNvSpPr>
            <a:spLocks noChangeArrowheads="1"/>
          </p:cNvSpPr>
          <p:nvPr/>
        </p:nvSpPr>
        <p:spPr bwMode="auto">
          <a:xfrm>
            <a:off x="428625" y="2643188"/>
            <a:ext cx="4929188" cy="2862262"/>
          </a:xfrm>
          <a:prstGeom prst="rect">
            <a:avLst/>
          </a:prstGeom>
          <a:noFill/>
          <a:ln w="9525">
            <a:noFill/>
            <a:miter lim="800000"/>
            <a:headEnd/>
            <a:tailEnd/>
          </a:ln>
        </p:spPr>
        <p:txBody>
          <a:bodyPr>
            <a:spAutoFit/>
          </a:bodyPr>
          <a:lstStyle/>
          <a:p>
            <a:r>
              <a:rPr lang="es-ES_tradnl" sz="2000"/>
              <a:t>Dual in line Package (DIP)</a:t>
            </a:r>
          </a:p>
          <a:p>
            <a:endParaRPr lang="es-ES_tradnl" sz="2000"/>
          </a:p>
          <a:p>
            <a:pPr lvl="1">
              <a:buFont typeface="Arial" charset="0"/>
              <a:buChar char="•"/>
            </a:pPr>
            <a:r>
              <a:rPr lang="es-ES_tradnl" sz="2000"/>
              <a:t>2 tipos: Plásticos (PDIP) y cerámicos   	(CERDIP)</a:t>
            </a:r>
          </a:p>
          <a:p>
            <a:endParaRPr lang="es-ES_tradnl" sz="2000"/>
          </a:p>
          <a:p>
            <a:pPr lvl="1">
              <a:buFont typeface="Arial" charset="0"/>
              <a:buChar char="•"/>
            </a:pPr>
            <a:r>
              <a:rPr lang="es-ES_tradnl" sz="2000"/>
              <a:t>Es uno de los más antiguos tipos de empaquetado, siendo uno de los primeros intentos comerciales, para pocos pines.</a:t>
            </a:r>
          </a:p>
        </p:txBody>
      </p:sp>
      <p:pic>
        <p:nvPicPr>
          <p:cNvPr id="11268" name="Picture 4"/>
          <p:cNvPicPr>
            <a:picLocks noChangeAspect="1" noChangeArrowheads="1"/>
          </p:cNvPicPr>
          <p:nvPr/>
        </p:nvPicPr>
        <p:blipFill>
          <a:blip r:embed="rId3"/>
          <a:srcRect/>
          <a:stretch>
            <a:fillRect/>
          </a:stretch>
        </p:blipFill>
        <p:spPr bwMode="auto">
          <a:xfrm>
            <a:off x="6429375" y="1898650"/>
            <a:ext cx="1944688" cy="1458913"/>
          </a:xfrm>
          <a:prstGeom prst="rect">
            <a:avLst/>
          </a:prstGeom>
          <a:noFill/>
          <a:ln w="9525">
            <a:noFill/>
            <a:miter lim="800000"/>
            <a:headEnd/>
            <a:tailEnd/>
          </a:ln>
        </p:spPr>
      </p:pic>
      <p:pic>
        <p:nvPicPr>
          <p:cNvPr id="11269" name="Picture 6" descr="250px-DIP_Cross-section"/>
          <p:cNvPicPr>
            <a:picLocks noChangeAspect="1" noChangeArrowheads="1"/>
          </p:cNvPicPr>
          <p:nvPr/>
        </p:nvPicPr>
        <p:blipFill>
          <a:blip r:embed="rId4"/>
          <a:srcRect/>
          <a:stretch>
            <a:fillRect/>
          </a:stretch>
        </p:blipFill>
        <p:spPr bwMode="auto">
          <a:xfrm>
            <a:off x="5943600" y="3571875"/>
            <a:ext cx="2500313"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rot="5400000">
            <a:off x="3643306" y="-3000419"/>
            <a:ext cx="1785949" cy="8215371"/>
          </a:xfrm>
        </p:spPr>
        <p:txBody>
          <a:bodyPr/>
          <a:lstStyle/>
          <a:p>
            <a:pPr indent="0" algn="ctr" eaLnBrk="1" fontAlgn="auto" hangingPunct="1">
              <a:spcAft>
                <a:spcPts val="0"/>
              </a:spcAft>
              <a:defRPr/>
            </a:pPr>
            <a:r>
              <a:rPr lang="es-ES" sz="4400" dirty="0" smtClean="0">
                <a:solidFill>
                  <a:schemeClr val="accent1">
                    <a:tint val="83000"/>
                    <a:satMod val="150000"/>
                  </a:schemeClr>
                </a:solidFill>
                <a:latin typeface="Comic Sans MS" pitchFamily="66" charset="0"/>
              </a:rPr>
              <a:t>Familias Lógicas</a:t>
            </a:r>
            <a:br>
              <a:rPr lang="es-ES" sz="4400" dirty="0" smtClean="0">
                <a:solidFill>
                  <a:schemeClr val="accent1">
                    <a:tint val="83000"/>
                    <a:satMod val="150000"/>
                  </a:schemeClr>
                </a:solidFill>
                <a:latin typeface="Comic Sans MS" pitchFamily="66" charset="0"/>
              </a:rPr>
            </a:br>
            <a:endParaRPr lang="es-ES" sz="4400" dirty="0" smtClean="0">
              <a:solidFill>
                <a:schemeClr val="accent1">
                  <a:tint val="83000"/>
                  <a:satMod val="150000"/>
                </a:schemeClr>
              </a:solidFill>
              <a:latin typeface="Comic Sans MS" pitchFamily="66" charset="0"/>
            </a:endParaRPr>
          </a:p>
        </p:txBody>
      </p:sp>
      <p:sp>
        <p:nvSpPr>
          <p:cNvPr id="12291" name="7 Marcador de texto"/>
          <p:cNvSpPr>
            <a:spLocks noGrp="1"/>
          </p:cNvSpPr>
          <p:nvPr>
            <p:ph type="body" idx="2"/>
          </p:nvPr>
        </p:nvSpPr>
        <p:spPr>
          <a:xfrm>
            <a:off x="685800" y="1676400"/>
            <a:ext cx="8029575" cy="4572000"/>
          </a:xfrm>
        </p:spPr>
        <p:txBody>
          <a:bodyPr/>
          <a:lstStyle/>
          <a:p>
            <a:pPr marL="17463" algn="just" eaLnBrk="1" hangingPunct="1">
              <a:lnSpc>
                <a:spcPct val="80000"/>
              </a:lnSpc>
              <a:spcBef>
                <a:spcPct val="0"/>
              </a:spcBef>
            </a:pPr>
            <a:endParaRPr lang="es-EC" sz="1800" smtClean="0"/>
          </a:p>
          <a:p>
            <a:pPr marL="17463" algn="just" eaLnBrk="1" hangingPunct="1">
              <a:lnSpc>
                <a:spcPct val="80000"/>
              </a:lnSpc>
              <a:spcBef>
                <a:spcPct val="0"/>
              </a:spcBef>
            </a:pPr>
            <a:r>
              <a:rPr lang="es-EC" sz="1800" smtClean="0"/>
              <a:t>La familia TTL está disponible en dos versiones: la serie 54 y la serie 74. La primera se destina a aplicaciones militares y la segunda a aplicaciones industriales  y  de propósito general.</a:t>
            </a:r>
          </a:p>
          <a:p>
            <a:pPr marL="17463" algn="just" eaLnBrk="1" hangingPunct="1">
              <a:lnSpc>
                <a:spcPct val="80000"/>
              </a:lnSpc>
              <a:spcBef>
                <a:spcPct val="0"/>
              </a:spcBef>
            </a:pPr>
            <a:endParaRPr lang="es-EC" sz="1800" smtClean="0"/>
          </a:p>
          <a:p>
            <a:pPr marL="17463" algn="just" eaLnBrk="1" hangingPunct="1">
              <a:lnSpc>
                <a:spcPct val="80000"/>
              </a:lnSpc>
              <a:spcBef>
                <a:spcPct val="0"/>
              </a:spcBef>
            </a:pPr>
            <a:r>
              <a:rPr lang="es-EC" sz="1800" smtClean="0"/>
              <a:t>Utiliza transistores multiemisor a la entrada en lugar de diodos utilizados en la DLT.</a:t>
            </a:r>
          </a:p>
          <a:p>
            <a:pPr marL="17463" algn="just" eaLnBrk="1" hangingPunct="1">
              <a:lnSpc>
                <a:spcPct val="80000"/>
              </a:lnSpc>
              <a:spcBef>
                <a:spcPct val="0"/>
              </a:spcBef>
            </a:pPr>
            <a:endParaRPr lang="es-EC" sz="1800" smtClean="0"/>
          </a:p>
          <a:p>
            <a:pPr marL="17463" algn="just" eaLnBrk="1" hangingPunct="1">
              <a:lnSpc>
                <a:spcPct val="80000"/>
              </a:lnSpc>
              <a:spcBef>
                <a:spcPct val="0"/>
              </a:spcBef>
            </a:pPr>
            <a:r>
              <a:rPr lang="es-EC" sz="1800" smtClean="0"/>
              <a:t>Su compuerta lógica es la NAND.</a:t>
            </a:r>
          </a:p>
          <a:p>
            <a:pPr marL="17463" algn="just" eaLnBrk="1" hangingPunct="1">
              <a:lnSpc>
                <a:spcPct val="80000"/>
              </a:lnSpc>
              <a:spcBef>
                <a:spcPct val="0"/>
              </a:spcBef>
            </a:pPr>
            <a:endParaRPr lang="es-EC" sz="1800" smtClean="0"/>
          </a:p>
          <a:p>
            <a:pPr marL="17463" algn="just" eaLnBrk="1" hangingPunct="1">
              <a:lnSpc>
                <a:spcPct val="80000"/>
              </a:lnSpc>
              <a:spcBef>
                <a:spcPct val="0"/>
              </a:spcBef>
            </a:pPr>
            <a:r>
              <a:rPr lang="es-EC" sz="1800" smtClean="0"/>
              <a:t>La familia TTL  se divide en las siguientes categorías o subfamilias básicas:</a:t>
            </a:r>
          </a:p>
          <a:p>
            <a:pPr marL="17463" algn="just" eaLnBrk="1" hangingPunct="1">
              <a:lnSpc>
                <a:spcPct val="80000"/>
              </a:lnSpc>
              <a:spcBef>
                <a:spcPct val="0"/>
              </a:spcBef>
            </a:pPr>
            <a:endParaRPr lang="es-EC" sz="1800" smtClean="0"/>
          </a:p>
          <a:p>
            <a:pPr marL="17463" algn="just" eaLnBrk="1" hangingPunct="1">
              <a:lnSpc>
                <a:spcPct val="80000"/>
              </a:lnSpc>
              <a:spcBef>
                <a:spcPct val="0"/>
              </a:spcBef>
            </a:pPr>
            <a:r>
              <a:rPr lang="es-EC" sz="1800" smtClean="0"/>
              <a:t>TTL estándar.</a:t>
            </a:r>
          </a:p>
          <a:p>
            <a:pPr marL="17463" algn="just" eaLnBrk="1" hangingPunct="1">
              <a:lnSpc>
                <a:spcPct val="80000"/>
              </a:lnSpc>
              <a:spcBef>
                <a:spcPct val="0"/>
              </a:spcBef>
            </a:pPr>
            <a:r>
              <a:rPr lang="es-EC" sz="1800" smtClean="0"/>
              <a:t>TTL Schottky (S).</a:t>
            </a:r>
          </a:p>
          <a:p>
            <a:pPr marL="17463" algn="just" eaLnBrk="1" hangingPunct="1">
              <a:lnSpc>
                <a:spcPct val="80000"/>
              </a:lnSpc>
              <a:spcBef>
                <a:spcPct val="0"/>
              </a:spcBef>
            </a:pPr>
            <a:r>
              <a:rPr lang="es-EC" sz="1800" smtClean="0"/>
              <a:t>TTL de baja potencia (L).</a:t>
            </a:r>
          </a:p>
          <a:p>
            <a:pPr marL="17463" algn="just" eaLnBrk="1" hangingPunct="1">
              <a:lnSpc>
                <a:spcPct val="80000"/>
              </a:lnSpc>
              <a:spcBef>
                <a:spcPct val="0"/>
              </a:spcBef>
            </a:pPr>
            <a:r>
              <a:rPr lang="es-EC" sz="1800" smtClean="0"/>
              <a:t>TTL Schottky de baja potencia (LS).</a:t>
            </a:r>
          </a:p>
          <a:p>
            <a:pPr marL="17463" algn="just" eaLnBrk="1" hangingPunct="1">
              <a:lnSpc>
                <a:spcPct val="80000"/>
              </a:lnSpc>
              <a:spcBef>
                <a:spcPct val="0"/>
              </a:spcBef>
            </a:pPr>
            <a:r>
              <a:rPr lang="pt-BR" sz="1800" smtClean="0"/>
              <a:t>TTL de alta velocidad (H).</a:t>
            </a:r>
          </a:p>
          <a:p>
            <a:pPr marL="17463" algn="just" eaLnBrk="1" hangingPunct="1">
              <a:lnSpc>
                <a:spcPct val="80000"/>
              </a:lnSpc>
              <a:spcBef>
                <a:spcPct val="0"/>
              </a:spcBef>
            </a:pPr>
            <a:r>
              <a:rPr lang="es-EC" sz="1800" smtClean="0"/>
              <a:t>TTL Schottky avanzada (AS).</a:t>
            </a:r>
          </a:p>
          <a:p>
            <a:pPr marL="17463" algn="just" eaLnBrk="1" hangingPunct="1">
              <a:lnSpc>
                <a:spcPct val="80000"/>
              </a:lnSpc>
              <a:spcBef>
                <a:spcPct val="0"/>
              </a:spcBef>
            </a:pPr>
            <a:r>
              <a:rPr lang="es-EC" sz="1800" smtClean="0"/>
              <a:t>TTL Schottky de baja potencia avanzada (ALS).</a:t>
            </a:r>
            <a:endParaRPr lang="es-EC" sz="1800" smtClean="0">
              <a:latin typeface="Comic Sans MS" pitchFamily="66" charset="0"/>
            </a:endParaRPr>
          </a:p>
        </p:txBody>
      </p:sp>
      <p:sp>
        <p:nvSpPr>
          <p:cNvPr id="10244" name="4 CuadroTexto"/>
          <p:cNvSpPr txBox="1">
            <a:spLocks noChangeArrowheads="1"/>
          </p:cNvSpPr>
          <p:nvPr/>
        </p:nvSpPr>
        <p:spPr bwMode="auto">
          <a:xfrm>
            <a:off x="714375" y="1071563"/>
            <a:ext cx="1928813" cy="830262"/>
          </a:xfrm>
          <a:prstGeom prst="rect">
            <a:avLst/>
          </a:prstGeom>
          <a:noFill/>
          <a:ln w="9525">
            <a:noFill/>
            <a:miter lim="800000"/>
            <a:headEnd/>
            <a:tailEnd/>
          </a:ln>
        </p:spPr>
        <p:txBody>
          <a:bodyPr>
            <a:spAutoFit/>
          </a:bodyPr>
          <a:lstStyle/>
          <a:p>
            <a:pPr>
              <a:buFont typeface="Wingdings" pitchFamily="-109" charset="2"/>
              <a:buChar char="Ø"/>
              <a:defRPr/>
            </a:pPr>
            <a:r>
              <a:rPr lang="es-EC" sz="4800" u="sng" dirty="0">
                <a:solidFill>
                  <a:schemeClr val="accent1">
                    <a:lumMod val="60000"/>
                    <a:lumOff val="40000"/>
                  </a:schemeClr>
                </a:solidFill>
                <a:latin typeface="AR BLANCA" pitchFamily="2" charset="0"/>
              </a:rPr>
              <a:t>TTL</a:t>
            </a:r>
          </a:p>
        </p:txBody>
      </p:sp>
      <p:pic>
        <p:nvPicPr>
          <p:cNvPr id="12293" name="Picture 5"/>
          <p:cNvPicPr>
            <a:picLocks noChangeAspect="1" noChangeArrowheads="1"/>
          </p:cNvPicPr>
          <p:nvPr/>
        </p:nvPicPr>
        <p:blipFill>
          <a:blip r:embed="rId3"/>
          <a:srcRect/>
          <a:stretch>
            <a:fillRect/>
          </a:stretch>
        </p:blipFill>
        <p:spPr bwMode="auto">
          <a:xfrm>
            <a:off x="6286500" y="4214813"/>
            <a:ext cx="2200275" cy="184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6 Marcador de texto"/>
          <p:cNvSpPr>
            <a:spLocks noGrp="1"/>
          </p:cNvSpPr>
          <p:nvPr>
            <p:ph type="body" idx="2"/>
          </p:nvPr>
        </p:nvSpPr>
        <p:spPr>
          <a:xfrm>
            <a:off x="5000625" y="1447800"/>
            <a:ext cx="3509963" cy="4206875"/>
          </a:xfrm>
        </p:spPr>
        <p:txBody>
          <a:bodyPr/>
          <a:lstStyle/>
          <a:p>
            <a:pPr marL="17463" eaLnBrk="1" hangingPunct="1">
              <a:spcBef>
                <a:spcPct val="0"/>
              </a:spcBef>
              <a:buFont typeface="Wingdings" pitchFamily="-109" charset="2"/>
              <a:buChar char="§"/>
            </a:pPr>
            <a:r>
              <a:rPr lang="es-EC" sz="1600" b="1" smtClean="0"/>
              <a:t>Tensión de alimentación (+ VCC).</a:t>
            </a:r>
          </a:p>
          <a:p>
            <a:pPr marL="17463" eaLnBrk="1" hangingPunct="1">
              <a:spcBef>
                <a:spcPct val="0"/>
              </a:spcBef>
            </a:pPr>
            <a:r>
              <a:rPr lang="es-EC" sz="1600" smtClean="0"/>
              <a:t>Los circuitos TTL en general, pueden operar con tensiones entre 4.75 V. y 5.25 V. Pero el</a:t>
            </a:r>
          </a:p>
          <a:p>
            <a:pPr marL="17463" eaLnBrk="1" hangingPunct="1">
              <a:spcBef>
                <a:spcPct val="0"/>
              </a:spcBef>
            </a:pPr>
            <a:r>
              <a:rPr lang="es-EC" sz="1600" smtClean="0"/>
              <a:t>valor nominal de la tensión de trabajo es de + 5 volts.</a:t>
            </a:r>
          </a:p>
          <a:p>
            <a:pPr marL="17463" eaLnBrk="1" hangingPunct="1">
              <a:spcBef>
                <a:spcPct val="0"/>
              </a:spcBef>
            </a:pPr>
            <a:endParaRPr lang="es-EC" sz="1600" smtClean="0"/>
          </a:p>
          <a:p>
            <a:pPr marL="17463" eaLnBrk="1" hangingPunct="1">
              <a:spcBef>
                <a:spcPct val="0"/>
              </a:spcBef>
              <a:buFont typeface="Wingdings" pitchFamily="-109" charset="2"/>
              <a:buChar char="§"/>
            </a:pPr>
            <a:r>
              <a:rPr lang="es-EC" sz="1600" b="1" smtClean="0"/>
              <a:t>Niveles de voltaje.</a:t>
            </a:r>
          </a:p>
          <a:p>
            <a:pPr marL="17463" eaLnBrk="1" hangingPunct="1">
              <a:spcBef>
                <a:spcPct val="0"/>
              </a:spcBef>
            </a:pPr>
            <a:r>
              <a:rPr lang="es-EC" sz="1600" smtClean="0"/>
              <a:t>De 0 V. a 0.8 V. para el estado bajo.</a:t>
            </a:r>
          </a:p>
          <a:p>
            <a:pPr marL="17463" eaLnBrk="1" hangingPunct="1">
              <a:spcBef>
                <a:spcPct val="0"/>
              </a:spcBef>
            </a:pPr>
            <a:r>
              <a:rPr lang="es-EC" sz="1600" smtClean="0"/>
              <a:t>De 2.4 V. A 5 V. para el estado alto.</a:t>
            </a:r>
          </a:p>
          <a:p>
            <a:pPr marL="17463" eaLnBrk="1" hangingPunct="1">
              <a:spcBef>
                <a:spcPct val="0"/>
              </a:spcBef>
            </a:pPr>
            <a:endParaRPr lang="es-EC" sz="1600" smtClean="0"/>
          </a:p>
          <a:p>
            <a:pPr marL="17463" eaLnBrk="1" hangingPunct="1">
              <a:spcBef>
                <a:spcPct val="0"/>
              </a:spcBef>
              <a:buFont typeface="Wingdings" pitchFamily="-109" charset="2"/>
              <a:buChar char="§"/>
            </a:pPr>
            <a:r>
              <a:rPr lang="es-EC" sz="1900" smtClean="0"/>
              <a:t>Ruido</a:t>
            </a:r>
          </a:p>
          <a:p>
            <a:pPr marL="17463" eaLnBrk="1" hangingPunct="1">
              <a:spcBef>
                <a:spcPct val="0"/>
              </a:spcBef>
            </a:pPr>
            <a:r>
              <a:rPr lang="es-ES" sz="1600" smtClean="0"/>
              <a:t>Margen de ruido en </a:t>
            </a:r>
            <a:r>
              <a:rPr lang="el-GR" sz="1600" smtClean="0">
                <a:cs typeface="Times New Roman" pitchFamily="18" charset="0"/>
              </a:rPr>
              <a:t>Δ</a:t>
            </a:r>
            <a:r>
              <a:rPr lang="es-ES" sz="1600" smtClean="0">
                <a:cs typeface="Times New Roman" pitchFamily="18" charset="0"/>
              </a:rPr>
              <a:t>0 y </a:t>
            </a:r>
            <a:r>
              <a:rPr lang="el-GR" sz="1600" smtClean="0">
                <a:cs typeface="Times New Roman" pitchFamily="18" charset="0"/>
              </a:rPr>
              <a:t>Δ</a:t>
            </a:r>
            <a:r>
              <a:rPr lang="es-ES" sz="1600" smtClean="0">
                <a:cs typeface="Times New Roman" pitchFamily="18" charset="0"/>
              </a:rPr>
              <a:t>1</a:t>
            </a:r>
            <a:endParaRPr lang="es-ES" sz="1600" smtClean="0"/>
          </a:p>
          <a:p>
            <a:pPr marL="17463" eaLnBrk="1" hangingPunct="1">
              <a:spcBef>
                <a:spcPct val="0"/>
              </a:spcBef>
            </a:pPr>
            <a:r>
              <a:rPr lang="es-ES" sz="1600" smtClean="0">
                <a:cs typeface="Times New Roman" pitchFamily="18" charset="0"/>
              </a:rPr>
              <a:t> para el nivel bajo y alto respectivamente</a:t>
            </a:r>
            <a:endParaRPr lang="es-ES" sz="1600" smtClean="0"/>
          </a:p>
          <a:p>
            <a:pPr marL="17463" eaLnBrk="1" hangingPunct="1">
              <a:spcBef>
                <a:spcPct val="0"/>
              </a:spcBef>
            </a:pPr>
            <a:endParaRPr lang="es-EC" sz="1900" smtClean="0"/>
          </a:p>
          <a:p>
            <a:pPr marL="17463" eaLnBrk="1" hangingPunct="1">
              <a:spcBef>
                <a:spcPct val="0"/>
              </a:spcBef>
            </a:pPr>
            <a:endParaRPr lang="es-EC" sz="1900" smtClean="0"/>
          </a:p>
          <a:p>
            <a:pPr marL="17463" eaLnBrk="1" hangingPunct="1">
              <a:spcBef>
                <a:spcPct val="0"/>
              </a:spcBef>
            </a:pPr>
            <a:endParaRPr lang="es-EC" sz="1900" smtClean="0"/>
          </a:p>
        </p:txBody>
      </p:sp>
      <p:pic>
        <p:nvPicPr>
          <p:cNvPr id="13315" name="Picture 4"/>
          <p:cNvPicPr>
            <a:picLocks noChangeAspect="1" noChangeArrowheads="1"/>
          </p:cNvPicPr>
          <p:nvPr/>
        </p:nvPicPr>
        <p:blipFill>
          <a:blip r:embed="rId3"/>
          <a:srcRect/>
          <a:stretch>
            <a:fillRect/>
          </a:stretch>
        </p:blipFill>
        <p:spPr bwMode="auto">
          <a:xfrm>
            <a:off x="857250" y="1571625"/>
            <a:ext cx="4000500" cy="4143375"/>
          </a:xfrm>
          <a:prstGeom prst="rect">
            <a:avLst/>
          </a:prstGeom>
          <a:noFill/>
          <a:ln w="9525">
            <a:noFill/>
            <a:miter lim="800000"/>
            <a:headEnd/>
            <a:tailEnd/>
          </a:ln>
        </p:spPr>
      </p:pic>
      <p:sp>
        <p:nvSpPr>
          <p:cNvPr id="5" name="4 Título"/>
          <p:cNvSpPr>
            <a:spLocks noGrp="1"/>
          </p:cNvSpPr>
          <p:nvPr>
            <p:ph type="title"/>
          </p:nvPr>
        </p:nvSpPr>
        <p:spPr>
          <a:xfrm rot="5400000">
            <a:off x="4157642" y="-2157434"/>
            <a:ext cx="914400" cy="5943600"/>
          </a:xfrm>
        </p:spPr>
        <p:txBody>
          <a:bodyPr>
            <a:noAutofit/>
          </a:bodyPr>
          <a:lstStyle/>
          <a:p>
            <a:pPr indent="0" algn="ctr" eaLnBrk="1" fontAlgn="auto" hangingPunct="1">
              <a:spcAft>
                <a:spcPts val="0"/>
              </a:spcAft>
              <a:defRPr/>
            </a:pPr>
            <a:r>
              <a:rPr lang="es-EC" sz="5400" b="1" dirty="0" smtClean="0">
                <a:solidFill>
                  <a:schemeClr val="accent1">
                    <a:tint val="83000"/>
                    <a:satMod val="150000"/>
                  </a:schemeClr>
                </a:solidFill>
                <a:latin typeface="Algerian" pitchFamily="82" charset="0"/>
              </a:rPr>
              <a:t>Familia ttl</a:t>
            </a:r>
            <a:endParaRPr lang="es-ES" sz="5400" b="1" dirty="0">
              <a:solidFill>
                <a:schemeClr val="accent1">
                  <a:tint val="83000"/>
                  <a:satMod val="150000"/>
                </a:schemeClr>
              </a:solidFill>
              <a:latin typeface="Algerian"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a:xfrm>
            <a:off x="503238" y="163513"/>
            <a:ext cx="8183562" cy="1050925"/>
          </a:xfrm>
        </p:spPr>
        <p:txBody>
          <a:bodyPr/>
          <a:lstStyle/>
          <a:p>
            <a:pPr marL="484632" indent="0" algn="ctr" eaLnBrk="1" fontAlgn="auto" hangingPunct="1">
              <a:spcAft>
                <a:spcPts val="0"/>
              </a:spcAft>
              <a:defRPr/>
            </a:pPr>
            <a:r>
              <a:rPr lang="es-ES" sz="5400" dirty="0" smtClean="0">
                <a:solidFill>
                  <a:schemeClr val="accent1">
                    <a:tint val="88000"/>
                    <a:satMod val="150000"/>
                  </a:schemeClr>
                </a:solidFill>
                <a:latin typeface="Algerian" pitchFamily="82" charset="0"/>
              </a:rPr>
              <a:t>FAMILIA CMOS</a:t>
            </a:r>
          </a:p>
        </p:txBody>
      </p:sp>
      <p:sp>
        <p:nvSpPr>
          <p:cNvPr id="14339" name="6 Rectángulo"/>
          <p:cNvSpPr>
            <a:spLocks noChangeArrowheads="1"/>
          </p:cNvSpPr>
          <p:nvPr/>
        </p:nvSpPr>
        <p:spPr bwMode="auto">
          <a:xfrm>
            <a:off x="500063" y="1436688"/>
            <a:ext cx="8001000" cy="4278312"/>
          </a:xfrm>
          <a:prstGeom prst="rect">
            <a:avLst/>
          </a:prstGeom>
          <a:noFill/>
          <a:ln w="9525">
            <a:noFill/>
            <a:miter lim="800000"/>
            <a:headEnd/>
            <a:tailEnd/>
          </a:ln>
        </p:spPr>
        <p:txBody>
          <a:bodyPr>
            <a:spAutoFit/>
          </a:bodyPr>
          <a:lstStyle/>
          <a:p>
            <a:pPr algn="just"/>
            <a:r>
              <a:rPr lang="es-EC" sz="1600"/>
              <a:t>La familia lógica CMOS, utiliza transistores MOSFET complementarios canal N y canal P como elementos básicos de conmutación.</a:t>
            </a:r>
          </a:p>
          <a:p>
            <a:pPr algn="just"/>
            <a:endParaRPr lang="es-EC" sz="1600"/>
          </a:p>
          <a:p>
            <a:pPr algn="just"/>
            <a:r>
              <a:rPr lang="es-EC" sz="1600"/>
              <a:t>Categorías o subfamilias básicas:</a:t>
            </a:r>
          </a:p>
          <a:p>
            <a:pPr algn="just"/>
            <a:endParaRPr lang="es-EC" sz="1600"/>
          </a:p>
          <a:p>
            <a:pPr algn="just"/>
            <a:r>
              <a:rPr lang="es-EC" sz="1600"/>
              <a:t>CMOS estándar.</a:t>
            </a:r>
          </a:p>
          <a:p>
            <a:pPr algn="just"/>
            <a:r>
              <a:rPr lang="es-EC" sz="1600"/>
              <a:t>CMOS de alta velocidad (HC).</a:t>
            </a:r>
          </a:p>
          <a:p>
            <a:pPr algn="just"/>
            <a:r>
              <a:rPr lang="es-EC" sz="1600"/>
              <a:t>CMOS compatible con TTL (HCT).</a:t>
            </a:r>
          </a:p>
          <a:p>
            <a:pPr algn="just"/>
            <a:r>
              <a:rPr lang="es-EC" sz="1600"/>
              <a:t>CMOS equivalente a TTL (C).</a:t>
            </a:r>
          </a:p>
          <a:p>
            <a:pPr algn="just"/>
            <a:endParaRPr lang="es-EC" sz="1600"/>
          </a:p>
          <a:p>
            <a:pPr algn="just"/>
            <a:r>
              <a:rPr lang="es-EC" sz="1600" b="1"/>
              <a:t>Familia CMOS estándar.</a:t>
            </a:r>
          </a:p>
          <a:p>
            <a:pPr algn="just"/>
            <a:r>
              <a:rPr lang="es-EC" sz="1600"/>
              <a:t>La familia CMOS estándar comprende principalmente los dispositivos que se designan</a:t>
            </a:r>
          </a:p>
          <a:p>
            <a:pPr algn="just"/>
            <a:r>
              <a:rPr lang="es-EC" sz="1600"/>
              <a:t>como 40XX (4012, 4029, etc.) . Existen dos series generales de dispositivos CMOS designadas “A” y “B”.</a:t>
            </a:r>
          </a:p>
          <a:p>
            <a:pPr algn="just"/>
            <a:endParaRPr lang="es-EC" sz="1600"/>
          </a:p>
          <a:p>
            <a:pPr algn="just"/>
            <a:r>
              <a:rPr lang="es-EC" sz="1600"/>
              <a:t>Los dispositivos de la serie “A” se designan con el sufijo “A” o simplemente no lo traen</a:t>
            </a:r>
          </a:p>
          <a:p>
            <a:pPr algn="just"/>
            <a:r>
              <a:rPr lang="es-EC" sz="1600"/>
              <a:t>impreso (4011A = 4011). Todos los dispositivos de la serie “B” llevan el sufijo B.</a:t>
            </a:r>
          </a:p>
        </p:txBody>
      </p:sp>
      <p:pic>
        <p:nvPicPr>
          <p:cNvPr id="14340" name="Picture 5"/>
          <p:cNvPicPr>
            <a:picLocks noChangeAspect="1" noChangeArrowheads="1"/>
          </p:cNvPicPr>
          <p:nvPr/>
        </p:nvPicPr>
        <p:blipFill>
          <a:blip r:embed="rId2"/>
          <a:srcRect/>
          <a:stretch>
            <a:fillRect/>
          </a:stretch>
        </p:blipFill>
        <p:spPr bwMode="auto">
          <a:xfrm>
            <a:off x="5000625" y="2071688"/>
            <a:ext cx="342900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00063" y="1071563"/>
            <a:ext cx="8183562" cy="4187825"/>
          </a:xfrm>
        </p:spPr>
        <p:txBody>
          <a:bodyPr/>
          <a:lstStyle/>
          <a:p>
            <a:pPr eaLnBrk="1" hangingPunct="1"/>
            <a:r>
              <a:rPr lang="es-EC" sz="2000" b="1" smtClean="0"/>
              <a:t>Tensión de alimentación (+ VDD).</a:t>
            </a:r>
          </a:p>
          <a:p>
            <a:pPr eaLnBrk="1" hangingPunct="1">
              <a:buFont typeface="Wingdings 2" pitchFamily="-109" charset="2"/>
              <a:buNone/>
            </a:pPr>
            <a:r>
              <a:rPr lang="es-EC" sz="2000" smtClean="0"/>
              <a:t>	Tienen un amplio margen de tensión comprendido entre + 3 V. y + 18 V.</a:t>
            </a:r>
          </a:p>
          <a:p>
            <a:pPr eaLnBrk="1" hangingPunct="1"/>
            <a:r>
              <a:rPr lang="es-EC" sz="2000" b="1" smtClean="0"/>
              <a:t>Niveles de voltaje</a:t>
            </a:r>
          </a:p>
          <a:p>
            <a:pPr eaLnBrk="1" hangingPunct="1">
              <a:buFont typeface="Wingdings 2" pitchFamily="-109" charset="2"/>
              <a:buNone/>
            </a:pPr>
            <a:r>
              <a:rPr lang="es-EC" sz="2000" smtClean="0"/>
              <a:t>	De 0 V. a 0.3 VDD para el estado bajo.</a:t>
            </a:r>
          </a:p>
          <a:p>
            <a:pPr eaLnBrk="1" hangingPunct="1">
              <a:buFont typeface="Wingdings 2" pitchFamily="-109" charset="2"/>
              <a:buNone/>
            </a:pPr>
            <a:r>
              <a:rPr lang="es-EC" sz="2000" smtClean="0"/>
              <a:t>	De 0.7 VDD a VDD para el estado alto.</a:t>
            </a:r>
          </a:p>
          <a:p>
            <a:r>
              <a:rPr lang="es-ES" sz="2000" b="1" smtClean="0"/>
              <a:t>Niveles de ruido</a:t>
            </a:r>
          </a:p>
          <a:p>
            <a:pPr lvl="1">
              <a:buFont typeface="Verdana" pitchFamily="34" charset="0"/>
              <a:buNone/>
            </a:pPr>
            <a:r>
              <a:rPr lang="es-ES" sz="2000" smtClean="0"/>
              <a:t>están alrededor de 1.5V cuando operan desde VDD = 5 V, y</a:t>
            </a:r>
          </a:p>
          <a:p>
            <a:pPr lvl="1">
              <a:buFont typeface="Verdana" pitchFamily="34" charset="0"/>
              <a:buNone/>
            </a:pPr>
            <a:r>
              <a:rPr lang="es-ES" sz="2000" smtClean="0"/>
              <a:t>serán proporcionalmente mayores para valores más grandes de VDD.</a:t>
            </a:r>
          </a:p>
          <a:p>
            <a:pPr eaLnBrk="1" hangingPunct="1">
              <a:buFont typeface="Wingdings 2" pitchFamily="-109" charset="2"/>
              <a:buNone/>
            </a:pPr>
            <a:endParaRPr lang="es-EC" sz="2000" smtClean="0"/>
          </a:p>
          <a:p>
            <a:pPr eaLnBrk="1" hangingPunct="1">
              <a:buFont typeface="Wingdings 2" pitchFamily="-109" charset="2"/>
              <a:buNone/>
            </a:pPr>
            <a:endParaRPr lang="es-EC" smtClean="0"/>
          </a:p>
          <a:p>
            <a:pPr eaLnBrk="1" hangingPunct="1">
              <a:buFont typeface="Wingdings 2" pitchFamily="-109" charset="2"/>
              <a:buNone/>
            </a:pPr>
            <a:endParaRPr lang="es-EC" smtClean="0"/>
          </a:p>
          <a:p>
            <a:pPr eaLnBrk="1" hangingPunct="1">
              <a:buFont typeface="Wingdings 2" pitchFamily="-109" charset="2"/>
              <a:buNone/>
            </a:pPr>
            <a:endParaRPr lang="es-EC" smtClean="0"/>
          </a:p>
          <a:p>
            <a:pPr eaLnBrk="1" hangingPunct="1">
              <a:buFont typeface="Wingdings 2" pitchFamily="-109" charset="2"/>
              <a:buNone/>
            </a:pPr>
            <a:endParaRPr lang="es-EC" smtClean="0"/>
          </a:p>
          <a:p>
            <a:pPr eaLnBrk="1" hangingPunct="1">
              <a:buFont typeface="Wingdings 2" pitchFamily="-109" charset="2"/>
              <a:buNone/>
            </a:pPr>
            <a:endParaRPr lang="es-EC" smtClean="0"/>
          </a:p>
          <a:p>
            <a:pPr eaLnBrk="1" hangingPunct="1">
              <a:buFont typeface="Wingdings 2" pitchFamily="-109" charset="2"/>
              <a:buNone/>
            </a:pPr>
            <a:endParaRPr lang="es-EC" smtClean="0"/>
          </a:p>
          <a:p>
            <a:pPr eaLnBrk="1" hangingPunct="1">
              <a:buFont typeface="Wingdings 2" pitchFamily="-109" charset="2"/>
              <a:buNone/>
            </a:pPr>
            <a:endParaRPr lang="es-EC" smtClean="0"/>
          </a:p>
          <a:p>
            <a:pPr eaLnBrk="1" hangingPunct="1">
              <a:buFont typeface="Wingdings 2" pitchFamily="-109" charset="2"/>
              <a:buNone/>
            </a:pPr>
            <a:endParaRPr lang="es-EC" smtClean="0"/>
          </a:p>
        </p:txBody>
      </p:sp>
      <p:sp>
        <p:nvSpPr>
          <p:cNvPr id="13315" name="3 Rectángulo"/>
          <p:cNvSpPr>
            <a:spLocks noChangeArrowheads="1"/>
          </p:cNvSpPr>
          <p:nvPr/>
        </p:nvSpPr>
        <p:spPr bwMode="auto">
          <a:xfrm>
            <a:off x="785813" y="428625"/>
            <a:ext cx="2214562" cy="523875"/>
          </a:xfrm>
          <a:prstGeom prst="rect">
            <a:avLst/>
          </a:prstGeom>
          <a:noFill/>
          <a:ln w="9525">
            <a:noFill/>
            <a:miter lim="800000"/>
            <a:headEnd/>
            <a:tailEnd/>
          </a:ln>
        </p:spPr>
        <p:txBody>
          <a:bodyPr>
            <a:spAutoFit/>
          </a:bodyPr>
          <a:lstStyle/>
          <a:p>
            <a:pPr>
              <a:buFont typeface="Wingdings" pitchFamily="-109" charset="2"/>
              <a:buChar char="Ø"/>
              <a:defRPr/>
            </a:pPr>
            <a:r>
              <a:rPr lang="es-ES" sz="2800" b="1" u="sng" dirty="0">
                <a:solidFill>
                  <a:schemeClr val="accent1">
                    <a:lumMod val="60000"/>
                    <a:lumOff val="40000"/>
                  </a:schemeClr>
                </a:solidFill>
                <a:latin typeface="Comic Sans MS" pitchFamily="66" charset="0"/>
              </a:rPr>
              <a:t>CMOS</a:t>
            </a:r>
            <a:endParaRPr lang="es-EC" sz="2800" b="1" u="sng" dirty="0">
              <a:solidFill>
                <a:schemeClr val="accent1">
                  <a:lumMod val="60000"/>
                  <a:lumOff val="40000"/>
                </a:schemeClr>
              </a:solidFill>
            </a:endParaRPr>
          </a:p>
        </p:txBody>
      </p:sp>
      <p:pic>
        <p:nvPicPr>
          <p:cNvPr id="15364" name="Picture 5"/>
          <p:cNvPicPr>
            <a:picLocks noChangeAspect="1" noChangeArrowheads="1"/>
          </p:cNvPicPr>
          <p:nvPr/>
        </p:nvPicPr>
        <p:blipFill>
          <a:blip r:embed="rId2"/>
          <a:srcRect/>
          <a:stretch>
            <a:fillRect/>
          </a:stretch>
        </p:blipFill>
        <p:spPr bwMode="auto">
          <a:xfrm>
            <a:off x="2357438" y="4572000"/>
            <a:ext cx="435768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14348" y="500042"/>
            <a:ext cx="8183563" cy="1050925"/>
          </a:xfrm>
          <a:prstGeom prst="rect">
            <a:avLst/>
          </a:prstGeom>
        </p:spPr>
        <p:txBody>
          <a:bodyPr anchor="ctr">
            <a:normAutofit fontScale="92500" lnSpcReduction="20000"/>
          </a:bodyPr>
          <a:lstStyle/>
          <a:p>
            <a:pPr marL="484632" algn="ctr" fontAlgn="auto">
              <a:spcAft>
                <a:spcPts val="0"/>
              </a:spcAft>
              <a:defRPr/>
            </a:pPr>
            <a:r>
              <a:rPr lang="es-EC" sz="4200" dirty="0">
                <a:ln w="6350">
                  <a:solidFill>
                    <a:schemeClr val="accent1">
                      <a:shade val="43000"/>
                    </a:schemeClr>
                  </a:solidFill>
                </a:ln>
                <a:solidFill>
                  <a:schemeClr val="accent1">
                    <a:tint val="88000"/>
                    <a:satMod val="150000"/>
                  </a:schemeClr>
                </a:solidFill>
                <a:effectLst>
                  <a:outerShdw blurRad="26000" dist="26000" dir="14500000" algn="tl" rotWithShape="0">
                    <a:srgbClr val="000000">
                      <a:alpha val="40000"/>
                    </a:srgbClr>
                  </a:outerShdw>
                </a:effectLst>
                <a:latin typeface="+mj-lt"/>
                <a:ea typeface="+mj-ea"/>
                <a:cs typeface="+mj-cs"/>
              </a:rPr>
              <a:t>INTERCONEXION ENTRE TTL Y CMOS</a:t>
            </a:r>
          </a:p>
        </p:txBody>
      </p:sp>
      <p:sp>
        <p:nvSpPr>
          <p:cNvPr id="16387" name="4 CuadroTexto"/>
          <p:cNvSpPr txBox="1">
            <a:spLocks noChangeArrowheads="1"/>
          </p:cNvSpPr>
          <p:nvPr/>
        </p:nvSpPr>
        <p:spPr bwMode="auto">
          <a:xfrm>
            <a:off x="1000125" y="2000250"/>
            <a:ext cx="7572375" cy="646113"/>
          </a:xfrm>
          <a:prstGeom prst="rect">
            <a:avLst/>
          </a:prstGeom>
          <a:noFill/>
          <a:ln w="9525">
            <a:noFill/>
            <a:miter lim="800000"/>
            <a:headEnd/>
            <a:tailEnd/>
          </a:ln>
        </p:spPr>
        <p:txBody>
          <a:bodyPr>
            <a:spAutoFit/>
          </a:bodyPr>
          <a:lstStyle/>
          <a:p>
            <a:pPr>
              <a:buFont typeface="Wingdings" pitchFamily="-109" charset="2"/>
              <a:buChar char="ü"/>
            </a:pPr>
            <a:r>
              <a:rPr lang="es-EC"/>
              <a:t>  Niveles lógicos y fuentes de alimentación.</a:t>
            </a:r>
          </a:p>
          <a:p>
            <a:pPr>
              <a:buFont typeface="Wingdings" pitchFamily="-109" charset="2"/>
              <a:buChar char="ü"/>
            </a:pPr>
            <a:r>
              <a:rPr lang="es-EC"/>
              <a:t>  Margen</a:t>
            </a:r>
          </a:p>
        </p:txBody>
      </p:sp>
      <p:pic>
        <p:nvPicPr>
          <p:cNvPr id="16388" name="Picture 3"/>
          <p:cNvPicPr>
            <a:picLocks noChangeAspect="1" noChangeArrowheads="1"/>
          </p:cNvPicPr>
          <p:nvPr/>
        </p:nvPicPr>
        <p:blipFill>
          <a:blip r:embed="rId2"/>
          <a:srcRect/>
          <a:stretch>
            <a:fillRect/>
          </a:stretch>
        </p:blipFill>
        <p:spPr bwMode="auto">
          <a:xfrm>
            <a:off x="2357438" y="3571875"/>
            <a:ext cx="4964112"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1806</TotalTime>
  <Words>871</Words>
  <Application>Microsoft Office PowerPoint</Application>
  <PresentationFormat>Presentación en pantalla (4:3)</PresentationFormat>
  <Paragraphs>193</Paragraphs>
  <Slides>28</Slides>
  <Notes>6</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9" baseType="lpstr">
      <vt:lpstr>Arial</vt:lpstr>
      <vt:lpstr>Century Gothic</vt:lpstr>
      <vt:lpstr>Wingdings 2</vt:lpstr>
      <vt:lpstr>Verdana</vt:lpstr>
      <vt:lpstr>Calibri</vt:lpstr>
      <vt:lpstr>Comic Sans MS</vt:lpstr>
      <vt:lpstr>AR BLANCA</vt:lpstr>
      <vt:lpstr>Wingdings</vt:lpstr>
      <vt:lpstr>Times New Roman</vt:lpstr>
      <vt:lpstr>Brío</vt:lpstr>
      <vt:lpstr>Dibujo de Microsoft Office Visio</vt:lpstr>
      <vt:lpstr>“Comprobador de circuitos electrónicos digitales tipo DIP con programa embebido en un microcontrolador , presentación de opciones y resultados en una GLCD”  </vt:lpstr>
      <vt:lpstr>Objetivo del proyecto</vt:lpstr>
      <vt:lpstr>Diagrama de Bloques</vt:lpstr>
      <vt:lpstr>   Empaquetamiento:   Dual in line Package (DIP)</vt:lpstr>
      <vt:lpstr>Familias Lógicas </vt:lpstr>
      <vt:lpstr>Familia ttl</vt:lpstr>
      <vt:lpstr>FAMILIA CMOS</vt:lpstr>
      <vt:lpstr>Diapositiva 8</vt:lpstr>
      <vt:lpstr>Diapositiva 9</vt:lpstr>
      <vt:lpstr>   MICROCONTROLADOR 18F4520 Inicialización de variables</vt:lpstr>
      <vt:lpstr>Subrutinas </vt:lpstr>
      <vt:lpstr>Programa Principal</vt:lpstr>
      <vt:lpstr>Diapositiva 13</vt:lpstr>
      <vt:lpstr>Diapositiva 14</vt:lpstr>
      <vt:lpstr>Diapositiva 15</vt:lpstr>
      <vt:lpstr>MICROCONTROLADOR 2 Inicialización de variables y Subrutinas</vt:lpstr>
      <vt:lpstr>MENÚ PRINCIPAL</vt:lpstr>
      <vt:lpstr>TABLA DE ELEMENTOS</vt:lpstr>
      <vt:lpstr>Simulación Menús</vt:lpstr>
      <vt:lpstr>Ingreso del tipo de integrado </vt:lpstr>
      <vt:lpstr>Integrado en buen estado </vt:lpstr>
      <vt:lpstr>Integrado en mal estado </vt:lpstr>
      <vt:lpstr>Conclusiones</vt:lpstr>
      <vt:lpstr>Conclusiones</vt:lpstr>
      <vt:lpstr>Conclusiones</vt:lpstr>
      <vt:lpstr>Recomendaciones</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Módulo Receptor de GPS para el posicionamiento de robots manejados a control remoto con capacidad de comunicación serial a Datalogger e Interfaz Gráfica”</dc:title>
  <dc:creator>RITA MARIA MENDOZA</dc:creator>
  <cp:lastModifiedBy>LABFIEC</cp:lastModifiedBy>
  <cp:revision>186</cp:revision>
  <dcterms:created xsi:type="dcterms:W3CDTF">2010-04-22T08:51:15Z</dcterms:created>
  <dcterms:modified xsi:type="dcterms:W3CDTF">2011-05-25T21:37:01Z</dcterms:modified>
</cp:coreProperties>
</file>