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F9C8C5AB-F741-4954-B146-FF8E3CB7CDA1}" type="datetimeFigureOut">
              <a:rPr lang="es-ES" smtClean="0"/>
              <a:t>02/12/2010</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CDEBCE8A-BD10-4078-906E-9B5294BDCDCD}"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9C8C5AB-F741-4954-B146-FF8E3CB7CDA1}" type="datetimeFigureOut">
              <a:rPr lang="es-ES" smtClean="0"/>
              <a:t>02/12/2010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DEBCE8A-BD10-4078-906E-9B5294BDCDCD}"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9C8C5AB-F741-4954-B146-FF8E3CB7CDA1}" type="datetimeFigureOut">
              <a:rPr lang="es-ES" smtClean="0"/>
              <a:t>02/12/2010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DEBCE8A-BD10-4078-906E-9B5294BDCDCD}"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9C8C5AB-F741-4954-B146-FF8E3CB7CDA1}" type="datetimeFigureOut">
              <a:rPr lang="es-ES" smtClean="0"/>
              <a:t>02/12/2010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DEBCE8A-BD10-4078-906E-9B5294BDCDCD}"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F9C8C5AB-F741-4954-B146-FF8E3CB7CDA1}" type="datetimeFigureOut">
              <a:rPr lang="es-ES" smtClean="0"/>
              <a:t>02/12/2010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DEBCE8A-BD10-4078-906E-9B5294BDCDCD}"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9C8C5AB-F741-4954-B146-FF8E3CB7CDA1}" type="datetimeFigureOut">
              <a:rPr lang="es-ES" smtClean="0"/>
              <a:t>02/12/2010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DEBCE8A-BD10-4078-906E-9B5294BDCDCD}"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F9C8C5AB-F741-4954-B146-FF8E3CB7CDA1}" type="datetimeFigureOut">
              <a:rPr lang="es-ES" smtClean="0"/>
              <a:t>02/12/2010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DEBCE8A-BD10-4078-906E-9B5294BDCDCD}"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9C8C5AB-F741-4954-B146-FF8E3CB7CDA1}" type="datetimeFigureOut">
              <a:rPr lang="es-ES" smtClean="0"/>
              <a:t>02/12/2010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DEBCE8A-BD10-4078-906E-9B5294BDCDCD}"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9C8C5AB-F741-4954-B146-FF8E3CB7CDA1}" type="datetimeFigureOut">
              <a:rPr lang="es-ES" smtClean="0"/>
              <a:t>02/12/2010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DEBCE8A-BD10-4078-906E-9B5294BDCDCD}"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9C8C5AB-F741-4954-B146-FF8E3CB7CDA1}" type="datetimeFigureOut">
              <a:rPr lang="es-ES" smtClean="0"/>
              <a:t>02/12/2010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DEBCE8A-BD10-4078-906E-9B5294BDCDCD}"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F9C8C5AB-F741-4954-B146-FF8E3CB7CDA1}" type="datetimeFigureOut">
              <a:rPr lang="es-ES" smtClean="0"/>
              <a:t>02/12/2010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CDEBCE8A-BD10-4078-906E-9B5294BDCDCD}"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9C8C5AB-F741-4954-B146-FF8E3CB7CDA1}" type="datetimeFigureOut">
              <a:rPr lang="es-ES" smtClean="0"/>
              <a:t>02/12/2010</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EBCE8A-BD10-4078-906E-9B5294BDCDCD}"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1371600"/>
            <a:ext cx="7851648" cy="2271714"/>
          </a:xfrm>
        </p:spPr>
        <p:txBody>
          <a:bodyPr>
            <a:noAutofit/>
          </a:bodyPr>
          <a:lstStyle/>
          <a:p>
            <a:pPr algn="ctr"/>
            <a:r>
              <a:rPr lang="es-EC" sz="3500" dirty="0" smtClean="0"/>
              <a:t>“Diseño de un Sistema de Indicadores de Gestión aplicado al proceso de  ventas – servicio de una empresa dedicada al mantenimiento de transformadores: Período 2008”</a:t>
            </a:r>
            <a:endParaRPr lang="es-ES" sz="3500" dirty="0"/>
          </a:p>
        </p:txBody>
      </p:sp>
      <p:sp>
        <p:nvSpPr>
          <p:cNvPr id="3" name="2 Subtítulo"/>
          <p:cNvSpPr>
            <a:spLocks noGrp="1"/>
          </p:cNvSpPr>
          <p:nvPr>
            <p:ph type="subTitle" idx="1"/>
          </p:nvPr>
        </p:nvSpPr>
        <p:spPr>
          <a:xfrm>
            <a:off x="5143504" y="4214818"/>
            <a:ext cx="3282664" cy="1752600"/>
          </a:xfrm>
        </p:spPr>
        <p:txBody>
          <a:bodyPr>
            <a:normAutofit/>
          </a:bodyPr>
          <a:lstStyle/>
          <a:p>
            <a:pPr algn="ctr"/>
            <a:r>
              <a:rPr lang="es-ES" sz="2000" dirty="0" smtClean="0"/>
              <a:t>Realizado por:</a:t>
            </a:r>
          </a:p>
          <a:p>
            <a:pPr algn="ctr"/>
            <a:r>
              <a:rPr lang="es-ES" sz="2000" dirty="0" smtClean="0"/>
              <a:t>Adriana Melena</a:t>
            </a:r>
          </a:p>
          <a:p>
            <a:pPr algn="ctr"/>
            <a:r>
              <a:rPr lang="es-ES" sz="2000" dirty="0" smtClean="0"/>
              <a:t>Esteban Ontaneda</a:t>
            </a:r>
            <a:endParaRPr lang="es-E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0" rIns="0" bIns="0" anchor="b">
            <a:noAutofit/>
          </a:bodyPr>
          <a:lstStyle/>
          <a:p>
            <a:pPr algn="ctr"/>
            <a:r>
              <a:rPr lang="es-EC" sz="4000" b="1" dirty="0" smtClean="0"/>
              <a:t>Reclamos </a:t>
            </a:r>
            <a:r>
              <a:rPr lang="es-EC" sz="4000" b="1" dirty="0" smtClean="0"/>
              <a:t>recibidos</a:t>
            </a:r>
            <a:endParaRPr lang="es-ES" sz="4000" b="1" dirty="0" smtClean="0"/>
          </a:p>
        </p:txBody>
      </p:sp>
      <p:pic>
        <p:nvPicPr>
          <p:cNvPr id="7169" name="Picture 1"/>
          <p:cNvPicPr>
            <a:picLocks noGrp="1" noChangeAspect="1" noChangeArrowheads="1"/>
          </p:cNvPicPr>
          <p:nvPr>
            <p:ph idx="1"/>
          </p:nvPr>
        </p:nvPicPr>
        <p:blipFill>
          <a:blip r:embed="rId2"/>
          <a:srcRect l="25588" t="25895" r="20705" b="31790"/>
          <a:stretch>
            <a:fillRect/>
          </a:stretch>
        </p:blipFill>
        <p:spPr bwMode="auto">
          <a:xfrm>
            <a:off x="428596" y="2071678"/>
            <a:ext cx="5286412" cy="4071966"/>
          </a:xfrm>
          <a:prstGeom prst="rect">
            <a:avLst/>
          </a:prstGeom>
          <a:noFill/>
          <a:ln w="9525">
            <a:noFill/>
            <a:miter lim="800000"/>
            <a:headEnd/>
            <a:tailEnd/>
          </a:ln>
          <a:effectLst/>
        </p:spPr>
      </p:pic>
      <p:sp>
        <p:nvSpPr>
          <p:cNvPr id="7" name="2 Marcador de contenido"/>
          <p:cNvSpPr txBox="1">
            <a:spLocks/>
          </p:cNvSpPr>
          <p:nvPr/>
        </p:nvSpPr>
        <p:spPr>
          <a:xfrm>
            <a:off x="5643570" y="1935480"/>
            <a:ext cx="3043230" cy="4389120"/>
          </a:xfrm>
          <a:prstGeom prst="rect">
            <a:avLst/>
          </a:prstGeom>
        </p:spPr>
        <p:txBody>
          <a:bodyPr vert="horz">
            <a:normAutofit/>
          </a:bodyPr>
          <a:lstStyle/>
          <a:p>
            <a:pPr algn="just"/>
            <a:r>
              <a:rPr lang="es-EC" dirty="0"/>
              <a:t>La importancia de este indicador es dar a conocer el número  de reclamos obtenidos durante un periodo de tiempo y poder tomar decisiones correctivas respecto a la causa de los problemas. Su objetivo principal es conocer cuántos reclamos ha recibido la empresa durante un período determinado. </a:t>
            </a:r>
            <a:endParaRPr kumimoji="0" lang="es-ES"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0" rIns="0" bIns="0" anchor="b">
            <a:noAutofit/>
          </a:bodyPr>
          <a:lstStyle/>
          <a:p>
            <a:pPr lvl="3" algn="ctr" rtl="0">
              <a:spcBef>
                <a:spcPct val="0"/>
              </a:spcBef>
            </a:pPr>
            <a:r>
              <a:rPr lang="es-EC" sz="4000" b="1" kern="1200" dirty="0">
                <a:solidFill>
                  <a:schemeClr val="tx2"/>
                </a:solidFill>
                <a:latin typeface="+mj-lt"/>
                <a:ea typeface="+mj-ea"/>
                <a:cs typeface="+mj-cs"/>
              </a:rPr>
              <a:t>Nivel de </a:t>
            </a:r>
            <a:r>
              <a:rPr lang="es-EC" sz="4000" b="1" kern="1200" dirty="0" smtClean="0">
                <a:solidFill>
                  <a:schemeClr val="tx2"/>
                </a:solidFill>
                <a:latin typeface="+mj-lt"/>
                <a:ea typeface="+mj-ea"/>
                <a:cs typeface="+mj-cs"/>
              </a:rPr>
              <a:t>cumplimiento</a:t>
            </a:r>
            <a:endParaRPr lang="es-ES" sz="4000" b="1" kern="1200" dirty="0">
              <a:solidFill>
                <a:schemeClr val="tx2"/>
              </a:solidFill>
              <a:latin typeface="+mj-lt"/>
              <a:ea typeface="+mj-ea"/>
              <a:cs typeface="+mj-cs"/>
            </a:endParaRPr>
          </a:p>
        </p:txBody>
      </p:sp>
      <p:sp>
        <p:nvSpPr>
          <p:cNvPr id="4" name="2 Marcador de contenido"/>
          <p:cNvSpPr txBox="1">
            <a:spLocks noGrp="1"/>
          </p:cNvSpPr>
          <p:nvPr>
            <p:ph idx="1"/>
          </p:nvPr>
        </p:nvSpPr>
        <p:spPr>
          <a:xfrm>
            <a:off x="457200" y="1935480"/>
            <a:ext cx="2971792" cy="4389120"/>
          </a:xfrm>
          <a:prstGeom prst="rect">
            <a:avLst/>
          </a:prstGeom>
        </p:spPr>
        <p:txBody>
          <a:bodyPr vert="horz">
            <a:normAutofit/>
          </a:bodyPr>
          <a:lstStyle/>
          <a:p>
            <a:pPr algn="just"/>
            <a:r>
              <a:rPr lang="es-EC" sz="1800" dirty="0" smtClean="0"/>
              <a:t>Este indicador sirve para controlar los errores que se presentan en la empresa y que no permiten realizar el correspondiente servicio a los clientes en el tiempo acordado por las dos entidades. Sin duda, esta situación  impacta fuertemente al servicio al cliente y el recaudo de la cartera</a:t>
            </a:r>
            <a:r>
              <a:rPr lang="es-EC" sz="1800" dirty="0" smtClean="0"/>
              <a:t>.</a:t>
            </a:r>
          </a:p>
        </p:txBody>
      </p:sp>
      <p:pic>
        <p:nvPicPr>
          <p:cNvPr id="6145" name="Picture 1"/>
          <p:cNvPicPr>
            <a:picLocks noChangeAspect="1" noChangeArrowheads="1"/>
          </p:cNvPicPr>
          <p:nvPr/>
        </p:nvPicPr>
        <p:blipFill>
          <a:blip r:embed="rId2"/>
          <a:srcRect l="25635" t="34180" r="21631" b="23828"/>
          <a:stretch>
            <a:fillRect/>
          </a:stretch>
        </p:blipFill>
        <p:spPr bwMode="auto">
          <a:xfrm>
            <a:off x="3571868" y="2071678"/>
            <a:ext cx="5143536" cy="3071834"/>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0" rIns="0" bIns="0" anchor="b">
            <a:noAutofit/>
          </a:bodyPr>
          <a:lstStyle/>
          <a:p>
            <a:pPr lvl="3" algn="ctr" rtl="0">
              <a:spcBef>
                <a:spcPct val="0"/>
              </a:spcBef>
            </a:pPr>
            <a:r>
              <a:rPr lang="es-EC" sz="4000" b="1" kern="1200" dirty="0">
                <a:solidFill>
                  <a:schemeClr val="tx2"/>
                </a:solidFill>
                <a:latin typeface="+mj-lt"/>
                <a:ea typeface="+mj-ea"/>
                <a:cs typeface="+mj-cs"/>
              </a:rPr>
              <a:t>Calidad de </a:t>
            </a:r>
            <a:r>
              <a:rPr lang="es-EC" sz="4000" b="1" kern="1200" dirty="0" smtClean="0">
                <a:solidFill>
                  <a:schemeClr val="tx2"/>
                </a:solidFill>
                <a:latin typeface="+mj-lt"/>
                <a:ea typeface="+mj-ea"/>
                <a:cs typeface="+mj-cs"/>
              </a:rPr>
              <a:t>facturación</a:t>
            </a:r>
            <a:endParaRPr lang="es-ES" sz="4000" b="1" kern="1200" dirty="0">
              <a:solidFill>
                <a:schemeClr val="tx2"/>
              </a:solidFill>
              <a:latin typeface="+mj-lt"/>
              <a:ea typeface="+mj-ea"/>
              <a:cs typeface="+mj-cs"/>
            </a:endParaRPr>
          </a:p>
        </p:txBody>
      </p:sp>
      <p:sp>
        <p:nvSpPr>
          <p:cNvPr id="4" name="2 Marcador de contenido"/>
          <p:cNvSpPr txBox="1">
            <a:spLocks noGrp="1"/>
          </p:cNvSpPr>
          <p:nvPr>
            <p:ph idx="1"/>
          </p:nvPr>
        </p:nvSpPr>
        <p:spPr>
          <a:xfrm>
            <a:off x="6072198" y="1935480"/>
            <a:ext cx="2614602" cy="4208164"/>
          </a:xfrm>
          <a:prstGeom prst="rect">
            <a:avLst/>
          </a:prstGeom>
        </p:spPr>
        <p:txBody>
          <a:bodyPr vert="horz">
            <a:normAutofit/>
          </a:bodyPr>
          <a:lstStyle/>
          <a:p>
            <a:pPr algn="just"/>
            <a:r>
              <a:rPr lang="es-EC" sz="1800" dirty="0" smtClean="0"/>
              <a:t>El indicador de calidad de facturación es muy importante debido que esto genera retrasos en los cobros e imagen de mal servicio al cliente.</a:t>
            </a:r>
            <a:endParaRPr lang="es-ES" sz="1800" dirty="0" smtClean="0"/>
          </a:p>
          <a:p>
            <a:pPr algn="just"/>
            <a:r>
              <a:rPr lang="es-EC" sz="1800" dirty="0" smtClean="0"/>
              <a:t>El objetivo principal es determinar el número y porcentaje de facturas con errores por cliente.</a:t>
            </a:r>
            <a:endParaRPr lang="es-ES" sz="1800" dirty="0"/>
          </a:p>
        </p:txBody>
      </p:sp>
      <p:pic>
        <p:nvPicPr>
          <p:cNvPr id="5121" name="Picture 1"/>
          <p:cNvPicPr>
            <a:picLocks noChangeAspect="1" noChangeArrowheads="1"/>
          </p:cNvPicPr>
          <p:nvPr/>
        </p:nvPicPr>
        <p:blipFill>
          <a:blip r:embed="rId2"/>
          <a:srcRect l="26367" t="40039" r="21631" b="17969"/>
          <a:stretch>
            <a:fillRect/>
          </a:stretch>
        </p:blipFill>
        <p:spPr bwMode="auto">
          <a:xfrm>
            <a:off x="785786" y="2214554"/>
            <a:ext cx="5143536" cy="321471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
            </a:r>
            <a:br>
              <a:rPr lang="es-ES" dirty="0" smtClean="0"/>
            </a:br>
            <a:r>
              <a:rPr lang="es-ES" dirty="0" smtClean="0"/>
              <a:t/>
            </a:r>
            <a:br>
              <a:rPr lang="es-ES" dirty="0" smtClean="0"/>
            </a:br>
            <a:r>
              <a:rPr lang="es-ES" dirty="0" smtClean="0"/>
              <a:t>RESUMEN</a:t>
            </a:r>
            <a:endParaRPr lang="es-ES" dirty="0"/>
          </a:p>
        </p:txBody>
      </p:sp>
      <p:sp>
        <p:nvSpPr>
          <p:cNvPr id="3" name="2 Marcador de contenido"/>
          <p:cNvSpPr>
            <a:spLocks noGrp="1"/>
          </p:cNvSpPr>
          <p:nvPr>
            <p:ph idx="1"/>
          </p:nvPr>
        </p:nvSpPr>
        <p:spPr/>
        <p:txBody>
          <a:bodyPr>
            <a:normAutofit/>
          </a:bodyPr>
          <a:lstStyle/>
          <a:p>
            <a:pPr algn="just"/>
            <a:r>
              <a:rPr lang="es-EC" sz="1800" dirty="0" smtClean="0"/>
              <a:t>En el primer capítulo, se detalla el marco teórico, conceptos generales sobre Indicadores de Gestión y conceptualización de los Aplicativos Informáticos, que harán que el lector se introduzca en el tema.  En el segundo capítulo, se describe a la compañía auditada, es decir, se conocerá a que se dedica, cuáles son sus principales clientes, proveedores, etc.  En el tercer capítulo detalla el desarrollo del sistema de indicadores de gestión.  En el cuarto capítulo consta el desarrollo del aplicativo informático, en el cual se conocerá el diseño del modelo punto, diseño de </a:t>
            </a:r>
            <a:r>
              <a:rPr lang="es-EC" sz="1800" dirty="0" err="1" smtClean="0"/>
              <a:t>datamart</a:t>
            </a:r>
            <a:r>
              <a:rPr lang="es-EC" sz="1800" dirty="0" smtClean="0"/>
              <a:t>, etc.  Finalmente se concluye con el quinto capítulo, análisis de los indicadores, el cual ayuda con la toma de decisiones mediante los planes de acción elaborados.</a:t>
            </a:r>
            <a:endParaRPr lang="es-ES" sz="1800" dirty="0" smtClean="0"/>
          </a:p>
          <a:p>
            <a:pPr algn="just"/>
            <a:endParaRPr lang="es-E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lvl="0" algn="ctr"/>
            <a:r>
              <a:rPr lang="es-ES" sz="4000" b="1" dirty="0" smtClean="0"/>
              <a:t/>
            </a:r>
            <a:br>
              <a:rPr lang="es-ES" sz="4000" b="1" dirty="0" smtClean="0"/>
            </a:br>
            <a:r>
              <a:rPr lang="es-ES" sz="4000" b="1" dirty="0" smtClean="0"/>
              <a:t>ENTORNO </a:t>
            </a:r>
            <a:r>
              <a:rPr lang="es-ES" sz="4000" b="1" dirty="0" smtClean="0"/>
              <a:t>Y PROCESO DEL NEGOCIO</a:t>
            </a:r>
            <a:endParaRPr lang="es-ES" sz="4000" dirty="0"/>
          </a:p>
        </p:txBody>
      </p:sp>
      <p:sp>
        <p:nvSpPr>
          <p:cNvPr id="3" name="2 Marcador de contenido"/>
          <p:cNvSpPr>
            <a:spLocks noGrp="1"/>
          </p:cNvSpPr>
          <p:nvPr>
            <p:ph idx="1"/>
          </p:nvPr>
        </p:nvSpPr>
        <p:spPr/>
        <p:txBody>
          <a:bodyPr>
            <a:normAutofit/>
          </a:bodyPr>
          <a:lstStyle/>
          <a:p>
            <a:pPr algn="just"/>
            <a:r>
              <a:rPr lang="es-EC" sz="1800" dirty="0" smtClean="0"/>
              <a:t>“TRANSFWA” S.A., es una compañía que nació en el año 2004, en la ciudad de Guayaquil, se rige por las leyes del Ecuador, y está constituida para ejercer sus actividades dentro del país y principalmente en la Provincia de Guayas</a:t>
            </a:r>
            <a:r>
              <a:rPr lang="es-EC" sz="1800" dirty="0" smtClean="0"/>
              <a:t>.</a:t>
            </a:r>
          </a:p>
          <a:p>
            <a:pPr algn="just">
              <a:buNone/>
            </a:pPr>
            <a:endParaRPr lang="es-ES" sz="1800" dirty="0" smtClean="0"/>
          </a:p>
          <a:p>
            <a:pPr algn="just"/>
            <a:r>
              <a:rPr lang="es-EC" sz="1800" dirty="0" smtClean="0"/>
              <a:t>La Empresa tiene por objeto la prestación de suministros eléctricos en su área de servicio. Para cumplir con su objetivo  económico, la empresa podrá realizar toda clase de actos y contratos civiles, Industriales y mercantiles, relacionados con su actividad principal</a:t>
            </a:r>
            <a:r>
              <a:rPr lang="es-EC" sz="1800" dirty="0" smtClean="0"/>
              <a:t>.</a:t>
            </a:r>
          </a:p>
          <a:p>
            <a:pPr algn="just">
              <a:buNone/>
            </a:pPr>
            <a:endParaRPr lang="es-ES" sz="1800" dirty="0" smtClean="0"/>
          </a:p>
          <a:p>
            <a:pPr algn="just"/>
            <a:r>
              <a:rPr lang="es-EC" sz="1800" dirty="0" smtClean="0"/>
              <a:t>Los propietarios de la empresa son </a:t>
            </a:r>
            <a:r>
              <a:rPr lang="es-EC" sz="1800" dirty="0" smtClean="0"/>
              <a:t>profesionales</a:t>
            </a:r>
            <a:r>
              <a:rPr lang="es-EC" sz="1800" dirty="0" smtClean="0"/>
              <a:t>, Ingenieros Químicos que han trabajado en compañías como “ELECTROGUAYAS” logrando metas a corto plazo en la industria ecuatoriana.</a:t>
            </a:r>
            <a:endParaRPr lang="es-ES" sz="1800" dirty="0" smtClean="0"/>
          </a:p>
          <a:p>
            <a:pPr algn="just"/>
            <a:endParaRPr lang="es-E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MISIÓN</a:t>
            </a:r>
            <a:endParaRPr lang="es-ES" dirty="0"/>
          </a:p>
        </p:txBody>
      </p:sp>
      <p:sp>
        <p:nvSpPr>
          <p:cNvPr id="3" name="2 Marcador de contenido"/>
          <p:cNvSpPr>
            <a:spLocks noGrp="1"/>
          </p:cNvSpPr>
          <p:nvPr>
            <p:ph idx="1"/>
          </p:nvPr>
        </p:nvSpPr>
        <p:spPr>
          <a:xfrm>
            <a:off x="457200" y="1935480"/>
            <a:ext cx="8229600" cy="1422082"/>
          </a:xfrm>
        </p:spPr>
        <p:txBody>
          <a:bodyPr>
            <a:normAutofit/>
          </a:bodyPr>
          <a:lstStyle/>
          <a:p>
            <a:pPr algn="just">
              <a:buNone/>
            </a:pPr>
            <a:r>
              <a:rPr lang="es-EC" sz="1800" dirty="0" smtClean="0"/>
              <a:t>	La </a:t>
            </a:r>
            <a:r>
              <a:rPr lang="es-EC" sz="1800" dirty="0" smtClean="0"/>
              <a:t>misión de la empresa “TRANSFWA” S.A. es “Apoyar el desarrollo eléctrico integral de Guayaquil, brindando servicios de transformadores de  electricidad a bajo costo para dinamizar el aparato productivo, brindando un servicio efectivo e integral para asegurar la satisfacción de los clientes.”</a:t>
            </a:r>
            <a:endParaRPr lang="es-ES" sz="1800" dirty="0" smtClean="0"/>
          </a:p>
          <a:p>
            <a:pPr algn="just"/>
            <a:endParaRPr lang="es-ES" sz="1800" dirty="0"/>
          </a:p>
        </p:txBody>
      </p:sp>
      <p:sp>
        <p:nvSpPr>
          <p:cNvPr id="4" name="2 Marcador de contenido"/>
          <p:cNvSpPr txBox="1">
            <a:spLocks/>
          </p:cNvSpPr>
          <p:nvPr/>
        </p:nvSpPr>
        <p:spPr>
          <a:xfrm>
            <a:off x="571472" y="4857760"/>
            <a:ext cx="8229600" cy="1422082"/>
          </a:xfrm>
          <a:prstGeom prst="rect">
            <a:avLst/>
          </a:prstGeom>
        </p:spPr>
        <p:txBody>
          <a:bodyPr vert="horz">
            <a:normAutofit/>
          </a:bodyPr>
          <a:lstStyle/>
          <a:p>
            <a:r>
              <a:rPr lang="es-EC" dirty="0"/>
              <a:t>La visión que posee la empresa “TRANSFWA” S.A.  “Ser una empresa eficiente y moderna, líder en el sector de servicios eléctricos guayaquileño y una de las primeras en el contexto ecuatoriano.”</a:t>
            </a:r>
            <a:endParaRPr lang="es-ES" dirty="0"/>
          </a:p>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s-E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1 Título"/>
          <p:cNvSpPr txBox="1">
            <a:spLocks/>
          </p:cNvSpPr>
          <p:nvPr/>
        </p:nvSpPr>
        <p:spPr>
          <a:xfrm>
            <a:off x="500034" y="3571876"/>
            <a:ext cx="8229600" cy="1143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5000" b="0" i="0" u="none" strike="noStrike" kern="1200" cap="none" spc="0" normalizeH="0" baseline="0" noProof="0" dirty="0" smtClean="0">
                <a:ln>
                  <a:noFill/>
                </a:ln>
                <a:solidFill>
                  <a:schemeClr val="tx2"/>
                </a:solidFill>
                <a:effectLst/>
                <a:uLnTx/>
                <a:uFillTx/>
                <a:latin typeface="+mj-lt"/>
                <a:ea typeface="+mj-ea"/>
                <a:cs typeface="+mj-cs"/>
              </a:rPr>
              <a:t>VISIÓN</a:t>
            </a:r>
            <a:endParaRPr kumimoji="0" lang="es-E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lvl="1" algn="ctr" rtl="0">
              <a:spcBef>
                <a:spcPct val="0"/>
              </a:spcBef>
            </a:pPr>
            <a:r>
              <a:rPr lang="es-ES" sz="4000" kern="1200" dirty="0">
                <a:solidFill>
                  <a:schemeClr val="tx2"/>
                </a:solidFill>
                <a:latin typeface="+mj-lt"/>
                <a:ea typeface="+mj-ea"/>
                <a:cs typeface="+mj-cs"/>
              </a:rPr>
              <a:t>ORGANIGRAMA</a:t>
            </a:r>
            <a:r>
              <a:rPr lang="es-ES" sz="4000" b="1" i="1" dirty="0"/>
              <a:t/>
            </a:r>
            <a:br>
              <a:rPr lang="es-ES" sz="4000" b="1" i="1" dirty="0"/>
            </a:br>
            <a:endParaRPr lang="es-ES" sz="4000" dirty="0"/>
          </a:p>
        </p:txBody>
      </p:sp>
      <p:pic>
        <p:nvPicPr>
          <p:cNvPr id="1026" name="Picture 2"/>
          <p:cNvPicPr>
            <a:picLocks noGrp="1" noChangeAspect="1" noChangeArrowheads="1"/>
          </p:cNvPicPr>
          <p:nvPr>
            <p:ph idx="1"/>
          </p:nvPr>
        </p:nvPicPr>
        <p:blipFill>
          <a:blip r:embed="rId2"/>
          <a:srcRect l="19484" t="34033" r="19485" b="15515"/>
          <a:stretch>
            <a:fillRect/>
          </a:stretch>
        </p:blipFill>
        <p:spPr bwMode="auto">
          <a:xfrm>
            <a:off x="571472" y="1285860"/>
            <a:ext cx="7865093" cy="4876358"/>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4000" dirty="0" smtClean="0"/>
              <a:t>MAPA DE PROCESO</a:t>
            </a:r>
            <a:endParaRPr lang="es-ES" sz="4000" dirty="0"/>
          </a:p>
        </p:txBody>
      </p:sp>
      <p:grpSp>
        <p:nvGrpSpPr>
          <p:cNvPr id="4" name="Group 13"/>
          <p:cNvGrpSpPr>
            <a:grpSpLocks noGrp="1"/>
          </p:cNvGrpSpPr>
          <p:nvPr>
            <p:ph idx="1"/>
          </p:nvPr>
        </p:nvGrpSpPr>
        <p:grpSpPr bwMode="auto">
          <a:xfrm>
            <a:off x="1428728" y="1928802"/>
            <a:ext cx="6686568" cy="4494233"/>
            <a:chOff x="0" y="0"/>
            <a:chExt cx="9275" cy="7602"/>
          </a:xfrm>
        </p:grpSpPr>
        <p:sp>
          <p:nvSpPr>
            <p:cNvPr id="5" name="Rectangle 14"/>
            <p:cNvSpPr>
              <a:spLocks noChangeArrowheads="1"/>
            </p:cNvSpPr>
            <p:nvPr/>
          </p:nvSpPr>
          <p:spPr bwMode="auto">
            <a:xfrm>
              <a:off x="0" y="5997"/>
              <a:ext cx="9275" cy="1605"/>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p:spPr>
        </p:sp>
        <p:sp>
          <p:nvSpPr>
            <p:cNvPr id="6" name="Rectangle 15"/>
            <p:cNvSpPr>
              <a:spLocks noChangeArrowheads="1"/>
            </p:cNvSpPr>
            <p:nvPr/>
          </p:nvSpPr>
          <p:spPr bwMode="auto">
            <a:xfrm>
              <a:off x="138" y="6573"/>
              <a:ext cx="1669" cy="923"/>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1" i="0" strike="noStrike">
                  <a:solidFill>
                    <a:srgbClr val="000000"/>
                  </a:solidFill>
                  <a:latin typeface="Times New Roman"/>
                  <a:cs typeface="Times New Roman"/>
                </a:rPr>
                <a:t>Compras de Materia Prima</a:t>
              </a:r>
            </a:p>
            <a:p>
              <a:pPr algn="ctr" rtl="1">
                <a:defRPr sz="1000"/>
              </a:pPr>
              <a:endParaRPr lang="es-ES_tradnl" sz="900" b="1" i="0" strike="noStrike">
                <a:solidFill>
                  <a:srgbClr val="000000"/>
                </a:solidFill>
                <a:latin typeface="Times New Roman"/>
                <a:cs typeface="Times New Roman"/>
              </a:endParaRPr>
            </a:p>
          </p:txBody>
        </p:sp>
        <p:sp>
          <p:nvSpPr>
            <p:cNvPr id="7" name="Rectangle 16"/>
            <p:cNvSpPr>
              <a:spLocks noChangeArrowheads="1"/>
            </p:cNvSpPr>
            <p:nvPr/>
          </p:nvSpPr>
          <p:spPr bwMode="auto">
            <a:xfrm>
              <a:off x="3860" y="6573"/>
              <a:ext cx="1201" cy="923"/>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1" i="0" strike="noStrike">
                  <a:solidFill>
                    <a:srgbClr val="000000"/>
                  </a:solidFill>
                  <a:latin typeface="Times New Roman"/>
                  <a:cs typeface="Times New Roman"/>
                </a:rPr>
                <a:t>Recursos Humanos</a:t>
              </a:r>
            </a:p>
            <a:p>
              <a:pPr algn="ctr" rtl="1">
                <a:defRPr sz="1000"/>
              </a:pPr>
              <a:endParaRPr lang="es-ES_tradnl" sz="900" b="1" i="0" strike="noStrike">
                <a:solidFill>
                  <a:srgbClr val="000000"/>
                </a:solidFill>
                <a:latin typeface="Times New Roman"/>
                <a:cs typeface="Times New Roman"/>
              </a:endParaRPr>
            </a:p>
          </p:txBody>
        </p:sp>
        <p:sp>
          <p:nvSpPr>
            <p:cNvPr id="8" name="Rectangle 17"/>
            <p:cNvSpPr>
              <a:spLocks noChangeArrowheads="1"/>
            </p:cNvSpPr>
            <p:nvPr/>
          </p:nvSpPr>
          <p:spPr bwMode="auto">
            <a:xfrm>
              <a:off x="5140" y="6573"/>
              <a:ext cx="1798" cy="923"/>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1" i="0" strike="noStrike">
                  <a:solidFill>
                    <a:srgbClr val="000000"/>
                  </a:solidFill>
                  <a:latin typeface="Times New Roman"/>
                  <a:cs typeface="Times New Roman"/>
                </a:rPr>
                <a:t>Análisis y Mejora Continua</a:t>
              </a:r>
            </a:p>
            <a:p>
              <a:pPr algn="ctr" rtl="1">
                <a:defRPr sz="1000"/>
              </a:pPr>
              <a:endParaRPr lang="es-ES_tradnl" sz="900" b="1" i="0" strike="noStrike">
                <a:solidFill>
                  <a:srgbClr val="000000"/>
                </a:solidFill>
                <a:latin typeface="Times New Roman"/>
                <a:cs typeface="Times New Roman"/>
              </a:endParaRPr>
            </a:p>
          </p:txBody>
        </p:sp>
        <p:sp>
          <p:nvSpPr>
            <p:cNvPr id="9" name="Rectangle 18"/>
            <p:cNvSpPr>
              <a:spLocks noChangeArrowheads="1"/>
            </p:cNvSpPr>
            <p:nvPr/>
          </p:nvSpPr>
          <p:spPr bwMode="auto">
            <a:xfrm>
              <a:off x="7037" y="6573"/>
              <a:ext cx="2120" cy="923"/>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1" i="0" strike="noStrike">
                  <a:solidFill>
                    <a:srgbClr val="000000"/>
                  </a:solidFill>
                  <a:latin typeface="Times New Roman"/>
                  <a:cs typeface="Times New Roman"/>
                </a:rPr>
                <a:t>Acciones Correctivas y Preventivas</a:t>
              </a:r>
            </a:p>
            <a:p>
              <a:pPr algn="ctr" rtl="1">
                <a:defRPr sz="1000"/>
              </a:pPr>
              <a:endParaRPr lang="es-ES_tradnl" sz="900" b="1" i="0" strike="noStrike">
                <a:solidFill>
                  <a:srgbClr val="000000"/>
                </a:solidFill>
                <a:latin typeface="Times New Roman"/>
                <a:cs typeface="Times New Roman"/>
              </a:endParaRPr>
            </a:p>
          </p:txBody>
        </p:sp>
        <p:sp>
          <p:nvSpPr>
            <p:cNvPr id="10" name="Rectangle 19"/>
            <p:cNvSpPr>
              <a:spLocks noChangeArrowheads="1"/>
            </p:cNvSpPr>
            <p:nvPr/>
          </p:nvSpPr>
          <p:spPr bwMode="auto">
            <a:xfrm>
              <a:off x="3154" y="6096"/>
              <a:ext cx="2779" cy="401"/>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1" i="0" strike="noStrike">
                  <a:solidFill>
                    <a:srgbClr val="000000"/>
                  </a:solidFill>
                  <a:latin typeface="Times New Roman"/>
                  <a:cs typeface="Times New Roman"/>
                </a:rPr>
                <a:t>PROCESOS DE APOYO</a:t>
              </a:r>
            </a:p>
            <a:p>
              <a:pPr algn="ctr" rtl="1">
                <a:defRPr sz="1000"/>
              </a:pPr>
              <a:endParaRPr lang="es-ES_tradnl" sz="900" b="1" i="0" strike="noStrike">
                <a:solidFill>
                  <a:srgbClr val="000000"/>
                </a:solidFill>
                <a:latin typeface="Times New Roman"/>
                <a:cs typeface="Times New Roman"/>
              </a:endParaRPr>
            </a:p>
          </p:txBody>
        </p:sp>
        <p:sp>
          <p:nvSpPr>
            <p:cNvPr id="11" name="Rectangle 20"/>
            <p:cNvSpPr>
              <a:spLocks noChangeArrowheads="1"/>
            </p:cNvSpPr>
            <p:nvPr/>
          </p:nvSpPr>
          <p:spPr bwMode="auto">
            <a:xfrm>
              <a:off x="1895" y="6573"/>
              <a:ext cx="1843" cy="923"/>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1" i="0" strike="noStrike">
                  <a:solidFill>
                    <a:srgbClr val="000000"/>
                  </a:solidFill>
                  <a:latin typeface="Times New Roman"/>
                  <a:cs typeface="Times New Roman"/>
                </a:rPr>
                <a:t>Mantenimiento e Infraestructura</a:t>
              </a:r>
            </a:p>
            <a:p>
              <a:pPr algn="ctr" rtl="1">
                <a:defRPr sz="1000"/>
              </a:pPr>
              <a:endParaRPr lang="es-ES_tradnl" sz="900" b="1" i="0" strike="noStrike">
                <a:solidFill>
                  <a:srgbClr val="000000"/>
                </a:solidFill>
                <a:latin typeface="Times New Roman"/>
                <a:cs typeface="Times New Roman"/>
              </a:endParaRPr>
            </a:p>
          </p:txBody>
        </p:sp>
        <p:grpSp>
          <p:nvGrpSpPr>
            <p:cNvPr id="12" name="Group 21"/>
            <p:cNvGrpSpPr>
              <a:grpSpLocks/>
            </p:cNvGrpSpPr>
            <p:nvPr/>
          </p:nvGrpSpPr>
          <p:grpSpPr bwMode="auto">
            <a:xfrm>
              <a:off x="41" y="1695"/>
              <a:ext cx="9113" cy="4163"/>
              <a:chOff x="41" y="1695"/>
              <a:chExt cx="9438" cy="4163"/>
            </a:xfrm>
          </p:grpSpPr>
          <p:sp>
            <p:nvSpPr>
              <p:cNvPr id="32" name="Rectangle 22"/>
              <p:cNvSpPr>
                <a:spLocks noChangeArrowheads="1"/>
              </p:cNvSpPr>
              <p:nvPr/>
            </p:nvSpPr>
            <p:spPr bwMode="auto">
              <a:xfrm>
                <a:off x="41" y="1710"/>
                <a:ext cx="1740" cy="4148"/>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0" i="0" strike="noStrike">
                    <a:solidFill>
                      <a:srgbClr val="000000"/>
                    </a:solidFill>
                    <a:latin typeface="Times New Roman"/>
                    <a:cs typeface="Times New Roman"/>
                  </a:rPr>
                  <a:t>Clientes</a:t>
                </a:r>
              </a:p>
              <a:p>
                <a:pPr algn="ctr" rtl="1">
                  <a:defRPr sz="1000"/>
                </a:pPr>
                <a:endParaRPr lang="es-ES_tradnl" sz="900" b="0" i="0" strike="noStrike">
                  <a:solidFill>
                    <a:srgbClr val="000000"/>
                  </a:solidFill>
                  <a:latin typeface="Times New Roman"/>
                  <a:cs typeface="Times New Roman"/>
                </a:endParaRPr>
              </a:p>
            </p:txBody>
          </p:sp>
          <p:sp>
            <p:nvSpPr>
              <p:cNvPr id="33" name="Rectangle 23"/>
              <p:cNvSpPr>
                <a:spLocks noChangeArrowheads="1"/>
              </p:cNvSpPr>
              <p:nvPr/>
            </p:nvSpPr>
            <p:spPr bwMode="auto">
              <a:xfrm>
                <a:off x="118" y="3887"/>
                <a:ext cx="1556" cy="1075"/>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0" i="0" strike="noStrike">
                    <a:solidFill>
                      <a:srgbClr val="000000"/>
                    </a:solidFill>
                    <a:latin typeface="Times New Roman"/>
                    <a:cs typeface="Times New Roman"/>
                  </a:rPr>
                  <a:t>Necesidad y </a:t>
                </a:r>
              </a:p>
              <a:p>
                <a:pPr algn="ctr" rtl="1">
                  <a:defRPr sz="1000"/>
                </a:pPr>
                <a:r>
                  <a:rPr lang="es-ES_tradnl" sz="900" b="0" i="0" strike="noStrike">
                    <a:solidFill>
                      <a:srgbClr val="000000"/>
                    </a:solidFill>
                    <a:latin typeface="Times New Roman"/>
                    <a:cs typeface="Times New Roman"/>
                  </a:rPr>
                  <a:t>Expectativa</a:t>
                </a:r>
              </a:p>
              <a:p>
                <a:pPr algn="ctr" rtl="1">
                  <a:defRPr sz="1000"/>
                </a:pPr>
                <a:endParaRPr lang="es-ES_tradnl" sz="900" b="0" i="0" strike="noStrike">
                  <a:solidFill>
                    <a:srgbClr val="000000"/>
                  </a:solidFill>
                  <a:latin typeface="Times New Roman"/>
                  <a:cs typeface="Times New Roman"/>
                </a:endParaRPr>
              </a:p>
            </p:txBody>
          </p:sp>
          <p:sp>
            <p:nvSpPr>
              <p:cNvPr id="34" name="Rectangle 24"/>
              <p:cNvSpPr>
                <a:spLocks noChangeArrowheads="1"/>
              </p:cNvSpPr>
              <p:nvPr/>
            </p:nvSpPr>
            <p:spPr bwMode="auto">
              <a:xfrm>
                <a:off x="7878" y="1695"/>
                <a:ext cx="1601" cy="4148"/>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0" i="0" strike="noStrike">
                    <a:solidFill>
                      <a:srgbClr val="000000"/>
                    </a:solidFill>
                    <a:latin typeface="Times New Roman"/>
                    <a:cs typeface="Times New Roman"/>
                  </a:rPr>
                  <a:t>Clientes</a:t>
                </a:r>
              </a:p>
              <a:p>
                <a:pPr algn="ctr" rtl="1">
                  <a:defRPr sz="1000"/>
                </a:pPr>
                <a:endParaRPr lang="es-ES_tradnl" sz="900" b="0" i="0" strike="noStrike">
                  <a:solidFill>
                    <a:srgbClr val="000000"/>
                  </a:solidFill>
                  <a:latin typeface="Times New Roman"/>
                  <a:cs typeface="Times New Roman"/>
                </a:endParaRPr>
              </a:p>
            </p:txBody>
          </p:sp>
          <p:sp>
            <p:nvSpPr>
              <p:cNvPr id="35" name="Rectangle 25"/>
              <p:cNvSpPr>
                <a:spLocks noChangeArrowheads="1"/>
              </p:cNvSpPr>
              <p:nvPr/>
            </p:nvSpPr>
            <p:spPr bwMode="auto">
              <a:xfrm>
                <a:off x="7905" y="3728"/>
                <a:ext cx="1532" cy="1075"/>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0" i="0" strike="noStrike">
                    <a:solidFill>
                      <a:srgbClr val="000000"/>
                    </a:solidFill>
                    <a:latin typeface="Times New Roman"/>
                    <a:cs typeface="Times New Roman"/>
                  </a:rPr>
                  <a:t>Satisfacción</a:t>
                </a:r>
              </a:p>
              <a:p>
                <a:pPr algn="ctr" rtl="1">
                  <a:defRPr sz="1000"/>
                </a:pPr>
                <a:endParaRPr lang="es-ES_tradnl" sz="900" b="0" i="0" strike="noStrike">
                  <a:solidFill>
                    <a:srgbClr val="000000"/>
                  </a:solidFill>
                  <a:latin typeface="Times New Roman"/>
                  <a:cs typeface="Times New Roman"/>
                </a:endParaRPr>
              </a:p>
            </p:txBody>
          </p:sp>
        </p:grpSp>
        <p:sp>
          <p:nvSpPr>
            <p:cNvPr id="13" name="Rectangle 26"/>
            <p:cNvSpPr>
              <a:spLocks noChangeArrowheads="1"/>
            </p:cNvSpPr>
            <p:nvPr/>
          </p:nvSpPr>
          <p:spPr bwMode="auto">
            <a:xfrm>
              <a:off x="42" y="0"/>
              <a:ext cx="9115" cy="1496"/>
            </a:xfrm>
            <a:prstGeom prst="rect">
              <a:avLst/>
            </a:prstGeom>
            <a:solidFill>
              <a:srgbClr val="CCFFFF"/>
            </a:solidFill>
            <a:ln w="12700">
              <a:solidFill>
                <a:srgbClr val="00FFFF"/>
              </a:solidFill>
              <a:miter lim="800000"/>
              <a:headEnd/>
              <a:tailEnd/>
            </a:ln>
            <a:effectLst>
              <a:outerShdw dist="28398" dir="3806097" algn="ctr" rotWithShape="0">
                <a:srgbClr val="974706">
                  <a:alpha val="50000"/>
                </a:srgbClr>
              </a:outerShdw>
            </a:effectLst>
          </p:spPr>
        </p:sp>
        <p:sp>
          <p:nvSpPr>
            <p:cNvPr id="14" name="Rectangle 27"/>
            <p:cNvSpPr>
              <a:spLocks noChangeArrowheads="1"/>
            </p:cNvSpPr>
            <p:nvPr/>
          </p:nvSpPr>
          <p:spPr bwMode="auto">
            <a:xfrm>
              <a:off x="1442" y="573"/>
              <a:ext cx="1569" cy="728"/>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28398" dir="3806097" algn="ctr" rotWithShape="0">
                <a:srgbClr val="974706">
                  <a:alpha val="50000"/>
                </a:srgbClr>
              </a:outerShdw>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1" i="0" strike="noStrike">
                  <a:solidFill>
                    <a:srgbClr val="000000"/>
                  </a:solidFill>
                  <a:latin typeface="Times New Roman"/>
                  <a:cs typeface="Times New Roman"/>
                </a:rPr>
                <a:t>Atención al cliente</a:t>
              </a:r>
            </a:p>
            <a:p>
              <a:pPr algn="ctr" rtl="1">
                <a:defRPr sz="1000"/>
              </a:pPr>
              <a:endParaRPr lang="es-ES_tradnl" sz="900" b="1" i="0" strike="noStrike">
                <a:solidFill>
                  <a:srgbClr val="000000"/>
                </a:solidFill>
                <a:latin typeface="Times New Roman"/>
                <a:cs typeface="Times New Roman"/>
              </a:endParaRPr>
            </a:p>
          </p:txBody>
        </p:sp>
        <p:sp>
          <p:nvSpPr>
            <p:cNvPr id="15" name="Rectangle 28"/>
            <p:cNvSpPr>
              <a:spLocks noChangeArrowheads="1"/>
            </p:cNvSpPr>
            <p:nvPr/>
          </p:nvSpPr>
          <p:spPr bwMode="auto">
            <a:xfrm>
              <a:off x="3116" y="576"/>
              <a:ext cx="1570" cy="728"/>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28398" dir="3806097" algn="ctr" rotWithShape="0">
                <a:srgbClr val="974706">
                  <a:alpha val="50000"/>
                </a:srgbClr>
              </a:outerShdw>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1" i="0" strike="noStrike">
                  <a:solidFill>
                    <a:srgbClr val="000000"/>
                  </a:solidFill>
                  <a:latin typeface="Times New Roman"/>
                  <a:cs typeface="Times New Roman"/>
                </a:rPr>
                <a:t>Planificación de la Calidad</a:t>
              </a:r>
            </a:p>
            <a:p>
              <a:pPr algn="ctr" rtl="1">
                <a:defRPr sz="1000"/>
              </a:pPr>
              <a:endParaRPr lang="es-ES_tradnl" sz="900" b="1" i="0" strike="noStrike">
                <a:solidFill>
                  <a:srgbClr val="000000"/>
                </a:solidFill>
                <a:latin typeface="Times New Roman"/>
                <a:cs typeface="Times New Roman"/>
              </a:endParaRPr>
            </a:p>
          </p:txBody>
        </p:sp>
        <p:sp>
          <p:nvSpPr>
            <p:cNvPr id="16" name="Rectangle 29"/>
            <p:cNvSpPr>
              <a:spLocks noChangeArrowheads="1"/>
            </p:cNvSpPr>
            <p:nvPr/>
          </p:nvSpPr>
          <p:spPr bwMode="auto">
            <a:xfrm>
              <a:off x="4780" y="576"/>
              <a:ext cx="1570" cy="728"/>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28398" dir="3806097" algn="ctr" rotWithShape="0">
                <a:srgbClr val="974706">
                  <a:alpha val="50000"/>
                </a:srgbClr>
              </a:outerShdw>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1" i="0" strike="noStrike">
                  <a:solidFill>
                    <a:srgbClr val="000000"/>
                  </a:solidFill>
                  <a:latin typeface="Times New Roman"/>
                  <a:cs typeface="Times New Roman"/>
                </a:rPr>
                <a:t>Revisión del S.G.C.</a:t>
              </a:r>
            </a:p>
            <a:p>
              <a:pPr algn="ctr" rtl="1">
                <a:defRPr sz="1000"/>
              </a:pPr>
              <a:endParaRPr lang="es-ES_tradnl" sz="900" b="1" i="0" strike="noStrike">
                <a:solidFill>
                  <a:srgbClr val="000000"/>
                </a:solidFill>
                <a:latin typeface="Times New Roman"/>
                <a:cs typeface="Times New Roman"/>
              </a:endParaRPr>
            </a:p>
          </p:txBody>
        </p:sp>
        <p:sp>
          <p:nvSpPr>
            <p:cNvPr id="17" name="Rectangle 30"/>
            <p:cNvSpPr>
              <a:spLocks noChangeArrowheads="1"/>
            </p:cNvSpPr>
            <p:nvPr/>
          </p:nvSpPr>
          <p:spPr bwMode="auto">
            <a:xfrm>
              <a:off x="6464" y="576"/>
              <a:ext cx="1569" cy="728"/>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28398" dir="3806097" algn="ctr" rotWithShape="0">
                <a:srgbClr val="974706">
                  <a:alpha val="50000"/>
                </a:srgbClr>
              </a:outerShdw>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1" i="0" strike="noStrike">
                  <a:solidFill>
                    <a:srgbClr val="000000"/>
                  </a:solidFill>
                  <a:latin typeface="Times New Roman"/>
                  <a:cs typeface="Times New Roman"/>
                </a:rPr>
                <a:t>Gestión de los Recursos</a:t>
              </a:r>
            </a:p>
            <a:p>
              <a:pPr algn="ctr" rtl="1">
                <a:defRPr sz="1000"/>
              </a:pPr>
              <a:endParaRPr lang="es-ES_tradnl" sz="900" b="1" i="0" strike="noStrike">
                <a:solidFill>
                  <a:srgbClr val="000000"/>
                </a:solidFill>
                <a:latin typeface="Times New Roman"/>
                <a:cs typeface="Times New Roman"/>
              </a:endParaRPr>
            </a:p>
          </p:txBody>
        </p:sp>
        <p:sp>
          <p:nvSpPr>
            <p:cNvPr id="18" name="Rectangle 31"/>
            <p:cNvSpPr>
              <a:spLocks noChangeArrowheads="1"/>
            </p:cNvSpPr>
            <p:nvPr/>
          </p:nvSpPr>
          <p:spPr bwMode="auto">
            <a:xfrm>
              <a:off x="3373" y="100"/>
              <a:ext cx="2597" cy="401"/>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700" b="1" i="0" strike="noStrike">
                  <a:solidFill>
                    <a:srgbClr val="000000"/>
                  </a:solidFill>
                  <a:latin typeface="Times New Roman"/>
                  <a:cs typeface="Times New Roman"/>
                </a:rPr>
                <a:t>PROCESOS ESTRATÉGICOS</a:t>
              </a:r>
            </a:p>
            <a:p>
              <a:pPr algn="ctr" rtl="1">
                <a:defRPr sz="1000"/>
              </a:pPr>
              <a:endParaRPr lang="es-ES_tradnl" sz="700" b="1" i="0" strike="noStrike">
                <a:solidFill>
                  <a:srgbClr val="000000"/>
                </a:solidFill>
                <a:latin typeface="Times New Roman"/>
                <a:cs typeface="Times New Roman"/>
              </a:endParaRPr>
            </a:p>
          </p:txBody>
        </p:sp>
        <p:sp>
          <p:nvSpPr>
            <p:cNvPr id="19" name="Oval 32"/>
            <p:cNvSpPr>
              <a:spLocks noChangeArrowheads="1"/>
            </p:cNvSpPr>
            <p:nvPr/>
          </p:nvSpPr>
          <p:spPr bwMode="auto">
            <a:xfrm>
              <a:off x="1767" y="2225"/>
              <a:ext cx="5414" cy="3009"/>
            </a:xfrm>
            <a:prstGeom prst="ellipse">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sp>
        <p:sp>
          <p:nvSpPr>
            <p:cNvPr id="20" name="Rectangle 33"/>
            <p:cNvSpPr>
              <a:spLocks noChangeArrowheads="1"/>
            </p:cNvSpPr>
            <p:nvPr/>
          </p:nvSpPr>
          <p:spPr bwMode="auto">
            <a:xfrm>
              <a:off x="3522" y="2827"/>
              <a:ext cx="867" cy="817"/>
            </a:xfrm>
            <a:prstGeom prst="rect">
              <a:avLst/>
            </a:prstGeom>
            <a:gradFill rotWithShape="0">
              <a:gsLst>
                <a:gs pos="0">
                  <a:srgbClr val="FFFFFF"/>
                </a:gs>
                <a:gs pos="100000">
                  <a:srgbClr val="999999"/>
                </a:gs>
              </a:gsLst>
              <a:lin ang="5400000" scaled="1"/>
            </a:gradFill>
            <a:ln w="12700">
              <a:solidFill>
                <a:srgbClr val="666666"/>
              </a:solidFill>
              <a:miter lim="800000"/>
              <a:headEnd/>
              <a:tailEnd/>
            </a:ln>
            <a:effectLst>
              <a:outerShdw dist="28398" dir="3806097" algn="ctr" rotWithShape="0">
                <a:srgbClr val="7F7F7F">
                  <a:alpha val="50000"/>
                </a:srgbClr>
              </a:outerShdw>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0" i="0" strike="noStrike">
                  <a:solidFill>
                    <a:srgbClr val="000000"/>
                  </a:solidFill>
                  <a:latin typeface="Times New Roman"/>
                  <a:cs typeface="Times New Roman"/>
                </a:rPr>
                <a:t>Ventas</a:t>
              </a:r>
            </a:p>
            <a:p>
              <a:pPr algn="ctr" rtl="1">
                <a:defRPr sz="1000"/>
              </a:pPr>
              <a:endParaRPr lang="es-ES_tradnl" sz="900" b="0" i="0" strike="noStrike">
                <a:solidFill>
                  <a:srgbClr val="000000"/>
                </a:solidFill>
                <a:latin typeface="Times New Roman"/>
                <a:cs typeface="Times New Roman"/>
              </a:endParaRPr>
            </a:p>
          </p:txBody>
        </p:sp>
        <p:sp>
          <p:nvSpPr>
            <p:cNvPr id="21" name="AutoShape 34"/>
            <p:cNvSpPr>
              <a:spLocks noChangeArrowheads="1"/>
            </p:cNvSpPr>
            <p:nvPr/>
          </p:nvSpPr>
          <p:spPr bwMode="auto">
            <a:xfrm>
              <a:off x="4203" y="5234"/>
              <a:ext cx="848" cy="756"/>
            </a:xfrm>
            <a:prstGeom prst="upDownArrow">
              <a:avLst>
                <a:gd name="adj1" fmla="val 50000"/>
                <a:gd name="adj2" fmla="val 20000"/>
              </a:avLst>
            </a:prstGeom>
            <a:gradFill rotWithShape="0">
              <a:gsLst>
                <a:gs pos="0">
                  <a:srgbClr val="FFFFFF"/>
                </a:gs>
                <a:gs pos="100000">
                  <a:srgbClr val="B6DDE8"/>
                </a:gs>
              </a:gsLst>
              <a:lin ang="5400000" scaled="1"/>
            </a:gradFill>
            <a:ln w="12700">
              <a:solidFill>
                <a:srgbClr val="000000"/>
              </a:solidFill>
              <a:miter lim="800000"/>
              <a:headEnd/>
              <a:tailEnd/>
            </a:ln>
            <a:effectLst>
              <a:outerShdw dist="28398" dir="3806097" algn="ctr" rotWithShape="0">
                <a:srgbClr val="205867">
                  <a:alpha val="50000"/>
                </a:srgbClr>
              </a:outerShdw>
            </a:effectLst>
          </p:spPr>
        </p:sp>
        <p:sp>
          <p:nvSpPr>
            <p:cNvPr id="22" name="AutoShape 35"/>
            <p:cNvSpPr>
              <a:spLocks noChangeArrowheads="1"/>
            </p:cNvSpPr>
            <p:nvPr/>
          </p:nvSpPr>
          <p:spPr bwMode="auto">
            <a:xfrm>
              <a:off x="4211" y="1496"/>
              <a:ext cx="848" cy="690"/>
            </a:xfrm>
            <a:prstGeom prst="upDownArrow">
              <a:avLst>
                <a:gd name="adj1" fmla="val 50000"/>
                <a:gd name="adj2" fmla="val 20000"/>
              </a:avLst>
            </a:prstGeom>
            <a:gradFill rotWithShape="0">
              <a:gsLst>
                <a:gs pos="0">
                  <a:srgbClr val="FFFFFF"/>
                </a:gs>
                <a:gs pos="100000">
                  <a:srgbClr val="FBD4B4"/>
                </a:gs>
              </a:gsLst>
              <a:lin ang="5400000" scaled="1"/>
            </a:gradFill>
            <a:ln w="12700">
              <a:solidFill>
                <a:srgbClr val="000000"/>
              </a:solidFill>
              <a:miter lim="800000"/>
              <a:headEnd/>
              <a:tailEnd/>
            </a:ln>
            <a:effectLst>
              <a:outerShdw dist="28398" dir="3806097" algn="ctr" rotWithShape="0">
                <a:srgbClr val="974706">
                  <a:alpha val="50000"/>
                </a:srgbClr>
              </a:outerShdw>
            </a:effectLst>
          </p:spPr>
        </p:sp>
        <p:sp>
          <p:nvSpPr>
            <p:cNvPr id="23" name="AutoShape 36"/>
            <p:cNvSpPr>
              <a:spLocks noChangeArrowheads="1"/>
            </p:cNvSpPr>
            <p:nvPr/>
          </p:nvSpPr>
          <p:spPr bwMode="auto">
            <a:xfrm rot="-3051061">
              <a:off x="6307" y="1878"/>
              <a:ext cx="1461" cy="698"/>
            </a:xfrm>
            <a:prstGeom prst="curvedUpArrow">
              <a:avLst>
                <a:gd name="adj1" fmla="val 41862"/>
                <a:gd name="adj2" fmla="val 83725"/>
                <a:gd name="adj3" fmla="val 33333"/>
              </a:avLst>
            </a:prstGeom>
            <a:gradFill rotWithShape="0">
              <a:gsLst>
                <a:gs pos="0">
                  <a:srgbClr val="D99594"/>
                </a:gs>
                <a:gs pos="50000">
                  <a:srgbClr val="C0504D"/>
                </a:gs>
                <a:gs pos="100000">
                  <a:srgbClr val="D99594"/>
                </a:gs>
              </a:gsLst>
              <a:lin ang="5400000" scaled="1"/>
            </a:gradFill>
            <a:ln w="12700">
              <a:solidFill>
                <a:srgbClr val="C0504D"/>
              </a:solidFill>
              <a:miter lim="800000"/>
              <a:headEnd/>
              <a:tailEnd/>
            </a:ln>
            <a:effectLst>
              <a:outerShdw dist="28398" dir="3806097" algn="ctr" rotWithShape="0">
                <a:srgbClr val="622423"/>
              </a:outerShdw>
            </a:effectLst>
          </p:spPr>
        </p:sp>
        <p:cxnSp>
          <p:nvCxnSpPr>
            <p:cNvPr id="24" name="AutoShape 37"/>
            <p:cNvCxnSpPr>
              <a:cxnSpLocks noChangeShapeType="1"/>
            </p:cNvCxnSpPr>
            <p:nvPr/>
          </p:nvCxnSpPr>
          <p:spPr bwMode="auto">
            <a:xfrm>
              <a:off x="3249" y="3257"/>
              <a:ext cx="291" cy="0"/>
            </a:xfrm>
            <a:prstGeom prst="straightConnector1">
              <a:avLst/>
            </a:prstGeom>
            <a:noFill/>
            <a:ln w="12700">
              <a:solidFill>
                <a:srgbClr val="C0504D"/>
              </a:solidFill>
              <a:round/>
              <a:headEnd/>
              <a:tailEnd type="triangle" w="med" len="med"/>
            </a:ln>
            <a:effectLst/>
          </p:spPr>
        </p:cxnSp>
        <p:sp>
          <p:nvSpPr>
            <p:cNvPr id="25" name="Rectangle 38"/>
            <p:cNvSpPr>
              <a:spLocks noChangeArrowheads="1"/>
            </p:cNvSpPr>
            <p:nvPr/>
          </p:nvSpPr>
          <p:spPr bwMode="auto">
            <a:xfrm>
              <a:off x="5477" y="3201"/>
              <a:ext cx="1306" cy="817"/>
            </a:xfrm>
            <a:prstGeom prst="rect">
              <a:avLst/>
            </a:prstGeom>
            <a:gradFill rotWithShape="0">
              <a:gsLst>
                <a:gs pos="0">
                  <a:srgbClr val="FFFFFF"/>
                </a:gs>
                <a:gs pos="100000">
                  <a:srgbClr val="999999"/>
                </a:gs>
              </a:gsLst>
              <a:lin ang="5400000" scaled="1"/>
            </a:gradFill>
            <a:ln w="12700">
              <a:solidFill>
                <a:srgbClr val="666666"/>
              </a:solidFill>
              <a:miter lim="800000"/>
              <a:headEnd/>
              <a:tailEnd/>
            </a:ln>
            <a:effectLst>
              <a:outerShdw dist="28398" dir="3806097" algn="ctr" rotWithShape="0">
                <a:srgbClr val="7F7F7F">
                  <a:alpha val="50000"/>
                </a:srgbClr>
              </a:outerShdw>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0" i="0" strike="noStrike">
                  <a:solidFill>
                    <a:srgbClr val="000000"/>
                  </a:solidFill>
                  <a:latin typeface="Times New Roman"/>
                  <a:cs typeface="Times New Roman"/>
                </a:rPr>
                <a:t>Facturación y Cobro</a:t>
              </a:r>
            </a:p>
            <a:p>
              <a:pPr algn="ctr" rtl="1">
                <a:defRPr sz="1000"/>
              </a:pPr>
              <a:endParaRPr lang="es-ES_tradnl" sz="900" b="0" i="0" strike="noStrike">
                <a:solidFill>
                  <a:srgbClr val="000000"/>
                </a:solidFill>
                <a:latin typeface="Times New Roman"/>
                <a:cs typeface="Times New Roman"/>
              </a:endParaRPr>
            </a:p>
          </p:txBody>
        </p:sp>
        <p:cxnSp>
          <p:nvCxnSpPr>
            <p:cNvPr id="26" name="AutoShape 39"/>
            <p:cNvCxnSpPr>
              <a:cxnSpLocks noChangeShapeType="1"/>
            </p:cNvCxnSpPr>
            <p:nvPr/>
          </p:nvCxnSpPr>
          <p:spPr bwMode="auto">
            <a:xfrm>
              <a:off x="6798" y="3644"/>
              <a:ext cx="370" cy="0"/>
            </a:xfrm>
            <a:prstGeom prst="straightConnector1">
              <a:avLst/>
            </a:prstGeom>
            <a:noFill/>
            <a:ln w="12700">
              <a:solidFill>
                <a:srgbClr val="C0504D"/>
              </a:solidFill>
              <a:round/>
              <a:headEnd/>
              <a:tailEnd type="triangle" w="med" len="med"/>
            </a:ln>
            <a:effectLst/>
          </p:spPr>
        </p:cxnSp>
        <p:sp>
          <p:nvSpPr>
            <p:cNvPr id="27" name="Rectangle 40"/>
            <p:cNvSpPr>
              <a:spLocks noChangeArrowheads="1"/>
            </p:cNvSpPr>
            <p:nvPr/>
          </p:nvSpPr>
          <p:spPr bwMode="auto">
            <a:xfrm>
              <a:off x="2366" y="2827"/>
              <a:ext cx="883" cy="817"/>
            </a:xfrm>
            <a:prstGeom prst="rect">
              <a:avLst/>
            </a:prstGeom>
            <a:gradFill rotWithShape="0">
              <a:gsLst>
                <a:gs pos="0">
                  <a:srgbClr val="FFFFFF"/>
                </a:gs>
                <a:gs pos="100000">
                  <a:srgbClr val="999999"/>
                </a:gs>
              </a:gsLst>
              <a:lin ang="5400000" scaled="1"/>
            </a:gradFill>
            <a:ln w="12700">
              <a:solidFill>
                <a:srgbClr val="666666"/>
              </a:solidFill>
              <a:miter lim="800000"/>
              <a:headEnd/>
              <a:tailEnd/>
            </a:ln>
            <a:effectLst>
              <a:outerShdw dist="28398" dir="3806097" algn="ctr" rotWithShape="0">
                <a:srgbClr val="7F7F7F">
                  <a:alpha val="50000"/>
                </a:srgbClr>
              </a:outerShdw>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0" i="0" strike="noStrike">
                  <a:solidFill>
                    <a:srgbClr val="000000"/>
                  </a:solidFill>
                  <a:latin typeface="Times New Roman"/>
                  <a:cs typeface="Times New Roman"/>
                </a:rPr>
                <a:t>Pedido</a:t>
              </a:r>
            </a:p>
            <a:p>
              <a:pPr algn="ctr" rtl="1">
                <a:defRPr sz="1000"/>
              </a:pPr>
              <a:endParaRPr lang="es-ES_tradnl" sz="900" b="0" i="0" strike="noStrike">
                <a:solidFill>
                  <a:srgbClr val="000000"/>
                </a:solidFill>
                <a:latin typeface="Times New Roman"/>
                <a:cs typeface="Times New Roman"/>
              </a:endParaRPr>
            </a:p>
          </p:txBody>
        </p:sp>
        <p:sp>
          <p:nvSpPr>
            <p:cNvPr id="28" name="Rectangle 41"/>
            <p:cNvSpPr>
              <a:spLocks noChangeArrowheads="1"/>
            </p:cNvSpPr>
            <p:nvPr/>
          </p:nvSpPr>
          <p:spPr bwMode="auto">
            <a:xfrm>
              <a:off x="3249" y="4018"/>
              <a:ext cx="1655" cy="817"/>
            </a:xfrm>
            <a:prstGeom prst="rect">
              <a:avLst/>
            </a:prstGeom>
            <a:gradFill rotWithShape="0">
              <a:gsLst>
                <a:gs pos="0">
                  <a:srgbClr val="FFFFFF"/>
                </a:gs>
                <a:gs pos="100000">
                  <a:srgbClr val="999999"/>
                </a:gs>
              </a:gsLst>
              <a:lin ang="5400000" scaled="1"/>
            </a:gradFill>
            <a:ln w="12700">
              <a:solidFill>
                <a:srgbClr val="666666"/>
              </a:solidFill>
              <a:miter lim="800000"/>
              <a:headEnd/>
              <a:tailEnd/>
            </a:ln>
            <a:effectLst>
              <a:outerShdw dist="28398" dir="3806097" algn="ctr" rotWithShape="0">
                <a:srgbClr val="7F7F7F">
                  <a:alpha val="50000"/>
                </a:srgbClr>
              </a:outerShdw>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s-ES_tradnl" sz="900" b="0" i="0" strike="noStrike">
                  <a:solidFill>
                    <a:srgbClr val="000000"/>
                  </a:solidFill>
                  <a:latin typeface="Times New Roman"/>
                  <a:cs typeface="Times New Roman"/>
                </a:rPr>
                <a:t>Almacenamiento y Distribución</a:t>
              </a:r>
            </a:p>
            <a:p>
              <a:pPr algn="ctr" rtl="1">
                <a:defRPr sz="1000"/>
              </a:pPr>
              <a:endParaRPr lang="es-ES_tradnl" sz="900" b="0" i="0" strike="noStrike">
                <a:solidFill>
                  <a:srgbClr val="000000"/>
                </a:solidFill>
                <a:latin typeface="Times New Roman"/>
                <a:cs typeface="Times New Roman"/>
              </a:endParaRPr>
            </a:p>
          </p:txBody>
        </p:sp>
        <p:cxnSp>
          <p:nvCxnSpPr>
            <p:cNvPr id="29" name="AutoShape 42"/>
            <p:cNvCxnSpPr>
              <a:cxnSpLocks noChangeShapeType="1"/>
            </p:cNvCxnSpPr>
            <p:nvPr/>
          </p:nvCxnSpPr>
          <p:spPr bwMode="auto">
            <a:xfrm rot="5400000">
              <a:off x="3856" y="3857"/>
              <a:ext cx="300" cy="0"/>
            </a:xfrm>
            <a:prstGeom prst="straightConnector1">
              <a:avLst/>
            </a:prstGeom>
            <a:noFill/>
            <a:ln w="12700">
              <a:solidFill>
                <a:srgbClr val="C0504D"/>
              </a:solidFill>
              <a:round/>
              <a:headEnd/>
              <a:tailEnd type="triangle" w="med" len="med"/>
            </a:ln>
            <a:effectLst/>
          </p:spPr>
        </p:cxnSp>
        <p:cxnSp>
          <p:nvCxnSpPr>
            <p:cNvPr id="30" name="AutoShape 43"/>
            <p:cNvCxnSpPr>
              <a:cxnSpLocks noChangeShapeType="1"/>
            </p:cNvCxnSpPr>
            <p:nvPr/>
          </p:nvCxnSpPr>
          <p:spPr bwMode="auto">
            <a:xfrm flipV="1">
              <a:off x="1619" y="3644"/>
              <a:ext cx="1066" cy="620"/>
            </a:xfrm>
            <a:prstGeom prst="bentConnector3">
              <a:avLst>
                <a:gd name="adj1" fmla="val 100630"/>
              </a:avLst>
            </a:prstGeom>
            <a:noFill/>
            <a:ln w="12700">
              <a:solidFill>
                <a:srgbClr val="C0504D"/>
              </a:solidFill>
              <a:miter lim="800000"/>
              <a:headEnd/>
              <a:tailEnd type="triangle" w="med" len="med"/>
            </a:ln>
            <a:effectLst/>
          </p:spPr>
        </p:cxnSp>
        <p:cxnSp>
          <p:nvCxnSpPr>
            <p:cNvPr id="31" name="AutoShape 44"/>
            <p:cNvCxnSpPr>
              <a:cxnSpLocks noChangeShapeType="1"/>
            </p:cNvCxnSpPr>
            <p:nvPr/>
          </p:nvCxnSpPr>
          <p:spPr bwMode="auto">
            <a:xfrm flipV="1">
              <a:off x="4904" y="4018"/>
              <a:ext cx="1066" cy="620"/>
            </a:xfrm>
            <a:prstGeom prst="bentConnector3">
              <a:avLst>
                <a:gd name="adj1" fmla="val 100630"/>
              </a:avLst>
            </a:prstGeom>
            <a:noFill/>
            <a:ln w="12700">
              <a:solidFill>
                <a:srgbClr val="C0504D"/>
              </a:solidFill>
              <a:miter lim="800000"/>
              <a:headEnd/>
              <a:tailEnd type="triangle" w="med" len="med"/>
            </a:ln>
            <a:effectLst/>
          </p:spPr>
        </p:cxn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0" rIns="0" bIns="0" anchor="b">
            <a:normAutofit/>
          </a:bodyPr>
          <a:lstStyle/>
          <a:p>
            <a:pPr lvl="2" algn="ctr" rtl="0">
              <a:spcBef>
                <a:spcPct val="0"/>
              </a:spcBef>
            </a:pPr>
            <a:r>
              <a:rPr lang="es-ES" sz="4000" kern="1200" dirty="0">
                <a:solidFill>
                  <a:schemeClr val="tx2"/>
                </a:solidFill>
                <a:latin typeface="+mj-lt"/>
                <a:ea typeface="+mj-ea"/>
                <a:cs typeface="+mj-cs"/>
              </a:rPr>
              <a:t>Análisis de la competencia y el </a:t>
            </a:r>
            <a:r>
              <a:rPr lang="es-ES" sz="4000" kern="1200" dirty="0" smtClean="0">
                <a:solidFill>
                  <a:schemeClr val="tx2"/>
                </a:solidFill>
                <a:latin typeface="+mj-lt"/>
                <a:ea typeface="+mj-ea"/>
                <a:cs typeface="+mj-cs"/>
              </a:rPr>
              <a:t>mercado</a:t>
            </a:r>
            <a:endParaRPr lang="es-ES" sz="4000" kern="1200" dirty="0">
              <a:solidFill>
                <a:schemeClr val="tx2"/>
              </a:solidFill>
              <a:latin typeface="+mj-lt"/>
              <a:ea typeface="+mj-ea"/>
              <a:cs typeface="+mj-cs"/>
            </a:endParaRPr>
          </a:p>
        </p:txBody>
      </p:sp>
      <p:sp>
        <p:nvSpPr>
          <p:cNvPr id="3" name="2 Marcador de contenido"/>
          <p:cNvSpPr>
            <a:spLocks noGrp="1"/>
          </p:cNvSpPr>
          <p:nvPr>
            <p:ph idx="1"/>
          </p:nvPr>
        </p:nvSpPr>
        <p:spPr/>
        <p:txBody>
          <a:bodyPr>
            <a:normAutofit/>
          </a:bodyPr>
          <a:lstStyle/>
          <a:p>
            <a:pPr algn="just"/>
            <a:r>
              <a:rPr lang="es-EC" sz="1800" dirty="0" err="1" smtClean="0"/>
              <a:t>Transfwa</a:t>
            </a:r>
            <a:r>
              <a:rPr lang="es-EC" sz="1800" dirty="0" smtClean="0"/>
              <a:t> lleva el análisis del mercado y la competencia utilizando el modelo de las “Cinco Fuerzas” de </a:t>
            </a:r>
            <a:r>
              <a:rPr lang="es-EC" sz="1800" dirty="0" err="1" smtClean="0"/>
              <a:t>Portter</a:t>
            </a:r>
            <a:r>
              <a:rPr lang="es-EC" sz="1800" dirty="0" smtClean="0"/>
              <a:t>. </a:t>
            </a:r>
            <a:endParaRPr lang="es-EC" sz="1800" dirty="0" smtClean="0"/>
          </a:p>
          <a:p>
            <a:pPr algn="just"/>
            <a:endParaRPr lang="es-EC" sz="1800" dirty="0" smtClean="0"/>
          </a:p>
          <a:p>
            <a:pPr algn="just"/>
            <a:r>
              <a:rPr lang="es-EC" sz="1800" dirty="0" smtClean="0"/>
              <a:t>Este </a:t>
            </a:r>
            <a:r>
              <a:rPr lang="es-EC" sz="1800" dirty="0" smtClean="0"/>
              <a:t>estructura ayuda a la empresa a analizar todas sus variables para encontrar las estrategias en el momento oportuno y así poder logar los objetivos en este se analiza el poder de la amenaza de ingreso de nuevos competidores, el poder de la rivalidad entre los competidores, el poder de negociación de los proveedores, el poder de negociación de los compradores, el poder de entrada de productos sustitutos midiendo si puede ser alto moderado o bajo.</a:t>
            </a:r>
            <a:endParaRPr lang="es-ES" sz="1800" dirty="0" smtClean="0"/>
          </a:p>
          <a:p>
            <a:pPr algn="just"/>
            <a:endParaRPr lang="es-E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0" rIns="0" bIns="0" anchor="b">
            <a:normAutofit/>
          </a:bodyPr>
          <a:lstStyle/>
          <a:p>
            <a:pPr lvl="2" algn="ctr" rtl="0">
              <a:spcBef>
                <a:spcPct val="0"/>
              </a:spcBef>
            </a:pPr>
            <a:r>
              <a:rPr lang="es-ES" sz="4000" kern="1200" dirty="0">
                <a:solidFill>
                  <a:schemeClr val="tx2"/>
                </a:solidFill>
                <a:latin typeface="+mj-lt"/>
                <a:ea typeface="+mj-ea"/>
                <a:cs typeface="+mj-cs"/>
              </a:rPr>
              <a:t>Las 5 Fuerzas de </a:t>
            </a:r>
            <a:r>
              <a:rPr lang="es-ES" sz="4000" kern="1200" dirty="0" err="1" smtClean="0">
                <a:solidFill>
                  <a:schemeClr val="tx2"/>
                </a:solidFill>
                <a:latin typeface="+mj-lt"/>
                <a:ea typeface="+mj-ea"/>
                <a:cs typeface="+mj-cs"/>
              </a:rPr>
              <a:t>Portter</a:t>
            </a:r>
            <a:endParaRPr lang="es-ES" sz="4000" kern="1200" dirty="0">
              <a:solidFill>
                <a:schemeClr val="tx2"/>
              </a:solidFill>
              <a:latin typeface="+mj-lt"/>
              <a:ea typeface="+mj-ea"/>
              <a:cs typeface="+mj-cs"/>
            </a:endParaRPr>
          </a:p>
        </p:txBody>
      </p:sp>
      <p:grpSp>
        <p:nvGrpSpPr>
          <p:cNvPr id="4" name="Group 1"/>
          <p:cNvGrpSpPr>
            <a:grpSpLocks/>
          </p:cNvGrpSpPr>
          <p:nvPr/>
        </p:nvGrpSpPr>
        <p:grpSpPr bwMode="auto">
          <a:xfrm>
            <a:off x="1285852" y="2214554"/>
            <a:ext cx="6500858" cy="4071966"/>
            <a:chOff x="0" y="0"/>
            <a:chExt cx="9680" cy="6180"/>
          </a:xfrm>
        </p:grpSpPr>
        <p:sp>
          <p:nvSpPr>
            <p:cNvPr id="5" name="Rectangle 2"/>
            <p:cNvSpPr>
              <a:spLocks noChangeArrowheads="1"/>
            </p:cNvSpPr>
            <p:nvPr/>
          </p:nvSpPr>
          <p:spPr bwMode="auto">
            <a:xfrm>
              <a:off x="0" y="0"/>
              <a:ext cx="9680" cy="6180"/>
            </a:xfrm>
            <a:prstGeom prst="rect">
              <a:avLst/>
            </a:prstGeom>
            <a:solidFill>
              <a:srgbClr val="CCFFFF"/>
            </a:solidFill>
            <a:ln w="63500" cmpd="thickThin">
              <a:solidFill>
                <a:srgbClr val="000000"/>
              </a:solidFill>
              <a:miter lim="800000"/>
              <a:headEnd/>
              <a:tailEnd/>
            </a:ln>
            <a:effectLst/>
          </p:spPr>
        </p:sp>
        <p:grpSp>
          <p:nvGrpSpPr>
            <p:cNvPr id="6" name="Group 3"/>
            <p:cNvGrpSpPr>
              <a:grpSpLocks/>
            </p:cNvGrpSpPr>
            <p:nvPr/>
          </p:nvGrpSpPr>
          <p:grpSpPr bwMode="auto">
            <a:xfrm>
              <a:off x="200" y="340"/>
              <a:ext cx="9178" cy="5740"/>
              <a:chOff x="200" y="340"/>
              <a:chExt cx="9360" cy="4500"/>
            </a:xfrm>
          </p:grpSpPr>
          <p:sp>
            <p:nvSpPr>
              <p:cNvPr id="7" name="Oval 4"/>
              <p:cNvSpPr>
                <a:spLocks noChangeArrowheads="1"/>
              </p:cNvSpPr>
              <p:nvPr/>
            </p:nvSpPr>
            <p:spPr bwMode="auto">
              <a:xfrm>
                <a:off x="3800" y="340"/>
                <a:ext cx="2680" cy="1140"/>
              </a:xfrm>
              <a:prstGeom prst="ellipse">
                <a:avLst/>
              </a:prstGeom>
              <a:gradFill rotWithShape="0">
                <a:gsLst>
                  <a:gs pos="0">
                    <a:srgbClr val="FABF8F"/>
                  </a:gs>
                  <a:gs pos="50000">
                    <a:srgbClr val="FDE9D9"/>
                  </a:gs>
                  <a:gs pos="100000">
                    <a:srgbClr val="FABF8F"/>
                  </a:gs>
                </a:gsLst>
                <a:lin ang="18900000" scaled="1"/>
              </a:gradFill>
              <a:ln w="28575">
                <a:solidFill>
                  <a:srgbClr val="E36C0A"/>
                </a:solidFill>
                <a:round/>
                <a:headEnd/>
                <a:tailEnd/>
              </a:ln>
              <a:effectLst>
                <a:outerShdw dist="107763" dir="13500000" algn="ctr" rotWithShape="0">
                  <a:srgbClr val="974706">
                    <a:alpha val="50000"/>
                  </a:srgbClr>
                </a:outerShdw>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s-ES_tradnl" sz="800" b="0" i="0" strike="noStrike">
                    <a:solidFill>
                      <a:srgbClr val="000000"/>
                    </a:solidFill>
                    <a:latin typeface="Calibri"/>
                  </a:rPr>
                  <a:t>Competidores: Empresa</a:t>
                </a:r>
              </a:p>
              <a:p>
                <a:pPr algn="l" rtl="1">
                  <a:defRPr sz="1000"/>
                </a:pPr>
                <a:r>
                  <a:rPr lang="es-ES_tradnl" sz="800" b="0" i="0" strike="noStrike">
                    <a:solidFill>
                      <a:srgbClr val="000000"/>
                    </a:solidFill>
                    <a:latin typeface="Calibri"/>
                  </a:rPr>
                  <a:t>Serví electro</a:t>
                </a:r>
              </a:p>
              <a:p>
                <a:pPr algn="l" rtl="1">
                  <a:defRPr sz="1000"/>
                </a:pPr>
                <a:r>
                  <a:rPr lang="es-ES_tradnl" sz="800" b="0" i="0" strike="noStrike">
                    <a:solidFill>
                      <a:srgbClr val="000000"/>
                    </a:solidFill>
                    <a:latin typeface="Calibri"/>
                  </a:rPr>
                  <a:t>Electro más.</a:t>
                </a:r>
                <a:endParaRPr lang="es-ES_tradnl" sz="800" b="0" i="0" strike="noStrike">
                  <a:solidFill>
                    <a:srgbClr val="000000"/>
                  </a:solidFill>
                  <a:latin typeface="Times New Roman"/>
                  <a:cs typeface="Times New Roman"/>
                </a:endParaRPr>
              </a:p>
              <a:p>
                <a:pPr algn="l" rtl="1">
                  <a:defRPr sz="1000"/>
                </a:pPr>
                <a:endParaRPr lang="es-ES_tradnl" sz="800" b="0" i="0" strike="noStrike">
                  <a:solidFill>
                    <a:srgbClr val="000000"/>
                  </a:solidFill>
                  <a:latin typeface="Times New Roman"/>
                  <a:cs typeface="Times New Roman"/>
                </a:endParaRPr>
              </a:p>
            </p:txBody>
          </p:sp>
          <p:sp>
            <p:nvSpPr>
              <p:cNvPr id="8" name="Oval 5"/>
              <p:cNvSpPr>
                <a:spLocks noChangeArrowheads="1"/>
              </p:cNvSpPr>
              <p:nvPr/>
            </p:nvSpPr>
            <p:spPr bwMode="auto">
              <a:xfrm>
                <a:off x="6840" y="2020"/>
                <a:ext cx="2720" cy="1140"/>
              </a:xfrm>
              <a:prstGeom prst="ellipse">
                <a:avLst/>
              </a:prstGeom>
              <a:gradFill rotWithShape="0">
                <a:gsLst>
                  <a:gs pos="0">
                    <a:srgbClr val="FFFF99"/>
                  </a:gs>
                  <a:gs pos="100000">
                    <a:srgbClr val="FFFF99">
                      <a:gamma/>
                      <a:shade val="60000"/>
                      <a:invGamma/>
                    </a:srgbClr>
                  </a:gs>
                </a:gsLst>
                <a:path path="shape">
                  <a:fillToRect l="50000" t="50000" r="50000" b="50000"/>
                </a:path>
              </a:gradFill>
              <a:ln w="19050">
                <a:solidFill>
                  <a:srgbClr val="FFFF00"/>
                </a:solidFill>
                <a:round/>
                <a:headEnd/>
                <a:tailEnd/>
              </a:ln>
              <a:effectLst>
                <a:outerShdw dist="107763" dir="13500000" algn="ctr" rotWithShape="0">
                  <a:srgbClr val="3F3151">
                    <a:alpha val="50000"/>
                  </a:srgbClr>
                </a:outerShdw>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s-ES_tradnl" sz="800" b="0" i="0" strike="noStrike">
                    <a:solidFill>
                      <a:srgbClr val="000000"/>
                    </a:solidFill>
                    <a:latin typeface="Calibri"/>
                  </a:rPr>
                  <a:t>Proveedores: </a:t>
                </a:r>
              </a:p>
              <a:p>
                <a:pPr algn="l" rtl="1">
                  <a:defRPr sz="1000"/>
                </a:pPr>
                <a:r>
                  <a:rPr lang="es-ES_tradnl" sz="800" b="0" i="0" strike="noStrike">
                    <a:solidFill>
                      <a:srgbClr val="000000"/>
                    </a:solidFill>
                    <a:latin typeface="Calibri"/>
                  </a:rPr>
                  <a:t>Improel</a:t>
                </a:r>
              </a:p>
              <a:p>
                <a:pPr algn="l" rtl="1">
                  <a:defRPr sz="1000"/>
                </a:pPr>
                <a:r>
                  <a:rPr lang="es-ES_tradnl" sz="800" b="0" i="0" strike="noStrike">
                    <a:solidFill>
                      <a:srgbClr val="000000"/>
                    </a:solidFill>
                    <a:latin typeface="Calibri"/>
                  </a:rPr>
                  <a:t>Electrolec</a:t>
                </a:r>
              </a:p>
              <a:p>
                <a:pPr algn="l" rtl="1">
                  <a:defRPr sz="1000"/>
                </a:pPr>
                <a:r>
                  <a:rPr lang="es-ES_tradnl" sz="800" b="0" i="0" strike="noStrike">
                    <a:solidFill>
                      <a:srgbClr val="000000"/>
                    </a:solidFill>
                    <a:latin typeface="Calibri"/>
                  </a:rPr>
                  <a:t>Inmaelectro</a:t>
                </a:r>
              </a:p>
              <a:p>
                <a:pPr algn="l" rtl="1">
                  <a:defRPr sz="1000"/>
                </a:pPr>
                <a:endParaRPr lang="es-ES_tradnl" sz="800" b="0" i="0" strike="noStrike">
                  <a:solidFill>
                    <a:srgbClr val="000000"/>
                  </a:solidFill>
                  <a:latin typeface="Times New Roman"/>
                  <a:cs typeface="Times New Roman"/>
                </a:endParaRPr>
              </a:p>
              <a:p>
                <a:pPr algn="l" rtl="1">
                  <a:defRPr sz="1000"/>
                </a:pPr>
                <a:endParaRPr lang="es-ES_tradnl" sz="800" b="0" i="0" strike="noStrike">
                  <a:solidFill>
                    <a:srgbClr val="000000"/>
                  </a:solidFill>
                  <a:latin typeface="Times New Roman"/>
                  <a:cs typeface="Times New Roman"/>
                </a:endParaRPr>
              </a:p>
              <a:p>
                <a:pPr algn="l" rtl="1">
                  <a:defRPr sz="1000"/>
                </a:pPr>
                <a:r>
                  <a:rPr lang="es-ES_tradnl" sz="800" b="0" i="0" strike="noStrike">
                    <a:solidFill>
                      <a:srgbClr val="000000"/>
                    </a:solidFill>
                    <a:latin typeface="Calibri"/>
                  </a:rPr>
                  <a:t>proveedoresendedores</a:t>
                </a:r>
                <a:endParaRPr lang="es-ES_tradnl" sz="800" b="0" i="0" strike="noStrike">
                  <a:solidFill>
                    <a:srgbClr val="000000"/>
                  </a:solidFill>
                  <a:latin typeface="Times New Roman"/>
                  <a:cs typeface="Times New Roman"/>
                </a:endParaRPr>
              </a:p>
              <a:p>
                <a:pPr algn="l" rtl="1">
                  <a:defRPr sz="1000"/>
                </a:pPr>
                <a:endParaRPr lang="es-ES_tradnl" sz="800" b="0" i="0" strike="noStrike">
                  <a:solidFill>
                    <a:srgbClr val="000000"/>
                  </a:solidFill>
                  <a:latin typeface="Times New Roman"/>
                  <a:cs typeface="Times New Roman"/>
                </a:endParaRPr>
              </a:p>
            </p:txBody>
          </p:sp>
          <p:sp>
            <p:nvSpPr>
              <p:cNvPr id="9" name="Oval 6"/>
              <p:cNvSpPr>
                <a:spLocks noChangeArrowheads="1"/>
              </p:cNvSpPr>
              <p:nvPr/>
            </p:nvSpPr>
            <p:spPr bwMode="auto">
              <a:xfrm>
                <a:off x="200" y="2020"/>
                <a:ext cx="2680" cy="1140"/>
              </a:xfrm>
              <a:prstGeom prst="ellipse">
                <a:avLst/>
              </a:prstGeom>
              <a:gradFill rotWithShape="0">
                <a:gsLst>
                  <a:gs pos="0">
                    <a:srgbClr val="FFFF99"/>
                  </a:gs>
                  <a:gs pos="100000">
                    <a:srgbClr val="FFFF99">
                      <a:gamma/>
                      <a:shade val="60000"/>
                      <a:invGamma/>
                    </a:srgbClr>
                  </a:gs>
                </a:gsLst>
                <a:path path="shape">
                  <a:fillToRect l="50000" t="50000" r="50000" b="50000"/>
                </a:path>
              </a:gradFill>
              <a:ln w="19050">
                <a:solidFill>
                  <a:srgbClr val="FFFF00"/>
                </a:solidFill>
                <a:round/>
                <a:headEnd/>
                <a:tailEnd/>
              </a:ln>
              <a:effectLst>
                <a:outerShdw dist="107763" dir="13500000" algn="ctr" rotWithShape="0">
                  <a:srgbClr val="3F3151">
                    <a:alpha val="50000"/>
                  </a:srgbClr>
                </a:outerShdw>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s-ES_tradnl" sz="800" b="0" i="0" strike="noStrike">
                    <a:solidFill>
                      <a:srgbClr val="000000"/>
                    </a:solidFill>
                    <a:latin typeface="Calibri"/>
                  </a:rPr>
                  <a:t>Compradores: Empresas en general</a:t>
                </a:r>
                <a:endParaRPr lang="es-ES_tradnl" sz="800" b="0" i="0" strike="noStrike">
                  <a:solidFill>
                    <a:srgbClr val="000000"/>
                  </a:solidFill>
                  <a:latin typeface="Times New Roman"/>
                  <a:cs typeface="Times New Roman"/>
                </a:endParaRPr>
              </a:p>
              <a:p>
                <a:pPr algn="l" rtl="1">
                  <a:defRPr sz="1000"/>
                </a:pPr>
                <a:endParaRPr lang="es-ES_tradnl" sz="800" b="0" i="0" strike="noStrike">
                  <a:solidFill>
                    <a:srgbClr val="000000"/>
                  </a:solidFill>
                  <a:latin typeface="Times New Roman"/>
                  <a:cs typeface="Times New Roman"/>
                </a:endParaRPr>
              </a:p>
            </p:txBody>
          </p:sp>
          <p:sp>
            <p:nvSpPr>
              <p:cNvPr id="10" name="Rectangle 7"/>
              <p:cNvSpPr>
                <a:spLocks noChangeArrowheads="1"/>
              </p:cNvSpPr>
              <p:nvPr/>
            </p:nvSpPr>
            <p:spPr bwMode="auto">
              <a:xfrm>
                <a:off x="3560" y="1980"/>
                <a:ext cx="2560" cy="1120"/>
              </a:xfrm>
              <a:prstGeom prst="rect">
                <a:avLst/>
              </a:prstGeom>
              <a:gradFill rotWithShape="0">
                <a:gsLst>
                  <a:gs pos="0">
                    <a:srgbClr val="95B3D7"/>
                  </a:gs>
                  <a:gs pos="50000">
                    <a:srgbClr val="4F81BD"/>
                  </a:gs>
                  <a:gs pos="100000">
                    <a:srgbClr val="95B3D7"/>
                  </a:gs>
                </a:gsLst>
                <a:lin ang="5400000" scaled="1"/>
              </a:gradFill>
              <a:ln w="28575">
                <a:solidFill>
                  <a:srgbClr val="365F91"/>
                </a:solidFill>
                <a:miter lim="800000"/>
                <a:headEnd/>
                <a:tailEnd/>
              </a:ln>
              <a:effectLst>
                <a:outerShdw dist="107763" dir="18900000" algn="ctr" rotWithShape="0">
                  <a:srgbClr val="243F60">
                    <a:alpha val="50000"/>
                  </a:srgbClr>
                </a:outerShdw>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s-ES_tradnl" sz="1000" b="1" i="0" strike="noStrike">
                    <a:solidFill>
                      <a:srgbClr val="000000"/>
                    </a:solidFill>
                    <a:latin typeface="Calibri"/>
                  </a:rPr>
                  <a:t>Alto Grado de Rivalidad</a:t>
                </a:r>
                <a:endParaRPr lang="es-ES_tradnl" sz="1000" b="1" i="0" strike="noStrike">
                  <a:solidFill>
                    <a:srgbClr val="000000"/>
                  </a:solidFill>
                  <a:latin typeface="Times New Roman"/>
                  <a:cs typeface="Times New Roman"/>
                </a:endParaRPr>
              </a:p>
              <a:p>
                <a:pPr algn="l" rtl="1">
                  <a:defRPr sz="1000"/>
                </a:pPr>
                <a:endParaRPr lang="es-ES_tradnl" sz="1000" b="1" i="0" strike="noStrike">
                  <a:solidFill>
                    <a:srgbClr val="000000"/>
                  </a:solidFill>
                  <a:latin typeface="Times New Roman"/>
                  <a:cs typeface="Times New Roman"/>
                </a:endParaRPr>
              </a:p>
            </p:txBody>
          </p:sp>
          <p:sp>
            <p:nvSpPr>
              <p:cNvPr id="11" name="Oval 8"/>
              <p:cNvSpPr>
                <a:spLocks noChangeArrowheads="1"/>
              </p:cNvSpPr>
              <p:nvPr/>
            </p:nvSpPr>
            <p:spPr bwMode="auto">
              <a:xfrm>
                <a:off x="3700" y="3700"/>
                <a:ext cx="2680" cy="1140"/>
              </a:xfrm>
              <a:prstGeom prst="ellipse">
                <a:avLst/>
              </a:prstGeom>
              <a:gradFill rotWithShape="0">
                <a:gsLst>
                  <a:gs pos="0">
                    <a:srgbClr val="FABF8F"/>
                  </a:gs>
                  <a:gs pos="50000">
                    <a:srgbClr val="FDE9D9"/>
                  </a:gs>
                  <a:gs pos="100000">
                    <a:srgbClr val="FABF8F"/>
                  </a:gs>
                </a:gsLst>
                <a:lin ang="18900000" scaled="1"/>
              </a:gradFill>
              <a:ln w="28575">
                <a:solidFill>
                  <a:srgbClr val="E36C0A"/>
                </a:solidFill>
                <a:round/>
                <a:headEnd/>
                <a:tailEnd/>
              </a:ln>
              <a:effectLst>
                <a:outerShdw dist="107763" dir="13500000" algn="ctr" rotWithShape="0">
                  <a:srgbClr val="974706">
                    <a:alpha val="50000"/>
                  </a:srgbClr>
                </a:outerShdw>
              </a:effectLst>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1">
                  <a:defRPr sz="1000"/>
                </a:pPr>
                <a:r>
                  <a:rPr lang="es-ES_tradnl" sz="800" b="0" i="0" strike="noStrike">
                    <a:solidFill>
                      <a:srgbClr val="000000"/>
                    </a:solidFill>
                    <a:latin typeface="Calibri"/>
                  </a:rPr>
                  <a:t>Productos Sustitutos son pocos los productos sustitutos</a:t>
                </a:r>
                <a:endParaRPr lang="es-ES_tradnl" sz="800" b="0" i="0" strike="noStrike">
                  <a:solidFill>
                    <a:srgbClr val="000000"/>
                  </a:solidFill>
                  <a:latin typeface="Times New Roman"/>
                  <a:cs typeface="Times New Roman"/>
                </a:endParaRPr>
              </a:p>
              <a:p>
                <a:pPr algn="l" rtl="1">
                  <a:defRPr sz="1000"/>
                </a:pPr>
                <a:endParaRPr lang="es-ES_tradnl" sz="800" b="0" i="0" strike="noStrike">
                  <a:solidFill>
                    <a:srgbClr val="000000"/>
                  </a:solidFill>
                  <a:latin typeface="Times New Roman"/>
                  <a:cs typeface="Times New Roman"/>
                </a:endParaRPr>
              </a:p>
            </p:txBody>
          </p:sp>
          <p:cxnSp>
            <p:nvCxnSpPr>
              <p:cNvPr id="12" name="AutoShape 9"/>
              <p:cNvCxnSpPr>
                <a:cxnSpLocks noChangeShapeType="1"/>
              </p:cNvCxnSpPr>
              <p:nvPr/>
            </p:nvCxnSpPr>
            <p:spPr bwMode="auto">
              <a:xfrm>
                <a:off x="5080" y="1480"/>
                <a:ext cx="0" cy="500"/>
              </a:xfrm>
              <a:prstGeom prst="straightConnector1">
                <a:avLst/>
              </a:prstGeom>
              <a:noFill/>
              <a:ln w="9525">
                <a:solidFill>
                  <a:srgbClr val="000000"/>
                </a:solidFill>
                <a:round/>
                <a:headEnd/>
                <a:tailEnd type="triangle" w="med" len="med"/>
              </a:ln>
            </p:spPr>
          </p:cxnSp>
          <p:cxnSp>
            <p:nvCxnSpPr>
              <p:cNvPr id="13" name="AutoShape 10"/>
              <p:cNvCxnSpPr>
                <a:cxnSpLocks noChangeShapeType="1"/>
              </p:cNvCxnSpPr>
              <p:nvPr/>
            </p:nvCxnSpPr>
            <p:spPr bwMode="auto">
              <a:xfrm flipV="1">
                <a:off x="5080" y="3100"/>
                <a:ext cx="1" cy="600"/>
              </a:xfrm>
              <a:prstGeom prst="straightConnector1">
                <a:avLst/>
              </a:prstGeom>
              <a:noFill/>
              <a:ln w="9525">
                <a:solidFill>
                  <a:srgbClr val="000000"/>
                </a:solidFill>
                <a:round/>
                <a:headEnd/>
                <a:tailEnd type="triangle" w="med" len="med"/>
              </a:ln>
            </p:spPr>
          </p:cxnSp>
          <p:cxnSp>
            <p:nvCxnSpPr>
              <p:cNvPr id="14" name="AutoShape 11"/>
              <p:cNvCxnSpPr>
                <a:cxnSpLocks noChangeShapeType="1"/>
              </p:cNvCxnSpPr>
              <p:nvPr/>
            </p:nvCxnSpPr>
            <p:spPr bwMode="auto">
              <a:xfrm>
                <a:off x="2880" y="2540"/>
                <a:ext cx="680" cy="0"/>
              </a:xfrm>
              <a:prstGeom prst="straightConnector1">
                <a:avLst/>
              </a:prstGeom>
              <a:noFill/>
              <a:ln w="9525">
                <a:solidFill>
                  <a:srgbClr val="000000"/>
                </a:solidFill>
                <a:round/>
                <a:headEnd/>
                <a:tailEnd type="triangle" w="med" len="med"/>
              </a:ln>
            </p:spPr>
          </p:cxnSp>
          <p:cxnSp>
            <p:nvCxnSpPr>
              <p:cNvPr id="15" name="AutoShape 12"/>
              <p:cNvCxnSpPr>
                <a:cxnSpLocks noChangeShapeType="1"/>
              </p:cNvCxnSpPr>
              <p:nvPr/>
            </p:nvCxnSpPr>
            <p:spPr bwMode="auto">
              <a:xfrm flipH="1">
                <a:off x="6120" y="2540"/>
                <a:ext cx="720" cy="0"/>
              </a:xfrm>
              <a:prstGeom prst="straightConnector1">
                <a:avLst/>
              </a:prstGeom>
              <a:noFill/>
              <a:ln w="9525">
                <a:solidFill>
                  <a:srgbClr val="000000"/>
                </a:solidFill>
                <a:round/>
                <a:headEnd/>
                <a:tailEnd type="triangle" w="med" len="med"/>
              </a:ln>
            </p:spPr>
          </p:cxnSp>
        </p:gr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lvl="0" algn="ctr"/>
            <a:r>
              <a:rPr lang="es-EC" sz="4000" b="1" dirty="0" smtClean="0"/>
              <a:t>DESARROLLO DEL SISTEMA DE INDICADORES DE </a:t>
            </a:r>
            <a:r>
              <a:rPr lang="es-EC" sz="4000" b="1" dirty="0" smtClean="0"/>
              <a:t>GESTIÓN</a:t>
            </a:r>
            <a:endParaRPr lang="es-ES" sz="4000" dirty="0"/>
          </a:p>
        </p:txBody>
      </p:sp>
      <p:sp>
        <p:nvSpPr>
          <p:cNvPr id="3" name="2 Marcador de contenido"/>
          <p:cNvSpPr>
            <a:spLocks noGrp="1"/>
          </p:cNvSpPr>
          <p:nvPr>
            <p:ph idx="1"/>
          </p:nvPr>
        </p:nvSpPr>
        <p:spPr/>
        <p:txBody>
          <a:bodyPr>
            <a:normAutofit/>
          </a:bodyPr>
          <a:lstStyle/>
          <a:p>
            <a:pPr algn="just"/>
            <a:r>
              <a:rPr lang="es-EC" sz="1800" dirty="0" smtClean="0"/>
              <a:t>Este indicador es importante debido que se puede llevar un  revisión de las facturas que presentan reclamos o quejas debido a que el servicio se lo realizó de manera incorrecta al usuario u otras causas</a:t>
            </a:r>
            <a:r>
              <a:rPr lang="es-EC" sz="1800" dirty="0" smtClean="0"/>
              <a:t>.</a:t>
            </a:r>
          </a:p>
          <a:p>
            <a:pPr algn="just"/>
            <a:endParaRPr lang="es-ES" sz="1800" dirty="0" smtClean="0"/>
          </a:p>
          <a:p>
            <a:pPr algn="just"/>
            <a:r>
              <a:rPr lang="es-EC" sz="1800" dirty="0" smtClean="0"/>
              <a:t>Este indicador tiene como objetivo eliminar  las causas de reclamos por mal servicio en el proceso.</a:t>
            </a:r>
            <a:endParaRPr lang="es-ES" sz="1800" dirty="0" smtClean="0"/>
          </a:p>
          <a:p>
            <a:pPr algn="just"/>
            <a:endParaRPr lang="es-ES"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TotalTime>
  <Words>739</Words>
  <Application>Microsoft Office PowerPoint</Application>
  <PresentationFormat>Presentación en pantalla (4:3)</PresentationFormat>
  <Paragraphs>67</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Flujo</vt:lpstr>
      <vt:lpstr>“Diseño de un Sistema de Indicadores de Gestión aplicado al proceso de  ventas – servicio de una empresa dedicada al mantenimiento de transformadores: Período 2008”</vt:lpstr>
      <vt:lpstr>  RESUMEN</vt:lpstr>
      <vt:lpstr> ENTORNO Y PROCESO DEL NEGOCIO</vt:lpstr>
      <vt:lpstr>MISIÓN</vt:lpstr>
      <vt:lpstr>ORGANIGRAMA </vt:lpstr>
      <vt:lpstr>MAPA DE PROCESO</vt:lpstr>
      <vt:lpstr>Análisis de la competencia y el mercado</vt:lpstr>
      <vt:lpstr>Las 5 Fuerzas de Portter</vt:lpstr>
      <vt:lpstr>DESARROLLO DEL SISTEMA DE INDICADORES DE GESTIÓN</vt:lpstr>
      <vt:lpstr>Reclamos recibidos</vt:lpstr>
      <vt:lpstr>Nivel de cumplimiento</vt:lpstr>
      <vt:lpstr>Calidad de facturación</vt:lpstr>
    </vt:vector>
  </TitlesOfParts>
  <Company>cyber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 un Sistema de Indicadores de Gestión aplicado al proceso de  ventas – servicio de una empresa dedicada al mantenimiento de transformadores: Período 2008”</dc:title>
  <dc:creator>pc13</dc:creator>
  <cp:lastModifiedBy>pc13</cp:lastModifiedBy>
  <cp:revision>13</cp:revision>
  <dcterms:created xsi:type="dcterms:W3CDTF">2010-12-02T14:35:21Z</dcterms:created>
  <dcterms:modified xsi:type="dcterms:W3CDTF">2010-12-02T15:09:16Z</dcterms:modified>
</cp:coreProperties>
</file>