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handoutMasterIdLst>
    <p:handoutMasterId r:id="rId37"/>
  </p:handoutMasterIdLst>
  <p:sldIdLst>
    <p:sldId id="277" r:id="rId2"/>
    <p:sldId id="306" r:id="rId3"/>
    <p:sldId id="322" r:id="rId4"/>
    <p:sldId id="323" r:id="rId5"/>
    <p:sldId id="319" r:id="rId6"/>
    <p:sldId id="308" r:id="rId7"/>
    <p:sldId id="307" r:id="rId8"/>
    <p:sldId id="324" r:id="rId9"/>
    <p:sldId id="325" r:id="rId10"/>
    <p:sldId id="326" r:id="rId11"/>
    <p:sldId id="342" r:id="rId12"/>
    <p:sldId id="329" r:id="rId13"/>
    <p:sldId id="331" r:id="rId14"/>
    <p:sldId id="330" r:id="rId15"/>
    <p:sldId id="371" r:id="rId16"/>
    <p:sldId id="341" r:id="rId17"/>
    <p:sldId id="353" r:id="rId18"/>
    <p:sldId id="354" r:id="rId19"/>
    <p:sldId id="356" r:id="rId20"/>
    <p:sldId id="361" r:id="rId21"/>
    <p:sldId id="357" r:id="rId22"/>
    <p:sldId id="358" r:id="rId23"/>
    <p:sldId id="359" r:id="rId24"/>
    <p:sldId id="363" r:id="rId25"/>
    <p:sldId id="372" r:id="rId26"/>
    <p:sldId id="364" r:id="rId27"/>
    <p:sldId id="367" r:id="rId28"/>
    <p:sldId id="368" r:id="rId29"/>
    <p:sldId id="343" r:id="rId30"/>
    <p:sldId id="348" r:id="rId31"/>
    <p:sldId id="350" r:id="rId32"/>
    <p:sldId id="345" r:id="rId33"/>
    <p:sldId id="351" r:id="rId34"/>
    <p:sldId id="369"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71F"/>
    <a:srgbClr val="EBD531"/>
    <a:srgbClr val="FC790C"/>
    <a:srgbClr val="B8E32F"/>
    <a:srgbClr val="FF9600"/>
    <a:srgbClr val="04884E"/>
    <a:srgbClr val="89CA64"/>
    <a:srgbClr val="FFFF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9120" autoAdjust="0"/>
  </p:normalViewPr>
  <p:slideViewPr>
    <p:cSldViewPr>
      <p:cViewPr>
        <p:scale>
          <a:sx n="90" d="100"/>
          <a:sy n="90" d="100"/>
        </p:scale>
        <p:origin x="-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1488" y="67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Mis%20documentos\Tesis\TESIS%20MARIO\SISTEMA%20CIBE\SYSCIBE_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is%20documentos\Tesis\TESIS%20MARIO\SISTEMA%20CIBE\SYSCIBE_4.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is%20documentos\Tesis\TESIS%20MARIO\SISTEMA%20CIBE\SYSCIBE_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3743017022201084"/>
          <c:y val="2.730433863552393E-2"/>
          <c:w val="0.68236067806960465"/>
          <c:h val="0.80914885639295164"/>
        </c:manualLayout>
      </c:layout>
      <c:barChart>
        <c:barDir val="col"/>
        <c:grouping val="stacked"/>
        <c:ser>
          <c:idx val="0"/>
          <c:order val="0"/>
          <c:tx>
            <c:v>Promedio</c:v>
          </c:tx>
          <c:dLbls>
            <c:dLbl>
              <c:idx val="0"/>
              <c:layout/>
              <c:tx>
                <c:rich>
                  <a:bodyPr/>
                  <a:lstStyle/>
                  <a:p>
                    <a:r>
                      <a:rPr lang="en-US" sz="1200" b="1">
                        <a:solidFill>
                          <a:schemeClr val="bg1"/>
                        </a:solidFill>
                      </a:rPr>
                      <a:t>71.22</a:t>
                    </a:r>
                  </a:p>
                </c:rich>
              </c:tx>
              <c:showVal val="1"/>
            </c:dLbl>
            <c:dLbl>
              <c:idx val="1"/>
              <c:layout/>
              <c:tx>
                <c:rich>
                  <a:bodyPr/>
                  <a:lstStyle/>
                  <a:p>
                    <a:r>
                      <a:rPr lang="en-US" sz="1200" b="1">
                        <a:solidFill>
                          <a:schemeClr val="bg1"/>
                        </a:solidFill>
                      </a:rPr>
                      <a:t>79.04</a:t>
                    </a:r>
                  </a:p>
                </c:rich>
              </c:tx>
              <c:showVal val="1"/>
            </c:dLbl>
            <c:dLbl>
              <c:idx val="2"/>
              <c:layout/>
              <c:tx>
                <c:rich>
                  <a:bodyPr/>
                  <a:lstStyle/>
                  <a:p>
                    <a:r>
                      <a:rPr lang="en-US" sz="1200" b="1">
                        <a:solidFill>
                          <a:schemeClr val="bg1"/>
                        </a:solidFill>
                      </a:rPr>
                      <a:t>97.12</a:t>
                    </a:r>
                  </a:p>
                </c:rich>
              </c:tx>
              <c:showVal val="1"/>
            </c:dLbl>
            <c:dLbl>
              <c:idx val="3"/>
              <c:layout/>
              <c:tx>
                <c:rich>
                  <a:bodyPr/>
                  <a:lstStyle/>
                  <a:p>
                    <a:r>
                      <a:rPr lang="en-US" sz="1200" b="1">
                        <a:solidFill>
                          <a:schemeClr val="bg1"/>
                        </a:solidFill>
                      </a:rPr>
                      <a:t>99.20</a:t>
                    </a:r>
                  </a:p>
                </c:rich>
              </c:tx>
              <c:showVal val="1"/>
            </c:dLbl>
            <c:txPr>
              <a:bodyPr/>
              <a:lstStyle/>
              <a:p>
                <a:pPr>
                  <a:defRPr sz="1200"/>
                </a:pPr>
                <a:endParaRPr lang="es-ES"/>
              </a:p>
            </c:txPr>
            <c:showVal val="1"/>
          </c:dLbls>
          <c:cat>
            <c:strLit>
              <c:ptCount val="4"/>
              <c:pt idx="0">
                <c:v>0.1</c:v>
              </c:pt>
              <c:pt idx="1">
                <c:v>1</c:v>
              </c:pt>
              <c:pt idx="2">
                <c:v>5</c:v>
              </c:pt>
              <c:pt idx="3">
                <c:v>10</c:v>
              </c:pt>
            </c:strLit>
          </c:cat>
          <c:val>
            <c:numLit>
              <c:formatCode>General</c:formatCode>
              <c:ptCount val="4"/>
              <c:pt idx="0">
                <c:v>71.218999999999994</c:v>
              </c:pt>
              <c:pt idx="1">
                <c:v>79.039000000000001</c:v>
              </c:pt>
              <c:pt idx="2">
                <c:v>97.119</c:v>
              </c:pt>
              <c:pt idx="3">
                <c:v>99.194999999999993</c:v>
              </c:pt>
            </c:numLit>
          </c:val>
        </c:ser>
        <c:ser>
          <c:idx val="1"/>
          <c:order val="1"/>
          <c:tx>
            <c:v>Error Estándar</c:v>
          </c:tx>
          <c:dLbls>
            <c:dLbl>
              <c:idx val="0"/>
              <c:layout>
                <c:manualLayout>
                  <c:x val="-2.6004427727020291E-17"/>
                  <c:y val="-8.0200501253132855E-2"/>
                </c:manualLayout>
              </c:layout>
              <c:tx>
                <c:rich>
                  <a:bodyPr/>
                  <a:lstStyle/>
                  <a:p>
                    <a:r>
                      <a:rPr lang="en-US" sz="1200"/>
                      <a:t>11.95</a:t>
                    </a:r>
                  </a:p>
                </c:rich>
              </c:tx>
              <c:showVal val="1"/>
            </c:dLbl>
            <c:dLbl>
              <c:idx val="1"/>
              <c:layout>
                <c:manualLayout>
                  <c:x val="2.8368794326241137E-3"/>
                  <c:y val="-9.5238095238095746E-2"/>
                </c:manualLayout>
              </c:layout>
              <c:tx>
                <c:rich>
                  <a:bodyPr/>
                  <a:lstStyle/>
                  <a:p>
                    <a:r>
                      <a:rPr lang="en-US" sz="1200"/>
                      <a:t>15.54</a:t>
                    </a:r>
                  </a:p>
                </c:rich>
              </c:tx>
              <c:showVal val="1"/>
            </c:dLbl>
            <c:dLbl>
              <c:idx val="2"/>
              <c:layout>
                <c:manualLayout>
                  <c:x val="0"/>
                  <c:y val="-5.0125313283208017E-2"/>
                </c:manualLayout>
              </c:layout>
              <c:tx>
                <c:rich>
                  <a:bodyPr/>
                  <a:lstStyle/>
                  <a:p>
                    <a:r>
                      <a:rPr lang="en-US" sz="1200"/>
                      <a:t>4.42</a:t>
                    </a:r>
                  </a:p>
                </c:rich>
              </c:tx>
              <c:showVal val="1"/>
            </c:dLbl>
            <c:dLbl>
              <c:idx val="3"/>
              <c:layout>
                <c:manualLayout>
                  <c:x val="0"/>
                  <c:y val="-5.0125313283208017E-2"/>
                </c:manualLayout>
              </c:layout>
              <c:tx>
                <c:rich>
                  <a:bodyPr/>
                  <a:lstStyle/>
                  <a:p>
                    <a:r>
                      <a:rPr lang="en-US" sz="1200"/>
                      <a:t>2.46</a:t>
                    </a:r>
                  </a:p>
                </c:rich>
              </c:tx>
              <c:showVal val="1"/>
            </c:dLbl>
            <c:txPr>
              <a:bodyPr/>
              <a:lstStyle/>
              <a:p>
                <a:pPr>
                  <a:defRPr sz="1200"/>
                </a:pPr>
                <a:endParaRPr lang="es-ES"/>
              </a:p>
            </c:txPr>
            <c:showVal val="1"/>
          </c:dLbls>
          <c:val>
            <c:numLit>
              <c:formatCode>General</c:formatCode>
              <c:ptCount val="4"/>
              <c:pt idx="0">
                <c:v>11.945</c:v>
              </c:pt>
              <c:pt idx="1">
                <c:v>15.543999999999999</c:v>
              </c:pt>
              <c:pt idx="2">
                <c:v>4.4210000000000003</c:v>
              </c:pt>
              <c:pt idx="3">
                <c:v>2.4569999999999967</c:v>
              </c:pt>
            </c:numLit>
          </c:val>
        </c:ser>
        <c:dLbls>
          <c:showVal val="1"/>
        </c:dLbls>
        <c:gapWidth val="70"/>
        <c:overlap val="100"/>
        <c:axId val="70673920"/>
        <c:axId val="70675840"/>
      </c:barChart>
      <c:catAx>
        <c:axId val="70673920"/>
        <c:scaling>
          <c:orientation val="minMax"/>
        </c:scaling>
        <c:axPos val="b"/>
        <c:title>
          <c:tx>
            <c:rich>
              <a:bodyPr/>
              <a:lstStyle/>
              <a:p>
                <a:pPr>
                  <a:defRPr sz="1400"/>
                </a:pPr>
                <a:r>
                  <a:rPr lang="en-US" sz="1400"/>
                  <a:t>Dosis</a:t>
                </a:r>
              </a:p>
            </c:rich>
          </c:tx>
          <c:layout/>
        </c:title>
        <c:numFmt formatCode="General" sourceLinked="1"/>
        <c:tickLblPos val="low"/>
        <c:txPr>
          <a:bodyPr/>
          <a:lstStyle/>
          <a:p>
            <a:pPr>
              <a:defRPr sz="1200"/>
            </a:pPr>
            <a:endParaRPr lang="es-ES"/>
          </a:p>
        </c:txPr>
        <c:crossAx val="70675840"/>
        <c:crosses val="autoZero"/>
        <c:auto val="1"/>
        <c:lblAlgn val="ctr"/>
        <c:lblOffset val="100"/>
      </c:catAx>
      <c:valAx>
        <c:axId val="70675840"/>
        <c:scaling>
          <c:orientation val="minMax"/>
        </c:scaling>
        <c:axPos val="l"/>
        <c:majorGridlines/>
        <c:title>
          <c:tx>
            <c:rich>
              <a:bodyPr rot="-5400000" vert="horz"/>
              <a:lstStyle/>
              <a:p>
                <a:pPr>
                  <a:defRPr sz="1400"/>
                </a:pPr>
                <a:r>
                  <a:rPr lang="en-US" sz="1400"/>
                  <a:t>% Inhibicón</a:t>
                </a:r>
              </a:p>
            </c:rich>
          </c:tx>
          <c:layout>
            <c:manualLayout>
              <c:xMode val="edge"/>
              <c:yMode val="edge"/>
              <c:x val="6.7909719377563524E-3"/>
              <c:y val="0.26761084394652018"/>
            </c:manualLayout>
          </c:layout>
        </c:title>
        <c:numFmt formatCode="General" sourceLinked="1"/>
        <c:tickLblPos val="nextTo"/>
        <c:txPr>
          <a:bodyPr/>
          <a:lstStyle/>
          <a:p>
            <a:pPr>
              <a:defRPr sz="1200"/>
            </a:pPr>
            <a:endParaRPr lang="es-ES"/>
          </a:p>
        </c:txPr>
        <c:crossAx val="70673920"/>
        <c:crosses val="autoZero"/>
        <c:crossBetween val="between"/>
      </c:valAx>
    </c:plotArea>
    <c:legend>
      <c:legendPos val="r"/>
      <c:layout>
        <c:manualLayout>
          <c:xMode val="edge"/>
          <c:yMode val="edge"/>
          <c:x val="0.81100144677082764"/>
          <c:y val="0.57350221260155365"/>
          <c:w val="0.18262541393996645"/>
          <c:h val="0.27217760570626348"/>
        </c:manualLayout>
      </c:layout>
      <c:txPr>
        <a:bodyPr/>
        <a:lstStyle/>
        <a:p>
          <a:pPr>
            <a:defRPr sz="1100"/>
          </a:pPr>
          <a:endParaRPr lang="es-ES"/>
        </a:p>
      </c:txPr>
    </c:legend>
    <c:plotVisOnly val="1"/>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8.8681068444777744E-2"/>
          <c:y val="3.0980229127859211E-2"/>
          <c:w val="0.7293277141710286"/>
          <c:h val="0.73497677742051015"/>
        </c:manualLayout>
      </c:layout>
      <c:scatterChart>
        <c:scatterStyle val="lineMarker"/>
        <c:ser>
          <c:idx val="0"/>
          <c:order val="0"/>
          <c:tx>
            <c:v>PROMEDIO</c:v>
          </c:tx>
          <c:spPr>
            <a:ln w="28575">
              <a:noFill/>
            </a:ln>
          </c:spPr>
          <c:trendline>
            <c:trendlineType val="linear"/>
            <c:dispRSqr val="1"/>
            <c:dispEq val="1"/>
            <c:trendlineLbl>
              <c:layout>
                <c:manualLayout>
                  <c:x val="-0.39695213726670842"/>
                  <c:y val="0.83867571751816661"/>
                </c:manualLayout>
              </c:layout>
              <c:numFmt formatCode="General" sourceLinked="0"/>
              <c:txPr>
                <a:bodyPr/>
                <a:lstStyle/>
                <a:p>
                  <a:pPr>
                    <a:defRPr sz="1100"/>
                  </a:pPr>
                  <a:endParaRPr lang="es-ES"/>
                </a:p>
              </c:txPr>
            </c:trendlineLbl>
          </c:trendline>
          <c:xVal>
            <c:numLit>
              <c:formatCode>General</c:formatCode>
              <c:ptCount val="4"/>
              <c:pt idx="0">
                <c:v>-2.3025850929940437</c:v>
              </c:pt>
              <c:pt idx="1">
                <c:v>0</c:v>
              </c:pt>
              <c:pt idx="2">
                <c:v>1.6094379124340998</c:v>
              </c:pt>
              <c:pt idx="3">
                <c:v>2.3025850929940437</c:v>
              </c:pt>
            </c:numLit>
          </c:xVal>
          <c:yVal>
            <c:numLit>
              <c:formatCode>General</c:formatCode>
              <c:ptCount val="4"/>
              <c:pt idx="0">
                <c:v>71.218661766666671</c:v>
              </c:pt>
              <c:pt idx="1">
                <c:v>79.038685053333353</c:v>
              </c:pt>
              <c:pt idx="2">
                <c:v>97.119375779999658</c:v>
              </c:pt>
              <c:pt idx="3">
                <c:v>99.194753446666653</c:v>
              </c:pt>
            </c:numLit>
          </c:yVal>
        </c:ser>
        <c:ser>
          <c:idx val="1"/>
          <c:order val="1"/>
          <c:tx>
            <c:v>DL50</c:v>
          </c:tx>
          <c:spPr>
            <a:ln w="28575">
              <a:noFill/>
            </a:ln>
          </c:spPr>
          <c:xVal>
            <c:numRef>
              <c:f>'ANALISIS DE DATOS'!$F$31</c:f>
              <c:numCache>
                <c:formatCode>0.000</c:formatCode>
                <c:ptCount val="1"/>
                <c:pt idx="0">
                  <c:v>-5.2539999999999996</c:v>
                </c:pt>
              </c:numCache>
            </c:numRef>
          </c:xVal>
          <c:yVal>
            <c:numLit>
              <c:formatCode>General</c:formatCode>
              <c:ptCount val="1"/>
              <c:pt idx="0">
                <c:v>50</c:v>
              </c:pt>
            </c:numLit>
          </c:yVal>
        </c:ser>
        <c:axId val="71261568"/>
        <c:axId val="71300608"/>
      </c:scatterChart>
      <c:valAx>
        <c:axId val="71261568"/>
        <c:scaling>
          <c:orientation val="minMax"/>
        </c:scaling>
        <c:axPos val="b"/>
        <c:title>
          <c:tx>
            <c:rich>
              <a:bodyPr/>
              <a:lstStyle/>
              <a:p>
                <a:pPr>
                  <a:defRPr sz="1400"/>
                </a:pPr>
                <a:r>
                  <a:rPr lang="en-US" sz="1400"/>
                  <a:t>Ln(Dosis)</a:t>
                </a:r>
              </a:p>
            </c:rich>
          </c:tx>
          <c:layout>
            <c:manualLayout>
              <c:xMode val="edge"/>
              <c:yMode val="edge"/>
              <c:x val="0.38887459792147994"/>
              <c:y val="0.89801052101403656"/>
            </c:manualLayout>
          </c:layout>
        </c:title>
        <c:numFmt formatCode="General" sourceLinked="1"/>
        <c:tickLblPos val="nextTo"/>
        <c:txPr>
          <a:bodyPr/>
          <a:lstStyle/>
          <a:p>
            <a:pPr>
              <a:defRPr sz="1200"/>
            </a:pPr>
            <a:endParaRPr lang="es-ES"/>
          </a:p>
        </c:txPr>
        <c:crossAx val="71300608"/>
        <c:crosses val="autoZero"/>
        <c:crossBetween val="midCat"/>
      </c:valAx>
      <c:valAx>
        <c:axId val="71300608"/>
        <c:scaling>
          <c:orientation val="minMax"/>
          <c:max val="100"/>
        </c:scaling>
        <c:axPos val="l"/>
        <c:majorGridlines/>
        <c:title>
          <c:tx>
            <c:rich>
              <a:bodyPr rot="-5400000" vert="horz"/>
              <a:lstStyle/>
              <a:p>
                <a:pPr>
                  <a:defRPr sz="1400"/>
                </a:pPr>
                <a:r>
                  <a:rPr lang="en-US" sz="1400" dirty="0" err="1"/>
                  <a:t>Porcentaje</a:t>
                </a:r>
                <a:r>
                  <a:rPr lang="en-US" sz="1400" dirty="0"/>
                  <a:t> de </a:t>
                </a:r>
                <a:r>
                  <a:rPr lang="en-US" sz="1400" dirty="0" err="1"/>
                  <a:t>Inhibición</a:t>
                </a:r>
                <a:endParaRPr lang="en-US" sz="1400" dirty="0"/>
              </a:p>
            </c:rich>
          </c:tx>
          <c:layout>
            <c:manualLayout>
              <c:xMode val="edge"/>
              <c:yMode val="edge"/>
              <c:x val="2.5687671416148292E-2"/>
              <c:y val="8.0134571870906293E-2"/>
            </c:manualLayout>
          </c:layout>
        </c:title>
        <c:numFmt formatCode="General" sourceLinked="1"/>
        <c:tickLblPos val="nextTo"/>
        <c:txPr>
          <a:bodyPr/>
          <a:lstStyle/>
          <a:p>
            <a:pPr>
              <a:defRPr sz="1200"/>
            </a:pPr>
            <a:endParaRPr lang="es-ES"/>
          </a:p>
        </c:txPr>
        <c:crossAx val="71261568"/>
        <c:crosses val="autoZero"/>
        <c:crossBetween val="midCat"/>
      </c:valAx>
    </c:plotArea>
    <c:legend>
      <c:legendPos val="r"/>
      <c:legendEntry>
        <c:idx val="2"/>
        <c:txPr>
          <a:bodyPr/>
          <a:lstStyle/>
          <a:p>
            <a:pPr>
              <a:defRPr sz="1200"/>
            </a:pPr>
            <a:endParaRPr lang="es-ES"/>
          </a:p>
        </c:txPr>
      </c:legendEntry>
      <c:layout>
        <c:manualLayout>
          <c:xMode val="edge"/>
          <c:yMode val="edge"/>
          <c:x val="0.80653830715369912"/>
          <c:y val="0.52948881858705754"/>
          <c:w val="0.19346169284630177"/>
          <c:h val="0.31346186747793897"/>
        </c:manualLayout>
      </c:layout>
      <c:txPr>
        <a:bodyPr/>
        <a:lstStyle/>
        <a:p>
          <a:pPr>
            <a:defRPr sz="1200"/>
          </a:pPr>
          <a:endParaRPr lang="es-ES"/>
        </a:p>
      </c:txPr>
    </c:legend>
    <c:plotVisOnly val="1"/>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1600528007346222"/>
          <c:y val="4.4079475730528804E-2"/>
          <c:w val="0.85580303030303995"/>
          <c:h val="0.77280146920219484"/>
        </c:manualLayout>
      </c:layout>
      <c:barChart>
        <c:barDir val="col"/>
        <c:grouping val="stacked"/>
        <c:ser>
          <c:idx val="0"/>
          <c:order val="0"/>
          <c:tx>
            <c:v>Promedio</c:v>
          </c:tx>
          <c:errBars>
            <c:errBarType val="both"/>
            <c:errValType val="cust"/>
            <c:plus>
              <c:numLit>
                <c:formatCode>General</c:formatCode>
                <c:ptCount val="4"/>
                <c:pt idx="0">
                  <c:v>0.97531603525473853</c:v>
                </c:pt>
                <c:pt idx="1">
                  <c:v>1.2691446695449518</c:v>
                </c:pt>
                <c:pt idx="2">
                  <c:v>0.36098489035621539</c:v>
                </c:pt>
                <c:pt idx="3">
                  <c:v>0.20064389125692941</c:v>
                </c:pt>
              </c:numLit>
            </c:plus>
            <c:minus>
              <c:numLit>
                <c:formatCode>General</c:formatCode>
                <c:ptCount val="4"/>
                <c:pt idx="0">
                  <c:v>#N/A</c:v>
                </c:pt>
                <c:pt idx="1">
                  <c:v>#N/A</c:v>
                </c:pt>
                <c:pt idx="2">
                  <c:v>#N/A</c:v>
                </c:pt>
                <c:pt idx="3">
                  <c:v>#N/A</c:v>
                </c:pt>
              </c:numLit>
            </c:minus>
          </c:errBars>
          <c:cat>
            <c:strLit>
              <c:ptCount val="4"/>
              <c:pt idx="0">
                <c:v>0.1</c:v>
              </c:pt>
              <c:pt idx="1">
                <c:v>1</c:v>
              </c:pt>
              <c:pt idx="2">
                <c:v>5</c:v>
              </c:pt>
              <c:pt idx="3">
                <c:v>10</c:v>
              </c:pt>
            </c:strLit>
          </c:cat>
          <c:val>
            <c:numLit>
              <c:formatCode>General</c:formatCode>
              <c:ptCount val="4"/>
              <c:pt idx="0">
                <c:v>71.218661766666656</c:v>
              </c:pt>
              <c:pt idx="1">
                <c:v>79.038685053333339</c:v>
              </c:pt>
              <c:pt idx="2">
                <c:v>97.119375779999658</c:v>
              </c:pt>
              <c:pt idx="3">
                <c:v>99.194753446666653</c:v>
              </c:pt>
            </c:numLit>
          </c:val>
        </c:ser>
        <c:overlap val="100"/>
        <c:axId val="70376832"/>
        <c:axId val="71648768"/>
      </c:barChart>
      <c:catAx>
        <c:axId val="70376832"/>
        <c:scaling>
          <c:orientation val="minMax"/>
        </c:scaling>
        <c:axPos val="b"/>
        <c:title>
          <c:tx>
            <c:rich>
              <a:bodyPr/>
              <a:lstStyle/>
              <a:p>
                <a:pPr>
                  <a:defRPr sz="1400"/>
                </a:pPr>
                <a:r>
                  <a:rPr lang="en-US" sz="1400"/>
                  <a:t>Dosis (%)</a:t>
                </a:r>
              </a:p>
            </c:rich>
          </c:tx>
          <c:layout/>
        </c:title>
        <c:tickLblPos val="nextTo"/>
        <c:txPr>
          <a:bodyPr/>
          <a:lstStyle/>
          <a:p>
            <a:pPr>
              <a:defRPr sz="1200"/>
            </a:pPr>
            <a:endParaRPr lang="es-ES"/>
          </a:p>
        </c:txPr>
        <c:crossAx val="71648768"/>
        <c:crosses val="autoZero"/>
        <c:auto val="1"/>
        <c:lblAlgn val="ctr"/>
        <c:lblOffset val="100"/>
      </c:catAx>
      <c:valAx>
        <c:axId val="71648768"/>
        <c:scaling>
          <c:orientation val="minMax"/>
        </c:scaling>
        <c:axPos val="l"/>
        <c:majorGridlines/>
        <c:title>
          <c:tx>
            <c:rich>
              <a:bodyPr rot="-5400000" vert="horz"/>
              <a:lstStyle/>
              <a:p>
                <a:pPr>
                  <a:defRPr sz="1400"/>
                </a:pPr>
                <a:r>
                  <a:rPr lang="en-US" sz="1400" dirty="0" err="1" smtClean="0"/>
                  <a:t>Promedio</a:t>
                </a:r>
                <a:endParaRPr lang="en-US" sz="1400" dirty="0"/>
              </a:p>
            </c:rich>
          </c:tx>
          <c:layout/>
        </c:title>
        <c:numFmt formatCode="General" sourceLinked="1"/>
        <c:tickLblPos val="nextTo"/>
        <c:txPr>
          <a:bodyPr/>
          <a:lstStyle/>
          <a:p>
            <a:pPr>
              <a:defRPr sz="1200"/>
            </a:pPr>
            <a:endParaRPr lang="es-ES"/>
          </a:p>
        </c:txPr>
        <c:crossAx val="70376832"/>
        <c:crosses val="autoZero"/>
        <c:crossBetween val="between"/>
      </c:valAx>
    </c:plotArea>
    <c:plotVisOnly val="1"/>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0.40556</cdr:x>
      <cdr:y>0.18676</cdr:y>
    </cdr:from>
    <cdr:to>
      <cdr:x>0.47289</cdr:x>
      <cdr:y>0.2898</cdr:y>
    </cdr:to>
    <cdr:sp macro="" textlink="">
      <cdr:nvSpPr>
        <cdr:cNvPr id="2" name="1 Rectángulo"/>
        <cdr:cNvSpPr/>
      </cdr:nvSpPr>
      <cdr:spPr>
        <a:xfrm xmlns:a="http://schemas.openxmlformats.org/drawingml/2006/main">
          <a:off x="1766618" y="500332"/>
          <a:ext cx="293298" cy="27604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ES" sz="1600" b="1">
              <a:solidFill>
                <a:schemeClr val="tx1"/>
              </a:solidFill>
            </a:rPr>
            <a:t>C</a:t>
          </a:r>
        </a:p>
      </cdr:txBody>
    </cdr:sp>
  </cdr:relSizeAnchor>
  <cdr:relSizeAnchor xmlns:cdr="http://schemas.openxmlformats.org/drawingml/2006/chartDrawing">
    <cdr:from>
      <cdr:x>0.19209</cdr:x>
      <cdr:y>0.22862</cdr:y>
    </cdr:from>
    <cdr:to>
      <cdr:x>0.25943</cdr:x>
      <cdr:y>0.33166</cdr:y>
    </cdr:to>
    <cdr:sp macro="" textlink="">
      <cdr:nvSpPr>
        <cdr:cNvPr id="3" name="1 Rectángulo"/>
        <cdr:cNvSpPr/>
      </cdr:nvSpPr>
      <cdr:spPr>
        <a:xfrm xmlns:a="http://schemas.openxmlformats.org/drawingml/2006/main">
          <a:off x="836763" y="612475"/>
          <a:ext cx="293298" cy="27604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s-ES" sz="1600" b="1">
              <a:solidFill>
                <a:sysClr val="windowText" lastClr="000000"/>
              </a:solidFill>
            </a:rPr>
            <a:t>B</a:t>
          </a:r>
        </a:p>
      </cdr:txBody>
    </cdr:sp>
  </cdr:relSizeAnchor>
  <cdr:relSizeAnchor xmlns:cdr="http://schemas.openxmlformats.org/drawingml/2006/chartDrawing">
    <cdr:from>
      <cdr:x>0.61985</cdr:x>
      <cdr:y>0.06118</cdr:y>
    </cdr:from>
    <cdr:to>
      <cdr:x>0.68718</cdr:x>
      <cdr:y>0.16422</cdr:y>
    </cdr:to>
    <cdr:sp macro="" textlink="">
      <cdr:nvSpPr>
        <cdr:cNvPr id="4" name="1 Rectángulo"/>
        <cdr:cNvSpPr/>
      </cdr:nvSpPr>
      <cdr:spPr>
        <a:xfrm xmlns:a="http://schemas.openxmlformats.org/drawingml/2006/main">
          <a:off x="2700069" y="163902"/>
          <a:ext cx="293298" cy="27604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s-ES" sz="1600" b="1" dirty="0">
              <a:solidFill>
                <a:sysClr val="windowText" lastClr="000000"/>
              </a:solidFill>
            </a:rPr>
            <a:t>A</a:t>
          </a:r>
        </a:p>
      </cdr:txBody>
    </cdr:sp>
  </cdr:relSizeAnchor>
  <cdr:relSizeAnchor xmlns:cdr="http://schemas.openxmlformats.org/drawingml/2006/chartDrawing">
    <cdr:from>
      <cdr:x>0.83175</cdr:x>
      <cdr:y>0.0483</cdr:y>
    </cdr:from>
    <cdr:to>
      <cdr:x>0.89908</cdr:x>
      <cdr:y>0.15134</cdr:y>
    </cdr:to>
    <cdr:sp macro="" textlink="">
      <cdr:nvSpPr>
        <cdr:cNvPr id="5" name="1 Rectángulo"/>
        <cdr:cNvSpPr/>
      </cdr:nvSpPr>
      <cdr:spPr>
        <a:xfrm xmlns:a="http://schemas.openxmlformats.org/drawingml/2006/main">
          <a:off x="3623094" y="129396"/>
          <a:ext cx="293298" cy="27604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s-ES" sz="1600" b="1">
              <a:solidFill>
                <a:sysClr val="windowText" lastClr="000000"/>
              </a:solidFill>
            </a:rPr>
            <a: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45EA1BD-1F5F-4A7C-B967-2AA978FADA46}" type="datetimeFigureOut">
              <a:rPr lang="es-ES" smtClean="0"/>
              <a:pPr/>
              <a:t>15/09/2010</a:t>
            </a:fld>
            <a:endParaRPr lang="es-ES"/>
          </a:p>
        </p:txBody>
      </p:sp>
      <p:sp>
        <p:nvSpPr>
          <p:cNvPr id="4" name="3 Marcador de pie de página"/>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044216B-2412-448B-AE6D-AF916A54C903}"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7DD1949-70D9-49D3-BC32-6A70F49CDDA2}" type="datetimeFigureOut">
              <a:rPr lang="es-ES" smtClean="0"/>
              <a:pPr/>
              <a:t>15/09/2010</a:t>
            </a:fld>
            <a:endParaRPr lang="es-E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731839" y="4560889"/>
            <a:ext cx="5851525" cy="43195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45572F3-48C3-402C-AB45-2DAC77DAAE5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Desviación es la dispersión de los datos respecto a su media, lo que indica que 68% de los datos caen dentro de 1 desviación y el 95 % caen dentro de dos desviaciones, el 99% cae dentro de 3 desviaciones 	 </a:t>
            </a:r>
          </a:p>
          <a:p>
            <a:r>
              <a:rPr lang="es-ES" dirty="0" smtClean="0"/>
              <a:t>Sesgo = 0 simétrica</a:t>
            </a:r>
          </a:p>
          <a:p>
            <a:r>
              <a:rPr lang="es-ES" dirty="0" smtClean="0"/>
              <a:t>Sesgo positivo cola larga a la derecha</a:t>
            </a:r>
          </a:p>
          <a:p>
            <a:r>
              <a:rPr lang="es-ES" dirty="0" smtClean="0"/>
              <a:t>Sesgo negativo cola larga a la izquierda</a:t>
            </a:r>
          </a:p>
          <a:p>
            <a:r>
              <a:rPr lang="es-ES" dirty="0" smtClean="0"/>
              <a:t>Curtosis = 0 distribución mesocúrtica</a:t>
            </a:r>
          </a:p>
          <a:p>
            <a:r>
              <a:rPr lang="es-ES" dirty="0" smtClean="0"/>
              <a:t>Curtosis &gt;0 leptocúrtica</a:t>
            </a:r>
          </a:p>
          <a:p>
            <a:r>
              <a:rPr lang="es-ES" dirty="0" smtClean="0"/>
              <a:t>Curtosis&lt;0 platicúrtica</a:t>
            </a:r>
          </a:p>
          <a:p>
            <a:r>
              <a:rPr lang="es-ES" dirty="0" smtClean="0"/>
              <a:t>Error estándar= medida de cuanto el valor de la media varia de muestra a muestra tomada de la misma distribución</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Intersección beta 0 = se denomina intersección en Y por que su valor es el punto en el cual la línea de regresión cruza el eje Y por que su valor es el punto en el cual la línea de regresión cruza el eje Y, es decir el eje vertical</a:t>
            </a:r>
          </a:p>
          <a:p>
            <a:r>
              <a:rPr lang="es-ES" dirty="0" smtClean="0"/>
              <a:t>Pendiente beta 1 = representa que tanto cada cambio de unidad de la variable independiente X cambia la variable dependiente Y.</a:t>
            </a:r>
          </a:p>
          <a:p>
            <a:endParaRPr lang="es-ES" dirty="0"/>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34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45572F3-48C3-402C-AB45-2DAC77DAAE55}"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solidFill>
          <a:schemeClr val="accent1"/>
        </a:solidFill>
        <a:effectLst/>
      </p:bgPr>
    </p:bg>
    <p:spTree>
      <p:nvGrpSpPr>
        <p:cNvPr id="1" name=""/>
        <p:cNvGrpSpPr/>
        <p:nvPr/>
      </p:nvGrpSpPr>
      <p:grpSpPr>
        <a:xfrm>
          <a:off x="0" y="0"/>
          <a:ext cx="0" cy="0"/>
          <a:chOff x="0" y="0"/>
          <a:chExt cx="0" cy="0"/>
        </a:xfrm>
      </p:grpSpPr>
      <p:sp>
        <p:nvSpPr>
          <p:cNvPr id="3206" name="Rectangle 134"/>
          <p:cNvSpPr>
            <a:spLocks noChangeArrowheads="1"/>
          </p:cNvSpPr>
          <p:nvPr/>
        </p:nvSpPr>
        <p:spPr bwMode="gray">
          <a:xfrm>
            <a:off x="6686550" y="0"/>
            <a:ext cx="2457450" cy="6858000"/>
          </a:xfrm>
          <a:prstGeom prst="rect">
            <a:avLst/>
          </a:prstGeom>
          <a:solidFill>
            <a:schemeClr val="accent2"/>
          </a:solidFill>
          <a:ln w="9525">
            <a:noFill/>
            <a:miter lim="800000"/>
            <a:headEnd/>
            <a:tailEnd/>
          </a:ln>
          <a:effectLst/>
        </p:spPr>
        <p:txBody>
          <a:bodyPr wrap="none" anchor="ctr"/>
          <a:lstStyle/>
          <a:p>
            <a:endParaRPr lang="es-ES"/>
          </a:p>
        </p:txBody>
      </p:sp>
      <p:sp>
        <p:nvSpPr>
          <p:cNvPr id="3209" name="Rectangle 137"/>
          <p:cNvSpPr>
            <a:spLocks noChangeArrowheads="1"/>
          </p:cNvSpPr>
          <p:nvPr/>
        </p:nvSpPr>
        <p:spPr bwMode="gray">
          <a:xfrm>
            <a:off x="0" y="0"/>
            <a:ext cx="9144000" cy="581025"/>
          </a:xfrm>
          <a:prstGeom prst="rect">
            <a:avLst/>
          </a:prstGeom>
          <a:solidFill>
            <a:schemeClr val="bg1">
              <a:alpha val="30000"/>
            </a:schemeClr>
          </a:solidFill>
          <a:ln w="9525">
            <a:noFill/>
            <a:miter lim="800000"/>
            <a:headEnd/>
            <a:tailEnd/>
          </a:ln>
          <a:effectLst/>
        </p:spPr>
        <p:txBody>
          <a:bodyPr wrap="none" anchor="ctr"/>
          <a:lstStyle/>
          <a:p>
            <a:endParaRPr lang="es-ES"/>
          </a:p>
        </p:txBody>
      </p:sp>
      <p:sp>
        <p:nvSpPr>
          <p:cNvPr id="3207" name="Rectangle 135"/>
          <p:cNvSpPr>
            <a:spLocks noChangeArrowheads="1"/>
          </p:cNvSpPr>
          <p:nvPr/>
        </p:nvSpPr>
        <p:spPr bwMode="gray">
          <a:xfrm>
            <a:off x="0" y="6496050"/>
            <a:ext cx="6688138" cy="361950"/>
          </a:xfrm>
          <a:prstGeom prst="rect">
            <a:avLst/>
          </a:prstGeom>
          <a:solidFill>
            <a:schemeClr val="hlink"/>
          </a:solidFill>
          <a:ln w="9525">
            <a:noFill/>
            <a:miter lim="800000"/>
            <a:headEnd/>
            <a:tailEnd/>
          </a:ln>
          <a:effectLst/>
        </p:spPr>
        <p:txBody>
          <a:bodyPr wrap="none" anchor="ctr"/>
          <a:lstStyle/>
          <a:p>
            <a:endParaRPr lang="es-ES"/>
          </a:p>
        </p:txBody>
      </p:sp>
      <p:sp>
        <p:nvSpPr>
          <p:cNvPr id="3208" name="Rectangle 136"/>
          <p:cNvSpPr>
            <a:spLocks noChangeArrowheads="1"/>
          </p:cNvSpPr>
          <p:nvPr/>
        </p:nvSpPr>
        <p:spPr bwMode="gray">
          <a:xfrm>
            <a:off x="6686550" y="6496050"/>
            <a:ext cx="2457450" cy="361950"/>
          </a:xfrm>
          <a:prstGeom prst="rect">
            <a:avLst/>
          </a:prstGeom>
          <a:solidFill>
            <a:schemeClr val="folHlink"/>
          </a:solidFill>
          <a:ln w="9525">
            <a:noFill/>
            <a:miter lim="800000"/>
            <a:headEnd/>
            <a:tailEnd/>
          </a:ln>
          <a:effectLst/>
        </p:spPr>
        <p:txBody>
          <a:bodyPr wrap="none" anchor="ctr"/>
          <a:lstStyle/>
          <a:p>
            <a:endParaRPr lang="es-ES"/>
          </a:p>
        </p:txBody>
      </p:sp>
      <p:sp>
        <p:nvSpPr>
          <p:cNvPr id="3076" name="Rectangle 4"/>
          <p:cNvSpPr>
            <a:spLocks noGrp="1" noChangeArrowheads="1"/>
          </p:cNvSpPr>
          <p:nvPr>
            <p:ph type="dt" sz="half" idx="2"/>
          </p:nvPr>
        </p:nvSpPr>
        <p:spPr>
          <a:xfrm>
            <a:off x="685800" y="6553200"/>
            <a:ext cx="1981200" cy="244475"/>
          </a:xfrm>
        </p:spPr>
        <p:txBody>
          <a:bodyPr/>
          <a:lstStyle>
            <a:lvl1pPr>
              <a:defRPr sz="1200">
                <a:solidFill>
                  <a:srgbClr val="FFFFFF"/>
                </a:solidFill>
              </a:defRPr>
            </a:lvl1pPr>
          </a:lstStyle>
          <a:p>
            <a:endParaRPr lang="en-US"/>
          </a:p>
        </p:txBody>
      </p:sp>
      <p:sp>
        <p:nvSpPr>
          <p:cNvPr id="3077" name="Rectangle 5"/>
          <p:cNvSpPr>
            <a:spLocks noGrp="1" noChangeArrowheads="1"/>
          </p:cNvSpPr>
          <p:nvPr>
            <p:ph type="ftr" sz="quarter" idx="3"/>
          </p:nvPr>
        </p:nvSpPr>
        <p:spPr>
          <a:xfrm>
            <a:off x="6858000" y="6540500"/>
            <a:ext cx="2133600" cy="244475"/>
          </a:xfrm>
        </p:spPr>
        <p:txBody>
          <a:bodyPr/>
          <a:lstStyle>
            <a:lvl1pPr>
              <a:defRPr sz="1400" b="0">
                <a:solidFill>
                  <a:srgbClr val="FFFFFF"/>
                </a:solidFill>
              </a:defRPr>
            </a:lvl1pPr>
          </a:lstStyle>
          <a:p>
            <a:r>
              <a:rPr lang="en-US"/>
              <a:t>www.themegallery.com</a:t>
            </a:r>
          </a:p>
        </p:txBody>
      </p:sp>
      <p:sp>
        <p:nvSpPr>
          <p:cNvPr id="3078" name="Rectangle 6"/>
          <p:cNvSpPr>
            <a:spLocks noGrp="1" noChangeArrowheads="1"/>
          </p:cNvSpPr>
          <p:nvPr>
            <p:ph type="sldNum" sz="quarter" idx="4"/>
          </p:nvPr>
        </p:nvSpPr>
        <p:spPr>
          <a:xfrm>
            <a:off x="228600" y="6553200"/>
            <a:ext cx="381000" cy="244475"/>
          </a:xfrm>
        </p:spPr>
        <p:txBody>
          <a:bodyPr/>
          <a:lstStyle>
            <a:lvl1pPr>
              <a:defRPr sz="1200">
                <a:solidFill>
                  <a:srgbClr val="FFFFFF"/>
                </a:solidFill>
              </a:defRPr>
            </a:lvl1pPr>
          </a:lstStyle>
          <a:p>
            <a:fld id="{4863171B-A017-4B38-9A0D-4AEB9F64DDBB}" type="slidenum">
              <a:rPr lang="en-US"/>
              <a:pPr/>
              <a:t>‹Nº›</a:t>
            </a:fld>
            <a:endParaRPr lang="en-US"/>
          </a:p>
        </p:txBody>
      </p:sp>
      <p:sp>
        <p:nvSpPr>
          <p:cNvPr id="3086" name="Text Box 14"/>
          <p:cNvSpPr txBox="1">
            <a:spLocks noChangeArrowheads="1"/>
          </p:cNvSpPr>
          <p:nvPr/>
        </p:nvSpPr>
        <p:spPr bwMode="gray">
          <a:xfrm>
            <a:off x="152400" y="98425"/>
            <a:ext cx="1066800" cy="412750"/>
          </a:xfrm>
          <a:prstGeom prst="rect">
            <a:avLst/>
          </a:prstGeom>
          <a:noFill/>
          <a:ln w="9525">
            <a:noFill/>
            <a:miter lim="800000"/>
            <a:headEnd/>
            <a:tailEnd/>
          </a:ln>
          <a:effectLst/>
        </p:spPr>
        <p:txBody>
          <a:bodyPr>
            <a:spAutoFit/>
          </a:bodyPr>
          <a:lstStyle/>
          <a:p>
            <a:r>
              <a:rPr lang="en-US" sz="2100" b="1" i="1">
                <a:solidFill>
                  <a:srgbClr val="D9171F"/>
                </a:solidFill>
                <a:latin typeface="Verdana" pitchFamily="34" charset="0"/>
              </a:rPr>
              <a:t>LOGO</a:t>
            </a:r>
          </a:p>
        </p:txBody>
      </p:sp>
      <p:sp>
        <p:nvSpPr>
          <p:cNvPr id="3075" name="Rectangle 3"/>
          <p:cNvSpPr>
            <a:spLocks noGrp="1" noChangeArrowheads="1"/>
          </p:cNvSpPr>
          <p:nvPr>
            <p:ph type="subTitle" idx="1"/>
          </p:nvPr>
        </p:nvSpPr>
        <p:spPr bwMode="gray">
          <a:xfrm>
            <a:off x="1295400" y="2514600"/>
            <a:ext cx="5324475" cy="381000"/>
          </a:xfrm>
        </p:spPr>
        <p:txBody>
          <a:bodyPr/>
          <a:lstStyle>
            <a:lvl1pPr marL="0" indent="0" algn="r">
              <a:buFont typeface="Wingdings" pitchFamily="2" charset="2"/>
              <a:buNone/>
              <a:defRPr sz="2200">
                <a:solidFill>
                  <a:srgbClr val="FFFFFF"/>
                </a:solidFill>
              </a:defRPr>
            </a:lvl1pPr>
          </a:lstStyle>
          <a:p>
            <a:r>
              <a:rPr lang="es-ES" smtClean="0"/>
              <a:t>Haga clic para modificar el estilo de subtítulo del patrón</a:t>
            </a:r>
            <a:endParaRPr lang="en-US"/>
          </a:p>
        </p:txBody>
      </p:sp>
      <p:sp>
        <p:nvSpPr>
          <p:cNvPr id="3074" name="Rectangle 2"/>
          <p:cNvSpPr>
            <a:spLocks noGrp="1" noChangeArrowheads="1"/>
          </p:cNvSpPr>
          <p:nvPr>
            <p:ph type="ctrTitle"/>
          </p:nvPr>
        </p:nvSpPr>
        <p:spPr>
          <a:xfrm>
            <a:off x="533400" y="2057400"/>
            <a:ext cx="6096000" cy="457200"/>
          </a:xfrm>
        </p:spPr>
        <p:txBody>
          <a:bodyPr/>
          <a:lstStyle>
            <a:lvl1pPr algn="r">
              <a:defRPr sz="3600">
                <a:solidFill>
                  <a:srgbClr val="FFFFFF"/>
                </a:solidFill>
              </a:defRPr>
            </a:lvl1pPr>
          </a:lstStyle>
          <a:p>
            <a:r>
              <a:rPr lang="es-ES" smtClean="0"/>
              <a:t>Haga clic para modificar el estilo de título del patrón</a:t>
            </a:r>
            <a:endParaRPr lang="en-US"/>
          </a:p>
        </p:txBody>
      </p:sp>
      <p:grpSp>
        <p:nvGrpSpPr>
          <p:cNvPr id="3259" name="Group 187"/>
          <p:cNvGrpSpPr>
            <a:grpSpLocks/>
          </p:cNvGrpSpPr>
          <p:nvPr/>
        </p:nvGrpSpPr>
        <p:grpSpPr bwMode="auto">
          <a:xfrm>
            <a:off x="4935538" y="590550"/>
            <a:ext cx="1747837" cy="895350"/>
            <a:chOff x="3120" y="366"/>
            <a:chExt cx="1101" cy="564"/>
          </a:xfrm>
        </p:grpSpPr>
        <p:sp>
          <p:nvSpPr>
            <p:cNvPr id="3260" name="Rectangle 188" descr="an_a"/>
            <p:cNvSpPr>
              <a:spLocks noChangeArrowheads="1"/>
            </p:cNvSpPr>
            <p:nvPr userDrawn="1"/>
          </p:nvSpPr>
          <p:spPr bwMode="gray">
            <a:xfrm>
              <a:off x="3123" y="369"/>
              <a:ext cx="1098" cy="558"/>
            </a:xfrm>
            <a:prstGeom prst="rect">
              <a:avLst/>
            </a:prstGeom>
            <a:blipFill dpi="0" rotWithShape="1">
              <a:blip r:embed="rId2"/>
              <a:srcRect/>
              <a:stretch>
                <a:fillRect/>
              </a:stretch>
            </a:blipFill>
            <a:ln w="9525">
              <a:noFill/>
              <a:miter lim="800000"/>
              <a:headEnd/>
              <a:tailEnd/>
            </a:ln>
            <a:effectLst/>
          </p:spPr>
          <p:txBody>
            <a:bodyPr wrap="none" anchor="ctr"/>
            <a:lstStyle/>
            <a:p>
              <a:endParaRPr lang="es-ES"/>
            </a:p>
          </p:txBody>
        </p:sp>
        <p:grpSp>
          <p:nvGrpSpPr>
            <p:cNvPr id="3261" name="Group 189"/>
            <p:cNvGrpSpPr>
              <a:grpSpLocks/>
            </p:cNvGrpSpPr>
            <p:nvPr userDrawn="1"/>
          </p:nvGrpSpPr>
          <p:grpSpPr bwMode="auto">
            <a:xfrm>
              <a:off x="3120" y="366"/>
              <a:ext cx="1099" cy="564"/>
              <a:chOff x="3120" y="366"/>
              <a:chExt cx="1099" cy="564"/>
            </a:xfrm>
          </p:grpSpPr>
          <p:sp>
            <p:nvSpPr>
              <p:cNvPr id="3262" name="Line 190"/>
              <p:cNvSpPr>
                <a:spLocks noChangeShapeType="1"/>
              </p:cNvSpPr>
              <p:nvPr userDrawn="1"/>
            </p:nvSpPr>
            <p:spPr bwMode="gray">
              <a:xfrm>
                <a:off x="3120" y="366"/>
                <a:ext cx="1097" cy="0"/>
              </a:xfrm>
              <a:prstGeom prst="line">
                <a:avLst/>
              </a:prstGeom>
              <a:noFill/>
              <a:ln w="9525">
                <a:solidFill>
                  <a:srgbClr val="FFFFFF"/>
                </a:solidFill>
                <a:round/>
                <a:headEnd/>
                <a:tailEnd/>
              </a:ln>
              <a:effectLst/>
            </p:spPr>
            <p:txBody>
              <a:bodyPr/>
              <a:lstStyle/>
              <a:p>
                <a:endParaRPr lang="es-ES"/>
              </a:p>
            </p:txBody>
          </p:sp>
          <p:sp>
            <p:nvSpPr>
              <p:cNvPr id="3263" name="Line 191"/>
              <p:cNvSpPr>
                <a:spLocks noChangeShapeType="1"/>
              </p:cNvSpPr>
              <p:nvPr userDrawn="1"/>
            </p:nvSpPr>
            <p:spPr bwMode="gray">
              <a:xfrm flipV="1">
                <a:off x="3120" y="927"/>
                <a:ext cx="1099" cy="3"/>
              </a:xfrm>
              <a:prstGeom prst="line">
                <a:avLst/>
              </a:prstGeom>
              <a:noFill/>
              <a:ln w="9525">
                <a:solidFill>
                  <a:srgbClr val="FFFFFF"/>
                </a:solidFill>
                <a:round/>
                <a:headEnd/>
                <a:tailEnd/>
              </a:ln>
              <a:effectLst/>
            </p:spPr>
            <p:txBody>
              <a:bodyPr/>
              <a:lstStyle/>
              <a:p>
                <a:endParaRPr lang="es-ES"/>
              </a:p>
            </p:txBody>
          </p:sp>
          <p:sp>
            <p:nvSpPr>
              <p:cNvPr id="3264" name="Line 192"/>
              <p:cNvSpPr>
                <a:spLocks noChangeShapeType="1"/>
              </p:cNvSpPr>
              <p:nvPr userDrawn="1"/>
            </p:nvSpPr>
            <p:spPr bwMode="gray">
              <a:xfrm>
                <a:off x="3120" y="368"/>
                <a:ext cx="0" cy="561"/>
              </a:xfrm>
              <a:prstGeom prst="line">
                <a:avLst/>
              </a:prstGeom>
              <a:noFill/>
              <a:ln w="9525">
                <a:solidFill>
                  <a:srgbClr val="FFFFFF"/>
                </a:solidFill>
                <a:round/>
                <a:headEnd/>
                <a:tailEnd/>
              </a:ln>
              <a:effectLst/>
            </p:spPr>
            <p:txBody>
              <a:bodyPr/>
              <a:lstStyle/>
              <a:p>
                <a:endParaRPr lang="es-ES"/>
              </a:p>
            </p:txBody>
          </p:sp>
        </p:grpSp>
      </p:grpSp>
      <p:grpSp>
        <p:nvGrpSpPr>
          <p:cNvPr id="3271" name="Group 199"/>
          <p:cNvGrpSpPr>
            <a:grpSpLocks/>
          </p:cNvGrpSpPr>
          <p:nvPr/>
        </p:nvGrpSpPr>
        <p:grpSpPr bwMode="auto">
          <a:xfrm>
            <a:off x="4938713" y="3654425"/>
            <a:ext cx="1747837" cy="895350"/>
            <a:chOff x="3120" y="366"/>
            <a:chExt cx="1101" cy="564"/>
          </a:xfrm>
        </p:grpSpPr>
        <p:sp>
          <p:nvSpPr>
            <p:cNvPr id="3272" name="Rectangle 200" descr="an_c"/>
            <p:cNvSpPr>
              <a:spLocks noChangeArrowheads="1"/>
            </p:cNvSpPr>
            <p:nvPr userDrawn="1"/>
          </p:nvSpPr>
          <p:spPr bwMode="gray">
            <a:xfrm>
              <a:off x="3123" y="369"/>
              <a:ext cx="1098" cy="558"/>
            </a:xfrm>
            <a:prstGeom prst="rect">
              <a:avLst/>
            </a:prstGeom>
            <a:blipFill dpi="0" rotWithShape="1">
              <a:blip r:embed="rId3"/>
              <a:srcRect/>
              <a:stretch>
                <a:fillRect/>
              </a:stretch>
            </a:blipFill>
            <a:ln w="9525">
              <a:noFill/>
              <a:miter lim="800000"/>
              <a:headEnd/>
              <a:tailEnd/>
            </a:ln>
            <a:effectLst/>
          </p:spPr>
          <p:txBody>
            <a:bodyPr wrap="none" anchor="ctr"/>
            <a:lstStyle/>
            <a:p>
              <a:endParaRPr lang="es-ES"/>
            </a:p>
          </p:txBody>
        </p:sp>
        <p:grpSp>
          <p:nvGrpSpPr>
            <p:cNvPr id="3273" name="Group 201"/>
            <p:cNvGrpSpPr>
              <a:grpSpLocks/>
            </p:cNvGrpSpPr>
            <p:nvPr userDrawn="1"/>
          </p:nvGrpSpPr>
          <p:grpSpPr bwMode="auto">
            <a:xfrm>
              <a:off x="3120" y="366"/>
              <a:ext cx="1099" cy="564"/>
              <a:chOff x="3120" y="366"/>
              <a:chExt cx="1099" cy="564"/>
            </a:xfrm>
          </p:grpSpPr>
          <p:sp>
            <p:nvSpPr>
              <p:cNvPr id="3274" name="Line 202"/>
              <p:cNvSpPr>
                <a:spLocks noChangeShapeType="1"/>
              </p:cNvSpPr>
              <p:nvPr userDrawn="1"/>
            </p:nvSpPr>
            <p:spPr bwMode="gray">
              <a:xfrm>
                <a:off x="3120" y="366"/>
                <a:ext cx="1097" cy="0"/>
              </a:xfrm>
              <a:prstGeom prst="line">
                <a:avLst/>
              </a:prstGeom>
              <a:noFill/>
              <a:ln w="9525">
                <a:solidFill>
                  <a:srgbClr val="FFFFFF"/>
                </a:solidFill>
                <a:round/>
                <a:headEnd/>
                <a:tailEnd/>
              </a:ln>
              <a:effectLst/>
            </p:spPr>
            <p:txBody>
              <a:bodyPr/>
              <a:lstStyle/>
              <a:p>
                <a:endParaRPr lang="es-ES"/>
              </a:p>
            </p:txBody>
          </p:sp>
          <p:sp>
            <p:nvSpPr>
              <p:cNvPr id="3275" name="Line 203"/>
              <p:cNvSpPr>
                <a:spLocks noChangeShapeType="1"/>
              </p:cNvSpPr>
              <p:nvPr userDrawn="1"/>
            </p:nvSpPr>
            <p:spPr bwMode="gray">
              <a:xfrm flipV="1">
                <a:off x="3120" y="927"/>
                <a:ext cx="1099" cy="3"/>
              </a:xfrm>
              <a:prstGeom prst="line">
                <a:avLst/>
              </a:prstGeom>
              <a:noFill/>
              <a:ln w="9525">
                <a:solidFill>
                  <a:srgbClr val="FFFFFF"/>
                </a:solidFill>
                <a:round/>
                <a:headEnd/>
                <a:tailEnd/>
              </a:ln>
              <a:effectLst/>
            </p:spPr>
            <p:txBody>
              <a:bodyPr/>
              <a:lstStyle/>
              <a:p>
                <a:endParaRPr lang="es-ES"/>
              </a:p>
            </p:txBody>
          </p:sp>
          <p:sp>
            <p:nvSpPr>
              <p:cNvPr id="3276" name="Line 204"/>
              <p:cNvSpPr>
                <a:spLocks noChangeShapeType="1"/>
              </p:cNvSpPr>
              <p:nvPr userDrawn="1"/>
            </p:nvSpPr>
            <p:spPr bwMode="gray">
              <a:xfrm>
                <a:off x="3120" y="368"/>
                <a:ext cx="0" cy="561"/>
              </a:xfrm>
              <a:prstGeom prst="line">
                <a:avLst/>
              </a:prstGeom>
              <a:noFill/>
              <a:ln w="9525">
                <a:solidFill>
                  <a:srgbClr val="FFFFFF"/>
                </a:solidFill>
                <a:round/>
                <a:headEnd/>
                <a:tailEnd/>
              </a:ln>
              <a:effectLst/>
            </p:spPr>
            <p:txBody>
              <a:bodyPr/>
              <a:lstStyle/>
              <a:p>
                <a:endParaRPr lang="es-ES"/>
              </a:p>
            </p:txBody>
          </p:sp>
        </p:grpSp>
      </p:grpSp>
      <p:grpSp>
        <p:nvGrpSpPr>
          <p:cNvPr id="3295" name="Group 223"/>
          <p:cNvGrpSpPr>
            <a:grpSpLocks/>
          </p:cNvGrpSpPr>
          <p:nvPr/>
        </p:nvGrpSpPr>
        <p:grpSpPr bwMode="auto">
          <a:xfrm>
            <a:off x="6675438" y="2757488"/>
            <a:ext cx="1749425" cy="895350"/>
            <a:chOff x="4208" y="1730"/>
            <a:chExt cx="1102" cy="564"/>
          </a:xfrm>
        </p:grpSpPr>
        <p:sp>
          <p:nvSpPr>
            <p:cNvPr id="3296" name="Rectangle 224" descr="an_b"/>
            <p:cNvSpPr>
              <a:spLocks noChangeArrowheads="1"/>
            </p:cNvSpPr>
            <p:nvPr userDrawn="1"/>
          </p:nvSpPr>
          <p:spPr bwMode="gray">
            <a:xfrm>
              <a:off x="4208" y="1734"/>
              <a:ext cx="1102" cy="558"/>
            </a:xfrm>
            <a:prstGeom prst="rect">
              <a:avLst/>
            </a:prstGeom>
            <a:blipFill dpi="0" rotWithShape="1">
              <a:blip r:embed="rId4"/>
              <a:srcRect/>
              <a:stretch>
                <a:fillRect/>
              </a:stretch>
            </a:blipFill>
            <a:ln w="9525">
              <a:noFill/>
              <a:miter lim="800000"/>
              <a:headEnd/>
              <a:tailEnd/>
            </a:ln>
            <a:effectLst/>
          </p:spPr>
          <p:txBody>
            <a:bodyPr wrap="none" anchor="ctr"/>
            <a:lstStyle/>
            <a:p>
              <a:pPr algn="ctr"/>
              <a:endParaRPr lang="es-ES"/>
            </a:p>
          </p:txBody>
        </p:sp>
        <p:sp>
          <p:nvSpPr>
            <p:cNvPr id="3297" name="Line 225"/>
            <p:cNvSpPr>
              <a:spLocks noChangeShapeType="1"/>
            </p:cNvSpPr>
            <p:nvPr userDrawn="1"/>
          </p:nvSpPr>
          <p:spPr bwMode="gray">
            <a:xfrm rot="10800000">
              <a:off x="4211" y="2294"/>
              <a:ext cx="1097" cy="0"/>
            </a:xfrm>
            <a:prstGeom prst="line">
              <a:avLst/>
            </a:prstGeom>
            <a:noFill/>
            <a:ln w="9525">
              <a:solidFill>
                <a:srgbClr val="FFFFFF"/>
              </a:solidFill>
              <a:round/>
              <a:headEnd/>
              <a:tailEnd/>
            </a:ln>
            <a:effectLst/>
          </p:spPr>
          <p:txBody>
            <a:bodyPr/>
            <a:lstStyle/>
            <a:p>
              <a:endParaRPr lang="es-ES"/>
            </a:p>
          </p:txBody>
        </p:sp>
        <p:sp>
          <p:nvSpPr>
            <p:cNvPr id="3298" name="Line 226"/>
            <p:cNvSpPr>
              <a:spLocks noChangeShapeType="1"/>
            </p:cNvSpPr>
            <p:nvPr userDrawn="1"/>
          </p:nvSpPr>
          <p:spPr bwMode="gray">
            <a:xfrm rot="10800000" flipV="1">
              <a:off x="4211" y="1731"/>
              <a:ext cx="1097" cy="3"/>
            </a:xfrm>
            <a:prstGeom prst="line">
              <a:avLst/>
            </a:prstGeom>
            <a:noFill/>
            <a:ln w="9525">
              <a:solidFill>
                <a:srgbClr val="FFFFFF"/>
              </a:solidFill>
              <a:round/>
              <a:headEnd/>
              <a:tailEnd/>
            </a:ln>
            <a:effectLst/>
          </p:spPr>
          <p:txBody>
            <a:bodyPr/>
            <a:lstStyle/>
            <a:p>
              <a:endParaRPr lang="es-ES"/>
            </a:p>
          </p:txBody>
        </p:sp>
        <p:sp>
          <p:nvSpPr>
            <p:cNvPr id="3299" name="Line 227"/>
            <p:cNvSpPr>
              <a:spLocks noChangeShapeType="1"/>
            </p:cNvSpPr>
            <p:nvPr userDrawn="1"/>
          </p:nvSpPr>
          <p:spPr bwMode="gray">
            <a:xfrm rot="10800000">
              <a:off x="5309" y="1730"/>
              <a:ext cx="0" cy="561"/>
            </a:xfrm>
            <a:prstGeom prst="line">
              <a:avLst/>
            </a:prstGeom>
            <a:noFill/>
            <a:ln w="9525">
              <a:solidFill>
                <a:srgbClr val="FFFFFF"/>
              </a:solidFill>
              <a:round/>
              <a:headEnd/>
              <a:tailEnd/>
            </a:ln>
            <a:effectLst/>
          </p:spPr>
          <p:txBody>
            <a:bodyPr/>
            <a:lstStyle/>
            <a:p>
              <a:endParaRPr lang="es-ES"/>
            </a:p>
          </p:txBody>
        </p:sp>
      </p:grpSp>
      <p:grpSp>
        <p:nvGrpSpPr>
          <p:cNvPr id="3277" name="Group 205"/>
          <p:cNvGrpSpPr>
            <a:grpSpLocks/>
          </p:cNvGrpSpPr>
          <p:nvPr/>
        </p:nvGrpSpPr>
        <p:grpSpPr bwMode="auto">
          <a:xfrm>
            <a:off x="6675438" y="4543425"/>
            <a:ext cx="1747837" cy="895350"/>
            <a:chOff x="4224" y="1728"/>
            <a:chExt cx="1101" cy="564"/>
          </a:xfrm>
        </p:grpSpPr>
        <p:sp>
          <p:nvSpPr>
            <p:cNvPr id="3278" name="Rectangle 206" descr="an_d"/>
            <p:cNvSpPr>
              <a:spLocks noChangeArrowheads="1"/>
            </p:cNvSpPr>
            <p:nvPr userDrawn="1"/>
          </p:nvSpPr>
          <p:spPr bwMode="gray">
            <a:xfrm>
              <a:off x="4227" y="1731"/>
              <a:ext cx="1098" cy="558"/>
            </a:xfrm>
            <a:prstGeom prst="rect">
              <a:avLst/>
            </a:prstGeom>
            <a:blipFill dpi="0" rotWithShape="1">
              <a:blip r:embed="rId5"/>
              <a:srcRect/>
              <a:stretch>
                <a:fillRect/>
              </a:stretch>
            </a:blipFill>
            <a:ln w="9525">
              <a:noFill/>
              <a:miter lim="800000"/>
              <a:headEnd/>
              <a:tailEnd/>
            </a:ln>
            <a:effectLst/>
          </p:spPr>
          <p:txBody>
            <a:bodyPr wrap="none" anchor="ctr"/>
            <a:lstStyle/>
            <a:p>
              <a:pPr algn="ctr"/>
              <a:endParaRPr lang="es-ES"/>
            </a:p>
          </p:txBody>
        </p:sp>
        <p:grpSp>
          <p:nvGrpSpPr>
            <p:cNvPr id="3279" name="Group 207"/>
            <p:cNvGrpSpPr>
              <a:grpSpLocks/>
            </p:cNvGrpSpPr>
            <p:nvPr userDrawn="1"/>
          </p:nvGrpSpPr>
          <p:grpSpPr bwMode="auto">
            <a:xfrm rot="10800000">
              <a:off x="4224" y="1728"/>
              <a:ext cx="1099" cy="564"/>
              <a:chOff x="3120" y="366"/>
              <a:chExt cx="1099" cy="564"/>
            </a:xfrm>
          </p:grpSpPr>
          <p:sp>
            <p:nvSpPr>
              <p:cNvPr id="3280" name="Line 208"/>
              <p:cNvSpPr>
                <a:spLocks noChangeShapeType="1"/>
              </p:cNvSpPr>
              <p:nvPr userDrawn="1"/>
            </p:nvSpPr>
            <p:spPr bwMode="gray">
              <a:xfrm>
                <a:off x="3120" y="366"/>
                <a:ext cx="1097" cy="0"/>
              </a:xfrm>
              <a:prstGeom prst="line">
                <a:avLst/>
              </a:prstGeom>
              <a:noFill/>
              <a:ln w="9525">
                <a:solidFill>
                  <a:srgbClr val="FFFFFF"/>
                </a:solidFill>
                <a:round/>
                <a:headEnd/>
                <a:tailEnd/>
              </a:ln>
              <a:effectLst/>
            </p:spPr>
            <p:txBody>
              <a:bodyPr/>
              <a:lstStyle/>
              <a:p>
                <a:endParaRPr lang="es-ES"/>
              </a:p>
            </p:txBody>
          </p:sp>
          <p:sp>
            <p:nvSpPr>
              <p:cNvPr id="3281" name="Line 209"/>
              <p:cNvSpPr>
                <a:spLocks noChangeShapeType="1"/>
              </p:cNvSpPr>
              <p:nvPr userDrawn="1"/>
            </p:nvSpPr>
            <p:spPr bwMode="gray">
              <a:xfrm flipV="1">
                <a:off x="3120" y="927"/>
                <a:ext cx="1099" cy="3"/>
              </a:xfrm>
              <a:prstGeom prst="line">
                <a:avLst/>
              </a:prstGeom>
              <a:noFill/>
              <a:ln w="9525">
                <a:solidFill>
                  <a:srgbClr val="FFFFFF"/>
                </a:solidFill>
                <a:round/>
                <a:headEnd/>
                <a:tailEnd/>
              </a:ln>
              <a:effectLst/>
            </p:spPr>
            <p:txBody>
              <a:bodyPr/>
              <a:lstStyle/>
              <a:p>
                <a:endParaRPr lang="es-ES"/>
              </a:p>
            </p:txBody>
          </p:sp>
          <p:sp>
            <p:nvSpPr>
              <p:cNvPr id="3282" name="Line 210"/>
              <p:cNvSpPr>
                <a:spLocks noChangeShapeType="1"/>
              </p:cNvSpPr>
              <p:nvPr userDrawn="1"/>
            </p:nvSpPr>
            <p:spPr bwMode="gray">
              <a:xfrm>
                <a:off x="3120" y="368"/>
                <a:ext cx="0" cy="561"/>
              </a:xfrm>
              <a:prstGeom prst="line">
                <a:avLst/>
              </a:prstGeom>
              <a:noFill/>
              <a:ln w="9525">
                <a:solidFill>
                  <a:srgbClr val="FFFFFF"/>
                </a:solidFill>
                <a:round/>
                <a:headEnd/>
                <a:tailEnd/>
              </a:ln>
              <a:effectLst/>
            </p:spPr>
            <p:txBody>
              <a:bodyPr/>
              <a:lstStyle/>
              <a:p>
                <a:endParaRPr lang="es-ES"/>
              </a:p>
            </p:txBody>
          </p:sp>
        </p:gr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n-US"/>
              <a:t>www.themegallery.com</a:t>
            </a:r>
          </a:p>
        </p:txBody>
      </p:sp>
      <p:sp>
        <p:nvSpPr>
          <p:cNvPr id="5" name="4 Marcador de número de diapositiva"/>
          <p:cNvSpPr>
            <a:spLocks noGrp="1"/>
          </p:cNvSpPr>
          <p:nvPr>
            <p:ph type="sldNum" sz="quarter" idx="11"/>
          </p:nvPr>
        </p:nvSpPr>
        <p:spPr/>
        <p:txBody>
          <a:bodyPr/>
          <a:lstStyle>
            <a:lvl1pPr>
              <a:defRPr/>
            </a:lvl1pPr>
          </a:lstStyle>
          <a:p>
            <a:fld id="{AB275F55-C4D8-4805-B591-ED68F24C23F7}" type="slidenum">
              <a:rPr lang="en-US"/>
              <a:pPr/>
              <a:t>‹Nº›</a:t>
            </a:fld>
            <a:endParaRPr lang="en-US"/>
          </a:p>
        </p:txBody>
      </p:sp>
      <p:sp>
        <p:nvSpPr>
          <p:cNvPr id="6" name="5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096000" y="171450"/>
            <a:ext cx="1981200" cy="61531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52400" y="171450"/>
            <a:ext cx="5791200" cy="61531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n-US"/>
              <a:t>www.themegallery.com</a:t>
            </a:r>
          </a:p>
        </p:txBody>
      </p:sp>
      <p:sp>
        <p:nvSpPr>
          <p:cNvPr id="5" name="4 Marcador de número de diapositiva"/>
          <p:cNvSpPr>
            <a:spLocks noGrp="1"/>
          </p:cNvSpPr>
          <p:nvPr>
            <p:ph type="sldNum" sz="quarter" idx="11"/>
          </p:nvPr>
        </p:nvSpPr>
        <p:spPr/>
        <p:txBody>
          <a:bodyPr/>
          <a:lstStyle>
            <a:lvl1pPr>
              <a:defRPr/>
            </a:lvl1pPr>
          </a:lstStyle>
          <a:p>
            <a:fld id="{BDADF30D-21E1-4B1B-9DB3-235603E27DB5}" type="slidenum">
              <a:rPr lang="en-US"/>
              <a:pPr/>
              <a:t>‹Nº›</a:t>
            </a:fld>
            <a:endParaRPr lang="en-US"/>
          </a:p>
        </p:txBody>
      </p:sp>
      <p:sp>
        <p:nvSpPr>
          <p:cNvPr id="6" name="5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n-US"/>
              <a:t>www.themegallery.com</a:t>
            </a:r>
          </a:p>
        </p:txBody>
      </p:sp>
      <p:sp>
        <p:nvSpPr>
          <p:cNvPr id="5" name="4 Marcador de número de diapositiva"/>
          <p:cNvSpPr>
            <a:spLocks noGrp="1"/>
          </p:cNvSpPr>
          <p:nvPr>
            <p:ph type="sldNum" sz="quarter" idx="11"/>
          </p:nvPr>
        </p:nvSpPr>
        <p:spPr/>
        <p:txBody>
          <a:bodyPr/>
          <a:lstStyle>
            <a:lvl1pPr>
              <a:defRPr/>
            </a:lvl1pPr>
          </a:lstStyle>
          <a:p>
            <a:fld id="{159C1E70-F1F4-4E95-AB50-040791B732BA}" type="slidenum">
              <a:rPr lang="en-US"/>
              <a:pPr/>
              <a:t>‹Nº›</a:t>
            </a:fld>
            <a:endParaRPr lang="en-US"/>
          </a:p>
        </p:txBody>
      </p:sp>
      <p:sp>
        <p:nvSpPr>
          <p:cNvPr id="6" name="5 Marcador de fecha"/>
          <p:cNvSpPr>
            <a:spLocks noGrp="1"/>
          </p:cNvSpPr>
          <p:nvPr>
            <p:ph type="dt" sz="half"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en-US"/>
              <a:t>www.themegallery.com</a:t>
            </a:r>
          </a:p>
        </p:txBody>
      </p:sp>
      <p:sp>
        <p:nvSpPr>
          <p:cNvPr id="5" name="4 Marcador de número de diapositiva"/>
          <p:cNvSpPr>
            <a:spLocks noGrp="1"/>
          </p:cNvSpPr>
          <p:nvPr>
            <p:ph type="sldNum" sz="quarter" idx="11"/>
          </p:nvPr>
        </p:nvSpPr>
        <p:spPr/>
        <p:txBody>
          <a:bodyPr/>
          <a:lstStyle>
            <a:lvl1pPr>
              <a:defRPr/>
            </a:lvl1pPr>
          </a:lstStyle>
          <a:p>
            <a:fld id="{C9928AF7-B0FE-41ED-8786-03387399931A}" type="slidenum">
              <a:rPr lang="en-US"/>
              <a:pPr/>
              <a:t>‹Nº›</a:t>
            </a:fld>
            <a:endParaRPr lang="en-US"/>
          </a:p>
        </p:txBody>
      </p:sp>
      <p:sp>
        <p:nvSpPr>
          <p:cNvPr id="6" name="5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52400" y="10668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191000" y="10668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r>
              <a:rPr lang="en-US"/>
              <a:t>www.themegallery.com</a:t>
            </a:r>
          </a:p>
        </p:txBody>
      </p:sp>
      <p:sp>
        <p:nvSpPr>
          <p:cNvPr id="6" name="5 Marcador de número de diapositiva"/>
          <p:cNvSpPr>
            <a:spLocks noGrp="1"/>
          </p:cNvSpPr>
          <p:nvPr>
            <p:ph type="sldNum" sz="quarter" idx="11"/>
          </p:nvPr>
        </p:nvSpPr>
        <p:spPr/>
        <p:txBody>
          <a:bodyPr/>
          <a:lstStyle>
            <a:lvl1pPr>
              <a:defRPr/>
            </a:lvl1pPr>
          </a:lstStyle>
          <a:p>
            <a:fld id="{ADD5B6C7-CCF8-4CAA-9455-74A607623E2F}" type="slidenum">
              <a:rPr lang="en-US"/>
              <a:pPr/>
              <a:t>‹Nº›</a:t>
            </a:fld>
            <a:endParaRPr lang="en-US"/>
          </a:p>
        </p:txBody>
      </p:sp>
      <p:sp>
        <p:nvSpPr>
          <p:cNvPr id="7" name="6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r>
              <a:rPr lang="en-US"/>
              <a:t>www.themegallery.com</a:t>
            </a:r>
          </a:p>
        </p:txBody>
      </p:sp>
      <p:sp>
        <p:nvSpPr>
          <p:cNvPr id="8" name="7 Marcador de número de diapositiva"/>
          <p:cNvSpPr>
            <a:spLocks noGrp="1"/>
          </p:cNvSpPr>
          <p:nvPr>
            <p:ph type="sldNum" sz="quarter" idx="11"/>
          </p:nvPr>
        </p:nvSpPr>
        <p:spPr/>
        <p:txBody>
          <a:bodyPr/>
          <a:lstStyle>
            <a:lvl1pPr>
              <a:defRPr/>
            </a:lvl1pPr>
          </a:lstStyle>
          <a:p>
            <a:fld id="{4E2B2C8F-5075-4451-92DA-026456289FA2}" type="slidenum">
              <a:rPr lang="en-US"/>
              <a:pPr/>
              <a:t>‹Nº›</a:t>
            </a:fld>
            <a:endParaRPr lang="en-US"/>
          </a:p>
        </p:txBody>
      </p:sp>
      <p:sp>
        <p:nvSpPr>
          <p:cNvPr id="9" name="8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r>
              <a:rPr lang="en-US"/>
              <a:t>www.themegallery.com</a:t>
            </a:r>
          </a:p>
        </p:txBody>
      </p:sp>
      <p:sp>
        <p:nvSpPr>
          <p:cNvPr id="4" name="3 Marcador de número de diapositiva"/>
          <p:cNvSpPr>
            <a:spLocks noGrp="1"/>
          </p:cNvSpPr>
          <p:nvPr>
            <p:ph type="sldNum" sz="quarter" idx="11"/>
          </p:nvPr>
        </p:nvSpPr>
        <p:spPr/>
        <p:txBody>
          <a:bodyPr/>
          <a:lstStyle>
            <a:lvl1pPr>
              <a:defRPr/>
            </a:lvl1pPr>
          </a:lstStyle>
          <a:p>
            <a:fld id="{665CEAF4-8D73-4117-BBED-8A5768BE1B7B}" type="slidenum">
              <a:rPr lang="en-US"/>
              <a:pPr/>
              <a:t>‹Nº›</a:t>
            </a:fld>
            <a:endParaRPr lang="en-US"/>
          </a:p>
        </p:txBody>
      </p:sp>
      <p:sp>
        <p:nvSpPr>
          <p:cNvPr id="5" name="4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en-US"/>
              <a:t>www.themegallery.com</a:t>
            </a:r>
          </a:p>
        </p:txBody>
      </p:sp>
      <p:sp>
        <p:nvSpPr>
          <p:cNvPr id="3" name="2 Marcador de número de diapositiva"/>
          <p:cNvSpPr>
            <a:spLocks noGrp="1"/>
          </p:cNvSpPr>
          <p:nvPr>
            <p:ph type="sldNum" sz="quarter" idx="11"/>
          </p:nvPr>
        </p:nvSpPr>
        <p:spPr/>
        <p:txBody>
          <a:bodyPr/>
          <a:lstStyle>
            <a:lvl1pPr>
              <a:defRPr/>
            </a:lvl1pPr>
          </a:lstStyle>
          <a:p>
            <a:fld id="{8DA5228A-F491-49CE-AF73-04FBFABAAEB2}" type="slidenum">
              <a:rPr lang="en-US"/>
              <a:pPr/>
              <a:t>‹Nº›</a:t>
            </a:fld>
            <a:endParaRPr lang="en-US"/>
          </a:p>
        </p:txBody>
      </p:sp>
      <p:sp>
        <p:nvSpPr>
          <p:cNvPr id="4" name="3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n-US"/>
              <a:t>www.themegallery.com</a:t>
            </a:r>
          </a:p>
        </p:txBody>
      </p:sp>
      <p:sp>
        <p:nvSpPr>
          <p:cNvPr id="6" name="5 Marcador de número de diapositiva"/>
          <p:cNvSpPr>
            <a:spLocks noGrp="1"/>
          </p:cNvSpPr>
          <p:nvPr>
            <p:ph type="sldNum" sz="quarter" idx="11"/>
          </p:nvPr>
        </p:nvSpPr>
        <p:spPr/>
        <p:txBody>
          <a:bodyPr/>
          <a:lstStyle>
            <a:lvl1pPr>
              <a:defRPr/>
            </a:lvl1pPr>
          </a:lstStyle>
          <a:p>
            <a:fld id="{FF2891C4-1FA2-4AF6-9F62-F804222AAF6C}" type="slidenum">
              <a:rPr lang="en-US"/>
              <a:pPr/>
              <a:t>‹Nº›</a:t>
            </a:fld>
            <a:endParaRPr lang="en-US"/>
          </a:p>
        </p:txBody>
      </p:sp>
      <p:sp>
        <p:nvSpPr>
          <p:cNvPr id="7" name="6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n-US"/>
              <a:t>www.themegallery.com</a:t>
            </a:r>
          </a:p>
        </p:txBody>
      </p:sp>
      <p:sp>
        <p:nvSpPr>
          <p:cNvPr id="6" name="5 Marcador de número de diapositiva"/>
          <p:cNvSpPr>
            <a:spLocks noGrp="1"/>
          </p:cNvSpPr>
          <p:nvPr>
            <p:ph type="sldNum" sz="quarter" idx="11"/>
          </p:nvPr>
        </p:nvSpPr>
        <p:spPr/>
        <p:txBody>
          <a:bodyPr/>
          <a:lstStyle>
            <a:lvl1pPr>
              <a:defRPr/>
            </a:lvl1pPr>
          </a:lstStyle>
          <a:p>
            <a:fld id="{37145C7C-FC01-4264-B5F2-1BCAFF5995AF}" type="slidenum">
              <a:rPr lang="en-US"/>
              <a:pPr/>
              <a:t>‹Nº›</a:t>
            </a:fld>
            <a:endParaRPr lang="en-US"/>
          </a:p>
        </p:txBody>
      </p:sp>
      <p:sp>
        <p:nvSpPr>
          <p:cNvPr id="7" name="6 Marcador de fecha"/>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1157" name="Rectangle 133"/>
          <p:cNvSpPr>
            <a:spLocks noChangeArrowheads="1"/>
          </p:cNvSpPr>
          <p:nvPr/>
        </p:nvSpPr>
        <p:spPr bwMode="gray">
          <a:xfrm>
            <a:off x="0" y="0"/>
            <a:ext cx="9144000" cy="838200"/>
          </a:xfrm>
          <a:prstGeom prst="rect">
            <a:avLst/>
          </a:prstGeom>
          <a:solidFill>
            <a:schemeClr val="hlink"/>
          </a:solidFill>
          <a:ln w="9525">
            <a:noFill/>
            <a:miter lim="800000"/>
            <a:headEnd/>
            <a:tailEnd/>
          </a:ln>
          <a:effectLst/>
        </p:spPr>
        <p:txBody>
          <a:bodyPr wrap="none" anchor="ctr"/>
          <a:lstStyle/>
          <a:p>
            <a:endParaRPr lang="es-ES"/>
          </a:p>
        </p:txBody>
      </p:sp>
      <p:sp>
        <p:nvSpPr>
          <p:cNvPr id="1150" name="Freeform 126"/>
          <p:cNvSpPr>
            <a:spLocks/>
          </p:cNvSpPr>
          <p:nvPr/>
        </p:nvSpPr>
        <p:spPr bwMode="gray">
          <a:xfrm>
            <a:off x="-12700" y="342900"/>
            <a:ext cx="6032500" cy="679450"/>
          </a:xfrm>
          <a:custGeom>
            <a:avLst/>
            <a:gdLst/>
            <a:ahLst/>
            <a:cxnLst>
              <a:cxn ang="0">
                <a:pos x="0" y="0"/>
              </a:cxn>
              <a:cxn ang="0">
                <a:pos x="3800" y="0"/>
              </a:cxn>
              <a:cxn ang="0">
                <a:pos x="3456" y="428"/>
              </a:cxn>
            </a:cxnLst>
            <a:rect l="0" t="0" r="r" b="b"/>
            <a:pathLst>
              <a:path w="3800" h="428">
                <a:moveTo>
                  <a:pt x="0" y="0"/>
                </a:moveTo>
                <a:lnTo>
                  <a:pt x="3800" y="0"/>
                </a:lnTo>
                <a:lnTo>
                  <a:pt x="3456" y="428"/>
                </a:lnTo>
              </a:path>
            </a:pathLst>
          </a:custGeom>
          <a:noFill/>
          <a:ln w="9525">
            <a:noFill/>
            <a:round/>
            <a:headEnd/>
            <a:tailEnd/>
          </a:ln>
          <a:effectLst/>
        </p:spPr>
        <p:txBody>
          <a:bodyPr wrap="none" anchor="ctr"/>
          <a:lstStyle/>
          <a:p>
            <a:endParaRPr lang="es-ES"/>
          </a:p>
        </p:txBody>
      </p:sp>
      <p:sp>
        <p:nvSpPr>
          <p:cNvPr id="1151" name="Rectangle 127"/>
          <p:cNvSpPr>
            <a:spLocks noChangeArrowheads="1"/>
          </p:cNvSpPr>
          <p:nvPr/>
        </p:nvSpPr>
        <p:spPr bwMode="gray">
          <a:xfrm>
            <a:off x="6845300" y="6448425"/>
            <a:ext cx="1371600" cy="300038"/>
          </a:xfrm>
          <a:prstGeom prst="rect">
            <a:avLst/>
          </a:prstGeom>
          <a:noFill/>
          <a:ln w="9525">
            <a:noFill/>
            <a:miter lim="800000"/>
            <a:headEnd/>
            <a:tailEnd/>
          </a:ln>
          <a:effectLst/>
        </p:spPr>
        <p:txBody>
          <a:bodyPr/>
          <a:lstStyle/>
          <a:p>
            <a:pPr algn="r"/>
            <a:r>
              <a:rPr lang="en-US" sz="2000" b="1" i="1">
                <a:solidFill>
                  <a:srgbClr val="D7181F"/>
                </a:solidFill>
              </a:rPr>
              <a:t>LOGO</a:t>
            </a:r>
          </a:p>
        </p:txBody>
      </p:sp>
      <p:sp>
        <p:nvSpPr>
          <p:cNvPr id="1027" name="Rectangle 3"/>
          <p:cNvSpPr>
            <a:spLocks noGrp="1" noChangeArrowheads="1"/>
          </p:cNvSpPr>
          <p:nvPr>
            <p:ph type="body" idx="1"/>
          </p:nvPr>
        </p:nvSpPr>
        <p:spPr bwMode="black">
          <a:xfrm>
            <a:off x="152400" y="1066800"/>
            <a:ext cx="79248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9" name="Rectangle 5"/>
          <p:cNvSpPr>
            <a:spLocks noGrp="1" noChangeArrowheads="1"/>
          </p:cNvSpPr>
          <p:nvPr>
            <p:ph type="ftr" sz="quarter" idx="3"/>
          </p:nvPr>
        </p:nvSpPr>
        <p:spPr bwMode="gray">
          <a:xfrm>
            <a:off x="5257800" y="65309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r>
              <a:rPr lang="en-US"/>
              <a:t>www.themegallery.com</a:t>
            </a:r>
          </a:p>
        </p:txBody>
      </p:sp>
      <p:sp>
        <p:nvSpPr>
          <p:cNvPr id="1030" name="Rectangle 6"/>
          <p:cNvSpPr>
            <a:spLocks noGrp="1" noChangeArrowheads="1"/>
          </p:cNvSpPr>
          <p:nvPr>
            <p:ph type="sldNum" sz="quarter" idx="4"/>
          </p:nvPr>
        </p:nvSpPr>
        <p:spPr bwMode="gray">
          <a:xfrm>
            <a:off x="38862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fld id="{5794D939-B16E-464B-8A5B-2D93D9BC4265}" type="slidenum">
              <a:rPr lang="en-US"/>
              <a:pPr/>
              <a:t>‹Nº›</a:t>
            </a:fld>
            <a:endParaRPr lang="en-US"/>
          </a:p>
        </p:txBody>
      </p:sp>
      <p:sp>
        <p:nvSpPr>
          <p:cNvPr id="1028" name="Rectangle 4"/>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6" name="Rectangle 2"/>
          <p:cNvSpPr>
            <a:spLocks noGrp="1" noChangeArrowheads="1"/>
          </p:cNvSpPr>
          <p:nvPr>
            <p:ph type="title"/>
          </p:nvPr>
        </p:nvSpPr>
        <p:spPr bwMode="gray">
          <a:xfrm>
            <a:off x="161925" y="171450"/>
            <a:ext cx="70866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163" name="Rectangle 139"/>
          <p:cNvSpPr>
            <a:spLocks noChangeArrowheads="1"/>
          </p:cNvSpPr>
          <p:nvPr/>
        </p:nvSpPr>
        <p:spPr bwMode="gray">
          <a:xfrm>
            <a:off x="8229600" y="3200400"/>
            <a:ext cx="914400" cy="1647825"/>
          </a:xfrm>
          <a:prstGeom prst="rect">
            <a:avLst/>
          </a:prstGeom>
          <a:solidFill>
            <a:schemeClr val="hlink"/>
          </a:solidFill>
          <a:ln w="9525">
            <a:noFill/>
            <a:miter lim="800000"/>
            <a:headEnd/>
            <a:tailEnd/>
          </a:ln>
          <a:effectLst/>
        </p:spPr>
        <p:txBody>
          <a:bodyPr wrap="none" anchor="ctr"/>
          <a:lstStyle/>
          <a:p>
            <a:endParaRPr lang="es-ES"/>
          </a:p>
        </p:txBody>
      </p:sp>
      <p:sp>
        <p:nvSpPr>
          <p:cNvPr id="1165" name="Rectangle 141"/>
          <p:cNvSpPr>
            <a:spLocks noChangeArrowheads="1"/>
          </p:cNvSpPr>
          <p:nvPr/>
        </p:nvSpPr>
        <p:spPr bwMode="gray">
          <a:xfrm>
            <a:off x="8229600" y="4845050"/>
            <a:ext cx="914400" cy="2012950"/>
          </a:xfrm>
          <a:prstGeom prst="rect">
            <a:avLst/>
          </a:prstGeom>
          <a:solidFill>
            <a:schemeClr val="accent1"/>
          </a:solidFill>
          <a:ln w="9525">
            <a:noFill/>
            <a:miter lim="800000"/>
            <a:headEnd/>
            <a:tailEnd/>
          </a:ln>
          <a:effectLst/>
        </p:spPr>
        <p:txBody>
          <a:bodyPr wrap="none" anchor="ctr"/>
          <a:lstStyle/>
          <a:p>
            <a:endParaRPr lang="es-ES"/>
          </a:p>
        </p:txBody>
      </p:sp>
      <p:sp>
        <p:nvSpPr>
          <p:cNvPr id="1161" name="Rectangle 137"/>
          <p:cNvSpPr>
            <a:spLocks noChangeArrowheads="1"/>
          </p:cNvSpPr>
          <p:nvPr/>
        </p:nvSpPr>
        <p:spPr bwMode="gray">
          <a:xfrm>
            <a:off x="8229600" y="838200"/>
            <a:ext cx="914400" cy="2362200"/>
          </a:xfrm>
          <a:prstGeom prst="rect">
            <a:avLst/>
          </a:prstGeom>
          <a:solidFill>
            <a:schemeClr val="accent2"/>
          </a:solidFill>
          <a:ln w="9525">
            <a:noFill/>
            <a:miter lim="800000"/>
            <a:headEnd/>
            <a:tailEnd/>
          </a:ln>
          <a:effectLst/>
        </p:spPr>
        <p:txBody>
          <a:bodyPr wrap="none" anchor="ctr"/>
          <a:lstStyle/>
          <a:p>
            <a:endParaRPr lang="es-ES"/>
          </a:p>
        </p:txBody>
      </p:sp>
      <p:sp>
        <p:nvSpPr>
          <p:cNvPr id="1170" name="Rectangle 146" descr="a"/>
          <p:cNvSpPr>
            <a:spLocks noChangeArrowheads="1"/>
          </p:cNvSpPr>
          <p:nvPr/>
        </p:nvSpPr>
        <p:spPr bwMode="gray">
          <a:xfrm>
            <a:off x="8228013" y="0"/>
            <a:ext cx="912812" cy="838200"/>
          </a:xfrm>
          <a:prstGeom prst="rect">
            <a:avLst/>
          </a:prstGeom>
          <a:blipFill dpi="0" rotWithShape="1">
            <a:blip r:embed="rId13"/>
            <a:srcRect/>
            <a:stretch>
              <a:fillRect/>
            </a:stretch>
          </a:blipFill>
          <a:ln w="9525">
            <a:noFill/>
            <a:miter lim="800000"/>
            <a:headEnd/>
            <a:tailEnd/>
          </a:ln>
          <a:effectLst/>
        </p:spPr>
        <p:txBody>
          <a:bodyPr wrap="none" anchor="ctr"/>
          <a:lstStyle/>
          <a:p>
            <a:endParaRPr lang="es-ES"/>
          </a:p>
        </p:txBody>
      </p:sp>
      <p:sp>
        <p:nvSpPr>
          <p:cNvPr id="1171" name="Rectangle 147" descr="b"/>
          <p:cNvSpPr>
            <a:spLocks noChangeArrowheads="1"/>
          </p:cNvSpPr>
          <p:nvPr/>
        </p:nvSpPr>
        <p:spPr bwMode="gray">
          <a:xfrm>
            <a:off x="8229600" y="2366963"/>
            <a:ext cx="914400" cy="877887"/>
          </a:xfrm>
          <a:prstGeom prst="rect">
            <a:avLst/>
          </a:prstGeom>
          <a:blipFill dpi="0" rotWithShape="1">
            <a:blip r:embed="rId14"/>
            <a:srcRect/>
            <a:stretch>
              <a:fillRect/>
            </a:stretch>
          </a:blipFill>
          <a:ln w="9525">
            <a:noFill/>
            <a:miter lim="800000"/>
            <a:headEnd/>
            <a:tailEnd/>
          </a:ln>
          <a:effectLst/>
        </p:spPr>
        <p:txBody>
          <a:bodyPr wrap="none" anchor="ctr"/>
          <a:lstStyle/>
          <a:p>
            <a:endParaRPr lang="es-ES"/>
          </a:p>
        </p:txBody>
      </p:sp>
      <p:sp>
        <p:nvSpPr>
          <p:cNvPr id="1172" name="Rectangle 148" descr="c"/>
          <p:cNvSpPr>
            <a:spLocks noChangeArrowheads="1"/>
          </p:cNvSpPr>
          <p:nvPr/>
        </p:nvSpPr>
        <p:spPr bwMode="gray">
          <a:xfrm>
            <a:off x="8229600" y="4845050"/>
            <a:ext cx="914400" cy="877888"/>
          </a:xfrm>
          <a:prstGeom prst="rect">
            <a:avLst/>
          </a:prstGeom>
          <a:blipFill dpi="0" rotWithShape="1">
            <a:blip r:embed="rId15"/>
            <a:srcRect/>
            <a:stretch>
              <a:fillRect/>
            </a:stretch>
          </a:blipFill>
          <a:ln w="9525">
            <a:noFill/>
            <a:miter lim="800000"/>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5.pn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7.jpeg"/><Relationship Id="rId4" Type="http://schemas.openxmlformats.org/officeDocument/2006/relationships/image" Target="../media/image26.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D:\Mis documentos\Tesis\TESIS MARIO\TESIS FINAL\PRESENTACION\89024249.jpg"/>
          <p:cNvPicPr preferRelativeResize="0">
            <a:picLocks noChangeArrowheads="1"/>
          </p:cNvPicPr>
          <p:nvPr/>
        </p:nvPicPr>
        <p:blipFill>
          <a:blip r:embed="rId3"/>
          <a:srcRect l="7397" t="4464" r="887"/>
          <a:stretch>
            <a:fillRect/>
          </a:stretch>
        </p:blipFill>
        <p:spPr bwMode="auto">
          <a:xfrm>
            <a:off x="4946400" y="3661200"/>
            <a:ext cx="1738800" cy="882000"/>
          </a:xfrm>
          <a:prstGeom prst="rect">
            <a:avLst/>
          </a:prstGeom>
          <a:noFill/>
        </p:spPr>
      </p:pic>
      <p:sp>
        <p:nvSpPr>
          <p:cNvPr id="73732" name="Rectangle 4"/>
          <p:cNvSpPr>
            <a:spLocks noGrp="1" noChangeArrowheads="1"/>
          </p:cNvSpPr>
          <p:nvPr>
            <p:ph type="ctrTitle"/>
          </p:nvPr>
        </p:nvSpPr>
        <p:spPr>
          <a:xfrm>
            <a:off x="1357290" y="1714488"/>
            <a:ext cx="5214974" cy="1714512"/>
          </a:xfrm>
        </p:spPr>
        <p:txBody>
          <a:bodyPr/>
          <a:lstStyle/>
          <a:p>
            <a:r>
              <a:rPr lang="es-ES" sz="2000" b="1" dirty="0" smtClean="0">
                <a:effectLst>
                  <a:outerShdw blurRad="38100" dist="38100" dir="2700000" algn="tl">
                    <a:srgbClr val="000000">
                      <a:alpha val="43137"/>
                    </a:srgbClr>
                  </a:outerShdw>
                </a:effectLst>
              </a:rPr>
              <a:t>“Desarrollo de una aplicación informática que utilice modelos PROBIT y LOGIT para la determinación del efecto de productos sobre </a:t>
            </a:r>
            <a:r>
              <a:rPr lang="es-ES" sz="2000" b="1" i="1" dirty="0" smtClean="0">
                <a:effectLst>
                  <a:outerShdw blurRad="38100" dist="38100" dir="2700000" algn="tl">
                    <a:srgbClr val="000000">
                      <a:alpha val="43137"/>
                    </a:srgbClr>
                  </a:outerShdw>
                </a:effectLst>
              </a:rPr>
              <a:t>Mycosphaerella fijiensis</a:t>
            </a:r>
            <a:r>
              <a:rPr lang="es-ES" sz="2000" b="1" dirty="0" smtClean="0">
                <a:effectLst>
                  <a:outerShdw blurRad="38100" dist="38100" dir="2700000" algn="tl">
                    <a:srgbClr val="000000">
                      <a:alpha val="43137"/>
                    </a:srgbClr>
                  </a:outerShdw>
                </a:effectLst>
              </a:rPr>
              <a:t>”</a:t>
            </a:r>
            <a:endParaRPr lang="en-US" sz="2000" b="1" dirty="0">
              <a:solidFill>
                <a:srgbClr val="B8E32F"/>
              </a:solidFill>
              <a:effectLst>
                <a:outerShdw blurRad="38100" dist="38100" dir="2700000" algn="tl">
                  <a:srgbClr val="000000">
                    <a:alpha val="43137"/>
                  </a:srgbClr>
                </a:outerShdw>
              </a:effectLst>
            </a:endParaRPr>
          </a:p>
        </p:txBody>
      </p:sp>
      <p:sp>
        <p:nvSpPr>
          <p:cNvPr id="73733" name="Rectangle 5"/>
          <p:cNvSpPr>
            <a:spLocks noGrp="1" noChangeArrowheads="1"/>
          </p:cNvSpPr>
          <p:nvPr>
            <p:ph type="subTitle" idx="1"/>
          </p:nvPr>
        </p:nvSpPr>
        <p:spPr>
          <a:xfrm>
            <a:off x="2701926" y="4829188"/>
            <a:ext cx="3870338" cy="457200"/>
          </a:xfrm>
        </p:spPr>
        <p:txBody>
          <a:bodyPr/>
          <a:lstStyle/>
          <a:p>
            <a:r>
              <a:rPr lang="en-US" sz="1800" dirty="0" smtClean="0">
                <a:effectLst>
                  <a:outerShdw blurRad="38100" dist="38100" dir="2700000" algn="tl">
                    <a:srgbClr val="000000">
                      <a:alpha val="43137"/>
                    </a:srgbClr>
                  </a:outerShdw>
                </a:effectLst>
              </a:rPr>
              <a:t>Mario G. Lindao Díaz -Sánchez</a:t>
            </a:r>
            <a:endParaRPr lang="en-US" sz="1800" dirty="0">
              <a:effectLst>
                <a:outerShdw blurRad="38100" dist="38100" dir="2700000" algn="tl">
                  <a:srgbClr val="000000">
                    <a:alpha val="43137"/>
                  </a:srgbClr>
                </a:outerShdw>
              </a:effectLst>
            </a:endParaRPr>
          </a:p>
        </p:txBody>
      </p:sp>
      <p:pic>
        <p:nvPicPr>
          <p:cNvPr id="73735" name="Picture 7" descr="icon_1"/>
          <p:cNvPicPr>
            <a:picLocks noChangeAspect="1" noChangeArrowheads="1"/>
          </p:cNvPicPr>
          <p:nvPr/>
        </p:nvPicPr>
        <p:blipFill>
          <a:blip r:embed="rId4"/>
          <a:srcRect/>
          <a:stretch>
            <a:fillRect/>
          </a:stretch>
        </p:blipFill>
        <p:spPr bwMode="auto">
          <a:xfrm>
            <a:off x="2976316" y="4886332"/>
            <a:ext cx="238362" cy="25718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2" descr="D:\Mis documentos\Tesis\TESIS MARIO\SISTEMA CIBE\Figuras\LOGOCIBE.jpg"/>
          <p:cNvPicPr>
            <a:picLocks noChangeAspect="1" noChangeArrowheads="1"/>
          </p:cNvPicPr>
          <p:nvPr/>
        </p:nvPicPr>
        <p:blipFill>
          <a:blip r:embed="rId5" cstate="print"/>
          <a:srcRect/>
          <a:stretch>
            <a:fillRect/>
          </a:stretch>
        </p:blipFill>
        <p:spPr bwMode="auto">
          <a:xfrm>
            <a:off x="285720" y="1357298"/>
            <a:ext cx="857256" cy="1138762"/>
          </a:xfrm>
          <a:prstGeom prst="rect">
            <a:avLst/>
          </a:prstGeom>
          <a:noFill/>
          <a:effectLst>
            <a:outerShdw blurRad="50800" dist="38100" dir="18900000" algn="bl" rotWithShape="0">
              <a:prstClr val="black">
                <a:alpha val="40000"/>
              </a:prstClr>
            </a:outerShdw>
          </a:effectLst>
        </p:spPr>
      </p:pic>
      <p:pic>
        <p:nvPicPr>
          <p:cNvPr id="8" name="7 Imagen" descr="espol.gif"/>
          <p:cNvPicPr>
            <a:picLocks noChangeAspect="1"/>
          </p:cNvPicPr>
          <p:nvPr/>
        </p:nvPicPr>
        <p:blipFill>
          <a:blip r:embed="rId6"/>
          <a:stretch>
            <a:fillRect/>
          </a:stretch>
        </p:blipFill>
        <p:spPr>
          <a:xfrm>
            <a:off x="142844" y="19797"/>
            <a:ext cx="1143008" cy="1123187"/>
          </a:xfrm>
          <a:prstGeom prst="rect">
            <a:avLst/>
          </a:prstGeom>
          <a:effectLst>
            <a:outerShdw blurRad="50800" dist="38100" dir="18900000" algn="bl" rotWithShape="0">
              <a:prstClr val="black">
                <a:alpha val="40000"/>
              </a:prstClr>
            </a:outerShdw>
          </a:effectLst>
        </p:spPr>
      </p:pic>
      <p:sp>
        <p:nvSpPr>
          <p:cNvPr id="9" name="8 CuadroTexto"/>
          <p:cNvSpPr txBox="1"/>
          <p:nvPr/>
        </p:nvSpPr>
        <p:spPr>
          <a:xfrm>
            <a:off x="-71470" y="6429396"/>
            <a:ext cx="6715140"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dirty="0" smtClean="0">
                <a:ln w="11430">
                  <a:solidFill>
                    <a:srgbClr val="FC790C"/>
                  </a:solidFill>
                </a:ln>
                <a:solidFill>
                  <a:srgbClr val="FC790C"/>
                </a:solidFill>
                <a:effectLst>
                  <a:outerShdw blurRad="38100" dist="38100" dir="2700000" algn="tl">
                    <a:srgbClr val="000000">
                      <a:alpha val="43137"/>
                    </a:srgbClr>
                  </a:outerShdw>
                  <a:reflection blurRad="6350" stA="60000" endA="900" endPos="60000" dist="29997" dir="5400000" sy="-100000" algn="bl" rotWithShape="0"/>
                </a:effectLst>
              </a:rPr>
              <a:t>INGENIERÍA  EN  ESTADÍSTICA  </a:t>
            </a:r>
            <a:r>
              <a:rPr lang="es-ES" sz="2000" dirty="0" smtClean="0">
                <a:solidFill>
                  <a:schemeClr val="accent3"/>
                </a:solidFill>
                <a:effectLst>
                  <a:outerShdw blurRad="38100" dist="38100" dir="2700000" algn="tl">
                    <a:srgbClr val="000000">
                      <a:alpha val="43137"/>
                    </a:srgbClr>
                  </a:outerShdw>
                  <a:reflection blurRad="6350" stA="60000" endA="900" endPos="60000" dist="29997" dir="5400000" sy="-100000" algn="bl" rotWithShape="0"/>
                </a:effectLst>
              </a:rPr>
              <a:t>INFORMÁTICA</a:t>
            </a:r>
            <a:endParaRPr lang="es-ES" sz="2000" dirty="0">
              <a:ln w="11430">
                <a:solidFill>
                  <a:srgbClr val="FC790C"/>
                </a:solidFill>
              </a:ln>
              <a:solidFill>
                <a:srgbClr val="FC790C"/>
              </a:solidFill>
              <a:effectLst>
                <a:outerShdw blurRad="38100" dist="38100" dir="2700000" algn="tl">
                  <a:srgbClr val="000000">
                    <a:alpha val="43137"/>
                  </a:srgbClr>
                </a:outerShdw>
                <a:reflection blurRad="6350" stA="60000" endA="900" endPos="60000" dist="29997" dir="5400000" sy="-100000" algn="bl" rotWithShape="0"/>
              </a:effectLst>
            </a:endParaRPr>
          </a:p>
        </p:txBody>
      </p:sp>
      <p:pic>
        <p:nvPicPr>
          <p:cNvPr id="10" name="Picture 2" descr="C:\Documents and Settings\GONZALO\Escritorio\Nueva carpeta\header_logo.png"/>
          <p:cNvPicPr>
            <a:picLocks noChangeAspect="1" noChangeArrowheads="1"/>
          </p:cNvPicPr>
          <p:nvPr/>
        </p:nvPicPr>
        <p:blipFill>
          <a:blip r:embed="rId7">
            <a:lum/>
          </a:blip>
          <a:srcRect/>
          <a:stretch>
            <a:fillRect/>
          </a:stretch>
        </p:blipFill>
        <p:spPr bwMode="auto">
          <a:xfrm>
            <a:off x="7500958" y="6511015"/>
            <a:ext cx="1079507" cy="346985"/>
          </a:xfrm>
          <a:prstGeom prst="rect">
            <a:avLst/>
          </a:prstGeom>
          <a:noFill/>
          <a:effectLst>
            <a:outerShdw blurRad="50800" dist="38100" dir="18900000" algn="bl" rotWithShape="0">
              <a:prstClr val="black">
                <a:alpha val="40000"/>
              </a:prstClr>
            </a:outerShdw>
          </a:effectLst>
        </p:spPr>
      </p:pic>
      <p:pic>
        <p:nvPicPr>
          <p:cNvPr id="15364" name="Picture 4" descr="D:\Mis documentos\Tesis\TESIS MARIO\TESIS FINAL\PRESENTACION\0410339aec.jpg"/>
          <p:cNvPicPr preferRelativeResize="0">
            <a:picLocks noChangeArrowheads="1"/>
          </p:cNvPicPr>
          <p:nvPr/>
        </p:nvPicPr>
        <p:blipFill>
          <a:blip r:embed="rId8"/>
          <a:srcRect/>
          <a:stretch>
            <a:fillRect/>
          </a:stretch>
        </p:blipFill>
        <p:spPr bwMode="auto">
          <a:xfrm>
            <a:off x="6678000" y="2714620"/>
            <a:ext cx="1751652" cy="943200"/>
          </a:xfrm>
          <a:prstGeom prst="rect">
            <a:avLst/>
          </a:prstGeom>
          <a:noFill/>
        </p:spPr>
      </p:pic>
      <p:pic>
        <p:nvPicPr>
          <p:cNvPr id="16" name="Picture 4" descr="D:\Mis documentos\Tesis\TESIS MARIO\TESIS FINAL\PRESENTACION\0410339aec.jpg"/>
          <p:cNvPicPr preferRelativeResize="0">
            <a:picLocks noChangeArrowheads="1"/>
          </p:cNvPicPr>
          <p:nvPr/>
        </p:nvPicPr>
        <p:blipFill>
          <a:blip r:embed="rId8"/>
          <a:srcRect/>
          <a:stretch>
            <a:fillRect/>
          </a:stretch>
        </p:blipFill>
        <p:spPr bwMode="auto">
          <a:xfrm>
            <a:off x="4942800" y="594000"/>
            <a:ext cx="1746000" cy="885600"/>
          </a:xfrm>
          <a:prstGeom prst="rect">
            <a:avLst/>
          </a:prstGeom>
          <a:noFill/>
          <a:ln>
            <a:noFill/>
          </a:ln>
        </p:spPr>
      </p:pic>
      <p:pic>
        <p:nvPicPr>
          <p:cNvPr id="15363" name="Picture 3" descr="D:\Mis documentos\Tesis\TESIS MARIO\TESIS FINAL\PRESENTACION\98841062.jpg"/>
          <p:cNvPicPr preferRelativeResize="0">
            <a:picLocks noChangeArrowheads="1"/>
          </p:cNvPicPr>
          <p:nvPr/>
        </p:nvPicPr>
        <p:blipFill>
          <a:blip r:embed="rId9"/>
          <a:srcRect t="15443" b="6210"/>
          <a:stretch>
            <a:fillRect/>
          </a:stretch>
        </p:blipFill>
        <p:spPr bwMode="auto">
          <a:xfrm>
            <a:off x="6678000" y="4550400"/>
            <a:ext cx="1738800" cy="885600"/>
          </a:xfrm>
          <a:prstGeom prst="rect">
            <a:avLst/>
          </a:prstGeom>
          <a:noFill/>
        </p:spPr>
      </p:pic>
      <p:pic>
        <p:nvPicPr>
          <p:cNvPr id="14" name="Picture 5" descr="D:\Mis documentos\Mis imágenes\wallpapers\Leaf%20Curl.jpg"/>
          <p:cNvPicPr preferRelativeResize="0">
            <a:picLocks noChangeArrowheads="1"/>
          </p:cNvPicPr>
          <p:nvPr/>
        </p:nvPicPr>
        <p:blipFill>
          <a:blip r:embed="rId10" cstate="print"/>
          <a:srcRect/>
          <a:stretch>
            <a:fillRect/>
          </a:stretch>
        </p:blipFill>
        <p:spPr bwMode="auto">
          <a:xfrm>
            <a:off x="4942800" y="594000"/>
            <a:ext cx="1746000" cy="8856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Técnicas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Estadísticas</a:t>
            </a:r>
            <a:r>
              <a:rPr lang="en-US" dirty="0" smtClean="0">
                <a:effectLst>
                  <a:outerShdw blurRad="38100" dist="38100" dir="2700000" algn="tl">
                    <a:srgbClr val="000000">
                      <a:alpha val="43137"/>
                    </a:srgbClr>
                  </a:outerShdw>
                </a:effectLst>
              </a:rPr>
              <a:t> e </a:t>
            </a:r>
            <a:r>
              <a:rPr lang="en-US" dirty="0" err="1" smtClean="0">
                <a:effectLst>
                  <a:outerShdw blurRad="38100" dist="38100" dir="2700000" algn="tl">
                    <a:srgbClr val="000000">
                      <a:alpha val="43137"/>
                    </a:srgbClr>
                  </a:outerShdw>
                </a:effectLst>
              </a:rPr>
              <a:t>Informáticas</a:t>
            </a:r>
            <a:endParaRPr lang="en-US" sz="1800" dirty="0">
              <a:effectLst>
                <a:outerShdw blurRad="38100" dist="38100" dir="2700000" algn="tl">
                  <a:srgbClr val="000000">
                    <a:alpha val="43137"/>
                  </a:srgbClr>
                </a:outerShdw>
              </a:effectLst>
            </a:endParaRPr>
          </a:p>
        </p:txBody>
      </p:sp>
      <p:grpSp>
        <p:nvGrpSpPr>
          <p:cNvPr id="2" name="Group 25"/>
          <p:cNvGrpSpPr>
            <a:grpSpLocks/>
          </p:cNvGrpSpPr>
          <p:nvPr/>
        </p:nvGrpSpPr>
        <p:grpSpPr bwMode="auto">
          <a:xfrm>
            <a:off x="5659457" y="2370155"/>
            <a:ext cx="1770063" cy="1771650"/>
            <a:chOff x="1307" y="1048"/>
            <a:chExt cx="1088" cy="1088"/>
          </a:xfrm>
        </p:grpSpPr>
        <p:sp>
          <p:nvSpPr>
            <p:cNvPr id="216090" name="Oval 26"/>
            <p:cNvSpPr>
              <a:spLocks noChangeArrowheads="1"/>
            </p:cNvSpPr>
            <p:nvPr/>
          </p:nvSpPr>
          <p:spPr bwMode="auto">
            <a:xfrm>
              <a:off x="1307" y="1048"/>
              <a:ext cx="1088" cy="1088"/>
            </a:xfrm>
            <a:prstGeom prst="ellipse">
              <a:avLst/>
            </a:prstGeom>
            <a:noFill/>
            <a:ln w="76200" algn="ctr">
              <a:solidFill>
                <a:srgbClr val="C0C0C0">
                  <a:alpha val="50000"/>
                </a:srgbClr>
              </a:solidFill>
              <a:round/>
              <a:headEnd/>
              <a:tailEnd/>
            </a:ln>
            <a:effectLst/>
          </p:spPr>
          <p:txBody>
            <a:bodyPr wrap="none" anchor="ctr"/>
            <a:lstStyle/>
            <a:p>
              <a:endParaRPr lang="es-ES"/>
            </a:p>
          </p:txBody>
        </p:sp>
        <p:sp>
          <p:nvSpPr>
            <p:cNvPr id="216091" name="Oval 27"/>
            <p:cNvSpPr>
              <a:spLocks noChangeArrowheads="1"/>
            </p:cNvSpPr>
            <p:nvPr/>
          </p:nvSpPr>
          <p:spPr bwMode="auto">
            <a:xfrm>
              <a:off x="1422" y="1164"/>
              <a:ext cx="856" cy="856"/>
            </a:xfrm>
            <a:prstGeom prst="ellipse">
              <a:avLst/>
            </a:prstGeom>
            <a:noFill/>
            <a:ln w="117475" algn="ctr">
              <a:solidFill>
                <a:srgbClr val="C0C0C0">
                  <a:alpha val="50000"/>
                </a:srgbClr>
              </a:solidFill>
              <a:round/>
              <a:headEnd/>
              <a:tailEnd/>
            </a:ln>
            <a:effectLst/>
          </p:spPr>
          <p:txBody>
            <a:bodyPr wrap="none" anchor="ctr"/>
            <a:lstStyle/>
            <a:p>
              <a:endParaRPr lang="es-ES"/>
            </a:p>
          </p:txBody>
        </p:sp>
        <p:sp>
          <p:nvSpPr>
            <p:cNvPr id="216092" name="Oval 28"/>
            <p:cNvSpPr>
              <a:spLocks noChangeArrowheads="1"/>
            </p:cNvSpPr>
            <p:nvPr/>
          </p:nvSpPr>
          <p:spPr bwMode="auto">
            <a:xfrm>
              <a:off x="1596" y="1337"/>
              <a:ext cx="510" cy="510"/>
            </a:xfrm>
            <a:prstGeom prst="ellipse">
              <a:avLst/>
            </a:prstGeom>
            <a:noFill/>
            <a:ln w="177800" algn="ctr">
              <a:solidFill>
                <a:srgbClr val="C0C0C0">
                  <a:alpha val="50000"/>
                </a:srgbClr>
              </a:solidFill>
              <a:round/>
              <a:headEnd/>
              <a:tailEnd/>
            </a:ln>
            <a:effectLst/>
          </p:spPr>
          <p:txBody>
            <a:bodyPr wrap="none" anchor="ctr"/>
            <a:lstStyle/>
            <a:p>
              <a:endParaRPr lang="es-ES"/>
            </a:p>
          </p:txBody>
        </p:sp>
      </p:grpSp>
      <p:grpSp>
        <p:nvGrpSpPr>
          <p:cNvPr id="3" name="Group 29"/>
          <p:cNvGrpSpPr>
            <a:grpSpLocks/>
          </p:cNvGrpSpPr>
          <p:nvPr/>
        </p:nvGrpSpPr>
        <p:grpSpPr bwMode="auto">
          <a:xfrm>
            <a:off x="2063770" y="946167"/>
            <a:ext cx="1771650" cy="1770063"/>
            <a:chOff x="1307" y="1048"/>
            <a:chExt cx="1088" cy="1088"/>
          </a:xfrm>
        </p:grpSpPr>
        <p:sp>
          <p:nvSpPr>
            <p:cNvPr id="216094" name="Oval 30"/>
            <p:cNvSpPr>
              <a:spLocks noChangeArrowheads="1"/>
            </p:cNvSpPr>
            <p:nvPr/>
          </p:nvSpPr>
          <p:spPr bwMode="auto">
            <a:xfrm>
              <a:off x="1307" y="1048"/>
              <a:ext cx="1088" cy="1088"/>
            </a:xfrm>
            <a:prstGeom prst="ellipse">
              <a:avLst/>
            </a:prstGeom>
            <a:noFill/>
            <a:ln w="76200" algn="ctr">
              <a:solidFill>
                <a:srgbClr val="C0C0C0">
                  <a:alpha val="50000"/>
                </a:srgbClr>
              </a:solidFill>
              <a:round/>
              <a:headEnd/>
              <a:tailEnd/>
            </a:ln>
            <a:effectLst/>
          </p:spPr>
          <p:txBody>
            <a:bodyPr wrap="none" anchor="ctr"/>
            <a:lstStyle/>
            <a:p>
              <a:endParaRPr lang="es-ES"/>
            </a:p>
          </p:txBody>
        </p:sp>
        <p:sp>
          <p:nvSpPr>
            <p:cNvPr id="216095" name="Oval 31"/>
            <p:cNvSpPr>
              <a:spLocks noChangeArrowheads="1"/>
            </p:cNvSpPr>
            <p:nvPr/>
          </p:nvSpPr>
          <p:spPr bwMode="auto">
            <a:xfrm>
              <a:off x="1422" y="1164"/>
              <a:ext cx="856" cy="856"/>
            </a:xfrm>
            <a:prstGeom prst="ellipse">
              <a:avLst/>
            </a:prstGeom>
            <a:noFill/>
            <a:ln w="117475" algn="ctr">
              <a:solidFill>
                <a:srgbClr val="C0C0C0">
                  <a:alpha val="50000"/>
                </a:srgbClr>
              </a:solidFill>
              <a:round/>
              <a:headEnd/>
              <a:tailEnd/>
            </a:ln>
            <a:effectLst/>
          </p:spPr>
          <p:txBody>
            <a:bodyPr wrap="none" anchor="ctr"/>
            <a:lstStyle/>
            <a:p>
              <a:endParaRPr lang="es-ES"/>
            </a:p>
          </p:txBody>
        </p:sp>
        <p:sp>
          <p:nvSpPr>
            <p:cNvPr id="216096" name="Oval 32"/>
            <p:cNvSpPr>
              <a:spLocks noChangeArrowheads="1"/>
            </p:cNvSpPr>
            <p:nvPr/>
          </p:nvSpPr>
          <p:spPr bwMode="auto">
            <a:xfrm>
              <a:off x="1596" y="1337"/>
              <a:ext cx="510" cy="510"/>
            </a:xfrm>
            <a:prstGeom prst="ellipse">
              <a:avLst/>
            </a:prstGeom>
            <a:noFill/>
            <a:ln w="177800" algn="ctr">
              <a:solidFill>
                <a:srgbClr val="C0C0C0">
                  <a:alpha val="50000"/>
                </a:srgbClr>
              </a:solidFill>
              <a:round/>
              <a:headEnd/>
              <a:tailEnd/>
            </a:ln>
            <a:effectLst/>
          </p:spPr>
          <p:txBody>
            <a:bodyPr wrap="none" anchor="ctr"/>
            <a:lstStyle/>
            <a:p>
              <a:endParaRPr lang="es-ES"/>
            </a:p>
          </p:txBody>
        </p:sp>
      </p:grpSp>
      <p:sp>
        <p:nvSpPr>
          <p:cNvPr id="216100" name="AutoShape 36"/>
          <p:cNvSpPr>
            <a:spLocks noChangeArrowheads="1"/>
          </p:cNvSpPr>
          <p:nvPr/>
        </p:nvSpPr>
        <p:spPr bwMode="gray">
          <a:xfrm>
            <a:off x="766782" y="2224105"/>
            <a:ext cx="3032125" cy="2216150"/>
          </a:xfrm>
          <a:prstGeom prst="flowChartDocument">
            <a:avLst/>
          </a:prstGeom>
          <a:solidFill>
            <a:srgbClr val="D5DFCB"/>
          </a:solidFill>
          <a:ln w="19050" algn="ctr">
            <a:noFill/>
            <a:miter lim="800000"/>
            <a:headEnd/>
            <a:tailEnd/>
          </a:ln>
          <a:effectLst>
            <a:outerShdw dist="35921" dir="2700000" algn="ctr" rotWithShape="0">
              <a:srgbClr val="1C1C1C">
                <a:alpha val="50000"/>
              </a:srgbClr>
            </a:outerShdw>
          </a:effectLst>
        </p:spPr>
        <p:txBody>
          <a:bodyPr wrap="none" anchor="ctr"/>
          <a:lstStyle/>
          <a:p>
            <a:endParaRPr lang="es-ES"/>
          </a:p>
        </p:txBody>
      </p:sp>
      <p:sp>
        <p:nvSpPr>
          <p:cNvPr id="216104" name="AutoShape 40"/>
          <p:cNvSpPr>
            <a:spLocks noChangeArrowheads="1"/>
          </p:cNvSpPr>
          <p:nvPr/>
        </p:nvSpPr>
        <p:spPr bwMode="gray">
          <a:xfrm>
            <a:off x="4349770" y="3717942"/>
            <a:ext cx="3008312" cy="2211388"/>
          </a:xfrm>
          <a:prstGeom prst="flowChartDocument">
            <a:avLst/>
          </a:prstGeom>
          <a:solidFill>
            <a:srgbClr val="D9C1D7"/>
          </a:solidFill>
          <a:ln w="19050" algn="ctr">
            <a:noFill/>
            <a:miter lim="800000"/>
            <a:headEnd/>
            <a:tailEnd/>
          </a:ln>
          <a:effectLst>
            <a:outerShdw dist="35921" dir="2700000" algn="ctr" rotWithShape="0">
              <a:srgbClr val="1C1C1C">
                <a:alpha val="50000"/>
              </a:srgbClr>
            </a:outerShdw>
          </a:effectLst>
        </p:spPr>
        <p:txBody>
          <a:bodyPr wrap="none" anchor="ctr"/>
          <a:lstStyle/>
          <a:p>
            <a:endParaRPr lang="es-ES"/>
          </a:p>
        </p:txBody>
      </p:sp>
      <p:sp>
        <p:nvSpPr>
          <p:cNvPr id="216105" name="AutoShape 41"/>
          <p:cNvSpPr>
            <a:spLocks noChangeArrowheads="1"/>
          </p:cNvSpPr>
          <p:nvPr/>
        </p:nvSpPr>
        <p:spPr bwMode="gray">
          <a:xfrm>
            <a:off x="760432" y="1973280"/>
            <a:ext cx="3059113" cy="406400"/>
          </a:xfrm>
          <a:prstGeom prst="bevel">
            <a:avLst>
              <a:gd name="adj" fmla="val 9569"/>
            </a:avLst>
          </a:prstGeom>
          <a:solidFill>
            <a:srgbClr val="A5BB8F"/>
          </a:solidFill>
          <a:ln w="19050" algn="ctr">
            <a:noFill/>
            <a:miter lim="800000"/>
            <a:headEnd/>
            <a:tailEnd/>
          </a:ln>
          <a:effectLst/>
        </p:spPr>
        <p:txBody>
          <a:bodyPr wrap="none" anchor="ctr"/>
          <a:lstStyle/>
          <a:p>
            <a:endParaRPr lang="es-ES"/>
          </a:p>
        </p:txBody>
      </p:sp>
      <p:sp>
        <p:nvSpPr>
          <p:cNvPr id="216106" name="AutoShape 42"/>
          <p:cNvSpPr>
            <a:spLocks noChangeArrowheads="1"/>
          </p:cNvSpPr>
          <p:nvPr/>
        </p:nvSpPr>
        <p:spPr bwMode="gray">
          <a:xfrm>
            <a:off x="4341832" y="3476642"/>
            <a:ext cx="3041650" cy="407988"/>
          </a:xfrm>
          <a:prstGeom prst="bevel">
            <a:avLst>
              <a:gd name="adj" fmla="val 9569"/>
            </a:avLst>
          </a:prstGeom>
          <a:solidFill>
            <a:srgbClr val="BB8FB8"/>
          </a:solidFill>
          <a:ln w="19050" algn="ctr">
            <a:noFill/>
            <a:miter lim="800000"/>
            <a:headEnd/>
            <a:tailEnd/>
          </a:ln>
          <a:effectLst/>
        </p:spPr>
        <p:txBody>
          <a:bodyPr wrap="none" anchor="ctr"/>
          <a:lstStyle/>
          <a:p>
            <a:endParaRPr lang="es-ES"/>
          </a:p>
        </p:txBody>
      </p:sp>
      <p:sp>
        <p:nvSpPr>
          <p:cNvPr id="216108" name="Text Box 44"/>
          <p:cNvSpPr txBox="1">
            <a:spLocks noChangeArrowheads="1"/>
          </p:cNvSpPr>
          <p:nvPr/>
        </p:nvSpPr>
        <p:spPr bwMode="auto">
          <a:xfrm>
            <a:off x="4392632" y="3500438"/>
            <a:ext cx="2908300" cy="369332"/>
          </a:xfrm>
          <a:prstGeom prst="rect">
            <a:avLst/>
          </a:prstGeom>
          <a:noFill/>
          <a:ln w="9525" algn="ctr">
            <a:noFill/>
            <a:miter lim="800000"/>
            <a:headEnd/>
            <a:tailEnd/>
          </a:ln>
          <a:effectLst/>
        </p:spPr>
        <p:txBody>
          <a:bodyPr>
            <a:spAutoFit/>
          </a:bodyPr>
          <a:lstStyle/>
          <a:p>
            <a:pPr algn="ctr">
              <a:spcBef>
                <a:spcPct val="50000"/>
              </a:spcBef>
            </a:pPr>
            <a:r>
              <a:rPr lang="en-US" b="1" dirty="0" err="1" smtClean="0">
                <a:solidFill>
                  <a:srgbClr val="660066"/>
                </a:solidFill>
              </a:rPr>
              <a:t>Técnicas</a:t>
            </a:r>
            <a:r>
              <a:rPr lang="en-US" b="1" dirty="0" smtClean="0">
                <a:solidFill>
                  <a:srgbClr val="660066"/>
                </a:solidFill>
              </a:rPr>
              <a:t> </a:t>
            </a:r>
            <a:r>
              <a:rPr lang="en-US" b="1" dirty="0" err="1" smtClean="0">
                <a:solidFill>
                  <a:srgbClr val="660066"/>
                </a:solidFill>
              </a:rPr>
              <a:t>Informáticas</a:t>
            </a:r>
            <a:endParaRPr lang="en-US" b="1" dirty="0">
              <a:solidFill>
                <a:srgbClr val="660066"/>
              </a:solidFill>
            </a:endParaRPr>
          </a:p>
        </p:txBody>
      </p:sp>
      <p:sp>
        <p:nvSpPr>
          <p:cNvPr id="216109" name="Text Box 45"/>
          <p:cNvSpPr txBox="1">
            <a:spLocks noChangeArrowheads="1"/>
          </p:cNvSpPr>
          <p:nvPr/>
        </p:nvSpPr>
        <p:spPr bwMode="auto">
          <a:xfrm>
            <a:off x="762020" y="1988098"/>
            <a:ext cx="3030537" cy="369332"/>
          </a:xfrm>
          <a:prstGeom prst="rect">
            <a:avLst/>
          </a:prstGeom>
          <a:noFill/>
          <a:ln w="9525" algn="ctr">
            <a:noFill/>
            <a:miter lim="800000"/>
            <a:headEnd/>
            <a:tailEnd/>
          </a:ln>
          <a:effectLst/>
        </p:spPr>
        <p:txBody>
          <a:bodyPr>
            <a:spAutoFit/>
          </a:bodyPr>
          <a:lstStyle/>
          <a:p>
            <a:pPr algn="ctr">
              <a:spcBef>
                <a:spcPct val="50000"/>
              </a:spcBef>
            </a:pPr>
            <a:r>
              <a:rPr lang="en-US" sz="1600" b="1" dirty="0" err="1" smtClean="0">
                <a:solidFill>
                  <a:srgbClr val="CC3300"/>
                </a:solidFill>
              </a:rPr>
              <a:t>Técnicas</a:t>
            </a:r>
            <a:r>
              <a:rPr lang="en-US" sz="1600" b="1" dirty="0" smtClean="0">
                <a:solidFill>
                  <a:srgbClr val="CC3300"/>
                </a:solidFill>
              </a:rPr>
              <a:t> </a:t>
            </a:r>
            <a:r>
              <a:rPr lang="en-US" b="1" dirty="0" err="1" smtClean="0">
                <a:solidFill>
                  <a:srgbClr val="CC3300"/>
                </a:solidFill>
              </a:rPr>
              <a:t>Estadísticas</a:t>
            </a:r>
            <a:endParaRPr lang="en-US" b="1" dirty="0">
              <a:solidFill>
                <a:srgbClr val="CC3300"/>
              </a:solidFill>
            </a:endParaRPr>
          </a:p>
        </p:txBody>
      </p:sp>
      <p:grpSp>
        <p:nvGrpSpPr>
          <p:cNvPr id="6" name="Group 46"/>
          <p:cNvGrpSpPr>
            <a:grpSpLocks/>
          </p:cNvGrpSpPr>
          <p:nvPr/>
        </p:nvGrpSpPr>
        <p:grpSpPr bwMode="auto">
          <a:xfrm>
            <a:off x="1447820" y="2657492"/>
            <a:ext cx="1684337" cy="1363663"/>
            <a:chOff x="3014" y="806"/>
            <a:chExt cx="1304" cy="1104"/>
          </a:xfrm>
        </p:grpSpPr>
        <p:sp>
          <p:nvSpPr>
            <p:cNvPr id="216111" name="AutoShape 47"/>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000"/>
                </a:srgbClr>
              </a:solidFill>
              <a:miter lim="800000"/>
              <a:headEnd/>
              <a:tailEnd/>
            </a:ln>
            <a:effectLst/>
          </p:spPr>
          <p:txBody>
            <a:bodyPr wrap="none" anchor="ctr"/>
            <a:lstStyle/>
            <a:p>
              <a:endParaRPr lang="es-ES"/>
            </a:p>
          </p:txBody>
        </p:sp>
        <p:sp>
          <p:nvSpPr>
            <p:cNvPr id="216112" name="AutoShape 48"/>
            <p:cNvSpPr>
              <a:spLocks noChangeArrowheads="1"/>
            </p:cNvSpPr>
            <p:nvPr/>
          </p:nvSpPr>
          <p:spPr bwMode="gray">
            <a:xfrm>
              <a:off x="3243" y="942"/>
              <a:ext cx="847" cy="868"/>
            </a:xfrm>
            <a:prstGeom prst="upArrow">
              <a:avLst>
                <a:gd name="adj1" fmla="val 40731"/>
                <a:gd name="adj2" fmla="val 44038"/>
              </a:avLst>
            </a:prstGeom>
            <a:solidFill>
              <a:srgbClr val="FFFFFF">
                <a:alpha val="39000"/>
              </a:srgbClr>
            </a:solidFill>
            <a:ln w="9525" algn="ctr">
              <a:noFill/>
              <a:miter lim="800000"/>
              <a:headEnd/>
              <a:tailEnd/>
            </a:ln>
            <a:effectLst/>
          </p:spPr>
          <p:txBody>
            <a:bodyPr wrap="none" anchor="ctr"/>
            <a:lstStyle/>
            <a:p>
              <a:endParaRPr lang="es-ES"/>
            </a:p>
          </p:txBody>
        </p:sp>
      </p:grpSp>
      <p:sp>
        <p:nvSpPr>
          <p:cNvPr id="216113" name="Rectangle 49"/>
          <p:cNvSpPr>
            <a:spLocks noChangeArrowheads="1"/>
          </p:cNvSpPr>
          <p:nvPr/>
        </p:nvSpPr>
        <p:spPr bwMode="black">
          <a:xfrm>
            <a:off x="803271" y="2529332"/>
            <a:ext cx="3125787" cy="1471172"/>
          </a:xfrm>
          <a:prstGeom prst="rect">
            <a:avLst/>
          </a:prstGeom>
          <a:noFill/>
          <a:ln w="9525" algn="ctr">
            <a:noFill/>
            <a:miter lim="800000"/>
            <a:headEnd/>
            <a:tailEnd/>
          </a:ln>
          <a:effectLst/>
        </p:spPr>
        <p:txBody>
          <a:bodyPr>
            <a:spAutoFit/>
          </a:bodyPr>
          <a:lstStyle/>
          <a:p>
            <a:pPr marL="114300" indent="-114300">
              <a:lnSpc>
                <a:spcPct val="80000"/>
              </a:lnSpc>
              <a:buFontTx/>
              <a:buChar char="•"/>
            </a:pPr>
            <a:r>
              <a:rPr lang="en-US" sz="1600" dirty="0" err="1" smtClean="0">
                <a:solidFill>
                  <a:srgbClr val="1C1C1C"/>
                </a:solidFill>
              </a:rPr>
              <a:t>Estadística</a:t>
            </a:r>
            <a:r>
              <a:rPr lang="en-US" sz="1600" dirty="0" smtClean="0">
                <a:solidFill>
                  <a:srgbClr val="1C1C1C"/>
                </a:solidFill>
              </a:rPr>
              <a:t> </a:t>
            </a:r>
            <a:r>
              <a:rPr lang="en-US" sz="1600" dirty="0" err="1" smtClean="0">
                <a:solidFill>
                  <a:srgbClr val="1C1C1C"/>
                </a:solidFill>
              </a:rPr>
              <a:t>Descriptiva</a:t>
            </a:r>
            <a:endParaRPr lang="en-US" sz="1600" dirty="0">
              <a:solidFill>
                <a:srgbClr val="1C1C1C"/>
              </a:solidFill>
            </a:endParaRPr>
          </a:p>
          <a:p>
            <a:pPr marL="114300" indent="-114300">
              <a:lnSpc>
                <a:spcPct val="80000"/>
              </a:lnSpc>
              <a:buFontTx/>
              <a:buChar char="•"/>
            </a:pPr>
            <a:endParaRPr lang="en-US" sz="1600" dirty="0">
              <a:solidFill>
                <a:srgbClr val="1C1C1C"/>
              </a:solidFill>
            </a:endParaRPr>
          </a:p>
          <a:p>
            <a:pPr marL="114300" indent="-114300">
              <a:lnSpc>
                <a:spcPct val="80000"/>
              </a:lnSpc>
              <a:buFontTx/>
              <a:buChar char="•"/>
            </a:pPr>
            <a:r>
              <a:rPr lang="en-US" sz="1600" dirty="0" err="1" smtClean="0">
                <a:solidFill>
                  <a:srgbClr val="1C1C1C"/>
                </a:solidFill>
              </a:rPr>
              <a:t>Regresión</a:t>
            </a:r>
            <a:r>
              <a:rPr lang="en-US" sz="1600" dirty="0" smtClean="0">
                <a:solidFill>
                  <a:srgbClr val="1C1C1C"/>
                </a:solidFill>
              </a:rPr>
              <a:t> Lineal</a:t>
            </a:r>
            <a:endParaRPr lang="en-US" sz="1600" dirty="0">
              <a:solidFill>
                <a:srgbClr val="1C1C1C"/>
              </a:solidFill>
            </a:endParaRPr>
          </a:p>
          <a:p>
            <a:pPr marL="114300" indent="-114300">
              <a:lnSpc>
                <a:spcPct val="80000"/>
              </a:lnSpc>
              <a:buFontTx/>
              <a:buChar char="•"/>
            </a:pPr>
            <a:endParaRPr lang="en-US" sz="1600" dirty="0">
              <a:solidFill>
                <a:srgbClr val="1C1C1C"/>
              </a:solidFill>
            </a:endParaRPr>
          </a:p>
          <a:p>
            <a:pPr marL="114300" indent="-114300">
              <a:lnSpc>
                <a:spcPct val="80000"/>
              </a:lnSpc>
              <a:buFontTx/>
              <a:buChar char="•"/>
            </a:pPr>
            <a:r>
              <a:rPr lang="en-US" sz="1600" dirty="0" err="1" smtClean="0">
                <a:solidFill>
                  <a:srgbClr val="1C1C1C"/>
                </a:solidFill>
              </a:rPr>
              <a:t>Análisis</a:t>
            </a:r>
            <a:r>
              <a:rPr lang="en-US" sz="1600" dirty="0" smtClean="0">
                <a:solidFill>
                  <a:srgbClr val="1C1C1C"/>
                </a:solidFill>
              </a:rPr>
              <a:t> de </a:t>
            </a:r>
            <a:r>
              <a:rPr lang="en-US" sz="1600" dirty="0" err="1" smtClean="0">
                <a:solidFill>
                  <a:srgbClr val="1C1C1C"/>
                </a:solidFill>
              </a:rPr>
              <a:t>Varianza</a:t>
            </a:r>
            <a:endParaRPr lang="en-US" sz="1600" dirty="0">
              <a:solidFill>
                <a:srgbClr val="1C1C1C"/>
              </a:solidFill>
            </a:endParaRPr>
          </a:p>
          <a:p>
            <a:pPr marL="114300" indent="-114300">
              <a:lnSpc>
                <a:spcPct val="80000"/>
              </a:lnSpc>
              <a:buFontTx/>
              <a:buChar char="•"/>
            </a:pPr>
            <a:endParaRPr lang="en-US" sz="1600" dirty="0">
              <a:solidFill>
                <a:srgbClr val="1C1C1C"/>
              </a:solidFill>
            </a:endParaRPr>
          </a:p>
          <a:p>
            <a:pPr marL="114300" indent="-114300">
              <a:lnSpc>
                <a:spcPct val="80000"/>
              </a:lnSpc>
              <a:buFontTx/>
              <a:buChar char="•"/>
            </a:pPr>
            <a:r>
              <a:rPr lang="en-US" sz="1600" dirty="0" err="1" smtClean="0">
                <a:solidFill>
                  <a:srgbClr val="1C1C1C"/>
                </a:solidFill>
              </a:rPr>
              <a:t>Regresión</a:t>
            </a:r>
            <a:r>
              <a:rPr lang="en-US" sz="1600" dirty="0" smtClean="0">
                <a:solidFill>
                  <a:srgbClr val="1C1C1C"/>
                </a:solidFill>
              </a:rPr>
              <a:t> LOGIT y PROBIT</a:t>
            </a:r>
            <a:endParaRPr lang="en-US" sz="1600" dirty="0">
              <a:solidFill>
                <a:srgbClr val="1C1C1C"/>
              </a:solidFill>
            </a:endParaRPr>
          </a:p>
        </p:txBody>
      </p:sp>
      <p:grpSp>
        <p:nvGrpSpPr>
          <p:cNvPr id="7" name="Group 50"/>
          <p:cNvGrpSpPr>
            <a:grpSpLocks/>
          </p:cNvGrpSpPr>
          <p:nvPr/>
        </p:nvGrpSpPr>
        <p:grpSpPr bwMode="auto">
          <a:xfrm flipV="1">
            <a:off x="5006995" y="4283092"/>
            <a:ext cx="1676400" cy="1363663"/>
            <a:chOff x="3014" y="806"/>
            <a:chExt cx="1304" cy="1104"/>
          </a:xfrm>
        </p:grpSpPr>
        <p:sp>
          <p:nvSpPr>
            <p:cNvPr id="216115" name="AutoShape 51"/>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000"/>
                </a:srgbClr>
              </a:solidFill>
              <a:miter lim="800000"/>
              <a:headEnd/>
              <a:tailEnd/>
            </a:ln>
            <a:effectLst/>
          </p:spPr>
          <p:txBody>
            <a:bodyPr wrap="none" anchor="ctr"/>
            <a:lstStyle/>
            <a:p>
              <a:endParaRPr lang="es-ES"/>
            </a:p>
          </p:txBody>
        </p:sp>
        <p:sp>
          <p:nvSpPr>
            <p:cNvPr id="216116" name="AutoShape 52"/>
            <p:cNvSpPr>
              <a:spLocks noChangeArrowheads="1"/>
            </p:cNvSpPr>
            <p:nvPr/>
          </p:nvSpPr>
          <p:spPr bwMode="gray">
            <a:xfrm>
              <a:off x="3243" y="942"/>
              <a:ext cx="847" cy="868"/>
            </a:xfrm>
            <a:prstGeom prst="upArrow">
              <a:avLst>
                <a:gd name="adj1" fmla="val 40731"/>
                <a:gd name="adj2" fmla="val 44038"/>
              </a:avLst>
            </a:prstGeom>
            <a:solidFill>
              <a:srgbClr val="FFFFFF">
                <a:alpha val="39000"/>
              </a:srgbClr>
            </a:solidFill>
            <a:ln w="9525" algn="ctr">
              <a:noFill/>
              <a:miter lim="800000"/>
              <a:headEnd/>
              <a:tailEnd/>
            </a:ln>
            <a:effectLst/>
          </p:spPr>
          <p:txBody>
            <a:bodyPr wrap="none" anchor="ctr"/>
            <a:lstStyle/>
            <a:p>
              <a:endParaRPr lang="es-ES"/>
            </a:p>
          </p:txBody>
        </p:sp>
      </p:grpSp>
      <p:sp>
        <p:nvSpPr>
          <p:cNvPr id="216117" name="Rectangle 53"/>
          <p:cNvSpPr>
            <a:spLocks noChangeArrowheads="1"/>
          </p:cNvSpPr>
          <p:nvPr/>
        </p:nvSpPr>
        <p:spPr bwMode="black">
          <a:xfrm>
            <a:off x="4379933" y="4046867"/>
            <a:ext cx="3049587" cy="1668149"/>
          </a:xfrm>
          <a:prstGeom prst="rect">
            <a:avLst/>
          </a:prstGeom>
          <a:noFill/>
          <a:ln w="9525" algn="ctr">
            <a:noFill/>
            <a:miter lim="800000"/>
            <a:headEnd/>
            <a:tailEnd/>
          </a:ln>
          <a:effectLst/>
        </p:spPr>
        <p:txBody>
          <a:bodyPr>
            <a:spAutoFit/>
          </a:bodyPr>
          <a:lstStyle/>
          <a:p>
            <a:pPr marL="114300" indent="-114300">
              <a:lnSpc>
                <a:spcPct val="80000"/>
              </a:lnSpc>
              <a:buFontTx/>
              <a:buChar char="•"/>
            </a:pPr>
            <a:r>
              <a:rPr lang="en-US" sz="1600" dirty="0" err="1" smtClean="0">
                <a:solidFill>
                  <a:srgbClr val="1C1C1C"/>
                </a:solidFill>
              </a:rPr>
              <a:t>Sistemas</a:t>
            </a:r>
            <a:r>
              <a:rPr lang="en-US" sz="1600" dirty="0" smtClean="0">
                <a:solidFill>
                  <a:srgbClr val="1C1C1C"/>
                </a:solidFill>
              </a:rPr>
              <a:t> de </a:t>
            </a:r>
            <a:r>
              <a:rPr lang="en-US" sz="1600" dirty="0" err="1" smtClean="0">
                <a:solidFill>
                  <a:srgbClr val="1C1C1C"/>
                </a:solidFill>
              </a:rPr>
              <a:t>Información</a:t>
            </a:r>
            <a:endParaRPr lang="en-US" sz="1600" dirty="0">
              <a:solidFill>
                <a:srgbClr val="1C1C1C"/>
              </a:solidFill>
            </a:endParaRPr>
          </a:p>
          <a:p>
            <a:pPr marL="114300" indent="-114300">
              <a:lnSpc>
                <a:spcPct val="80000"/>
              </a:lnSpc>
              <a:buFontTx/>
              <a:buChar char="•"/>
            </a:pPr>
            <a:endParaRPr lang="en-US" sz="1600" dirty="0">
              <a:solidFill>
                <a:srgbClr val="1C1C1C"/>
              </a:solidFill>
            </a:endParaRPr>
          </a:p>
          <a:p>
            <a:pPr marL="114300" indent="-114300">
              <a:lnSpc>
                <a:spcPct val="80000"/>
              </a:lnSpc>
              <a:buFontTx/>
              <a:buChar char="•"/>
            </a:pPr>
            <a:r>
              <a:rPr lang="en-US" sz="1600" dirty="0" err="1" smtClean="0">
                <a:solidFill>
                  <a:srgbClr val="1C1C1C"/>
                </a:solidFill>
              </a:rPr>
              <a:t>Programación</a:t>
            </a:r>
            <a:r>
              <a:rPr lang="en-US" sz="1600" dirty="0" smtClean="0">
                <a:solidFill>
                  <a:srgbClr val="1C1C1C"/>
                </a:solidFill>
              </a:rPr>
              <a:t> </a:t>
            </a:r>
            <a:r>
              <a:rPr lang="en-US" sz="1600" dirty="0" err="1" smtClean="0">
                <a:solidFill>
                  <a:srgbClr val="1C1C1C"/>
                </a:solidFill>
              </a:rPr>
              <a:t>orientada</a:t>
            </a:r>
            <a:r>
              <a:rPr lang="en-US" sz="1600" dirty="0" smtClean="0">
                <a:solidFill>
                  <a:srgbClr val="1C1C1C"/>
                </a:solidFill>
              </a:rPr>
              <a:t> a </a:t>
            </a:r>
            <a:r>
              <a:rPr lang="en-US" sz="1600" dirty="0" err="1" smtClean="0">
                <a:solidFill>
                  <a:srgbClr val="1C1C1C"/>
                </a:solidFill>
              </a:rPr>
              <a:t>objetos</a:t>
            </a:r>
            <a:endParaRPr lang="en-US" sz="1600" dirty="0">
              <a:solidFill>
                <a:srgbClr val="1C1C1C"/>
              </a:solidFill>
            </a:endParaRPr>
          </a:p>
          <a:p>
            <a:pPr marL="114300" indent="-114300">
              <a:lnSpc>
                <a:spcPct val="80000"/>
              </a:lnSpc>
              <a:buFontTx/>
              <a:buChar char="•"/>
            </a:pPr>
            <a:endParaRPr lang="en-US" sz="1600" dirty="0">
              <a:solidFill>
                <a:srgbClr val="1C1C1C"/>
              </a:solidFill>
            </a:endParaRPr>
          </a:p>
          <a:p>
            <a:pPr marL="114300" indent="-114300">
              <a:lnSpc>
                <a:spcPct val="80000"/>
              </a:lnSpc>
              <a:buFontTx/>
              <a:buChar char="•"/>
            </a:pPr>
            <a:r>
              <a:rPr lang="en-US" sz="1600" dirty="0" smtClean="0">
                <a:solidFill>
                  <a:srgbClr val="1C1C1C"/>
                </a:solidFill>
              </a:rPr>
              <a:t>Base de </a:t>
            </a:r>
            <a:r>
              <a:rPr lang="en-US" sz="1600" dirty="0" err="1" smtClean="0">
                <a:solidFill>
                  <a:srgbClr val="1C1C1C"/>
                </a:solidFill>
              </a:rPr>
              <a:t>datos</a:t>
            </a:r>
            <a:endParaRPr lang="en-US" sz="1600" dirty="0">
              <a:solidFill>
                <a:srgbClr val="1C1C1C"/>
              </a:solidFill>
            </a:endParaRPr>
          </a:p>
          <a:p>
            <a:pPr marL="114300" indent="-114300">
              <a:lnSpc>
                <a:spcPct val="80000"/>
              </a:lnSpc>
              <a:buFontTx/>
              <a:buChar char="•"/>
            </a:pPr>
            <a:endParaRPr lang="en-US" sz="1600" dirty="0">
              <a:solidFill>
                <a:srgbClr val="1C1C1C"/>
              </a:solidFill>
            </a:endParaRPr>
          </a:p>
          <a:p>
            <a:pPr marL="114300" indent="-114300">
              <a:lnSpc>
                <a:spcPct val="80000"/>
              </a:lnSpc>
              <a:buFontTx/>
              <a:buChar char="•"/>
            </a:pPr>
            <a:r>
              <a:rPr lang="en-US" sz="1600" dirty="0" err="1" smtClean="0">
                <a:solidFill>
                  <a:srgbClr val="1C1C1C"/>
                </a:solidFill>
              </a:rPr>
              <a:t>Minería</a:t>
            </a:r>
            <a:r>
              <a:rPr lang="en-US" sz="1600" dirty="0" smtClean="0">
                <a:solidFill>
                  <a:srgbClr val="1C1C1C"/>
                </a:solidFill>
              </a:rPr>
              <a:t> de </a:t>
            </a:r>
            <a:r>
              <a:rPr lang="en-US" sz="1600" dirty="0" err="1" smtClean="0">
                <a:solidFill>
                  <a:srgbClr val="1C1C1C"/>
                </a:solidFill>
              </a:rPr>
              <a:t>datos</a:t>
            </a:r>
            <a:endParaRPr lang="en-US" sz="1600" dirty="0">
              <a:solidFill>
                <a:srgbClr val="1C1C1C"/>
              </a:solidFill>
            </a:endParaRPr>
          </a:p>
        </p:txBody>
      </p:sp>
      <p:sp>
        <p:nvSpPr>
          <p:cNvPr id="33" name="32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37" name="36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38" name="37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39" name="38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30"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31"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32"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214282" y="3000372"/>
            <a:ext cx="7929618" cy="707886"/>
          </a:xfrm>
          <a:prstGeom prst="rect">
            <a:avLst/>
          </a:prstGeom>
          <a:noFill/>
        </p:spPr>
        <p:txBody>
          <a:bodyPr wrap="square" rtlCol="0">
            <a:spAutoFit/>
          </a:bodyPr>
          <a:lstStyle/>
          <a:p>
            <a:pPr algn="just"/>
            <a:r>
              <a:rPr lang="es-ES" sz="4000" b="1" i="1" dirty="0" smtClean="0">
                <a:effectLst>
                  <a:outerShdw blurRad="38100" dist="38100" dir="2700000" algn="tl">
                    <a:srgbClr val="000000">
                      <a:alpha val="43137"/>
                    </a:srgbClr>
                  </a:outerShdw>
                </a:effectLst>
              </a:rPr>
              <a:t>RESULTADOS DEL PROYECTO  </a:t>
            </a:r>
            <a:endParaRPr lang="es-ES" sz="4000" i="1" dirty="0">
              <a:effectLst>
                <a:outerShdw blurRad="38100" dist="38100" dir="2700000" algn="tl">
                  <a:srgbClr val="000000">
                    <a:alpha val="43137"/>
                  </a:srgbClr>
                </a:outerShdw>
              </a:effectLst>
            </a:endParaRPr>
          </a:p>
        </p:txBody>
      </p:sp>
      <p:sp>
        <p:nvSpPr>
          <p:cNvPr id="7" name="6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8" name="7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9" name="8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2"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3"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4"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2214546" y="1071546"/>
            <a:ext cx="4143404" cy="690563"/>
            <a:chOff x="533400" y="3070225"/>
            <a:chExt cx="6319838" cy="690563"/>
          </a:xfrm>
        </p:grpSpPr>
        <p:sp>
          <p:nvSpPr>
            <p:cNvPr id="214024" name="AutoShape 8"/>
            <p:cNvSpPr>
              <a:spLocks noChangeArrowheads="1"/>
            </p:cNvSpPr>
            <p:nvPr/>
          </p:nvSpPr>
          <p:spPr bwMode="gray">
            <a:xfrm>
              <a:off x="533400" y="3071810"/>
              <a:ext cx="6319838" cy="688978"/>
            </a:xfrm>
            <a:prstGeom prst="roundRect">
              <a:avLst>
                <a:gd name="adj" fmla="val 16667"/>
              </a:avLst>
            </a:prstGeom>
            <a:gradFill rotWithShape="1">
              <a:gsLst>
                <a:gs pos="0">
                  <a:schemeClr val="accent1"/>
                </a:gs>
                <a:gs pos="100000">
                  <a:schemeClr val="accent1">
                    <a:gamma/>
                    <a:tint val="51373"/>
                    <a:invGamma/>
                  </a:schemeClr>
                </a:gs>
              </a:gsLst>
              <a:lin ang="5400000" scaled="1"/>
            </a:gradFill>
            <a:ln w="9525">
              <a:noFill/>
              <a:round/>
              <a:headEnd/>
              <a:tailEnd/>
            </a:ln>
            <a:effectLst/>
          </p:spPr>
          <p:txBody>
            <a:bodyPr wrap="none" anchor="ctr"/>
            <a:lstStyle/>
            <a:p>
              <a:pPr algn="ctr"/>
              <a:endParaRPr lang="es-ES"/>
            </a:p>
          </p:txBody>
        </p:sp>
        <p:sp>
          <p:nvSpPr>
            <p:cNvPr id="214025" name="AutoShape 9"/>
            <p:cNvSpPr>
              <a:spLocks noChangeArrowheads="1"/>
            </p:cNvSpPr>
            <p:nvPr/>
          </p:nvSpPr>
          <p:spPr bwMode="gray">
            <a:xfrm>
              <a:off x="533400" y="3070225"/>
              <a:ext cx="6319838" cy="532112"/>
            </a:xfrm>
            <a:prstGeom prst="roundRect">
              <a:avLst>
                <a:gd name="adj" fmla="val 16667"/>
              </a:avLst>
            </a:prstGeom>
            <a:solidFill>
              <a:schemeClr val="accent1"/>
            </a:solidFill>
            <a:ln w="9525">
              <a:noFill/>
              <a:round/>
              <a:headEnd/>
              <a:tailEnd/>
            </a:ln>
            <a:effectLst/>
          </p:spPr>
          <p:txBody>
            <a:bodyPr wrap="none" anchor="ctr"/>
            <a:lstStyle/>
            <a:p>
              <a:pPr algn="ctr"/>
              <a:endParaRPr lang="es-ES" dirty="0"/>
            </a:p>
          </p:txBody>
        </p:sp>
        <p:sp>
          <p:nvSpPr>
            <p:cNvPr id="214026" name="AutoShape 10"/>
            <p:cNvSpPr>
              <a:spLocks noChangeArrowheads="1"/>
            </p:cNvSpPr>
            <p:nvPr/>
          </p:nvSpPr>
          <p:spPr bwMode="gray">
            <a:xfrm flipV="1">
              <a:off x="533400" y="3414714"/>
              <a:ext cx="6315075" cy="246063"/>
            </a:xfrm>
            <a:prstGeom prst="roundRect">
              <a:avLst>
                <a:gd name="adj" fmla="val 23750"/>
              </a:avLst>
            </a:prstGeom>
            <a:gradFill rotWithShape="1">
              <a:gsLst>
                <a:gs pos="0">
                  <a:schemeClr val="accent1">
                    <a:gamma/>
                    <a:tint val="0"/>
                    <a:invGamma/>
                  </a:schemeClr>
                </a:gs>
                <a:gs pos="100000">
                  <a:schemeClr val="accent1"/>
                </a:gs>
              </a:gsLst>
              <a:lin ang="5400000" scaled="1"/>
            </a:gradFill>
            <a:ln w="9525">
              <a:noFill/>
              <a:round/>
              <a:headEnd/>
              <a:tailEnd/>
            </a:ln>
            <a:effectLst/>
          </p:spPr>
          <p:txBody>
            <a:bodyPr wrap="none" anchor="ctr"/>
            <a:lstStyle/>
            <a:p>
              <a:pPr algn="ctr"/>
              <a:endParaRPr lang="es-ES"/>
            </a:p>
          </p:txBody>
        </p:sp>
        <p:sp>
          <p:nvSpPr>
            <p:cNvPr id="214032" name="Rectangle 16"/>
            <p:cNvSpPr>
              <a:spLocks noChangeArrowheads="1"/>
            </p:cNvSpPr>
            <p:nvPr/>
          </p:nvSpPr>
          <p:spPr bwMode="gray">
            <a:xfrm>
              <a:off x="1731990" y="3146425"/>
              <a:ext cx="4095904" cy="369332"/>
            </a:xfrm>
            <a:prstGeom prst="rect">
              <a:avLst/>
            </a:prstGeom>
            <a:noFill/>
            <a:ln w="9525">
              <a:noFill/>
              <a:miter lim="800000"/>
              <a:headEnd/>
              <a:tailEnd/>
            </a:ln>
            <a:effectLst/>
          </p:spPr>
          <p:txBody>
            <a:bodyPr wrap="none">
              <a:spAutoFit/>
            </a:bodyPr>
            <a:lstStyle/>
            <a:p>
              <a:pPr algn="ctr">
                <a:spcBef>
                  <a:spcPct val="50000"/>
                </a:spcBef>
                <a:buClr>
                  <a:srgbClr val="1F3F5F"/>
                </a:buClr>
              </a:pPr>
              <a:r>
                <a:rPr lang="en-US" b="1" dirty="0" err="1" smtClean="0">
                  <a:solidFill>
                    <a:schemeClr val="bg1"/>
                  </a:solidFill>
                  <a:effectLst>
                    <a:outerShdw blurRad="38100" dist="38100" dir="2700000" algn="tl">
                      <a:srgbClr val="000000">
                        <a:alpha val="43137"/>
                      </a:srgbClr>
                    </a:outerShdw>
                  </a:effectLst>
                </a:rPr>
                <a:t>Plataforma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Informática</a:t>
              </a:r>
              <a:endParaRPr lang="en-US" b="1" dirty="0">
                <a:solidFill>
                  <a:schemeClr val="bg1"/>
                </a:solidFill>
                <a:effectLst>
                  <a:outerShdw blurRad="38100" dist="38100" dir="2700000" algn="tl">
                    <a:srgbClr val="000000">
                      <a:alpha val="43137"/>
                    </a:srgbClr>
                  </a:outerShdw>
                </a:effectLst>
              </a:endParaRPr>
            </a:p>
          </p:txBody>
        </p: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4" name="33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38" name="AutoShape 18"/>
          <p:cNvSpPr>
            <a:spLocks noChangeArrowheads="1"/>
          </p:cNvSpPr>
          <p:nvPr/>
        </p:nvSpPr>
        <p:spPr bwMode="gray">
          <a:xfrm>
            <a:off x="2786050" y="2000240"/>
            <a:ext cx="3000396" cy="1143008"/>
          </a:xfrm>
          <a:prstGeom prst="roundRect">
            <a:avLst>
              <a:gd name="adj" fmla="val 29463"/>
            </a:avLst>
          </a:prstGeom>
          <a:ln>
            <a:headEnd/>
            <a:tailEnd/>
          </a:ln>
        </p:spPr>
        <p:style>
          <a:lnRef idx="2">
            <a:schemeClr val="accent1"/>
          </a:lnRef>
          <a:fillRef idx="1">
            <a:schemeClr val="lt1"/>
          </a:fillRef>
          <a:effectRef idx="0">
            <a:schemeClr val="accent1"/>
          </a:effectRef>
          <a:fontRef idx="minor">
            <a:schemeClr val="dk1"/>
          </a:fontRef>
        </p:style>
        <p:txBody>
          <a:bodyPr wrap="none" numCol="1" anchor="ctr"/>
          <a:lstStyle/>
          <a:p>
            <a:pPr lvl="1">
              <a:lnSpc>
                <a:spcPts val="2000"/>
              </a:lnSpc>
              <a:buFont typeface="Wingdings" pitchFamily="2" charset="2"/>
              <a:buChar char="v"/>
            </a:pPr>
            <a:r>
              <a:rPr lang="es-ES" sz="1500" b="1" dirty="0" smtClean="0">
                <a:solidFill>
                  <a:schemeClr val="tx2"/>
                </a:solidFill>
              </a:rPr>
              <a:t> Microsoft Excel</a:t>
            </a:r>
          </a:p>
          <a:p>
            <a:pPr lvl="1">
              <a:lnSpc>
                <a:spcPts val="2000"/>
              </a:lnSpc>
              <a:buFont typeface="Wingdings" pitchFamily="2" charset="2"/>
              <a:buChar char="v"/>
            </a:pPr>
            <a:r>
              <a:rPr lang="es-ES" sz="1500" b="1" dirty="0" smtClean="0">
                <a:solidFill>
                  <a:schemeClr val="tx2"/>
                </a:solidFill>
              </a:rPr>
              <a:t> Visual Basic (Macros)</a:t>
            </a:r>
          </a:p>
          <a:p>
            <a:pPr lvl="1">
              <a:lnSpc>
                <a:spcPts val="2000"/>
              </a:lnSpc>
              <a:buFont typeface="Wingdings" pitchFamily="2" charset="2"/>
              <a:buChar char="v"/>
            </a:pPr>
            <a:r>
              <a:rPr lang="es-ES" sz="1500" b="1" dirty="0" smtClean="0">
                <a:solidFill>
                  <a:schemeClr val="tx2"/>
                </a:solidFill>
              </a:rPr>
              <a:t> PostgreSql 2.8</a:t>
            </a:r>
          </a:p>
        </p:txBody>
      </p:sp>
      <p:sp>
        <p:nvSpPr>
          <p:cNvPr id="22" name="21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24" name="23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25" name="24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grpSp>
        <p:nvGrpSpPr>
          <p:cNvPr id="27" name="26 Grupo"/>
          <p:cNvGrpSpPr/>
          <p:nvPr/>
        </p:nvGrpSpPr>
        <p:grpSpPr>
          <a:xfrm>
            <a:off x="2214546" y="3714752"/>
            <a:ext cx="4143404" cy="696505"/>
            <a:chOff x="500034" y="1500174"/>
            <a:chExt cx="4143404" cy="696505"/>
          </a:xfrm>
        </p:grpSpPr>
        <p:grpSp>
          <p:nvGrpSpPr>
            <p:cNvPr id="28" name="25 Grupo"/>
            <p:cNvGrpSpPr/>
            <p:nvPr/>
          </p:nvGrpSpPr>
          <p:grpSpPr>
            <a:xfrm>
              <a:off x="500034" y="1500174"/>
              <a:ext cx="4143404" cy="696505"/>
              <a:chOff x="533400" y="1303735"/>
              <a:chExt cx="6319838" cy="696505"/>
            </a:xfrm>
          </p:grpSpPr>
          <p:sp>
            <p:nvSpPr>
              <p:cNvPr id="32" name="AutoShape 12"/>
              <p:cNvSpPr>
                <a:spLocks noChangeArrowheads="1"/>
              </p:cNvSpPr>
              <p:nvPr/>
            </p:nvSpPr>
            <p:spPr bwMode="gray">
              <a:xfrm>
                <a:off x="533400" y="1308489"/>
                <a:ext cx="6319838" cy="691751"/>
              </a:xfrm>
              <a:prstGeom prst="roundRect">
                <a:avLst>
                  <a:gd name="adj" fmla="val 16667"/>
                </a:avLst>
              </a:prstGeom>
              <a:gradFill rotWithShape="1">
                <a:gsLst>
                  <a:gs pos="0">
                    <a:schemeClr val="folHlink"/>
                  </a:gs>
                  <a:gs pos="100000">
                    <a:schemeClr val="folHlink">
                      <a:gamma/>
                      <a:tint val="51373"/>
                      <a:invGamma/>
                    </a:schemeClr>
                  </a:gs>
                </a:gsLst>
                <a:lin ang="5400000" scaled="1"/>
              </a:gradFill>
              <a:ln w="9525">
                <a:noFill/>
                <a:round/>
                <a:headEnd/>
                <a:tailEnd/>
              </a:ln>
              <a:effectLst/>
            </p:spPr>
            <p:txBody>
              <a:bodyPr wrap="none" anchor="ctr"/>
              <a:lstStyle/>
              <a:p>
                <a:endParaRPr lang="es-ES"/>
              </a:p>
            </p:txBody>
          </p:sp>
          <p:sp>
            <p:nvSpPr>
              <p:cNvPr id="33" name="AutoShape 13"/>
              <p:cNvSpPr>
                <a:spLocks noChangeArrowheads="1"/>
              </p:cNvSpPr>
              <p:nvPr/>
            </p:nvSpPr>
            <p:spPr bwMode="gray">
              <a:xfrm>
                <a:off x="533400" y="1303735"/>
                <a:ext cx="6319838" cy="534254"/>
              </a:xfrm>
              <a:prstGeom prst="roundRect">
                <a:avLst>
                  <a:gd name="adj" fmla="val 16667"/>
                </a:avLst>
              </a:prstGeom>
              <a:solidFill>
                <a:schemeClr val="folHlink"/>
              </a:solidFill>
              <a:ln w="9525">
                <a:noFill/>
                <a:round/>
                <a:headEnd/>
                <a:tailEnd/>
              </a:ln>
              <a:effectLst/>
            </p:spPr>
            <p:txBody>
              <a:bodyPr wrap="none" anchor="ctr"/>
              <a:lstStyle/>
              <a:p>
                <a:endParaRPr lang="es-ES"/>
              </a:p>
            </p:txBody>
          </p:sp>
          <p:sp>
            <p:nvSpPr>
              <p:cNvPr id="35" name="AutoShape 14"/>
              <p:cNvSpPr>
                <a:spLocks noChangeArrowheads="1"/>
              </p:cNvSpPr>
              <p:nvPr/>
            </p:nvSpPr>
            <p:spPr bwMode="gray">
              <a:xfrm flipV="1">
                <a:off x="533400" y="1649610"/>
                <a:ext cx="6315075" cy="247054"/>
              </a:xfrm>
              <a:prstGeom prst="roundRect">
                <a:avLst>
                  <a:gd name="adj" fmla="val 23750"/>
                </a:avLst>
              </a:prstGeom>
              <a:gradFill rotWithShape="1">
                <a:gsLst>
                  <a:gs pos="0">
                    <a:schemeClr val="folHlink">
                      <a:gamma/>
                      <a:tint val="0"/>
                      <a:invGamma/>
                    </a:schemeClr>
                  </a:gs>
                  <a:gs pos="100000">
                    <a:schemeClr val="folHlink"/>
                  </a:gs>
                </a:gsLst>
                <a:lin ang="5400000" scaled="1"/>
              </a:gradFill>
              <a:ln w="9525">
                <a:noFill/>
                <a:round/>
                <a:headEnd/>
                <a:tailEnd/>
              </a:ln>
              <a:effectLst/>
            </p:spPr>
            <p:txBody>
              <a:bodyPr wrap="none" anchor="ctr"/>
              <a:lstStyle/>
              <a:p>
                <a:endParaRPr lang="es-ES"/>
              </a:p>
            </p:txBody>
          </p:sp>
        </p:grpSp>
        <p:sp>
          <p:nvSpPr>
            <p:cNvPr id="29" name="Rectangle 15"/>
            <p:cNvSpPr>
              <a:spLocks noChangeArrowheads="1"/>
            </p:cNvSpPr>
            <p:nvPr/>
          </p:nvSpPr>
          <p:spPr bwMode="gray">
            <a:xfrm>
              <a:off x="571472" y="1576374"/>
              <a:ext cx="3991004" cy="369332"/>
            </a:xfrm>
            <a:prstGeom prst="rect">
              <a:avLst/>
            </a:prstGeom>
            <a:noFill/>
            <a:ln w="9525">
              <a:noFill/>
              <a:miter lim="800000"/>
              <a:headEnd/>
              <a:tailEnd/>
            </a:ln>
            <a:effectLst/>
          </p:spPr>
          <p:txBody>
            <a:bodyPr wrap="square">
              <a:spAutoFit/>
            </a:bodyPr>
            <a:lstStyle/>
            <a:p>
              <a:pPr>
                <a:spcBef>
                  <a:spcPct val="50000"/>
                </a:spcBef>
                <a:buClr>
                  <a:srgbClr val="1F3F5F"/>
                </a:buClr>
              </a:pPr>
              <a:r>
                <a:rPr lang="en-US" b="1" dirty="0" err="1" smtClean="0">
                  <a:solidFill>
                    <a:schemeClr val="bg1"/>
                  </a:solidFill>
                  <a:effectLst>
                    <a:outerShdw blurRad="38100" dist="38100" dir="2700000" algn="tl">
                      <a:srgbClr val="000000">
                        <a:alpha val="43137"/>
                      </a:srgbClr>
                    </a:outerShdw>
                  </a:effectLst>
                </a:rPr>
                <a:t>Infraestructura</a:t>
              </a:r>
              <a:r>
                <a:rPr lang="en-US" b="1" dirty="0" smtClean="0">
                  <a:solidFill>
                    <a:schemeClr val="bg1"/>
                  </a:solidFill>
                  <a:effectLst>
                    <a:outerShdw blurRad="38100" dist="38100" dir="2700000" algn="tl">
                      <a:srgbClr val="000000">
                        <a:alpha val="43137"/>
                      </a:srgbClr>
                    </a:outerShdw>
                  </a:effectLst>
                </a:rPr>
                <a:t> y </a:t>
              </a:r>
              <a:r>
                <a:rPr lang="en-US" b="1" dirty="0" err="1" smtClean="0">
                  <a:solidFill>
                    <a:schemeClr val="bg1"/>
                  </a:solidFill>
                  <a:effectLst>
                    <a:outerShdw blurRad="38100" dist="38100" dir="2700000" algn="tl">
                      <a:srgbClr val="000000">
                        <a:alpha val="43137"/>
                      </a:srgbClr>
                    </a:outerShdw>
                  </a:effectLst>
                </a:rPr>
                <a:t>Recurso</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Humano</a:t>
              </a:r>
              <a:endParaRPr lang="en-US" b="1" dirty="0">
                <a:solidFill>
                  <a:schemeClr val="bg1"/>
                </a:solidFill>
                <a:effectLst>
                  <a:outerShdw blurRad="38100" dist="38100" dir="2700000" algn="tl">
                    <a:srgbClr val="000000">
                      <a:alpha val="43137"/>
                    </a:srgbClr>
                  </a:outerShdw>
                </a:effectLst>
              </a:endParaRPr>
            </a:p>
          </p:txBody>
        </p:sp>
      </p:grpSp>
      <p:sp>
        <p:nvSpPr>
          <p:cNvPr id="36" name="AutoShape 18"/>
          <p:cNvSpPr>
            <a:spLocks noChangeArrowheads="1"/>
          </p:cNvSpPr>
          <p:nvPr/>
        </p:nvSpPr>
        <p:spPr bwMode="gray">
          <a:xfrm>
            <a:off x="857224" y="4714884"/>
            <a:ext cx="3000396" cy="1143008"/>
          </a:xfrm>
          <a:prstGeom prst="roundRect">
            <a:avLst>
              <a:gd name="adj" fmla="val 29463"/>
            </a:avLst>
          </a:prstGeom>
          <a:ln>
            <a:headEnd/>
            <a:tailEnd/>
          </a:ln>
        </p:spPr>
        <p:style>
          <a:lnRef idx="2">
            <a:schemeClr val="accent2"/>
          </a:lnRef>
          <a:fillRef idx="1">
            <a:schemeClr val="lt1"/>
          </a:fillRef>
          <a:effectRef idx="0">
            <a:schemeClr val="accent2"/>
          </a:effectRef>
          <a:fontRef idx="minor">
            <a:schemeClr val="dk1"/>
          </a:fontRef>
        </p:style>
        <p:txBody>
          <a:bodyPr wrap="none" numCol="1" anchor="ctr"/>
          <a:lstStyle/>
          <a:p>
            <a:pPr>
              <a:lnSpc>
                <a:spcPts val="2000"/>
              </a:lnSpc>
              <a:buFont typeface="Wingdings" pitchFamily="2" charset="2"/>
              <a:buChar char="v"/>
            </a:pPr>
            <a:r>
              <a:rPr lang="es-ES" sz="1500" b="1" dirty="0" smtClean="0">
                <a:solidFill>
                  <a:schemeClr val="tx2"/>
                </a:solidFill>
              </a:rPr>
              <a:t>Computador</a:t>
            </a:r>
          </a:p>
          <a:p>
            <a:pPr>
              <a:lnSpc>
                <a:spcPts val="2000"/>
              </a:lnSpc>
              <a:buFont typeface="Wingdings" pitchFamily="2" charset="2"/>
              <a:buChar char="v"/>
            </a:pPr>
            <a:r>
              <a:rPr lang="es-ES" sz="1500" b="1" dirty="0" smtClean="0">
                <a:solidFill>
                  <a:schemeClr val="tx2"/>
                </a:solidFill>
              </a:rPr>
              <a:t>Servidor</a:t>
            </a:r>
          </a:p>
          <a:p>
            <a:pPr>
              <a:lnSpc>
                <a:spcPts val="2000"/>
              </a:lnSpc>
              <a:buFont typeface="Wingdings" pitchFamily="2" charset="2"/>
              <a:buChar char="v"/>
            </a:pPr>
            <a:r>
              <a:rPr lang="es-ES" sz="1500" b="1" dirty="0" smtClean="0">
                <a:solidFill>
                  <a:schemeClr val="tx2"/>
                </a:solidFill>
              </a:rPr>
              <a:t>Auxiliar</a:t>
            </a:r>
          </a:p>
          <a:p>
            <a:pPr>
              <a:lnSpc>
                <a:spcPts val="2000"/>
              </a:lnSpc>
              <a:buFont typeface="Wingdings" pitchFamily="2" charset="2"/>
              <a:buChar char="v"/>
            </a:pPr>
            <a:r>
              <a:rPr lang="es-ES" sz="1500" b="1" dirty="0" smtClean="0">
                <a:solidFill>
                  <a:schemeClr val="tx2"/>
                </a:solidFill>
              </a:rPr>
              <a:t>Asistente de Investigación</a:t>
            </a:r>
          </a:p>
        </p:txBody>
      </p:sp>
      <p:graphicFrame>
        <p:nvGraphicFramePr>
          <p:cNvPr id="37" name="Object 3"/>
          <p:cNvGraphicFramePr>
            <a:graphicFrameLocks noChangeAspect="1"/>
          </p:cNvGraphicFramePr>
          <p:nvPr/>
        </p:nvGraphicFramePr>
        <p:xfrm>
          <a:off x="4214810" y="4552967"/>
          <a:ext cx="3429000" cy="1304925"/>
        </p:xfrm>
        <a:graphic>
          <a:graphicData uri="http://schemas.openxmlformats.org/presentationml/2006/ole">
            <p:oleObj spid="_x0000_s1028" name="Visio" r:id="rId4" imgW="3600831" imgH="1437894" progId="Visio.Drawing.11">
              <p:embed/>
            </p:oleObj>
          </a:graphicData>
        </a:graphic>
      </p:graphicFrame>
      <p:pic>
        <p:nvPicPr>
          <p:cNvPr id="30" name="Picture 4" descr="D:\Mis documentos\Tesis\TESIS MARIO\TESIS FINAL\PRESENTACION\0410339aec.jpg"/>
          <p:cNvPicPr preferRelativeResize="0">
            <a:picLocks noChangeArrowheads="1"/>
          </p:cNvPicPr>
          <p:nvPr/>
        </p:nvPicPr>
        <p:blipFill>
          <a:blip r:embed="rId5"/>
          <a:srcRect/>
          <a:stretch>
            <a:fillRect/>
          </a:stretch>
        </p:blipFill>
        <p:spPr bwMode="auto">
          <a:xfrm>
            <a:off x="8215338" y="0"/>
            <a:ext cx="928662" cy="857232"/>
          </a:xfrm>
          <a:prstGeom prst="rect">
            <a:avLst/>
          </a:prstGeom>
          <a:noFill/>
        </p:spPr>
      </p:pic>
      <p:pic>
        <p:nvPicPr>
          <p:cNvPr id="31" name="Picture 3" descr="D:\Mis documentos\Tesis\TESIS MARIO\TESIS FINAL\PRESENTACION\98841062.jpg"/>
          <p:cNvPicPr preferRelativeResize="0">
            <a:picLocks noChangeArrowheads="1"/>
          </p:cNvPicPr>
          <p:nvPr/>
        </p:nvPicPr>
        <p:blipFill>
          <a:blip r:embed="rId6" cstate="print">
            <a:lum bright="-10000"/>
          </a:blip>
          <a:srcRect t="15443" b="6210"/>
          <a:stretch>
            <a:fillRect/>
          </a:stretch>
        </p:blipFill>
        <p:spPr bwMode="auto">
          <a:xfrm>
            <a:off x="8229600" y="4786322"/>
            <a:ext cx="914400" cy="957038"/>
          </a:xfrm>
          <a:prstGeom prst="rect">
            <a:avLst/>
          </a:prstGeom>
          <a:noFill/>
        </p:spPr>
      </p:pic>
      <p:pic>
        <p:nvPicPr>
          <p:cNvPr id="39" name="Picture 1" descr="D:\Mis documentos\Tesis\TESIS MARIO\TESIS FINAL\PRESENTACION\89024249.jpg"/>
          <p:cNvPicPr preferRelativeResize="0">
            <a:picLocks noChangeArrowheads="1"/>
          </p:cNvPicPr>
          <p:nvPr/>
        </p:nvPicPr>
        <p:blipFill>
          <a:blip r:embed="rId7" cstate="print"/>
          <a:srcRect l="7397" t="4464" r="887"/>
          <a:stretch>
            <a:fillRect/>
          </a:stretch>
        </p:blipFill>
        <p:spPr bwMode="auto">
          <a:xfrm>
            <a:off x="8229600" y="2357430"/>
            <a:ext cx="914400" cy="928800"/>
          </a:xfrm>
          <a:prstGeom prst="rect">
            <a:avLst/>
          </a:prstGeom>
          <a:noFill/>
        </p:spPr>
      </p:pic>
      <p:sp>
        <p:nvSpPr>
          <p:cNvPr id="26" name="Rectangle 13"/>
          <p:cNvSpPr>
            <a:spLocks noGrp="1" noChangeArrowheads="1"/>
          </p:cNvSpPr>
          <p:nvPr>
            <p:ph type="title"/>
          </p:nvPr>
        </p:nvSpPr>
        <p:spPr>
          <a:xfrm>
            <a:off x="271482" y="171450"/>
            <a:ext cx="7872418" cy="487363"/>
          </a:xfrm>
        </p:spPr>
        <p:txBody>
          <a:bodyPr/>
          <a:lstStyle/>
          <a:p>
            <a:r>
              <a:rPr lang="en-US" dirty="0" err="1" smtClean="0">
                <a:effectLst>
                  <a:outerShdw blurRad="38100" dist="38100" dir="2700000" algn="tl">
                    <a:srgbClr val="000000">
                      <a:alpha val="43137"/>
                    </a:srgbClr>
                  </a:outerShdw>
                </a:effectLst>
              </a:rPr>
              <a:t>Herramienta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Informática</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err="1" smtClean="0">
                <a:effectLst>
                  <a:outerShdw blurRad="38100" dist="38100" dir="2700000" algn="tl">
                    <a:srgbClr val="000000">
                      <a:alpha val="43137"/>
                    </a:srgbClr>
                  </a:outerShdw>
                </a:effectLst>
              </a:rPr>
              <a:t>Componentes</a:t>
            </a:r>
            <a:r>
              <a:rPr lang="en-US" dirty="0" smtClean="0">
                <a:effectLst>
                  <a:outerShdw blurRad="38100" dist="38100" dir="2700000" algn="tl">
                    <a:srgbClr val="000000">
                      <a:alpha val="43137"/>
                    </a:srgbClr>
                  </a:outerShdw>
                </a:effectLst>
              </a:rPr>
              <a:t> y </a:t>
            </a:r>
            <a:r>
              <a:rPr lang="en-US" dirty="0" err="1" smtClean="0">
                <a:effectLst>
                  <a:outerShdw blurRad="38100" dist="38100" dir="2700000" algn="tl">
                    <a:srgbClr val="000000">
                      <a:alpha val="43137"/>
                    </a:srgbClr>
                  </a:outerShdw>
                </a:effectLst>
              </a:rPr>
              <a:t>Módulos</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AutoShape 3"/>
          <p:cNvSpPr>
            <a:spLocks noChangeArrowheads="1"/>
          </p:cNvSpPr>
          <p:nvPr/>
        </p:nvSpPr>
        <p:spPr bwMode="gray">
          <a:xfrm rot="5400000">
            <a:off x="309563" y="3609991"/>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endParaRPr lang="es-ES"/>
          </a:p>
        </p:txBody>
      </p:sp>
      <p:sp>
        <p:nvSpPr>
          <p:cNvPr id="10" name="Freeform 4"/>
          <p:cNvSpPr>
            <a:spLocks/>
          </p:cNvSpPr>
          <p:nvPr/>
        </p:nvSpPr>
        <p:spPr bwMode="gray">
          <a:xfrm>
            <a:off x="396875" y="3532204"/>
            <a:ext cx="2006600" cy="481012"/>
          </a:xfrm>
          <a:custGeom>
            <a:avLst/>
            <a:gdLst/>
            <a:ahLst/>
            <a:cxnLst>
              <a:cxn ang="0">
                <a:pos x="5" y="303"/>
              </a:cxn>
              <a:cxn ang="0">
                <a:pos x="21" y="177"/>
              </a:cxn>
              <a:cxn ang="0">
                <a:pos x="172" y="22"/>
              </a:cxn>
              <a:cxn ang="0">
                <a:pos x="361" y="11"/>
              </a:cxn>
              <a:cxn ang="0">
                <a:pos x="932" y="12"/>
              </a:cxn>
              <a:cxn ang="0">
                <a:pos x="1070" y="14"/>
              </a:cxn>
              <a:cxn ang="0">
                <a:pos x="1260" y="189"/>
              </a:cxn>
              <a:cxn ang="0">
                <a:pos x="1266" y="302"/>
              </a:cxn>
              <a:cxn ang="0">
                <a:pos x="5" y="303"/>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000"/>
            </a:schemeClr>
          </a:solidFill>
          <a:ln w="38100" cap="flat" cmpd="sng">
            <a:noFill/>
            <a:prstDash val="solid"/>
            <a:round/>
            <a:headEnd/>
            <a:tailEnd/>
          </a:ln>
          <a:effectLst/>
        </p:spPr>
        <p:txBody>
          <a:bodyPr wrap="none" anchor="ctr"/>
          <a:lstStyle/>
          <a:p>
            <a:endParaRPr lang="es-ES"/>
          </a:p>
        </p:txBody>
      </p:sp>
      <p:sp>
        <p:nvSpPr>
          <p:cNvPr id="11" name="Rectangle 5"/>
          <p:cNvSpPr>
            <a:spLocks noChangeArrowheads="1"/>
          </p:cNvSpPr>
          <p:nvPr/>
        </p:nvSpPr>
        <p:spPr bwMode="gray">
          <a:xfrm>
            <a:off x="857224" y="3619516"/>
            <a:ext cx="1056701" cy="369332"/>
          </a:xfrm>
          <a:prstGeom prst="rect">
            <a:avLst/>
          </a:prstGeom>
          <a:noFill/>
          <a:ln w="9525" algn="ctr">
            <a:noFill/>
            <a:miter lim="800000"/>
            <a:headEnd/>
            <a:tailEnd/>
          </a:ln>
          <a:effectLst/>
        </p:spPr>
        <p:txBody>
          <a:bodyPr wrap="none">
            <a:spAutoFit/>
          </a:bodyPr>
          <a:lstStyle/>
          <a:p>
            <a:pPr algn="ctr"/>
            <a:r>
              <a:rPr lang="en-US" dirty="0" err="1" smtClean="0">
                <a:solidFill>
                  <a:srgbClr val="1C1C1C"/>
                </a:solidFill>
              </a:rPr>
              <a:t>Módulos</a:t>
            </a:r>
            <a:endParaRPr lang="en-US" dirty="0">
              <a:solidFill>
                <a:srgbClr val="1C1C1C"/>
              </a:solidFill>
            </a:endParaRPr>
          </a:p>
        </p:txBody>
      </p:sp>
      <p:sp>
        <p:nvSpPr>
          <p:cNvPr id="12" name="Text Box 6"/>
          <p:cNvSpPr txBox="1">
            <a:spLocks noChangeArrowheads="1"/>
          </p:cNvSpPr>
          <p:nvPr/>
        </p:nvSpPr>
        <p:spPr bwMode="gray">
          <a:xfrm>
            <a:off x="428596" y="4236461"/>
            <a:ext cx="2011362" cy="861774"/>
          </a:xfrm>
          <a:prstGeom prst="rect">
            <a:avLst/>
          </a:prstGeom>
          <a:noFill/>
          <a:ln w="9525" algn="ctr">
            <a:noFill/>
            <a:miter lim="800000"/>
            <a:headEnd/>
            <a:tailEnd/>
          </a:ln>
          <a:effectLst/>
        </p:spPr>
        <p:txBody>
          <a:bodyPr>
            <a:spAutoFit/>
          </a:bodyPr>
          <a:lstStyle/>
          <a:p>
            <a:pPr marL="342900" indent="-342900" algn="just" eaLnBrk="0" hangingPunct="0">
              <a:lnSpc>
                <a:spcPts val="2000"/>
              </a:lnSpc>
              <a:buFont typeface="Wingdings" pitchFamily="2" charset="2"/>
              <a:buChar char="Ø"/>
            </a:pPr>
            <a:r>
              <a:rPr lang="en-US" sz="1400" b="1" dirty="0" err="1" smtClean="0">
                <a:solidFill>
                  <a:srgbClr val="1C1C1C"/>
                </a:solidFill>
              </a:rPr>
              <a:t>Administración</a:t>
            </a:r>
            <a:endParaRPr lang="en-US" sz="1400" b="1" dirty="0" smtClean="0">
              <a:solidFill>
                <a:srgbClr val="1C1C1C"/>
              </a:solidFill>
            </a:endParaRPr>
          </a:p>
          <a:p>
            <a:pPr marL="342900" indent="-342900" algn="just" eaLnBrk="0" hangingPunct="0">
              <a:lnSpc>
                <a:spcPts val="2000"/>
              </a:lnSpc>
              <a:buFont typeface="Wingdings" pitchFamily="2" charset="2"/>
              <a:buChar char="Ø"/>
            </a:pPr>
            <a:r>
              <a:rPr lang="en-US" sz="1400" b="1" dirty="0" err="1" smtClean="0">
                <a:solidFill>
                  <a:srgbClr val="1C1C1C"/>
                </a:solidFill>
              </a:rPr>
              <a:t>Proyectos</a:t>
            </a:r>
            <a:endParaRPr lang="en-US" sz="1400" b="1" dirty="0" smtClean="0">
              <a:solidFill>
                <a:srgbClr val="1C1C1C"/>
              </a:solidFill>
            </a:endParaRPr>
          </a:p>
          <a:p>
            <a:pPr marL="342900" indent="-342900" algn="just" eaLnBrk="0" hangingPunct="0">
              <a:lnSpc>
                <a:spcPts val="2000"/>
              </a:lnSpc>
              <a:buFont typeface="Wingdings" pitchFamily="2" charset="2"/>
              <a:buChar char="Ø"/>
            </a:pPr>
            <a:r>
              <a:rPr lang="en-US" sz="1400" b="1" dirty="0" err="1" smtClean="0">
                <a:solidFill>
                  <a:srgbClr val="1C1C1C"/>
                </a:solidFill>
              </a:rPr>
              <a:t>Ingreso</a:t>
            </a:r>
            <a:r>
              <a:rPr lang="en-US" sz="1400" b="1" dirty="0" smtClean="0">
                <a:solidFill>
                  <a:srgbClr val="1C1C1C"/>
                </a:solidFill>
              </a:rPr>
              <a:t> de </a:t>
            </a:r>
            <a:r>
              <a:rPr lang="en-US" sz="1400" b="1" dirty="0" err="1" smtClean="0">
                <a:solidFill>
                  <a:srgbClr val="1C1C1C"/>
                </a:solidFill>
              </a:rPr>
              <a:t>Datos</a:t>
            </a:r>
            <a:endParaRPr lang="en-US" sz="1400" dirty="0">
              <a:solidFill>
                <a:srgbClr val="1C1C1C"/>
              </a:solidFill>
            </a:endParaRPr>
          </a:p>
        </p:txBody>
      </p:sp>
      <p:sp>
        <p:nvSpPr>
          <p:cNvPr id="13" name="AutoShape 7"/>
          <p:cNvSpPr>
            <a:spLocks noChangeArrowheads="1"/>
          </p:cNvSpPr>
          <p:nvPr/>
        </p:nvSpPr>
        <p:spPr bwMode="gray">
          <a:xfrm rot="5400000">
            <a:off x="3052763" y="3609991"/>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endParaRPr lang="es-ES"/>
          </a:p>
        </p:txBody>
      </p:sp>
      <p:sp>
        <p:nvSpPr>
          <p:cNvPr id="14" name="Freeform 8"/>
          <p:cNvSpPr>
            <a:spLocks/>
          </p:cNvSpPr>
          <p:nvPr/>
        </p:nvSpPr>
        <p:spPr bwMode="gray">
          <a:xfrm>
            <a:off x="3144838" y="3530616"/>
            <a:ext cx="2001837" cy="481013"/>
          </a:xfrm>
          <a:custGeom>
            <a:avLst/>
            <a:gdLst/>
            <a:ahLst/>
            <a:cxnLst>
              <a:cxn ang="0">
                <a:pos x="6" y="297"/>
              </a:cxn>
              <a:cxn ang="0">
                <a:pos x="18" y="174"/>
              </a:cxn>
              <a:cxn ang="0">
                <a:pos x="171" y="30"/>
              </a:cxn>
              <a:cxn ang="0">
                <a:pos x="352" y="13"/>
              </a:cxn>
              <a:cxn ang="0">
                <a:pos x="922" y="10"/>
              </a:cxn>
              <a:cxn ang="0">
                <a:pos x="1061" y="12"/>
              </a:cxn>
              <a:cxn ang="0">
                <a:pos x="1251" y="190"/>
              </a:cxn>
              <a:cxn ang="0">
                <a:pos x="1257" y="303"/>
              </a:cxn>
              <a:cxn ang="0">
                <a:pos x="6" y="297"/>
              </a:cxn>
            </a:cxnLst>
            <a:rect l="0" t="0" r="r" b="b"/>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chemeClr val="accent1">
              <a:alpha val="50000"/>
            </a:schemeClr>
          </a:solidFill>
          <a:ln w="38100" cap="flat" cmpd="sng">
            <a:noFill/>
            <a:prstDash val="solid"/>
            <a:round/>
            <a:headEnd/>
            <a:tailEnd/>
          </a:ln>
          <a:effectLst/>
        </p:spPr>
        <p:txBody>
          <a:bodyPr wrap="none" anchor="ctr"/>
          <a:lstStyle/>
          <a:p>
            <a:endParaRPr lang="es-ES"/>
          </a:p>
        </p:txBody>
      </p:sp>
      <p:sp>
        <p:nvSpPr>
          <p:cNvPr id="15" name="Rectangle 9"/>
          <p:cNvSpPr>
            <a:spLocks noChangeArrowheads="1"/>
          </p:cNvSpPr>
          <p:nvPr/>
        </p:nvSpPr>
        <p:spPr bwMode="gray">
          <a:xfrm>
            <a:off x="3571868" y="3619516"/>
            <a:ext cx="1056700" cy="369332"/>
          </a:xfrm>
          <a:prstGeom prst="rect">
            <a:avLst/>
          </a:prstGeom>
          <a:noFill/>
          <a:ln w="9525" algn="ctr">
            <a:noFill/>
            <a:miter lim="800000"/>
            <a:headEnd/>
            <a:tailEnd/>
          </a:ln>
          <a:effectLst/>
        </p:spPr>
        <p:txBody>
          <a:bodyPr wrap="none">
            <a:spAutoFit/>
          </a:bodyPr>
          <a:lstStyle/>
          <a:p>
            <a:pPr algn="ctr"/>
            <a:r>
              <a:rPr lang="en-US" dirty="0" err="1" smtClean="0">
                <a:solidFill>
                  <a:srgbClr val="1C1C1C"/>
                </a:solidFill>
              </a:rPr>
              <a:t>Módulos</a:t>
            </a:r>
            <a:endParaRPr lang="en-US" dirty="0">
              <a:solidFill>
                <a:srgbClr val="1C1C1C"/>
              </a:solidFill>
            </a:endParaRPr>
          </a:p>
        </p:txBody>
      </p:sp>
      <p:sp>
        <p:nvSpPr>
          <p:cNvPr id="20" name="Text Box 10"/>
          <p:cNvSpPr txBox="1">
            <a:spLocks noChangeArrowheads="1"/>
          </p:cNvSpPr>
          <p:nvPr/>
        </p:nvSpPr>
        <p:spPr bwMode="gray">
          <a:xfrm>
            <a:off x="3143240" y="4197405"/>
            <a:ext cx="2154238" cy="1374735"/>
          </a:xfrm>
          <a:prstGeom prst="rect">
            <a:avLst/>
          </a:prstGeom>
          <a:noFill/>
          <a:ln w="9525" algn="ctr">
            <a:noFill/>
            <a:miter lim="800000"/>
            <a:headEnd/>
            <a:tailEnd/>
          </a:ln>
          <a:effectLst/>
        </p:spPr>
        <p:txBody>
          <a:bodyPr wrap="square">
            <a:spAutoFit/>
          </a:bodyPr>
          <a:lstStyle/>
          <a:p>
            <a:pPr algn="just" eaLnBrk="0" hangingPunct="0">
              <a:lnSpc>
                <a:spcPts val="2000"/>
              </a:lnSpc>
              <a:buFont typeface="Wingdings" pitchFamily="2" charset="2"/>
              <a:buChar char="Ø"/>
            </a:pPr>
            <a:r>
              <a:rPr lang="en-US" sz="1400" b="1" dirty="0" err="1" smtClean="0">
                <a:solidFill>
                  <a:srgbClr val="1C1C1C"/>
                </a:solidFill>
              </a:rPr>
              <a:t>Análisis</a:t>
            </a:r>
            <a:r>
              <a:rPr lang="en-US" sz="1400" b="1" dirty="0" smtClean="0">
                <a:solidFill>
                  <a:srgbClr val="1C1C1C"/>
                </a:solidFill>
              </a:rPr>
              <a:t> </a:t>
            </a:r>
            <a:r>
              <a:rPr lang="en-US" sz="1400" b="1" dirty="0" err="1" smtClean="0">
                <a:solidFill>
                  <a:srgbClr val="1C1C1C"/>
                </a:solidFill>
              </a:rPr>
              <a:t>Descriptivo</a:t>
            </a:r>
            <a:endParaRPr lang="en-US" sz="1400" b="1" dirty="0" smtClean="0">
              <a:solidFill>
                <a:srgbClr val="1C1C1C"/>
              </a:solidFill>
            </a:endParaRPr>
          </a:p>
          <a:p>
            <a:pPr algn="just" eaLnBrk="0" hangingPunct="0">
              <a:lnSpc>
                <a:spcPts val="2000"/>
              </a:lnSpc>
              <a:buFont typeface="Wingdings" pitchFamily="2" charset="2"/>
              <a:buChar char="Ø"/>
            </a:pPr>
            <a:r>
              <a:rPr lang="en-US" sz="1400" b="1" dirty="0" err="1" smtClean="0">
                <a:solidFill>
                  <a:srgbClr val="1C1C1C"/>
                </a:solidFill>
              </a:rPr>
              <a:t>Regresión</a:t>
            </a:r>
            <a:r>
              <a:rPr lang="en-US" sz="1400" b="1" dirty="0" smtClean="0">
                <a:solidFill>
                  <a:srgbClr val="1C1C1C"/>
                </a:solidFill>
              </a:rPr>
              <a:t> </a:t>
            </a:r>
            <a:r>
              <a:rPr lang="en-US" sz="1400" b="1" dirty="0" err="1" smtClean="0">
                <a:solidFill>
                  <a:srgbClr val="1C1C1C"/>
                </a:solidFill>
              </a:rPr>
              <a:t>Líneal</a:t>
            </a:r>
            <a:endParaRPr lang="en-US" sz="1400" b="1" dirty="0" smtClean="0">
              <a:solidFill>
                <a:srgbClr val="1C1C1C"/>
              </a:solidFill>
            </a:endParaRPr>
          </a:p>
          <a:p>
            <a:pPr algn="just" eaLnBrk="0" hangingPunct="0">
              <a:lnSpc>
                <a:spcPts val="2000"/>
              </a:lnSpc>
              <a:buFont typeface="Wingdings" pitchFamily="2" charset="2"/>
              <a:buChar char="Ø"/>
            </a:pPr>
            <a:r>
              <a:rPr lang="en-US" sz="1400" b="1" dirty="0" err="1" smtClean="0">
                <a:solidFill>
                  <a:srgbClr val="1C1C1C"/>
                </a:solidFill>
              </a:rPr>
              <a:t>Análisis</a:t>
            </a:r>
            <a:r>
              <a:rPr lang="en-US" sz="1400" b="1" dirty="0" smtClean="0">
                <a:solidFill>
                  <a:srgbClr val="1C1C1C"/>
                </a:solidFill>
              </a:rPr>
              <a:t> de </a:t>
            </a:r>
            <a:r>
              <a:rPr lang="en-US" sz="1400" b="1" dirty="0" err="1" smtClean="0">
                <a:solidFill>
                  <a:srgbClr val="1C1C1C"/>
                </a:solidFill>
              </a:rPr>
              <a:t>Varianza</a:t>
            </a:r>
            <a:endParaRPr lang="en-US" sz="1400" b="1" dirty="0" smtClean="0">
              <a:solidFill>
                <a:srgbClr val="1C1C1C"/>
              </a:solidFill>
            </a:endParaRPr>
          </a:p>
          <a:p>
            <a:pPr algn="just" eaLnBrk="0" hangingPunct="0">
              <a:lnSpc>
                <a:spcPts val="2000"/>
              </a:lnSpc>
              <a:buFont typeface="Wingdings" pitchFamily="2" charset="2"/>
              <a:buChar char="Ø"/>
            </a:pPr>
            <a:r>
              <a:rPr lang="en-US" sz="1400" b="1" dirty="0" err="1" smtClean="0">
                <a:solidFill>
                  <a:srgbClr val="1C1C1C"/>
                </a:solidFill>
              </a:rPr>
              <a:t>Regresión</a:t>
            </a:r>
            <a:r>
              <a:rPr lang="en-US" sz="1400" b="1" dirty="0" smtClean="0">
                <a:solidFill>
                  <a:srgbClr val="1C1C1C"/>
                </a:solidFill>
              </a:rPr>
              <a:t> LOGIT</a:t>
            </a:r>
          </a:p>
          <a:p>
            <a:pPr algn="just" eaLnBrk="0" hangingPunct="0">
              <a:lnSpc>
                <a:spcPts val="2000"/>
              </a:lnSpc>
              <a:buFont typeface="Wingdings" pitchFamily="2" charset="2"/>
              <a:buChar char="Ø"/>
            </a:pPr>
            <a:r>
              <a:rPr lang="en-US" sz="1400" b="1" dirty="0" err="1" smtClean="0">
                <a:solidFill>
                  <a:srgbClr val="1C1C1C"/>
                </a:solidFill>
              </a:rPr>
              <a:t>Regresión</a:t>
            </a:r>
            <a:r>
              <a:rPr lang="en-US" sz="1400" b="1" dirty="0" smtClean="0">
                <a:solidFill>
                  <a:srgbClr val="1C1C1C"/>
                </a:solidFill>
              </a:rPr>
              <a:t> PROBIT</a:t>
            </a:r>
            <a:endParaRPr lang="en-US" sz="1400" dirty="0">
              <a:solidFill>
                <a:srgbClr val="1C1C1C"/>
              </a:solidFill>
            </a:endParaRPr>
          </a:p>
        </p:txBody>
      </p:sp>
      <p:sp>
        <p:nvSpPr>
          <p:cNvPr id="21" name="AutoShape 11"/>
          <p:cNvSpPr>
            <a:spLocks noChangeArrowheads="1"/>
          </p:cNvSpPr>
          <p:nvPr/>
        </p:nvSpPr>
        <p:spPr bwMode="gray">
          <a:xfrm rot="5400000">
            <a:off x="5757863" y="3609991"/>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endParaRPr lang="es-ES"/>
          </a:p>
        </p:txBody>
      </p:sp>
      <p:sp>
        <p:nvSpPr>
          <p:cNvPr id="22" name="Freeform 12"/>
          <p:cNvSpPr>
            <a:spLocks/>
          </p:cNvSpPr>
          <p:nvPr/>
        </p:nvSpPr>
        <p:spPr bwMode="gray">
          <a:xfrm>
            <a:off x="5843588" y="3530616"/>
            <a:ext cx="2008187" cy="482600"/>
          </a:xfrm>
          <a:custGeom>
            <a:avLst/>
            <a:gdLst/>
            <a:ahLst/>
            <a:cxnLst>
              <a:cxn ang="0">
                <a:pos x="0" y="298"/>
              </a:cxn>
              <a:cxn ang="0">
                <a:pos x="7" y="171"/>
              </a:cxn>
              <a:cxn ang="0">
                <a:pos x="166" y="14"/>
              </a:cxn>
              <a:cxn ang="0">
                <a:pos x="356" y="13"/>
              </a:cxn>
              <a:cxn ang="0">
                <a:pos x="922" y="10"/>
              </a:cxn>
              <a:cxn ang="0">
                <a:pos x="1060" y="12"/>
              </a:cxn>
              <a:cxn ang="0">
                <a:pos x="1249" y="186"/>
              </a:cxn>
              <a:cxn ang="0">
                <a:pos x="1255" y="297"/>
              </a:cxn>
              <a:cxn ang="0">
                <a:pos x="0" y="298"/>
              </a:cxn>
            </a:cxnLst>
            <a:rect l="0" t="0" r="r" b="b"/>
            <a:pathLst>
              <a:path w="1259" h="298">
                <a:moveTo>
                  <a:pt x="0" y="298"/>
                </a:moveTo>
                <a:lnTo>
                  <a:pt x="7" y="171"/>
                </a:lnTo>
                <a:cubicBezTo>
                  <a:pt x="35" y="124"/>
                  <a:pt x="108" y="40"/>
                  <a:pt x="166" y="14"/>
                </a:cubicBezTo>
                <a:lnTo>
                  <a:pt x="356" y="13"/>
                </a:lnTo>
                <a:cubicBezTo>
                  <a:pt x="482" y="12"/>
                  <a:pt x="805" y="10"/>
                  <a:pt x="922" y="10"/>
                </a:cubicBezTo>
                <a:cubicBezTo>
                  <a:pt x="1039" y="10"/>
                  <a:pt x="988" y="0"/>
                  <a:pt x="1060" y="12"/>
                </a:cubicBezTo>
                <a:cubicBezTo>
                  <a:pt x="1132" y="24"/>
                  <a:pt x="1204" y="81"/>
                  <a:pt x="1249" y="186"/>
                </a:cubicBezTo>
                <a:cubicBezTo>
                  <a:pt x="1259" y="258"/>
                  <a:pt x="1255" y="297"/>
                  <a:pt x="1255" y="297"/>
                </a:cubicBezTo>
                <a:lnTo>
                  <a:pt x="0" y="298"/>
                </a:lnTo>
                <a:close/>
              </a:path>
            </a:pathLst>
          </a:custGeom>
          <a:solidFill>
            <a:schemeClr val="hlink">
              <a:alpha val="50000"/>
            </a:schemeClr>
          </a:solidFill>
          <a:ln w="38100" cap="flat" cmpd="sng">
            <a:noFill/>
            <a:prstDash val="solid"/>
            <a:round/>
            <a:headEnd/>
            <a:tailEnd/>
          </a:ln>
          <a:effectLst/>
        </p:spPr>
        <p:txBody>
          <a:bodyPr wrap="none" anchor="ctr"/>
          <a:lstStyle/>
          <a:p>
            <a:endParaRPr lang="es-ES"/>
          </a:p>
        </p:txBody>
      </p:sp>
      <p:sp>
        <p:nvSpPr>
          <p:cNvPr id="23" name="Rectangle 13"/>
          <p:cNvSpPr>
            <a:spLocks noChangeArrowheads="1"/>
          </p:cNvSpPr>
          <p:nvPr/>
        </p:nvSpPr>
        <p:spPr bwMode="gray">
          <a:xfrm>
            <a:off x="6286512" y="3619516"/>
            <a:ext cx="1056700" cy="369332"/>
          </a:xfrm>
          <a:prstGeom prst="rect">
            <a:avLst/>
          </a:prstGeom>
          <a:noFill/>
          <a:ln w="9525" algn="ctr">
            <a:noFill/>
            <a:miter lim="800000"/>
            <a:headEnd/>
            <a:tailEnd/>
          </a:ln>
          <a:effectLst/>
        </p:spPr>
        <p:txBody>
          <a:bodyPr wrap="none">
            <a:spAutoFit/>
          </a:bodyPr>
          <a:lstStyle/>
          <a:p>
            <a:pPr algn="ctr"/>
            <a:r>
              <a:rPr lang="en-US" dirty="0" err="1" smtClean="0">
                <a:solidFill>
                  <a:srgbClr val="1C1C1C"/>
                </a:solidFill>
              </a:rPr>
              <a:t>Módulos</a:t>
            </a:r>
            <a:endParaRPr lang="en-US" dirty="0">
              <a:solidFill>
                <a:srgbClr val="1C1C1C"/>
              </a:solidFill>
            </a:endParaRPr>
          </a:p>
        </p:txBody>
      </p:sp>
      <p:sp>
        <p:nvSpPr>
          <p:cNvPr id="24" name="Text Box 14"/>
          <p:cNvSpPr txBox="1">
            <a:spLocks noChangeArrowheads="1"/>
          </p:cNvSpPr>
          <p:nvPr/>
        </p:nvSpPr>
        <p:spPr bwMode="gray">
          <a:xfrm>
            <a:off x="5918224" y="4279620"/>
            <a:ext cx="2011362" cy="307777"/>
          </a:xfrm>
          <a:prstGeom prst="rect">
            <a:avLst/>
          </a:prstGeom>
          <a:noFill/>
          <a:ln w="9525" algn="ctr">
            <a:noFill/>
            <a:miter lim="800000"/>
            <a:headEnd/>
            <a:tailEnd/>
          </a:ln>
          <a:effectLst/>
        </p:spPr>
        <p:txBody>
          <a:bodyPr>
            <a:spAutoFit/>
          </a:bodyPr>
          <a:lstStyle/>
          <a:p>
            <a:pPr marL="342900" indent="-342900" algn="just" eaLnBrk="0" hangingPunct="0">
              <a:buFont typeface="Wingdings" pitchFamily="2" charset="2"/>
              <a:buChar char="Ø"/>
            </a:pPr>
            <a:r>
              <a:rPr lang="en-US" sz="1400" b="1" dirty="0" err="1" smtClean="0">
                <a:solidFill>
                  <a:srgbClr val="1C1C1C"/>
                </a:solidFill>
              </a:rPr>
              <a:t>Usuarios</a:t>
            </a:r>
            <a:endParaRPr lang="en-US" sz="1400" dirty="0">
              <a:solidFill>
                <a:srgbClr val="1C1C1C"/>
              </a:solidFill>
            </a:endParaRPr>
          </a:p>
        </p:txBody>
      </p:sp>
      <p:grpSp>
        <p:nvGrpSpPr>
          <p:cNvPr id="25" name="Group 15"/>
          <p:cNvGrpSpPr>
            <a:grpSpLocks/>
          </p:cNvGrpSpPr>
          <p:nvPr/>
        </p:nvGrpSpPr>
        <p:grpSpPr bwMode="auto">
          <a:xfrm>
            <a:off x="2946400" y="1555766"/>
            <a:ext cx="2382838" cy="538163"/>
            <a:chOff x="2251" y="1126"/>
            <a:chExt cx="1501" cy="339"/>
          </a:xfrm>
        </p:grpSpPr>
        <p:sp>
          <p:nvSpPr>
            <p:cNvPr id="26" name="AutoShape 16"/>
            <p:cNvSpPr>
              <a:spLocks noChangeArrowheads="1"/>
            </p:cNvSpPr>
            <p:nvPr/>
          </p:nvSpPr>
          <p:spPr bwMode="gray">
            <a:xfrm>
              <a:off x="2251" y="1126"/>
              <a:ext cx="1501"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endParaRPr lang="es-ES"/>
            </a:p>
          </p:txBody>
        </p:sp>
        <p:sp>
          <p:nvSpPr>
            <p:cNvPr id="27" name="AutoShape 17"/>
            <p:cNvSpPr>
              <a:spLocks noChangeArrowheads="1"/>
            </p:cNvSpPr>
            <p:nvPr/>
          </p:nvSpPr>
          <p:spPr bwMode="gray">
            <a:xfrm>
              <a:off x="2269" y="1145"/>
              <a:ext cx="1465" cy="303"/>
            </a:xfrm>
            <a:prstGeom prst="roundRect">
              <a:avLst>
                <a:gd name="adj" fmla="val 50000"/>
              </a:avLst>
            </a:prstGeom>
            <a:gradFill rotWithShape="1">
              <a:gsLst>
                <a:gs pos="0">
                  <a:schemeClr val="accent1">
                    <a:alpha val="89999"/>
                  </a:schemeClr>
                </a:gs>
                <a:gs pos="50000">
                  <a:schemeClr val="accent1">
                    <a:gamma/>
                    <a:tint val="33725"/>
                    <a:invGamma/>
                  </a:schemeClr>
                </a:gs>
                <a:gs pos="100000">
                  <a:schemeClr val="accent1">
                    <a:alpha val="89999"/>
                  </a:schemeClr>
                </a:gs>
              </a:gsLst>
              <a:lin ang="0" scaled="1"/>
            </a:gradFill>
            <a:ln w="9525" algn="ctr">
              <a:noFill/>
              <a:round/>
              <a:headEnd/>
              <a:tailEnd/>
            </a:ln>
            <a:effectLst/>
          </p:spPr>
          <p:txBody>
            <a:bodyPr wrap="none" anchor="ctr"/>
            <a:lstStyle/>
            <a:p>
              <a:endParaRPr lang="es-ES"/>
            </a:p>
          </p:txBody>
        </p:sp>
      </p:grpSp>
      <p:sp>
        <p:nvSpPr>
          <p:cNvPr id="28" name="Rectangle 18"/>
          <p:cNvSpPr>
            <a:spLocks noChangeArrowheads="1"/>
          </p:cNvSpPr>
          <p:nvPr/>
        </p:nvSpPr>
        <p:spPr bwMode="gray">
          <a:xfrm>
            <a:off x="3500430" y="1625616"/>
            <a:ext cx="1159293" cy="369332"/>
          </a:xfrm>
          <a:prstGeom prst="rect">
            <a:avLst/>
          </a:prstGeom>
          <a:noFill/>
          <a:ln w="9525" algn="ctr">
            <a:noFill/>
            <a:miter lim="800000"/>
            <a:headEnd/>
            <a:tailEnd/>
          </a:ln>
          <a:effectLst/>
        </p:spPr>
        <p:txBody>
          <a:bodyPr wrap="none">
            <a:spAutoFit/>
          </a:bodyPr>
          <a:lstStyle/>
          <a:p>
            <a:pPr algn="ctr"/>
            <a:r>
              <a:rPr lang="en-US" b="1" dirty="0" err="1" smtClean="0">
                <a:solidFill>
                  <a:srgbClr val="1C1C1C"/>
                </a:solidFill>
              </a:rPr>
              <a:t>Analítico</a:t>
            </a:r>
            <a:endParaRPr lang="en-US" b="1" dirty="0">
              <a:solidFill>
                <a:srgbClr val="1C1C1C"/>
              </a:solidFill>
            </a:endParaRPr>
          </a:p>
        </p:txBody>
      </p:sp>
      <p:grpSp>
        <p:nvGrpSpPr>
          <p:cNvPr id="29" name="Group 19"/>
          <p:cNvGrpSpPr>
            <a:grpSpLocks/>
          </p:cNvGrpSpPr>
          <p:nvPr/>
        </p:nvGrpSpPr>
        <p:grpSpPr bwMode="auto">
          <a:xfrm>
            <a:off x="5673725" y="1555766"/>
            <a:ext cx="2384425" cy="538163"/>
            <a:chOff x="3969" y="1126"/>
            <a:chExt cx="1502" cy="339"/>
          </a:xfrm>
        </p:grpSpPr>
        <p:sp>
          <p:nvSpPr>
            <p:cNvPr id="30" name="AutoShape 20"/>
            <p:cNvSpPr>
              <a:spLocks noChangeArrowheads="1"/>
            </p:cNvSpPr>
            <p:nvPr/>
          </p:nvSpPr>
          <p:spPr bwMode="gray">
            <a:xfrm>
              <a:off x="3969" y="1126"/>
              <a:ext cx="1502"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endParaRPr lang="es-ES"/>
            </a:p>
          </p:txBody>
        </p:sp>
        <p:sp>
          <p:nvSpPr>
            <p:cNvPr id="31" name="AutoShape 21"/>
            <p:cNvSpPr>
              <a:spLocks noChangeArrowheads="1"/>
            </p:cNvSpPr>
            <p:nvPr/>
          </p:nvSpPr>
          <p:spPr bwMode="gray">
            <a:xfrm>
              <a:off x="3988" y="1145"/>
              <a:ext cx="1464" cy="303"/>
            </a:xfrm>
            <a:prstGeom prst="roundRect">
              <a:avLst>
                <a:gd name="adj" fmla="val 50000"/>
              </a:avLst>
            </a:prstGeom>
            <a:gradFill rotWithShape="1">
              <a:gsLst>
                <a:gs pos="0">
                  <a:schemeClr val="hlink">
                    <a:alpha val="89999"/>
                  </a:schemeClr>
                </a:gs>
                <a:gs pos="50000">
                  <a:schemeClr val="hlink">
                    <a:gamma/>
                    <a:tint val="33725"/>
                    <a:invGamma/>
                  </a:schemeClr>
                </a:gs>
                <a:gs pos="100000">
                  <a:schemeClr val="hlink">
                    <a:alpha val="89999"/>
                  </a:schemeClr>
                </a:gs>
              </a:gsLst>
              <a:lin ang="0" scaled="1"/>
            </a:gradFill>
            <a:ln w="9525" algn="ctr">
              <a:noFill/>
              <a:round/>
              <a:headEnd/>
              <a:tailEnd/>
            </a:ln>
            <a:effectLst/>
          </p:spPr>
          <p:txBody>
            <a:bodyPr wrap="none" anchor="ctr"/>
            <a:lstStyle/>
            <a:p>
              <a:endParaRPr lang="es-ES"/>
            </a:p>
          </p:txBody>
        </p:sp>
      </p:grpSp>
      <p:sp>
        <p:nvSpPr>
          <p:cNvPr id="32" name="Rectangle 22"/>
          <p:cNvSpPr>
            <a:spLocks noChangeArrowheads="1"/>
          </p:cNvSpPr>
          <p:nvPr/>
        </p:nvSpPr>
        <p:spPr bwMode="gray">
          <a:xfrm>
            <a:off x="6187778" y="1625616"/>
            <a:ext cx="1313180" cy="369332"/>
          </a:xfrm>
          <a:prstGeom prst="rect">
            <a:avLst/>
          </a:prstGeom>
          <a:noFill/>
          <a:ln w="9525" algn="ctr">
            <a:noFill/>
            <a:miter lim="800000"/>
            <a:headEnd/>
            <a:tailEnd/>
          </a:ln>
          <a:effectLst/>
        </p:spPr>
        <p:txBody>
          <a:bodyPr wrap="none">
            <a:spAutoFit/>
          </a:bodyPr>
          <a:lstStyle/>
          <a:p>
            <a:pPr algn="ctr"/>
            <a:r>
              <a:rPr lang="en-US" b="1" dirty="0" err="1" smtClean="0">
                <a:solidFill>
                  <a:srgbClr val="1C1C1C"/>
                </a:solidFill>
              </a:rPr>
              <a:t>Seguridad</a:t>
            </a:r>
            <a:endParaRPr lang="en-US" b="1" dirty="0">
              <a:solidFill>
                <a:srgbClr val="1C1C1C"/>
              </a:solidFill>
            </a:endParaRPr>
          </a:p>
        </p:txBody>
      </p:sp>
      <p:grpSp>
        <p:nvGrpSpPr>
          <p:cNvPr id="33" name="Group 23"/>
          <p:cNvGrpSpPr>
            <a:grpSpLocks/>
          </p:cNvGrpSpPr>
          <p:nvPr/>
        </p:nvGrpSpPr>
        <p:grpSpPr bwMode="auto">
          <a:xfrm>
            <a:off x="254000" y="1555766"/>
            <a:ext cx="2384425" cy="538163"/>
            <a:chOff x="555" y="1126"/>
            <a:chExt cx="1502" cy="339"/>
          </a:xfrm>
        </p:grpSpPr>
        <p:sp>
          <p:nvSpPr>
            <p:cNvPr id="34" name="AutoShape 24"/>
            <p:cNvSpPr>
              <a:spLocks noChangeArrowheads="1"/>
            </p:cNvSpPr>
            <p:nvPr/>
          </p:nvSpPr>
          <p:spPr bwMode="gray">
            <a:xfrm>
              <a:off x="555" y="1126"/>
              <a:ext cx="1502" cy="339"/>
            </a:xfrm>
            <a:prstGeom prst="roundRect">
              <a:avLst>
                <a:gd name="adj" fmla="val 50000"/>
              </a:avLst>
            </a:prstGeom>
            <a:gradFill rotWithShape="1">
              <a:gsLst>
                <a:gs pos="0">
                  <a:schemeClr val="accent2">
                    <a:gamma/>
                    <a:shade val="36078"/>
                    <a:invGamma/>
                  </a:schemeClr>
                </a:gs>
                <a:gs pos="50000">
                  <a:schemeClr val="accent2"/>
                </a:gs>
                <a:gs pos="100000">
                  <a:schemeClr val="accent2">
                    <a:gamma/>
                    <a:shade val="36078"/>
                    <a:invGamma/>
                  </a:scheme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endParaRPr lang="es-ES"/>
            </a:p>
          </p:txBody>
        </p:sp>
        <p:sp>
          <p:nvSpPr>
            <p:cNvPr id="35" name="AutoShape 25"/>
            <p:cNvSpPr>
              <a:spLocks noChangeArrowheads="1"/>
            </p:cNvSpPr>
            <p:nvPr/>
          </p:nvSpPr>
          <p:spPr bwMode="gray">
            <a:xfrm>
              <a:off x="574" y="1145"/>
              <a:ext cx="1464" cy="303"/>
            </a:xfrm>
            <a:prstGeom prst="roundRect">
              <a:avLst>
                <a:gd name="adj" fmla="val 50000"/>
              </a:avLst>
            </a:prstGeom>
            <a:gradFill rotWithShape="1">
              <a:gsLst>
                <a:gs pos="0">
                  <a:schemeClr val="accent2">
                    <a:alpha val="89999"/>
                  </a:schemeClr>
                </a:gs>
                <a:gs pos="50000">
                  <a:schemeClr val="accent2">
                    <a:gamma/>
                    <a:tint val="33725"/>
                    <a:invGamma/>
                  </a:schemeClr>
                </a:gs>
                <a:gs pos="100000">
                  <a:schemeClr val="accent2">
                    <a:alpha val="89999"/>
                  </a:schemeClr>
                </a:gs>
              </a:gsLst>
              <a:lin ang="0" scaled="1"/>
            </a:gradFill>
            <a:ln w="9525" algn="ctr">
              <a:noFill/>
              <a:round/>
              <a:headEnd/>
              <a:tailEnd/>
            </a:ln>
            <a:effectLst/>
          </p:spPr>
          <p:txBody>
            <a:bodyPr wrap="none" anchor="ctr"/>
            <a:lstStyle/>
            <a:p>
              <a:endParaRPr lang="es-ES"/>
            </a:p>
          </p:txBody>
        </p:sp>
      </p:grpSp>
      <p:sp>
        <p:nvSpPr>
          <p:cNvPr id="36" name="Rectangle 26"/>
          <p:cNvSpPr>
            <a:spLocks noChangeArrowheads="1"/>
          </p:cNvSpPr>
          <p:nvPr/>
        </p:nvSpPr>
        <p:spPr bwMode="gray">
          <a:xfrm>
            <a:off x="571472" y="1625616"/>
            <a:ext cx="1723613" cy="369332"/>
          </a:xfrm>
          <a:prstGeom prst="rect">
            <a:avLst/>
          </a:prstGeom>
          <a:noFill/>
          <a:ln w="9525" algn="ctr">
            <a:noFill/>
            <a:miter lim="800000"/>
            <a:headEnd/>
            <a:tailEnd/>
          </a:ln>
          <a:effectLst/>
        </p:spPr>
        <p:txBody>
          <a:bodyPr wrap="none">
            <a:spAutoFit/>
          </a:bodyPr>
          <a:lstStyle/>
          <a:p>
            <a:pPr algn="ctr"/>
            <a:r>
              <a:rPr lang="en-US" b="1" dirty="0" err="1" smtClean="0">
                <a:solidFill>
                  <a:srgbClr val="1C1C1C"/>
                </a:solidFill>
              </a:rPr>
              <a:t>Transaccional</a:t>
            </a:r>
            <a:endParaRPr lang="en-US" b="1" dirty="0">
              <a:solidFill>
                <a:srgbClr val="1C1C1C"/>
              </a:solidFill>
            </a:endParaRPr>
          </a:p>
        </p:txBody>
      </p:sp>
      <p:sp>
        <p:nvSpPr>
          <p:cNvPr id="37" name="AutoShape 27"/>
          <p:cNvSpPr>
            <a:spLocks noChangeArrowheads="1"/>
          </p:cNvSpPr>
          <p:nvPr/>
        </p:nvSpPr>
        <p:spPr bwMode="gray">
          <a:xfrm flipV="1">
            <a:off x="439738" y="2130441"/>
            <a:ext cx="1981200" cy="13716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endParaRPr lang="es-ES"/>
          </a:p>
        </p:txBody>
      </p:sp>
      <p:sp>
        <p:nvSpPr>
          <p:cNvPr id="38" name="AutoShape 28"/>
          <p:cNvSpPr>
            <a:spLocks noChangeArrowheads="1"/>
          </p:cNvSpPr>
          <p:nvPr/>
        </p:nvSpPr>
        <p:spPr bwMode="gray">
          <a:xfrm flipV="1">
            <a:off x="3106738" y="2130441"/>
            <a:ext cx="1981200" cy="1371600"/>
          </a:xfrm>
          <a:prstGeom prst="triangle">
            <a:avLst>
              <a:gd name="adj" fmla="val 50000"/>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s-ES"/>
          </a:p>
        </p:txBody>
      </p:sp>
      <p:sp>
        <p:nvSpPr>
          <p:cNvPr id="39" name="AutoShape 29"/>
          <p:cNvSpPr>
            <a:spLocks noChangeArrowheads="1"/>
          </p:cNvSpPr>
          <p:nvPr/>
        </p:nvSpPr>
        <p:spPr bwMode="gray">
          <a:xfrm flipV="1">
            <a:off x="5849938" y="2130441"/>
            <a:ext cx="1981200" cy="1371600"/>
          </a:xfrm>
          <a:prstGeom prst="triangle">
            <a:avLst>
              <a:gd name="adj" fmla="val 50000"/>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endParaRPr lang="es-ES"/>
          </a:p>
        </p:txBody>
      </p:sp>
      <p:sp>
        <p:nvSpPr>
          <p:cNvPr id="40" name="3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41" name="4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42" name="4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44"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45"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46"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err="1" smtClean="0">
                <a:effectLst>
                  <a:outerShdw blurRad="38100" dist="38100" dir="2700000" algn="tl">
                    <a:srgbClr val="000000">
                      <a:alpha val="43137"/>
                    </a:srgbClr>
                  </a:outerShdw>
                </a:effectLst>
              </a:rPr>
              <a:t>Componentes</a:t>
            </a:r>
            <a:r>
              <a:rPr lang="en-US" dirty="0" smtClean="0">
                <a:effectLst>
                  <a:outerShdw blurRad="38100" dist="38100" dir="2700000" algn="tl">
                    <a:srgbClr val="000000">
                      <a:alpha val="43137"/>
                    </a:srgbClr>
                  </a:outerShdw>
                </a:effectLst>
              </a:rPr>
              <a:t> y </a:t>
            </a:r>
            <a:r>
              <a:rPr lang="en-US" dirty="0" err="1" smtClean="0">
                <a:effectLst>
                  <a:outerShdw blurRad="38100" dist="38100" dir="2700000" algn="tl">
                    <a:srgbClr val="000000">
                      <a:alpha val="43137"/>
                    </a:srgbClr>
                  </a:outerShdw>
                </a:effectLst>
              </a:rPr>
              <a:t>Módulos</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7585" name="Object 1"/>
          <p:cNvGraphicFramePr>
            <a:graphicFrameLocks noChangeAspect="1"/>
          </p:cNvGraphicFramePr>
          <p:nvPr/>
        </p:nvGraphicFramePr>
        <p:xfrm>
          <a:off x="1310599" y="1142984"/>
          <a:ext cx="6618987" cy="5094164"/>
        </p:xfrm>
        <a:graphic>
          <a:graphicData uri="http://schemas.openxmlformats.org/presentationml/2006/ole">
            <p:oleObj spid="_x0000_s67585" name="Visio" r:id="rId4" imgW="6511671" imgH="5026914" progId="Visio.Drawing.11">
              <p:embed/>
            </p:oleObj>
          </a:graphicData>
        </a:graphic>
      </p:graphicFrame>
      <p:sp>
        <p:nvSpPr>
          <p:cNvPr id="10" name="9 CuadroTexto"/>
          <p:cNvSpPr txBox="1"/>
          <p:nvPr/>
        </p:nvSpPr>
        <p:spPr>
          <a:xfrm>
            <a:off x="428596" y="1571612"/>
            <a:ext cx="485518" cy="3929090"/>
          </a:xfrm>
          <a:prstGeom prst="rect">
            <a:avLst/>
          </a:prstGeom>
          <a:effectLst>
            <a:outerShdw blurRad="50800" dist="38100" dir="18900000" algn="bl"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vert="wordArtVert" wrap="square" tIns="46800" rtlCol="0" anchor="ctr" anchorCtr="1">
            <a:spAutoFit/>
          </a:bodyPr>
          <a:lstStyle/>
          <a:p>
            <a:r>
              <a:rPr lang="es-ES" dirty="0" smtClean="0"/>
              <a:t>DIAGRAMA</a:t>
            </a:r>
            <a:endParaRPr lang="es-ES" dirty="0"/>
          </a:p>
        </p:txBody>
      </p:sp>
      <p:sp>
        <p:nvSpPr>
          <p:cNvPr id="11" name="10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3" name="12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5" name="Picture 4" descr="D:\Mis documentos\Tesis\TESIS MARIO\TESIS FINAL\PRESENTACION\0410339aec.jpg"/>
          <p:cNvPicPr preferRelativeResize="0">
            <a:picLocks noChangeArrowheads="1"/>
          </p:cNvPicPr>
          <p:nvPr/>
        </p:nvPicPr>
        <p:blipFill>
          <a:blip r:embed="rId5"/>
          <a:srcRect/>
          <a:stretch>
            <a:fillRect/>
          </a:stretch>
        </p:blipFill>
        <p:spPr bwMode="auto">
          <a:xfrm>
            <a:off x="8215338" y="0"/>
            <a:ext cx="928662" cy="857232"/>
          </a:xfrm>
          <a:prstGeom prst="rect">
            <a:avLst/>
          </a:prstGeom>
          <a:noFill/>
        </p:spPr>
      </p:pic>
      <p:pic>
        <p:nvPicPr>
          <p:cNvPr id="17" name="Picture 3" descr="D:\Mis documentos\Tesis\TESIS MARIO\TESIS FINAL\PRESENTACION\98841062.jpg"/>
          <p:cNvPicPr preferRelativeResize="0">
            <a:picLocks noChangeArrowheads="1"/>
          </p:cNvPicPr>
          <p:nvPr/>
        </p:nvPicPr>
        <p:blipFill>
          <a:blip r:embed="rId6" cstate="print">
            <a:lum bright="-10000"/>
          </a:blip>
          <a:srcRect t="15443" b="6210"/>
          <a:stretch>
            <a:fillRect/>
          </a:stretch>
        </p:blipFill>
        <p:spPr bwMode="auto">
          <a:xfrm>
            <a:off x="8229600" y="4786322"/>
            <a:ext cx="914400" cy="957038"/>
          </a:xfrm>
          <a:prstGeom prst="rect">
            <a:avLst/>
          </a:prstGeom>
          <a:noFill/>
        </p:spPr>
      </p:pic>
      <p:pic>
        <p:nvPicPr>
          <p:cNvPr id="18" name="Picture 1" descr="D:\Mis documentos\Tesis\TESIS MARIO\TESIS FINAL\PRESENTACION\89024249.jpg"/>
          <p:cNvPicPr preferRelativeResize="0">
            <a:picLocks noChangeArrowheads="1"/>
          </p:cNvPicPr>
          <p:nvPr/>
        </p:nvPicPr>
        <p:blipFill>
          <a:blip r:embed="rId7"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3 Imagen"/>
          <p:cNvPicPr/>
          <p:nvPr/>
        </p:nvPicPr>
        <p:blipFill>
          <a:blip r:embed="rId3"/>
          <a:srcRect l="1878" t="3733" r="22567" b="13590"/>
          <a:stretch>
            <a:fillRect/>
          </a:stretch>
        </p:blipFill>
        <p:spPr bwMode="auto">
          <a:xfrm>
            <a:off x="285720" y="3929066"/>
            <a:ext cx="3714776" cy="2428892"/>
          </a:xfrm>
          <a:prstGeom prst="snip2Diag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Ejecutando</a:t>
            </a:r>
            <a:r>
              <a:rPr lang="en-US" dirty="0" smtClean="0">
                <a:effectLst>
                  <a:outerShdw blurRad="38100" dist="38100" dir="2700000" algn="tl">
                    <a:srgbClr val="000000">
                      <a:alpha val="43137"/>
                    </a:srgbClr>
                  </a:outerShdw>
                </a:effectLst>
              </a:rPr>
              <a:t> la </a:t>
            </a:r>
            <a:r>
              <a:rPr lang="en-US" dirty="0" err="1" smtClean="0">
                <a:effectLst>
                  <a:outerShdw blurRad="38100" dist="38100" dir="2700000" algn="tl">
                    <a:srgbClr val="000000">
                      <a:alpha val="43137"/>
                    </a:srgbClr>
                  </a:outerShdw>
                </a:effectLst>
              </a:rPr>
              <a:t>Herramienta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Informática</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pic>
        <p:nvPicPr>
          <p:cNvPr id="10" name="9 Imagen"/>
          <p:cNvPicPr/>
          <p:nvPr/>
        </p:nvPicPr>
        <p:blipFill>
          <a:blip r:embed="rId4"/>
          <a:srcRect r="18552"/>
          <a:stretch>
            <a:fillRect/>
          </a:stretch>
        </p:blipFill>
        <p:spPr bwMode="auto">
          <a:xfrm>
            <a:off x="4286248" y="3929066"/>
            <a:ext cx="3786214" cy="2428892"/>
          </a:xfrm>
          <a:prstGeom prst="snip2Diag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1" name="10 Imagen"/>
          <p:cNvPicPr/>
          <p:nvPr/>
        </p:nvPicPr>
        <p:blipFill>
          <a:blip r:embed="rId5"/>
          <a:srcRect l="1716" t="11364" r="31647" b="8117"/>
          <a:stretch>
            <a:fillRect/>
          </a:stretch>
        </p:blipFill>
        <p:spPr bwMode="auto">
          <a:xfrm>
            <a:off x="4286248" y="1285860"/>
            <a:ext cx="3786214" cy="2428892"/>
          </a:xfrm>
          <a:prstGeom prst="snip2Diag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a:blip r:embed="rId6" cstate="print"/>
          <a:srcRect r="27367" b="35220"/>
          <a:stretch>
            <a:fillRect/>
          </a:stretch>
        </p:blipFill>
        <p:spPr bwMode="auto">
          <a:xfrm>
            <a:off x="285720" y="1285860"/>
            <a:ext cx="3672857" cy="2357454"/>
          </a:xfrm>
          <a:prstGeom prst="snip2Diag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8" name="17 Imagen"/>
          <p:cNvPicPr/>
          <p:nvPr/>
        </p:nvPicPr>
        <p:blipFill>
          <a:blip r:embed="rId4"/>
          <a:srcRect r="18552"/>
          <a:stretch>
            <a:fillRect/>
          </a:stretch>
        </p:blipFill>
        <p:spPr bwMode="auto">
          <a:xfrm>
            <a:off x="1000100" y="1428736"/>
            <a:ext cx="6429420" cy="4572032"/>
          </a:xfrm>
          <a:prstGeom prst="rect">
            <a:avLst/>
          </a:prstGeom>
          <a:noFill/>
          <a:ln w="9525">
            <a:solidFill>
              <a:schemeClr val="tx2">
                <a:lumMod val="60000"/>
                <a:lumOff val="40000"/>
              </a:schemeClr>
            </a:solidFill>
            <a:miter lim="800000"/>
            <a:headEnd/>
            <a:tailEnd/>
          </a:ln>
        </p:spPr>
      </p:pic>
      <p:pic>
        <p:nvPicPr>
          <p:cNvPr id="20" name="19 Imagen"/>
          <p:cNvPicPr/>
          <p:nvPr/>
        </p:nvPicPr>
        <p:blipFill>
          <a:blip r:embed="rId5"/>
          <a:srcRect l="1716" t="11364" r="31647" b="8117"/>
          <a:stretch>
            <a:fillRect/>
          </a:stretch>
        </p:blipFill>
        <p:spPr bwMode="auto">
          <a:xfrm>
            <a:off x="1000100" y="1428736"/>
            <a:ext cx="6429420" cy="4572032"/>
          </a:xfrm>
          <a:prstGeom prst="rect">
            <a:avLst/>
          </a:prstGeom>
          <a:noFill/>
          <a:ln w="9525">
            <a:solidFill>
              <a:schemeClr val="accent1"/>
            </a:solidFill>
            <a:miter lim="800000"/>
            <a:headEnd/>
            <a:tailEnd/>
          </a:ln>
        </p:spPr>
      </p:pic>
      <p:sp>
        <p:nvSpPr>
          <p:cNvPr id="21" name="20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22" name="21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23" name="22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4" name="Picture 4" descr="D:\Mis documentos\Tesis\TESIS MARIO\TESIS FINAL\PRESENTACION\0410339aec.jpg"/>
          <p:cNvPicPr preferRelativeResize="0">
            <a:picLocks noChangeArrowheads="1"/>
          </p:cNvPicPr>
          <p:nvPr/>
        </p:nvPicPr>
        <p:blipFill>
          <a:blip r:embed="rId7"/>
          <a:srcRect/>
          <a:stretch>
            <a:fillRect/>
          </a:stretch>
        </p:blipFill>
        <p:spPr bwMode="auto">
          <a:xfrm>
            <a:off x="8215338" y="0"/>
            <a:ext cx="928662" cy="857232"/>
          </a:xfrm>
          <a:prstGeom prst="rect">
            <a:avLst/>
          </a:prstGeom>
          <a:noFill/>
        </p:spPr>
      </p:pic>
      <p:pic>
        <p:nvPicPr>
          <p:cNvPr id="16" name="Picture 1" descr="D:\Mis documentos\Tesis\TESIS MARIO\TESIS FINAL\PRESENTACION\89024249.jpg"/>
          <p:cNvPicPr preferRelativeResize="0">
            <a:picLocks noChangeArrowheads="1"/>
          </p:cNvPicPr>
          <p:nvPr/>
        </p:nvPicPr>
        <p:blipFill>
          <a:blip r:embed="rId8" cstate="print"/>
          <a:srcRect l="7397" t="4464" r="887"/>
          <a:stretch>
            <a:fillRect/>
          </a:stretch>
        </p:blipFill>
        <p:spPr bwMode="auto">
          <a:xfrm>
            <a:off x="8229600" y="2357430"/>
            <a:ext cx="914400" cy="928800"/>
          </a:xfrm>
          <a:prstGeom prst="rect">
            <a:avLst/>
          </a:prstGeom>
          <a:noFill/>
        </p:spPr>
      </p:pic>
      <p:pic>
        <p:nvPicPr>
          <p:cNvPr id="19" name="18 Imagen"/>
          <p:cNvPicPr/>
          <p:nvPr/>
        </p:nvPicPr>
        <p:blipFill>
          <a:blip r:embed="rId9"/>
          <a:srcRect l="1931" t="3689" r="41798" b="49590"/>
          <a:stretch>
            <a:fillRect/>
          </a:stretch>
        </p:blipFill>
        <p:spPr bwMode="auto">
          <a:xfrm>
            <a:off x="1000100" y="1428736"/>
            <a:ext cx="6429420" cy="4572032"/>
          </a:xfrm>
          <a:prstGeom prst="rect">
            <a:avLst/>
          </a:prstGeom>
          <a:noFill/>
          <a:ln w="9525">
            <a:solidFill>
              <a:schemeClr val="accent1"/>
            </a:solidFill>
            <a:miter lim="800000"/>
            <a:headEnd/>
            <a:tailEnd/>
          </a:ln>
        </p:spPr>
      </p:pic>
      <p:pic>
        <p:nvPicPr>
          <p:cNvPr id="17" name="16 Imagen"/>
          <p:cNvPicPr preferRelativeResize="0"/>
          <p:nvPr/>
        </p:nvPicPr>
        <p:blipFill>
          <a:blip r:embed="rId3"/>
          <a:srcRect l="1878" t="3733" r="22567" b="13590"/>
          <a:stretch>
            <a:fillRect/>
          </a:stretch>
        </p:blipFill>
        <p:spPr bwMode="auto">
          <a:xfrm>
            <a:off x="1000100" y="1428736"/>
            <a:ext cx="6429600" cy="4572000"/>
          </a:xfrm>
          <a:prstGeom prst="rect">
            <a:avLst/>
          </a:prstGeom>
          <a:noFill/>
          <a:ln w="9525">
            <a:solidFill>
              <a:schemeClr val="accent1"/>
            </a:solidFill>
            <a:miter lim="800000"/>
            <a:headEnd/>
            <a:tailEnd/>
          </a:ln>
        </p:spPr>
      </p:pic>
      <p:pic>
        <p:nvPicPr>
          <p:cNvPr id="25" name="Picture 3" descr="D:\Mis documentos\Tesis\TESIS MARIO\TESIS FINAL\PRESENTACION\98841062.jpg"/>
          <p:cNvPicPr preferRelativeResize="0">
            <a:picLocks noChangeArrowheads="1"/>
          </p:cNvPicPr>
          <p:nvPr/>
        </p:nvPicPr>
        <p:blipFill>
          <a:blip r:embed="rId10" cstate="print">
            <a:lum bright="-10000"/>
          </a:blip>
          <a:srcRect t="15443" b="6210"/>
          <a:stretch>
            <a:fillRect/>
          </a:stretch>
        </p:blipFill>
        <p:spPr bwMode="auto">
          <a:xfrm>
            <a:off x="8229600" y="4786322"/>
            <a:ext cx="914400" cy="9570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nodeType="clickEffect">
                                  <p:stCondLst>
                                    <p:cond delay="0"/>
                                  </p:stCondLst>
                                  <p:childTnLst>
                                    <p:anim calcmode="lin" valueType="num">
                                      <p:cBhvr>
                                        <p:cTn id="37" dur="500"/>
                                        <p:tgtEl>
                                          <p:spTgt spid="19"/>
                                        </p:tgtEl>
                                        <p:attrNameLst>
                                          <p:attrName>ppt_w</p:attrName>
                                        </p:attrNameLst>
                                      </p:cBhvr>
                                      <p:tavLst>
                                        <p:tav tm="0">
                                          <p:val>
                                            <p:strVal val="ppt_w"/>
                                          </p:val>
                                        </p:tav>
                                        <p:tav tm="100000">
                                          <p:val>
                                            <p:fltVal val="0"/>
                                          </p:val>
                                        </p:tav>
                                      </p:tavLst>
                                    </p:anim>
                                    <p:anim calcmode="lin" valueType="num">
                                      <p:cBhvr>
                                        <p:cTn id="38" dur="500"/>
                                        <p:tgtEl>
                                          <p:spTgt spid="19"/>
                                        </p:tgtEl>
                                        <p:attrNameLst>
                                          <p:attrName>ppt_h</p:attrName>
                                        </p:attrNameLst>
                                      </p:cBhvr>
                                      <p:tavLst>
                                        <p:tav tm="0">
                                          <p:val>
                                            <p:strVal val="ppt_h"/>
                                          </p:val>
                                        </p:tav>
                                        <p:tav tm="100000">
                                          <p:val>
                                            <p:fltVal val="0"/>
                                          </p:val>
                                        </p:tav>
                                      </p:tavLst>
                                    </p:anim>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xit" presetSubtype="32" fill="hold" nodeType="clickEffect">
                                  <p:stCondLst>
                                    <p:cond delay="0"/>
                                  </p:stCondLst>
                                  <p:childTnLst>
                                    <p:anim calcmode="lin" valueType="num">
                                      <p:cBhvr>
                                        <p:cTn id="49" dur="500"/>
                                        <p:tgtEl>
                                          <p:spTgt spid="17"/>
                                        </p:tgtEl>
                                        <p:attrNameLst>
                                          <p:attrName>ppt_w</p:attrName>
                                        </p:attrNameLst>
                                      </p:cBhvr>
                                      <p:tavLst>
                                        <p:tav tm="0">
                                          <p:val>
                                            <p:strVal val="ppt_w"/>
                                          </p:val>
                                        </p:tav>
                                        <p:tav tm="100000">
                                          <p:val>
                                            <p:fltVal val="0"/>
                                          </p:val>
                                        </p:tav>
                                      </p:tavLst>
                                    </p:anim>
                                    <p:anim calcmode="lin" valueType="num">
                                      <p:cBhvr>
                                        <p:cTn id="50" dur="500"/>
                                        <p:tgtEl>
                                          <p:spTgt spid="17"/>
                                        </p:tgtEl>
                                        <p:attrNameLst>
                                          <p:attrName>ppt_h</p:attrName>
                                        </p:attrNameLst>
                                      </p:cBhvr>
                                      <p:tavLst>
                                        <p:tav tm="0">
                                          <p:val>
                                            <p:strVal val="ppt_h"/>
                                          </p:val>
                                        </p:tav>
                                        <p:tav tm="100000">
                                          <p:val>
                                            <p:fltVal val="0"/>
                                          </p:val>
                                        </p:tav>
                                      </p:tavLst>
                                    </p:anim>
                                    <p:set>
                                      <p:cBhvr>
                                        <p:cTn id="51" dur="1" fill="hold">
                                          <p:stCondLst>
                                            <p:cond delay="4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p:cTn id="61" dur="500"/>
                                        <p:tgtEl>
                                          <p:spTgt spid="20"/>
                                        </p:tgtEl>
                                        <p:attrNameLst>
                                          <p:attrName>ppt_w</p:attrName>
                                        </p:attrNameLst>
                                      </p:cBhvr>
                                      <p:tavLst>
                                        <p:tav tm="0">
                                          <p:val>
                                            <p:strVal val="ppt_w"/>
                                          </p:val>
                                        </p:tav>
                                        <p:tav tm="100000">
                                          <p:val>
                                            <p:fltVal val="0"/>
                                          </p:val>
                                        </p:tav>
                                      </p:tavLst>
                                    </p:anim>
                                    <p:anim calcmode="lin" valueType="num">
                                      <p:cBhvr>
                                        <p:cTn id="62" dur="500"/>
                                        <p:tgtEl>
                                          <p:spTgt spid="20"/>
                                        </p:tgtEl>
                                        <p:attrNameLst>
                                          <p:attrName>ppt_h</p:attrName>
                                        </p:attrNameLst>
                                      </p:cBhvr>
                                      <p:tavLst>
                                        <p:tav tm="0">
                                          <p:val>
                                            <p:strVal val="ppt_h"/>
                                          </p:val>
                                        </p:tav>
                                        <p:tav tm="100000">
                                          <p:val>
                                            <p:fltVal val="0"/>
                                          </p:val>
                                        </p:tav>
                                      </p:tavLst>
                                    </p:anim>
                                    <p:set>
                                      <p:cBhvr>
                                        <p:cTn id="63" dur="1" fill="hold">
                                          <p:stCondLst>
                                            <p:cond delay="499"/>
                                          </p:stCondLst>
                                        </p:cTn>
                                        <p:tgtEl>
                                          <p:spTgt spid="2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xit" presetSubtype="32" fill="hold" nodeType="clickEffect">
                                  <p:stCondLst>
                                    <p:cond delay="0"/>
                                  </p:stCondLst>
                                  <p:childTnLst>
                                    <p:anim calcmode="lin" valueType="num">
                                      <p:cBhvr>
                                        <p:cTn id="73" dur="500"/>
                                        <p:tgtEl>
                                          <p:spTgt spid="18"/>
                                        </p:tgtEl>
                                        <p:attrNameLst>
                                          <p:attrName>ppt_w</p:attrName>
                                        </p:attrNameLst>
                                      </p:cBhvr>
                                      <p:tavLst>
                                        <p:tav tm="0">
                                          <p:val>
                                            <p:strVal val="ppt_w"/>
                                          </p:val>
                                        </p:tav>
                                        <p:tav tm="100000">
                                          <p:val>
                                            <p:fltVal val="0"/>
                                          </p:val>
                                        </p:tav>
                                      </p:tavLst>
                                    </p:anim>
                                    <p:anim calcmode="lin" valueType="num">
                                      <p:cBhvr>
                                        <p:cTn id="74" dur="500"/>
                                        <p:tgtEl>
                                          <p:spTgt spid="18"/>
                                        </p:tgtEl>
                                        <p:attrNameLst>
                                          <p:attrName>ppt_h</p:attrName>
                                        </p:attrNameLst>
                                      </p:cBhvr>
                                      <p:tavLst>
                                        <p:tav tm="0">
                                          <p:val>
                                            <p:strVal val="ppt_h"/>
                                          </p:val>
                                        </p:tav>
                                        <p:tav tm="100000">
                                          <p:val>
                                            <p:fltVal val="0"/>
                                          </p:val>
                                        </p:tav>
                                      </p:tavLst>
                                    </p:anim>
                                    <p:set>
                                      <p:cBhvr>
                                        <p:cTn id="7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sz="2800" dirty="0" err="1" smtClean="0">
                <a:effectLst>
                  <a:outerShdw blurRad="38100" dist="38100" dir="2700000" algn="tl">
                    <a:srgbClr val="000000">
                      <a:alpha val="43137"/>
                    </a:srgbClr>
                  </a:outerShdw>
                </a:effectLst>
              </a:rPr>
              <a:t>Análisis</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Estadísticos</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obtenidos</a:t>
            </a:r>
            <a:r>
              <a:rPr lang="en-US" sz="2800" dirty="0" smtClean="0">
                <a:effectLst>
                  <a:outerShdw blurRad="38100" dist="38100" dir="2700000" algn="tl">
                    <a:srgbClr val="000000">
                      <a:alpha val="43137"/>
                    </a:srgbClr>
                  </a:outerShdw>
                </a:effectLst>
              </a:rPr>
              <a:t> de la </a:t>
            </a:r>
            <a:r>
              <a:rPr lang="en-US" sz="2800" dirty="0" err="1" smtClean="0">
                <a:effectLst>
                  <a:outerShdw blurRad="38100" dist="38100" dir="2700000" algn="tl">
                    <a:srgbClr val="000000">
                      <a:alpha val="43137"/>
                    </a:srgbClr>
                  </a:outerShdw>
                </a:effectLst>
              </a:rPr>
              <a:t>Herramienta</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Informática</a:t>
            </a:r>
            <a:endParaRPr lang="es-ES" sz="2800"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sp>
        <p:nvSpPr>
          <p:cNvPr id="13" name="12 CuadroTexto"/>
          <p:cNvSpPr txBox="1"/>
          <p:nvPr/>
        </p:nvSpPr>
        <p:spPr>
          <a:xfrm>
            <a:off x="500034" y="1994450"/>
            <a:ext cx="7286676" cy="2077492"/>
          </a:xfrm>
          <a:prstGeom prst="rect">
            <a:avLst/>
          </a:prstGeom>
          <a:noFill/>
        </p:spPr>
        <p:txBody>
          <a:bodyPr wrap="square" rtlCol="0">
            <a:spAutoFit/>
          </a:bodyPr>
          <a:lstStyle/>
          <a:p>
            <a:pPr algn="just"/>
            <a:r>
              <a:rPr lang="es-ES" sz="2000" b="1" dirty="0" smtClean="0"/>
              <a:t>M</a:t>
            </a:r>
            <a:r>
              <a:rPr lang="es-ES" dirty="0" smtClean="0"/>
              <a:t>ediante el uso de la aplicación informática construida se realizó el análisis estadístico de la variable </a:t>
            </a:r>
            <a:r>
              <a:rPr lang="es-ES" sz="1900" dirty="0" smtClean="0">
                <a:solidFill>
                  <a:schemeClr val="tx2">
                    <a:lumMod val="75000"/>
                  </a:schemeClr>
                </a:solidFill>
                <a:latin typeface="+mn-lt"/>
              </a:rPr>
              <a:t>Porcentaje de Inhibición</a:t>
            </a:r>
            <a:r>
              <a:rPr lang="es-ES" dirty="0" smtClean="0"/>
              <a:t>. En donde se realizó el Análisis Descriptivo, el Análisis de Regresión Lineal, el Análisis de Varianza y los Análisis de Regresión Logit y Probit. El fungicida sistémico utilizado Azoxistrobina. </a:t>
            </a:r>
          </a:p>
          <a:p>
            <a:pPr algn="just"/>
            <a:endParaRPr lang="es-ES" dirty="0" smtClean="0"/>
          </a:p>
          <a:p>
            <a:pPr algn="just"/>
            <a:endParaRPr lang="es-ES" dirty="0" smtClean="0"/>
          </a:p>
        </p:txBody>
      </p:sp>
      <p:pic>
        <p:nvPicPr>
          <p:cNvPr id="14"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5"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Descriptivo</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sp>
        <p:nvSpPr>
          <p:cNvPr id="13" name="12 CuadroTexto"/>
          <p:cNvSpPr txBox="1"/>
          <p:nvPr/>
        </p:nvSpPr>
        <p:spPr>
          <a:xfrm>
            <a:off x="571472" y="1428736"/>
            <a:ext cx="5429288" cy="369332"/>
          </a:xfrm>
          <a:prstGeom prst="rect">
            <a:avLst/>
          </a:prstGeom>
          <a:noFill/>
        </p:spPr>
        <p:txBody>
          <a:bodyPr wrap="square" rtlCol="0">
            <a:spAutoFit/>
          </a:bodyPr>
          <a:lstStyle/>
          <a:p>
            <a:r>
              <a:rPr lang="es-ES" b="1" dirty="0" smtClean="0">
                <a:solidFill>
                  <a:schemeClr val="tx2"/>
                </a:solidFill>
              </a:rPr>
              <a:t>Variable Crecimiento del Tubo Germinativo</a:t>
            </a:r>
          </a:p>
        </p:txBody>
      </p:sp>
      <p:graphicFrame>
        <p:nvGraphicFramePr>
          <p:cNvPr id="14" name="13 Tabla"/>
          <p:cNvGraphicFramePr>
            <a:graphicFrameLocks noGrp="1"/>
          </p:cNvGraphicFramePr>
          <p:nvPr/>
        </p:nvGraphicFramePr>
        <p:xfrm>
          <a:off x="771217" y="2000240"/>
          <a:ext cx="6086799" cy="2438400"/>
        </p:xfrm>
        <a:graphic>
          <a:graphicData uri="http://schemas.openxmlformats.org/drawingml/2006/table">
            <a:tbl>
              <a:tblPr/>
              <a:tblGrid>
                <a:gridCol w="1558532"/>
                <a:gridCol w="909266"/>
                <a:gridCol w="928977"/>
                <a:gridCol w="929705"/>
                <a:gridCol w="830614"/>
                <a:gridCol w="929705"/>
              </a:tblGrid>
              <a:tr h="44450">
                <a:tc>
                  <a:txBody>
                    <a:bodyPr/>
                    <a:lstStyle/>
                    <a:p>
                      <a:pPr>
                        <a:spcAft>
                          <a:spcPts val="0"/>
                        </a:spcAft>
                      </a:pPr>
                      <a:r>
                        <a:rPr lang="es-ES" sz="1600" b="1" dirty="0">
                          <a:solidFill>
                            <a:srgbClr val="000000"/>
                          </a:solidFill>
                          <a:latin typeface="Calibri"/>
                          <a:ea typeface="Times New Roman"/>
                          <a:cs typeface="Times New Roman"/>
                        </a:rPr>
                        <a:t> </a:t>
                      </a:r>
                      <a:r>
                        <a:rPr lang="es-ES" sz="1600" b="1" dirty="0">
                          <a:latin typeface="Arial"/>
                          <a:ea typeface="Times New Roman"/>
                          <a:cs typeface="Times New Roman"/>
                        </a:rPr>
                        <a:t>ESTADÍSTICO</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spcAft>
                          <a:spcPts val="0"/>
                        </a:spcAft>
                      </a:pPr>
                      <a:r>
                        <a:rPr lang="es-ES" sz="1600" b="1" dirty="0">
                          <a:latin typeface="Arial"/>
                          <a:ea typeface="Times New Roman"/>
                          <a:cs typeface="Times New Roman"/>
                        </a:rPr>
                        <a:t>DOSIS (%)</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450">
                <a:tc>
                  <a:txBody>
                    <a:bodyPr/>
                    <a:lstStyle/>
                    <a:p>
                      <a:pPr>
                        <a:spcAft>
                          <a:spcPts val="0"/>
                        </a:spcAft>
                      </a:pPr>
                      <a:r>
                        <a:rPr lang="es-ES" sz="1600" b="1">
                          <a:solidFill>
                            <a:srgbClr val="000000"/>
                          </a:solidFill>
                          <a:latin typeface="Calibri"/>
                          <a:ea typeface="Times New Roman"/>
                          <a:cs typeface="Times New Roman"/>
                        </a:rPr>
                        <a:t> </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5</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10</a:t>
                      </a:r>
                      <a:endParaRPr lang="es-ES" sz="16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dirty="0">
                          <a:latin typeface="Arial"/>
                          <a:ea typeface="Times New Roman"/>
                          <a:cs typeface="Times New Roman"/>
                        </a:rPr>
                        <a:t>Cantidad</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150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a:latin typeface="Arial"/>
                          <a:ea typeface="Times New Roman"/>
                          <a:cs typeface="Times New Roman"/>
                        </a:rPr>
                        <a:t>Suma</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smtClean="0">
                          <a:latin typeface="Arial"/>
                          <a:ea typeface="Times New Roman"/>
                          <a:cs typeface="Times New Roman"/>
                        </a:rPr>
                        <a:t>12046</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smtClean="0">
                          <a:latin typeface="Arial"/>
                          <a:ea typeface="Times New Roman"/>
                          <a:cs typeface="Times New Roman"/>
                        </a:rPr>
                        <a:t>3467</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smtClean="0">
                          <a:latin typeface="Arial"/>
                          <a:ea typeface="Times New Roman"/>
                          <a:cs typeface="Times New Roman"/>
                        </a:rPr>
                        <a:t>2525</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smtClean="0">
                          <a:latin typeface="Arial"/>
                          <a:ea typeface="Times New Roman"/>
                          <a:cs typeface="Times New Roman"/>
                        </a:rPr>
                        <a:t>347</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smtClean="0">
                          <a:latin typeface="Arial"/>
                          <a:ea typeface="Times New Roman"/>
                          <a:cs typeface="Times New Roman"/>
                        </a:rPr>
                        <a:t>97</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a:latin typeface="Arial"/>
                          <a:ea typeface="Times New Roman"/>
                          <a:cs typeface="Times New Roman"/>
                        </a:rPr>
                        <a:t>Promedio</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b="0" dirty="0">
                          <a:latin typeface="Arial"/>
                          <a:ea typeface="Times New Roman"/>
                          <a:cs typeface="Times New Roman"/>
                        </a:rPr>
                        <a:t>80.31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b="0" dirty="0">
                          <a:latin typeface="Arial"/>
                          <a:ea typeface="Times New Roman"/>
                          <a:cs typeface="Times New Roman"/>
                        </a:rPr>
                        <a:t>23.11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b="0" dirty="0">
                          <a:latin typeface="Arial"/>
                          <a:ea typeface="Times New Roman"/>
                          <a:cs typeface="Times New Roman"/>
                        </a:rPr>
                        <a:t>16.83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b="0" dirty="0">
                          <a:latin typeface="Arial"/>
                          <a:ea typeface="Times New Roman"/>
                          <a:cs typeface="Times New Roman"/>
                        </a:rPr>
                        <a:t>2.31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b="0" dirty="0">
                          <a:latin typeface="Arial"/>
                          <a:ea typeface="Times New Roman"/>
                          <a:cs typeface="Times New Roman"/>
                        </a:rPr>
                        <a:t>0.65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dirty="0">
                          <a:latin typeface="Arial"/>
                          <a:ea typeface="Times New Roman"/>
                          <a:cs typeface="Times New Roman"/>
                        </a:rPr>
                        <a:t>Varianza</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207.84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92.02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155.82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12.61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3.89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dirty="0">
                          <a:latin typeface="Arial"/>
                          <a:ea typeface="Times New Roman"/>
                          <a:cs typeface="Times New Roman"/>
                        </a:rPr>
                        <a:t>Desv. Estándar</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14.42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9.59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12.48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3.55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1.97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dirty="0">
                          <a:latin typeface="Arial"/>
                          <a:ea typeface="Times New Roman"/>
                          <a:cs typeface="Times New Roman"/>
                        </a:rPr>
                        <a:t>Cuartil 25</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70.00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18.00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7.00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a:latin typeface="Arial"/>
                          <a:ea typeface="Times New Roman"/>
                          <a:cs typeface="Times New Roman"/>
                        </a:rPr>
                        <a:t>Cuartil 50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80.00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24.50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16.00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50">
                <a:tc>
                  <a:txBody>
                    <a:bodyPr/>
                    <a:lstStyle/>
                    <a:p>
                      <a:pPr>
                        <a:spcAft>
                          <a:spcPts val="0"/>
                        </a:spcAft>
                      </a:pPr>
                      <a:r>
                        <a:rPr lang="es-ES" sz="1600" b="1">
                          <a:latin typeface="Arial"/>
                          <a:ea typeface="Times New Roman"/>
                          <a:cs typeface="Times New Roman"/>
                        </a:rPr>
                        <a:t>Cuartil 75</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90.75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Arial"/>
                          <a:ea typeface="Times New Roman"/>
                          <a:cs typeface="Times New Roman"/>
                        </a:rPr>
                        <a:t>28.00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25.00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5.00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Arial"/>
                          <a:ea typeface="Times New Roman"/>
                          <a:cs typeface="Times New Roman"/>
                        </a:rPr>
                        <a:t>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 name="14 CuadroTexto"/>
          <p:cNvSpPr txBox="1"/>
          <p:nvPr/>
        </p:nvSpPr>
        <p:spPr>
          <a:xfrm>
            <a:off x="571472" y="4812581"/>
            <a:ext cx="7143800" cy="830997"/>
          </a:xfrm>
          <a:prstGeom prst="rect">
            <a:avLst/>
          </a:prstGeom>
          <a:noFill/>
        </p:spPr>
        <p:txBody>
          <a:bodyPr wrap="square" rtlCol="0">
            <a:spAutoFit/>
          </a:bodyPr>
          <a:lstStyle/>
          <a:p>
            <a:pPr algn="just"/>
            <a:r>
              <a:rPr lang="es-ES" sz="1600" b="1" dirty="0" smtClean="0">
                <a:solidFill>
                  <a:schemeClr val="tx2"/>
                </a:solidFill>
              </a:rPr>
              <a:t>La dosis 0% ó Control</a:t>
            </a:r>
            <a:r>
              <a:rPr lang="es-ES" sz="1600" dirty="0" smtClean="0"/>
              <a:t>, tiene un promedio de 80.31 </a:t>
            </a:r>
            <a:r>
              <a:rPr lang="es-ES" sz="1600" dirty="0" smtClean="0">
                <a:sym typeface="Symbol"/>
              </a:rPr>
              <a:t></a:t>
            </a:r>
            <a:r>
              <a:rPr lang="es-ES" sz="1600" dirty="0" smtClean="0"/>
              <a:t>m, la dosis 0.1% tiene un promedio de 23.11 </a:t>
            </a:r>
            <a:r>
              <a:rPr lang="es-ES" sz="1600" dirty="0" smtClean="0">
                <a:sym typeface="Symbol"/>
              </a:rPr>
              <a:t></a:t>
            </a:r>
            <a:r>
              <a:rPr lang="es-ES" sz="1600" dirty="0" smtClean="0"/>
              <a:t>m, esto significa que creció 23.11 </a:t>
            </a:r>
            <a:r>
              <a:rPr lang="es-ES" sz="1600" dirty="0" smtClean="0">
                <a:sym typeface="Symbol"/>
              </a:rPr>
              <a:t></a:t>
            </a:r>
            <a:r>
              <a:rPr lang="es-ES" sz="1600" dirty="0" smtClean="0"/>
              <a:t>m de longitud con respecto a la dosis 0%, siendo la dosis 0.1% con mayor crecimiento.</a:t>
            </a:r>
            <a:endParaRPr lang="es-ES" sz="1600" dirty="0"/>
          </a:p>
        </p:txBody>
      </p:sp>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8" name="17 Rectángulo"/>
          <p:cNvSpPr/>
          <p:nvPr/>
        </p:nvSpPr>
        <p:spPr>
          <a:xfrm>
            <a:off x="628892" y="3000372"/>
            <a:ext cx="6372000"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300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Descriptivo</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sp>
        <p:nvSpPr>
          <p:cNvPr id="13" name="12 CuadroTexto"/>
          <p:cNvSpPr txBox="1"/>
          <p:nvPr/>
        </p:nvSpPr>
        <p:spPr>
          <a:xfrm>
            <a:off x="571472" y="1416594"/>
            <a:ext cx="4143404" cy="369332"/>
          </a:xfrm>
          <a:prstGeom prst="rect">
            <a:avLst/>
          </a:prstGeom>
          <a:noFill/>
        </p:spPr>
        <p:txBody>
          <a:bodyPr wrap="square" rtlCol="0">
            <a:spAutoFit/>
          </a:bodyPr>
          <a:lstStyle/>
          <a:p>
            <a:r>
              <a:rPr lang="es-ES" b="1" dirty="0" smtClean="0">
                <a:solidFill>
                  <a:schemeClr val="tx2"/>
                </a:solidFill>
              </a:rPr>
              <a:t>Variable Porcentaje de Inhibición</a:t>
            </a:r>
          </a:p>
        </p:txBody>
      </p:sp>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graphicFrame>
        <p:nvGraphicFramePr>
          <p:cNvPr id="19" name="18 Tabla"/>
          <p:cNvGraphicFramePr>
            <a:graphicFrameLocks noGrp="1"/>
          </p:cNvGraphicFramePr>
          <p:nvPr/>
        </p:nvGraphicFramePr>
        <p:xfrm>
          <a:off x="785787" y="1985978"/>
          <a:ext cx="6072229" cy="3657600"/>
        </p:xfrm>
        <a:graphic>
          <a:graphicData uri="http://schemas.openxmlformats.org/drawingml/2006/table">
            <a:tbl>
              <a:tblPr/>
              <a:tblGrid>
                <a:gridCol w="1602796"/>
                <a:gridCol w="1211891"/>
                <a:gridCol w="1075628"/>
                <a:gridCol w="1090957"/>
                <a:gridCol w="1090957"/>
              </a:tblGrid>
              <a:tr h="177800">
                <a:tc>
                  <a:txBody>
                    <a:bodyPr/>
                    <a:lstStyle/>
                    <a:p>
                      <a:pPr algn="ctr">
                        <a:spcAft>
                          <a:spcPts val="0"/>
                        </a:spcAft>
                      </a:pPr>
                      <a:r>
                        <a:rPr lang="es-ES" sz="1600" b="1" dirty="0">
                          <a:latin typeface="+mj-lt"/>
                          <a:ea typeface="Times New Roman"/>
                          <a:cs typeface="Times New Roman"/>
                        </a:rPr>
                        <a:t>ESTADÍSTICO</a:t>
                      </a:r>
                      <a:endParaRPr lang="es-ES" sz="1600" dirty="0">
                        <a:latin typeface="+mj-lt"/>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pPr algn="ctr">
                        <a:spcAft>
                          <a:spcPts val="0"/>
                        </a:spcAft>
                      </a:pPr>
                      <a:r>
                        <a:rPr lang="es-ES" sz="1600" b="1" dirty="0">
                          <a:latin typeface="+mj-lt"/>
                          <a:ea typeface="Times New Roman"/>
                          <a:cs typeface="Times New Roman"/>
                        </a:rPr>
                        <a:t>DOSIS </a:t>
                      </a:r>
                      <a:r>
                        <a:rPr lang="es-ES" sz="1600" b="1" dirty="0" smtClean="0">
                          <a:latin typeface="+mj-lt"/>
                          <a:ea typeface="Times New Roman"/>
                          <a:cs typeface="Times New Roman"/>
                        </a:rPr>
                        <a:t>(%)</a:t>
                      </a:r>
                      <a:r>
                        <a:rPr lang="es-ES" sz="1600" dirty="0">
                          <a:latin typeface="+mj-lt"/>
                          <a:ea typeface="Times New Roman"/>
                          <a:cs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77800">
                <a:tc>
                  <a:txBody>
                    <a:bodyPr/>
                    <a:lstStyle/>
                    <a:p>
                      <a:pPr>
                        <a:spcAft>
                          <a:spcPts val="0"/>
                        </a:spcAft>
                      </a:pPr>
                      <a:r>
                        <a:rPr lang="es-ES" sz="1600" b="1" dirty="0">
                          <a:solidFill>
                            <a:srgbClr val="000000"/>
                          </a:solidFill>
                          <a:latin typeface="+mj-lt"/>
                          <a:ea typeface="Times New Roman"/>
                          <a:cs typeface="Times New Roman"/>
                        </a:rPr>
                        <a:t> </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mj-lt"/>
                          <a:ea typeface="Times New Roman"/>
                          <a:cs typeface="Times New Roman"/>
                        </a:rPr>
                        <a:t>0.1</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mj-lt"/>
                          <a:ea typeface="Times New Roman"/>
                          <a:cs typeface="Times New Roman"/>
                        </a:rPr>
                        <a:t>1</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mj-lt"/>
                          <a:ea typeface="Times New Roman"/>
                          <a:cs typeface="Times New Roman"/>
                        </a:rPr>
                        <a:t>5</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mj-lt"/>
                          <a:ea typeface="Times New Roman"/>
                          <a:cs typeface="Times New Roman"/>
                        </a:rPr>
                        <a:t>10</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dirty="0">
                          <a:latin typeface="+mj-lt"/>
                          <a:ea typeface="Times New Roman"/>
                          <a:cs typeface="Times New Roman"/>
                        </a:rPr>
                        <a:t>Cantidad</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Suma</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mj-lt"/>
                          <a:ea typeface="Times New Roman"/>
                          <a:cs typeface="Times New Roman"/>
                        </a:rPr>
                        <a:t>10682.80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11855.80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14567.91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14879.21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Promedio</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71.22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79.04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97.12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mj-lt"/>
                          <a:ea typeface="Times New Roman"/>
                          <a:cs typeface="Times New Roman"/>
                        </a:rPr>
                        <a:t>99.20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dirty="0">
                          <a:latin typeface="+mj-lt"/>
                          <a:ea typeface="Times New Roman"/>
                          <a:cs typeface="Times New Roman"/>
                        </a:rPr>
                        <a:t>Varianza</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mj-lt"/>
                          <a:ea typeface="Times New Roman"/>
                          <a:cs typeface="Times New Roman"/>
                        </a:rPr>
                        <a:t>142.69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241.61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19.55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6.04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Desv. Estándar</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11.95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15.54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4.42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2.46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Error Estándar</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0.98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1.27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0.36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Mínimo</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37.74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29.02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81.32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85.06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Máximo</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Curtosis</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0.55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13.52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Sesgo</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-0.51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-3.54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Cuartil 25</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65.13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68.87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93.77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a:latin typeface="+mj-lt"/>
                          <a:ea typeface="Times New Roman"/>
                          <a:cs typeface="Times New Roman"/>
                        </a:rPr>
                        <a:t>Cuartil 50</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69.49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80.08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690">
                <a:tc>
                  <a:txBody>
                    <a:bodyPr/>
                    <a:lstStyle/>
                    <a:p>
                      <a:pPr>
                        <a:spcAft>
                          <a:spcPts val="0"/>
                        </a:spcAft>
                      </a:pPr>
                      <a:r>
                        <a:rPr lang="es-ES" sz="1600" b="1" dirty="0">
                          <a:latin typeface="+mj-lt"/>
                          <a:ea typeface="Times New Roman"/>
                          <a:cs typeface="Times New Roman"/>
                        </a:rPr>
                        <a:t>Cuartil 75</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77.59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mj-lt"/>
                          <a:ea typeface="Times New Roman"/>
                          <a:cs typeface="Times New Roman"/>
                        </a:rPr>
                        <a:t>91.28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mj-lt"/>
                          <a:ea typeface="Times New Roman"/>
                          <a:cs typeface="Times New Roman"/>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0" name="19 Rectángulo"/>
          <p:cNvSpPr/>
          <p:nvPr/>
        </p:nvSpPr>
        <p:spPr>
          <a:xfrm>
            <a:off x="701454" y="2928934"/>
            <a:ext cx="622800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3000"/>
                                  </p:stCondLst>
                                  <p:childTnLst>
                                    <p:set>
                                      <p:cBhvr>
                                        <p:cTn id="6" dur="1" fill="hold">
                                          <p:stCondLst>
                                            <p:cond delay="0"/>
                                          </p:stCondLst>
                                        </p:cTn>
                                        <p:tgtEl>
                                          <p:spTgt spid="20"/>
                                        </p:tgtEl>
                                        <p:attrNameLst>
                                          <p:attrName>style.visibility</p:attrName>
                                        </p:attrNameLst>
                                      </p:cBhvr>
                                      <p:to>
                                        <p:strVal val="visible"/>
                                      </p:to>
                                    </p:set>
                                    <p:anim from="(-#ppt_w/2)" to="(#ppt_x)" calcmode="lin" valueType="num">
                                      <p:cBhvr>
                                        <p:cTn id="7" dur="600" fill="hold">
                                          <p:stCondLst>
                                            <p:cond delay="0"/>
                                          </p:stCondLst>
                                        </p:cTn>
                                        <p:tgtEl>
                                          <p:spTgt spid="20"/>
                                        </p:tgtEl>
                                        <p:attrNameLst>
                                          <p:attrName>ppt_x</p:attrName>
                                        </p:attrNameLst>
                                      </p:cBhvr>
                                    </p:anim>
                                    <p:anim from="0" to="-1.0" calcmode="lin" valueType="num">
                                      <p:cBhvr>
                                        <p:cTn id="8" dur="200" decel="50000" autoRev="1" fill="hold">
                                          <p:stCondLst>
                                            <p:cond delay="600"/>
                                          </p:stCondLst>
                                        </p:cTn>
                                        <p:tgtEl>
                                          <p:spTgt spid="20"/>
                                        </p:tgtEl>
                                        <p:attrNameLst>
                                          <p:attrName>xshear</p:attrName>
                                        </p:attrNameLst>
                                      </p:cBhvr>
                                    </p:anim>
                                    <p:animScale>
                                      <p:cBhvr>
                                        <p:cTn id="9" dur="200" decel="100000" autoRev="1" fill="hold">
                                          <p:stCondLst>
                                            <p:cond delay="600"/>
                                          </p:stCondLst>
                                        </p:cTn>
                                        <p:tgtEl>
                                          <p:spTgt spid="20"/>
                                        </p:tgtEl>
                                      </p:cBhvr>
                                      <p:from x="100000" y="100000"/>
                                      <p:to x="80000" y="100000"/>
                                    </p:animScale>
                                    <p:anim by="(#ppt_h/3+#ppt_w*0.1)" calcmode="lin" valueType="num">
                                      <p:cBhvr additive="sum">
                                        <p:cTn id="10" dur="200" decel="100000" autoRev="1" fill="hold">
                                          <p:stCondLst>
                                            <p:cond delay="600"/>
                                          </p:stCondLst>
                                        </p:cTn>
                                        <p:tgtEl>
                                          <p:spTgt spid="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Descriptivo</a:t>
            </a:r>
            <a:endParaRPr lang="es-ES" dirty="0">
              <a:effectLst>
                <a:outerShdw blurRad="38100" dist="38100" dir="2700000" algn="tl">
                  <a:srgbClr val="000000">
                    <a:alpha val="43137"/>
                  </a:srgbClr>
                </a:outerShdw>
              </a:effectLst>
            </a:endParaRPr>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graphicFrame>
        <p:nvGraphicFramePr>
          <p:cNvPr id="14" name="13 Gráfico"/>
          <p:cNvGraphicFramePr/>
          <p:nvPr/>
        </p:nvGraphicFramePr>
        <p:xfrm>
          <a:off x="785786" y="2357430"/>
          <a:ext cx="5978141" cy="3357586"/>
        </p:xfrm>
        <a:graphic>
          <a:graphicData uri="http://schemas.openxmlformats.org/drawingml/2006/chart">
            <c:chart xmlns:c="http://schemas.openxmlformats.org/drawingml/2006/chart" xmlns:r="http://schemas.openxmlformats.org/officeDocument/2006/relationships" r:id="rId6"/>
          </a:graphicData>
        </a:graphic>
      </p:graphicFrame>
      <p:sp>
        <p:nvSpPr>
          <p:cNvPr id="15" name="14 CuadroTexto"/>
          <p:cNvSpPr txBox="1"/>
          <p:nvPr/>
        </p:nvSpPr>
        <p:spPr>
          <a:xfrm>
            <a:off x="571472" y="1416594"/>
            <a:ext cx="6643734" cy="923330"/>
          </a:xfrm>
          <a:prstGeom prst="rect">
            <a:avLst/>
          </a:prstGeom>
          <a:noFill/>
        </p:spPr>
        <p:txBody>
          <a:bodyPr wrap="square" rtlCol="0">
            <a:spAutoFit/>
          </a:bodyPr>
          <a:lstStyle/>
          <a:p>
            <a:r>
              <a:rPr lang="es-ES_tradnl" b="1" dirty="0" smtClean="0">
                <a:solidFill>
                  <a:schemeClr val="tx2"/>
                </a:solidFill>
              </a:rPr>
              <a:t>Gráfico comparativo del porcentaje de inhibición obtenido en las diferentes dosificaciones de azoxistrobina aplicada a </a:t>
            </a:r>
            <a:r>
              <a:rPr lang="es-ES_tradnl" b="1" i="1" dirty="0" smtClean="0">
                <a:solidFill>
                  <a:schemeClr val="tx2"/>
                </a:solidFill>
              </a:rPr>
              <a:t>Mycosphaerella f</a:t>
            </a:r>
            <a:r>
              <a:rPr lang="es-ES_tradnl" i="1" dirty="0" smtClean="0"/>
              <a:t>.</a:t>
            </a:r>
            <a:endParaRPr lang="es-ES" b="1" i="1" dirty="0" smtClean="0">
              <a:solidFill>
                <a:schemeClr val="tx2"/>
              </a:solidFill>
            </a:endParaRPr>
          </a:p>
        </p:txBody>
      </p:sp>
      <p:sp>
        <p:nvSpPr>
          <p:cNvPr id="24" name="AutoShape 30"/>
          <p:cNvSpPr>
            <a:spLocks/>
          </p:cNvSpPr>
          <p:nvPr/>
        </p:nvSpPr>
        <p:spPr bwMode="auto">
          <a:xfrm>
            <a:off x="6286512" y="2571744"/>
            <a:ext cx="2000264" cy="642942"/>
          </a:xfrm>
          <a:prstGeom prst="accentCallout2">
            <a:avLst>
              <a:gd name="adj1" fmla="val 13634"/>
              <a:gd name="adj2" fmla="val -3227"/>
              <a:gd name="adj3" fmla="val 13634"/>
              <a:gd name="adj4" fmla="val -24125"/>
              <a:gd name="adj5" fmla="val 67430"/>
              <a:gd name="adj6" fmla="val -45111"/>
            </a:avLst>
          </a:prstGeom>
          <a:noFill/>
          <a:ln w="9525">
            <a:solidFill>
              <a:schemeClr val="tx2"/>
            </a:solidFill>
            <a:miter lim="800000"/>
            <a:headEnd type="triangle" w="med" len="med"/>
            <a:tailEnd type="oval" w="med" len="med"/>
          </a:ln>
          <a:effectLst/>
        </p:spPr>
        <p:txBody>
          <a:bodyPr anchor="t" anchorCtr="0"/>
          <a:lstStyle/>
          <a:p>
            <a:pPr algn="ctr"/>
            <a:r>
              <a:rPr lang="es-ES" sz="1600" dirty="0" smtClean="0"/>
              <a:t>A mayor reducción de la infección, el fungicida puede atacar al cultivo y de esta manera matar al mismo.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3000"/>
                                  </p:stCondLst>
                                  <p:childTnLst>
                                    <p:set>
                                      <p:cBhvr>
                                        <p:cTn id="6" dur="1" fill="hold">
                                          <p:stCondLst>
                                            <p:cond delay="0"/>
                                          </p:stCondLst>
                                        </p:cTn>
                                        <p:tgtEl>
                                          <p:spTgt spid="24"/>
                                        </p:tgtEl>
                                        <p:attrNameLst>
                                          <p:attrName>style.visibility</p:attrName>
                                        </p:attrNameLst>
                                      </p:cBhvr>
                                      <p:to>
                                        <p:strVal val="visible"/>
                                      </p:to>
                                    </p:set>
                                    <p:animEffect transition="in" filter="strips(down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err="1" smtClean="0">
                <a:effectLst>
                  <a:outerShdw blurRad="38100" dist="38100" dir="2700000" algn="tl">
                    <a:srgbClr val="000000">
                      <a:alpha val="43137"/>
                    </a:srgbClr>
                  </a:outerShdw>
                </a:effectLst>
              </a:rPr>
              <a:t>Introducción</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9 CuadroTexto"/>
          <p:cNvSpPr txBox="1"/>
          <p:nvPr/>
        </p:nvSpPr>
        <p:spPr>
          <a:xfrm>
            <a:off x="428596" y="1460076"/>
            <a:ext cx="7286676" cy="3754874"/>
          </a:xfrm>
          <a:prstGeom prst="rect">
            <a:avLst/>
          </a:prstGeom>
          <a:noFill/>
        </p:spPr>
        <p:txBody>
          <a:bodyPr wrap="square" rtlCol="0">
            <a:spAutoFit/>
          </a:bodyPr>
          <a:lstStyle/>
          <a:p>
            <a:pPr algn="just"/>
            <a:r>
              <a:rPr lang="es-ES" sz="2000" b="1" dirty="0" smtClean="0"/>
              <a:t>A</a:t>
            </a:r>
            <a:r>
              <a:rPr lang="es-ES" dirty="0" smtClean="0"/>
              <a:t> través del tiempo las </a:t>
            </a:r>
            <a:r>
              <a:rPr lang="es-ES" sz="1900" dirty="0" smtClean="0">
                <a:solidFill>
                  <a:schemeClr val="tx2">
                    <a:lumMod val="75000"/>
                  </a:schemeClr>
                </a:solidFill>
                <a:latin typeface="+mn-lt"/>
              </a:rPr>
              <a:t>plantaciones de banano </a:t>
            </a:r>
            <a:r>
              <a:rPr lang="es-ES" dirty="0" smtClean="0"/>
              <a:t>han sufrido una serie de enfermedades ó ataques de patógenos, entre las enfermedades más comunes que podemos mencionar son el mal de panamá, Moko, Cogollo negro, Sigatoka amarilla y principalmente la </a:t>
            </a:r>
            <a:r>
              <a:rPr lang="es-ES" sz="1900" dirty="0" smtClean="0">
                <a:solidFill>
                  <a:schemeClr val="tx2">
                    <a:lumMod val="75000"/>
                  </a:schemeClr>
                </a:solidFill>
                <a:latin typeface="+mn-lt"/>
              </a:rPr>
              <a:t>Sigatoka Negra</a:t>
            </a:r>
            <a:r>
              <a:rPr lang="es-ES" dirty="0" smtClean="0"/>
              <a:t>. Las que han producido grandes pérdidas económicas y de cultivos en los países productores; y que para contrarrestar dicho mal se han combinado prácticas culturales y el uso de fungicidas.</a:t>
            </a:r>
          </a:p>
          <a:p>
            <a:pPr algn="just"/>
            <a:endParaRPr lang="es-ES" dirty="0" smtClean="0"/>
          </a:p>
          <a:p>
            <a:pPr algn="just"/>
            <a:r>
              <a:rPr lang="es-ES" dirty="0" smtClean="0"/>
              <a:t>El </a:t>
            </a:r>
            <a:r>
              <a:rPr lang="es-ES" sz="1900" dirty="0" smtClean="0">
                <a:solidFill>
                  <a:schemeClr val="tx2">
                    <a:lumMod val="75000"/>
                  </a:schemeClr>
                </a:solidFill>
                <a:latin typeface="+mn-lt"/>
              </a:rPr>
              <a:t>Centro de Investigaciones Biotecnológicas del Ecuador </a:t>
            </a:r>
            <a:r>
              <a:rPr lang="es-ES" dirty="0" smtClean="0"/>
              <a:t>(CIBE) ha realizado una serie de ensayos utilizando distintos tipos de fungicidas sobre el hongo </a:t>
            </a:r>
            <a:r>
              <a:rPr lang="es-ES" i="1" dirty="0" smtClean="0"/>
              <a:t>Mycosphaerella f., </a:t>
            </a:r>
            <a:r>
              <a:rPr lang="es-ES" dirty="0" smtClean="0"/>
              <a:t>con el fin de controlar la infección y minimizar las perdidas.</a:t>
            </a:r>
          </a:p>
        </p:txBody>
      </p:sp>
      <p:sp>
        <p:nvSpPr>
          <p:cNvPr id="8" name="7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9" name="8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0" name="9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1" name="Picture 2" descr="C:\Documents and Settings\GONZALO\Escritorio\Nueva carpeta\RTEmagicC_banana-pintomarta50_01_jpg.jpg"/>
          <p:cNvPicPr preferRelativeResize="0">
            <a:picLocks noChangeArrowheads="1"/>
          </p:cNvPicPr>
          <p:nvPr/>
        </p:nvPicPr>
        <p:blipFill>
          <a:blip r:embed="rId3"/>
          <a:srcRect l="5657" t="18627" r="2343" b="36669"/>
          <a:stretch>
            <a:fillRect/>
          </a:stretch>
        </p:blipFill>
        <p:spPr bwMode="auto">
          <a:xfrm>
            <a:off x="8229632" y="2357430"/>
            <a:ext cx="914400" cy="928832"/>
          </a:xfrm>
          <a:prstGeom prst="rect">
            <a:avLst/>
          </a:prstGeom>
          <a:noFill/>
        </p:spPr>
      </p:pic>
      <p:pic>
        <p:nvPicPr>
          <p:cNvPr id="12" name="Picture 4" descr="D:\Mis documentos\Tesis\TESIS MARIO\TESIS FINAL\PRESENTACION\0410339aec.jpg"/>
          <p:cNvPicPr preferRelativeResize="0">
            <a:picLocks noChangeArrowheads="1"/>
          </p:cNvPicPr>
          <p:nvPr/>
        </p:nvPicPr>
        <p:blipFill>
          <a:blip r:embed="rId4"/>
          <a:srcRect/>
          <a:stretch>
            <a:fillRect/>
          </a:stretch>
        </p:blipFill>
        <p:spPr bwMode="auto">
          <a:xfrm>
            <a:off x="8215338" y="0"/>
            <a:ext cx="928662" cy="857232"/>
          </a:xfrm>
          <a:prstGeom prst="rect">
            <a:avLst/>
          </a:prstGeom>
          <a:noFill/>
        </p:spPr>
      </p:pic>
      <p:pic>
        <p:nvPicPr>
          <p:cNvPr id="13" name="Picture 3" descr="D:\Mis documentos\Tesis\TESIS MARIO\TESIS FINAL\PRESENTACION\98841062.jpg"/>
          <p:cNvPicPr preferRelativeResize="0">
            <a:picLocks noChangeArrowheads="1"/>
          </p:cNvPicPr>
          <p:nvPr/>
        </p:nvPicPr>
        <p:blipFill>
          <a:blip r:embed="rId5" cstate="print">
            <a:lum bright="-10000"/>
          </a:blip>
          <a:srcRect t="15443" b="6210"/>
          <a:stretch>
            <a:fillRect/>
          </a:stretch>
        </p:blipFill>
        <p:spPr bwMode="auto">
          <a:xfrm>
            <a:off x="8229600" y="4786322"/>
            <a:ext cx="914400" cy="957038"/>
          </a:xfrm>
          <a:prstGeom prst="rect">
            <a:avLst/>
          </a:prstGeom>
          <a:noFill/>
        </p:spPr>
      </p:pic>
      <p:pic>
        <p:nvPicPr>
          <p:cNvPr id="14" name="Picture 1" descr="D:\Mis documentos\Tesis\TESIS MARIO\TESIS FINAL\PRESENTACION\89024249.jpg"/>
          <p:cNvPicPr preferRelativeResize="0">
            <a:picLocks noChangeArrowheads="1"/>
          </p:cNvPicPr>
          <p:nvPr/>
        </p:nvPicPr>
        <p:blipFill>
          <a:blip r:embed="rId6"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Regresión</a:t>
            </a:r>
            <a:r>
              <a:rPr lang="en-US" dirty="0" smtClean="0">
                <a:effectLst>
                  <a:outerShdw blurRad="38100" dist="38100" dir="2700000" algn="tl">
                    <a:srgbClr val="000000">
                      <a:alpha val="43137"/>
                    </a:srgbClr>
                  </a:outerShdw>
                </a:effectLst>
              </a:rPr>
              <a:t> Lineal Simple</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sp>
        <p:nvSpPr>
          <p:cNvPr id="13" name="12 CuadroTexto"/>
          <p:cNvSpPr txBox="1"/>
          <p:nvPr/>
        </p:nvSpPr>
        <p:spPr>
          <a:xfrm>
            <a:off x="500034" y="1961555"/>
            <a:ext cx="7286676" cy="1831271"/>
          </a:xfrm>
          <a:prstGeom prst="rect">
            <a:avLst/>
          </a:prstGeom>
          <a:noFill/>
        </p:spPr>
        <p:txBody>
          <a:bodyPr wrap="square" rtlCol="0">
            <a:spAutoFit/>
          </a:bodyPr>
          <a:lstStyle/>
          <a:p>
            <a:pPr algn="just"/>
            <a:r>
              <a:rPr lang="es-ES" sz="2000" b="1" dirty="0" smtClean="0"/>
              <a:t>E</a:t>
            </a:r>
            <a:r>
              <a:rPr lang="es-ES" dirty="0" smtClean="0"/>
              <a:t>l análisis de regresión lineal simple se realizó sobre la variable dependiente </a:t>
            </a:r>
            <a:r>
              <a:rPr lang="es-ES" sz="1900" dirty="0" smtClean="0">
                <a:solidFill>
                  <a:schemeClr val="tx2">
                    <a:lumMod val="75000"/>
                  </a:schemeClr>
                </a:solidFill>
                <a:latin typeface="+mn-lt"/>
              </a:rPr>
              <a:t>Porcentaje de Inhibición </a:t>
            </a:r>
            <a:r>
              <a:rPr lang="es-ES" dirty="0" smtClean="0"/>
              <a:t>y la variable independiente </a:t>
            </a:r>
            <a:r>
              <a:rPr lang="es-ES" sz="1900" dirty="0" smtClean="0">
                <a:solidFill>
                  <a:schemeClr val="tx2">
                    <a:lumMod val="75000"/>
                  </a:schemeClr>
                </a:solidFill>
                <a:latin typeface="+mn-lt"/>
              </a:rPr>
              <a:t>Dosis</a:t>
            </a:r>
            <a:r>
              <a:rPr lang="es-ES" dirty="0" smtClean="0"/>
              <a:t>, el cual tiene como objetivo encontrar la relación funcional entre estas dos variables y determinar un modelo lineal que se ajuste a los promedios de Inhibición alcanzado en cada dosis probada, y de esta forma calcular la </a:t>
            </a:r>
            <a:r>
              <a:rPr lang="es-ES" sz="1900" dirty="0" smtClean="0">
                <a:solidFill>
                  <a:schemeClr val="tx2">
                    <a:lumMod val="75000"/>
                  </a:schemeClr>
                </a:solidFill>
                <a:latin typeface="+mn-lt"/>
              </a:rPr>
              <a:t>DL</a:t>
            </a:r>
            <a:r>
              <a:rPr lang="es-ES" sz="1900" baseline="-25000" dirty="0" smtClean="0">
                <a:solidFill>
                  <a:schemeClr val="tx2">
                    <a:lumMod val="75000"/>
                  </a:schemeClr>
                </a:solidFill>
                <a:latin typeface="+mn-lt"/>
              </a:rPr>
              <a:t>50</a:t>
            </a:r>
            <a:r>
              <a:rPr lang="es-ES" sz="1900" dirty="0" smtClean="0"/>
              <a:t> </a:t>
            </a:r>
            <a:r>
              <a:rPr lang="es-ES" dirty="0" smtClean="0"/>
              <a:t>a ser suministrada.</a:t>
            </a:r>
          </a:p>
        </p:txBody>
      </p:sp>
      <p:pic>
        <p:nvPicPr>
          <p:cNvPr id="14"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5"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Regresión</a:t>
            </a:r>
            <a:r>
              <a:rPr lang="en-US" dirty="0" smtClean="0">
                <a:effectLst>
                  <a:outerShdw blurRad="38100" dist="38100" dir="2700000" algn="tl">
                    <a:srgbClr val="000000">
                      <a:alpha val="43137"/>
                    </a:srgbClr>
                  </a:outerShdw>
                </a:effectLst>
              </a:rPr>
              <a:t> Lineal Simple</a:t>
            </a:r>
            <a:endParaRPr lang="es-ES" dirty="0">
              <a:effectLst>
                <a:outerShdw blurRad="38100" dist="38100" dir="2700000" algn="tl">
                  <a:srgbClr val="000000">
                    <a:alpha val="43137"/>
                  </a:srgbClr>
                </a:outerShdw>
              </a:effectLst>
            </a:endParaRPr>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5" name="14 CuadroTexto"/>
          <p:cNvSpPr txBox="1"/>
          <p:nvPr/>
        </p:nvSpPr>
        <p:spPr>
          <a:xfrm>
            <a:off x="571472" y="1416594"/>
            <a:ext cx="6643734" cy="369332"/>
          </a:xfrm>
          <a:prstGeom prst="rect">
            <a:avLst/>
          </a:prstGeom>
          <a:noFill/>
        </p:spPr>
        <p:txBody>
          <a:bodyPr wrap="square" rtlCol="0">
            <a:spAutoFit/>
          </a:bodyPr>
          <a:lstStyle/>
          <a:p>
            <a:r>
              <a:rPr lang="es-ES_tradnl" b="1" dirty="0" smtClean="0">
                <a:solidFill>
                  <a:schemeClr val="tx2"/>
                </a:solidFill>
              </a:rPr>
              <a:t>Modelo de Regresión Lineal Simple</a:t>
            </a:r>
            <a:endParaRPr lang="es-ES" b="1" i="1" dirty="0" smtClean="0">
              <a:solidFill>
                <a:schemeClr val="tx2"/>
              </a:solidFill>
            </a:endParaRPr>
          </a:p>
        </p:txBody>
      </p:sp>
      <p:graphicFrame>
        <p:nvGraphicFramePr>
          <p:cNvPr id="13" name="12 Tabla"/>
          <p:cNvGraphicFramePr>
            <a:graphicFrameLocks noGrp="1"/>
          </p:cNvGraphicFramePr>
          <p:nvPr/>
        </p:nvGraphicFramePr>
        <p:xfrm>
          <a:off x="785786" y="1857364"/>
          <a:ext cx="4643470" cy="2834640"/>
        </p:xfrm>
        <a:graphic>
          <a:graphicData uri="http://schemas.openxmlformats.org/drawingml/2006/table">
            <a:tbl>
              <a:tblPr/>
              <a:tblGrid>
                <a:gridCol w="1857388"/>
                <a:gridCol w="857256"/>
                <a:gridCol w="1000132"/>
                <a:gridCol w="928694"/>
              </a:tblGrid>
              <a:tr h="182245">
                <a:tc gridSpan="2">
                  <a:txBody>
                    <a:bodyPr/>
                    <a:lstStyle/>
                    <a:p>
                      <a:endParaRPr lang="es-ES"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Prueba F</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P-Valor</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245">
                <a:tc gridSpan="2">
                  <a:txBody>
                    <a:bodyPr/>
                    <a:lstStyle/>
                    <a:p>
                      <a:pPr>
                        <a:spcAft>
                          <a:spcPts val="0"/>
                        </a:spcAft>
                      </a:pPr>
                      <a:r>
                        <a:rPr lang="es-ES" sz="1600" b="1" dirty="0">
                          <a:latin typeface="Arial"/>
                          <a:ea typeface="Times New Roman"/>
                          <a:cs typeface="Times New Roman"/>
                        </a:rPr>
                        <a:t>ANOVA</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28.83</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0.033</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755">
                <a:tc gridSpan="4">
                  <a:txBody>
                    <a:bodyPr/>
                    <a:lstStyle/>
                    <a:p>
                      <a:endParaRPr lang="es-ES"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82245">
                <a:tc>
                  <a:txBody>
                    <a:bodyPr/>
                    <a:lstStyle/>
                    <a:p>
                      <a:pPr>
                        <a:spcAft>
                          <a:spcPts val="0"/>
                        </a:spcAft>
                      </a:pPr>
                      <a:r>
                        <a:rPr lang="es-ES" sz="1600" b="1" dirty="0" smtClean="0">
                          <a:latin typeface="Arial"/>
                          <a:ea typeface="Times New Roman"/>
                          <a:cs typeface="Times New Roman"/>
                        </a:rPr>
                        <a:t>Coeficientes</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Prueba t</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P-Valor</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245">
                <a:tc>
                  <a:txBody>
                    <a:bodyPr/>
                    <a:lstStyle/>
                    <a:p>
                      <a:pPr>
                        <a:spcAft>
                          <a:spcPts val="0"/>
                        </a:spcAft>
                      </a:pPr>
                      <a:r>
                        <a:rPr lang="es-ES" sz="1400" b="1" dirty="0">
                          <a:latin typeface="Arial"/>
                          <a:ea typeface="Times New Roman"/>
                          <a:cs typeface="Times New Roman"/>
                        </a:rPr>
                        <a:t>   </a:t>
                      </a:r>
                      <a:r>
                        <a:rPr lang="es-ES" sz="1400" b="1" dirty="0" smtClean="0">
                          <a:latin typeface="Arial"/>
                          <a:ea typeface="Times New Roman"/>
                          <a:cs typeface="Times New Roman"/>
                        </a:rPr>
                        <a:t>Intersección </a:t>
                      </a:r>
                      <a:r>
                        <a:rPr lang="es-ES" sz="1400" b="1" dirty="0">
                          <a:latin typeface="Arial"/>
                          <a:ea typeface="Times New Roman"/>
                          <a:cs typeface="Times New Roman"/>
                        </a:rPr>
                        <a:t>(b</a:t>
                      </a:r>
                      <a:r>
                        <a:rPr lang="es-ES" sz="1400" b="1" baseline="-25000" dirty="0">
                          <a:latin typeface="Arial"/>
                          <a:ea typeface="Times New Roman"/>
                          <a:cs typeface="Times New Roman"/>
                        </a:rPr>
                        <a:t>0</a:t>
                      </a:r>
                      <a:r>
                        <a:rPr lang="es-ES" sz="1400" b="1" dirty="0">
                          <a:latin typeface="Arial"/>
                          <a:ea typeface="Times New Roman"/>
                          <a:cs typeface="Times New Roman"/>
                        </a:rPr>
                        <a:t>)</a:t>
                      </a:r>
                      <a:endParaRPr lang="es-ES"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84.0360</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38.37</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0.017</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245">
                <a:tc>
                  <a:txBody>
                    <a:bodyPr/>
                    <a:lstStyle/>
                    <a:p>
                      <a:pPr>
                        <a:spcAft>
                          <a:spcPts val="0"/>
                        </a:spcAft>
                      </a:pPr>
                      <a:r>
                        <a:rPr lang="es-ES" sz="1400" b="1" dirty="0">
                          <a:latin typeface="Arial"/>
                          <a:ea typeface="Times New Roman"/>
                          <a:cs typeface="Times New Roman"/>
                        </a:rPr>
                        <a:t>   </a:t>
                      </a:r>
                      <a:r>
                        <a:rPr lang="es-ES" sz="1400" b="1" dirty="0" smtClean="0">
                          <a:latin typeface="Arial"/>
                          <a:ea typeface="Times New Roman"/>
                          <a:cs typeface="Times New Roman"/>
                        </a:rPr>
                        <a:t>Pendiente </a:t>
                      </a:r>
                      <a:r>
                        <a:rPr lang="es-ES" sz="1400" b="1" dirty="0">
                          <a:latin typeface="Arial"/>
                          <a:ea typeface="Times New Roman"/>
                          <a:cs typeface="Times New Roman"/>
                        </a:rPr>
                        <a:t>(b</a:t>
                      </a:r>
                      <a:r>
                        <a:rPr lang="es-ES" sz="1400" b="1" baseline="-25000" dirty="0">
                          <a:latin typeface="Arial"/>
                          <a:ea typeface="Times New Roman"/>
                          <a:cs typeface="Times New Roman"/>
                        </a:rPr>
                        <a:t>1</a:t>
                      </a:r>
                      <a:r>
                        <a:rPr lang="es-ES" sz="1400" b="1" dirty="0">
                          <a:latin typeface="Arial"/>
                          <a:ea typeface="Times New Roman"/>
                          <a:cs typeface="Times New Roman"/>
                        </a:rPr>
                        <a:t>)</a:t>
                      </a:r>
                      <a:endParaRPr lang="es-ES"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6.4780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5.37</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0.033</a:t>
                      </a:r>
                      <a:endParaRPr lang="es-ES"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2894">
                <a:tc gridSpan="4">
                  <a:txBody>
                    <a:bodyPr/>
                    <a:lstStyle/>
                    <a:p>
                      <a:endParaRPr lang="es-ES"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82245">
                <a:tc>
                  <a:txBody>
                    <a:bodyPr/>
                    <a:lstStyle/>
                    <a:p>
                      <a:pPr>
                        <a:spcAft>
                          <a:spcPts val="0"/>
                        </a:spcAft>
                      </a:pPr>
                      <a:r>
                        <a:rPr lang="es-ES" sz="1600" b="1">
                          <a:latin typeface="Arial"/>
                          <a:ea typeface="Times New Roman"/>
                          <a:cs typeface="Times New Roman"/>
                        </a:rPr>
                        <a:t>Dosis</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Tahoma"/>
                          <a:ea typeface="Times New Roman"/>
                          <a:cs typeface="Times New Roman"/>
                        </a:rPr>
                        <a:t>-5.2540</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245">
                <a:tc>
                  <a:txBody>
                    <a:bodyPr/>
                    <a:lstStyle/>
                    <a:p>
                      <a:pPr>
                        <a:spcAft>
                          <a:spcPts val="0"/>
                        </a:spcAft>
                      </a:pPr>
                      <a:r>
                        <a:rPr lang="es-ES" sz="1600" b="1" dirty="0">
                          <a:latin typeface="Arial"/>
                          <a:ea typeface="Times New Roman"/>
                          <a:cs typeface="Times New Roman"/>
                        </a:rPr>
                        <a:t>DL</a:t>
                      </a:r>
                      <a:r>
                        <a:rPr lang="es-ES" sz="1600" b="1" baseline="-25000" dirty="0">
                          <a:latin typeface="Arial"/>
                          <a:ea typeface="Times New Roman"/>
                          <a:cs typeface="Times New Roman"/>
                        </a:rPr>
                        <a:t>50</a:t>
                      </a:r>
                      <a:r>
                        <a:rPr lang="es-ES" sz="1600" b="1" dirty="0">
                          <a:latin typeface="Arial"/>
                          <a:ea typeface="Times New Roman"/>
                          <a:cs typeface="Times New Roman"/>
                        </a:rPr>
                        <a:t> estimada</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0.0052</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245">
                <a:tc>
                  <a:txBody>
                    <a:bodyPr/>
                    <a:lstStyle/>
                    <a:p>
                      <a:pPr>
                        <a:spcAft>
                          <a:spcPts val="0"/>
                        </a:spcAft>
                      </a:pPr>
                      <a:r>
                        <a:rPr lang="es-ES" sz="1600" b="1" dirty="0">
                          <a:latin typeface="Arial"/>
                          <a:ea typeface="Times New Roman"/>
                          <a:cs typeface="Times New Roman"/>
                        </a:rPr>
                        <a:t>R</a:t>
                      </a:r>
                      <a:r>
                        <a:rPr lang="es-ES" sz="1600" b="1" baseline="30000" dirty="0">
                          <a:latin typeface="Arial"/>
                          <a:ea typeface="Times New Roman"/>
                          <a:cs typeface="Times New Roman"/>
                        </a:rPr>
                        <a:t>2</a:t>
                      </a:r>
                      <a:r>
                        <a:rPr lang="es-ES" sz="1600" b="1" dirty="0">
                          <a:latin typeface="Arial"/>
                          <a:ea typeface="Times New Roman"/>
                          <a:cs typeface="Times New Roman"/>
                        </a:rPr>
                        <a:t> </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dirty="0">
                          <a:latin typeface="Tahoma"/>
                          <a:ea typeface="Times New Roman"/>
                          <a:cs typeface="Times New Roman"/>
                        </a:rPr>
                        <a:t>0.935</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245">
                <a:tc>
                  <a:txBody>
                    <a:bodyPr/>
                    <a:lstStyle/>
                    <a:p>
                      <a:pPr>
                        <a:spcAft>
                          <a:spcPts val="0"/>
                        </a:spcAft>
                      </a:pPr>
                      <a:r>
                        <a:rPr lang="es-ES" sz="1600" b="1">
                          <a:latin typeface="Arial"/>
                          <a:ea typeface="Times New Roman"/>
                          <a:cs typeface="Times New Roman"/>
                        </a:rPr>
                        <a:t>Cantidad</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150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dirty="0"/>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18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 name="AutoShape 30"/>
          <p:cNvSpPr>
            <a:spLocks/>
          </p:cNvSpPr>
          <p:nvPr/>
        </p:nvSpPr>
        <p:spPr bwMode="auto">
          <a:xfrm>
            <a:off x="5786446" y="1428736"/>
            <a:ext cx="2143140" cy="714380"/>
          </a:xfrm>
          <a:prstGeom prst="accentCallout2">
            <a:avLst>
              <a:gd name="adj1" fmla="val 13634"/>
              <a:gd name="adj2" fmla="val -3227"/>
              <a:gd name="adj3" fmla="val 13634"/>
              <a:gd name="adj4" fmla="val -24125"/>
              <a:gd name="adj5" fmla="val 62468"/>
              <a:gd name="adj6" fmla="val -36606"/>
            </a:avLst>
          </a:prstGeom>
          <a:noFill/>
          <a:ln w="9525">
            <a:solidFill>
              <a:schemeClr val="tx2"/>
            </a:solidFill>
            <a:miter lim="800000"/>
            <a:headEnd type="triangle" w="med" len="med"/>
            <a:tailEnd type="oval" w="med" len="med"/>
          </a:ln>
          <a:effectLst/>
        </p:spPr>
        <p:txBody>
          <a:bodyPr anchor="t" anchorCtr="0"/>
          <a:lstStyle/>
          <a:p>
            <a:pPr algn="ctr"/>
            <a:r>
              <a:rPr lang="es-ES" sz="1600" b="1" dirty="0" smtClean="0">
                <a:solidFill>
                  <a:schemeClr val="folHlink"/>
                </a:solidFill>
              </a:rPr>
              <a:t>Prueba F para el análisis de varianza de la regresión</a:t>
            </a:r>
            <a:endParaRPr lang="en-US" sz="1600" b="1" dirty="0">
              <a:solidFill>
                <a:schemeClr val="folHlink"/>
              </a:solidFill>
            </a:endParaRPr>
          </a:p>
          <a:p>
            <a:pPr lvl="0" algn="ctr"/>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0</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existe relación entre la variable </a:t>
            </a:r>
            <a:br>
              <a:rPr lang="es-ES_tradnl" sz="1400" dirty="0" smtClean="0">
                <a:latin typeface="Arial" pitchFamily="34" charset="0"/>
                <a:ea typeface="Times New Roman" pitchFamily="18" charset="0"/>
              </a:rPr>
            </a:br>
            <a:r>
              <a:rPr lang="es-ES_tradnl" sz="1400" dirty="0" smtClean="0">
                <a:latin typeface="Arial" pitchFamily="34" charset="0"/>
                <a:ea typeface="Times New Roman" pitchFamily="18" charset="0"/>
              </a:rPr>
              <a:t>Inhibición y la Dosis.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Vs.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1</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es verdad H</a:t>
            </a:r>
            <a:r>
              <a:rPr lang="es-ES_tradnl" sz="1400" baseline="-30000" dirty="0" smtClean="0">
                <a:latin typeface="Arial" pitchFamily="34" charset="0"/>
                <a:ea typeface="Times New Roman" pitchFamily="18" charset="0"/>
              </a:rPr>
              <a:t>0</a:t>
            </a:r>
            <a:endParaRPr lang="es-ES_tradnl" sz="1400" dirty="0" smtClean="0">
              <a:latin typeface="Arial" pitchFamily="34" charset="0"/>
            </a:endParaRPr>
          </a:p>
        </p:txBody>
      </p:sp>
      <p:sp>
        <p:nvSpPr>
          <p:cNvPr id="27" name="AutoShape 11"/>
          <p:cNvSpPr>
            <a:spLocks/>
          </p:cNvSpPr>
          <p:nvPr/>
        </p:nvSpPr>
        <p:spPr bwMode="gray">
          <a:xfrm>
            <a:off x="5500694" y="4714884"/>
            <a:ext cx="2643206" cy="785818"/>
          </a:xfrm>
          <a:prstGeom prst="accentCallout2">
            <a:avLst>
              <a:gd name="adj1" fmla="val 12500"/>
              <a:gd name="adj2" fmla="val -2778"/>
              <a:gd name="adj3" fmla="val 12500"/>
              <a:gd name="adj4" fmla="val -19968"/>
              <a:gd name="adj5" fmla="val -176128"/>
              <a:gd name="adj6" fmla="val -42717"/>
            </a:avLst>
          </a:prstGeom>
          <a:noFill/>
          <a:ln w="9525">
            <a:solidFill>
              <a:srgbClr val="C11594"/>
            </a:solidFill>
            <a:miter lim="800000"/>
            <a:headEnd type="triangle" w="med" len="med"/>
            <a:tailEnd type="oval" w="med" len="med"/>
          </a:ln>
          <a:effectLst/>
        </p:spPr>
        <p:txBody>
          <a:bodyPr anchor="t" anchorCtr="0"/>
          <a:lstStyle/>
          <a:p>
            <a:pPr algn="ctr"/>
            <a:r>
              <a:rPr lang="es-ES" sz="1600" b="1" dirty="0" smtClean="0">
                <a:solidFill>
                  <a:schemeClr val="folHlink"/>
                </a:solidFill>
              </a:rPr>
              <a:t>Prueba</a:t>
            </a:r>
            <a:r>
              <a:rPr lang="es-ES" sz="1600" b="1" i="1" dirty="0" smtClean="0">
                <a:solidFill>
                  <a:schemeClr val="folHlink"/>
                </a:solidFill>
              </a:rPr>
              <a:t> t </a:t>
            </a:r>
            <a:r>
              <a:rPr lang="es-ES" sz="1600" b="1" dirty="0" smtClean="0">
                <a:solidFill>
                  <a:schemeClr val="folHlink"/>
                </a:solidFill>
              </a:rPr>
              <a:t>para la significancia de los coeficientes de regresión</a:t>
            </a:r>
          </a:p>
          <a:p>
            <a:pPr lvl="0" algn="ctr"/>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0</a:t>
            </a:r>
            <a:r>
              <a:rPr lang="es-ES_tradnl" sz="1400" b="1" dirty="0" smtClean="0">
                <a:latin typeface="Arial" pitchFamily="34" charset="0"/>
                <a:ea typeface="Times New Roman" pitchFamily="18" charset="0"/>
              </a:rPr>
              <a:t>: </a:t>
            </a:r>
            <a:r>
              <a:rPr lang="el-GR" sz="1400" dirty="0" smtClean="0">
                <a:latin typeface="Arial" pitchFamily="34" charset="0"/>
                <a:ea typeface="Times New Roman" pitchFamily="18" charset="0"/>
              </a:rPr>
              <a:t>β</a:t>
            </a:r>
            <a:r>
              <a:rPr lang="es-ES" sz="1400" dirty="0" smtClean="0">
                <a:latin typeface="Arial" pitchFamily="34" charset="0"/>
                <a:ea typeface="Times New Roman" pitchFamily="18" charset="0"/>
              </a:rPr>
              <a:t>i = 0</a:t>
            </a:r>
          </a:p>
          <a:p>
            <a:pPr lvl="0" algn="ctr" eaLnBrk="0" hangingPunct="0"/>
            <a:r>
              <a:rPr lang="es-ES_tradnl" sz="1400" b="1" dirty="0" smtClean="0">
                <a:latin typeface="Arial" pitchFamily="34" charset="0"/>
                <a:ea typeface="Times New Roman" pitchFamily="18" charset="0"/>
              </a:rPr>
              <a:t>Vs.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1</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es verdad H</a:t>
            </a:r>
            <a:r>
              <a:rPr lang="es-ES_tradnl" sz="1400" baseline="-30000" dirty="0" smtClean="0">
                <a:latin typeface="Arial" pitchFamily="34" charset="0"/>
                <a:ea typeface="Times New Roman" pitchFamily="18" charset="0"/>
              </a:rPr>
              <a:t>0</a:t>
            </a:r>
            <a:endParaRPr lang="es-ES_tradnl" sz="1400" dirty="0" smtClean="0">
              <a:latin typeface="Arial" pitchFamily="34" charset="0"/>
            </a:endParaRPr>
          </a:p>
          <a:p>
            <a:pPr algn="r"/>
            <a:endParaRPr lang="es-ES" sz="1600" b="1" dirty="0" smtClean="0">
              <a:solidFill>
                <a:schemeClr val="folHlink"/>
              </a:solidFill>
            </a:endParaRPr>
          </a:p>
          <a:p>
            <a:pPr algn="r"/>
            <a:endParaRPr lang="es-ES" sz="1600" b="1" dirty="0" smtClean="0">
              <a:solidFill>
                <a:schemeClr val="folHlink"/>
              </a:solidFill>
            </a:endParaRPr>
          </a:p>
        </p:txBody>
      </p:sp>
      <p:sp>
        <p:nvSpPr>
          <p:cNvPr id="1218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 name="29 CuadroTexto"/>
          <p:cNvSpPr txBox="1"/>
          <p:nvPr/>
        </p:nvSpPr>
        <p:spPr>
          <a:xfrm>
            <a:off x="1785918" y="5345684"/>
            <a:ext cx="2571768" cy="369332"/>
          </a:xfrm>
          <a:prstGeom prst="rect">
            <a:avLst/>
          </a:prstGeom>
          <a:noFill/>
        </p:spPr>
        <p:txBody>
          <a:bodyPr wrap="square" rtlCol="0">
            <a:spAutoFit/>
          </a:bodyPr>
          <a:lstStyle/>
          <a:p>
            <a:pPr algn="just"/>
            <a:r>
              <a:rPr lang="es-ES" i="1" dirty="0" smtClean="0">
                <a:latin typeface="Cambria Math" pitchFamily="18" charset="0"/>
                <a:ea typeface="Cambria Math" pitchFamily="18" charset="0"/>
              </a:rPr>
              <a:t>y</a:t>
            </a:r>
            <a:r>
              <a:rPr lang="es-ES" dirty="0" smtClean="0">
                <a:latin typeface="Cambria Math" pitchFamily="18" charset="0"/>
                <a:ea typeface="Cambria Math" pitchFamily="18" charset="0"/>
              </a:rPr>
              <a:t> = 84.0360 + 6.4780</a:t>
            </a:r>
            <a:r>
              <a:rPr lang="es-ES" i="1" dirty="0" smtClean="0">
                <a:latin typeface="Cambria Math" pitchFamily="18" charset="0"/>
                <a:ea typeface="Cambria Math" pitchFamily="18" charset="0"/>
              </a:rPr>
              <a:t>x</a:t>
            </a:r>
            <a:endParaRPr lang="es-ES" i="1" dirty="0">
              <a:latin typeface="Cambria Math" pitchFamily="18" charset="0"/>
              <a:ea typeface="Cambria Math" pitchFamily="18" charset="0"/>
            </a:endParaRPr>
          </a:p>
        </p:txBody>
      </p:sp>
      <p:sp>
        <p:nvSpPr>
          <p:cNvPr id="1218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Regresión</a:t>
            </a:r>
            <a:r>
              <a:rPr lang="en-US" dirty="0" smtClean="0">
                <a:effectLst>
                  <a:outerShdw blurRad="38100" dist="38100" dir="2700000" algn="tl">
                    <a:srgbClr val="000000">
                      <a:alpha val="43137"/>
                    </a:srgbClr>
                  </a:outerShdw>
                </a:effectLst>
              </a:rPr>
              <a:t> Lineal Simple</a:t>
            </a:r>
            <a:endParaRPr lang="es-ES" dirty="0">
              <a:effectLst>
                <a:outerShdw blurRad="38100" dist="38100" dir="2700000" algn="tl">
                  <a:srgbClr val="000000">
                    <a:alpha val="43137"/>
                  </a:srgbClr>
                </a:outerShdw>
              </a:effectLst>
            </a:endParaRPr>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5" name="14 CuadroTexto"/>
          <p:cNvSpPr txBox="1"/>
          <p:nvPr/>
        </p:nvSpPr>
        <p:spPr>
          <a:xfrm>
            <a:off x="571472" y="1416594"/>
            <a:ext cx="5715040" cy="646331"/>
          </a:xfrm>
          <a:prstGeom prst="rect">
            <a:avLst/>
          </a:prstGeom>
          <a:noFill/>
        </p:spPr>
        <p:txBody>
          <a:bodyPr wrap="square" rtlCol="0">
            <a:spAutoFit/>
          </a:bodyPr>
          <a:lstStyle/>
          <a:p>
            <a:r>
              <a:rPr lang="es-ES_tradnl" b="1" dirty="0" smtClean="0">
                <a:solidFill>
                  <a:schemeClr val="tx2"/>
                </a:solidFill>
              </a:rPr>
              <a:t>Gráfico  cálculo de la </a:t>
            </a:r>
            <a:r>
              <a:rPr lang="es-ES" b="1" dirty="0" smtClean="0">
                <a:solidFill>
                  <a:schemeClr val="tx2"/>
                </a:solidFill>
                <a:latin typeface="Arial"/>
                <a:ea typeface="Times New Roman"/>
                <a:cs typeface="Times New Roman"/>
              </a:rPr>
              <a:t>DL</a:t>
            </a:r>
            <a:r>
              <a:rPr lang="es-ES" b="1" baseline="-25000" dirty="0" smtClean="0">
                <a:solidFill>
                  <a:schemeClr val="tx2"/>
                </a:solidFill>
                <a:latin typeface="Arial"/>
                <a:ea typeface="Times New Roman"/>
                <a:cs typeface="Times New Roman"/>
              </a:rPr>
              <a:t>50 </a:t>
            </a:r>
            <a:r>
              <a:rPr lang="es-ES_tradnl" b="1" dirty="0" smtClean="0">
                <a:solidFill>
                  <a:schemeClr val="tx2"/>
                </a:solidFill>
              </a:rPr>
              <a:t>a través del modelo de regresión lineal</a:t>
            </a:r>
            <a:endParaRPr lang="es-ES" b="1" dirty="0" err="1" smtClean="0">
              <a:solidFill>
                <a:schemeClr val="tx2"/>
              </a:solidFill>
            </a:endParaRPr>
          </a:p>
        </p:txBody>
      </p:sp>
      <p:graphicFrame>
        <p:nvGraphicFramePr>
          <p:cNvPr id="14" name="13 Gráfico"/>
          <p:cNvGraphicFramePr/>
          <p:nvPr/>
        </p:nvGraphicFramePr>
        <p:xfrm>
          <a:off x="785786" y="2143116"/>
          <a:ext cx="5979600" cy="3358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Varianza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para</a:t>
            </a:r>
            <a:r>
              <a:rPr lang="en-US" dirty="0" smtClean="0">
                <a:effectLst>
                  <a:outerShdw blurRad="38100" dist="38100" dir="2700000" algn="tl">
                    <a:srgbClr val="000000">
                      <a:alpha val="43137"/>
                    </a:srgbClr>
                  </a:outerShdw>
                </a:effectLst>
              </a:rPr>
              <a:t> un solo factor</a:t>
            </a:r>
            <a:endParaRPr lang="es-ES" dirty="0">
              <a:effectLst>
                <a:outerShdw blurRad="38100" dist="38100" dir="2700000" algn="tl">
                  <a:srgbClr val="000000">
                    <a:alpha val="43137"/>
                  </a:srgbClr>
                </a:outerShdw>
              </a:effectLst>
            </a:endParaRPr>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5" name="14 CuadroTexto"/>
          <p:cNvSpPr txBox="1"/>
          <p:nvPr/>
        </p:nvSpPr>
        <p:spPr>
          <a:xfrm>
            <a:off x="500034" y="2441254"/>
            <a:ext cx="6643734" cy="369332"/>
          </a:xfrm>
          <a:prstGeom prst="rect">
            <a:avLst/>
          </a:prstGeom>
          <a:noFill/>
        </p:spPr>
        <p:txBody>
          <a:bodyPr wrap="square" rtlCol="0">
            <a:spAutoFit/>
          </a:bodyPr>
          <a:lstStyle/>
          <a:p>
            <a:r>
              <a:rPr lang="es-ES_tradnl" b="1" dirty="0" smtClean="0">
                <a:solidFill>
                  <a:schemeClr val="tx2"/>
                </a:solidFill>
              </a:rPr>
              <a:t>Tabla de análisis de varianza</a:t>
            </a:r>
            <a:endParaRPr lang="es-ES" b="1" i="1" dirty="0" smtClean="0">
              <a:solidFill>
                <a:schemeClr val="tx2"/>
              </a:solidFill>
            </a:endParaRPr>
          </a:p>
        </p:txBody>
      </p:sp>
      <p:sp>
        <p:nvSpPr>
          <p:cNvPr id="1218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18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18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9" name="18 Tabla"/>
          <p:cNvGraphicFramePr>
            <a:graphicFrameLocks noGrp="1"/>
          </p:cNvGraphicFramePr>
          <p:nvPr/>
        </p:nvGraphicFramePr>
        <p:xfrm>
          <a:off x="714348" y="4370080"/>
          <a:ext cx="3929090" cy="487680"/>
        </p:xfrm>
        <a:graphic>
          <a:graphicData uri="http://schemas.openxmlformats.org/drawingml/2006/table">
            <a:tbl>
              <a:tblPr/>
              <a:tblGrid>
                <a:gridCol w="2006237"/>
                <a:gridCol w="506146"/>
                <a:gridCol w="574521"/>
                <a:gridCol w="842186"/>
              </a:tblGrid>
              <a:tr h="209550">
                <a:tc>
                  <a:txBody>
                    <a:bodyPr/>
                    <a:lstStyle/>
                    <a:p>
                      <a:pPr algn="ctr">
                        <a:spcAft>
                          <a:spcPts val="0"/>
                        </a:spcAft>
                      </a:pPr>
                      <a:r>
                        <a:rPr lang="es-ES" sz="1600" b="1" dirty="0">
                          <a:latin typeface="Arial"/>
                          <a:ea typeface="Times New Roman"/>
                          <a:cs typeface="Times New Roman"/>
                        </a:rPr>
                        <a:t>Estadístico Levene</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GL1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GL2</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P-Valor</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a:latin typeface="Tahoma"/>
                          <a:ea typeface="Times New Roman"/>
                          <a:cs typeface="Times New Roman"/>
                        </a:rPr>
                        <a:t>95.6770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596</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0.000</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7" name="AutoShape 11"/>
          <p:cNvSpPr>
            <a:spLocks/>
          </p:cNvSpPr>
          <p:nvPr/>
        </p:nvSpPr>
        <p:spPr bwMode="gray">
          <a:xfrm>
            <a:off x="1214414" y="5143512"/>
            <a:ext cx="2786082" cy="785818"/>
          </a:xfrm>
          <a:prstGeom prst="accentCallout2">
            <a:avLst>
              <a:gd name="adj1" fmla="val 12500"/>
              <a:gd name="adj2" fmla="val -2778"/>
              <a:gd name="adj3" fmla="val 11147"/>
              <a:gd name="adj4" fmla="val -27982"/>
              <a:gd name="adj5" fmla="val -82768"/>
              <a:gd name="adj6" fmla="val -16838"/>
            </a:avLst>
          </a:prstGeom>
          <a:noFill/>
          <a:ln w="9525">
            <a:solidFill>
              <a:srgbClr val="C11594"/>
            </a:solidFill>
            <a:miter lim="800000"/>
            <a:headEnd type="triangle" w="med" len="med"/>
            <a:tailEnd type="oval" w="med" len="med"/>
          </a:ln>
          <a:effectLst/>
        </p:spPr>
        <p:txBody>
          <a:bodyPr anchor="t" anchorCtr="0"/>
          <a:lstStyle/>
          <a:p>
            <a:pPr algn="ctr"/>
            <a:r>
              <a:rPr lang="es-ES" sz="1600" b="1" dirty="0" smtClean="0">
                <a:solidFill>
                  <a:schemeClr val="folHlink"/>
                </a:solidFill>
              </a:rPr>
              <a:t>Prueba</a:t>
            </a:r>
            <a:r>
              <a:rPr lang="es-ES" sz="1600" b="1" i="1" dirty="0" smtClean="0">
                <a:solidFill>
                  <a:schemeClr val="folHlink"/>
                </a:solidFill>
              </a:rPr>
              <a:t> </a:t>
            </a:r>
            <a:r>
              <a:rPr lang="es-ES" sz="1600" b="1" dirty="0" smtClean="0">
                <a:solidFill>
                  <a:schemeClr val="folHlink"/>
                </a:solidFill>
              </a:rPr>
              <a:t>de Homogeneidad de varianzas</a:t>
            </a:r>
          </a:p>
          <a:p>
            <a:pPr algn="ctr"/>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0</a:t>
            </a:r>
            <a:r>
              <a:rPr lang="es-ES_tradnl" sz="1400" b="1" dirty="0" smtClean="0">
                <a:latin typeface="Arial" pitchFamily="34" charset="0"/>
                <a:ea typeface="Times New Roman" pitchFamily="18" charset="0"/>
              </a:rPr>
              <a:t>: </a:t>
            </a:r>
            <a:r>
              <a:rPr lang="el-GR" sz="1400" dirty="0" smtClean="0">
                <a:latin typeface="Arial" pitchFamily="34" charset="0"/>
                <a:ea typeface="Times New Roman" pitchFamily="18" charset="0"/>
              </a:rPr>
              <a:t>σ</a:t>
            </a:r>
            <a:r>
              <a:rPr lang="es-ES" sz="1400" dirty="0" smtClean="0">
                <a:latin typeface="Arial" pitchFamily="34" charset="0"/>
                <a:ea typeface="Times New Roman" pitchFamily="18" charset="0"/>
              </a:rPr>
              <a:t>1 = </a:t>
            </a:r>
            <a:r>
              <a:rPr lang="el-GR" sz="1400" dirty="0" smtClean="0">
                <a:latin typeface="Arial" pitchFamily="34" charset="0"/>
                <a:ea typeface="Times New Roman" pitchFamily="18" charset="0"/>
              </a:rPr>
              <a:t>σ</a:t>
            </a:r>
            <a:r>
              <a:rPr lang="es-ES" sz="1400" dirty="0" smtClean="0">
                <a:latin typeface="Arial" pitchFamily="34" charset="0"/>
                <a:ea typeface="Times New Roman" pitchFamily="18" charset="0"/>
              </a:rPr>
              <a:t>2</a:t>
            </a:r>
          </a:p>
          <a:p>
            <a:pPr lvl="0" algn="ctr" eaLnBrk="0" hangingPunct="0"/>
            <a:r>
              <a:rPr lang="es-ES_tradnl" sz="1400" b="1" dirty="0" smtClean="0">
                <a:latin typeface="Arial" pitchFamily="34" charset="0"/>
                <a:ea typeface="Times New Roman" pitchFamily="18" charset="0"/>
              </a:rPr>
              <a:t>Vs.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1</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es verdad H</a:t>
            </a:r>
            <a:r>
              <a:rPr lang="es-ES_tradnl" sz="1400" baseline="-30000" dirty="0" smtClean="0">
                <a:latin typeface="Arial" pitchFamily="34" charset="0"/>
                <a:ea typeface="Times New Roman" pitchFamily="18" charset="0"/>
              </a:rPr>
              <a:t>0</a:t>
            </a:r>
            <a:endParaRPr lang="es-ES_tradnl" sz="1400" dirty="0" smtClean="0">
              <a:latin typeface="Arial" pitchFamily="34" charset="0"/>
            </a:endParaRPr>
          </a:p>
          <a:p>
            <a:pPr algn="r"/>
            <a:endParaRPr lang="es-ES" sz="1600" b="1" dirty="0" smtClean="0">
              <a:solidFill>
                <a:schemeClr val="folHlink"/>
              </a:solidFill>
            </a:endParaRPr>
          </a:p>
          <a:p>
            <a:pPr algn="r"/>
            <a:endParaRPr lang="es-ES" sz="1600" b="1" dirty="0" smtClean="0">
              <a:solidFill>
                <a:schemeClr val="folHlink"/>
              </a:solidFill>
            </a:endParaRPr>
          </a:p>
        </p:txBody>
      </p:sp>
      <p:graphicFrame>
        <p:nvGraphicFramePr>
          <p:cNvPr id="18" name="17 Tabla"/>
          <p:cNvGraphicFramePr>
            <a:graphicFrameLocks noGrp="1"/>
          </p:cNvGraphicFramePr>
          <p:nvPr/>
        </p:nvGraphicFramePr>
        <p:xfrm>
          <a:off x="714348" y="2953462"/>
          <a:ext cx="6429420" cy="975360"/>
        </p:xfrm>
        <a:graphic>
          <a:graphicData uri="http://schemas.openxmlformats.org/drawingml/2006/table">
            <a:tbl>
              <a:tblPr/>
              <a:tblGrid>
                <a:gridCol w="2071702"/>
                <a:gridCol w="1143008"/>
                <a:gridCol w="500066"/>
                <a:gridCol w="1071570"/>
                <a:gridCol w="714380"/>
                <a:gridCol w="928694"/>
              </a:tblGrid>
              <a:tr h="169545">
                <a:tc>
                  <a:txBody>
                    <a:bodyPr/>
                    <a:lstStyle/>
                    <a:p>
                      <a:pPr>
                        <a:spcAft>
                          <a:spcPts val="0"/>
                        </a:spcAft>
                      </a:pPr>
                      <a:r>
                        <a:rPr lang="es-ES" sz="1600" b="1" dirty="0">
                          <a:latin typeface="Arial"/>
                          <a:ea typeface="Times New Roman"/>
                          <a:cs typeface="Times New Roman"/>
                        </a:rPr>
                        <a:t>Fuente de Variación</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SC</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GL</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SCM</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F</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P-Valor</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545">
                <a:tc>
                  <a:txBody>
                    <a:bodyPr/>
                    <a:lstStyle/>
                    <a:p>
                      <a:pPr>
                        <a:spcAft>
                          <a:spcPts val="0"/>
                        </a:spcAft>
                      </a:pPr>
                      <a:r>
                        <a:rPr lang="es-ES" sz="1600" b="1">
                          <a:latin typeface="Arial"/>
                          <a:ea typeface="Times New Roman"/>
                          <a:cs typeface="Times New Roman"/>
                        </a:rPr>
                        <a:t>Entre Dosis</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84455.52</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28151.84</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274.73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0.000</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545">
                <a:tc>
                  <a:txBody>
                    <a:bodyPr/>
                    <a:lstStyle/>
                    <a:p>
                      <a:pPr>
                        <a:spcAft>
                          <a:spcPts val="0"/>
                        </a:spcAft>
                      </a:pPr>
                      <a:r>
                        <a:rPr lang="es-ES" sz="1600" b="1">
                          <a:latin typeface="Arial"/>
                          <a:ea typeface="Times New Roman"/>
                          <a:cs typeface="Times New Roman"/>
                        </a:rPr>
                        <a:t>Dentro Dosis (Error)</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61072.22</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596</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102.47</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 </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 </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545">
                <a:tc>
                  <a:txBody>
                    <a:bodyPr/>
                    <a:lstStyle/>
                    <a:p>
                      <a:pPr>
                        <a:spcAft>
                          <a:spcPts val="0"/>
                        </a:spcAft>
                      </a:pPr>
                      <a:r>
                        <a:rPr lang="es-ES" sz="1600" b="1">
                          <a:latin typeface="Arial"/>
                          <a:ea typeface="Times New Roman"/>
                          <a:cs typeface="Times New Roman"/>
                        </a:rPr>
                        <a:t>Total</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145527.73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599</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ES" sz="1600">
                          <a:latin typeface="Tahoma"/>
                          <a:ea typeface="Times New Roman"/>
                          <a:cs typeface="Times New Roman"/>
                        </a:rPr>
                        <a:t> </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 </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 </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0" name="AutoShape 12"/>
          <p:cNvSpPr>
            <a:spLocks/>
          </p:cNvSpPr>
          <p:nvPr/>
        </p:nvSpPr>
        <p:spPr bwMode="gray">
          <a:xfrm flipH="1">
            <a:off x="5500694" y="4167908"/>
            <a:ext cx="2286016" cy="571503"/>
          </a:xfrm>
          <a:prstGeom prst="accentCallout2">
            <a:avLst>
              <a:gd name="adj1" fmla="val 13384"/>
              <a:gd name="adj2" fmla="val -2500"/>
              <a:gd name="adj3" fmla="val -52472"/>
              <a:gd name="adj4" fmla="val -11752"/>
              <a:gd name="adj5" fmla="val -190161"/>
              <a:gd name="adj6" fmla="val 29785"/>
            </a:avLst>
          </a:prstGeom>
          <a:noFill/>
          <a:ln w="9525">
            <a:solidFill>
              <a:schemeClr val="accent1"/>
            </a:solidFill>
            <a:miter lim="800000"/>
            <a:headEnd type="triangle" w="med" len="med"/>
            <a:tailEnd type="oval" w="med" len="med"/>
          </a:ln>
          <a:effectLst/>
        </p:spPr>
        <p:txBody>
          <a:bodyPr anchor="t" anchorCtr="0"/>
          <a:lstStyle/>
          <a:p>
            <a:pPr algn="ctr"/>
            <a:r>
              <a:rPr lang="es-ES" sz="1600" b="1" dirty="0" smtClean="0">
                <a:solidFill>
                  <a:schemeClr val="folHlink"/>
                </a:solidFill>
              </a:rPr>
              <a:t>Prueba F para el análisis de varianza</a:t>
            </a:r>
            <a:endParaRPr lang="en-US" sz="1600" b="1" dirty="0" smtClean="0">
              <a:solidFill>
                <a:schemeClr val="folHlink"/>
              </a:solidFill>
            </a:endParaRPr>
          </a:p>
          <a:p>
            <a:pPr lvl="0" algn="ctr"/>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0</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existen diferencias entre las dosis.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Vs.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1</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es verdad H</a:t>
            </a:r>
            <a:r>
              <a:rPr lang="es-ES_tradnl" sz="1400" baseline="-30000" dirty="0" smtClean="0">
                <a:latin typeface="Arial" pitchFamily="34" charset="0"/>
                <a:ea typeface="Times New Roman" pitchFamily="18" charset="0"/>
              </a:rPr>
              <a:t>0</a:t>
            </a:r>
            <a:endParaRPr lang="en-US" sz="1400" b="1" dirty="0">
              <a:solidFill>
                <a:srgbClr val="1C1C1C"/>
              </a:solidFill>
            </a:endParaRPr>
          </a:p>
        </p:txBody>
      </p:sp>
      <p:sp>
        <p:nvSpPr>
          <p:cNvPr id="21" name="20 CuadroTexto"/>
          <p:cNvSpPr txBox="1"/>
          <p:nvPr/>
        </p:nvSpPr>
        <p:spPr>
          <a:xfrm>
            <a:off x="500034" y="1071546"/>
            <a:ext cx="7286676" cy="1261884"/>
          </a:xfrm>
          <a:prstGeom prst="rect">
            <a:avLst/>
          </a:prstGeom>
          <a:noFill/>
        </p:spPr>
        <p:txBody>
          <a:bodyPr wrap="square" rtlCol="0">
            <a:spAutoFit/>
          </a:bodyPr>
          <a:lstStyle/>
          <a:p>
            <a:pPr algn="just"/>
            <a:r>
              <a:rPr lang="es-ES" sz="2000" b="1" dirty="0" smtClean="0"/>
              <a:t>E</a:t>
            </a:r>
            <a:r>
              <a:rPr lang="es-ES" dirty="0" smtClean="0"/>
              <a:t>l análisis de varianza es una de las técnicas usada en el diseño experimental, la cual ayuda a probar si existen </a:t>
            </a:r>
            <a:r>
              <a:rPr lang="es-ES" sz="1900" dirty="0" smtClean="0">
                <a:solidFill>
                  <a:schemeClr val="tx2">
                    <a:lumMod val="75000"/>
                  </a:schemeClr>
                </a:solidFill>
                <a:latin typeface="+mn-lt"/>
              </a:rPr>
              <a:t>diferencias significativas </a:t>
            </a:r>
            <a:r>
              <a:rPr lang="es-ES" dirty="0" smtClean="0"/>
              <a:t>de al menos uno de los promedios de la variable de estudio, obtenido de los tratamientos de diferentes poblaciones.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Varianza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para</a:t>
            </a:r>
            <a:r>
              <a:rPr lang="en-US" dirty="0" smtClean="0">
                <a:effectLst>
                  <a:outerShdw blurRad="38100" dist="38100" dir="2700000" algn="tl">
                    <a:srgbClr val="000000">
                      <a:alpha val="43137"/>
                    </a:srgbClr>
                  </a:outerShdw>
                </a:effectLst>
              </a:rPr>
              <a:t> un solo factor</a:t>
            </a:r>
            <a:endParaRPr lang="es-ES" dirty="0">
              <a:effectLst>
                <a:outerShdw blurRad="38100" dist="38100" dir="2700000" algn="tl">
                  <a:srgbClr val="000000">
                    <a:alpha val="43137"/>
                  </a:srgbClr>
                </a:outerShdw>
              </a:effectLst>
            </a:endParaRPr>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6"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5" name="14 CuadroTexto"/>
          <p:cNvSpPr txBox="1"/>
          <p:nvPr/>
        </p:nvSpPr>
        <p:spPr>
          <a:xfrm>
            <a:off x="571472" y="1416594"/>
            <a:ext cx="6643734" cy="646331"/>
          </a:xfrm>
          <a:prstGeom prst="rect">
            <a:avLst/>
          </a:prstGeom>
          <a:noFill/>
        </p:spPr>
        <p:txBody>
          <a:bodyPr wrap="square" rtlCol="0">
            <a:spAutoFit/>
          </a:bodyPr>
          <a:lstStyle/>
          <a:p>
            <a:r>
              <a:rPr lang="es-ES_tradnl" b="1" dirty="0" smtClean="0">
                <a:solidFill>
                  <a:schemeClr val="tx2"/>
                </a:solidFill>
              </a:rPr>
              <a:t>Diferencias estadísticas significativas entre los promedios de las dosis evaluadas</a:t>
            </a:r>
            <a:endParaRPr lang="es-ES" b="1" i="1" dirty="0" smtClean="0">
              <a:solidFill>
                <a:schemeClr val="tx2"/>
              </a:solidFill>
            </a:endParaRPr>
          </a:p>
        </p:txBody>
      </p:sp>
      <p:sp>
        <p:nvSpPr>
          <p:cNvPr id="1218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18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18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5" name="24 Gráfico"/>
          <p:cNvGraphicFramePr/>
          <p:nvPr/>
        </p:nvGraphicFramePr>
        <p:xfrm>
          <a:off x="785786" y="2143116"/>
          <a:ext cx="5643602" cy="31700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25 Tabla"/>
          <p:cNvGraphicFramePr>
            <a:graphicFrameLocks noGrp="1"/>
          </p:cNvGraphicFramePr>
          <p:nvPr/>
        </p:nvGraphicFramePr>
        <p:xfrm>
          <a:off x="5429256" y="5072074"/>
          <a:ext cx="2643206" cy="1327785"/>
        </p:xfrm>
        <a:graphic>
          <a:graphicData uri="http://schemas.openxmlformats.org/drawingml/2006/table">
            <a:tbl>
              <a:tblPr/>
              <a:tblGrid>
                <a:gridCol w="928694"/>
                <a:gridCol w="1000132"/>
                <a:gridCol w="714380"/>
              </a:tblGrid>
              <a:tr h="142875">
                <a:tc>
                  <a:txBody>
                    <a:bodyPr/>
                    <a:lstStyle/>
                    <a:p>
                      <a:pPr algn="ctr">
                        <a:spcAft>
                          <a:spcPts val="0"/>
                        </a:spcAft>
                      </a:pPr>
                      <a:r>
                        <a:rPr lang="es-ES" sz="1200" b="1" dirty="0">
                          <a:latin typeface="Arial"/>
                          <a:ea typeface="Times New Roman"/>
                          <a:cs typeface="Times New Roman"/>
                        </a:rPr>
                        <a:t>Dosis (%)</a:t>
                      </a:r>
                      <a:endParaRPr lang="es-ES"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b="1">
                          <a:latin typeface="Arial"/>
                          <a:ea typeface="Times New Roman"/>
                          <a:cs typeface="Times New Roman"/>
                        </a:rPr>
                        <a:t>Diferencias</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b="1">
                          <a:latin typeface="Arial"/>
                          <a:ea typeface="Times New Roman"/>
                          <a:cs typeface="Times New Roman"/>
                        </a:rPr>
                        <a:t>P-Valor</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875">
                <a:tc>
                  <a:txBody>
                    <a:bodyPr/>
                    <a:lstStyle/>
                    <a:p>
                      <a:pPr algn="ctr">
                        <a:spcAft>
                          <a:spcPts val="0"/>
                        </a:spcAft>
                      </a:pPr>
                      <a:r>
                        <a:rPr lang="es-ES" sz="1200" b="1">
                          <a:latin typeface="Arial"/>
                          <a:ea typeface="Times New Roman"/>
                          <a:cs typeface="Times New Roman"/>
                        </a:rPr>
                        <a:t>5 Vs. 1</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Tahoma"/>
                          <a:ea typeface="Times New Roman"/>
                          <a:cs typeface="Times New Roman"/>
                        </a:rPr>
                        <a:t>18.08</a:t>
                      </a:r>
                      <a:endParaRPr lang="es-ES"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Tahoma"/>
                          <a:ea typeface="Times New Roman"/>
                          <a:cs typeface="Times New Roman"/>
                        </a:rPr>
                        <a:t>0.000</a:t>
                      </a:r>
                      <a:endParaRPr lang="es-ES"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875">
                <a:tc>
                  <a:txBody>
                    <a:bodyPr/>
                    <a:lstStyle/>
                    <a:p>
                      <a:pPr algn="ctr">
                        <a:spcAft>
                          <a:spcPts val="0"/>
                        </a:spcAft>
                      </a:pPr>
                      <a:r>
                        <a:rPr lang="es-ES" sz="1200" b="1">
                          <a:latin typeface="Arial"/>
                          <a:ea typeface="Times New Roman"/>
                          <a:cs typeface="Times New Roman"/>
                        </a:rPr>
                        <a:t>5 Vs. 10</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-2.08</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Tahoma"/>
                          <a:ea typeface="Times New Roman"/>
                          <a:cs typeface="Times New Roman"/>
                        </a:rPr>
                        <a:t>0.038</a:t>
                      </a:r>
                      <a:endParaRPr lang="es-ES"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875">
                <a:tc>
                  <a:txBody>
                    <a:bodyPr/>
                    <a:lstStyle/>
                    <a:p>
                      <a:pPr algn="ctr">
                        <a:spcAft>
                          <a:spcPts val="0"/>
                        </a:spcAft>
                      </a:pPr>
                      <a:r>
                        <a:rPr lang="es-ES" sz="1200" b="1">
                          <a:latin typeface="Arial"/>
                          <a:ea typeface="Times New Roman"/>
                          <a:cs typeface="Times New Roman"/>
                        </a:rPr>
                        <a:t>5 Vs. 0.1</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25.90</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0.000</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0505">
                <a:tc>
                  <a:txBody>
                    <a:bodyPr/>
                    <a:lstStyle/>
                    <a:p>
                      <a:pPr algn="ctr">
                        <a:spcAft>
                          <a:spcPts val="0"/>
                        </a:spcAft>
                      </a:pPr>
                      <a:r>
                        <a:rPr lang="es-ES" sz="1200" b="1">
                          <a:latin typeface="Arial"/>
                          <a:ea typeface="Times New Roman"/>
                          <a:cs typeface="Times New Roman"/>
                        </a:rPr>
                        <a:t>1 Vs. 10</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-20.17</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0.000</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875">
                <a:tc>
                  <a:txBody>
                    <a:bodyPr/>
                    <a:lstStyle/>
                    <a:p>
                      <a:pPr algn="ctr">
                        <a:spcAft>
                          <a:spcPts val="0"/>
                        </a:spcAft>
                      </a:pPr>
                      <a:r>
                        <a:rPr lang="es-ES" sz="1200" b="1">
                          <a:latin typeface="Arial"/>
                          <a:ea typeface="Times New Roman"/>
                          <a:cs typeface="Times New Roman"/>
                        </a:rPr>
                        <a:t>1 Vs. 0.1</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7.82</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0.000</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875">
                <a:tc>
                  <a:txBody>
                    <a:bodyPr/>
                    <a:lstStyle/>
                    <a:p>
                      <a:pPr algn="ctr">
                        <a:spcAft>
                          <a:spcPts val="0"/>
                        </a:spcAft>
                      </a:pPr>
                      <a:r>
                        <a:rPr lang="es-ES" sz="1200" b="1">
                          <a:latin typeface="Arial"/>
                          <a:ea typeface="Times New Roman"/>
                          <a:cs typeface="Times New Roman"/>
                        </a:rPr>
                        <a:t>10 Vs. 0.1</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Tahoma"/>
                          <a:ea typeface="Times New Roman"/>
                          <a:cs typeface="Times New Roman"/>
                        </a:rPr>
                        <a:t>27.98</a:t>
                      </a:r>
                      <a:endParaRPr lang="es-ES"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Tahoma"/>
                          <a:ea typeface="Times New Roman"/>
                          <a:cs typeface="Times New Roman"/>
                        </a:rPr>
                        <a:t>0.000</a:t>
                      </a:r>
                      <a:endParaRPr lang="es-ES"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8" name="27 CuadroTexto"/>
          <p:cNvSpPr txBox="1"/>
          <p:nvPr/>
        </p:nvSpPr>
        <p:spPr>
          <a:xfrm>
            <a:off x="857224" y="5643578"/>
            <a:ext cx="4643470" cy="646331"/>
          </a:xfrm>
          <a:prstGeom prst="rect">
            <a:avLst/>
          </a:prstGeom>
          <a:noFill/>
        </p:spPr>
        <p:txBody>
          <a:bodyPr wrap="square" rtlCol="0">
            <a:spAutoFit/>
          </a:bodyPr>
          <a:lstStyle/>
          <a:p>
            <a:r>
              <a:rPr lang="es-ES_tradnl" b="1" dirty="0" smtClean="0">
                <a:solidFill>
                  <a:schemeClr val="tx2"/>
                </a:solidFill>
              </a:rPr>
              <a:t>Comparación de medias - LSD de Fisher</a:t>
            </a:r>
            <a:endParaRPr lang="es-ES" b="1" dirty="0" smtClean="0">
              <a:solidFill>
                <a:schemeClr val="tx2"/>
              </a:solidFill>
            </a:endParaRPr>
          </a:p>
          <a:p>
            <a:endParaRPr lang="es-ES" b="1" i="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5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900" decel="100000" fill="hold"/>
                                        <p:tgtEl>
                                          <p:spTgt spid="2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Regresión</a:t>
            </a:r>
            <a:r>
              <a:rPr lang="en-US" dirty="0" smtClean="0">
                <a:effectLst>
                  <a:outerShdw blurRad="38100" dist="38100" dir="2700000" algn="tl">
                    <a:srgbClr val="000000">
                      <a:alpha val="43137"/>
                    </a:srgbClr>
                  </a:outerShdw>
                </a:effectLst>
              </a:rPr>
              <a:t> LOGIT y PROBIT</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sp>
        <p:nvSpPr>
          <p:cNvPr id="13" name="12 CuadroTexto"/>
          <p:cNvSpPr txBox="1"/>
          <p:nvPr/>
        </p:nvSpPr>
        <p:spPr>
          <a:xfrm>
            <a:off x="500034" y="1453440"/>
            <a:ext cx="7358114" cy="4601260"/>
          </a:xfrm>
          <a:prstGeom prst="rect">
            <a:avLst/>
          </a:prstGeom>
          <a:noFill/>
        </p:spPr>
        <p:txBody>
          <a:bodyPr wrap="square" rtlCol="0">
            <a:spAutoFit/>
          </a:bodyPr>
          <a:lstStyle/>
          <a:p>
            <a:pPr algn="just"/>
            <a:r>
              <a:rPr lang="es-ES" sz="2000" b="1" dirty="0" smtClean="0"/>
              <a:t>E</a:t>
            </a:r>
            <a:r>
              <a:rPr lang="es-ES" dirty="0" smtClean="0"/>
              <a:t>l uso de modelos </a:t>
            </a:r>
            <a:r>
              <a:rPr lang="es-ES" sz="1900" dirty="0" smtClean="0">
                <a:solidFill>
                  <a:schemeClr val="tx2">
                    <a:lumMod val="75000"/>
                  </a:schemeClr>
                </a:solidFill>
                <a:latin typeface="+mn-lt"/>
              </a:rPr>
              <a:t>no lineales </a:t>
            </a:r>
            <a:r>
              <a:rPr lang="es-ES" dirty="0" smtClean="0"/>
              <a:t>tiene como objetivo estimar las relaciones de una o más variables respuestas en términos de otras a través de una función no lineal que haga posible un mejor ajuste de los datos de estudio y que haga posible </a:t>
            </a:r>
            <a:r>
              <a:rPr lang="es-ES" sz="1900" dirty="0" smtClean="0">
                <a:solidFill>
                  <a:schemeClr val="tx2">
                    <a:lumMod val="75000"/>
                  </a:schemeClr>
                </a:solidFill>
                <a:latin typeface="+mn-lt"/>
              </a:rPr>
              <a:t>predecir o explicar </a:t>
            </a:r>
            <a:r>
              <a:rPr lang="es-ES" dirty="0" smtClean="0"/>
              <a:t>las decisiones e influencias tomadas sobre un conjunto de variables.</a:t>
            </a:r>
          </a:p>
          <a:p>
            <a:pPr algn="just"/>
            <a:endParaRPr lang="es-ES" dirty="0" smtClean="0"/>
          </a:p>
          <a:p>
            <a:pPr algn="just"/>
            <a:r>
              <a:rPr lang="es-ES" dirty="0" smtClean="0"/>
              <a:t>La regresión logística utiliza como medida de predicción o de discriminación el </a:t>
            </a:r>
            <a:r>
              <a:rPr lang="es-ES" sz="1900" dirty="0" smtClean="0">
                <a:solidFill>
                  <a:schemeClr val="tx2">
                    <a:lumMod val="75000"/>
                  </a:schemeClr>
                </a:solidFill>
                <a:latin typeface="+mn-lt"/>
              </a:rPr>
              <a:t>logaritmo natural </a:t>
            </a:r>
            <a:r>
              <a:rPr lang="es-ES" dirty="0" smtClean="0"/>
              <a:t>y la regresión probabilística utiliza la </a:t>
            </a:r>
            <a:r>
              <a:rPr lang="es-ES" sz="1900" dirty="0" smtClean="0">
                <a:solidFill>
                  <a:schemeClr val="tx2">
                    <a:lumMod val="75000"/>
                  </a:schemeClr>
                </a:solidFill>
                <a:latin typeface="+mn-lt"/>
              </a:rPr>
              <a:t>distribución Normal</a:t>
            </a:r>
            <a:r>
              <a:rPr lang="es-ES" dirty="0" smtClean="0"/>
              <a:t>, con el cual se clasifica los datos en dos grupos, mediante el uso de la probabilidad al evento </a:t>
            </a:r>
          </a:p>
          <a:p>
            <a:pPr algn="just"/>
            <a:endParaRPr lang="es-ES" dirty="0" smtClean="0"/>
          </a:p>
          <a:p>
            <a:pPr lvl="1" algn="just"/>
            <a:r>
              <a:rPr lang="es-ES" dirty="0" smtClean="0"/>
              <a:t>0 = no existe crecimiento del tubo germinativo ó aumenta el</a:t>
            </a:r>
            <a:br>
              <a:rPr lang="es-ES" dirty="0" smtClean="0"/>
            </a:br>
            <a:r>
              <a:rPr lang="es-ES" dirty="0" smtClean="0"/>
              <a:t>        porcentaje de  Inhibición </a:t>
            </a:r>
          </a:p>
          <a:p>
            <a:pPr lvl="1" algn="just"/>
            <a:r>
              <a:rPr lang="es-ES" dirty="0" smtClean="0"/>
              <a:t>1 = existe crecimiento del tubo germinativo ó disminuye el</a:t>
            </a:r>
            <a:br>
              <a:rPr lang="es-ES" dirty="0" smtClean="0"/>
            </a:br>
            <a:r>
              <a:rPr lang="es-ES" dirty="0" smtClean="0"/>
              <a:t>          porcentaje de inhibición</a:t>
            </a:r>
          </a:p>
          <a:p>
            <a:pPr algn="just"/>
            <a:endParaRPr lang="es-ES" dirty="0" smtClean="0"/>
          </a:p>
        </p:txBody>
      </p:sp>
      <p:pic>
        <p:nvPicPr>
          <p:cNvPr id="14"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5"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82947" name="Rectangle 3"/>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Regresión</a:t>
            </a:r>
            <a:r>
              <a:rPr lang="en-US" dirty="0" smtClean="0">
                <a:effectLst>
                  <a:outerShdw blurRad="38100" dist="38100" dir="2700000" algn="tl">
                    <a:srgbClr val="000000">
                      <a:alpha val="43137"/>
                    </a:srgbClr>
                  </a:outerShdw>
                </a:effectLst>
              </a:rPr>
              <a:t> LOGIT y PROBIT</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4"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5"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6" name="15 CuadroTexto"/>
          <p:cNvSpPr txBox="1"/>
          <p:nvPr/>
        </p:nvSpPr>
        <p:spPr>
          <a:xfrm>
            <a:off x="500034" y="1630908"/>
            <a:ext cx="6643734" cy="369332"/>
          </a:xfrm>
          <a:prstGeom prst="rect">
            <a:avLst/>
          </a:prstGeom>
          <a:noFill/>
        </p:spPr>
        <p:txBody>
          <a:bodyPr wrap="square" rtlCol="0">
            <a:spAutoFit/>
          </a:bodyPr>
          <a:lstStyle/>
          <a:p>
            <a:r>
              <a:rPr lang="es-ES" b="1" dirty="0" smtClean="0">
                <a:solidFill>
                  <a:schemeClr val="tx2"/>
                </a:solidFill>
              </a:rPr>
              <a:t>Resumen de los modelos Logit y Probit.</a:t>
            </a:r>
          </a:p>
        </p:txBody>
      </p:sp>
      <p:graphicFrame>
        <p:nvGraphicFramePr>
          <p:cNvPr id="17" name="16 Tabla"/>
          <p:cNvGraphicFramePr>
            <a:graphicFrameLocks noGrp="1"/>
          </p:cNvGraphicFramePr>
          <p:nvPr/>
        </p:nvGraphicFramePr>
        <p:xfrm>
          <a:off x="714348" y="2214554"/>
          <a:ext cx="4071966" cy="1219200"/>
        </p:xfrm>
        <a:graphic>
          <a:graphicData uri="http://schemas.openxmlformats.org/drawingml/2006/table">
            <a:tbl>
              <a:tblPr/>
              <a:tblGrid>
                <a:gridCol w="1722554"/>
                <a:gridCol w="1111367"/>
                <a:gridCol w="1238045"/>
              </a:tblGrid>
              <a:tr h="35560">
                <a:tc>
                  <a:txBody>
                    <a:bodyPr/>
                    <a:lstStyle/>
                    <a:p>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mj-lt"/>
                          <a:ea typeface="Times New Roman"/>
                          <a:cs typeface="Times New Roman"/>
                        </a:rPr>
                        <a:t>Logit</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mj-lt"/>
                          <a:ea typeface="Times New Roman"/>
                          <a:cs typeface="Times New Roman"/>
                        </a:rPr>
                        <a:t>Probit</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850">
                <a:tc>
                  <a:txBody>
                    <a:bodyPr/>
                    <a:lstStyle/>
                    <a:p>
                      <a:pPr algn="ctr">
                        <a:spcAft>
                          <a:spcPts val="0"/>
                        </a:spcAft>
                      </a:pPr>
                      <a:r>
                        <a:rPr lang="es-ES" sz="1600" b="1" dirty="0">
                          <a:latin typeface="+mj-lt"/>
                          <a:ea typeface="Times New Roman"/>
                          <a:cs typeface="Times New Roman"/>
                        </a:rPr>
                        <a:t>Cantidad</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s-ES" sz="1600">
                          <a:latin typeface="+mj-lt"/>
                          <a:ea typeface="Times New Roman"/>
                          <a:cs typeface="Times New Roman"/>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r>
              <a:tr h="69850">
                <a:tc>
                  <a:txBody>
                    <a:bodyPr/>
                    <a:lstStyle/>
                    <a:p>
                      <a:pPr algn="ctr">
                        <a:spcAft>
                          <a:spcPts val="0"/>
                        </a:spcAft>
                      </a:pPr>
                      <a:r>
                        <a:rPr lang="es-ES" sz="1600" b="1">
                          <a:latin typeface="+mj-lt"/>
                          <a:ea typeface="Times New Roman"/>
                          <a:cs typeface="Times New Roman"/>
                        </a:rPr>
                        <a:t>No. Iteraciones</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mj-lt"/>
                          <a:ea typeface="Times New Roman"/>
                          <a:cs typeface="Times New Roman"/>
                        </a:rPr>
                        <a:t>58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mj-lt"/>
                          <a:ea typeface="Times New Roman"/>
                          <a:cs typeface="Times New Roman"/>
                        </a:rPr>
                        <a:t>1001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950">
                <a:tc>
                  <a:txBody>
                    <a:bodyPr/>
                    <a:lstStyle/>
                    <a:p>
                      <a:pPr algn="ctr">
                        <a:spcAft>
                          <a:spcPts val="0"/>
                        </a:spcAft>
                      </a:pPr>
                      <a:r>
                        <a:rPr lang="es-ES" sz="1600" b="1">
                          <a:latin typeface="+mj-lt"/>
                          <a:ea typeface="Times New Roman"/>
                          <a:cs typeface="Times New Roman"/>
                        </a:rPr>
                        <a:t>Variabilidad</a:t>
                      </a:r>
                      <a:endParaRPr lang="es-ES" sz="16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mj-lt"/>
                          <a:ea typeface="Times New Roman"/>
                          <a:cs typeface="Times New Roman"/>
                        </a:rPr>
                        <a:t>9.87E-18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mj-lt"/>
                          <a:ea typeface="Times New Roman"/>
                          <a:cs typeface="Times New Roman"/>
                        </a:rPr>
                        <a:t>2.24E-03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560">
                <a:tc>
                  <a:txBody>
                    <a:bodyPr/>
                    <a:lstStyle/>
                    <a:p>
                      <a:pPr algn="ctr">
                        <a:spcAft>
                          <a:spcPts val="0"/>
                        </a:spcAft>
                      </a:pPr>
                      <a:r>
                        <a:rPr lang="es-ES" sz="1600" b="1" dirty="0">
                          <a:latin typeface="+mj-lt"/>
                          <a:ea typeface="Times New Roman"/>
                          <a:cs typeface="Times New Roman"/>
                        </a:rPr>
                        <a:t>R</a:t>
                      </a:r>
                      <a:r>
                        <a:rPr lang="es-ES" sz="1600" b="1" baseline="30000" dirty="0">
                          <a:latin typeface="+mj-lt"/>
                          <a:ea typeface="Times New Roman"/>
                          <a:cs typeface="Times New Roman"/>
                        </a:rPr>
                        <a:t>2</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mj-lt"/>
                          <a:ea typeface="Times New Roman"/>
                          <a:cs typeface="Times New Roman"/>
                        </a:rPr>
                        <a:t>0.58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mj-lt"/>
                          <a:ea typeface="Times New Roman"/>
                          <a:cs typeface="Times New Roman"/>
                        </a:rPr>
                        <a:t>0.58</a:t>
                      </a:r>
                      <a:endParaRPr lang="es-ES" sz="16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8" name="AutoShape 11"/>
          <p:cNvSpPr>
            <a:spLocks/>
          </p:cNvSpPr>
          <p:nvPr/>
        </p:nvSpPr>
        <p:spPr bwMode="gray">
          <a:xfrm>
            <a:off x="1214414" y="4500570"/>
            <a:ext cx="2786082" cy="785818"/>
          </a:xfrm>
          <a:prstGeom prst="accentCallout2">
            <a:avLst>
              <a:gd name="adj1" fmla="val 12500"/>
              <a:gd name="adj2" fmla="val -2778"/>
              <a:gd name="adj3" fmla="val 11147"/>
              <a:gd name="adj4" fmla="val -27982"/>
              <a:gd name="adj5" fmla="val -146446"/>
              <a:gd name="adj6" fmla="val -9300"/>
            </a:avLst>
          </a:prstGeom>
          <a:noFill/>
          <a:ln w="9525">
            <a:solidFill>
              <a:srgbClr val="C11594"/>
            </a:solidFill>
            <a:miter lim="800000"/>
            <a:headEnd type="triangle" w="med" len="med"/>
            <a:tailEnd type="oval" w="med" len="med"/>
          </a:ln>
          <a:effectLst/>
        </p:spPr>
        <p:txBody>
          <a:bodyPr anchor="t" anchorCtr="0"/>
          <a:lstStyle/>
          <a:p>
            <a:pPr algn="ctr"/>
            <a:r>
              <a:rPr lang="es-ES" sz="1600" dirty="0" smtClean="0"/>
              <a:t>El 58% de la variabilidad es explicada por el modelo encontrado.</a:t>
            </a:r>
            <a:endParaRPr lang="es-ES" sz="1600" b="1" dirty="0" smtClean="0">
              <a:solidFill>
                <a:schemeClr val="folHlink"/>
              </a:solidFill>
            </a:endParaRPr>
          </a:p>
          <a:p>
            <a:pPr algn="r"/>
            <a:endParaRPr lang="es-ES" sz="1600" b="1" dirty="0" smtClean="0">
              <a:solidFill>
                <a:schemeClr val="folHlink"/>
              </a:solidFill>
            </a:endParaRPr>
          </a:p>
        </p:txBody>
      </p:sp>
      <p:sp>
        <p:nvSpPr>
          <p:cNvPr id="19" name="AutoShape 12"/>
          <p:cNvSpPr>
            <a:spLocks/>
          </p:cNvSpPr>
          <p:nvPr/>
        </p:nvSpPr>
        <p:spPr bwMode="gray">
          <a:xfrm flipH="1">
            <a:off x="4714876" y="4143380"/>
            <a:ext cx="2714644" cy="1000132"/>
          </a:xfrm>
          <a:prstGeom prst="accentCallout2">
            <a:avLst>
              <a:gd name="adj1" fmla="val 13384"/>
              <a:gd name="adj2" fmla="val -2500"/>
              <a:gd name="adj3" fmla="val -26957"/>
              <a:gd name="adj4" fmla="val -9402"/>
              <a:gd name="adj5" fmla="val -107259"/>
              <a:gd name="adj6" fmla="val 99821"/>
            </a:avLst>
          </a:prstGeom>
          <a:noFill/>
          <a:ln w="9525">
            <a:solidFill>
              <a:schemeClr val="accent1"/>
            </a:solidFill>
            <a:miter lim="800000"/>
            <a:headEnd type="triangle" w="med" len="med"/>
            <a:tailEnd type="oval" w="med" len="med"/>
          </a:ln>
          <a:effectLst/>
        </p:spPr>
        <p:txBody>
          <a:bodyPr anchor="t" anchorCtr="0"/>
          <a:lstStyle/>
          <a:p>
            <a:pPr algn="ctr"/>
            <a:r>
              <a:rPr lang="es-ES" sz="1600" dirty="0" smtClean="0"/>
              <a:t>La variabilidad del modelo indica que al obtener un error bajo los resultados tendrán mayor precisión.</a:t>
            </a:r>
            <a:endParaRPr lang="en-US" sz="1400" b="1" dirty="0">
              <a:solidFill>
                <a:srgbClr val="1C1C1C"/>
              </a:solidFill>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82947" name="Rectangle 3"/>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Análisis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Regresión</a:t>
            </a:r>
            <a:r>
              <a:rPr lang="en-US" dirty="0" smtClean="0">
                <a:effectLst>
                  <a:outerShdw blurRad="38100" dist="38100" dir="2700000" algn="tl">
                    <a:srgbClr val="000000">
                      <a:alpha val="43137"/>
                    </a:srgbClr>
                  </a:outerShdw>
                </a:effectLst>
              </a:rPr>
              <a:t> LOGIT y PROBIT</a:t>
            </a:r>
            <a:endParaRPr lang="es-ES" dirty="0">
              <a:effectLst>
                <a:outerShdw blurRad="38100" dist="38100" dir="2700000" algn="tl">
                  <a:srgbClr val="000000">
                    <a:alpha val="43137"/>
                  </a:srgbClr>
                </a:outerShdw>
              </a:effectLst>
            </a:endParaRPr>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16"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17"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
        <p:nvSpPr>
          <p:cNvPr id="15" name="14 CuadroTexto"/>
          <p:cNvSpPr txBox="1"/>
          <p:nvPr/>
        </p:nvSpPr>
        <p:spPr>
          <a:xfrm>
            <a:off x="571472" y="1357298"/>
            <a:ext cx="6643734" cy="369332"/>
          </a:xfrm>
          <a:prstGeom prst="rect">
            <a:avLst/>
          </a:prstGeom>
          <a:noFill/>
        </p:spPr>
        <p:txBody>
          <a:bodyPr wrap="square" rtlCol="0">
            <a:spAutoFit/>
          </a:bodyPr>
          <a:lstStyle/>
          <a:p>
            <a:r>
              <a:rPr lang="es-ES" b="1" dirty="0" smtClean="0">
                <a:solidFill>
                  <a:schemeClr val="tx2"/>
                </a:solidFill>
              </a:rPr>
              <a:t>Modelo LOGIT</a:t>
            </a:r>
          </a:p>
        </p:txBody>
      </p:sp>
      <p:sp>
        <p:nvSpPr>
          <p:cNvPr id="1218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18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18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8" name="17 Tabla"/>
          <p:cNvGraphicFramePr>
            <a:graphicFrameLocks noGrp="1"/>
          </p:cNvGraphicFramePr>
          <p:nvPr/>
        </p:nvGraphicFramePr>
        <p:xfrm>
          <a:off x="785786" y="4251976"/>
          <a:ext cx="5143536" cy="1463040"/>
        </p:xfrm>
        <a:graphic>
          <a:graphicData uri="http://schemas.openxmlformats.org/drawingml/2006/table">
            <a:tbl>
              <a:tblPr/>
              <a:tblGrid>
                <a:gridCol w="1285884"/>
                <a:gridCol w="714380"/>
                <a:gridCol w="1143008"/>
                <a:gridCol w="428628"/>
                <a:gridCol w="857256"/>
                <a:gridCol w="714380"/>
              </a:tblGrid>
              <a:tr h="209550">
                <a:tc>
                  <a:txBody>
                    <a:bodyPr/>
                    <a:lstStyle/>
                    <a:p>
                      <a:pPr algn="ctr">
                        <a:spcAft>
                          <a:spcPts val="0"/>
                        </a:spcAft>
                      </a:pPr>
                      <a:r>
                        <a:rPr lang="es-ES" sz="1600" b="1" dirty="0">
                          <a:latin typeface="Arial"/>
                          <a:ea typeface="Times New Roman"/>
                          <a:cs typeface="Times New Roman"/>
                        </a:rPr>
                        <a:t>Dosis</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Betas</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dirty="0">
                          <a:latin typeface="Arial"/>
                          <a:ea typeface="Times New Roman"/>
                          <a:cs typeface="Times New Roman"/>
                        </a:rPr>
                        <a:t>Prueba de Wald</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GL</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P-Valor</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Odds Ratio</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0.004</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6.57E-03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1.004</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7.01E-04</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1.001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5</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7.89E-04</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1.001</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10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0.010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4.39E-02</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0.998</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smtClean="0">
                          <a:latin typeface="Tahoma"/>
                          <a:ea typeface="Times New Roman"/>
                          <a:cs typeface="Times New Roman"/>
                        </a:rPr>
                        <a:t>1.010</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9" name="18 CuadroTexto"/>
          <p:cNvSpPr txBox="1"/>
          <p:nvPr/>
        </p:nvSpPr>
        <p:spPr>
          <a:xfrm>
            <a:off x="571472" y="3845486"/>
            <a:ext cx="6643734" cy="369332"/>
          </a:xfrm>
          <a:prstGeom prst="rect">
            <a:avLst/>
          </a:prstGeom>
          <a:noFill/>
        </p:spPr>
        <p:txBody>
          <a:bodyPr wrap="square" rtlCol="0">
            <a:spAutoFit/>
          </a:bodyPr>
          <a:lstStyle/>
          <a:p>
            <a:r>
              <a:rPr lang="es-ES" b="1" dirty="0" smtClean="0">
                <a:solidFill>
                  <a:schemeClr val="tx2"/>
                </a:solidFill>
              </a:rPr>
              <a:t>Modelo PROBIT</a:t>
            </a:r>
          </a:p>
        </p:txBody>
      </p:sp>
      <p:graphicFrame>
        <p:nvGraphicFramePr>
          <p:cNvPr id="22" name="21 Tabla"/>
          <p:cNvGraphicFramePr>
            <a:graphicFrameLocks noGrp="1"/>
          </p:cNvGraphicFramePr>
          <p:nvPr/>
        </p:nvGraphicFramePr>
        <p:xfrm>
          <a:off x="785786" y="1785926"/>
          <a:ext cx="5143536" cy="1463040"/>
        </p:xfrm>
        <a:graphic>
          <a:graphicData uri="http://schemas.openxmlformats.org/drawingml/2006/table">
            <a:tbl>
              <a:tblPr/>
              <a:tblGrid>
                <a:gridCol w="1285884"/>
                <a:gridCol w="714380"/>
                <a:gridCol w="1157869"/>
                <a:gridCol w="449258"/>
                <a:gridCol w="821765"/>
                <a:gridCol w="714380"/>
              </a:tblGrid>
              <a:tr h="209550">
                <a:tc>
                  <a:txBody>
                    <a:bodyPr/>
                    <a:lstStyle/>
                    <a:p>
                      <a:pPr algn="ctr">
                        <a:spcAft>
                          <a:spcPts val="0"/>
                        </a:spcAft>
                      </a:pPr>
                      <a:r>
                        <a:rPr lang="es-ES" sz="1600" b="1" dirty="0">
                          <a:latin typeface="Arial"/>
                          <a:ea typeface="Times New Roman"/>
                          <a:cs typeface="Times New Roman"/>
                        </a:rPr>
                        <a:t>Dosis</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Betas</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Prueba de Wald</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GL</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P-Valor</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b="1">
                          <a:latin typeface="Arial"/>
                          <a:ea typeface="Times New Roman"/>
                          <a:cs typeface="Times New Roman"/>
                        </a:rPr>
                        <a:t>Odds Ratio</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4.42E+10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1.001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3.82E+10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0.999</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5</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0.011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1.15E+13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1.011</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spcAft>
                          <a:spcPts val="0"/>
                        </a:spcAft>
                      </a:pPr>
                      <a:r>
                        <a:rPr lang="es-ES" sz="1600" b="1">
                          <a:latin typeface="Arial"/>
                          <a:ea typeface="Times New Roman"/>
                          <a:cs typeface="Times New Roman"/>
                        </a:rPr>
                        <a:t>Dosis a 10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0.019</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3.49E+13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3</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Tahoma"/>
                          <a:ea typeface="Times New Roman"/>
                          <a:cs typeface="Times New Roman"/>
                        </a:rPr>
                        <a:t>0.000</a:t>
                      </a:r>
                      <a:endParaRPr lang="es-ES"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latin typeface="Tahoma"/>
                          <a:ea typeface="Times New Roman"/>
                          <a:cs typeface="Times New Roman"/>
                        </a:rPr>
                        <a:t>1.019</a:t>
                      </a:r>
                      <a:endParaRPr lang="es-ES"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3" name="AutoShape 11"/>
          <p:cNvSpPr>
            <a:spLocks/>
          </p:cNvSpPr>
          <p:nvPr/>
        </p:nvSpPr>
        <p:spPr bwMode="gray">
          <a:xfrm>
            <a:off x="6143636" y="1071546"/>
            <a:ext cx="2000264" cy="357190"/>
          </a:xfrm>
          <a:prstGeom prst="accentCallout2">
            <a:avLst>
              <a:gd name="adj1" fmla="val 12500"/>
              <a:gd name="adj2" fmla="val -2778"/>
              <a:gd name="adj3" fmla="val 3029"/>
              <a:gd name="adj4" fmla="val -29577"/>
              <a:gd name="adj5" fmla="val 208950"/>
              <a:gd name="adj6" fmla="val -60957"/>
            </a:avLst>
          </a:prstGeom>
          <a:noFill/>
          <a:ln w="9525">
            <a:solidFill>
              <a:srgbClr val="C11594"/>
            </a:solidFill>
            <a:miter lim="800000"/>
            <a:headEnd type="triangle" w="med" len="med"/>
            <a:tailEnd type="oval" w="med" len="med"/>
          </a:ln>
          <a:effectLst/>
        </p:spPr>
        <p:txBody>
          <a:bodyPr anchor="t" anchorCtr="0"/>
          <a:lstStyle/>
          <a:p>
            <a:pPr algn="ctr"/>
            <a:r>
              <a:rPr lang="es-ES" sz="1600" b="1" dirty="0" smtClean="0">
                <a:solidFill>
                  <a:schemeClr val="folHlink"/>
                </a:solidFill>
              </a:rPr>
              <a:t>Prueba</a:t>
            </a:r>
            <a:r>
              <a:rPr lang="es-ES" sz="1600" b="1" i="1" dirty="0" smtClean="0">
                <a:solidFill>
                  <a:schemeClr val="folHlink"/>
                </a:solidFill>
              </a:rPr>
              <a:t> </a:t>
            </a:r>
            <a:r>
              <a:rPr lang="es-ES" sz="1600" b="1" dirty="0" smtClean="0">
                <a:solidFill>
                  <a:schemeClr val="folHlink"/>
                </a:solidFill>
              </a:rPr>
              <a:t>de Wald</a:t>
            </a:r>
          </a:p>
          <a:p>
            <a:pPr algn="ctr"/>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0</a:t>
            </a:r>
            <a:r>
              <a:rPr lang="es-ES_tradnl" sz="1400" b="1" dirty="0" smtClean="0">
                <a:latin typeface="Arial" pitchFamily="34" charset="0"/>
                <a:ea typeface="Times New Roman" pitchFamily="18" charset="0"/>
              </a:rPr>
              <a:t>: </a:t>
            </a:r>
            <a:r>
              <a:rPr lang="es-ES_tradnl" sz="1400" dirty="0" smtClean="0"/>
              <a:t>La dosis i-</a:t>
            </a:r>
            <a:r>
              <a:rPr lang="es-ES_tradnl" sz="1400" dirty="0" err="1" smtClean="0"/>
              <a:t>ésima</a:t>
            </a:r>
            <a:r>
              <a:rPr lang="es-ES_tradnl" sz="1400" dirty="0" smtClean="0"/>
              <a:t> no se introduce al modelo </a:t>
            </a:r>
            <a:r>
              <a:rPr lang="el-GR" sz="1400" dirty="0" smtClean="0">
                <a:latin typeface="Arial" pitchFamily="34" charset="0"/>
                <a:ea typeface="Times New Roman" pitchFamily="18" charset="0"/>
              </a:rPr>
              <a:t>β</a:t>
            </a:r>
            <a:r>
              <a:rPr lang="es-ES" sz="1400" dirty="0" smtClean="0">
                <a:latin typeface="Arial" pitchFamily="34" charset="0"/>
                <a:ea typeface="Times New Roman" pitchFamily="18" charset="0"/>
              </a:rPr>
              <a:t>i = 0</a:t>
            </a:r>
          </a:p>
          <a:p>
            <a:pPr algn="ctr"/>
            <a:r>
              <a:rPr lang="es-ES_tradnl" sz="1400" dirty="0" smtClean="0"/>
              <a:t> </a:t>
            </a:r>
            <a:r>
              <a:rPr lang="es-ES_tradnl" sz="1400" b="1" dirty="0" smtClean="0">
                <a:latin typeface="Arial" pitchFamily="34" charset="0"/>
                <a:ea typeface="Times New Roman" pitchFamily="18" charset="0"/>
              </a:rPr>
              <a:t>Vs.</a:t>
            </a:r>
            <a:endParaRPr lang="es-ES" sz="1400" dirty="0" smtClean="0">
              <a:latin typeface="Arial" pitchFamily="34" charset="0"/>
            </a:endParaRPr>
          </a:p>
          <a:p>
            <a:pPr lvl="0" algn="ctr" eaLnBrk="0" hangingPunct="0"/>
            <a:r>
              <a:rPr lang="es-ES_tradnl" sz="1400" b="1" dirty="0" smtClean="0">
                <a:latin typeface="Arial" pitchFamily="34" charset="0"/>
                <a:ea typeface="Times New Roman" pitchFamily="18" charset="0"/>
              </a:rPr>
              <a:t>H</a:t>
            </a:r>
            <a:r>
              <a:rPr lang="es-ES_tradnl" sz="1400" b="1" baseline="-30000" dirty="0" smtClean="0">
                <a:latin typeface="Arial" pitchFamily="34" charset="0"/>
                <a:ea typeface="Times New Roman" pitchFamily="18" charset="0"/>
              </a:rPr>
              <a:t>1</a:t>
            </a:r>
            <a:r>
              <a:rPr lang="es-ES_tradnl" sz="1400" b="1" dirty="0" smtClean="0">
                <a:latin typeface="Arial" pitchFamily="34" charset="0"/>
                <a:ea typeface="Times New Roman" pitchFamily="18" charset="0"/>
              </a:rPr>
              <a:t>:</a:t>
            </a:r>
            <a:r>
              <a:rPr lang="es-ES_tradnl" sz="1400" dirty="0" smtClean="0">
                <a:latin typeface="Arial" pitchFamily="34" charset="0"/>
                <a:ea typeface="Times New Roman" pitchFamily="18" charset="0"/>
              </a:rPr>
              <a:t> No es verdad H</a:t>
            </a:r>
            <a:r>
              <a:rPr lang="es-ES_tradnl" sz="1400" baseline="-30000" dirty="0" smtClean="0">
                <a:latin typeface="Arial" pitchFamily="34" charset="0"/>
                <a:ea typeface="Times New Roman" pitchFamily="18" charset="0"/>
              </a:rPr>
              <a:t>0</a:t>
            </a:r>
            <a:endParaRPr lang="es-ES" sz="1600" b="1" dirty="0" smtClean="0">
              <a:solidFill>
                <a:schemeClr val="folHlink"/>
              </a:solidFill>
            </a:endParaRPr>
          </a:p>
        </p:txBody>
      </p:sp>
      <p:sp>
        <p:nvSpPr>
          <p:cNvPr id="24" name="23 Rectángulo"/>
          <p:cNvSpPr/>
          <p:nvPr/>
        </p:nvSpPr>
        <p:spPr>
          <a:xfrm>
            <a:off x="714348" y="2500306"/>
            <a:ext cx="528641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AutoShape 31"/>
          <p:cNvSpPr>
            <a:spLocks/>
          </p:cNvSpPr>
          <p:nvPr/>
        </p:nvSpPr>
        <p:spPr bwMode="auto">
          <a:xfrm>
            <a:off x="6072198" y="5929330"/>
            <a:ext cx="2143140" cy="571504"/>
          </a:xfrm>
          <a:prstGeom prst="accentCallout2">
            <a:avLst>
              <a:gd name="adj1" fmla="val 41541"/>
              <a:gd name="adj2" fmla="val -3227"/>
              <a:gd name="adj3" fmla="val 61837"/>
              <a:gd name="adj4" fmla="val -19112"/>
              <a:gd name="adj5" fmla="val -49458"/>
              <a:gd name="adj6" fmla="val -36981"/>
            </a:avLst>
          </a:prstGeom>
          <a:noFill/>
          <a:ln w="9525">
            <a:solidFill>
              <a:schemeClr val="tx2"/>
            </a:solidFill>
            <a:miter lim="800000"/>
            <a:headEnd type="triangle" w="med" len="med"/>
            <a:tailEnd type="oval" w="med" len="med"/>
          </a:ln>
          <a:effectLst/>
        </p:spPr>
        <p:txBody>
          <a:bodyPr anchor="b" anchorCtr="0"/>
          <a:lstStyle/>
          <a:p>
            <a:pPr algn="ctr"/>
            <a:r>
              <a:rPr lang="es-ES" sz="1600" dirty="0" smtClean="0"/>
              <a:t>El </a:t>
            </a:r>
            <a:r>
              <a:rPr lang="es-ES" sz="1600" b="1" dirty="0" smtClean="0">
                <a:solidFill>
                  <a:schemeClr val="folHlink"/>
                </a:solidFill>
              </a:rPr>
              <a:t>Odds-Ratio</a:t>
            </a:r>
            <a:r>
              <a:rPr lang="es-ES" sz="1600" dirty="0" smtClean="0"/>
              <a:t> indica que por cada  observación infectada se tiene 1.010 veces más probabilidad de disminuir su infección con la dosis 10</a:t>
            </a:r>
            <a:endParaRPr lang="en-US" sz="1600" dirty="0">
              <a:solidFill>
                <a:srgbClr val="1C1C1C"/>
              </a:solidFill>
            </a:endParaRPr>
          </a:p>
        </p:txBody>
      </p:sp>
      <p:sp>
        <p:nvSpPr>
          <p:cNvPr id="26" name="25 Rectángulo"/>
          <p:cNvSpPr/>
          <p:nvPr/>
        </p:nvSpPr>
        <p:spPr>
          <a:xfrm>
            <a:off x="714348" y="5429264"/>
            <a:ext cx="528641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714348" y="3000372"/>
            <a:ext cx="528641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afterEffect">
                                  <p:stCondLst>
                                    <p:cond delay="8000"/>
                                  </p:stCondLst>
                                  <p:childTnLst>
                                    <p:set>
                                      <p:cBhvr>
                                        <p:cTn id="6" dur="1" fill="hold">
                                          <p:stCondLst>
                                            <p:cond delay="0"/>
                                          </p:stCondLst>
                                        </p:cTn>
                                        <p:tgtEl>
                                          <p:spTgt spid="24"/>
                                        </p:tgtEl>
                                        <p:attrNameLst>
                                          <p:attrName>style.visibility</p:attrName>
                                        </p:attrNameLst>
                                      </p:cBhvr>
                                      <p:to>
                                        <p:strVal val="visible"/>
                                      </p:to>
                                    </p:set>
                                    <p:anim from="(-#ppt_w/2)" to="(#ppt_x)" calcmode="lin" valueType="num">
                                      <p:cBhvr>
                                        <p:cTn id="7" dur="600" fill="hold">
                                          <p:stCondLst>
                                            <p:cond delay="0"/>
                                          </p:stCondLst>
                                        </p:cTn>
                                        <p:tgtEl>
                                          <p:spTgt spid="24"/>
                                        </p:tgtEl>
                                        <p:attrNameLst>
                                          <p:attrName>ppt_x</p:attrName>
                                        </p:attrNameLst>
                                      </p:cBhvr>
                                    </p:anim>
                                    <p:anim from="0" to="-1.0" calcmode="lin" valueType="num">
                                      <p:cBhvr>
                                        <p:cTn id="8" dur="200" decel="50000" autoRev="1" fill="hold">
                                          <p:stCondLst>
                                            <p:cond delay="600"/>
                                          </p:stCondLst>
                                        </p:cTn>
                                        <p:tgtEl>
                                          <p:spTgt spid="24"/>
                                        </p:tgtEl>
                                        <p:attrNameLst>
                                          <p:attrName>xshear</p:attrName>
                                        </p:attrNameLst>
                                      </p:cBhvr>
                                    </p:anim>
                                    <p:animScale>
                                      <p:cBhvr>
                                        <p:cTn id="9" dur="200" decel="100000" autoRev="1" fill="hold">
                                          <p:stCondLst>
                                            <p:cond delay="600"/>
                                          </p:stCondLst>
                                        </p:cTn>
                                        <p:tgtEl>
                                          <p:spTgt spid="24"/>
                                        </p:tgtEl>
                                      </p:cBhvr>
                                      <p:from x="100000" y="100000"/>
                                      <p:to x="80000" y="100000"/>
                                    </p:animScale>
                                    <p:anim by="(#ppt_h/3+#ppt_w*0.1)" calcmode="lin" valueType="num">
                                      <p:cBhvr additive="sum">
                                        <p:cTn id="10" dur="200" decel="100000" autoRev="1" fill="hold">
                                          <p:stCondLst>
                                            <p:cond delay="600"/>
                                          </p:stCondLst>
                                        </p:cTn>
                                        <p:tgtEl>
                                          <p:spTgt spid="24"/>
                                        </p:tgtEl>
                                        <p:attrNameLst>
                                          <p:attrName>ppt_x</p:attrName>
                                        </p:attrNameLst>
                                      </p:cBhvr>
                                    </p:anim>
                                  </p:childTnLst>
                                </p:cTn>
                              </p:par>
                            </p:childTnLst>
                          </p:cTn>
                        </p:par>
                        <p:par>
                          <p:cTn id="11" fill="hold">
                            <p:stCondLst>
                              <p:cond delay="9000"/>
                            </p:stCondLst>
                            <p:childTnLst>
                              <p:par>
                                <p:cTn id="12" presetID="34" presetClass="entr" presetSubtype="0" fill="hold" grpId="0" nodeType="afterEffect">
                                  <p:stCondLst>
                                    <p:cond delay="10000"/>
                                  </p:stCondLst>
                                  <p:childTnLst>
                                    <p:set>
                                      <p:cBhvr>
                                        <p:cTn id="13" dur="1" fill="hold">
                                          <p:stCondLst>
                                            <p:cond delay="0"/>
                                          </p:stCondLst>
                                        </p:cTn>
                                        <p:tgtEl>
                                          <p:spTgt spid="26"/>
                                        </p:tgtEl>
                                        <p:attrNameLst>
                                          <p:attrName>style.visibility</p:attrName>
                                        </p:attrNameLst>
                                      </p:cBhvr>
                                      <p:to>
                                        <p:strVal val="visible"/>
                                      </p:to>
                                    </p:set>
                                    <p:anim from="(-#ppt_w/2)" to="(#ppt_x)" calcmode="lin" valueType="num">
                                      <p:cBhvr>
                                        <p:cTn id="14" dur="600" fill="hold">
                                          <p:stCondLst>
                                            <p:cond delay="0"/>
                                          </p:stCondLst>
                                        </p:cTn>
                                        <p:tgtEl>
                                          <p:spTgt spid="26"/>
                                        </p:tgtEl>
                                        <p:attrNameLst>
                                          <p:attrName>ppt_x</p:attrName>
                                        </p:attrNameLst>
                                      </p:cBhvr>
                                    </p:anim>
                                    <p:anim from="0" to="-1.0" calcmode="lin" valueType="num">
                                      <p:cBhvr>
                                        <p:cTn id="15" dur="200" decel="50000" autoRev="1" fill="hold">
                                          <p:stCondLst>
                                            <p:cond delay="600"/>
                                          </p:stCondLst>
                                        </p:cTn>
                                        <p:tgtEl>
                                          <p:spTgt spid="26"/>
                                        </p:tgtEl>
                                        <p:attrNameLst>
                                          <p:attrName>xshear</p:attrName>
                                        </p:attrNameLst>
                                      </p:cBhvr>
                                    </p:anim>
                                    <p:animScale>
                                      <p:cBhvr>
                                        <p:cTn id="16" dur="200" decel="100000" autoRev="1" fill="hold">
                                          <p:stCondLst>
                                            <p:cond delay="600"/>
                                          </p:stCondLst>
                                        </p:cTn>
                                        <p:tgtEl>
                                          <p:spTgt spid="26"/>
                                        </p:tgtEl>
                                      </p:cBhvr>
                                      <p:from x="100000" y="100000"/>
                                      <p:to x="80000" y="100000"/>
                                    </p:animScale>
                                    <p:anim by="(#ppt_h/3+#ppt_w*0.1)" calcmode="lin" valueType="num">
                                      <p:cBhvr additive="sum">
                                        <p:cTn id="17" dur="200" decel="100000" autoRev="1" fill="hold">
                                          <p:stCondLst>
                                            <p:cond delay="600"/>
                                          </p:stCondLst>
                                        </p:cTn>
                                        <p:tgtEl>
                                          <p:spTgt spid="26"/>
                                        </p:tgtEl>
                                        <p:attrNameLst>
                                          <p:attrName>ppt_x</p:attrName>
                                        </p:attrNameLst>
                                      </p:cBhvr>
                                    </p:anim>
                                  </p:childTnLst>
                                </p:cTn>
                              </p:par>
                              <p:par>
                                <p:cTn id="18" presetID="34" presetClass="entr" presetSubtype="0" fill="hold" grpId="0" nodeType="withEffect">
                                  <p:stCondLst>
                                    <p:cond delay="10000"/>
                                  </p:stCondLst>
                                  <p:childTnLst>
                                    <p:set>
                                      <p:cBhvr>
                                        <p:cTn id="19" dur="1" fill="hold">
                                          <p:stCondLst>
                                            <p:cond delay="0"/>
                                          </p:stCondLst>
                                        </p:cTn>
                                        <p:tgtEl>
                                          <p:spTgt spid="28"/>
                                        </p:tgtEl>
                                        <p:attrNameLst>
                                          <p:attrName>style.visibility</p:attrName>
                                        </p:attrNameLst>
                                      </p:cBhvr>
                                      <p:to>
                                        <p:strVal val="visible"/>
                                      </p:to>
                                    </p:set>
                                    <p:anim from="(-#ppt_w/2)" to="(#ppt_x)" calcmode="lin" valueType="num">
                                      <p:cBhvr>
                                        <p:cTn id="20" dur="600" fill="hold">
                                          <p:stCondLst>
                                            <p:cond delay="0"/>
                                          </p:stCondLst>
                                        </p:cTn>
                                        <p:tgtEl>
                                          <p:spTgt spid="28"/>
                                        </p:tgtEl>
                                        <p:attrNameLst>
                                          <p:attrName>ppt_x</p:attrName>
                                        </p:attrNameLst>
                                      </p:cBhvr>
                                    </p:anim>
                                    <p:anim from="0" to="-1.0" calcmode="lin" valueType="num">
                                      <p:cBhvr>
                                        <p:cTn id="21" dur="200" decel="50000" autoRev="1" fill="hold">
                                          <p:stCondLst>
                                            <p:cond delay="600"/>
                                          </p:stCondLst>
                                        </p:cTn>
                                        <p:tgtEl>
                                          <p:spTgt spid="28"/>
                                        </p:tgtEl>
                                        <p:attrNameLst>
                                          <p:attrName>xshear</p:attrName>
                                        </p:attrNameLst>
                                      </p:cBhvr>
                                    </p:anim>
                                    <p:animScale>
                                      <p:cBhvr>
                                        <p:cTn id="22" dur="200" decel="100000" autoRev="1" fill="hold">
                                          <p:stCondLst>
                                            <p:cond delay="600"/>
                                          </p:stCondLst>
                                        </p:cTn>
                                        <p:tgtEl>
                                          <p:spTgt spid="28"/>
                                        </p:tgtEl>
                                      </p:cBhvr>
                                      <p:from x="100000" y="100000"/>
                                      <p:to x="80000" y="100000"/>
                                    </p:animScale>
                                    <p:anim by="(#ppt_h/3+#ppt_w*0.1)" calcmode="lin" valueType="num">
                                      <p:cBhvr additive="sum">
                                        <p:cTn id="23" dur="200" decel="100000" autoRev="1" fill="hold">
                                          <p:stCondLst>
                                            <p:cond delay="600"/>
                                          </p:stCondLst>
                                        </p:cTn>
                                        <p:tgtEl>
                                          <p:spTgt spid="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26"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142844" y="2571744"/>
            <a:ext cx="7929618" cy="1938992"/>
          </a:xfrm>
          <a:prstGeom prst="rect">
            <a:avLst/>
          </a:prstGeom>
          <a:noFill/>
        </p:spPr>
        <p:txBody>
          <a:bodyPr wrap="square" rtlCol="0">
            <a:spAutoFit/>
          </a:bodyPr>
          <a:lstStyle/>
          <a:p>
            <a:pPr algn="ctr"/>
            <a:r>
              <a:rPr lang="es-ES" sz="4000" b="1" i="1" dirty="0" smtClean="0">
                <a:effectLst>
                  <a:outerShdw blurRad="38100" dist="38100" dir="2700000" algn="tl">
                    <a:srgbClr val="000000">
                      <a:alpha val="43137"/>
                    </a:srgbClr>
                  </a:outerShdw>
                </a:effectLst>
              </a:rPr>
              <a:t>CONCLUSIONES</a:t>
            </a:r>
          </a:p>
          <a:p>
            <a:pPr algn="ctr"/>
            <a:r>
              <a:rPr lang="es-ES" sz="4000" b="1" i="1" dirty="0" smtClean="0">
                <a:effectLst>
                  <a:outerShdw blurRad="38100" dist="38100" dir="2700000" algn="tl">
                    <a:srgbClr val="000000">
                      <a:alpha val="43137"/>
                    </a:srgbClr>
                  </a:outerShdw>
                </a:effectLst>
              </a:rPr>
              <a:t> Y</a:t>
            </a:r>
          </a:p>
          <a:p>
            <a:pPr algn="ctr"/>
            <a:r>
              <a:rPr lang="es-ES" sz="4000" b="1" i="1" dirty="0" smtClean="0">
                <a:effectLst>
                  <a:outerShdw blurRad="38100" dist="38100" dir="2700000" algn="tl">
                    <a:srgbClr val="000000">
                      <a:alpha val="43137"/>
                    </a:srgbClr>
                  </a:outerShdw>
                </a:effectLst>
              </a:rPr>
              <a:t> RECOMENDACIONES</a:t>
            </a:r>
            <a:endParaRPr lang="es-ES" sz="4000" i="1" dirty="0">
              <a:effectLst>
                <a:outerShdw blurRad="38100" dist="38100" dir="2700000" algn="tl">
                  <a:srgbClr val="000000">
                    <a:alpha val="43137"/>
                  </a:srgbClr>
                </a:outerShdw>
              </a:effectLst>
            </a:endParaRPr>
          </a:p>
        </p:txBody>
      </p:sp>
      <p:sp>
        <p:nvSpPr>
          <p:cNvPr id="7" name="6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8" name="7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9" name="8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2"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13"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14"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Conclusiones</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7" name="Oval 10"/>
          <p:cNvSpPr>
            <a:spLocks noChangeArrowheads="1"/>
          </p:cNvSpPr>
          <p:nvPr/>
        </p:nvSpPr>
        <p:spPr bwMode="gray">
          <a:xfrm flipH="1">
            <a:off x="490515" y="1265223"/>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8" name="AutoShape 11"/>
          <p:cNvSpPr>
            <a:spLocks noChangeArrowheads="1"/>
          </p:cNvSpPr>
          <p:nvPr/>
        </p:nvSpPr>
        <p:spPr bwMode="gray">
          <a:xfrm flipH="1">
            <a:off x="857224" y="1265223"/>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9" name="AutoShape 12"/>
          <p:cNvSpPr>
            <a:spLocks noChangeArrowheads="1"/>
          </p:cNvSpPr>
          <p:nvPr/>
        </p:nvSpPr>
        <p:spPr bwMode="gray">
          <a:xfrm flipH="1">
            <a:off x="983503" y="1265223"/>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3" name="AutoShape 14"/>
          <p:cNvSpPr>
            <a:spLocks noChangeArrowheads="1"/>
          </p:cNvSpPr>
          <p:nvPr/>
        </p:nvSpPr>
        <p:spPr bwMode="gray">
          <a:xfrm flipH="1">
            <a:off x="1071538" y="1265223"/>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4" name="Rectangle 20"/>
          <p:cNvSpPr>
            <a:spLocks noChangeArrowheads="1"/>
          </p:cNvSpPr>
          <p:nvPr/>
        </p:nvSpPr>
        <p:spPr bwMode="gray">
          <a:xfrm>
            <a:off x="1214414" y="1071546"/>
            <a:ext cx="6572296" cy="1231106"/>
          </a:xfrm>
          <a:prstGeom prst="rect">
            <a:avLst/>
          </a:prstGeom>
          <a:noFill/>
          <a:ln w="9525" algn="ctr">
            <a:noFill/>
            <a:miter lim="800000"/>
            <a:headEnd/>
            <a:tailEnd/>
          </a:ln>
          <a:effectLst/>
        </p:spPr>
        <p:txBody>
          <a:bodyPr wrap="square">
            <a:spAutoFit/>
          </a:bodyPr>
          <a:lstStyle/>
          <a:p>
            <a:pPr lvl="0" algn="just" eaLnBrk="0" hangingPunct="0"/>
            <a:r>
              <a:rPr lang="es-ES" sz="2000" b="1" dirty="0" smtClean="0"/>
              <a:t>L</a:t>
            </a:r>
            <a:r>
              <a:rPr lang="es-ES" dirty="0" smtClean="0"/>
              <a:t>a integración de la informática en el campo estadístico, permitió tener una herramienta especializada en el área de bioestadística, optimizando de esta manera el proceso de análisis de sensibilidad.</a:t>
            </a:r>
            <a:endParaRPr lang="en-US" b="1" dirty="0">
              <a:solidFill>
                <a:srgbClr val="000000"/>
              </a:solidFill>
            </a:endParaRPr>
          </a:p>
        </p:txBody>
      </p:sp>
      <p:sp>
        <p:nvSpPr>
          <p:cNvPr id="15" name="Oval 10"/>
          <p:cNvSpPr>
            <a:spLocks noChangeArrowheads="1"/>
          </p:cNvSpPr>
          <p:nvPr/>
        </p:nvSpPr>
        <p:spPr bwMode="gray">
          <a:xfrm flipH="1">
            <a:off x="500034" y="2601650"/>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16" name="AutoShape 11"/>
          <p:cNvSpPr>
            <a:spLocks noChangeArrowheads="1"/>
          </p:cNvSpPr>
          <p:nvPr/>
        </p:nvSpPr>
        <p:spPr bwMode="gray">
          <a:xfrm flipH="1">
            <a:off x="866743" y="2601650"/>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17" name="AutoShape 12"/>
          <p:cNvSpPr>
            <a:spLocks noChangeArrowheads="1"/>
          </p:cNvSpPr>
          <p:nvPr/>
        </p:nvSpPr>
        <p:spPr bwMode="gray">
          <a:xfrm flipH="1">
            <a:off x="993022" y="2601650"/>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8" name="AutoShape 14"/>
          <p:cNvSpPr>
            <a:spLocks noChangeArrowheads="1"/>
          </p:cNvSpPr>
          <p:nvPr/>
        </p:nvSpPr>
        <p:spPr bwMode="gray">
          <a:xfrm flipH="1">
            <a:off x="1081057" y="2601650"/>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9" name="Rectangle 20"/>
          <p:cNvSpPr>
            <a:spLocks noChangeArrowheads="1"/>
          </p:cNvSpPr>
          <p:nvPr/>
        </p:nvSpPr>
        <p:spPr bwMode="gray">
          <a:xfrm>
            <a:off x="1223933" y="2428868"/>
            <a:ext cx="6572296" cy="954107"/>
          </a:xfrm>
          <a:prstGeom prst="rect">
            <a:avLst/>
          </a:prstGeom>
          <a:noFill/>
          <a:ln w="9525" algn="ctr">
            <a:noFill/>
            <a:miter lim="800000"/>
            <a:headEnd/>
            <a:tailEnd/>
          </a:ln>
          <a:effectLst/>
        </p:spPr>
        <p:txBody>
          <a:bodyPr wrap="square">
            <a:spAutoFit/>
          </a:bodyPr>
          <a:lstStyle/>
          <a:p>
            <a:pPr lvl="0" algn="just"/>
            <a:r>
              <a:rPr lang="es-ES" sz="2000" b="1" dirty="0" smtClean="0"/>
              <a:t>E</a:t>
            </a:r>
            <a:r>
              <a:rPr lang="es-ES" dirty="0" smtClean="0"/>
              <a:t>l módulo de verificación de datos redujo el error de escritura al momento de ingresar los datos, mediante el uso de intervalos de control del promedio ± una desviación estándar.</a:t>
            </a:r>
            <a:endParaRPr lang="es-ES" dirty="0"/>
          </a:p>
        </p:txBody>
      </p:sp>
      <p:sp>
        <p:nvSpPr>
          <p:cNvPr id="20" name="Oval 10"/>
          <p:cNvSpPr>
            <a:spLocks noChangeArrowheads="1"/>
          </p:cNvSpPr>
          <p:nvPr/>
        </p:nvSpPr>
        <p:spPr bwMode="gray">
          <a:xfrm flipH="1">
            <a:off x="500034" y="3744658"/>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21" name="AutoShape 11"/>
          <p:cNvSpPr>
            <a:spLocks noChangeArrowheads="1"/>
          </p:cNvSpPr>
          <p:nvPr/>
        </p:nvSpPr>
        <p:spPr bwMode="gray">
          <a:xfrm flipH="1">
            <a:off x="866743" y="3744658"/>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22" name="AutoShape 12"/>
          <p:cNvSpPr>
            <a:spLocks noChangeArrowheads="1"/>
          </p:cNvSpPr>
          <p:nvPr/>
        </p:nvSpPr>
        <p:spPr bwMode="gray">
          <a:xfrm flipH="1">
            <a:off x="993022" y="3744658"/>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23" name="AutoShape 14"/>
          <p:cNvSpPr>
            <a:spLocks noChangeArrowheads="1"/>
          </p:cNvSpPr>
          <p:nvPr/>
        </p:nvSpPr>
        <p:spPr bwMode="gray">
          <a:xfrm flipH="1">
            <a:off x="1081057" y="3744658"/>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24" name="Rectangle 20"/>
          <p:cNvSpPr>
            <a:spLocks noChangeArrowheads="1"/>
          </p:cNvSpPr>
          <p:nvPr/>
        </p:nvSpPr>
        <p:spPr bwMode="gray">
          <a:xfrm>
            <a:off x="1223933" y="3571876"/>
            <a:ext cx="6572296" cy="1231106"/>
          </a:xfrm>
          <a:prstGeom prst="rect">
            <a:avLst/>
          </a:prstGeom>
          <a:noFill/>
          <a:ln w="9525" algn="ctr">
            <a:noFill/>
            <a:miter lim="800000"/>
            <a:headEnd/>
            <a:tailEnd/>
          </a:ln>
          <a:effectLst/>
        </p:spPr>
        <p:txBody>
          <a:bodyPr wrap="square">
            <a:spAutoFit/>
          </a:bodyPr>
          <a:lstStyle/>
          <a:p>
            <a:pPr lvl="0" algn="just"/>
            <a:r>
              <a:rPr lang="es-ES" sz="2000" b="1" dirty="0" smtClean="0"/>
              <a:t>M</a:t>
            </a:r>
            <a:r>
              <a:rPr lang="es-ES" dirty="0" smtClean="0"/>
              <a:t>ediante el uso de la herramienta se realizó el análisis de varianza de la regresión, el que nos muestra la prueba </a:t>
            </a:r>
            <a:r>
              <a:rPr lang="es-ES" i="1" dirty="0" smtClean="0"/>
              <a:t>F</a:t>
            </a:r>
            <a:r>
              <a:rPr lang="es-ES" dirty="0" smtClean="0"/>
              <a:t> con un </a:t>
            </a:r>
            <a:r>
              <a:rPr lang="es-ES" i="1" dirty="0" smtClean="0"/>
              <a:t>P-Valor</a:t>
            </a:r>
            <a:r>
              <a:rPr lang="es-ES" dirty="0" smtClean="0"/>
              <a:t> de 0.033 lo que indica que existe relación entre el porcentaje de inhibición y  la dosis.</a:t>
            </a:r>
            <a:endParaRPr lang="es-ES" dirty="0"/>
          </a:p>
        </p:txBody>
      </p:sp>
      <p:sp>
        <p:nvSpPr>
          <p:cNvPr id="25" name="Rectangle 20"/>
          <p:cNvSpPr>
            <a:spLocks noChangeArrowheads="1"/>
          </p:cNvSpPr>
          <p:nvPr/>
        </p:nvSpPr>
        <p:spPr bwMode="gray">
          <a:xfrm>
            <a:off x="6429388" y="6072206"/>
            <a:ext cx="1500198" cy="369332"/>
          </a:xfrm>
          <a:prstGeom prst="rect">
            <a:avLst/>
          </a:prstGeom>
          <a:noFill/>
          <a:ln w="9525" algn="ctr">
            <a:noFill/>
            <a:miter lim="800000"/>
            <a:headEnd/>
            <a:tailEnd/>
          </a:ln>
          <a:effectLst/>
        </p:spPr>
        <p:txBody>
          <a:bodyPr wrap="square">
            <a:spAutoFit/>
          </a:bodyPr>
          <a:lstStyle/>
          <a:p>
            <a:pPr lvl="0" algn="just"/>
            <a:r>
              <a:rPr lang="es-ES" dirty="0" smtClean="0"/>
              <a:t>Continua….</a:t>
            </a:r>
            <a:endParaRPr lang="es-ES" dirty="0"/>
          </a:p>
        </p:txBody>
      </p:sp>
      <p:pic>
        <p:nvPicPr>
          <p:cNvPr id="27"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28"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29"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
        <p:nvSpPr>
          <p:cNvPr id="26" name="Oval 10"/>
          <p:cNvSpPr>
            <a:spLocks noChangeArrowheads="1"/>
          </p:cNvSpPr>
          <p:nvPr/>
        </p:nvSpPr>
        <p:spPr bwMode="gray">
          <a:xfrm flipH="1">
            <a:off x="490515" y="5194313"/>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30" name="AutoShape 11"/>
          <p:cNvSpPr>
            <a:spLocks noChangeArrowheads="1"/>
          </p:cNvSpPr>
          <p:nvPr/>
        </p:nvSpPr>
        <p:spPr bwMode="gray">
          <a:xfrm flipH="1">
            <a:off x="857224" y="5194313"/>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31" name="AutoShape 12"/>
          <p:cNvSpPr>
            <a:spLocks noChangeArrowheads="1"/>
          </p:cNvSpPr>
          <p:nvPr/>
        </p:nvSpPr>
        <p:spPr bwMode="gray">
          <a:xfrm flipH="1">
            <a:off x="983503" y="5194313"/>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32" name="AutoShape 14"/>
          <p:cNvSpPr>
            <a:spLocks noChangeArrowheads="1"/>
          </p:cNvSpPr>
          <p:nvPr/>
        </p:nvSpPr>
        <p:spPr bwMode="gray">
          <a:xfrm flipH="1">
            <a:off x="1071538" y="5194313"/>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33" name="Rectangle 20"/>
          <p:cNvSpPr>
            <a:spLocks noChangeArrowheads="1"/>
          </p:cNvSpPr>
          <p:nvPr/>
        </p:nvSpPr>
        <p:spPr bwMode="gray">
          <a:xfrm>
            <a:off x="1214414" y="5000636"/>
            <a:ext cx="6572296" cy="923330"/>
          </a:xfrm>
          <a:prstGeom prst="rect">
            <a:avLst/>
          </a:prstGeom>
          <a:noFill/>
          <a:ln w="9525" algn="ctr">
            <a:noFill/>
            <a:miter lim="800000"/>
            <a:headEnd/>
            <a:tailEnd/>
          </a:ln>
          <a:effectLst/>
        </p:spPr>
        <p:txBody>
          <a:bodyPr wrap="square">
            <a:spAutoFit/>
          </a:bodyPr>
          <a:lstStyle/>
          <a:p>
            <a:pPr lvl="0" algn="just"/>
            <a:r>
              <a:rPr lang="es-ES" b="1" dirty="0" smtClean="0"/>
              <a:t>E</a:t>
            </a:r>
            <a:r>
              <a:rPr lang="es-ES" dirty="0" smtClean="0"/>
              <a:t>l R</a:t>
            </a:r>
            <a:r>
              <a:rPr lang="es-ES" baseline="30000" dirty="0" smtClean="0"/>
              <a:t>2 </a:t>
            </a:r>
            <a:r>
              <a:rPr lang="es-ES" dirty="0" smtClean="0"/>
              <a:t>=</a:t>
            </a:r>
            <a:r>
              <a:rPr lang="es-ES" baseline="30000" dirty="0" smtClean="0"/>
              <a:t> </a:t>
            </a:r>
            <a:r>
              <a:rPr lang="es-ES" dirty="0" smtClean="0"/>
              <a:t>93.5% del modelo de regresión lineal muestra un buen ajuste del modelo a los datos experimentales, lo que ratifica el uso del modelo.</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smtClean="0">
                <a:effectLst>
                  <a:outerShdw blurRad="38100" dist="38100" dir="2700000" algn="tl">
                    <a:srgbClr val="000000">
                      <a:alpha val="43137"/>
                    </a:srgbClr>
                  </a:outerShdw>
                </a:effectLst>
              </a:rPr>
              <a:t>Sigatoka </a:t>
            </a:r>
            <a:r>
              <a:rPr lang="en-US" dirty="0" err="1" smtClean="0">
                <a:effectLst>
                  <a:outerShdw blurRad="38100" dist="38100" dir="2700000" algn="tl">
                    <a:srgbClr val="000000">
                      <a:alpha val="43137"/>
                    </a:srgbClr>
                  </a:outerShdw>
                </a:effectLst>
              </a:rPr>
              <a:t>Negra</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9 CuadroTexto"/>
          <p:cNvSpPr txBox="1"/>
          <p:nvPr/>
        </p:nvSpPr>
        <p:spPr>
          <a:xfrm>
            <a:off x="428596" y="1285860"/>
            <a:ext cx="7429552" cy="1523494"/>
          </a:xfrm>
          <a:prstGeom prst="rect">
            <a:avLst/>
          </a:prstGeom>
          <a:noFill/>
        </p:spPr>
        <p:txBody>
          <a:bodyPr wrap="square" rtlCol="0">
            <a:spAutoFit/>
          </a:bodyPr>
          <a:lstStyle/>
          <a:p>
            <a:pPr algn="just"/>
            <a:r>
              <a:rPr lang="es-ES" sz="2000" b="1" dirty="0" smtClean="0"/>
              <a:t>E</a:t>
            </a:r>
            <a:r>
              <a:rPr lang="es-ES" dirty="0" smtClean="0"/>
              <a:t>l principal problema fitopatológico que tienen los cultivos de banano, es el hongo </a:t>
            </a:r>
            <a:r>
              <a:rPr lang="es-ES" sz="1900" i="1" dirty="0" smtClean="0">
                <a:solidFill>
                  <a:schemeClr val="tx2">
                    <a:lumMod val="75000"/>
                  </a:schemeClr>
                </a:solidFill>
                <a:latin typeface="+mn-lt"/>
              </a:rPr>
              <a:t>Mycosphaerella f</a:t>
            </a:r>
            <a:r>
              <a:rPr lang="es-ES" i="1" dirty="0" smtClean="0"/>
              <a:t>. </a:t>
            </a:r>
            <a:r>
              <a:rPr lang="es-ES" dirty="0" smtClean="0"/>
              <a:t>causante de la enfermedad Sigatoka Negra, enfermedad que ataca el follaje de la hoja durante su ciclo de vida provocando un deterioro sobre ella, produciendo una serie de etapas de destrucción sobre la planta.</a:t>
            </a:r>
            <a:endParaRPr lang="es-ES" dirty="0"/>
          </a:p>
        </p:txBody>
      </p:sp>
      <p:sp>
        <p:nvSpPr>
          <p:cNvPr id="13" name="12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4" name="13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5" name="14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7"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8"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9"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grpSp>
        <p:nvGrpSpPr>
          <p:cNvPr id="21" name="Group 3"/>
          <p:cNvGrpSpPr>
            <a:grpSpLocks/>
          </p:cNvGrpSpPr>
          <p:nvPr/>
        </p:nvGrpSpPr>
        <p:grpSpPr bwMode="auto">
          <a:xfrm>
            <a:off x="1719242" y="3256437"/>
            <a:ext cx="4556913" cy="2509605"/>
            <a:chOff x="1443" y="1680"/>
            <a:chExt cx="2706" cy="1854"/>
          </a:xfrm>
        </p:grpSpPr>
        <p:sp>
          <p:nvSpPr>
            <p:cNvPr id="22" name="Freeform 4"/>
            <p:cNvSpPr>
              <a:spLocks/>
            </p:cNvSpPr>
            <p:nvPr/>
          </p:nvSpPr>
          <p:spPr bwMode="gray">
            <a:xfrm>
              <a:off x="1851" y="2634"/>
              <a:ext cx="2298" cy="900"/>
            </a:xfrm>
            <a:custGeom>
              <a:avLst/>
              <a:gdLst/>
              <a:ahLst/>
              <a:cxnLst>
                <a:cxn ang="0">
                  <a:pos x="531" y="361"/>
                </a:cxn>
                <a:cxn ang="0">
                  <a:pos x="999" y="406"/>
                </a:cxn>
                <a:cxn ang="0">
                  <a:pos x="1547" y="188"/>
                </a:cxn>
                <a:cxn ang="0">
                  <a:pos x="1325" y="131"/>
                </a:cxn>
                <a:cxn ang="0">
                  <a:pos x="2005" y="0"/>
                </a:cxn>
                <a:cxn ang="0">
                  <a:pos x="2298" y="425"/>
                </a:cxn>
                <a:cxn ang="0">
                  <a:pos x="2054" y="340"/>
                </a:cxn>
                <a:cxn ang="0">
                  <a:pos x="1120" y="816"/>
                </a:cxn>
                <a:cxn ang="0">
                  <a:pos x="0" y="608"/>
                </a:cxn>
                <a:cxn ang="0">
                  <a:pos x="401" y="633"/>
                </a:cxn>
                <a:cxn ang="0">
                  <a:pos x="531" y="361"/>
                </a:cxn>
              </a:cxnLst>
              <a:rect l="0" t="0" r="r" b="b"/>
              <a:pathLst>
                <a:path w="2298" h="900">
                  <a:moveTo>
                    <a:pt x="531" y="361"/>
                  </a:moveTo>
                  <a:cubicBezTo>
                    <a:pt x="623" y="386"/>
                    <a:pt x="670" y="427"/>
                    <a:pt x="999" y="406"/>
                  </a:cubicBezTo>
                  <a:cubicBezTo>
                    <a:pt x="1329" y="385"/>
                    <a:pt x="1493" y="233"/>
                    <a:pt x="1547" y="188"/>
                  </a:cubicBezTo>
                  <a:lnTo>
                    <a:pt x="1325" y="131"/>
                  </a:lnTo>
                  <a:lnTo>
                    <a:pt x="2005" y="0"/>
                  </a:lnTo>
                  <a:lnTo>
                    <a:pt x="2298" y="425"/>
                  </a:lnTo>
                  <a:lnTo>
                    <a:pt x="2054" y="340"/>
                  </a:lnTo>
                  <a:cubicBezTo>
                    <a:pt x="1934" y="456"/>
                    <a:pt x="1774" y="732"/>
                    <a:pt x="1120" y="816"/>
                  </a:cubicBezTo>
                  <a:cubicBezTo>
                    <a:pt x="466" y="900"/>
                    <a:pt x="119" y="633"/>
                    <a:pt x="0" y="608"/>
                  </a:cubicBezTo>
                  <a:lnTo>
                    <a:pt x="401" y="633"/>
                  </a:lnTo>
                  <a:lnTo>
                    <a:pt x="531" y="361"/>
                  </a:lnTo>
                  <a:close/>
                </a:path>
              </a:pathLst>
            </a:custGeom>
            <a:solidFill>
              <a:srgbClr val="C0C0C0">
                <a:alpha val="58000"/>
              </a:srgbClr>
            </a:solidFill>
            <a:ln w="9525">
              <a:noFill/>
              <a:round/>
              <a:headEnd/>
              <a:tailEnd/>
            </a:ln>
            <a:effectLst/>
          </p:spPr>
          <p:txBody>
            <a:bodyPr/>
            <a:lstStyle/>
            <a:p>
              <a:endParaRPr lang="es-ES"/>
            </a:p>
          </p:txBody>
        </p:sp>
        <p:sp>
          <p:nvSpPr>
            <p:cNvPr id="23" name="Freeform 5"/>
            <p:cNvSpPr>
              <a:spLocks/>
            </p:cNvSpPr>
            <p:nvPr/>
          </p:nvSpPr>
          <p:spPr bwMode="gray">
            <a:xfrm>
              <a:off x="2281" y="1680"/>
              <a:ext cx="1863" cy="1144"/>
            </a:xfrm>
            <a:custGeom>
              <a:avLst/>
              <a:gdLst/>
              <a:ahLst/>
              <a:cxnLst>
                <a:cxn ang="0">
                  <a:pos x="474" y="211"/>
                </a:cxn>
                <a:cxn ang="0">
                  <a:pos x="463" y="0"/>
                </a:cxn>
                <a:cxn ang="0">
                  <a:pos x="0" y="404"/>
                </a:cxn>
                <a:cxn ang="0">
                  <a:pos x="498" y="815"/>
                </a:cxn>
                <a:cxn ang="0">
                  <a:pos x="490" y="580"/>
                </a:cxn>
                <a:cxn ang="0">
                  <a:pos x="1020" y="663"/>
                </a:cxn>
                <a:cxn ang="0">
                  <a:pos x="1200" y="982"/>
                </a:cxn>
                <a:cxn ang="0">
                  <a:pos x="1608" y="911"/>
                </a:cxn>
                <a:cxn ang="0">
                  <a:pos x="1762" y="1144"/>
                </a:cxn>
                <a:cxn ang="0">
                  <a:pos x="1739" y="701"/>
                </a:cxn>
                <a:cxn ang="0">
                  <a:pos x="1196" y="296"/>
                </a:cxn>
                <a:cxn ang="0">
                  <a:pos x="474" y="211"/>
                </a:cxn>
              </a:cxnLst>
              <a:rect l="0" t="0" r="r" b="b"/>
              <a:pathLst>
                <a:path w="1863" h="1144">
                  <a:moveTo>
                    <a:pt x="474" y="211"/>
                  </a:moveTo>
                  <a:lnTo>
                    <a:pt x="463" y="0"/>
                  </a:lnTo>
                  <a:lnTo>
                    <a:pt x="0" y="404"/>
                  </a:lnTo>
                  <a:lnTo>
                    <a:pt x="498" y="815"/>
                  </a:lnTo>
                  <a:lnTo>
                    <a:pt x="490" y="580"/>
                  </a:lnTo>
                  <a:cubicBezTo>
                    <a:pt x="577" y="555"/>
                    <a:pt x="902" y="596"/>
                    <a:pt x="1020" y="663"/>
                  </a:cubicBezTo>
                  <a:cubicBezTo>
                    <a:pt x="1239" y="776"/>
                    <a:pt x="1189" y="964"/>
                    <a:pt x="1200" y="982"/>
                  </a:cubicBezTo>
                  <a:lnTo>
                    <a:pt x="1608" y="911"/>
                  </a:lnTo>
                  <a:lnTo>
                    <a:pt x="1762" y="1144"/>
                  </a:lnTo>
                  <a:cubicBezTo>
                    <a:pt x="1783" y="1109"/>
                    <a:pt x="1863" y="914"/>
                    <a:pt x="1739" y="701"/>
                  </a:cubicBezTo>
                  <a:cubicBezTo>
                    <a:pt x="1615" y="488"/>
                    <a:pt x="1492" y="406"/>
                    <a:pt x="1196" y="296"/>
                  </a:cubicBezTo>
                  <a:cubicBezTo>
                    <a:pt x="900" y="186"/>
                    <a:pt x="474" y="211"/>
                    <a:pt x="474" y="211"/>
                  </a:cubicBezTo>
                  <a:close/>
                </a:path>
              </a:pathLst>
            </a:custGeom>
            <a:solidFill>
              <a:srgbClr val="C0C0C0">
                <a:alpha val="58000"/>
              </a:srgbClr>
            </a:solidFill>
            <a:ln w="9525">
              <a:noFill/>
              <a:round/>
              <a:headEnd/>
              <a:tailEnd/>
            </a:ln>
            <a:effectLst/>
          </p:spPr>
          <p:txBody>
            <a:bodyPr/>
            <a:lstStyle/>
            <a:p>
              <a:endParaRPr lang="es-ES"/>
            </a:p>
          </p:txBody>
        </p:sp>
        <p:sp>
          <p:nvSpPr>
            <p:cNvPr id="24" name="Freeform 6"/>
            <p:cNvSpPr>
              <a:spLocks/>
            </p:cNvSpPr>
            <p:nvPr/>
          </p:nvSpPr>
          <p:spPr bwMode="gray">
            <a:xfrm>
              <a:off x="1443" y="1934"/>
              <a:ext cx="1018" cy="1289"/>
            </a:xfrm>
            <a:custGeom>
              <a:avLst/>
              <a:gdLst/>
              <a:ahLst/>
              <a:cxnLst>
                <a:cxn ang="0">
                  <a:pos x="0" y="1220"/>
                </a:cxn>
                <a:cxn ang="0">
                  <a:pos x="774" y="1289"/>
                </a:cxn>
                <a:cxn ang="0">
                  <a:pos x="966" y="866"/>
                </a:cxn>
                <a:cxn ang="0">
                  <a:pos x="733" y="935"/>
                </a:cxn>
                <a:cxn ang="0">
                  <a:pos x="602" y="629"/>
                </a:cxn>
                <a:cxn ang="0">
                  <a:pos x="1018" y="346"/>
                </a:cxn>
                <a:cxn ang="0">
                  <a:pos x="777" y="156"/>
                </a:cxn>
                <a:cxn ang="0">
                  <a:pos x="976" y="0"/>
                </a:cxn>
                <a:cxn ang="0">
                  <a:pos x="346" y="233"/>
                </a:cxn>
                <a:cxn ang="0">
                  <a:pos x="21" y="669"/>
                </a:cxn>
                <a:cxn ang="0">
                  <a:pos x="209" y="1139"/>
                </a:cxn>
                <a:cxn ang="0">
                  <a:pos x="0" y="1220"/>
                </a:cxn>
              </a:cxnLst>
              <a:rect l="0" t="0" r="r" b="b"/>
              <a:pathLst>
                <a:path w="1018" h="1289">
                  <a:moveTo>
                    <a:pt x="0" y="1220"/>
                  </a:moveTo>
                  <a:lnTo>
                    <a:pt x="774" y="1289"/>
                  </a:lnTo>
                  <a:lnTo>
                    <a:pt x="966" y="866"/>
                  </a:lnTo>
                  <a:lnTo>
                    <a:pt x="733" y="935"/>
                  </a:lnTo>
                  <a:cubicBezTo>
                    <a:pt x="672" y="896"/>
                    <a:pt x="552" y="799"/>
                    <a:pt x="602" y="629"/>
                  </a:cubicBezTo>
                  <a:cubicBezTo>
                    <a:pt x="653" y="458"/>
                    <a:pt x="984" y="345"/>
                    <a:pt x="1018" y="346"/>
                  </a:cubicBezTo>
                  <a:lnTo>
                    <a:pt x="777" y="156"/>
                  </a:lnTo>
                  <a:lnTo>
                    <a:pt x="976" y="0"/>
                  </a:lnTo>
                  <a:cubicBezTo>
                    <a:pt x="727" y="41"/>
                    <a:pt x="502" y="123"/>
                    <a:pt x="346" y="233"/>
                  </a:cubicBezTo>
                  <a:cubicBezTo>
                    <a:pt x="189" y="343"/>
                    <a:pt x="44" y="517"/>
                    <a:pt x="21" y="669"/>
                  </a:cubicBezTo>
                  <a:cubicBezTo>
                    <a:pt x="7" y="814"/>
                    <a:pt x="62" y="1010"/>
                    <a:pt x="209" y="1139"/>
                  </a:cubicBezTo>
                  <a:lnTo>
                    <a:pt x="0" y="1220"/>
                  </a:lnTo>
                  <a:close/>
                </a:path>
              </a:pathLst>
            </a:custGeom>
            <a:solidFill>
              <a:srgbClr val="C0C0C0">
                <a:alpha val="58000"/>
              </a:srgbClr>
            </a:solidFill>
            <a:ln w="9525">
              <a:noFill/>
              <a:round/>
              <a:headEnd/>
              <a:tailEnd/>
            </a:ln>
            <a:effectLst/>
          </p:spPr>
          <p:txBody>
            <a:bodyPr/>
            <a:lstStyle/>
            <a:p>
              <a:endParaRPr lang="es-ES"/>
            </a:p>
          </p:txBody>
        </p:sp>
      </p:grpSp>
      <p:grpSp>
        <p:nvGrpSpPr>
          <p:cNvPr id="25" name="Group 7"/>
          <p:cNvGrpSpPr>
            <a:grpSpLocks/>
          </p:cNvGrpSpPr>
          <p:nvPr/>
        </p:nvGrpSpPr>
        <p:grpSpPr bwMode="auto">
          <a:xfrm>
            <a:off x="1857356" y="3286124"/>
            <a:ext cx="4286280" cy="2265605"/>
            <a:chOff x="1443" y="1680"/>
            <a:chExt cx="2706" cy="1854"/>
          </a:xfrm>
        </p:grpSpPr>
        <p:sp>
          <p:nvSpPr>
            <p:cNvPr id="26" name="Freeform 8"/>
            <p:cNvSpPr>
              <a:spLocks/>
            </p:cNvSpPr>
            <p:nvPr/>
          </p:nvSpPr>
          <p:spPr bwMode="gray">
            <a:xfrm>
              <a:off x="1851" y="2634"/>
              <a:ext cx="2298" cy="900"/>
            </a:xfrm>
            <a:custGeom>
              <a:avLst/>
              <a:gdLst/>
              <a:ahLst/>
              <a:cxnLst>
                <a:cxn ang="0">
                  <a:pos x="531" y="361"/>
                </a:cxn>
                <a:cxn ang="0">
                  <a:pos x="999" y="406"/>
                </a:cxn>
                <a:cxn ang="0">
                  <a:pos x="1547" y="188"/>
                </a:cxn>
                <a:cxn ang="0">
                  <a:pos x="1325" y="131"/>
                </a:cxn>
                <a:cxn ang="0">
                  <a:pos x="2005" y="0"/>
                </a:cxn>
                <a:cxn ang="0">
                  <a:pos x="2298" y="425"/>
                </a:cxn>
                <a:cxn ang="0">
                  <a:pos x="2054" y="340"/>
                </a:cxn>
                <a:cxn ang="0">
                  <a:pos x="1120" y="816"/>
                </a:cxn>
                <a:cxn ang="0">
                  <a:pos x="0" y="608"/>
                </a:cxn>
                <a:cxn ang="0">
                  <a:pos x="401" y="633"/>
                </a:cxn>
                <a:cxn ang="0">
                  <a:pos x="531" y="361"/>
                </a:cxn>
              </a:cxnLst>
              <a:rect l="0" t="0" r="r" b="b"/>
              <a:pathLst>
                <a:path w="2298" h="900">
                  <a:moveTo>
                    <a:pt x="531" y="361"/>
                  </a:moveTo>
                  <a:cubicBezTo>
                    <a:pt x="623" y="386"/>
                    <a:pt x="670" y="427"/>
                    <a:pt x="999" y="406"/>
                  </a:cubicBezTo>
                  <a:cubicBezTo>
                    <a:pt x="1329" y="385"/>
                    <a:pt x="1493" y="233"/>
                    <a:pt x="1547" y="188"/>
                  </a:cubicBezTo>
                  <a:lnTo>
                    <a:pt x="1325" y="131"/>
                  </a:lnTo>
                  <a:lnTo>
                    <a:pt x="2005" y="0"/>
                  </a:lnTo>
                  <a:lnTo>
                    <a:pt x="2298" y="425"/>
                  </a:lnTo>
                  <a:lnTo>
                    <a:pt x="2054" y="340"/>
                  </a:lnTo>
                  <a:cubicBezTo>
                    <a:pt x="1934" y="456"/>
                    <a:pt x="1774" y="732"/>
                    <a:pt x="1120" y="816"/>
                  </a:cubicBezTo>
                  <a:cubicBezTo>
                    <a:pt x="466" y="900"/>
                    <a:pt x="119" y="633"/>
                    <a:pt x="0" y="608"/>
                  </a:cubicBezTo>
                  <a:lnTo>
                    <a:pt x="401" y="633"/>
                  </a:lnTo>
                  <a:lnTo>
                    <a:pt x="531" y="361"/>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endParaRPr lang="es-ES"/>
            </a:p>
          </p:txBody>
        </p:sp>
        <p:sp>
          <p:nvSpPr>
            <p:cNvPr id="27" name="Freeform 9"/>
            <p:cNvSpPr>
              <a:spLocks/>
            </p:cNvSpPr>
            <p:nvPr/>
          </p:nvSpPr>
          <p:spPr bwMode="gray">
            <a:xfrm>
              <a:off x="2281" y="1680"/>
              <a:ext cx="1863" cy="1144"/>
            </a:xfrm>
            <a:custGeom>
              <a:avLst/>
              <a:gdLst/>
              <a:ahLst/>
              <a:cxnLst>
                <a:cxn ang="0">
                  <a:pos x="474" y="211"/>
                </a:cxn>
                <a:cxn ang="0">
                  <a:pos x="463" y="0"/>
                </a:cxn>
                <a:cxn ang="0">
                  <a:pos x="0" y="404"/>
                </a:cxn>
                <a:cxn ang="0">
                  <a:pos x="498" y="815"/>
                </a:cxn>
                <a:cxn ang="0">
                  <a:pos x="490" y="580"/>
                </a:cxn>
                <a:cxn ang="0">
                  <a:pos x="1020" y="663"/>
                </a:cxn>
                <a:cxn ang="0">
                  <a:pos x="1200" y="982"/>
                </a:cxn>
                <a:cxn ang="0">
                  <a:pos x="1608" y="911"/>
                </a:cxn>
                <a:cxn ang="0">
                  <a:pos x="1762" y="1144"/>
                </a:cxn>
                <a:cxn ang="0">
                  <a:pos x="1739" y="701"/>
                </a:cxn>
                <a:cxn ang="0">
                  <a:pos x="1196" y="296"/>
                </a:cxn>
                <a:cxn ang="0">
                  <a:pos x="474" y="211"/>
                </a:cxn>
              </a:cxnLst>
              <a:rect l="0" t="0" r="r" b="b"/>
              <a:pathLst>
                <a:path w="1863" h="1144">
                  <a:moveTo>
                    <a:pt x="474" y="211"/>
                  </a:moveTo>
                  <a:lnTo>
                    <a:pt x="463" y="0"/>
                  </a:lnTo>
                  <a:lnTo>
                    <a:pt x="0" y="404"/>
                  </a:lnTo>
                  <a:lnTo>
                    <a:pt x="498" y="815"/>
                  </a:lnTo>
                  <a:lnTo>
                    <a:pt x="490" y="580"/>
                  </a:lnTo>
                  <a:cubicBezTo>
                    <a:pt x="577" y="555"/>
                    <a:pt x="902" y="596"/>
                    <a:pt x="1020" y="663"/>
                  </a:cubicBezTo>
                  <a:cubicBezTo>
                    <a:pt x="1239" y="776"/>
                    <a:pt x="1189" y="964"/>
                    <a:pt x="1200" y="982"/>
                  </a:cubicBezTo>
                  <a:lnTo>
                    <a:pt x="1608" y="911"/>
                  </a:lnTo>
                  <a:lnTo>
                    <a:pt x="1762" y="1144"/>
                  </a:lnTo>
                  <a:cubicBezTo>
                    <a:pt x="1783" y="1109"/>
                    <a:pt x="1863" y="914"/>
                    <a:pt x="1739" y="701"/>
                  </a:cubicBezTo>
                  <a:cubicBezTo>
                    <a:pt x="1615" y="488"/>
                    <a:pt x="1492" y="406"/>
                    <a:pt x="1196" y="296"/>
                  </a:cubicBezTo>
                  <a:cubicBezTo>
                    <a:pt x="900" y="186"/>
                    <a:pt x="474" y="211"/>
                    <a:pt x="474" y="211"/>
                  </a:cubicBezTo>
                  <a:close/>
                </a:path>
              </a:pathLst>
            </a:custGeom>
            <a:gradFill rotWithShape="1">
              <a:gsLst>
                <a:gs pos="0">
                  <a:schemeClr val="accent2"/>
                </a:gs>
                <a:gs pos="100000">
                  <a:schemeClr val="accent2">
                    <a:gamma/>
                    <a:shade val="46275"/>
                    <a:invGamma/>
                  </a:schemeClr>
                </a:gs>
              </a:gsLst>
              <a:lin ang="5400000" scaled="1"/>
            </a:gradFill>
            <a:ln w="9525">
              <a:noFill/>
              <a:round/>
              <a:headEnd/>
              <a:tailEnd/>
            </a:ln>
            <a:effectLst/>
          </p:spPr>
          <p:txBody>
            <a:bodyPr/>
            <a:lstStyle/>
            <a:p>
              <a:endParaRPr lang="es-ES"/>
            </a:p>
          </p:txBody>
        </p:sp>
        <p:sp>
          <p:nvSpPr>
            <p:cNvPr id="28" name="Freeform 10"/>
            <p:cNvSpPr>
              <a:spLocks/>
            </p:cNvSpPr>
            <p:nvPr/>
          </p:nvSpPr>
          <p:spPr bwMode="gray">
            <a:xfrm>
              <a:off x="1443" y="1934"/>
              <a:ext cx="1018" cy="1289"/>
            </a:xfrm>
            <a:custGeom>
              <a:avLst/>
              <a:gdLst/>
              <a:ahLst/>
              <a:cxnLst>
                <a:cxn ang="0">
                  <a:pos x="0" y="1220"/>
                </a:cxn>
                <a:cxn ang="0">
                  <a:pos x="774" y="1289"/>
                </a:cxn>
                <a:cxn ang="0">
                  <a:pos x="966" y="866"/>
                </a:cxn>
                <a:cxn ang="0">
                  <a:pos x="733" y="935"/>
                </a:cxn>
                <a:cxn ang="0">
                  <a:pos x="602" y="629"/>
                </a:cxn>
                <a:cxn ang="0">
                  <a:pos x="1018" y="346"/>
                </a:cxn>
                <a:cxn ang="0">
                  <a:pos x="777" y="156"/>
                </a:cxn>
                <a:cxn ang="0">
                  <a:pos x="976" y="0"/>
                </a:cxn>
                <a:cxn ang="0">
                  <a:pos x="346" y="233"/>
                </a:cxn>
                <a:cxn ang="0">
                  <a:pos x="21" y="669"/>
                </a:cxn>
                <a:cxn ang="0">
                  <a:pos x="209" y="1139"/>
                </a:cxn>
                <a:cxn ang="0">
                  <a:pos x="0" y="1220"/>
                </a:cxn>
              </a:cxnLst>
              <a:rect l="0" t="0" r="r" b="b"/>
              <a:pathLst>
                <a:path w="1018" h="1289">
                  <a:moveTo>
                    <a:pt x="0" y="1220"/>
                  </a:moveTo>
                  <a:lnTo>
                    <a:pt x="774" y="1289"/>
                  </a:lnTo>
                  <a:lnTo>
                    <a:pt x="966" y="866"/>
                  </a:lnTo>
                  <a:lnTo>
                    <a:pt x="733" y="935"/>
                  </a:lnTo>
                  <a:cubicBezTo>
                    <a:pt x="672" y="896"/>
                    <a:pt x="552" y="799"/>
                    <a:pt x="602" y="629"/>
                  </a:cubicBezTo>
                  <a:cubicBezTo>
                    <a:pt x="653" y="458"/>
                    <a:pt x="984" y="345"/>
                    <a:pt x="1018" y="346"/>
                  </a:cubicBezTo>
                  <a:lnTo>
                    <a:pt x="777" y="156"/>
                  </a:lnTo>
                  <a:lnTo>
                    <a:pt x="976" y="0"/>
                  </a:lnTo>
                  <a:cubicBezTo>
                    <a:pt x="727" y="41"/>
                    <a:pt x="502" y="123"/>
                    <a:pt x="346" y="233"/>
                  </a:cubicBezTo>
                  <a:cubicBezTo>
                    <a:pt x="189" y="343"/>
                    <a:pt x="44" y="517"/>
                    <a:pt x="21" y="669"/>
                  </a:cubicBezTo>
                  <a:cubicBezTo>
                    <a:pt x="7" y="814"/>
                    <a:pt x="62" y="1010"/>
                    <a:pt x="209" y="1139"/>
                  </a:cubicBezTo>
                  <a:lnTo>
                    <a:pt x="0" y="1220"/>
                  </a:lnTo>
                  <a:close/>
                </a:path>
              </a:pathLst>
            </a:custGeom>
            <a:gradFill rotWithShape="1">
              <a:gsLst>
                <a:gs pos="0">
                  <a:schemeClr val="hlink"/>
                </a:gs>
                <a:gs pos="100000">
                  <a:schemeClr val="hlink">
                    <a:gamma/>
                    <a:tint val="72549"/>
                    <a:invGamma/>
                  </a:schemeClr>
                </a:gs>
              </a:gsLst>
              <a:lin ang="5400000" scaled="1"/>
            </a:gradFill>
            <a:ln w="9525">
              <a:noFill/>
              <a:round/>
              <a:headEnd/>
              <a:tailEnd/>
            </a:ln>
            <a:effectLst/>
          </p:spPr>
          <p:txBody>
            <a:bodyPr/>
            <a:lstStyle/>
            <a:p>
              <a:endParaRPr lang="es-ES"/>
            </a:p>
          </p:txBody>
        </p:sp>
      </p:grpSp>
      <p:sp>
        <p:nvSpPr>
          <p:cNvPr id="29" name="AutoShape 12"/>
          <p:cNvSpPr>
            <a:spLocks/>
          </p:cNvSpPr>
          <p:nvPr/>
        </p:nvSpPr>
        <p:spPr bwMode="gray">
          <a:xfrm>
            <a:off x="5572132" y="5857893"/>
            <a:ext cx="2571768" cy="214313"/>
          </a:xfrm>
          <a:prstGeom prst="accentCallout2">
            <a:avLst>
              <a:gd name="adj1" fmla="val 13384"/>
              <a:gd name="adj2" fmla="val -2500"/>
              <a:gd name="adj3" fmla="val 13384"/>
              <a:gd name="adj4" fmla="val -14792"/>
              <a:gd name="adj5" fmla="val -339738"/>
              <a:gd name="adj6" fmla="val -22608"/>
            </a:avLst>
          </a:prstGeom>
          <a:noFill/>
          <a:ln w="9525">
            <a:solidFill>
              <a:schemeClr val="accent1"/>
            </a:solidFill>
            <a:miter lim="800000"/>
            <a:headEnd type="triangle" w="med" len="med"/>
            <a:tailEnd type="oval" w="med" len="med"/>
          </a:ln>
          <a:effectLst/>
        </p:spPr>
        <p:txBody>
          <a:bodyPr anchor="ctr"/>
          <a:lstStyle/>
          <a:p>
            <a:pPr eaLnBrk="0" hangingPunct="0"/>
            <a:r>
              <a:rPr lang="en-US" sz="1600" b="1" dirty="0" smtClean="0">
                <a:solidFill>
                  <a:srgbClr val="1C1C1C"/>
                </a:solidFill>
              </a:rPr>
              <a:t>CICLO DE EVOLUCIÓN</a:t>
            </a:r>
          </a:p>
        </p:txBody>
      </p:sp>
      <p:sp>
        <p:nvSpPr>
          <p:cNvPr id="30" name="AutoShape 11"/>
          <p:cNvSpPr>
            <a:spLocks/>
          </p:cNvSpPr>
          <p:nvPr/>
        </p:nvSpPr>
        <p:spPr bwMode="gray">
          <a:xfrm>
            <a:off x="5715008" y="3286124"/>
            <a:ext cx="2214578" cy="285752"/>
          </a:xfrm>
          <a:prstGeom prst="accentCallout2">
            <a:avLst>
              <a:gd name="adj1" fmla="val 12500"/>
              <a:gd name="adj2" fmla="val -2778"/>
              <a:gd name="adj3" fmla="val 5058"/>
              <a:gd name="adj4" fmla="val -20929"/>
              <a:gd name="adj5" fmla="val 227442"/>
              <a:gd name="adj6" fmla="val -32911"/>
            </a:avLst>
          </a:prstGeom>
          <a:noFill/>
          <a:ln w="9525">
            <a:solidFill>
              <a:srgbClr val="C11594"/>
            </a:solidFill>
            <a:miter lim="800000"/>
            <a:headEnd type="triangle" w="med" len="med"/>
            <a:tailEnd type="oval" w="med" len="med"/>
          </a:ln>
          <a:effectLst/>
        </p:spPr>
        <p:txBody>
          <a:bodyPr anchor="ctr"/>
          <a:lstStyle/>
          <a:p>
            <a:pPr eaLnBrk="0" hangingPunct="0"/>
            <a:r>
              <a:rPr lang="en-US" sz="1400" b="1" dirty="0" smtClean="0">
                <a:solidFill>
                  <a:srgbClr val="1C1C1C"/>
                </a:solidFill>
              </a:rPr>
              <a:t>DESARROLLO DE LA ENFERMEDAD</a:t>
            </a:r>
            <a:endParaRPr lang="en-US" sz="1400" b="1" dirty="0">
              <a:solidFill>
                <a:srgbClr val="1C1C1C"/>
              </a:solidFill>
            </a:endParaRPr>
          </a:p>
        </p:txBody>
      </p:sp>
      <p:sp>
        <p:nvSpPr>
          <p:cNvPr id="31" name="AutoShape 13"/>
          <p:cNvSpPr>
            <a:spLocks/>
          </p:cNvSpPr>
          <p:nvPr/>
        </p:nvSpPr>
        <p:spPr bwMode="gray">
          <a:xfrm>
            <a:off x="573290" y="3214686"/>
            <a:ext cx="2069884" cy="275168"/>
          </a:xfrm>
          <a:prstGeom prst="accentCallout2">
            <a:avLst>
              <a:gd name="adj1" fmla="val 11843"/>
              <a:gd name="adj2" fmla="val 103477"/>
              <a:gd name="adj3" fmla="val 11843"/>
              <a:gd name="adj4" fmla="val 113181"/>
              <a:gd name="adj5" fmla="val 244937"/>
              <a:gd name="adj6" fmla="val 123029"/>
            </a:avLst>
          </a:prstGeom>
          <a:noFill/>
          <a:ln w="9525">
            <a:solidFill>
              <a:schemeClr val="tx2"/>
            </a:solidFill>
            <a:miter lim="800000"/>
            <a:headEnd type="triangle" w="med" len="med"/>
            <a:tailEnd type="oval" w="med" len="med"/>
          </a:ln>
          <a:effectLst/>
        </p:spPr>
        <p:txBody>
          <a:bodyPr anchor="ctr"/>
          <a:lstStyle/>
          <a:p>
            <a:pPr algn="r" eaLnBrk="0" hangingPunct="0"/>
            <a:r>
              <a:rPr lang="en-US" sz="1400" b="1" dirty="0" smtClean="0">
                <a:solidFill>
                  <a:srgbClr val="1C1C1C"/>
                </a:solidFill>
              </a:rPr>
              <a:t>CICLO DE INFECCIÓN</a:t>
            </a:r>
            <a:endParaRPr lang="en-US" sz="1400" b="1" dirty="0">
              <a:solidFill>
                <a:srgbClr val="1C1C1C"/>
              </a:solidFill>
            </a:endParaRPr>
          </a:p>
        </p:txBody>
      </p:sp>
      <p:sp>
        <p:nvSpPr>
          <p:cNvPr id="32" name="AutoShape 12"/>
          <p:cNvSpPr>
            <a:spLocks/>
          </p:cNvSpPr>
          <p:nvPr/>
        </p:nvSpPr>
        <p:spPr bwMode="gray">
          <a:xfrm flipH="1">
            <a:off x="-214315" y="5929330"/>
            <a:ext cx="2857507" cy="214314"/>
          </a:xfrm>
          <a:prstGeom prst="accentCallout2">
            <a:avLst>
              <a:gd name="adj1" fmla="val 13384"/>
              <a:gd name="adj2" fmla="val -2500"/>
              <a:gd name="adj3" fmla="val 13384"/>
              <a:gd name="adj4" fmla="val -10699"/>
              <a:gd name="adj5" fmla="val -369504"/>
              <a:gd name="adj6" fmla="val -17054"/>
            </a:avLst>
          </a:prstGeom>
          <a:noFill/>
          <a:ln w="9525">
            <a:solidFill>
              <a:srgbClr val="7030A0"/>
            </a:solidFill>
            <a:miter lim="800000"/>
            <a:headEnd type="triangle" w="med" len="med"/>
            <a:tailEnd type="oval" w="med" len="med"/>
          </a:ln>
          <a:effectLst/>
        </p:spPr>
        <p:txBody>
          <a:bodyPr anchor="ctr"/>
          <a:lstStyle/>
          <a:p>
            <a:pPr algn="r" eaLnBrk="0" hangingPunct="0"/>
            <a:r>
              <a:rPr lang="en-US" sz="1400" b="1" dirty="0" smtClean="0">
                <a:solidFill>
                  <a:srgbClr val="1C1C1C"/>
                </a:solidFill>
              </a:rPr>
              <a:t>CICLO DE INCUBACIÓN</a:t>
            </a:r>
            <a:endParaRPr lang="en-US" sz="1400" b="1" dirty="0">
              <a:solidFill>
                <a:srgbClr val="1C1C1C"/>
              </a:solidFill>
            </a:endParaRPr>
          </a:p>
        </p:txBody>
      </p:sp>
      <p:sp>
        <p:nvSpPr>
          <p:cNvPr id="33" name="32 Flecha abajo"/>
          <p:cNvSpPr/>
          <p:nvPr/>
        </p:nvSpPr>
        <p:spPr>
          <a:xfrm>
            <a:off x="357158" y="3214686"/>
            <a:ext cx="183177" cy="219812"/>
          </a:xfrm>
          <a:prstGeom prst="down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Conclusiones</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5" name="Oval 10"/>
          <p:cNvSpPr>
            <a:spLocks noChangeArrowheads="1"/>
          </p:cNvSpPr>
          <p:nvPr/>
        </p:nvSpPr>
        <p:spPr bwMode="gray">
          <a:xfrm flipH="1">
            <a:off x="500034" y="1244328"/>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16" name="AutoShape 11"/>
          <p:cNvSpPr>
            <a:spLocks noChangeArrowheads="1"/>
          </p:cNvSpPr>
          <p:nvPr/>
        </p:nvSpPr>
        <p:spPr bwMode="gray">
          <a:xfrm flipH="1">
            <a:off x="866743" y="1244328"/>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17" name="AutoShape 12"/>
          <p:cNvSpPr>
            <a:spLocks noChangeArrowheads="1"/>
          </p:cNvSpPr>
          <p:nvPr/>
        </p:nvSpPr>
        <p:spPr bwMode="gray">
          <a:xfrm flipH="1">
            <a:off x="993022" y="1244328"/>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8" name="AutoShape 14"/>
          <p:cNvSpPr>
            <a:spLocks noChangeArrowheads="1"/>
          </p:cNvSpPr>
          <p:nvPr/>
        </p:nvSpPr>
        <p:spPr bwMode="gray">
          <a:xfrm flipH="1">
            <a:off x="1081057" y="1244328"/>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9" name="Rectangle 20"/>
          <p:cNvSpPr>
            <a:spLocks noChangeArrowheads="1"/>
          </p:cNvSpPr>
          <p:nvPr/>
        </p:nvSpPr>
        <p:spPr bwMode="gray">
          <a:xfrm>
            <a:off x="1223933" y="1071546"/>
            <a:ext cx="6572296" cy="1200329"/>
          </a:xfrm>
          <a:prstGeom prst="rect">
            <a:avLst/>
          </a:prstGeom>
          <a:noFill/>
          <a:ln w="9525" algn="ctr">
            <a:noFill/>
            <a:miter lim="800000"/>
            <a:headEnd/>
            <a:tailEnd/>
          </a:ln>
          <a:effectLst/>
        </p:spPr>
        <p:txBody>
          <a:bodyPr wrap="square">
            <a:spAutoFit/>
          </a:bodyPr>
          <a:lstStyle/>
          <a:p>
            <a:pPr lvl="0" algn="just"/>
            <a:r>
              <a:rPr lang="es-ES" b="1" dirty="0" smtClean="0"/>
              <a:t>S</a:t>
            </a:r>
            <a:r>
              <a:rPr lang="es-ES" dirty="0" smtClean="0"/>
              <a:t>obre la técnica de regresión simple sumada a la técnica de ANOVA podemos decir que la dosis 0.1% de fungicida se acerca a la dosis letal media estimada DL</a:t>
            </a:r>
            <a:r>
              <a:rPr lang="es-ES" baseline="-25000" dirty="0" smtClean="0"/>
              <a:t>50</a:t>
            </a:r>
            <a:r>
              <a:rPr lang="es-ES" dirty="0" smtClean="0"/>
              <a:t> = 0.005% y es la que debe ser suministrada en los cultivos.</a:t>
            </a:r>
            <a:endParaRPr lang="es-ES" dirty="0"/>
          </a:p>
        </p:txBody>
      </p:sp>
      <p:sp>
        <p:nvSpPr>
          <p:cNvPr id="20" name="Oval 10"/>
          <p:cNvSpPr>
            <a:spLocks noChangeArrowheads="1"/>
          </p:cNvSpPr>
          <p:nvPr/>
        </p:nvSpPr>
        <p:spPr bwMode="gray">
          <a:xfrm flipH="1">
            <a:off x="500034" y="2472891"/>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21" name="AutoShape 11"/>
          <p:cNvSpPr>
            <a:spLocks noChangeArrowheads="1"/>
          </p:cNvSpPr>
          <p:nvPr/>
        </p:nvSpPr>
        <p:spPr bwMode="gray">
          <a:xfrm flipH="1">
            <a:off x="866743" y="2472891"/>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22" name="AutoShape 12"/>
          <p:cNvSpPr>
            <a:spLocks noChangeArrowheads="1"/>
          </p:cNvSpPr>
          <p:nvPr/>
        </p:nvSpPr>
        <p:spPr bwMode="gray">
          <a:xfrm flipH="1">
            <a:off x="993022" y="2472891"/>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23" name="AutoShape 14"/>
          <p:cNvSpPr>
            <a:spLocks noChangeArrowheads="1"/>
          </p:cNvSpPr>
          <p:nvPr/>
        </p:nvSpPr>
        <p:spPr bwMode="gray">
          <a:xfrm flipH="1">
            <a:off x="1081057" y="2472891"/>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24" name="Rectangle 20"/>
          <p:cNvSpPr>
            <a:spLocks noChangeArrowheads="1"/>
          </p:cNvSpPr>
          <p:nvPr/>
        </p:nvSpPr>
        <p:spPr bwMode="gray">
          <a:xfrm>
            <a:off x="1223933" y="2300109"/>
            <a:ext cx="6572296" cy="1200329"/>
          </a:xfrm>
          <a:prstGeom prst="rect">
            <a:avLst/>
          </a:prstGeom>
          <a:noFill/>
          <a:ln w="9525" algn="ctr">
            <a:noFill/>
            <a:miter lim="800000"/>
            <a:headEnd/>
            <a:tailEnd/>
          </a:ln>
          <a:effectLst/>
        </p:spPr>
        <p:txBody>
          <a:bodyPr wrap="square">
            <a:spAutoFit/>
          </a:bodyPr>
          <a:lstStyle/>
          <a:p>
            <a:pPr lvl="0" algn="just"/>
            <a:r>
              <a:rPr lang="es-ES" b="1" dirty="0" smtClean="0"/>
              <a:t>D</a:t>
            </a:r>
            <a:r>
              <a:rPr lang="es-ES" dirty="0" smtClean="0"/>
              <a:t>e acuerdo al análisis de varianza para las dosis realizado a través de la herramienta nos indica que la prueba </a:t>
            </a:r>
            <a:r>
              <a:rPr lang="es-ES" i="1" dirty="0" smtClean="0"/>
              <a:t>F</a:t>
            </a:r>
            <a:r>
              <a:rPr lang="es-ES" dirty="0" smtClean="0"/>
              <a:t> con un    </a:t>
            </a:r>
            <a:r>
              <a:rPr lang="es-ES" i="1" dirty="0" smtClean="0"/>
              <a:t>P-Valor</a:t>
            </a:r>
            <a:r>
              <a:rPr lang="es-ES" dirty="0" smtClean="0"/>
              <a:t> de 0.000 si existe al menos una dosis que causa un efecto inhibidor.</a:t>
            </a:r>
            <a:endParaRPr lang="es-ES" dirty="0"/>
          </a:p>
        </p:txBody>
      </p:sp>
      <p:sp>
        <p:nvSpPr>
          <p:cNvPr id="25" name="Rectangle 20"/>
          <p:cNvSpPr>
            <a:spLocks noChangeArrowheads="1"/>
          </p:cNvSpPr>
          <p:nvPr/>
        </p:nvSpPr>
        <p:spPr bwMode="gray">
          <a:xfrm>
            <a:off x="6429388" y="6072206"/>
            <a:ext cx="1500198" cy="369332"/>
          </a:xfrm>
          <a:prstGeom prst="rect">
            <a:avLst/>
          </a:prstGeom>
          <a:noFill/>
          <a:ln w="9525" algn="ctr">
            <a:noFill/>
            <a:miter lim="800000"/>
            <a:headEnd/>
            <a:tailEnd/>
          </a:ln>
          <a:effectLst/>
        </p:spPr>
        <p:txBody>
          <a:bodyPr wrap="square">
            <a:spAutoFit/>
          </a:bodyPr>
          <a:lstStyle/>
          <a:p>
            <a:pPr lvl="0" algn="just"/>
            <a:r>
              <a:rPr lang="es-ES" dirty="0" smtClean="0"/>
              <a:t>Continua….</a:t>
            </a:r>
            <a:endParaRPr lang="es-ES" dirty="0"/>
          </a:p>
        </p:txBody>
      </p:sp>
      <p:pic>
        <p:nvPicPr>
          <p:cNvPr id="27"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28"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29"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
        <p:nvSpPr>
          <p:cNvPr id="39" name="Oval 10"/>
          <p:cNvSpPr>
            <a:spLocks noChangeArrowheads="1"/>
          </p:cNvSpPr>
          <p:nvPr/>
        </p:nvSpPr>
        <p:spPr bwMode="gray">
          <a:xfrm flipH="1">
            <a:off x="490515" y="3765553"/>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40" name="AutoShape 11"/>
          <p:cNvSpPr>
            <a:spLocks noChangeArrowheads="1"/>
          </p:cNvSpPr>
          <p:nvPr/>
        </p:nvSpPr>
        <p:spPr bwMode="gray">
          <a:xfrm flipH="1">
            <a:off x="857224" y="3765553"/>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41" name="AutoShape 12"/>
          <p:cNvSpPr>
            <a:spLocks noChangeArrowheads="1"/>
          </p:cNvSpPr>
          <p:nvPr/>
        </p:nvSpPr>
        <p:spPr bwMode="gray">
          <a:xfrm flipH="1">
            <a:off x="983503" y="3765553"/>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42" name="AutoShape 14"/>
          <p:cNvSpPr>
            <a:spLocks noChangeArrowheads="1"/>
          </p:cNvSpPr>
          <p:nvPr/>
        </p:nvSpPr>
        <p:spPr bwMode="gray">
          <a:xfrm flipH="1">
            <a:off x="1071538" y="3765553"/>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43" name="Rectangle 20"/>
          <p:cNvSpPr>
            <a:spLocks noChangeArrowheads="1"/>
          </p:cNvSpPr>
          <p:nvPr/>
        </p:nvSpPr>
        <p:spPr bwMode="gray">
          <a:xfrm>
            <a:off x="1214414" y="3571876"/>
            <a:ext cx="6572296" cy="1508105"/>
          </a:xfrm>
          <a:prstGeom prst="rect">
            <a:avLst/>
          </a:prstGeom>
          <a:noFill/>
          <a:ln w="9525" algn="ctr">
            <a:noFill/>
            <a:miter lim="800000"/>
            <a:headEnd/>
            <a:tailEnd/>
          </a:ln>
          <a:effectLst/>
        </p:spPr>
        <p:txBody>
          <a:bodyPr wrap="square">
            <a:spAutoFit/>
          </a:bodyPr>
          <a:lstStyle/>
          <a:p>
            <a:pPr lvl="0" algn="just"/>
            <a:r>
              <a:rPr lang="es-ES" sz="2000" b="1" dirty="0" smtClean="0"/>
              <a:t>E</a:t>
            </a:r>
            <a:r>
              <a:rPr lang="es-ES" dirty="0" smtClean="0"/>
              <a:t>l análisis de las diferencias entre los promedios determinó que no existen diferencias estadísticas significativas entre los promedios de las dosis 5% y 10%; encontrando diferencias significativas solo en las  dosis 0.1% y 1% del producto suministrado.      </a:t>
            </a:r>
            <a:endParaRPr lang="es-ES" dirty="0"/>
          </a:p>
        </p:txBody>
      </p:sp>
      <p:sp>
        <p:nvSpPr>
          <p:cNvPr id="44" name="Oval 10"/>
          <p:cNvSpPr>
            <a:spLocks noChangeArrowheads="1"/>
          </p:cNvSpPr>
          <p:nvPr/>
        </p:nvSpPr>
        <p:spPr bwMode="gray">
          <a:xfrm flipH="1">
            <a:off x="500034" y="5290881"/>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45" name="AutoShape 11"/>
          <p:cNvSpPr>
            <a:spLocks noChangeArrowheads="1"/>
          </p:cNvSpPr>
          <p:nvPr/>
        </p:nvSpPr>
        <p:spPr bwMode="gray">
          <a:xfrm flipH="1">
            <a:off x="866743" y="5290881"/>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46" name="AutoShape 12"/>
          <p:cNvSpPr>
            <a:spLocks noChangeArrowheads="1"/>
          </p:cNvSpPr>
          <p:nvPr/>
        </p:nvSpPr>
        <p:spPr bwMode="gray">
          <a:xfrm flipH="1">
            <a:off x="993022" y="5290881"/>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47" name="AutoShape 14"/>
          <p:cNvSpPr>
            <a:spLocks noChangeArrowheads="1"/>
          </p:cNvSpPr>
          <p:nvPr/>
        </p:nvSpPr>
        <p:spPr bwMode="gray">
          <a:xfrm flipH="1">
            <a:off x="1081057" y="5290881"/>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48" name="Rectangle 20"/>
          <p:cNvSpPr>
            <a:spLocks noChangeArrowheads="1"/>
          </p:cNvSpPr>
          <p:nvPr/>
        </p:nvSpPr>
        <p:spPr bwMode="gray">
          <a:xfrm>
            <a:off x="1223933" y="5118099"/>
            <a:ext cx="6572296" cy="954107"/>
          </a:xfrm>
          <a:prstGeom prst="rect">
            <a:avLst/>
          </a:prstGeom>
          <a:noFill/>
          <a:ln w="9525" algn="ctr">
            <a:noFill/>
            <a:miter lim="800000"/>
            <a:headEnd/>
            <a:tailEnd/>
          </a:ln>
          <a:effectLst/>
        </p:spPr>
        <p:txBody>
          <a:bodyPr wrap="square">
            <a:spAutoFit/>
          </a:bodyPr>
          <a:lstStyle/>
          <a:p>
            <a:pPr lvl="0" algn="just"/>
            <a:r>
              <a:rPr lang="es-ES" sz="2000" b="1" dirty="0" smtClean="0"/>
              <a:t>L</a:t>
            </a:r>
            <a:r>
              <a:rPr lang="es-ES" dirty="0" smtClean="0"/>
              <a:t>os modelos no lineales utilizaron algoritmos basados en minería de datos lo que conlleva a un análisis más profundo, mejor tratamiento de la información y de sus resultados.</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Conclusiones</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7" name="Oval 10"/>
          <p:cNvSpPr>
            <a:spLocks noChangeArrowheads="1"/>
          </p:cNvSpPr>
          <p:nvPr/>
        </p:nvSpPr>
        <p:spPr bwMode="gray">
          <a:xfrm flipH="1">
            <a:off x="490515" y="2783773"/>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8" name="AutoShape 11"/>
          <p:cNvSpPr>
            <a:spLocks noChangeArrowheads="1"/>
          </p:cNvSpPr>
          <p:nvPr/>
        </p:nvSpPr>
        <p:spPr bwMode="gray">
          <a:xfrm flipH="1">
            <a:off x="857224" y="2783773"/>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9" name="AutoShape 12"/>
          <p:cNvSpPr>
            <a:spLocks noChangeArrowheads="1"/>
          </p:cNvSpPr>
          <p:nvPr/>
        </p:nvSpPr>
        <p:spPr bwMode="gray">
          <a:xfrm flipH="1">
            <a:off x="983503" y="2783773"/>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3" name="AutoShape 14"/>
          <p:cNvSpPr>
            <a:spLocks noChangeArrowheads="1"/>
          </p:cNvSpPr>
          <p:nvPr/>
        </p:nvSpPr>
        <p:spPr bwMode="gray">
          <a:xfrm flipH="1">
            <a:off x="1071538" y="2783773"/>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4" name="Rectangle 20"/>
          <p:cNvSpPr>
            <a:spLocks noChangeArrowheads="1"/>
          </p:cNvSpPr>
          <p:nvPr/>
        </p:nvSpPr>
        <p:spPr bwMode="gray">
          <a:xfrm>
            <a:off x="1214414" y="2590096"/>
            <a:ext cx="6572296" cy="2339102"/>
          </a:xfrm>
          <a:prstGeom prst="rect">
            <a:avLst/>
          </a:prstGeom>
          <a:noFill/>
          <a:ln w="9525" algn="ctr">
            <a:noFill/>
            <a:miter lim="800000"/>
            <a:headEnd/>
            <a:tailEnd/>
          </a:ln>
          <a:effectLst/>
        </p:spPr>
        <p:txBody>
          <a:bodyPr wrap="square">
            <a:spAutoFit/>
          </a:bodyPr>
          <a:lstStyle/>
          <a:p>
            <a:pPr lvl="0" algn="just"/>
            <a:r>
              <a:rPr lang="es-ES" sz="2000" b="1" dirty="0" smtClean="0"/>
              <a:t>P</a:t>
            </a:r>
            <a:r>
              <a:rPr lang="es-ES" dirty="0" smtClean="0"/>
              <a:t>ara ambos modelos se evaluaron las dosis suministradas en donde se logró determinar las diferencias entre las dosis de acuerdo al valor de su Odds-Ratio en donde la dosis 10% con 1.019 y 1.010 para el modelo Logit y Probit respectivamente, esto significa que por cada muestra infectada se tiene 1.019 y 1.010 veces de probabilidad  de disminuir su infección, por lo tanto esta dosis sería considerada como la que causa un mayor efecto inhibidor respecto a las demás.</a:t>
            </a:r>
            <a:endParaRPr lang="es-ES" dirty="0"/>
          </a:p>
        </p:txBody>
      </p:sp>
      <p:sp>
        <p:nvSpPr>
          <p:cNvPr id="20" name="Oval 10"/>
          <p:cNvSpPr>
            <a:spLocks noChangeArrowheads="1"/>
          </p:cNvSpPr>
          <p:nvPr/>
        </p:nvSpPr>
        <p:spPr bwMode="gray">
          <a:xfrm flipH="1">
            <a:off x="500034" y="5148005"/>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21" name="AutoShape 11"/>
          <p:cNvSpPr>
            <a:spLocks noChangeArrowheads="1"/>
          </p:cNvSpPr>
          <p:nvPr/>
        </p:nvSpPr>
        <p:spPr bwMode="gray">
          <a:xfrm flipH="1">
            <a:off x="866743" y="5148005"/>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22" name="AutoShape 12"/>
          <p:cNvSpPr>
            <a:spLocks noChangeArrowheads="1"/>
          </p:cNvSpPr>
          <p:nvPr/>
        </p:nvSpPr>
        <p:spPr bwMode="gray">
          <a:xfrm flipH="1">
            <a:off x="993022" y="5148005"/>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23" name="AutoShape 14"/>
          <p:cNvSpPr>
            <a:spLocks noChangeArrowheads="1"/>
          </p:cNvSpPr>
          <p:nvPr/>
        </p:nvSpPr>
        <p:spPr bwMode="gray">
          <a:xfrm flipH="1">
            <a:off x="1081057" y="5148005"/>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24" name="Rectangle 20"/>
          <p:cNvSpPr>
            <a:spLocks noChangeArrowheads="1"/>
          </p:cNvSpPr>
          <p:nvPr/>
        </p:nvSpPr>
        <p:spPr bwMode="gray">
          <a:xfrm>
            <a:off x="1223933" y="4975223"/>
            <a:ext cx="6572296" cy="954107"/>
          </a:xfrm>
          <a:prstGeom prst="rect">
            <a:avLst/>
          </a:prstGeom>
          <a:noFill/>
          <a:ln w="9525" algn="ctr">
            <a:noFill/>
            <a:miter lim="800000"/>
            <a:headEnd/>
            <a:tailEnd/>
          </a:ln>
          <a:effectLst/>
        </p:spPr>
        <p:txBody>
          <a:bodyPr wrap="square">
            <a:spAutoFit/>
          </a:bodyPr>
          <a:lstStyle/>
          <a:p>
            <a:pPr lvl="0" algn="just"/>
            <a:r>
              <a:rPr lang="es-ES" sz="2000" b="1" dirty="0" smtClean="0"/>
              <a:t>L</a:t>
            </a:r>
            <a:r>
              <a:rPr lang="es-ES" dirty="0" smtClean="0"/>
              <a:t>a dosis 1% obtuvo un coeficiente negativo igual a -0.001, por ende un Odds Ratio menor a 1, lo que significa un aumento en la probabilidad de que </a:t>
            </a:r>
            <a:r>
              <a:rPr lang="es-ES" dirty="0" smtClean="0"/>
              <a:t>aumente </a:t>
            </a:r>
            <a:r>
              <a:rPr lang="es-ES" dirty="0" smtClean="0"/>
              <a:t>la infección.    </a:t>
            </a:r>
            <a:endParaRPr lang="es-ES" dirty="0"/>
          </a:p>
        </p:txBody>
      </p:sp>
      <p:pic>
        <p:nvPicPr>
          <p:cNvPr id="18"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19"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25"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
        <p:nvSpPr>
          <p:cNvPr id="26" name="Oval 10"/>
          <p:cNvSpPr>
            <a:spLocks noChangeArrowheads="1"/>
          </p:cNvSpPr>
          <p:nvPr/>
        </p:nvSpPr>
        <p:spPr bwMode="gray">
          <a:xfrm flipH="1">
            <a:off x="500034" y="1387204"/>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27" name="AutoShape 11"/>
          <p:cNvSpPr>
            <a:spLocks noChangeArrowheads="1"/>
          </p:cNvSpPr>
          <p:nvPr/>
        </p:nvSpPr>
        <p:spPr bwMode="gray">
          <a:xfrm flipH="1">
            <a:off x="866743" y="1387204"/>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28" name="AutoShape 12"/>
          <p:cNvSpPr>
            <a:spLocks noChangeArrowheads="1"/>
          </p:cNvSpPr>
          <p:nvPr/>
        </p:nvSpPr>
        <p:spPr bwMode="gray">
          <a:xfrm flipH="1">
            <a:off x="993022" y="1387204"/>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29" name="AutoShape 14"/>
          <p:cNvSpPr>
            <a:spLocks noChangeArrowheads="1"/>
          </p:cNvSpPr>
          <p:nvPr/>
        </p:nvSpPr>
        <p:spPr bwMode="gray">
          <a:xfrm flipH="1">
            <a:off x="1081057" y="1387204"/>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30" name="Rectangle 20"/>
          <p:cNvSpPr>
            <a:spLocks noChangeArrowheads="1"/>
          </p:cNvSpPr>
          <p:nvPr/>
        </p:nvSpPr>
        <p:spPr bwMode="gray">
          <a:xfrm>
            <a:off x="1223933" y="1214422"/>
            <a:ext cx="6572296" cy="1231106"/>
          </a:xfrm>
          <a:prstGeom prst="rect">
            <a:avLst/>
          </a:prstGeom>
          <a:noFill/>
          <a:ln w="9525" algn="ctr">
            <a:noFill/>
            <a:miter lim="800000"/>
            <a:headEnd/>
            <a:tailEnd/>
          </a:ln>
          <a:effectLst/>
        </p:spPr>
        <p:txBody>
          <a:bodyPr wrap="square">
            <a:spAutoFit/>
          </a:bodyPr>
          <a:lstStyle/>
          <a:p>
            <a:pPr lvl="0" algn="just"/>
            <a:r>
              <a:rPr lang="es-ES" sz="2000" b="1" dirty="0" smtClean="0"/>
              <a:t>L</a:t>
            </a:r>
            <a:r>
              <a:rPr lang="es-ES" dirty="0" smtClean="0"/>
              <a:t>os modelos no lineales expuestos como lo es el de regresión Logit y Probit muestran una precisión de 9.87E-18 y 2.24E-03 en los resultados respectivamente, esto indica la confiabilidad y robustez.                  </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Recomendaciones</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7" name="Oval 10"/>
          <p:cNvSpPr>
            <a:spLocks noChangeArrowheads="1"/>
          </p:cNvSpPr>
          <p:nvPr/>
        </p:nvSpPr>
        <p:spPr bwMode="gray">
          <a:xfrm flipH="1">
            <a:off x="490515" y="1320001"/>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8" name="AutoShape 11"/>
          <p:cNvSpPr>
            <a:spLocks noChangeArrowheads="1"/>
          </p:cNvSpPr>
          <p:nvPr/>
        </p:nvSpPr>
        <p:spPr bwMode="gray">
          <a:xfrm flipH="1">
            <a:off x="857224" y="1320001"/>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9" name="AutoShape 12"/>
          <p:cNvSpPr>
            <a:spLocks noChangeArrowheads="1"/>
          </p:cNvSpPr>
          <p:nvPr/>
        </p:nvSpPr>
        <p:spPr bwMode="gray">
          <a:xfrm flipH="1">
            <a:off x="983503" y="1320001"/>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3" name="AutoShape 14"/>
          <p:cNvSpPr>
            <a:spLocks noChangeArrowheads="1"/>
          </p:cNvSpPr>
          <p:nvPr/>
        </p:nvSpPr>
        <p:spPr bwMode="gray">
          <a:xfrm flipH="1">
            <a:off x="1071538" y="1320001"/>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4" name="Rectangle 20"/>
          <p:cNvSpPr>
            <a:spLocks noChangeArrowheads="1"/>
          </p:cNvSpPr>
          <p:nvPr/>
        </p:nvSpPr>
        <p:spPr bwMode="gray">
          <a:xfrm>
            <a:off x="1214414" y="1126324"/>
            <a:ext cx="6572296" cy="1508105"/>
          </a:xfrm>
          <a:prstGeom prst="rect">
            <a:avLst/>
          </a:prstGeom>
          <a:noFill/>
          <a:ln w="9525" algn="ctr">
            <a:noFill/>
            <a:miter lim="800000"/>
            <a:headEnd/>
            <a:tailEnd/>
          </a:ln>
          <a:effectLst/>
        </p:spPr>
        <p:txBody>
          <a:bodyPr wrap="square">
            <a:spAutoFit/>
          </a:bodyPr>
          <a:lstStyle/>
          <a:p>
            <a:pPr lvl="0" algn="just"/>
            <a:r>
              <a:rPr lang="es-ES" sz="2000" b="1" dirty="0" smtClean="0"/>
              <a:t>S</a:t>
            </a:r>
            <a:r>
              <a:rPr lang="es-ES" dirty="0" smtClean="0"/>
              <a:t>e recomienda desarrollar más herramientas en el área informática, una forma es creando módulos pequeños que permitan realizar tareas específicas en un solo campo, y de esta forma disminuir el costo de licencias por software comerciales.    </a:t>
            </a:r>
            <a:endParaRPr lang="es-ES" dirty="0"/>
          </a:p>
        </p:txBody>
      </p:sp>
      <p:sp>
        <p:nvSpPr>
          <p:cNvPr id="15" name="Oval 10"/>
          <p:cNvSpPr>
            <a:spLocks noChangeArrowheads="1"/>
          </p:cNvSpPr>
          <p:nvPr/>
        </p:nvSpPr>
        <p:spPr bwMode="gray">
          <a:xfrm flipH="1">
            <a:off x="500034" y="3013618"/>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16" name="AutoShape 11"/>
          <p:cNvSpPr>
            <a:spLocks noChangeArrowheads="1"/>
          </p:cNvSpPr>
          <p:nvPr/>
        </p:nvSpPr>
        <p:spPr bwMode="gray">
          <a:xfrm flipH="1">
            <a:off x="866743" y="3013618"/>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17" name="AutoShape 12"/>
          <p:cNvSpPr>
            <a:spLocks noChangeArrowheads="1"/>
          </p:cNvSpPr>
          <p:nvPr/>
        </p:nvSpPr>
        <p:spPr bwMode="gray">
          <a:xfrm flipH="1">
            <a:off x="993022" y="3013618"/>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8" name="AutoShape 14"/>
          <p:cNvSpPr>
            <a:spLocks noChangeArrowheads="1"/>
          </p:cNvSpPr>
          <p:nvPr/>
        </p:nvSpPr>
        <p:spPr bwMode="gray">
          <a:xfrm flipH="1">
            <a:off x="1081057" y="3013618"/>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9" name="Rectangle 20"/>
          <p:cNvSpPr>
            <a:spLocks noChangeArrowheads="1"/>
          </p:cNvSpPr>
          <p:nvPr/>
        </p:nvSpPr>
        <p:spPr bwMode="gray">
          <a:xfrm>
            <a:off x="1223933" y="2840836"/>
            <a:ext cx="6572296" cy="1231106"/>
          </a:xfrm>
          <a:prstGeom prst="rect">
            <a:avLst/>
          </a:prstGeom>
          <a:noFill/>
          <a:ln w="9525" algn="ctr">
            <a:noFill/>
            <a:miter lim="800000"/>
            <a:headEnd/>
            <a:tailEnd/>
          </a:ln>
          <a:effectLst/>
        </p:spPr>
        <p:txBody>
          <a:bodyPr wrap="square">
            <a:spAutoFit/>
          </a:bodyPr>
          <a:lstStyle/>
          <a:p>
            <a:pPr lvl="0" algn="just"/>
            <a:r>
              <a:rPr lang="es-ES" sz="2000" b="1" dirty="0" smtClean="0"/>
              <a:t>E</a:t>
            </a:r>
            <a:r>
              <a:rPr lang="es-ES" dirty="0" smtClean="0"/>
              <a:t>l desarrollo de nuevas herramientas utilizando interfaz Web, lo que permitirá ampliar el uso de la misma a través de cualquier computador conectado a Internet y a su vez optimizar la entrega de resultados.</a:t>
            </a:r>
            <a:endParaRPr lang="es-ES" dirty="0"/>
          </a:p>
        </p:txBody>
      </p:sp>
      <p:sp>
        <p:nvSpPr>
          <p:cNvPr id="25" name="Rectangle 20"/>
          <p:cNvSpPr>
            <a:spLocks noChangeArrowheads="1"/>
          </p:cNvSpPr>
          <p:nvPr/>
        </p:nvSpPr>
        <p:spPr bwMode="gray">
          <a:xfrm>
            <a:off x="6429388" y="6072206"/>
            <a:ext cx="1500198" cy="369332"/>
          </a:xfrm>
          <a:prstGeom prst="rect">
            <a:avLst/>
          </a:prstGeom>
          <a:noFill/>
          <a:ln w="9525" algn="ctr">
            <a:noFill/>
            <a:miter lim="800000"/>
            <a:headEnd/>
            <a:tailEnd/>
          </a:ln>
          <a:effectLst/>
        </p:spPr>
        <p:txBody>
          <a:bodyPr wrap="square">
            <a:spAutoFit/>
          </a:bodyPr>
          <a:lstStyle/>
          <a:p>
            <a:pPr lvl="0" algn="just"/>
            <a:r>
              <a:rPr lang="es-ES" dirty="0" smtClean="0"/>
              <a:t>Continua….</a:t>
            </a:r>
            <a:endParaRPr lang="es-ES" dirty="0"/>
          </a:p>
        </p:txBody>
      </p:sp>
      <p:pic>
        <p:nvPicPr>
          <p:cNvPr id="21"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22"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23"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
        <p:nvSpPr>
          <p:cNvPr id="24" name="Oval 10"/>
          <p:cNvSpPr>
            <a:spLocks noChangeArrowheads="1"/>
          </p:cNvSpPr>
          <p:nvPr/>
        </p:nvSpPr>
        <p:spPr bwMode="gray">
          <a:xfrm flipH="1">
            <a:off x="490515" y="4472026"/>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26" name="AutoShape 11"/>
          <p:cNvSpPr>
            <a:spLocks noChangeArrowheads="1"/>
          </p:cNvSpPr>
          <p:nvPr/>
        </p:nvSpPr>
        <p:spPr bwMode="gray">
          <a:xfrm flipH="1">
            <a:off x="857224" y="4472026"/>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27" name="AutoShape 12"/>
          <p:cNvSpPr>
            <a:spLocks noChangeArrowheads="1"/>
          </p:cNvSpPr>
          <p:nvPr/>
        </p:nvSpPr>
        <p:spPr bwMode="gray">
          <a:xfrm flipH="1">
            <a:off x="983503" y="4472026"/>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28" name="AutoShape 14"/>
          <p:cNvSpPr>
            <a:spLocks noChangeArrowheads="1"/>
          </p:cNvSpPr>
          <p:nvPr/>
        </p:nvSpPr>
        <p:spPr bwMode="gray">
          <a:xfrm flipH="1">
            <a:off x="1071538" y="4472026"/>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29" name="Rectangle 20"/>
          <p:cNvSpPr>
            <a:spLocks noChangeArrowheads="1"/>
          </p:cNvSpPr>
          <p:nvPr/>
        </p:nvSpPr>
        <p:spPr bwMode="gray">
          <a:xfrm>
            <a:off x="1214414" y="4278349"/>
            <a:ext cx="6572296" cy="1508105"/>
          </a:xfrm>
          <a:prstGeom prst="rect">
            <a:avLst/>
          </a:prstGeom>
          <a:noFill/>
          <a:ln w="9525" algn="ctr">
            <a:noFill/>
            <a:miter lim="800000"/>
            <a:headEnd/>
            <a:tailEnd/>
          </a:ln>
          <a:effectLst/>
        </p:spPr>
        <p:txBody>
          <a:bodyPr wrap="square">
            <a:spAutoFit/>
          </a:bodyPr>
          <a:lstStyle/>
          <a:p>
            <a:pPr lvl="0" algn="just"/>
            <a:r>
              <a:rPr lang="es-ES" sz="2000" b="1" dirty="0" smtClean="0"/>
              <a:t>P</a:t>
            </a:r>
            <a:r>
              <a:rPr lang="es-ES" dirty="0" smtClean="0"/>
              <a:t>ara el uso de la herramienta informática es necesario revisar el manual de usuario, el cual nos guiará con el uso fácil del mismo, determinando siempre los usuarios que van a utilizar dicha herramienta, de esta forma se evitarán pérdida de archivos y manipulación de los datos del proyecto.   </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24" y="171450"/>
            <a:ext cx="8053413" cy="487363"/>
          </a:xfrm>
        </p:spPr>
        <p:txBody>
          <a:bodyPr/>
          <a:lstStyle/>
          <a:p>
            <a:r>
              <a:rPr lang="en-US" dirty="0" err="1" smtClean="0">
                <a:effectLst>
                  <a:outerShdw blurRad="38100" dist="38100" dir="2700000" algn="tl">
                    <a:srgbClr val="000000">
                      <a:alpha val="43137"/>
                    </a:srgbClr>
                  </a:outerShdw>
                </a:effectLst>
              </a:rPr>
              <a:t>Recomendaciones</a:t>
            </a:r>
            <a:endParaRPr lang="es-ES" dirty="0"/>
          </a:p>
        </p:txBody>
      </p:sp>
      <p:sp>
        <p:nvSpPr>
          <p:cNvPr id="6" name="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9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1" name="10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5" name="Oval 10"/>
          <p:cNvSpPr>
            <a:spLocks noChangeArrowheads="1"/>
          </p:cNvSpPr>
          <p:nvPr/>
        </p:nvSpPr>
        <p:spPr bwMode="gray">
          <a:xfrm flipH="1">
            <a:off x="500034" y="1315766"/>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16" name="AutoShape 11"/>
          <p:cNvSpPr>
            <a:spLocks noChangeArrowheads="1"/>
          </p:cNvSpPr>
          <p:nvPr/>
        </p:nvSpPr>
        <p:spPr bwMode="gray">
          <a:xfrm flipH="1">
            <a:off x="866743" y="1315766"/>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17" name="AutoShape 12"/>
          <p:cNvSpPr>
            <a:spLocks noChangeArrowheads="1"/>
          </p:cNvSpPr>
          <p:nvPr/>
        </p:nvSpPr>
        <p:spPr bwMode="gray">
          <a:xfrm flipH="1">
            <a:off x="993022" y="1315766"/>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18" name="AutoShape 14"/>
          <p:cNvSpPr>
            <a:spLocks noChangeArrowheads="1"/>
          </p:cNvSpPr>
          <p:nvPr/>
        </p:nvSpPr>
        <p:spPr bwMode="gray">
          <a:xfrm flipH="1">
            <a:off x="1081057" y="1315766"/>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19" name="Rectangle 20"/>
          <p:cNvSpPr>
            <a:spLocks noChangeArrowheads="1"/>
          </p:cNvSpPr>
          <p:nvPr/>
        </p:nvSpPr>
        <p:spPr bwMode="gray">
          <a:xfrm>
            <a:off x="1223933" y="1142984"/>
            <a:ext cx="6572296" cy="1231106"/>
          </a:xfrm>
          <a:prstGeom prst="rect">
            <a:avLst/>
          </a:prstGeom>
          <a:noFill/>
          <a:ln w="9525" algn="ctr">
            <a:noFill/>
            <a:miter lim="800000"/>
            <a:headEnd/>
            <a:tailEnd/>
          </a:ln>
          <a:effectLst/>
        </p:spPr>
        <p:txBody>
          <a:bodyPr wrap="square">
            <a:spAutoFit/>
          </a:bodyPr>
          <a:lstStyle/>
          <a:p>
            <a:pPr algn="just"/>
            <a:r>
              <a:rPr lang="es-ES" sz="2000" b="1" dirty="0" smtClean="0"/>
              <a:t>L</a:t>
            </a:r>
            <a:r>
              <a:rPr lang="es-ES" dirty="0" smtClean="0"/>
              <a:t>a herramienta construida puede ser utilizada en posteriores estudios para creación de sistemas en el área de la biotecnología, debido a la evolución diaria de la tecnología alrededor del mundo.   </a:t>
            </a:r>
            <a:endParaRPr lang="es-ES" dirty="0"/>
          </a:p>
        </p:txBody>
      </p:sp>
      <p:pic>
        <p:nvPicPr>
          <p:cNvPr id="21" name="Picture 4" descr="D:\Mis documentos\Tesis\TESIS MARIO\TESIS FINAL\PRESENTACION\0410339aec.jpg"/>
          <p:cNvPicPr preferRelativeResize="0">
            <a:picLocks noChangeArrowheads="1"/>
          </p:cNvPicPr>
          <p:nvPr/>
        </p:nvPicPr>
        <p:blipFill>
          <a:blip r:embed="rId2"/>
          <a:srcRect/>
          <a:stretch>
            <a:fillRect/>
          </a:stretch>
        </p:blipFill>
        <p:spPr bwMode="auto">
          <a:xfrm>
            <a:off x="8215338" y="0"/>
            <a:ext cx="928662" cy="857232"/>
          </a:xfrm>
          <a:prstGeom prst="rect">
            <a:avLst/>
          </a:prstGeom>
          <a:noFill/>
        </p:spPr>
      </p:pic>
      <p:pic>
        <p:nvPicPr>
          <p:cNvPr id="22" name="Picture 3" descr="D:\Mis documentos\Tesis\TESIS MARIO\TESIS FINAL\PRESENTACION\98841062.jpg"/>
          <p:cNvPicPr preferRelativeResize="0">
            <a:picLocks noChangeArrowheads="1"/>
          </p:cNvPicPr>
          <p:nvPr/>
        </p:nvPicPr>
        <p:blipFill>
          <a:blip r:embed="rId3" cstate="print">
            <a:lum bright="-10000"/>
          </a:blip>
          <a:srcRect t="15443" b="6210"/>
          <a:stretch>
            <a:fillRect/>
          </a:stretch>
        </p:blipFill>
        <p:spPr bwMode="auto">
          <a:xfrm>
            <a:off x="8229600" y="4786322"/>
            <a:ext cx="914400" cy="957038"/>
          </a:xfrm>
          <a:prstGeom prst="rect">
            <a:avLst/>
          </a:prstGeom>
          <a:noFill/>
        </p:spPr>
      </p:pic>
      <p:pic>
        <p:nvPicPr>
          <p:cNvPr id="23" name="Picture 1" descr="D:\Mis documentos\Tesis\TESIS MARIO\TESIS FINAL\PRESENTACION\89024249.jpg"/>
          <p:cNvPicPr preferRelativeResize="0">
            <a:picLocks noChangeArrowheads="1"/>
          </p:cNvPicPr>
          <p:nvPr/>
        </p:nvPicPr>
        <p:blipFill>
          <a:blip r:embed="rId4" cstate="print"/>
          <a:srcRect l="7397" t="4464" r="887"/>
          <a:stretch>
            <a:fillRect/>
          </a:stretch>
        </p:blipFill>
        <p:spPr bwMode="auto">
          <a:xfrm>
            <a:off x="8229600" y="2357430"/>
            <a:ext cx="914400" cy="928800"/>
          </a:xfrm>
          <a:prstGeom prst="rect">
            <a:avLst/>
          </a:prstGeom>
          <a:noFill/>
        </p:spPr>
      </p:pic>
      <p:sp>
        <p:nvSpPr>
          <p:cNvPr id="24" name="Oval 10"/>
          <p:cNvSpPr>
            <a:spLocks noChangeArrowheads="1"/>
          </p:cNvSpPr>
          <p:nvPr/>
        </p:nvSpPr>
        <p:spPr bwMode="gray">
          <a:xfrm flipH="1">
            <a:off x="490515" y="2693983"/>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26" name="AutoShape 11"/>
          <p:cNvSpPr>
            <a:spLocks noChangeArrowheads="1"/>
          </p:cNvSpPr>
          <p:nvPr/>
        </p:nvSpPr>
        <p:spPr bwMode="gray">
          <a:xfrm flipH="1">
            <a:off x="857224" y="2693983"/>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27" name="AutoShape 12"/>
          <p:cNvSpPr>
            <a:spLocks noChangeArrowheads="1"/>
          </p:cNvSpPr>
          <p:nvPr/>
        </p:nvSpPr>
        <p:spPr bwMode="gray">
          <a:xfrm flipH="1">
            <a:off x="983503" y="2693983"/>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28" name="AutoShape 14"/>
          <p:cNvSpPr>
            <a:spLocks noChangeArrowheads="1"/>
          </p:cNvSpPr>
          <p:nvPr/>
        </p:nvSpPr>
        <p:spPr bwMode="gray">
          <a:xfrm flipH="1">
            <a:off x="1071538" y="2693983"/>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29" name="Rectangle 20"/>
          <p:cNvSpPr>
            <a:spLocks noChangeArrowheads="1"/>
          </p:cNvSpPr>
          <p:nvPr/>
        </p:nvSpPr>
        <p:spPr bwMode="gray">
          <a:xfrm>
            <a:off x="1214414" y="2500306"/>
            <a:ext cx="6572296" cy="1231106"/>
          </a:xfrm>
          <a:prstGeom prst="rect">
            <a:avLst/>
          </a:prstGeom>
          <a:noFill/>
          <a:ln w="9525" algn="ctr">
            <a:noFill/>
            <a:miter lim="800000"/>
            <a:headEnd/>
            <a:tailEnd/>
          </a:ln>
          <a:effectLst/>
        </p:spPr>
        <p:txBody>
          <a:bodyPr wrap="square">
            <a:spAutoFit/>
          </a:bodyPr>
          <a:lstStyle/>
          <a:p>
            <a:pPr lvl="0" algn="just"/>
            <a:r>
              <a:rPr lang="es-ES" sz="2000" b="1" dirty="0" smtClean="0"/>
              <a:t>S</a:t>
            </a:r>
            <a:r>
              <a:rPr lang="es-ES" dirty="0" smtClean="0"/>
              <a:t>e recomienda realizar análisis sobre los datos en búsqueda de cuál sería la cantidad de muestras necesarias a ser recolectadas del campo, lo que ayudaría en cierto modo aumentar la precisión de los resultados.  </a:t>
            </a:r>
            <a:endParaRPr lang="es-ES" dirty="0"/>
          </a:p>
        </p:txBody>
      </p:sp>
      <p:sp>
        <p:nvSpPr>
          <p:cNvPr id="30" name="Oval 10"/>
          <p:cNvSpPr>
            <a:spLocks noChangeArrowheads="1"/>
          </p:cNvSpPr>
          <p:nvPr/>
        </p:nvSpPr>
        <p:spPr bwMode="gray">
          <a:xfrm flipH="1">
            <a:off x="500034" y="4101848"/>
            <a:ext cx="316435" cy="316435"/>
          </a:xfrm>
          <a:prstGeom prst="ellipse">
            <a:avLst/>
          </a:prstGeom>
          <a:solidFill>
            <a:srgbClr val="FA5900"/>
          </a:solidFill>
          <a:ln w="9525" algn="ctr">
            <a:noFill/>
            <a:round/>
            <a:headEnd/>
            <a:tailEnd/>
          </a:ln>
          <a:effectLst/>
        </p:spPr>
        <p:txBody>
          <a:bodyPr wrap="none" anchor="ctr"/>
          <a:lstStyle/>
          <a:p>
            <a:endParaRPr lang="es-ES"/>
          </a:p>
        </p:txBody>
      </p:sp>
      <p:sp>
        <p:nvSpPr>
          <p:cNvPr id="31" name="AutoShape 11"/>
          <p:cNvSpPr>
            <a:spLocks noChangeArrowheads="1"/>
          </p:cNvSpPr>
          <p:nvPr/>
        </p:nvSpPr>
        <p:spPr bwMode="gray">
          <a:xfrm flipH="1">
            <a:off x="866743" y="4101848"/>
            <a:ext cx="158217" cy="306389"/>
          </a:xfrm>
          <a:prstGeom prst="moon">
            <a:avLst>
              <a:gd name="adj" fmla="val 84019"/>
            </a:avLst>
          </a:prstGeom>
          <a:solidFill>
            <a:srgbClr val="FA5900">
              <a:alpha val="70000"/>
            </a:srgbClr>
          </a:solidFill>
          <a:ln w="9525" algn="ctr">
            <a:noFill/>
            <a:miter lim="800000"/>
            <a:headEnd/>
            <a:tailEnd/>
          </a:ln>
          <a:effectLst/>
        </p:spPr>
        <p:txBody>
          <a:bodyPr wrap="none" anchor="ctr"/>
          <a:lstStyle/>
          <a:p>
            <a:endParaRPr lang="es-ES"/>
          </a:p>
        </p:txBody>
      </p:sp>
      <p:sp>
        <p:nvSpPr>
          <p:cNvPr id="32" name="AutoShape 12"/>
          <p:cNvSpPr>
            <a:spLocks noChangeArrowheads="1"/>
          </p:cNvSpPr>
          <p:nvPr/>
        </p:nvSpPr>
        <p:spPr bwMode="gray">
          <a:xfrm flipH="1">
            <a:off x="993022" y="4101848"/>
            <a:ext cx="159473" cy="306389"/>
          </a:xfrm>
          <a:prstGeom prst="moon">
            <a:avLst>
              <a:gd name="adj" fmla="val 50000"/>
            </a:avLst>
          </a:prstGeom>
          <a:solidFill>
            <a:srgbClr val="FA5900">
              <a:alpha val="39999"/>
            </a:srgbClr>
          </a:solidFill>
          <a:ln w="9525" algn="ctr">
            <a:noFill/>
            <a:miter lim="800000"/>
            <a:headEnd/>
            <a:tailEnd/>
          </a:ln>
          <a:effectLst/>
        </p:spPr>
        <p:txBody>
          <a:bodyPr wrap="none" anchor="ctr"/>
          <a:lstStyle/>
          <a:p>
            <a:endParaRPr lang="es-ES"/>
          </a:p>
        </p:txBody>
      </p:sp>
      <p:sp>
        <p:nvSpPr>
          <p:cNvPr id="33" name="AutoShape 14"/>
          <p:cNvSpPr>
            <a:spLocks noChangeArrowheads="1"/>
          </p:cNvSpPr>
          <p:nvPr/>
        </p:nvSpPr>
        <p:spPr bwMode="gray">
          <a:xfrm flipH="1">
            <a:off x="1081057" y="4101848"/>
            <a:ext cx="159473" cy="306389"/>
          </a:xfrm>
          <a:prstGeom prst="moon">
            <a:avLst>
              <a:gd name="adj" fmla="val 50000"/>
            </a:avLst>
          </a:prstGeom>
          <a:solidFill>
            <a:srgbClr val="FA5900">
              <a:alpha val="20000"/>
            </a:srgbClr>
          </a:solidFill>
          <a:ln w="9525" algn="ctr">
            <a:noFill/>
            <a:miter lim="800000"/>
            <a:headEnd/>
            <a:tailEnd/>
          </a:ln>
          <a:effectLst/>
        </p:spPr>
        <p:txBody>
          <a:bodyPr wrap="none" anchor="ctr"/>
          <a:lstStyle/>
          <a:p>
            <a:endParaRPr lang="es-ES"/>
          </a:p>
        </p:txBody>
      </p:sp>
      <p:sp>
        <p:nvSpPr>
          <p:cNvPr id="34" name="Rectangle 20"/>
          <p:cNvSpPr>
            <a:spLocks noChangeArrowheads="1"/>
          </p:cNvSpPr>
          <p:nvPr/>
        </p:nvSpPr>
        <p:spPr bwMode="gray">
          <a:xfrm>
            <a:off x="1223933" y="3929066"/>
            <a:ext cx="6572296" cy="1508105"/>
          </a:xfrm>
          <a:prstGeom prst="rect">
            <a:avLst/>
          </a:prstGeom>
          <a:noFill/>
          <a:ln w="9525" algn="ctr">
            <a:noFill/>
            <a:miter lim="800000"/>
            <a:headEnd/>
            <a:tailEnd/>
          </a:ln>
          <a:effectLst/>
        </p:spPr>
        <p:txBody>
          <a:bodyPr wrap="square">
            <a:spAutoFit/>
          </a:bodyPr>
          <a:lstStyle/>
          <a:p>
            <a:pPr lvl="0" algn="just"/>
            <a:r>
              <a:rPr lang="es-ES" sz="2000" b="1" dirty="0" smtClean="0"/>
              <a:t>P</a:t>
            </a:r>
            <a:r>
              <a:rPr lang="es-ES" dirty="0" smtClean="0"/>
              <a:t>ara el caso  donde la dosis encontrada se encuentra fuera del rango de las dosis evaluadas, se debería realizar otros ensayos en donde se consideren dosis inferiores a las utilizadas, y de esta manera determinar con mayor precisión cual dosis deberá ser suministrada. </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D:\Mis documentos\Tesis\TESIS MARIO\TESIS FINAL\PRESENTACION\89024249.jpg"/>
          <p:cNvPicPr preferRelativeResize="0">
            <a:picLocks noChangeArrowheads="1"/>
          </p:cNvPicPr>
          <p:nvPr/>
        </p:nvPicPr>
        <p:blipFill>
          <a:blip r:embed="rId3"/>
          <a:srcRect l="7397" t="4464" r="887"/>
          <a:stretch>
            <a:fillRect/>
          </a:stretch>
        </p:blipFill>
        <p:spPr bwMode="auto">
          <a:xfrm>
            <a:off x="4946400" y="3661200"/>
            <a:ext cx="1738800" cy="882000"/>
          </a:xfrm>
          <a:prstGeom prst="rect">
            <a:avLst/>
          </a:prstGeom>
          <a:noFill/>
        </p:spPr>
      </p:pic>
      <p:sp>
        <p:nvSpPr>
          <p:cNvPr id="73733" name="Rectangle 5"/>
          <p:cNvSpPr>
            <a:spLocks noGrp="1" noChangeArrowheads="1"/>
          </p:cNvSpPr>
          <p:nvPr>
            <p:ph type="subTitle" idx="1"/>
          </p:nvPr>
        </p:nvSpPr>
        <p:spPr>
          <a:xfrm>
            <a:off x="2701926" y="4829188"/>
            <a:ext cx="3870338" cy="457200"/>
          </a:xfrm>
        </p:spPr>
        <p:txBody>
          <a:bodyPr/>
          <a:lstStyle/>
          <a:p>
            <a:r>
              <a:rPr lang="en-US" sz="1800" dirty="0" smtClean="0">
                <a:effectLst>
                  <a:outerShdw blurRad="38100" dist="38100" dir="2700000" algn="tl">
                    <a:srgbClr val="000000">
                      <a:alpha val="43137"/>
                    </a:srgbClr>
                  </a:outerShdw>
                </a:effectLst>
              </a:rPr>
              <a:t>Mario G. Lindao Díaz -Sánchez</a:t>
            </a:r>
            <a:endParaRPr lang="en-US" sz="1800" dirty="0">
              <a:effectLst>
                <a:outerShdw blurRad="38100" dist="38100" dir="2700000" algn="tl">
                  <a:srgbClr val="000000">
                    <a:alpha val="43137"/>
                  </a:srgbClr>
                </a:outerShdw>
              </a:effectLst>
            </a:endParaRPr>
          </a:p>
        </p:txBody>
      </p:sp>
      <p:pic>
        <p:nvPicPr>
          <p:cNvPr id="73735" name="Picture 7" descr="icon_1"/>
          <p:cNvPicPr>
            <a:picLocks noChangeAspect="1" noChangeArrowheads="1"/>
          </p:cNvPicPr>
          <p:nvPr/>
        </p:nvPicPr>
        <p:blipFill>
          <a:blip r:embed="rId4"/>
          <a:srcRect/>
          <a:stretch>
            <a:fillRect/>
          </a:stretch>
        </p:blipFill>
        <p:spPr bwMode="auto">
          <a:xfrm>
            <a:off x="2976316" y="4886332"/>
            <a:ext cx="238362" cy="25718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2" descr="D:\Mis documentos\Tesis\TESIS MARIO\SISTEMA CIBE\Figuras\LOGOCIBE.jpg"/>
          <p:cNvPicPr>
            <a:picLocks noChangeAspect="1" noChangeArrowheads="1"/>
          </p:cNvPicPr>
          <p:nvPr/>
        </p:nvPicPr>
        <p:blipFill>
          <a:blip r:embed="rId5" cstate="print"/>
          <a:srcRect/>
          <a:stretch>
            <a:fillRect/>
          </a:stretch>
        </p:blipFill>
        <p:spPr bwMode="auto">
          <a:xfrm>
            <a:off x="285720" y="1357298"/>
            <a:ext cx="857256" cy="1138762"/>
          </a:xfrm>
          <a:prstGeom prst="rect">
            <a:avLst/>
          </a:prstGeom>
          <a:noFill/>
          <a:effectLst>
            <a:outerShdw blurRad="50800" dist="38100" dir="18900000" algn="bl" rotWithShape="0">
              <a:prstClr val="black">
                <a:alpha val="40000"/>
              </a:prstClr>
            </a:outerShdw>
          </a:effectLst>
        </p:spPr>
      </p:pic>
      <p:pic>
        <p:nvPicPr>
          <p:cNvPr id="8" name="7 Imagen" descr="espol.gif"/>
          <p:cNvPicPr>
            <a:picLocks noChangeAspect="1"/>
          </p:cNvPicPr>
          <p:nvPr/>
        </p:nvPicPr>
        <p:blipFill>
          <a:blip r:embed="rId6"/>
          <a:stretch>
            <a:fillRect/>
          </a:stretch>
        </p:blipFill>
        <p:spPr>
          <a:xfrm>
            <a:off x="142844" y="19797"/>
            <a:ext cx="1143008" cy="1123187"/>
          </a:xfrm>
          <a:prstGeom prst="rect">
            <a:avLst/>
          </a:prstGeom>
          <a:effectLst>
            <a:outerShdw blurRad="50800" dist="38100" dir="18900000" algn="bl" rotWithShape="0">
              <a:prstClr val="black">
                <a:alpha val="40000"/>
              </a:prstClr>
            </a:outerShdw>
          </a:effectLst>
        </p:spPr>
      </p:pic>
      <p:sp>
        <p:nvSpPr>
          <p:cNvPr id="9" name="8 CuadroTexto"/>
          <p:cNvSpPr txBox="1"/>
          <p:nvPr/>
        </p:nvSpPr>
        <p:spPr>
          <a:xfrm>
            <a:off x="-71470" y="6429396"/>
            <a:ext cx="6715140"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dirty="0" smtClean="0">
                <a:ln w="11430">
                  <a:solidFill>
                    <a:srgbClr val="FC790C"/>
                  </a:solidFill>
                </a:ln>
                <a:solidFill>
                  <a:srgbClr val="FC790C"/>
                </a:solidFill>
                <a:effectLst>
                  <a:outerShdw blurRad="38100" dist="38100" dir="2700000" algn="tl">
                    <a:srgbClr val="000000">
                      <a:alpha val="43137"/>
                    </a:srgbClr>
                  </a:outerShdw>
                  <a:reflection blurRad="6350" stA="60000" endA="900" endPos="60000" dist="29997" dir="5400000" sy="-100000" algn="bl" rotWithShape="0"/>
                </a:effectLst>
              </a:rPr>
              <a:t>INGENIERÍA  EN  ESTADÍSTICA  </a:t>
            </a:r>
            <a:r>
              <a:rPr lang="es-ES" sz="2000" dirty="0" smtClean="0">
                <a:solidFill>
                  <a:schemeClr val="accent3"/>
                </a:solidFill>
                <a:effectLst>
                  <a:outerShdw blurRad="38100" dist="38100" dir="2700000" algn="tl">
                    <a:srgbClr val="000000">
                      <a:alpha val="43137"/>
                    </a:srgbClr>
                  </a:outerShdw>
                  <a:reflection blurRad="6350" stA="60000" endA="900" endPos="60000" dist="29997" dir="5400000" sy="-100000" algn="bl" rotWithShape="0"/>
                </a:effectLst>
              </a:rPr>
              <a:t>INFORMÁTICA</a:t>
            </a:r>
            <a:endParaRPr lang="es-ES" sz="2000" dirty="0">
              <a:ln w="11430">
                <a:solidFill>
                  <a:srgbClr val="FC790C"/>
                </a:solidFill>
              </a:ln>
              <a:solidFill>
                <a:srgbClr val="FC790C"/>
              </a:solidFill>
              <a:effectLst>
                <a:outerShdw blurRad="38100" dist="38100" dir="2700000" algn="tl">
                  <a:srgbClr val="000000">
                    <a:alpha val="43137"/>
                  </a:srgbClr>
                </a:outerShdw>
                <a:reflection blurRad="6350" stA="60000" endA="900" endPos="60000" dist="29997" dir="5400000" sy="-100000" algn="bl" rotWithShape="0"/>
              </a:effectLst>
            </a:endParaRPr>
          </a:p>
        </p:txBody>
      </p:sp>
      <p:pic>
        <p:nvPicPr>
          <p:cNvPr id="10" name="Picture 2" descr="C:\Documents and Settings\GONZALO\Escritorio\Nueva carpeta\header_logo.png"/>
          <p:cNvPicPr>
            <a:picLocks noChangeAspect="1" noChangeArrowheads="1"/>
          </p:cNvPicPr>
          <p:nvPr/>
        </p:nvPicPr>
        <p:blipFill>
          <a:blip r:embed="rId7">
            <a:lum/>
          </a:blip>
          <a:srcRect/>
          <a:stretch>
            <a:fillRect/>
          </a:stretch>
        </p:blipFill>
        <p:spPr bwMode="auto">
          <a:xfrm>
            <a:off x="7500958" y="6511015"/>
            <a:ext cx="1079507" cy="346985"/>
          </a:xfrm>
          <a:prstGeom prst="rect">
            <a:avLst/>
          </a:prstGeom>
          <a:noFill/>
          <a:effectLst>
            <a:outerShdw blurRad="50800" dist="38100" dir="18900000" algn="bl" rotWithShape="0">
              <a:prstClr val="black">
                <a:alpha val="40000"/>
              </a:prstClr>
            </a:outerShdw>
          </a:effectLst>
        </p:spPr>
      </p:pic>
      <p:pic>
        <p:nvPicPr>
          <p:cNvPr id="15364" name="Picture 4" descr="D:\Mis documentos\Tesis\TESIS MARIO\TESIS FINAL\PRESENTACION\0410339aec.jpg"/>
          <p:cNvPicPr preferRelativeResize="0">
            <a:picLocks noChangeArrowheads="1"/>
          </p:cNvPicPr>
          <p:nvPr/>
        </p:nvPicPr>
        <p:blipFill>
          <a:blip r:embed="rId8"/>
          <a:srcRect/>
          <a:stretch>
            <a:fillRect/>
          </a:stretch>
        </p:blipFill>
        <p:spPr bwMode="auto">
          <a:xfrm>
            <a:off x="6678000" y="2714620"/>
            <a:ext cx="1751652" cy="943200"/>
          </a:xfrm>
          <a:prstGeom prst="rect">
            <a:avLst/>
          </a:prstGeom>
          <a:noFill/>
        </p:spPr>
      </p:pic>
      <p:pic>
        <p:nvPicPr>
          <p:cNvPr id="16" name="Picture 4" descr="D:\Mis documentos\Tesis\TESIS MARIO\TESIS FINAL\PRESENTACION\0410339aec.jpg"/>
          <p:cNvPicPr preferRelativeResize="0">
            <a:picLocks noChangeArrowheads="1"/>
          </p:cNvPicPr>
          <p:nvPr/>
        </p:nvPicPr>
        <p:blipFill>
          <a:blip r:embed="rId8"/>
          <a:srcRect/>
          <a:stretch>
            <a:fillRect/>
          </a:stretch>
        </p:blipFill>
        <p:spPr bwMode="auto">
          <a:xfrm>
            <a:off x="4942800" y="594000"/>
            <a:ext cx="1746000" cy="885600"/>
          </a:xfrm>
          <a:prstGeom prst="rect">
            <a:avLst/>
          </a:prstGeom>
          <a:noFill/>
          <a:ln>
            <a:noFill/>
          </a:ln>
        </p:spPr>
      </p:pic>
      <p:pic>
        <p:nvPicPr>
          <p:cNvPr id="15363" name="Picture 3" descr="D:\Mis documentos\Tesis\TESIS MARIO\TESIS FINAL\PRESENTACION\98841062.jpg"/>
          <p:cNvPicPr preferRelativeResize="0">
            <a:picLocks noChangeArrowheads="1"/>
          </p:cNvPicPr>
          <p:nvPr/>
        </p:nvPicPr>
        <p:blipFill>
          <a:blip r:embed="rId9"/>
          <a:srcRect t="15443" b="6210"/>
          <a:stretch>
            <a:fillRect/>
          </a:stretch>
        </p:blipFill>
        <p:spPr bwMode="auto">
          <a:xfrm>
            <a:off x="6678000" y="4550400"/>
            <a:ext cx="1738800" cy="885600"/>
          </a:xfrm>
          <a:prstGeom prst="rect">
            <a:avLst/>
          </a:prstGeom>
          <a:noFill/>
        </p:spPr>
      </p:pic>
      <p:pic>
        <p:nvPicPr>
          <p:cNvPr id="14" name="Picture 5" descr="D:\Mis documentos\Mis imágenes\wallpapers\Leaf%20Curl.jpg"/>
          <p:cNvPicPr preferRelativeResize="0">
            <a:picLocks noChangeArrowheads="1"/>
          </p:cNvPicPr>
          <p:nvPr/>
        </p:nvPicPr>
        <p:blipFill>
          <a:blip r:embed="rId10" cstate="print"/>
          <a:srcRect/>
          <a:stretch>
            <a:fillRect/>
          </a:stretch>
        </p:blipFill>
        <p:spPr bwMode="auto">
          <a:xfrm>
            <a:off x="4942800" y="594000"/>
            <a:ext cx="1746000" cy="885600"/>
          </a:xfrm>
          <a:prstGeom prst="rect">
            <a:avLst/>
          </a:prstGeom>
          <a:noFill/>
          <a:ln>
            <a:noFill/>
          </a:ln>
        </p:spPr>
      </p:pic>
      <p:sp>
        <p:nvSpPr>
          <p:cNvPr id="17" name="Rectangle 4"/>
          <p:cNvSpPr>
            <a:spLocks noGrp="1" noChangeArrowheads="1"/>
          </p:cNvSpPr>
          <p:nvPr>
            <p:ph type="ctrTitle"/>
          </p:nvPr>
        </p:nvSpPr>
        <p:spPr>
          <a:xfrm>
            <a:off x="1357290" y="1714488"/>
            <a:ext cx="5214974" cy="1714512"/>
          </a:xfrm>
        </p:spPr>
        <p:txBody>
          <a:bodyPr/>
          <a:lstStyle/>
          <a:p>
            <a:pPr algn="ctr"/>
            <a:r>
              <a:rPr lang="es-ES" sz="6000" b="1" dirty="0" smtClean="0">
                <a:effectLst>
                  <a:outerShdw blurRad="38100" dist="38100" dir="2700000" algn="tl">
                    <a:srgbClr val="000000">
                      <a:alpha val="43137"/>
                    </a:srgbClr>
                  </a:outerShdw>
                </a:effectLst>
              </a:rPr>
              <a:t>GRACIAS</a:t>
            </a:r>
            <a:endParaRPr lang="en-US" sz="6000" b="1" dirty="0">
              <a:solidFill>
                <a:srgbClr val="B8E32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smtClean="0">
                <a:effectLst>
                  <a:outerShdw blurRad="38100" dist="38100" dir="2700000" algn="tl">
                    <a:srgbClr val="000000">
                      <a:alpha val="43137"/>
                    </a:srgbClr>
                  </a:outerShdw>
                </a:effectLst>
              </a:rPr>
              <a:t>Los </a:t>
            </a:r>
            <a:r>
              <a:rPr lang="en-US" dirty="0" err="1" smtClean="0">
                <a:effectLst>
                  <a:outerShdw blurRad="38100" dist="38100" dir="2700000" algn="tl">
                    <a:srgbClr val="000000">
                      <a:alpha val="43137"/>
                    </a:srgbClr>
                  </a:outerShdw>
                </a:effectLst>
              </a:rPr>
              <a:t>Fungicidas</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9 CuadroTexto"/>
          <p:cNvSpPr txBox="1"/>
          <p:nvPr/>
        </p:nvSpPr>
        <p:spPr>
          <a:xfrm>
            <a:off x="500034" y="1481113"/>
            <a:ext cx="7286676" cy="2662267"/>
          </a:xfrm>
          <a:prstGeom prst="rect">
            <a:avLst/>
          </a:prstGeom>
          <a:noFill/>
        </p:spPr>
        <p:txBody>
          <a:bodyPr wrap="square" rtlCol="0">
            <a:spAutoFit/>
          </a:bodyPr>
          <a:lstStyle/>
          <a:p>
            <a:pPr algn="just"/>
            <a:r>
              <a:rPr lang="es-ES" sz="2000" b="1" dirty="0" smtClean="0"/>
              <a:t>U</a:t>
            </a:r>
            <a:r>
              <a:rPr lang="es-ES" dirty="0" smtClean="0"/>
              <a:t>na de las prácticas más utilizadas para el </a:t>
            </a:r>
            <a:r>
              <a:rPr lang="es-ES" sz="1900" dirty="0" smtClean="0">
                <a:solidFill>
                  <a:schemeClr val="tx2">
                    <a:lumMod val="75000"/>
                  </a:schemeClr>
                </a:solidFill>
                <a:latin typeface="+mn-lt"/>
              </a:rPr>
              <a:t>control</a:t>
            </a:r>
            <a:r>
              <a:rPr lang="es-ES" dirty="0" smtClean="0"/>
              <a:t> de la Sigatoka negra es la aplicación de </a:t>
            </a:r>
            <a:r>
              <a:rPr lang="es-ES" sz="1900" dirty="0" smtClean="0">
                <a:solidFill>
                  <a:schemeClr val="tx2">
                    <a:lumMod val="75000"/>
                  </a:schemeClr>
                </a:solidFill>
                <a:latin typeface="+mn-lt"/>
              </a:rPr>
              <a:t>fungicidas</a:t>
            </a:r>
            <a:r>
              <a:rPr lang="es-ES" dirty="0" smtClean="0"/>
              <a:t>, que ayudan a la reducción de los niveles de contaminación. Los fungicidas son aplicados de manera </a:t>
            </a:r>
            <a:r>
              <a:rPr lang="es-ES" sz="1900" dirty="0" smtClean="0">
                <a:solidFill>
                  <a:schemeClr val="tx2">
                    <a:lumMod val="75000"/>
                  </a:schemeClr>
                </a:solidFill>
                <a:latin typeface="+mn-lt"/>
              </a:rPr>
              <a:t>aérea</a:t>
            </a:r>
            <a:r>
              <a:rPr lang="es-ES" dirty="0" smtClean="0"/>
              <a:t> sobre grandes cultivos o plantaciones exportadoras y por medio </a:t>
            </a:r>
            <a:r>
              <a:rPr lang="es-ES" sz="1900" dirty="0" smtClean="0">
                <a:solidFill>
                  <a:schemeClr val="tx2">
                    <a:lumMod val="75000"/>
                  </a:schemeClr>
                </a:solidFill>
                <a:latin typeface="+mn-lt"/>
              </a:rPr>
              <a:t>terrestre</a:t>
            </a:r>
            <a:r>
              <a:rPr lang="es-ES" dirty="0" smtClean="0"/>
              <a:t> con mochilas fumigadoras, comúnmente usados sobre pequeños cultivos para satisfacer los mercados locales.  </a:t>
            </a:r>
          </a:p>
          <a:p>
            <a:pPr algn="just"/>
            <a:r>
              <a:rPr lang="es-ES" dirty="0" smtClean="0"/>
              <a:t>            </a:t>
            </a:r>
          </a:p>
          <a:p>
            <a:pPr algn="just"/>
            <a:r>
              <a:rPr lang="es-ES" dirty="0" smtClean="0"/>
              <a:t>Los tipos de fungicidas utilizados para combatir el ataque de la enfermedad son:</a:t>
            </a:r>
            <a:endParaRPr lang="es-ES" dirty="0"/>
          </a:p>
        </p:txBody>
      </p:sp>
      <p:sp>
        <p:nvSpPr>
          <p:cNvPr id="53" name="Oval 54"/>
          <p:cNvSpPr>
            <a:spLocks noChangeArrowheads="1"/>
          </p:cNvSpPr>
          <p:nvPr/>
        </p:nvSpPr>
        <p:spPr bwMode="gray">
          <a:xfrm>
            <a:off x="2643174" y="4362459"/>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endParaRPr lang="es-ES"/>
          </a:p>
        </p:txBody>
      </p:sp>
      <p:grpSp>
        <p:nvGrpSpPr>
          <p:cNvPr id="54" name="Group 65"/>
          <p:cNvGrpSpPr>
            <a:grpSpLocks/>
          </p:cNvGrpSpPr>
          <p:nvPr/>
        </p:nvGrpSpPr>
        <p:grpSpPr bwMode="auto">
          <a:xfrm>
            <a:off x="2871775" y="4257684"/>
            <a:ext cx="2486043" cy="457200"/>
            <a:chOff x="1536" y="1470"/>
            <a:chExt cx="3078" cy="288"/>
          </a:xfrm>
          <a:effectLst>
            <a:outerShdw blurRad="50800" dist="38100" dir="5400000" algn="t" rotWithShape="0">
              <a:prstClr val="black">
                <a:alpha val="40000"/>
              </a:prstClr>
            </a:outerShdw>
          </a:effectLst>
        </p:grpSpPr>
        <p:sp>
          <p:nvSpPr>
            <p:cNvPr id="55" name="Line 53"/>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endParaRPr lang="es-ES"/>
            </a:p>
          </p:txBody>
        </p:sp>
        <p:sp>
          <p:nvSpPr>
            <p:cNvPr id="56" name="AutoShape 64"/>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endParaRPr lang="es-ES"/>
            </a:p>
          </p:txBody>
        </p:sp>
      </p:grpSp>
      <p:sp>
        <p:nvSpPr>
          <p:cNvPr id="63" name="Oval 45"/>
          <p:cNvSpPr>
            <a:spLocks noChangeArrowheads="1"/>
          </p:cNvSpPr>
          <p:nvPr/>
        </p:nvSpPr>
        <p:spPr bwMode="gray">
          <a:xfrm>
            <a:off x="2643174" y="4962535"/>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endParaRPr lang="es-ES"/>
          </a:p>
        </p:txBody>
      </p:sp>
      <p:grpSp>
        <p:nvGrpSpPr>
          <p:cNvPr id="64" name="Group 69"/>
          <p:cNvGrpSpPr>
            <a:grpSpLocks/>
          </p:cNvGrpSpPr>
          <p:nvPr/>
        </p:nvGrpSpPr>
        <p:grpSpPr bwMode="auto">
          <a:xfrm>
            <a:off x="2871775" y="4857760"/>
            <a:ext cx="2486044" cy="457200"/>
            <a:chOff x="1536" y="1470"/>
            <a:chExt cx="3078" cy="288"/>
          </a:xfrm>
          <a:effectLst>
            <a:outerShdw blurRad="50800" dist="38100" dir="5400000" algn="t" rotWithShape="0">
              <a:prstClr val="black">
                <a:alpha val="40000"/>
              </a:prstClr>
            </a:outerShdw>
          </a:effectLst>
        </p:grpSpPr>
        <p:sp>
          <p:nvSpPr>
            <p:cNvPr id="65" name="Line 70"/>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endParaRPr lang="es-ES"/>
            </a:p>
          </p:txBody>
        </p:sp>
        <p:sp>
          <p:nvSpPr>
            <p:cNvPr id="66" name="AutoShape 71"/>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endParaRPr lang="es-ES"/>
            </a:p>
          </p:txBody>
        </p:sp>
      </p:grpSp>
      <p:sp>
        <p:nvSpPr>
          <p:cNvPr id="77" name="Rectangle 58"/>
          <p:cNvSpPr>
            <a:spLocks noChangeArrowheads="1"/>
          </p:cNvSpPr>
          <p:nvPr/>
        </p:nvSpPr>
        <p:spPr bwMode="gray">
          <a:xfrm>
            <a:off x="3418144" y="4316980"/>
            <a:ext cx="1582484" cy="369332"/>
          </a:xfrm>
          <a:prstGeom prst="rect">
            <a:avLst/>
          </a:prstGeom>
          <a:noFill/>
          <a:ln w="9525">
            <a:noFill/>
            <a:miter lim="800000"/>
            <a:headEnd/>
            <a:tailEnd/>
          </a:ln>
          <a:effectLst/>
        </p:spPr>
        <p:txBody>
          <a:bodyPr wrap="none">
            <a:spAutoFit/>
          </a:bodyPr>
          <a:lstStyle/>
          <a:p>
            <a:pPr eaLnBrk="0" hangingPunct="0"/>
            <a:r>
              <a:rPr lang="en-US" b="1" dirty="0" smtClean="0"/>
              <a:t>Protectantes</a:t>
            </a:r>
            <a:endParaRPr lang="en-US" b="1" dirty="0"/>
          </a:p>
        </p:txBody>
      </p:sp>
      <p:sp>
        <p:nvSpPr>
          <p:cNvPr id="79" name="Rectangle 60"/>
          <p:cNvSpPr>
            <a:spLocks noChangeArrowheads="1"/>
          </p:cNvSpPr>
          <p:nvPr/>
        </p:nvSpPr>
        <p:spPr bwMode="gray">
          <a:xfrm>
            <a:off x="3500430" y="4929198"/>
            <a:ext cx="1402948" cy="369332"/>
          </a:xfrm>
          <a:prstGeom prst="rect">
            <a:avLst/>
          </a:prstGeom>
          <a:noFill/>
          <a:ln w="9525">
            <a:noFill/>
            <a:miter lim="800000"/>
            <a:headEnd/>
            <a:tailEnd/>
          </a:ln>
          <a:effectLst/>
        </p:spPr>
        <p:txBody>
          <a:bodyPr wrap="none">
            <a:spAutoFit/>
          </a:bodyPr>
          <a:lstStyle/>
          <a:p>
            <a:pPr eaLnBrk="0" hangingPunct="0"/>
            <a:r>
              <a:rPr lang="en-US" b="1" dirty="0" smtClean="0"/>
              <a:t>Sistémicos</a:t>
            </a:r>
            <a:endParaRPr lang="en-US" b="1" dirty="0"/>
          </a:p>
        </p:txBody>
      </p:sp>
      <p:sp>
        <p:nvSpPr>
          <p:cNvPr id="83" name="Oval 48"/>
          <p:cNvSpPr>
            <a:spLocks noChangeArrowheads="1"/>
          </p:cNvSpPr>
          <p:nvPr/>
        </p:nvSpPr>
        <p:spPr bwMode="gray">
          <a:xfrm>
            <a:off x="2643174" y="5581668"/>
            <a:ext cx="228600" cy="228600"/>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endParaRPr lang="es-ES"/>
          </a:p>
        </p:txBody>
      </p:sp>
      <p:grpSp>
        <p:nvGrpSpPr>
          <p:cNvPr id="84" name="Group 72"/>
          <p:cNvGrpSpPr>
            <a:grpSpLocks/>
          </p:cNvGrpSpPr>
          <p:nvPr/>
        </p:nvGrpSpPr>
        <p:grpSpPr bwMode="auto">
          <a:xfrm>
            <a:off x="2871775" y="5472130"/>
            <a:ext cx="2486043" cy="457200"/>
            <a:chOff x="1536" y="1470"/>
            <a:chExt cx="3078" cy="288"/>
          </a:xfrm>
          <a:effectLst>
            <a:outerShdw blurRad="50800" dist="38100" dir="5400000" algn="t" rotWithShape="0">
              <a:prstClr val="black">
                <a:alpha val="40000"/>
              </a:prstClr>
            </a:outerShdw>
          </a:effectLst>
        </p:grpSpPr>
        <p:sp>
          <p:nvSpPr>
            <p:cNvPr id="85" name="Line 73"/>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endParaRPr lang="es-ES"/>
            </a:p>
          </p:txBody>
        </p:sp>
        <p:sp>
          <p:nvSpPr>
            <p:cNvPr id="86" name="AutoShape 74"/>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endParaRPr lang="es-ES"/>
            </a:p>
          </p:txBody>
        </p:sp>
      </p:grpSp>
      <p:sp>
        <p:nvSpPr>
          <p:cNvPr id="87" name="Rectangle 60"/>
          <p:cNvSpPr>
            <a:spLocks noChangeArrowheads="1"/>
          </p:cNvSpPr>
          <p:nvPr/>
        </p:nvSpPr>
        <p:spPr bwMode="gray">
          <a:xfrm>
            <a:off x="3601374" y="5543568"/>
            <a:ext cx="1184940" cy="369332"/>
          </a:xfrm>
          <a:prstGeom prst="rect">
            <a:avLst/>
          </a:prstGeom>
          <a:noFill/>
          <a:ln w="9525">
            <a:noFill/>
            <a:miter lim="800000"/>
            <a:headEnd/>
            <a:tailEnd/>
          </a:ln>
          <a:effectLst/>
        </p:spPr>
        <p:txBody>
          <a:bodyPr wrap="none">
            <a:spAutoFit/>
          </a:bodyPr>
          <a:lstStyle/>
          <a:p>
            <a:pPr eaLnBrk="0" hangingPunct="0"/>
            <a:r>
              <a:rPr lang="en-US" b="1" dirty="0" smtClean="0"/>
              <a:t>Contacto</a:t>
            </a:r>
            <a:endParaRPr lang="en-US" b="1" dirty="0"/>
          </a:p>
        </p:txBody>
      </p:sp>
      <p:sp>
        <p:nvSpPr>
          <p:cNvPr id="23" name="22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24" name="23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25" name="24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27"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28"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29"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err="1" smtClean="0">
                <a:effectLst>
                  <a:outerShdw blurRad="38100" dist="38100" dir="2700000" algn="tl">
                    <a:srgbClr val="000000">
                      <a:alpha val="43137"/>
                    </a:srgbClr>
                  </a:outerShdw>
                </a:effectLst>
              </a:rPr>
              <a:t>Proceso</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Sensibilidad</a:t>
            </a:r>
            <a:endParaRPr lang="en-US" sz="1800" dirty="0">
              <a:effectLst>
                <a:outerShdw blurRad="38100" dist="38100" dir="2700000" algn="tl">
                  <a:srgbClr val="000000">
                    <a:alpha val="43137"/>
                  </a:srgbClr>
                </a:outerShdw>
              </a:effectLst>
            </a:endParaRPr>
          </a:p>
        </p:txBody>
      </p:sp>
      <p:sp>
        <p:nvSpPr>
          <p:cNvPr id="236547" name="AutoShape 3"/>
          <p:cNvSpPr>
            <a:spLocks noChangeArrowheads="1"/>
          </p:cNvSpPr>
          <p:nvPr/>
        </p:nvSpPr>
        <p:spPr bwMode="gray">
          <a:xfrm>
            <a:off x="452438" y="1444625"/>
            <a:ext cx="2439987"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chemeClr val="accent2"/>
            </a:extrusionClr>
          </a:sp3d>
        </p:spPr>
        <p:txBody>
          <a:bodyPr wrap="none" anchor="ctr">
            <a:flatTx/>
          </a:bodyPr>
          <a:lstStyle/>
          <a:p>
            <a:endParaRPr lang="es-ES"/>
          </a:p>
        </p:txBody>
      </p:sp>
      <p:sp>
        <p:nvSpPr>
          <p:cNvPr id="236548" name="AutoShape 4"/>
          <p:cNvSpPr>
            <a:spLocks noChangeArrowheads="1"/>
          </p:cNvSpPr>
          <p:nvPr/>
        </p:nvSpPr>
        <p:spPr bwMode="gray">
          <a:xfrm>
            <a:off x="3094038" y="1444625"/>
            <a:ext cx="2439987" cy="2000250"/>
          </a:xfrm>
          <a:prstGeom prst="rightArrowCallout">
            <a:avLst>
              <a:gd name="adj1" fmla="val 28435"/>
              <a:gd name="adj2" fmla="val 21477"/>
              <a:gd name="adj3" fmla="val 8889"/>
              <a:gd name="adj4" fmla="val 86532"/>
            </a:avLst>
          </a:prstGeom>
          <a:gradFill rotWithShape="1">
            <a:gsLst>
              <a:gs pos="0">
                <a:srgbClr val="99CCFF">
                  <a:alpha val="89999"/>
                </a:srgbClr>
              </a:gs>
              <a:gs pos="100000">
                <a:srgbClr val="CCECFF"/>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rgbClr val="99CCFF"/>
            </a:extrusionClr>
          </a:sp3d>
        </p:spPr>
        <p:txBody>
          <a:bodyPr wrap="none" anchor="ctr">
            <a:flatTx/>
          </a:bodyPr>
          <a:lstStyle/>
          <a:p>
            <a:endParaRPr lang="es-ES"/>
          </a:p>
        </p:txBody>
      </p:sp>
      <p:sp>
        <p:nvSpPr>
          <p:cNvPr id="236549" name="Rectangle 5"/>
          <p:cNvSpPr>
            <a:spLocks noChangeArrowheads="1"/>
          </p:cNvSpPr>
          <p:nvPr/>
        </p:nvSpPr>
        <p:spPr bwMode="gray">
          <a:xfrm>
            <a:off x="3094038" y="1371600"/>
            <a:ext cx="2109787" cy="515938"/>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headEnd/>
            <a:tailEnd/>
          </a:ln>
          <a:effectLst/>
          <a:scene3d>
            <a:camera prst="legacyPerspectiveTopRight"/>
            <a:lightRig rig="legacyFlat3" dir="b"/>
          </a:scene3d>
          <a:sp3d extrusionH="227000" prstMaterial="legacyMetal">
            <a:bevelT w="13500" h="13500" prst="angle"/>
            <a:bevelB w="13500" h="13500" prst="angle"/>
            <a:extrusionClr>
              <a:schemeClr val="accent1"/>
            </a:extrusionClr>
          </a:sp3d>
        </p:spPr>
        <p:txBody>
          <a:bodyPr wrap="none" anchor="ctr">
            <a:flatTx/>
          </a:bodyPr>
          <a:lstStyle/>
          <a:p>
            <a:endParaRPr lang="es-ES"/>
          </a:p>
        </p:txBody>
      </p:sp>
      <p:sp>
        <p:nvSpPr>
          <p:cNvPr id="236550" name="AutoShape 6"/>
          <p:cNvSpPr>
            <a:spLocks noChangeArrowheads="1"/>
          </p:cNvSpPr>
          <p:nvPr/>
        </p:nvSpPr>
        <p:spPr bwMode="gray">
          <a:xfrm rot="5400000">
            <a:off x="5631656" y="1539082"/>
            <a:ext cx="2308225" cy="2119312"/>
          </a:xfrm>
          <a:prstGeom prst="rightArrowCallout">
            <a:avLst>
              <a:gd name="adj1" fmla="val 28435"/>
              <a:gd name="adj2" fmla="val 21477"/>
              <a:gd name="adj3" fmla="val 7937"/>
              <a:gd name="adj4" fmla="val 86532"/>
            </a:avLst>
          </a:prstGeom>
          <a:gradFill rotWithShape="1">
            <a:gsLst>
              <a:gs pos="0">
                <a:schemeClr val="accent2"/>
              </a:gs>
              <a:gs pos="50000">
                <a:schemeClr val="accent2">
                  <a:gamma/>
                  <a:tint val="48627"/>
                  <a:invGamma/>
                  <a:alpha val="89999"/>
                </a:schemeClr>
              </a:gs>
              <a:gs pos="100000">
                <a:schemeClr val="accent2"/>
              </a:gs>
            </a:gsLst>
            <a:lin ang="2700000" scaled="1"/>
          </a:gradFill>
          <a:ln w="9525" algn="ctr">
            <a:noFill/>
            <a:miter lim="800000"/>
            <a:headEnd/>
            <a:tailEnd/>
          </a:ln>
          <a:effectLst/>
          <a:scene3d>
            <a:camera prst="legacyPerspectiveTop"/>
            <a:lightRig rig="legacyFlat3" dir="b"/>
          </a:scene3d>
          <a:sp3d extrusionH="163500" prstMaterial="legacyMetal">
            <a:bevelT w="13500" h="13500" prst="angle"/>
            <a:bevelB w="13500" h="13500" prst="angle"/>
            <a:extrusionClr>
              <a:srgbClr val="99CCFF"/>
            </a:extrusionClr>
          </a:sp3d>
        </p:spPr>
        <p:txBody>
          <a:bodyPr wrap="none" anchor="ctr">
            <a:flatTx/>
          </a:bodyPr>
          <a:lstStyle/>
          <a:p>
            <a:endParaRPr lang="es-ES"/>
          </a:p>
        </p:txBody>
      </p:sp>
      <p:sp>
        <p:nvSpPr>
          <p:cNvPr id="236551" name="Rectangle 7"/>
          <p:cNvSpPr>
            <a:spLocks noChangeArrowheads="1"/>
          </p:cNvSpPr>
          <p:nvPr/>
        </p:nvSpPr>
        <p:spPr bwMode="gray">
          <a:xfrm>
            <a:off x="5726113" y="1371600"/>
            <a:ext cx="2119312" cy="515938"/>
          </a:xfrm>
          <a:prstGeom prst="rect">
            <a:avLst/>
          </a:prstGeom>
          <a:gradFill rotWithShape="1">
            <a:gsLst>
              <a:gs pos="0">
                <a:schemeClr val="accent2"/>
              </a:gs>
              <a:gs pos="50000">
                <a:schemeClr val="accent2">
                  <a:gamma/>
                  <a:shade val="81961"/>
                  <a:invGamma/>
                </a:schemeClr>
              </a:gs>
              <a:gs pos="100000">
                <a:schemeClr val="accent2"/>
              </a:gs>
            </a:gsLst>
            <a:lin ang="2700000" scaled="1"/>
          </a:gradFill>
          <a:ln w="9525" algn="ctr">
            <a:noFill/>
            <a:miter lim="800000"/>
            <a:headEnd/>
            <a:tailEnd/>
          </a:ln>
          <a:effectLst/>
          <a:scene3d>
            <a:camera prst="legacyPerspectiveTop"/>
            <a:lightRig rig="legacyFlat3" dir="b"/>
          </a:scene3d>
          <a:sp3d extrusionH="163500" prstMaterial="legacyMetal">
            <a:bevelT w="13500" h="13500" prst="angle"/>
            <a:bevelB w="13500" h="13500" prst="angle"/>
            <a:extrusionClr>
              <a:schemeClr val="accent2"/>
            </a:extrusionClr>
          </a:sp3d>
        </p:spPr>
        <p:txBody>
          <a:bodyPr wrap="none" anchor="ctr">
            <a:flatTx/>
          </a:bodyPr>
          <a:lstStyle/>
          <a:p>
            <a:endParaRPr lang="es-ES"/>
          </a:p>
        </p:txBody>
      </p:sp>
      <p:sp>
        <p:nvSpPr>
          <p:cNvPr id="236552" name="AutoShape 8"/>
          <p:cNvSpPr>
            <a:spLocks noChangeArrowheads="1"/>
          </p:cNvSpPr>
          <p:nvPr/>
        </p:nvSpPr>
        <p:spPr bwMode="gray">
          <a:xfrm flipH="1">
            <a:off x="2787650" y="4056063"/>
            <a:ext cx="2439988"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headEnd/>
            <a:tailEnd/>
          </a:ln>
          <a:effectLst/>
          <a:scene3d>
            <a:camera prst="legacyPerspectiveTopLeft"/>
            <a:lightRig rig="legacyFlat3" dir="b"/>
          </a:scene3d>
          <a:sp3d extrusionH="163500" prstMaterial="legacyMetal">
            <a:bevelT w="13500" h="13500" prst="angle"/>
            <a:bevelB w="13500" h="13500" prst="angle"/>
            <a:extrusionClr>
              <a:schemeClr val="accent2"/>
            </a:extrusionClr>
          </a:sp3d>
        </p:spPr>
        <p:txBody>
          <a:bodyPr wrap="none" anchor="ctr">
            <a:flatTx/>
          </a:bodyPr>
          <a:lstStyle/>
          <a:p>
            <a:endParaRPr lang="es-ES"/>
          </a:p>
        </p:txBody>
      </p:sp>
      <p:sp>
        <p:nvSpPr>
          <p:cNvPr id="236553" name="Rectangle 9"/>
          <p:cNvSpPr>
            <a:spLocks noChangeArrowheads="1"/>
          </p:cNvSpPr>
          <p:nvPr/>
        </p:nvSpPr>
        <p:spPr bwMode="gray">
          <a:xfrm>
            <a:off x="3114675" y="3900488"/>
            <a:ext cx="2112963" cy="515937"/>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headEnd/>
            <a:tailEnd/>
          </a:ln>
          <a:effectLst/>
          <a:scene3d>
            <a:camera prst="legacyPerspectiveTopLeft"/>
            <a:lightRig rig="legacyFlat3" dir="b"/>
          </a:scene3d>
          <a:sp3d extrusionH="188900" prstMaterial="legacyMetal">
            <a:bevelT w="13500" h="13500" prst="angle"/>
            <a:bevelB w="13500" h="13500" prst="angle"/>
            <a:extrusionClr>
              <a:schemeClr val="accent2"/>
            </a:extrusionClr>
          </a:sp3d>
        </p:spPr>
        <p:txBody>
          <a:bodyPr wrap="none" anchor="ctr">
            <a:flatTx/>
          </a:bodyPr>
          <a:lstStyle/>
          <a:p>
            <a:endParaRPr lang="es-ES"/>
          </a:p>
        </p:txBody>
      </p:sp>
      <p:sp>
        <p:nvSpPr>
          <p:cNvPr id="236554" name="AutoShape 10"/>
          <p:cNvSpPr>
            <a:spLocks noChangeArrowheads="1"/>
          </p:cNvSpPr>
          <p:nvPr/>
        </p:nvSpPr>
        <p:spPr bwMode="gray">
          <a:xfrm flipH="1">
            <a:off x="5399088" y="4056063"/>
            <a:ext cx="2439987" cy="2000250"/>
          </a:xfrm>
          <a:prstGeom prst="rightArrowCallout">
            <a:avLst>
              <a:gd name="adj1" fmla="val 28435"/>
              <a:gd name="adj2" fmla="val 21477"/>
              <a:gd name="adj3" fmla="val 8889"/>
              <a:gd name="adj4" fmla="val 86532"/>
            </a:avLst>
          </a:prstGeom>
          <a:gradFill rotWithShape="1">
            <a:gsLst>
              <a:gs pos="0">
                <a:srgbClr val="99CCFF">
                  <a:alpha val="89999"/>
                </a:srgbClr>
              </a:gs>
              <a:gs pos="100000">
                <a:srgbClr val="CCECFF"/>
              </a:gs>
            </a:gsLst>
            <a:lin ang="2700000" scaled="1"/>
          </a:gradFill>
          <a:ln w="9525" algn="ctr">
            <a:noFill/>
            <a:miter lim="800000"/>
            <a:headEnd/>
            <a:tailEnd/>
          </a:ln>
          <a:effectLst/>
          <a:scene3d>
            <a:camera prst="legacyPerspectiveTopLeft"/>
            <a:lightRig rig="legacyFlat3" dir="b"/>
          </a:scene3d>
          <a:sp3d extrusionH="163500" prstMaterial="legacyMetal">
            <a:bevelT w="13500" h="13500" prst="angle"/>
            <a:bevelB w="13500" h="13500" prst="angle"/>
            <a:extrusionClr>
              <a:srgbClr val="99CCFF"/>
            </a:extrusionClr>
          </a:sp3d>
        </p:spPr>
        <p:txBody>
          <a:bodyPr wrap="none" anchor="ctr">
            <a:flatTx/>
          </a:bodyPr>
          <a:lstStyle/>
          <a:p>
            <a:endParaRPr lang="es-ES"/>
          </a:p>
        </p:txBody>
      </p:sp>
      <p:sp>
        <p:nvSpPr>
          <p:cNvPr id="236555" name="Rectangle 11"/>
          <p:cNvSpPr>
            <a:spLocks noChangeArrowheads="1"/>
          </p:cNvSpPr>
          <p:nvPr/>
        </p:nvSpPr>
        <p:spPr bwMode="gray">
          <a:xfrm>
            <a:off x="5729288" y="3910013"/>
            <a:ext cx="2119312" cy="515937"/>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headEnd/>
            <a:tailEnd/>
          </a:ln>
          <a:effectLst/>
          <a:scene3d>
            <a:camera prst="legacyPerspectiveTopLeft"/>
            <a:lightRig rig="legacyFlat3" dir="b"/>
          </a:scene3d>
          <a:sp3d extrusionH="227000" prstMaterial="legacyMetal">
            <a:bevelT w="13500" h="13500" prst="angle"/>
            <a:bevelB w="13500" h="13500" prst="angle"/>
            <a:extrusionClr>
              <a:schemeClr val="accent1"/>
            </a:extrusionClr>
          </a:sp3d>
        </p:spPr>
        <p:txBody>
          <a:bodyPr wrap="none" anchor="ctr">
            <a:flatTx/>
          </a:bodyPr>
          <a:lstStyle/>
          <a:p>
            <a:endParaRPr lang="es-ES"/>
          </a:p>
        </p:txBody>
      </p:sp>
      <p:sp>
        <p:nvSpPr>
          <p:cNvPr id="236556" name="Rectangle 12"/>
          <p:cNvSpPr>
            <a:spLocks noChangeArrowheads="1"/>
          </p:cNvSpPr>
          <p:nvPr/>
        </p:nvSpPr>
        <p:spPr bwMode="gray">
          <a:xfrm>
            <a:off x="450850" y="1371600"/>
            <a:ext cx="2114550" cy="515938"/>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headEnd/>
            <a:tailEnd/>
          </a:ln>
          <a:effectLst/>
          <a:scene3d>
            <a:camera prst="legacyPerspectiveTopRight"/>
            <a:lightRig rig="legacyFlat3" dir="b"/>
          </a:scene3d>
          <a:sp3d extrusionH="227000" prstMaterial="legacyMetal">
            <a:bevelT w="13500" h="13500" prst="angle"/>
            <a:bevelB w="13500" h="13500" prst="angle"/>
            <a:extrusionClr>
              <a:schemeClr val="accent2"/>
            </a:extrusionClr>
          </a:sp3d>
        </p:spPr>
        <p:txBody>
          <a:bodyPr wrap="none" anchor="ctr">
            <a:flatTx/>
          </a:bodyPr>
          <a:lstStyle/>
          <a:p>
            <a:endParaRPr lang="es-ES"/>
          </a:p>
        </p:txBody>
      </p:sp>
      <p:sp>
        <p:nvSpPr>
          <p:cNvPr id="236557" name="Text Box 13"/>
          <p:cNvSpPr txBox="1">
            <a:spLocks noChangeArrowheads="1"/>
          </p:cNvSpPr>
          <p:nvPr/>
        </p:nvSpPr>
        <p:spPr bwMode="gray">
          <a:xfrm>
            <a:off x="985907" y="1447800"/>
            <a:ext cx="952505"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rgbClr val="FFFFFF"/>
                </a:solidFill>
                <a:effectLst>
                  <a:outerShdw blurRad="38100" dist="38100" dir="2700000" algn="tl">
                    <a:srgbClr val="000000">
                      <a:alpha val="43137"/>
                    </a:srgbClr>
                  </a:outerShdw>
                </a:effectLst>
              </a:rPr>
              <a:t>CLIENTE</a:t>
            </a:r>
            <a:endParaRPr lang="en-US" sz="1400" b="1" dirty="0">
              <a:solidFill>
                <a:srgbClr val="FFFFFF"/>
              </a:solidFill>
              <a:effectLst>
                <a:outerShdw blurRad="38100" dist="38100" dir="2700000" algn="tl">
                  <a:srgbClr val="000000">
                    <a:alpha val="43137"/>
                  </a:srgbClr>
                </a:outerShdw>
              </a:effectLst>
            </a:endParaRPr>
          </a:p>
        </p:txBody>
      </p:sp>
      <p:sp>
        <p:nvSpPr>
          <p:cNvPr id="236558" name="Text Box 14"/>
          <p:cNvSpPr txBox="1">
            <a:spLocks noChangeArrowheads="1"/>
          </p:cNvSpPr>
          <p:nvPr/>
        </p:nvSpPr>
        <p:spPr bwMode="gray">
          <a:xfrm>
            <a:off x="3214678" y="1357298"/>
            <a:ext cx="1857388" cy="523220"/>
          </a:xfrm>
          <a:prstGeom prst="rect">
            <a:avLst/>
          </a:prstGeom>
          <a:noFill/>
          <a:ln w="9525" algn="ctr">
            <a:noFill/>
            <a:miter lim="800000"/>
            <a:headEnd/>
            <a:tailEnd/>
          </a:ln>
          <a:effectLst/>
        </p:spPr>
        <p:txBody>
          <a:bodyPr wrap="square">
            <a:spAutoFit/>
          </a:bodyPr>
          <a:lstStyle/>
          <a:p>
            <a:pPr algn="ctr" eaLnBrk="0" hangingPunct="0"/>
            <a:r>
              <a:rPr lang="en-US" sz="1400" b="1" dirty="0" smtClean="0">
                <a:solidFill>
                  <a:srgbClr val="FFFFFF"/>
                </a:solidFill>
                <a:effectLst>
                  <a:outerShdw blurRad="38100" dist="38100" dir="2700000" algn="tl">
                    <a:srgbClr val="000000">
                      <a:alpha val="43137"/>
                    </a:srgbClr>
                  </a:outerShdw>
                </a:effectLst>
              </a:rPr>
              <a:t>SELECCIÓN Y RECOLECCIÓN</a:t>
            </a:r>
            <a:endParaRPr lang="en-US" sz="1400" b="1" dirty="0">
              <a:solidFill>
                <a:srgbClr val="FFFFFF"/>
              </a:solidFill>
              <a:effectLst>
                <a:outerShdw blurRad="38100" dist="38100" dir="2700000" algn="tl">
                  <a:srgbClr val="000000">
                    <a:alpha val="43137"/>
                  </a:srgbClr>
                </a:outerShdw>
              </a:effectLst>
            </a:endParaRPr>
          </a:p>
        </p:txBody>
      </p:sp>
      <p:sp>
        <p:nvSpPr>
          <p:cNvPr id="236559" name="Text Box 15"/>
          <p:cNvSpPr txBox="1">
            <a:spLocks noChangeArrowheads="1"/>
          </p:cNvSpPr>
          <p:nvPr/>
        </p:nvSpPr>
        <p:spPr bwMode="gray">
          <a:xfrm>
            <a:off x="6064250" y="1447800"/>
            <a:ext cx="1332416"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rgbClr val="FFFFFF"/>
                </a:solidFill>
                <a:effectLst>
                  <a:outerShdw blurRad="38100" dist="38100" dir="2700000" algn="tl">
                    <a:srgbClr val="000000">
                      <a:alpha val="43137"/>
                    </a:srgbClr>
                  </a:outerShdw>
                </a:effectLst>
              </a:rPr>
              <a:t>INCUBACIÓN</a:t>
            </a:r>
            <a:endParaRPr lang="en-US" sz="1400" b="1" dirty="0">
              <a:solidFill>
                <a:srgbClr val="FFFFFF"/>
              </a:solidFill>
              <a:effectLst>
                <a:outerShdw blurRad="38100" dist="38100" dir="2700000" algn="tl">
                  <a:srgbClr val="000000">
                    <a:alpha val="43137"/>
                  </a:srgbClr>
                </a:outerShdw>
              </a:effectLst>
            </a:endParaRPr>
          </a:p>
        </p:txBody>
      </p:sp>
      <p:sp>
        <p:nvSpPr>
          <p:cNvPr id="236560" name="Text Box 16"/>
          <p:cNvSpPr txBox="1">
            <a:spLocks noChangeArrowheads="1"/>
          </p:cNvSpPr>
          <p:nvPr/>
        </p:nvSpPr>
        <p:spPr bwMode="gray">
          <a:xfrm>
            <a:off x="3620401" y="4003675"/>
            <a:ext cx="1023037"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rgbClr val="FFFFFF"/>
                </a:solidFill>
                <a:effectLst>
                  <a:outerShdw blurRad="38100" dist="38100" dir="2700000" algn="tl">
                    <a:srgbClr val="000000">
                      <a:alpha val="43137"/>
                    </a:srgbClr>
                  </a:outerShdw>
                </a:effectLst>
              </a:rPr>
              <a:t>ANÁLISIS</a:t>
            </a:r>
            <a:endParaRPr lang="en-US" sz="1400" b="1" dirty="0">
              <a:solidFill>
                <a:srgbClr val="FFFFFF"/>
              </a:solidFill>
              <a:effectLst>
                <a:outerShdw blurRad="38100" dist="38100" dir="2700000" algn="tl">
                  <a:srgbClr val="000000">
                    <a:alpha val="43137"/>
                  </a:srgbClr>
                </a:outerShdw>
              </a:effectLst>
            </a:endParaRPr>
          </a:p>
        </p:txBody>
      </p:sp>
      <p:sp>
        <p:nvSpPr>
          <p:cNvPr id="236561" name="Text Box 17"/>
          <p:cNvSpPr txBox="1">
            <a:spLocks noChangeArrowheads="1"/>
          </p:cNvSpPr>
          <p:nvPr/>
        </p:nvSpPr>
        <p:spPr bwMode="gray">
          <a:xfrm>
            <a:off x="6064250" y="4003675"/>
            <a:ext cx="1359155"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rgbClr val="FFFFFF"/>
                </a:solidFill>
                <a:effectLst>
                  <a:outerShdw blurRad="38100" dist="38100" dir="2700000" algn="tl">
                    <a:srgbClr val="000000">
                      <a:alpha val="43137"/>
                    </a:srgbClr>
                  </a:outerShdw>
                </a:effectLst>
              </a:rPr>
              <a:t>EVALUACIÓN</a:t>
            </a:r>
            <a:endParaRPr lang="en-US" sz="1400" b="1" dirty="0">
              <a:solidFill>
                <a:srgbClr val="FFFFFF"/>
              </a:solidFill>
              <a:effectLst>
                <a:outerShdw blurRad="38100" dist="38100" dir="2700000" algn="tl">
                  <a:srgbClr val="000000">
                    <a:alpha val="43137"/>
                  </a:srgbClr>
                </a:outerShdw>
              </a:effectLst>
            </a:endParaRPr>
          </a:p>
        </p:txBody>
      </p:sp>
      <p:sp>
        <p:nvSpPr>
          <p:cNvPr id="236562" name="Text Box 18"/>
          <p:cNvSpPr txBox="1">
            <a:spLocks noChangeArrowheads="1"/>
          </p:cNvSpPr>
          <p:nvPr/>
        </p:nvSpPr>
        <p:spPr bwMode="black">
          <a:xfrm>
            <a:off x="385763" y="4214818"/>
            <a:ext cx="2324100" cy="1569660"/>
          </a:xfrm>
          <a:prstGeom prst="rect">
            <a:avLst/>
          </a:prstGeom>
          <a:noFill/>
          <a:ln w="9525" algn="ctr">
            <a:noFill/>
            <a:miter lim="800000"/>
            <a:headEnd/>
            <a:tailEnd/>
          </a:ln>
          <a:effectLst/>
        </p:spPr>
        <p:txBody>
          <a:bodyPr>
            <a:spAutoFit/>
          </a:bodyPr>
          <a:lstStyle/>
          <a:p>
            <a:pPr algn="ctr" eaLnBrk="0" hangingPunct="0"/>
            <a:r>
              <a:rPr lang="en-US" sz="1600" b="1" dirty="0" err="1" smtClean="0"/>
              <a:t>Entrega</a:t>
            </a:r>
            <a:r>
              <a:rPr lang="en-US" sz="1600" b="1" dirty="0" smtClean="0"/>
              <a:t> del </a:t>
            </a:r>
            <a:r>
              <a:rPr lang="en-US" sz="1600" b="1" dirty="0" err="1" smtClean="0"/>
              <a:t>Informe</a:t>
            </a:r>
            <a:r>
              <a:rPr lang="en-US" sz="1600" b="1" dirty="0" smtClean="0"/>
              <a:t> de </a:t>
            </a:r>
            <a:r>
              <a:rPr lang="en-US" sz="1600" b="1" dirty="0" err="1" smtClean="0"/>
              <a:t>resultados</a:t>
            </a:r>
            <a:r>
              <a:rPr lang="en-US" sz="1600" b="1" dirty="0" smtClean="0"/>
              <a:t> a los </a:t>
            </a:r>
            <a:r>
              <a:rPr lang="en-US" sz="1600" b="1" dirty="0" err="1" smtClean="0"/>
              <a:t>clientes</a:t>
            </a:r>
            <a:r>
              <a:rPr lang="en-US" sz="1600" b="1" dirty="0" smtClean="0"/>
              <a:t> y;</a:t>
            </a:r>
          </a:p>
          <a:p>
            <a:pPr algn="ctr" eaLnBrk="0" hangingPunct="0"/>
            <a:r>
              <a:rPr lang="en-US" sz="1600" b="1" dirty="0" err="1" smtClean="0"/>
              <a:t>Almacenamiento</a:t>
            </a:r>
            <a:r>
              <a:rPr lang="en-US" sz="1600" b="1" dirty="0" smtClean="0"/>
              <a:t> y </a:t>
            </a:r>
            <a:r>
              <a:rPr lang="en-US" sz="1600" b="1" dirty="0" err="1" smtClean="0"/>
              <a:t>respaldos</a:t>
            </a:r>
            <a:r>
              <a:rPr lang="en-US" sz="1600" b="1" dirty="0" smtClean="0"/>
              <a:t> de los </a:t>
            </a:r>
            <a:r>
              <a:rPr lang="en-US" sz="1600" b="1" dirty="0" err="1" smtClean="0"/>
              <a:t>resultados</a:t>
            </a:r>
            <a:r>
              <a:rPr lang="en-US" sz="1600" b="1" dirty="0" smtClean="0"/>
              <a:t>.</a:t>
            </a:r>
            <a:endParaRPr lang="en-US" sz="1600" b="1" dirty="0"/>
          </a:p>
        </p:txBody>
      </p:sp>
      <p:sp>
        <p:nvSpPr>
          <p:cNvPr id="236563" name="Text Box 19"/>
          <p:cNvSpPr txBox="1">
            <a:spLocks noChangeArrowheads="1"/>
          </p:cNvSpPr>
          <p:nvPr/>
        </p:nvSpPr>
        <p:spPr bwMode="auto">
          <a:xfrm>
            <a:off x="500034" y="2147205"/>
            <a:ext cx="2214578" cy="932563"/>
          </a:xfrm>
          <a:prstGeom prst="rect">
            <a:avLst/>
          </a:prstGeom>
          <a:noFill/>
          <a:ln w="9525">
            <a:noFill/>
            <a:miter lim="800000"/>
            <a:headEnd/>
            <a:tailEnd/>
          </a:ln>
          <a:effectLst/>
        </p:spPr>
        <p:txBody>
          <a:bodyPr wrap="square">
            <a:spAutoFit/>
          </a:bodyPr>
          <a:lstStyle/>
          <a:p>
            <a:pPr marL="120650" indent="-120650">
              <a:lnSpc>
                <a:spcPct val="60000"/>
              </a:lnSpc>
              <a:spcBef>
                <a:spcPct val="50000"/>
              </a:spcBef>
              <a:buFontTx/>
              <a:buChar char="•"/>
            </a:pPr>
            <a:r>
              <a:rPr lang="en-US" sz="1400" dirty="0" err="1" smtClean="0">
                <a:solidFill>
                  <a:srgbClr val="292929"/>
                </a:solidFill>
              </a:rPr>
              <a:t>Entrevistas</a:t>
            </a:r>
            <a:endParaRPr lang="en-US" sz="1400" dirty="0" smtClean="0">
              <a:solidFill>
                <a:srgbClr val="292929"/>
              </a:solidFill>
            </a:endParaRPr>
          </a:p>
          <a:p>
            <a:pPr marL="120650" indent="-120650">
              <a:lnSpc>
                <a:spcPct val="60000"/>
              </a:lnSpc>
              <a:spcBef>
                <a:spcPct val="50000"/>
              </a:spcBef>
              <a:buFontTx/>
              <a:buChar char="•"/>
            </a:pPr>
            <a:r>
              <a:rPr lang="en-US" sz="1400" dirty="0" err="1" smtClean="0">
                <a:solidFill>
                  <a:srgbClr val="292929"/>
                </a:solidFill>
              </a:rPr>
              <a:t>Requerimientos</a:t>
            </a:r>
            <a:endParaRPr lang="en-US" sz="1400" dirty="0">
              <a:solidFill>
                <a:srgbClr val="292929"/>
              </a:solidFill>
            </a:endParaRPr>
          </a:p>
          <a:p>
            <a:pPr marL="120650" indent="-120650">
              <a:lnSpc>
                <a:spcPct val="60000"/>
              </a:lnSpc>
              <a:spcBef>
                <a:spcPct val="50000"/>
              </a:spcBef>
              <a:buFontTx/>
              <a:buChar char="•"/>
            </a:pPr>
            <a:r>
              <a:rPr lang="en-US" sz="1400" dirty="0" err="1" smtClean="0">
                <a:solidFill>
                  <a:srgbClr val="292929"/>
                </a:solidFill>
              </a:rPr>
              <a:t>Selección</a:t>
            </a:r>
            <a:r>
              <a:rPr lang="en-US" sz="1400" dirty="0" smtClean="0">
                <a:solidFill>
                  <a:srgbClr val="292929"/>
                </a:solidFill>
              </a:rPr>
              <a:t> del </a:t>
            </a:r>
            <a:r>
              <a:rPr lang="en-US" sz="1400" dirty="0" err="1" smtClean="0">
                <a:solidFill>
                  <a:srgbClr val="292929"/>
                </a:solidFill>
              </a:rPr>
              <a:t>fungicida</a:t>
            </a:r>
            <a:endParaRPr lang="en-US" sz="1400" dirty="0" smtClean="0">
              <a:solidFill>
                <a:srgbClr val="292929"/>
              </a:solidFill>
            </a:endParaRPr>
          </a:p>
          <a:p>
            <a:pPr marL="120650" indent="-120650">
              <a:lnSpc>
                <a:spcPct val="60000"/>
              </a:lnSpc>
              <a:spcBef>
                <a:spcPct val="50000"/>
              </a:spcBef>
              <a:buFontTx/>
              <a:buChar char="•"/>
            </a:pPr>
            <a:r>
              <a:rPr lang="en-US" sz="1400" dirty="0" err="1" smtClean="0">
                <a:solidFill>
                  <a:srgbClr val="292929"/>
                </a:solidFill>
              </a:rPr>
              <a:t>Dosis</a:t>
            </a:r>
            <a:endParaRPr lang="en-US" sz="1400" dirty="0">
              <a:solidFill>
                <a:srgbClr val="292929"/>
              </a:solidFill>
            </a:endParaRPr>
          </a:p>
        </p:txBody>
      </p:sp>
      <p:sp>
        <p:nvSpPr>
          <p:cNvPr id="236564" name="Text Box 20"/>
          <p:cNvSpPr txBox="1">
            <a:spLocks noChangeArrowheads="1"/>
          </p:cNvSpPr>
          <p:nvPr/>
        </p:nvSpPr>
        <p:spPr bwMode="auto">
          <a:xfrm>
            <a:off x="3141667" y="2147205"/>
            <a:ext cx="2073275" cy="997196"/>
          </a:xfrm>
          <a:prstGeom prst="rect">
            <a:avLst/>
          </a:prstGeom>
          <a:noFill/>
          <a:ln w="9525">
            <a:noFill/>
            <a:miter lim="800000"/>
            <a:headEnd/>
            <a:tailEnd/>
          </a:ln>
          <a:effectLst/>
        </p:spPr>
        <p:txBody>
          <a:bodyPr>
            <a:spAutoFit/>
          </a:bodyPr>
          <a:lstStyle/>
          <a:p>
            <a:pPr marL="120650" indent="-120650">
              <a:lnSpc>
                <a:spcPct val="60000"/>
              </a:lnSpc>
              <a:spcBef>
                <a:spcPct val="50000"/>
              </a:spcBef>
              <a:buFontTx/>
              <a:buChar char="•"/>
            </a:pPr>
            <a:r>
              <a:rPr lang="en-US" sz="1400" dirty="0" err="1" smtClean="0">
                <a:solidFill>
                  <a:srgbClr val="292929"/>
                </a:solidFill>
              </a:rPr>
              <a:t>Hojas</a:t>
            </a:r>
            <a:r>
              <a:rPr lang="en-US" sz="1400" dirty="0" smtClean="0">
                <a:solidFill>
                  <a:srgbClr val="292929"/>
                </a:solidFill>
              </a:rPr>
              <a:t> </a:t>
            </a:r>
            <a:r>
              <a:rPr lang="en-US" sz="1400" dirty="0" err="1" smtClean="0">
                <a:solidFill>
                  <a:srgbClr val="292929"/>
                </a:solidFill>
              </a:rPr>
              <a:t>afectadas</a:t>
            </a:r>
            <a:endParaRPr lang="en-US" sz="1400" dirty="0" smtClean="0">
              <a:solidFill>
                <a:srgbClr val="292929"/>
              </a:solidFill>
            </a:endParaRPr>
          </a:p>
          <a:p>
            <a:pPr marL="120650" indent="-120650">
              <a:spcBef>
                <a:spcPct val="50000"/>
              </a:spcBef>
              <a:buFontTx/>
              <a:buChar char="•"/>
            </a:pPr>
            <a:r>
              <a:rPr lang="en-US" sz="1400" dirty="0" err="1" smtClean="0">
                <a:solidFill>
                  <a:srgbClr val="292929"/>
                </a:solidFill>
              </a:rPr>
              <a:t>Limpieza</a:t>
            </a:r>
            <a:r>
              <a:rPr lang="en-US" sz="1400" dirty="0" smtClean="0">
                <a:solidFill>
                  <a:srgbClr val="292929"/>
                </a:solidFill>
              </a:rPr>
              <a:t> y </a:t>
            </a:r>
            <a:r>
              <a:rPr lang="en-US" sz="1400" dirty="0" err="1" smtClean="0">
                <a:solidFill>
                  <a:srgbClr val="292929"/>
                </a:solidFill>
              </a:rPr>
              <a:t>seleccion</a:t>
            </a:r>
            <a:r>
              <a:rPr lang="en-US" sz="1400" dirty="0" smtClean="0">
                <a:solidFill>
                  <a:srgbClr val="292929"/>
                </a:solidFill>
              </a:rPr>
              <a:t> de </a:t>
            </a:r>
            <a:r>
              <a:rPr lang="en-US" sz="1400" dirty="0" err="1" smtClean="0">
                <a:solidFill>
                  <a:srgbClr val="292929"/>
                </a:solidFill>
              </a:rPr>
              <a:t>muestras</a:t>
            </a:r>
            <a:endParaRPr lang="en-US" sz="1400" dirty="0" smtClean="0">
              <a:solidFill>
                <a:srgbClr val="292929"/>
              </a:solidFill>
            </a:endParaRPr>
          </a:p>
          <a:p>
            <a:pPr marL="120650" indent="-120650">
              <a:lnSpc>
                <a:spcPct val="60000"/>
              </a:lnSpc>
              <a:spcBef>
                <a:spcPct val="50000"/>
              </a:spcBef>
              <a:buFontTx/>
              <a:buChar char="•"/>
            </a:pPr>
            <a:r>
              <a:rPr lang="en-US" sz="1400" dirty="0" err="1" smtClean="0">
                <a:solidFill>
                  <a:srgbClr val="292929"/>
                </a:solidFill>
              </a:rPr>
              <a:t>Registro</a:t>
            </a:r>
            <a:r>
              <a:rPr lang="en-US" sz="1400" dirty="0" smtClean="0">
                <a:solidFill>
                  <a:srgbClr val="292929"/>
                </a:solidFill>
              </a:rPr>
              <a:t> de </a:t>
            </a:r>
            <a:r>
              <a:rPr lang="en-US" sz="1400" dirty="0" err="1" smtClean="0">
                <a:solidFill>
                  <a:srgbClr val="292929"/>
                </a:solidFill>
              </a:rPr>
              <a:t>muestras</a:t>
            </a:r>
            <a:endParaRPr lang="en-US" sz="1400" dirty="0">
              <a:solidFill>
                <a:srgbClr val="292929"/>
              </a:solidFill>
            </a:endParaRPr>
          </a:p>
        </p:txBody>
      </p:sp>
      <p:sp>
        <p:nvSpPr>
          <p:cNvPr id="236565" name="Text Box 21"/>
          <p:cNvSpPr txBox="1">
            <a:spLocks noChangeArrowheads="1"/>
          </p:cNvSpPr>
          <p:nvPr/>
        </p:nvSpPr>
        <p:spPr bwMode="auto">
          <a:xfrm>
            <a:off x="5784873" y="2147205"/>
            <a:ext cx="2144713" cy="997196"/>
          </a:xfrm>
          <a:prstGeom prst="rect">
            <a:avLst/>
          </a:prstGeom>
          <a:noFill/>
          <a:ln w="9525">
            <a:noFill/>
            <a:miter lim="800000"/>
            <a:headEnd/>
            <a:tailEnd/>
          </a:ln>
          <a:effectLst/>
        </p:spPr>
        <p:txBody>
          <a:bodyPr wrap="square">
            <a:spAutoFit/>
          </a:bodyPr>
          <a:lstStyle/>
          <a:p>
            <a:pPr marL="120650" indent="-120650">
              <a:lnSpc>
                <a:spcPct val="60000"/>
              </a:lnSpc>
              <a:spcBef>
                <a:spcPct val="50000"/>
              </a:spcBef>
              <a:buFontTx/>
              <a:buChar char="•"/>
            </a:pPr>
            <a:r>
              <a:rPr lang="en-US" sz="1400" dirty="0" err="1" smtClean="0">
                <a:solidFill>
                  <a:srgbClr val="292929"/>
                </a:solidFill>
              </a:rPr>
              <a:t>Preparar</a:t>
            </a:r>
            <a:r>
              <a:rPr lang="en-US" sz="1400" dirty="0" smtClean="0">
                <a:solidFill>
                  <a:srgbClr val="292929"/>
                </a:solidFill>
              </a:rPr>
              <a:t> </a:t>
            </a:r>
            <a:r>
              <a:rPr lang="en-US" sz="1400" dirty="0" err="1" smtClean="0">
                <a:solidFill>
                  <a:srgbClr val="292929"/>
                </a:solidFill>
              </a:rPr>
              <a:t>dosificación</a:t>
            </a:r>
            <a:endParaRPr lang="en-US" sz="1400" dirty="0" smtClean="0">
              <a:solidFill>
                <a:srgbClr val="292929"/>
              </a:solidFill>
            </a:endParaRPr>
          </a:p>
          <a:p>
            <a:pPr marL="120650" indent="-120650">
              <a:spcBef>
                <a:spcPct val="50000"/>
              </a:spcBef>
              <a:buFontTx/>
              <a:buChar char="•"/>
            </a:pPr>
            <a:r>
              <a:rPr lang="en-US" sz="1400" dirty="0" err="1" smtClean="0">
                <a:solidFill>
                  <a:srgbClr val="292929"/>
                </a:solidFill>
              </a:rPr>
              <a:t>Mezcla</a:t>
            </a:r>
            <a:r>
              <a:rPr lang="en-US" sz="1400" dirty="0" smtClean="0">
                <a:solidFill>
                  <a:srgbClr val="292929"/>
                </a:solidFill>
              </a:rPr>
              <a:t> de </a:t>
            </a:r>
            <a:r>
              <a:rPr lang="en-US" sz="1400" dirty="0" err="1" smtClean="0">
                <a:solidFill>
                  <a:srgbClr val="292929"/>
                </a:solidFill>
              </a:rPr>
              <a:t>medio</a:t>
            </a:r>
            <a:r>
              <a:rPr lang="en-US" sz="1400" dirty="0" smtClean="0">
                <a:solidFill>
                  <a:srgbClr val="292929"/>
                </a:solidFill>
              </a:rPr>
              <a:t> de </a:t>
            </a:r>
            <a:r>
              <a:rPr lang="en-US" sz="1400" dirty="0" err="1" smtClean="0">
                <a:solidFill>
                  <a:srgbClr val="292929"/>
                </a:solidFill>
              </a:rPr>
              <a:t>cultivo</a:t>
            </a:r>
            <a:r>
              <a:rPr lang="en-US" sz="1400" dirty="0" smtClean="0">
                <a:solidFill>
                  <a:srgbClr val="292929"/>
                </a:solidFill>
              </a:rPr>
              <a:t> y </a:t>
            </a:r>
            <a:r>
              <a:rPr lang="en-US" sz="1400" dirty="0" err="1" smtClean="0">
                <a:solidFill>
                  <a:srgbClr val="292929"/>
                </a:solidFill>
              </a:rPr>
              <a:t>producto</a:t>
            </a:r>
            <a:endParaRPr lang="en-US" sz="1400" dirty="0">
              <a:solidFill>
                <a:srgbClr val="292929"/>
              </a:solidFill>
            </a:endParaRPr>
          </a:p>
          <a:p>
            <a:pPr marL="120650" indent="-120650">
              <a:lnSpc>
                <a:spcPct val="60000"/>
              </a:lnSpc>
              <a:spcBef>
                <a:spcPct val="50000"/>
              </a:spcBef>
              <a:buFontTx/>
              <a:buChar char="•"/>
            </a:pPr>
            <a:r>
              <a:rPr lang="en-US" sz="1400" dirty="0" err="1" smtClean="0">
                <a:solidFill>
                  <a:srgbClr val="292929"/>
                </a:solidFill>
              </a:rPr>
              <a:t>Ambiente</a:t>
            </a:r>
            <a:r>
              <a:rPr lang="en-US" sz="1400" dirty="0" smtClean="0">
                <a:solidFill>
                  <a:srgbClr val="292929"/>
                </a:solidFill>
              </a:rPr>
              <a:t> </a:t>
            </a:r>
            <a:r>
              <a:rPr lang="en-US" sz="1400" dirty="0" err="1" smtClean="0">
                <a:solidFill>
                  <a:srgbClr val="292929"/>
                </a:solidFill>
              </a:rPr>
              <a:t>controlado</a:t>
            </a:r>
            <a:endParaRPr lang="en-US" sz="1400" dirty="0">
              <a:solidFill>
                <a:srgbClr val="292929"/>
              </a:solidFill>
            </a:endParaRPr>
          </a:p>
        </p:txBody>
      </p:sp>
      <p:sp>
        <p:nvSpPr>
          <p:cNvPr id="236566" name="Text Box 22"/>
          <p:cNvSpPr txBox="1">
            <a:spLocks noChangeArrowheads="1"/>
          </p:cNvSpPr>
          <p:nvPr/>
        </p:nvSpPr>
        <p:spPr bwMode="auto">
          <a:xfrm>
            <a:off x="5784873" y="4703080"/>
            <a:ext cx="2073275" cy="1083374"/>
          </a:xfrm>
          <a:prstGeom prst="rect">
            <a:avLst/>
          </a:prstGeom>
          <a:noFill/>
          <a:ln w="9525">
            <a:noFill/>
            <a:miter lim="800000"/>
            <a:headEnd/>
            <a:tailEnd/>
          </a:ln>
          <a:effectLst/>
        </p:spPr>
        <p:txBody>
          <a:bodyPr>
            <a:spAutoFit/>
          </a:bodyPr>
          <a:lstStyle/>
          <a:p>
            <a:pPr marL="120650" indent="-120650">
              <a:lnSpc>
                <a:spcPct val="60000"/>
              </a:lnSpc>
              <a:spcBef>
                <a:spcPct val="50000"/>
              </a:spcBef>
              <a:buFontTx/>
              <a:buChar char="•"/>
            </a:pPr>
            <a:r>
              <a:rPr lang="en-US" sz="1400" dirty="0" err="1" smtClean="0">
                <a:solidFill>
                  <a:srgbClr val="292929"/>
                </a:solidFill>
              </a:rPr>
              <a:t>Medir</a:t>
            </a:r>
            <a:r>
              <a:rPr lang="en-US" sz="1400" dirty="0" smtClean="0">
                <a:solidFill>
                  <a:srgbClr val="292929"/>
                </a:solidFill>
              </a:rPr>
              <a:t> </a:t>
            </a:r>
            <a:r>
              <a:rPr lang="en-US" sz="1400" dirty="0" err="1" smtClean="0">
                <a:solidFill>
                  <a:srgbClr val="292929"/>
                </a:solidFill>
              </a:rPr>
              <a:t>tamaño</a:t>
            </a:r>
            <a:r>
              <a:rPr lang="en-US" sz="1400" dirty="0" smtClean="0">
                <a:solidFill>
                  <a:srgbClr val="292929"/>
                </a:solidFill>
              </a:rPr>
              <a:t> del </a:t>
            </a:r>
            <a:r>
              <a:rPr lang="en-US" sz="1400" dirty="0" err="1" smtClean="0">
                <a:solidFill>
                  <a:srgbClr val="292929"/>
                </a:solidFill>
              </a:rPr>
              <a:t>tubo</a:t>
            </a:r>
            <a:r>
              <a:rPr lang="en-US" sz="1400" dirty="0" smtClean="0">
                <a:solidFill>
                  <a:srgbClr val="292929"/>
                </a:solidFill>
              </a:rPr>
              <a:t> </a:t>
            </a:r>
            <a:r>
              <a:rPr lang="en-US" sz="1400" dirty="0" err="1" smtClean="0">
                <a:solidFill>
                  <a:srgbClr val="292929"/>
                </a:solidFill>
              </a:rPr>
              <a:t>germinativo</a:t>
            </a:r>
            <a:endParaRPr lang="en-US" sz="1400" dirty="0" smtClean="0">
              <a:solidFill>
                <a:srgbClr val="292929"/>
              </a:solidFill>
            </a:endParaRPr>
          </a:p>
          <a:p>
            <a:pPr marL="120650" indent="-120650">
              <a:lnSpc>
                <a:spcPct val="60000"/>
              </a:lnSpc>
              <a:spcBef>
                <a:spcPct val="50000"/>
              </a:spcBef>
              <a:buFontTx/>
              <a:buChar char="•"/>
            </a:pPr>
            <a:r>
              <a:rPr lang="en-US" sz="1400" dirty="0" err="1" smtClean="0">
                <a:solidFill>
                  <a:srgbClr val="292929"/>
                </a:solidFill>
              </a:rPr>
              <a:t>Busqueda</a:t>
            </a:r>
            <a:r>
              <a:rPr lang="en-US" sz="1400" dirty="0" smtClean="0">
                <a:solidFill>
                  <a:srgbClr val="292929"/>
                </a:solidFill>
              </a:rPr>
              <a:t> de </a:t>
            </a:r>
            <a:r>
              <a:rPr lang="en-US" sz="1400" dirty="0" err="1" smtClean="0">
                <a:solidFill>
                  <a:srgbClr val="292929"/>
                </a:solidFill>
              </a:rPr>
              <a:t>ascosporas</a:t>
            </a:r>
            <a:endParaRPr lang="en-US" sz="1400" dirty="0" smtClean="0">
              <a:solidFill>
                <a:srgbClr val="292929"/>
              </a:solidFill>
            </a:endParaRPr>
          </a:p>
          <a:p>
            <a:pPr marL="120650" indent="-120650">
              <a:lnSpc>
                <a:spcPct val="60000"/>
              </a:lnSpc>
              <a:spcBef>
                <a:spcPct val="50000"/>
              </a:spcBef>
              <a:buFontTx/>
              <a:buChar char="•"/>
            </a:pPr>
            <a:r>
              <a:rPr lang="en-US" sz="1400" dirty="0" err="1" smtClean="0">
                <a:solidFill>
                  <a:srgbClr val="292929"/>
                </a:solidFill>
              </a:rPr>
              <a:t>Conteo</a:t>
            </a:r>
            <a:r>
              <a:rPr lang="en-US" sz="1400" dirty="0" smtClean="0">
                <a:solidFill>
                  <a:srgbClr val="292929"/>
                </a:solidFill>
              </a:rPr>
              <a:t> </a:t>
            </a:r>
            <a:r>
              <a:rPr lang="en-US" sz="1400" dirty="0" err="1" smtClean="0">
                <a:solidFill>
                  <a:srgbClr val="292929"/>
                </a:solidFill>
              </a:rPr>
              <a:t>ascosporas</a:t>
            </a:r>
            <a:r>
              <a:rPr lang="en-US" sz="1400" dirty="0" smtClean="0">
                <a:solidFill>
                  <a:srgbClr val="292929"/>
                </a:solidFill>
              </a:rPr>
              <a:t> </a:t>
            </a:r>
            <a:r>
              <a:rPr lang="en-US" sz="1400" dirty="0" err="1" smtClean="0">
                <a:solidFill>
                  <a:srgbClr val="292929"/>
                </a:solidFill>
              </a:rPr>
              <a:t>germinadas</a:t>
            </a:r>
            <a:endParaRPr lang="en-US" sz="1400" dirty="0">
              <a:solidFill>
                <a:srgbClr val="292929"/>
              </a:solidFill>
            </a:endParaRPr>
          </a:p>
        </p:txBody>
      </p:sp>
      <p:sp>
        <p:nvSpPr>
          <p:cNvPr id="236567" name="Text Box 23"/>
          <p:cNvSpPr txBox="1">
            <a:spLocks noChangeArrowheads="1"/>
          </p:cNvSpPr>
          <p:nvPr/>
        </p:nvSpPr>
        <p:spPr bwMode="auto">
          <a:xfrm>
            <a:off x="3109913" y="4703080"/>
            <a:ext cx="2073275" cy="997196"/>
          </a:xfrm>
          <a:prstGeom prst="rect">
            <a:avLst/>
          </a:prstGeom>
          <a:noFill/>
          <a:ln w="9525">
            <a:noFill/>
            <a:miter lim="800000"/>
            <a:headEnd/>
            <a:tailEnd/>
          </a:ln>
          <a:effectLst/>
        </p:spPr>
        <p:txBody>
          <a:bodyPr>
            <a:spAutoFit/>
          </a:bodyPr>
          <a:lstStyle/>
          <a:p>
            <a:pPr marL="120650" indent="-120650">
              <a:lnSpc>
                <a:spcPct val="60000"/>
              </a:lnSpc>
              <a:spcBef>
                <a:spcPct val="50000"/>
              </a:spcBef>
              <a:buFontTx/>
              <a:buChar char="•"/>
            </a:pPr>
            <a:r>
              <a:rPr lang="en-US" sz="1400" dirty="0" err="1" smtClean="0">
                <a:solidFill>
                  <a:srgbClr val="292929"/>
                </a:solidFill>
              </a:rPr>
              <a:t>Ingreso</a:t>
            </a:r>
            <a:r>
              <a:rPr lang="en-US" sz="1400" dirty="0" smtClean="0">
                <a:solidFill>
                  <a:srgbClr val="292929"/>
                </a:solidFill>
              </a:rPr>
              <a:t> de </a:t>
            </a:r>
            <a:r>
              <a:rPr lang="en-US" sz="1400" dirty="0" err="1" smtClean="0">
                <a:solidFill>
                  <a:srgbClr val="292929"/>
                </a:solidFill>
              </a:rPr>
              <a:t>datos</a:t>
            </a:r>
            <a:endParaRPr lang="en-US" sz="1400" dirty="0" smtClean="0">
              <a:solidFill>
                <a:srgbClr val="292929"/>
              </a:solidFill>
            </a:endParaRPr>
          </a:p>
          <a:p>
            <a:pPr marL="120650" indent="-120650">
              <a:lnSpc>
                <a:spcPct val="60000"/>
              </a:lnSpc>
              <a:spcBef>
                <a:spcPct val="50000"/>
              </a:spcBef>
              <a:buFontTx/>
              <a:buChar char="•"/>
            </a:pPr>
            <a:r>
              <a:rPr lang="en-US" sz="1400" dirty="0" err="1" smtClean="0">
                <a:solidFill>
                  <a:srgbClr val="292929"/>
                </a:solidFill>
              </a:rPr>
              <a:t>Análisis</a:t>
            </a:r>
            <a:r>
              <a:rPr lang="en-US" sz="1400" dirty="0" smtClean="0">
                <a:solidFill>
                  <a:srgbClr val="292929"/>
                </a:solidFill>
              </a:rPr>
              <a:t> </a:t>
            </a:r>
            <a:r>
              <a:rPr lang="en-US" sz="1400" dirty="0" err="1" smtClean="0">
                <a:solidFill>
                  <a:srgbClr val="292929"/>
                </a:solidFill>
              </a:rPr>
              <a:t>estadístico</a:t>
            </a:r>
            <a:endParaRPr lang="en-US" sz="1400" dirty="0" smtClean="0">
              <a:solidFill>
                <a:srgbClr val="292929"/>
              </a:solidFill>
            </a:endParaRPr>
          </a:p>
          <a:p>
            <a:pPr marL="120650" indent="-120650">
              <a:spcBef>
                <a:spcPct val="50000"/>
              </a:spcBef>
              <a:buFontTx/>
              <a:buChar char="•"/>
            </a:pPr>
            <a:r>
              <a:rPr lang="en-US" sz="1400" dirty="0" err="1" smtClean="0">
                <a:solidFill>
                  <a:srgbClr val="292929"/>
                </a:solidFill>
              </a:rPr>
              <a:t>Cálculo</a:t>
            </a:r>
            <a:r>
              <a:rPr lang="en-US" sz="1400" dirty="0" smtClean="0">
                <a:solidFill>
                  <a:srgbClr val="292929"/>
                </a:solidFill>
              </a:rPr>
              <a:t> de la </a:t>
            </a:r>
            <a:r>
              <a:rPr lang="en-US" sz="1400" dirty="0" err="1" smtClean="0">
                <a:solidFill>
                  <a:srgbClr val="292929"/>
                </a:solidFill>
              </a:rPr>
              <a:t>dosis</a:t>
            </a:r>
            <a:r>
              <a:rPr lang="en-US" sz="1400" dirty="0" smtClean="0">
                <a:solidFill>
                  <a:srgbClr val="292929"/>
                </a:solidFill>
              </a:rPr>
              <a:t> media</a:t>
            </a:r>
            <a:endParaRPr lang="en-US" sz="1400" dirty="0">
              <a:solidFill>
                <a:srgbClr val="292929"/>
              </a:solidFill>
            </a:endParaRPr>
          </a:p>
        </p:txBody>
      </p:sp>
      <p:sp>
        <p:nvSpPr>
          <p:cNvPr id="25" name="24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9" name="28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30" name="29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31" name="30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32"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33"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34"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943856" cy="487363"/>
          </a:xfrm>
        </p:spPr>
        <p:txBody>
          <a:bodyPr/>
          <a:lstStyle/>
          <a:p>
            <a:r>
              <a:rPr lang="en-US" dirty="0" err="1" smtClean="0">
                <a:effectLst>
                  <a:outerShdw blurRad="38100" dist="38100" dir="2700000" algn="tl">
                    <a:srgbClr val="000000">
                      <a:alpha val="43137"/>
                    </a:srgbClr>
                  </a:outerShdw>
                </a:effectLst>
              </a:rPr>
              <a:t>Planteamiento</a:t>
            </a:r>
            <a:r>
              <a:rPr lang="en-US" dirty="0" smtClean="0">
                <a:effectLst>
                  <a:outerShdw blurRad="38100" dist="38100" dir="2700000" algn="tl">
                    <a:srgbClr val="000000">
                      <a:alpha val="43137"/>
                    </a:srgbClr>
                  </a:outerShdw>
                </a:effectLst>
              </a:rPr>
              <a:t> y </a:t>
            </a:r>
            <a:r>
              <a:rPr lang="en-US" dirty="0" err="1" smtClean="0">
                <a:effectLst>
                  <a:outerShdw blurRad="38100" dist="38100" dir="2700000" algn="tl">
                    <a:srgbClr val="000000">
                      <a:alpha val="43137"/>
                    </a:srgbClr>
                  </a:outerShdw>
                </a:effectLst>
              </a:rPr>
              <a:t>Justificación</a:t>
            </a:r>
            <a:r>
              <a:rPr lang="en-US" dirty="0" smtClean="0">
                <a:effectLst>
                  <a:outerShdw blurRad="38100" dist="38100" dir="2700000" algn="tl">
                    <a:srgbClr val="000000">
                      <a:alpha val="43137"/>
                    </a:srgbClr>
                  </a:outerShdw>
                </a:effectLst>
              </a:rPr>
              <a:t> del </a:t>
            </a:r>
            <a:r>
              <a:rPr lang="en-US" dirty="0" err="1" smtClean="0">
                <a:effectLst>
                  <a:outerShdw blurRad="38100" dist="38100" dir="2700000" algn="tl">
                    <a:srgbClr val="000000">
                      <a:alpha val="43137"/>
                    </a:srgbClr>
                  </a:outerShdw>
                </a:effectLst>
              </a:rPr>
              <a:t>proyecto</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9 CuadroTexto"/>
          <p:cNvSpPr txBox="1"/>
          <p:nvPr/>
        </p:nvSpPr>
        <p:spPr>
          <a:xfrm>
            <a:off x="500034" y="1428736"/>
            <a:ext cx="7286676" cy="3785652"/>
          </a:xfrm>
          <a:prstGeom prst="rect">
            <a:avLst/>
          </a:prstGeom>
          <a:noFill/>
        </p:spPr>
        <p:txBody>
          <a:bodyPr wrap="square" rtlCol="0">
            <a:spAutoFit/>
          </a:bodyPr>
          <a:lstStyle/>
          <a:p>
            <a:pPr algn="just"/>
            <a:r>
              <a:rPr lang="es-ES" sz="2000" b="1" dirty="0" smtClean="0"/>
              <a:t>E</a:t>
            </a:r>
            <a:r>
              <a:rPr lang="es-ES" dirty="0" smtClean="0"/>
              <a:t>l CIBE realiza análisis utilizando distintos tipos de fungicidas sobre el hongo </a:t>
            </a:r>
            <a:r>
              <a:rPr lang="es-ES" i="1" dirty="0" smtClean="0"/>
              <a:t>Mycosphaerella f., </a:t>
            </a:r>
            <a:r>
              <a:rPr lang="es-ES" dirty="0" smtClean="0"/>
              <a:t>mediante el uso de técnicas biológicas, informáticas y estadísticas, el centro ha monitoreado el ataque de esta enfermedad, pero de una forma manual como los son las bitácoras o archivos digitales, que por algún descuido pueden </a:t>
            </a:r>
            <a:r>
              <a:rPr lang="es-ES" sz="1900" dirty="0" smtClean="0">
                <a:solidFill>
                  <a:schemeClr val="tx2">
                    <a:lumMod val="75000"/>
                  </a:schemeClr>
                </a:solidFill>
                <a:latin typeface="+mn-lt"/>
              </a:rPr>
              <a:t>perderse</a:t>
            </a:r>
            <a:r>
              <a:rPr lang="es-ES" dirty="0" smtClean="0"/>
              <a:t> o ser </a:t>
            </a:r>
            <a:r>
              <a:rPr lang="es-ES" sz="1900" dirty="0" smtClean="0">
                <a:solidFill>
                  <a:schemeClr val="tx2">
                    <a:lumMod val="75000"/>
                  </a:schemeClr>
                </a:solidFill>
                <a:latin typeface="+mn-lt"/>
              </a:rPr>
              <a:t>borrados</a:t>
            </a:r>
            <a:r>
              <a:rPr lang="es-ES" dirty="0" smtClean="0"/>
              <a:t>.</a:t>
            </a:r>
          </a:p>
          <a:p>
            <a:pPr algn="just"/>
            <a:endParaRPr lang="es-ES" dirty="0" smtClean="0"/>
          </a:p>
          <a:p>
            <a:pPr algn="just"/>
            <a:r>
              <a:rPr lang="es-ES" dirty="0" smtClean="0"/>
              <a:t>Por este motivo el CIBE se ha propuesto </a:t>
            </a:r>
            <a:r>
              <a:rPr lang="es-ES" sz="1900" dirty="0" smtClean="0">
                <a:solidFill>
                  <a:schemeClr val="tx2">
                    <a:lumMod val="75000"/>
                  </a:schemeClr>
                </a:solidFill>
                <a:latin typeface="+mn-lt"/>
              </a:rPr>
              <a:t>mejorar</a:t>
            </a:r>
            <a:r>
              <a:rPr lang="es-ES" dirty="0" smtClean="0"/>
              <a:t> sus procesos construyendo una </a:t>
            </a:r>
            <a:r>
              <a:rPr lang="es-ES" sz="1900" dirty="0" smtClean="0">
                <a:solidFill>
                  <a:schemeClr val="tx2">
                    <a:lumMod val="75000"/>
                  </a:schemeClr>
                </a:solidFill>
                <a:latin typeface="+mn-lt"/>
              </a:rPr>
              <a:t>herramienta informática </a:t>
            </a:r>
            <a:r>
              <a:rPr lang="es-ES" dirty="0" smtClean="0"/>
              <a:t>que le permita el correcto almacenamiento de la información de los ensayos y de los datos que servirán para el estudio de </a:t>
            </a:r>
            <a:r>
              <a:rPr lang="es-ES" sz="1900" dirty="0" smtClean="0">
                <a:solidFill>
                  <a:schemeClr val="tx2">
                    <a:lumMod val="75000"/>
                  </a:schemeClr>
                </a:solidFill>
                <a:latin typeface="+mn-lt"/>
              </a:rPr>
              <a:t>sensibilidad</a:t>
            </a:r>
            <a:r>
              <a:rPr lang="es-ES" dirty="0" smtClean="0"/>
              <a:t> del hongo </a:t>
            </a:r>
            <a:r>
              <a:rPr lang="es-ES" i="1" dirty="0" smtClean="0"/>
              <a:t>Mycosphaerella f.</a:t>
            </a:r>
            <a:r>
              <a:rPr lang="es-ES" dirty="0" smtClean="0"/>
              <a:t> a determinados productos y sus análisis estadísticos posteriores, lo que permitirán obtener de una manera más rápida los resultados.</a:t>
            </a:r>
            <a:endParaRPr lang="es-ES" dirty="0"/>
          </a:p>
        </p:txBody>
      </p:sp>
      <p:sp>
        <p:nvSpPr>
          <p:cNvPr id="11" name="10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3" name="12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9"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0"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4"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err="1" smtClean="0">
                <a:effectLst>
                  <a:outerShdw blurRad="38100" dist="38100" dir="2700000" algn="tl">
                    <a:srgbClr val="000000">
                      <a:alpha val="43137"/>
                    </a:srgbClr>
                  </a:outerShdw>
                </a:effectLst>
              </a:rPr>
              <a:t>Objetivo</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4" name="AutoShape 9"/>
          <p:cNvSpPr>
            <a:spLocks noChangeArrowheads="1"/>
          </p:cNvSpPr>
          <p:nvPr/>
        </p:nvSpPr>
        <p:spPr bwMode="gray">
          <a:xfrm>
            <a:off x="895322" y="1866893"/>
            <a:ext cx="6429375" cy="1490669"/>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chemeClr val="folHlink"/>
            </a:extrusionClr>
          </a:sp3d>
        </p:spPr>
        <p:txBody>
          <a:bodyPr wrap="square" anchor="ctr">
            <a:noAutofit/>
            <a:flatTx/>
          </a:bodyPr>
          <a:lstStyle/>
          <a:p>
            <a:pPr algn="just" eaLnBrk="0" hangingPunct="0"/>
            <a:r>
              <a:rPr lang="es-ES" b="1" dirty="0" smtClean="0">
                <a:solidFill>
                  <a:schemeClr val="bg1"/>
                </a:solidFill>
              </a:rPr>
              <a:t>Desarrollar</a:t>
            </a:r>
            <a:r>
              <a:rPr lang="es-ES" dirty="0" smtClean="0">
                <a:solidFill>
                  <a:schemeClr val="bg1"/>
                </a:solidFill>
              </a:rPr>
              <a:t>  una aplicación informática que utiliza técnicas estadísticas que ayuden en el adecuado almacenamiento y análisis de la información relacionada con el proceso de sensibilidad.</a:t>
            </a:r>
            <a:endParaRPr lang="en-US" dirty="0"/>
          </a:p>
        </p:txBody>
      </p:sp>
      <p:sp>
        <p:nvSpPr>
          <p:cNvPr id="24" name="Freeform 3"/>
          <p:cNvSpPr>
            <a:spLocks/>
          </p:cNvSpPr>
          <p:nvPr/>
        </p:nvSpPr>
        <p:spPr bwMode="gray">
          <a:xfrm>
            <a:off x="714348" y="2681290"/>
            <a:ext cx="2019300" cy="962025"/>
          </a:xfrm>
          <a:custGeom>
            <a:avLst/>
            <a:gdLst/>
            <a:ahLst/>
            <a:cxnLst>
              <a:cxn ang="0">
                <a:pos x="88" y="696"/>
              </a:cxn>
              <a:cxn ang="0">
                <a:pos x="88" y="0"/>
              </a:cxn>
              <a:cxn ang="0">
                <a:pos x="0" y="0"/>
              </a:cxn>
              <a:cxn ang="0">
                <a:pos x="0" y="792"/>
              </a:cxn>
              <a:cxn ang="0">
                <a:pos x="2320" y="792"/>
              </a:cxn>
              <a:cxn ang="0">
                <a:pos x="2320" y="696"/>
              </a:cxn>
              <a:cxn ang="0">
                <a:pos x="88" y="696"/>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999"/>
            </a:schemeClr>
          </a:solidFill>
          <a:ln w="0">
            <a:noFill/>
            <a:prstDash val="solid"/>
            <a:round/>
            <a:headEnd/>
            <a:tailEnd/>
          </a:ln>
        </p:spPr>
        <p:txBody>
          <a:bodyPr/>
          <a:lstStyle/>
          <a:p>
            <a:endParaRPr lang="es-ES"/>
          </a:p>
        </p:txBody>
      </p:sp>
      <p:sp>
        <p:nvSpPr>
          <p:cNvPr id="25" name="Freeform 4"/>
          <p:cNvSpPr>
            <a:spLocks/>
          </p:cNvSpPr>
          <p:nvPr/>
        </p:nvSpPr>
        <p:spPr bwMode="gray">
          <a:xfrm rot="10800000">
            <a:off x="5705482" y="1500175"/>
            <a:ext cx="1924050" cy="962025"/>
          </a:xfrm>
          <a:custGeom>
            <a:avLst/>
            <a:gdLst/>
            <a:ahLst/>
            <a:cxnLst>
              <a:cxn ang="0">
                <a:pos x="88" y="696"/>
              </a:cxn>
              <a:cxn ang="0">
                <a:pos x="88" y="0"/>
              </a:cxn>
              <a:cxn ang="0">
                <a:pos x="0" y="0"/>
              </a:cxn>
              <a:cxn ang="0">
                <a:pos x="0" y="792"/>
              </a:cxn>
              <a:cxn ang="0">
                <a:pos x="2320" y="792"/>
              </a:cxn>
              <a:cxn ang="0">
                <a:pos x="2320" y="696"/>
              </a:cxn>
              <a:cxn ang="0">
                <a:pos x="88" y="696"/>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999"/>
            </a:schemeClr>
          </a:solidFill>
          <a:ln w="0">
            <a:noFill/>
            <a:prstDash val="solid"/>
            <a:round/>
            <a:headEnd/>
            <a:tailEnd/>
          </a:ln>
        </p:spPr>
        <p:txBody>
          <a:bodyPr/>
          <a:lstStyle/>
          <a:p>
            <a:endParaRPr lang="es-ES"/>
          </a:p>
        </p:txBody>
      </p:sp>
      <p:sp>
        <p:nvSpPr>
          <p:cNvPr id="11" name="10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2" name="11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3" name="12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7"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8"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9"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sp>
        <p:nvSpPr>
          <p:cNvPr id="15" name="14 CuadroTexto"/>
          <p:cNvSpPr txBox="1"/>
          <p:nvPr/>
        </p:nvSpPr>
        <p:spPr>
          <a:xfrm>
            <a:off x="928662" y="4475157"/>
            <a:ext cx="6500858" cy="954107"/>
          </a:xfrm>
          <a:prstGeom prst="rect">
            <a:avLst/>
          </a:prstGeom>
          <a:noFill/>
        </p:spPr>
        <p:txBody>
          <a:bodyPr wrap="square" rtlCol="0">
            <a:spAutoFit/>
          </a:bodyPr>
          <a:lstStyle/>
          <a:p>
            <a:pPr algn="ctr"/>
            <a:r>
              <a:rPr lang="es-ES" sz="1400" dirty="0" smtClean="0"/>
              <a:t>“Las técnicas utilizadas están basadas en estadística descriptiva e inferencial y minería de datos, las cuales harán posible estimar las relaciones entre la dosis y la inhibición y adicional comparar el efecto que tuvieron las dosis entre ellas. Los modelos a usarse para éste efecto son los de regresión Logit y Probit.”</a:t>
            </a:r>
            <a:endParaRPr lang="es-E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err="1" smtClean="0">
                <a:effectLst>
                  <a:outerShdw blurRad="38100" dist="38100" dir="2700000" algn="tl">
                    <a:srgbClr val="000000">
                      <a:alpha val="43137"/>
                    </a:srgbClr>
                  </a:outerShdw>
                </a:effectLst>
              </a:rPr>
              <a:t>Población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Objetivo</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9 CuadroTexto"/>
          <p:cNvSpPr txBox="1"/>
          <p:nvPr/>
        </p:nvSpPr>
        <p:spPr>
          <a:xfrm>
            <a:off x="500034" y="1574575"/>
            <a:ext cx="7286676" cy="2092881"/>
          </a:xfrm>
          <a:prstGeom prst="rect">
            <a:avLst/>
          </a:prstGeom>
          <a:noFill/>
        </p:spPr>
        <p:txBody>
          <a:bodyPr wrap="square" rtlCol="0">
            <a:spAutoFit/>
          </a:bodyPr>
          <a:lstStyle/>
          <a:p>
            <a:pPr algn="just"/>
            <a:r>
              <a:rPr lang="es-ES" sz="2000" b="1" dirty="0" smtClean="0"/>
              <a:t>S</a:t>
            </a:r>
            <a:r>
              <a:rPr lang="es-ES" dirty="0" smtClean="0"/>
              <a:t>e seleccionó y recopiló un número de hojas infectadas según la escala</a:t>
            </a:r>
            <a:r>
              <a:rPr lang="es-ES" sz="1900" b="1" dirty="0" smtClean="0">
                <a:solidFill>
                  <a:schemeClr val="accent2"/>
                </a:solidFill>
                <a:latin typeface="+mn-lt"/>
              </a:rPr>
              <a:t> </a:t>
            </a:r>
            <a:r>
              <a:rPr lang="es-ES" sz="1900" dirty="0" err="1" smtClean="0">
                <a:solidFill>
                  <a:schemeClr val="tx2">
                    <a:lumMod val="75000"/>
                  </a:schemeClr>
                </a:solidFill>
                <a:latin typeface="+mn-lt"/>
              </a:rPr>
              <a:t>Stover</a:t>
            </a:r>
            <a:r>
              <a:rPr lang="es-ES" sz="1900" b="1" dirty="0" smtClean="0">
                <a:solidFill>
                  <a:schemeClr val="accent2"/>
                </a:solidFill>
                <a:latin typeface="+mn-lt"/>
              </a:rPr>
              <a:t> </a:t>
            </a:r>
            <a:r>
              <a:rPr lang="es-ES" dirty="0" smtClean="0"/>
              <a:t>modificada con grado de infección 4 y 5 (</a:t>
            </a:r>
            <a:r>
              <a:rPr lang="es-ES" dirty="0" err="1" smtClean="0"/>
              <a:t>Gauhl</a:t>
            </a:r>
            <a:r>
              <a:rPr lang="es-ES" dirty="0" smtClean="0"/>
              <a:t>, 1989).</a:t>
            </a:r>
          </a:p>
          <a:p>
            <a:pPr algn="just"/>
            <a:endParaRPr lang="es-ES" dirty="0" smtClean="0"/>
          </a:p>
          <a:p>
            <a:pPr algn="just"/>
            <a:r>
              <a:rPr lang="es-ES" dirty="0" smtClean="0"/>
              <a:t>Dichas hojas fueron recolectadas de manera dirigida de la finca “El Paraíso”, Santa Ana – Sto. Domingo de los Colorados en el 2005. El número de observaciones es de </a:t>
            </a:r>
            <a:r>
              <a:rPr lang="es-ES" sz="1900" dirty="0" smtClean="0">
                <a:solidFill>
                  <a:schemeClr val="tx2">
                    <a:lumMod val="75000"/>
                  </a:schemeClr>
                </a:solidFill>
                <a:latin typeface="+mn-lt"/>
              </a:rPr>
              <a:t>150 unidades</a:t>
            </a:r>
            <a:r>
              <a:rPr lang="es-ES" dirty="0" smtClean="0"/>
              <a:t>, obtenidas en los laboratorios durante el proceso de sensibilidad.</a:t>
            </a:r>
          </a:p>
        </p:txBody>
      </p:sp>
      <p:sp>
        <p:nvSpPr>
          <p:cNvPr id="8" name="7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9" name="8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0" name="9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graphicFrame>
        <p:nvGraphicFramePr>
          <p:cNvPr id="7169" name="Object 1"/>
          <p:cNvGraphicFramePr>
            <a:graphicFrameLocks noChangeAspect="1"/>
          </p:cNvGraphicFramePr>
          <p:nvPr/>
        </p:nvGraphicFramePr>
        <p:xfrm>
          <a:off x="1556258" y="4214818"/>
          <a:ext cx="5087444" cy="1643074"/>
        </p:xfrm>
        <a:graphic>
          <a:graphicData uri="http://schemas.openxmlformats.org/presentationml/2006/ole">
            <p:oleObj spid="_x0000_s7169" r:id="rId4" imgW="6934320" imgH="1838160" progId="">
              <p:embed/>
            </p:oleObj>
          </a:graphicData>
        </a:graphic>
      </p:graphicFrame>
      <p:sp>
        <p:nvSpPr>
          <p:cNvPr id="13" name="12 Rectángulo"/>
          <p:cNvSpPr/>
          <p:nvPr/>
        </p:nvSpPr>
        <p:spPr>
          <a:xfrm>
            <a:off x="1500166" y="5214950"/>
            <a:ext cx="300039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4" descr="D:\Mis documentos\Tesis\TESIS MARIO\TESIS FINAL\PRESENTACION\0410339aec.jpg"/>
          <p:cNvPicPr preferRelativeResize="0">
            <a:picLocks noChangeArrowheads="1"/>
          </p:cNvPicPr>
          <p:nvPr/>
        </p:nvPicPr>
        <p:blipFill>
          <a:blip r:embed="rId5"/>
          <a:srcRect/>
          <a:stretch>
            <a:fillRect/>
          </a:stretch>
        </p:blipFill>
        <p:spPr bwMode="auto">
          <a:xfrm>
            <a:off x="8215338" y="0"/>
            <a:ext cx="928662" cy="857232"/>
          </a:xfrm>
          <a:prstGeom prst="rect">
            <a:avLst/>
          </a:prstGeom>
          <a:noFill/>
        </p:spPr>
      </p:pic>
      <p:pic>
        <p:nvPicPr>
          <p:cNvPr id="14" name="Picture 3" descr="D:\Mis documentos\Tesis\TESIS MARIO\TESIS FINAL\PRESENTACION\98841062.jpg"/>
          <p:cNvPicPr preferRelativeResize="0">
            <a:picLocks noChangeArrowheads="1"/>
          </p:cNvPicPr>
          <p:nvPr/>
        </p:nvPicPr>
        <p:blipFill>
          <a:blip r:embed="rId6" cstate="print">
            <a:lum bright="-10000"/>
          </a:blip>
          <a:srcRect t="15443" b="6210"/>
          <a:stretch>
            <a:fillRect/>
          </a:stretch>
        </p:blipFill>
        <p:spPr bwMode="auto">
          <a:xfrm>
            <a:off x="8229600" y="4786322"/>
            <a:ext cx="914400" cy="957038"/>
          </a:xfrm>
          <a:prstGeom prst="rect">
            <a:avLst/>
          </a:prstGeom>
          <a:noFill/>
        </p:spPr>
      </p:pic>
      <p:pic>
        <p:nvPicPr>
          <p:cNvPr id="15" name="Picture 1" descr="D:\Mis documentos\Tesis\TESIS MARIO\TESIS FINAL\PRESENTACION\89024249.jpg"/>
          <p:cNvPicPr preferRelativeResize="0">
            <a:picLocks noChangeArrowheads="1"/>
          </p:cNvPicPr>
          <p:nvPr/>
        </p:nvPicPr>
        <p:blipFill>
          <a:blip r:embed="rId7" cstate="print"/>
          <a:srcRect l="7397" t="4464" r="887"/>
          <a:stretch>
            <a:fillRect/>
          </a:stretch>
        </p:blipFill>
        <p:spPr bwMode="auto">
          <a:xfrm>
            <a:off x="8229600" y="2357430"/>
            <a:ext cx="914400" cy="9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6000"/>
                                  </p:stCondLst>
                                  <p:childTnLst>
                                    <p:set>
                                      <p:cBhvr>
                                        <p:cTn id="6" dur="1" fill="hold">
                                          <p:stCondLst>
                                            <p:cond delay="0"/>
                                          </p:stCondLst>
                                        </p:cTn>
                                        <p:tgtEl>
                                          <p:spTgt spid="7169"/>
                                        </p:tgtEl>
                                        <p:attrNameLst>
                                          <p:attrName>style.visibility</p:attrName>
                                        </p:attrNameLst>
                                      </p:cBhvr>
                                      <p:to>
                                        <p:strVal val="visible"/>
                                      </p:to>
                                    </p:set>
                                    <p:anim calcmode="lin" valueType="num">
                                      <p:cBhvr>
                                        <p:cTn id="7" dur="1000" fill="hold"/>
                                        <p:tgtEl>
                                          <p:spTgt spid="7169"/>
                                        </p:tgtEl>
                                        <p:attrNameLst>
                                          <p:attrName>ppt_x</p:attrName>
                                        </p:attrNameLst>
                                      </p:cBhvr>
                                      <p:tavLst>
                                        <p:tav tm="0">
                                          <p:val>
                                            <p:strVal val="#ppt_x-.2"/>
                                          </p:val>
                                        </p:tav>
                                        <p:tav tm="100000">
                                          <p:val>
                                            <p:strVal val="#ppt_x"/>
                                          </p:val>
                                        </p:tav>
                                      </p:tavLst>
                                    </p:anim>
                                    <p:anim calcmode="lin" valueType="num">
                                      <p:cBhvr>
                                        <p:cTn id="8" dur="1000" fill="hold"/>
                                        <p:tgtEl>
                                          <p:spTgt spid="71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9"/>
                                        </p:tgtEl>
                                      </p:cBhvr>
                                    </p:animEffect>
                                  </p:childTnLst>
                                </p:cTn>
                              </p:par>
                            </p:childTnLst>
                          </p:cTn>
                        </p:par>
                        <p:par>
                          <p:cTn id="10" fill="hold">
                            <p:stCondLst>
                              <p:cond delay="7000"/>
                            </p:stCondLst>
                            <p:childTnLst>
                              <p:par>
                                <p:cTn id="11" presetID="50" presetClass="entr" presetSubtype="0"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271482" y="171450"/>
            <a:ext cx="7086600" cy="487363"/>
          </a:xfrm>
        </p:spPr>
        <p:txBody>
          <a:bodyPr/>
          <a:lstStyle/>
          <a:p>
            <a:r>
              <a:rPr lang="en-US" dirty="0" err="1" smtClean="0">
                <a:effectLst>
                  <a:outerShdw blurRad="38100" dist="38100" dir="2700000" algn="tl">
                    <a:srgbClr val="000000">
                      <a:alpha val="43137"/>
                    </a:srgbClr>
                  </a:outerShdw>
                </a:effectLst>
              </a:rPr>
              <a:t>Descripción</a:t>
            </a:r>
            <a:r>
              <a:rPr lang="en-US" dirty="0" smtClean="0">
                <a:effectLst>
                  <a:outerShdw blurRad="38100" dist="38100" dir="2700000" algn="tl">
                    <a:srgbClr val="000000">
                      <a:alpha val="43137"/>
                    </a:srgbClr>
                  </a:outerShdw>
                </a:effectLst>
              </a:rPr>
              <a:t> de Variables</a:t>
            </a:r>
            <a:endParaRPr lang="en-US" dirty="0">
              <a:effectLst>
                <a:outerShdw blurRad="38100" dist="38100" dir="2700000" algn="tl">
                  <a:srgbClr val="000000">
                    <a:alpha val="43137"/>
                  </a:srgbClr>
                </a:outerShdw>
              </a:effectLst>
            </a:endParaRPr>
          </a:p>
        </p:txBody>
      </p:sp>
      <p:sp>
        <p:nvSpPr>
          <p:cNvPr id="16" name="15 Rectángulo"/>
          <p:cNvSpPr/>
          <p:nvPr/>
        </p:nvSpPr>
        <p:spPr>
          <a:xfrm>
            <a:off x="7286644" y="6357958"/>
            <a:ext cx="857256"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9 CuadroTexto"/>
          <p:cNvSpPr txBox="1"/>
          <p:nvPr/>
        </p:nvSpPr>
        <p:spPr>
          <a:xfrm>
            <a:off x="500034" y="1462193"/>
            <a:ext cx="7286676" cy="4324261"/>
          </a:xfrm>
          <a:prstGeom prst="rect">
            <a:avLst/>
          </a:prstGeom>
          <a:noFill/>
        </p:spPr>
        <p:txBody>
          <a:bodyPr wrap="square" rtlCol="0">
            <a:spAutoFit/>
          </a:bodyPr>
          <a:lstStyle/>
          <a:p>
            <a:pPr algn="just"/>
            <a:r>
              <a:rPr lang="es-ES" sz="2000" b="1" dirty="0" smtClean="0"/>
              <a:t>L</a:t>
            </a:r>
            <a:r>
              <a:rPr lang="es-ES" dirty="0" smtClean="0"/>
              <a:t>a variable de estudio será el crecimiento del tubo germinativo de </a:t>
            </a:r>
            <a:r>
              <a:rPr lang="es-ES" i="1" dirty="0" smtClean="0"/>
              <a:t>Mycosphaerella f.</a:t>
            </a:r>
            <a:r>
              <a:rPr lang="es-ES" dirty="0" smtClean="0"/>
              <a:t>, la que tiene como escala de medición micras; esta variable de origen es necesaria para determinar la variable principal en la que se fundamenta nuestro estudio, la variable </a:t>
            </a:r>
            <a:r>
              <a:rPr lang="es-ES" sz="1900" dirty="0" smtClean="0">
                <a:solidFill>
                  <a:schemeClr val="tx2">
                    <a:lumMod val="75000"/>
                  </a:schemeClr>
                </a:solidFill>
                <a:latin typeface="+mn-lt"/>
              </a:rPr>
              <a:t>Porcentaje de Inhibición</a:t>
            </a:r>
            <a:r>
              <a:rPr lang="es-ES" dirty="0" smtClean="0"/>
              <a:t>.</a:t>
            </a:r>
          </a:p>
          <a:p>
            <a:pPr algn="just"/>
            <a:endParaRPr lang="es-ES" b="1" dirty="0" smtClean="0"/>
          </a:p>
          <a:p>
            <a:pPr algn="just"/>
            <a:endParaRPr lang="es-ES" b="1" dirty="0" smtClean="0"/>
          </a:p>
          <a:p>
            <a:pPr algn="just"/>
            <a:endParaRPr lang="es-ES" b="1" dirty="0" smtClean="0"/>
          </a:p>
          <a:p>
            <a:pPr algn="just"/>
            <a:endParaRPr lang="es-ES" b="1" dirty="0" smtClean="0"/>
          </a:p>
          <a:p>
            <a:pPr algn="just"/>
            <a:endParaRPr lang="es-ES" b="1" dirty="0" smtClean="0"/>
          </a:p>
          <a:p>
            <a:pPr algn="just"/>
            <a:endParaRPr lang="es-ES" b="1" dirty="0" smtClean="0"/>
          </a:p>
          <a:p>
            <a:pPr algn="just"/>
            <a:endParaRPr lang="es-ES" dirty="0" smtClean="0"/>
          </a:p>
          <a:p>
            <a:pPr algn="just"/>
            <a:r>
              <a:rPr lang="es-ES" dirty="0" smtClean="0"/>
              <a:t>Para los ensayos se seleccionó el fungicida sistémico </a:t>
            </a:r>
            <a:r>
              <a:rPr lang="es-ES" sz="1900" dirty="0" smtClean="0">
                <a:solidFill>
                  <a:schemeClr val="tx2">
                    <a:lumMod val="75000"/>
                  </a:schemeClr>
                </a:solidFill>
                <a:latin typeface="+mn-lt"/>
              </a:rPr>
              <a:t>Azoxistrobina</a:t>
            </a:r>
            <a:r>
              <a:rPr lang="es-ES" dirty="0" smtClean="0"/>
              <a:t>, el cual fue aplicado en porcentajes (%) del producto, con el cual se obtienen los </a:t>
            </a:r>
            <a:r>
              <a:rPr lang="es-ES" dirty="0" smtClean="0"/>
              <a:t>tratamientos “0.1”, “1”, “5”, “10”. </a:t>
            </a:r>
            <a:endParaRPr lang="es-ES" dirty="0" smtClean="0"/>
          </a:p>
        </p:txBody>
      </p:sp>
      <p:sp>
        <p:nvSpPr>
          <p:cNvPr id="8" name="7 CuadroTexto"/>
          <p:cNvSpPr txBox="1"/>
          <p:nvPr/>
        </p:nvSpPr>
        <p:spPr>
          <a:xfrm>
            <a:off x="928694" y="6550247"/>
            <a:ext cx="2928958"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INGENIERÍA  EN</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9" name="8 CuadroTexto"/>
          <p:cNvSpPr txBox="1"/>
          <p:nvPr/>
        </p:nvSpPr>
        <p:spPr>
          <a:xfrm>
            <a:off x="3071834" y="6550247"/>
            <a:ext cx="2594327"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ESTADÍSTICA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0" name="9 CuadroTexto"/>
          <p:cNvSpPr txBox="1"/>
          <p:nvPr/>
        </p:nvSpPr>
        <p:spPr>
          <a:xfrm>
            <a:off x="4929222" y="6550247"/>
            <a:ext cx="2571736"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300" dirty="0" smtClean="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rPr>
              <a:t>INFORMÁTICA</a:t>
            </a:r>
            <a:endParaRPr lang="es-ES" sz="1400" b="1" spc="300" dirty="0">
              <a:ln w="11430">
                <a:solidFill>
                  <a:srgbClr val="FC790C"/>
                </a:solidFill>
              </a:ln>
              <a:solidFill>
                <a:srgbClr val="FC790C"/>
              </a:soli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12" name="Picture 4" descr="D:\Mis documentos\Tesis\TESIS MARIO\TESIS FINAL\PRESENTACION\0410339aec.jpg"/>
          <p:cNvPicPr preferRelativeResize="0">
            <a:picLocks noChangeArrowheads="1"/>
          </p:cNvPicPr>
          <p:nvPr/>
        </p:nvPicPr>
        <p:blipFill>
          <a:blip r:embed="rId3"/>
          <a:srcRect/>
          <a:stretch>
            <a:fillRect/>
          </a:stretch>
        </p:blipFill>
        <p:spPr bwMode="auto">
          <a:xfrm>
            <a:off x="8215338" y="0"/>
            <a:ext cx="928662" cy="857232"/>
          </a:xfrm>
          <a:prstGeom prst="rect">
            <a:avLst/>
          </a:prstGeom>
          <a:noFill/>
        </p:spPr>
      </p:pic>
      <p:pic>
        <p:nvPicPr>
          <p:cNvPr id="13" name="Picture 3" descr="D:\Mis documentos\Tesis\TESIS MARIO\TESIS FINAL\PRESENTACION\98841062.jpg"/>
          <p:cNvPicPr preferRelativeResize="0">
            <a:picLocks noChangeArrowheads="1"/>
          </p:cNvPicPr>
          <p:nvPr/>
        </p:nvPicPr>
        <p:blipFill>
          <a:blip r:embed="rId4" cstate="print">
            <a:lum bright="-10000"/>
          </a:blip>
          <a:srcRect t="15443" b="6210"/>
          <a:stretch>
            <a:fillRect/>
          </a:stretch>
        </p:blipFill>
        <p:spPr bwMode="auto">
          <a:xfrm>
            <a:off x="8229600" y="4786322"/>
            <a:ext cx="914400" cy="957038"/>
          </a:xfrm>
          <a:prstGeom prst="rect">
            <a:avLst/>
          </a:prstGeom>
          <a:noFill/>
        </p:spPr>
      </p:pic>
      <p:pic>
        <p:nvPicPr>
          <p:cNvPr id="14" name="Picture 1" descr="D:\Mis documentos\Tesis\TESIS MARIO\TESIS FINAL\PRESENTACION\89024249.jpg"/>
          <p:cNvPicPr preferRelativeResize="0">
            <a:picLocks noChangeArrowheads="1"/>
          </p:cNvPicPr>
          <p:nvPr/>
        </p:nvPicPr>
        <p:blipFill>
          <a:blip r:embed="rId5" cstate="print"/>
          <a:srcRect l="7397" t="4464" r="887"/>
          <a:stretch>
            <a:fillRect/>
          </a:stretch>
        </p:blipFill>
        <p:spPr bwMode="auto">
          <a:xfrm>
            <a:off x="8229600" y="2357430"/>
            <a:ext cx="914400" cy="928800"/>
          </a:xfrm>
          <a:prstGeom prst="rect">
            <a:avLst/>
          </a:prstGeom>
          <a:noFill/>
        </p:spPr>
      </p:pic>
      <p:pic>
        <p:nvPicPr>
          <p:cNvPr id="38915"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000232" y="3071810"/>
            <a:ext cx="4260303" cy="571504"/>
          </a:xfrm>
          <a:prstGeom prst="rect">
            <a:avLst/>
          </a:prstGeom>
          <a:noFill/>
        </p:spPr>
      </p:pic>
      <p:pic>
        <p:nvPicPr>
          <p:cNvPr id="3891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876300"/>
            <a:ext cx="123825" cy="190500"/>
          </a:xfrm>
          <a:prstGeom prst="rect">
            <a:avLst/>
          </a:prstGeom>
          <a:noFill/>
        </p:spPr>
      </p:pic>
      <p:pic>
        <p:nvPicPr>
          <p:cNvPr id="38913"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1066800"/>
            <a:ext cx="95250" cy="180975"/>
          </a:xfrm>
          <a:prstGeom prst="rect">
            <a:avLst/>
          </a:prstGeom>
          <a:noFill/>
        </p:spPr>
      </p:pic>
      <p:sp>
        <p:nvSpPr>
          <p:cNvPr id="389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857356" y="3761906"/>
            <a:ext cx="4929222" cy="738664"/>
          </a:xfrm>
          <a:prstGeom prst="rect">
            <a:avLst/>
          </a:prstGeom>
          <a:noFill/>
        </p:spPr>
        <p:txBody>
          <a:bodyPr wrap="square" rtlCol="0">
            <a:spAutoFit/>
          </a:bodyPr>
          <a:lstStyle/>
          <a:p>
            <a:r>
              <a:rPr lang="es-ES" sz="1400" dirty="0" smtClean="0"/>
              <a:t>T’ = promedio de la medida de control ó dosis 0;</a:t>
            </a:r>
          </a:p>
          <a:p>
            <a:r>
              <a:rPr lang="es-ES" sz="1400" dirty="0" smtClean="0"/>
              <a:t>Z = medida de la unidad de observaciones a la que se le</a:t>
            </a:r>
            <a:br>
              <a:rPr lang="es-ES" sz="1400" dirty="0" smtClean="0"/>
            </a:br>
            <a:r>
              <a:rPr lang="es-ES" sz="1400" dirty="0" smtClean="0"/>
              <a:t>      suministró cierta dosis del producto químico en estudio.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82TGp_food_light">
  <a:themeElements>
    <a:clrScheme name="282TGp_food_light_ani 2">
      <a:dk1>
        <a:srgbClr val="30311D"/>
      </a:dk1>
      <a:lt1>
        <a:srgbClr val="FFFFFF"/>
      </a:lt1>
      <a:dk2>
        <a:srgbClr val="333399"/>
      </a:dk2>
      <a:lt2>
        <a:srgbClr val="C0C0C0"/>
      </a:lt2>
      <a:accent1>
        <a:srgbClr val="3780BD"/>
      </a:accent1>
      <a:accent2>
        <a:srgbClr val="98C13D"/>
      </a:accent2>
      <a:accent3>
        <a:srgbClr val="FFFFFF"/>
      </a:accent3>
      <a:accent4>
        <a:srgbClr val="272817"/>
      </a:accent4>
      <a:accent5>
        <a:srgbClr val="AEC0DB"/>
      </a:accent5>
      <a:accent6>
        <a:srgbClr val="89AF36"/>
      </a:accent6>
      <a:hlink>
        <a:srgbClr val="266378"/>
      </a:hlink>
      <a:folHlink>
        <a:srgbClr val="6B8D2F"/>
      </a:folHlink>
    </a:clrScheme>
    <a:fontScheme name="282TGp_food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2TGp_food_light_ani 1">
        <a:dk1>
          <a:srgbClr val="000000"/>
        </a:dk1>
        <a:lt1>
          <a:srgbClr val="FFFFFF"/>
        </a:lt1>
        <a:dk2>
          <a:srgbClr val="193583"/>
        </a:dk2>
        <a:lt2>
          <a:srgbClr val="C0C0C0"/>
        </a:lt2>
        <a:accent1>
          <a:srgbClr val="66B13D"/>
        </a:accent1>
        <a:accent2>
          <a:srgbClr val="EBD531"/>
        </a:accent2>
        <a:accent3>
          <a:srgbClr val="FFFFFF"/>
        </a:accent3>
        <a:accent4>
          <a:srgbClr val="000000"/>
        </a:accent4>
        <a:accent5>
          <a:srgbClr val="B8D5AF"/>
        </a:accent5>
        <a:accent6>
          <a:srgbClr val="D5C12B"/>
        </a:accent6>
        <a:hlink>
          <a:srgbClr val="04884E"/>
        </a:hlink>
        <a:folHlink>
          <a:srgbClr val="FF9600"/>
        </a:folHlink>
      </a:clrScheme>
      <a:clrMap bg1="lt1" tx1="dk1" bg2="lt2" tx2="dk2" accent1="accent1" accent2="accent2" accent3="accent3" accent4="accent4" accent5="accent5" accent6="accent6" hlink="hlink" folHlink="folHlink"/>
    </a:extraClrScheme>
    <a:extraClrScheme>
      <a:clrScheme name="282TGp_food_light_ani 2">
        <a:dk1>
          <a:srgbClr val="30311D"/>
        </a:dk1>
        <a:lt1>
          <a:srgbClr val="FFFFFF"/>
        </a:lt1>
        <a:dk2>
          <a:srgbClr val="333399"/>
        </a:dk2>
        <a:lt2>
          <a:srgbClr val="C0C0C0"/>
        </a:lt2>
        <a:accent1>
          <a:srgbClr val="3780BD"/>
        </a:accent1>
        <a:accent2>
          <a:srgbClr val="98C13D"/>
        </a:accent2>
        <a:accent3>
          <a:srgbClr val="FFFFFF"/>
        </a:accent3>
        <a:accent4>
          <a:srgbClr val="272817"/>
        </a:accent4>
        <a:accent5>
          <a:srgbClr val="AEC0DB"/>
        </a:accent5>
        <a:accent6>
          <a:srgbClr val="89AF36"/>
        </a:accent6>
        <a:hlink>
          <a:srgbClr val="266378"/>
        </a:hlink>
        <a:folHlink>
          <a:srgbClr val="6B8D2F"/>
        </a:folHlink>
      </a:clrScheme>
      <a:clrMap bg1="lt1" tx1="dk1" bg2="lt2" tx2="dk2" accent1="accent1" accent2="accent2" accent3="accent3" accent4="accent4" accent5="accent5" accent6="accent6" hlink="hlink" folHlink="folHlink"/>
    </a:extraClrScheme>
    <a:extraClrScheme>
      <a:clrScheme name="282TGp_food_light_ani 3">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006866"/>
        </a:hlink>
        <a:folHlink>
          <a:srgbClr val="94451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282TGp_food_light</Template>
  <TotalTime>2942</TotalTime>
  <Words>2892</Words>
  <Application>Microsoft Office PowerPoint</Application>
  <PresentationFormat>Presentación en pantalla (4:3)</PresentationFormat>
  <Paragraphs>636</Paragraphs>
  <Slides>34</Slides>
  <Notes>27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282TGp_food_light</vt:lpstr>
      <vt:lpstr>Visio</vt:lpstr>
      <vt:lpstr>“Desarrollo de una aplicación informática que utilice modelos PROBIT y LOGIT para la determinación del efecto de productos sobre Mycosphaerella fijiensis”</vt:lpstr>
      <vt:lpstr>Introducción</vt:lpstr>
      <vt:lpstr>Sigatoka Negra</vt:lpstr>
      <vt:lpstr>Los Fungicidas</vt:lpstr>
      <vt:lpstr>Proceso de Sensibilidad</vt:lpstr>
      <vt:lpstr>Planteamiento y Justificación del proyecto</vt:lpstr>
      <vt:lpstr>Objetivo</vt:lpstr>
      <vt:lpstr>Población Objetivo</vt:lpstr>
      <vt:lpstr>Descripción de Variables</vt:lpstr>
      <vt:lpstr>Técnicas Estadísticas e Informáticas</vt:lpstr>
      <vt:lpstr>Diapositiva 11</vt:lpstr>
      <vt:lpstr>Herramienta Informática</vt:lpstr>
      <vt:lpstr>Componentes y Módulos</vt:lpstr>
      <vt:lpstr>Componentes y Módulos</vt:lpstr>
      <vt:lpstr>Ejecutando la Herramienta Informática</vt:lpstr>
      <vt:lpstr>Análisis Estadísticos obtenidos de la Herramienta Informática</vt:lpstr>
      <vt:lpstr>Análisis Descriptivo</vt:lpstr>
      <vt:lpstr>Análisis Descriptivo</vt:lpstr>
      <vt:lpstr>Análisis Descriptivo</vt:lpstr>
      <vt:lpstr>Análisis de Regresión Lineal Simple</vt:lpstr>
      <vt:lpstr>Análisis de Regresión Lineal Simple</vt:lpstr>
      <vt:lpstr>Análisis de Regresión Lineal Simple</vt:lpstr>
      <vt:lpstr>Análisis de Varianza para un solo factor</vt:lpstr>
      <vt:lpstr>Análisis de Varianza para un solo factor</vt:lpstr>
      <vt:lpstr>Análisis de Regresión LOGIT y PROBIT</vt:lpstr>
      <vt:lpstr>Análisis de Regresión LOGIT y PROBIT</vt:lpstr>
      <vt:lpstr>Análisis de Regresión LOGIT y PROBIT</vt:lpstr>
      <vt:lpstr>Diapositiva 28</vt:lpstr>
      <vt:lpstr>Conclusiones</vt:lpstr>
      <vt:lpstr>Conclusiones</vt:lpstr>
      <vt:lpstr>Conclusiones</vt:lpstr>
      <vt:lpstr>Recomendaciones</vt:lpstr>
      <vt:lpstr>Recomendaciones</vt:lpstr>
      <vt:lpstr>GRACIAS</vt:lpstr>
    </vt:vector>
  </TitlesOfParts>
  <Company>FAMILIA_LINDAO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una aplicación informática que utilice modelos PROBIT y LOGIT para la determinación del efecto de productos sobre Mycosphaerella fijiensis</dc:title>
  <dc:creator>MARIO</dc:creator>
  <cp:lastModifiedBy>MARIO</cp:lastModifiedBy>
  <cp:revision>366</cp:revision>
  <dcterms:created xsi:type="dcterms:W3CDTF">2010-04-29T04:17:21Z</dcterms:created>
  <dcterms:modified xsi:type="dcterms:W3CDTF">2010-09-16T03:54:53Z</dcterms:modified>
</cp:coreProperties>
</file>