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charts/chart6.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handoutMasterIdLst>
    <p:handoutMasterId r:id="rId42"/>
  </p:handoutMasterIdLst>
  <p:sldIdLst>
    <p:sldId id="256" r:id="rId2"/>
    <p:sldId id="307" r:id="rId3"/>
    <p:sldId id="308" r:id="rId4"/>
    <p:sldId id="310" r:id="rId5"/>
    <p:sldId id="264" r:id="rId6"/>
    <p:sldId id="257" r:id="rId7"/>
    <p:sldId id="258" r:id="rId8"/>
    <p:sldId id="265" r:id="rId9"/>
    <p:sldId id="267" r:id="rId10"/>
    <p:sldId id="268" r:id="rId11"/>
    <p:sldId id="269" r:id="rId12"/>
    <p:sldId id="270" r:id="rId13"/>
    <p:sldId id="271" r:id="rId14"/>
    <p:sldId id="259" r:id="rId15"/>
    <p:sldId id="262" r:id="rId16"/>
    <p:sldId id="272" r:id="rId17"/>
    <p:sldId id="273" r:id="rId18"/>
    <p:sldId id="274" r:id="rId19"/>
    <p:sldId id="278" r:id="rId20"/>
    <p:sldId id="313" r:id="rId21"/>
    <p:sldId id="283" r:id="rId22"/>
    <p:sldId id="284" r:id="rId23"/>
    <p:sldId id="285" r:id="rId24"/>
    <p:sldId id="286" r:id="rId25"/>
    <p:sldId id="287" r:id="rId26"/>
    <p:sldId id="288" r:id="rId27"/>
    <p:sldId id="289" r:id="rId28"/>
    <p:sldId id="290" r:id="rId29"/>
    <p:sldId id="291" r:id="rId30"/>
    <p:sldId id="296" r:id="rId31"/>
    <p:sldId id="297" r:id="rId32"/>
    <p:sldId id="301" r:id="rId33"/>
    <p:sldId id="302" r:id="rId34"/>
    <p:sldId id="303" r:id="rId35"/>
    <p:sldId id="304" r:id="rId36"/>
    <p:sldId id="305" r:id="rId37"/>
    <p:sldId id="306" r:id="rId38"/>
    <p:sldId id="311" r:id="rId39"/>
    <p:sldId id="312" r:id="rId40"/>
  </p:sldIdLst>
  <p:sldSz cx="9906000" cy="6858000" type="A4"/>
  <p:notesSz cx="9144000" cy="6858000"/>
  <p:defaultTextStyle>
    <a:defPPr>
      <a:defRPr lang="es-EC"/>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7" autoAdjust="0"/>
  </p:normalViewPr>
  <p:slideViewPr>
    <p:cSldViewPr>
      <p:cViewPr>
        <p:scale>
          <a:sx n="70" d="100"/>
          <a:sy n="70" d="100"/>
        </p:scale>
        <p:origin x="-918" y="-114"/>
      </p:cViewPr>
      <p:guideLst>
        <p:guide orient="horz" pos="2160"/>
        <p:guide pos="3120"/>
      </p:guideLst>
    </p:cSldViewPr>
  </p:slideViewPr>
  <p:outlineViewPr>
    <p:cViewPr>
      <p:scale>
        <a:sx n="33" d="100"/>
        <a:sy n="33" d="100"/>
      </p:scale>
      <p:origin x="0" y="2976"/>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lex\Documents\Tesina\Estadist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lex\Documents\Tesina\Estadistico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lex\Documents\Tesina\Estadistico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cobo\Documents\IMC\IMC.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cobo\Documents\IMC\IMC.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cobo\Documents\IMC\IM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a:pPr>
            <a:r>
              <a:rPr lang="en-US" sz="1100"/>
              <a:t>Calificación Riesgo</a:t>
            </a:r>
            <a:r>
              <a:rPr lang="en-US" sz="1100" baseline="0"/>
              <a:t> Clientes</a:t>
            </a:r>
            <a:endParaRPr lang="en-US" sz="1100"/>
          </a:p>
        </c:rich>
      </c:tx>
      <c:layout/>
    </c:title>
    <c:view3D>
      <c:rAngAx val="1"/>
    </c:view3D>
    <c:plotArea>
      <c:layout/>
      <c:bar3DChart>
        <c:barDir val="col"/>
        <c:grouping val="clustered"/>
        <c:ser>
          <c:idx val="0"/>
          <c:order val="0"/>
          <c:tx>
            <c:strRef>
              <c:f>Hoja1!$B$2</c:f>
              <c:strCache>
                <c:ptCount val="1"/>
                <c:pt idx="0">
                  <c:v>Porcentaje</c:v>
                </c:pt>
              </c:strCache>
            </c:strRef>
          </c:tx>
          <c:cat>
            <c:strRef>
              <c:f>Hoja1!$A$3:$A$7</c:f>
              <c:strCache>
                <c:ptCount val="5"/>
                <c:pt idx="0">
                  <c:v>A</c:v>
                </c:pt>
                <c:pt idx="1">
                  <c:v>B</c:v>
                </c:pt>
                <c:pt idx="2">
                  <c:v>E</c:v>
                </c:pt>
                <c:pt idx="3">
                  <c:v>C</c:v>
                </c:pt>
                <c:pt idx="4">
                  <c:v>D</c:v>
                </c:pt>
              </c:strCache>
            </c:strRef>
          </c:cat>
          <c:val>
            <c:numRef>
              <c:f>Hoja1!$B$3:$B$7</c:f>
              <c:numCache>
                <c:formatCode>0.00%</c:formatCode>
                <c:ptCount val="5"/>
                <c:pt idx="0">
                  <c:v>0.97962704345683593</c:v>
                </c:pt>
                <c:pt idx="1">
                  <c:v>1.0638297872340273E-2</c:v>
                </c:pt>
                <c:pt idx="2">
                  <c:v>4.7235685533557874E-3</c:v>
                </c:pt>
                <c:pt idx="3">
                  <c:v>3.7377803335250314E-3</c:v>
                </c:pt>
                <c:pt idx="4">
                  <c:v>1.273309783948082E-3</c:v>
                </c:pt>
              </c:numCache>
            </c:numRef>
          </c:val>
        </c:ser>
        <c:dLbls>
          <c:showVal val="1"/>
        </c:dLbls>
        <c:shape val="box"/>
        <c:axId val="61414784"/>
        <c:axId val="61572224"/>
        <c:axId val="0"/>
      </c:bar3DChart>
      <c:catAx>
        <c:axId val="61414784"/>
        <c:scaling>
          <c:orientation val="minMax"/>
        </c:scaling>
        <c:axPos val="b"/>
        <c:tickLblPos val="nextTo"/>
        <c:crossAx val="61572224"/>
        <c:crosses val="autoZero"/>
        <c:auto val="1"/>
        <c:lblAlgn val="ctr"/>
        <c:lblOffset val="100"/>
      </c:catAx>
      <c:valAx>
        <c:axId val="61572224"/>
        <c:scaling>
          <c:orientation val="minMax"/>
        </c:scaling>
        <c:axPos val="l"/>
        <c:numFmt formatCode="0.00%" sourceLinked="1"/>
        <c:tickLblPos val="nextTo"/>
        <c:crossAx val="61414784"/>
        <c:crosses val="autoZero"/>
        <c:crossBetween val="between"/>
        <c:majorUnit val="0.25"/>
      </c:valAx>
    </c:plotArea>
    <c:plotVisOnly val="1"/>
  </c:chart>
  <c:spPr>
    <a:ln>
      <a:solidFill>
        <a:sysClr val="windowText" lastClr="00000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a:pPr>
            <a:r>
              <a:rPr lang="en-US" sz="1100"/>
              <a:t>Cuentas</a:t>
            </a:r>
            <a:r>
              <a:rPr lang="en-US" sz="1100" baseline="0"/>
              <a:t>  por Regiones</a:t>
            </a:r>
            <a:endParaRPr lang="en-US" sz="1100"/>
          </a:p>
        </c:rich>
      </c:tx>
      <c:layout/>
    </c:title>
    <c:view3D>
      <c:rAngAx val="1"/>
    </c:view3D>
    <c:plotArea>
      <c:layout/>
      <c:bar3DChart>
        <c:barDir val="col"/>
        <c:grouping val="clustered"/>
        <c:ser>
          <c:idx val="0"/>
          <c:order val="0"/>
          <c:tx>
            <c:strRef>
              <c:f>Hoja1!$B$2</c:f>
              <c:strCache>
                <c:ptCount val="1"/>
                <c:pt idx="0">
                  <c:v>Porcentaje</c:v>
                </c:pt>
              </c:strCache>
            </c:strRef>
          </c:tx>
          <c:dLbls>
            <c:txPr>
              <a:bodyPr/>
              <a:lstStyle/>
              <a:p>
                <a:pPr>
                  <a:defRPr sz="800"/>
                </a:pPr>
                <a:endParaRPr lang="es-EC"/>
              </a:p>
            </c:txPr>
            <c:showVal val="1"/>
          </c:dLbls>
          <c:cat>
            <c:strRef>
              <c:f>Hoja1!$A$17:$A$21</c:f>
              <c:strCache>
                <c:ptCount val="5"/>
                <c:pt idx="0">
                  <c:v>Regional Sierra</c:v>
                </c:pt>
                <c:pt idx="1">
                  <c:v>Ofic. Prin. Guayaquil</c:v>
                </c:pt>
                <c:pt idx="2">
                  <c:v>Ofic. Prin. Quito</c:v>
                </c:pt>
                <c:pt idx="3">
                  <c:v>Regional Costa</c:v>
                </c:pt>
                <c:pt idx="4">
                  <c:v>Región Loca Guayaquil</c:v>
                </c:pt>
              </c:strCache>
            </c:strRef>
          </c:cat>
          <c:val>
            <c:numRef>
              <c:f>Hoja1!$B$17:$B$21</c:f>
              <c:numCache>
                <c:formatCode>0.00%</c:formatCode>
                <c:ptCount val="5"/>
                <c:pt idx="0">
                  <c:v>0.4188367699006052</c:v>
                </c:pt>
                <c:pt idx="1">
                  <c:v>0.18647827158465471</c:v>
                </c:pt>
                <c:pt idx="2">
                  <c:v>0.17144500123223727</c:v>
                </c:pt>
                <c:pt idx="3">
                  <c:v>0.12843999014211949</c:v>
                </c:pt>
                <c:pt idx="4">
                  <c:v>9.4799967140394015E-2</c:v>
                </c:pt>
              </c:numCache>
            </c:numRef>
          </c:val>
        </c:ser>
        <c:dLbls>
          <c:showVal val="1"/>
        </c:dLbls>
        <c:shape val="box"/>
        <c:axId val="61597952"/>
        <c:axId val="58597376"/>
        <c:axId val="0"/>
      </c:bar3DChart>
      <c:catAx>
        <c:axId val="61597952"/>
        <c:scaling>
          <c:orientation val="minMax"/>
        </c:scaling>
        <c:axPos val="b"/>
        <c:tickLblPos val="nextTo"/>
        <c:txPr>
          <a:bodyPr rot="-5400000" vert="horz"/>
          <a:lstStyle/>
          <a:p>
            <a:pPr>
              <a:defRPr/>
            </a:pPr>
            <a:endParaRPr lang="es-EC"/>
          </a:p>
        </c:txPr>
        <c:crossAx val="58597376"/>
        <c:crosses val="autoZero"/>
        <c:auto val="1"/>
        <c:lblAlgn val="ctr"/>
        <c:lblOffset val="100"/>
      </c:catAx>
      <c:valAx>
        <c:axId val="58597376"/>
        <c:scaling>
          <c:orientation val="minMax"/>
        </c:scaling>
        <c:axPos val="l"/>
        <c:numFmt formatCode="0.00%" sourceLinked="1"/>
        <c:tickLblPos val="nextTo"/>
        <c:crossAx val="61597952"/>
        <c:crosses val="autoZero"/>
        <c:crossBetween val="between"/>
        <c:majorUnit val="0.25"/>
      </c:valAx>
    </c:plotArea>
    <c:plotVisOnly val="1"/>
  </c:chart>
  <c:spPr>
    <a:ln>
      <a:solidFill>
        <a:sysClr val="windowText" lastClr="00000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C"/>
  <c:roundedCorners val="1"/>
  <c:chart>
    <c:title>
      <c:tx>
        <c:rich>
          <a:bodyPr/>
          <a:lstStyle/>
          <a:p>
            <a:pPr>
              <a:defRPr/>
            </a:pPr>
            <a:r>
              <a:rPr lang="en-US" sz="1100"/>
              <a:t>Descripción Banca de Servicio</a:t>
            </a:r>
          </a:p>
        </c:rich>
      </c:tx>
      <c:layout/>
    </c:title>
    <c:view3D>
      <c:rAngAx val="1"/>
    </c:view3D>
    <c:plotArea>
      <c:layout/>
      <c:bar3DChart>
        <c:barDir val="col"/>
        <c:grouping val="clustered"/>
        <c:ser>
          <c:idx val="0"/>
          <c:order val="0"/>
          <c:tx>
            <c:strRef>
              <c:f>Hoja1!$B$2</c:f>
              <c:strCache>
                <c:ptCount val="1"/>
                <c:pt idx="0">
                  <c:v>Porcentaje</c:v>
                </c:pt>
              </c:strCache>
            </c:strRef>
          </c:tx>
          <c:dLbls>
            <c:txPr>
              <a:bodyPr/>
              <a:lstStyle/>
              <a:p>
                <a:pPr>
                  <a:defRPr sz="800"/>
                </a:pPr>
                <a:endParaRPr lang="es-EC"/>
              </a:p>
            </c:txPr>
            <c:showVal val="1"/>
          </c:dLbls>
          <c:cat>
            <c:strRef>
              <c:f>Hoja1!$A$32:$A$36</c:f>
              <c:strCache>
                <c:ptCount val="5"/>
                <c:pt idx="0">
                  <c:v>Banca Consumo</c:v>
                </c:pt>
                <c:pt idx="1">
                  <c:v>Banca Empresarial</c:v>
                </c:pt>
                <c:pt idx="2">
                  <c:v>Banca Corporativa</c:v>
                </c:pt>
                <c:pt idx="3">
                  <c:v>Banca Gestion</c:v>
                </c:pt>
                <c:pt idx="4">
                  <c:v>Banca Privada</c:v>
                </c:pt>
              </c:strCache>
            </c:strRef>
          </c:cat>
          <c:val>
            <c:numRef>
              <c:f>Hoja1!$B$32:$B$36</c:f>
              <c:numCache>
                <c:formatCode>0.00%</c:formatCode>
                <c:ptCount val="5"/>
                <c:pt idx="0">
                  <c:v>0.60375421013719777</c:v>
                </c:pt>
                <c:pt idx="1">
                  <c:v>0.22389714942906441</c:v>
                </c:pt>
                <c:pt idx="2">
                  <c:v>0.15949231906678868</c:v>
                </c:pt>
                <c:pt idx="3">
                  <c:v>1.2486650784523125E-2</c:v>
                </c:pt>
                <c:pt idx="4">
                  <c:v>3.6967058243654051E-4</c:v>
                </c:pt>
              </c:numCache>
            </c:numRef>
          </c:val>
        </c:ser>
        <c:dLbls>
          <c:showVal val="1"/>
        </c:dLbls>
        <c:shape val="box"/>
        <c:axId val="58617856"/>
        <c:axId val="58619392"/>
        <c:axId val="0"/>
      </c:bar3DChart>
      <c:catAx>
        <c:axId val="58617856"/>
        <c:scaling>
          <c:orientation val="minMax"/>
        </c:scaling>
        <c:axPos val="b"/>
        <c:tickLblPos val="nextTo"/>
        <c:txPr>
          <a:bodyPr rot="-5400000" vert="horz"/>
          <a:lstStyle/>
          <a:p>
            <a:pPr>
              <a:defRPr/>
            </a:pPr>
            <a:endParaRPr lang="es-EC"/>
          </a:p>
        </c:txPr>
        <c:crossAx val="58619392"/>
        <c:crosses val="autoZero"/>
        <c:auto val="1"/>
        <c:lblAlgn val="ctr"/>
        <c:lblOffset val="100"/>
      </c:catAx>
      <c:valAx>
        <c:axId val="58619392"/>
        <c:scaling>
          <c:orientation val="minMax"/>
        </c:scaling>
        <c:axPos val="l"/>
        <c:numFmt formatCode="0.00%" sourceLinked="1"/>
        <c:tickLblPos val="nextTo"/>
        <c:crossAx val="58617856"/>
        <c:crosses val="autoZero"/>
        <c:crossBetween val="between"/>
        <c:majorUnit val="0.25"/>
      </c:valAx>
    </c:plotArea>
    <c:plotVisOnly val="1"/>
  </c:chart>
  <c:spPr>
    <a:ln>
      <a:solidFill>
        <a:sysClr val="windowText" lastClr="00000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a:pPr>
            <a:r>
              <a:rPr lang="es-ES"/>
              <a:t>Comportamiento de la Cartera Vencida Ago 2008 - Sept 2009</a:t>
            </a:r>
          </a:p>
        </c:rich>
      </c:tx>
      <c:layout/>
    </c:title>
    <c:plotArea>
      <c:layout/>
      <c:lineChart>
        <c:grouping val="standard"/>
        <c:ser>
          <c:idx val="0"/>
          <c:order val="0"/>
          <c:tx>
            <c:strRef>
              <c:f>'INDICES GLOBALES'!$B$71</c:f>
              <c:strCache>
                <c:ptCount val="1"/>
                <c:pt idx="0">
                  <c:v>Cartera A</c:v>
                </c:pt>
              </c:strCache>
            </c:strRef>
          </c:tx>
          <c:cat>
            <c:strRef>
              <c:f>'INDICES GLOBALES'!$C$70:$P$70</c:f>
              <c:strCache>
                <c:ptCount val="14"/>
                <c:pt idx="0">
                  <c:v>Ago</c:v>
                </c:pt>
                <c:pt idx="1">
                  <c:v>Sept</c:v>
                </c:pt>
                <c:pt idx="2">
                  <c:v>Oct</c:v>
                </c:pt>
                <c:pt idx="3">
                  <c:v>Nov</c:v>
                </c:pt>
                <c:pt idx="4">
                  <c:v>Dic</c:v>
                </c:pt>
                <c:pt idx="5">
                  <c:v>Ene</c:v>
                </c:pt>
                <c:pt idx="6">
                  <c:v>Feb</c:v>
                </c:pt>
                <c:pt idx="7">
                  <c:v>Mzo</c:v>
                </c:pt>
                <c:pt idx="8">
                  <c:v>Abr</c:v>
                </c:pt>
                <c:pt idx="9">
                  <c:v>May</c:v>
                </c:pt>
                <c:pt idx="10">
                  <c:v>Jun</c:v>
                </c:pt>
                <c:pt idx="11">
                  <c:v>Jul</c:v>
                </c:pt>
                <c:pt idx="12">
                  <c:v>Ago</c:v>
                </c:pt>
                <c:pt idx="13">
                  <c:v>Sept</c:v>
                </c:pt>
              </c:strCache>
            </c:strRef>
          </c:cat>
          <c:val>
            <c:numRef>
              <c:f>'INDICES GLOBALES'!$C$71:$P$71</c:f>
              <c:numCache>
                <c:formatCode>0.00%</c:formatCode>
                <c:ptCount val="14"/>
                <c:pt idx="0">
                  <c:v>2.183637647874056E-3</c:v>
                </c:pt>
                <c:pt idx="1">
                  <c:v>2.2483353227970063E-3</c:v>
                </c:pt>
                <c:pt idx="2">
                  <c:v>4.5018458903624834E-3</c:v>
                </c:pt>
                <c:pt idx="3">
                  <c:v>4.0641863221061265E-3</c:v>
                </c:pt>
                <c:pt idx="4">
                  <c:v>3.5236139331599452E-3</c:v>
                </c:pt>
                <c:pt idx="5">
                  <c:v>3.8213925919568692E-3</c:v>
                </c:pt>
                <c:pt idx="6">
                  <c:v>3.8755297663071336E-3</c:v>
                </c:pt>
                <c:pt idx="7">
                  <c:v>3.9024580806371594E-3</c:v>
                </c:pt>
                <c:pt idx="8">
                  <c:v>5.1827772559929304E-3</c:v>
                </c:pt>
                <c:pt idx="9">
                  <c:v>7.7932799546192571E-3</c:v>
                </c:pt>
                <c:pt idx="10">
                  <c:v>8.9472631301040269E-3</c:v>
                </c:pt>
                <c:pt idx="11">
                  <c:v>8.5076014181020548E-3</c:v>
                </c:pt>
                <c:pt idx="12">
                  <c:v>8.6037151291238709E-3</c:v>
                </c:pt>
                <c:pt idx="13">
                  <c:v>8.2121722927303558E-3</c:v>
                </c:pt>
              </c:numCache>
            </c:numRef>
          </c:val>
        </c:ser>
        <c:ser>
          <c:idx val="1"/>
          <c:order val="1"/>
          <c:tx>
            <c:strRef>
              <c:f>'INDICES GLOBALES'!$B$72</c:f>
              <c:strCache>
                <c:ptCount val="1"/>
                <c:pt idx="0">
                  <c:v>Cartera 2009</c:v>
                </c:pt>
              </c:strCache>
            </c:strRef>
          </c:tx>
          <c:cat>
            <c:strRef>
              <c:f>'INDICES GLOBALES'!$C$70:$P$70</c:f>
              <c:strCache>
                <c:ptCount val="14"/>
                <c:pt idx="0">
                  <c:v>Ago</c:v>
                </c:pt>
                <c:pt idx="1">
                  <c:v>Sept</c:v>
                </c:pt>
                <c:pt idx="2">
                  <c:v>Oct</c:v>
                </c:pt>
                <c:pt idx="3">
                  <c:v>Nov</c:v>
                </c:pt>
                <c:pt idx="4">
                  <c:v>Dic</c:v>
                </c:pt>
                <c:pt idx="5">
                  <c:v>Ene</c:v>
                </c:pt>
                <c:pt idx="6">
                  <c:v>Feb</c:v>
                </c:pt>
                <c:pt idx="7">
                  <c:v>Mzo</c:v>
                </c:pt>
                <c:pt idx="8">
                  <c:v>Abr</c:v>
                </c:pt>
                <c:pt idx="9">
                  <c:v>May</c:v>
                </c:pt>
                <c:pt idx="10">
                  <c:v>Jun</c:v>
                </c:pt>
                <c:pt idx="11">
                  <c:v>Jul</c:v>
                </c:pt>
                <c:pt idx="12">
                  <c:v>Ago</c:v>
                </c:pt>
                <c:pt idx="13">
                  <c:v>Sept</c:v>
                </c:pt>
              </c:strCache>
            </c:strRef>
          </c:cat>
          <c:val>
            <c:numRef>
              <c:f>'INDICES GLOBALES'!$C$72:$P$72</c:f>
              <c:numCache>
                <c:formatCode>0.00%</c:formatCode>
                <c:ptCount val="14"/>
                <c:pt idx="0">
                  <c:v>0</c:v>
                </c:pt>
                <c:pt idx="1">
                  <c:v>0</c:v>
                </c:pt>
                <c:pt idx="2">
                  <c:v>0</c:v>
                </c:pt>
                <c:pt idx="3">
                  <c:v>0</c:v>
                </c:pt>
                <c:pt idx="4">
                  <c:v>0</c:v>
                </c:pt>
                <c:pt idx="5">
                  <c:v>3.8213925919568692E-3</c:v>
                </c:pt>
                <c:pt idx="6">
                  <c:v>3.8755297663071336E-3</c:v>
                </c:pt>
                <c:pt idx="7">
                  <c:v>3.9024580806371594E-3</c:v>
                </c:pt>
                <c:pt idx="8">
                  <c:v>5.1827772559929304E-3</c:v>
                </c:pt>
                <c:pt idx="9">
                  <c:v>7.7932799546192571E-3</c:v>
                </c:pt>
                <c:pt idx="10">
                  <c:v>8.9472631301040269E-3</c:v>
                </c:pt>
                <c:pt idx="11">
                  <c:v>8.5076014181020548E-3</c:v>
                </c:pt>
                <c:pt idx="12">
                  <c:v>8.6037151291238709E-3</c:v>
                </c:pt>
                <c:pt idx="13">
                  <c:v>8.2121722927303558E-3</c:v>
                </c:pt>
              </c:numCache>
            </c:numRef>
          </c:val>
        </c:ser>
        <c:ser>
          <c:idx val="2"/>
          <c:order val="2"/>
          <c:tx>
            <c:strRef>
              <c:f>'INDICES GLOBALES'!$B$73</c:f>
              <c:strCache>
                <c:ptCount val="1"/>
                <c:pt idx="0">
                  <c:v>Cartera B</c:v>
                </c:pt>
              </c:strCache>
            </c:strRef>
          </c:tx>
          <c:cat>
            <c:strRef>
              <c:f>'INDICES GLOBALES'!$C$70:$P$70</c:f>
              <c:strCache>
                <c:ptCount val="14"/>
                <c:pt idx="0">
                  <c:v>Ago</c:v>
                </c:pt>
                <c:pt idx="1">
                  <c:v>Sept</c:v>
                </c:pt>
                <c:pt idx="2">
                  <c:v>Oct</c:v>
                </c:pt>
                <c:pt idx="3">
                  <c:v>Nov</c:v>
                </c:pt>
                <c:pt idx="4">
                  <c:v>Dic</c:v>
                </c:pt>
                <c:pt idx="5">
                  <c:v>Ene</c:v>
                </c:pt>
                <c:pt idx="6">
                  <c:v>Feb</c:v>
                </c:pt>
                <c:pt idx="7">
                  <c:v>Mzo</c:v>
                </c:pt>
                <c:pt idx="8">
                  <c:v>Abr</c:v>
                </c:pt>
                <c:pt idx="9">
                  <c:v>May</c:v>
                </c:pt>
                <c:pt idx="10">
                  <c:v>Jun</c:v>
                </c:pt>
                <c:pt idx="11">
                  <c:v>Jul</c:v>
                </c:pt>
                <c:pt idx="12">
                  <c:v>Ago</c:v>
                </c:pt>
                <c:pt idx="13">
                  <c:v>Sept</c:v>
                </c:pt>
              </c:strCache>
            </c:strRef>
          </c:cat>
          <c:val>
            <c:numRef>
              <c:f>'INDICES GLOBALES'!$C$73:$P$73</c:f>
              <c:numCache>
                <c:formatCode>0.00%</c:formatCode>
                <c:ptCount val="14"/>
                <c:pt idx="0">
                  <c:v>1.9217966074207653E-3</c:v>
                </c:pt>
                <c:pt idx="1">
                  <c:v>1.85513423352593E-3</c:v>
                </c:pt>
                <c:pt idx="2">
                  <c:v>4.1741997299497733E-3</c:v>
                </c:pt>
                <c:pt idx="3">
                  <c:v>3.7424740971344298E-3</c:v>
                </c:pt>
                <c:pt idx="4">
                  <c:v>3.1775121281088612E-3</c:v>
                </c:pt>
                <c:pt idx="5">
                  <c:v>3.5443791687517251E-3</c:v>
                </c:pt>
                <c:pt idx="6">
                  <c:v>3.3932237150789252E-3</c:v>
                </c:pt>
                <c:pt idx="7">
                  <c:v>3.5394548713768952E-3</c:v>
                </c:pt>
                <c:pt idx="8">
                  <c:v>4.5929703677683766E-3</c:v>
                </c:pt>
                <c:pt idx="9">
                  <c:v>7.2804387999401534E-3</c:v>
                </c:pt>
                <c:pt idx="10">
                  <c:v>8.5771674667543644E-3</c:v>
                </c:pt>
                <c:pt idx="11">
                  <c:v>4.7954598881408414E-3</c:v>
                </c:pt>
                <c:pt idx="12">
                  <c:v>4.6885322772135226E-3</c:v>
                </c:pt>
                <c:pt idx="13">
                  <c:v>4.4329159032955442E-3</c:v>
                </c:pt>
              </c:numCache>
            </c:numRef>
          </c:val>
        </c:ser>
        <c:ser>
          <c:idx val="3"/>
          <c:order val="3"/>
          <c:tx>
            <c:strRef>
              <c:f>'INDICES GLOBALES'!$B$74</c:f>
              <c:strCache>
                <c:ptCount val="1"/>
                <c:pt idx="0">
                  <c:v>Cartera Sana</c:v>
                </c:pt>
              </c:strCache>
            </c:strRef>
          </c:tx>
          <c:cat>
            <c:strRef>
              <c:f>'INDICES GLOBALES'!$C$70:$P$70</c:f>
              <c:strCache>
                <c:ptCount val="14"/>
                <c:pt idx="0">
                  <c:v>Ago</c:v>
                </c:pt>
                <c:pt idx="1">
                  <c:v>Sept</c:v>
                </c:pt>
                <c:pt idx="2">
                  <c:v>Oct</c:v>
                </c:pt>
                <c:pt idx="3">
                  <c:v>Nov</c:v>
                </c:pt>
                <c:pt idx="4">
                  <c:v>Dic</c:v>
                </c:pt>
                <c:pt idx="5">
                  <c:v>Ene</c:v>
                </c:pt>
                <c:pt idx="6">
                  <c:v>Feb</c:v>
                </c:pt>
                <c:pt idx="7">
                  <c:v>Mzo</c:v>
                </c:pt>
                <c:pt idx="8">
                  <c:v>Abr</c:v>
                </c:pt>
                <c:pt idx="9">
                  <c:v>May</c:v>
                </c:pt>
                <c:pt idx="10">
                  <c:v>Jun</c:v>
                </c:pt>
                <c:pt idx="11">
                  <c:v>Jul</c:v>
                </c:pt>
                <c:pt idx="12">
                  <c:v>Ago</c:v>
                </c:pt>
                <c:pt idx="13">
                  <c:v>Sept</c:v>
                </c:pt>
              </c:strCache>
            </c:strRef>
          </c:cat>
          <c:val>
            <c:numRef>
              <c:f>'INDICES GLOBALES'!$C$74:$P$74</c:f>
              <c:numCache>
                <c:formatCode>0.00%</c:formatCode>
                <c:ptCount val="14"/>
                <c:pt idx="0">
                  <c:v>3.9150929818365811E-4</c:v>
                </c:pt>
                <c:pt idx="1">
                  <c:v>6.1309847690434942E-4</c:v>
                </c:pt>
                <c:pt idx="2">
                  <c:v>2.9662299917319682E-3</c:v>
                </c:pt>
                <c:pt idx="3">
                  <c:v>2.823670842482048E-3</c:v>
                </c:pt>
                <c:pt idx="4">
                  <c:v>2.6469603755111012E-3</c:v>
                </c:pt>
                <c:pt idx="5">
                  <c:v>2.9549898359477241E-3</c:v>
                </c:pt>
                <c:pt idx="6">
                  <c:v>2.8989941652418842E-3</c:v>
                </c:pt>
                <c:pt idx="7">
                  <c:v>3.0527521164383088E-3</c:v>
                </c:pt>
                <c:pt idx="8">
                  <c:v>4.1228104714984655E-3</c:v>
                </c:pt>
                <c:pt idx="9">
                  <c:v>6.4953106168806124E-3</c:v>
                </c:pt>
                <c:pt idx="10">
                  <c:v>3.760059749722656E-3</c:v>
                </c:pt>
                <c:pt idx="11">
                  <c:v>3.8699259647580002E-3</c:v>
                </c:pt>
                <c:pt idx="12">
                  <c:v>4.0362998619379014E-3</c:v>
                </c:pt>
                <c:pt idx="13">
                  <c:v>3.8857496916460282E-3</c:v>
                </c:pt>
              </c:numCache>
            </c:numRef>
          </c:val>
        </c:ser>
        <c:marker val="1"/>
        <c:axId val="58649984"/>
        <c:axId val="66671744"/>
      </c:lineChart>
      <c:catAx>
        <c:axId val="58649984"/>
        <c:scaling>
          <c:orientation val="minMax"/>
        </c:scaling>
        <c:axPos val="b"/>
        <c:numFmt formatCode="General" sourceLinked="1"/>
        <c:majorTickMark val="none"/>
        <c:tickLblPos val="nextTo"/>
        <c:txPr>
          <a:bodyPr rot="0" vert="horz"/>
          <a:lstStyle/>
          <a:p>
            <a:pPr>
              <a:defRPr/>
            </a:pPr>
            <a:endParaRPr lang="es-EC"/>
          </a:p>
        </c:txPr>
        <c:crossAx val="66671744"/>
        <c:crosses val="autoZero"/>
        <c:auto val="1"/>
        <c:lblAlgn val="ctr"/>
        <c:lblOffset val="100"/>
        <c:tickMarkSkip val="1"/>
      </c:catAx>
      <c:valAx>
        <c:axId val="66671744"/>
        <c:scaling>
          <c:orientation val="minMax"/>
        </c:scaling>
        <c:axPos val="l"/>
        <c:title>
          <c:tx>
            <c:rich>
              <a:bodyPr/>
              <a:lstStyle/>
              <a:p>
                <a:pPr>
                  <a:defRPr/>
                </a:pPr>
                <a:r>
                  <a:rPr lang="es-ES"/>
                  <a:t>Frecuencia Relativa</a:t>
                </a:r>
              </a:p>
            </c:rich>
          </c:tx>
          <c:layout/>
        </c:title>
        <c:numFmt formatCode="0.00%" sourceLinked="1"/>
        <c:majorTickMark val="none"/>
        <c:tickLblPos val="nextTo"/>
        <c:txPr>
          <a:bodyPr rot="0" vert="horz"/>
          <a:lstStyle/>
          <a:p>
            <a:pPr>
              <a:defRPr/>
            </a:pPr>
            <a:endParaRPr lang="es-EC"/>
          </a:p>
        </c:txPr>
        <c:crossAx val="58649984"/>
        <c:crosses val="autoZero"/>
        <c:crossBetween val="between"/>
      </c:valAx>
      <c:dTable>
        <c:showHorzBorder val="1"/>
        <c:showVertBorder val="1"/>
        <c:showOutline val="1"/>
        <c:showKeys val="1"/>
      </c:dTable>
    </c:plotArea>
    <c:plotVisOnly val="1"/>
    <c:dispBlanksAs val="gap"/>
  </c:chart>
  <c:spPr>
    <a:ln>
      <a:noFill/>
    </a:ln>
  </c:spPr>
  <c:txPr>
    <a:bodyPr/>
    <a:lstStyle/>
    <a:p>
      <a:pPr>
        <a:defRPr sz="800"/>
      </a:pPr>
      <a:endParaRPr lang="es-EC"/>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1300"/>
            </a:pPr>
            <a:r>
              <a:rPr lang="es-ES" sz="1300"/>
              <a:t>EVOLUCIÓN DEL IMC POR TIPO DE CREDITO</a:t>
            </a:r>
          </a:p>
        </c:rich>
      </c:tx>
      <c:layout/>
    </c:title>
    <c:plotArea>
      <c:layout/>
      <c:lineChart>
        <c:grouping val="standard"/>
        <c:ser>
          <c:idx val="0"/>
          <c:order val="0"/>
          <c:tx>
            <c:strRef>
              <c:f>'Tipo de Crédito'!$B$12</c:f>
              <c:strCache>
                <c:ptCount val="1"/>
                <c:pt idx="0">
                  <c:v>COMERCIAL</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Crédito'!$C$12:$K$12</c:f>
              <c:numCache>
                <c:formatCode>0.00%</c:formatCode>
                <c:ptCount val="9"/>
                <c:pt idx="0">
                  <c:v>4.9034704898097969E-3</c:v>
                </c:pt>
                <c:pt idx="1">
                  <c:v>4.8529109096122685E-3</c:v>
                </c:pt>
                <c:pt idx="2">
                  <c:v>4.6915177626961364E-3</c:v>
                </c:pt>
                <c:pt idx="3">
                  <c:v>6.3192518577647634E-3</c:v>
                </c:pt>
                <c:pt idx="4">
                  <c:v>9.8132573475267267E-3</c:v>
                </c:pt>
                <c:pt idx="5">
                  <c:v>1.1112099008831583E-2</c:v>
                </c:pt>
                <c:pt idx="6">
                  <c:v>1.0834332758295059E-2</c:v>
                </c:pt>
                <c:pt idx="7">
                  <c:v>1.0992546124591576E-2</c:v>
                </c:pt>
                <c:pt idx="8">
                  <c:v>1.0073490157148578E-2</c:v>
                </c:pt>
              </c:numCache>
            </c:numRef>
          </c:val>
        </c:ser>
        <c:ser>
          <c:idx val="1"/>
          <c:order val="1"/>
          <c:tx>
            <c:strRef>
              <c:f>'Tipo de Crédito'!$B$13</c:f>
              <c:strCache>
                <c:ptCount val="1"/>
                <c:pt idx="0">
                  <c:v>MICROCRÉDITO COMERCIAL</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Crédito'!$C$13:$K$13</c:f>
              <c:numCache>
                <c:formatCode>0.00%</c:formatCode>
                <c:ptCount val="9"/>
                <c:pt idx="0">
                  <c:v>3.9506632701833619E-3</c:v>
                </c:pt>
                <c:pt idx="1">
                  <c:v>3.8490741406804301E-3</c:v>
                </c:pt>
                <c:pt idx="2">
                  <c:v>7.778785633552711E-3</c:v>
                </c:pt>
                <c:pt idx="3">
                  <c:v>8.197820604938847E-3</c:v>
                </c:pt>
                <c:pt idx="4">
                  <c:v>6.1871226469093158E-3</c:v>
                </c:pt>
                <c:pt idx="5">
                  <c:v>7.227556832377021E-3</c:v>
                </c:pt>
                <c:pt idx="6">
                  <c:v>5.8766242701286924E-3</c:v>
                </c:pt>
                <c:pt idx="7">
                  <c:v>3.8668858094538547E-3</c:v>
                </c:pt>
                <c:pt idx="8">
                  <c:v>9.1205751266408251E-3</c:v>
                </c:pt>
              </c:numCache>
            </c:numRef>
          </c:val>
        </c:ser>
        <c:ser>
          <c:idx val="2"/>
          <c:order val="2"/>
          <c:tx>
            <c:strRef>
              <c:f>'Tipo de Crédito'!$B$14</c:f>
              <c:strCache>
                <c:ptCount val="1"/>
                <c:pt idx="0">
                  <c:v>MICROCRÉDITO VIVIENDA</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Crédito'!$C$14:$K$14</c:f>
              <c:numCache>
                <c:formatCode>0.00%</c:formatCode>
                <c:ptCount val="9"/>
                <c:pt idx="0">
                  <c:v>0</c:v>
                </c:pt>
                <c:pt idx="1">
                  <c:v>0</c:v>
                </c:pt>
                <c:pt idx="2">
                  <c:v>1.6263518363641021E-2</c:v>
                </c:pt>
                <c:pt idx="3">
                  <c:v>9.9173052646166562E-4</c:v>
                </c:pt>
                <c:pt idx="4">
                  <c:v>0</c:v>
                </c:pt>
                <c:pt idx="5">
                  <c:v>0</c:v>
                </c:pt>
                <c:pt idx="6">
                  <c:v>0</c:v>
                </c:pt>
                <c:pt idx="7">
                  <c:v>0</c:v>
                </c:pt>
                <c:pt idx="8">
                  <c:v>0</c:v>
                </c:pt>
              </c:numCache>
            </c:numRef>
          </c:val>
        </c:ser>
        <c:ser>
          <c:idx val="3"/>
          <c:order val="3"/>
          <c:tx>
            <c:strRef>
              <c:f>'Tipo de Crédito'!$B$15</c:f>
              <c:strCache>
                <c:ptCount val="1"/>
                <c:pt idx="0">
                  <c:v>VIVIVIENDA</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Crédito'!$C$15:$K$15</c:f>
              <c:numCache>
                <c:formatCode>0.00%</c:formatCode>
                <c:ptCount val="9"/>
                <c:pt idx="0">
                  <c:v>7.5715831389352962E-4</c:v>
                </c:pt>
                <c:pt idx="1">
                  <c:v>8.8883126607787835E-4</c:v>
                </c:pt>
                <c:pt idx="2">
                  <c:v>1.1961432316914347E-3</c:v>
                </c:pt>
                <c:pt idx="3">
                  <c:v>1.7154305186292261E-3</c:v>
                </c:pt>
                <c:pt idx="4">
                  <c:v>1.9798129432363511E-3</c:v>
                </c:pt>
                <c:pt idx="5">
                  <c:v>2.168904955213984E-3</c:v>
                </c:pt>
                <c:pt idx="6">
                  <c:v>2.3735860448167658E-3</c:v>
                </c:pt>
                <c:pt idx="7">
                  <c:v>2.4053122056800092E-3</c:v>
                </c:pt>
                <c:pt idx="8">
                  <c:v>2.6817923949880012E-3</c:v>
                </c:pt>
              </c:numCache>
            </c:numRef>
          </c:val>
        </c:ser>
        <c:ser>
          <c:idx val="4"/>
          <c:order val="4"/>
          <c:tx>
            <c:strRef>
              <c:f>'Tipo de Crédito'!$B$16</c:f>
              <c:strCache>
                <c:ptCount val="1"/>
                <c:pt idx="0">
                  <c:v>NACIONAL</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Crédito'!$C$16:$K$16</c:f>
              <c:numCache>
                <c:formatCode>0.00%</c:formatCode>
                <c:ptCount val="9"/>
                <c:pt idx="0">
                  <c:v>3.8213925919568692E-3</c:v>
                </c:pt>
                <c:pt idx="1">
                  <c:v>3.8755297663071353E-3</c:v>
                </c:pt>
                <c:pt idx="2">
                  <c:v>3.9024580806371603E-3</c:v>
                </c:pt>
                <c:pt idx="3">
                  <c:v>5.1827772559929304E-3</c:v>
                </c:pt>
                <c:pt idx="4">
                  <c:v>7.7932799546192588E-3</c:v>
                </c:pt>
                <c:pt idx="5">
                  <c:v>8.9472631301040252E-3</c:v>
                </c:pt>
                <c:pt idx="6">
                  <c:v>8.5076014181020548E-3</c:v>
                </c:pt>
                <c:pt idx="7">
                  <c:v>8.6037151291238709E-3</c:v>
                </c:pt>
                <c:pt idx="8">
                  <c:v>8.2121722927303558E-3</c:v>
                </c:pt>
              </c:numCache>
            </c:numRef>
          </c:val>
        </c:ser>
        <c:marker val="1"/>
        <c:axId val="59248640"/>
        <c:axId val="59250176"/>
      </c:lineChart>
      <c:catAx>
        <c:axId val="59248640"/>
        <c:scaling>
          <c:orientation val="minMax"/>
        </c:scaling>
        <c:axPos val="b"/>
        <c:numFmt formatCode="General" sourceLinked="1"/>
        <c:majorTickMark val="none"/>
        <c:tickLblPos val="nextTo"/>
        <c:txPr>
          <a:bodyPr rot="0" vert="horz"/>
          <a:lstStyle/>
          <a:p>
            <a:pPr>
              <a:defRPr lang="es-EC"/>
            </a:pPr>
            <a:endParaRPr lang="es-EC"/>
          </a:p>
        </c:txPr>
        <c:crossAx val="59250176"/>
        <c:crosses val="autoZero"/>
        <c:auto val="1"/>
        <c:lblAlgn val="ctr"/>
        <c:lblOffset val="100"/>
        <c:tickMarkSkip val="1"/>
      </c:catAx>
      <c:valAx>
        <c:axId val="59250176"/>
        <c:scaling>
          <c:orientation val="minMax"/>
        </c:scaling>
        <c:axPos val="l"/>
        <c:title>
          <c:tx>
            <c:rich>
              <a:bodyPr/>
              <a:lstStyle/>
              <a:p>
                <a:pPr>
                  <a:defRPr lang="es-EC"/>
                </a:pPr>
                <a:r>
                  <a:rPr lang="es-ES"/>
                  <a:t>FRECUENCIA RELATIVA</a:t>
                </a:r>
              </a:p>
            </c:rich>
          </c:tx>
          <c:layout/>
        </c:title>
        <c:numFmt formatCode="0.00%" sourceLinked="1"/>
        <c:majorTickMark val="none"/>
        <c:tickLblPos val="nextTo"/>
        <c:txPr>
          <a:bodyPr rot="0" vert="horz"/>
          <a:lstStyle/>
          <a:p>
            <a:pPr>
              <a:defRPr lang="es-EC"/>
            </a:pPr>
            <a:endParaRPr lang="es-EC"/>
          </a:p>
        </c:txPr>
        <c:crossAx val="59248640"/>
        <c:crosses val="autoZero"/>
        <c:crossBetween val="between"/>
      </c:valAx>
      <c:dTable>
        <c:showHorzBorder val="1"/>
        <c:showVertBorder val="1"/>
        <c:showOutline val="1"/>
        <c:showKeys val="1"/>
        <c:txPr>
          <a:bodyPr/>
          <a:lstStyle/>
          <a:p>
            <a:pPr rtl="0">
              <a:defRPr lang="es-EC" sz="800"/>
            </a:pPr>
            <a:endParaRPr lang="es-EC"/>
          </a:p>
        </c:txPr>
      </c:dTable>
    </c:plotArea>
    <c:plotVisOnly val="1"/>
    <c:dispBlanksAs val="gap"/>
  </c:chart>
  <c:spPr>
    <a:ln>
      <a:noFill/>
    </a:ln>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C" sz="800"/>
            </a:pPr>
            <a:r>
              <a:rPr lang="es-ES" sz="800"/>
              <a:t>EVOLUCION DEL IMC POR TIPO DE CREDITO (CONSUMO Y MICROCRÉDITO CONSUMO)</a:t>
            </a:r>
          </a:p>
        </c:rich>
      </c:tx>
      <c:layout>
        <c:manualLayout>
          <c:xMode val="edge"/>
          <c:yMode val="edge"/>
          <c:x val="0.13764826175869121"/>
          <c:y val="4.8993875765529306E-2"/>
        </c:manualLayout>
      </c:layout>
    </c:title>
    <c:plotArea>
      <c:layout>
        <c:manualLayout>
          <c:layoutTarget val="inner"/>
          <c:xMode val="edge"/>
          <c:yMode val="edge"/>
          <c:x val="0.3476394077204728"/>
          <c:y val="0.16010076407483087"/>
          <c:w val="0.62770610367133062"/>
          <c:h val="0.49987279454188305"/>
        </c:manualLayout>
      </c:layout>
      <c:lineChart>
        <c:grouping val="standard"/>
        <c:ser>
          <c:idx val="0"/>
          <c:order val="0"/>
          <c:tx>
            <c:strRef>
              <c:f>'Tipo de Crédito'!$B$17</c:f>
              <c:strCache>
                <c:ptCount val="1"/>
                <c:pt idx="0">
                  <c:v>CONSUMO</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Crédito'!$C$17:$K$17</c:f>
              <c:numCache>
                <c:formatCode>0.00%</c:formatCode>
                <c:ptCount val="9"/>
                <c:pt idx="0">
                  <c:v>2.045539108586485E-2</c:v>
                </c:pt>
                <c:pt idx="1">
                  <c:v>2.3872720147273211E-2</c:v>
                </c:pt>
                <c:pt idx="2">
                  <c:v>3.0772892127882201E-2</c:v>
                </c:pt>
                <c:pt idx="3">
                  <c:v>2.9923652140874911E-2</c:v>
                </c:pt>
                <c:pt idx="4">
                  <c:v>2.3322823126562947E-2</c:v>
                </c:pt>
                <c:pt idx="5">
                  <c:v>2.7594617034935386E-2</c:v>
                </c:pt>
                <c:pt idx="6">
                  <c:v>2.9378156518768191E-2</c:v>
                </c:pt>
                <c:pt idx="7">
                  <c:v>2.1875750304175233E-2</c:v>
                </c:pt>
                <c:pt idx="8">
                  <c:v>2.7084809648912411E-2</c:v>
                </c:pt>
              </c:numCache>
            </c:numRef>
          </c:val>
        </c:ser>
        <c:ser>
          <c:idx val="1"/>
          <c:order val="1"/>
          <c:tx>
            <c:strRef>
              <c:f>'Tipo de Crédito'!$B$18</c:f>
              <c:strCache>
                <c:ptCount val="1"/>
                <c:pt idx="0">
                  <c:v>MICROCRÉDITO CONSUMO</c:v>
                </c:pt>
              </c:strCache>
            </c:strRef>
          </c:tx>
          <c:cat>
            <c:strRef>
              <c:f>'Tipo de Crédito'!$C$11:$K$11</c:f>
              <c:strCache>
                <c:ptCount val="9"/>
                <c:pt idx="0">
                  <c:v>Enero</c:v>
                </c:pt>
                <c:pt idx="1">
                  <c:v>Febr</c:v>
                </c:pt>
                <c:pt idx="2">
                  <c:v>Marzo</c:v>
                </c:pt>
                <c:pt idx="3">
                  <c:v>Abril</c:v>
                </c:pt>
                <c:pt idx="4">
                  <c:v>Mayo</c:v>
                </c:pt>
                <c:pt idx="5">
                  <c:v>Junio</c:v>
                </c:pt>
                <c:pt idx="6">
                  <c:v>Julio</c:v>
                </c:pt>
                <c:pt idx="7">
                  <c:v>Agosto</c:v>
                </c:pt>
                <c:pt idx="8">
                  <c:v>Sept</c:v>
                </c:pt>
              </c:strCache>
            </c:strRef>
          </c:cat>
          <c:val>
            <c:numRef>
              <c:f>'Tipo de Crédito'!$C$18:$K$18</c:f>
              <c:numCache>
                <c:formatCode>0.00%</c:formatCode>
                <c:ptCount val="9"/>
                <c:pt idx="0">
                  <c:v>2.0009375972100764E-2</c:v>
                </c:pt>
                <c:pt idx="1">
                  <c:v>2.9884745023122015E-2</c:v>
                </c:pt>
                <c:pt idx="2">
                  <c:v>8.5927693370910746E-2</c:v>
                </c:pt>
                <c:pt idx="3">
                  <c:v>0.11497007172782667</c:v>
                </c:pt>
                <c:pt idx="4">
                  <c:v>0.20967027724970094</c:v>
                </c:pt>
                <c:pt idx="5">
                  <c:v>0.24076505030814421</c:v>
                </c:pt>
                <c:pt idx="6">
                  <c:v>0</c:v>
                </c:pt>
                <c:pt idx="7">
                  <c:v>0</c:v>
                </c:pt>
                <c:pt idx="8">
                  <c:v>5.0494801801302582E-3</c:v>
                </c:pt>
              </c:numCache>
            </c:numRef>
          </c:val>
        </c:ser>
        <c:marker val="1"/>
        <c:axId val="59273216"/>
        <c:axId val="59274752"/>
      </c:lineChart>
      <c:catAx>
        <c:axId val="59273216"/>
        <c:scaling>
          <c:orientation val="minMax"/>
        </c:scaling>
        <c:axPos val="b"/>
        <c:numFmt formatCode="General" sourceLinked="1"/>
        <c:majorTickMark val="none"/>
        <c:tickLblPos val="nextTo"/>
        <c:txPr>
          <a:bodyPr rot="0" vert="horz"/>
          <a:lstStyle/>
          <a:p>
            <a:pPr>
              <a:defRPr lang="es-EC"/>
            </a:pPr>
            <a:endParaRPr lang="es-EC"/>
          </a:p>
        </c:txPr>
        <c:crossAx val="59274752"/>
        <c:crosses val="autoZero"/>
        <c:auto val="1"/>
        <c:lblAlgn val="ctr"/>
        <c:lblOffset val="100"/>
        <c:tickMarkSkip val="1"/>
      </c:catAx>
      <c:valAx>
        <c:axId val="59274752"/>
        <c:scaling>
          <c:orientation val="minMax"/>
        </c:scaling>
        <c:axPos val="l"/>
        <c:title>
          <c:tx>
            <c:rich>
              <a:bodyPr/>
              <a:lstStyle/>
              <a:p>
                <a:pPr>
                  <a:defRPr lang="es-EC"/>
                </a:pPr>
                <a:r>
                  <a:rPr lang="es-ES"/>
                  <a:t>FRECUENCIA RELATIVA</a:t>
                </a:r>
              </a:p>
            </c:rich>
          </c:tx>
          <c:layout/>
        </c:title>
        <c:numFmt formatCode="0.00%" sourceLinked="1"/>
        <c:majorTickMark val="none"/>
        <c:tickLblPos val="nextTo"/>
        <c:txPr>
          <a:bodyPr rot="0" vert="horz"/>
          <a:lstStyle/>
          <a:p>
            <a:pPr>
              <a:defRPr lang="es-EC"/>
            </a:pPr>
            <a:endParaRPr lang="es-EC"/>
          </a:p>
        </c:txPr>
        <c:crossAx val="59273216"/>
        <c:crosses val="autoZero"/>
        <c:crossBetween val="between"/>
      </c:valAx>
      <c:dTable>
        <c:showHorzBorder val="1"/>
        <c:showVertBorder val="1"/>
        <c:showOutline val="1"/>
        <c:showKeys val="1"/>
        <c:txPr>
          <a:bodyPr/>
          <a:lstStyle/>
          <a:p>
            <a:pPr rtl="0">
              <a:defRPr lang="es-EC" sz="900"/>
            </a:pPr>
            <a:endParaRPr lang="es-EC"/>
          </a:p>
        </c:txPr>
      </c:dTable>
    </c:plotArea>
    <c:plotVisOnly val="1"/>
    <c:dispBlanksAs val="gap"/>
  </c:chart>
  <c:spPr>
    <a:ln>
      <a:noFill/>
    </a:ln>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04CF65A9-9F0D-4336-BD59-121D342FE452}" type="datetimeFigureOut">
              <a:rPr lang="es-EC" smtClean="0"/>
              <a:t>16/10/2010</a:t>
            </a:fld>
            <a:endParaRPr lang="es-EC"/>
          </a:p>
        </p:txBody>
      </p:sp>
      <p:sp>
        <p:nvSpPr>
          <p:cNvPr id="4" name="3 Marcador de pie de página"/>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C9A22104-0432-422B-B190-35F1CAFB3CAB}" type="slidenum">
              <a:rPr lang="es-EC" smtClean="0"/>
              <a:t>‹Nº›</a:t>
            </a:fld>
            <a:endParaRPr lang="es-EC"/>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4B2C65A8-57DC-45EB-B7D6-D6A44AC634EE}" type="datetimeFigureOut">
              <a:rPr lang="es-EC" smtClean="0"/>
              <a:pPr/>
              <a:t>16/10/2010</a:t>
            </a:fld>
            <a:endParaRPr lang="es-EC"/>
          </a:p>
        </p:txBody>
      </p:sp>
      <p:sp>
        <p:nvSpPr>
          <p:cNvPr id="4" name="3 Marcador de imagen de diapositiva"/>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52A54BEB-07D0-43A8-B431-6F8C117ACB41}" type="slidenum">
              <a:rPr lang="es-EC" smtClean="0"/>
              <a:pPr/>
              <a:t>‹Nº›</a:t>
            </a:fld>
            <a:endParaRPr lang="es-EC"/>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a:p>
        </p:txBody>
      </p:sp>
      <p:sp>
        <p:nvSpPr>
          <p:cNvPr id="5" name="4 Marcador de pie de página"/>
          <p:cNvSpPr>
            <a:spLocks noGrp="1"/>
          </p:cNvSpPr>
          <p:nvPr>
            <p:ph type="ftr" sz="quarter" idx="10"/>
          </p:nvPr>
        </p:nvSpPr>
        <p:spPr/>
        <p:txBody>
          <a:bodyPr/>
          <a:lstStyle/>
          <a:p>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5" name="4 Marcador de pie de página"/>
          <p:cNvSpPr>
            <a:spLocks noGrp="1"/>
          </p:cNvSpPr>
          <p:nvPr>
            <p:ph type="ftr" sz="quarter" idx="10"/>
          </p:nvPr>
        </p:nvSpPr>
        <p:spPr/>
        <p:txBody>
          <a:bodyPr/>
          <a:lstStyle/>
          <a:p>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6 Imagen" descr="descarga_Page_01"/>
          <p:cNvPicPr/>
          <p:nvPr/>
        </p:nvPicPr>
        <p:blipFill>
          <a:blip r:embed="rId2" cstate="email"/>
          <a:srcRect/>
          <a:stretch>
            <a:fillRect/>
          </a:stretch>
        </p:blipFill>
        <p:spPr bwMode="auto">
          <a:xfrm>
            <a:off x="3" y="0"/>
            <a:ext cx="1625181" cy="6858000"/>
          </a:xfrm>
          <a:prstGeom prst="rect">
            <a:avLst/>
          </a:prstGeom>
          <a:noFill/>
          <a:ln w="9525">
            <a:noFill/>
            <a:miter lim="800000"/>
            <a:headEnd/>
            <a:tailEnd/>
          </a:ln>
        </p:spPr>
      </p:pic>
      <p:sp>
        <p:nvSpPr>
          <p:cNvPr id="8" name="Rectangle 2"/>
          <p:cNvSpPr>
            <a:spLocks noChangeArrowheads="1"/>
          </p:cNvSpPr>
          <p:nvPr/>
        </p:nvSpPr>
        <p:spPr bwMode="auto">
          <a:xfrm>
            <a:off x="5262568" y="2"/>
            <a:ext cx="4643436" cy="6856412"/>
          </a:xfrm>
          <a:prstGeom prst="rect">
            <a:avLst/>
          </a:prstGeom>
          <a:gradFill rotWithShape="1">
            <a:gsLst>
              <a:gs pos="0">
                <a:srgbClr val="FFFFFF"/>
              </a:gs>
              <a:gs pos="100000">
                <a:srgbClr val="AFE1EB"/>
              </a:gs>
            </a:gsLst>
            <a:lin ang="0" scaled="1"/>
          </a:gradFill>
          <a:ln w="9525">
            <a:noFill/>
            <a:miter lim="800000"/>
            <a:headEnd/>
            <a:tailEnd/>
          </a:ln>
        </p:spPr>
        <p:txBody>
          <a:bodyPr vert="horz" wrap="square" lIns="107287" tIns="53643" rIns="107287" bIns="53643" numCol="1" anchor="t" anchorCtr="0" compatLnSpc="1">
            <a:prstTxWarp prst="textNoShape">
              <a:avLst/>
            </a:prstTxWarp>
          </a:bodyPr>
          <a:lstStyle/>
          <a:p>
            <a:endParaRPr lang="es-ES" dirty="0"/>
          </a:p>
        </p:txBody>
      </p:sp>
      <p:sp>
        <p:nvSpPr>
          <p:cNvPr id="2" name="1 Título"/>
          <p:cNvSpPr>
            <a:spLocks noGrp="1"/>
          </p:cNvSpPr>
          <p:nvPr>
            <p:ph type="ctrTitle"/>
          </p:nvPr>
        </p:nvSpPr>
        <p:spPr>
          <a:xfrm>
            <a:off x="742950" y="2130428"/>
            <a:ext cx="8420100" cy="1470025"/>
          </a:xfrm>
        </p:spPr>
        <p:txBody>
          <a:bodyPr/>
          <a:lstStyle>
            <a:lvl1pPr>
              <a:defRPr b="1">
                <a:solidFill>
                  <a:schemeClr val="tx2">
                    <a:lumMod val="75000"/>
                  </a:schemeClr>
                </a:solidFill>
                <a:effectLst>
                  <a:outerShdw blurRad="50800" dist="38100" dir="8100000" algn="tr" rotWithShape="0">
                    <a:prstClr val="black">
                      <a:alpha val="40000"/>
                    </a:prstClr>
                  </a:outerShdw>
                </a:effectLst>
              </a:defRPr>
            </a:lvl1p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2">
                    <a:lumMod val="60000"/>
                    <a:lumOff val="40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4" name="3 Marcador de fecha"/>
          <p:cNvSpPr>
            <a:spLocks noGrp="1"/>
          </p:cNvSpPr>
          <p:nvPr>
            <p:ph type="dt" sz="half" idx="10"/>
          </p:nvPr>
        </p:nvSpPr>
        <p:spPr>
          <a:xfrm>
            <a:off x="6743333" y="6357960"/>
            <a:ext cx="2311400" cy="365125"/>
          </a:xfrm>
        </p:spPr>
        <p:txBody>
          <a:bodyPr/>
          <a:lstStyle>
            <a:lvl1pPr algn="r">
              <a:defRPr sz="1200"/>
            </a:lvl1p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11"/>
          </p:nvPr>
        </p:nvSpPr>
        <p:spPr>
          <a:xfrm>
            <a:off x="851269" y="6357960"/>
            <a:ext cx="5572164" cy="365125"/>
          </a:xfrm>
        </p:spPr>
        <p:txBody>
          <a:bodyPr/>
          <a:lstStyle>
            <a:lvl1pPr>
              <a:defRPr sz="1200"/>
            </a:lvl1pPr>
          </a:lstStyle>
          <a:p>
            <a:endParaRPr lang="es-EC"/>
          </a:p>
        </p:txBody>
      </p:sp>
      <p:sp>
        <p:nvSpPr>
          <p:cNvPr id="6" name="5 Marcador de número de diapositiva"/>
          <p:cNvSpPr>
            <a:spLocks noGrp="1"/>
          </p:cNvSpPr>
          <p:nvPr>
            <p:ph type="sldNum" sz="quarter" idx="12"/>
          </p:nvPr>
        </p:nvSpPr>
        <p:spPr>
          <a:xfrm>
            <a:off x="9085721" y="6356352"/>
            <a:ext cx="510752" cy="365125"/>
          </a:xfrm>
        </p:spPr>
        <p:txBody>
          <a:bodyPr/>
          <a:lstStyle>
            <a:lvl1pPr>
              <a:defRPr sz="1200"/>
            </a:lvl1pPr>
          </a:lstStyle>
          <a:p>
            <a:fld id="{283BB673-1AD7-4278-A7EC-DC6348124F3B}"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40"/>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0" y="274640"/>
            <a:ext cx="65214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6 Imagen" descr="descarga_Page_01"/>
          <p:cNvPicPr/>
          <p:nvPr/>
        </p:nvPicPr>
        <p:blipFill>
          <a:blip r:embed="rId2" cstate="email"/>
          <a:srcRect/>
          <a:stretch>
            <a:fillRect/>
          </a:stretch>
        </p:blipFill>
        <p:spPr bwMode="auto">
          <a:xfrm>
            <a:off x="1" y="0"/>
            <a:ext cx="696485" cy="6858000"/>
          </a:xfrm>
          <a:prstGeom prst="rect">
            <a:avLst/>
          </a:prstGeom>
          <a:noFill/>
          <a:ln w="9525">
            <a:noFill/>
            <a:miter lim="800000"/>
            <a:headEnd/>
            <a:tailEnd/>
          </a:ln>
        </p:spPr>
      </p:pic>
      <p:sp>
        <p:nvSpPr>
          <p:cNvPr id="2" name="1 Título"/>
          <p:cNvSpPr>
            <a:spLocks noGrp="1"/>
          </p:cNvSpPr>
          <p:nvPr>
            <p:ph type="title"/>
          </p:nvPr>
        </p:nvSpPr>
        <p:spPr>
          <a:xfrm>
            <a:off x="619095" y="142852"/>
            <a:ext cx="8915400" cy="1143000"/>
          </a:xfrm>
        </p:spPr>
        <p:txBody>
          <a:bodyPr>
            <a:normAutofit/>
          </a:bodyPr>
          <a:lstStyle>
            <a:lvl1pPr>
              <a:defRPr sz="3800" b="1">
                <a:solidFill>
                  <a:schemeClr val="accent1">
                    <a:lumMod val="75000"/>
                  </a:schemeClr>
                </a:solidFill>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defRPr sz="3300">
                <a:solidFill>
                  <a:srgbClr val="3693AC"/>
                </a:solidFill>
              </a:defRPr>
            </a:lvl1pPr>
            <a:lvl2pPr>
              <a:buSzPct val="95000"/>
              <a:buFont typeface="Wingdings" pitchFamily="2" charset="2"/>
              <a:buChar char="§"/>
              <a:defRPr sz="2800">
                <a:solidFill>
                  <a:schemeClr val="tx2">
                    <a:lumMod val="60000"/>
                    <a:lumOff val="40000"/>
                  </a:schemeClr>
                </a:solidFill>
              </a:defRPr>
            </a:lvl2pPr>
            <a:lvl3pPr>
              <a:defRPr sz="2600"/>
            </a:lvl3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6743333" y="6421463"/>
            <a:ext cx="2311400" cy="365125"/>
          </a:xfrm>
        </p:spPr>
        <p:txBody>
          <a:bodyPr/>
          <a:lstStyle>
            <a:lvl1pPr algn="r">
              <a:defRPr sz="1200" b="1"/>
            </a:lvl1p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11"/>
          </p:nvPr>
        </p:nvSpPr>
        <p:spPr>
          <a:xfrm>
            <a:off x="464314" y="6419855"/>
            <a:ext cx="4256515" cy="365125"/>
          </a:xfrm>
        </p:spPr>
        <p:txBody>
          <a:bodyPr/>
          <a:lstStyle>
            <a:lvl1pPr>
              <a:defRPr sz="1200" b="1"/>
            </a:lvl1pPr>
          </a:lstStyle>
          <a:p>
            <a:endParaRPr lang="es-EC"/>
          </a:p>
        </p:txBody>
      </p:sp>
      <p:sp>
        <p:nvSpPr>
          <p:cNvPr id="6" name="5 Marcador de número de diapositiva"/>
          <p:cNvSpPr>
            <a:spLocks noGrp="1"/>
          </p:cNvSpPr>
          <p:nvPr>
            <p:ph type="sldNum" sz="quarter" idx="12"/>
          </p:nvPr>
        </p:nvSpPr>
        <p:spPr>
          <a:xfrm>
            <a:off x="9085721" y="6419855"/>
            <a:ext cx="510752" cy="365125"/>
          </a:xfrm>
        </p:spPr>
        <p:txBody>
          <a:bodyPr/>
          <a:lstStyle>
            <a:lvl1pPr>
              <a:defRPr sz="1200" b="1"/>
            </a:lvl1pPr>
          </a:lstStyle>
          <a:p>
            <a:fld id="{283BB673-1AD7-4278-A7EC-DC6348124F3B}" type="slidenum">
              <a:rPr lang="es-EC" smtClean="0"/>
              <a:pPr/>
              <a:t>‹Nº›</a:t>
            </a:fld>
            <a:endParaRPr lang="es-EC"/>
          </a:p>
        </p:txBody>
      </p:sp>
      <p:sp>
        <p:nvSpPr>
          <p:cNvPr id="11" name="Rectangle 2"/>
          <p:cNvSpPr>
            <a:spLocks noChangeArrowheads="1"/>
          </p:cNvSpPr>
          <p:nvPr/>
        </p:nvSpPr>
        <p:spPr bwMode="auto">
          <a:xfrm rot="5400000">
            <a:off x="4977055" y="1500415"/>
            <a:ext cx="18000" cy="9839960"/>
          </a:xfrm>
          <a:prstGeom prst="rect">
            <a:avLst/>
          </a:prstGeom>
          <a:gradFill flip="none" rotWithShape="1">
            <a:gsLst>
              <a:gs pos="0">
                <a:srgbClr val="FFFFFF"/>
              </a:gs>
              <a:gs pos="100000">
                <a:srgbClr val="AFE1EB"/>
              </a:gs>
            </a:gsLst>
            <a:lin ang="5400000" scaled="1"/>
            <a:tileRect/>
          </a:gradFill>
          <a:ln w="9525">
            <a:noFill/>
            <a:miter lim="800000"/>
            <a:headEnd/>
            <a:tailEnd/>
          </a:ln>
        </p:spPr>
        <p:txBody>
          <a:bodyPr vert="horz" wrap="square" lIns="107287" tIns="53643" rIns="107287" bIns="53643" numCol="1" anchor="t" anchorCtr="0" compatLnSpc="1">
            <a:prstTxWarp prst="textNoShape">
              <a:avLst/>
            </a:prstTxWarp>
          </a:bodyPr>
          <a:lstStyle/>
          <a:p>
            <a:endParaRPr lang="es-ES" dirty="0"/>
          </a:p>
        </p:txBody>
      </p:sp>
      <p:sp>
        <p:nvSpPr>
          <p:cNvPr id="12" name="Rectangle 2"/>
          <p:cNvSpPr>
            <a:spLocks noChangeArrowheads="1"/>
          </p:cNvSpPr>
          <p:nvPr/>
        </p:nvSpPr>
        <p:spPr bwMode="auto">
          <a:xfrm rot="5400000" flipH="1">
            <a:off x="5253564" y="-3420047"/>
            <a:ext cx="18000" cy="9286940"/>
          </a:xfrm>
          <a:prstGeom prst="rect">
            <a:avLst/>
          </a:prstGeom>
          <a:gradFill flip="none" rotWithShape="1">
            <a:gsLst>
              <a:gs pos="0">
                <a:srgbClr val="FFFFFF"/>
              </a:gs>
              <a:gs pos="100000">
                <a:srgbClr val="AFE1EB"/>
              </a:gs>
            </a:gsLst>
            <a:lin ang="16200000" scaled="1"/>
            <a:tileRect/>
          </a:gradFill>
          <a:ln w="9525">
            <a:noFill/>
            <a:miter lim="800000"/>
            <a:headEnd/>
            <a:tailEnd/>
          </a:ln>
        </p:spPr>
        <p:txBody>
          <a:bodyPr vert="horz" wrap="square" lIns="107287" tIns="53643" rIns="107287" bIns="53643" numCol="1" anchor="t" anchorCtr="0" compatLnSpc="1">
            <a:prstTxWarp prst="textNoShape">
              <a:avLst/>
            </a:prstTxWarp>
          </a:bodyPr>
          <a:lstStyle/>
          <a:p>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506" y="4406901"/>
            <a:ext cx="8420100" cy="1362075"/>
          </a:xfrm>
        </p:spPr>
        <p:txBody>
          <a:bodyPr anchor="t"/>
          <a:lstStyle>
            <a:lvl1pPr algn="l">
              <a:defRPr sz="47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506" y="2906715"/>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1"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1"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113"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113"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3" y="273049"/>
            <a:ext cx="3259006" cy="1162051"/>
          </a:xfrm>
        </p:spPr>
        <p:txBody>
          <a:bodyPr anchor="b"/>
          <a:lstStyle>
            <a:lvl1pPr algn="l">
              <a:defRPr sz="23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2973" y="273053"/>
            <a:ext cx="5537730"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3"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645" y="4800601"/>
            <a:ext cx="5943600" cy="566739"/>
          </a:xfrm>
        </p:spPr>
        <p:txBody>
          <a:bodyPr anchor="b"/>
          <a:lstStyle>
            <a:lvl1pPr algn="l">
              <a:defRPr sz="23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645" y="612775"/>
            <a:ext cx="5943600" cy="4114800"/>
          </a:xfrm>
        </p:spPr>
        <p:txBody>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endParaRPr lang="es-ES" dirty="0"/>
          </a:p>
        </p:txBody>
      </p:sp>
      <p:sp>
        <p:nvSpPr>
          <p:cNvPr id="4" name="3 Marcador de texto"/>
          <p:cNvSpPr>
            <a:spLocks noGrp="1"/>
          </p:cNvSpPr>
          <p:nvPr>
            <p:ph type="body" sz="half" idx="2"/>
          </p:nvPr>
        </p:nvSpPr>
        <p:spPr>
          <a:xfrm>
            <a:off x="1941645" y="5367339"/>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F2BDE8-1F80-40A5-9214-FF931F16121D}" type="datetimeFigureOut">
              <a:rPr lang="es-EC" smtClean="0"/>
              <a:pPr/>
              <a:t>16/10/2010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283BB673-1AD7-4278-A7EC-DC6348124F3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9"/>
            <a:ext cx="8915400" cy="1143000"/>
          </a:xfrm>
          <a:prstGeom prst="rect">
            <a:avLst/>
          </a:prstGeom>
        </p:spPr>
        <p:txBody>
          <a:bodyPr vert="horz" lIns="107287" tIns="53643" rIns="107287" bIns="5364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600201"/>
            <a:ext cx="8915400" cy="4525963"/>
          </a:xfrm>
          <a:prstGeom prst="rect">
            <a:avLst/>
          </a:prstGeom>
        </p:spPr>
        <p:txBody>
          <a:bodyPr vert="horz" lIns="107287" tIns="53643" rIns="107287" bIns="5364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95300" y="6356352"/>
            <a:ext cx="2311400" cy="365125"/>
          </a:xfrm>
          <a:prstGeom prst="rect">
            <a:avLst/>
          </a:prstGeom>
        </p:spPr>
        <p:txBody>
          <a:bodyPr vert="horz" lIns="107287" tIns="53643" rIns="107287" bIns="53643" rtlCol="0" anchor="ctr"/>
          <a:lstStyle>
            <a:lvl1pPr algn="l">
              <a:defRPr sz="1400">
                <a:solidFill>
                  <a:schemeClr val="tx1">
                    <a:tint val="75000"/>
                  </a:schemeClr>
                </a:solidFill>
              </a:defRPr>
            </a:lvl1pPr>
          </a:lstStyle>
          <a:p>
            <a:fld id="{BEF2BDE8-1F80-40A5-9214-FF931F16121D}" type="datetimeFigureOut">
              <a:rPr lang="es-EC" smtClean="0"/>
              <a:pPr/>
              <a:t>16/10/2010</a:t>
            </a:fld>
            <a:endParaRPr lang="es-EC"/>
          </a:p>
        </p:txBody>
      </p:sp>
      <p:sp>
        <p:nvSpPr>
          <p:cNvPr id="5" name="4 Marcador de pie de página"/>
          <p:cNvSpPr>
            <a:spLocks noGrp="1"/>
          </p:cNvSpPr>
          <p:nvPr>
            <p:ph type="ftr" sz="quarter" idx="3"/>
          </p:nvPr>
        </p:nvSpPr>
        <p:spPr>
          <a:xfrm>
            <a:off x="3384550" y="6356352"/>
            <a:ext cx="3136900" cy="365125"/>
          </a:xfrm>
          <a:prstGeom prst="rect">
            <a:avLst/>
          </a:prstGeom>
        </p:spPr>
        <p:txBody>
          <a:bodyPr vert="horz" lIns="107287" tIns="53643" rIns="107287" bIns="53643" rtlCol="0" anchor="ctr"/>
          <a:lstStyle>
            <a:lvl1pPr algn="ctr">
              <a:defRPr sz="14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7099300" y="6356352"/>
            <a:ext cx="2311400" cy="365125"/>
          </a:xfrm>
          <a:prstGeom prst="rect">
            <a:avLst/>
          </a:prstGeom>
        </p:spPr>
        <p:txBody>
          <a:bodyPr vert="horz" lIns="107287" tIns="53643" rIns="107287" bIns="53643" rtlCol="0" anchor="ctr"/>
          <a:lstStyle>
            <a:lvl1pPr algn="r">
              <a:defRPr sz="1400">
                <a:solidFill>
                  <a:schemeClr val="tx1">
                    <a:tint val="75000"/>
                  </a:schemeClr>
                </a:solidFill>
              </a:defRPr>
            </a:lvl1pPr>
          </a:lstStyle>
          <a:p>
            <a:fld id="{283BB673-1AD7-4278-A7EC-DC6348124F3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072866" rtl="0" eaLnBrk="1" latinLnBrk="0" hangingPunct="1">
        <a:spcBef>
          <a:spcPct val="0"/>
        </a:spcBef>
        <a:buNone/>
        <a:defRPr sz="5200" kern="1200">
          <a:solidFill>
            <a:schemeClr val="tx1"/>
          </a:solidFill>
          <a:latin typeface="+mj-lt"/>
          <a:ea typeface="+mj-ea"/>
          <a:cs typeface="+mj-cs"/>
        </a:defRPr>
      </a:lvl1pPr>
    </p:titleStyle>
    <p:bodyStyle>
      <a:lvl1pPr marL="402325" indent="-402325" algn="l" defTabSz="1072866"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71703" indent="-335270" algn="l" defTabSz="1072866"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41082" indent="-268216" algn="l" defTabSz="1072866"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877515"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4pPr>
      <a:lvl5pPr marL="2413947"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es-ES"/>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www.swgreenhouse.com/Productos/Hi-Spins/DataMart.html"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8.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64548" y="2636914"/>
            <a:ext cx="8420100" cy="1470025"/>
          </a:xfrm>
        </p:spPr>
        <p:txBody>
          <a:bodyPr>
            <a:noAutofit/>
          </a:bodyPr>
          <a:lstStyle/>
          <a:p>
            <a:r>
              <a:rPr lang="es-EC" sz="3300" dirty="0" smtClean="0"/>
              <a:t>Implementación de un Sistema de Indicadores de Gestión para el Proceso De  Control de la Morosidad en la Cartera de una Entidad Financiera</a:t>
            </a:r>
            <a:endParaRPr lang="es-EC" sz="3300" dirty="0"/>
          </a:p>
        </p:txBody>
      </p:sp>
      <p:sp>
        <p:nvSpPr>
          <p:cNvPr id="4" name="6 CuadroTexto"/>
          <p:cNvSpPr txBox="1"/>
          <p:nvPr/>
        </p:nvSpPr>
        <p:spPr>
          <a:xfrm>
            <a:off x="1238267" y="285730"/>
            <a:ext cx="7274730" cy="893164"/>
          </a:xfrm>
          <a:prstGeom prst="rect">
            <a:avLst/>
          </a:prstGeom>
          <a:noFill/>
        </p:spPr>
        <p:txBody>
          <a:bodyPr wrap="square" lIns="107287" tIns="53643" rIns="107287" bIns="53643">
            <a:spAutoFit/>
          </a:bodyPr>
          <a:lstStyle/>
          <a:p>
            <a:pPr algn="r">
              <a:defRPr/>
            </a:pPr>
            <a:r>
              <a:rPr lang="es-ES_tradnl" sz="1900" i="1" dirty="0">
                <a:solidFill>
                  <a:srgbClr val="0070C0"/>
                </a:solidFill>
                <a:latin typeface="+mj-lt"/>
                <a:cs typeface="Times New Roman" pitchFamily="18" charset="0"/>
              </a:rPr>
              <a:t>Escuela Superior Politécnica del Litoral</a:t>
            </a:r>
          </a:p>
          <a:p>
            <a:pPr algn="r">
              <a:defRPr/>
            </a:pPr>
            <a:r>
              <a:rPr lang="es-ES_tradnl" sz="1600" dirty="0" smtClean="0">
                <a:solidFill>
                  <a:srgbClr val="0070C0"/>
                </a:solidFill>
                <a:latin typeface="+mj-lt"/>
                <a:cs typeface="Times New Roman" pitchFamily="18" charset="0"/>
              </a:rPr>
              <a:t>Instituto de Ciencias Matemáticas</a:t>
            </a:r>
          </a:p>
          <a:p>
            <a:pPr algn="r">
              <a:defRPr/>
            </a:pPr>
            <a:r>
              <a:rPr lang="es-ES_tradnl" sz="1600" dirty="0" smtClean="0">
                <a:solidFill>
                  <a:srgbClr val="0070C0"/>
                </a:solidFill>
                <a:latin typeface="+mj-lt"/>
                <a:cs typeface="Times New Roman" pitchFamily="18" charset="0"/>
              </a:rPr>
              <a:t>Ingeniería en Estadística Informática</a:t>
            </a:r>
            <a:endParaRPr lang="es-ES_tradnl" sz="1600" dirty="0">
              <a:solidFill>
                <a:srgbClr val="0070C0"/>
              </a:solidFill>
              <a:latin typeface="+mj-lt"/>
              <a:cs typeface="Times New Roman" pitchFamily="18" charset="0"/>
            </a:endParaRPr>
          </a:p>
        </p:txBody>
      </p:sp>
      <p:pic>
        <p:nvPicPr>
          <p:cNvPr id="5" name="12 Imagen" descr="logo_ESPOL.jpg"/>
          <p:cNvPicPr>
            <a:picLocks noChangeAspect="1"/>
          </p:cNvPicPr>
          <p:nvPr/>
        </p:nvPicPr>
        <p:blipFill>
          <a:blip r:embed="rId2" cstate="email"/>
          <a:srcRect/>
          <a:stretch>
            <a:fillRect/>
          </a:stretch>
        </p:blipFill>
        <p:spPr bwMode="auto">
          <a:xfrm>
            <a:off x="8590389" y="214291"/>
            <a:ext cx="1029124" cy="929163"/>
          </a:xfrm>
          <a:prstGeom prst="ellipse">
            <a:avLst/>
          </a:prstGeom>
          <a:noFill/>
          <a:ln w="9525">
            <a:noFill/>
            <a:miter lim="800000"/>
            <a:headEnd/>
            <a:tailEnd/>
          </a:ln>
          <a:effectLst>
            <a:reflection blurRad="6350" stA="52000" endA="300" endPos="35000" dir="5400000" sy="-100000" algn="bl" rotWithShape="0"/>
            <a:softEdge rad="12700"/>
          </a:effectLst>
        </p:spPr>
      </p:pic>
      <p:sp>
        <p:nvSpPr>
          <p:cNvPr id="6" name="2 Subtítulo"/>
          <p:cNvSpPr>
            <a:spLocks noGrp="1"/>
          </p:cNvSpPr>
          <p:nvPr>
            <p:ph type="subTitle" idx="1"/>
          </p:nvPr>
        </p:nvSpPr>
        <p:spPr>
          <a:xfrm>
            <a:off x="37669" y="4845331"/>
            <a:ext cx="9673862" cy="1543064"/>
          </a:xfrm>
        </p:spPr>
        <p:txBody>
          <a:bodyPr>
            <a:noAutofit/>
          </a:bodyPr>
          <a:lstStyle/>
          <a:p>
            <a:r>
              <a:rPr lang="es-ES" sz="2300" b="1" i="1" dirty="0" smtClean="0"/>
              <a:t>Desarrollado por:</a:t>
            </a:r>
          </a:p>
          <a:p>
            <a:r>
              <a:rPr lang="es-ES" sz="2300" dirty="0" smtClean="0"/>
              <a:t>Jacobo Mero Herrera			Patricio </a:t>
            </a:r>
            <a:r>
              <a:rPr lang="es-ES" sz="2300" dirty="0" err="1" smtClean="0"/>
              <a:t>Veintimilla</a:t>
            </a:r>
            <a:r>
              <a:rPr lang="es-ES" sz="2300" dirty="0" smtClean="0"/>
              <a:t> Jaramillo</a:t>
            </a:r>
            <a:endParaRPr lang="es-ES" sz="2300" dirty="0"/>
          </a:p>
        </p:txBody>
      </p:sp>
      <p:sp>
        <p:nvSpPr>
          <p:cNvPr id="7" name="TextBox 6"/>
          <p:cNvSpPr txBox="1"/>
          <p:nvPr/>
        </p:nvSpPr>
        <p:spPr>
          <a:xfrm>
            <a:off x="3649745" y="6099254"/>
            <a:ext cx="2449718" cy="754664"/>
          </a:xfrm>
          <a:prstGeom prst="rect">
            <a:avLst/>
          </a:prstGeom>
          <a:noFill/>
        </p:spPr>
        <p:txBody>
          <a:bodyPr wrap="none" lIns="107287" tIns="53643" rIns="107287" bIns="53643" rtlCol="0">
            <a:spAutoFit/>
          </a:bodyPr>
          <a:lstStyle/>
          <a:p>
            <a:pPr algn="ctr"/>
            <a:r>
              <a:rPr lang="es-EC" dirty="0" smtClean="0">
                <a:solidFill>
                  <a:schemeClr val="tx2">
                    <a:lumMod val="75000"/>
                  </a:schemeClr>
                </a:solidFill>
              </a:rPr>
              <a:t>Guayaquil – Ecuador</a:t>
            </a:r>
          </a:p>
          <a:p>
            <a:pPr algn="ctr"/>
            <a:r>
              <a:rPr lang="es-EC" dirty="0" smtClean="0">
                <a:solidFill>
                  <a:schemeClr val="tx2">
                    <a:lumMod val="75000"/>
                  </a:schemeClr>
                </a:solidFill>
              </a:rPr>
              <a:t>2010</a:t>
            </a:r>
            <a:endParaRPr lang="es-EC"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512" y="476672"/>
            <a:ext cx="8915400" cy="576063"/>
          </a:xfrm>
        </p:spPr>
        <p:txBody>
          <a:bodyPr>
            <a:normAutofit lnSpcReduction="10000"/>
          </a:bodyPr>
          <a:lstStyle/>
          <a:p>
            <a:pPr>
              <a:buNone/>
            </a:pPr>
            <a:r>
              <a:rPr lang="es-EC" dirty="0" smtClean="0"/>
              <a:t>Índice de Morosidad deudores por aceptación</a:t>
            </a:r>
            <a:endParaRPr lang="es-EC" dirty="0"/>
          </a:p>
        </p:txBody>
      </p:sp>
      <p:pic>
        <p:nvPicPr>
          <p:cNvPr id="56322" name="Picture 2"/>
          <p:cNvPicPr>
            <a:picLocks noChangeAspect="1" noChangeArrowheads="1"/>
          </p:cNvPicPr>
          <p:nvPr/>
        </p:nvPicPr>
        <p:blipFill>
          <a:blip r:embed="rId2" cstate="print"/>
          <a:srcRect/>
          <a:stretch>
            <a:fillRect/>
          </a:stretch>
        </p:blipFill>
        <p:spPr bwMode="auto">
          <a:xfrm>
            <a:off x="528179" y="2780928"/>
            <a:ext cx="8849642" cy="2664296"/>
          </a:xfrm>
          <a:prstGeom prst="rect">
            <a:avLst/>
          </a:prstGeom>
          <a:noFill/>
          <a:ln w="9525">
            <a:noFill/>
            <a:miter lim="800000"/>
            <a:headEnd/>
            <a:tailEnd/>
          </a:ln>
          <a:effectLst/>
        </p:spPr>
      </p:pic>
      <p:sp>
        <p:nvSpPr>
          <p:cNvPr id="5" name="4 Rectángulo"/>
          <p:cNvSpPr/>
          <p:nvPr/>
        </p:nvSpPr>
        <p:spPr>
          <a:xfrm>
            <a:off x="632520" y="1412776"/>
            <a:ext cx="8640960" cy="707886"/>
          </a:xfrm>
          <a:prstGeom prst="rect">
            <a:avLst/>
          </a:prstGeom>
        </p:spPr>
        <p:txBody>
          <a:bodyPr wrap="square">
            <a:spAutoFit/>
          </a:bodyPr>
          <a:lstStyle/>
          <a:p>
            <a:pPr algn="just">
              <a:spcBef>
                <a:spcPct val="20000"/>
              </a:spcBef>
            </a:pPr>
            <a:r>
              <a:rPr lang="es-EC" sz="2000" dirty="0" smtClean="0">
                <a:solidFill>
                  <a:srgbClr val="3693AC"/>
                </a:solidFill>
              </a:rPr>
              <a:t>S</a:t>
            </a:r>
            <a:r>
              <a:rPr lang="es-EC" sz="2000" dirty="0" smtClean="0">
                <a:solidFill>
                  <a:srgbClr val="3693AC"/>
                </a:solidFill>
              </a:rPr>
              <a:t>e </a:t>
            </a:r>
            <a:r>
              <a:rPr lang="es-EC" sz="2000" dirty="0" smtClean="0">
                <a:solidFill>
                  <a:srgbClr val="3693AC"/>
                </a:solidFill>
              </a:rPr>
              <a:t>pretende reducir la cantidad de la cartera vencida por este tipo de actividad, es decir ayudara a reducir el riesgo operativo.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512" y="476672"/>
            <a:ext cx="8915400" cy="576063"/>
          </a:xfrm>
        </p:spPr>
        <p:txBody>
          <a:bodyPr>
            <a:normAutofit lnSpcReduction="10000"/>
          </a:bodyPr>
          <a:lstStyle/>
          <a:p>
            <a:pPr>
              <a:buNone/>
            </a:pPr>
            <a:r>
              <a:rPr lang="es-EC" dirty="0" smtClean="0"/>
              <a:t>Índice de Morosidad deudores por contingente</a:t>
            </a:r>
            <a:endParaRPr lang="es-EC" dirty="0"/>
          </a:p>
        </p:txBody>
      </p:sp>
      <p:pic>
        <p:nvPicPr>
          <p:cNvPr id="57346" name="Picture 2"/>
          <p:cNvPicPr>
            <a:picLocks noChangeAspect="1" noChangeArrowheads="1"/>
          </p:cNvPicPr>
          <p:nvPr/>
        </p:nvPicPr>
        <p:blipFill>
          <a:blip r:embed="rId2" cstate="print"/>
          <a:srcRect/>
          <a:stretch>
            <a:fillRect/>
          </a:stretch>
        </p:blipFill>
        <p:spPr bwMode="auto">
          <a:xfrm>
            <a:off x="646400" y="2708920"/>
            <a:ext cx="8613201" cy="2664296"/>
          </a:xfrm>
          <a:prstGeom prst="rect">
            <a:avLst/>
          </a:prstGeom>
          <a:noFill/>
          <a:ln w="9525">
            <a:noFill/>
            <a:miter lim="800000"/>
            <a:headEnd/>
            <a:tailEnd/>
          </a:ln>
          <a:effectLst/>
        </p:spPr>
      </p:pic>
      <p:sp>
        <p:nvSpPr>
          <p:cNvPr id="5" name="4 Rectángulo"/>
          <p:cNvSpPr/>
          <p:nvPr/>
        </p:nvSpPr>
        <p:spPr>
          <a:xfrm>
            <a:off x="632520" y="1340768"/>
            <a:ext cx="8640960" cy="1015663"/>
          </a:xfrm>
          <a:prstGeom prst="rect">
            <a:avLst/>
          </a:prstGeom>
        </p:spPr>
        <p:txBody>
          <a:bodyPr wrap="square">
            <a:spAutoFit/>
          </a:bodyPr>
          <a:lstStyle/>
          <a:p>
            <a:pPr algn="just">
              <a:spcBef>
                <a:spcPct val="20000"/>
              </a:spcBef>
            </a:pPr>
            <a:r>
              <a:rPr lang="es-EC" sz="2000" dirty="0" smtClean="0">
                <a:solidFill>
                  <a:srgbClr val="3693AC"/>
                </a:solidFill>
              </a:rPr>
              <a:t>Este contingente se refiere a la cartera que tiene vencida la institución pero con una salvaguarda que le ayudará a mantener activos estos créditos pero le reducirá su liquidez.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512" y="476672"/>
            <a:ext cx="8915400" cy="576063"/>
          </a:xfrm>
        </p:spPr>
        <p:txBody>
          <a:bodyPr>
            <a:normAutofit lnSpcReduction="10000"/>
          </a:bodyPr>
          <a:lstStyle/>
          <a:p>
            <a:pPr>
              <a:buNone/>
            </a:pPr>
            <a:r>
              <a:rPr lang="es-EC" dirty="0" smtClean="0"/>
              <a:t>Números de operaciones por ejecutivo de negocio</a:t>
            </a:r>
            <a:endParaRPr lang="es-EC" dirty="0"/>
          </a:p>
        </p:txBody>
      </p:sp>
      <p:pic>
        <p:nvPicPr>
          <p:cNvPr id="58370" name="Picture 2"/>
          <p:cNvPicPr>
            <a:picLocks noChangeAspect="1" noChangeArrowheads="1"/>
          </p:cNvPicPr>
          <p:nvPr/>
        </p:nvPicPr>
        <p:blipFill>
          <a:blip r:embed="rId2" cstate="print"/>
          <a:srcRect/>
          <a:stretch>
            <a:fillRect/>
          </a:stretch>
        </p:blipFill>
        <p:spPr bwMode="auto">
          <a:xfrm>
            <a:off x="496137" y="2708920"/>
            <a:ext cx="8913726" cy="2634080"/>
          </a:xfrm>
          <a:prstGeom prst="rect">
            <a:avLst/>
          </a:prstGeom>
          <a:noFill/>
          <a:ln w="9525">
            <a:noFill/>
            <a:miter lim="800000"/>
            <a:headEnd/>
            <a:tailEnd/>
          </a:ln>
          <a:effectLst/>
        </p:spPr>
      </p:pic>
      <p:sp>
        <p:nvSpPr>
          <p:cNvPr id="58371" name="Rectangle 3"/>
          <p:cNvSpPr>
            <a:spLocks noChangeArrowheads="1"/>
          </p:cNvSpPr>
          <p:nvPr/>
        </p:nvSpPr>
        <p:spPr bwMode="auto">
          <a:xfrm rot="10800000" flipV="1">
            <a:off x="704529" y="1454878"/>
            <a:ext cx="8496944"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0" algn="just" fontAlgn="base">
              <a:lnSpc>
                <a:spcPct val="100000"/>
              </a:lnSpc>
              <a:spcBef>
                <a:spcPct val="20000"/>
              </a:spcBef>
              <a:spcAft>
                <a:spcPct val="0"/>
              </a:spcAft>
              <a:buClrTx/>
              <a:buSzTx/>
              <a:buFontTx/>
              <a:buNone/>
              <a:tabLst/>
            </a:pPr>
            <a:r>
              <a:rPr lang="es-EC" sz="2000" dirty="0" smtClean="0">
                <a:solidFill>
                  <a:srgbClr val="3693AC"/>
                </a:solidFill>
              </a:rPr>
              <a:t>Establecer el </a:t>
            </a:r>
            <a:r>
              <a:rPr lang="es-EC" sz="2000" dirty="0" smtClean="0">
                <a:solidFill>
                  <a:srgbClr val="3693AC"/>
                </a:solidFill>
              </a:rPr>
              <a:t>mínimo número de cuentas que una  agencia debe tener vencida en cartera por ejecutivo de negocio.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8504" y="548680"/>
            <a:ext cx="8915400" cy="576063"/>
          </a:xfrm>
        </p:spPr>
        <p:txBody>
          <a:bodyPr>
            <a:normAutofit lnSpcReduction="10000"/>
          </a:bodyPr>
          <a:lstStyle/>
          <a:p>
            <a:pPr>
              <a:buNone/>
            </a:pPr>
            <a:r>
              <a:rPr lang="es-EC" dirty="0" smtClean="0"/>
              <a:t>Índice de Morosidad Real</a:t>
            </a:r>
            <a:endParaRPr lang="es-EC" dirty="0"/>
          </a:p>
        </p:txBody>
      </p:sp>
      <p:pic>
        <p:nvPicPr>
          <p:cNvPr id="59394" name="Picture 2"/>
          <p:cNvPicPr>
            <a:picLocks noChangeAspect="1" noChangeArrowheads="1"/>
          </p:cNvPicPr>
          <p:nvPr/>
        </p:nvPicPr>
        <p:blipFill>
          <a:blip r:embed="rId2" cstate="print"/>
          <a:srcRect/>
          <a:stretch>
            <a:fillRect/>
          </a:stretch>
        </p:blipFill>
        <p:spPr bwMode="auto">
          <a:xfrm>
            <a:off x="560512" y="3068960"/>
            <a:ext cx="8784976" cy="2679628"/>
          </a:xfrm>
          <a:prstGeom prst="rect">
            <a:avLst/>
          </a:prstGeom>
          <a:noFill/>
          <a:ln w="9525">
            <a:noFill/>
            <a:miter lim="800000"/>
            <a:headEnd/>
            <a:tailEnd/>
          </a:ln>
          <a:effectLst/>
        </p:spPr>
      </p:pic>
      <p:sp>
        <p:nvSpPr>
          <p:cNvPr id="5" name="4 Rectángulo"/>
          <p:cNvSpPr/>
          <p:nvPr/>
        </p:nvSpPr>
        <p:spPr>
          <a:xfrm>
            <a:off x="560512" y="1556793"/>
            <a:ext cx="8784976" cy="1015663"/>
          </a:xfrm>
          <a:prstGeom prst="rect">
            <a:avLst/>
          </a:prstGeom>
        </p:spPr>
        <p:txBody>
          <a:bodyPr wrap="square">
            <a:spAutoFit/>
          </a:bodyPr>
          <a:lstStyle/>
          <a:p>
            <a:pPr algn="just" fontAlgn="base">
              <a:spcBef>
                <a:spcPct val="20000"/>
              </a:spcBef>
              <a:spcAft>
                <a:spcPct val="0"/>
              </a:spcAft>
            </a:pPr>
            <a:r>
              <a:rPr lang="es-EC" sz="2000" dirty="0" smtClean="0">
                <a:solidFill>
                  <a:srgbClr val="3693AC"/>
                </a:solidFill>
              </a:rPr>
              <a:t>Este el indicador más puro que se encuentra en la institución puesto que con él se refleja ante la entidad controladora si cumple con las metas y objetivos que la misma plantea para instituciones como la que se estudio.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Data </a:t>
            </a:r>
            <a:r>
              <a:rPr lang="es-EC" dirty="0" err="1" smtClean="0"/>
              <a:t>Mart</a:t>
            </a:r>
            <a:endParaRPr lang="es-EC" dirty="0"/>
          </a:p>
        </p:txBody>
      </p:sp>
      <p:sp>
        <p:nvSpPr>
          <p:cNvPr id="4" name="3 Rectángulo"/>
          <p:cNvSpPr/>
          <p:nvPr/>
        </p:nvSpPr>
        <p:spPr>
          <a:xfrm>
            <a:off x="632520" y="1340768"/>
            <a:ext cx="8640960" cy="1323439"/>
          </a:xfrm>
          <a:prstGeom prst="rect">
            <a:avLst/>
          </a:prstGeom>
        </p:spPr>
        <p:txBody>
          <a:bodyPr wrap="square">
            <a:spAutoFit/>
          </a:bodyPr>
          <a:lstStyle/>
          <a:p>
            <a:pPr algn="just" fontAlgn="base">
              <a:spcBef>
                <a:spcPct val="20000"/>
              </a:spcBef>
              <a:spcAft>
                <a:spcPct val="0"/>
              </a:spcAft>
            </a:pPr>
            <a:r>
              <a:rPr lang="es-EC" sz="2000" dirty="0" smtClean="0">
                <a:solidFill>
                  <a:srgbClr val="3693AC"/>
                </a:solidFill>
              </a:rPr>
              <a:t>Los definimos para satisfacer las necesidades de un departamento o sección de la organización. Contiene menos información en detalle y más información adicional, es decir que un Data </a:t>
            </a:r>
            <a:r>
              <a:rPr lang="es-EC" sz="2000" dirty="0" err="1" smtClean="0">
                <a:solidFill>
                  <a:srgbClr val="3693AC"/>
                </a:solidFill>
              </a:rPr>
              <a:t>Mart</a:t>
            </a:r>
            <a:r>
              <a:rPr lang="es-EC" sz="2000" dirty="0" smtClean="0">
                <a:solidFill>
                  <a:srgbClr val="3693AC"/>
                </a:solidFill>
              </a:rPr>
              <a:t> es un Data </a:t>
            </a:r>
            <a:r>
              <a:rPr lang="es-EC" sz="2000" dirty="0" err="1" smtClean="0">
                <a:solidFill>
                  <a:srgbClr val="3693AC"/>
                </a:solidFill>
              </a:rPr>
              <a:t>Warehouse</a:t>
            </a:r>
            <a:r>
              <a:rPr lang="es-EC" sz="2000" dirty="0" smtClean="0">
                <a:solidFill>
                  <a:srgbClr val="3693AC"/>
                </a:solidFill>
              </a:rPr>
              <a:t> con sentido o finalidad departamental.</a:t>
            </a:r>
          </a:p>
        </p:txBody>
      </p:sp>
      <p:grpSp>
        <p:nvGrpSpPr>
          <p:cNvPr id="5" name="Group 2"/>
          <p:cNvGrpSpPr>
            <a:grpSpLocks/>
          </p:cNvGrpSpPr>
          <p:nvPr/>
        </p:nvGrpSpPr>
        <p:grpSpPr bwMode="auto">
          <a:xfrm>
            <a:off x="1694638" y="2780928"/>
            <a:ext cx="6516724" cy="2952329"/>
            <a:chOff x="2492" y="3320"/>
            <a:chExt cx="6248" cy="2780"/>
          </a:xfrm>
        </p:grpSpPr>
        <p:pic>
          <p:nvPicPr>
            <p:cNvPr id="6" name="Picture 3"/>
            <p:cNvPicPr>
              <a:picLocks noChangeAspect="1" noChangeArrowheads="1"/>
            </p:cNvPicPr>
            <p:nvPr/>
          </p:nvPicPr>
          <p:blipFill>
            <a:blip r:embed="rId4" cstate="print"/>
            <a:srcRect/>
            <a:stretch>
              <a:fillRect/>
            </a:stretch>
          </p:blipFill>
          <p:spPr bwMode="auto">
            <a:xfrm>
              <a:off x="5613" y="3320"/>
              <a:ext cx="3127" cy="2780"/>
            </a:xfrm>
            <a:prstGeom prst="rect">
              <a:avLst/>
            </a:prstGeom>
            <a:noFill/>
            <a:ln w="9525">
              <a:solidFill>
                <a:srgbClr val="000000"/>
              </a:solid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2492" y="3320"/>
              <a:ext cx="3124" cy="2780"/>
            </a:xfrm>
            <a:prstGeom prst="rect">
              <a:avLst/>
            </a:prstGeom>
            <a:noFill/>
            <a:ln w="9525">
              <a:solidFill>
                <a:srgbClr val="000000"/>
              </a:solidFill>
              <a:miter lim="800000"/>
              <a:headEnd/>
              <a:tailEnd/>
            </a:ln>
          </p:spPr>
        </p:pic>
      </p:grpSp>
      <p:sp>
        <p:nvSpPr>
          <p:cNvPr id="8" name="7 Marcador de pie de página"/>
          <p:cNvSpPr>
            <a:spLocks noGrp="1"/>
          </p:cNvSpPr>
          <p:nvPr>
            <p:ph type="ftr" sz="quarter" idx="11"/>
          </p:nvPr>
        </p:nvSpPr>
        <p:spPr>
          <a:xfrm>
            <a:off x="464314" y="6453336"/>
            <a:ext cx="6000854" cy="331644"/>
          </a:xfrm>
        </p:spPr>
        <p:txBody>
          <a:bodyPr/>
          <a:lstStyle/>
          <a:p>
            <a:r>
              <a:rPr lang="es-EC" dirty="0" smtClean="0"/>
              <a:t>Fuente: </a:t>
            </a:r>
            <a:r>
              <a:rPr lang="es-EC" u="sng" dirty="0" smtClean="0">
                <a:hlinkClick r:id="rId6"/>
              </a:rPr>
              <a:t>www.swgreenhouse.com/Productos/Hi-Spins/DataMart.html</a:t>
            </a:r>
            <a:r>
              <a:rPr lang="es-EC" dirty="0" smtClean="0"/>
              <a:t>, www.sinnexus.com/business_intelligence/datamart.aspx</a:t>
            </a:r>
            <a:endParaRPr lang="es-EC"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b="0" dirty="0" smtClean="0"/>
              <a:t>Esquemas</a:t>
            </a:r>
            <a:endParaRPr lang="es-EC" b="0" dirty="0"/>
          </a:p>
        </p:txBody>
      </p:sp>
      <p:sp>
        <p:nvSpPr>
          <p:cNvPr id="4180" name="Rectangle 84"/>
          <p:cNvSpPr>
            <a:spLocks noChangeArrowheads="1"/>
          </p:cNvSpPr>
          <p:nvPr/>
        </p:nvSpPr>
        <p:spPr bwMode="auto">
          <a:xfrm>
            <a:off x="3" y="-215750"/>
            <a:ext cx="216734" cy="431499"/>
          </a:xfrm>
          <a:prstGeom prst="rect">
            <a:avLst/>
          </a:prstGeom>
          <a:noFill/>
          <a:ln w="9525">
            <a:noFill/>
            <a:miter lim="800000"/>
            <a:headEnd/>
            <a:tailEnd/>
          </a:ln>
          <a:effectLst/>
        </p:spPr>
        <p:txBody>
          <a:bodyPr vert="horz" wrap="none" lIns="107287" tIns="53643" rIns="107287" bIns="53643" numCol="1" anchor="ctr" anchorCtr="0" compatLnSpc="1">
            <a:prstTxWarp prst="textNoShape">
              <a:avLst/>
            </a:prstTxWarp>
            <a:spAutoFit/>
          </a:bodyPr>
          <a:lstStyle/>
          <a:p>
            <a:endParaRPr lang="es-EC"/>
          </a:p>
        </p:txBody>
      </p:sp>
      <p:pic>
        <p:nvPicPr>
          <p:cNvPr id="4191" name="Picture 95"/>
          <p:cNvPicPr>
            <a:picLocks noChangeAspect="1" noChangeArrowheads="1"/>
          </p:cNvPicPr>
          <p:nvPr/>
        </p:nvPicPr>
        <p:blipFill>
          <a:blip r:embed="rId2" cstate="print"/>
          <a:srcRect/>
          <a:stretch>
            <a:fillRect/>
          </a:stretch>
        </p:blipFill>
        <p:spPr bwMode="auto">
          <a:xfrm>
            <a:off x="4484948" y="3717033"/>
            <a:ext cx="4338819" cy="2308475"/>
          </a:xfrm>
          <a:prstGeom prst="rect">
            <a:avLst/>
          </a:prstGeom>
          <a:noFill/>
          <a:ln w="9525">
            <a:noFill/>
            <a:miter lim="800000"/>
            <a:headEnd/>
            <a:tailEnd/>
          </a:ln>
        </p:spPr>
      </p:pic>
      <p:sp>
        <p:nvSpPr>
          <p:cNvPr id="89" name="88 Elipse"/>
          <p:cNvSpPr/>
          <p:nvPr/>
        </p:nvSpPr>
        <p:spPr>
          <a:xfrm>
            <a:off x="3704861" y="3573017"/>
            <a:ext cx="3588399" cy="18722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7287" tIns="53643" rIns="107287" bIns="53643" rtlCol="0" anchor="ctr"/>
          <a:lstStyle/>
          <a:p>
            <a:pPr algn="ctr"/>
            <a:endParaRPr lang="es-EC"/>
          </a:p>
        </p:txBody>
      </p:sp>
      <p:pic>
        <p:nvPicPr>
          <p:cNvPr id="4192" name="Picture 96"/>
          <p:cNvPicPr>
            <a:picLocks noChangeAspect="1" noChangeArrowheads="1"/>
          </p:cNvPicPr>
          <p:nvPr/>
        </p:nvPicPr>
        <p:blipFill>
          <a:blip r:embed="rId3" cstate="print"/>
          <a:srcRect/>
          <a:stretch>
            <a:fillRect/>
          </a:stretch>
        </p:blipFill>
        <p:spPr bwMode="auto">
          <a:xfrm>
            <a:off x="632520" y="1628800"/>
            <a:ext cx="3432381" cy="2105001"/>
          </a:xfrm>
          <a:prstGeom prst="rect">
            <a:avLst/>
          </a:prstGeom>
          <a:noFill/>
          <a:ln w="9525">
            <a:noFill/>
            <a:miter lim="800000"/>
            <a:headEnd/>
            <a:tailEnd/>
          </a:ln>
        </p:spPr>
      </p:pic>
      <p:sp>
        <p:nvSpPr>
          <p:cNvPr id="91" name="90 CuadroTexto"/>
          <p:cNvSpPr txBox="1"/>
          <p:nvPr/>
        </p:nvSpPr>
        <p:spPr>
          <a:xfrm>
            <a:off x="896550" y="1268761"/>
            <a:ext cx="2688298" cy="431499"/>
          </a:xfrm>
          <a:prstGeom prst="rect">
            <a:avLst/>
          </a:prstGeom>
          <a:noFill/>
        </p:spPr>
        <p:txBody>
          <a:bodyPr wrap="square" lIns="107287" tIns="53643" rIns="107287" bIns="53643" rtlCol="0">
            <a:spAutoFit/>
          </a:bodyPr>
          <a:lstStyle/>
          <a:p>
            <a:r>
              <a:rPr lang="es-EC" dirty="0" smtClean="0"/>
              <a:t>Esquema de Estrella</a:t>
            </a:r>
            <a:endParaRPr lang="es-EC" dirty="0"/>
          </a:p>
        </p:txBody>
      </p:sp>
      <p:sp>
        <p:nvSpPr>
          <p:cNvPr id="92" name="91 CuadroTexto"/>
          <p:cNvSpPr txBox="1"/>
          <p:nvPr/>
        </p:nvSpPr>
        <p:spPr>
          <a:xfrm>
            <a:off x="5343044" y="2924944"/>
            <a:ext cx="3198355" cy="431499"/>
          </a:xfrm>
          <a:prstGeom prst="rect">
            <a:avLst/>
          </a:prstGeom>
          <a:noFill/>
        </p:spPr>
        <p:txBody>
          <a:bodyPr wrap="square" lIns="107287" tIns="53643" rIns="107287" bIns="53643" rtlCol="0">
            <a:spAutoFit/>
          </a:bodyPr>
          <a:lstStyle/>
          <a:p>
            <a:r>
              <a:rPr lang="es-EC" dirty="0" smtClean="0"/>
              <a:t>Esquema de Copo de Nieve</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marL="402325" indent="-402325" algn="l">
              <a:spcBef>
                <a:spcPct val="20000"/>
              </a:spcBef>
            </a:pPr>
            <a:r>
              <a:rPr lang="es-EC" sz="3300" b="0" dirty="0" smtClean="0">
                <a:solidFill>
                  <a:srgbClr val="3693AC"/>
                </a:solidFill>
                <a:latin typeface="+mn-lt"/>
                <a:ea typeface="+mn-ea"/>
                <a:cs typeface="+mn-cs"/>
              </a:rPr>
              <a:t>Modelo Punto del Departamento</a:t>
            </a:r>
          </a:p>
        </p:txBody>
      </p:sp>
      <p:grpSp>
        <p:nvGrpSpPr>
          <p:cNvPr id="49154" name="Group 2"/>
          <p:cNvGrpSpPr>
            <a:grpSpLocks/>
          </p:cNvGrpSpPr>
          <p:nvPr/>
        </p:nvGrpSpPr>
        <p:grpSpPr bwMode="auto">
          <a:xfrm>
            <a:off x="920552" y="2132856"/>
            <a:ext cx="8136904" cy="4104457"/>
            <a:chOff x="2537" y="2055"/>
            <a:chExt cx="11591" cy="7455"/>
          </a:xfrm>
        </p:grpSpPr>
        <p:grpSp>
          <p:nvGrpSpPr>
            <p:cNvPr id="49155" name="Group 3"/>
            <p:cNvGrpSpPr>
              <a:grpSpLocks/>
            </p:cNvGrpSpPr>
            <p:nvPr/>
          </p:nvGrpSpPr>
          <p:grpSpPr bwMode="auto">
            <a:xfrm>
              <a:off x="2537" y="2460"/>
              <a:ext cx="11591" cy="6972"/>
              <a:chOff x="2695" y="1289"/>
              <a:chExt cx="11591" cy="7318"/>
            </a:xfrm>
          </p:grpSpPr>
          <p:cxnSp>
            <p:nvCxnSpPr>
              <p:cNvPr id="49156" name="AutoShape 4"/>
              <p:cNvCxnSpPr>
                <a:cxnSpLocks noChangeShapeType="1"/>
              </p:cNvCxnSpPr>
              <p:nvPr/>
            </p:nvCxnSpPr>
            <p:spPr bwMode="auto">
              <a:xfrm rot="16200000">
                <a:off x="7987" y="4280"/>
                <a:ext cx="277" cy="0"/>
              </a:xfrm>
              <a:prstGeom prst="straightConnector1">
                <a:avLst/>
              </a:prstGeom>
              <a:noFill/>
              <a:ln w="9525">
                <a:solidFill>
                  <a:srgbClr val="000000"/>
                </a:solidFill>
                <a:round/>
                <a:headEnd/>
                <a:tailEnd type="triangle" w="med" len="med"/>
              </a:ln>
            </p:spPr>
          </p:cxnSp>
          <p:grpSp>
            <p:nvGrpSpPr>
              <p:cNvPr id="49157" name="Group 5"/>
              <p:cNvGrpSpPr>
                <a:grpSpLocks/>
              </p:cNvGrpSpPr>
              <p:nvPr/>
            </p:nvGrpSpPr>
            <p:grpSpPr bwMode="auto">
              <a:xfrm>
                <a:off x="2695" y="1289"/>
                <a:ext cx="11591" cy="7318"/>
                <a:chOff x="2695" y="1289"/>
                <a:chExt cx="11591" cy="7318"/>
              </a:xfrm>
            </p:grpSpPr>
            <p:sp>
              <p:nvSpPr>
                <p:cNvPr id="49158" name="Rectangle 6"/>
                <p:cNvSpPr>
                  <a:spLocks noChangeArrowheads="1"/>
                </p:cNvSpPr>
                <p:nvPr/>
              </p:nvSpPr>
              <p:spPr bwMode="auto">
                <a:xfrm>
                  <a:off x="7730" y="1289"/>
                  <a:ext cx="1781" cy="3007"/>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dirty="0" smtClean="0">
                      <a:ln>
                        <a:noFill/>
                      </a:ln>
                      <a:solidFill>
                        <a:schemeClr val="tx1"/>
                      </a:solidFill>
                      <a:effectLst/>
                      <a:latin typeface="Calibri" pitchFamily="34" charset="0"/>
                      <a:cs typeface="Arial" pitchFamily="34" charset="0"/>
                    </a:rPr>
                    <a:t>Medidas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Capital Vencido</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Capital QNDI</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Capital por Vencer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Aceptaciones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Calibri" pitchFamily="34" charset="0"/>
                      <a:cs typeface="Arial" pitchFamily="34" charset="0"/>
                    </a:rPr>
                    <a:t>Contingentes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s-EC" sz="900" b="0" i="0" u="none" strike="noStrike" cap="none" normalizeH="0" baseline="0" dirty="0" smtClean="0">
                      <a:ln>
                        <a:noFill/>
                      </a:ln>
                      <a:solidFill>
                        <a:schemeClr val="tx1"/>
                      </a:solidFill>
                      <a:effectLst/>
                      <a:latin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EC"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9159" name="Group 7"/>
                <p:cNvGrpSpPr>
                  <a:grpSpLocks/>
                </p:cNvGrpSpPr>
                <p:nvPr/>
              </p:nvGrpSpPr>
              <p:grpSpPr bwMode="auto">
                <a:xfrm>
                  <a:off x="2695" y="2445"/>
                  <a:ext cx="11591" cy="6162"/>
                  <a:chOff x="2695" y="2445"/>
                  <a:chExt cx="11591" cy="6162"/>
                </a:xfrm>
              </p:grpSpPr>
              <p:sp>
                <p:nvSpPr>
                  <p:cNvPr id="49160" name="Rectangle 8"/>
                  <p:cNvSpPr>
                    <a:spLocks noChangeArrowheads="1"/>
                  </p:cNvSpPr>
                  <p:nvPr/>
                </p:nvSpPr>
                <p:spPr bwMode="auto">
                  <a:xfrm>
                    <a:off x="7388" y="8071"/>
                    <a:ext cx="1185" cy="5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Agencia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49161" name="Group 9"/>
                  <p:cNvGrpSpPr>
                    <a:grpSpLocks/>
                  </p:cNvGrpSpPr>
                  <p:nvPr/>
                </p:nvGrpSpPr>
                <p:grpSpPr bwMode="auto">
                  <a:xfrm>
                    <a:off x="2695" y="2445"/>
                    <a:ext cx="11591" cy="5811"/>
                    <a:chOff x="2695" y="2445"/>
                    <a:chExt cx="11591" cy="5811"/>
                  </a:xfrm>
                </p:grpSpPr>
                <p:cxnSp>
                  <p:nvCxnSpPr>
                    <p:cNvPr id="49162" name="AutoShape 10"/>
                    <p:cNvCxnSpPr>
                      <a:cxnSpLocks noChangeShapeType="1"/>
                    </p:cNvCxnSpPr>
                    <p:nvPr/>
                  </p:nvCxnSpPr>
                  <p:spPr bwMode="auto">
                    <a:xfrm flipV="1">
                      <a:off x="8984" y="2652"/>
                      <a:ext cx="2658" cy="2005"/>
                    </a:xfrm>
                    <a:prstGeom prst="bentConnector3">
                      <a:avLst>
                        <a:gd name="adj1" fmla="val 50000"/>
                      </a:avLst>
                    </a:prstGeom>
                    <a:noFill/>
                    <a:ln w="9525">
                      <a:solidFill>
                        <a:srgbClr val="000000"/>
                      </a:solidFill>
                      <a:miter lim="800000"/>
                      <a:headEnd/>
                      <a:tailEnd/>
                    </a:ln>
                  </p:spPr>
                </p:cxnSp>
                <p:grpSp>
                  <p:nvGrpSpPr>
                    <p:cNvPr id="49163" name="Group 11"/>
                    <p:cNvGrpSpPr>
                      <a:grpSpLocks/>
                    </p:cNvGrpSpPr>
                    <p:nvPr/>
                  </p:nvGrpSpPr>
                  <p:grpSpPr bwMode="auto">
                    <a:xfrm>
                      <a:off x="2695" y="2445"/>
                      <a:ext cx="11591" cy="5811"/>
                      <a:chOff x="2695" y="2445"/>
                      <a:chExt cx="11591" cy="5811"/>
                    </a:xfrm>
                  </p:grpSpPr>
                  <p:sp>
                    <p:nvSpPr>
                      <p:cNvPr id="49164" name="Oval 12"/>
                      <p:cNvSpPr>
                        <a:spLocks noChangeArrowheads="1"/>
                      </p:cNvSpPr>
                      <p:nvPr/>
                    </p:nvSpPr>
                    <p:spPr bwMode="auto">
                      <a:xfrm>
                        <a:off x="6546" y="4418"/>
                        <a:ext cx="2708" cy="97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Hecho Crédito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5" name="Rectangle 13"/>
                      <p:cNvSpPr>
                        <a:spLocks noChangeArrowheads="1"/>
                      </p:cNvSpPr>
                      <p:nvPr/>
                    </p:nvSpPr>
                    <p:spPr bwMode="auto">
                      <a:xfrm>
                        <a:off x="2695" y="3015"/>
                        <a:ext cx="1185" cy="5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Tiempo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6" name="Rectangle 14"/>
                      <p:cNvSpPr>
                        <a:spLocks noChangeArrowheads="1"/>
                      </p:cNvSpPr>
                      <p:nvPr/>
                    </p:nvSpPr>
                    <p:spPr bwMode="auto">
                      <a:xfrm>
                        <a:off x="11642" y="2445"/>
                        <a:ext cx="1185" cy="5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Cliente</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7" name="Rectangle 15"/>
                      <p:cNvSpPr>
                        <a:spLocks noChangeArrowheads="1"/>
                      </p:cNvSpPr>
                      <p:nvPr/>
                    </p:nvSpPr>
                    <p:spPr bwMode="auto">
                      <a:xfrm>
                        <a:off x="12349" y="7018"/>
                        <a:ext cx="1937" cy="53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Tipo Crédito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68" name="Rectangle 16"/>
                      <p:cNvSpPr>
                        <a:spLocks noChangeArrowheads="1"/>
                      </p:cNvSpPr>
                      <p:nvPr/>
                    </p:nvSpPr>
                    <p:spPr bwMode="auto">
                      <a:xfrm>
                        <a:off x="3460" y="6153"/>
                        <a:ext cx="1185" cy="5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1" i="0" u="none" strike="noStrike" cap="none" normalizeH="0" baseline="0" smtClean="0">
                            <a:ln>
                              <a:noFill/>
                            </a:ln>
                            <a:solidFill>
                              <a:schemeClr val="tx1"/>
                            </a:solidFill>
                            <a:effectLst/>
                            <a:latin typeface="Calibri" pitchFamily="34" charset="0"/>
                            <a:cs typeface="Arial" pitchFamily="34" charset="0"/>
                          </a:rPr>
                          <a:t>Oficial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49169" name="AutoShape 17"/>
                      <p:cNvCxnSpPr>
                        <a:cxnSpLocks noChangeShapeType="1"/>
                      </p:cNvCxnSpPr>
                      <p:nvPr/>
                    </p:nvCxnSpPr>
                    <p:spPr bwMode="auto">
                      <a:xfrm rot="10800000">
                        <a:off x="3667" y="3243"/>
                        <a:ext cx="4063" cy="1175"/>
                      </a:xfrm>
                      <a:prstGeom prst="bentConnector3">
                        <a:avLst>
                          <a:gd name="adj1" fmla="val 49986"/>
                        </a:avLst>
                      </a:prstGeom>
                      <a:noFill/>
                      <a:ln w="9525">
                        <a:solidFill>
                          <a:srgbClr val="000000"/>
                        </a:solidFill>
                        <a:miter lim="800000"/>
                        <a:headEnd/>
                        <a:tailEnd/>
                      </a:ln>
                    </p:spPr>
                  </p:cxnSp>
                  <p:cxnSp>
                    <p:nvCxnSpPr>
                      <p:cNvPr id="49170" name="AutoShape 18"/>
                      <p:cNvCxnSpPr>
                        <a:cxnSpLocks noChangeShapeType="1"/>
                      </p:cNvCxnSpPr>
                      <p:nvPr/>
                    </p:nvCxnSpPr>
                    <p:spPr bwMode="auto">
                      <a:xfrm>
                        <a:off x="9254" y="4879"/>
                        <a:ext cx="3421" cy="2304"/>
                      </a:xfrm>
                      <a:prstGeom prst="bentConnector3">
                        <a:avLst>
                          <a:gd name="adj1" fmla="val 49986"/>
                        </a:avLst>
                      </a:prstGeom>
                      <a:noFill/>
                      <a:ln w="9525">
                        <a:solidFill>
                          <a:srgbClr val="000000"/>
                        </a:solidFill>
                        <a:miter lim="800000"/>
                        <a:headEnd/>
                        <a:tailEnd/>
                      </a:ln>
                    </p:spPr>
                  </p:cxnSp>
                  <p:cxnSp>
                    <p:nvCxnSpPr>
                      <p:cNvPr id="49171" name="AutoShape 19"/>
                      <p:cNvCxnSpPr>
                        <a:cxnSpLocks noChangeShapeType="1"/>
                      </p:cNvCxnSpPr>
                      <p:nvPr/>
                    </p:nvCxnSpPr>
                    <p:spPr bwMode="auto">
                      <a:xfrm rot="16200000" flipH="1">
                        <a:off x="6668" y="6610"/>
                        <a:ext cx="2566" cy="136"/>
                      </a:xfrm>
                      <a:prstGeom prst="bentConnector3">
                        <a:avLst>
                          <a:gd name="adj1" fmla="val 50000"/>
                        </a:avLst>
                      </a:prstGeom>
                      <a:noFill/>
                      <a:ln w="9525">
                        <a:solidFill>
                          <a:srgbClr val="000000"/>
                        </a:solidFill>
                        <a:miter lim="800000"/>
                        <a:headEnd/>
                        <a:tailEnd/>
                      </a:ln>
                    </p:spPr>
                  </p:cxnSp>
                  <p:cxnSp>
                    <p:nvCxnSpPr>
                      <p:cNvPr id="49172" name="AutoShape 20"/>
                      <p:cNvCxnSpPr>
                        <a:cxnSpLocks noChangeShapeType="1"/>
                      </p:cNvCxnSpPr>
                      <p:nvPr/>
                    </p:nvCxnSpPr>
                    <p:spPr bwMode="auto">
                      <a:xfrm flipV="1">
                        <a:off x="4768" y="4879"/>
                        <a:ext cx="1778" cy="1643"/>
                      </a:xfrm>
                      <a:prstGeom prst="bentConnector3">
                        <a:avLst>
                          <a:gd name="adj1" fmla="val 50000"/>
                        </a:avLst>
                      </a:prstGeom>
                      <a:noFill/>
                      <a:ln w="9525">
                        <a:solidFill>
                          <a:srgbClr val="000000"/>
                        </a:solidFill>
                        <a:miter lim="800000"/>
                        <a:headEnd/>
                        <a:tailEnd/>
                      </a:ln>
                    </p:spPr>
                  </p:cxnSp>
                  <p:sp>
                    <p:nvSpPr>
                      <p:cNvPr id="49173" name="Rectangle 21"/>
                      <p:cNvSpPr>
                        <a:spLocks noChangeArrowheads="1"/>
                      </p:cNvSpPr>
                      <p:nvPr/>
                    </p:nvSpPr>
                    <p:spPr bwMode="auto">
                      <a:xfrm>
                        <a:off x="4054" y="3015"/>
                        <a:ext cx="1235" cy="5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Año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4" name="Rectangle 22"/>
                      <p:cNvSpPr>
                        <a:spLocks noChangeArrowheads="1"/>
                      </p:cNvSpPr>
                      <p:nvPr/>
                    </p:nvSpPr>
                    <p:spPr bwMode="auto">
                      <a:xfrm>
                        <a:off x="5185" y="4102"/>
                        <a:ext cx="1235"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Mes</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5" name="Rectangle 23"/>
                      <p:cNvSpPr>
                        <a:spLocks noChangeArrowheads="1"/>
                      </p:cNvSpPr>
                      <p:nvPr/>
                    </p:nvSpPr>
                    <p:spPr bwMode="auto">
                      <a:xfrm>
                        <a:off x="10155" y="3550"/>
                        <a:ext cx="1236"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Cédula</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6" name="Rectangle 24"/>
                      <p:cNvSpPr>
                        <a:spLocks noChangeArrowheads="1"/>
                      </p:cNvSpPr>
                      <p:nvPr/>
                    </p:nvSpPr>
                    <p:spPr bwMode="auto">
                      <a:xfrm>
                        <a:off x="10011" y="2652"/>
                        <a:ext cx="1235"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Nombre</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7" name="Rectangle 25"/>
                      <p:cNvSpPr>
                        <a:spLocks noChangeArrowheads="1"/>
                      </p:cNvSpPr>
                      <p:nvPr/>
                    </p:nvSpPr>
                    <p:spPr bwMode="auto">
                      <a:xfrm>
                        <a:off x="9599" y="4693"/>
                        <a:ext cx="1631" cy="9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Código tipo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Crédito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8" name="Rectangle 26"/>
                      <p:cNvSpPr>
                        <a:spLocks noChangeArrowheads="1"/>
                      </p:cNvSpPr>
                      <p:nvPr/>
                    </p:nvSpPr>
                    <p:spPr bwMode="auto">
                      <a:xfrm>
                        <a:off x="10011" y="5856"/>
                        <a:ext cx="1631" cy="9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Código tipo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Servicio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79" name="Rectangle 27"/>
                      <p:cNvSpPr>
                        <a:spLocks noChangeArrowheads="1"/>
                      </p:cNvSpPr>
                      <p:nvPr/>
                    </p:nvSpPr>
                    <p:spPr bwMode="auto">
                      <a:xfrm>
                        <a:off x="10860" y="7279"/>
                        <a:ext cx="1631" cy="97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Descripción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Servicio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80" name="Rectangle 28"/>
                      <p:cNvSpPr>
                        <a:spLocks noChangeArrowheads="1"/>
                      </p:cNvSpPr>
                      <p:nvPr/>
                    </p:nvSpPr>
                    <p:spPr bwMode="auto">
                      <a:xfrm>
                        <a:off x="8019" y="5395"/>
                        <a:ext cx="1235"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Nombre</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81" name="Rectangle 29"/>
                      <p:cNvSpPr>
                        <a:spLocks noChangeArrowheads="1"/>
                      </p:cNvSpPr>
                      <p:nvPr/>
                    </p:nvSpPr>
                    <p:spPr bwMode="auto">
                      <a:xfrm>
                        <a:off x="5088" y="5265"/>
                        <a:ext cx="1236"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Nombre</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82" name="Rectangle 30"/>
                      <p:cNvSpPr>
                        <a:spLocks noChangeArrowheads="1"/>
                      </p:cNvSpPr>
                      <p:nvPr/>
                    </p:nvSpPr>
                    <p:spPr bwMode="auto">
                      <a:xfrm>
                        <a:off x="4768" y="6688"/>
                        <a:ext cx="1235"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Código</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83" name="Rectangle 31"/>
                      <p:cNvSpPr>
                        <a:spLocks noChangeArrowheads="1"/>
                      </p:cNvSpPr>
                      <p:nvPr/>
                    </p:nvSpPr>
                    <p:spPr bwMode="auto">
                      <a:xfrm>
                        <a:off x="6647" y="6373"/>
                        <a:ext cx="1236" cy="59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Sucursal</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49184" name="Rectangle 32"/>
                      <p:cNvSpPr>
                        <a:spLocks noChangeArrowheads="1"/>
                      </p:cNvSpPr>
                      <p:nvPr/>
                    </p:nvSpPr>
                    <p:spPr bwMode="auto">
                      <a:xfrm>
                        <a:off x="8126" y="6964"/>
                        <a:ext cx="1235" cy="59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200" b="0" i="0" u="none" strike="noStrike" cap="none" normalizeH="0" baseline="0" smtClean="0">
                            <a:ln>
                              <a:noFill/>
                            </a:ln>
                            <a:solidFill>
                              <a:schemeClr val="tx1"/>
                            </a:solidFill>
                            <a:effectLst/>
                            <a:latin typeface="Calibri" pitchFamily="34" charset="0"/>
                            <a:cs typeface="Arial" pitchFamily="34" charset="0"/>
                          </a:rPr>
                          <a:t>Localidad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grpSp>
              </p:grpSp>
            </p:grpSp>
          </p:grpSp>
        </p:grpSp>
        <p:sp>
          <p:nvSpPr>
            <p:cNvPr id="49185" name="Rectangle 33"/>
            <p:cNvSpPr>
              <a:spLocks noChangeArrowheads="1"/>
            </p:cNvSpPr>
            <p:nvPr/>
          </p:nvSpPr>
          <p:spPr bwMode="auto">
            <a:xfrm>
              <a:off x="2655" y="2055"/>
              <a:ext cx="11280" cy="745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grpSp>
      <p:sp>
        <p:nvSpPr>
          <p:cNvPr id="36" name="35 Rectángulo"/>
          <p:cNvSpPr/>
          <p:nvPr/>
        </p:nvSpPr>
        <p:spPr>
          <a:xfrm>
            <a:off x="992560" y="1268761"/>
            <a:ext cx="8064896" cy="707886"/>
          </a:xfrm>
          <a:prstGeom prst="rect">
            <a:avLst/>
          </a:prstGeom>
        </p:spPr>
        <p:txBody>
          <a:bodyPr wrap="square">
            <a:spAutoFit/>
          </a:bodyPr>
          <a:lstStyle/>
          <a:p>
            <a:pPr algn="just" fontAlgn="base">
              <a:spcBef>
                <a:spcPct val="20000"/>
              </a:spcBef>
              <a:spcAft>
                <a:spcPct val="0"/>
              </a:spcAft>
            </a:pPr>
            <a:r>
              <a:rPr lang="es-EC" sz="2000" dirty="0" smtClean="0">
                <a:solidFill>
                  <a:srgbClr val="3693AC"/>
                </a:solidFill>
              </a:rPr>
              <a:t>El modelo punto representa la situación a estudiar y análisis de la Institución Financiera.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512" y="232049"/>
            <a:ext cx="8915400" cy="676671"/>
          </a:xfrm>
        </p:spPr>
        <p:txBody>
          <a:bodyPr/>
          <a:lstStyle/>
          <a:p>
            <a:pPr>
              <a:buNone/>
            </a:pPr>
            <a:r>
              <a:rPr lang="es-EC" dirty="0" smtClean="0"/>
              <a:t>Hecho del Negocio (Hecho Crédito)</a:t>
            </a:r>
            <a:endParaRPr lang="es-EC" dirty="0"/>
          </a:p>
        </p:txBody>
      </p:sp>
      <p:pic>
        <p:nvPicPr>
          <p:cNvPr id="4" name="3 Imagen"/>
          <p:cNvPicPr/>
          <p:nvPr/>
        </p:nvPicPr>
        <p:blipFill>
          <a:blip r:embed="rId2" cstate="print"/>
          <a:srcRect l="8486" t="23098" r="32960" b="30978"/>
          <a:stretch>
            <a:fillRect/>
          </a:stretch>
        </p:blipFill>
        <p:spPr bwMode="auto">
          <a:xfrm>
            <a:off x="1568624" y="2420888"/>
            <a:ext cx="6768752" cy="3672408"/>
          </a:xfrm>
          <a:prstGeom prst="rect">
            <a:avLst/>
          </a:prstGeom>
          <a:noFill/>
          <a:ln w="9525">
            <a:noFill/>
            <a:miter lim="800000"/>
            <a:headEnd/>
            <a:tailEnd/>
          </a:ln>
        </p:spPr>
      </p:pic>
      <p:sp>
        <p:nvSpPr>
          <p:cNvPr id="5" name="4 Rectángulo"/>
          <p:cNvSpPr/>
          <p:nvPr/>
        </p:nvSpPr>
        <p:spPr>
          <a:xfrm>
            <a:off x="704528" y="1412776"/>
            <a:ext cx="8496944" cy="1015663"/>
          </a:xfrm>
          <a:prstGeom prst="rect">
            <a:avLst/>
          </a:prstGeom>
        </p:spPr>
        <p:txBody>
          <a:bodyPr wrap="square">
            <a:spAutoFit/>
          </a:bodyPr>
          <a:lstStyle/>
          <a:p>
            <a:pPr algn="just" fontAlgn="base">
              <a:spcBef>
                <a:spcPct val="20000"/>
              </a:spcBef>
              <a:spcAft>
                <a:spcPct val="0"/>
              </a:spcAft>
            </a:pPr>
            <a:r>
              <a:rPr lang="es-EC" sz="2000" dirty="0" smtClean="0">
                <a:solidFill>
                  <a:srgbClr val="3693AC"/>
                </a:solidFill>
              </a:rPr>
              <a:t>Esta tabla fue diseñada para el análisis del crédito de la institución financiera. Esta tabla está relacionada con las dimensiones de tiempo, clientes, oficial, agencia, tipo de crédito.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Tablero de </a:t>
            </a:r>
            <a:r>
              <a:rPr lang="es-EC" dirty="0" smtClean="0"/>
              <a:t>Control y Resultados de Indicadores</a:t>
            </a:r>
            <a:endParaRPr lang="es-EC" dirty="0"/>
          </a:p>
        </p:txBody>
      </p:sp>
      <p:pic>
        <p:nvPicPr>
          <p:cNvPr id="5" name="4 Imagen"/>
          <p:cNvPicPr/>
          <p:nvPr/>
        </p:nvPicPr>
        <p:blipFill>
          <a:blip r:embed="rId2" cstate="print"/>
          <a:srcRect l="7793" t="26680" r="29234" b="36878"/>
          <a:stretch>
            <a:fillRect/>
          </a:stretch>
        </p:blipFill>
        <p:spPr bwMode="auto">
          <a:xfrm>
            <a:off x="920552" y="2060848"/>
            <a:ext cx="8334375" cy="273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l="2550" t="35055" r="60557" b="9239"/>
          <a:stretch>
            <a:fillRect/>
          </a:stretch>
        </p:blipFill>
        <p:spPr bwMode="auto">
          <a:xfrm>
            <a:off x="776536" y="1268760"/>
            <a:ext cx="2875846" cy="4248472"/>
          </a:xfrm>
          <a:prstGeom prst="rect">
            <a:avLst/>
          </a:prstGeom>
          <a:noFill/>
          <a:ln w="9525">
            <a:noFill/>
            <a:miter lim="800000"/>
            <a:headEnd/>
            <a:tailEnd/>
          </a:ln>
        </p:spPr>
      </p:pic>
      <p:pic>
        <p:nvPicPr>
          <p:cNvPr id="5" name="4 Imagen"/>
          <p:cNvPicPr/>
          <p:nvPr/>
        </p:nvPicPr>
        <p:blipFill>
          <a:blip r:embed="rId3" cstate="print"/>
          <a:srcRect l="43282" t="44022" r="28140" b="22826"/>
          <a:stretch>
            <a:fillRect/>
          </a:stretch>
        </p:blipFill>
        <p:spPr bwMode="auto">
          <a:xfrm>
            <a:off x="6897216" y="1412776"/>
            <a:ext cx="2356149" cy="1674564"/>
          </a:xfrm>
          <a:prstGeom prst="rect">
            <a:avLst/>
          </a:prstGeom>
          <a:noFill/>
          <a:ln w="9525">
            <a:noFill/>
            <a:miter lim="800000"/>
            <a:headEnd/>
            <a:tailEnd/>
          </a:ln>
        </p:spPr>
      </p:pic>
      <p:pic>
        <p:nvPicPr>
          <p:cNvPr id="6" name="5 Imagen"/>
          <p:cNvPicPr/>
          <p:nvPr/>
        </p:nvPicPr>
        <p:blipFill>
          <a:blip r:embed="rId3" cstate="print"/>
          <a:srcRect l="43109" t="29620" r="29396" b="56793"/>
          <a:stretch>
            <a:fillRect/>
          </a:stretch>
        </p:blipFill>
        <p:spPr bwMode="auto">
          <a:xfrm>
            <a:off x="3872880" y="1268760"/>
            <a:ext cx="2330305" cy="782198"/>
          </a:xfrm>
          <a:prstGeom prst="rect">
            <a:avLst/>
          </a:prstGeom>
          <a:noFill/>
          <a:ln w="9525">
            <a:noFill/>
            <a:miter lim="800000"/>
            <a:headEnd/>
            <a:tailEnd/>
          </a:ln>
        </p:spPr>
      </p:pic>
      <p:pic>
        <p:nvPicPr>
          <p:cNvPr id="7" name="6 Imagen"/>
          <p:cNvPicPr/>
          <p:nvPr/>
        </p:nvPicPr>
        <p:blipFill>
          <a:blip r:embed="rId4" cstate="print"/>
          <a:srcRect l="42811" t="49457" r="29667" b="22234"/>
          <a:stretch>
            <a:fillRect/>
          </a:stretch>
        </p:blipFill>
        <p:spPr bwMode="auto">
          <a:xfrm>
            <a:off x="6969224" y="4077072"/>
            <a:ext cx="2299159" cy="1233889"/>
          </a:xfrm>
          <a:prstGeom prst="rect">
            <a:avLst/>
          </a:prstGeom>
          <a:noFill/>
          <a:ln w="9525">
            <a:noFill/>
            <a:miter lim="800000"/>
            <a:headEnd/>
            <a:tailEnd/>
          </a:ln>
        </p:spPr>
      </p:pic>
      <p:pic>
        <p:nvPicPr>
          <p:cNvPr id="8" name="7 Imagen"/>
          <p:cNvPicPr/>
          <p:nvPr/>
        </p:nvPicPr>
        <p:blipFill>
          <a:blip r:embed="rId5" cstate="print"/>
          <a:srcRect l="42978" t="34890" r="23897" b="42443"/>
          <a:stretch>
            <a:fillRect/>
          </a:stretch>
        </p:blipFill>
        <p:spPr bwMode="auto">
          <a:xfrm>
            <a:off x="3872880" y="2420888"/>
            <a:ext cx="2408693" cy="1366092"/>
          </a:xfrm>
          <a:prstGeom prst="rect">
            <a:avLst/>
          </a:prstGeom>
          <a:noFill/>
          <a:ln w="9525">
            <a:noFill/>
            <a:miter lim="800000"/>
            <a:headEnd/>
            <a:tailEnd/>
          </a:ln>
        </p:spPr>
      </p:pic>
      <p:pic>
        <p:nvPicPr>
          <p:cNvPr id="9" name="8 Imagen"/>
          <p:cNvPicPr/>
          <p:nvPr/>
        </p:nvPicPr>
        <p:blipFill>
          <a:blip r:embed="rId6" cstate="print"/>
          <a:srcRect l="43618" t="37228" r="28021" b="37191"/>
          <a:stretch>
            <a:fillRect/>
          </a:stretch>
        </p:blipFill>
        <p:spPr bwMode="auto">
          <a:xfrm>
            <a:off x="3944888" y="3933056"/>
            <a:ext cx="2793013" cy="1575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520" y="332656"/>
            <a:ext cx="8915400" cy="693860"/>
          </a:xfrm>
        </p:spPr>
        <p:txBody>
          <a:bodyPr>
            <a:normAutofit/>
          </a:bodyPr>
          <a:lstStyle/>
          <a:p>
            <a:pPr algn="l"/>
            <a:r>
              <a:rPr lang="es-EC" sz="3400" dirty="0" smtClean="0"/>
              <a:t>Agenda</a:t>
            </a:r>
            <a:endParaRPr lang="es-EC" sz="3400" dirty="0"/>
          </a:p>
        </p:txBody>
      </p:sp>
      <p:sp>
        <p:nvSpPr>
          <p:cNvPr id="3" name="2 Marcador de contenido"/>
          <p:cNvSpPr>
            <a:spLocks noGrp="1"/>
          </p:cNvSpPr>
          <p:nvPr>
            <p:ph idx="1"/>
          </p:nvPr>
        </p:nvSpPr>
        <p:spPr>
          <a:xfrm>
            <a:off x="495300" y="1124745"/>
            <a:ext cx="8915400" cy="5001420"/>
          </a:xfrm>
        </p:spPr>
        <p:txBody>
          <a:bodyPr>
            <a:normAutofit fontScale="92500" lnSpcReduction="10000"/>
          </a:bodyPr>
          <a:lstStyle/>
          <a:p>
            <a:pPr marL="457200" indent="-457200">
              <a:buFont typeface="+mj-lt"/>
              <a:buAutoNum type="arabicPeriod"/>
            </a:pPr>
            <a:r>
              <a:rPr lang="es-EC" sz="2400" dirty="0" smtClean="0"/>
              <a:t>Institución Financiera</a:t>
            </a:r>
          </a:p>
          <a:p>
            <a:pPr marL="457200" indent="-457200">
              <a:buNone/>
            </a:pPr>
            <a:r>
              <a:rPr lang="es-EC" sz="2400" dirty="0" smtClean="0"/>
              <a:t>	1.1	Departamento de Auditoría Interna</a:t>
            </a:r>
          </a:p>
          <a:p>
            <a:pPr marL="457200" indent="-457200">
              <a:buFont typeface="+mj-lt"/>
              <a:buAutoNum type="arabicPeriod" startAt="2"/>
            </a:pPr>
            <a:r>
              <a:rPr lang="es-EC" sz="2400" dirty="0" smtClean="0"/>
              <a:t>Formulación e Indicadores de Gestión</a:t>
            </a:r>
          </a:p>
          <a:p>
            <a:pPr marL="457200" indent="-457200">
              <a:buNone/>
            </a:pPr>
            <a:r>
              <a:rPr lang="es-EC" sz="2400" dirty="0" smtClean="0"/>
              <a:t>	2.1	Objetivo y Matriz SIPOC de Indicadores</a:t>
            </a:r>
          </a:p>
          <a:p>
            <a:pPr marL="457200" indent="-457200">
              <a:buFont typeface="+mj-lt"/>
              <a:buAutoNum type="arabicPeriod" startAt="3"/>
            </a:pPr>
            <a:r>
              <a:rPr lang="es-EC" sz="2400" dirty="0" smtClean="0"/>
              <a:t>Aplicativo Informático</a:t>
            </a:r>
          </a:p>
          <a:p>
            <a:pPr marL="457200" indent="-457200">
              <a:buNone/>
            </a:pPr>
            <a:r>
              <a:rPr lang="es-EC" sz="2400" dirty="0" smtClean="0"/>
              <a:t>	3.1	Modelo Punto</a:t>
            </a:r>
          </a:p>
          <a:p>
            <a:pPr marL="457200" indent="-457200">
              <a:buNone/>
            </a:pPr>
            <a:r>
              <a:rPr lang="es-EC" sz="2400" dirty="0" smtClean="0"/>
              <a:t>	</a:t>
            </a:r>
            <a:r>
              <a:rPr lang="es-EC" sz="2400" dirty="0" smtClean="0"/>
              <a:t>3.2	Modelo Datamart</a:t>
            </a:r>
            <a:endParaRPr lang="es-EC" sz="1900" dirty="0" smtClean="0"/>
          </a:p>
          <a:p>
            <a:pPr marL="457200" indent="-457200">
              <a:buFont typeface="+mj-lt"/>
              <a:buAutoNum type="arabicPeriod" startAt="4"/>
            </a:pPr>
            <a:r>
              <a:rPr lang="es-EC" sz="2400" dirty="0" smtClean="0"/>
              <a:t>Resultados del Aplicativo Informático</a:t>
            </a:r>
          </a:p>
          <a:p>
            <a:pPr marL="457200" indent="-457200">
              <a:buNone/>
            </a:pPr>
            <a:r>
              <a:rPr lang="es-EC" sz="2400" dirty="0" smtClean="0"/>
              <a:t>	4.1	Medición de Indicadores de Gestión</a:t>
            </a:r>
          </a:p>
          <a:p>
            <a:pPr marL="457200" indent="-457200">
              <a:buFont typeface="+mj-lt"/>
              <a:buAutoNum type="arabicPeriod" startAt="5"/>
            </a:pPr>
            <a:r>
              <a:rPr lang="es-EC" sz="2400" dirty="0" smtClean="0"/>
              <a:t>Análisis Estadístico</a:t>
            </a:r>
          </a:p>
          <a:p>
            <a:pPr marL="457200" indent="-457200">
              <a:buNone/>
            </a:pPr>
            <a:r>
              <a:rPr lang="es-EC" sz="2400" dirty="0" smtClean="0"/>
              <a:t>	5.1	Análisis Univariado</a:t>
            </a:r>
          </a:p>
          <a:p>
            <a:pPr marL="457200" indent="-457200">
              <a:buNone/>
            </a:pPr>
            <a:r>
              <a:rPr lang="es-EC" sz="2400" dirty="0" smtClean="0"/>
              <a:t>	</a:t>
            </a:r>
            <a:r>
              <a:rPr lang="es-EC" sz="2400" dirty="0" smtClean="0"/>
              <a:t>5.2	Análisis Multivariado</a:t>
            </a:r>
          </a:p>
          <a:p>
            <a:pPr marL="457200" indent="-457200">
              <a:buFont typeface="+mj-lt"/>
              <a:buAutoNum type="arabicPeriod" startAt="6"/>
            </a:pPr>
            <a:r>
              <a:rPr lang="es-EC" sz="2400" dirty="0" smtClean="0"/>
              <a:t>Conclusiones y Recomendaciones</a:t>
            </a:r>
            <a:endParaRPr lang="es-EC"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2520" y="260648"/>
            <a:ext cx="8915400" cy="532655"/>
          </a:xfrm>
        </p:spPr>
        <p:txBody>
          <a:bodyPr>
            <a:normAutofit fontScale="92500" lnSpcReduction="10000"/>
          </a:bodyPr>
          <a:lstStyle/>
          <a:p>
            <a:pPr>
              <a:buNone/>
            </a:pPr>
            <a:r>
              <a:rPr lang="es-EC" dirty="0" smtClean="0"/>
              <a:t>Índice Morosidad Cuentas Vencidas</a:t>
            </a:r>
            <a:endParaRPr lang="es-EC" dirty="0"/>
          </a:p>
        </p:txBody>
      </p:sp>
      <p:pic>
        <p:nvPicPr>
          <p:cNvPr id="10" name="9 Imagen"/>
          <p:cNvPicPr/>
          <p:nvPr/>
        </p:nvPicPr>
        <p:blipFill>
          <a:blip r:embed="rId2" cstate="print"/>
          <a:srcRect l="27495" t="32337" r="28547" b="40761"/>
          <a:stretch>
            <a:fillRect/>
          </a:stretch>
        </p:blipFill>
        <p:spPr bwMode="auto">
          <a:xfrm>
            <a:off x="992560" y="1484784"/>
            <a:ext cx="4176464" cy="1728192"/>
          </a:xfrm>
          <a:prstGeom prst="rect">
            <a:avLst/>
          </a:prstGeom>
          <a:noFill/>
          <a:ln w="9525">
            <a:noFill/>
            <a:miter lim="800000"/>
            <a:headEnd/>
            <a:tailEnd/>
          </a:ln>
        </p:spPr>
      </p:pic>
      <p:pic>
        <p:nvPicPr>
          <p:cNvPr id="11" name="10 Imagen"/>
          <p:cNvPicPr/>
          <p:nvPr/>
        </p:nvPicPr>
        <p:blipFill>
          <a:blip r:embed="rId3" cstate="print"/>
          <a:srcRect l="2620" t="29492" r="58490" b="9830"/>
          <a:stretch>
            <a:fillRect/>
          </a:stretch>
        </p:blipFill>
        <p:spPr bwMode="auto">
          <a:xfrm>
            <a:off x="5457056" y="1484784"/>
            <a:ext cx="3739247" cy="2568431"/>
          </a:xfrm>
          <a:prstGeom prst="rect">
            <a:avLst/>
          </a:prstGeom>
          <a:noFill/>
          <a:ln w="9525">
            <a:noFill/>
            <a:miter lim="800000"/>
            <a:headEnd/>
            <a:tailEnd/>
          </a:ln>
        </p:spPr>
      </p:pic>
      <p:pic>
        <p:nvPicPr>
          <p:cNvPr id="12" name="11 Imagen"/>
          <p:cNvPicPr/>
          <p:nvPr/>
        </p:nvPicPr>
        <p:blipFill>
          <a:blip r:embed="rId4" cstate="print"/>
          <a:srcRect l="25621" t="39806" r="37637" b="37371"/>
          <a:stretch>
            <a:fillRect/>
          </a:stretch>
        </p:blipFill>
        <p:spPr bwMode="auto">
          <a:xfrm>
            <a:off x="6465168" y="4581128"/>
            <a:ext cx="2592288" cy="1186775"/>
          </a:xfrm>
          <a:prstGeom prst="rect">
            <a:avLst/>
          </a:prstGeom>
          <a:noFill/>
          <a:ln w="9525">
            <a:noFill/>
            <a:miter lim="800000"/>
            <a:headEnd/>
            <a:tailEnd/>
          </a:ln>
        </p:spPr>
      </p:pic>
      <p:pic>
        <p:nvPicPr>
          <p:cNvPr id="13" name="12 Imagen"/>
          <p:cNvPicPr/>
          <p:nvPr/>
        </p:nvPicPr>
        <p:blipFill>
          <a:blip r:embed="rId5" cstate="print"/>
          <a:srcRect l="25674" t="37627" r="37876" b="49831"/>
          <a:stretch>
            <a:fillRect/>
          </a:stretch>
        </p:blipFill>
        <p:spPr bwMode="auto">
          <a:xfrm>
            <a:off x="992561" y="3284984"/>
            <a:ext cx="2232248" cy="1187533"/>
          </a:xfrm>
          <a:prstGeom prst="rect">
            <a:avLst/>
          </a:prstGeom>
          <a:noFill/>
          <a:ln w="9525">
            <a:noFill/>
            <a:miter lim="800000"/>
            <a:headEnd/>
            <a:tailEnd/>
          </a:ln>
        </p:spPr>
      </p:pic>
      <p:pic>
        <p:nvPicPr>
          <p:cNvPr id="14" name="13 Imagen"/>
          <p:cNvPicPr/>
          <p:nvPr/>
        </p:nvPicPr>
        <p:blipFill>
          <a:blip r:embed="rId6" cstate="print"/>
          <a:srcRect l="25660" t="35593" r="47152" b="35254"/>
          <a:stretch>
            <a:fillRect/>
          </a:stretch>
        </p:blipFill>
        <p:spPr bwMode="auto">
          <a:xfrm>
            <a:off x="848544" y="4437112"/>
            <a:ext cx="2376264" cy="1958728"/>
          </a:xfrm>
          <a:prstGeom prst="rect">
            <a:avLst/>
          </a:prstGeom>
          <a:noFill/>
          <a:ln w="9525">
            <a:noFill/>
            <a:miter lim="800000"/>
            <a:headEnd/>
            <a:tailEnd/>
          </a:ln>
        </p:spPr>
      </p:pic>
      <p:pic>
        <p:nvPicPr>
          <p:cNvPr id="15" name="14 Imagen"/>
          <p:cNvPicPr/>
          <p:nvPr/>
        </p:nvPicPr>
        <p:blipFill>
          <a:blip r:embed="rId7" cstate="print"/>
          <a:srcRect l="25721" t="37288" r="45754" b="36949"/>
          <a:stretch>
            <a:fillRect/>
          </a:stretch>
        </p:blipFill>
        <p:spPr bwMode="auto">
          <a:xfrm>
            <a:off x="3296816" y="2852936"/>
            <a:ext cx="1944216" cy="1634246"/>
          </a:xfrm>
          <a:prstGeom prst="rect">
            <a:avLst/>
          </a:prstGeom>
          <a:noFill/>
          <a:ln w="9525">
            <a:noFill/>
            <a:miter lim="800000"/>
            <a:headEnd/>
            <a:tailEnd/>
          </a:ln>
        </p:spPr>
      </p:pic>
      <p:pic>
        <p:nvPicPr>
          <p:cNvPr id="16" name="15 Imagen"/>
          <p:cNvPicPr/>
          <p:nvPr/>
        </p:nvPicPr>
        <p:blipFill>
          <a:blip r:embed="rId8" cstate="print"/>
          <a:srcRect l="25721" t="41695" r="45164" b="30073"/>
          <a:stretch>
            <a:fillRect/>
          </a:stretch>
        </p:blipFill>
        <p:spPr bwMode="auto">
          <a:xfrm>
            <a:off x="3440832" y="4509120"/>
            <a:ext cx="2953370" cy="1562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Estadístico</a:t>
            </a:r>
            <a:endParaRPr lang="es-EC" dirty="0"/>
          </a:p>
        </p:txBody>
      </p:sp>
      <p:sp>
        <p:nvSpPr>
          <p:cNvPr id="3" name="2 Marcador de contenido"/>
          <p:cNvSpPr>
            <a:spLocks noGrp="1"/>
          </p:cNvSpPr>
          <p:nvPr>
            <p:ph idx="1"/>
          </p:nvPr>
        </p:nvSpPr>
        <p:spPr>
          <a:xfrm>
            <a:off x="495300" y="1600201"/>
            <a:ext cx="8915400" cy="604663"/>
          </a:xfrm>
        </p:spPr>
        <p:txBody>
          <a:bodyPr>
            <a:normAutofit lnSpcReduction="10000"/>
          </a:bodyPr>
          <a:lstStyle/>
          <a:p>
            <a:pPr>
              <a:buNone/>
            </a:pPr>
            <a:r>
              <a:rPr lang="es-EC" dirty="0" smtClean="0"/>
              <a:t>Análisis Univariado Capital Inicial</a:t>
            </a:r>
            <a:endParaRPr lang="es-EC" dirty="0"/>
          </a:p>
        </p:txBody>
      </p:sp>
      <p:graphicFrame>
        <p:nvGraphicFramePr>
          <p:cNvPr id="4" name="3 Tabla"/>
          <p:cNvGraphicFramePr>
            <a:graphicFrameLocks noGrp="1"/>
          </p:cNvGraphicFramePr>
          <p:nvPr/>
        </p:nvGraphicFramePr>
        <p:xfrm>
          <a:off x="1784648" y="2579568"/>
          <a:ext cx="2448272" cy="2446020"/>
        </p:xfrm>
        <a:graphic>
          <a:graphicData uri="http://schemas.openxmlformats.org/drawingml/2006/table">
            <a:tbl>
              <a:tblPr/>
              <a:tblGrid>
                <a:gridCol w="1660957"/>
                <a:gridCol w="787315"/>
              </a:tblGrid>
              <a:tr h="190500">
                <a:tc gridSpan="2">
                  <a:txBody>
                    <a:bodyPr/>
                    <a:lstStyle/>
                    <a:p>
                      <a:pPr algn="ctr">
                        <a:lnSpc>
                          <a:spcPct val="115000"/>
                        </a:lnSpc>
                        <a:spcAft>
                          <a:spcPts val="0"/>
                        </a:spcAft>
                      </a:pPr>
                      <a:r>
                        <a:rPr lang="es-EC" sz="1000" dirty="0">
                          <a:solidFill>
                            <a:srgbClr val="000000"/>
                          </a:solidFill>
                          <a:latin typeface="Arial"/>
                          <a:ea typeface="Times New Roman"/>
                          <a:cs typeface="Times New Roman"/>
                        </a:rPr>
                        <a:t>Tabla de Frecuencias</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Capital Inicial</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s-EC" sz="1000">
                          <a:solidFill>
                            <a:srgbClr val="000000"/>
                          </a:solidFill>
                          <a:latin typeface="Arial"/>
                          <a:ea typeface="Times New Roman"/>
                          <a:cs typeface="Times New Roman"/>
                        </a:rPr>
                        <a:t>Frecuencia Relativa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90500">
                <a:tc>
                  <a:txBody>
                    <a:bodyPr/>
                    <a:lstStyle/>
                    <a:p>
                      <a:pPr algn="l">
                        <a:lnSpc>
                          <a:spcPct val="115000"/>
                        </a:lnSpc>
                        <a:spcAft>
                          <a:spcPts val="0"/>
                        </a:spcAft>
                      </a:pPr>
                      <a:r>
                        <a:rPr lang="es-EC" sz="1000" dirty="0">
                          <a:solidFill>
                            <a:srgbClr val="000000"/>
                          </a:solidFill>
                          <a:latin typeface="Arial"/>
                          <a:ea typeface="Times New Roman"/>
                          <a:cs typeface="Times New Roman"/>
                        </a:rPr>
                        <a:t>[-750000, 750000)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0,98</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[750000, 2250000)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0,02</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[2250000, 3750000)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[3750000, 5250000)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[5250000, 6750000)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[6750000, 8250000)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[8250000, 9750000)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[9750000, 11250000)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[11250000, 12750000)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solidFill>
                            <a:srgbClr val="000000"/>
                          </a:solidFill>
                          <a:latin typeface="Arial"/>
                          <a:ea typeface="Times New Roman"/>
                          <a:cs typeface="Times New Roman"/>
                        </a:rPr>
                        <a:t>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a:solidFill>
                            <a:srgbClr val="000000"/>
                          </a:solidFill>
                          <a:latin typeface="Arial"/>
                          <a:ea typeface="Times New Roman"/>
                          <a:cs typeface="Times New Roman"/>
                        </a:rPr>
                        <a:t>Total</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lnSpc>
                          <a:spcPct val="115000"/>
                        </a:lnSpc>
                        <a:spcAft>
                          <a:spcPts val="0"/>
                        </a:spcAft>
                      </a:pPr>
                      <a:r>
                        <a:rPr lang="es-EC" sz="1000" dirty="0">
                          <a:solidFill>
                            <a:srgbClr val="000000"/>
                          </a:solidFill>
                          <a:latin typeface="Arial"/>
                          <a:ea typeface="Times New Roman"/>
                          <a:cs typeface="Times New Roman"/>
                        </a:rPr>
                        <a:t>1,000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pic>
        <p:nvPicPr>
          <p:cNvPr id="6" name="5 Imagen"/>
          <p:cNvPicPr/>
          <p:nvPr/>
        </p:nvPicPr>
        <p:blipFill>
          <a:blip r:embed="rId2" cstate="print"/>
          <a:srcRect/>
          <a:stretch>
            <a:fillRect/>
          </a:stretch>
        </p:blipFill>
        <p:spPr bwMode="auto">
          <a:xfrm>
            <a:off x="4736976" y="2492896"/>
            <a:ext cx="3849254" cy="261936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496616" y="1268760"/>
          <a:ext cx="2022475" cy="2255520"/>
        </p:xfrm>
        <a:graphic>
          <a:graphicData uri="http://schemas.openxmlformats.org/drawingml/2006/table">
            <a:tbl>
              <a:tblPr/>
              <a:tblGrid>
                <a:gridCol w="1244600"/>
                <a:gridCol w="777875"/>
              </a:tblGrid>
              <a:tr h="190500">
                <a:tc gridSpan="2">
                  <a:txBody>
                    <a:bodyPr/>
                    <a:lstStyle/>
                    <a:p>
                      <a:pPr algn="ctr">
                        <a:lnSpc>
                          <a:spcPct val="115000"/>
                        </a:lnSpc>
                        <a:spcAft>
                          <a:spcPts val="0"/>
                        </a:spcAft>
                      </a:pPr>
                      <a:r>
                        <a:rPr lang="es-EC" sz="1000" dirty="0">
                          <a:latin typeface="Arial"/>
                          <a:ea typeface="Times New Roman"/>
                          <a:cs typeface="Times New Roman"/>
                        </a:rPr>
                        <a:t>Estadísticas Descriptivas</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Media </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104251,121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Mediana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35000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Moda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30000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Desviación Estándar</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455970,76</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Varianza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2,0791E+11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Asimetría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15,6367513</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Kurtosis</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320,613199</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Q</a:t>
                      </a:r>
                      <a:r>
                        <a:rPr lang="es-EC" sz="1000" baseline="-250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18800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a:solidFill>
                            <a:srgbClr val="000000"/>
                          </a:solidFill>
                          <a:latin typeface="Arial"/>
                          <a:ea typeface="Times New Roman"/>
                          <a:cs typeface="Times New Roman"/>
                        </a:rPr>
                        <a:t>Q</a:t>
                      </a:r>
                      <a:r>
                        <a:rPr lang="es-EC" sz="1000" baseline="-250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a:latin typeface="Arial"/>
                          <a:ea typeface="Times New Roman"/>
                          <a:cs typeface="Times New Roman"/>
                        </a:rPr>
                        <a:t>35000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1000" dirty="0">
                          <a:solidFill>
                            <a:srgbClr val="000000"/>
                          </a:solidFill>
                          <a:latin typeface="Arial"/>
                          <a:ea typeface="Times New Roman"/>
                          <a:cs typeface="Times New Roman"/>
                        </a:rPr>
                        <a:t>Q</a:t>
                      </a:r>
                      <a:r>
                        <a:rPr lang="es-EC" sz="1000" baseline="-25000" dirty="0">
                          <a:solidFill>
                            <a:srgbClr val="000000"/>
                          </a:solidFill>
                          <a:latin typeface="Arial"/>
                          <a:ea typeface="Times New Roman"/>
                          <a:cs typeface="Times New Roman"/>
                        </a:rPr>
                        <a:t>3</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000" dirty="0">
                          <a:latin typeface="Arial"/>
                          <a:ea typeface="Times New Roman"/>
                          <a:cs typeface="Times New Roman"/>
                        </a:rPr>
                        <a:t>59000</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4 Imagen"/>
          <p:cNvPicPr/>
          <p:nvPr/>
        </p:nvPicPr>
        <p:blipFill>
          <a:blip r:embed="rId2" cstate="print"/>
          <a:srcRect/>
          <a:stretch>
            <a:fillRect/>
          </a:stretch>
        </p:blipFill>
        <p:spPr bwMode="auto">
          <a:xfrm>
            <a:off x="4664968" y="1340768"/>
            <a:ext cx="3816424" cy="2664296"/>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l="33538" t="58230" r="29253" b="20980"/>
          <a:stretch>
            <a:fillRect/>
          </a:stretch>
        </p:blipFill>
        <p:spPr bwMode="auto">
          <a:xfrm>
            <a:off x="2360712" y="4437112"/>
            <a:ext cx="5472608" cy="158417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88504" y="188640"/>
            <a:ext cx="8915400" cy="676671"/>
          </a:xfrm>
        </p:spPr>
        <p:txBody>
          <a:bodyPr/>
          <a:lstStyle/>
          <a:p>
            <a:pPr>
              <a:buNone/>
            </a:pPr>
            <a:r>
              <a:rPr lang="es-EC" dirty="0" smtClean="0"/>
              <a:t>Análisis Univariado Capital Vencido</a:t>
            </a:r>
            <a:endParaRPr lang="es-EC" dirty="0"/>
          </a:p>
        </p:txBody>
      </p:sp>
      <p:graphicFrame>
        <p:nvGraphicFramePr>
          <p:cNvPr id="4" name="3 Tabla"/>
          <p:cNvGraphicFramePr>
            <a:graphicFrameLocks noGrp="1"/>
          </p:cNvGraphicFramePr>
          <p:nvPr/>
        </p:nvGraphicFramePr>
        <p:xfrm>
          <a:off x="560512" y="1124744"/>
          <a:ext cx="2131060" cy="2601468"/>
        </p:xfrm>
        <a:graphic>
          <a:graphicData uri="http://schemas.openxmlformats.org/drawingml/2006/table">
            <a:tbl>
              <a:tblPr/>
              <a:tblGrid>
                <a:gridCol w="1323975"/>
                <a:gridCol w="807085"/>
              </a:tblGrid>
              <a:tr h="190500">
                <a:tc gridSpan="2">
                  <a:txBody>
                    <a:bodyPr/>
                    <a:lstStyle/>
                    <a:p>
                      <a:pPr algn="ctr">
                        <a:lnSpc>
                          <a:spcPct val="115000"/>
                        </a:lnSpc>
                        <a:spcAft>
                          <a:spcPts val="0"/>
                        </a:spcAft>
                      </a:pPr>
                      <a:r>
                        <a:rPr lang="es-EC" sz="900">
                          <a:solidFill>
                            <a:srgbClr val="000000"/>
                          </a:solidFill>
                          <a:latin typeface="Arial"/>
                          <a:ea typeface="Times New Roman"/>
                          <a:cs typeface="Times New Roman"/>
                        </a:rPr>
                        <a:t>Tabla de Frecuencias</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190500">
                <a:tc>
                  <a:txBody>
                    <a:bodyPr/>
                    <a:lstStyle/>
                    <a:p>
                      <a:pPr algn="ctr">
                        <a:lnSpc>
                          <a:spcPct val="115000"/>
                        </a:lnSpc>
                        <a:spcAft>
                          <a:spcPts val="0"/>
                        </a:spcAft>
                      </a:pPr>
                      <a:r>
                        <a:rPr lang="es-EC" sz="900">
                          <a:solidFill>
                            <a:srgbClr val="000000"/>
                          </a:solidFill>
                          <a:latin typeface="Arial"/>
                          <a:ea typeface="Times New Roman"/>
                          <a:cs typeface="Times New Roman"/>
                        </a:rPr>
                        <a:t>Capital Vencido</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Frecuencia Relativa</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[-75000, 75000)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0,999</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[75000, 225000)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[225000, 375000)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[375000, 525000)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[525000, 675000)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[675000, 825000)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[825000, 975000)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[975000, 1125000)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[1125000, 1275000)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[1275000, 1425000]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Total</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lnSpc>
                          <a:spcPct val="115000"/>
                        </a:lnSpc>
                        <a:spcAft>
                          <a:spcPts val="0"/>
                        </a:spcAft>
                      </a:pPr>
                      <a:r>
                        <a:rPr lang="es-EC" sz="900" dirty="0">
                          <a:solidFill>
                            <a:srgbClr val="000000"/>
                          </a:solidFill>
                          <a:latin typeface="Arial"/>
                          <a:ea typeface="Times New Roman"/>
                          <a:cs typeface="Times New Roman"/>
                        </a:rPr>
                        <a:t>1,000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pic>
        <p:nvPicPr>
          <p:cNvPr id="5" name="4 Imagen"/>
          <p:cNvPicPr/>
          <p:nvPr/>
        </p:nvPicPr>
        <p:blipFill>
          <a:blip r:embed="rId2" cstate="print"/>
          <a:srcRect/>
          <a:stretch>
            <a:fillRect/>
          </a:stretch>
        </p:blipFill>
        <p:spPr bwMode="auto">
          <a:xfrm>
            <a:off x="2720752" y="1124744"/>
            <a:ext cx="3526507" cy="2520280"/>
          </a:xfrm>
          <a:prstGeom prst="rect">
            <a:avLst/>
          </a:prstGeom>
          <a:noFill/>
          <a:ln w="9525">
            <a:noFill/>
            <a:miter lim="800000"/>
            <a:headEnd/>
            <a:tailEnd/>
          </a:ln>
        </p:spPr>
      </p:pic>
      <p:graphicFrame>
        <p:nvGraphicFramePr>
          <p:cNvPr id="6" name="5 Tabla"/>
          <p:cNvGraphicFramePr>
            <a:graphicFrameLocks noGrp="1"/>
          </p:cNvGraphicFramePr>
          <p:nvPr/>
        </p:nvGraphicFramePr>
        <p:xfrm>
          <a:off x="632520" y="4005064"/>
          <a:ext cx="2171700" cy="2209800"/>
        </p:xfrm>
        <a:graphic>
          <a:graphicData uri="http://schemas.openxmlformats.org/drawingml/2006/table">
            <a:tbl>
              <a:tblPr/>
              <a:tblGrid>
                <a:gridCol w="1221740"/>
                <a:gridCol w="949960"/>
              </a:tblGrid>
              <a:tr h="190500">
                <a:tc gridSpan="2">
                  <a:txBody>
                    <a:bodyPr/>
                    <a:lstStyle/>
                    <a:p>
                      <a:pPr algn="ctr">
                        <a:lnSpc>
                          <a:spcPct val="115000"/>
                        </a:lnSpc>
                        <a:spcAft>
                          <a:spcPts val="0"/>
                        </a:spcAft>
                      </a:pPr>
                      <a:r>
                        <a:rPr lang="es-EC" sz="900">
                          <a:solidFill>
                            <a:srgbClr val="000000"/>
                          </a:solidFill>
                          <a:latin typeface="Arial"/>
                          <a:ea typeface="Times New Roman"/>
                          <a:cs typeface="Times New Roman"/>
                        </a:rPr>
                        <a:t>Estadísticas Descriptivas</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Media </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598,144</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Mediana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Moda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Desviación Estándar</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26030,291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Varianza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677576067,473</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Asimetría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51,271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Kurtosis</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2648,978</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latin typeface="Arial"/>
                          <a:ea typeface="Times New Roman"/>
                          <a:cs typeface="Times New Roman"/>
                        </a:rPr>
                        <a:t>0,000</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p:cNvPicPr/>
          <p:nvPr/>
        </p:nvPicPr>
        <p:blipFill>
          <a:blip r:embed="rId3" cstate="print"/>
          <a:srcRect/>
          <a:stretch>
            <a:fillRect/>
          </a:stretch>
        </p:blipFill>
        <p:spPr bwMode="auto">
          <a:xfrm>
            <a:off x="6177136" y="1124744"/>
            <a:ext cx="3528392" cy="2520280"/>
          </a:xfrm>
          <a:prstGeom prst="rect">
            <a:avLst/>
          </a:prstGeom>
          <a:noFill/>
          <a:ln w="9525">
            <a:noFill/>
            <a:miter lim="800000"/>
            <a:headEnd/>
            <a:tailEnd/>
          </a:ln>
        </p:spPr>
      </p:pic>
      <p:pic>
        <p:nvPicPr>
          <p:cNvPr id="61441" name="Picture 1"/>
          <p:cNvPicPr>
            <a:picLocks noChangeAspect="1" noChangeArrowheads="1"/>
          </p:cNvPicPr>
          <p:nvPr/>
        </p:nvPicPr>
        <p:blipFill>
          <a:blip r:embed="rId4" cstate="print"/>
          <a:srcRect l="33538" t="49725" r="29401" b="33265"/>
          <a:stretch>
            <a:fillRect/>
          </a:stretch>
        </p:blipFill>
        <p:spPr bwMode="auto">
          <a:xfrm>
            <a:off x="3320819" y="4005064"/>
            <a:ext cx="6024669"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232049"/>
            <a:ext cx="8915400" cy="676671"/>
          </a:xfrm>
        </p:spPr>
        <p:txBody>
          <a:bodyPr/>
          <a:lstStyle/>
          <a:p>
            <a:pPr>
              <a:buNone/>
            </a:pPr>
            <a:r>
              <a:rPr lang="es-EC" dirty="0" smtClean="0"/>
              <a:t>Análisis Univariado Saldo</a:t>
            </a:r>
            <a:endParaRPr lang="es-EC" dirty="0"/>
          </a:p>
        </p:txBody>
      </p:sp>
      <p:graphicFrame>
        <p:nvGraphicFramePr>
          <p:cNvPr id="4" name="3 Tabla"/>
          <p:cNvGraphicFramePr>
            <a:graphicFrameLocks noGrp="1"/>
          </p:cNvGraphicFramePr>
          <p:nvPr/>
        </p:nvGraphicFramePr>
        <p:xfrm>
          <a:off x="560512" y="1115564"/>
          <a:ext cx="2016224" cy="2601468"/>
        </p:xfrm>
        <a:graphic>
          <a:graphicData uri="http://schemas.openxmlformats.org/drawingml/2006/table">
            <a:tbl>
              <a:tblPr/>
              <a:tblGrid>
                <a:gridCol w="1139295"/>
                <a:gridCol w="876929"/>
              </a:tblGrid>
              <a:tr h="190500">
                <a:tc gridSpan="2">
                  <a:txBody>
                    <a:bodyPr/>
                    <a:lstStyle/>
                    <a:p>
                      <a:pPr algn="ctr">
                        <a:lnSpc>
                          <a:spcPct val="115000"/>
                        </a:lnSpc>
                        <a:spcAft>
                          <a:spcPts val="0"/>
                        </a:spcAft>
                      </a:pPr>
                      <a:r>
                        <a:rPr lang="es-EC" sz="900" dirty="0">
                          <a:solidFill>
                            <a:srgbClr val="000000"/>
                          </a:solidFill>
                          <a:latin typeface="Arial"/>
                          <a:ea typeface="Times New Roman"/>
                          <a:cs typeface="Times New Roman"/>
                        </a:rPr>
                        <a:t>Tabla de Frecuencias</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190500">
                <a:tc>
                  <a:txBody>
                    <a:bodyPr/>
                    <a:lstStyle/>
                    <a:p>
                      <a:pPr algn="ctr">
                        <a:lnSpc>
                          <a:spcPct val="115000"/>
                        </a:lnSpc>
                        <a:spcAft>
                          <a:spcPts val="0"/>
                        </a:spcAft>
                      </a:pPr>
                      <a:r>
                        <a:rPr lang="es-EC" sz="900">
                          <a:solidFill>
                            <a:srgbClr val="000000"/>
                          </a:solidFill>
                          <a:latin typeface="Arial"/>
                          <a:ea typeface="Times New Roman"/>
                          <a:cs typeface="Times New Roman"/>
                        </a:rPr>
                        <a:t>Saldo</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l">
                        <a:lnSpc>
                          <a:spcPct val="115000"/>
                        </a:lnSpc>
                        <a:spcAft>
                          <a:spcPts val="0"/>
                        </a:spcAft>
                      </a:pPr>
                      <a:r>
                        <a:rPr lang="es-EC" sz="900">
                          <a:solidFill>
                            <a:srgbClr val="000000"/>
                          </a:solidFill>
                          <a:latin typeface="Arial"/>
                          <a:ea typeface="Times New Roman"/>
                          <a:cs typeface="Times New Roman"/>
                        </a:rPr>
                        <a:t>Frecuencia Relativa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[-500000, 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0,979</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[500000, 1500000)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0,015</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[1500000, 2500000)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0,003</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[2500000, 3500000)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dirty="0">
                          <a:solidFill>
                            <a:srgbClr val="000000"/>
                          </a:solidFill>
                          <a:latin typeface="Arial"/>
                          <a:ea typeface="Times New Roman"/>
                          <a:cs typeface="Times New Roman"/>
                        </a:rPr>
                        <a:t>[3500000, 4500000)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[4500000, 5500000)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[5500000, 6500000)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[6500000, 7500000)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[7500000, 8500000)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[8500000, 9500000]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solidFill>
                            <a:srgbClr val="000000"/>
                          </a:solidFill>
                          <a:latin typeface="Arial"/>
                          <a:ea typeface="Times New Roman"/>
                          <a:cs typeface="Times New Roman"/>
                        </a:rPr>
                        <a:t>0,000</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l">
                        <a:lnSpc>
                          <a:spcPct val="115000"/>
                        </a:lnSpc>
                        <a:spcAft>
                          <a:spcPts val="0"/>
                        </a:spcAft>
                      </a:pPr>
                      <a:r>
                        <a:rPr lang="es-EC" sz="900">
                          <a:solidFill>
                            <a:srgbClr val="000000"/>
                          </a:solidFill>
                          <a:latin typeface="Arial"/>
                          <a:ea typeface="Times New Roman"/>
                          <a:cs typeface="Times New Roman"/>
                        </a:rPr>
                        <a:t>Total</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algn="r">
                        <a:lnSpc>
                          <a:spcPct val="115000"/>
                        </a:lnSpc>
                        <a:spcAft>
                          <a:spcPts val="0"/>
                        </a:spcAft>
                      </a:pPr>
                      <a:r>
                        <a:rPr lang="es-EC" sz="900" dirty="0">
                          <a:solidFill>
                            <a:srgbClr val="000000"/>
                          </a:solidFill>
                          <a:latin typeface="Arial"/>
                          <a:ea typeface="Times New Roman"/>
                          <a:cs typeface="Times New Roman"/>
                        </a:rPr>
                        <a:t>1,000</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pic>
        <p:nvPicPr>
          <p:cNvPr id="5" name="4 Imagen"/>
          <p:cNvPicPr/>
          <p:nvPr/>
        </p:nvPicPr>
        <p:blipFill>
          <a:blip r:embed="rId2" cstate="print"/>
          <a:srcRect/>
          <a:stretch>
            <a:fillRect/>
          </a:stretch>
        </p:blipFill>
        <p:spPr bwMode="auto">
          <a:xfrm>
            <a:off x="920552" y="3789040"/>
            <a:ext cx="3888432" cy="2520280"/>
          </a:xfrm>
          <a:prstGeom prst="rect">
            <a:avLst/>
          </a:prstGeom>
          <a:noFill/>
          <a:ln w="9525">
            <a:noFill/>
            <a:miter lim="800000"/>
            <a:headEnd/>
            <a:tailEnd/>
          </a:ln>
        </p:spPr>
      </p:pic>
      <p:graphicFrame>
        <p:nvGraphicFramePr>
          <p:cNvPr id="6" name="5 Tabla"/>
          <p:cNvGraphicFramePr>
            <a:graphicFrameLocks noGrp="1"/>
          </p:cNvGraphicFramePr>
          <p:nvPr/>
        </p:nvGraphicFramePr>
        <p:xfrm>
          <a:off x="2739008" y="1258441"/>
          <a:ext cx="2286000" cy="2314575"/>
        </p:xfrm>
        <a:graphic>
          <a:graphicData uri="http://schemas.openxmlformats.org/drawingml/2006/table">
            <a:tbl>
              <a:tblPr/>
              <a:tblGrid>
                <a:gridCol w="1367790"/>
                <a:gridCol w="918210"/>
              </a:tblGrid>
              <a:tr h="200025">
                <a:tc gridSpan="2">
                  <a:txBody>
                    <a:bodyPr/>
                    <a:lstStyle/>
                    <a:p>
                      <a:pPr algn="ctr">
                        <a:lnSpc>
                          <a:spcPct val="115000"/>
                        </a:lnSpc>
                        <a:spcAft>
                          <a:spcPts val="0"/>
                        </a:spcAft>
                      </a:pPr>
                      <a:r>
                        <a:rPr lang="es-EC" sz="900" dirty="0">
                          <a:solidFill>
                            <a:srgbClr val="000000"/>
                          </a:solidFill>
                          <a:latin typeface="Arial"/>
                          <a:ea typeface="Times New Roman"/>
                          <a:cs typeface="Times New Roman"/>
                        </a:rPr>
                        <a:t>Estadísticas Descriptivas</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es-EC"/>
                    </a:p>
                  </a:txBody>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Media </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71742,154</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Mediana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latin typeface="Arial"/>
                          <a:ea typeface="Times New Roman"/>
                          <a:cs typeface="Times New Roman"/>
                        </a:rPr>
                        <a:t>26405,000</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Moda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0,000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Desviación Estándar</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328569,437</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Varianza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1,07958E+11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Asimetría</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14,832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a:lnSpc>
                          <a:spcPct val="115000"/>
                        </a:lnSpc>
                        <a:spcAft>
                          <a:spcPts val="0"/>
                        </a:spcAft>
                      </a:pPr>
                      <a:r>
                        <a:rPr lang="es-EC" sz="900">
                          <a:solidFill>
                            <a:srgbClr val="000000"/>
                          </a:solidFill>
                          <a:latin typeface="Arial"/>
                          <a:ea typeface="Times New Roman"/>
                          <a:cs typeface="Times New Roman"/>
                        </a:rPr>
                        <a:t>Kurtosis</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277,492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8041,000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a:latin typeface="Arial"/>
                          <a:ea typeface="Times New Roman"/>
                          <a:cs typeface="Times New Roman"/>
                        </a:rPr>
                        <a:t>26405,000</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125">
                <a:tc>
                  <a:txBody>
                    <a:bodyPr/>
                    <a:lstStyle/>
                    <a:p>
                      <a:pPr algn="l">
                        <a:lnSpc>
                          <a:spcPct val="115000"/>
                        </a:lnSpc>
                        <a:spcAft>
                          <a:spcPts val="0"/>
                        </a:spcAft>
                      </a:pPr>
                      <a:r>
                        <a:rPr lang="es-EC" sz="900">
                          <a:solidFill>
                            <a:srgbClr val="000000"/>
                          </a:solidFill>
                          <a:latin typeface="Arial"/>
                          <a:ea typeface="Times New Roman"/>
                          <a:cs typeface="Times New Roman"/>
                        </a:rPr>
                        <a:t>Q</a:t>
                      </a:r>
                      <a:r>
                        <a:rPr lang="es-EC" sz="900" baseline="-250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900" dirty="0">
                          <a:latin typeface="Arial"/>
                          <a:ea typeface="Times New Roman"/>
                          <a:cs typeface="Times New Roman"/>
                        </a:rPr>
                        <a:t>46843,750</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6 Imagen"/>
          <p:cNvPicPr/>
          <p:nvPr/>
        </p:nvPicPr>
        <p:blipFill>
          <a:blip r:embed="rId3" cstate="print"/>
          <a:srcRect/>
          <a:stretch>
            <a:fillRect/>
          </a:stretch>
        </p:blipFill>
        <p:spPr bwMode="auto">
          <a:xfrm>
            <a:off x="5385048" y="3789040"/>
            <a:ext cx="3672408" cy="2448272"/>
          </a:xfrm>
          <a:prstGeom prst="rect">
            <a:avLst/>
          </a:prstGeom>
          <a:noFill/>
          <a:ln w="9525">
            <a:noFill/>
            <a:miter lim="800000"/>
            <a:headEnd/>
            <a:tailEnd/>
          </a:ln>
        </p:spPr>
      </p:pic>
      <p:pic>
        <p:nvPicPr>
          <p:cNvPr id="62465" name="Picture 1"/>
          <p:cNvPicPr>
            <a:picLocks noChangeAspect="1" noChangeArrowheads="1"/>
          </p:cNvPicPr>
          <p:nvPr/>
        </p:nvPicPr>
        <p:blipFill>
          <a:blip r:embed="rId4" cstate="print"/>
          <a:srcRect l="4007" t="45000" r="58785" b="37990"/>
          <a:stretch>
            <a:fillRect/>
          </a:stretch>
        </p:blipFill>
        <p:spPr bwMode="auto">
          <a:xfrm>
            <a:off x="5169024" y="1340768"/>
            <a:ext cx="4392488" cy="16561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2520" y="404664"/>
            <a:ext cx="8915400" cy="604663"/>
          </a:xfrm>
        </p:spPr>
        <p:txBody>
          <a:bodyPr>
            <a:normAutofit lnSpcReduction="10000"/>
          </a:bodyPr>
          <a:lstStyle/>
          <a:p>
            <a:pPr algn="ctr">
              <a:buNone/>
            </a:pPr>
            <a:r>
              <a:rPr lang="es-EC" b="1" dirty="0" smtClean="0"/>
              <a:t>Análisis Bivariado</a:t>
            </a:r>
            <a:endParaRPr lang="es-EC" b="1" dirty="0"/>
          </a:p>
        </p:txBody>
      </p:sp>
      <p:graphicFrame>
        <p:nvGraphicFramePr>
          <p:cNvPr id="4" name="3 Gráfico"/>
          <p:cNvGraphicFramePr/>
          <p:nvPr/>
        </p:nvGraphicFramePr>
        <p:xfrm>
          <a:off x="1064568" y="1340768"/>
          <a:ext cx="3857625" cy="24574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nvGraphicFramePr>
        <p:xfrm>
          <a:off x="5169024" y="1340768"/>
          <a:ext cx="3859200" cy="2457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p:cNvGraphicFramePr/>
          <p:nvPr/>
        </p:nvGraphicFramePr>
        <p:xfrm>
          <a:off x="2792760" y="3933056"/>
          <a:ext cx="3859200" cy="24574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260648"/>
            <a:ext cx="8915400" cy="604663"/>
          </a:xfrm>
        </p:spPr>
        <p:txBody>
          <a:bodyPr>
            <a:normAutofit lnSpcReduction="10000"/>
          </a:bodyPr>
          <a:lstStyle/>
          <a:p>
            <a:pPr>
              <a:buNone/>
            </a:pPr>
            <a:r>
              <a:rPr lang="es-EC" dirty="0" smtClean="0"/>
              <a:t>Matriz de Correlaciones</a:t>
            </a:r>
            <a:endParaRPr lang="es-EC" dirty="0"/>
          </a:p>
        </p:txBody>
      </p:sp>
      <p:graphicFrame>
        <p:nvGraphicFramePr>
          <p:cNvPr id="4" name="3 Tabla"/>
          <p:cNvGraphicFramePr>
            <a:graphicFrameLocks noGrp="1"/>
          </p:cNvGraphicFramePr>
          <p:nvPr/>
        </p:nvGraphicFramePr>
        <p:xfrm>
          <a:off x="704528" y="1659986"/>
          <a:ext cx="8280918" cy="3538028"/>
        </p:xfrm>
        <a:graphic>
          <a:graphicData uri="http://schemas.openxmlformats.org/drawingml/2006/table">
            <a:tbl>
              <a:tblPr/>
              <a:tblGrid>
                <a:gridCol w="1750586"/>
                <a:gridCol w="1038427"/>
                <a:gridCol w="707191"/>
                <a:gridCol w="748595"/>
                <a:gridCol w="748595"/>
                <a:gridCol w="776750"/>
                <a:gridCol w="1187484"/>
                <a:gridCol w="1323290"/>
              </a:tblGrid>
              <a:tr h="504056">
                <a:tc>
                  <a:txBody>
                    <a:bodyPr/>
                    <a:lstStyle/>
                    <a:p>
                      <a:pPr algn="ctr">
                        <a:lnSpc>
                          <a:spcPct val="115000"/>
                        </a:lnSpc>
                        <a:spcAft>
                          <a:spcPts val="0"/>
                        </a:spcAft>
                      </a:pPr>
                      <a:r>
                        <a:rPr lang="es-EC" sz="900" b="1" dirty="0">
                          <a:solidFill>
                            <a:srgbClr val="000000"/>
                          </a:solidFill>
                          <a:latin typeface="Arial"/>
                          <a:ea typeface="Times New Roman"/>
                          <a:cs typeface="Times New Roman"/>
                        </a:rPr>
                        <a:t>Correlaciones</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Calificación</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Capital Inicial</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Capital Vencer</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Capital QNDI</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dirty="0">
                          <a:solidFill>
                            <a:srgbClr val="000000"/>
                          </a:solidFill>
                          <a:latin typeface="Arial"/>
                          <a:ea typeface="Times New Roman"/>
                          <a:cs typeface="Times New Roman"/>
                        </a:rPr>
                        <a:t>Capital Vencido</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Capital Contingentes</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b="1">
                          <a:solidFill>
                            <a:srgbClr val="000000"/>
                          </a:solidFill>
                          <a:latin typeface="Arial"/>
                          <a:ea typeface="Times New Roman"/>
                          <a:cs typeface="Times New Roman"/>
                        </a:rPr>
                        <a:t>Reprogramado</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Calificación</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Capital Inicial</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0,0269</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Capital Vencer</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-0,012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0,9138</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Capital QNDI</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0,4565</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0,0435</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-0,0116</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Capital Vencido</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0,2105</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0,055</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-0,0049</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0,0506</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4160">
                <a:tc>
                  <a:txBody>
                    <a:bodyPr/>
                    <a:lstStyle/>
                    <a:p>
                      <a:pPr algn="ctr">
                        <a:lnSpc>
                          <a:spcPct val="115000"/>
                        </a:lnSpc>
                        <a:spcAft>
                          <a:spcPts val="0"/>
                        </a:spcAft>
                      </a:pPr>
                      <a:r>
                        <a:rPr lang="es-EC" sz="900" b="1">
                          <a:solidFill>
                            <a:srgbClr val="000000"/>
                          </a:solidFill>
                          <a:latin typeface="Arial"/>
                          <a:ea typeface="Times New Roman"/>
                          <a:cs typeface="Times New Roman"/>
                        </a:rPr>
                        <a:t>Capital Contingentes</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0,0042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0,1974</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-0,0193</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-0,0049</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-0,0021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endParaRPr lang="es-EC" sz="1100">
                        <a:latin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012">
                <a:tc>
                  <a:txBody>
                    <a:bodyPr/>
                    <a:lstStyle/>
                    <a:p>
                      <a:pPr algn="ctr">
                        <a:lnSpc>
                          <a:spcPct val="115000"/>
                        </a:lnSpc>
                        <a:spcAft>
                          <a:spcPts val="0"/>
                        </a:spcAft>
                      </a:pPr>
                      <a:r>
                        <a:rPr lang="es-EC" sz="900" b="1">
                          <a:solidFill>
                            <a:srgbClr val="000000"/>
                          </a:solidFill>
                          <a:latin typeface="Arial"/>
                          <a:ea typeface="Times New Roman"/>
                          <a:cs typeface="Times New Roman"/>
                        </a:rPr>
                        <a:t>Reprogramado</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0,4954</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0,0271</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0,0024</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0,4773</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15000"/>
                        </a:lnSpc>
                        <a:spcAft>
                          <a:spcPts val="0"/>
                        </a:spcAft>
                      </a:pPr>
                      <a:r>
                        <a:rPr lang="es-EC" sz="900">
                          <a:solidFill>
                            <a:srgbClr val="000000"/>
                          </a:solidFill>
                          <a:latin typeface="Arial"/>
                          <a:ea typeface="Times New Roman"/>
                          <a:cs typeface="Times New Roman"/>
                        </a:rPr>
                        <a:t>0,0212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a:solidFill>
                            <a:srgbClr val="000000"/>
                          </a:solidFill>
                          <a:latin typeface="Arial"/>
                          <a:ea typeface="Times New Roman"/>
                          <a:cs typeface="Times New Roman"/>
                        </a:rPr>
                        <a:t>-0,0082</a:t>
                      </a:r>
                      <a:endParaRPr lang="es-EC" sz="100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900" dirty="0">
                          <a:solidFill>
                            <a:srgbClr val="000000"/>
                          </a:solidFill>
                          <a:latin typeface="Arial"/>
                          <a:ea typeface="Times New Roman"/>
                          <a:cs typeface="Times New Roman"/>
                        </a:rPr>
                        <a:t>1</a:t>
                      </a:r>
                      <a:endParaRPr lang="es-EC" sz="1000" dirty="0">
                        <a:latin typeface="Times New Roman"/>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332656"/>
            <a:ext cx="8915400" cy="604663"/>
          </a:xfrm>
        </p:spPr>
        <p:txBody>
          <a:bodyPr>
            <a:normAutofit lnSpcReduction="10000"/>
          </a:bodyPr>
          <a:lstStyle/>
          <a:p>
            <a:pPr>
              <a:buNone/>
            </a:pPr>
            <a:r>
              <a:rPr lang="es-EC" dirty="0" smtClean="0"/>
              <a:t>Regresión Lineal</a:t>
            </a:r>
            <a:endParaRPr lang="es-EC" dirty="0"/>
          </a:p>
        </p:txBody>
      </p:sp>
      <p:graphicFrame>
        <p:nvGraphicFramePr>
          <p:cNvPr id="4" name="3 Tabla"/>
          <p:cNvGraphicFramePr>
            <a:graphicFrameLocks noGrp="1"/>
          </p:cNvGraphicFramePr>
          <p:nvPr/>
        </p:nvGraphicFramePr>
        <p:xfrm>
          <a:off x="704528" y="1484784"/>
          <a:ext cx="3744416" cy="4416552"/>
        </p:xfrm>
        <a:graphic>
          <a:graphicData uri="http://schemas.openxmlformats.org/drawingml/2006/table">
            <a:tbl>
              <a:tblPr/>
              <a:tblGrid>
                <a:gridCol w="565053"/>
                <a:gridCol w="3179363"/>
              </a:tblGrid>
              <a:tr h="145732">
                <a:tc>
                  <a:txBody>
                    <a:bodyPr/>
                    <a:lstStyle/>
                    <a:p>
                      <a:pPr algn="ctr">
                        <a:lnSpc>
                          <a:spcPct val="115000"/>
                        </a:lnSpc>
                        <a:spcAft>
                          <a:spcPts val="0"/>
                        </a:spcAft>
                      </a:pPr>
                      <a:r>
                        <a:rPr lang="es-ES" sz="900" b="1">
                          <a:solidFill>
                            <a:srgbClr val="FFFFFF"/>
                          </a:solidFill>
                          <a:latin typeface="Arial"/>
                          <a:ea typeface="Times New Roman"/>
                          <a:cs typeface="Times New Roman"/>
                        </a:rPr>
                        <a:t>No</a:t>
                      </a:r>
                      <a:endParaRPr lang="es-EC" sz="700">
                        <a:latin typeface="Times New Roman"/>
                        <a:ea typeface="Times New Roman"/>
                        <a:cs typeface="Times New Roman"/>
                      </a:endParaRPr>
                    </a:p>
                  </a:txBody>
                  <a:tcPr marL="33233" marR="33233" marT="0"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BACC6"/>
                    </a:solidFill>
                  </a:tcPr>
                </a:tc>
                <a:tc>
                  <a:txBody>
                    <a:bodyPr/>
                    <a:lstStyle/>
                    <a:p>
                      <a:pPr algn="ctr">
                        <a:lnSpc>
                          <a:spcPct val="115000"/>
                        </a:lnSpc>
                        <a:spcAft>
                          <a:spcPts val="0"/>
                        </a:spcAft>
                      </a:pPr>
                      <a:r>
                        <a:rPr lang="es-ES" sz="900" b="1">
                          <a:solidFill>
                            <a:srgbClr val="FFFFFF"/>
                          </a:solidFill>
                          <a:latin typeface="Arial"/>
                          <a:ea typeface="Times New Roman"/>
                          <a:cs typeface="Times New Roman"/>
                        </a:rPr>
                        <a:t>Variables</a:t>
                      </a:r>
                      <a:endParaRPr lang="es-EC" sz="700">
                        <a:latin typeface="Times New Roman"/>
                        <a:ea typeface="Times New Roman"/>
                        <a:cs typeface="Times New Roman"/>
                      </a:endParaRPr>
                    </a:p>
                  </a:txBody>
                  <a:tcPr marL="33233" marR="33233" marT="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BACC6"/>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x1</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Logaritmo de los Ingresos Mensuales</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x2</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Número de Protestos Institución Financiera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x3</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Número de Vehículos</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x4</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Deuda Total Sistema Financiero/Activo Total</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x5</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Estado Civil Casado - Tipo de Vivienda Familiar</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x6</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Provincia de Residencia Azuay - Cargo de Administrador</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x7</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Provincia de Residencia Chimborazo - Destino crédito</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 Compra, repara, remodela vivienda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x8</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Provincia de Residencia Tungurahua - Empresa que trabaja</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Privada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x9</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Tipo de Vivienda Propia - Calif. Histórica más baja 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x10</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Antigüedad laboral 4-5 años - Calif. Histórica más alta 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437195">
                <a:tc>
                  <a:txBody>
                    <a:bodyPr/>
                    <a:lstStyle/>
                    <a:p>
                      <a:pPr algn="ctr">
                        <a:lnSpc>
                          <a:spcPct val="115000"/>
                        </a:lnSpc>
                        <a:spcAft>
                          <a:spcPts val="0"/>
                        </a:spcAft>
                      </a:pPr>
                      <a:r>
                        <a:rPr lang="es-ES" sz="900">
                          <a:solidFill>
                            <a:srgbClr val="000000"/>
                          </a:solidFill>
                          <a:latin typeface="Arial"/>
                          <a:ea typeface="Times New Roman"/>
                          <a:cs typeface="Times New Roman"/>
                        </a:rPr>
                        <a:t>x11</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Actividad Económica Establecimientos Financieros, Serv.Pres.</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a empresas - Calificación Histórica más baja E</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x12</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Actividad Económica Serv.Comunales, Sociales, Personales</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 Cargo de Técnico u Operario</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x13</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Actividad Económica Serv.Comunales, Sociales, Personales</a:t>
                      </a:r>
                      <a:br>
                        <a:rPr lang="es-ES" sz="900">
                          <a:solidFill>
                            <a:srgbClr val="000000"/>
                          </a:solidFill>
                          <a:latin typeface="Arial"/>
                          <a:ea typeface="Times New Roman"/>
                          <a:cs typeface="Times New Roman"/>
                        </a:rPr>
                      </a:br>
                      <a:r>
                        <a:rPr lang="es-ES" sz="900">
                          <a:solidFill>
                            <a:srgbClr val="000000"/>
                          </a:solidFill>
                          <a:latin typeface="Arial"/>
                          <a:ea typeface="Times New Roman"/>
                          <a:cs typeface="Times New Roman"/>
                        </a:rPr>
                        <a:t>- Cargo de Consultor.</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x14</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Profesión Arquitectura y Diseño - Cargo Administrador</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x15</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Nivel de Estudios Superior - Provincia de Residencia Sta. Elena</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291463">
                <a:tc>
                  <a:txBody>
                    <a:bodyPr/>
                    <a:lstStyle/>
                    <a:p>
                      <a:pPr algn="ctr">
                        <a:lnSpc>
                          <a:spcPct val="115000"/>
                        </a:lnSpc>
                        <a:spcAft>
                          <a:spcPts val="0"/>
                        </a:spcAft>
                      </a:pPr>
                      <a:r>
                        <a:rPr lang="es-ES" sz="900">
                          <a:solidFill>
                            <a:srgbClr val="000000"/>
                          </a:solidFill>
                          <a:latin typeface="Arial"/>
                          <a:ea typeface="Times New Roman"/>
                          <a:cs typeface="Times New Roman"/>
                        </a:rPr>
                        <a:t>x16</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Tipo de Empresa que trabaja Propia - Profesión Comercio y Ventas</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x17</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Profesión Tecnólogo y Técnico - Cargo de Asistente.</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6DDE8"/>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x18</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c>
                  <a:txBody>
                    <a:bodyPr/>
                    <a:lstStyle/>
                    <a:p>
                      <a:pPr algn="just">
                        <a:lnSpc>
                          <a:spcPct val="115000"/>
                        </a:lnSpc>
                        <a:spcAft>
                          <a:spcPts val="0"/>
                        </a:spcAft>
                      </a:pPr>
                      <a:r>
                        <a:rPr lang="es-ES" sz="900">
                          <a:solidFill>
                            <a:srgbClr val="000000"/>
                          </a:solidFill>
                          <a:latin typeface="Arial"/>
                          <a:ea typeface="Times New Roman"/>
                          <a:cs typeface="Times New Roman"/>
                        </a:rPr>
                        <a:t>Tipo de Vivienda Arrendada - Edad de 31-35 años</a:t>
                      </a:r>
                      <a:endParaRPr lang="es-EC" sz="70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EF3"/>
                    </a:solidFill>
                  </a:tcPr>
                </a:tc>
              </a:tr>
              <a:tr h="145732">
                <a:tc>
                  <a:txBody>
                    <a:bodyPr/>
                    <a:lstStyle/>
                    <a:p>
                      <a:pPr algn="ctr">
                        <a:lnSpc>
                          <a:spcPct val="115000"/>
                        </a:lnSpc>
                        <a:spcAft>
                          <a:spcPts val="0"/>
                        </a:spcAft>
                      </a:pPr>
                      <a:r>
                        <a:rPr lang="es-ES" sz="900">
                          <a:solidFill>
                            <a:srgbClr val="000000"/>
                          </a:solidFill>
                          <a:latin typeface="Arial"/>
                          <a:ea typeface="Times New Roman"/>
                          <a:cs typeface="Times New Roman"/>
                        </a:rPr>
                        <a:t>y</a:t>
                      </a:r>
                      <a:endParaRPr lang="es-EC" sz="700">
                        <a:latin typeface="Times New Roman"/>
                        <a:ea typeface="Times New Roman"/>
                        <a:cs typeface="Times New Roman"/>
                      </a:endParaRPr>
                    </a:p>
                  </a:txBody>
                  <a:tcPr marL="33233" marR="33233" marT="0"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B6DDE8"/>
                    </a:solidFill>
                  </a:tcPr>
                </a:tc>
                <a:tc>
                  <a:txBody>
                    <a:bodyPr/>
                    <a:lstStyle/>
                    <a:p>
                      <a:pPr algn="just">
                        <a:lnSpc>
                          <a:spcPct val="115000"/>
                        </a:lnSpc>
                        <a:spcAft>
                          <a:spcPts val="0"/>
                        </a:spcAft>
                      </a:pPr>
                      <a:r>
                        <a:rPr lang="es-ES" sz="900" dirty="0">
                          <a:solidFill>
                            <a:srgbClr val="000000"/>
                          </a:solidFill>
                          <a:latin typeface="Arial"/>
                          <a:ea typeface="Times New Roman"/>
                          <a:cs typeface="Times New Roman"/>
                        </a:rPr>
                        <a:t>Calificación de cliente en la institución financiera</a:t>
                      </a:r>
                      <a:endParaRPr lang="es-EC" sz="700" dirty="0">
                        <a:latin typeface="Times New Roman"/>
                        <a:ea typeface="Times New Roman"/>
                        <a:cs typeface="Times New Roman"/>
                      </a:endParaRPr>
                    </a:p>
                  </a:txBody>
                  <a:tcPr marL="33233" marR="33233" marT="0"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B6DDE8"/>
                    </a:solidFill>
                  </a:tcPr>
                </a:tc>
              </a:tr>
            </a:tbl>
          </a:graphicData>
        </a:graphic>
      </p:graphicFrame>
      <p:sp>
        <p:nvSpPr>
          <p:cNvPr id="67586"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675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8984" y="1556792"/>
            <a:ext cx="4176464" cy="360040"/>
          </a:xfrm>
          <a:prstGeom prst="rect">
            <a:avLst/>
          </a:prstGeom>
          <a:noFill/>
        </p:spPr>
      </p:pic>
      <p:sp>
        <p:nvSpPr>
          <p:cNvPr id="67587" name="Rectangle 3"/>
          <p:cNvSpPr>
            <a:spLocks noChangeArrowheads="1"/>
          </p:cNvSpPr>
          <p:nvPr/>
        </p:nvSpPr>
        <p:spPr bwMode="auto">
          <a:xfrm>
            <a:off x="898525" y="66675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7 Imagen"/>
          <p:cNvPicPr/>
          <p:nvPr/>
        </p:nvPicPr>
        <p:blipFill>
          <a:blip r:embed="rId3" cstate="print"/>
          <a:srcRect/>
          <a:stretch>
            <a:fillRect/>
          </a:stretch>
        </p:blipFill>
        <p:spPr bwMode="auto">
          <a:xfrm>
            <a:off x="4592960" y="2708920"/>
            <a:ext cx="4819289" cy="720080"/>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4592960" y="4149080"/>
            <a:ext cx="4796141" cy="9338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1064569" y="1340768"/>
            <a:ext cx="5112567" cy="4464496"/>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6321152" y="1340768"/>
            <a:ext cx="3168352" cy="2830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232049"/>
            <a:ext cx="8915400" cy="676671"/>
          </a:xfrm>
        </p:spPr>
        <p:txBody>
          <a:bodyPr/>
          <a:lstStyle/>
          <a:p>
            <a:pPr>
              <a:buNone/>
            </a:pPr>
            <a:r>
              <a:rPr lang="es-EC" dirty="0" smtClean="0"/>
              <a:t>Series de Tiempo</a:t>
            </a:r>
            <a:endParaRPr lang="es-EC" dirty="0"/>
          </a:p>
        </p:txBody>
      </p:sp>
      <p:graphicFrame>
        <p:nvGraphicFramePr>
          <p:cNvPr id="4" name="3 Gráfico"/>
          <p:cNvGraphicFramePr/>
          <p:nvPr/>
        </p:nvGraphicFramePr>
        <p:xfrm>
          <a:off x="992560" y="2204864"/>
          <a:ext cx="7920880"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812540" y="1196752"/>
            <a:ext cx="8280920" cy="707886"/>
          </a:xfrm>
          <a:prstGeom prst="rect">
            <a:avLst/>
          </a:prstGeom>
        </p:spPr>
        <p:txBody>
          <a:bodyPr wrap="square">
            <a:spAutoFit/>
          </a:bodyPr>
          <a:lstStyle/>
          <a:p>
            <a:r>
              <a:rPr lang="es-EC" sz="2000" dirty="0" smtClean="0">
                <a:solidFill>
                  <a:schemeClr val="accent5">
                    <a:lumMod val="75000"/>
                  </a:schemeClr>
                </a:solidFill>
              </a:rPr>
              <a:t>Para </a:t>
            </a:r>
            <a:r>
              <a:rPr lang="es-EC" sz="2000" dirty="0" smtClean="0">
                <a:solidFill>
                  <a:schemeClr val="accent5">
                    <a:lumMod val="75000"/>
                  </a:schemeClr>
                </a:solidFill>
              </a:rPr>
              <a:t>las series </a:t>
            </a:r>
            <a:r>
              <a:rPr lang="es-EC" sz="2000" dirty="0" smtClean="0">
                <a:solidFill>
                  <a:schemeClr val="accent5">
                    <a:lumMod val="75000"/>
                  </a:schemeClr>
                </a:solidFill>
              </a:rPr>
              <a:t>se analizó la evolución mensual de las operaciones que estaban vigentes al 1 de Agosto de 2008 y su evolución </a:t>
            </a:r>
            <a:r>
              <a:rPr lang="es-EC" sz="2000" dirty="0" smtClean="0">
                <a:solidFill>
                  <a:schemeClr val="accent5">
                    <a:lumMod val="75000"/>
                  </a:schemeClr>
                </a:solidFill>
              </a:rPr>
              <a:t>posterior en el tiempo.</a:t>
            </a:r>
            <a:endParaRPr lang="es-EC" sz="2000" dirty="0">
              <a:solidFill>
                <a:schemeClr val="accent5">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520" y="260648"/>
            <a:ext cx="8915400" cy="837876"/>
          </a:xfrm>
        </p:spPr>
        <p:txBody>
          <a:bodyPr>
            <a:noAutofit/>
          </a:bodyPr>
          <a:lstStyle/>
          <a:p>
            <a:pPr algn="l"/>
            <a:r>
              <a:rPr lang="es-EC" sz="2700" dirty="0" smtClean="0"/>
              <a:t>Institución Financiera</a:t>
            </a:r>
            <a:endParaRPr lang="es-EC" sz="2700" dirty="0"/>
          </a:p>
        </p:txBody>
      </p:sp>
      <p:sp>
        <p:nvSpPr>
          <p:cNvPr id="4" name="3 Marcador de contenido"/>
          <p:cNvSpPr>
            <a:spLocks noGrp="1"/>
          </p:cNvSpPr>
          <p:nvPr>
            <p:ph idx="1"/>
          </p:nvPr>
        </p:nvSpPr>
        <p:spPr>
          <a:xfrm>
            <a:off x="495300" y="1484785"/>
            <a:ext cx="8915400" cy="4641380"/>
          </a:xfrm>
        </p:spPr>
        <p:txBody>
          <a:bodyPr>
            <a:normAutofit/>
          </a:bodyPr>
          <a:lstStyle/>
          <a:p>
            <a:pPr marL="0" indent="0" algn="just">
              <a:buNone/>
            </a:pPr>
            <a:r>
              <a:rPr lang="es-EC" sz="2000" dirty="0" smtClean="0"/>
              <a:t>La Institución Financiera inicio sus labores en Guayaquil, Ecuador, el 10 de abril de 1972, con la clara misión de contribuir al desarrollo del Ecuador.</a:t>
            </a:r>
          </a:p>
          <a:p>
            <a:pPr algn="just">
              <a:buNone/>
            </a:pPr>
            <a:endParaRPr lang="es-EC" sz="2400" b="1" dirty="0" smtClean="0"/>
          </a:p>
          <a:p>
            <a:pPr algn="just">
              <a:buNone/>
            </a:pPr>
            <a:r>
              <a:rPr lang="es-EC" sz="2400" b="1" dirty="0" smtClean="0"/>
              <a:t>Visión</a:t>
            </a:r>
          </a:p>
          <a:p>
            <a:pPr marL="0" indent="0" algn="just">
              <a:buNone/>
            </a:pPr>
            <a:r>
              <a:rPr lang="es-EC" sz="2000" dirty="0" smtClean="0"/>
              <a:t>Ser una organización rentable, flexible y moderna, líder en servicios financieros de calidad, basados en prácticas éticas y estándares internacionales de eficiencia.</a:t>
            </a:r>
          </a:p>
          <a:p>
            <a:pPr algn="just">
              <a:buNone/>
            </a:pPr>
            <a:endParaRPr lang="es-EC" sz="2400" b="1" dirty="0" smtClean="0"/>
          </a:p>
          <a:p>
            <a:pPr algn="just">
              <a:buNone/>
            </a:pPr>
            <a:r>
              <a:rPr lang="es-EC" sz="2400" b="1" dirty="0" smtClean="0"/>
              <a:t>Misión</a:t>
            </a:r>
          </a:p>
          <a:p>
            <a:pPr marL="0" indent="0" algn="just">
              <a:buNone/>
            </a:pPr>
            <a:r>
              <a:rPr lang="es-EC" sz="2000" dirty="0" smtClean="0"/>
              <a:t>Contribuir al desarrollo del país, mediante la oferta de servicios financieros de calidad; el compromiso ético y la excelencia; y el recurso humano capaz y motivado.</a:t>
            </a:r>
          </a:p>
          <a:p>
            <a:pPr>
              <a:buNone/>
            </a:pPr>
            <a:endParaRPr lang="es-EC" sz="2400" b="1" dirty="0" smtClean="0"/>
          </a:p>
          <a:p>
            <a:pPr>
              <a:buNone/>
            </a:pPr>
            <a:endParaRPr lang="es-EC"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992560" y="1916832"/>
          <a:ext cx="7920000" cy="41760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p:cNvSpPr/>
          <p:nvPr/>
        </p:nvSpPr>
        <p:spPr>
          <a:xfrm>
            <a:off x="848544" y="836712"/>
            <a:ext cx="8208912" cy="707886"/>
          </a:xfrm>
          <a:prstGeom prst="rect">
            <a:avLst/>
          </a:prstGeom>
        </p:spPr>
        <p:txBody>
          <a:bodyPr wrap="square">
            <a:spAutoFit/>
          </a:bodyPr>
          <a:lstStyle/>
          <a:p>
            <a:r>
              <a:rPr lang="es-EC" sz="2000" dirty="0" smtClean="0">
                <a:solidFill>
                  <a:schemeClr val="accent5">
                    <a:lumMod val="75000"/>
                  </a:schemeClr>
                </a:solidFill>
              </a:rPr>
              <a:t>En el comportamiento observado del IMC por tipo de crédito, </a:t>
            </a:r>
            <a:r>
              <a:rPr lang="es-EC" sz="2000" dirty="0" smtClean="0">
                <a:solidFill>
                  <a:schemeClr val="accent5">
                    <a:lumMod val="75000"/>
                  </a:schemeClr>
                </a:solidFill>
              </a:rPr>
              <a:t>estudiaremos </a:t>
            </a:r>
            <a:r>
              <a:rPr lang="es-EC" sz="2000" dirty="0" smtClean="0">
                <a:solidFill>
                  <a:schemeClr val="accent5">
                    <a:lumMod val="75000"/>
                  </a:schemeClr>
                </a:solidFill>
              </a:rPr>
              <a:t>los valores más elevados del </a:t>
            </a:r>
            <a:r>
              <a:rPr lang="es-EC" sz="2000" dirty="0" smtClean="0">
                <a:solidFill>
                  <a:schemeClr val="accent5">
                    <a:lumMod val="75000"/>
                  </a:schemeClr>
                </a:solidFill>
              </a:rPr>
              <a:t>IMC, en el presente periodo.</a:t>
            </a:r>
            <a:endParaRPr lang="es-EC" sz="2000" dirty="0">
              <a:solidFill>
                <a:schemeClr val="accent5">
                  <a:lumMod val="75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nvGraphicFramePr>
        <p:xfrm>
          <a:off x="992560" y="1556792"/>
          <a:ext cx="7920000" cy="453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32520" y="260648"/>
            <a:ext cx="8915400" cy="604663"/>
          </a:xfrm>
        </p:spPr>
        <p:txBody>
          <a:bodyPr>
            <a:normAutofit lnSpcReduction="10000"/>
          </a:bodyPr>
          <a:lstStyle/>
          <a:p>
            <a:pPr algn="ctr">
              <a:buNone/>
            </a:pPr>
            <a:r>
              <a:rPr lang="es-EC" b="1" dirty="0" smtClean="0"/>
              <a:t>Análisis Multivariado</a:t>
            </a:r>
            <a:endParaRPr lang="es-EC" b="1" dirty="0"/>
          </a:p>
        </p:txBody>
      </p:sp>
      <p:graphicFrame>
        <p:nvGraphicFramePr>
          <p:cNvPr id="4" name="3 Tabla"/>
          <p:cNvGraphicFramePr>
            <a:graphicFrameLocks noGrp="1"/>
          </p:cNvGraphicFramePr>
          <p:nvPr/>
        </p:nvGraphicFramePr>
        <p:xfrm>
          <a:off x="3584848" y="2420888"/>
          <a:ext cx="2869431" cy="3094091"/>
        </p:xfrm>
        <a:graphic>
          <a:graphicData uri="http://schemas.openxmlformats.org/drawingml/2006/table">
            <a:tbl>
              <a:tblPr/>
              <a:tblGrid>
                <a:gridCol w="2869431"/>
              </a:tblGrid>
              <a:tr h="238007">
                <a:tc>
                  <a:txBody>
                    <a:bodyPr/>
                    <a:lstStyle/>
                    <a:p>
                      <a:pPr algn="ctr">
                        <a:lnSpc>
                          <a:spcPct val="115000"/>
                        </a:lnSpc>
                        <a:spcAft>
                          <a:spcPts val="0"/>
                        </a:spcAft>
                      </a:pPr>
                      <a:r>
                        <a:rPr lang="es-EC" sz="1200" b="1" dirty="0">
                          <a:solidFill>
                            <a:srgbClr val="000000"/>
                          </a:solidFill>
                          <a:latin typeface="Arial"/>
                          <a:ea typeface="Times New Roman"/>
                          <a:cs typeface="Times New Roman"/>
                        </a:rPr>
                        <a:t>Grupo</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Ingresos 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dirty="0">
                          <a:solidFill>
                            <a:srgbClr val="000000"/>
                          </a:solidFill>
                          <a:latin typeface="Arial"/>
                          <a:ea typeface="Times New Roman"/>
                          <a:cs typeface="Times New Roman"/>
                        </a:rPr>
                        <a:t>Ingresos cónyuge </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dirty="0">
                          <a:solidFill>
                            <a:srgbClr val="000000"/>
                          </a:solidFill>
                          <a:latin typeface="Arial"/>
                          <a:ea typeface="Times New Roman"/>
                          <a:cs typeface="Times New Roman"/>
                        </a:rPr>
                        <a:t>Gastos familiares </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Ingreso neto Familiar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Activos totales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Pasivos totales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Capacidad de pago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Monto original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C" sz="1200">
                          <a:solidFill>
                            <a:srgbClr val="000000"/>
                          </a:solidFill>
                          <a:latin typeface="Arial"/>
                          <a:ea typeface="Times New Roman"/>
                          <a:cs typeface="Times New Roman"/>
                        </a:rPr>
                        <a:t>Saldo Capital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S" sz="1200">
                          <a:solidFill>
                            <a:srgbClr val="000000"/>
                          </a:solidFill>
                          <a:latin typeface="Arial"/>
                          <a:ea typeface="Times New Roman"/>
                          <a:cs typeface="Times New Roman"/>
                        </a:rPr>
                        <a:t> Saldo total </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S" sz="1200">
                          <a:solidFill>
                            <a:srgbClr val="000000"/>
                          </a:solidFill>
                          <a:latin typeface="Arial"/>
                          <a:ea typeface="Times New Roman"/>
                          <a:cs typeface="Times New Roman"/>
                        </a:rPr>
                        <a:t> Valor cuota </a:t>
                      </a:r>
                      <a:endParaRPr lang="es-EC" sz="100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007">
                <a:tc>
                  <a:txBody>
                    <a:bodyPr/>
                    <a:lstStyle/>
                    <a:p>
                      <a:pPr algn="just">
                        <a:lnSpc>
                          <a:spcPct val="115000"/>
                        </a:lnSpc>
                        <a:spcAft>
                          <a:spcPts val="0"/>
                        </a:spcAft>
                      </a:pPr>
                      <a:r>
                        <a:rPr lang="es-ES" sz="1200" dirty="0">
                          <a:solidFill>
                            <a:srgbClr val="000000"/>
                          </a:solidFill>
                          <a:latin typeface="Arial"/>
                          <a:ea typeface="Times New Roman"/>
                          <a:cs typeface="Times New Roman"/>
                        </a:rPr>
                        <a:t> Pago ultimo 12 meses</a:t>
                      </a:r>
                      <a:endParaRPr lang="es-EC" sz="1000" dirty="0">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7 Rectángulo"/>
          <p:cNvSpPr/>
          <p:nvPr/>
        </p:nvSpPr>
        <p:spPr>
          <a:xfrm>
            <a:off x="992560" y="1340768"/>
            <a:ext cx="8280920" cy="415498"/>
          </a:xfrm>
          <a:prstGeom prst="rect">
            <a:avLst/>
          </a:prstGeom>
        </p:spPr>
        <p:txBody>
          <a:bodyPr wrap="square">
            <a:spAutoFit/>
          </a:bodyPr>
          <a:lstStyle/>
          <a:p>
            <a:r>
              <a:rPr lang="es-EC" dirty="0" smtClean="0">
                <a:solidFill>
                  <a:schemeClr val="accent5">
                    <a:lumMod val="75000"/>
                  </a:schemeClr>
                </a:solidFill>
              </a:rPr>
              <a:t>Las variables clasificadas </a:t>
            </a:r>
            <a:r>
              <a:rPr lang="es-EC" dirty="0" smtClean="0">
                <a:solidFill>
                  <a:schemeClr val="accent5">
                    <a:lumMod val="75000"/>
                  </a:schemeClr>
                </a:solidFill>
              </a:rPr>
              <a:t>para este estudio son:</a:t>
            </a:r>
            <a:endParaRPr lang="es-EC" dirty="0">
              <a:solidFill>
                <a:schemeClr val="accent5">
                  <a:lumMod val="75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56656" y="2564904"/>
          <a:ext cx="7416822" cy="3312372"/>
        </p:xfrm>
        <a:graphic>
          <a:graphicData uri="http://schemas.openxmlformats.org/drawingml/2006/table">
            <a:tbl>
              <a:tblPr/>
              <a:tblGrid>
                <a:gridCol w="469366"/>
                <a:gridCol w="722990"/>
                <a:gridCol w="621705"/>
                <a:gridCol w="622529"/>
                <a:gridCol w="622529"/>
                <a:gridCol w="622529"/>
                <a:gridCol w="622529"/>
                <a:gridCol w="622529"/>
                <a:gridCol w="622529"/>
                <a:gridCol w="622529"/>
                <a:gridCol w="622529"/>
                <a:gridCol w="622529"/>
              </a:tblGrid>
              <a:tr h="276031">
                <a:tc>
                  <a:txBody>
                    <a:bodyPr/>
                    <a:lstStyle/>
                    <a:p>
                      <a:pPr algn="r">
                        <a:lnSpc>
                          <a:spcPct val="115000"/>
                        </a:lnSpc>
                        <a:spcAft>
                          <a:spcPts val="0"/>
                        </a:spcAft>
                      </a:pPr>
                      <a:r>
                        <a:rPr lang="en-US" sz="900" dirty="0">
                          <a:solidFill>
                            <a:srgbClr val="000000"/>
                          </a:solidFill>
                          <a:latin typeface="Arial"/>
                          <a:ea typeface="Times New Roman"/>
                          <a:cs typeface="Times New Roman"/>
                        </a:rPr>
                        <a:t>1</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0.964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0.984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0.279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0.558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0.219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0.188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0.191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0.259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0.173</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0.138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0.279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0.311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0.273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0.104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0.072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0.072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0.013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0.096</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0.964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0.279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0.975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0.237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0.451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0.245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0.984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0.311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0.975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0.541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0.584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0.229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0.193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0.196</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0.251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0.183</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0.279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dirty="0">
                          <a:solidFill>
                            <a:srgbClr val="000000"/>
                          </a:solidFill>
                          <a:latin typeface="Arial"/>
                          <a:ea typeface="Times New Roman"/>
                          <a:cs typeface="Times New Roman"/>
                        </a:rPr>
                        <a:t>0.237</a:t>
                      </a:r>
                      <a:endParaRPr lang="es-EC" sz="10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0.382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0.162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0.124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0.121</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0.54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0.451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dirty="0">
                          <a:solidFill>
                            <a:srgbClr val="000000"/>
                          </a:solidFill>
                          <a:latin typeface="Arial"/>
                          <a:ea typeface="Times New Roman"/>
                          <a:cs typeface="Times New Roman"/>
                        </a:rPr>
                        <a:t>0.541</a:t>
                      </a:r>
                      <a:endParaRPr lang="es-EC" sz="10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0.382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0.598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0.294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0.289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0.292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0.202</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0.558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0.273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0.584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0.598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0.368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0.145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0.284</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0.219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0.104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0.229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0.162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0.294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0.368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0.329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0.806</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0.188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0.072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0.193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0.289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dirty="0">
                          <a:solidFill>
                            <a:srgbClr val="000000"/>
                          </a:solidFill>
                          <a:latin typeface="Arial"/>
                          <a:ea typeface="Times New Roman"/>
                          <a:cs typeface="Times New Roman"/>
                        </a:rPr>
                        <a:t>0.91</a:t>
                      </a:r>
                      <a:endParaRPr lang="es-EC" sz="10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0.998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0.55</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0.191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0.072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0.196</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0.157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0.292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0.303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0.998</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0.407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0.541</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0.259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0.013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0.245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0.251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0.124</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0.145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0.329</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0.392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0.407</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0.082</a:t>
                      </a:r>
                      <a:endParaRPr lang="es-EC" sz="10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r h="276031">
                <a:tc>
                  <a:txBody>
                    <a:bodyPr/>
                    <a:lstStyle/>
                    <a:p>
                      <a:pPr algn="r">
                        <a:lnSpc>
                          <a:spcPct val="115000"/>
                        </a:lnSpc>
                        <a:spcAft>
                          <a:spcPts val="0"/>
                        </a:spcAft>
                      </a:pPr>
                      <a:r>
                        <a:rPr lang="en-US" sz="900">
                          <a:solidFill>
                            <a:srgbClr val="000000"/>
                          </a:solidFill>
                          <a:latin typeface="Arial"/>
                          <a:ea typeface="Times New Roman"/>
                          <a:cs typeface="Times New Roman"/>
                        </a:rPr>
                        <a:t>0.173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0.096</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0.183</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0.121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0.202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dirty="0">
                          <a:solidFill>
                            <a:srgbClr val="000000"/>
                          </a:solidFill>
                          <a:latin typeface="Arial"/>
                          <a:ea typeface="Times New Roman"/>
                          <a:cs typeface="Times New Roman"/>
                        </a:rPr>
                        <a:t>0.284</a:t>
                      </a:r>
                      <a:endParaRPr lang="es-EC" sz="1000" dirty="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0.806</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0.55</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0.541</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a:solidFill>
                            <a:srgbClr val="000000"/>
                          </a:solidFill>
                          <a:latin typeface="Arial"/>
                          <a:ea typeface="Times New Roman"/>
                          <a:cs typeface="Times New Roman"/>
                        </a:rPr>
                        <a:t>0.082</a:t>
                      </a:r>
                      <a:endParaRPr lang="es-EC" sz="10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r">
                        <a:lnSpc>
                          <a:spcPct val="115000"/>
                        </a:lnSpc>
                        <a:spcAft>
                          <a:spcPts val="0"/>
                        </a:spcAft>
                      </a:pPr>
                      <a:r>
                        <a:rPr lang="en-US" sz="900" dirty="0">
                          <a:solidFill>
                            <a:srgbClr val="000000"/>
                          </a:solidFill>
                          <a:latin typeface="Arial"/>
                          <a:ea typeface="Times New Roman"/>
                          <a:cs typeface="Times New Roman"/>
                        </a:rPr>
                        <a:t>1</a:t>
                      </a:r>
                      <a:endParaRPr lang="es-EC" sz="10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tr>
            </a:tbl>
          </a:graphicData>
        </a:graphic>
      </p:graphicFrame>
      <p:sp>
        <p:nvSpPr>
          <p:cNvPr id="5" name="4 CuadroTexto"/>
          <p:cNvSpPr txBox="1"/>
          <p:nvPr/>
        </p:nvSpPr>
        <p:spPr>
          <a:xfrm>
            <a:off x="776536" y="4005064"/>
            <a:ext cx="864096" cy="415498"/>
          </a:xfrm>
          <a:prstGeom prst="rect">
            <a:avLst/>
          </a:prstGeom>
          <a:noFill/>
        </p:spPr>
        <p:txBody>
          <a:bodyPr wrap="square" rtlCol="0">
            <a:spAutoFit/>
          </a:bodyPr>
          <a:lstStyle/>
          <a:p>
            <a:r>
              <a:rPr lang="es-EC" b="1" i="1" dirty="0" smtClean="0"/>
              <a:t>R</a:t>
            </a:r>
            <a:r>
              <a:rPr lang="es-EC" dirty="0" smtClean="0"/>
              <a:t> =</a:t>
            </a:r>
            <a:endParaRPr lang="es-EC" dirty="0"/>
          </a:p>
        </p:txBody>
      </p:sp>
      <p:sp>
        <p:nvSpPr>
          <p:cNvPr id="6" name="5 CuadroTexto"/>
          <p:cNvSpPr txBox="1"/>
          <p:nvPr/>
        </p:nvSpPr>
        <p:spPr>
          <a:xfrm>
            <a:off x="3152800" y="548680"/>
            <a:ext cx="4248472" cy="432048"/>
          </a:xfrm>
          <a:prstGeom prst="rect">
            <a:avLst/>
          </a:prstGeom>
          <a:noFill/>
        </p:spPr>
        <p:txBody>
          <a:bodyPr wrap="square" rtlCol="0">
            <a:spAutoFit/>
          </a:bodyPr>
          <a:lstStyle/>
          <a:p>
            <a:pPr algn="ctr"/>
            <a:r>
              <a:rPr lang="es-EC" b="1" dirty="0" smtClean="0">
                <a:solidFill>
                  <a:schemeClr val="accent5">
                    <a:lumMod val="75000"/>
                  </a:schemeClr>
                </a:solidFill>
              </a:rPr>
              <a:t>Matriz de Correlaciones</a:t>
            </a:r>
            <a:endParaRPr lang="es-EC" b="1" dirty="0">
              <a:solidFill>
                <a:schemeClr val="accent5">
                  <a:lumMod val="75000"/>
                </a:schemeClr>
              </a:solidFill>
            </a:endParaRPr>
          </a:p>
        </p:txBody>
      </p:sp>
      <p:sp>
        <p:nvSpPr>
          <p:cNvPr id="7" name="6 Rectángulo"/>
          <p:cNvSpPr/>
          <p:nvPr/>
        </p:nvSpPr>
        <p:spPr>
          <a:xfrm>
            <a:off x="704528" y="1412777"/>
            <a:ext cx="8712968" cy="738664"/>
          </a:xfrm>
          <a:prstGeom prst="rect">
            <a:avLst/>
          </a:prstGeom>
        </p:spPr>
        <p:txBody>
          <a:bodyPr wrap="square">
            <a:spAutoFit/>
          </a:bodyPr>
          <a:lstStyle/>
          <a:p>
            <a:pPr algn="just"/>
            <a:r>
              <a:rPr lang="es-EC" dirty="0" smtClean="0"/>
              <a:t>Estandarizaremos </a:t>
            </a:r>
            <a:r>
              <a:rPr lang="es-EC" dirty="0" smtClean="0"/>
              <a:t>los datos </a:t>
            </a:r>
            <a:r>
              <a:rPr lang="es-EC" dirty="0" smtClean="0"/>
              <a:t>para </a:t>
            </a:r>
            <a:r>
              <a:rPr lang="es-EC" dirty="0" smtClean="0"/>
              <a:t>medir la relación lineal que existe entre las </a:t>
            </a:r>
            <a:r>
              <a:rPr lang="es-EC" dirty="0" smtClean="0"/>
              <a:t>proposiciones, a través de la matriz de correlaciones.</a:t>
            </a:r>
            <a:endParaRPr lang="es-EC"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232049"/>
            <a:ext cx="8915400" cy="676671"/>
          </a:xfrm>
        </p:spPr>
        <p:txBody>
          <a:bodyPr/>
          <a:lstStyle/>
          <a:p>
            <a:pPr>
              <a:buNone/>
            </a:pPr>
            <a:r>
              <a:rPr lang="es-EC" dirty="0" smtClean="0"/>
              <a:t>Componentes Principales</a:t>
            </a:r>
            <a:endParaRPr lang="es-EC" dirty="0"/>
          </a:p>
        </p:txBody>
      </p:sp>
      <p:graphicFrame>
        <p:nvGraphicFramePr>
          <p:cNvPr id="4" name="3 Tabla"/>
          <p:cNvGraphicFramePr>
            <a:graphicFrameLocks noGrp="1"/>
          </p:cNvGraphicFramePr>
          <p:nvPr/>
        </p:nvGraphicFramePr>
        <p:xfrm>
          <a:off x="1784645" y="2708920"/>
          <a:ext cx="6591262" cy="571500"/>
        </p:xfrm>
        <a:graphic>
          <a:graphicData uri="http://schemas.openxmlformats.org/drawingml/2006/table">
            <a:tbl>
              <a:tblPr/>
              <a:tblGrid>
                <a:gridCol w="993584"/>
                <a:gridCol w="470205"/>
                <a:gridCol w="470205"/>
                <a:gridCol w="470205"/>
                <a:gridCol w="470205"/>
                <a:gridCol w="470205"/>
                <a:gridCol w="470205"/>
                <a:gridCol w="470205"/>
                <a:gridCol w="470205"/>
                <a:gridCol w="470205"/>
                <a:gridCol w="470205"/>
                <a:gridCol w="447814"/>
                <a:gridCol w="447814"/>
              </a:tblGrid>
              <a:tr h="190500">
                <a:tc>
                  <a:txBody>
                    <a:bodyPr/>
                    <a:lstStyle/>
                    <a:p>
                      <a:pPr algn="ctr">
                        <a:lnSpc>
                          <a:spcPct val="115000"/>
                        </a:lnSpc>
                        <a:spcAft>
                          <a:spcPts val="0"/>
                        </a:spcAft>
                      </a:pPr>
                      <a:r>
                        <a:rPr lang="en-US" sz="900" dirty="0">
                          <a:solidFill>
                            <a:srgbClr val="C2D69A"/>
                          </a:solidFill>
                          <a:latin typeface="Arial"/>
                          <a:ea typeface="Times New Roman"/>
                          <a:cs typeface="Times New Roman"/>
                        </a:rPr>
                        <a:t>Valor </a:t>
                      </a:r>
                      <a:r>
                        <a:rPr lang="es-EC" sz="900" dirty="0">
                          <a:solidFill>
                            <a:srgbClr val="C2D69A"/>
                          </a:solidFill>
                          <a:latin typeface="Arial"/>
                          <a:ea typeface="Times New Roman"/>
                          <a:cs typeface="Times New Roman"/>
                        </a:rPr>
                        <a:t>propio</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4.909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2.68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1.125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dirty="0">
                          <a:solidFill>
                            <a:srgbClr val="000000"/>
                          </a:solidFill>
                          <a:latin typeface="Arial"/>
                          <a:ea typeface="Times New Roman"/>
                          <a:cs typeface="Times New Roman"/>
                        </a:rPr>
                        <a:t>0.947</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0.871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0.596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0.461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0.384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0.023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900">
                          <a:solidFill>
                            <a:srgbClr val="C2D69A"/>
                          </a:solidFill>
                          <a:latin typeface="Arial"/>
                          <a:ea typeface="Times New Roman"/>
                          <a:cs typeface="Times New Roman"/>
                        </a:rPr>
                        <a:t>Proporción</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900" dirty="0">
                          <a:solidFill>
                            <a:srgbClr val="000000"/>
                          </a:solidFill>
                          <a:latin typeface="Arial"/>
                          <a:ea typeface="Times New Roman"/>
                          <a:cs typeface="Times New Roman"/>
                        </a:rPr>
                        <a:t>0.409</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0.223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0.094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0.079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0.073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dirty="0">
                          <a:solidFill>
                            <a:srgbClr val="000000"/>
                          </a:solidFill>
                          <a:latin typeface="Arial"/>
                          <a:ea typeface="Times New Roman"/>
                          <a:cs typeface="Times New Roman"/>
                        </a:rPr>
                        <a:t>0</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900">
                          <a:solidFill>
                            <a:srgbClr val="C2D69A"/>
                          </a:solidFill>
                          <a:latin typeface="Arial"/>
                          <a:ea typeface="Times New Roman"/>
                          <a:cs typeface="Times New Roman"/>
                        </a:rPr>
                        <a:t>Acumulada</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0.409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0.632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0.726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0.805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dirty="0">
                          <a:solidFill>
                            <a:srgbClr val="000000"/>
                          </a:solidFill>
                          <a:latin typeface="Arial"/>
                          <a:ea typeface="Times New Roman"/>
                          <a:cs typeface="Times New Roman"/>
                        </a:rPr>
                        <a:t>0.878</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0.927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0.966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0.998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900" dirty="0">
                          <a:solidFill>
                            <a:srgbClr val="000000"/>
                          </a:solidFill>
                          <a:latin typeface="Arial"/>
                          <a:ea typeface="Times New Roman"/>
                          <a:cs typeface="Times New Roman"/>
                        </a:rPr>
                        <a:t>1</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graphicFrame>
        <p:nvGraphicFramePr>
          <p:cNvPr id="5" name="4 Tabla"/>
          <p:cNvGraphicFramePr>
            <a:graphicFrameLocks noGrp="1"/>
          </p:cNvGraphicFramePr>
          <p:nvPr/>
        </p:nvGraphicFramePr>
        <p:xfrm>
          <a:off x="1856656" y="3717032"/>
          <a:ext cx="6452235" cy="2479675"/>
        </p:xfrm>
        <a:graphic>
          <a:graphicData uri="http://schemas.openxmlformats.org/drawingml/2006/table">
            <a:tbl>
              <a:tblPr/>
              <a:tblGrid>
                <a:gridCol w="1518920"/>
                <a:gridCol w="412750"/>
                <a:gridCol w="412750"/>
                <a:gridCol w="412750"/>
                <a:gridCol w="412750"/>
                <a:gridCol w="354965"/>
                <a:gridCol w="412750"/>
                <a:gridCol w="412750"/>
                <a:gridCol w="412750"/>
                <a:gridCol w="412750"/>
                <a:gridCol w="425450"/>
                <a:gridCol w="425450"/>
                <a:gridCol w="425450"/>
              </a:tblGrid>
              <a:tr h="190500">
                <a:tc>
                  <a:txBody>
                    <a:bodyPr/>
                    <a:lstStyle/>
                    <a:p>
                      <a:pPr algn="ctr">
                        <a:lnSpc>
                          <a:spcPct val="115000"/>
                        </a:lnSpc>
                        <a:spcAft>
                          <a:spcPts val="0"/>
                        </a:spcAft>
                      </a:pPr>
                      <a:r>
                        <a:rPr lang="en-US" sz="800" dirty="0">
                          <a:solidFill>
                            <a:srgbClr val="C2D69A"/>
                          </a:solidFill>
                          <a:latin typeface="Arial"/>
                          <a:ea typeface="Times New Roman"/>
                          <a:cs typeface="Times New Roman"/>
                        </a:rPr>
                        <a:t>Variable</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PC10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C2D69A"/>
                          </a:solidFill>
                          <a:latin typeface="Arial"/>
                          <a:ea typeface="Times New Roman"/>
                          <a:cs typeface="Times New Roman"/>
                        </a:rPr>
                        <a:t>PC12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Ingresos_Totales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0.346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0.322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-0.74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Ingresos_Conyuge_Totales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Gastos_Familiares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0.317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0.253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0.197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0.103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-0.76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Ingreso_Neto_Familiar</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0.355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dirty="0">
                          <a:solidFill>
                            <a:srgbClr val="000000"/>
                          </a:solidFill>
                          <a:latin typeface="Arial"/>
                          <a:ea typeface="Times New Roman"/>
                          <a:cs typeface="Times New Roman"/>
                        </a:rPr>
                        <a:t>0.07</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0.525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0.646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Activos_Totales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0.193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0.525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0.656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Pasivos_Totales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0.337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0.683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0.016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0.003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Capacidad_de_Pago</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dirty="0">
                          <a:solidFill>
                            <a:srgbClr val="000000"/>
                          </a:solidFill>
                          <a:latin typeface="Arial"/>
                          <a:ea typeface="Times New Roman"/>
                          <a:cs typeface="Times New Roman"/>
                        </a:rPr>
                        <a:t>-0.33</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-0.66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0.031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Monto_Original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0.396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0.836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0.076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Saldo_Capital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0.315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0.399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0.077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0.027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0.679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Saldo_Total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0.316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0.397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0.086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0.037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-0.73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0500">
                <a:tc>
                  <a:txBody>
                    <a:bodyPr/>
                    <a:lstStyle/>
                    <a:p>
                      <a:pPr algn="ctr">
                        <a:lnSpc>
                          <a:spcPct val="115000"/>
                        </a:lnSpc>
                        <a:spcAft>
                          <a:spcPts val="0"/>
                        </a:spcAft>
                      </a:pPr>
                      <a:r>
                        <a:rPr lang="en-US" sz="800">
                          <a:solidFill>
                            <a:srgbClr val="C2D69A"/>
                          </a:solidFill>
                          <a:latin typeface="Arial"/>
                          <a:ea typeface="Times New Roman"/>
                          <a:cs typeface="Times New Roman"/>
                        </a:rPr>
                        <a:t>Valor_Cuota</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0.197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0.087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0.463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0.448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0.519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0.009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93675">
                <a:tc>
                  <a:txBody>
                    <a:bodyPr/>
                    <a:lstStyle/>
                    <a:p>
                      <a:pPr algn="ctr">
                        <a:lnSpc>
                          <a:spcPct val="115000"/>
                        </a:lnSpc>
                        <a:spcAft>
                          <a:spcPts val="0"/>
                        </a:spcAft>
                      </a:pPr>
                      <a:r>
                        <a:rPr lang="en-US" sz="800">
                          <a:solidFill>
                            <a:srgbClr val="C2D69A"/>
                          </a:solidFill>
                          <a:latin typeface="Arial"/>
                          <a:ea typeface="Times New Roman"/>
                          <a:cs typeface="Times New Roman"/>
                        </a:rPr>
                        <a:t>Pagos_Ultimos_12_meses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0.299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0.271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0.594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0.199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-0.37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-0.04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a:solidFill>
                            <a:srgbClr val="000000"/>
                          </a:solidFill>
                          <a:latin typeface="Arial"/>
                          <a:ea typeface="Times New Roman"/>
                          <a:cs typeface="Times New Roman"/>
                        </a:rPr>
                        <a:t>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800" dirty="0">
                          <a:solidFill>
                            <a:srgbClr val="000000"/>
                          </a:solidFill>
                          <a:latin typeface="Arial"/>
                          <a:ea typeface="Times New Roman"/>
                          <a:cs typeface="Times New Roman"/>
                        </a:rPr>
                        <a:t>0</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6" name="5 Rectángulo"/>
          <p:cNvSpPr/>
          <p:nvPr/>
        </p:nvSpPr>
        <p:spPr>
          <a:xfrm>
            <a:off x="776536" y="1340768"/>
            <a:ext cx="8352928" cy="1080120"/>
          </a:xfrm>
          <a:prstGeom prst="rect">
            <a:avLst/>
          </a:prstGeom>
        </p:spPr>
        <p:txBody>
          <a:bodyPr wrap="square">
            <a:spAutoFit/>
          </a:bodyPr>
          <a:lstStyle/>
          <a:p>
            <a:pPr algn="just"/>
            <a:r>
              <a:rPr lang="es-EC" dirty="0" smtClean="0">
                <a:solidFill>
                  <a:schemeClr val="accent5">
                    <a:lumMod val="75000"/>
                  </a:schemeClr>
                </a:solidFill>
              </a:rPr>
              <a:t>El objetivo es tomar el número suficiente de componentes principales con el fin de explicar la mayor parte de la variabilidad de los datos por menos variables que las observables</a:t>
            </a:r>
            <a:endParaRPr lang="es-EC" dirty="0">
              <a:solidFill>
                <a:schemeClr val="accent5">
                  <a:lumMod val="75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2648744" y="2708920"/>
          <a:ext cx="4752526" cy="3411665"/>
        </p:xfrm>
        <a:graphic>
          <a:graphicData uri="http://schemas.openxmlformats.org/drawingml/2006/table">
            <a:tbl>
              <a:tblPr/>
              <a:tblGrid>
                <a:gridCol w="2327222"/>
                <a:gridCol w="784658"/>
                <a:gridCol w="838156"/>
                <a:gridCol w="802490"/>
              </a:tblGrid>
              <a:tr h="266946">
                <a:tc>
                  <a:txBody>
                    <a:bodyPr/>
                    <a:lstStyle/>
                    <a:p>
                      <a:pPr algn="just">
                        <a:lnSpc>
                          <a:spcPct val="115000"/>
                        </a:lnSpc>
                        <a:spcAft>
                          <a:spcPts val="0"/>
                        </a:spcAft>
                      </a:pPr>
                      <a:r>
                        <a:rPr lang="en-US" sz="1000" b="1" dirty="0">
                          <a:solidFill>
                            <a:srgbClr val="C2D69A"/>
                          </a:solidFill>
                          <a:latin typeface="Arial"/>
                          <a:ea typeface="Times New Roman"/>
                          <a:cs typeface="Times New Roman"/>
                        </a:rPr>
                        <a:t>Variable</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1000">
                          <a:solidFill>
                            <a:srgbClr val="C2D69A"/>
                          </a:solidFill>
                          <a:latin typeface="Arial"/>
                          <a:ea typeface="Times New Roman"/>
                          <a:cs typeface="Times New Roman"/>
                        </a:rPr>
                        <a:t>PC1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1000">
                          <a:solidFill>
                            <a:srgbClr val="C2D69A"/>
                          </a:solidFill>
                          <a:latin typeface="Arial"/>
                          <a:ea typeface="Times New Roman"/>
                          <a:cs typeface="Times New Roman"/>
                        </a:rPr>
                        <a:t>PC2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1000">
                          <a:solidFill>
                            <a:srgbClr val="C2D69A"/>
                          </a:solidFill>
                          <a:latin typeface="Arial"/>
                          <a:ea typeface="Times New Roman"/>
                          <a:cs typeface="Times New Roman"/>
                        </a:rPr>
                        <a:t>PC3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Ingresos_Totales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0.346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0.24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08313">
                <a:tc>
                  <a:txBody>
                    <a:bodyPr/>
                    <a:lstStyle/>
                    <a:p>
                      <a:pPr algn="just">
                        <a:lnSpc>
                          <a:spcPct val="115000"/>
                        </a:lnSpc>
                        <a:spcAft>
                          <a:spcPts val="0"/>
                        </a:spcAft>
                      </a:pPr>
                      <a:r>
                        <a:rPr lang="en-US" sz="1000">
                          <a:solidFill>
                            <a:srgbClr val="C2D69A"/>
                          </a:solidFill>
                          <a:latin typeface="Arial"/>
                          <a:ea typeface="Times New Roman"/>
                          <a:cs typeface="Times New Roman"/>
                        </a:rPr>
                        <a:t>Ingresos_Conyuge_Totales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-0.484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Gastos_Familiares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0.317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-0.361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0.253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Ingreso_Neto_Familiar</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0.355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-0.348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0.144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Activos_Totales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0.193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-0.107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-0.483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Pasivos_Totales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-0.143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-0.162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Capacidad_de_Pago</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0.314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-0.331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Monto_Original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0.332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0.396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-0.02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Saldo_Capital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0.315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0.399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0.077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Saldo_Total</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0.316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0.397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0.086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Valor_Cuota</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0.197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0.087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0.463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66946">
                <a:tc>
                  <a:txBody>
                    <a:bodyPr/>
                    <a:lstStyle/>
                    <a:p>
                      <a:pPr algn="just">
                        <a:lnSpc>
                          <a:spcPct val="115000"/>
                        </a:lnSpc>
                        <a:spcAft>
                          <a:spcPts val="0"/>
                        </a:spcAft>
                      </a:pPr>
                      <a:r>
                        <a:rPr lang="en-US" sz="1000">
                          <a:solidFill>
                            <a:srgbClr val="C2D69A"/>
                          </a:solidFill>
                          <a:latin typeface="Arial"/>
                          <a:ea typeface="Times New Roman"/>
                          <a:cs typeface="Times New Roman"/>
                        </a:rPr>
                        <a:t>Pagos_Ultimos_12_meses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a:solidFill>
                            <a:srgbClr val="000000"/>
                          </a:solidFill>
                          <a:latin typeface="Arial"/>
                          <a:ea typeface="Times New Roman"/>
                          <a:cs typeface="Times New Roman"/>
                        </a:rPr>
                        <a:t>0.299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n-US" sz="1000" dirty="0">
                          <a:solidFill>
                            <a:srgbClr val="000000"/>
                          </a:solidFill>
                          <a:latin typeface="Arial"/>
                          <a:ea typeface="Times New Roman"/>
                          <a:cs typeface="Times New Roman"/>
                        </a:rPr>
                        <a:t>-0.163</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bl>
          </a:graphicData>
        </a:graphic>
      </p:graphicFrame>
      <p:sp>
        <p:nvSpPr>
          <p:cNvPr id="64515" name="Rectangle 3"/>
          <p:cNvSpPr>
            <a:spLocks noChangeArrowheads="1"/>
          </p:cNvSpPr>
          <p:nvPr/>
        </p:nvSpPr>
        <p:spPr bwMode="auto">
          <a:xfrm>
            <a:off x="524508" y="861680"/>
            <a:ext cx="88569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76475" algn="l"/>
              </a:tabLst>
            </a:pPr>
            <a:r>
              <a:rPr lang="es-EC" sz="2000" dirty="0" smtClean="0">
                <a:solidFill>
                  <a:schemeClr val="accent5">
                    <a:lumMod val="75000"/>
                  </a:schemeClr>
                </a:solidFill>
                <a:ea typeface="Times New Roman" pitchFamily="18" charset="0"/>
                <a:cs typeface="Arial" pitchFamily="34" charset="0"/>
              </a:rPr>
              <a:t>Como resultado de las componentes principales </a:t>
            </a:r>
            <a:r>
              <a:rPr kumimoji="0" lang="es-EC" sz="2000" b="0" i="0" u="none" strike="noStrike" cap="none" normalizeH="0" baseline="0" dirty="0" smtClean="0">
                <a:ln>
                  <a:noFill/>
                </a:ln>
                <a:solidFill>
                  <a:schemeClr val="accent5">
                    <a:lumMod val="75000"/>
                  </a:schemeClr>
                </a:solidFill>
                <a:effectLst/>
                <a:ea typeface="Times New Roman" pitchFamily="18" charset="0"/>
                <a:cs typeface="Arial" pitchFamily="34" charset="0"/>
              </a:rPr>
              <a:t>hemos decidido tomar tres componentes principales pues estas explican un 72.6% de la variabilidad contenida en la muestra, por lo que los vectores propios asociados a los primeros tres valores propios, es decir las combinaciones con máxima varianza, son las componentes principales con las que vamos a trabajar.</a:t>
            </a:r>
            <a:endParaRPr kumimoji="0" lang="es-EC" sz="2000" b="0" i="0" u="none" strike="noStrike" cap="none" normalizeH="0" baseline="0" dirty="0" smtClean="0">
              <a:ln>
                <a:noFill/>
              </a:ln>
              <a:solidFill>
                <a:schemeClr val="accent5">
                  <a:lumMod val="75000"/>
                </a:schemeClr>
              </a:solidFill>
              <a:effectLst/>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332656"/>
            <a:ext cx="8915400" cy="604663"/>
          </a:xfrm>
        </p:spPr>
        <p:txBody>
          <a:bodyPr>
            <a:normAutofit lnSpcReduction="10000"/>
          </a:bodyPr>
          <a:lstStyle/>
          <a:p>
            <a:pPr>
              <a:buNone/>
            </a:pPr>
            <a:r>
              <a:rPr lang="es-EC" dirty="0" smtClean="0"/>
              <a:t>Análisis de </a:t>
            </a:r>
            <a:r>
              <a:rPr lang="es-EC" dirty="0" smtClean="0"/>
              <a:t>Clúster</a:t>
            </a:r>
            <a:endParaRPr lang="es-EC" dirty="0"/>
          </a:p>
        </p:txBody>
      </p:sp>
      <p:graphicFrame>
        <p:nvGraphicFramePr>
          <p:cNvPr id="4" name="3 Tabla"/>
          <p:cNvGraphicFramePr>
            <a:graphicFrameLocks noGrp="1"/>
          </p:cNvGraphicFramePr>
          <p:nvPr/>
        </p:nvGraphicFramePr>
        <p:xfrm>
          <a:off x="2216696" y="3140968"/>
          <a:ext cx="5904656" cy="2736301"/>
        </p:xfrm>
        <a:graphic>
          <a:graphicData uri="http://schemas.openxmlformats.org/drawingml/2006/table">
            <a:tbl>
              <a:tblPr/>
              <a:tblGrid>
                <a:gridCol w="543804"/>
                <a:gridCol w="925931"/>
                <a:gridCol w="896538"/>
                <a:gridCol w="773815"/>
                <a:gridCol w="377721"/>
                <a:gridCol w="667994"/>
                <a:gridCol w="705472"/>
                <a:gridCol w="1013381"/>
              </a:tblGrid>
              <a:tr h="586351">
                <a:tc>
                  <a:txBody>
                    <a:bodyPr/>
                    <a:lstStyle/>
                    <a:p>
                      <a:pPr algn="ctr">
                        <a:lnSpc>
                          <a:spcPct val="115000"/>
                        </a:lnSpc>
                        <a:spcAft>
                          <a:spcPts val="0"/>
                        </a:spcAft>
                      </a:pPr>
                      <a:r>
                        <a:rPr lang="en-US" sz="900">
                          <a:solidFill>
                            <a:srgbClr val="C2D69A"/>
                          </a:solidFill>
                          <a:latin typeface="Arial"/>
                          <a:ea typeface="Times New Roman"/>
                          <a:cs typeface="Times New Roman"/>
                        </a:rPr>
                        <a:t>Paso</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ctr">
                        <a:lnSpc>
                          <a:spcPct val="115000"/>
                        </a:lnSpc>
                        <a:spcAft>
                          <a:spcPts val="0"/>
                        </a:spcAft>
                      </a:pPr>
                      <a:r>
                        <a:rPr lang="en-US" sz="900">
                          <a:solidFill>
                            <a:srgbClr val="C2D69A"/>
                          </a:solidFill>
                          <a:latin typeface="Arial"/>
                          <a:ea typeface="Times New Roman"/>
                          <a:cs typeface="Times New Roman"/>
                        </a:rPr>
                        <a:t>Numero de Grupos</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900">
                          <a:solidFill>
                            <a:srgbClr val="C2D69A"/>
                          </a:solidFill>
                          <a:latin typeface="Arial"/>
                          <a:ea typeface="Times New Roman"/>
                          <a:cs typeface="Times New Roman"/>
                        </a:rPr>
                        <a:t>Nivel de Semejanza</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900">
                          <a:solidFill>
                            <a:srgbClr val="C2D69A"/>
                          </a:solidFill>
                          <a:latin typeface="Arial"/>
                          <a:ea typeface="Times New Roman"/>
                          <a:cs typeface="Times New Roman"/>
                        </a:rPr>
                        <a:t>Nivel de distancia</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gridSpan="2">
                  <a:txBody>
                    <a:bodyPr/>
                    <a:lstStyle/>
                    <a:p>
                      <a:pPr algn="ctr">
                        <a:lnSpc>
                          <a:spcPct val="115000"/>
                        </a:lnSpc>
                        <a:spcAft>
                          <a:spcPts val="0"/>
                        </a:spcAft>
                      </a:pPr>
                      <a:r>
                        <a:rPr lang="en-US" sz="900">
                          <a:solidFill>
                            <a:srgbClr val="C2D69A"/>
                          </a:solidFill>
                          <a:latin typeface="Arial"/>
                          <a:ea typeface="Times New Roman"/>
                          <a:cs typeface="Times New Roman"/>
                        </a:rPr>
                        <a:t>Grupos incorporados</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hMerge="1">
                  <a:txBody>
                    <a:bodyPr/>
                    <a:lstStyle/>
                    <a:p>
                      <a:endParaRPr lang="es-EC"/>
                    </a:p>
                  </a:txBody>
                  <a:tcPr/>
                </a:tc>
                <a:tc>
                  <a:txBody>
                    <a:bodyPr/>
                    <a:lstStyle/>
                    <a:p>
                      <a:pPr algn="just">
                        <a:lnSpc>
                          <a:spcPct val="115000"/>
                        </a:lnSpc>
                        <a:spcAft>
                          <a:spcPts val="0"/>
                        </a:spcAft>
                      </a:pPr>
                      <a:r>
                        <a:rPr lang="en-US" sz="900">
                          <a:solidFill>
                            <a:srgbClr val="C2D69A"/>
                          </a:solidFill>
                          <a:latin typeface="Arial"/>
                          <a:ea typeface="Times New Roman"/>
                          <a:cs typeface="Times New Roman"/>
                        </a:rPr>
                        <a:t>Nuevo grupo</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just">
                        <a:lnSpc>
                          <a:spcPct val="115000"/>
                        </a:lnSpc>
                        <a:spcAft>
                          <a:spcPts val="0"/>
                        </a:spcAft>
                      </a:pPr>
                      <a:r>
                        <a:rPr lang="en-US" sz="900">
                          <a:solidFill>
                            <a:srgbClr val="C2D69A"/>
                          </a:solidFill>
                          <a:latin typeface="Arial"/>
                          <a:ea typeface="Times New Roman"/>
                          <a:cs typeface="Times New Roman"/>
                        </a:rPr>
                        <a:t>Nuevo grupo observaciones </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99.8835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0.002331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99.2108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0.015784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98.4908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0.030184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95.4972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0.090056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81.6231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0.367538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79.8925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0.402151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75.5228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0.489543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65.9964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0.680072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3</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65.129</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0.69742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5</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10</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61.1224</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0.777551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2</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195450">
                <a:tc>
                  <a:txBody>
                    <a:bodyPr/>
                    <a:lstStyle/>
                    <a:p>
                      <a:pPr algn="r">
                        <a:lnSpc>
                          <a:spcPct val="115000"/>
                        </a:lnSpc>
                        <a:spcAft>
                          <a:spcPts val="0"/>
                        </a:spcAft>
                      </a:pPr>
                      <a:r>
                        <a:rPr lang="en-US" sz="900">
                          <a:solidFill>
                            <a:srgbClr val="000000"/>
                          </a:solidFill>
                          <a:latin typeface="Arial"/>
                          <a:ea typeface="Times New Roman"/>
                          <a:cs typeface="Times New Roman"/>
                        </a:rPr>
                        <a:t>11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59.5046</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0.809907</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8</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a:solidFill>
                            <a:srgbClr val="000000"/>
                          </a:solidFill>
                          <a:latin typeface="Arial"/>
                          <a:ea typeface="Times New Roman"/>
                          <a:cs typeface="Times New Roman"/>
                        </a:rPr>
                        <a:t>1</a:t>
                      </a:r>
                      <a:endParaRPr lang="es-EC" sz="10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r">
                        <a:lnSpc>
                          <a:spcPct val="115000"/>
                        </a:lnSpc>
                        <a:spcAft>
                          <a:spcPts val="0"/>
                        </a:spcAft>
                      </a:pPr>
                      <a:r>
                        <a:rPr lang="en-US" sz="900" dirty="0">
                          <a:solidFill>
                            <a:srgbClr val="000000"/>
                          </a:solidFill>
                          <a:latin typeface="Arial"/>
                          <a:ea typeface="Times New Roman"/>
                          <a:cs typeface="Times New Roman"/>
                        </a:rPr>
                        <a:t>12</a:t>
                      </a:r>
                      <a:endParaRPr lang="es-EC" sz="10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
        <p:nvSpPr>
          <p:cNvPr id="5" name="4 Rectángulo"/>
          <p:cNvSpPr/>
          <p:nvPr/>
        </p:nvSpPr>
        <p:spPr>
          <a:xfrm>
            <a:off x="632520" y="1268761"/>
            <a:ext cx="8712968" cy="1323439"/>
          </a:xfrm>
          <a:prstGeom prst="rect">
            <a:avLst/>
          </a:prstGeom>
        </p:spPr>
        <p:txBody>
          <a:bodyPr wrap="square">
            <a:spAutoFit/>
          </a:bodyPr>
          <a:lstStyle/>
          <a:p>
            <a:pPr algn="just"/>
            <a:r>
              <a:rPr lang="es-EC" sz="2000" dirty="0" smtClean="0">
                <a:solidFill>
                  <a:schemeClr val="accent5">
                    <a:lumMod val="75000"/>
                  </a:schemeClr>
                </a:solidFill>
              </a:rPr>
              <a:t>El objetivo es encontrar un grupo óptimo en el cual las observaciones u objeto dentro de cada clúster sean similares, pero los clúster no similares entre ellos. Esto es, asegurar la homogeneidad dentro de los clúster y la heterogeneidad entre ellos.</a:t>
            </a:r>
            <a:endParaRPr lang="es-EC" sz="2000" dirty="0">
              <a:solidFill>
                <a:schemeClr val="accent5">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648744" y="2492896"/>
            <a:ext cx="4680520" cy="3421138"/>
          </a:xfrm>
          <a:prstGeom prst="rect">
            <a:avLst/>
          </a:prstGeom>
          <a:noFill/>
          <a:ln w="9525" cmpd="dbl">
            <a:solidFill>
              <a:schemeClr val="tx1"/>
            </a:solidFill>
            <a:miter lim="800000"/>
            <a:headEnd/>
            <a:tailEnd/>
          </a:ln>
        </p:spPr>
      </p:pic>
      <p:sp>
        <p:nvSpPr>
          <p:cNvPr id="62465" name="Rectangle 1"/>
          <p:cNvSpPr>
            <a:spLocks noChangeArrowheads="1"/>
          </p:cNvSpPr>
          <p:nvPr/>
        </p:nvSpPr>
        <p:spPr bwMode="auto">
          <a:xfrm>
            <a:off x="804764" y="1268760"/>
            <a:ext cx="82964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C" sz="2000" b="0" i="0" u="none" strike="noStrike" cap="none" normalizeH="0" baseline="0" dirty="0" smtClean="0">
                <a:ln>
                  <a:noFill/>
                </a:ln>
                <a:solidFill>
                  <a:schemeClr val="accent5">
                    <a:lumMod val="75000"/>
                  </a:schemeClr>
                </a:solidFill>
                <a:effectLst/>
                <a:ea typeface="Times New Roman" pitchFamily="18" charset="0"/>
                <a:cs typeface="Arial" pitchFamily="34" charset="0"/>
              </a:rPr>
              <a:t>Tentativamente les podríamos decir que el clúster de la derecha del observador corresponde a información netamente del crédito en cuestión y el clúster de lado de la izquierda es información financiera del cliente en sí.</a:t>
            </a:r>
            <a:endParaRPr kumimoji="0" lang="es-EC" sz="2000" b="0" i="0" u="none" strike="noStrike" cap="none" normalizeH="0" baseline="0" dirty="0" smtClean="0">
              <a:ln>
                <a:noFill/>
              </a:ln>
              <a:solidFill>
                <a:schemeClr val="accent5">
                  <a:lumMod val="75000"/>
                </a:schemeClr>
              </a:solidFill>
              <a:effectLst/>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9095" y="332656"/>
            <a:ext cx="8915400" cy="953196"/>
          </a:xfrm>
        </p:spPr>
        <p:txBody>
          <a:bodyPr>
            <a:normAutofit/>
          </a:bodyPr>
          <a:lstStyle/>
          <a:p>
            <a:r>
              <a:rPr lang="es-EC" sz="3200" dirty="0" smtClean="0"/>
              <a:t>Conclusiones</a:t>
            </a:r>
            <a:endParaRPr lang="es-EC" sz="3200" dirty="0"/>
          </a:p>
        </p:txBody>
      </p:sp>
      <p:sp>
        <p:nvSpPr>
          <p:cNvPr id="4" name="2 Marcador de contenido"/>
          <p:cNvSpPr>
            <a:spLocks noGrp="1"/>
          </p:cNvSpPr>
          <p:nvPr>
            <p:ph idx="1"/>
          </p:nvPr>
        </p:nvSpPr>
        <p:spPr>
          <a:xfrm>
            <a:off x="560512" y="1484784"/>
            <a:ext cx="8915400" cy="4525963"/>
          </a:xfrm>
        </p:spPr>
        <p:txBody>
          <a:bodyPr>
            <a:normAutofit lnSpcReduction="10000"/>
          </a:bodyPr>
          <a:lstStyle/>
          <a:p>
            <a:pPr algn="just"/>
            <a:r>
              <a:rPr lang="es-EC" sz="2000" dirty="0" smtClean="0"/>
              <a:t>Destacar la gestión realizada por la Zona 1, que teniendo un índice de morosidad alto lo redujo considerablemente para el tercer trimestre del año 2009 situándose en un 0.08% destacable, además es importante que en todo el litoral el índice no es muy alto.</a:t>
            </a:r>
          </a:p>
          <a:p>
            <a:pPr algn="just"/>
            <a:endParaRPr lang="es-EC" sz="2000" dirty="0" smtClean="0"/>
          </a:p>
          <a:p>
            <a:pPr algn="just"/>
            <a:r>
              <a:rPr lang="es-EC" sz="2000" dirty="0" smtClean="0"/>
              <a:t>En la región interandina que abarcan las zonas cuatro y cinco es de considerar que al finalizar el tercer trimestre son las que presentan un mayor índice de morosidad con 0.15% y 0.31% del total de la cartera de créditos por lo que los ejecutivos de negocio están ya implementando medidas para contrarrestar este índice y para el cuarto trimestre reducirlo.</a:t>
            </a:r>
          </a:p>
          <a:p>
            <a:pPr algn="just"/>
            <a:endParaRPr lang="es-EC" sz="2000" dirty="0" smtClean="0"/>
          </a:p>
          <a:p>
            <a:pPr algn="just"/>
            <a:r>
              <a:rPr lang="es-EC" sz="2000" dirty="0" smtClean="0"/>
              <a:t>En el comportamiento por tipo de crédito por naturaleza se tiene que los créditos de Consumo y Comercial son las que concentran un mayor índice de morosidad con un 1.01% y 2.71% por lo que se tienen que aplicar las debidas gestiones para la recuperación de la colocación de estos créditos.</a:t>
            </a:r>
          </a:p>
          <a:p>
            <a:pPr marL="0" indent="0" algn="just"/>
            <a:endParaRPr lang="es-EC" sz="2000" dirty="0" smtClean="0"/>
          </a:p>
          <a:p>
            <a:pPr marL="0" indent="0" algn="just"/>
            <a:endParaRPr lang="es-EC" sz="2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9095" y="476672"/>
            <a:ext cx="8915400" cy="648072"/>
          </a:xfrm>
        </p:spPr>
        <p:txBody>
          <a:bodyPr>
            <a:normAutofit/>
          </a:bodyPr>
          <a:lstStyle/>
          <a:p>
            <a:r>
              <a:rPr lang="es-EC" sz="3200" dirty="0" smtClean="0"/>
              <a:t>Recomendaciones</a:t>
            </a:r>
            <a:endParaRPr lang="es-EC" sz="3200" dirty="0"/>
          </a:p>
        </p:txBody>
      </p:sp>
      <p:sp>
        <p:nvSpPr>
          <p:cNvPr id="3" name="2 Marcador de contenido"/>
          <p:cNvSpPr>
            <a:spLocks noGrp="1"/>
          </p:cNvSpPr>
          <p:nvPr>
            <p:ph idx="1"/>
          </p:nvPr>
        </p:nvSpPr>
        <p:spPr>
          <a:xfrm>
            <a:off x="560512" y="1484784"/>
            <a:ext cx="8915400" cy="4525963"/>
          </a:xfrm>
        </p:spPr>
        <p:txBody>
          <a:bodyPr>
            <a:normAutofit/>
          </a:bodyPr>
          <a:lstStyle/>
          <a:p>
            <a:pPr algn="just"/>
            <a:r>
              <a:rPr lang="es-EC" sz="2000" dirty="0" smtClean="0"/>
              <a:t>La implementación de este Sistema para el área de Auditoría Contable y Auditoría de Colocaciones, sistema que ayudara para una correcta implementación y seguimiento sobre el IMC dentro de la Institución Financiera</a:t>
            </a:r>
            <a:r>
              <a:rPr lang="es-EC" sz="2000" dirty="0" smtClean="0"/>
              <a:t>.</a:t>
            </a:r>
          </a:p>
          <a:p>
            <a:pPr algn="just"/>
            <a:endParaRPr lang="es-EC" sz="2000" dirty="0" smtClean="0"/>
          </a:p>
          <a:p>
            <a:pPr algn="just"/>
            <a:r>
              <a:rPr lang="es-EC" sz="2000" dirty="0" smtClean="0"/>
              <a:t>Los objetivos desarrollados deberán ser comunicados al Auditor Interno como al Comité de Auditoría para que se trabaje en un propósito estándar para el cumplimiento de los mismos</a:t>
            </a:r>
            <a:r>
              <a:rPr lang="es-EC" sz="2000" dirty="0" smtClean="0"/>
              <a:t>.</a:t>
            </a:r>
          </a:p>
          <a:p>
            <a:pPr algn="just"/>
            <a:endParaRPr lang="es-EC" sz="2000" dirty="0" smtClean="0"/>
          </a:p>
          <a:p>
            <a:pPr algn="just"/>
            <a:r>
              <a:rPr lang="es-EC" sz="2000" dirty="0" smtClean="0"/>
              <a:t>La verificación del IMC deberá realizarse conforme lo solicite el Auditor Interno, en las fichas de cada indicador, para de esta manera poder llevar un control desempeño y cumplimiento del plan anual de Auditoría.</a:t>
            </a:r>
          </a:p>
          <a:p>
            <a:pPr algn="just"/>
            <a:endParaRPr lang="es-EC"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60512" y="188640"/>
            <a:ext cx="8915400" cy="864096"/>
          </a:xfrm>
        </p:spPr>
        <p:txBody>
          <a:bodyPr>
            <a:noAutofit/>
          </a:bodyPr>
          <a:lstStyle/>
          <a:p>
            <a:r>
              <a:rPr lang="es-EC" dirty="0" smtClean="0"/>
              <a:t>La Institución Financiera</a:t>
            </a:r>
            <a:r>
              <a:rPr lang="es-EC" sz="1800" dirty="0" smtClean="0"/>
              <a:t/>
            </a:r>
            <a:br>
              <a:rPr lang="es-EC" sz="1800" dirty="0" smtClean="0"/>
            </a:br>
            <a:r>
              <a:rPr lang="es-EC" sz="1800" dirty="0" smtClean="0"/>
              <a:t>Departamento de Auditoría Interna</a:t>
            </a:r>
          </a:p>
        </p:txBody>
      </p:sp>
      <p:sp>
        <p:nvSpPr>
          <p:cNvPr id="3" name="2 Marcador de contenido"/>
          <p:cNvSpPr>
            <a:spLocks noGrp="1"/>
          </p:cNvSpPr>
          <p:nvPr>
            <p:ph idx="1"/>
          </p:nvPr>
        </p:nvSpPr>
        <p:spPr>
          <a:xfrm>
            <a:off x="632520" y="1196752"/>
            <a:ext cx="8915400" cy="1368152"/>
          </a:xfrm>
        </p:spPr>
        <p:txBody>
          <a:bodyPr>
            <a:normAutofit/>
          </a:bodyPr>
          <a:lstStyle/>
          <a:p>
            <a:pPr marL="0" indent="0" algn="just">
              <a:buNone/>
            </a:pPr>
            <a:r>
              <a:rPr lang="es-EC" sz="2000" dirty="0" smtClean="0"/>
              <a:t>El objetivo del departamento es establecer los procedimientos a seguir en la elaboración y ejecución del Plan Anual de Auditoría, y del seguimiento a la regularización de las observaciones y/o recomendaciones del área de Auditoría </a:t>
            </a:r>
            <a:r>
              <a:rPr lang="es-EC" sz="2000" dirty="0" smtClean="0"/>
              <a:t>Interna.</a:t>
            </a:r>
            <a:endParaRPr lang="es-EC" sz="2000" dirty="0" smtClean="0"/>
          </a:p>
          <a:p>
            <a:endParaRPr lang="es-EC" dirty="0"/>
          </a:p>
        </p:txBody>
      </p:sp>
      <p:graphicFrame>
        <p:nvGraphicFramePr>
          <p:cNvPr id="54274" name="Object 2"/>
          <p:cNvGraphicFramePr>
            <a:graphicFrameLocks noChangeAspect="1"/>
          </p:cNvGraphicFramePr>
          <p:nvPr/>
        </p:nvGraphicFramePr>
        <p:xfrm>
          <a:off x="704528" y="2636912"/>
          <a:ext cx="8335019" cy="3550611"/>
        </p:xfrm>
        <a:graphic>
          <a:graphicData uri="http://schemas.openxmlformats.org/presentationml/2006/ole">
            <p:oleObj spid="_x0000_s54274" name="Visio" r:id="rId3" imgW="8578991" imgH="3556915" progId="Visio.Drawing.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Matriz SIPOC de los procesos</a:t>
            </a:r>
          </a:p>
        </p:txBody>
      </p:sp>
      <p:sp>
        <p:nvSpPr>
          <p:cNvPr id="3" name="2 Marcador de contenido"/>
          <p:cNvSpPr>
            <a:spLocks noGrp="1"/>
          </p:cNvSpPr>
          <p:nvPr>
            <p:ph idx="1"/>
          </p:nvPr>
        </p:nvSpPr>
        <p:spPr>
          <a:xfrm>
            <a:off x="488504" y="1340768"/>
            <a:ext cx="8915400" cy="820685"/>
          </a:xfrm>
        </p:spPr>
        <p:txBody>
          <a:bodyPr>
            <a:normAutofit/>
          </a:bodyPr>
          <a:lstStyle/>
          <a:p>
            <a:pPr marL="0" indent="0">
              <a:buNone/>
            </a:pPr>
            <a:r>
              <a:rPr lang="es-EC" sz="2000" dirty="0" smtClean="0"/>
              <a:t>En la matriz SIPOC se identifican las entradas, salidas, responsables y actividades de cada uno de los </a:t>
            </a:r>
            <a:r>
              <a:rPr lang="es-EC" sz="2000" dirty="0" smtClean="0"/>
              <a:t>procesos.</a:t>
            </a:r>
            <a:endParaRPr lang="es-EC" sz="2000" dirty="0"/>
          </a:p>
        </p:txBody>
      </p:sp>
      <p:sp>
        <p:nvSpPr>
          <p:cNvPr id="40962" name="Rectangle 2"/>
          <p:cNvSpPr>
            <a:spLocks noChangeArrowheads="1"/>
          </p:cNvSpPr>
          <p:nvPr/>
        </p:nvSpPr>
        <p:spPr bwMode="auto">
          <a:xfrm>
            <a:off x="3" y="-215750"/>
            <a:ext cx="216734" cy="431499"/>
          </a:xfrm>
          <a:prstGeom prst="rect">
            <a:avLst/>
          </a:prstGeom>
          <a:noFill/>
          <a:ln w="9525">
            <a:noFill/>
            <a:miter lim="800000"/>
            <a:headEnd/>
            <a:tailEnd/>
          </a:ln>
          <a:effectLst/>
        </p:spPr>
        <p:txBody>
          <a:bodyPr vert="horz" wrap="none" lIns="107287" tIns="53643" rIns="107287" bIns="53643" numCol="1" anchor="ctr" anchorCtr="0" compatLnSpc="1">
            <a:prstTxWarp prst="textNoShape">
              <a:avLst/>
            </a:prstTxWarp>
            <a:spAutoFit/>
          </a:bodyPr>
          <a:lstStyle/>
          <a:p>
            <a:endParaRPr lang="es-EC"/>
          </a:p>
        </p:txBody>
      </p:sp>
      <p:graphicFrame>
        <p:nvGraphicFramePr>
          <p:cNvPr id="40961" name="Object 1"/>
          <p:cNvGraphicFramePr>
            <a:graphicFrameLocks noChangeAspect="1"/>
          </p:cNvGraphicFramePr>
          <p:nvPr/>
        </p:nvGraphicFramePr>
        <p:xfrm>
          <a:off x="632520" y="2348880"/>
          <a:ext cx="8814979" cy="3816424"/>
        </p:xfrm>
        <a:graphic>
          <a:graphicData uri="http://schemas.openxmlformats.org/presentationml/2006/ole">
            <p:oleObj spid="_x0000_s40961" name="Hoja de cálculo" r:id="rId3" imgW="9191743" imgH="4372043"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Sistema de Indicadores de Gestión para el Control de la Morosidad</a:t>
            </a:r>
            <a:endParaRPr lang="es-EC" dirty="0"/>
          </a:p>
        </p:txBody>
      </p:sp>
      <p:grpSp>
        <p:nvGrpSpPr>
          <p:cNvPr id="4" name="3 Grupo"/>
          <p:cNvGrpSpPr/>
          <p:nvPr/>
        </p:nvGrpSpPr>
        <p:grpSpPr>
          <a:xfrm>
            <a:off x="648559" y="1555220"/>
            <a:ext cx="8636822" cy="1172589"/>
            <a:chOff x="0" y="0"/>
            <a:chExt cx="7972451" cy="1172589"/>
          </a:xfrm>
          <a:noFill/>
          <a:scene3d>
            <a:camera prst="orthographicFront"/>
            <a:lightRig rig="flat" dir="t"/>
          </a:scene3d>
        </p:grpSpPr>
        <p:sp>
          <p:nvSpPr>
            <p:cNvPr id="14" name="13 Rectángulo redondeado"/>
            <p:cNvSpPr/>
            <p:nvPr/>
          </p:nvSpPr>
          <p:spPr>
            <a:xfrm>
              <a:off x="0" y="0"/>
              <a:ext cx="7972451" cy="1172589"/>
            </a:xfrm>
            <a:prstGeom prst="roundRect">
              <a:avLst>
                <a:gd name="adj" fmla="val 10000"/>
              </a:avLst>
            </a:prstGeom>
            <a:grpFill/>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5" name="14 Rectángulo"/>
            <p:cNvSpPr/>
            <p:nvPr/>
          </p:nvSpPr>
          <p:spPr>
            <a:xfrm>
              <a:off x="1711749" y="0"/>
              <a:ext cx="6260702" cy="11725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460289">
                <a:lnSpc>
                  <a:spcPct val="90000"/>
                </a:lnSpc>
                <a:spcBef>
                  <a:spcPct val="0"/>
                </a:spcBef>
                <a:spcAft>
                  <a:spcPct val="35000"/>
                </a:spcAft>
              </a:pPr>
              <a:r>
                <a:rPr lang="es-EC" sz="3300" dirty="0" smtClean="0">
                  <a:latin typeface="Calibri" pitchFamily="34" charset="0"/>
                </a:rPr>
                <a:t>Mantener un bajo nivel en morosidad de cartera de clientes.</a:t>
              </a:r>
              <a:endParaRPr lang="es-EC" sz="3300" dirty="0">
                <a:latin typeface="Calibri" pitchFamily="34" charset="0"/>
              </a:endParaRPr>
            </a:p>
          </p:txBody>
        </p:sp>
      </p:grpSp>
      <p:grpSp>
        <p:nvGrpSpPr>
          <p:cNvPr id="5" name="4 Grupo"/>
          <p:cNvGrpSpPr/>
          <p:nvPr/>
        </p:nvGrpSpPr>
        <p:grpSpPr>
          <a:xfrm>
            <a:off x="648559" y="2845068"/>
            <a:ext cx="8636822" cy="1172589"/>
            <a:chOff x="0" y="1289847"/>
            <a:chExt cx="7972451" cy="1172589"/>
          </a:xfrm>
          <a:noFill/>
          <a:scene3d>
            <a:camera prst="orthographicFront"/>
            <a:lightRig rig="flat" dir="t"/>
          </a:scene3d>
        </p:grpSpPr>
        <p:sp>
          <p:nvSpPr>
            <p:cNvPr id="12" name="11 Rectángulo redondeado"/>
            <p:cNvSpPr/>
            <p:nvPr/>
          </p:nvSpPr>
          <p:spPr>
            <a:xfrm>
              <a:off x="0" y="1289847"/>
              <a:ext cx="7972451" cy="1172589"/>
            </a:xfrm>
            <a:prstGeom prst="roundRect">
              <a:avLst>
                <a:gd name="adj" fmla="val 10000"/>
              </a:avLst>
            </a:prstGeom>
            <a:grpFill/>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3" name="12 Rectángulo"/>
            <p:cNvSpPr/>
            <p:nvPr/>
          </p:nvSpPr>
          <p:spPr>
            <a:xfrm>
              <a:off x="1711749" y="1289847"/>
              <a:ext cx="6260702" cy="11725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460289">
                <a:lnSpc>
                  <a:spcPct val="90000"/>
                </a:lnSpc>
                <a:spcBef>
                  <a:spcPct val="0"/>
                </a:spcBef>
                <a:spcAft>
                  <a:spcPct val="35000"/>
                </a:spcAft>
              </a:pPr>
              <a:r>
                <a:rPr lang="es-EC" sz="3300" dirty="0" smtClean="0">
                  <a:latin typeface="Calibri" pitchFamily="34" charset="0"/>
                </a:rPr>
                <a:t>Lograr: Que los aumentar el número de cuentas por agente</a:t>
              </a:r>
              <a:endParaRPr lang="es-EC" sz="3300" dirty="0">
                <a:latin typeface="Calibri" pitchFamily="34" charset="0"/>
              </a:endParaRPr>
            </a:p>
          </p:txBody>
        </p:sp>
      </p:grpSp>
      <p:grpSp>
        <p:nvGrpSpPr>
          <p:cNvPr id="6" name="5 Grupo"/>
          <p:cNvGrpSpPr/>
          <p:nvPr/>
        </p:nvGrpSpPr>
        <p:grpSpPr>
          <a:xfrm>
            <a:off x="648559" y="4134916"/>
            <a:ext cx="8636822" cy="1172589"/>
            <a:chOff x="0" y="2579695"/>
            <a:chExt cx="7972451" cy="1172589"/>
          </a:xfrm>
          <a:solidFill>
            <a:schemeClr val="accent5">
              <a:lumMod val="40000"/>
              <a:lumOff val="60000"/>
            </a:schemeClr>
          </a:solidFill>
          <a:scene3d>
            <a:camera prst="orthographicFront"/>
            <a:lightRig rig="flat" dir="t"/>
          </a:scene3d>
        </p:grpSpPr>
        <p:sp>
          <p:nvSpPr>
            <p:cNvPr id="10" name="9 Rectángulo redondeado"/>
            <p:cNvSpPr/>
            <p:nvPr/>
          </p:nvSpPr>
          <p:spPr>
            <a:xfrm>
              <a:off x="0" y="2579695"/>
              <a:ext cx="7972451" cy="1172589"/>
            </a:xfrm>
            <a:prstGeom prst="roundRect">
              <a:avLst>
                <a:gd name="adj" fmla="val 10000"/>
              </a:avLst>
            </a:prstGeom>
            <a:noFill/>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11" name="10 Rectángulo"/>
            <p:cNvSpPr/>
            <p:nvPr/>
          </p:nvSpPr>
          <p:spPr>
            <a:xfrm>
              <a:off x="1711749" y="2579695"/>
              <a:ext cx="6260702" cy="1172589"/>
            </a:xfrm>
            <a:prstGeom prst="rect">
              <a:avLst/>
            </a:prstGeom>
            <a:no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460289">
                <a:lnSpc>
                  <a:spcPct val="90000"/>
                </a:lnSpc>
                <a:spcBef>
                  <a:spcPct val="0"/>
                </a:spcBef>
                <a:spcAft>
                  <a:spcPct val="35000"/>
                </a:spcAft>
              </a:pPr>
              <a:r>
                <a:rPr lang="es-EC" sz="3300" dirty="0" smtClean="0">
                  <a:latin typeface="Calibri" pitchFamily="34" charset="0"/>
                </a:rPr>
                <a:t>Mantener al día a los altos mandos para la toma de decisiones.</a:t>
              </a:r>
              <a:endParaRPr lang="es-EC" sz="3300" dirty="0">
                <a:latin typeface="Calibri" pitchFamily="34" charset="0"/>
              </a:endParaRPr>
            </a:p>
          </p:txBody>
        </p:sp>
      </p:grpSp>
      <p:grpSp>
        <p:nvGrpSpPr>
          <p:cNvPr id="7" name="6 Grupo"/>
          <p:cNvGrpSpPr/>
          <p:nvPr/>
        </p:nvGrpSpPr>
        <p:grpSpPr>
          <a:xfrm>
            <a:off x="648559" y="5424764"/>
            <a:ext cx="8636822" cy="1172589"/>
            <a:chOff x="0" y="3869543"/>
            <a:chExt cx="7972451" cy="1172589"/>
          </a:xfrm>
          <a:noFill/>
          <a:scene3d>
            <a:camera prst="orthographicFront"/>
            <a:lightRig rig="flat" dir="t"/>
          </a:scene3d>
        </p:grpSpPr>
        <p:sp>
          <p:nvSpPr>
            <p:cNvPr id="8" name="7 Rectángulo redondeado"/>
            <p:cNvSpPr/>
            <p:nvPr/>
          </p:nvSpPr>
          <p:spPr>
            <a:xfrm>
              <a:off x="0" y="3869543"/>
              <a:ext cx="7972451" cy="1172589"/>
            </a:xfrm>
            <a:prstGeom prst="roundRect">
              <a:avLst>
                <a:gd name="adj" fmla="val 10000"/>
              </a:avLst>
            </a:prstGeom>
            <a:grpFill/>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sp>
        <p:sp>
          <p:nvSpPr>
            <p:cNvPr id="9" name="8 Rectángulo"/>
            <p:cNvSpPr/>
            <p:nvPr/>
          </p:nvSpPr>
          <p:spPr>
            <a:xfrm>
              <a:off x="1711749" y="3869543"/>
              <a:ext cx="6260702" cy="1172589"/>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just" defTabSz="1460289">
                <a:lnSpc>
                  <a:spcPct val="90000"/>
                </a:lnSpc>
                <a:spcBef>
                  <a:spcPct val="0"/>
                </a:spcBef>
                <a:spcAft>
                  <a:spcPct val="35000"/>
                </a:spcAft>
              </a:pPr>
              <a:r>
                <a:rPr lang="es-EC" sz="3300" dirty="0" smtClean="0">
                  <a:latin typeface="Calibri" pitchFamily="34" charset="0"/>
                </a:rPr>
                <a:t>Mejora de procesos existentes</a:t>
              </a:r>
              <a:endParaRPr lang="es-EC" sz="3300" dirty="0">
                <a:latin typeface="Calibri" pitchFamily="34" charset="0"/>
              </a:endParaRPr>
            </a:p>
          </p:txBody>
        </p:sp>
      </p:grpSp>
      <p:pic>
        <p:nvPicPr>
          <p:cNvPr id="1026" name="Picture 2" descr="C:\Users\Alex\Pictures\Tesina\Euros.jpg"/>
          <p:cNvPicPr>
            <a:picLocks noChangeAspect="1" noChangeArrowheads="1"/>
          </p:cNvPicPr>
          <p:nvPr/>
        </p:nvPicPr>
        <p:blipFill>
          <a:blip r:embed="rId2" cstate="print"/>
          <a:srcRect/>
          <a:stretch>
            <a:fillRect/>
          </a:stretch>
        </p:blipFill>
        <p:spPr bwMode="auto">
          <a:xfrm>
            <a:off x="1052570" y="1628800"/>
            <a:ext cx="978899" cy="903600"/>
          </a:xfrm>
          <a:prstGeom prst="rect">
            <a:avLst/>
          </a:prstGeom>
          <a:noFill/>
        </p:spPr>
      </p:pic>
      <p:pic>
        <p:nvPicPr>
          <p:cNvPr id="1027" name="Picture 3" descr="C:\Users\Alex\Pictures\Tesina\clientes.jpg"/>
          <p:cNvPicPr>
            <a:picLocks noChangeAspect="1" noChangeArrowheads="1"/>
          </p:cNvPicPr>
          <p:nvPr/>
        </p:nvPicPr>
        <p:blipFill>
          <a:blip r:embed="rId3" cstate="print"/>
          <a:srcRect/>
          <a:stretch>
            <a:fillRect/>
          </a:stretch>
        </p:blipFill>
        <p:spPr bwMode="auto">
          <a:xfrm>
            <a:off x="974561" y="2996952"/>
            <a:ext cx="1118744" cy="903600"/>
          </a:xfrm>
          <a:prstGeom prst="rect">
            <a:avLst/>
          </a:prstGeom>
          <a:noFill/>
        </p:spPr>
      </p:pic>
      <p:pic>
        <p:nvPicPr>
          <p:cNvPr id="1028" name="Picture 4" descr="C:\Users\Alex\Pictures\Tesina\tasa-de-morosidad.jpg"/>
          <p:cNvPicPr>
            <a:picLocks noChangeAspect="1" noChangeArrowheads="1"/>
          </p:cNvPicPr>
          <p:nvPr/>
        </p:nvPicPr>
        <p:blipFill>
          <a:blip r:embed="rId4" cstate="print"/>
          <a:srcRect/>
          <a:stretch>
            <a:fillRect/>
          </a:stretch>
        </p:blipFill>
        <p:spPr bwMode="auto">
          <a:xfrm>
            <a:off x="974557" y="4221087"/>
            <a:ext cx="1119300" cy="1033200"/>
          </a:xfrm>
          <a:prstGeom prst="rect">
            <a:avLst/>
          </a:prstGeom>
          <a:noFill/>
        </p:spPr>
      </p:pic>
      <p:pic>
        <p:nvPicPr>
          <p:cNvPr id="1029" name="Picture 5"/>
          <p:cNvPicPr>
            <a:picLocks noChangeAspect="1" noChangeArrowheads="1"/>
          </p:cNvPicPr>
          <p:nvPr/>
        </p:nvPicPr>
        <p:blipFill>
          <a:blip r:embed="rId5" cstate="print"/>
          <a:srcRect/>
          <a:stretch>
            <a:fillRect/>
          </a:stretch>
        </p:blipFill>
        <p:spPr bwMode="auto">
          <a:xfrm>
            <a:off x="1052567" y="5589240"/>
            <a:ext cx="1014113" cy="8640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Indicadores de Gestión</a:t>
            </a:r>
            <a:endParaRPr lang="es-EC" dirty="0"/>
          </a:p>
        </p:txBody>
      </p:sp>
      <p:sp>
        <p:nvSpPr>
          <p:cNvPr id="8" name="7 Marcador de contenido"/>
          <p:cNvSpPr>
            <a:spLocks noGrp="1"/>
          </p:cNvSpPr>
          <p:nvPr>
            <p:ph idx="1"/>
          </p:nvPr>
        </p:nvSpPr>
        <p:spPr>
          <a:xfrm>
            <a:off x="488504" y="1340768"/>
            <a:ext cx="8915400" cy="1900807"/>
          </a:xfrm>
        </p:spPr>
        <p:txBody>
          <a:bodyPr>
            <a:normAutofit lnSpcReduction="10000"/>
          </a:bodyPr>
          <a:lstStyle/>
          <a:p>
            <a:pPr marL="0" indent="0" algn="just">
              <a:buNone/>
            </a:pPr>
            <a:r>
              <a:rPr lang="es-EC" sz="2000" dirty="0" smtClean="0"/>
              <a:t>En la administración lo fundamental es el control de los procesos, por lo que definiendo un proceso como una sucesión de etapas lógicas organizadas que tienen como resultado un producto que alguien usa, </a:t>
            </a:r>
            <a:r>
              <a:rPr lang="es-EC" sz="2000" dirty="0" smtClean="0"/>
              <a:t>un indicador seria </a:t>
            </a:r>
            <a:r>
              <a:rPr lang="es-EC" sz="2000" dirty="0" smtClean="0"/>
              <a:t>un dato o conjunto de datos que ayudan a medir objetivamente la evolución de un proceso o de una actividad</a:t>
            </a:r>
            <a:r>
              <a:rPr lang="es-EC" sz="2000" dirty="0" smtClean="0"/>
              <a:t>. </a:t>
            </a:r>
            <a:r>
              <a:rPr lang="es-EC" sz="2000" dirty="0" smtClean="0"/>
              <a:t>Los indicadores de gestión están relacionados con los ratios que nos permiten administrar realmente un </a:t>
            </a:r>
            <a:r>
              <a:rPr lang="es-EC" sz="2000" dirty="0" smtClean="0"/>
              <a:t>proceso.</a:t>
            </a:r>
            <a:endParaRPr lang="es-EC" sz="2000" dirty="0"/>
          </a:p>
        </p:txBody>
      </p:sp>
      <p:graphicFrame>
        <p:nvGraphicFramePr>
          <p:cNvPr id="9" name="8 Tabla"/>
          <p:cNvGraphicFramePr>
            <a:graphicFrameLocks noGrp="1"/>
          </p:cNvGraphicFramePr>
          <p:nvPr/>
        </p:nvGraphicFramePr>
        <p:xfrm>
          <a:off x="920552" y="3501008"/>
          <a:ext cx="7992888" cy="2476135"/>
        </p:xfrm>
        <a:graphic>
          <a:graphicData uri="http://schemas.openxmlformats.org/drawingml/2006/table">
            <a:tbl>
              <a:tblPr/>
              <a:tblGrid>
                <a:gridCol w="1496064"/>
                <a:gridCol w="6496824"/>
              </a:tblGrid>
              <a:tr h="298119">
                <a:tc gridSpan="2">
                  <a:txBody>
                    <a:bodyPr/>
                    <a:lstStyle/>
                    <a:p>
                      <a:pPr algn="ctr">
                        <a:lnSpc>
                          <a:spcPct val="115000"/>
                        </a:lnSpc>
                        <a:spcAft>
                          <a:spcPts val="0"/>
                        </a:spcAft>
                      </a:pPr>
                      <a:r>
                        <a:rPr lang="es-EC" sz="1200" b="1" dirty="0">
                          <a:latin typeface="Arial"/>
                          <a:ea typeface="Times New Roman"/>
                          <a:cs typeface="Times New Roman"/>
                        </a:rPr>
                        <a:t>Matriz de Objetivos</a:t>
                      </a:r>
                      <a:endParaRPr lang="es-EC"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s-EC"/>
                    </a:p>
                  </a:txBody>
                  <a:tcPr/>
                </a:tc>
              </a:tr>
              <a:tr h="565111">
                <a:tc>
                  <a:txBody>
                    <a:bodyPr/>
                    <a:lstStyle/>
                    <a:p>
                      <a:pPr algn="l">
                        <a:lnSpc>
                          <a:spcPct val="115000"/>
                        </a:lnSpc>
                        <a:spcAft>
                          <a:spcPts val="0"/>
                        </a:spcAft>
                      </a:pPr>
                      <a:r>
                        <a:rPr lang="es-EC" sz="1200" b="1">
                          <a:latin typeface="Arial"/>
                          <a:ea typeface="Times New Roman"/>
                          <a:cs typeface="Times New Roman"/>
                        </a:rPr>
                        <a:t>Objetivo 1:</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es-EC" sz="1200">
                          <a:latin typeface="Arial"/>
                          <a:ea typeface="Times New Roman"/>
                          <a:cs typeface="Times New Roman"/>
                        </a:rPr>
                        <a:t>Conocer el número de clientes vencidos en la base de la cartera de la nueva administración. (Operaciones Activas vigentes mayores a 1 de Noviembre de 2001).</a:t>
                      </a:r>
                      <a:endParaRPr lang="es-EC"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889">
                <a:tc>
                  <a:txBody>
                    <a:bodyPr/>
                    <a:lstStyle/>
                    <a:p>
                      <a:pPr algn="l">
                        <a:lnSpc>
                          <a:spcPct val="115000"/>
                        </a:lnSpc>
                        <a:spcAft>
                          <a:spcPts val="0"/>
                        </a:spcAft>
                      </a:pPr>
                      <a:r>
                        <a:rPr lang="es-EC" sz="1200" b="1">
                          <a:latin typeface="Arial"/>
                          <a:ea typeface="Times New Roman"/>
                          <a:cs typeface="Times New Roman"/>
                        </a:rPr>
                        <a:t>Objetivo 2:</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es-EC" sz="1200">
                          <a:latin typeface="Arial"/>
                          <a:ea typeface="Times New Roman"/>
                          <a:cs typeface="Times New Roman"/>
                        </a:rPr>
                        <a:t>Conocer el número de operaciones vencidas que se registran en la base de la cartera, estableciendo la proporción que representan para toda la cartera de clientes.</a:t>
                      </a:r>
                      <a:endParaRPr lang="es-EC"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7231">
                <a:tc>
                  <a:txBody>
                    <a:bodyPr/>
                    <a:lstStyle/>
                    <a:p>
                      <a:pPr algn="l">
                        <a:lnSpc>
                          <a:spcPct val="115000"/>
                        </a:lnSpc>
                        <a:spcAft>
                          <a:spcPts val="0"/>
                        </a:spcAft>
                      </a:pPr>
                      <a:r>
                        <a:rPr lang="es-EC" sz="1200" b="1">
                          <a:latin typeface="Arial"/>
                          <a:ea typeface="Times New Roman"/>
                          <a:cs typeface="Times New Roman"/>
                        </a:rPr>
                        <a:t>Objetivo 3:</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es-EC" sz="1200">
                          <a:latin typeface="Arial"/>
                          <a:ea typeface="Times New Roman"/>
                          <a:cs typeface="Times New Roman"/>
                        </a:rPr>
                        <a:t>Determinar el monto ascendiente del total de las operaciones correspondientes a cartera (cuenta 14), aceptaciones bancarias (cuenta 15)  y contingentes (cuenta 64).</a:t>
                      </a:r>
                      <a:endParaRPr lang="es-EC"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679">
                <a:tc>
                  <a:txBody>
                    <a:bodyPr/>
                    <a:lstStyle/>
                    <a:p>
                      <a:pPr algn="l">
                        <a:lnSpc>
                          <a:spcPct val="115000"/>
                        </a:lnSpc>
                        <a:spcAft>
                          <a:spcPts val="0"/>
                        </a:spcAft>
                      </a:pPr>
                      <a:r>
                        <a:rPr lang="es-EC" sz="1200" b="1">
                          <a:latin typeface="Arial"/>
                          <a:ea typeface="Times New Roman"/>
                          <a:cs typeface="Times New Roman"/>
                        </a:rPr>
                        <a:t>Objetivo 4:</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es-EC" sz="1200">
                          <a:latin typeface="Arial"/>
                          <a:ea typeface="Times New Roman"/>
                          <a:cs typeface="Times New Roman"/>
                        </a:rPr>
                        <a:t>Determinar el número de operaciones que maneja cada uno de los ejecutivos de negocio.</a:t>
                      </a:r>
                      <a:endParaRPr lang="es-EC" sz="1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106">
                <a:tc>
                  <a:txBody>
                    <a:bodyPr/>
                    <a:lstStyle/>
                    <a:p>
                      <a:pPr algn="l">
                        <a:lnSpc>
                          <a:spcPct val="115000"/>
                        </a:lnSpc>
                        <a:spcAft>
                          <a:spcPts val="0"/>
                        </a:spcAft>
                      </a:pPr>
                      <a:r>
                        <a:rPr lang="es-EC" sz="1200" b="1">
                          <a:latin typeface="Arial"/>
                          <a:ea typeface="Times New Roman"/>
                          <a:cs typeface="Times New Roman"/>
                        </a:rPr>
                        <a:t>Objetivo 5:</a:t>
                      </a:r>
                      <a:endParaRPr lang="es-EC"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just">
                        <a:lnSpc>
                          <a:spcPct val="115000"/>
                        </a:lnSpc>
                        <a:spcAft>
                          <a:spcPts val="0"/>
                        </a:spcAft>
                      </a:pPr>
                      <a:r>
                        <a:rPr lang="es-EC" sz="1200" dirty="0">
                          <a:latin typeface="Arial"/>
                          <a:ea typeface="Times New Roman"/>
                          <a:cs typeface="Times New Roman"/>
                        </a:rPr>
                        <a:t>Conocer la Morosidad Neta del Capital Vencido.</a:t>
                      </a:r>
                      <a:endParaRPr lang="es-EC"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95300" y="404665"/>
            <a:ext cx="8915400" cy="648072"/>
          </a:xfrm>
        </p:spPr>
        <p:txBody>
          <a:bodyPr>
            <a:normAutofit/>
          </a:bodyPr>
          <a:lstStyle/>
          <a:p>
            <a:pPr>
              <a:buNone/>
            </a:pPr>
            <a:r>
              <a:rPr lang="es-EC" dirty="0" smtClean="0"/>
              <a:t>Flujo grama </a:t>
            </a:r>
            <a:r>
              <a:rPr lang="es-EC" dirty="0" smtClean="0"/>
              <a:t>del proceso</a:t>
            </a:r>
          </a:p>
          <a:p>
            <a:pPr>
              <a:buNone/>
            </a:pPr>
            <a:endParaRPr lang="es-EC" dirty="0" smtClean="0"/>
          </a:p>
        </p:txBody>
      </p:sp>
      <p:sp>
        <p:nvSpPr>
          <p:cNvPr id="41986" name="Rectangle 2"/>
          <p:cNvSpPr>
            <a:spLocks noChangeArrowheads="1"/>
          </p:cNvSpPr>
          <p:nvPr/>
        </p:nvSpPr>
        <p:spPr bwMode="auto">
          <a:xfrm>
            <a:off x="3" y="-215750"/>
            <a:ext cx="216734" cy="431499"/>
          </a:xfrm>
          <a:prstGeom prst="rect">
            <a:avLst/>
          </a:prstGeom>
          <a:noFill/>
          <a:ln w="9525">
            <a:noFill/>
            <a:miter lim="800000"/>
            <a:headEnd/>
            <a:tailEnd/>
          </a:ln>
          <a:effectLst/>
        </p:spPr>
        <p:txBody>
          <a:bodyPr vert="horz" wrap="none" lIns="107287" tIns="53643" rIns="107287" bIns="53643" numCol="1" anchor="ctr" anchorCtr="0" compatLnSpc="1">
            <a:prstTxWarp prst="textNoShape">
              <a:avLst/>
            </a:prstTxWarp>
            <a:spAutoFit/>
          </a:bodyPr>
          <a:lstStyle/>
          <a:p>
            <a:endParaRPr lang="es-EC"/>
          </a:p>
        </p:txBody>
      </p:sp>
      <p:sp>
        <p:nvSpPr>
          <p:cNvPr id="41988" name="Rectangle 4"/>
          <p:cNvSpPr>
            <a:spLocks noChangeArrowheads="1"/>
          </p:cNvSpPr>
          <p:nvPr/>
        </p:nvSpPr>
        <p:spPr bwMode="auto">
          <a:xfrm>
            <a:off x="3" y="-215750"/>
            <a:ext cx="216734" cy="431499"/>
          </a:xfrm>
          <a:prstGeom prst="rect">
            <a:avLst/>
          </a:prstGeom>
          <a:noFill/>
          <a:ln w="9525">
            <a:noFill/>
            <a:miter lim="800000"/>
            <a:headEnd/>
            <a:tailEnd/>
          </a:ln>
          <a:effectLst/>
        </p:spPr>
        <p:txBody>
          <a:bodyPr vert="horz" wrap="none" lIns="107287" tIns="53643" rIns="107287" bIns="53643" numCol="1" anchor="ctr" anchorCtr="0" compatLnSpc="1">
            <a:prstTxWarp prst="textNoShape">
              <a:avLst/>
            </a:prstTxWarp>
            <a:spAutoFit/>
          </a:bodyPr>
          <a:lstStyle/>
          <a:p>
            <a:endParaRPr lang="es-EC"/>
          </a:p>
        </p:txBody>
      </p:sp>
      <p:graphicFrame>
        <p:nvGraphicFramePr>
          <p:cNvPr id="41987" name="Object 3"/>
          <p:cNvGraphicFramePr>
            <a:graphicFrameLocks noChangeAspect="1"/>
          </p:cNvGraphicFramePr>
          <p:nvPr/>
        </p:nvGraphicFramePr>
        <p:xfrm>
          <a:off x="2144688" y="980729"/>
          <a:ext cx="6480720" cy="5924900"/>
        </p:xfrm>
        <a:graphic>
          <a:graphicData uri="http://schemas.openxmlformats.org/presentationml/2006/ole">
            <p:oleObj spid="_x0000_s41987" name="Visio" r:id="rId3" imgW="6946743" imgH="10084611"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60512" y="548680"/>
            <a:ext cx="8915400" cy="720080"/>
          </a:xfrm>
        </p:spPr>
        <p:txBody>
          <a:bodyPr>
            <a:normAutofit/>
          </a:bodyPr>
          <a:lstStyle/>
          <a:p>
            <a:pPr>
              <a:buNone/>
            </a:pPr>
            <a:r>
              <a:rPr lang="es-EC" dirty="0" smtClean="0"/>
              <a:t>Índice de Morosidad de cuentas por cobrar</a:t>
            </a:r>
            <a:endParaRPr lang="es-EC" dirty="0"/>
          </a:p>
        </p:txBody>
      </p:sp>
      <p:pic>
        <p:nvPicPr>
          <p:cNvPr id="55298" name="Picture 2"/>
          <p:cNvPicPr>
            <a:picLocks noChangeAspect="1" noChangeArrowheads="1"/>
          </p:cNvPicPr>
          <p:nvPr/>
        </p:nvPicPr>
        <p:blipFill>
          <a:blip r:embed="rId2" cstate="print"/>
          <a:srcRect/>
          <a:stretch>
            <a:fillRect/>
          </a:stretch>
        </p:blipFill>
        <p:spPr bwMode="auto">
          <a:xfrm>
            <a:off x="533618" y="3212976"/>
            <a:ext cx="8838765" cy="2592288"/>
          </a:xfrm>
          <a:prstGeom prst="rect">
            <a:avLst/>
          </a:prstGeom>
          <a:noFill/>
          <a:ln w="9525">
            <a:noFill/>
            <a:miter lim="800000"/>
            <a:headEnd/>
            <a:tailEnd/>
          </a:ln>
          <a:effectLst/>
        </p:spPr>
      </p:pic>
      <p:sp>
        <p:nvSpPr>
          <p:cNvPr id="5" name="4 Rectángulo"/>
          <p:cNvSpPr/>
          <p:nvPr/>
        </p:nvSpPr>
        <p:spPr>
          <a:xfrm>
            <a:off x="632520" y="1412776"/>
            <a:ext cx="8640960" cy="1015663"/>
          </a:xfrm>
          <a:prstGeom prst="rect">
            <a:avLst/>
          </a:prstGeom>
        </p:spPr>
        <p:txBody>
          <a:bodyPr wrap="square">
            <a:spAutoFit/>
          </a:bodyPr>
          <a:lstStyle/>
          <a:p>
            <a:pPr algn="just">
              <a:spcBef>
                <a:spcPct val="20000"/>
              </a:spcBef>
            </a:pPr>
            <a:r>
              <a:rPr lang="es-EC" sz="2000" dirty="0" smtClean="0">
                <a:solidFill>
                  <a:srgbClr val="3693AC"/>
                </a:solidFill>
              </a:rPr>
              <a:t>Se </a:t>
            </a:r>
            <a:r>
              <a:rPr lang="es-EC" sz="2000" dirty="0" smtClean="0">
                <a:solidFill>
                  <a:srgbClr val="3693AC"/>
                </a:solidFill>
              </a:rPr>
              <a:t>quiere controlar el número de cuentas vencidas por cobrar, tener una menor cantidad de estas cuentas ayudará a la institución a mejorar la liquidez del banco en cuentas que se encuentran vencidas ya de algunos periodos.</a:t>
            </a:r>
            <a:endParaRPr lang="es-EC" sz="2000" dirty="0" smtClean="0">
              <a:solidFill>
                <a:srgbClr val="3693A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1592</TotalTime>
  <Words>2522</Words>
  <Application>Microsoft Office PowerPoint</Application>
  <PresentationFormat>A4 (210 x 297 mm)</PresentationFormat>
  <Paragraphs>876</Paragraphs>
  <Slides>39</Slides>
  <Notes>2</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39</vt:i4>
      </vt:variant>
    </vt:vector>
  </HeadingPairs>
  <TitlesOfParts>
    <vt:vector size="42" baseType="lpstr">
      <vt:lpstr>Tema de Office</vt:lpstr>
      <vt:lpstr>Hoja de cálculo</vt:lpstr>
      <vt:lpstr>Visio</vt:lpstr>
      <vt:lpstr>Implementación de un Sistema de Indicadores de Gestión para el Proceso De  Control de la Morosidad en la Cartera de una Entidad Financiera</vt:lpstr>
      <vt:lpstr>Agenda</vt:lpstr>
      <vt:lpstr>Institución Financiera</vt:lpstr>
      <vt:lpstr>La Institución Financiera Departamento de Auditoría Interna</vt:lpstr>
      <vt:lpstr>Matriz SIPOC de los procesos</vt:lpstr>
      <vt:lpstr>Sistema de Indicadores de Gestión para el Control de la Morosidad</vt:lpstr>
      <vt:lpstr>Indicadores de Gestión</vt:lpstr>
      <vt:lpstr>Diapositiva 8</vt:lpstr>
      <vt:lpstr>Diapositiva 9</vt:lpstr>
      <vt:lpstr>Diapositiva 10</vt:lpstr>
      <vt:lpstr>Diapositiva 11</vt:lpstr>
      <vt:lpstr>Diapositiva 12</vt:lpstr>
      <vt:lpstr>Diapositiva 13</vt:lpstr>
      <vt:lpstr>Data Mart</vt:lpstr>
      <vt:lpstr>Esquemas</vt:lpstr>
      <vt:lpstr>Modelo Punto del Departamento</vt:lpstr>
      <vt:lpstr>Diapositiva 17</vt:lpstr>
      <vt:lpstr>Tablero de Control y Resultados de Indicadores</vt:lpstr>
      <vt:lpstr>Diapositiva 19</vt:lpstr>
      <vt:lpstr>Diapositiva 20</vt:lpstr>
      <vt:lpstr>Análisis Estadístico</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Conclusiones</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Alex</dc:creator>
  <cp:lastModifiedBy>Alex</cp:lastModifiedBy>
  <cp:revision>160</cp:revision>
  <dcterms:created xsi:type="dcterms:W3CDTF">2010-09-21T03:16:18Z</dcterms:created>
  <dcterms:modified xsi:type="dcterms:W3CDTF">2010-10-16T21:35:51Z</dcterms:modified>
</cp:coreProperties>
</file>