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CFCFF188-5DEF-4B6E-BF03-713E96C4D303}" type="datetimeFigureOut">
              <a:rPr lang="es-EC" smtClean="0"/>
              <a:pPr/>
              <a:t>30/12/2010</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8A1F004A-08C1-4DEB-B442-FE04197F132D}"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FCFF188-5DEF-4B6E-BF03-713E96C4D303}" type="datetimeFigureOut">
              <a:rPr lang="es-EC" smtClean="0"/>
              <a:pPr/>
              <a:t>30/12/2010</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CFCFF188-5DEF-4B6E-BF03-713E96C4D303}" type="datetimeFigureOut">
              <a:rPr lang="es-EC" smtClean="0"/>
              <a:pPr/>
              <a:t>30/12/2010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8A1F004A-08C1-4DEB-B442-FE04197F132D}"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CFCFF188-5DEF-4B6E-BF03-713E96C4D303}" type="datetimeFigureOut">
              <a:rPr lang="es-EC" smtClean="0"/>
              <a:pPr/>
              <a:t>30/12/2010</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8A1F004A-08C1-4DEB-B442-FE04197F132D}"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CFF188-5DEF-4B6E-BF03-713E96C4D303}" type="datetimeFigureOut">
              <a:rPr lang="es-EC" smtClean="0"/>
              <a:pPr/>
              <a:t>30/12/2010</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A1F004A-08C1-4DEB-B442-FE04197F132D}"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DASHBOARDS%20ULTIMO.xls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2"/>
          <a:srcRect/>
          <a:stretch>
            <a:fillRect/>
          </a:stretch>
        </p:blipFill>
        <p:spPr bwMode="auto">
          <a:xfrm>
            <a:off x="1552572" y="3181362"/>
            <a:ext cx="2590800" cy="1962150"/>
          </a:xfrm>
          <a:prstGeom prst="rect">
            <a:avLst/>
          </a:prstGeom>
          <a:noFill/>
          <a:ln w="9525">
            <a:noFill/>
            <a:miter lim="800000"/>
            <a:headEnd/>
            <a:tailEnd/>
          </a:ln>
          <a:effectLst/>
        </p:spPr>
      </p:pic>
      <p:sp>
        <p:nvSpPr>
          <p:cNvPr id="2" name="1 Título"/>
          <p:cNvSpPr>
            <a:spLocks noGrp="1"/>
          </p:cNvSpPr>
          <p:nvPr>
            <p:ph type="ctrTitle"/>
          </p:nvPr>
        </p:nvSpPr>
        <p:spPr>
          <a:xfrm>
            <a:off x="857224" y="1357298"/>
            <a:ext cx="7772400" cy="1829761"/>
          </a:xfrm>
        </p:spPr>
        <p:txBody>
          <a:bodyPr>
            <a:normAutofit fontScale="90000"/>
          </a:bodyPr>
          <a:lstStyle/>
          <a:p>
            <a:pPr algn="ctr"/>
            <a:r>
              <a:rPr lang="es-ES_tradnl" sz="2400" i="1" dirty="0" smtClean="0">
                <a:solidFill>
                  <a:schemeClr val="tx1"/>
                </a:solidFill>
              </a:rPr>
              <a:t>“</a:t>
            </a:r>
            <a:r>
              <a:rPr lang="es-ES_tradnl" sz="2700" i="1" dirty="0" smtClean="0">
                <a:solidFill>
                  <a:schemeClr val="tx1"/>
                </a:solidFill>
              </a:rPr>
              <a:t>Sistema de Control de Procesos Empresariales por medio de Indicadores de Gestión aplicado al Departamento de Servicio al Cliente en el Proceso de Facturación y Atención de Reclamos de la empresa PLÁSTICOS S.A.”</a:t>
            </a:r>
            <a:endParaRPr lang="es-EC" sz="2700" dirty="0">
              <a:solidFill>
                <a:schemeClr val="tx1"/>
              </a:solidFill>
            </a:endParaRPr>
          </a:p>
        </p:txBody>
      </p:sp>
      <p:sp>
        <p:nvSpPr>
          <p:cNvPr id="3" name="2 Subtítulo"/>
          <p:cNvSpPr>
            <a:spLocks noGrp="1"/>
          </p:cNvSpPr>
          <p:nvPr>
            <p:ph type="subTitle" idx="1"/>
          </p:nvPr>
        </p:nvSpPr>
        <p:spPr>
          <a:xfrm>
            <a:off x="785786" y="3714752"/>
            <a:ext cx="7772400" cy="1199704"/>
          </a:xfrm>
        </p:spPr>
        <p:txBody>
          <a:bodyPr/>
          <a:lstStyle/>
          <a:p>
            <a:r>
              <a:rPr lang="es-EC" i="1" dirty="0" smtClean="0">
                <a:solidFill>
                  <a:schemeClr val="bg2">
                    <a:lumMod val="50000"/>
                  </a:schemeClr>
                </a:solidFill>
              </a:rPr>
              <a:t>Jessica Luzardo </a:t>
            </a:r>
          </a:p>
          <a:p>
            <a:r>
              <a:rPr lang="es-EC" i="1" dirty="0" smtClean="0">
                <a:solidFill>
                  <a:schemeClr val="bg2">
                    <a:lumMod val="50000"/>
                  </a:schemeClr>
                </a:solidFill>
              </a:rPr>
              <a:t>Gloria Vásquez</a:t>
            </a:r>
            <a:endParaRPr lang="es-EC" i="1" dirty="0">
              <a:solidFill>
                <a:schemeClr val="bg2">
                  <a:lumMod val="50000"/>
                </a:schemeClr>
              </a:solidFill>
            </a:endParaRPr>
          </a:p>
        </p:txBody>
      </p:sp>
      <p:sp>
        <p:nvSpPr>
          <p:cNvPr id="4" name="3 CuadroTexto"/>
          <p:cNvSpPr txBox="1"/>
          <p:nvPr/>
        </p:nvSpPr>
        <p:spPr>
          <a:xfrm>
            <a:off x="6143636" y="6286520"/>
            <a:ext cx="2500330" cy="369332"/>
          </a:xfrm>
          <a:prstGeom prst="rect">
            <a:avLst/>
          </a:prstGeom>
          <a:noFill/>
        </p:spPr>
        <p:txBody>
          <a:bodyPr wrap="square" rtlCol="0">
            <a:spAutoFit/>
          </a:bodyPr>
          <a:lstStyle/>
          <a:p>
            <a:pPr algn="r"/>
            <a:r>
              <a:rPr lang="es-EC" dirty="0" smtClean="0"/>
              <a:t>Diciembre-2010</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Clasificación de los Indicadores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pic>
        <p:nvPicPr>
          <p:cNvPr id="21506" name="Picture 2" descr="Clasificación de los Indicadores"/>
          <p:cNvPicPr>
            <a:picLocks noChangeAspect="1" noChangeArrowheads="1"/>
          </p:cNvPicPr>
          <p:nvPr/>
        </p:nvPicPr>
        <p:blipFill>
          <a:blip r:embed="rId2"/>
          <a:srcRect t="8104" b="6949"/>
          <a:stretch>
            <a:fillRect/>
          </a:stretch>
        </p:blipFill>
        <p:spPr bwMode="auto">
          <a:xfrm>
            <a:off x="2000232" y="2071678"/>
            <a:ext cx="4676775" cy="2686050"/>
          </a:xfrm>
          <a:prstGeom prst="rect">
            <a:avLst/>
          </a:prstGeom>
          <a:noFill/>
          <a:ln w="9525">
            <a:noFill/>
            <a:miter lim="800000"/>
            <a:headEnd/>
            <a:tailEnd/>
          </a:ln>
        </p:spPr>
      </p:pic>
      <p:sp>
        <p:nvSpPr>
          <p:cNvPr id="21507" name="Rectangle 3"/>
          <p:cNvSpPr>
            <a:spLocks noChangeArrowheads="1"/>
          </p:cNvSpPr>
          <p:nvPr/>
        </p:nvSpPr>
        <p:spPr bwMode="auto">
          <a:xfrm>
            <a:off x="2000232" y="5072074"/>
            <a:ext cx="50006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 Clasificación de los Indicadores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357298"/>
            <a:ext cx="6472254" cy="4805192"/>
          </a:xfrm>
        </p:spPr>
        <p:txBody>
          <a:bodyPr>
            <a:normAutofit fontScale="70000" lnSpcReduction="20000"/>
          </a:bodyPr>
          <a:lstStyle/>
          <a:p>
            <a:pPr>
              <a:buNone/>
            </a:pPr>
            <a:r>
              <a:rPr lang="es-EC" sz="2000" dirty="0" smtClean="0"/>
              <a:t>	</a:t>
            </a:r>
            <a:r>
              <a:rPr lang="es-EC" sz="2300" dirty="0" smtClean="0"/>
              <a:t>Un sistema de Indicadores se encuentra conformado por:</a:t>
            </a:r>
          </a:p>
          <a:p>
            <a:endParaRPr lang="es-EC" sz="2300" dirty="0" smtClean="0"/>
          </a:p>
          <a:p>
            <a:r>
              <a:rPr lang="es-EC" sz="2300" b="1" dirty="0" smtClean="0"/>
              <a:t>El Indicador</a:t>
            </a:r>
          </a:p>
          <a:p>
            <a:pPr>
              <a:buNone/>
            </a:pPr>
            <a:endParaRPr lang="es-EC" sz="2300" dirty="0" smtClean="0"/>
          </a:p>
          <a:p>
            <a:r>
              <a:rPr lang="es-ES" sz="2300" b="1" dirty="0" smtClean="0"/>
              <a:t>Nivel Base.- </a:t>
            </a:r>
            <a:r>
              <a:rPr lang="es-ES" sz="2300" dirty="0" smtClean="0"/>
              <a:t>Medición inicial que toma el indicador, y representa el desempeño logrado antes el efecto de mejora de las iniciativas estratégicas.</a:t>
            </a:r>
          </a:p>
          <a:p>
            <a:pPr>
              <a:buNone/>
            </a:pPr>
            <a:endParaRPr lang="es-EC" sz="2300" dirty="0" smtClean="0"/>
          </a:p>
          <a:p>
            <a:r>
              <a:rPr lang="es-ES" sz="2300" b="1" dirty="0" smtClean="0"/>
              <a:t>Valor Actual.-</a:t>
            </a:r>
            <a:r>
              <a:rPr lang="es-ES" sz="2300" dirty="0" smtClean="0"/>
              <a:t> Representa las mediciones período a período del indicador, las cuales se ven afectadas por los efectos de las iniciativas estratégicas.</a:t>
            </a:r>
          </a:p>
          <a:p>
            <a:pPr>
              <a:buNone/>
            </a:pPr>
            <a:endParaRPr lang="es-EC" sz="2300" dirty="0" smtClean="0"/>
          </a:p>
          <a:p>
            <a:r>
              <a:rPr lang="es-ES" sz="2300" b="1" dirty="0" smtClean="0"/>
              <a:t>Meta.-</a:t>
            </a:r>
            <a:r>
              <a:rPr lang="es-ES" sz="2300" dirty="0" smtClean="0"/>
              <a:t> Es el nivel esperado del indicador que la organización desea lograr luego de ejecutar exitosamente las acciones de mejora.  </a:t>
            </a:r>
          </a:p>
          <a:p>
            <a:pPr>
              <a:buNone/>
            </a:pPr>
            <a:endParaRPr lang="es-EC" sz="2300" dirty="0" smtClean="0"/>
          </a:p>
          <a:p>
            <a:r>
              <a:rPr lang="es-ES" sz="2300" b="1" dirty="0" smtClean="0"/>
              <a:t>Semáforos.-</a:t>
            </a:r>
            <a:r>
              <a:rPr lang="es-ES" sz="2300" dirty="0" smtClean="0"/>
              <a:t> Para poder observar de una manera fácil el nivel de desempeño de los indicadores, se hace uso de semáforos, donde el verde representa un desempeño esperado, el amarillo un desempeño preocupante y el rojo nos indica un desempeño inaceptable.</a:t>
            </a:r>
            <a:endParaRPr lang="es-EC" sz="2300" dirty="0" smtClean="0"/>
          </a:p>
        </p:txBody>
      </p:sp>
      <p:sp>
        <p:nvSpPr>
          <p:cNvPr id="4" name="2 Título"/>
          <p:cNvSpPr>
            <a:spLocks noGrp="1"/>
          </p:cNvSpPr>
          <p:nvPr>
            <p:ph type="title"/>
          </p:nvPr>
        </p:nvSpPr>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Sistema de Indicadores</a:t>
            </a:r>
            <a:r>
              <a:rPr lang="es-EC" sz="3200" dirty="0" smtClean="0"/>
              <a:t/>
            </a:r>
            <a:br>
              <a:rPr lang="es-EC" sz="3200" dirty="0" smtClean="0"/>
            </a:br>
            <a:endParaRPr lang="es-EC"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6858016" y="2428868"/>
            <a:ext cx="1959717"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2357430"/>
            <a:ext cx="7858180" cy="3429024"/>
          </a:xfrm>
        </p:spPr>
        <p:txBody>
          <a:bodyPr>
            <a:normAutofit lnSpcReduction="10000"/>
          </a:bodyPr>
          <a:lstStyle/>
          <a:p>
            <a:pPr lvl="0" algn="just">
              <a:spcAft>
                <a:spcPts val="1200"/>
              </a:spcAft>
            </a:pPr>
            <a:r>
              <a:rPr lang="es-EC" sz="2000" dirty="0" smtClean="0"/>
              <a:t>Conjunto de estrategias y herramientas enfocadas a la administración y creación de conocimiento mediante el análisis de datos existentes en una organización.</a:t>
            </a:r>
          </a:p>
          <a:p>
            <a:pPr lvl="0" algn="just">
              <a:spcAft>
                <a:spcPts val="1200"/>
              </a:spcAft>
              <a:buNone/>
            </a:pPr>
            <a:endParaRPr lang="es-EC" sz="2000" dirty="0" smtClean="0"/>
          </a:p>
          <a:p>
            <a:pPr lvl="0" algn="just">
              <a:spcAft>
                <a:spcPts val="1200"/>
              </a:spcAft>
            </a:pPr>
            <a:r>
              <a:rPr lang="es-EC" sz="2000" u="sng" dirty="0" smtClean="0"/>
              <a:t>Características</a:t>
            </a:r>
          </a:p>
          <a:p>
            <a:pPr lvl="1" algn="just">
              <a:spcAft>
                <a:spcPts val="1200"/>
              </a:spcAft>
            </a:pPr>
            <a:r>
              <a:rPr lang="es-EC" sz="2000" dirty="0" smtClean="0"/>
              <a:t>Accesibilidad a la información</a:t>
            </a:r>
          </a:p>
          <a:p>
            <a:pPr lvl="1" algn="just">
              <a:spcAft>
                <a:spcPts val="1200"/>
              </a:spcAft>
            </a:pPr>
            <a:r>
              <a:rPr lang="es-EC" sz="2000" dirty="0" smtClean="0"/>
              <a:t>Apoyo en la toma de decisiones</a:t>
            </a:r>
          </a:p>
          <a:p>
            <a:pPr lvl="1" algn="just">
              <a:spcAft>
                <a:spcPts val="1200"/>
              </a:spcAft>
            </a:pPr>
            <a:r>
              <a:rPr lang="es-EC" sz="2000" dirty="0" smtClean="0"/>
              <a:t>Orientación al Usurario Final </a:t>
            </a:r>
            <a:endParaRPr lang="es-EC" sz="2000" dirty="0"/>
          </a:p>
        </p:txBody>
      </p:sp>
      <p:sp>
        <p:nvSpPr>
          <p:cNvPr id="3" name="2 Título"/>
          <p:cNvSpPr>
            <a:spLocks noGrp="1"/>
          </p:cNvSpPr>
          <p:nvPr>
            <p:ph type="title"/>
          </p:nvPr>
        </p:nvSpPr>
        <p:spPr>
          <a:xfrm>
            <a:off x="428596" y="714364"/>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Inteligencia de Negocios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pic>
        <p:nvPicPr>
          <p:cNvPr id="28674" name="Picture 2"/>
          <p:cNvPicPr>
            <a:picLocks noChangeAspect="1" noChangeArrowheads="1"/>
          </p:cNvPicPr>
          <p:nvPr/>
        </p:nvPicPr>
        <p:blipFill>
          <a:blip r:embed="rId2"/>
          <a:srcRect/>
          <a:stretch>
            <a:fillRect/>
          </a:stretch>
        </p:blipFill>
        <p:spPr bwMode="auto">
          <a:xfrm>
            <a:off x="5572132" y="3857628"/>
            <a:ext cx="2352675" cy="1552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2571744"/>
            <a:ext cx="4857784" cy="2857520"/>
          </a:xfrm>
        </p:spPr>
        <p:txBody>
          <a:bodyPr>
            <a:normAutofit/>
          </a:bodyPr>
          <a:lstStyle/>
          <a:p>
            <a:pPr lvl="0" algn="just">
              <a:spcAft>
                <a:spcPts val="1200"/>
              </a:spcAft>
              <a:buNone/>
            </a:pPr>
            <a:r>
              <a:rPr lang="es-EC" sz="2000" dirty="0" smtClean="0"/>
              <a:t>	Tableros con Información que se caracterizan por ir acompañados de imágenes, y son utilizados como herramientas que permiten efectuar un verdadero monitoreo a un negocio a través de datos provenientes desde múltiples repositorios y aplicaciones.  </a:t>
            </a:r>
            <a:endParaRPr lang="es-EC" sz="2000" dirty="0"/>
          </a:p>
        </p:txBody>
      </p:sp>
      <p:sp>
        <p:nvSpPr>
          <p:cNvPr id="3" name="2 Título"/>
          <p:cNvSpPr>
            <a:spLocks noGrp="1"/>
          </p:cNvSpPr>
          <p:nvPr>
            <p:ph type="title"/>
          </p:nvPr>
        </p:nvSpPr>
        <p:spPr>
          <a:xfrm>
            <a:off x="500034" y="857232"/>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Dashboards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pic>
        <p:nvPicPr>
          <p:cNvPr id="27649" name="Picture 1"/>
          <p:cNvPicPr>
            <a:picLocks noChangeAspect="1" noChangeArrowheads="1"/>
          </p:cNvPicPr>
          <p:nvPr/>
        </p:nvPicPr>
        <p:blipFill>
          <a:blip r:embed="rId2"/>
          <a:srcRect/>
          <a:stretch>
            <a:fillRect/>
          </a:stretch>
        </p:blipFill>
        <p:spPr bwMode="auto">
          <a:xfrm>
            <a:off x="5500694" y="2643182"/>
            <a:ext cx="2893465"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85852" y="2357430"/>
            <a:ext cx="3286148" cy="3143272"/>
          </a:xfrm>
          <a:ln>
            <a:solidFill>
              <a:schemeClr val="accent1"/>
            </a:solidFill>
          </a:ln>
        </p:spPr>
        <p:txBody>
          <a:bodyPr>
            <a:normAutofit/>
          </a:bodyPr>
          <a:lstStyle/>
          <a:p>
            <a:pPr algn="just">
              <a:spcAft>
                <a:spcPts val="1200"/>
              </a:spcAft>
              <a:buNone/>
            </a:pPr>
            <a:r>
              <a:rPr lang="es-EC" sz="2000" u="sng" dirty="0" smtClean="0"/>
              <a:t>Áreas:</a:t>
            </a:r>
          </a:p>
          <a:p>
            <a:pPr algn="just">
              <a:spcAft>
                <a:spcPts val="1200"/>
              </a:spcAft>
              <a:buNone/>
            </a:pPr>
            <a:endParaRPr lang="es-EC" sz="2000" u="sng" dirty="0" smtClean="0"/>
          </a:p>
          <a:p>
            <a:pPr algn="just">
              <a:spcAft>
                <a:spcPts val="1200"/>
              </a:spcAft>
            </a:pPr>
            <a:r>
              <a:rPr lang="es-EC" sz="2000" dirty="0" smtClean="0"/>
              <a:t>Ventas</a:t>
            </a:r>
          </a:p>
          <a:p>
            <a:pPr algn="just">
              <a:spcAft>
                <a:spcPts val="1200"/>
              </a:spcAft>
            </a:pPr>
            <a:r>
              <a:rPr lang="es-EC" sz="2000" dirty="0" smtClean="0"/>
              <a:t>Producción</a:t>
            </a:r>
          </a:p>
          <a:p>
            <a:pPr algn="just">
              <a:spcAft>
                <a:spcPts val="1200"/>
              </a:spcAft>
            </a:pPr>
            <a:r>
              <a:rPr lang="es-EC" sz="2000" dirty="0" smtClean="0"/>
              <a:t>Recursos Humanos</a:t>
            </a:r>
          </a:p>
          <a:p>
            <a:pPr algn="just">
              <a:spcAft>
                <a:spcPts val="1200"/>
              </a:spcAft>
            </a:pPr>
            <a:r>
              <a:rPr lang="es-EC" sz="2000" dirty="0" smtClean="0"/>
              <a:t>Créditos </a:t>
            </a:r>
          </a:p>
          <a:p>
            <a:pPr algn="just">
              <a:spcAft>
                <a:spcPts val="1200"/>
              </a:spcAft>
              <a:buNone/>
            </a:pPr>
            <a:endParaRPr lang="es-EC" sz="2000" dirty="0"/>
          </a:p>
        </p:txBody>
      </p:sp>
      <p:sp>
        <p:nvSpPr>
          <p:cNvPr id="3" name="2 Título"/>
          <p:cNvSpPr>
            <a:spLocks noGrp="1"/>
          </p:cNvSpPr>
          <p:nvPr>
            <p:ph type="title"/>
          </p:nvPr>
        </p:nvSpPr>
        <p:spPr>
          <a:xfrm>
            <a:off x="428596" y="642926"/>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300" dirty="0" smtClean="0">
                <a:solidFill>
                  <a:schemeClr val="tx1"/>
                </a:solidFill>
              </a:rPr>
              <a:t>Utilización de los </a:t>
            </a:r>
            <a:r>
              <a:rPr lang="es-ES" sz="3200" dirty="0" smtClean="0">
                <a:solidFill>
                  <a:schemeClr val="tx1"/>
                </a:solidFill>
              </a:rPr>
              <a:t>Dashboards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sp>
        <p:nvSpPr>
          <p:cNvPr id="6" name="1 Marcador de contenido"/>
          <p:cNvSpPr txBox="1">
            <a:spLocks/>
          </p:cNvSpPr>
          <p:nvPr/>
        </p:nvSpPr>
        <p:spPr>
          <a:xfrm>
            <a:off x="4786314" y="2357430"/>
            <a:ext cx="3286148" cy="3143272"/>
          </a:xfrm>
          <a:prstGeom prst="rect">
            <a:avLst/>
          </a:prstGeom>
          <a:ln>
            <a:solidFill>
              <a:schemeClr val="accent1"/>
            </a:solidFill>
          </a:ln>
        </p:spPr>
        <p:txBody>
          <a:bodyPr vert="horz">
            <a:normAutofit/>
          </a:bodyPr>
          <a:lstStyle/>
          <a:p>
            <a:pPr marL="365760" marR="0" lvl="0" indent="-256032" algn="just" defTabSz="914400" rtl="0" eaLnBrk="1" fontAlgn="auto" latinLnBrk="0" hangingPunct="1">
              <a:lnSpc>
                <a:spcPct val="100000"/>
              </a:lnSpc>
              <a:spcBef>
                <a:spcPts val="400"/>
              </a:spcBef>
              <a:spcAft>
                <a:spcPts val="1200"/>
              </a:spcAft>
              <a:buClr>
                <a:schemeClr val="accent1"/>
              </a:buClr>
              <a:buSzPct val="68000"/>
              <a:buFont typeface="Wingdings 3"/>
              <a:buNone/>
              <a:tabLst/>
              <a:defRPr/>
            </a:pPr>
            <a:r>
              <a:rPr kumimoji="0" lang="es-EC" sz="2000" b="0" i="0" u="sng" strike="noStrike" kern="1200" cap="none" spc="0" normalizeH="0" baseline="0" noProof="0" dirty="0" smtClean="0">
                <a:ln>
                  <a:noFill/>
                </a:ln>
                <a:solidFill>
                  <a:schemeClr val="tx1"/>
                </a:solidFill>
                <a:effectLst/>
                <a:uLnTx/>
                <a:uFillTx/>
                <a:latin typeface="+mn-lt"/>
                <a:ea typeface="+mn-ea"/>
                <a:cs typeface="+mn-cs"/>
              </a:rPr>
              <a:t>Indicadores:</a:t>
            </a:r>
          </a:p>
          <a:p>
            <a:pPr marL="365760" marR="0" lvl="0" indent="-256032" algn="just" defTabSz="914400" rtl="0" eaLnBrk="1" fontAlgn="auto" latinLnBrk="0" hangingPunct="1">
              <a:lnSpc>
                <a:spcPct val="100000"/>
              </a:lnSpc>
              <a:spcBef>
                <a:spcPts val="400"/>
              </a:spcBef>
              <a:spcAft>
                <a:spcPts val="1200"/>
              </a:spcAft>
              <a:buClr>
                <a:schemeClr val="accent1"/>
              </a:buClr>
              <a:buSzPct val="68000"/>
              <a:buFont typeface="Wingdings 3"/>
              <a:buNone/>
              <a:tabLst/>
              <a:defRPr/>
            </a:pP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1200"/>
              </a:spcAft>
              <a:buClr>
                <a:schemeClr val="accent1"/>
              </a:buClr>
              <a:buSzPct val="68000"/>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Nivel de Ventas</a:t>
            </a:r>
          </a:p>
          <a:p>
            <a:pPr marL="365760" marR="0" lvl="0" indent="-256032" algn="just" defTabSz="914400" rtl="0" eaLnBrk="1" fontAlgn="auto" latinLnBrk="0" hangingPunct="1">
              <a:lnSpc>
                <a:spcPct val="100000"/>
              </a:lnSpc>
              <a:spcBef>
                <a:spcPts val="400"/>
              </a:spcBef>
              <a:spcAft>
                <a:spcPts val="1200"/>
              </a:spcAft>
              <a:buClr>
                <a:schemeClr val="accent1"/>
              </a:buClr>
              <a:buSzPct val="68000"/>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 Producto Defectuoso</a:t>
            </a:r>
          </a:p>
          <a:p>
            <a:pPr marL="365760" marR="0" lvl="0" indent="-256032" algn="just" defTabSz="914400" rtl="0" eaLnBrk="1" fontAlgn="auto" latinLnBrk="0" hangingPunct="1">
              <a:lnSpc>
                <a:spcPct val="100000"/>
              </a:lnSpc>
              <a:spcBef>
                <a:spcPts val="400"/>
              </a:spcBef>
              <a:spcAft>
                <a:spcPts val="1200"/>
              </a:spcAft>
              <a:buClr>
                <a:schemeClr val="accent1"/>
              </a:buClr>
              <a:buSzPct val="68000"/>
              <a:tabLst/>
              <a:defRPr/>
            </a:pPr>
            <a:r>
              <a:rPr lang="es-EC" sz="2000" dirty="0" smtClean="0"/>
              <a:t>Ausentismo</a:t>
            </a:r>
          </a:p>
          <a:p>
            <a:pPr marL="365760" marR="0" lvl="0" indent="-256032" algn="just" defTabSz="914400" rtl="0" eaLnBrk="1" fontAlgn="auto" latinLnBrk="0" hangingPunct="1">
              <a:lnSpc>
                <a:spcPct val="100000"/>
              </a:lnSpc>
              <a:spcBef>
                <a:spcPts val="400"/>
              </a:spcBef>
              <a:spcAft>
                <a:spcPts val="1200"/>
              </a:spcAft>
              <a:buClr>
                <a:schemeClr val="accent1"/>
              </a:buClr>
              <a:buSzPct val="68000"/>
              <a:tabLst/>
              <a:defRPr/>
            </a:pPr>
            <a:r>
              <a:rPr lang="es-EC" sz="2000" dirty="0" smtClean="0"/>
              <a:t>% Cartera vencida</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120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7 Conector recto de flecha"/>
          <p:cNvCxnSpPr/>
          <p:nvPr/>
        </p:nvCxnSpPr>
        <p:spPr>
          <a:xfrm>
            <a:off x="3286116" y="3570288"/>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3286116" y="4070354"/>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4214810" y="4570420"/>
            <a:ext cx="720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3286116" y="5072074"/>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Componentes en la Creación de un </a:t>
            </a:r>
            <a:r>
              <a:rPr lang="es-ES" sz="3200" dirty="0" err="1" smtClean="0">
                <a:solidFill>
                  <a:schemeClr val="tx1"/>
                </a:solidFill>
              </a:rPr>
              <a:t>Datamart</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pic>
        <p:nvPicPr>
          <p:cNvPr id="6" name="5 Marcador de contenido" descr="SISTEMA.png"/>
          <p:cNvPicPr>
            <a:picLocks noGrp="1" noChangeAspect="1"/>
          </p:cNvPicPr>
          <p:nvPr>
            <p:ph idx="1"/>
          </p:nvPr>
        </p:nvPicPr>
        <p:blipFill>
          <a:blip r:embed="rId2"/>
          <a:stretch>
            <a:fillRect/>
          </a:stretch>
        </p:blipFill>
        <p:spPr>
          <a:xfrm>
            <a:off x="3590998" y="1481138"/>
            <a:ext cx="2624076" cy="494825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Metodología a Aplicar</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pic>
        <p:nvPicPr>
          <p:cNvPr id="2050" name="Picture 2"/>
          <p:cNvPicPr>
            <a:picLocks noChangeAspect="1" noChangeArrowheads="1"/>
          </p:cNvPicPr>
          <p:nvPr/>
        </p:nvPicPr>
        <p:blipFill>
          <a:blip r:embed="rId2"/>
          <a:srcRect/>
          <a:stretch>
            <a:fillRect/>
          </a:stretch>
        </p:blipFill>
        <p:spPr bwMode="auto">
          <a:xfrm>
            <a:off x="1285852" y="2643182"/>
            <a:ext cx="2952750" cy="1905000"/>
          </a:xfrm>
          <a:prstGeom prst="rect">
            <a:avLst/>
          </a:prstGeom>
          <a:noFill/>
          <a:ln w="9525">
            <a:noFill/>
            <a:miter lim="800000"/>
            <a:headEnd/>
            <a:tailEnd/>
          </a:ln>
          <a:effectLst/>
        </p:spPr>
      </p:pic>
      <p:sp>
        <p:nvSpPr>
          <p:cNvPr id="8" name="7 Elipse"/>
          <p:cNvSpPr/>
          <p:nvPr/>
        </p:nvSpPr>
        <p:spPr>
          <a:xfrm>
            <a:off x="1000100" y="2143116"/>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10" name="9 CuadroTexto"/>
          <p:cNvSpPr txBox="1"/>
          <p:nvPr/>
        </p:nvSpPr>
        <p:spPr>
          <a:xfrm>
            <a:off x="1928794" y="4786322"/>
            <a:ext cx="1857388" cy="369332"/>
          </a:xfrm>
          <a:prstGeom prst="rect">
            <a:avLst/>
          </a:prstGeom>
          <a:noFill/>
        </p:spPr>
        <p:txBody>
          <a:bodyPr wrap="square" rtlCol="0">
            <a:spAutoFit/>
          </a:bodyPr>
          <a:lstStyle/>
          <a:p>
            <a:r>
              <a:rPr lang="es-EC" dirty="0" smtClean="0"/>
              <a:t>Modelo Punto</a:t>
            </a:r>
            <a:endParaRPr lang="es-EC" dirty="0"/>
          </a:p>
        </p:txBody>
      </p:sp>
      <p:pic>
        <p:nvPicPr>
          <p:cNvPr id="2051" name="Picture 3"/>
          <p:cNvPicPr>
            <a:picLocks noChangeAspect="1" noChangeArrowheads="1"/>
          </p:cNvPicPr>
          <p:nvPr/>
        </p:nvPicPr>
        <p:blipFill>
          <a:blip r:embed="rId3"/>
          <a:srcRect/>
          <a:stretch>
            <a:fillRect/>
          </a:stretch>
        </p:blipFill>
        <p:spPr bwMode="auto">
          <a:xfrm>
            <a:off x="5357818" y="2857496"/>
            <a:ext cx="2871793" cy="2002787"/>
          </a:xfrm>
          <a:prstGeom prst="rect">
            <a:avLst/>
          </a:prstGeom>
          <a:noFill/>
          <a:ln w="9525">
            <a:noFill/>
            <a:miter lim="800000"/>
            <a:headEnd/>
            <a:tailEnd/>
          </a:ln>
          <a:effectLst/>
        </p:spPr>
      </p:pic>
      <p:sp>
        <p:nvSpPr>
          <p:cNvPr id="12" name="11 Elipse"/>
          <p:cNvSpPr/>
          <p:nvPr/>
        </p:nvSpPr>
        <p:spPr>
          <a:xfrm>
            <a:off x="6500826" y="2071678"/>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a:t>
            </a:r>
            <a:endParaRPr lang="es-EC" dirty="0"/>
          </a:p>
        </p:txBody>
      </p:sp>
      <p:sp>
        <p:nvSpPr>
          <p:cNvPr id="13" name="12 CuadroTexto"/>
          <p:cNvSpPr txBox="1"/>
          <p:nvPr/>
        </p:nvSpPr>
        <p:spPr>
          <a:xfrm>
            <a:off x="5572132" y="4929198"/>
            <a:ext cx="2643206" cy="369332"/>
          </a:xfrm>
          <a:prstGeom prst="rect">
            <a:avLst/>
          </a:prstGeom>
          <a:noFill/>
        </p:spPr>
        <p:txBody>
          <a:bodyPr wrap="square" rtlCol="0">
            <a:spAutoFit/>
          </a:bodyPr>
          <a:lstStyle/>
          <a:p>
            <a:r>
              <a:rPr lang="es-EC" dirty="0" smtClean="0"/>
              <a:t>Diagrama de Estrella</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2285992"/>
            <a:ext cx="8158162" cy="1785942"/>
          </a:xfrm>
        </p:spPr>
        <p:txBody>
          <a:bodyPr>
            <a:normAutofit fontScale="90000"/>
          </a:bodyPr>
          <a:lstStyle/>
          <a:p>
            <a:pPr algn="ctr"/>
            <a:r>
              <a:rPr lang="es-EC" dirty="0" smtClean="0">
                <a:solidFill>
                  <a:schemeClr val="tx1"/>
                </a:solidFill>
              </a:rPr>
              <a:t>CAPÍTULO II</a:t>
            </a:r>
            <a:br>
              <a:rPr lang="es-EC" dirty="0" smtClean="0">
                <a:solidFill>
                  <a:schemeClr val="tx1"/>
                </a:solidFill>
              </a:rPr>
            </a:br>
            <a:r>
              <a:rPr lang="es-EC" dirty="0" smtClean="0">
                <a:solidFill>
                  <a:schemeClr val="tx1"/>
                </a:solidFill>
              </a:rPr>
              <a:t/>
            </a:r>
            <a:br>
              <a:rPr lang="es-EC" dirty="0" smtClean="0">
                <a:solidFill>
                  <a:schemeClr val="tx1"/>
                </a:solidFill>
              </a:rPr>
            </a:br>
            <a:r>
              <a:rPr lang="es-EC" sz="4400" dirty="0" smtClean="0">
                <a:solidFill>
                  <a:schemeClr val="tx1"/>
                </a:solidFill>
              </a:rPr>
              <a:t>Conocimiento de la Empresa</a:t>
            </a:r>
            <a:endParaRPr lang="es-EC" sz="4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Generalidades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5786446" y="6417254"/>
            <a:ext cx="3214710" cy="369332"/>
          </a:xfrm>
          <a:prstGeom prst="rect">
            <a:avLst/>
          </a:prstGeom>
          <a:noFill/>
        </p:spPr>
        <p:txBody>
          <a:bodyPr wrap="square" rtlCol="0">
            <a:spAutoFit/>
          </a:bodyPr>
          <a:lstStyle/>
          <a:p>
            <a:r>
              <a:rPr lang="es-EC" b="1" i="1" dirty="0" smtClean="0"/>
              <a:t>Conocimiento del Negocio</a:t>
            </a:r>
            <a:endParaRPr lang="es-EC" b="1" i="1" dirty="0"/>
          </a:p>
        </p:txBody>
      </p:sp>
      <p:pic>
        <p:nvPicPr>
          <p:cNvPr id="3074" name="Picture 2" descr="C:\Program Files\Microsoft Office\MEDIA\CAGCAT10\j0293234.wmf"/>
          <p:cNvPicPr>
            <a:picLocks noChangeAspect="1" noChangeArrowheads="1"/>
          </p:cNvPicPr>
          <p:nvPr/>
        </p:nvPicPr>
        <p:blipFill>
          <a:blip r:embed="rId2"/>
          <a:srcRect/>
          <a:stretch>
            <a:fillRect/>
          </a:stretch>
        </p:blipFill>
        <p:spPr bwMode="auto">
          <a:xfrm>
            <a:off x="1571604" y="2643182"/>
            <a:ext cx="968344" cy="714380"/>
          </a:xfrm>
          <a:prstGeom prst="rect">
            <a:avLst/>
          </a:prstGeom>
          <a:noFill/>
        </p:spPr>
      </p:pic>
      <p:pic>
        <p:nvPicPr>
          <p:cNvPr id="3076" name="Picture 4" descr="C:\Program Files\Microsoft Office\MEDIA\CAGCAT10\j0205462.wmf"/>
          <p:cNvPicPr>
            <a:picLocks noChangeAspect="1" noChangeArrowheads="1"/>
          </p:cNvPicPr>
          <p:nvPr/>
        </p:nvPicPr>
        <p:blipFill>
          <a:blip r:embed="rId3"/>
          <a:srcRect/>
          <a:stretch>
            <a:fillRect/>
          </a:stretch>
        </p:blipFill>
        <p:spPr bwMode="auto">
          <a:xfrm>
            <a:off x="357158" y="2000240"/>
            <a:ext cx="1292382" cy="1285884"/>
          </a:xfrm>
          <a:prstGeom prst="rect">
            <a:avLst/>
          </a:prstGeom>
          <a:noFill/>
        </p:spPr>
      </p:pic>
      <p:sp>
        <p:nvSpPr>
          <p:cNvPr id="14" name="13 CuadroTexto"/>
          <p:cNvSpPr txBox="1"/>
          <p:nvPr/>
        </p:nvSpPr>
        <p:spPr>
          <a:xfrm>
            <a:off x="500034" y="3643314"/>
            <a:ext cx="2500330" cy="1077218"/>
          </a:xfrm>
          <a:prstGeom prst="rect">
            <a:avLst/>
          </a:prstGeom>
          <a:noFill/>
        </p:spPr>
        <p:txBody>
          <a:bodyPr wrap="square" rtlCol="0">
            <a:spAutoFit/>
          </a:bodyPr>
          <a:lstStyle/>
          <a:p>
            <a:r>
              <a:rPr lang="es-EC" sz="1600" dirty="0" smtClean="0"/>
              <a:t>Necesidad de preservar, transportar o proteger, algunas posesiones preciadas</a:t>
            </a:r>
            <a:endParaRPr lang="es-EC" sz="1600" dirty="0"/>
          </a:p>
        </p:txBody>
      </p:sp>
      <p:sp>
        <p:nvSpPr>
          <p:cNvPr id="3077" name="Tree"/>
          <p:cNvSpPr>
            <a:spLocks noEditPoints="1" noChangeArrowheads="1"/>
          </p:cNvSpPr>
          <p:nvPr/>
        </p:nvSpPr>
        <p:spPr bwMode="auto">
          <a:xfrm>
            <a:off x="4286248" y="4071942"/>
            <a:ext cx="833436" cy="133350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EC"/>
          </a:p>
        </p:txBody>
      </p:sp>
      <p:sp>
        <p:nvSpPr>
          <p:cNvPr id="3078" name="Document"/>
          <p:cNvSpPr>
            <a:spLocks noEditPoints="1" noChangeArrowheads="1"/>
          </p:cNvSpPr>
          <p:nvPr/>
        </p:nvSpPr>
        <p:spPr bwMode="auto">
          <a:xfrm>
            <a:off x="3714744" y="4429132"/>
            <a:ext cx="461961" cy="54768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EC"/>
          </a:p>
        </p:txBody>
      </p:sp>
      <p:sp>
        <p:nvSpPr>
          <p:cNvPr id="16" name="15 CuadroTexto"/>
          <p:cNvSpPr txBox="1"/>
          <p:nvPr/>
        </p:nvSpPr>
        <p:spPr>
          <a:xfrm>
            <a:off x="3143240" y="5429264"/>
            <a:ext cx="2500330" cy="584775"/>
          </a:xfrm>
          <a:prstGeom prst="rect">
            <a:avLst/>
          </a:prstGeom>
          <a:noFill/>
        </p:spPr>
        <p:txBody>
          <a:bodyPr wrap="square" rtlCol="0">
            <a:spAutoFit/>
          </a:bodyPr>
          <a:lstStyle/>
          <a:p>
            <a:r>
              <a:rPr lang="es-EC" sz="1600" dirty="0" smtClean="0"/>
              <a:t>Madera, vidrios, telas, cartón y papel, etc.</a:t>
            </a:r>
            <a:endParaRPr lang="es-EC" sz="1600" dirty="0"/>
          </a:p>
        </p:txBody>
      </p:sp>
      <p:sp>
        <p:nvSpPr>
          <p:cNvPr id="17" name="16 CuadroTexto"/>
          <p:cNvSpPr txBox="1"/>
          <p:nvPr/>
        </p:nvSpPr>
        <p:spPr>
          <a:xfrm>
            <a:off x="3214678" y="3429000"/>
            <a:ext cx="2500330" cy="584775"/>
          </a:xfrm>
          <a:prstGeom prst="rect">
            <a:avLst/>
          </a:prstGeom>
          <a:noFill/>
        </p:spPr>
        <p:txBody>
          <a:bodyPr wrap="square" rtlCol="0">
            <a:spAutoFit/>
          </a:bodyPr>
          <a:lstStyle/>
          <a:p>
            <a:r>
              <a:rPr lang="es-EC" sz="1600" dirty="0" smtClean="0"/>
              <a:t>Creó Envases y formas de embalaje</a:t>
            </a:r>
            <a:endParaRPr lang="es-EC" sz="1600" dirty="0"/>
          </a:p>
        </p:txBody>
      </p:sp>
      <p:pic>
        <p:nvPicPr>
          <p:cNvPr id="3079" name="Picture 7" descr="C:\Program Files\Microsoft Office\MEDIA\CAGCAT10\j0285360.wmf"/>
          <p:cNvPicPr>
            <a:picLocks noChangeAspect="1" noChangeArrowheads="1"/>
          </p:cNvPicPr>
          <p:nvPr/>
        </p:nvPicPr>
        <p:blipFill>
          <a:blip r:embed="rId4"/>
          <a:srcRect/>
          <a:stretch>
            <a:fillRect/>
          </a:stretch>
        </p:blipFill>
        <p:spPr bwMode="auto">
          <a:xfrm>
            <a:off x="6429388" y="2071678"/>
            <a:ext cx="1474013" cy="1817827"/>
          </a:xfrm>
          <a:prstGeom prst="rect">
            <a:avLst/>
          </a:prstGeom>
          <a:noFill/>
        </p:spPr>
      </p:pic>
      <p:sp>
        <p:nvSpPr>
          <p:cNvPr id="19" name="18 CuadroTexto"/>
          <p:cNvSpPr txBox="1"/>
          <p:nvPr/>
        </p:nvSpPr>
        <p:spPr>
          <a:xfrm>
            <a:off x="5929322" y="1733124"/>
            <a:ext cx="2500330" cy="338554"/>
          </a:xfrm>
          <a:prstGeom prst="rect">
            <a:avLst/>
          </a:prstGeom>
          <a:noFill/>
        </p:spPr>
        <p:txBody>
          <a:bodyPr wrap="square" rtlCol="0">
            <a:spAutoFit/>
          </a:bodyPr>
          <a:lstStyle/>
          <a:p>
            <a:r>
              <a:rPr lang="es-EC" sz="1600" dirty="0" smtClean="0"/>
              <a:t>Industria Petroquímica</a:t>
            </a:r>
            <a:endParaRPr lang="es-EC" sz="1600" dirty="0"/>
          </a:p>
        </p:txBody>
      </p:sp>
      <p:pic>
        <p:nvPicPr>
          <p:cNvPr id="3080" name="Picture 8" descr="laminado1"/>
          <p:cNvPicPr>
            <a:picLocks noChangeAspect="1" noChangeArrowheads="1"/>
          </p:cNvPicPr>
          <p:nvPr/>
        </p:nvPicPr>
        <p:blipFill>
          <a:blip r:embed="rId5" cstate="print"/>
          <a:srcRect/>
          <a:stretch>
            <a:fillRect/>
          </a:stretch>
        </p:blipFill>
        <p:spPr bwMode="auto">
          <a:xfrm>
            <a:off x="6072198" y="4286256"/>
            <a:ext cx="1495425" cy="927100"/>
          </a:xfrm>
          <a:prstGeom prst="rect">
            <a:avLst/>
          </a:prstGeom>
          <a:noFill/>
          <a:ln w="9525">
            <a:noFill/>
            <a:miter lim="800000"/>
            <a:headEnd/>
            <a:tailEnd/>
          </a:ln>
        </p:spPr>
      </p:pic>
      <p:sp>
        <p:nvSpPr>
          <p:cNvPr id="21" name="20 CuadroTexto"/>
          <p:cNvSpPr txBox="1"/>
          <p:nvPr/>
        </p:nvSpPr>
        <p:spPr>
          <a:xfrm>
            <a:off x="6643670" y="3929066"/>
            <a:ext cx="1928858" cy="338554"/>
          </a:xfrm>
          <a:prstGeom prst="rect">
            <a:avLst/>
          </a:prstGeom>
          <a:noFill/>
        </p:spPr>
        <p:txBody>
          <a:bodyPr wrap="square" rtlCol="0">
            <a:spAutoFit/>
          </a:bodyPr>
          <a:lstStyle/>
          <a:p>
            <a:r>
              <a:rPr lang="es-EC" sz="1600" dirty="0" smtClean="0"/>
              <a:t>Empaque Flexible</a:t>
            </a:r>
            <a:endParaRPr lang="es-EC" sz="1600" dirty="0"/>
          </a:p>
        </p:txBody>
      </p:sp>
      <p:sp>
        <p:nvSpPr>
          <p:cNvPr id="22" name="21 CuadroTexto"/>
          <p:cNvSpPr txBox="1"/>
          <p:nvPr/>
        </p:nvSpPr>
        <p:spPr>
          <a:xfrm>
            <a:off x="6572264" y="5286388"/>
            <a:ext cx="1928858" cy="338554"/>
          </a:xfrm>
          <a:prstGeom prst="rect">
            <a:avLst/>
          </a:prstGeom>
          <a:noFill/>
        </p:spPr>
        <p:txBody>
          <a:bodyPr wrap="square" rtlCol="0">
            <a:spAutoFit/>
          </a:bodyPr>
          <a:lstStyle/>
          <a:p>
            <a:r>
              <a:rPr lang="es-EC" sz="1600" dirty="0" smtClean="0"/>
              <a:t>Plásticos</a:t>
            </a:r>
            <a:endParaRPr lang="es-EC" sz="1600" dirty="0"/>
          </a:p>
        </p:txBody>
      </p:sp>
      <p:cxnSp>
        <p:nvCxnSpPr>
          <p:cNvPr id="26" name="25 Conector recto"/>
          <p:cNvCxnSpPr/>
          <p:nvPr/>
        </p:nvCxnSpPr>
        <p:spPr>
          <a:xfrm rot="16200000" flipH="1">
            <a:off x="785788" y="3786189"/>
            <a:ext cx="428627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16200000" flipH="1">
            <a:off x="3571868" y="3786189"/>
            <a:ext cx="4286278" cy="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Descripción de Plásticos S.A.</a:t>
            </a:r>
            <a:endParaRPr lang="es-EC" dirty="0">
              <a:solidFill>
                <a:schemeClr val="tx1"/>
              </a:solidFill>
            </a:endParaRPr>
          </a:p>
        </p:txBody>
      </p:sp>
      <p:sp>
        <p:nvSpPr>
          <p:cNvPr id="4" name="3 CuadroTexto"/>
          <p:cNvSpPr txBox="1"/>
          <p:nvPr/>
        </p:nvSpPr>
        <p:spPr>
          <a:xfrm>
            <a:off x="5786446" y="6417254"/>
            <a:ext cx="3214710" cy="369332"/>
          </a:xfrm>
          <a:prstGeom prst="rect">
            <a:avLst/>
          </a:prstGeom>
          <a:noFill/>
        </p:spPr>
        <p:txBody>
          <a:bodyPr wrap="square" rtlCol="0">
            <a:spAutoFit/>
          </a:bodyPr>
          <a:lstStyle/>
          <a:p>
            <a:r>
              <a:rPr lang="es-EC" b="1" i="1" dirty="0" smtClean="0"/>
              <a:t>Conocimiento del Negocio</a:t>
            </a:r>
            <a:endParaRPr lang="es-EC" b="1" i="1" dirty="0"/>
          </a:p>
        </p:txBody>
      </p:sp>
      <p:sp>
        <p:nvSpPr>
          <p:cNvPr id="24" name="23 CuadroTexto"/>
          <p:cNvSpPr txBox="1"/>
          <p:nvPr/>
        </p:nvSpPr>
        <p:spPr>
          <a:xfrm>
            <a:off x="785786" y="2298696"/>
            <a:ext cx="6000792" cy="3416320"/>
          </a:xfrm>
          <a:prstGeom prst="rect">
            <a:avLst/>
          </a:prstGeom>
          <a:noFill/>
        </p:spPr>
        <p:txBody>
          <a:bodyPr wrap="square" rtlCol="0">
            <a:spAutoFit/>
          </a:bodyPr>
          <a:lstStyle/>
          <a:p>
            <a:pPr algn="just"/>
            <a:r>
              <a:rPr lang="es-EC" dirty="0" smtClean="0"/>
              <a:t>PLASTICOS S.A. empresa 100% ecuatoriana, se constituyó en la década de los 80’s para satisfacer los requerimientos de empaques plásticos que demandaban los sectores agroexportador, industrial y comercial del Ecuador. </a:t>
            </a:r>
          </a:p>
          <a:p>
            <a:pPr algn="just"/>
            <a:r>
              <a:rPr lang="es-EC" dirty="0" smtClean="0"/>
              <a:t> </a:t>
            </a:r>
          </a:p>
          <a:p>
            <a:pPr algn="just"/>
            <a:r>
              <a:rPr lang="es-EC" dirty="0" smtClean="0"/>
              <a:t>Esta empresa produce y comercializa empaques plásticos utilizando polietilenos de alta y baja densidad para películas de 1 y 3 capas (coextrusión), así como también etiquetas autoadhesivas.</a:t>
            </a:r>
          </a:p>
          <a:p>
            <a:pPr algn="just"/>
            <a:endParaRPr lang="es-EC" dirty="0"/>
          </a:p>
        </p:txBody>
      </p:sp>
      <p:pic>
        <p:nvPicPr>
          <p:cNvPr id="21505" name="Picture 1" descr="C:\Program Files\Microsoft Office\MEDIA\CAGCAT10\j0285360.wmf"/>
          <p:cNvPicPr>
            <a:picLocks noChangeAspect="1" noChangeArrowheads="1"/>
          </p:cNvPicPr>
          <p:nvPr/>
        </p:nvPicPr>
        <p:blipFill>
          <a:blip r:embed="rId2"/>
          <a:srcRect/>
          <a:stretch>
            <a:fillRect/>
          </a:stretch>
        </p:blipFill>
        <p:spPr bwMode="auto">
          <a:xfrm>
            <a:off x="6955639" y="2714620"/>
            <a:ext cx="1474013" cy="181782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2285992"/>
            <a:ext cx="8158162" cy="1785942"/>
          </a:xfrm>
        </p:spPr>
        <p:txBody>
          <a:bodyPr>
            <a:normAutofit fontScale="90000"/>
          </a:bodyPr>
          <a:lstStyle/>
          <a:p>
            <a:pPr algn="ctr"/>
            <a:r>
              <a:rPr lang="es-EC" dirty="0" smtClean="0">
                <a:solidFill>
                  <a:schemeClr val="tx1"/>
                </a:solidFill>
              </a:rPr>
              <a:t>CAPÍTULO I</a:t>
            </a:r>
            <a:br>
              <a:rPr lang="es-EC" dirty="0" smtClean="0">
                <a:solidFill>
                  <a:schemeClr val="tx1"/>
                </a:solidFill>
              </a:rPr>
            </a:br>
            <a:r>
              <a:rPr lang="es-EC" dirty="0" smtClean="0">
                <a:solidFill>
                  <a:schemeClr val="tx1"/>
                </a:solidFill>
              </a:rPr>
              <a:t/>
            </a:r>
            <a:br>
              <a:rPr lang="es-EC" dirty="0" smtClean="0">
                <a:solidFill>
                  <a:schemeClr val="tx1"/>
                </a:solidFill>
              </a:rPr>
            </a:br>
            <a:r>
              <a:rPr lang="es-EC" sz="4400" dirty="0" smtClean="0">
                <a:solidFill>
                  <a:schemeClr val="tx1"/>
                </a:solidFill>
              </a:rPr>
              <a:t>Marco Teórico</a:t>
            </a:r>
            <a:endParaRPr lang="es-EC" sz="4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Descripción de Plásticos S.A.</a:t>
            </a:r>
            <a:endParaRPr lang="es-EC" dirty="0">
              <a:solidFill>
                <a:schemeClr val="tx1"/>
              </a:solidFill>
            </a:endParaRPr>
          </a:p>
        </p:txBody>
      </p:sp>
      <p:sp>
        <p:nvSpPr>
          <p:cNvPr id="4" name="3 CuadroTexto"/>
          <p:cNvSpPr txBox="1"/>
          <p:nvPr/>
        </p:nvSpPr>
        <p:spPr>
          <a:xfrm>
            <a:off x="5786446" y="6417254"/>
            <a:ext cx="3214710" cy="369332"/>
          </a:xfrm>
          <a:prstGeom prst="rect">
            <a:avLst/>
          </a:prstGeom>
          <a:noFill/>
        </p:spPr>
        <p:txBody>
          <a:bodyPr wrap="square" rtlCol="0">
            <a:spAutoFit/>
          </a:bodyPr>
          <a:lstStyle/>
          <a:p>
            <a:r>
              <a:rPr lang="es-EC" b="1" i="1" dirty="0" smtClean="0"/>
              <a:t>Conocimiento del Negocio</a:t>
            </a:r>
            <a:endParaRPr lang="es-EC" b="1" i="1" dirty="0"/>
          </a:p>
        </p:txBody>
      </p:sp>
      <p:sp>
        <p:nvSpPr>
          <p:cNvPr id="24" name="23 CuadroTexto"/>
          <p:cNvSpPr txBox="1"/>
          <p:nvPr/>
        </p:nvSpPr>
        <p:spPr>
          <a:xfrm>
            <a:off x="785786" y="2143116"/>
            <a:ext cx="7286676" cy="3570208"/>
          </a:xfrm>
          <a:prstGeom prst="rect">
            <a:avLst/>
          </a:prstGeom>
          <a:noFill/>
        </p:spPr>
        <p:txBody>
          <a:bodyPr wrap="square" rtlCol="0">
            <a:spAutoFit/>
          </a:bodyPr>
          <a:lstStyle/>
          <a:p>
            <a:pPr algn="ctr"/>
            <a:r>
              <a:rPr lang="es-ES" b="1" i="1" dirty="0" smtClean="0"/>
              <a:t>Visión</a:t>
            </a:r>
          </a:p>
          <a:p>
            <a:pPr algn="ctr"/>
            <a:endParaRPr lang="es-EC" sz="500" b="1" dirty="0" smtClean="0"/>
          </a:p>
          <a:p>
            <a:pPr algn="just"/>
            <a:r>
              <a:rPr lang="es-EC" dirty="0" smtClean="0"/>
              <a:t>Ser una empresa líder a nivel de las industrias de productos plásticos y con ello alcanzar una excelente imagen en el mercado nacional y con miras al mercado internacional.</a:t>
            </a:r>
          </a:p>
          <a:p>
            <a:pPr algn="just"/>
            <a:endParaRPr lang="es-EC" dirty="0" smtClean="0"/>
          </a:p>
          <a:p>
            <a:pPr algn="ctr"/>
            <a:r>
              <a:rPr lang="es-ES" b="1" i="1" dirty="0" smtClean="0"/>
              <a:t>Misión</a:t>
            </a:r>
          </a:p>
          <a:p>
            <a:pPr algn="ctr"/>
            <a:endParaRPr lang="es-EC" sz="500" b="1" dirty="0" smtClean="0"/>
          </a:p>
          <a:p>
            <a:pPr algn="just"/>
            <a:r>
              <a:rPr lang="es-EC" dirty="0" smtClean="0"/>
              <a:t>Contribuir al desarrollo del País, fabricando empaques de excelente calidad, con el respaldo de un eficiente servicio al cliente; y ofreciendo a los clientes asistencia técnica con personal calificado, muy motivado y con gran experiencia en los procesos de extrusión, impresión y conversión de polietileno.</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Productos</a:t>
            </a:r>
            <a:endParaRPr lang="es-EC" dirty="0">
              <a:solidFill>
                <a:schemeClr val="tx1"/>
              </a:solidFill>
            </a:endParaRPr>
          </a:p>
        </p:txBody>
      </p:sp>
      <p:sp>
        <p:nvSpPr>
          <p:cNvPr id="4" name="3 CuadroTexto"/>
          <p:cNvSpPr txBox="1"/>
          <p:nvPr/>
        </p:nvSpPr>
        <p:spPr>
          <a:xfrm>
            <a:off x="5786446" y="6417254"/>
            <a:ext cx="3214710" cy="369332"/>
          </a:xfrm>
          <a:prstGeom prst="rect">
            <a:avLst/>
          </a:prstGeom>
          <a:noFill/>
        </p:spPr>
        <p:txBody>
          <a:bodyPr wrap="square" rtlCol="0">
            <a:spAutoFit/>
          </a:bodyPr>
          <a:lstStyle/>
          <a:p>
            <a:r>
              <a:rPr lang="es-EC" b="1" i="1" dirty="0" smtClean="0"/>
              <a:t>Conocimiento del Negocio</a:t>
            </a:r>
            <a:endParaRPr lang="es-EC" b="1" i="1" dirty="0"/>
          </a:p>
        </p:txBody>
      </p:sp>
      <p:sp>
        <p:nvSpPr>
          <p:cNvPr id="24" name="23 CuadroTexto"/>
          <p:cNvSpPr txBox="1"/>
          <p:nvPr/>
        </p:nvSpPr>
        <p:spPr>
          <a:xfrm>
            <a:off x="714348" y="2571744"/>
            <a:ext cx="5715040" cy="2492990"/>
          </a:xfrm>
          <a:prstGeom prst="rect">
            <a:avLst/>
          </a:prstGeom>
          <a:noFill/>
        </p:spPr>
        <p:txBody>
          <a:bodyPr wrap="square" rtlCol="0">
            <a:spAutoFit/>
          </a:bodyPr>
          <a:lstStyle/>
          <a:p>
            <a:pPr>
              <a:buFont typeface="Wingdings" pitchFamily="2" charset="2"/>
              <a:buChar char="Ø"/>
            </a:pPr>
            <a:r>
              <a:rPr lang="es-EC" dirty="0" smtClean="0"/>
              <a:t> Empaques para banano</a:t>
            </a:r>
          </a:p>
          <a:p>
            <a:pPr lvl="1">
              <a:buFont typeface="Arial" pitchFamily="34" charset="0"/>
              <a:buChar char="•"/>
            </a:pPr>
            <a:r>
              <a:rPr lang="es-EC" i="1" dirty="0" smtClean="0"/>
              <a:t>	</a:t>
            </a:r>
            <a:r>
              <a:rPr lang="es-EC" sz="1600" i="1" dirty="0" smtClean="0"/>
              <a:t>Fundas para exportación </a:t>
            </a:r>
          </a:p>
          <a:p>
            <a:pPr lvl="1">
              <a:buFont typeface="Arial" pitchFamily="34" charset="0"/>
              <a:buChar char="•"/>
            </a:pPr>
            <a:r>
              <a:rPr lang="es-EC" sz="1600" i="1" dirty="0" smtClean="0"/>
              <a:t>	Etiquetas autoadhesivas </a:t>
            </a:r>
          </a:p>
          <a:p>
            <a:pPr lvl="1">
              <a:buFont typeface="Arial" pitchFamily="34" charset="0"/>
              <a:buChar char="•"/>
            </a:pPr>
            <a:r>
              <a:rPr lang="es-EC" sz="1600" i="1" dirty="0" smtClean="0"/>
              <a:t> 	Empaques para protección de racimos </a:t>
            </a:r>
          </a:p>
          <a:p>
            <a:endParaRPr lang="es-EC" dirty="0" smtClean="0"/>
          </a:p>
          <a:p>
            <a:pPr>
              <a:buFont typeface="Wingdings" pitchFamily="2" charset="2"/>
              <a:buChar char="Ø"/>
            </a:pPr>
            <a:r>
              <a:rPr lang="es-EC" dirty="0" smtClean="0"/>
              <a:t> Fundas y rollos de una y tres capas</a:t>
            </a:r>
          </a:p>
          <a:p>
            <a:pPr lvl="1">
              <a:buFont typeface="Arial" pitchFamily="34" charset="0"/>
              <a:buChar char="•"/>
            </a:pPr>
            <a:r>
              <a:rPr lang="es-EC" i="1" dirty="0" smtClean="0"/>
              <a:t>	</a:t>
            </a:r>
            <a:r>
              <a:rPr lang="es-EC" sz="1600" i="1" dirty="0" smtClean="0"/>
              <a:t>Empaques impresos para Envasado 	automático o manual </a:t>
            </a:r>
          </a:p>
          <a:p>
            <a:pPr lvl="1">
              <a:buFont typeface="Arial" pitchFamily="34" charset="0"/>
              <a:buChar char="•"/>
            </a:pPr>
            <a:r>
              <a:rPr lang="es-EC" sz="1600" i="1" dirty="0" smtClean="0"/>
              <a:t>	Empaques sin impresión  </a:t>
            </a:r>
            <a:r>
              <a:rPr lang="es-EC" i="1" dirty="0" smtClean="0"/>
              <a:t>	</a:t>
            </a:r>
          </a:p>
        </p:txBody>
      </p:sp>
      <p:pic>
        <p:nvPicPr>
          <p:cNvPr id="32770" name="Picture 2" descr="fundas1"/>
          <p:cNvPicPr>
            <a:picLocks noChangeAspect="1" noChangeArrowheads="1"/>
          </p:cNvPicPr>
          <p:nvPr/>
        </p:nvPicPr>
        <p:blipFill>
          <a:blip r:embed="rId2" cstate="print"/>
          <a:srcRect/>
          <a:stretch>
            <a:fillRect/>
          </a:stretch>
        </p:blipFill>
        <p:spPr bwMode="auto">
          <a:xfrm>
            <a:off x="6500826" y="2251074"/>
            <a:ext cx="863600" cy="1035050"/>
          </a:xfrm>
          <a:prstGeom prst="rect">
            <a:avLst/>
          </a:prstGeom>
          <a:noFill/>
          <a:ln w="9525">
            <a:noFill/>
            <a:miter lim="800000"/>
            <a:headEnd/>
            <a:tailEnd/>
          </a:ln>
        </p:spPr>
      </p:pic>
      <p:pic>
        <p:nvPicPr>
          <p:cNvPr id="32771" name="Picture 3" descr="laminado1"/>
          <p:cNvPicPr>
            <a:picLocks noChangeAspect="1" noChangeArrowheads="1"/>
          </p:cNvPicPr>
          <p:nvPr/>
        </p:nvPicPr>
        <p:blipFill>
          <a:blip r:embed="rId3" cstate="print"/>
          <a:srcRect/>
          <a:stretch>
            <a:fillRect/>
          </a:stretch>
        </p:blipFill>
        <p:spPr bwMode="auto">
          <a:xfrm>
            <a:off x="6143636" y="3359156"/>
            <a:ext cx="1495425" cy="927100"/>
          </a:xfrm>
          <a:prstGeom prst="rect">
            <a:avLst/>
          </a:prstGeom>
          <a:noFill/>
          <a:ln w="9525">
            <a:noFill/>
            <a:miter lim="800000"/>
            <a:headEnd/>
            <a:tailEnd/>
          </a:ln>
        </p:spPr>
      </p:pic>
      <p:pic>
        <p:nvPicPr>
          <p:cNvPr id="32772" name="Picture 4" descr="termoencogible2"/>
          <p:cNvPicPr>
            <a:picLocks noChangeAspect="1" noChangeArrowheads="1"/>
          </p:cNvPicPr>
          <p:nvPr/>
        </p:nvPicPr>
        <p:blipFill>
          <a:blip r:embed="rId4" cstate="print"/>
          <a:srcRect/>
          <a:stretch>
            <a:fillRect/>
          </a:stretch>
        </p:blipFill>
        <p:spPr bwMode="auto">
          <a:xfrm>
            <a:off x="6929454" y="4441838"/>
            <a:ext cx="1476375" cy="915988"/>
          </a:xfrm>
          <a:prstGeom prst="rect">
            <a:avLst/>
          </a:prstGeom>
          <a:noFill/>
          <a:ln w="9525">
            <a:noFill/>
            <a:miter lim="800000"/>
            <a:headEnd/>
            <a:tailEnd/>
          </a:ln>
        </p:spPr>
      </p:pic>
      <p:pic>
        <p:nvPicPr>
          <p:cNvPr id="32773" name="Picture 5" descr="termoencogibles"/>
          <p:cNvPicPr>
            <a:picLocks noChangeAspect="1" noChangeArrowheads="1"/>
          </p:cNvPicPr>
          <p:nvPr/>
        </p:nvPicPr>
        <p:blipFill>
          <a:blip r:embed="rId5" cstate="print"/>
          <a:srcRect/>
          <a:stretch>
            <a:fillRect/>
          </a:stretch>
        </p:blipFill>
        <p:spPr bwMode="auto">
          <a:xfrm>
            <a:off x="5429256" y="4459301"/>
            <a:ext cx="1425575" cy="89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Materia Prima Utilizada</a:t>
            </a:r>
            <a:endParaRPr lang="es-EC" dirty="0">
              <a:solidFill>
                <a:schemeClr val="tx1"/>
              </a:solidFill>
            </a:endParaRPr>
          </a:p>
        </p:txBody>
      </p:sp>
      <p:sp>
        <p:nvSpPr>
          <p:cNvPr id="4" name="3 CuadroTexto"/>
          <p:cNvSpPr txBox="1"/>
          <p:nvPr/>
        </p:nvSpPr>
        <p:spPr>
          <a:xfrm>
            <a:off x="5786446" y="6417254"/>
            <a:ext cx="3214710" cy="369332"/>
          </a:xfrm>
          <a:prstGeom prst="rect">
            <a:avLst/>
          </a:prstGeom>
          <a:noFill/>
        </p:spPr>
        <p:txBody>
          <a:bodyPr wrap="square" rtlCol="0">
            <a:spAutoFit/>
          </a:bodyPr>
          <a:lstStyle/>
          <a:p>
            <a:r>
              <a:rPr lang="es-EC" b="1" i="1" dirty="0" smtClean="0"/>
              <a:t>Conocimiento del Negocio</a:t>
            </a:r>
            <a:endParaRPr lang="es-EC" b="1" i="1" dirty="0"/>
          </a:p>
        </p:txBody>
      </p:sp>
      <p:sp>
        <p:nvSpPr>
          <p:cNvPr id="24" name="23 CuadroTexto"/>
          <p:cNvSpPr txBox="1"/>
          <p:nvPr/>
        </p:nvSpPr>
        <p:spPr>
          <a:xfrm>
            <a:off x="714348" y="2357430"/>
            <a:ext cx="4786346" cy="3139321"/>
          </a:xfrm>
          <a:prstGeom prst="rect">
            <a:avLst/>
          </a:prstGeom>
          <a:noFill/>
        </p:spPr>
        <p:txBody>
          <a:bodyPr wrap="square" rtlCol="0">
            <a:spAutoFit/>
          </a:bodyPr>
          <a:lstStyle/>
          <a:p>
            <a:pPr algn="just"/>
            <a:r>
              <a:rPr lang="es-EC" dirty="0" smtClean="0"/>
              <a:t>La materia prima más importante para la fabricación de plásticos es el </a:t>
            </a:r>
            <a:r>
              <a:rPr lang="es-EC" dirty="0" smtClean="0">
                <a:solidFill>
                  <a:schemeClr val="accent1">
                    <a:lumMod val="75000"/>
                  </a:schemeClr>
                </a:solidFill>
              </a:rPr>
              <a:t>petróleo,</a:t>
            </a:r>
            <a:r>
              <a:rPr lang="es-EC" dirty="0" smtClean="0"/>
              <a:t> ya que de él se derivan los productos que originan diferentes tipos de plásticos. </a:t>
            </a:r>
          </a:p>
          <a:p>
            <a:pPr algn="just"/>
            <a:endParaRPr lang="es-EC" dirty="0" smtClean="0"/>
          </a:p>
          <a:p>
            <a:pPr algn="just"/>
            <a:r>
              <a:rPr lang="es-EC" dirty="0" smtClean="0"/>
              <a:t>Otros materiales:</a:t>
            </a:r>
          </a:p>
          <a:p>
            <a:pPr algn="just"/>
            <a:endParaRPr lang="es-EC" dirty="0" smtClean="0"/>
          </a:p>
          <a:p>
            <a:pPr algn="just">
              <a:buFont typeface="Arial" pitchFamily="34" charset="0"/>
              <a:buChar char="•"/>
            </a:pPr>
            <a:r>
              <a:rPr lang="es-EC" dirty="0" smtClean="0"/>
              <a:t> Madera y algodón 	  Celulosa</a:t>
            </a:r>
          </a:p>
          <a:p>
            <a:pPr algn="just">
              <a:buFont typeface="Arial" pitchFamily="34" charset="0"/>
              <a:buChar char="•"/>
            </a:pPr>
            <a:r>
              <a:rPr lang="es-EC" dirty="0" smtClean="0"/>
              <a:t> Carbono, hidrógeno, oxígeno</a:t>
            </a:r>
          </a:p>
          <a:p>
            <a:pPr algn="just">
              <a:buFont typeface="Arial" pitchFamily="34" charset="0"/>
              <a:buChar char="•"/>
            </a:pPr>
            <a:r>
              <a:rPr lang="es-EC" dirty="0" smtClean="0"/>
              <a:t> Nitrógeno , azufre, cloro</a:t>
            </a:r>
          </a:p>
          <a:p>
            <a:pPr algn="just"/>
            <a:endParaRPr lang="es-EC" dirty="0"/>
          </a:p>
        </p:txBody>
      </p:sp>
      <p:pic>
        <p:nvPicPr>
          <p:cNvPr id="33794" name="Picture 2"/>
          <p:cNvPicPr>
            <a:picLocks noChangeAspect="1" noChangeArrowheads="1"/>
          </p:cNvPicPr>
          <p:nvPr/>
        </p:nvPicPr>
        <p:blipFill>
          <a:blip r:embed="rId2"/>
          <a:srcRect/>
          <a:stretch>
            <a:fillRect/>
          </a:stretch>
        </p:blipFill>
        <p:spPr bwMode="auto">
          <a:xfrm>
            <a:off x="5715008" y="2786058"/>
            <a:ext cx="2762844" cy="1849445"/>
          </a:xfrm>
          <a:prstGeom prst="rect">
            <a:avLst/>
          </a:prstGeom>
          <a:noFill/>
          <a:ln w="9525">
            <a:noFill/>
            <a:miter lim="800000"/>
            <a:headEnd/>
            <a:tailEnd/>
          </a:ln>
        </p:spPr>
      </p:pic>
      <p:cxnSp>
        <p:nvCxnSpPr>
          <p:cNvPr id="7" name="6 Conector recto de flecha"/>
          <p:cNvCxnSpPr/>
          <p:nvPr/>
        </p:nvCxnSpPr>
        <p:spPr>
          <a:xfrm>
            <a:off x="3071802" y="442754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5786446" y="2428868"/>
            <a:ext cx="2952750" cy="2733675"/>
          </a:xfrm>
          <a:prstGeom prst="rect">
            <a:avLst/>
          </a:prstGeom>
          <a:noFill/>
          <a:ln w="9525">
            <a:noFill/>
            <a:miter lim="800000"/>
            <a:headEnd/>
            <a:tailEnd/>
          </a:ln>
          <a:effectLst/>
        </p:spPr>
      </p:pic>
      <p:sp>
        <p:nvSpPr>
          <p:cNvPr id="3" name="2 Título"/>
          <p:cNvSpPr>
            <a:spLocks noGrp="1"/>
          </p:cNvSpPr>
          <p:nvPr>
            <p:ph type="title"/>
          </p:nvPr>
        </p:nvSpPr>
        <p:spPr>
          <a:xfrm>
            <a:off x="428596" y="500042"/>
            <a:ext cx="8229600" cy="1143000"/>
          </a:xfrm>
        </p:spPr>
        <p:txBody>
          <a:bodyPr>
            <a:normAutofit fontScale="90000"/>
          </a:bodyPr>
          <a:lstStyle/>
          <a:p>
            <a:pPr algn="ctr"/>
            <a:r>
              <a:rPr lang="es-ES" sz="3300" dirty="0" smtClean="0">
                <a:solidFill>
                  <a:schemeClr val="tx1"/>
                </a:solidFill>
              </a:rPr>
              <a:t/>
            </a:r>
            <a:br>
              <a:rPr lang="es-ES" sz="3300" dirty="0" smtClean="0">
                <a:solidFill>
                  <a:schemeClr val="tx1"/>
                </a:solidFill>
              </a:rPr>
            </a:br>
            <a:r>
              <a:rPr lang="es-EC" sz="3200" dirty="0" smtClean="0">
                <a:solidFill>
                  <a:schemeClr val="tx1"/>
                </a:solidFill>
              </a:rPr>
              <a:t>Métodos Principales para la obtención </a:t>
            </a:r>
            <a:br>
              <a:rPr lang="es-EC" sz="3200" dirty="0" smtClean="0">
                <a:solidFill>
                  <a:schemeClr val="tx1"/>
                </a:solidFill>
              </a:rPr>
            </a:br>
            <a:r>
              <a:rPr lang="es-EC" sz="3200" dirty="0" smtClean="0">
                <a:solidFill>
                  <a:schemeClr val="tx1"/>
                </a:solidFill>
              </a:rPr>
              <a:t>del Plástico</a:t>
            </a:r>
            <a:endParaRPr lang="es-EC" dirty="0">
              <a:solidFill>
                <a:schemeClr val="tx1"/>
              </a:solidFill>
            </a:endParaRPr>
          </a:p>
        </p:txBody>
      </p:sp>
      <p:sp>
        <p:nvSpPr>
          <p:cNvPr id="4" name="3 CuadroTexto"/>
          <p:cNvSpPr txBox="1"/>
          <p:nvPr/>
        </p:nvSpPr>
        <p:spPr>
          <a:xfrm>
            <a:off x="5786446" y="6417254"/>
            <a:ext cx="3214710" cy="369332"/>
          </a:xfrm>
          <a:prstGeom prst="rect">
            <a:avLst/>
          </a:prstGeom>
          <a:noFill/>
        </p:spPr>
        <p:txBody>
          <a:bodyPr wrap="square" rtlCol="0">
            <a:spAutoFit/>
          </a:bodyPr>
          <a:lstStyle/>
          <a:p>
            <a:r>
              <a:rPr lang="es-EC" b="1" i="1" dirty="0" smtClean="0"/>
              <a:t>Conocimiento del Negocio</a:t>
            </a:r>
            <a:endParaRPr lang="es-EC" b="1" i="1" dirty="0"/>
          </a:p>
        </p:txBody>
      </p:sp>
      <p:sp>
        <p:nvSpPr>
          <p:cNvPr id="24" name="23 CuadroTexto"/>
          <p:cNvSpPr txBox="1"/>
          <p:nvPr/>
        </p:nvSpPr>
        <p:spPr>
          <a:xfrm>
            <a:off x="428596" y="2214554"/>
            <a:ext cx="5357850" cy="3416320"/>
          </a:xfrm>
          <a:prstGeom prst="rect">
            <a:avLst/>
          </a:prstGeom>
          <a:noFill/>
        </p:spPr>
        <p:txBody>
          <a:bodyPr wrap="square" rtlCol="0">
            <a:spAutoFit/>
          </a:bodyPr>
          <a:lstStyle/>
          <a:p>
            <a:pPr algn="just">
              <a:buFont typeface="Wingdings" pitchFamily="2" charset="2"/>
              <a:buChar char="Ø"/>
            </a:pPr>
            <a:r>
              <a:rPr lang="es-EC" b="1" dirty="0" smtClean="0"/>
              <a:t> Compresión.- </a:t>
            </a:r>
            <a:r>
              <a:rPr lang="es-EC" dirty="0" smtClean="0"/>
              <a:t>Permite fabricar objetos de tamaño pequeño y mediano en termoendurecibles.</a:t>
            </a:r>
          </a:p>
          <a:p>
            <a:pPr algn="just"/>
            <a:endParaRPr lang="es-EC" dirty="0" smtClean="0"/>
          </a:p>
          <a:p>
            <a:pPr algn="just">
              <a:buFont typeface="Wingdings" pitchFamily="2" charset="2"/>
              <a:buChar char="Ø"/>
            </a:pPr>
            <a:r>
              <a:rPr lang="es-EC" dirty="0" smtClean="0"/>
              <a:t> </a:t>
            </a:r>
            <a:r>
              <a:rPr lang="es-EC" b="1" dirty="0" smtClean="0"/>
              <a:t>Extrusión.- </a:t>
            </a:r>
            <a:r>
              <a:rPr lang="es-EC" dirty="0" smtClean="0"/>
              <a:t>Fabricación de productos de gran longitud como canalizaciones, cables, enrejados, láminas y perfiles para puertas y ventanas.</a:t>
            </a:r>
          </a:p>
          <a:p>
            <a:pPr algn="just"/>
            <a:endParaRPr lang="es-EC" dirty="0" smtClean="0"/>
          </a:p>
          <a:p>
            <a:pPr algn="just">
              <a:buFont typeface="Wingdings" pitchFamily="2" charset="2"/>
              <a:buChar char="Ø"/>
            </a:pPr>
            <a:r>
              <a:rPr lang="es-EC" b="1" dirty="0" smtClean="0"/>
              <a:t> Inyección.- </a:t>
            </a:r>
            <a:r>
              <a:rPr lang="es-EC" dirty="0" smtClean="0"/>
              <a:t>Es una técnica que permite obtener en una sola operación productos acabados y de formas complejas.</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42910" y="500042"/>
            <a:ext cx="8229600" cy="785810"/>
          </a:xfrm>
        </p:spPr>
        <p:txBody>
          <a:bodyPr>
            <a:normAutofit fontScale="90000"/>
          </a:bodyPr>
          <a:lstStyle/>
          <a:p>
            <a:pPr algn="ctr"/>
            <a:r>
              <a:rPr lang="es-ES" sz="3300" dirty="0" smtClean="0">
                <a:solidFill>
                  <a:schemeClr val="tx1"/>
                </a:solidFill>
              </a:rPr>
              <a:t/>
            </a:r>
            <a:br>
              <a:rPr lang="es-ES" sz="3300" dirty="0" smtClean="0">
                <a:solidFill>
                  <a:schemeClr val="tx1"/>
                </a:solidFill>
              </a:rPr>
            </a:br>
            <a:r>
              <a:rPr lang="es-EC" sz="3200" dirty="0" smtClean="0">
                <a:solidFill>
                  <a:schemeClr val="tx1"/>
                </a:solidFill>
              </a:rPr>
              <a:t>Clientes Potenciales</a:t>
            </a:r>
            <a:endParaRPr lang="es-EC" dirty="0">
              <a:solidFill>
                <a:schemeClr val="tx1"/>
              </a:solidFill>
            </a:endParaRPr>
          </a:p>
        </p:txBody>
      </p:sp>
      <p:sp>
        <p:nvSpPr>
          <p:cNvPr id="4" name="3 CuadroTexto"/>
          <p:cNvSpPr txBox="1"/>
          <p:nvPr/>
        </p:nvSpPr>
        <p:spPr>
          <a:xfrm>
            <a:off x="5786446" y="6417254"/>
            <a:ext cx="3214710" cy="369332"/>
          </a:xfrm>
          <a:prstGeom prst="rect">
            <a:avLst/>
          </a:prstGeom>
          <a:noFill/>
        </p:spPr>
        <p:txBody>
          <a:bodyPr wrap="square" rtlCol="0">
            <a:spAutoFit/>
          </a:bodyPr>
          <a:lstStyle/>
          <a:p>
            <a:r>
              <a:rPr lang="es-EC" b="1" i="1" dirty="0" smtClean="0"/>
              <a:t>Conocimiento del Negocio</a:t>
            </a:r>
            <a:endParaRPr lang="es-EC" b="1" i="1" dirty="0"/>
          </a:p>
        </p:txBody>
      </p:sp>
      <p:sp>
        <p:nvSpPr>
          <p:cNvPr id="24" name="23 CuadroTexto"/>
          <p:cNvSpPr txBox="1"/>
          <p:nvPr/>
        </p:nvSpPr>
        <p:spPr>
          <a:xfrm>
            <a:off x="1071538" y="1714488"/>
            <a:ext cx="7358114" cy="4832092"/>
          </a:xfrm>
          <a:prstGeom prst="rect">
            <a:avLst/>
          </a:prstGeom>
          <a:noFill/>
        </p:spPr>
        <p:txBody>
          <a:bodyPr wrap="square" rtlCol="0">
            <a:spAutoFit/>
          </a:bodyPr>
          <a:lstStyle/>
          <a:p>
            <a:pPr algn="just">
              <a:spcAft>
                <a:spcPts val="600"/>
              </a:spcAft>
              <a:buFont typeface="Wingdings" pitchFamily="2" charset="2"/>
              <a:buChar char="Ø"/>
            </a:pPr>
            <a:r>
              <a:rPr lang="es-EC" b="1" dirty="0" smtClean="0"/>
              <a:t> Sector Bananero:		</a:t>
            </a:r>
            <a:r>
              <a:rPr lang="es-EC" dirty="0" smtClean="0"/>
              <a:t>BRUNDICORPI</a:t>
            </a:r>
          </a:p>
          <a:p>
            <a:pPr algn="just">
              <a:spcAft>
                <a:spcPts val="600"/>
              </a:spcAft>
            </a:pPr>
            <a:r>
              <a:rPr lang="es-EC" dirty="0" smtClean="0"/>
              <a:t>				TECNIAGREX</a:t>
            </a:r>
          </a:p>
          <a:p>
            <a:pPr algn="just">
              <a:spcAft>
                <a:spcPts val="600"/>
              </a:spcAft>
            </a:pPr>
            <a:endParaRPr lang="es-EC" sz="1000" dirty="0" smtClean="0"/>
          </a:p>
          <a:p>
            <a:pPr algn="just">
              <a:spcAft>
                <a:spcPts val="600"/>
              </a:spcAft>
              <a:buFont typeface="Wingdings" pitchFamily="2" charset="2"/>
              <a:buChar char="Ø"/>
            </a:pPr>
            <a:r>
              <a:rPr lang="es-EC" dirty="0" smtClean="0"/>
              <a:t> </a:t>
            </a:r>
            <a:r>
              <a:rPr lang="es-EC" b="1" dirty="0" smtClean="0"/>
              <a:t>Sector Exportación	</a:t>
            </a:r>
            <a:r>
              <a:rPr lang="es-EC" dirty="0" smtClean="0"/>
              <a:t>	VECONSA</a:t>
            </a:r>
          </a:p>
          <a:p>
            <a:pPr algn="just">
              <a:spcAft>
                <a:spcPts val="600"/>
              </a:spcAft>
            </a:pPr>
            <a:r>
              <a:rPr lang="es-EC" dirty="0" smtClean="0"/>
              <a:t>				PROVEFRUT</a:t>
            </a:r>
          </a:p>
          <a:p>
            <a:pPr algn="just">
              <a:spcAft>
                <a:spcPts val="600"/>
              </a:spcAft>
            </a:pPr>
            <a:endParaRPr lang="es-EC" sz="1000" dirty="0" smtClean="0"/>
          </a:p>
          <a:p>
            <a:pPr algn="just">
              <a:spcAft>
                <a:spcPts val="600"/>
              </a:spcAft>
              <a:buFont typeface="Wingdings" pitchFamily="2" charset="2"/>
              <a:buChar char="Ø"/>
            </a:pPr>
            <a:r>
              <a:rPr lang="es-EC" dirty="0" smtClean="0"/>
              <a:t> </a:t>
            </a:r>
            <a:r>
              <a:rPr lang="es-EC" b="1" dirty="0" smtClean="0"/>
              <a:t>Termo encogibles Bebidas</a:t>
            </a:r>
            <a:r>
              <a:rPr lang="es-EC" dirty="0" smtClean="0"/>
              <a:t>	TESALIA</a:t>
            </a:r>
          </a:p>
          <a:p>
            <a:pPr lvl="0" algn="just">
              <a:spcAft>
                <a:spcPts val="600"/>
              </a:spcAft>
            </a:pPr>
            <a:r>
              <a:rPr lang="es-EC" dirty="0" smtClean="0"/>
              <a:t>				CUENCA BOTTLING COMP.</a:t>
            </a:r>
          </a:p>
          <a:p>
            <a:pPr algn="just">
              <a:spcAft>
                <a:spcPts val="600"/>
              </a:spcAft>
            </a:pPr>
            <a:endParaRPr lang="es-EC" sz="1000" dirty="0" smtClean="0"/>
          </a:p>
          <a:p>
            <a:pPr algn="just">
              <a:spcAft>
                <a:spcPts val="600"/>
              </a:spcAft>
              <a:buFont typeface="Wingdings" pitchFamily="2" charset="2"/>
              <a:buChar char="Ø"/>
            </a:pPr>
            <a:r>
              <a:rPr lang="es-EC" dirty="0" smtClean="0"/>
              <a:t> </a:t>
            </a:r>
            <a:r>
              <a:rPr lang="es-EC" b="1" dirty="0" smtClean="0"/>
              <a:t>Sector Alimentos Local</a:t>
            </a:r>
            <a:r>
              <a:rPr lang="es-EC" dirty="0" smtClean="0"/>
              <a:t>	SAN CARLOS</a:t>
            </a:r>
          </a:p>
          <a:p>
            <a:pPr algn="just">
              <a:spcAft>
                <a:spcPts val="600"/>
              </a:spcAft>
            </a:pPr>
            <a:r>
              <a:rPr lang="es-EC" dirty="0" smtClean="0"/>
              <a:t>				ECUDOS</a:t>
            </a:r>
          </a:p>
          <a:p>
            <a:pPr algn="just">
              <a:spcAft>
                <a:spcPts val="600"/>
              </a:spcAft>
            </a:pPr>
            <a:endParaRPr lang="es-EC" sz="1000" dirty="0" smtClean="0"/>
          </a:p>
          <a:p>
            <a:pPr algn="just">
              <a:spcAft>
                <a:spcPts val="600"/>
              </a:spcAft>
              <a:buFont typeface="Wingdings" pitchFamily="2" charset="2"/>
              <a:buChar char="Ø"/>
            </a:pPr>
            <a:r>
              <a:rPr lang="es-EC" b="1" dirty="0" smtClean="0"/>
              <a:t> Sector Empaques Varios</a:t>
            </a:r>
            <a:r>
              <a:rPr lang="es-EC" dirty="0" smtClean="0"/>
              <a:t>	KIMBERLY CLARK</a:t>
            </a:r>
          </a:p>
          <a:p>
            <a:pPr algn="just">
              <a:spcAft>
                <a:spcPts val="600"/>
              </a:spcAft>
            </a:pPr>
            <a:r>
              <a:rPr lang="es-EC" dirty="0" smtClean="0"/>
              <a:t>				UNILEVER</a:t>
            </a:r>
          </a:p>
          <a:p>
            <a:pPr algn="just">
              <a:spcAft>
                <a:spcPts val="600"/>
              </a:spcAft>
            </a:pPr>
            <a:r>
              <a:rPr lang="es-EC" dirty="0" smtClean="0"/>
              <a:t>				</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2357438"/>
            <a:ext cx="8158162" cy="1785942"/>
          </a:xfrm>
        </p:spPr>
        <p:txBody>
          <a:bodyPr>
            <a:normAutofit fontScale="90000"/>
          </a:bodyPr>
          <a:lstStyle/>
          <a:p>
            <a:pPr algn="ctr"/>
            <a:r>
              <a:rPr lang="es-EC" dirty="0" smtClean="0">
                <a:solidFill>
                  <a:schemeClr val="tx1"/>
                </a:solidFill>
              </a:rPr>
              <a:t>CAPÍTULO III</a:t>
            </a:r>
            <a:br>
              <a:rPr lang="es-EC" dirty="0" smtClean="0">
                <a:solidFill>
                  <a:schemeClr val="tx1"/>
                </a:solidFill>
              </a:rPr>
            </a:br>
            <a:r>
              <a:rPr lang="es-EC" dirty="0" smtClean="0">
                <a:solidFill>
                  <a:schemeClr val="tx1"/>
                </a:solidFill>
              </a:rPr>
              <a:t/>
            </a:r>
            <a:br>
              <a:rPr lang="es-EC" dirty="0" smtClean="0">
                <a:solidFill>
                  <a:schemeClr val="tx1"/>
                </a:solidFill>
              </a:rPr>
            </a:br>
            <a:r>
              <a:rPr lang="es-EC" sz="4400" dirty="0" smtClean="0">
                <a:solidFill>
                  <a:schemeClr val="tx1"/>
                </a:solidFill>
              </a:rPr>
              <a:t>Construcción del Sistema </a:t>
            </a:r>
            <a:br>
              <a:rPr lang="es-EC" sz="4400" dirty="0" smtClean="0">
                <a:solidFill>
                  <a:schemeClr val="tx1"/>
                </a:solidFill>
              </a:rPr>
            </a:br>
            <a:r>
              <a:rPr lang="es-EC" sz="4400" dirty="0" smtClean="0">
                <a:solidFill>
                  <a:schemeClr val="tx1"/>
                </a:solidFill>
              </a:rPr>
              <a:t>de Indicadores</a:t>
            </a:r>
            <a:endParaRPr lang="es-EC" sz="44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Definición del Objetivo de Estudio</a:t>
            </a:r>
            <a:endParaRPr lang="es-EC" dirty="0">
              <a:solidFill>
                <a:schemeClr val="tx1"/>
              </a:solidFill>
            </a:endParaRPr>
          </a:p>
        </p:txBody>
      </p:sp>
      <p:sp>
        <p:nvSpPr>
          <p:cNvPr id="4" name="3 CuadroTexto"/>
          <p:cNvSpPr txBox="1"/>
          <p:nvPr/>
        </p:nvSpPr>
        <p:spPr>
          <a:xfrm>
            <a:off x="4286248" y="6417254"/>
            <a:ext cx="4714908" cy="369332"/>
          </a:xfrm>
          <a:prstGeom prst="rect">
            <a:avLst/>
          </a:prstGeom>
          <a:noFill/>
        </p:spPr>
        <p:txBody>
          <a:bodyPr wrap="square" rtlCol="0">
            <a:spAutoFit/>
          </a:bodyPr>
          <a:lstStyle/>
          <a:p>
            <a:r>
              <a:rPr lang="es-EC" b="1" i="1" dirty="0" smtClean="0"/>
              <a:t>Construcción del Sistema de Indicadores</a:t>
            </a:r>
            <a:endParaRPr lang="es-EC" b="1" i="1" dirty="0"/>
          </a:p>
        </p:txBody>
      </p:sp>
      <p:graphicFrame>
        <p:nvGraphicFramePr>
          <p:cNvPr id="8" name="7 Tabla"/>
          <p:cNvGraphicFramePr>
            <a:graphicFrameLocks noGrp="1"/>
          </p:cNvGraphicFramePr>
          <p:nvPr/>
        </p:nvGraphicFramePr>
        <p:xfrm>
          <a:off x="1785918" y="2428867"/>
          <a:ext cx="6072230" cy="2786082"/>
        </p:xfrm>
        <a:graphic>
          <a:graphicData uri="http://schemas.openxmlformats.org/drawingml/2006/table">
            <a:tbl>
              <a:tblPr/>
              <a:tblGrid>
                <a:gridCol w="2663963"/>
                <a:gridCol w="3408267"/>
              </a:tblGrid>
              <a:tr h="371940">
                <a:tc>
                  <a:txBody>
                    <a:bodyPr/>
                    <a:lstStyle/>
                    <a:p>
                      <a:pPr marL="228600" algn="ctr">
                        <a:lnSpc>
                          <a:spcPct val="150000"/>
                        </a:lnSpc>
                        <a:spcAft>
                          <a:spcPts val="0"/>
                        </a:spcAft>
                      </a:pPr>
                      <a:r>
                        <a:rPr lang="es-EC" sz="1100" b="1" i="1" dirty="0">
                          <a:latin typeface="Times New Roman"/>
                          <a:ea typeface="Times New Roman"/>
                          <a:cs typeface="Times New Roman"/>
                        </a:rPr>
                        <a:t>PERSPECTIVA</a:t>
                      </a:r>
                      <a:endParaRPr lang="es-EC" sz="1200" b="1" i="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50000"/>
                        </a:lnSpc>
                        <a:spcAft>
                          <a:spcPts val="0"/>
                        </a:spcAft>
                      </a:pPr>
                      <a:r>
                        <a:rPr lang="es-EC" sz="1100" b="1" i="1">
                          <a:latin typeface="Times New Roman"/>
                          <a:ea typeface="Times New Roman"/>
                          <a:cs typeface="Times New Roman"/>
                        </a:rPr>
                        <a:t>OBJETIVO</a:t>
                      </a:r>
                      <a:endParaRPr lang="es-EC" sz="1200" b="1" i="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633">
                <a:tc>
                  <a:txBody>
                    <a:bodyPr/>
                    <a:lstStyle/>
                    <a:p>
                      <a:pPr marL="457200" algn="just">
                        <a:lnSpc>
                          <a:spcPct val="150000"/>
                        </a:lnSpc>
                        <a:spcAft>
                          <a:spcPts val="0"/>
                        </a:spcAft>
                      </a:pPr>
                      <a:r>
                        <a:rPr lang="es-EC" sz="1300" b="1" i="1">
                          <a:latin typeface="Times New Roman"/>
                          <a:ea typeface="Times New Roman"/>
                          <a:cs typeface="Times New Roman"/>
                        </a:rPr>
                        <a:t>Financiera</a:t>
                      </a:r>
                      <a:endParaRPr lang="es-EC" sz="1200" b="1" i="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latin typeface="Times New Roman"/>
                          <a:ea typeface="Times New Roman"/>
                          <a:cs typeface="Times New Roman"/>
                        </a:rPr>
                        <a:t>Incrementar los ingresos por Venta de la empresa.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03">
                <a:tc>
                  <a:txBody>
                    <a:bodyPr/>
                    <a:lstStyle/>
                    <a:p>
                      <a:pPr marL="457200" algn="just">
                        <a:lnSpc>
                          <a:spcPct val="150000"/>
                        </a:lnSpc>
                        <a:spcAft>
                          <a:spcPts val="0"/>
                        </a:spcAft>
                      </a:pPr>
                      <a:r>
                        <a:rPr lang="es-EC" sz="1300" b="1" i="1" dirty="0">
                          <a:latin typeface="Times New Roman"/>
                          <a:ea typeface="Times New Roman"/>
                          <a:cs typeface="Times New Roman"/>
                        </a:rPr>
                        <a:t>Procesos Internos</a:t>
                      </a:r>
                      <a:endParaRPr lang="es-EC" sz="1200" b="1" i="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latin typeface="Times New Roman"/>
                          <a:ea typeface="Times New Roman"/>
                          <a:cs typeface="Times New Roman"/>
                        </a:rPr>
                        <a:t>Disminución de Notas de Créditos por errores de facturación.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03">
                <a:tc>
                  <a:txBody>
                    <a:bodyPr/>
                    <a:lstStyle/>
                    <a:p>
                      <a:pPr marL="457200" algn="just">
                        <a:lnSpc>
                          <a:spcPct val="150000"/>
                        </a:lnSpc>
                        <a:spcAft>
                          <a:spcPts val="0"/>
                        </a:spcAft>
                      </a:pPr>
                      <a:r>
                        <a:rPr lang="es-EC" sz="1300" b="1" i="1">
                          <a:latin typeface="Times New Roman"/>
                          <a:ea typeface="Times New Roman"/>
                          <a:cs typeface="Times New Roman"/>
                        </a:rPr>
                        <a:t>Clientes</a:t>
                      </a:r>
                      <a:endParaRPr lang="es-EC" sz="1200" b="1" i="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latin typeface="Times New Roman"/>
                          <a:ea typeface="Times New Roman"/>
                          <a:cs typeface="Times New Roman"/>
                        </a:rPr>
                        <a:t>Obtener mayor participación en el mercado de soluciones de empaques y envolturas.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503">
                <a:tc>
                  <a:txBody>
                    <a:bodyPr/>
                    <a:lstStyle/>
                    <a:p>
                      <a:pPr marL="457200" algn="just">
                        <a:lnSpc>
                          <a:spcPct val="150000"/>
                        </a:lnSpc>
                        <a:spcAft>
                          <a:spcPts val="0"/>
                        </a:spcAft>
                      </a:pPr>
                      <a:r>
                        <a:rPr lang="es-EC" sz="1300" b="1" i="1" dirty="0">
                          <a:latin typeface="Times New Roman"/>
                          <a:ea typeface="Times New Roman"/>
                          <a:cs typeface="Times New Roman"/>
                        </a:rPr>
                        <a:t>Clientes</a:t>
                      </a:r>
                      <a:endParaRPr lang="es-EC" sz="1200" b="1" i="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smtClean="0">
                          <a:latin typeface="Times New Roman"/>
                          <a:ea typeface="Times New Roman"/>
                          <a:cs typeface="Times New Roman"/>
                        </a:rPr>
                        <a:t>Aumentar </a:t>
                      </a:r>
                      <a:r>
                        <a:rPr lang="es-EC" sz="1200" dirty="0">
                          <a:latin typeface="Times New Roman"/>
                          <a:ea typeface="Times New Roman"/>
                          <a:cs typeface="Times New Roman"/>
                        </a:rPr>
                        <a:t>la satisfacción del Cliente mediante la disminución de reclamos y la devolución de  producto no conforme.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85728"/>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Matriz de Indicadores</a:t>
            </a:r>
            <a:endParaRPr lang="es-EC" dirty="0">
              <a:solidFill>
                <a:schemeClr val="tx1"/>
              </a:solidFill>
            </a:endParaRPr>
          </a:p>
        </p:txBody>
      </p:sp>
      <p:sp>
        <p:nvSpPr>
          <p:cNvPr id="4" name="3 CuadroTexto"/>
          <p:cNvSpPr txBox="1"/>
          <p:nvPr/>
        </p:nvSpPr>
        <p:spPr>
          <a:xfrm>
            <a:off x="4286248" y="6417254"/>
            <a:ext cx="4714908" cy="369332"/>
          </a:xfrm>
          <a:prstGeom prst="rect">
            <a:avLst/>
          </a:prstGeom>
          <a:noFill/>
        </p:spPr>
        <p:txBody>
          <a:bodyPr wrap="square" rtlCol="0">
            <a:spAutoFit/>
          </a:bodyPr>
          <a:lstStyle/>
          <a:p>
            <a:r>
              <a:rPr lang="es-EC" b="1" i="1" dirty="0" smtClean="0"/>
              <a:t>Construcción del Sistema de Indicadores</a:t>
            </a:r>
            <a:endParaRPr lang="es-EC" b="1" i="1" dirty="0"/>
          </a:p>
        </p:txBody>
      </p:sp>
      <p:pic>
        <p:nvPicPr>
          <p:cNvPr id="39949" name="Picture 13"/>
          <p:cNvPicPr>
            <a:picLocks noChangeAspect="1" noChangeArrowheads="1"/>
          </p:cNvPicPr>
          <p:nvPr/>
        </p:nvPicPr>
        <p:blipFill>
          <a:blip r:embed="rId2"/>
          <a:srcRect/>
          <a:stretch>
            <a:fillRect/>
          </a:stretch>
        </p:blipFill>
        <p:spPr bwMode="auto">
          <a:xfrm>
            <a:off x="357158" y="1571612"/>
            <a:ext cx="8588402"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85728"/>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Matriz de Indicadores</a:t>
            </a:r>
            <a:endParaRPr lang="es-EC" dirty="0">
              <a:solidFill>
                <a:schemeClr val="tx1"/>
              </a:solidFill>
            </a:endParaRPr>
          </a:p>
        </p:txBody>
      </p:sp>
      <p:sp>
        <p:nvSpPr>
          <p:cNvPr id="4" name="3 CuadroTexto"/>
          <p:cNvSpPr txBox="1"/>
          <p:nvPr/>
        </p:nvSpPr>
        <p:spPr>
          <a:xfrm>
            <a:off x="4286248" y="6417254"/>
            <a:ext cx="4714908" cy="369332"/>
          </a:xfrm>
          <a:prstGeom prst="rect">
            <a:avLst/>
          </a:prstGeom>
          <a:noFill/>
        </p:spPr>
        <p:txBody>
          <a:bodyPr wrap="square" rtlCol="0">
            <a:spAutoFit/>
          </a:bodyPr>
          <a:lstStyle/>
          <a:p>
            <a:r>
              <a:rPr lang="es-EC" b="1" i="1" dirty="0" smtClean="0"/>
              <a:t>Construcción del Sistema de Indicadores</a:t>
            </a:r>
            <a:endParaRPr lang="es-EC" b="1" i="1" dirty="0"/>
          </a:p>
        </p:txBody>
      </p:sp>
      <p:pic>
        <p:nvPicPr>
          <p:cNvPr id="40962" name="Picture 2"/>
          <p:cNvPicPr>
            <a:picLocks noChangeAspect="1" noChangeArrowheads="1"/>
          </p:cNvPicPr>
          <p:nvPr/>
        </p:nvPicPr>
        <p:blipFill>
          <a:blip r:embed="rId2"/>
          <a:srcRect/>
          <a:stretch>
            <a:fillRect/>
          </a:stretch>
        </p:blipFill>
        <p:spPr bwMode="auto">
          <a:xfrm>
            <a:off x="387277" y="1500174"/>
            <a:ext cx="8542441" cy="45671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14290"/>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Ficha de Indicadores</a:t>
            </a:r>
            <a:endParaRPr lang="es-EC" dirty="0">
              <a:solidFill>
                <a:schemeClr val="tx1"/>
              </a:solidFill>
            </a:endParaRPr>
          </a:p>
        </p:txBody>
      </p:sp>
      <p:sp>
        <p:nvSpPr>
          <p:cNvPr id="4" name="3 CuadroTexto"/>
          <p:cNvSpPr txBox="1"/>
          <p:nvPr/>
        </p:nvSpPr>
        <p:spPr>
          <a:xfrm>
            <a:off x="4286248" y="6417254"/>
            <a:ext cx="4714908" cy="369332"/>
          </a:xfrm>
          <a:prstGeom prst="rect">
            <a:avLst/>
          </a:prstGeom>
          <a:noFill/>
        </p:spPr>
        <p:txBody>
          <a:bodyPr wrap="square" rtlCol="0">
            <a:spAutoFit/>
          </a:bodyPr>
          <a:lstStyle/>
          <a:p>
            <a:r>
              <a:rPr lang="es-EC" b="1" i="1" dirty="0" smtClean="0"/>
              <a:t>Construcción del Sistema de Indicadores</a:t>
            </a:r>
            <a:endParaRPr lang="es-EC" b="1" i="1" dirty="0"/>
          </a:p>
        </p:txBody>
      </p:sp>
      <p:pic>
        <p:nvPicPr>
          <p:cNvPr id="41987" name="Picture 3"/>
          <p:cNvPicPr>
            <a:picLocks noChangeAspect="1" noChangeArrowheads="1"/>
          </p:cNvPicPr>
          <p:nvPr/>
        </p:nvPicPr>
        <p:blipFill>
          <a:blip r:embed="rId2"/>
          <a:srcRect/>
          <a:stretch>
            <a:fillRect/>
          </a:stretch>
        </p:blipFill>
        <p:spPr bwMode="auto">
          <a:xfrm>
            <a:off x="1714480" y="1357298"/>
            <a:ext cx="5786478" cy="48849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14324" y="1428736"/>
            <a:ext cx="4329114" cy="4525963"/>
          </a:xfrm>
          <a:ln w="25400">
            <a:solidFill>
              <a:schemeClr val="accent1"/>
            </a:solidFill>
          </a:ln>
        </p:spPr>
        <p:txBody>
          <a:bodyPr>
            <a:normAutofit lnSpcReduction="10000"/>
          </a:bodyPr>
          <a:lstStyle/>
          <a:p>
            <a:pPr>
              <a:spcAft>
                <a:spcPts val="600"/>
              </a:spcAft>
              <a:buNone/>
            </a:pPr>
            <a:r>
              <a:rPr lang="es-ES" sz="1900" b="1" u="sng" dirty="0" smtClean="0"/>
              <a:t>Administración</a:t>
            </a:r>
          </a:p>
          <a:p>
            <a:pPr>
              <a:spcAft>
                <a:spcPts val="600"/>
              </a:spcAft>
            </a:pPr>
            <a:r>
              <a:rPr lang="es-ES" sz="1900" dirty="0" smtClean="0"/>
              <a:t>Los Sistemas de Control para la Gestión Estratégica en las Organizaciones</a:t>
            </a:r>
            <a:endParaRPr lang="es-EC" sz="1900" dirty="0" smtClean="0"/>
          </a:p>
          <a:p>
            <a:pPr>
              <a:spcAft>
                <a:spcPts val="600"/>
              </a:spcAft>
            </a:pPr>
            <a:r>
              <a:rPr lang="es-ES" sz="1900" dirty="0" smtClean="0"/>
              <a:t>El control de gestión</a:t>
            </a:r>
            <a:endParaRPr lang="es-EC" sz="1900" dirty="0" smtClean="0"/>
          </a:p>
          <a:p>
            <a:pPr>
              <a:spcAft>
                <a:spcPts val="600"/>
              </a:spcAft>
            </a:pPr>
            <a:r>
              <a:rPr lang="es-ES" sz="1900" dirty="0" smtClean="0"/>
              <a:t>Proceso metodológico para el desarrollo del sistema de control de gestión</a:t>
            </a:r>
            <a:endParaRPr lang="es-EC" sz="1900" dirty="0" smtClean="0"/>
          </a:p>
          <a:p>
            <a:pPr>
              <a:spcAft>
                <a:spcPts val="600"/>
              </a:spcAft>
            </a:pPr>
            <a:r>
              <a:rPr lang="es-EC" sz="1900" dirty="0" smtClean="0"/>
              <a:t>Indicadores Claves de Desempeño</a:t>
            </a:r>
          </a:p>
          <a:p>
            <a:pPr>
              <a:spcAft>
                <a:spcPts val="600"/>
              </a:spcAft>
            </a:pPr>
            <a:r>
              <a:rPr lang="es-EC" sz="1900" dirty="0" smtClean="0"/>
              <a:t>Importancia de los KPI’S</a:t>
            </a:r>
          </a:p>
          <a:p>
            <a:pPr>
              <a:spcAft>
                <a:spcPts val="600"/>
              </a:spcAft>
            </a:pPr>
            <a:r>
              <a:rPr lang="es-EC" sz="1900" dirty="0" smtClean="0"/>
              <a:t>Clasificación de los Indicadores</a:t>
            </a:r>
          </a:p>
          <a:p>
            <a:pPr>
              <a:spcAft>
                <a:spcPts val="600"/>
              </a:spcAft>
            </a:pPr>
            <a:r>
              <a:rPr lang="es-EC" sz="1900" dirty="0" smtClean="0"/>
              <a:t>Sistema de Indicadores</a:t>
            </a:r>
          </a:p>
        </p:txBody>
      </p:sp>
      <p:sp>
        <p:nvSpPr>
          <p:cNvPr id="3" name="2 Título"/>
          <p:cNvSpPr>
            <a:spLocks noGrp="1"/>
          </p:cNvSpPr>
          <p:nvPr>
            <p:ph type="title"/>
          </p:nvPr>
        </p:nvSpPr>
        <p:spPr/>
        <p:txBody>
          <a:bodyPr/>
          <a:lstStyle/>
          <a:p>
            <a:r>
              <a:rPr lang="es-EC" dirty="0" smtClean="0">
                <a:solidFill>
                  <a:schemeClr val="tx1"/>
                </a:solidFill>
              </a:rPr>
              <a:t>Marco Teórico.-</a:t>
            </a:r>
            <a:endParaRPr lang="es-EC" dirty="0">
              <a:solidFill>
                <a:schemeClr val="tx1"/>
              </a:solidFill>
            </a:endParaRPr>
          </a:p>
        </p:txBody>
      </p:sp>
      <p:sp>
        <p:nvSpPr>
          <p:cNvPr id="4" name="1 Marcador de contenido"/>
          <p:cNvSpPr txBox="1">
            <a:spLocks/>
          </p:cNvSpPr>
          <p:nvPr/>
        </p:nvSpPr>
        <p:spPr>
          <a:xfrm>
            <a:off x="4643438" y="1428736"/>
            <a:ext cx="4329114" cy="4525963"/>
          </a:xfrm>
          <a:prstGeom prst="rect">
            <a:avLst/>
          </a:prstGeom>
          <a:ln w="25400">
            <a:solidFill>
              <a:schemeClr val="accent1"/>
            </a:solidFill>
          </a:ln>
        </p:spPr>
        <p:txBody>
          <a:bodyPr vert="horz">
            <a:normAutofit/>
          </a:bodyPr>
          <a:lstStyle/>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None/>
              <a:tabLst/>
              <a:defRPr/>
            </a:pPr>
            <a:r>
              <a:rPr kumimoji="0" lang="es-ES" sz="1900" b="1" i="0" u="sng" strike="noStrike" kern="1200" cap="none" spc="0" normalizeH="0" baseline="0" noProof="0" dirty="0" smtClean="0">
                <a:ln>
                  <a:noFill/>
                </a:ln>
                <a:solidFill>
                  <a:schemeClr val="tx1"/>
                </a:solidFill>
                <a:effectLst/>
                <a:uLnTx/>
                <a:uFillTx/>
                <a:latin typeface="+mn-lt"/>
                <a:ea typeface="+mn-ea"/>
                <a:cs typeface="+mn-cs"/>
              </a:rPr>
              <a:t>Informático</a:t>
            </a:r>
          </a:p>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kumimoji="0" lang="es-EC" sz="1900" b="0" i="0" u="none" strike="noStrike" kern="1200" cap="none" spc="0" normalizeH="0" baseline="0" noProof="0" dirty="0" smtClean="0">
                <a:ln>
                  <a:noFill/>
                </a:ln>
                <a:solidFill>
                  <a:schemeClr val="tx1"/>
                </a:solidFill>
                <a:effectLst/>
                <a:uLnTx/>
                <a:uFillTx/>
                <a:latin typeface="+mn-lt"/>
                <a:ea typeface="+mn-ea"/>
                <a:cs typeface="+mn-cs"/>
              </a:rPr>
              <a:t>Inteligencia</a:t>
            </a:r>
            <a:r>
              <a:rPr kumimoji="0" lang="es-EC" sz="1900" b="0" i="0" u="none" strike="noStrike" kern="1200" cap="none" spc="0" normalizeH="0" noProof="0" dirty="0" smtClean="0">
                <a:ln>
                  <a:noFill/>
                </a:ln>
                <a:solidFill>
                  <a:schemeClr val="tx1"/>
                </a:solidFill>
                <a:effectLst/>
                <a:uLnTx/>
                <a:uFillTx/>
                <a:latin typeface="+mn-lt"/>
                <a:ea typeface="+mn-ea"/>
                <a:cs typeface="+mn-cs"/>
              </a:rPr>
              <a:t> de Negocios</a:t>
            </a:r>
            <a:endParaRPr kumimoji="0" lang="es-EC" sz="19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kumimoji="0" lang="es-ES" sz="1900" b="0" i="0" u="none" strike="noStrike" kern="1200" cap="none" spc="0" normalizeH="0" baseline="0" noProof="0" dirty="0" smtClean="0">
                <a:ln>
                  <a:noFill/>
                </a:ln>
                <a:solidFill>
                  <a:schemeClr val="tx1"/>
                </a:solidFill>
                <a:effectLst/>
                <a:uLnTx/>
                <a:uFillTx/>
                <a:latin typeface="+mn-lt"/>
                <a:ea typeface="+mn-ea"/>
                <a:cs typeface="+mn-cs"/>
              </a:rPr>
              <a:t>Dashboards</a:t>
            </a:r>
            <a:endParaRPr kumimoji="0" lang="es-EC" sz="19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kumimoji="0" lang="es-ES" sz="1900" b="0" i="0" u="none" strike="noStrike" kern="1200" cap="none" spc="0" normalizeH="0" baseline="0" noProof="0" dirty="0" smtClean="0">
                <a:ln>
                  <a:noFill/>
                </a:ln>
                <a:solidFill>
                  <a:schemeClr val="tx1"/>
                </a:solidFill>
                <a:effectLst/>
                <a:uLnTx/>
                <a:uFillTx/>
                <a:latin typeface="+mn-lt"/>
                <a:ea typeface="+mn-ea"/>
                <a:cs typeface="+mn-cs"/>
              </a:rPr>
              <a:t>Utilización</a:t>
            </a:r>
            <a:r>
              <a:rPr kumimoji="0" lang="es-ES" sz="1900" b="0" i="0" u="none" strike="noStrike" kern="1200" cap="none" spc="0" normalizeH="0" noProof="0" dirty="0" smtClean="0">
                <a:ln>
                  <a:noFill/>
                </a:ln>
                <a:solidFill>
                  <a:schemeClr val="tx1"/>
                </a:solidFill>
                <a:effectLst/>
                <a:uLnTx/>
                <a:uFillTx/>
                <a:latin typeface="+mn-lt"/>
                <a:ea typeface="+mn-ea"/>
                <a:cs typeface="+mn-cs"/>
              </a:rPr>
              <a:t> de los Dasboards</a:t>
            </a:r>
            <a:endParaRPr kumimoji="0" lang="es-EC" sz="19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kumimoji="0" lang="es-EC" sz="1900" b="0" i="0" u="none" strike="noStrike" kern="1200" cap="none" spc="0" normalizeH="0" baseline="0" noProof="0" dirty="0" smtClean="0">
                <a:ln>
                  <a:noFill/>
                </a:ln>
                <a:solidFill>
                  <a:schemeClr val="tx1"/>
                </a:solidFill>
                <a:effectLst/>
                <a:uLnTx/>
                <a:uFillTx/>
                <a:latin typeface="+mn-lt"/>
                <a:ea typeface="+mn-ea"/>
                <a:cs typeface="+mn-cs"/>
              </a:rPr>
              <a:t>Componentes</a:t>
            </a:r>
            <a:r>
              <a:rPr kumimoji="0" lang="es-EC" sz="1900" b="0" i="0" u="none" strike="noStrike" kern="1200" cap="none" spc="0" normalizeH="0" noProof="0" dirty="0" smtClean="0">
                <a:ln>
                  <a:noFill/>
                </a:ln>
                <a:solidFill>
                  <a:schemeClr val="tx1"/>
                </a:solidFill>
                <a:effectLst/>
                <a:uLnTx/>
                <a:uFillTx/>
                <a:latin typeface="+mn-lt"/>
                <a:ea typeface="+mn-ea"/>
                <a:cs typeface="+mn-cs"/>
              </a:rPr>
              <a:t> en la creación de un Datamart</a:t>
            </a:r>
          </a:p>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lang="es-EC" sz="1900" baseline="0" dirty="0" smtClean="0"/>
              <a:t>Sistema de Información</a:t>
            </a:r>
            <a:endParaRPr kumimoji="0" lang="es-EC" sz="19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kumimoji="0" lang="es-EC" sz="1900" b="0" i="0" u="none" strike="noStrike" kern="1200" cap="none" spc="0" normalizeH="0" baseline="0" noProof="0" dirty="0" smtClean="0">
                <a:ln>
                  <a:noFill/>
                </a:ln>
                <a:solidFill>
                  <a:schemeClr val="tx1"/>
                </a:solidFill>
                <a:effectLst/>
                <a:uLnTx/>
                <a:uFillTx/>
                <a:latin typeface="+mn-lt"/>
                <a:ea typeface="+mn-ea"/>
                <a:cs typeface="+mn-cs"/>
              </a:rPr>
              <a:t>Metodología a</a:t>
            </a:r>
            <a:r>
              <a:rPr kumimoji="0" lang="es-EC" sz="1900" b="0" i="0" u="none" strike="noStrike" kern="1200" cap="none" spc="0" normalizeH="0" noProof="0" dirty="0" smtClean="0">
                <a:ln>
                  <a:noFill/>
                </a:ln>
                <a:solidFill>
                  <a:schemeClr val="tx1"/>
                </a:solidFill>
                <a:effectLst/>
                <a:uLnTx/>
                <a:uFillTx/>
                <a:latin typeface="+mn-lt"/>
                <a:ea typeface="+mn-ea"/>
                <a:cs typeface="+mn-cs"/>
              </a:rPr>
              <a:t> Aplicar</a:t>
            </a:r>
            <a:endParaRPr kumimoji="0" lang="es-EC" sz="1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14290"/>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Ficha de Indicadores</a:t>
            </a:r>
            <a:endParaRPr lang="es-EC" dirty="0">
              <a:solidFill>
                <a:schemeClr val="tx1"/>
              </a:solidFill>
            </a:endParaRPr>
          </a:p>
        </p:txBody>
      </p:sp>
      <p:sp>
        <p:nvSpPr>
          <p:cNvPr id="4" name="3 CuadroTexto"/>
          <p:cNvSpPr txBox="1"/>
          <p:nvPr/>
        </p:nvSpPr>
        <p:spPr>
          <a:xfrm>
            <a:off x="4286248" y="6417254"/>
            <a:ext cx="4714908" cy="369332"/>
          </a:xfrm>
          <a:prstGeom prst="rect">
            <a:avLst/>
          </a:prstGeom>
          <a:noFill/>
        </p:spPr>
        <p:txBody>
          <a:bodyPr wrap="square" rtlCol="0">
            <a:spAutoFit/>
          </a:bodyPr>
          <a:lstStyle/>
          <a:p>
            <a:r>
              <a:rPr lang="es-EC" b="1" i="1" dirty="0" smtClean="0"/>
              <a:t>Construcción del Sistema de Indicadores</a:t>
            </a:r>
            <a:endParaRPr lang="es-EC" b="1" i="1" dirty="0"/>
          </a:p>
        </p:txBody>
      </p:sp>
      <p:pic>
        <p:nvPicPr>
          <p:cNvPr id="43010" name="Picture 2"/>
          <p:cNvPicPr>
            <a:picLocks noChangeAspect="1" noChangeArrowheads="1"/>
          </p:cNvPicPr>
          <p:nvPr/>
        </p:nvPicPr>
        <p:blipFill>
          <a:blip r:embed="rId2"/>
          <a:srcRect/>
          <a:stretch>
            <a:fillRect/>
          </a:stretch>
        </p:blipFill>
        <p:spPr bwMode="auto">
          <a:xfrm>
            <a:off x="2000232" y="1285860"/>
            <a:ext cx="5286375" cy="494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14290"/>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Ficha de Indicadores</a:t>
            </a:r>
            <a:endParaRPr lang="es-EC" dirty="0">
              <a:solidFill>
                <a:schemeClr val="tx1"/>
              </a:solidFill>
            </a:endParaRPr>
          </a:p>
        </p:txBody>
      </p:sp>
      <p:sp>
        <p:nvSpPr>
          <p:cNvPr id="4" name="3 CuadroTexto"/>
          <p:cNvSpPr txBox="1"/>
          <p:nvPr/>
        </p:nvSpPr>
        <p:spPr>
          <a:xfrm>
            <a:off x="4286248" y="6417254"/>
            <a:ext cx="4714908" cy="369332"/>
          </a:xfrm>
          <a:prstGeom prst="rect">
            <a:avLst/>
          </a:prstGeom>
          <a:noFill/>
        </p:spPr>
        <p:txBody>
          <a:bodyPr wrap="square" rtlCol="0">
            <a:spAutoFit/>
          </a:bodyPr>
          <a:lstStyle/>
          <a:p>
            <a:r>
              <a:rPr lang="es-EC" b="1" i="1" dirty="0" smtClean="0"/>
              <a:t>Construcción del Sistema de Indicadores</a:t>
            </a:r>
            <a:endParaRPr lang="es-EC" b="1" i="1" dirty="0"/>
          </a:p>
        </p:txBody>
      </p:sp>
      <p:pic>
        <p:nvPicPr>
          <p:cNvPr id="44034" name="Picture 2"/>
          <p:cNvPicPr>
            <a:picLocks noChangeAspect="1" noChangeArrowheads="1"/>
          </p:cNvPicPr>
          <p:nvPr/>
        </p:nvPicPr>
        <p:blipFill>
          <a:blip r:embed="rId2"/>
          <a:srcRect/>
          <a:stretch>
            <a:fillRect/>
          </a:stretch>
        </p:blipFill>
        <p:spPr bwMode="auto">
          <a:xfrm>
            <a:off x="1928794" y="1500174"/>
            <a:ext cx="5505450" cy="469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2357438"/>
            <a:ext cx="8158162" cy="1785942"/>
          </a:xfrm>
        </p:spPr>
        <p:txBody>
          <a:bodyPr>
            <a:normAutofit fontScale="90000"/>
          </a:bodyPr>
          <a:lstStyle/>
          <a:p>
            <a:pPr algn="ctr"/>
            <a:r>
              <a:rPr lang="es-EC" dirty="0" smtClean="0">
                <a:solidFill>
                  <a:schemeClr val="tx1"/>
                </a:solidFill>
              </a:rPr>
              <a:t>CAPÍTULO IV</a:t>
            </a:r>
            <a:br>
              <a:rPr lang="es-EC" dirty="0" smtClean="0">
                <a:solidFill>
                  <a:schemeClr val="tx1"/>
                </a:solidFill>
              </a:rPr>
            </a:br>
            <a:r>
              <a:rPr lang="es-EC" dirty="0" smtClean="0">
                <a:solidFill>
                  <a:schemeClr val="tx1"/>
                </a:solidFill>
              </a:rPr>
              <a:t/>
            </a:r>
            <a:br>
              <a:rPr lang="es-EC" dirty="0" smtClean="0">
                <a:solidFill>
                  <a:schemeClr val="tx1"/>
                </a:solidFill>
              </a:rPr>
            </a:br>
            <a:r>
              <a:rPr lang="es-EC" sz="4400" dirty="0" smtClean="0">
                <a:solidFill>
                  <a:schemeClr val="tx1"/>
                </a:solidFill>
              </a:rPr>
              <a:t>Aplicativo Informático  </a:t>
            </a:r>
            <a:br>
              <a:rPr lang="es-EC" sz="4400" dirty="0" smtClean="0">
                <a:solidFill>
                  <a:schemeClr val="tx1"/>
                </a:solidFill>
              </a:rPr>
            </a:br>
            <a:r>
              <a:rPr lang="es-EC" sz="4400" dirty="0" smtClean="0">
                <a:solidFill>
                  <a:schemeClr val="tx1"/>
                </a:solidFill>
              </a:rPr>
              <a:t>Manejo de Indicadores</a:t>
            </a:r>
            <a:endParaRPr lang="es-EC" sz="44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Objetivo</a:t>
            </a:r>
            <a:endParaRPr lang="es-EC" dirty="0">
              <a:solidFill>
                <a:schemeClr val="tx1"/>
              </a:solidFill>
            </a:endParaRPr>
          </a:p>
        </p:txBody>
      </p:sp>
      <p:sp>
        <p:nvSpPr>
          <p:cNvPr id="4" name="3 CuadroTexto"/>
          <p:cNvSpPr txBox="1"/>
          <p:nvPr/>
        </p:nvSpPr>
        <p:spPr>
          <a:xfrm>
            <a:off x="6215074" y="6417254"/>
            <a:ext cx="3214710" cy="369332"/>
          </a:xfrm>
          <a:prstGeom prst="rect">
            <a:avLst/>
          </a:prstGeom>
          <a:noFill/>
        </p:spPr>
        <p:txBody>
          <a:bodyPr wrap="square" rtlCol="0">
            <a:spAutoFit/>
          </a:bodyPr>
          <a:lstStyle/>
          <a:p>
            <a:r>
              <a:rPr lang="es-EC" b="1" i="1" dirty="0" smtClean="0"/>
              <a:t>Aplicativo Informático</a:t>
            </a:r>
            <a:endParaRPr lang="es-EC" b="1" i="1" dirty="0"/>
          </a:p>
        </p:txBody>
      </p:sp>
      <p:sp>
        <p:nvSpPr>
          <p:cNvPr id="24" name="23 CuadroTexto"/>
          <p:cNvSpPr txBox="1"/>
          <p:nvPr/>
        </p:nvSpPr>
        <p:spPr>
          <a:xfrm>
            <a:off x="714348" y="2000240"/>
            <a:ext cx="5000660" cy="3970318"/>
          </a:xfrm>
          <a:prstGeom prst="rect">
            <a:avLst/>
          </a:prstGeom>
          <a:noFill/>
        </p:spPr>
        <p:txBody>
          <a:bodyPr wrap="square" rtlCol="0">
            <a:spAutoFit/>
          </a:bodyPr>
          <a:lstStyle/>
          <a:p>
            <a:pPr algn="just"/>
            <a:r>
              <a:rPr lang="es-ES" dirty="0" smtClean="0"/>
              <a:t>El objetivo principal de establecer un aplicativo informático a este proyecto es el de obtener información estratégica y táctica a partir de los datos del negocio, para la toma de decisiones gerenciales oportunas.</a:t>
            </a:r>
          </a:p>
          <a:p>
            <a:pPr algn="just"/>
            <a:endParaRPr lang="es-ES" dirty="0" smtClean="0"/>
          </a:p>
          <a:p>
            <a:pPr algn="just"/>
            <a:r>
              <a:rPr lang="es-ES" dirty="0" smtClean="0"/>
              <a:t>En esta sección, se evalúa la efectividad de los indicadores mediante semáforos, los mismos que presentarán los resultados de una manera dinámica y de esta manera controlaremos el grado de cumplimiento de dichos indicadores.</a:t>
            </a:r>
            <a:endParaRPr lang="es-EC" dirty="0" smtClean="0"/>
          </a:p>
          <a:p>
            <a:pPr algn="just"/>
            <a:endParaRPr lang="es-EC" dirty="0"/>
          </a:p>
        </p:txBody>
      </p:sp>
      <p:pic>
        <p:nvPicPr>
          <p:cNvPr id="45058" name="Picture 2"/>
          <p:cNvPicPr>
            <a:picLocks noChangeAspect="1" noChangeArrowheads="1"/>
          </p:cNvPicPr>
          <p:nvPr/>
        </p:nvPicPr>
        <p:blipFill>
          <a:blip r:embed="rId2"/>
          <a:srcRect r="3696"/>
          <a:stretch>
            <a:fillRect/>
          </a:stretch>
        </p:blipFill>
        <p:spPr bwMode="auto">
          <a:xfrm>
            <a:off x="6000760" y="2428868"/>
            <a:ext cx="2357454" cy="220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Metodología: 			</a:t>
            </a:r>
            <a:r>
              <a:rPr lang="es-EC" sz="2800" b="0" dirty="0" smtClean="0">
                <a:solidFill>
                  <a:schemeClr val="tx1"/>
                </a:solidFill>
              </a:rPr>
              <a:t>Modelo Punto</a:t>
            </a:r>
            <a:endParaRPr lang="es-EC" sz="2800" b="0" dirty="0">
              <a:solidFill>
                <a:schemeClr val="tx1"/>
              </a:solidFill>
            </a:endParaRPr>
          </a:p>
        </p:txBody>
      </p:sp>
      <p:sp>
        <p:nvSpPr>
          <p:cNvPr id="4" name="3 CuadroTexto"/>
          <p:cNvSpPr txBox="1"/>
          <p:nvPr/>
        </p:nvSpPr>
        <p:spPr>
          <a:xfrm>
            <a:off x="6215074" y="6417254"/>
            <a:ext cx="3214710" cy="369332"/>
          </a:xfrm>
          <a:prstGeom prst="rect">
            <a:avLst/>
          </a:prstGeom>
          <a:noFill/>
        </p:spPr>
        <p:txBody>
          <a:bodyPr wrap="square" rtlCol="0">
            <a:spAutoFit/>
          </a:bodyPr>
          <a:lstStyle/>
          <a:p>
            <a:r>
              <a:rPr lang="es-EC" b="1" i="1" dirty="0" smtClean="0"/>
              <a:t>Aplicativo Informático</a:t>
            </a:r>
            <a:endParaRPr lang="es-EC" b="1" i="1" dirty="0"/>
          </a:p>
        </p:txBody>
      </p:sp>
      <p:pic>
        <p:nvPicPr>
          <p:cNvPr id="46082" name="Picture 2"/>
          <p:cNvPicPr>
            <a:picLocks noChangeAspect="1" noChangeArrowheads="1"/>
          </p:cNvPicPr>
          <p:nvPr/>
        </p:nvPicPr>
        <p:blipFill>
          <a:blip r:embed="rId2"/>
          <a:srcRect/>
          <a:stretch>
            <a:fillRect/>
          </a:stretch>
        </p:blipFill>
        <p:spPr bwMode="auto">
          <a:xfrm>
            <a:off x="357158" y="2643182"/>
            <a:ext cx="4133850" cy="2771775"/>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4857752" y="2571744"/>
            <a:ext cx="3643338" cy="2702343"/>
          </a:xfrm>
          <a:prstGeom prst="rect">
            <a:avLst/>
          </a:prstGeom>
          <a:noFill/>
          <a:ln w="9525">
            <a:noFill/>
            <a:miter lim="800000"/>
            <a:headEnd/>
            <a:tailEnd/>
          </a:ln>
          <a:effectLst/>
        </p:spPr>
      </p:pic>
      <p:cxnSp>
        <p:nvCxnSpPr>
          <p:cNvPr id="8" name="7 Conector recto"/>
          <p:cNvCxnSpPr/>
          <p:nvPr/>
        </p:nvCxnSpPr>
        <p:spPr>
          <a:xfrm rot="16200000" flipH="1">
            <a:off x="2750332" y="4179099"/>
            <a:ext cx="3643336" cy="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Metodología: 			</a:t>
            </a:r>
            <a:r>
              <a:rPr lang="es-EC" sz="2800" b="0" dirty="0" smtClean="0">
                <a:solidFill>
                  <a:schemeClr val="tx1"/>
                </a:solidFill>
              </a:rPr>
              <a:t>Datamart</a:t>
            </a:r>
            <a:endParaRPr lang="es-EC" sz="2800" b="0" dirty="0">
              <a:solidFill>
                <a:schemeClr val="tx1"/>
              </a:solidFill>
            </a:endParaRPr>
          </a:p>
        </p:txBody>
      </p:sp>
      <p:sp>
        <p:nvSpPr>
          <p:cNvPr id="4" name="3 CuadroTexto"/>
          <p:cNvSpPr txBox="1"/>
          <p:nvPr/>
        </p:nvSpPr>
        <p:spPr>
          <a:xfrm>
            <a:off x="6215074" y="6417254"/>
            <a:ext cx="3214710" cy="369332"/>
          </a:xfrm>
          <a:prstGeom prst="rect">
            <a:avLst/>
          </a:prstGeom>
          <a:noFill/>
        </p:spPr>
        <p:txBody>
          <a:bodyPr wrap="square" rtlCol="0">
            <a:spAutoFit/>
          </a:bodyPr>
          <a:lstStyle/>
          <a:p>
            <a:r>
              <a:rPr lang="es-EC" b="1" i="1" dirty="0" smtClean="0"/>
              <a:t>Aplicativo Informático</a:t>
            </a:r>
            <a:endParaRPr lang="es-EC" b="1" i="1" dirty="0"/>
          </a:p>
        </p:txBody>
      </p:sp>
      <p:cxnSp>
        <p:nvCxnSpPr>
          <p:cNvPr id="8" name="7 Conector recto"/>
          <p:cNvCxnSpPr/>
          <p:nvPr/>
        </p:nvCxnSpPr>
        <p:spPr>
          <a:xfrm rot="16200000" flipH="1">
            <a:off x="2821771" y="3821908"/>
            <a:ext cx="3643336" cy="1"/>
          </a:xfrm>
          <a:prstGeom prst="line">
            <a:avLst/>
          </a:prstGeom>
        </p:spPr>
        <p:style>
          <a:lnRef idx="1">
            <a:schemeClr val="accent1"/>
          </a:lnRef>
          <a:fillRef idx="0">
            <a:schemeClr val="accent1"/>
          </a:fillRef>
          <a:effectRef idx="0">
            <a:schemeClr val="accent1"/>
          </a:effectRef>
          <a:fontRef idx="minor">
            <a:schemeClr val="tx1"/>
          </a:fontRef>
        </p:style>
      </p:cxnSp>
      <p:pic>
        <p:nvPicPr>
          <p:cNvPr id="47107" name="Picture 3"/>
          <p:cNvPicPr>
            <a:picLocks noChangeAspect="1" noChangeArrowheads="1"/>
          </p:cNvPicPr>
          <p:nvPr/>
        </p:nvPicPr>
        <p:blipFill>
          <a:blip r:embed="rId2"/>
          <a:srcRect/>
          <a:stretch>
            <a:fillRect/>
          </a:stretch>
        </p:blipFill>
        <p:spPr bwMode="auto">
          <a:xfrm>
            <a:off x="4842886" y="2413889"/>
            <a:ext cx="4015394" cy="2801061"/>
          </a:xfrm>
          <a:prstGeom prst="rect">
            <a:avLst/>
          </a:prstGeom>
          <a:noFill/>
          <a:ln w="9525">
            <a:noFill/>
            <a:miter lim="800000"/>
            <a:headEnd/>
            <a:tailEnd/>
          </a:ln>
          <a:effectLst/>
        </p:spPr>
      </p:pic>
      <p:pic>
        <p:nvPicPr>
          <p:cNvPr id="47108" name="Picture 4"/>
          <p:cNvPicPr>
            <a:picLocks noChangeAspect="1" noChangeArrowheads="1"/>
          </p:cNvPicPr>
          <p:nvPr/>
        </p:nvPicPr>
        <p:blipFill>
          <a:blip r:embed="rId3"/>
          <a:srcRect/>
          <a:stretch>
            <a:fillRect/>
          </a:stretch>
        </p:blipFill>
        <p:spPr bwMode="auto">
          <a:xfrm>
            <a:off x="338787" y="2357430"/>
            <a:ext cx="4090337"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a:bodyPr>
          <a:lstStyle/>
          <a:p>
            <a:r>
              <a:rPr lang="es-ES" sz="3300" dirty="0" smtClean="0">
                <a:solidFill>
                  <a:schemeClr val="tx1"/>
                </a:solidFill>
              </a:rPr>
              <a:t/>
            </a:r>
            <a:br>
              <a:rPr lang="es-ES" sz="3300" dirty="0" smtClean="0">
                <a:solidFill>
                  <a:schemeClr val="tx1"/>
                </a:solidFill>
              </a:rPr>
            </a:br>
            <a:r>
              <a:rPr lang="es-EC" sz="3200" dirty="0" smtClean="0">
                <a:solidFill>
                  <a:schemeClr val="tx1"/>
                </a:solidFill>
              </a:rPr>
              <a:t>Administración a través de Indicadores</a:t>
            </a:r>
            <a:endParaRPr lang="es-EC" dirty="0">
              <a:solidFill>
                <a:schemeClr val="tx1"/>
              </a:solidFill>
            </a:endParaRPr>
          </a:p>
        </p:txBody>
      </p:sp>
      <p:sp>
        <p:nvSpPr>
          <p:cNvPr id="4" name="3 CuadroTexto"/>
          <p:cNvSpPr txBox="1"/>
          <p:nvPr/>
        </p:nvSpPr>
        <p:spPr>
          <a:xfrm>
            <a:off x="6215074" y="6417254"/>
            <a:ext cx="3214710" cy="369332"/>
          </a:xfrm>
          <a:prstGeom prst="rect">
            <a:avLst/>
          </a:prstGeom>
          <a:noFill/>
        </p:spPr>
        <p:txBody>
          <a:bodyPr wrap="square" rtlCol="0">
            <a:spAutoFit/>
          </a:bodyPr>
          <a:lstStyle/>
          <a:p>
            <a:r>
              <a:rPr lang="es-EC" b="1" i="1" dirty="0" smtClean="0"/>
              <a:t>Aplicativo Informático</a:t>
            </a:r>
            <a:endParaRPr lang="es-EC" b="1" i="1" dirty="0"/>
          </a:p>
        </p:txBody>
      </p:sp>
      <p:pic>
        <p:nvPicPr>
          <p:cNvPr id="48130" name="Picture 2" descr="Menu principal">
            <a:hlinkClick r:id="rId2" action="ppaction://hlinkfile"/>
          </p:cNvPr>
          <p:cNvPicPr>
            <a:picLocks noChangeAspect="1" noChangeArrowheads="1"/>
          </p:cNvPicPr>
          <p:nvPr/>
        </p:nvPicPr>
        <p:blipFill>
          <a:blip r:embed="rId3"/>
          <a:srcRect/>
          <a:stretch>
            <a:fillRect/>
          </a:stretch>
        </p:blipFill>
        <p:spPr bwMode="auto">
          <a:xfrm>
            <a:off x="1857356" y="2214554"/>
            <a:ext cx="5177526"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2357438"/>
            <a:ext cx="8158162" cy="1785942"/>
          </a:xfrm>
        </p:spPr>
        <p:txBody>
          <a:bodyPr>
            <a:normAutofit fontScale="90000"/>
          </a:bodyPr>
          <a:lstStyle/>
          <a:p>
            <a:pPr algn="ctr"/>
            <a:r>
              <a:rPr lang="es-EC" dirty="0" smtClean="0">
                <a:solidFill>
                  <a:schemeClr val="tx1"/>
                </a:solidFill>
              </a:rPr>
              <a:t>CAPÍTULO V</a:t>
            </a:r>
            <a:br>
              <a:rPr lang="es-EC" dirty="0" smtClean="0">
                <a:solidFill>
                  <a:schemeClr val="tx1"/>
                </a:solidFill>
              </a:rPr>
            </a:br>
            <a:r>
              <a:rPr lang="es-EC" dirty="0" smtClean="0">
                <a:solidFill>
                  <a:schemeClr val="tx1"/>
                </a:solidFill>
              </a:rPr>
              <a:t/>
            </a:r>
            <a:br>
              <a:rPr lang="es-EC" dirty="0" smtClean="0">
                <a:solidFill>
                  <a:schemeClr val="tx1"/>
                </a:solidFill>
              </a:rPr>
            </a:br>
            <a:r>
              <a:rPr lang="es-EC" sz="4400" dirty="0" smtClean="0">
                <a:solidFill>
                  <a:schemeClr val="tx1"/>
                </a:solidFill>
              </a:rPr>
              <a:t>Aplicativo Estadístico</a:t>
            </a:r>
            <a:endParaRPr lang="es-EC" sz="44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14414" y="2500307"/>
            <a:ext cx="6715172" cy="2714643"/>
          </a:xfrm>
        </p:spPr>
        <p:txBody>
          <a:bodyPr>
            <a:normAutofit/>
          </a:bodyPr>
          <a:lstStyle/>
          <a:p>
            <a:pPr lvl="0" algn="just">
              <a:spcAft>
                <a:spcPts val="1200"/>
              </a:spcAft>
            </a:pPr>
            <a:r>
              <a:rPr lang="es-EC" sz="2400" dirty="0" smtClean="0"/>
              <a:t>Categorías más vendidas</a:t>
            </a:r>
          </a:p>
          <a:p>
            <a:pPr lvl="0" algn="just">
              <a:spcAft>
                <a:spcPts val="1200"/>
              </a:spcAft>
            </a:pPr>
            <a:r>
              <a:rPr lang="es-EC" sz="2400" dirty="0" smtClean="0"/>
              <a:t>Promedio anual de ventas</a:t>
            </a:r>
            <a:endParaRPr lang="es-ES" sz="2400" dirty="0" smtClean="0"/>
          </a:p>
          <a:p>
            <a:pPr lvl="0" algn="just">
              <a:spcAft>
                <a:spcPts val="1200"/>
              </a:spcAft>
            </a:pPr>
            <a:r>
              <a:rPr lang="es-EC" sz="2400" dirty="0" smtClean="0"/>
              <a:t>Presupuesto asignado a cada vendedor</a:t>
            </a:r>
          </a:p>
          <a:p>
            <a:pPr lvl="0" algn="just">
              <a:spcAft>
                <a:spcPts val="1200"/>
              </a:spcAft>
            </a:pPr>
            <a:r>
              <a:rPr lang="es-EC" sz="2400" dirty="0" smtClean="0"/>
              <a:t>Principales Clientes</a:t>
            </a:r>
            <a:endParaRPr lang="es-EC" sz="2400" dirty="0"/>
          </a:p>
        </p:txBody>
      </p:sp>
      <p:sp>
        <p:nvSpPr>
          <p:cNvPr id="3" name="2 Título"/>
          <p:cNvSpPr>
            <a:spLocks noGrp="1"/>
          </p:cNvSpPr>
          <p:nvPr>
            <p:ph type="title"/>
          </p:nvPr>
        </p:nvSpPr>
        <p:spPr>
          <a:xfrm>
            <a:off x="500034" y="928678"/>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Análisis de las Ventas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215074" y="6286520"/>
            <a:ext cx="2643206" cy="369332"/>
          </a:xfrm>
          <a:prstGeom prst="rect">
            <a:avLst/>
          </a:prstGeom>
          <a:noFill/>
        </p:spPr>
        <p:txBody>
          <a:bodyPr wrap="square" rtlCol="0">
            <a:spAutoFit/>
          </a:bodyPr>
          <a:lstStyle/>
          <a:p>
            <a:r>
              <a:rPr lang="es-EC" b="1" i="1" dirty="0" smtClean="0"/>
              <a:t>Aplicativo Estadístico</a:t>
            </a:r>
            <a:endParaRPr lang="es-EC" b="1"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928678"/>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Análisis de las Ventas - Categorías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143636" y="6286520"/>
            <a:ext cx="2857520" cy="369332"/>
          </a:xfrm>
          <a:prstGeom prst="rect">
            <a:avLst/>
          </a:prstGeom>
          <a:noFill/>
        </p:spPr>
        <p:txBody>
          <a:bodyPr wrap="square" rtlCol="0">
            <a:spAutoFit/>
          </a:bodyPr>
          <a:lstStyle/>
          <a:p>
            <a:r>
              <a:rPr lang="es-EC" b="1" i="1" dirty="0" smtClean="0"/>
              <a:t>Aplicativo Estadístico</a:t>
            </a:r>
            <a:endParaRPr lang="es-EC" b="1" i="1" dirty="0"/>
          </a:p>
        </p:txBody>
      </p:sp>
      <p:pic>
        <p:nvPicPr>
          <p:cNvPr id="6" name="5 Imagen"/>
          <p:cNvPicPr/>
          <p:nvPr/>
        </p:nvPicPr>
        <p:blipFill>
          <a:blip r:embed="rId2"/>
          <a:srcRect/>
          <a:stretch>
            <a:fillRect/>
          </a:stretch>
        </p:blipFill>
        <p:spPr bwMode="auto">
          <a:xfrm>
            <a:off x="571472" y="2428868"/>
            <a:ext cx="4214842" cy="2357454"/>
          </a:xfrm>
          <a:prstGeom prst="rect">
            <a:avLst/>
          </a:prstGeom>
          <a:noFill/>
          <a:ln w="9525">
            <a:noFill/>
            <a:miter lim="800000"/>
            <a:headEnd/>
            <a:tailEnd/>
          </a:ln>
        </p:spPr>
      </p:pic>
      <p:sp>
        <p:nvSpPr>
          <p:cNvPr id="1025" name="Rectangle 1"/>
          <p:cNvSpPr>
            <a:spLocks noChangeArrowheads="1"/>
          </p:cNvSpPr>
          <p:nvPr/>
        </p:nvSpPr>
        <p:spPr bwMode="auto">
          <a:xfrm>
            <a:off x="1285852" y="5295141"/>
            <a:ext cx="635798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5.1.- Porcentaje de Ventas por Categorías de Productos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p:cNvPicPr/>
          <p:nvPr/>
        </p:nvPicPr>
        <p:blipFill>
          <a:blip r:embed="rId3"/>
          <a:srcRect/>
          <a:stretch>
            <a:fillRect/>
          </a:stretch>
        </p:blipFill>
        <p:spPr bwMode="auto">
          <a:xfrm>
            <a:off x="4929190" y="2357430"/>
            <a:ext cx="3749082" cy="244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42952" y="2500306"/>
            <a:ext cx="7686700" cy="3071834"/>
          </a:xfrm>
        </p:spPr>
        <p:txBody>
          <a:bodyPr/>
          <a:lstStyle/>
          <a:p>
            <a:pPr marL="624078" lvl="0" indent="-514350">
              <a:spcAft>
                <a:spcPts val="600"/>
              </a:spcAft>
              <a:buFont typeface="+mj-lt"/>
              <a:buAutoNum type="arabicPeriod"/>
            </a:pPr>
            <a:r>
              <a:rPr lang="es-EC" sz="2400" dirty="0" smtClean="0"/>
              <a:t>Desarrollar la misión y visión organizacional </a:t>
            </a:r>
          </a:p>
          <a:p>
            <a:pPr marL="624078" lvl="0" indent="-514350">
              <a:spcAft>
                <a:spcPts val="600"/>
              </a:spcAft>
              <a:buFont typeface="+mj-lt"/>
              <a:buAutoNum type="arabicPeriod"/>
            </a:pPr>
            <a:r>
              <a:rPr lang="es-EC" sz="2400" dirty="0" smtClean="0"/>
              <a:t>Establecer los objetivos</a:t>
            </a:r>
          </a:p>
          <a:p>
            <a:pPr marL="624078" lvl="0" indent="-514350">
              <a:spcAft>
                <a:spcPts val="600"/>
              </a:spcAft>
              <a:buFont typeface="+mj-lt"/>
              <a:buAutoNum type="arabicPeriod"/>
            </a:pPr>
            <a:r>
              <a:rPr lang="es-EC" sz="2400" dirty="0" smtClean="0"/>
              <a:t>Diseñar la estrategia para lograr los objetivos </a:t>
            </a:r>
          </a:p>
          <a:p>
            <a:pPr marL="624078" lvl="0" indent="-514350">
              <a:spcAft>
                <a:spcPts val="600"/>
              </a:spcAft>
              <a:buFont typeface="+mj-lt"/>
              <a:buAutoNum type="arabicPeriod"/>
            </a:pPr>
            <a:r>
              <a:rPr lang="es-EC" sz="2400" dirty="0" smtClean="0"/>
              <a:t>Implementar y ejecutar la estrategia</a:t>
            </a:r>
          </a:p>
          <a:p>
            <a:pPr marL="624078" lvl="0" indent="-514350">
              <a:spcAft>
                <a:spcPts val="600"/>
              </a:spcAft>
              <a:buFont typeface="+mj-lt"/>
              <a:buAutoNum type="arabicPeriod"/>
            </a:pPr>
            <a:r>
              <a:rPr lang="es-EC" sz="2400" dirty="0" smtClean="0"/>
              <a:t>Vigilar, evaluar y emprender acciones correctivas </a:t>
            </a:r>
          </a:p>
          <a:p>
            <a:endParaRPr lang="es-EC" dirty="0"/>
          </a:p>
        </p:txBody>
      </p:sp>
      <p:sp>
        <p:nvSpPr>
          <p:cNvPr id="3" name="2 Título"/>
          <p:cNvSpPr>
            <a:spLocks noGrp="1"/>
          </p:cNvSpPr>
          <p:nvPr>
            <p:ph type="title"/>
          </p:nvPr>
        </p:nvSpPr>
        <p:spPr>
          <a:xfrm>
            <a:off x="457200" y="714364"/>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300" dirty="0" smtClean="0">
                <a:solidFill>
                  <a:schemeClr val="tx1"/>
                </a:solidFill>
              </a:rPr>
              <a:t>Los Sistemas de Control para la Gestión Estratégica en las Organizaciones.-</a:t>
            </a:r>
            <a:r>
              <a:rPr lang="es-EC" sz="4400" dirty="0" smtClean="0">
                <a:solidFill>
                  <a:schemeClr val="tx1"/>
                </a:solidFill>
              </a:rPr>
              <a:t/>
            </a:r>
            <a:br>
              <a:rPr lang="es-EC" sz="4400" dirty="0" smtClean="0">
                <a:solidFill>
                  <a:schemeClr val="tx1"/>
                </a:solidFill>
              </a:rPr>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928678"/>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Análisis de las Ventas – Promedio Ventas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286512" y="6286520"/>
            <a:ext cx="2714644" cy="369332"/>
          </a:xfrm>
          <a:prstGeom prst="rect">
            <a:avLst/>
          </a:prstGeom>
          <a:noFill/>
        </p:spPr>
        <p:txBody>
          <a:bodyPr wrap="square" rtlCol="0">
            <a:spAutoFit/>
          </a:bodyPr>
          <a:lstStyle/>
          <a:p>
            <a:r>
              <a:rPr lang="es-EC" b="1" i="1" dirty="0" smtClean="0"/>
              <a:t>Aplicativo Estadístico</a:t>
            </a:r>
            <a:endParaRPr lang="es-EC" b="1" i="1" dirty="0"/>
          </a:p>
        </p:txBody>
      </p:sp>
      <p:pic>
        <p:nvPicPr>
          <p:cNvPr id="53255" name="Imagen 25"/>
          <p:cNvPicPr>
            <a:picLocks noChangeAspect="1" noChangeArrowheads="1"/>
          </p:cNvPicPr>
          <p:nvPr/>
        </p:nvPicPr>
        <p:blipFill>
          <a:blip r:embed="rId2"/>
          <a:srcRect/>
          <a:stretch>
            <a:fillRect/>
          </a:stretch>
        </p:blipFill>
        <p:spPr bwMode="auto">
          <a:xfrm>
            <a:off x="1882787" y="2857496"/>
            <a:ext cx="4029075" cy="381000"/>
          </a:xfrm>
          <a:prstGeom prst="rect">
            <a:avLst/>
          </a:prstGeom>
          <a:noFill/>
        </p:spPr>
      </p:pic>
      <p:pic>
        <p:nvPicPr>
          <p:cNvPr id="53254" name="Imagen 1202"/>
          <p:cNvPicPr>
            <a:picLocks noChangeAspect="1" noChangeArrowheads="1"/>
          </p:cNvPicPr>
          <p:nvPr/>
        </p:nvPicPr>
        <p:blipFill>
          <a:blip r:embed="rId3"/>
          <a:srcRect/>
          <a:stretch>
            <a:fillRect/>
          </a:stretch>
        </p:blipFill>
        <p:spPr bwMode="auto">
          <a:xfrm>
            <a:off x="2714612" y="3786190"/>
            <a:ext cx="3552825" cy="762000"/>
          </a:xfrm>
          <a:prstGeom prst="rect">
            <a:avLst/>
          </a:prstGeom>
          <a:noFill/>
        </p:spPr>
      </p:pic>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325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3258" name="Rectangle 10"/>
          <p:cNvSpPr>
            <a:spLocks noChangeArrowheads="1"/>
          </p:cNvSpPr>
          <p:nvPr/>
        </p:nvSpPr>
        <p:spPr bwMode="auto">
          <a:xfrm>
            <a:off x="1000132" y="4866513"/>
            <a:ext cx="707233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5.3.- Promedio de Ventas Año 2008 y 2009</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500050"/>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Análisis de las Ventas – Presupuesto Ventas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143636" y="6286520"/>
            <a:ext cx="2857520" cy="369332"/>
          </a:xfrm>
          <a:prstGeom prst="rect">
            <a:avLst/>
          </a:prstGeom>
          <a:noFill/>
        </p:spPr>
        <p:txBody>
          <a:bodyPr wrap="square" rtlCol="0">
            <a:spAutoFit/>
          </a:bodyPr>
          <a:lstStyle/>
          <a:p>
            <a:r>
              <a:rPr lang="es-EC" b="1" i="1" dirty="0" smtClean="0"/>
              <a:t>Aplicativo Estadístico</a:t>
            </a:r>
            <a:endParaRPr lang="es-EC" b="1" i="1" dirty="0"/>
          </a:p>
        </p:txBody>
      </p:sp>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325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2"/>
          <a:srcRect/>
          <a:stretch>
            <a:fillRect/>
          </a:stretch>
        </p:blipFill>
        <p:spPr bwMode="auto">
          <a:xfrm>
            <a:off x="2357422" y="1958642"/>
            <a:ext cx="4301741" cy="1256044"/>
          </a:xfrm>
          <a:prstGeom prst="rect">
            <a:avLst/>
          </a:prstGeom>
          <a:noFill/>
          <a:ln w="9525">
            <a:noFill/>
            <a:miter lim="800000"/>
            <a:headEnd/>
            <a:tailEnd/>
          </a:ln>
        </p:spPr>
      </p:pic>
      <p:sp>
        <p:nvSpPr>
          <p:cNvPr id="54273" name="Rectangle 1"/>
          <p:cNvSpPr>
            <a:spLocks noChangeArrowheads="1"/>
          </p:cNvSpPr>
          <p:nvPr/>
        </p:nvSpPr>
        <p:spPr bwMode="auto">
          <a:xfrm>
            <a:off x="1285884" y="3366315"/>
            <a:ext cx="650082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5.6.- Cumplimiento del Presupuesto de Ventas año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Imagen"/>
          <p:cNvPicPr/>
          <p:nvPr/>
        </p:nvPicPr>
        <p:blipFill>
          <a:blip r:embed="rId3"/>
          <a:srcRect/>
          <a:stretch>
            <a:fillRect/>
          </a:stretch>
        </p:blipFill>
        <p:spPr bwMode="auto">
          <a:xfrm>
            <a:off x="2143108" y="4214818"/>
            <a:ext cx="4813300" cy="1216025"/>
          </a:xfrm>
          <a:prstGeom prst="rect">
            <a:avLst/>
          </a:prstGeom>
          <a:noFill/>
          <a:ln w="9525">
            <a:noFill/>
            <a:miter lim="800000"/>
            <a:headEnd/>
            <a:tailEnd/>
          </a:ln>
        </p:spPr>
      </p:pic>
      <p:sp>
        <p:nvSpPr>
          <p:cNvPr id="54274" name="Rectangle 2"/>
          <p:cNvSpPr>
            <a:spLocks noChangeArrowheads="1"/>
          </p:cNvSpPr>
          <p:nvPr/>
        </p:nvSpPr>
        <p:spPr bwMode="auto">
          <a:xfrm>
            <a:off x="1357322" y="5572140"/>
            <a:ext cx="635795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5.7.- Visitas por Vendedor año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500050"/>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Análisis de las Ventas – Principales Clientes</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286512" y="6286520"/>
            <a:ext cx="2571768" cy="369332"/>
          </a:xfrm>
          <a:prstGeom prst="rect">
            <a:avLst/>
          </a:prstGeom>
          <a:noFill/>
        </p:spPr>
        <p:txBody>
          <a:bodyPr wrap="square" rtlCol="0">
            <a:spAutoFit/>
          </a:bodyPr>
          <a:lstStyle/>
          <a:p>
            <a:r>
              <a:rPr lang="es-EC" b="1" i="1" dirty="0" smtClean="0"/>
              <a:t>Aplicativo Estadístico</a:t>
            </a:r>
            <a:endParaRPr lang="es-EC" b="1" i="1" dirty="0"/>
          </a:p>
        </p:txBody>
      </p:sp>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325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 name="9 Imagen"/>
          <p:cNvPicPr/>
          <p:nvPr/>
        </p:nvPicPr>
        <p:blipFill>
          <a:blip r:embed="rId2"/>
          <a:srcRect/>
          <a:stretch>
            <a:fillRect/>
          </a:stretch>
        </p:blipFill>
        <p:spPr bwMode="auto">
          <a:xfrm>
            <a:off x="2428860" y="1714488"/>
            <a:ext cx="4354845" cy="3216604"/>
          </a:xfrm>
          <a:prstGeom prst="rect">
            <a:avLst/>
          </a:prstGeom>
          <a:noFill/>
          <a:ln w="9525">
            <a:noFill/>
            <a:miter lim="800000"/>
            <a:headEnd/>
            <a:tailEnd/>
          </a:ln>
        </p:spPr>
      </p:pic>
      <p:sp>
        <p:nvSpPr>
          <p:cNvPr id="55297" name="Rectangle 1"/>
          <p:cNvSpPr>
            <a:spLocks noChangeArrowheads="1"/>
          </p:cNvSpPr>
          <p:nvPr/>
        </p:nvSpPr>
        <p:spPr bwMode="auto">
          <a:xfrm>
            <a:off x="1214414" y="5072074"/>
            <a:ext cx="68580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5.10.- Diagrama de Pareto – Ventas año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928678"/>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Análisis de las Notas de Crédito</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215074" y="6286520"/>
            <a:ext cx="2643206" cy="369332"/>
          </a:xfrm>
          <a:prstGeom prst="rect">
            <a:avLst/>
          </a:prstGeom>
          <a:noFill/>
        </p:spPr>
        <p:txBody>
          <a:bodyPr wrap="square" rtlCol="0">
            <a:spAutoFit/>
          </a:bodyPr>
          <a:lstStyle/>
          <a:p>
            <a:r>
              <a:rPr lang="es-EC" b="1" i="1" dirty="0" smtClean="0"/>
              <a:t>Aplicativo Estadístico</a:t>
            </a:r>
            <a:endParaRPr lang="es-EC" b="1" i="1" dirty="0"/>
          </a:p>
        </p:txBody>
      </p:sp>
      <p:graphicFrame>
        <p:nvGraphicFramePr>
          <p:cNvPr id="6" name="5 Tabla"/>
          <p:cNvGraphicFramePr>
            <a:graphicFrameLocks noGrp="1"/>
          </p:cNvGraphicFramePr>
          <p:nvPr/>
        </p:nvGraphicFramePr>
        <p:xfrm>
          <a:off x="1285852" y="2928934"/>
          <a:ext cx="3213114" cy="1611636"/>
        </p:xfrm>
        <a:graphic>
          <a:graphicData uri="http://schemas.openxmlformats.org/drawingml/2006/table">
            <a:tbl>
              <a:tblPr/>
              <a:tblGrid>
                <a:gridCol w="1009355"/>
                <a:gridCol w="2203759"/>
              </a:tblGrid>
              <a:tr h="268606">
                <a:tc>
                  <a:txBody>
                    <a:bodyPr/>
                    <a:lstStyle/>
                    <a:p>
                      <a:pPr algn="ctr">
                        <a:lnSpc>
                          <a:spcPct val="150000"/>
                        </a:lnSpc>
                        <a:spcAft>
                          <a:spcPts val="0"/>
                        </a:spcAft>
                      </a:pPr>
                      <a:r>
                        <a:rPr lang="es-EC" sz="1100" b="1" dirty="0">
                          <a:solidFill>
                            <a:srgbClr val="000000"/>
                          </a:solidFill>
                          <a:latin typeface="Calibri"/>
                          <a:ea typeface="Times New Roman"/>
                          <a:cs typeface="Times New Roman"/>
                        </a:rPr>
                        <a:t>Categoría</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Calibri"/>
                          <a:ea typeface="Times New Roman"/>
                          <a:cs typeface="Times New Roman"/>
                        </a:rPr>
                        <a:t>Descripción</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06">
                <a:tc>
                  <a:txBody>
                    <a:bodyPr/>
                    <a:lstStyle/>
                    <a:p>
                      <a:pPr algn="ctr">
                        <a:lnSpc>
                          <a:spcPct val="150000"/>
                        </a:lnSpc>
                        <a:spcAft>
                          <a:spcPts val="0"/>
                        </a:spcAft>
                      </a:pPr>
                      <a:r>
                        <a:rPr lang="es-EC" sz="1100">
                          <a:solidFill>
                            <a:srgbClr val="000000"/>
                          </a:solidFill>
                          <a:latin typeface="Calibri"/>
                          <a:ea typeface="Times New Roman"/>
                          <a:cs typeface="Times New Roman"/>
                        </a:rPr>
                        <a:t>1</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solidFill>
                            <a:srgbClr val="000000"/>
                          </a:solidFill>
                          <a:latin typeface="Calibri"/>
                          <a:ea typeface="Times New Roman"/>
                          <a:cs typeface="Times New Roman"/>
                        </a:rPr>
                        <a:t>ANULACION DE FACTURA</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06">
                <a:tc>
                  <a:txBody>
                    <a:bodyPr/>
                    <a:lstStyle/>
                    <a:p>
                      <a:pPr algn="ctr">
                        <a:lnSpc>
                          <a:spcPct val="150000"/>
                        </a:lnSpc>
                        <a:spcAft>
                          <a:spcPts val="0"/>
                        </a:spcAft>
                      </a:pPr>
                      <a:r>
                        <a:rPr lang="es-EC" sz="1100">
                          <a:solidFill>
                            <a:srgbClr val="000000"/>
                          </a:solidFill>
                          <a:latin typeface="Calibri"/>
                          <a:ea typeface="Times New Roman"/>
                          <a:cs typeface="Times New Roman"/>
                        </a:rPr>
                        <a:t>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cs typeface="Times New Roman"/>
                        </a:rPr>
                        <a:t>PRODUCTO DEFECTUOSO</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06">
                <a:tc>
                  <a:txBody>
                    <a:bodyPr/>
                    <a:lstStyle/>
                    <a:p>
                      <a:pPr algn="ctr">
                        <a:lnSpc>
                          <a:spcPct val="150000"/>
                        </a:lnSpc>
                        <a:spcAft>
                          <a:spcPts val="0"/>
                        </a:spcAft>
                      </a:pPr>
                      <a:r>
                        <a:rPr lang="es-EC" sz="1100">
                          <a:solidFill>
                            <a:srgbClr val="000000"/>
                          </a:solidFill>
                          <a:latin typeface="Calibri"/>
                          <a:ea typeface="Times New Roman"/>
                          <a:cs typeface="Times New Roman"/>
                        </a:rPr>
                        <a:t>3</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cs typeface="Times New Roman"/>
                        </a:rPr>
                        <a:t>DIFERENCIA DE PRECIOS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06">
                <a:tc>
                  <a:txBody>
                    <a:bodyPr/>
                    <a:lstStyle/>
                    <a:p>
                      <a:pPr algn="ctr">
                        <a:lnSpc>
                          <a:spcPct val="150000"/>
                        </a:lnSpc>
                        <a:spcAft>
                          <a:spcPts val="0"/>
                        </a:spcAft>
                      </a:pPr>
                      <a:r>
                        <a:rPr lang="es-EC" sz="1100">
                          <a:solidFill>
                            <a:srgbClr val="000000"/>
                          </a:solidFill>
                          <a:latin typeface="Calibri"/>
                          <a:ea typeface="Times New Roman"/>
                          <a:cs typeface="Times New Roman"/>
                        </a:rPr>
                        <a:t>4</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latin typeface="Calibri"/>
                          <a:ea typeface="Times New Roman"/>
                          <a:cs typeface="Times New Roman"/>
                        </a:rPr>
                        <a:t>DIFERENCIA DE PESOS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06">
                <a:tc>
                  <a:txBody>
                    <a:bodyPr/>
                    <a:lstStyle/>
                    <a:p>
                      <a:pPr algn="ctr">
                        <a:lnSpc>
                          <a:spcPct val="150000"/>
                        </a:lnSpc>
                        <a:spcAft>
                          <a:spcPts val="0"/>
                        </a:spcAft>
                      </a:pPr>
                      <a:r>
                        <a:rPr lang="es-EC" sz="1100">
                          <a:solidFill>
                            <a:srgbClr val="000000"/>
                          </a:solidFill>
                          <a:latin typeface="Calibri"/>
                          <a:ea typeface="Times New Roman"/>
                          <a:cs typeface="Times New Roman"/>
                        </a:rPr>
                        <a:t>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solidFill>
                            <a:srgbClr val="000000"/>
                          </a:solidFill>
                          <a:latin typeface="Calibri"/>
                          <a:ea typeface="Times New Roman"/>
                          <a:cs typeface="Times New Roman"/>
                        </a:rPr>
                        <a:t>PRUEBAS</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p:cNvPicPr/>
          <p:nvPr/>
        </p:nvPicPr>
        <p:blipFill>
          <a:blip r:embed="rId2"/>
          <a:srcRect/>
          <a:stretch>
            <a:fillRect/>
          </a:stretch>
        </p:blipFill>
        <p:spPr bwMode="auto">
          <a:xfrm>
            <a:off x="5286380" y="2928934"/>
            <a:ext cx="1419226" cy="1521462"/>
          </a:xfrm>
          <a:prstGeom prst="rect">
            <a:avLst/>
          </a:prstGeom>
          <a:noFill/>
          <a:ln w="9525">
            <a:noFill/>
            <a:miter lim="800000"/>
            <a:headEnd/>
            <a:tailEnd/>
          </a:ln>
        </p:spPr>
      </p:pic>
      <p:sp>
        <p:nvSpPr>
          <p:cNvPr id="56321" name="Rectangle 1"/>
          <p:cNvSpPr>
            <a:spLocks noChangeArrowheads="1"/>
          </p:cNvSpPr>
          <p:nvPr/>
        </p:nvSpPr>
        <p:spPr bwMode="auto">
          <a:xfrm>
            <a:off x="1285852" y="5214950"/>
            <a:ext cx="671514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5.11.- Notas de Créditos Años 2008 y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928678"/>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Análisis de las Notas de Crédito</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215074" y="6286520"/>
            <a:ext cx="2643206" cy="369332"/>
          </a:xfrm>
          <a:prstGeom prst="rect">
            <a:avLst/>
          </a:prstGeom>
          <a:noFill/>
        </p:spPr>
        <p:txBody>
          <a:bodyPr wrap="square" rtlCol="0">
            <a:spAutoFit/>
          </a:bodyPr>
          <a:lstStyle/>
          <a:p>
            <a:r>
              <a:rPr lang="es-EC" b="1" i="1" dirty="0" smtClean="0"/>
              <a:t>Aplicativo Estadístico</a:t>
            </a:r>
            <a:endParaRPr lang="es-EC"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7345" name="Imagen 31" descr="Causa"/>
          <p:cNvPicPr>
            <a:picLocks noChangeAspect="1" noChangeArrowheads="1"/>
          </p:cNvPicPr>
          <p:nvPr/>
        </p:nvPicPr>
        <p:blipFill>
          <a:blip r:embed="rId2"/>
          <a:srcRect/>
          <a:stretch>
            <a:fillRect/>
          </a:stretch>
        </p:blipFill>
        <p:spPr bwMode="auto">
          <a:xfrm>
            <a:off x="1785918" y="2000240"/>
            <a:ext cx="5219700" cy="3324225"/>
          </a:xfrm>
          <a:prstGeom prst="rect">
            <a:avLst/>
          </a:prstGeom>
          <a:noFill/>
        </p:spPr>
      </p:pic>
      <p:sp>
        <p:nvSpPr>
          <p:cNvPr id="57347" name="Rectangle 3"/>
          <p:cNvSpPr>
            <a:spLocks noChangeArrowheads="1"/>
          </p:cNvSpPr>
          <p:nvPr/>
        </p:nvSpPr>
        <p:spPr bwMode="auto">
          <a:xfrm>
            <a:off x="-214346" y="557214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5.12.- Diagrama de Causa y Efecto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2357438"/>
            <a:ext cx="8158162" cy="1785942"/>
          </a:xfrm>
        </p:spPr>
        <p:txBody>
          <a:bodyPr>
            <a:normAutofit fontScale="90000"/>
          </a:bodyPr>
          <a:lstStyle/>
          <a:p>
            <a:pPr algn="ctr"/>
            <a:r>
              <a:rPr lang="es-EC" dirty="0" smtClean="0">
                <a:solidFill>
                  <a:schemeClr val="tx1"/>
                </a:solidFill>
              </a:rPr>
              <a:t>CAPÍTULO VI</a:t>
            </a:r>
            <a:br>
              <a:rPr lang="es-EC" dirty="0" smtClean="0">
                <a:solidFill>
                  <a:schemeClr val="tx1"/>
                </a:solidFill>
              </a:rPr>
            </a:br>
            <a:r>
              <a:rPr lang="es-EC" dirty="0" smtClean="0">
                <a:solidFill>
                  <a:schemeClr val="tx1"/>
                </a:solidFill>
              </a:rPr>
              <a:t/>
            </a:r>
            <a:br>
              <a:rPr lang="es-EC" dirty="0" smtClean="0">
                <a:solidFill>
                  <a:schemeClr val="tx1"/>
                </a:solidFill>
              </a:rPr>
            </a:br>
            <a:r>
              <a:rPr lang="es-EC" sz="4400" dirty="0" smtClean="0">
                <a:solidFill>
                  <a:schemeClr val="tx1"/>
                </a:solidFill>
              </a:rPr>
              <a:t>Conclusiones y Recomendaciones</a:t>
            </a:r>
            <a:endParaRPr lang="es-EC" sz="44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857752" y="6286520"/>
            <a:ext cx="4143404" cy="369332"/>
          </a:xfrm>
          <a:prstGeom prst="rect">
            <a:avLst/>
          </a:prstGeom>
          <a:noFill/>
        </p:spPr>
        <p:txBody>
          <a:bodyPr wrap="square" rtlCol="0">
            <a:spAutoFit/>
          </a:bodyPr>
          <a:lstStyle/>
          <a:p>
            <a:r>
              <a:rPr lang="es-EC" b="1" i="1" dirty="0" smtClean="0"/>
              <a:t>Conclusiones y Recomendaciones</a:t>
            </a:r>
            <a:endParaRPr lang="es-EC"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785786" y="1357298"/>
            <a:ext cx="7643866" cy="4339650"/>
          </a:xfrm>
          <a:prstGeom prst="rect">
            <a:avLst/>
          </a:prstGeom>
          <a:noFill/>
        </p:spPr>
        <p:txBody>
          <a:bodyPr wrap="square" rtlCol="0">
            <a:spAutoFit/>
          </a:bodyPr>
          <a:lstStyle/>
          <a:p>
            <a:pPr algn="just">
              <a:lnSpc>
                <a:spcPct val="150000"/>
              </a:lnSpc>
              <a:buBlip>
                <a:blip r:embed="rId2"/>
              </a:buBlip>
            </a:pPr>
            <a:r>
              <a:rPr lang="es-EC" dirty="0" smtClean="0"/>
              <a:t> El uso de los indicadores nos ayuda a responder preguntas fundamentales del negocio como: </a:t>
            </a:r>
          </a:p>
          <a:p>
            <a:pPr algn="just">
              <a:lnSpc>
                <a:spcPct val="150000"/>
              </a:lnSpc>
            </a:pPr>
            <a:endParaRPr lang="es-EC" sz="1000" dirty="0" smtClean="0"/>
          </a:p>
          <a:p>
            <a:pPr algn="just">
              <a:lnSpc>
                <a:spcPct val="150000"/>
              </a:lnSpc>
            </a:pPr>
            <a:r>
              <a:rPr lang="es-EC" dirty="0" smtClean="0"/>
              <a:t>    ¿han aumentado las ventas este mes?,</a:t>
            </a:r>
          </a:p>
          <a:p>
            <a:pPr algn="just">
              <a:lnSpc>
                <a:spcPct val="150000"/>
              </a:lnSpc>
            </a:pPr>
            <a:r>
              <a:rPr lang="es-EC" dirty="0" smtClean="0"/>
              <a:t>    ¿cuánto vendíamos el año pasado a esta fecha? </a:t>
            </a:r>
          </a:p>
          <a:p>
            <a:pPr algn="just">
              <a:lnSpc>
                <a:spcPct val="150000"/>
              </a:lnSpc>
            </a:pPr>
            <a:r>
              <a:rPr lang="es-EC" dirty="0" smtClean="0"/>
              <a:t>    ¿hemos llegado al cumplimiento de la meta? </a:t>
            </a:r>
          </a:p>
          <a:p>
            <a:pPr algn="just">
              <a:lnSpc>
                <a:spcPct val="150000"/>
              </a:lnSpc>
            </a:pPr>
            <a:endParaRPr lang="es-EC" dirty="0" smtClean="0"/>
          </a:p>
          <a:p>
            <a:pPr algn="just">
              <a:lnSpc>
                <a:spcPct val="150000"/>
              </a:lnSpc>
              <a:buBlip>
                <a:blip r:embed="rId2"/>
              </a:buBlip>
            </a:pPr>
            <a:r>
              <a:rPr lang="es-EC" dirty="0" smtClean="0"/>
              <a:t> Mediante el uso adecuado de los indicadores podemos obtener información en un tablero que será la mejor herramienta para gerentes o ejecutivos en la toma de decisiones. </a:t>
            </a:r>
          </a:p>
          <a:p>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857752" y="6286520"/>
            <a:ext cx="4143404" cy="369332"/>
          </a:xfrm>
          <a:prstGeom prst="rect">
            <a:avLst/>
          </a:prstGeom>
          <a:noFill/>
        </p:spPr>
        <p:txBody>
          <a:bodyPr wrap="square" rtlCol="0">
            <a:spAutoFit/>
          </a:bodyPr>
          <a:lstStyle/>
          <a:p>
            <a:r>
              <a:rPr lang="es-EC" b="1" i="1" dirty="0" smtClean="0"/>
              <a:t>Conclusiones y Recomendaciones</a:t>
            </a:r>
            <a:endParaRPr lang="es-EC"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642910" y="1950259"/>
            <a:ext cx="4929222" cy="3693319"/>
          </a:xfrm>
          <a:prstGeom prst="rect">
            <a:avLst/>
          </a:prstGeom>
          <a:noFill/>
        </p:spPr>
        <p:txBody>
          <a:bodyPr wrap="square" rtlCol="0">
            <a:spAutoFit/>
          </a:bodyPr>
          <a:lstStyle/>
          <a:p>
            <a:pPr algn="just"/>
            <a:r>
              <a:rPr lang="es-EC" dirty="0" smtClean="0"/>
              <a:t>No se logró el crecimiento en el 2% anual en Ventas.</a:t>
            </a:r>
          </a:p>
          <a:p>
            <a:pPr algn="just"/>
            <a:endParaRPr lang="es-EC" dirty="0" smtClean="0"/>
          </a:p>
          <a:p>
            <a:pPr algn="just"/>
            <a:r>
              <a:rPr lang="es-EC" b="1" i="1" dirty="0" smtClean="0"/>
              <a:t>Conclusión: </a:t>
            </a:r>
            <a:r>
              <a:rPr lang="es-EC" dirty="0" smtClean="0"/>
              <a:t>Vendedores no recibieron una motivación y capacitación adecuada de parte del Jefe de Ventas.</a:t>
            </a:r>
          </a:p>
          <a:p>
            <a:pPr algn="just"/>
            <a:r>
              <a:rPr lang="es-EC" dirty="0" smtClean="0"/>
              <a:t> </a:t>
            </a:r>
          </a:p>
          <a:p>
            <a:pPr algn="just"/>
            <a:r>
              <a:rPr lang="es-EC" b="1" i="1" dirty="0" smtClean="0"/>
              <a:t>Recomendación:</a:t>
            </a:r>
            <a:r>
              <a:rPr lang="es-EC" dirty="0" smtClean="0"/>
              <a:t> Elaborar un plan anual de capacitación al personal de ventas que incluyan temas como: Motivación, excelencia en el servicio al cliente, las buenas prácticas de un vendedor eficiente, etc.</a:t>
            </a:r>
            <a:endParaRPr lang="es-EC" dirty="0"/>
          </a:p>
        </p:txBody>
      </p:sp>
      <p:sp>
        <p:nvSpPr>
          <p:cNvPr id="5" name="2 Título"/>
          <p:cNvSpPr>
            <a:spLocks noGrp="1"/>
          </p:cNvSpPr>
          <p:nvPr>
            <p:ph type="title"/>
          </p:nvPr>
        </p:nvSpPr>
        <p:spPr>
          <a:xfrm>
            <a:off x="500034" y="714356"/>
            <a:ext cx="8229600" cy="714372"/>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Incremento en Ventas</a:t>
            </a:r>
            <a:r>
              <a:rPr lang="es-EC" sz="3200" dirty="0" smtClean="0"/>
              <a:t/>
            </a:r>
            <a:br>
              <a:rPr lang="es-EC" sz="3200" dirty="0" smtClean="0"/>
            </a:br>
            <a:endParaRPr lang="es-EC" dirty="0">
              <a:solidFill>
                <a:schemeClr val="tx1"/>
              </a:solidFill>
            </a:endParaRPr>
          </a:p>
        </p:txBody>
      </p:sp>
      <p:pic>
        <p:nvPicPr>
          <p:cNvPr id="60417" name="Picture 1"/>
          <p:cNvPicPr>
            <a:picLocks noChangeAspect="1" noChangeArrowheads="1"/>
          </p:cNvPicPr>
          <p:nvPr/>
        </p:nvPicPr>
        <p:blipFill>
          <a:blip r:embed="rId2"/>
          <a:srcRect/>
          <a:stretch>
            <a:fillRect/>
          </a:stretch>
        </p:blipFill>
        <p:spPr bwMode="auto">
          <a:xfrm>
            <a:off x="5786446" y="2143116"/>
            <a:ext cx="283997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857752" y="6286520"/>
            <a:ext cx="4143404" cy="369332"/>
          </a:xfrm>
          <a:prstGeom prst="rect">
            <a:avLst/>
          </a:prstGeom>
          <a:noFill/>
        </p:spPr>
        <p:txBody>
          <a:bodyPr wrap="square" rtlCol="0">
            <a:spAutoFit/>
          </a:bodyPr>
          <a:lstStyle/>
          <a:p>
            <a:r>
              <a:rPr lang="es-EC" b="1" i="1" dirty="0" smtClean="0"/>
              <a:t>Conclusiones y Recomendaciones</a:t>
            </a:r>
            <a:endParaRPr lang="es-EC"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642910" y="1950259"/>
            <a:ext cx="4929222" cy="4278094"/>
          </a:xfrm>
          <a:prstGeom prst="rect">
            <a:avLst/>
          </a:prstGeom>
          <a:noFill/>
        </p:spPr>
        <p:txBody>
          <a:bodyPr wrap="square" rtlCol="0">
            <a:spAutoFit/>
          </a:bodyPr>
          <a:lstStyle/>
          <a:p>
            <a:pPr algn="just"/>
            <a:r>
              <a:rPr lang="es-EC" dirty="0" smtClean="0"/>
              <a:t>Cinco meses del año 2009, el indicador tuvo un porcentaje no favorable.</a:t>
            </a:r>
          </a:p>
          <a:p>
            <a:pPr algn="just"/>
            <a:endParaRPr lang="es-EC" dirty="0" smtClean="0"/>
          </a:p>
          <a:p>
            <a:pPr algn="just"/>
            <a:r>
              <a:rPr lang="es-EC" b="1" i="1" dirty="0" smtClean="0"/>
              <a:t>Conclusiones: </a:t>
            </a:r>
            <a:r>
              <a:rPr lang="es-EC" dirty="0" smtClean="0"/>
              <a:t>Mediante análisis causa efecto, se determinó que las devoluciones se originaban por:</a:t>
            </a:r>
          </a:p>
          <a:p>
            <a:pPr algn="just"/>
            <a:endParaRPr lang="es-EC" dirty="0" smtClean="0"/>
          </a:p>
          <a:p>
            <a:pPr lvl="1">
              <a:spcAft>
                <a:spcPts val="600"/>
              </a:spcAft>
              <a:buFont typeface="Arial" pitchFamily="34" charset="0"/>
              <a:buChar char="•"/>
            </a:pPr>
            <a:r>
              <a:rPr lang="es-EC" dirty="0" smtClean="0"/>
              <a:t>	Materia prima defectuosa</a:t>
            </a:r>
          </a:p>
          <a:p>
            <a:pPr lvl="1">
              <a:spcAft>
                <a:spcPts val="600"/>
              </a:spcAft>
              <a:buFont typeface="Arial" pitchFamily="34" charset="0"/>
              <a:buChar char="•"/>
            </a:pPr>
            <a:r>
              <a:rPr lang="es-EC" dirty="0" smtClean="0"/>
              <a:t>     Fallas en métodos de rebobinado</a:t>
            </a:r>
          </a:p>
          <a:p>
            <a:pPr lvl="1">
              <a:spcAft>
                <a:spcPts val="600"/>
              </a:spcAft>
              <a:buFont typeface="Arial" pitchFamily="34" charset="0"/>
              <a:buChar char="•"/>
            </a:pPr>
            <a:r>
              <a:rPr lang="es-EC" dirty="0" smtClean="0"/>
              <a:t>     Manipulación incorrecta en el área 	de bodega.</a:t>
            </a:r>
          </a:p>
          <a:p>
            <a:pPr lvl="1">
              <a:spcAft>
                <a:spcPts val="600"/>
              </a:spcAft>
              <a:buFont typeface="Arial" pitchFamily="34" charset="0"/>
              <a:buChar char="•"/>
            </a:pPr>
            <a:r>
              <a:rPr lang="es-EC" dirty="0" smtClean="0"/>
              <a:t>     Mal estado de camiones 	transportadores.</a:t>
            </a:r>
          </a:p>
          <a:p>
            <a:pPr algn="just"/>
            <a:r>
              <a:rPr lang="es-EC" dirty="0" smtClean="0"/>
              <a:t> </a:t>
            </a:r>
          </a:p>
        </p:txBody>
      </p:sp>
      <p:sp>
        <p:nvSpPr>
          <p:cNvPr id="5" name="2 Título"/>
          <p:cNvSpPr>
            <a:spLocks noGrp="1"/>
          </p:cNvSpPr>
          <p:nvPr>
            <p:ph type="title"/>
          </p:nvPr>
        </p:nvSpPr>
        <p:spPr>
          <a:xfrm>
            <a:off x="500034" y="714356"/>
            <a:ext cx="8229600" cy="714372"/>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Porcentaje devolución Producto defectuoso</a:t>
            </a:r>
            <a:r>
              <a:rPr lang="es-EC" sz="3200" dirty="0" smtClean="0"/>
              <a:t/>
            </a:r>
            <a:br>
              <a:rPr lang="es-EC" sz="3200" dirty="0" smtClean="0"/>
            </a:br>
            <a:endParaRPr lang="es-EC" dirty="0">
              <a:solidFill>
                <a:schemeClr val="tx1"/>
              </a:solidFill>
            </a:endParaRPr>
          </a:p>
        </p:txBody>
      </p:sp>
      <p:pic>
        <p:nvPicPr>
          <p:cNvPr id="61442" name="Picture 2"/>
          <p:cNvPicPr>
            <a:picLocks noChangeAspect="1" noChangeArrowheads="1"/>
          </p:cNvPicPr>
          <p:nvPr/>
        </p:nvPicPr>
        <p:blipFill>
          <a:blip r:embed="rId2"/>
          <a:srcRect/>
          <a:stretch>
            <a:fillRect/>
          </a:stretch>
        </p:blipFill>
        <p:spPr bwMode="auto">
          <a:xfrm>
            <a:off x="5715008" y="2143116"/>
            <a:ext cx="2962275" cy="323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857752" y="6286520"/>
            <a:ext cx="4143404" cy="369332"/>
          </a:xfrm>
          <a:prstGeom prst="rect">
            <a:avLst/>
          </a:prstGeom>
          <a:noFill/>
        </p:spPr>
        <p:txBody>
          <a:bodyPr wrap="square" rtlCol="0">
            <a:spAutoFit/>
          </a:bodyPr>
          <a:lstStyle/>
          <a:p>
            <a:r>
              <a:rPr lang="es-EC" b="1" i="1" dirty="0" smtClean="0"/>
              <a:t>Conclusiones y Recomendaciones</a:t>
            </a:r>
            <a:endParaRPr lang="es-EC"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428596" y="1714488"/>
            <a:ext cx="5929354" cy="4524315"/>
          </a:xfrm>
          <a:prstGeom prst="rect">
            <a:avLst/>
          </a:prstGeom>
          <a:noFill/>
        </p:spPr>
        <p:txBody>
          <a:bodyPr wrap="square" rtlCol="0">
            <a:spAutoFit/>
          </a:bodyPr>
          <a:lstStyle/>
          <a:p>
            <a:pPr algn="just"/>
            <a:r>
              <a:rPr lang="es-EC" b="1" i="1" dirty="0" smtClean="0"/>
              <a:t>Recomendaciones:</a:t>
            </a:r>
            <a:endParaRPr lang="es-EC" dirty="0" smtClean="0"/>
          </a:p>
          <a:p>
            <a:pPr algn="just"/>
            <a:endParaRPr lang="es-EC" dirty="0" smtClean="0"/>
          </a:p>
          <a:p>
            <a:pPr lvl="0">
              <a:buBlip>
                <a:blip r:embed="rId2"/>
              </a:buBlip>
            </a:pPr>
            <a:r>
              <a:rPr lang="es-EC" dirty="0" smtClean="0"/>
              <a:t> Abastecer al área de Materia Prima, y en caso de recibir material defectuoso, este debe ser devuelto de manera inmediata al proveedor.</a:t>
            </a:r>
          </a:p>
          <a:p>
            <a:r>
              <a:rPr lang="es-EC" dirty="0" smtClean="0"/>
              <a:t> </a:t>
            </a:r>
          </a:p>
          <a:p>
            <a:pPr lvl="0">
              <a:buBlip>
                <a:blip r:embed="rId2"/>
              </a:buBlip>
            </a:pPr>
            <a:r>
              <a:rPr lang="es-EC" dirty="0" smtClean="0"/>
              <a:t> Cubrir inmediatamente las vacantes en el área de control de calidad, y mejorar métodos de control.</a:t>
            </a:r>
          </a:p>
          <a:p>
            <a:r>
              <a:rPr lang="es-EC" dirty="0" smtClean="0"/>
              <a:t> </a:t>
            </a:r>
          </a:p>
          <a:p>
            <a:pPr lvl="0">
              <a:buBlip>
                <a:blip r:embed="rId2"/>
              </a:buBlip>
            </a:pPr>
            <a:r>
              <a:rPr lang="es-EC" dirty="0" smtClean="0"/>
              <a:t> Capacitar a estibadores y despachadores del área de Bodega de Producto Terminado.</a:t>
            </a:r>
          </a:p>
          <a:p>
            <a:r>
              <a:rPr lang="es-EC" dirty="0" smtClean="0"/>
              <a:t> </a:t>
            </a:r>
          </a:p>
          <a:p>
            <a:pPr lvl="0">
              <a:buBlip>
                <a:blip r:embed="rId2"/>
              </a:buBlip>
            </a:pPr>
            <a:r>
              <a:rPr lang="es-EC" dirty="0" smtClean="0"/>
              <a:t> Determinar una política de limpieza y mantenimiento de camiones, y darla a conocer a transportistas.</a:t>
            </a:r>
          </a:p>
          <a:p>
            <a:pPr algn="just"/>
            <a:r>
              <a:rPr lang="es-EC" dirty="0" smtClean="0"/>
              <a:t> </a:t>
            </a:r>
          </a:p>
        </p:txBody>
      </p:sp>
      <p:sp>
        <p:nvSpPr>
          <p:cNvPr id="5" name="2 Título"/>
          <p:cNvSpPr>
            <a:spLocks noGrp="1"/>
          </p:cNvSpPr>
          <p:nvPr>
            <p:ph type="title"/>
          </p:nvPr>
        </p:nvSpPr>
        <p:spPr>
          <a:xfrm>
            <a:off x="500034" y="714356"/>
            <a:ext cx="8229600" cy="714372"/>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Porcentaje devolución Producto defectuoso</a:t>
            </a:r>
            <a:r>
              <a:rPr lang="es-EC" sz="3200" dirty="0" smtClean="0"/>
              <a:t/>
            </a:r>
            <a:br>
              <a:rPr lang="es-EC" sz="3200" dirty="0" smtClean="0"/>
            </a:br>
            <a:endParaRPr lang="es-EC" dirty="0">
              <a:solidFill>
                <a:schemeClr val="tx1"/>
              </a:solidFill>
            </a:endParaRPr>
          </a:p>
        </p:txBody>
      </p:sp>
      <p:pic>
        <p:nvPicPr>
          <p:cNvPr id="61442" name="Picture 2"/>
          <p:cNvPicPr>
            <a:picLocks noChangeAspect="1" noChangeArrowheads="1"/>
          </p:cNvPicPr>
          <p:nvPr/>
        </p:nvPicPr>
        <p:blipFill>
          <a:blip r:embed="rId3"/>
          <a:srcRect/>
          <a:stretch>
            <a:fillRect/>
          </a:stretch>
        </p:blipFill>
        <p:spPr bwMode="auto">
          <a:xfrm>
            <a:off x="6357950" y="2571744"/>
            <a:ext cx="2504861" cy="27384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85786" y="2357430"/>
            <a:ext cx="7258072" cy="2928957"/>
          </a:xfrm>
        </p:spPr>
        <p:txBody>
          <a:bodyPr/>
          <a:lstStyle/>
          <a:p>
            <a:pPr>
              <a:buNone/>
            </a:pPr>
            <a:r>
              <a:rPr lang="es-EC" sz="2400" dirty="0" smtClean="0"/>
              <a:t>	Es un sistema dinámico e importante para el logro de metas organizacionales, dichas metas provienen inicialmente del proceso de planeación como requisito básico para el diseño y aplicación del mismo, dentro de ciertas condiciones culturales y organizacionales.</a:t>
            </a:r>
          </a:p>
          <a:p>
            <a:endParaRPr lang="es-EC" dirty="0"/>
          </a:p>
        </p:txBody>
      </p:sp>
      <p:sp>
        <p:nvSpPr>
          <p:cNvPr id="3" name="2 Título"/>
          <p:cNvSpPr>
            <a:spLocks noGrp="1"/>
          </p:cNvSpPr>
          <p:nvPr>
            <p:ph type="title"/>
          </p:nvPr>
        </p:nvSpPr>
        <p:spPr>
          <a:xfrm>
            <a:off x="457200" y="714364"/>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300" dirty="0" smtClean="0">
                <a:solidFill>
                  <a:schemeClr val="tx1"/>
                </a:solidFill>
              </a:rPr>
              <a:t>El Control de Gestión.-</a:t>
            </a:r>
            <a:r>
              <a:rPr lang="es-EC" sz="4400" dirty="0" smtClean="0">
                <a:solidFill>
                  <a:schemeClr val="tx1"/>
                </a:solidFill>
              </a:rPr>
              <a:t/>
            </a:r>
            <a:br>
              <a:rPr lang="es-EC" sz="4400" dirty="0" smtClean="0">
                <a:solidFill>
                  <a:schemeClr val="tx1"/>
                </a:solidFill>
              </a:rPr>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857752" y="6286520"/>
            <a:ext cx="4143404" cy="369332"/>
          </a:xfrm>
          <a:prstGeom prst="rect">
            <a:avLst/>
          </a:prstGeom>
          <a:noFill/>
        </p:spPr>
        <p:txBody>
          <a:bodyPr wrap="square" rtlCol="0">
            <a:spAutoFit/>
          </a:bodyPr>
          <a:lstStyle/>
          <a:p>
            <a:r>
              <a:rPr lang="es-EC" b="1" i="1" dirty="0" smtClean="0"/>
              <a:t>Conclusiones y Recomendaciones</a:t>
            </a:r>
            <a:endParaRPr lang="es-EC"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785786" y="2500306"/>
            <a:ext cx="4643470" cy="2308324"/>
          </a:xfrm>
          <a:prstGeom prst="rect">
            <a:avLst/>
          </a:prstGeom>
          <a:noFill/>
        </p:spPr>
        <p:txBody>
          <a:bodyPr wrap="square" rtlCol="0">
            <a:spAutoFit/>
          </a:bodyPr>
          <a:lstStyle/>
          <a:p>
            <a:pPr algn="just"/>
            <a:endParaRPr lang="es-EC" dirty="0" smtClean="0"/>
          </a:p>
          <a:p>
            <a:pPr algn="just"/>
            <a:r>
              <a:rPr lang="es-EC" b="1" i="1" dirty="0" smtClean="0"/>
              <a:t>Conclusión: </a:t>
            </a:r>
            <a:r>
              <a:rPr lang="es-EC" dirty="0" smtClean="0"/>
              <a:t>Estos 3 indicadores se ven considerablemente afectados por falta de comunicación.</a:t>
            </a:r>
          </a:p>
          <a:p>
            <a:pPr algn="just"/>
            <a:r>
              <a:rPr lang="es-EC" dirty="0" smtClean="0"/>
              <a:t> </a:t>
            </a:r>
          </a:p>
          <a:p>
            <a:pPr algn="just"/>
            <a:r>
              <a:rPr lang="es-EC" b="1" i="1" dirty="0" smtClean="0"/>
              <a:t>Recomendación:</a:t>
            </a:r>
            <a:r>
              <a:rPr lang="es-EC" dirty="0" smtClean="0"/>
              <a:t> Establecer una correcta estrategia de comunicación en toda la compañía.</a:t>
            </a:r>
            <a:endParaRPr lang="es-EC" dirty="0"/>
          </a:p>
        </p:txBody>
      </p:sp>
      <p:sp>
        <p:nvSpPr>
          <p:cNvPr id="5" name="2 Título"/>
          <p:cNvSpPr>
            <a:spLocks noGrp="1"/>
          </p:cNvSpPr>
          <p:nvPr>
            <p:ph type="title"/>
          </p:nvPr>
        </p:nvSpPr>
        <p:spPr>
          <a:xfrm>
            <a:off x="500034" y="785794"/>
            <a:ext cx="8229600" cy="1071570"/>
          </a:xfrm>
        </p:spPr>
        <p:txBody>
          <a:bodyPr>
            <a:normAutofit/>
          </a:bodyPr>
          <a:lstStyle/>
          <a:p>
            <a:r>
              <a:rPr lang="es-EC" sz="3200" dirty="0" smtClean="0">
                <a:solidFill>
                  <a:schemeClr val="tx1"/>
                </a:solidFill>
              </a:rPr>
              <a:t>Porcentaje Facturas Anuladas, reclamos por diferencias en precios y pesos</a:t>
            </a:r>
            <a:endParaRPr lang="es-EC" dirty="0">
              <a:solidFill>
                <a:schemeClr val="tx1"/>
              </a:solidFill>
            </a:endParaRPr>
          </a:p>
        </p:txBody>
      </p:sp>
      <p:pic>
        <p:nvPicPr>
          <p:cNvPr id="1026" name="Picture 2"/>
          <p:cNvPicPr>
            <a:picLocks noChangeAspect="1" noChangeArrowheads="1"/>
          </p:cNvPicPr>
          <p:nvPr/>
        </p:nvPicPr>
        <p:blipFill>
          <a:blip r:embed="rId2"/>
          <a:srcRect l="2577"/>
          <a:stretch>
            <a:fillRect/>
          </a:stretch>
        </p:blipFill>
        <p:spPr bwMode="auto">
          <a:xfrm>
            <a:off x="5929322" y="2357430"/>
            <a:ext cx="2700337" cy="307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857752" y="6286520"/>
            <a:ext cx="4143404" cy="369332"/>
          </a:xfrm>
          <a:prstGeom prst="rect">
            <a:avLst/>
          </a:prstGeom>
          <a:noFill/>
        </p:spPr>
        <p:txBody>
          <a:bodyPr wrap="square" rtlCol="0">
            <a:spAutoFit/>
          </a:bodyPr>
          <a:lstStyle/>
          <a:p>
            <a:r>
              <a:rPr lang="es-EC" b="1" i="1" dirty="0" smtClean="0"/>
              <a:t>Conclusiones y Recomendaciones</a:t>
            </a:r>
            <a:endParaRPr lang="es-EC"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785786" y="2147067"/>
            <a:ext cx="4643470" cy="3139321"/>
          </a:xfrm>
          <a:prstGeom prst="rect">
            <a:avLst/>
          </a:prstGeom>
          <a:noFill/>
        </p:spPr>
        <p:txBody>
          <a:bodyPr wrap="square" rtlCol="0">
            <a:spAutoFit/>
          </a:bodyPr>
          <a:lstStyle/>
          <a:p>
            <a:pPr algn="just"/>
            <a:r>
              <a:rPr lang="es-EC" dirty="0" smtClean="0"/>
              <a:t>80%  Nivel de Satisfacción</a:t>
            </a:r>
          </a:p>
          <a:p>
            <a:pPr algn="just"/>
            <a:endParaRPr lang="es-EC" dirty="0" smtClean="0"/>
          </a:p>
          <a:p>
            <a:pPr algn="just"/>
            <a:r>
              <a:rPr lang="es-EC" b="1" i="1" dirty="0" smtClean="0"/>
              <a:t>Conclusión: </a:t>
            </a:r>
            <a:r>
              <a:rPr lang="es-EC" dirty="0" smtClean="0"/>
              <a:t>Las áreas de ventas y bodega de producto terminado deben reforzar la comunicación interna  entre departamentos y externa con los clientes.</a:t>
            </a:r>
          </a:p>
          <a:p>
            <a:pPr algn="just"/>
            <a:r>
              <a:rPr lang="es-EC" dirty="0" smtClean="0"/>
              <a:t> </a:t>
            </a:r>
          </a:p>
          <a:p>
            <a:pPr algn="just"/>
            <a:r>
              <a:rPr lang="es-EC" b="1" i="1" dirty="0" smtClean="0"/>
              <a:t>Recomendación:</a:t>
            </a:r>
            <a:r>
              <a:rPr lang="es-EC" dirty="0" smtClean="0"/>
              <a:t> Establecer una buena estrategia de comunicación entre departamentos, y con los clientes.</a:t>
            </a:r>
            <a:endParaRPr lang="es-EC" dirty="0"/>
          </a:p>
        </p:txBody>
      </p:sp>
      <p:sp>
        <p:nvSpPr>
          <p:cNvPr id="5" name="2 Título"/>
          <p:cNvSpPr>
            <a:spLocks noGrp="1"/>
          </p:cNvSpPr>
          <p:nvPr>
            <p:ph type="title"/>
          </p:nvPr>
        </p:nvSpPr>
        <p:spPr>
          <a:xfrm>
            <a:off x="500034" y="785794"/>
            <a:ext cx="8229600" cy="1071570"/>
          </a:xfrm>
        </p:spPr>
        <p:txBody>
          <a:bodyPr>
            <a:normAutofit/>
          </a:bodyPr>
          <a:lstStyle/>
          <a:p>
            <a:r>
              <a:rPr lang="es-EC" sz="3200" dirty="0" smtClean="0">
                <a:solidFill>
                  <a:schemeClr val="tx1"/>
                </a:solidFill>
              </a:rPr>
              <a:t>Nivel de Satisfacción del Cliente</a:t>
            </a:r>
            <a:endParaRPr lang="es-EC"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5715008" y="1928802"/>
            <a:ext cx="2752725"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488" y="4000504"/>
            <a:ext cx="4143404" cy="707886"/>
          </a:xfrm>
          <a:prstGeom prst="rect">
            <a:avLst/>
          </a:prstGeom>
          <a:noFill/>
        </p:spPr>
        <p:txBody>
          <a:bodyPr wrap="square" rtlCol="0">
            <a:spAutoFit/>
          </a:bodyPr>
          <a:lstStyle/>
          <a:p>
            <a:pPr algn="ctr"/>
            <a:r>
              <a:rPr lang="es-EC" sz="4000" b="1" i="1" dirty="0" smtClean="0"/>
              <a:t>Gracias</a:t>
            </a:r>
            <a:endParaRPr lang="es-EC" sz="4000" b="1" i="1" dirty="0"/>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1214414" y="2000240"/>
            <a:ext cx="6858048" cy="1692771"/>
          </a:xfrm>
          <a:prstGeom prst="rect">
            <a:avLst/>
          </a:prstGeom>
          <a:noFill/>
        </p:spPr>
        <p:txBody>
          <a:bodyPr wrap="square" rtlCol="0">
            <a:spAutoFit/>
          </a:bodyPr>
          <a:lstStyle/>
          <a:p>
            <a:pPr algn="ctr"/>
            <a:r>
              <a:rPr lang="es-EC" sz="2600" dirty="0" smtClean="0"/>
              <a:t>En la actualidad, el éxito en las organizaciones no se mide por la cantidad de sus bienes, sino por la calidad de su gente.</a:t>
            </a:r>
            <a:endParaRPr lang="es-EC" sz="2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42910" y="2428868"/>
            <a:ext cx="7286676" cy="2714643"/>
          </a:xfrm>
        </p:spPr>
        <p:txBody>
          <a:bodyPr>
            <a:normAutofit/>
          </a:bodyPr>
          <a:lstStyle/>
          <a:p>
            <a:pPr lvl="0"/>
            <a:r>
              <a:rPr lang="es-ES" sz="2400" dirty="0" smtClean="0"/>
              <a:t>Realizar un </a:t>
            </a:r>
            <a:r>
              <a:rPr lang="es-EC" sz="2400" dirty="0" smtClean="0"/>
              <a:t>Diagnóstico Institucional – FODA</a:t>
            </a:r>
          </a:p>
          <a:p>
            <a:pPr>
              <a:buNone/>
            </a:pPr>
            <a:r>
              <a:rPr lang="es-EC" sz="2400" dirty="0" smtClean="0"/>
              <a:t> </a:t>
            </a:r>
          </a:p>
          <a:p>
            <a:pPr lvl="0"/>
            <a:r>
              <a:rPr lang="es-ES" sz="2400" dirty="0" smtClean="0"/>
              <a:t>Identificación de procesos Claves</a:t>
            </a:r>
          </a:p>
          <a:p>
            <a:pPr lvl="0">
              <a:buNone/>
            </a:pPr>
            <a:endParaRPr lang="es-ES" sz="2400" dirty="0" smtClean="0"/>
          </a:p>
          <a:p>
            <a:pPr lvl="0"/>
            <a:r>
              <a:rPr lang="es-ES" sz="2400" dirty="0" smtClean="0"/>
              <a:t>Diseño del sistema de indicadores</a:t>
            </a:r>
            <a:endParaRPr lang="es-EC" sz="2400" dirty="0"/>
          </a:p>
        </p:txBody>
      </p:sp>
      <p:sp>
        <p:nvSpPr>
          <p:cNvPr id="3" name="2 Título"/>
          <p:cNvSpPr>
            <a:spLocks noGrp="1"/>
          </p:cNvSpPr>
          <p:nvPr>
            <p:ph type="title"/>
          </p:nvPr>
        </p:nvSpPr>
        <p:spPr>
          <a:xfrm>
            <a:off x="428596" y="928678"/>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Proceso metodológico para el desarrollo del sistema de control de gestión</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2357430"/>
            <a:ext cx="7858180" cy="2714643"/>
          </a:xfrm>
        </p:spPr>
        <p:txBody>
          <a:bodyPr>
            <a:normAutofit fontScale="92500" lnSpcReduction="10000"/>
          </a:bodyPr>
          <a:lstStyle/>
          <a:p>
            <a:pPr lvl="0" algn="just">
              <a:spcAft>
                <a:spcPts val="1200"/>
              </a:spcAft>
            </a:pPr>
            <a:r>
              <a:rPr lang="es-EC" sz="2400" dirty="0" smtClean="0"/>
              <a:t>Miden el nivel del desempeño de un proceso</a:t>
            </a:r>
          </a:p>
          <a:p>
            <a:pPr lvl="0" algn="just">
              <a:spcAft>
                <a:spcPts val="1200"/>
              </a:spcAft>
            </a:pPr>
            <a:r>
              <a:rPr lang="es-EC" sz="2400" dirty="0" smtClean="0"/>
              <a:t>Son métricas financieras o no financieras, utilizadas para cuantificar objetivos que reflejan el rendimiento de una organización</a:t>
            </a:r>
            <a:endParaRPr lang="es-ES" sz="2400" dirty="0" smtClean="0"/>
          </a:p>
          <a:p>
            <a:pPr lvl="0" algn="just">
              <a:spcAft>
                <a:spcPts val="1200"/>
              </a:spcAft>
            </a:pPr>
            <a:r>
              <a:rPr lang="es-EC" sz="2400" dirty="0" smtClean="0"/>
              <a:t>Son necesarios para poder mejorar, puesto lo que no se mide no se puede controlar , y lo que no se controla no se puede gestionar.</a:t>
            </a:r>
            <a:endParaRPr lang="es-EC" sz="2400" dirty="0"/>
          </a:p>
        </p:txBody>
      </p:sp>
      <p:sp>
        <p:nvSpPr>
          <p:cNvPr id="3" name="2 Título"/>
          <p:cNvSpPr>
            <a:spLocks noGrp="1"/>
          </p:cNvSpPr>
          <p:nvPr>
            <p:ph type="title"/>
          </p:nvPr>
        </p:nvSpPr>
        <p:spPr>
          <a:xfrm>
            <a:off x="428596" y="714364"/>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Indicadores Claves de Desempeño</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00042"/>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Indicadores Claves de Desempeño</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pic>
        <p:nvPicPr>
          <p:cNvPr id="20482" name="Imagen 2" descr="http://www.valoryempresa.com/archives/lecciones/leccion5/objetivo_nube.jpg"/>
          <p:cNvPicPr>
            <a:picLocks noChangeAspect="1" noChangeArrowheads="1"/>
          </p:cNvPicPr>
          <p:nvPr/>
        </p:nvPicPr>
        <p:blipFill>
          <a:blip r:embed="rId2"/>
          <a:srcRect/>
          <a:stretch>
            <a:fillRect/>
          </a:stretch>
        </p:blipFill>
        <p:spPr bwMode="auto">
          <a:xfrm>
            <a:off x="2120049" y="2000240"/>
            <a:ext cx="4333125" cy="2643206"/>
          </a:xfrm>
          <a:prstGeom prst="rect">
            <a:avLst/>
          </a:prstGeom>
          <a:noFill/>
          <a:ln w="9525">
            <a:noFill/>
            <a:miter lim="800000"/>
            <a:headEnd/>
            <a:tailEnd/>
          </a:ln>
        </p:spPr>
      </p:pic>
      <p:sp>
        <p:nvSpPr>
          <p:cNvPr id="20483" name="Rectangle 3"/>
          <p:cNvSpPr>
            <a:spLocks noChangeArrowheads="1"/>
          </p:cNvSpPr>
          <p:nvPr/>
        </p:nvSpPr>
        <p:spPr bwMode="auto">
          <a:xfrm>
            <a:off x="1285852" y="4929198"/>
            <a:ext cx="58579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Gráfico 1.2- Relación entre el Objetivo empresarial y el Indicador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42910" y="2357430"/>
            <a:ext cx="7500990" cy="2714643"/>
          </a:xfrm>
        </p:spPr>
        <p:txBody>
          <a:bodyPr>
            <a:normAutofit fontScale="77500" lnSpcReduction="20000"/>
          </a:bodyPr>
          <a:lstStyle/>
          <a:p>
            <a:pPr lvl="0" algn="just">
              <a:spcAft>
                <a:spcPts val="1800"/>
              </a:spcAft>
            </a:pPr>
            <a:r>
              <a:rPr lang="es-EC" sz="2400" dirty="0" smtClean="0"/>
              <a:t>Ayudan a interpretar lo que está ocurriendo en la organización</a:t>
            </a:r>
          </a:p>
          <a:p>
            <a:pPr lvl="0" algn="just">
              <a:spcAft>
                <a:spcPts val="1800"/>
              </a:spcAft>
            </a:pPr>
            <a:r>
              <a:rPr lang="es-EC" sz="2400" dirty="0" smtClean="0"/>
              <a:t>Sirven como apoyo al proceso de toma de decisiones cuando las variables se salen de los límites establecidos, o se quiere proponer una nueva meta.</a:t>
            </a:r>
          </a:p>
          <a:p>
            <a:pPr lvl="0" algn="just">
              <a:spcAft>
                <a:spcPts val="1800"/>
              </a:spcAft>
            </a:pPr>
            <a:r>
              <a:rPr lang="es-EC" sz="2400" dirty="0" smtClean="0"/>
              <a:t>Definen la necesidad de introducir cambios y/o mejoras a un determinado proceso o forma de actuación, así como también facilitan el compromiso de mejores resultados.</a:t>
            </a:r>
            <a:endParaRPr lang="es-EC" sz="2400" dirty="0"/>
          </a:p>
        </p:txBody>
      </p:sp>
      <p:sp>
        <p:nvSpPr>
          <p:cNvPr id="3" name="2 Título"/>
          <p:cNvSpPr>
            <a:spLocks noGrp="1"/>
          </p:cNvSpPr>
          <p:nvPr>
            <p:ph type="title"/>
          </p:nvPr>
        </p:nvSpPr>
        <p:spPr>
          <a:xfrm>
            <a:off x="485804" y="785802"/>
            <a:ext cx="8229600" cy="1143000"/>
          </a:xfrm>
        </p:spPr>
        <p:txBody>
          <a:bodyPr>
            <a:normAutofit fontScale="90000"/>
          </a:bodyPr>
          <a:lstStyle/>
          <a:p>
            <a:r>
              <a:rPr lang="es-ES" sz="3300" dirty="0" smtClean="0">
                <a:solidFill>
                  <a:schemeClr val="tx1"/>
                </a:solidFill>
              </a:rPr>
              <a:t/>
            </a:r>
            <a:br>
              <a:rPr lang="es-ES" sz="3300" dirty="0" smtClean="0">
                <a:solidFill>
                  <a:schemeClr val="tx1"/>
                </a:solidFill>
              </a:rPr>
            </a:br>
            <a:r>
              <a:rPr lang="es-ES" sz="3200" dirty="0" smtClean="0">
                <a:solidFill>
                  <a:schemeClr val="tx1"/>
                </a:solidFill>
              </a:rPr>
              <a:t>Importancia de los Indicadores de Gestión</a:t>
            </a:r>
            <a:r>
              <a:rPr lang="es-EC" sz="3200" dirty="0" smtClean="0"/>
              <a:t/>
            </a:r>
            <a:br>
              <a:rPr lang="es-EC" sz="3200" dirty="0" smtClean="0"/>
            </a:br>
            <a:endParaRPr lang="es-EC" dirty="0">
              <a:solidFill>
                <a:schemeClr val="tx1"/>
              </a:solidFill>
            </a:endParaRPr>
          </a:p>
        </p:txBody>
      </p:sp>
      <p:sp>
        <p:nvSpPr>
          <p:cNvPr id="4" name="3 CuadroTexto"/>
          <p:cNvSpPr txBox="1"/>
          <p:nvPr/>
        </p:nvSpPr>
        <p:spPr>
          <a:xfrm>
            <a:off x="6858016" y="6286520"/>
            <a:ext cx="2143140" cy="369332"/>
          </a:xfrm>
          <a:prstGeom prst="rect">
            <a:avLst/>
          </a:prstGeom>
          <a:noFill/>
        </p:spPr>
        <p:txBody>
          <a:bodyPr wrap="square" rtlCol="0">
            <a:spAutoFit/>
          </a:bodyPr>
          <a:lstStyle/>
          <a:p>
            <a:r>
              <a:rPr lang="es-EC" b="1" i="1" dirty="0" smtClean="0"/>
              <a:t>Marco Teórico</a:t>
            </a:r>
            <a:endParaRPr lang="es-EC"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577</TotalTime>
  <Words>1198</Words>
  <Application>Microsoft Office PowerPoint</Application>
  <PresentationFormat>Presentación en pantalla (4:3)</PresentationFormat>
  <Paragraphs>292</Paragraphs>
  <Slides>52</Slides>
  <Notes>0</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Concurrencia</vt:lpstr>
      <vt:lpstr>“Sistema de Control de Procesos Empresariales por medio de Indicadores de Gestión aplicado al Departamento de Servicio al Cliente en el Proceso de Facturación y Atención de Reclamos de la empresa PLÁSTICOS S.A.”</vt:lpstr>
      <vt:lpstr>CAPÍTULO I  Marco Teórico</vt:lpstr>
      <vt:lpstr>Marco Teórico.-</vt:lpstr>
      <vt:lpstr> Los Sistemas de Control para la Gestión Estratégica en las Organizaciones.- </vt:lpstr>
      <vt:lpstr> El Control de Gestión.- </vt:lpstr>
      <vt:lpstr> Proceso metodológico para el desarrollo del sistema de control de gestión </vt:lpstr>
      <vt:lpstr> Indicadores Claves de Desempeño </vt:lpstr>
      <vt:lpstr> Indicadores Claves de Desempeño </vt:lpstr>
      <vt:lpstr> Importancia de los Indicadores de Gestión </vt:lpstr>
      <vt:lpstr> Clasificación de los Indicadores </vt:lpstr>
      <vt:lpstr> Sistema de Indicadores </vt:lpstr>
      <vt:lpstr> Inteligencia de Negocios </vt:lpstr>
      <vt:lpstr> Dashboards </vt:lpstr>
      <vt:lpstr> Utilización de los Dashboards </vt:lpstr>
      <vt:lpstr> Componentes en la Creación de un Datamart </vt:lpstr>
      <vt:lpstr> Metodología a Aplicar </vt:lpstr>
      <vt:lpstr>CAPÍTULO II  Conocimiento de la Empresa</vt:lpstr>
      <vt:lpstr> Generalidades </vt:lpstr>
      <vt:lpstr> Descripción de Plásticos S.A.</vt:lpstr>
      <vt:lpstr> Descripción de Plásticos S.A.</vt:lpstr>
      <vt:lpstr> Productos</vt:lpstr>
      <vt:lpstr> Materia Prima Utilizada</vt:lpstr>
      <vt:lpstr> Métodos Principales para la obtención  del Plástico</vt:lpstr>
      <vt:lpstr> Clientes Potenciales</vt:lpstr>
      <vt:lpstr>CAPÍTULO III  Construcción del Sistema  de Indicadores</vt:lpstr>
      <vt:lpstr> Definición del Objetivo de Estudio</vt:lpstr>
      <vt:lpstr> Matriz de Indicadores</vt:lpstr>
      <vt:lpstr> Matriz de Indicadores</vt:lpstr>
      <vt:lpstr> Ficha de Indicadores</vt:lpstr>
      <vt:lpstr> Ficha de Indicadores</vt:lpstr>
      <vt:lpstr> Ficha de Indicadores</vt:lpstr>
      <vt:lpstr>CAPÍTULO IV  Aplicativo Informático   Manejo de Indicadores</vt:lpstr>
      <vt:lpstr> Objetivo</vt:lpstr>
      <vt:lpstr> Metodología:    Modelo Punto</vt:lpstr>
      <vt:lpstr> Metodología:    Datamart</vt:lpstr>
      <vt:lpstr> Administración a través de Indicadores</vt:lpstr>
      <vt:lpstr>CAPÍTULO V  Aplicativo Estadístico</vt:lpstr>
      <vt:lpstr> Análisis de las Ventas </vt:lpstr>
      <vt:lpstr> Análisis de las Ventas - Categorías </vt:lpstr>
      <vt:lpstr> Análisis de las Ventas – Promedio Ventas </vt:lpstr>
      <vt:lpstr> Análisis de las Ventas – Presupuesto Ventas </vt:lpstr>
      <vt:lpstr> Análisis de las Ventas – Principales Clientes </vt:lpstr>
      <vt:lpstr> Análisis de las Notas de Crédito </vt:lpstr>
      <vt:lpstr> Análisis de las Notas de Crédito </vt:lpstr>
      <vt:lpstr>CAPÍTULO VI  Conclusiones y Recomendaciones</vt:lpstr>
      <vt:lpstr>Diapositiva 46</vt:lpstr>
      <vt:lpstr> Incremento en Ventas </vt:lpstr>
      <vt:lpstr> Porcentaje devolución Producto defectuoso </vt:lpstr>
      <vt:lpstr> Porcentaje devolución Producto defectuoso </vt:lpstr>
      <vt:lpstr>Porcentaje Facturas Anuladas, reclamos por diferencias en precios y pesos</vt:lpstr>
      <vt:lpstr>Nivel de Satisfacción del Cliente</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Control de Procesos Empresariales por medio de Indicadores de Gestión aplicado al Departamento de Servicio al Cliente en el Proceso de Facturación y Atención de Reclamos de la empresa PLÁSTICOS S.A.”</dc:title>
  <dc:creator>Jessica Luzardo</dc:creator>
  <cp:lastModifiedBy>Jessica Luzardo</cp:lastModifiedBy>
  <cp:revision>74</cp:revision>
  <dcterms:created xsi:type="dcterms:W3CDTF">2010-12-18T18:03:30Z</dcterms:created>
  <dcterms:modified xsi:type="dcterms:W3CDTF">2010-12-30T12:23:30Z</dcterms:modified>
</cp:coreProperties>
</file>