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236" r:id="rId1"/>
  </p:sldMasterIdLst>
  <p:notesMasterIdLst>
    <p:notesMasterId r:id="rId35"/>
  </p:notesMasterIdLst>
  <p:sldIdLst>
    <p:sldId id="256" r:id="rId2"/>
    <p:sldId id="257" r:id="rId3"/>
    <p:sldId id="260" r:id="rId4"/>
    <p:sldId id="272" r:id="rId5"/>
    <p:sldId id="261" r:id="rId6"/>
    <p:sldId id="311" r:id="rId7"/>
    <p:sldId id="320" r:id="rId8"/>
    <p:sldId id="262" r:id="rId9"/>
    <p:sldId id="267" r:id="rId10"/>
    <p:sldId id="275" r:id="rId11"/>
    <p:sldId id="273" r:id="rId12"/>
    <p:sldId id="312" r:id="rId13"/>
    <p:sldId id="313" r:id="rId14"/>
    <p:sldId id="314" r:id="rId15"/>
    <p:sldId id="274" r:id="rId16"/>
    <p:sldId id="315" r:id="rId17"/>
    <p:sldId id="316" r:id="rId18"/>
    <p:sldId id="318" r:id="rId19"/>
    <p:sldId id="277" r:id="rId20"/>
    <p:sldId id="333" r:id="rId21"/>
    <p:sldId id="283" r:id="rId22"/>
    <p:sldId id="335" r:id="rId23"/>
    <p:sldId id="286" r:id="rId24"/>
    <p:sldId id="287" r:id="rId25"/>
    <p:sldId id="321" r:id="rId26"/>
    <p:sldId id="308" r:id="rId27"/>
    <p:sldId id="338" r:id="rId28"/>
    <p:sldId id="330" r:id="rId29"/>
    <p:sldId id="331" r:id="rId30"/>
    <p:sldId id="337" r:id="rId31"/>
    <p:sldId id="332" r:id="rId32"/>
    <p:sldId id="336" r:id="rId33"/>
    <p:sldId id="33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14" autoAdjust="0"/>
    <p:restoredTop sz="94667" autoAdjust="0"/>
  </p:normalViewPr>
  <p:slideViewPr>
    <p:cSldViewPr>
      <p:cViewPr>
        <p:scale>
          <a:sx n="78" d="100"/>
          <a:sy n="78" d="100"/>
        </p:scale>
        <p:origin x="-270" y="78"/>
      </p:cViewPr>
      <p:guideLst>
        <p:guide orient="horz" pos="2160"/>
        <p:guide pos="2880"/>
      </p:guideLst>
    </p:cSldViewPr>
  </p:slideViewPr>
  <p:outlineViewPr>
    <p:cViewPr>
      <p:scale>
        <a:sx n="33" d="100"/>
        <a:sy n="33" d="100"/>
      </p:scale>
      <p:origin x="30" y="7272"/>
    </p:cViewPr>
  </p:outlineViewPr>
  <p:notesTextViewPr>
    <p:cViewPr>
      <p:scale>
        <a:sx n="100" d="100"/>
        <a:sy n="100" d="100"/>
      </p:scale>
      <p:origin x="0" y="0"/>
    </p:cViewPr>
  </p:notesTextViewPr>
  <p:sorterViewPr>
    <p:cViewPr>
      <p:scale>
        <a:sx n="66" d="100"/>
        <a:sy n="66" d="100"/>
      </p:scale>
      <p:origin x="0" y="133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image" Target="../media/image7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D19A43-38C2-4DD5-8B21-4B64BAE35720}" type="doc">
      <dgm:prSet loTypeId="urn:microsoft.com/office/officeart/2005/8/layout/bList2" loCatId="list" qsTypeId="urn:microsoft.com/office/officeart/2005/8/quickstyle/simple1" qsCatId="simple" csTypeId="urn:microsoft.com/office/officeart/2005/8/colors/accent1_2" csCatId="accent1" phldr="1"/>
      <dgm:spPr/>
    </dgm:pt>
    <dgm:pt modelId="{884E25BE-7359-4352-B98F-026ADDF2226B}">
      <dgm:prSet phldrT="[Texto]"/>
      <dgm:spPr/>
      <dgm:t>
        <a:bodyPr/>
        <a:lstStyle/>
        <a:p>
          <a:pPr algn="ctr"/>
          <a:r>
            <a:rPr lang="es-ES" b="1" dirty="0" smtClean="0"/>
            <a:t>Sujeto Activo</a:t>
          </a:r>
          <a:endParaRPr lang="en-US" dirty="0"/>
        </a:p>
      </dgm:t>
    </dgm:pt>
    <dgm:pt modelId="{1EDAF44A-9A0E-425C-BE50-96EE043F7164}" type="parTrans" cxnId="{3CB0C5BC-430B-4E1F-81D6-52B577491183}">
      <dgm:prSet/>
      <dgm:spPr/>
      <dgm:t>
        <a:bodyPr/>
        <a:lstStyle/>
        <a:p>
          <a:endParaRPr lang="en-US"/>
        </a:p>
      </dgm:t>
    </dgm:pt>
    <dgm:pt modelId="{FFB31C8B-0D3D-49BE-BDFB-5145B3B8AC6D}" type="sibTrans" cxnId="{3CB0C5BC-430B-4E1F-81D6-52B577491183}">
      <dgm:prSet/>
      <dgm:spPr/>
      <dgm:t>
        <a:bodyPr/>
        <a:lstStyle/>
        <a:p>
          <a:endParaRPr lang="en-US"/>
        </a:p>
      </dgm:t>
    </dgm:pt>
    <dgm:pt modelId="{AEDFB066-F18D-421F-B937-232F49422078}">
      <dgm:prSet/>
      <dgm:spPr/>
      <dgm:t>
        <a:bodyPr/>
        <a:lstStyle/>
        <a:p>
          <a:pPr algn="l"/>
          <a:endParaRPr lang="en-US" dirty="0"/>
        </a:p>
      </dgm:t>
    </dgm:pt>
    <dgm:pt modelId="{AD382716-5ECC-47AC-BB8A-C46D2E354BCB}" type="parTrans" cxnId="{11841A34-0F61-4E81-B72D-602907589FAA}">
      <dgm:prSet/>
      <dgm:spPr/>
      <dgm:t>
        <a:bodyPr/>
        <a:lstStyle/>
        <a:p>
          <a:endParaRPr lang="en-US"/>
        </a:p>
      </dgm:t>
    </dgm:pt>
    <dgm:pt modelId="{57623850-4F5D-4DBF-AB75-AA9C9BA3C92E}" type="sibTrans" cxnId="{11841A34-0F61-4E81-B72D-602907589FAA}">
      <dgm:prSet/>
      <dgm:spPr/>
      <dgm:t>
        <a:bodyPr/>
        <a:lstStyle/>
        <a:p>
          <a:endParaRPr lang="en-US"/>
        </a:p>
      </dgm:t>
    </dgm:pt>
    <dgm:pt modelId="{C307A848-13C0-45EF-9735-C84F678E0829}">
      <dgm:prSet/>
      <dgm:spPr/>
      <dgm:t>
        <a:bodyPr/>
        <a:lstStyle/>
        <a:p>
          <a:pPr algn="just"/>
          <a:r>
            <a:rPr lang="es-ES" dirty="0" smtClean="0"/>
            <a:t>El sujeto activo de obligación tributaria es el Estado</a:t>
          </a:r>
          <a:endParaRPr lang="en-US" dirty="0"/>
        </a:p>
      </dgm:t>
    </dgm:pt>
    <dgm:pt modelId="{DABDBFDD-3B00-40A6-A95F-FE597F3145B1}" type="parTrans" cxnId="{87E1E9AC-81BE-436C-84F4-735F5B6B6C4E}">
      <dgm:prSet/>
      <dgm:spPr/>
      <dgm:t>
        <a:bodyPr/>
        <a:lstStyle/>
        <a:p>
          <a:endParaRPr lang="en-US"/>
        </a:p>
      </dgm:t>
    </dgm:pt>
    <dgm:pt modelId="{B9E9D8CF-2B3C-4907-BA7E-557A404880C0}" type="sibTrans" cxnId="{87E1E9AC-81BE-436C-84F4-735F5B6B6C4E}">
      <dgm:prSet/>
      <dgm:spPr/>
      <dgm:t>
        <a:bodyPr/>
        <a:lstStyle/>
        <a:p>
          <a:endParaRPr lang="en-US"/>
        </a:p>
      </dgm:t>
    </dgm:pt>
    <dgm:pt modelId="{D02959F1-D8FC-4F3F-B989-4576A1EE6C10}">
      <dgm:prSet phldrT="[Texto]"/>
      <dgm:spPr/>
      <dgm:t>
        <a:bodyPr/>
        <a:lstStyle/>
        <a:p>
          <a:pPr algn="ctr"/>
          <a:r>
            <a:rPr lang="es-ES" b="1" dirty="0" smtClean="0"/>
            <a:t>Sujeto Pasivo</a:t>
          </a:r>
          <a:endParaRPr lang="en-US" dirty="0"/>
        </a:p>
      </dgm:t>
    </dgm:pt>
    <dgm:pt modelId="{0469C45B-40E7-4177-B30C-D19990EE6A32}" type="sibTrans" cxnId="{DB1060D4-FB31-4B21-803A-20BB2920A95F}">
      <dgm:prSet/>
      <dgm:spPr/>
      <dgm:t>
        <a:bodyPr/>
        <a:lstStyle/>
        <a:p>
          <a:endParaRPr lang="en-US"/>
        </a:p>
      </dgm:t>
    </dgm:pt>
    <dgm:pt modelId="{440090B7-3F1F-4DD5-BAAA-2BF45206EFE6}" type="parTrans" cxnId="{DB1060D4-FB31-4B21-803A-20BB2920A95F}">
      <dgm:prSet/>
      <dgm:spPr/>
      <dgm:t>
        <a:bodyPr/>
        <a:lstStyle/>
        <a:p>
          <a:endParaRPr lang="en-US"/>
        </a:p>
      </dgm:t>
    </dgm:pt>
    <dgm:pt modelId="{48E9E3D0-C55E-439E-9717-6B0E5A93EA91}">
      <dgm:prSet/>
      <dgm:spPr/>
      <dgm:t>
        <a:bodyPr/>
        <a:lstStyle/>
        <a:p>
          <a:pPr algn="just"/>
          <a:r>
            <a:rPr lang="es-ES" dirty="0" smtClean="0"/>
            <a:t>Es la persona natural o jurídica que según la ley, está obligada al cumplimiento de la prestación tributaria</a:t>
          </a:r>
          <a:endParaRPr lang="es-ES" dirty="0"/>
        </a:p>
      </dgm:t>
    </dgm:pt>
    <dgm:pt modelId="{0F638B22-9493-422B-B415-8BFCAAB49824}" type="sibTrans" cxnId="{C13DEE52-3356-4EE5-BC16-9EFED1F48F5E}">
      <dgm:prSet/>
      <dgm:spPr/>
      <dgm:t>
        <a:bodyPr/>
        <a:lstStyle/>
        <a:p>
          <a:endParaRPr lang="en-US"/>
        </a:p>
      </dgm:t>
    </dgm:pt>
    <dgm:pt modelId="{ECB24E94-C28F-4465-B28A-FFAA56FAF92D}" type="parTrans" cxnId="{C13DEE52-3356-4EE5-BC16-9EFED1F48F5E}">
      <dgm:prSet/>
      <dgm:spPr/>
      <dgm:t>
        <a:bodyPr/>
        <a:lstStyle/>
        <a:p>
          <a:endParaRPr lang="en-US"/>
        </a:p>
      </dgm:t>
    </dgm:pt>
    <dgm:pt modelId="{2DACE5FE-43D8-4465-84D1-03FCA85D3325}">
      <dgm:prSet/>
      <dgm:spPr/>
      <dgm:t>
        <a:bodyPr/>
        <a:lstStyle/>
        <a:p>
          <a:pPr algn="l"/>
          <a:endParaRPr lang="en-US" dirty="0"/>
        </a:p>
      </dgm:t>
    </dgm:pt>
    <dgm:pt modelId="{29B855C1-4C92-439A-B098-953C58C28AD0}" type="sibTrans" cxnId="{4E24573D-B8EA-4BCC-BC36-76FFC281F10C}">
      <dgm:prSet/>
      <dgm:spPr/>
      <dgm:t>
        <a:bodyPr/>
        <a:lstStyle/>
        <a:p>
          <a:endParaRPr lang="en-US"/>
        </a:p>
      </dgm:t>
    </dgm:pt>
    <dgm:pt modelId="{F03F3B92-2445-4201-9B49-7396CE0420B1}" type="parTrans" cxnId="{4E24573D-B8EA-4BCC-BC36-76FFC281F10C}">
      <dgm:prSet/>
      <dgm:spPr/>
      <dgm:t>
        <a:bodyPr/>
        <a:lstStyle/>
        <a:p>
          <a:endParaRPr lang="en-US"/>
        </a:p>
      </dgm:t>
    </dgm:pt>
    <dgm:pt modelId="{10B97AC9-8F67-4A99-8FA0-D67FC5950222}" type="pres">
      <dgm:prSet presAssocID="{97D19A43-38C2-4DD5-8B21-4B64BAE35720}" presName="diagram" presStyleCnt="0">
        <dgm:presLayoutVars>
          <dgm:dir/>
          <dgm:animLvl val="lvl"/>
          <dgm:resizeHandles val="exact"/>
        </dgm:presLayoutVars>
      </dgm:prSet>
      <dgm:spPr/>
    </dgm:pt>
    <dgm:pt modelId="{5ADF87DB-08F9-47FA-931E-E880AD60AC28}" type="pres">
      <dgm:prSet presAssocID="{884E25BE-7359-4352-B98F-026ADDF2226B}" presName="compNode" presStyleCnt="0"/>
      <dgm:spPr/>
    </dgm:pt>
    <dgm:pt modelId="{33C59747-2653-4490-B988-EE772BE8664C}" type="pres">
      <dgm:prSet presAssocID="{884E25BE-7359-4352-B98F-026ADDF2226B}" presName="childRect" presStyleLbl="bgAcc1" presStyleIdx="0" presStyleCnt="2">
        <dgm:presLayoutVars>
          <dgm:bulletEnabled val="1"/>
        </dgm:presLayoutVars>
      </dgm:prSet>
      <dgm:spPr/>
      <dgm:t>
        <a:bodyPr/>
        <a:lstStyle/>
        <a:p>
          <a:endParaRPr lang="en-US"/>
        </a:p>
      </dgm:t>
    </dgm:pt>
    <dgm:pt modelId="{DF98FF72-9E30-4218-9C95-D6DE3AA5FD7D}" type="pres">
      <dgm:prSet presAssocID="{884E25BE-7359-4352-B98F-026ADDF2226B}" presName="parentText" presStyleLbl="node1" presStyleIdx="0" presStyleCnt="0">
        <dgm:presLayoutVars>
          <dgm:chMax val="0"/>
          <dgm:bulletEnabled val="1"/>
        </dgm:presLayoutVars>
      </dgm:prSet>
      <dgm:spPr/>
      <dgm:t>
        <a:bodyPr/>
        <a:lstStyle/>
        <a:p>
          <a:endParaRPr lang="en-US"/>
        </a:p>
      </dgm:t>
    </dgm:pt>
    <dgm:pt modelId="{07186197-84D0-4718-B93A-D29E11B920F1}" type="pres">
      <dgm:prSet presAssocID="{884E25BE-7359-4352-B98F-026ADDF2226B}" presName="parentRect" presStyleLbl="alignNode1" presStyleIdx="0" presStyleCnt="2" custLinFactNeighborX="-232" custLinFactNeighborY="-9350"/>
      <dgm:spPr/>
      <dgm:t>
        <a:bodyPr/>
        <a:lstStyle/>
        <a:p>
          <a:endParaRPr lang="en-US"/>
        </a:p>
      </dgm:t>
    </dgm:pt>
    <dgm:pt modelId="{ABB0D750-050C-43C6-8971-62C3C778C05F}" type="pres">
      <dgm:prSet presAssocID="{884E25BE-7359-4352-B98F-026ADDF2226B}" presName="adorn" presStyleLbl="fgAccFollowNode1" presStyleIdx="0" presStyleCnt="2"/>
      <dgm:spPr>
        <a:blipFill rotWithShape="0">
          <a:blip xmlns:r="http://schemas.openxmlformats.org/officeDocument/2006/relationships" r:embed="rId1"/>
          <a:stretch>
            <a:fillRect/>
          </a:stretch>
        </a:blipFill>
      </dgm:spPr>
    </dgm:pt>
    <dgm:pt modelId="{32B39DC3-9D49-4C3E-93BA-A8ED5E5A9955}" type="pres">
      <dgm:prSet presAssocID="{FFB31C8B-0D3D-49BE-BDFB-5145B3B8AC6D}" presName="sibTrans" presStyleLbl="sibTrans2D1" presStyleIdx="0" presStyleCnt="0"/>
      <dgm:spPr/>
      <dgm:t>
        <a:bodyPr/>
        <a:lstStyle/>
        <a:p>
          <a:endParaRPr lang="en-US"/>
        </a:p>
      </dgm:t>
    </dgm:pt>
    <dgm:pt modelId="{69E402A2-0953-4F59-B997-5D2DF87F1586}" type="pres">
      <dgm:prSet presAssocID="{D02959F1-D8FC-4F3F-B989-4576A1EE6C10}" presName="compNode" presStyleCnt="0"/>
      <dgm:spPr/>
    </dgm:pt>
    <dgm:pt modelId="{FD706A2C-D21A-42E0-85E1-570761B91FC9}" type="pres">
      <dgm:prSet presAssocID="{D02959F1-D8FC-4F3F-B989-4576A1EE6C10}" presName="childRect" presStyleLbl="bgAcc1" presStyleIdx="1" presStyleCnt="2">
        <dgm:presLayoutVars>
          <dgm:bulletEnabled val="1"/>
        </dgm:presLayoutVars>
      </dgm:prSet>
      <dgm:spPr/>
      <dgm:t>
        <a:bodyPr/>
        <a:lstStyle/>
        <a:p>
          <a:endParaRPr lang="en-US"/>
        </a:p>
      </dgm:t>
    </dgm:pt>
    <dgm:pt modelId="{EFD2BFA0-F37B-44A7-836F-2F66D71FC146}" type="pres">
      <dgm:prSet presAssocID="{D02959F1-D8FC-4F3F-B989-4576A1EE6C10}" presName="parentText" presStyleLbl="node1" presStyleIdx="0" presStyleCnt="0">
        <dgm:presLayoutVars>
          <dgm:chMax val="0"/>
          <dgm:bulletEnabled val="1"/>
        </dgm:presLayoutVars>
      </dgm:prSet>
      <dgm:spPr/>
      <dgm:t>
        <a:bodyPr/>
        <a:lstStyle/>
        <a:p>
          <a:endParaRPr lang="en-US"/>
        </a:p>
      </dgm:t>
    </dgm:pt>
    <dgm:pt modelId="{B1359E81-B58B-4B97-98CA-1B08C50561B3}" type="pres">
      <dgm:prSet presAssocID="{D02959F1-D8FC-4F3F-B989-4576A1EE6C10}" presName="parentRect" presStyleLbl="alignNode1" presStyleIdx="1" presStyleCnt="2"/>
      <dgm:spPr/>
      <dgm:t>
        <a:bodyPr/>
        <a:lstStyle/>
        <a:p>
          <a:endParaRPr lang="en-US"/>
        </a:p>
      </dgm:t>
    </dgm:pt>
    <dgm:pt modelId="{2DEE4BE1-97B8-4BF6-8AAB-B43F46DD6C2C}" type="pres">
      <dgm:prSet presAssocID="{D02959F1-D8FC-4F3F-B989-4576A1EE6C10}" presName="adorn" presStyleLbl="fgAccFollowNode1" presStyleIdx="1" presStyleCnt="2"/>
      <dgm:spPr>
        <a:blipFill rotWithShape="0">
          <a:blip xmlns:r="http://schemas.openxmlformats.org/officeDocument/2006/relationships" r:embed="rId2"/>
          <a:stretch>
            <a:fillRect/>
          </a:stretch>
        </a:blipFill>
      </dgm:spPr>
    </dgm:pt>
  </dgm:ptLst>
  <dgm:cxnLst>
    <dgm:cxn modelId="{DB1060D4-FB31-4B21-803A-20BB2920A95F}" srcId="{97D19A43-38C2-4DD5-8B21-4B64BAE35720}" destId="{D02959F1-D8FC-4F3F-B989-4576A1EE6C10}" srcOrd="1" destOrd="0" parTransId="{440090B7-3F1F-4DD5-BAAA-2BF45206EFE6}" sibTransId="{0469C45B-40E7-4177-B30C-D19990EE6A32}"/>
    <dgm:cxn modelId="{D7CD15F8-057E-448E-9E76-8C2C704AA60D}" type="presOf" srcId="{884E25BE-7359-4352-B98F-026ADDF2226B}" destId="{DF98FF72-9E30-4218-9C95-D6DE3AA5FD7D}" srcOrd="0" destOrd="0" presId="urn:microsoft.com/office/officeart/2005/8/layout/bList2"/>
    <dgm:cxn modelId="{C13DEE52-3356-4EE5-BC16-9EFED1F48F5E}" srcId="{D02959F1-D8FC-4F3F-B989-4576A1EE6C10}" destId="{48E9E3D0-C55E-439E-9717-6B0E5A93EA91}" srcOrd="1" destOrd="0" parTransId="{ECB24E94-C28F-4465-B28A-FFAA56FAF92D}" sibTransId="{0F638B22-9493-422B-B415-8BFCAAB49824}"/>
    <dgm:cxn modelId="{E8517916-529C-41C5-93C7-21DE9007F793}" type="presOf" srcId="{48E9E3D0-C55E-439E-9717-6B0E5A93EA91}" destId="{FD706A2C-D21A-42E0-85E1-570761B91FC9}" srcOrd="0" destOrd="1" presId="urn:microsoft.com/office/officeart/2005/8/layout/bList2"/>
    <dgm:cxn modelId="{3B8EA5BB-BB5B-43DD-8B88-4889192FD764}" type="presOf" srcId="{FFB31C8B-0D3D-49BE-BDFB-5145B3B8AC6D}" destId="{32B39DC3-9D49-4C3E-93BA-A8ED5E5A9955}" srcOrd="0" destOrd="0" presId="urn:microsoft.com/office/officeart/2005/8/layout/bList2"/>
    <dgm:cxn modelId="{11841A34-0F61-4E81-B72D-602907589FAA}" srcId="{884E25BE-7359-4352-B98F-026ADDF2226B}" destId="{AEDFB066-F18D-421F-B937-232F49422078}" srcOrd="0" destOrd="0" parTransId="{AD382716-5ECC-47AC-BB8A-C46D2E354BCB}" sibTransId="{57623850-4F5D-4DBF-AB75-AA9C9BA3C92E}"/>
    <dgm:cxn modelId="{4F3C6446-1484-492E-9C5B-EFB7927BA37C}" type="presOf" srcId="{D02959F1-D8FC-4F3F-B989-4576A1EE6C10}" destId="{EFD2BFA0-F37B-44A7-836F-2F66D71FC146}" srcOrd="0" destOrd="0" presId="urn:microsoft.com/office/officeart/2005/8/layout/bList2"/>
    <dgm:cxn modelId="{3CB0C5BC-430B-4E1F-81D6-52B577491183}" srcId="{97D19A43-38C2-4DD5-8B21-4B64BAE35720}" destId="{884E25BE-7359-4352-B98F-026ADDF2226B}" srcOrd="0" destOrd="0" parTransId="{1EDAF44A-9A0E-425C-BE50-96EE043F7164}" sibTransId="{FFB31C8B-0D3D-49BE-BDFB-5145B3B8AC6D}"/>
    <dgm:cxn modelId="{2EB48BE2-40C8-4E46-A669-FFB777F8A874}" type="presOf" srcId="{C307A848-13C0-45EF-9735-C84F678E0829}" destId="{33C59747-2653-4490-B988-EE772BE8664C}" srcOrd="0" destOrd="1" presId="urn:microsoft.com/office/officeart/2005/8/layout/bList2"/>
    <dgm:cxn modelId="{0DEDBC8D-8EF6-41B1-89F0-A2F241A87667}" type="presOf" srcId="{2DACE5FE-43D8-4465-84D1-03FCA85D3325}" destId="{FD706A2C-D21A-42E0-85E1-570761B91FC9}" srcOrd="0" destOrd="0" presId="urn:microsoft.com/office/officeart/2005/8/layout/bList2"/>
    <dgm:cxn modelId="{87E1E9AC-81BE-436C-84F4-735F5B6B6C4E}" srcId="{884E25BE-7359-4352-B98F-026ADDF2226B}" destId="{C307A848-13C0-45EF-9735-C84F678E0829}" srcOrd="1" destOrd="0" parTransId="{DABDBFDD-3B00-40A6-A95F-FE597F3145B1}" sibTransId="{B9E9D8CF-2B3C-4907-BA7E-557A404880C0}"/>
    <dgm:cxn modelId="{A472A251-80CC-4B2F-AA94-F47F404687A4}" type="presOf" srcId="{AEDFB066-F18D-421F-B937-232F49422078}" destId="{33C59747-2653-4490-B988-EE772BE8664C}" srcOrd="0" destOrd="0" presId="urn:microsoft.com/office/officeart/2005/8/layout/bList2"/>
    <dgm:cxn modelId="{59927B55-B952-4875-9223-7827291E669E}" type="presOf" srcId="{97D19A43-38C2-4DD5-8B21-4B64BAE35720}" destId="{10B97AC9-8F67-4A99-8FA0-D67FC5950222}" srcOrd="0" destOrd="0" presId="urn:microsoft.com/office/officeart/2005/8/layout/bList2"/>
    <dgm:cxn modelId="{4E24573D-B8EA-4BCC-BC36-76FFC281F10C}" srcId="{D02959F1-D8FC-4F3F-B989-4576A1EE6C10}" destId="{2DACE5FE-43D8-4465-84D1-03FCA85D3325}" srcOrd="0" destOrd="0" parTransId="{F03F3B92-2445-4201-9B49-7396CE0420B1}" sibTransId="{29B855C1-4C92-439A-B098-953C58C28AD0}"/>
    <dgm:cxn modelId="{9C5019C8-8509-4B19-9376-B0457E478AED}" type="presOf" srcId="{884E25BE-7359-4352-B98F-026ADDF2226B}" destId="{07186197-84D0-4718-B93A-D29E11B920F1}" srcOrd="1" destOrd="0" presId="urn:microsoft.com/office/officeart/2005/8/layout/bList2"/>
    <dgm:cxn modelId="{6EE3ED18-4EEC-4B41-830D-60A3A1F8204B}" type="presOf" srcId="{D02959F1-D8FC-4F3F-B989-4576A1EE6C10}" destId="{B1359E81-B58B-4B97-98CA-1B08C50561B3}" srcOrd="1" destOrd="0" presId="urn:microsoft.com/office/officeart/2005/8/layout/bList2"/>
    <dgm:cxn modelId="{3A7776E4-80FC-47A9-BF41-A5954B59A013}" type="presParOf" srcId="{10B97AC9-8F67-4A99-8FA0-D67FC5950222}" destId="{5ADF87DB-08F9-47FA-931E-E880AD60AC28}" srcOrd="0" destOrd="0" presId="urn:microsoft.com/office/officeart/2005/8/layout/bList2"/>
    <dgm:cxn modelId="{7C163FCE-E26D-4269-B832-6DA4C2B91EB9}" type="presParOf" srcId="{5ADF87DB-08F9-47FA-931E-E880AD60AC28}" destId="{33C59747-2653-4490-B988-EE772BE8664C}" srcOrd="0" destOrd="0" presId="urn:microsoft.com/office/officeart/2005/8/layout/bList2"/>
    <dgm:cxn modelId="{C19DBEDB-EC1D-4780-AABD-9DBDAB8AEF31}" type="presParOf" srcId="{5ADF87DB-08F9-47FA-931E-E880AD60AC28}" destId="{DF98FF72-9E30-4218-9C95-D6DE3AA5FD7D}" srcOrd="1" destOrd="0" presId="urn:microsoft.com/office/officeart/2005/8/layout/bList2"/>
    <dgm:cxn modelId="{EC4C28A9-96BB-49EC-9331-44A17B80ED1D}" type="presParOf" srcId="{5ADF87DB-08F9-47FA-931E-E880AD60AC28}" destId="{07186197-84D0-4718-B93A-D29E11B920F1}" srcOrd="2" destOrd="0" presId="urn:microsoft.com/office/officeart/2005/8/layout/bList2"/>
    <dgm:cxn modelId="{6710CB66-CCA3-4199-8D5C-966E00491A00}" type="presParOf" srcId="{5ADF87DB-08F9-47FA-931E-E880AD60AC28}" destId="{ABB0D750-050C-43C6-8971-62C3C778C05F}" srcOrd="3" destOrd="0" presId="urn:microsoft.com/office/officeart/2005/8/layout/bList2"/>
    <dgm:cxn modelId="{86F04FB1-E510-44BC-8B87-D3F93400A8D9}" type="presParOf" srcId="{10B97AC9-8F67-4A99-8FA0-D67FC5950222}" destId="{32B39DC3-9D49-4C3E-93BA-A8ED5E5A9955}" srcOrd="1" destOrd="0" presId="urn:microsoft.com/office/officeart/2005/8/layout/bList2"/>
    <dgm:cxn modelId="{83795186-A51A-4A7F-B0FF-F2E6FBAEDD1B}" type="presParOf" srcId="{10B97AC9-8F67-4A99-8FA0-D67FC5950222}" destId="{69E402A2-0953-4F59-B997-5D2DF87F1586}" srcOrd="2" destOrd="0" presId="urn:microsoft.com/office/officeart/2005/8/layout/bList2"/>
    <dgm:cxn modelId="{5569A662-6946-47E1-9137-813A5123A441}" type="presParOf" srcId="{69E402A2-0953-4F59-B997-5D2DF87F1586}" destId="{FD706A2C-D21A-42E0-85E1-570761B91FC9}" srcOrd="0" destOrd="0" presId="urn:microsoft.com/office/officeart/2005/8/layout/bList2"/>
    <dgm:cxn modelId="{C33CD7B6-F2FC-43FB-97C3-5CDB483C880C}" type="presParOf" srcId="{69E402A2-0953-4F59-B997-5D2DF87F1586}" destId="{EFD2BFA0-F37B-44A7-836F-2F66D71FC146}" srcOrd="1" destOrd="0" presId="urn:microsoft.com/office/officeart/2005/8/layout/bList2"/>
    <dgm:cxn modelId="{BF17DCBA-CAF9-4985-8E21-2C73A3B3FCE9}" type="presParOf" srcId="{69E402A2-0953-4F59-B997-5D2DF87F1586}" destId="{B1359E81-B58B-4B97-98CA-1B08C50561B3}" srcOrd="2" destOrd="0" presId="urn:microsoft.com/office/officeart/2005/8/layout/bList2"/>
    <dgm:cxn modelId="{6E26F562-F7BC-4C4B-B314-C3E50C7F4526}" type="presParOf" srcId="{69E402A2-0953-4F59-B997-5D2DF87F1586}" destId="{2DEE4BE1-97B8-4BF6-8AAB-B43F46DD6C2C}" srcOrd="3" destOrd="0" presId="urn:microsoft.com/office/officeart/2005/8/layout/b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F4B909-740A-4EE5-A532-547B9E25D0B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EC"/>
        </a:p>
      </dgm:t>
    </dgm:pt>
    <dgm:pt modelId="{30A0985A-F830-4DE8-9E6D-F7D5B53A63D1}">
      <dgm:prSet/>
      <dgm:spPr/>
      <dgm:t>
        <a:bodyPr/>
        <a:lstStyle/>
        <a:p>
          <a:pPr rtl="0"/>
          <a:r>
            <a:rPr lang="es-ES" b="1" dirty="0" smtClean="0"/>
            <a:t>Servicios que presta la Cooperativa</a:t>
          </a:r>
          <a:endParaRPr lang="es-ES" b="1" dirty="0"/>
        </a:p>
      </dgm:t>
    </dgm:pt>
    <dgm:pt modelId="{733AB9C9-BF5F-473B-95AB-E2D204324995}" type="parTrans" cxnId="{24E37DCF-99E9-4031-AC51-7E13C581347B}">
      <dgm:prSet/>
      <dgm:spPr/>
      <dgm:t>
        <a:bodyPr/>
        <a:lstStyle/>
        <a:p>
          <a:endParaRPr lang="es-EC"/>
        </a:p>
      </dgm:t>
    </dgm:pt>
    <dgm:pt modelId="{DA2762DE-AE1A-49CB-B00E-1B3DC82FF45C}" type="sibTrans" cxnId="{24E37DCF-99E9-4031-AC51-7E13C581347B}">
      <dgm:prSet/>
      <dgm:spPr/>
      <dgm:t>
        <a:bodyPr/>
        <a:lstStyle/>
        <a:p>
          <a:endParaRPr lang="es-EC"/>
        </a:p>
      </dgm:t>
    </dgm:pt>
    <dgm:pt modelId="{2BEE1239-FD09-49E8-8012-51E6B3FD0E45}" type="pres">
      <dgm:prSet presAssocID="{DAF4B909-740A-4EE5-A532-547B9E25D0B4}" presName="Name0" presStyleCnt="0">
        <dgm:presLayoutVars>
          <dgm:dir/>
          <dgm:resizeHandles val="exact"/>
        </dgm:presLayoutVars>
      </dgm:prSet>
      <dgm:spPr/>
      <dgm:t>
        <a:bodyPr/>
        <a:lstStyle/>
        <a:p>
          <a:endParaRPr lang="es-EC"/>
        </a:p>
      </dgm:t>
    </dgm:pt>
    <dgm:pt modelId="{2BA1A4D7-5139-47B0-AEAF-F93884669EA2}" type="pres">
      <dgm:prSet presAssocID="{30A0985A-F830-4DE8-9E6D-F7D5B53A63D1}" presName="node" presStyleLbl="node1" presStyleIdx="0" presStyleCnt="1" custLinFactNeighborX="-49" custLinFactNeighborY="28781">
        <dgm:presLayoutVars>
          <dgm:bulletEnabled val="1"/>
        </dgm:presLayoutVars>
      </dgm:prSet>
      <dgm:spPr/>
      <dgm:t>
        <a:bodyPr/>
        <a:lstStyle/>
        <a:p>
          <a:endParaRPr lang="es-EC"/>
        </a:p>
      </dgm:t>
    </dgm:pt>
  </dgm:ptLst>
  <dgm:cxnLst>
    <dgm:cxn modelId="{24E37DCF-99E9-4031-AC51-7E13C581347B}" srcId="{DAF4B909-740A-4EE5-A532-547B9E25D0B4}" destId="{30A0985A-F830-4DE8-9E6D-F7D5B53A63D1}" srcOrd="0" destOrd="0" parTransId="{733AB9C9-BF5F-473B-95AB-E2D204324995}" sibTransId="{DA2762DE-AE1A-49CB-B00E-1B3DC82FF45C}"/>
    <dgm:cxn modelId="{9B611A58-DE08-4DDF-9A33-34AC9C0A49A6}" type="presOf" srcId="{30A0985A-F830-4DE8-9E6D-F7D5B53A63D1}" destId="{2BA1A4D7-5139-47B0-AEAF-F93884669EA2}" srcOrd="0" destOrd="0" presId="urn:microsoft.com/office/officeart/2005/8/layout/process1"/>
    <dgm:cxn modelId="{0126D0D0-0D39-45B7-9989-39277FFD441A}" type="presOf" srcId="{DAF4B909-740A-4EE5-A532-547B9E25D0B4}" destId="{2BEE1239-FD09-49E8-8012-51E6B3FD0E45}" srcOrd="0" destOrd="0" presId="urn:microsoft.com/office/officeart/2005/8/layout/process1"/>
    <dgm:cxn modelId="{3CC00515-0D90-4746-9B2A-8114D929DAAD}" type="presParOf" srcId="{2BEE1239-FD09-49E8-8012-51E6B3FD0E45}" destId="{2BA1A4D7-5139-47B0-AEAF-F93884669EA2}" srcOrd="0" destOrd="0" presId="urn:microsoft.com/office/officeart/2005/8/layout/process1"/>
  </dgm:cxnLst>
  <dgm:bg/>
  <dgm:whole/>
</dgm:dataModel>
</file>

<file path=ppt/diagrams/data11.xml><?xml version="1.0" encoding="utf-8"?>
<dgm:dataModel xmlns:dgm="http://schemas.openxmlformats.org/drawingml/2006/diagram" xmlns:a="http://schemas.openxmlformats.org/drawingml/2006/main">
  <dgm:ptLst>
    <dgm:pt modelId="{F0D048B7-B435-47E4-AA13-DAE85E99158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43E0CD3C-D225-4D42-B217-DEAA9A14B008}">
      <dgm:prSet/>
      <dgm:spPr>
        <a:solidFill>
          <a:schemeClr val="accent1">
            <a:lumMod val="75000"/>
          </a:schemeClr>
        </a:solidFill>
      </dgm:spPr>
      <dgm:t>
        <a:bodyPr/>
        <a:lstStyle/>
        <a:p>
          <a:pPr rtl="0"/>
          <a:r>
            <a:rPr lang="es-ES_tradnl" b="0" i="0" baseline="0" dirty="0" smtClean="0"/>
            <a:t>Cuentas por Cobrar: $55.384,60 por 1% que es el valor permitido de Provisión y no puede exceder del 10% de la provisión acumulada de cuentas por cobrar. Se obtuvo un resultado de $553.84.</a:t>
          </a:r>
          <a:endParaRPr lang="es-ES" b="0" i="0" baseline="0" dirty="0"/>
        </a:p>
      </dgm:t>
    </dgm:pt>
    <dgm:pt modelId="{72738B3D-D63F-4908-B434-2A81665D957C}" type="parTrans" cxnId="{60FC7248-97D0-45A9-8131-7AFCE21BFC4B}">
      <dgm:prSet/>
      <dgm:spPr/>
      <dgm:t>
        <a:bodyPr/>
        <a:lstStyle/>
        <a:p>
          <a:endParaRPr lang="es-EC"/>
        </a:p>
      </dgm:t>
    </dgm:pt>
    <dgm:pt modelId="{70341737-FAE4-476B-8971-BE84FE369372}" type="sibTrans" cxnId="{60FC7248-97D0-45A9-8131-7AFCE21BFC4B}">
      <dgm:prSet/>
      <dgm:spPr/>
      <dgm:t>
        <a:bodyPr/>
        <a:lstStyle/>
        <a:p>
          <a:endParaRPr lang="es-EC"/>
        </a:p>
      </dgm:t>
    </dgm:pt>
    <dgm:pt modelId="{A710C471-6E9E-4021-AC9C-46966D731F56}" type="pres">
      <dgm:prSet presAssocID="{F0D048B7-B435-47E4-AA13-DAE85E991582}" presName="Name0" presStyleCnt="0">
        <dgm:presLayoutVars>
          <dgm:dir/>
          <dgm:resizeHandles val="exact"/>
        </dgm:presLayoutVars>
      </dgm:prSet>
      <dgm:spPr/>
      <dgm:t>
        <a:bodyPr/>
        <a:lstStyle/>
        <a:p>
          <a:endParaRPr lang="es-EC"/>
        </a:p>
      </dgm:t>
    </dgm:pt>
    <dgm:pt modelId="{C04E9C92-6D86-4561-A5F1-27EADCF13A4D}" type="pres">
      <dgm:prSet presAssocID="{43E0CD3C-D225-4D42-B217-DEAA9A14B008}" presName="node" presStyleLbl="node1" presStyleIdx="0" presStyleCnt="1">
        <dgm:presLayoutVars>
          <dgm:bulletEnabled val="1"/>
        </dgm:presLayoutVars>
      </dgm:prSet>
      <dgm:spPr/>
      <dgm:t>
        <a:bodyPr/>
        <a:lstStyle/>
        <a:p>
          <a:endParaRPr lang="es-EC"/>
        </a:p>
      </dgm:t>
    </dgm:pt>
  </dgm:ptLst>
  <dgm:cxnLst>
    <dgm:cxn modelId="{60FC7248-97D0-45A9-8131-7AFCE21BFC4B}" srcId="{F0D048B7-B435-47E4-AA13-DAE85E991582}" destId="{43E0CD3C-D225-4D42-B217-DEAA9A14B008}" srcOrd="0" destOrd="0" parTransId="{72738B3D-D63F-4908-B434-2A81665D957C}" sibTransId="{70341737-FAE4-476B-8971-BE84FE369372}"/>
    <dgm:cxn modelId="{7098A65D-7F07-41DA-9443-B03E229B8E69}" type="presOf" srcId="{F0D048B7-B435-47E4-AA13-DAE85E991582}" destId="{A710C471-6E9E-4021-AC9C-46966D731F56}" srcOrd="0" destOrd="0" presId="urn:microsoft.com/office/officeart/2005/8/layout/process1"/>
    <dgm:cxn modelId="{22A4A735-4C96-47CD-A686-F8487381EAE1}" type="presOf" srcId="{43E0CD3C-D225-4D42-B217-DEAA9A14B008}" destId="{C04E9C92-6D86-4561-A5F1-27EADCF13A4D}" srcOrd="0" destOrd="0" presId="urn:microsoft.com/office/officeart/2005/8/layout/process1"/>
    <dgm:cxn modelId="{5564456E-9F87-4945-9C27-6A2746B12E20}" type="presParOf" srcId="{A710C471-6E9E-4021-AC9C-46966D731F56}" destId="{C04E9C92-6D86-4561-A5F1-27EADCF13A4D}" srcOrd="0" destOrd="0" presId="urn:microsoft.com/office/officeart/2005/8/layout/process1"/>
  </dgm:cxnLst>
  <dgm:bg/>
  <dgm:whole/>
</dgm:dataModel>
</file>

<file path=ppt/diagrams/data12.xml><?xml version="1.0" encoding="utf-8"?>
<dgm:dataModel xmlns:dgm="http://schemas.openxmlformats.org/drawingml/2006/diagram" xmlns:a="http://schemas.openxmlformats.org/drawingml/2006/main">
  <dgm:ptLst>
    <dgm:pt modelId="{5F3B1142-7D71-42EC-9274-6D0D94EF7C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F50034B5-74AB-481E-832F-DB9046441052}">
      <dgm:prSet/>
      <dgm:spPr/>
      <dgm:t>
        <a:bodyPr/>
        <a:lstStyle/>
        <a:p>
          <a:pPr rtl="0"/>
          <a:r>
            <a:rPr lang="es-ES_tradnl" b="0" i="0" baseline="0" dirty="0" smtClean="0"/>
            <a:t>En la depreciación de Activos, se obtuvo como gasto no deducible de $</a:t>
          </a:r>
          <a:r>
            <a:rPr lang="es-ES_tradnl" b="1" i="0" baseline="0" dirty="0" smtClean="0"/>
            <a:t>1.943,57.</a:t>
          </a:r>
          <a:endParaRPr lang="es-ES_tradnl" b="0" i="0" baseline="0" dirty="0"/>
        </a:p>
      </dgm:t>
    </dgm:pt>
    <dgm:pt modelId="{29B4AF1C-729B-44E0-9F90-46CDCCCB049C}" type="parTrans" cxnId="{02FD5781-4BCE-474D-8AF2-9B636588B3A3}">
      <dgm:prSet/>
      <dgm:spPr/>
      <dgm:t>
        <a:bodyPr/>
        <a:lstStyle/>
        <a:p>
          <a:endParaRPr lang="es-EC"/>
        </a:p>
      </dgm:t>
    </dgm:pt>
    <dgm:pt modelId="{6FE16734-04B3-407B-85DD-EA02D4BC8C01}" type="sibTrans" cxnId="{02FD5781-4BCE-474D-8AF2-9B636588B3A3}">
      <dgm:prSet/>
      <dgm:spPr/>
      <dgm:t>
        <a:bodyPr/>
        <a:lstStyle/>
        <a:p>
          <a:endParaRPr lang="es-EC"/>
        </a:p>
      </dgm:t>
    </dgm:pt>
    <dgm:pt modelId="{66586795-AB87-4F9A-82DA-A69FA7AF4E07}" type="pres">
      <dgm:prSet presAssocID="{5F3B1142-7D71-42EC-9274-6D0D94EF7C57}" presName="Name0" presStyleCnt="0">
        <dgm:presLayoutVars>
          <dgm:dir/>
          <dgm:resizeHandles val="exact"/>
        </dgm:presLayoutVars>
      </dgm:prSet>
      <dgm:spPr/>
      <dgm:t>
        <a:bodyPr/>
        <a:lstStyle/>
        <a:p>
          <a:endParaRPr lang="es-EC"/>
        </a:p>
      </dgm:t>
    </dgm:pt>
    <dgm:pt modelId="{2ABA9EEC-03BE-4CC9-8E96-04E810E1377D}" type="pres">
      <dgm:prSet presAssocID="{F50034B5-74AB-481E-832F-DB9046441052}" presName="node" presStyleLbl="node1" presStyleIdx="0" presStyleCnt="1">
        <dgm:presLayoutVars>
          <dgm:bulletEnabled val="1"/>
        </dgm:presLayoutVars>
      </dgm:prSet>
      <dgm:spPr/>
      <dgm:t>
        <a:bodyPr/>
        <a:lstStyle/>
        <a:p>
          <a:endParaRPr lang="es-EC"/>
        </a:p>
      </dgm:t>
    </dgm:pt>
  </dgm:ptLst>
  <dgm:cxnLst>
    <dgm:cxn modelId="{75936DD6-9D96-4015-9D49-1407413211DD}" type="presOf" srcId="{5F3B1142-7D71-42EC-9274-6D0D94EF7C57}" destId="{66586795-AB87-4F9A-82DA-A69FA7AF4E07}" srcOrd="0" destOrd="0" presId="urn:microsoft.com/office/officeart/2005/8/layout/process1"/>
    <dgm:cxn modelId="{02FD5781-4BCE-474D-8AF2-9B636588B3A3}" srcId="{5F3B1142-7D71-42EC-9274-6D0D94EF7C57}" destId="{F50034B5-74AB-481E-832F-DB9046441052}" srcOrd="0" destOrd="0" parTransId="{29B4AF1C-729B-44E0-9F90-46CDCCCB049C}" sibTransId="{6FE16734-04B3-407B-85DD-EA02D4BC8C01}"/>
    <dgm:cxn modelId="{088CFFC3-E3A5-4FDE-8F54-645E7D492B2F}" type="presOf" srcId="{F50034B5-74AB-481E-832F-DB9046441052}" destId="{2ABA9EEC-03BE-4CC9-8E96-04E810E1377D}" srcOrd="0" destOrd="0" presId="urn:microsoft.com/office/officeart/2005/8/layout/process1"/>
    <dgm:cxn modelId="{98F0A2A5-2E41-426C-8AA6-B7639F764B10}" type="presParOf" srcId="{66586795-AB87-4F9A-82DA-A69FA7AF4E07}" destId="{2ABA9EEC-03BE-4CC9-8E96-04E810E1377D}" srcOrd="0" destOrd="0" presId="urn:microsoft.com/office/officeart/2005/8/layout/process1"/>
  </dgm:cxnLst>
  <dgm:bg/>
  <dgm:whole/>
</dgm:dataModel>
</file>

<file path=ppt/diagrams/data13.xml><?xml version="1.0" encoding="utf-8"?>
<dgm:dataModel xmlns:dgm="http://schemas.openxmlformats.org/drawingml/2006/diagram" xmlns:a="http://schemas.openxmlformats.org/drawingml/2006/main">
  <dgm:ptLst>
    <dgm:pt modelId="{C92182D5-EB20-45FD-B8A8-FD4C90C4884F}"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2E0BC184-229E-4A44-99A7-2B1A6396499E}">
      <dgm:prSet/>
      <dgm:spPr/>
      <dgm:t>
        <a:bodyPr/>
        <a:lstStyle/>
        <a:p>
          <a:pPr rtl="0"/>
          <a:r>
            <a:rPr lang="es-ES_tradnl" dirty="0" smtClean="0"/>
            <a:t>Ingresos totales el valor de $250,079.05,el 3% que es el valor límite considerado como gastos deducible por concepto </a:t>
          </a:r>
          <a:r>
            <a:rPr lang="es-ES_tradnl" b="1" dirty="0" smtClean="0"/>
            <a:t>de Gastos de Viaje,  </a:t>
          </a:r>
          <a:r>
            <a:rPr lang="es-ES_tradnl" dirty="0" smtClean="0"/>
            <a:t>dando como resultado $7.502,37, </a:t>
          </a:r>
          <a:endParaRPr lang="es-ES_tradnl" dirty="0"/>
        </a:p>
      </dgm:t>
    </dgm:pt>
    <dgm:pt modelId="{EC3DFE89-1374-4E63-ABDE-5F0673456D03}" type="parTrans" cxnId="{21711BCE-7536-485A-B304-DE76DFB2F0A9}">
      <dgm:prSet/>
      <dgm:spPr/>
      <dgm:t>
        <a:bodyPr/>
        <a:lstStyle/>
        <a:p>
          <a:endParaRPr lang="es-EC"/>
        </a:p>
      </dgm:t>
    </dgm:pt>
    <dgm:pt modelId="{9E6EB367-BA0C-4FB7-8AAE-026B740E5E72}" type="sibTrans" cxnId="{21711BCE-7536-485A-B304-DE76DFB2F0A9}">
      <dgm:prSet/>
      <dgm:spPr/>
      <dgm:t>
        <a:bodyPr/>
        <a:lstStyle/>
        <a:p>
          <a:endParaRPr lang="es-EC"/>
        </a:p>
      </dgm:t>
    </dgm:pt>
    <dgm:pt modelId="{DC606C18-F3AB-4632-AE7B-9557F7D97965}" type="pres">
      <dgm:prSet presAssocID="{C92182D5-EB20-45FD-B8A8-FD4C90C4884F}" presName="Name0" presStyleCnt="0">
        <dgm:presLayoutVars>
          <dgm:dir/>
          <dgm:resizeHandles val="exact"/>
        </dgm:presLayoutVars>
      </dgm:prSet>
      <dgm:spPr/>
      <dgm:t>
        <a:bodyPr/>
        <a:lstStyle/>
        <a:p>
          <a:endParaRPr lang="es-EC"/>
        </a:p>
      </dgm:t>
    </dgm:pt>
    <dgm:pt modelId="{1A26C39F-661F-49CF-BAF4-4F06C9A0EB10}" type="pres">
      <dgm:prSet presAssocID="{2E0BC184-229E-4A44-99A7-2B1A6396499E}" presName="node" presStyleLbl="node1" presStyleIdx="0" presStyleCnt="1" custLinFactX="5610" custLinFactY="-31579" custLinFactNeighborX="100000" custLinFactNeighborY="-100000">
        <dgm:presLayoutVars>
          <dgm:bulletEnabled val="1"/>
        </dgm:presLayoutVars>
      </dgm:prSet>
      <dgm:spPr/>
      <dgm:t>
        <a:bodyPr/>
        <a:lstStyle/>
        <a:p>
          <a:endParaRPr lang="es-EC"/>
        </a:p>
      </dgm:t>
    </dgm:pt>
  </dgm:ptLst>
  <dgm:cxnLst>
    <dgm:cxn modelId="{D31C0C48-D7A4-4DE0-868B-89EFAF2C1493}" type="presOf" srcId="{C92182D5-EB20-45FD-B8A8-FD4C90C4884F}" destId="{DC606C18-F3AB-4632-AE7B-9557F7D97965}" srcOrd="0" destOrd="0" presId="urn:microsoft.com/office/officeart/2005/8/layout/process1"/>
    <dgm:cxn modelId="{B7499ECD-CE7D-4F98-8474-522F5129E84D}" type="presOf" srcId="{2E0BC184-229E-4A44-99A7-2B1A6396499E}" destId="{1A26C39F-661F-49CF-BAF4-4F06C9A0EB10}" srcOrd="0" destOrd="0" presId="urn:microsoft.com/office/officeart/2005/8/layout/process1"/>
    <dgm:cxn modelId="{21711BCE-7536-485A-B304-DE76DFB2F0A9}" srcId="{C92182D5-EB20-45FD-B8A8-FD4C90C4884F}" destId="{2E0BC184-229E-4A44-99A7-2B1A6396499E}" srcOrd="0" destOrd="0" parTransId="{EC3DFE89-1374-4E63-ABDE-5F0673456D03}" sibTransId="{9E6EB367-BA0C-4FB7-8AAE-026B740E5E72}"/>
    <dgm:cxn modelId="{FECFCA82-62C2-4C07-87FF-69162C4991AB}" type="presParOf" srcId="{DC606C18-F3AB-4632-AE7B-9557F7D97965}" destId="{1A26C39F-661F-49CF-BAF4-4F06C9A0EB10}" srcOrd="0" destOrd="0" presId="urn:microsoft.com/office/officeart/2005/8/layout/process1"/>
  </dgm:cxnLst>
  <dgm:bg/>
  <dgm:whole/>
</dgm:dataModel>
</file>

<file path=ppt/diagrams/data14.xml><?xml version="1.0" encoding="utf-8"?>
<dgm:dataModel xmlns:dgm="http://schemas.openxmlformats.org/drawingml/2006/diagram" xmlns:a="http://schemas.openxmlformats.org/drawingml/2006/main">
  <dgm:ptLst>
    <dgm:pt modelId="{A2048A48-7645-4F53-A54E-2FE8EF76E9D3}"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EC"/>
        </a:p>
      </dgm:t>
    </dgm:pt>
    <dgm:pt modelId="{E13D6BB9-939F-47AF-8FE7-57E7B44B66F2}">
      <dgm:prSet/>
      <dgm:spPr/>
      <dgm:t>
        <a:bodyPr/>
        <a:lstStyle/>
        <a:p>
          <a:pPr rtl="0"/>
          <a:r>
            <a:rPr lang="es-ES_tradnl" dirty="0" smtClean="0"/>
            <a:t>El total de 1435.77 es gasto no deducible por que la empresa no posee documentación que soporte el Gasto por este concepto</a:t>
          </a:r>
          <a:endParaRPr lang="es-EC" dirty="0"/>
        </a:p>
      </dgm:t>
    </dgm:pt>
    <dgm:pt modelId="{7D0E8A20-9EA9-458A-B214-BEB7523E48D9}" type="parTrans" cxnId="{060A9228-9D34-475A-8394-19C23CEB49C7}">
      <dgm:prSet/>
      <dgm:spPr/>
      <dgm:t>
        <a:bodyPr/>
        <a:lstStyle/>
        <a:p>
          <a:endParaRPr lang="es-EC"/>
        </a:p>
      </dgm:t>
    </dgm:pt>
    <dgm:pt modelId="{0894A18F-2134-4D49-B9F5-938CDBD1204B}" type="sibTrans" cxnId="{060A9228-9D34-475A-8394-19C23CEB49C7}">
      <dgm:prSet/>
      <dgm:spPr/>
      <dgm:t>
        <a:bodyPr/>
        <a:lstStyle/>
        <a:p>
          <a:endParaRPr lang="es-EC"/>
        </a:p>
      </dgm:t>
    </dgm:pt>
    <dgm:pt modelId="{0EFCB16C-EEC9-430A-92A8-0BA6CC9C248A}" type="pres">
      <dgm:prSet presAssocID="{A2048A48-7645-4F53-A54E-2FE8EF76E9D3}" presName="Name0" presStyleCnt="0">
        <dgm:presLayoutVars>
          <dgm:dir/>
          <dgm:resizeHandles val="exact"/>
        </dgm:presLayoutVars>
      </dgm:prSet>
      <dgm:spPr/>
      <dgm:t>
        <a:bodyPr/>
        <a:lstStyle/>
        <a:p>
          <a:endParaRPr lang="es-EC"/>
        </a:p>
      </dgm:t>
    </dgm:pt>
    <dgm:pt modelId="{211D82E7-E05A-480F-BFD7-9EE6E025B847}" type="pres">
      <dgm:prSet presAssocID="{E13D6BB9-939F-47AF-8FE7-57E7B44B66F2}" presName="node" presStyleLbl="node1" presStyleIdx="0" presStyleCnt="1" custLinFactNeighborX="-2993" custLinFactNeighborY="-30405">
        <dgm:presLayoutVars>
          <dgm:bulletEnabled val="1"/>
        </dgm:presLayoutVars>
      </dgm:prSet>
      <dgm:spPr/>
      <dgm:t>
        <a:bodyPr/>
        <a:lstStyle/>
        <a:p>
          <a:endParaRPr lang="es-EC"/>
        </a:p>
      </dgm:t>
    </dgm:pt>
  </dgm:ptLst>
  <dgm:cxnLst>
    <dgm:cxn modelId="{CB7F95F2-70E7-48A3-ADE6-B2E1D658EBB9}" type="presOf" srcId="{E13D6BB9-939F-47AF-8FE7-57E7B44B66F2}" destId="{211D82E7-E05A-480F-BFD7-9EE6E025B847}" srcOrd="0" destOrd="0" presId="urn:microsoft.com/office/officeart/2005/8/layout/process1"/>
    <dgm:cxn modelId="{A10666D2-6CCD-47CE-8CD4-454F33A90080}" type="presOf" srcId="{A2048A48-7645-4F53-A54E-2FE8EF76E9D3}" destId="{0EFCB16C-EEC9-430A-92A8-0BA6CC9C248A}" srcOrd="0" destOrd="0" presId="urn:microsoft.com/office/officeart/2005/8/layout/process1"/>
    <dgm:cxn modelId="{060A9228-9D34-475A-8394-19C23CEB49C7}" srcId="{A2048A48-7645-4F53-A54E-2FE8EF76E9D3}" destId="{E13D6BB9-939F-47AF-8FE7-57E7B44B66F2}" srcOrd="0" destOrd="0" parTransId="{7D0E8A20-9EA9-458A-B214-BEB7523E48D9}" sibTransId="{0894A18F-2134-4D49-B9F5-938CDBD1204B}"/>
    <dgm:cxn modelId="{DAB8F5EB-DCAC-480F-B591-02F0840D42DD}" type="presParOf" srcId="{0EFCB16C-EEC9-430A-92A8-0BA6CC9C248A}" destId="{211D82E7-E05A-480F-BFD7-9EE6E025B847}" srcOrd="0" destOrd="0" presId="urn:microsoft.com/office/officeart/2005/8/layout/process1"/>
  </dgm:cxnLst>
  <dgm:bg/>
  <dgm:whole/>
</dgm:dataModel>
</file>

<file path=ppt/diagrams/data15.xml><?xml version="1.0" encoding="utf-8"?>
<dgm:dataModel xmlns:dgm="http://schemas.openxmlformats.org/drawingml/2006/diagram" xmlns:a="http://schemas.openxmlformats.org/drawingml/2006/main">
  <dgm:ptLst>
    <dgm:pt modelId="{75EAB945-1E9C-4ABA-8F16-904C1AFCB8ED}"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EC"/>
        </a:p>
      </dgm:t>
    </dgm:pt>
    <dgm:pt modelId="{D5B5BC36-DC03-4FC5-A3C6-F4069C3FF40B}">
      <dgm:prSet/>
      <dgm:spPr>
        <a:solidFill>
          <a:schemeClr val="accent1">
            <a:lumMod val="75000"/>
          </a:schemeClr>
        </a:solidFill>
      </dgm:spPr>
      <dgm:t>
        <a:bodyPr/>
        <a:lstStyle/>
        <a:p>
          <a:pPr rtl="0"/>
          <a:r>
            <a:rPr lang="es-ES_tradnl" b="0" i="0" baseline="0" dirty="0" smtClean="0"/>
            <a:t>TITULO</a:t>
          </a:r>
          <a:endParaRPr lang="es-EC" b="0" i="0" baseline="0" dirty="0"/>
        </a:p>
      </dgm:t>
    </dgm:pt>
    <dgm:pt modelId="{48A24F52-EF35-438C-9F50-396410333549}" type="parTrans" cxnId="{595D0004-88B2-4995-8936-ACB395783EFE}">
      <dgm:prSet/>
      <dgm:spPr/>
      <dgm:t>
        <a:bodyPr/>
        <a:lstStyle/>
        <a:p>
          <a:endParaRPr lang="es-EC"/>
        </a:p>
      </dgm:t>
    </dgm:pt>
    <dgm:pt modelId="{DC5FE414-F367-43D7-93E4-98407CAC139A}" type="sibTrans" cxnId="{595D0004-88B2-4995-8936-ACB395783EFE}">
      <dgm:prSet/>
      <dgm:spPr/>
      <dgm:t>
        <a:bodyPr/>
        <a:lstStyle/>
        <a:p>
          <a:endParaRPr lang="es-EC"/>
        </a:p>
      </dgm:t>
    </dgm:pt>
    <dgm:pt modelId="{AAAB994B-BDDA-413A-980E-6ACB081F3CA8}">
      <dgm:prSet/>
      <dgm:spPr>
        <a:solidFill>
          <a:schemeClr val="accent1">
            <a:lumMod val="75000"/>
          </a:schemeClr>
        </a:solidFill>
      </dgm:spPr>
      <dgm:t>
        <a:bodyPr/>
        <a:lstStyle/>
        <a:p>
          <a:pPr rtl="0"/>
          <a:r>
            <a:rPr lang="es-EC" b="0" i="0" baseline="0" dirty="0" smtClean="0"/>
            <a:t>Antecedentes Legales</a:t>
          </a:r>
          <a:endParaRPr lang="es-EC" dirty="0"/>
        </a:p>
      </dgm:t>
    </dgm:pt>
    <dgm:pt modelId="{54B33B75-B591-470D-8F01-829D997A3598}" type="parTrans" cxnId="{96E5FE16-8F24-4AAF-99EA-83ECE40DA811}">
      <dgm:prSet/>
      <dgm:spPr/>
      <dgm:t>
        <a:bodyPr/>
        <a:lstStyle/>
        <a:p>
          <a:endParaRPr lang="es-EC"/>
        </a:p>
      </dgm:t>
    </dgm:pt>
    <dgm:pt modelId="{01C54DEF-9353-419A-8D0E-E72709E874C1}" type="sibTrans" cxnId="{96E5FE16-8F24-4AAF-99EA-83ECE40DA811}">
      <dgm:prSet/>
      <dgm:spPr/>
      <dgm:t>
        <a:bodyPr/>
        <a:lstStyle/>
        <a:p>
          <a:endParaRPr lang="es-EC"/>
        </a:p>
      </dgm:t>
    </dgm:pt>
    <dgm:pt modelId="{B690EE44-A2AB-483E-9041-480994788C84}">
      <dgm:prSet/>
      <dgm:spPr>
        <a:solidFill>
          <a:schemeClr val="accent1">
            <a:lumMod val="75000"/>
          </a:schemeClr>
        </a:solidFill>
      </dgm:spPr>
      <dgm:t>
        <a:bodyPr/>
        <a:lstStyle/>
        <a:p>
          <a:pPr rtl="0"/>
          <a:r>
            <a:rPr lang="es-EC" b="1" i="0" baseline="0" dirty="0" smtClean="0"/>
            <a:t>Observación </a:t>
          </a:r>
          <a:endParaRPr lang="es-EC" b="0" i="0" baseline="0" dirty="0"/>
        </a:p>
      </dgm:t>
    </dgm:pt>
    <dgm:pt modelId="{18E36F57-12D9-46D7-B8D9-655ED6247EDC}" type="parTrans" cxnId="{E185090B-9217-40EA-9C1C-141F0AB553BB}">
      <dgm:prSet/>
      <dgm:spPr/>
      <dgm:t>
        <a:bodyPr/>
        <a:lstStyle/>
        <a:p>
          <a:endParaRPr lang="es-EC"/>
        </a:p>
      </dgm:t>
    </dgm:pt>
    <dgm:pt modelId="{4C816950-219C-4DE6-AFC6-ABC7E0AA6751}" type="sibTrans" cxnId="{E185090B-9217-40EA-9C1C-141F0AB553BB}">
      <dgm:prSet/>
      <dgm:spPr/>
      <dgm:t>
        <a:bodyPr/>
        <a:lstStyle/>
        <a:p>
          <a:endParaRPr lang="es-EC"/>
        </a:p>
      </dgm:t>
    </dgm:pt>
    <dgm:pt modelId="{F1E0633E-F9DC-41C5-8348-0FB25C3189E9}">
      <dgm:prSet/>
      <dgm:spPr>
        <a:solidFill>
          <a:schemeClr val="accent1">
            <a:lumMod val="75000"/>
          </a:schemeClr>
        </a:solidFill>
      </dgm:spPr>
      <dgm:t>
        <a:bodyPr/>
        <a:lstStyle/>
        <a:p>
          <a:pPr rtl="0"/>
          <a:r>
            <a:rPr lang="es-EC" b="1" i="0" baseline="0" dirty="0" smtClean="0"/>
            <a:t>Recomendación </a:t>
          </a:r>
          <a:endParaRPr lang="es-EC" b="0" i="0" baseline="0" dirty="0"/>
        </a:p>
      </dgm:t>
    </dgm:pt>
    <dgm:pt modelId="{5232995D-A653-4FEC-AFB9-ABBF7A0F01F4}" type="parTrans" cxnId="{D2857683-6328-421A-B86D-ECF13E50645F}">
      <dgm:prSet/>
      <dgm:spPr/>
      <dgm:t>
        <a:bodyPr/>
        <a:lstStyle/>
        <a:p>
          <a:endParaRPr lang="es-EC"/>
        </a:p>
      </dgm:t>
    </dgm:pt>
    <dgm:pt modelId="{C48DB2FA-D0E5-4B1E-B57F-174A5A23D21D}" type="sibTrans" cxnId="{D2857683-6328-421A-B86D-ECF13E50645F}">
      <dgm:prSet/>
      <dgm:spPr/>
      <dgm:t>
        <a:bodyPr/>
        <a:lstStyle/>
        <a:p>
          <a:endParaRPr lang="es-EC"/>
        </a:p>
      </dgm:t>
    </dgm:pt>
    <dgm:pt modelId="{06C0B6AD-94A9-4F35-9262-36772FADD6B1}">
      <dgm:prSet/>
      <dgm:spPr>
        <a:solidFill>
          <a:schemeClr val="accent1">
            <a:lumMod val="75000"/>
          </a:schemeClr>
        </a:solidFill>
      </dgm:spPr>
      <dgm:t>
        <a:bodyPr/>
        <a:lstStyle/>
        <a:p>
          <a:pPr rtl="0"/>
          <a:r>
            <a:rPr lang="es-EC" b="1" i="0" baseline="0" dirty="0" smtClean="0"/>
            <a:t>Comentarios de la Administración</a:t>
          </a:r>
          <a:endParaRPr lang="es-EC" b="0" i="0" baseline="0" dirty="0"/>
        </a:p>
      </dgm:t>
    </dgm:pt>
    <dgm:pt modelId="{A63CC639-3171-45DB-B8A1-2EC34B87A6D2}" type="parTrans" cxnId="{D19D5CA1-CC7E-444A-94DC-4CBB25B8ADF1}">
      <dgm:prSet/>
      <dgm:spPr/>
      <dgm:t>
        <a:bodyPr/>
        <a:lstStyle/>
        <a:p>
          <a:endParaRPr lang="es-EC"/>
        </a:p>
      </dgm:t>
    </dgm:pt>
    <dgm:pt modelId="{CAC98F87-941B-441D-9294-3A23819957B7}" type="sibTrans" cxnId="{D19D5CA1-CC7E-444A-94DC-4CBB25B8ADF1}">
      <dgm:prSet/>
      <dgm:spPr/>
      <dgm:t>
        <a:bodyPr/>
        <a:lstStyle/>
        <a:p>
          <a:endParaRPr lang="es-EC"/>
        </a:p>
      </dgm:t>
    </dgm:pt>
    <dgm:pt modelId="{B27E6EEC-C72A-4401-AAEA-E386C1D363A9}" type="pres">
      <dgm:prSet presAssocID="{75EAB945-1E9C-4ABA-8F16-904C1AFCB8ED}" presName="Name0" presStyleCnt="0">
        <dgm:presLayoutVars>
          <dgm:dir/>
          <dgm:resizeHandles val="exact"/>
        </dgm:presLayoutVars>
      </dgm:prSet>
      <dgm:spPr/>
      <dgm:t>
        <a:bodyPr/>
        <a:lstStyle/>
        <a:p>
          <a:endParaRPr lang="es-EC"/>
        </a:p>
      </dgm:t>
    </dgm:pt>
    <dgm:pt modelId="{052C92B6-09F5-4782-B3C9-217F3583B10D}" type="pres">
      <dgm:prSet presAssocID="{D5B5BC36-DC03-4FC5-A3C6-F4069C3FF40B}" presName="node" presStyleLbl="node1" presStyleIdx="0" presStyleCnt="1">
        <dgm:presLayoutVars>
          <dgm:bulletEnabled val="1"/>
        </dgm:presLayoutVars>
      </dgm:prSet>
      <dgm:spPr/>
      <dgm:t>
        <a:bodyPr/>
        <a:lstStyle/>
        <a:p>
          <a:endParaRPr lang="es-EC"/>
        </a:p>
      </dgm:t>
    </dgm:pt>
  </dgm:ptLst>
  <dgm:cxnLst>
    <dgm:cxn modelId="{595D0004-88B2-4995-8936-ACB395783EFE}" srcId="{75EAB945-1E9C-4ABA-8F16-904C1AFCB8ED}" destId="{D5B5BC36-DC03-4FC5-A3C6-F4069C3FF40B}" srcOrd="0" destOrd="0" parTransId="{48A24F52-EF35-438C-9F50-396410333549}" sibTransId="{DC5FE414-F367-43D7-93E4-98407CAC139A}"/>
    <dgm:cxn modelId="{A887175C-ECE3-44C5-9F09-BCB8FDFA0DEE}" type="presOf" srcId="{06C0B6AD-94A9-4F35-9262-36772FADD6B1}" destId="{052C92B6-09F5-4782-B3C9-217F3583B10D}" srcOrd="0" destOrd="4" presId="urn:microsoft.com/office/officeart/2005/8/layout/process1"/>
    <dgm:cxn modelId="{26BC540B-4233-4656-89E4-AFDDAEA40517}" type="presOf" srcId="{F1E0633E-F9DC-41C5-8348-0FB25C3189E9}" destId="{052C92B6-09F5-4782-B3C9-217F3583B10D}" srcOrd="0" destOrd="3" presId="urn:microsoft.com/office/officeart/2005/8/layout/process1"/>
    <dgm:cxn modelId="{D2857683-6328-421A-B86D-ECF13E50645F}" srcId="{D5B5BC36-DC03-4FC5-A3C6-F4069C3FF40B}" destId="{F1E0633E-F9DC-41C5-8348-0FB25C3189E9}" srcOrd="2" destOrd="0" parTransId="{5232995D-A653-4FEC-AFB9-ABBF7A0F01F4}" sibTransId="{C48DB2FA-D0E5-4B1E-B57F-174A5A23D21D}"/>
    <dgm:cxn modelId="{45F7527A-43A3-4511-8164-2F8577526B4A}" type="presOf" srcId="{B690EE44-A2AB-483E-9041-480994788C84}" destId="{052C92B6-09F5-4782-B3C9-217F3583B10D}" srcOrd="0" destOrd="2" presId="urn:microsoft.com/office/officeart/2005/8/layout/process1"/>
    <dgm:cxn modelId="{29893239-317F-4232-B1D7-110537EE5E4C}" type="presOf" srcId="{75EAB945-1E9C-4ABA-8F16-904C1AFCB8ED}" destId="{B27E6EEC-C72A-4401-AAEA-E386C1D363A9}" srcOrd="0" destOrd="0" presId="urn:microsoft.com/office/officeart/2005/8/layout/process1"/>
    <dgm:cxn modelId="{96E5FE16-8F24-4AAF-99EA-83ECE40DA811}" srcId="{D5B5BC36-DC03-4FC5-A3C6-F4069C3FF40B}" destId="{AAAB994B-BDDA-413A-980E-6ACB081F3CA8}" srcOrd="0" destOrd="0" parTransId="{54B33B75-B591-470D-8F01-829D997A3598}" sibTransId="{01C54DEF-9353-419A-8D0E-E72709E874C1}"/>
    <dgm:cxn modelId="{D19D5CA1-CC7E-444A-94DC-4CBB25B8ADF1}" srcId="{D5B5BC36-DC03-4FC5-A3C6-F4069C3FF40B}" destId="{06C0B6AD-94A9-4F35-9262-36772FADD6B1}" srcOrd="3" destOrd="0" parTransId="{A63CC639-3171-45DB-B8A1-2EC34B87A6D2}" sibTransId="{CAC98F87-941B-441D-9294-3A23819957B7}"/>
    <dgm:cxn modelId="{E185090B-9217-40EA-9C1C-141F0AB553BB}" srcId="{D5B5BC36-DC03-4FC5-A3C6-F4069C3FF40B}" destId="{B690EE44-A2AB-483E-9041-480994788C84}" srcOrd="1" destOrd="0" parTransId="{18E36F57-12D9-46D7-B8D9-655ED6247EDC}" sibTransId="{4C816950-219C-4DE6-AFC6-ABC7E0AA6751}"/>
    <dgm:cxn modelId="{9A16B42F-98C4-4ECD-A521-A0E204F2B43A}" type="presOf" srcId="{AAAB994B-BDDA-413A-980E-6ACB081F3CA8}" destId="{052C92B6-09F5-4782-B3C9-217F3583B10D}" srcOrd="0" destOrd="1" presId="urn:microsoft.com/office/officeart/2005/8/layout/process1"/>
    <dgm:cxn modelId="{8C589134-6956-4E1D-BBE8-7A3AAB7EAA62}" type="presOf" srcId="{D5B5BC36-DC03-4FC5-A3C6-F4069C3FF40B}" destId="{052C92B6-09F5-4782-B3C9-217F3583B10D}" srcOrd="0" destOrd="0" presId="urn:microsoft.com/office/officeart/2005/8/layout/process1"/>
    <dgm:cxn modelId="{E0DC085A-297A-493E-931A-B31E9E0F06BB}" type="presParOf" srcId="{B27E6EEC-C72A-4401-AAEA-E386C1D363A9}" destId="{052C92B6-09F5-4782-B3C9-217F3583B10D}" srcOrd="0"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BA4D2DBC-6D19-408F-A118-940015F95CF1}"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C"/>
        </a:p>
      </dgm:t>
    </dgm:pt>
    <dgm:pt modelId="{8BCC7EAF-B177-4B18-A6A7-420EC984616F}">
      <dgm:prSet custT="1"/>
      <dgm:spPr/>
      <dgm:t>
        <a:bodyPr/>
        <a:lstStyle/>
        <a:p>
          <a:pPr rtl="0"/>
          <a:r>
            <a:rPr lang="es-ES_tradnl" sz="1700" dirty="0" smtClean="0"/>
            <a:t>Hecho </a:t>
          </a:r>
          <a:r>
            <a:rPr lang="es-ES_tradnl" sz="2000" dirty="0" smtClean="0"/>
            <a:t>Generador</a:t>
          </a:r>
          <a:r>
            <a:rPr lang="es-ES_tradnl" sz="1700" dirty="0" smtClean="0"/>
            <a:t> </a:t>
          </a:r>
          <a:endParaRPr lang="es-EC" sz="1700" dirty="0"/>
        </a:p>
      </dgm:t>
    </dgm:pt>
    <dgm:pt modelId="{285FA060-5639-41F6-9F6D-5C7DA2CC4350}" type="parTrans" cxnId="{489918E4-6A3E-447B-98C1-8DA3FCB88CE5}">
      <dgm:prSet/>
      <dgm:spPr/>
      <dgm:t>
        <a:bodyPr/>
        <a:lstStyle/>
        <a:p>
          <a:endParaRPr lang="es-EC"/>
        </a:p>
      </dgm:t>
    </dgm:pt>
    <dgm:pt modelId="{010D2A1F-6C9A-4A31-979D-A2B4C42F72B9}" type="sibTrans" cxnId="{489918E4-6A3E-447B-98C1-8DA3FCB88CE5}">
      <dgm:prSet/>
      <dgm:spPr/>
      <dgm:t>
        <a:bodyPr/>
        <a:lstStyle/>
        <a:p>
          <a:endParaRPr lang="es-EC"/>
        </a:p>
      </dgm:t>
    </dgm:pt>
    <dgm:pt modelId="{93622866-4503-4321-9297-3B85D7C4BD33}" type="pres">
      <dgm:prSet presAssocID="{BA4D2DBC-6D19-408F-A118-940015F95CF1}" presName="Name0" presStyleCnt="0">
        <dgm:presLayoutVars>
          <dgm:chMax val="7"/>
          <dgm:dir/>
          <dgm:animLvl val="lvl"/>
          <dgm:resizeHandles val="exact"/>
        </dgm:presLayoutVars>
      </dgm:prSet>
      <dgm:spPr/>
      <dgm:t>
        <a:bodyPr/>
        <a:lstStyle/>
        <a:p>
          <a:endParaRPr lang="es-EC"/>
        </a:p>
      </dgm:t>
    </dgm:pt>
    <dgm:pt modelId="{30045A5A-79D7-4EF2-BCD5-325D6DFE981C}" type="pres">
      <dgm:prSet presAssocID="{8BCC7EAF-B177-4B18-A6A7-420EC984616F}" presName="circle1" presStyleLbl="node1" presStyleIdx="0" presStyleCnt="1"/>
      <dgm:spPr/>
    </dgm:pt>
    <dgm:pt modelId="{D804DE40-E5B8-4EED-9CE8-FD778E57804C}" type="pres">
      <dgm:prSet presAssocID="{8BCC7EAF-B177-4B18-A6A7-420EC984616F}" presName="space" presStyleCnt="0"/>
      <dgm:spPr/>
    </dgm:pt>
    <dgm:pt modelId="{2BA452D0-E6B5-4778-B0EF-52A913B98772}" type="pres">
      <dgm:prSet presAssocID="{8BCC7EAF-B177-4B18-A6A7-420EC984616F}" presName="rect1" presStyleLbl="alignAcc1" presStyleIdx="0" presStyleCnt="1"/>
      <dgm:spPr/>
      <dgm:t>
        <a:bodyPr/>
        <a:lstStyle/>
        <a:p>
          <a:endParaRPr lang="es-EC"/>
        </a:p>
      </dgm:t>
    </dgm:pt>
    <dgm:pt modelId="{EBAC8B3F-124D-4076-993F-9D66E5716711}" type="pres">
      <dgm:prSet presAssocID="{8BCC7EAF-B177-4B18-A6A7-420EC984616F}" presName="rect1ParTxNoCh" presStyleLbl="alignAcc1" presStyleIdx="0" presStyleCnt="1">
        <dgm:presLayoutVars>
          <dgm:chMax val="1"/>
          <dgm:bulletEnabled val="1"/>
        </dgm:presLayoutVars>
      </dgm:prSet>
      <dgm:spPr/>
      <dgm:t>
        <a:bodyPr/>
        <a:lstStyle/>
        <a:p>
          <a:endParaRPr lang="es-EC"/>
        </a:p>
      </dgm:t>
    </dgm:pt>
  </dgm:ptLst>
  <dgm:cxnLst>
    <dgm:cxn modelId="{489918E4-6A3E-447B-98C1-8DA3FCB88CE5}" srcId="{BA4D2DBC-6D19-408F-A118-940015F95CF1}" destId="{8BCC7EAF-B177-4B18-A6A7-420EC984616F}" srcOrd="0" destOrd="0" parTransId="{285FA060-5639-41F6-9F6D-5C7DA2CC4350}" sibTransId="{010D2A1F-6C9A-4A31-979D-A2B4C42F72B9}"/>
    <dgm:cxn modelId="{8329261F-84DD-4570-99A4-B82FE92FE979}" type="presOf" srcId="{8BCC7EAF-B177-4B18-A6A7-420EC984616F}" destId="{2BA452D0-E6B5-4778-B0EF-52A913B98772}" srcOrd="0" destOrd="0" presId="urn:microsoft.com/office/officeart/2005/8/layout/target3"/>
    <dgm:cxn modelId="{998CEA7E-0948-4F7D-ACA3-B647E89A00EC}" type="presOf" srcId="{BA4D2DBC-6D19-408F-A118-940015F95CF1}" destId="{93622866-4503-4321-9297-3B85D7C4BD33}" srcOrd="0" destOrd="0" presId="urn:microsoft.com/office/officeart/2005/8/layout/target3"/>
    <dgm:cxn modelId="{1137BFF8-A284-43CD-9E78-752DCF4DE3AB}" type="presOf" srcId="{8BCC7EAF-B177-4B18-A6A7-420EC984616F}" destId="{EBAC8B3F-124D-4076-993F-9D66E5716711}" srcOrd="1" destOrd="0" presId="urn:microsoft.com/office/officeart/2005/8/layout/target3"/>
    <dgm:cxn modelId="{51258C80-FB77-4FA2-A257-1F9B3B97BAF8}" type="presParOf" srcId="{93622866-4503-4321-9297-3B85D7C4BD33}" destId="{30045A5A-79D7-4EF2-BCD5-325D6DFE981C}" srcOrd="0" destOrd="0" presId="urn:microsoft.com/office/officeart/2005/8/layout/target3"/>
    <dgm:cxn modelId="{E42EF7DB-B9DD-4308-A33C-462BBCE87067}" type="presParOf" srcId="{93622866-4503-4321-9297-3B85D7C4BD33}" destId="{D804DE40-E5B8-4EED-9CE8-FD778E57804C}" srcOrd="1" destOrd="0" presId="urn:microsoft.com/office/officeart/2005/8/layout/target3"/>
    <dgm:cxn modelId="{F7E91741-6801-413B-8698-3D74D04FB089}" type="presParOf" srcId="{93622866-4503-4321-9297-3B85D7C4BD33}" destId="{2BA452D0-E6B5-4778-B0EF-52A913B98772}" srcOrd="2" destOrd="0" presId="urn:microsoft.com/office/officeart/2005/8/layout/target3"/>
    <dgm:cxn modelId="{067FAFE6-4E5A-4426-8EBE-9B9069ED2A0E}" type="presParOf" srcId="{93622866-4503-4321-9297-3B85D7C4BD33}" destId="{EBAC8B3F-124D-4076-993F-9D66E5716711}" srcOrd="3" destOrd="0" presId="urn:microsoft.com/office/officeart/2005/8/layout/target3"/>
  </dgm:cxnLst>
  <dgm:bg/>
  <dgm:whole/>
</dgm:dataModel>
</file>

<file path=ppt/diagrams/data3.xml><?xml version="1.0" encoding="utf-8"?>
<dgm:dataModel xmlns:dgm="http://schemas.openxmlformats.org/drawingml/2006/diagram" xmlns:a="http://schemas.openxmlformats.org/drawingml/2006/main">
  <dgm:ptLst>
    <dgm:pt modelId="{971962C1-97BA-4F2B-B7F5-CA887E6B16D2}"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9D00AECD-1F99-4DCD-AEC0-18C228F8BCD4}">
      <dgm:prSet custT="1"/>
      <dgm:spPr/>
      <dgm:t>
        <a:bodyPr/>
        <a:lstStyle/>
        <a:p>
          <a:pPr rtl="0"/>
          <a:r>
            <a:rPr lang="es-ES_tradnl" sz="2000" dirty="0" smtClean="0"/>
            <a:t>Ingresos Gravados</a:t>
          </a:r>
          <a:endParaRPr lang="es-EC" sz="2000" dirty="0"/>
        </a:p>
      </dgm:t>
    </dgm:pt>
    <dgm:pt modelId="{432FCCEC-DBD7-444D-AB8B-B90CEDDC205D}" type="parTrans" cxnId="{0604B6D9-3D2F-4ACF-AB21-D9890EEAFA61}">
      <dgm:prSet/>
      <dgm:spPr/>
      <dgm:t>
        <a:bodyPr/>
        <a:lstStyle/>
        <a:p>
          <a:endParaRPr lang="es-EC"/>
        </a:p>
      </dgm:t>
    </dgm:pt>
    <dgm:pt modelId="{F0270A5D-81F0-40D8-93C4-FFBB9F53C943}" type="sibTrans" cxnId="{0604B6D9-3D2F-4ACF-AB21-D9890EEAFA61}">
      <dgm:prSet/>
      <dgm:spPr/>
      <dgm:t>
        <a:bodyPr/>
        <a:lstStyle/>
        <a:p>
          <a:endParaRPr lang="es-EC"/>
        </a:p>
      </dgm:t>
    </dgm:pt>
    <dgm:pt modelId="{29C76376-57D4-41B7-9A62-1653D703C53E}" type="pres">
      <dgm:prSet presAssocID="{971962C1-97BA-4F2B-B7F5-CA887E6B16D2}" presName="Name0" presStyleCnt="0">
        <dgm:presLayoutVars>
          <dgm:chMax val="7"/>
          <dgm:dir/>
          <dgm:animLvl val="lvl"/>
          <dgm:resizeHandles val="exact"/>
        </dgm:presLayoutVars>
      </dgm:prSet>
      <dgm:spPr/>
      <dgm:t>
        <a:bodyPr/>
        <a:lstStyle/>
        <a:p>
          <a:endParaRPr lang="es-EC"/>
        </a:p>
      </dgm:t>
    </dgm:pt>
    <dgm:pt modelId="{9721549B-843A-4183-A29F-F65BD3B80318}" type="pres">
      <dgm:prSet presAssocID="{9D00AECD-1F99-4DCD-AEC0-18C228F8BCD4}" presName="circle1" presStyleLbl="node1" presStyleIdx="0" presStyleCnt="1"/>
      <dgm:spPr/>
    </dgm:pt>
    <dgm:pt modelId="{2E565789-3D79-44EC-83B7-B7DF30EDC336}" type="pres">
      <dgm:prSet presAssocID="{9D00AECD-1F99-4DCD-AEC0-18C228F8BCD4}" presName="space" presStyleCnt="0"/>
      <dgm:spPr/>
    </dgm:pt>
    <dgm:pt modelId="{B61E435E-9A2D-4375-99D2-E0C19FE8F9E9}" type="pres">
      <dgm:prSet presAssocID="{9D00AECD-1F99-4DCD-AEC0-18C228F8BCD4}" presName="rect1" presStyleLbl="alignAcc1" presStyleIdx="0" presStyleCnt="1"/>
      <dgm:spPr/>
      <dgm:t>
        <a:bodyPr/>
        <a:lstStyle/>
        <a:p>
          <a:endParaRPr lang="es-EC"/>
        </a:p>
      </dgm:t>
    </dgm:pt>
    <dgm:pt modelId="{208493C9-9B27-4AEF-8271-8B5E05912D8B}" type="pres">
      <dgm:prSet presAssocID="{9D00AECD-1F99-4DCD-AEC0-18C228F8BCD4}" presName="rect1ParTxNoCh" presStyleLbl="alignAcc1" presStyleIdx="0" presStyleCnt="1">
        <dgm:presLayoutVars>
          <dgm:chMax val="1"/>
          <dgm:bulletEnabled val="1"/>
        </dgm:presLayoutVars>
      </dgm:prSet>
      <dgm:spPr/>
      <dgm:t>
        <a:bodyPr/>
        <a:lstStyle/>
        <a:p>
          <a:endParaRPr lang="es-EC"/>
        </a:p>
      </dgm:t>
    </dgm:pt>
  </dgm:ptLst>
  <dgm:cxnLst>
    <dgm:cxn modelId="{94F4E41A-EA61-4F51-9659-E25D82D02683}" type="presOf" srcId="{971962C1-97BA-4F2B-B7F5-CA887E6B16D2}" destId="{29C76376-57D4-41B7-9A62-1653D703C53E}" srcOrd="0" destOrd="0" presId="urn:microsoft.com/office/officeart/2005/8/layout/target3"/>
    <dgm:cxn modelId="{C53BCCC8-6785-4D3F-824F-C2260853CBC7}" type="presOf" srcId="{9D00AECD-1F99-4DCD-AEC0-18C228F8BCD4}" destId="{B61E435E-9A2D-4375-99D2-E0C19FE8F9E9}" srcOrd="0" destOrd="0" presId="urn:microsoft.com/office/officeart/2005/8/layout/target3"/>
    <dgm:cxn modelId="{0604B6D9-3D2F-4ACF-AB21-D9890EEAFA61}" srcId="{971962C1-97BA-4F2B-B7F5-CA887E6B16D2}" destId="{9D00AECD-1F99-4DCD-AEC0-18C228F8BCD4}" srcOrd="0" destOrd="0" parTransId="{432FCCEC-DBD7-444D-AB8B-B90CEDDC205D}" sibTransId="{F0270A5D-81F0-40D8-93C4-FFBB9F53C943}"/>
    <dgm:cxn modelId="{8DB778D1-E4AC-4C2A-8236-4683FF12A2E9}" type="presOf" srcId="{9D00AECD-1F99-4DCD-AEC0-18C228F8BCD4}" destId="{208493C9-9B27-4AEF-8271-8B5E05912D8B}" srcOrd="1" destOrd="0" presId="urn:microsoft.com/office/officeart/2005/8/layout/target3"/>
    <dgm:cxn modelId="{90707097-567C-4CD7-800F-D22C5670168C}" type="presParOf" srcId="{29C76376-57D4-41B7-9A62-1653D703C53E}" destId="{9721549B-843A-4183-A29F-F65BD3B80318}" srcOrd="0" destOrd="0" presId="urn:microsoft.com/office/officeart/2005/8/layout/target3"/>
    <dgm:cxn modelId="{AE81AFAA-A0CD-4776-994C-0D0B1884290A}" type="presParOf" srcId="{29C76376-57D4-41B7-9A62-1653D703C53E}" destId="{2E565789-3D79-44EC-83B7-B7DF30EDC336}" srcOrd="1" destOrd="0" presId="urn:microsoft.com/office/officeart/2005/8/layout/target3"/>
    <dgm:cxn modelId="{37810A3F-E8DA-4F96-BEA2-5F930D690CDE}" type="presParOf" srcId="{29C76376-57D4-41B7-9A62-1653D703C53E}" destId="{B61E435E-9A2D-4375-99D2-E0C19FE8F9E9}" srcOrd="2" destOrd="0" presId="urn:microsoft.com/office/officeart/2005/8/layout/target3"/>
    <dgm:cxn modelId="{5C0C0F3C-6ECE-464D-B4F5-03B3F2710E7F}" type="presParOf" srcId="{29C76376-57D4-41B7-9A62-1653D703C53E}" destId="{208493C9-9B27-4AEF-8271-8B5E05912D8B}" srcOrd="3" destOrd="0" presId="urn:microsoft.com/office/officeart/2005/8/layout/target3"/>
  </dgm:cxnLst>
  <dgm:bg/>
  <dgm:whole/>
</dgm:dataModel>
</file>

<file path=ppt/diagrams/data4.xml><?xml version="1.0" encoding="utf-8"?>
<dgm:dataModel xmlns:dgm="http://schemas.openxmlformats.org/drawingml/2006/diagram" xmlns:a="http://schemas.openxmlformats.org/drawingml/2006/main">
  <dgm:ptLst>
    <dgm:pt modelId="{A650B580-7802-4A5E-BB76-9D1468AE64F6}"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307B708F-7354-477D-A172-4E32D816DE10}">
      <dgm:prSet custT="1"/>
      <dgm:spPr/>
      <dgm:t>
        <a:bodyPr/>
        <a:lstStyle/>
        <a:p>
          <a:pPr rtl="0"/>
          <a:r>
            <a:rPr lang="es-ES_tradnl" sz="2000" dirty="0" smtClean="0"/>
            <a:t>Ingresos</a:t>
          </a:r>
          <a:r>
            <a:rPr lang="es-ES_tradnl" sz="1700" dirty="0" smtClean="0"/>
            <a:t> </a:t>
          </a:r>
          <a:r>
            <a:rPr lang="es-ES_tradnl" sz="2000" dirty="0" smtClean="0"/>
            <a:t>Exentos</a:t>
          </a:r>
          <a:endParaRPr lang="es-EC" sz="2000" dirty="0"/>
        </a:p>
      </dgm:t>
    </dgm:pt>
    <dgm:pt modelId="{FD3341CD-7F66-4C4A-BF58-F9576E26F0C6}" type="parTrans" cxnId="{1FBA58EB-EACB-45A3-B69B-A6CD49CD7DDA}">
      <dgm:prSet/>
      <dgm:spPr/>
      <dgm:t>
        <a:bodyPr/>
        <a:lstStyle/>
        <a:p>
          <a:endParaRPr lang="es-EC"/>
        </a:p>
      </dgm:t>
    </dgm:pt>
    <dgm:pt modelId="{FB4905B6-6916-4A2E-8D33-FC375B497524}" type="sibTrans" cxnId="{1FBA58EB-EACB-45A3-B69B-A6CD49CD7DDA}">
      <dgm:prSet/>
      <dgm:spPr/>
      <dgm:t>
        <a:bodyPr/>
        <a:lstStyle/>
        <a:p>
          <a:endParaRPr lang="es-EC"/>
        </a:p>
      </dgm:t>
    </dgm:pt>
    <dgm:pt modelId="{DEE71A66-297A-4879-BD0E-832618C7076D}" type="pres">
      <dgm:prSet presAssocID="{A650B580-7802-4A5E-BB76-9D1468AE64F6}" presName="Name0" presStyleCnt="0">
        <dgm:presLayoutVars>
          <dgm:chMax val="7"/>
          <dgm:dir/>
          <dgm:animLvl val="lvl"/>
          <dgm:resizeHandles val="exact"/>
        </dgm:presLayoutVars>
      </dgm:prSet>
      <dgm:spPr/>
      <dgm:t>
        <a:bodyPr/>
        <a:lstStyle/>
        <a:p>
          <a:endParaRPr lang="es-EC"/>
        </a:p>
      </dgm:t>
    </dgm:pt>
    <dgm:pt modelId="{F4C70C72-ACB1-483D-8F59-DE1437E71E97}" type="pres">
      <dgm:prSet presAssocID="{307B708F-7354-477D-A172-4E32D816DE10}" presName="circle1" presStyleLbl="node1" presStyleIdx="0" presStyleCnt="1"/>
      <dgm:spPr/>
    </dgm:pt>
    <dgm:pt modelId="{73F5126C-8377-4463-AC3C-64B53BC0C799}" type="pres">
      <dgm:prSet presAssocID="{307B708F-7354-477D-A172-4E32D816DE10}" presName="space" presStyleCnt="0"/>
      <dgm:spPr/>
    </dgm:pt>
    <dgm:pt modelId="{A7371B31-14B1-4BC9-BBCD-C9BF898EAC09}" type="pres">
      <dgm:prSet presAssocID="{307B708F-7354-477D-A172-4E32D816DE10}" presName="rect1" presStyleLbl="alignAcc1" presStyleIdx="0" presStyleCnt="1"/>
      <dgm:spPr/>
      <dgm:t>
        <a:bodyPr/>
        <a:lstStyle/>
        <a:p>
          <a:endParaRPr lang="es-EC"/>
        </a:p>
      </dgm:t>
    </dgm:pt>
    <dgm:pt modelId="{65EFB6B9-C13B-4D24-8BBE-87910B1233B6}" type="pres">
      <dgm:prSet presAssocID="{307B708F-7354-477D-A172-4E32D816DE10}" presName="rect1ParTxNoCh" presStyleLbl="alignAcc1" presStyleIdx="0" presStyleCnt="1">
        <dgm:presLayoutVars>
          <dgm:chMax val="1"/>
          <dgm:bulletEnabled val="1"/>
        </dgm:presLayoutVars>
      </dgm:prSet>
      <dgm:spPr/>
      <dgm:t>
        <a:bodyPr/>
        <a:lstStyle/>
        <a:p>
          <a:endParaRPr lang="es-EC"/>
        </a:p>
      </dgm:t>
    </dgm:pt>
  </dgm:ptLst>
  <dgm:cxnLst>
    <dgm:cxn modelId="{BE225D71-F767-4A78-877C-77DEEDA5FEE8}" type="presOf" srcId="{307B708F-7354-477D-A172-4E32D816DE10}" destId="{A7371B31-14B1-4BC9-BBCD-C9BF898EAC09}" srcOrd="0" destOrd="0" presId="urn:microsoft.com/office/officeart/2005/8/layout/target3"/>
    <dgm:cxn modelId="{1FBA58EB-EACB-45A3-B69B-A6CD49CD7DDA}" srcId="{A650B580-7802-4A5E-BB76-9D1468AE64F6}" destId="{307B708F-7354-477D-A172-4E32D816DE10}" srcOrd="0" destOrd="0" parTransId="{FD3341CD-7F66-4C4A-BF58-F9576E26F0C6}" sibTransId="{FB4905B6-6916-4A2E-8D33-FC375B497524}"/>
    <dgm:cxn modelId="{5CDE2540-2F24-4380-AC4D-FE730962703B}" type="presOf" srcId="{307B708F-7354-477D-A172-4E32D816DE10}" destId="{65EFB6B9-C13B-4D24-8BBE-87910B1233B6}" srcOrd="1" destOrd="0" presId="urn:microsoft.com/office/officeart/2005/8/layout/target3"/>
    <dgm:cxn modelId="{DAE167DD-39BB-4073-811D-AA34621B5F8F}" type="presOf" srcId="{A650B580-7802-4A5E-BB76-9D1468AE64F6}" destId="{DEE71A66-297A-4879-BD0E-832618C7076D}" srcOrd="0" destOrd="0" presId="urn:microsoft.com/office/officeart/2005/8/layout/target3"/>
    <dgm:cxn modelId="{62D67ABE-FD19-486C-B25F-9A9064C985C5}" type="presParOf" srcId="{DEE71A66-297A-4879-BD0E-832618C7076D}" destId="{F4C70C72-ACB1-483D-8F59-DE1437E71E97}" srcOrd="0" destOrd="0" presId="urn:microsoft.com/office/officeart/2005/8/layout/target3"/>
    <dgm:cxn modelId="{CBE8BE6A-1026-4656-83F0-057A6D9DEE3D}" type="presParOf" srcId="{DEE71A66-297A-4879-BD0E-832618C7076D}" destId="{73F5126C-8377-4463-AC3C-64B53BC0C799}" srcOrd="1" destOrd="0" presId="urn:microsoft.com/office/officeart/2005/8/layout/target3"/>
    <dgm:cxn modelId="{F9EE6696-C1F0-4CE7-9F1B-7975302A1965}" type="presParOf" srcId="{DEE71A66-297A-4879-BD0E-832618C7076D}" destId="{A7371B31-14B1-4BC9-BBCD-C9BF898EAC09}" srcOrd="2" destOrd="0" presId="urn:microsoft.com/office/officeart/2005/8/layout/target3"/>
    <dgm:cxn modelId="{0D619BCA-02CC-4E10-8897-A7A4D75EB9F1}" type="presParOf" srcId="{DEE71A66-297A-4879-BD0E-832618C7076D}" destId="{65EFB6B9-C13B-4D24-8BBE-87910B1233B6}" srcOrd="3" destOrd="0" presId="urn:microsoft.com/office/officeart/2005/8/layout/target3"/>
  </dgm:cxnLst>
  <dgm:bg/>
  <dgm:whole/>
</dgm:dataModel>
</file>

<file path=ppt/diagrams/data5.xml><?xml version="1.0" encoding="utf-8"?>
<dgm:dataModel xmlns:dgm="http://schemas.openxmlformats.org/drawingml/2006/diagram" xmlns:a="http://schemas.openxmlformats.org/drawingml/2006/main">
  <dgm:ptLst>
    <dgm:pt modelId="{AD41BBC6-4C90-4424-A78D-18EB268643B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3ADBD6FA-2B70-49B7-84DA-9E6D9E7BFFFB}">
      <dgm:prSet custT="1"/>
      <dgm:spPr/>
      <dgm:t>
        <a:bodyPr/>
        <a:lstStyle/>
        <a:p>
          <a:pPr rtl="0"/>
          <a:r>
            <a:rPr lang="es-ES_tradnl" sz="2000" dirty="0" smtClean="0"/>
            <a:t>Instituciones sin fines de lucro</a:t>
          </a:r>
          <a:endParaRPr lang="es-EC" sz="2000" dirty="0"/>
        </a:p>
      </dgm:t>
    </dgm:pt>
    <dgm:pt modelId="{203F6C7D-A755-4F60-82BC-E9F858AF0406}" type="parTrans" cxnId="{DA98523F-13C8-49E7-A5E8-4C6AE9182A5A}">
      <dgm:prSet/>
      <dgm:spPr/>
      <dgm:t>
        <a:bodyPr/>
        <a:lstStyle/>
        <a:p>
          <a:endParaRPr lang="es-EC"/>
        </a:p>
      </dgm:t>
    </dgm:pt>
    <dgm:pt modelId="{C59D7B6D-14F6-49A6-9664-DDF4C1DB64C9}" type="sibTrans" cxnId="{DA98523F-13C8-49E7-A5E8-4C6AE9182A5A}">
      <dgm:prSet/>
      <dgm:spPr/>
      <dgm:t>
        <a:bodyPr/>
        <a:lstStyle/>
        <a:p>
          <a:endParaRPr lang="es-EC"/>
        </a:p>
      </dgm:t>
    </dgm:pt>
    <dgm:pt modelId="{F49E7F35-D179-4291-9034-726E2C007335}" type="pres">
      <dgm:prSet presAssocID="{AD41BBC6-4C90-4424-A78D-18EB268643BB}" presName="Name0" presStyleCnt="0">
        <dgm:presLayoutVars>
          <dgm:chMax val="7"/>
          <dgm:dir/>
          <dgm:animLvl val="lvl"/>
          <dgm:resizeHandles val="exact"/>
        </dgm:presLayoutVars>
      </dgm:prSet>
      <dgm:spPr/>
      <dgm:t>
        <a:bodyPr/>
        <a:lstStyle/>
        <a:p>
          <a:endParaRPr lang="es-EC"/>
        </a:p>
      </dgm:t>
    </dgm:pt>
    <dgm:pt modelId="{1E9E7232-04CB-41A3-9A97-F08C77043FDC}" type="pres">
      <dgm:prSet presAssocID="{3ADBD6FA-2B70-49B7-84DA-9E6D9E7BFFFB}" presName="circle1" presStyleLbl="node1" presStyleIdx="0" presStyleCnt="1"/>
      <dgm:spPr/>
    </dgm:pt>
    <dgm:pt modelId="{40D2D9F1-0FB3-4A3B-A68C-6E553B969DFE}" type="pres">
      <dgm:prSet presAssocID="{3ADBD6FA-2B70-49B7-84DA-9E6D9E7BFFFB}" presName="space" presStyleCnt="0"/>
      <dgm:spPr/>
    </dgm:pt>
    <dgm:pt modelId="{24F8498A-DB9B-4930-9D75-8E2E19E08872}" type="pres">
      <dgm:prSet presAssocID="{3ADBD6FA-2B70-49B7-84DA-9E6D9E7BFFFB}" presName="rect1" presStyleLbl="alignAcc1" presStyleIdx="0" presStyleCnt="1"/>
      <dgm:spPr/>
      <dgm:t>
        <a:bodyPr/>
        <a:lstStyle/>
        <a:p>
          <a:endParaRPr lang="es-EC"/>
        </a:p>
      </dgm:t>
    </dgm:pt>
    <dgm:pt modelId="{745E4526-4E8E-4B3E-94DC-B3ACEAD4547E}" type="pres">
      <dgm:prSet presAssocID="{3ADBD6FA-2B70-49B7-84DA-9E6D9E7BFFFB}" presName="rect1ParTxNoCh" presStyleLbl="alignAcc1" presStyleIdx="0" presStyleCnt="1">
        <dgm:presLayoutVars>
          <dgm:chMax val="1"/>
          <dgm:bulletEnabled val="1"/>
        </dgm:presLayoutVars>
      </dgm:prSet>
      <dgm:spPr/>
      <dgm:t>
        <a:bodyPr/>
        <a:lstStyle/>
        <a:p>
          <a:endParaRPr lang="es-EC"/>
        </a:p>
      </dgm:t>
    </dgm:pt>
  </dgm:ptLst>
  <dgm:cxnLst>
    <dgm:cxn modelId="{30E1A7DE-209C-4D33-A3E3-6CEAE7687174}" type="presOf" srcId="{3ADBD6FA-2B70-49B7-84DA-9E6D9E7BFFFB}" destId="{745E4526-4E8E-4B3E-94DC-B3ACEAD4547E}" srcOrd="1" destOrd="0" presId="urn:microsoft.com/office/officeart/2005/8/layout/target3"/>
    <dgm:cxn modelId="{DA98523F-13C8-49E7-A5E8-4C6AE9182A5A}" srcId="{AD41BBC6-4C90-4424-A78D-18EB268643BB}" destId="{3ADBD6FA-2B70-49B7-84DA-9E6D9E7BFFFB}" srcOrd="0" destOrd="0" parTransId="{203F6C7D-A755-4F60-82BC-E9F858AF0406}" sibTransId="{C59D7B6D-14F6-49A6-9664-DDF4C1DB64C9}"/>
    <dgm:cxn modelId="{79F826AF-137A-4B89-BA82-55424C9B7A44}" type="presOf" srcId="{3ADBD6FA-2B70-49B7-84DA-9E6D9E7BFFFB}" destId="{24F8498A-DB9B-4930-9D75-8E2E19E08872}" srcOrd="0" destOrd="0" presId="urn:microsoft.com/office/officeart/2005/8/layout/target3"/>
    <dgm:cxn modelId="{D586196F-2103-4467-85E2-25E26B050D88}" type="presOf" srcId="{AD41BBC6-4C90-4424-A78D-18EB268643BB}" destId="{F49E7F35-D179-4291-9034-726E2C007335}" srcOrd="0" destOrd="0" presId="urn:microsoft.com/office/officeart/2005/8/layout/target3"/>
    <dgm:cxn modelId="{A9AC3072-8FBA-4DFF-86CF-6BF31289866E}" type="presParOf" srcId="{F49E7F35-D179-4291-9034-726E2C007335}" destId="{1E9E7232-04CB-41A3-9A97-F08C77043FDC}" srcOrd="0" destOrd="0" presId="urn:microsoft.com/office/officeart/2005/8/layout/target3"/>
    <dgm:cxn modelId="{AD907951-6046-4A66-A55C-52A252A2972E}" type="presParOf" srcId="{F49E7F35-D179-4291-9034-726E2C007335}" destId="{40D2D9F1-0FB3-4A3B-A68C-6E553B969DFE}" srcOrd="1" destOrd="0" presId="urn:microsoft.com/office/officeart/2005/8/layout/target3"/>
    <dgm:cxn modelId="{6514E201-AABA-4DEF-AFC4-E736AB392670}" type="presParOf" srcId="{F49E7F35-D179-4291-9034-726E2C007335}" destId="{24F8498A-DB9B-4930-9D75-8E2E19E08872}" srcOrd="2" destOrd="0" presId="urn:microsoft.com/office/officeart/2005/8/layout/target3"/>
    <dgm:cxn modelId="{23E4AE01-C2A7-49CB-948D-9ACD6ADE851D}" type="presParOf" srcId="{F49E7F35-D179-4291-9034-726E2C007335}" destId="{745E4526-4E8E-4B3E-94DC-B3ACEAD4547E}" srcOrd="3" destOrd="0" presId="urn:microsoft.com/office/officeart/2005/8/layout/target3"/>
  </dgm:cxnLst>
  <dgm:bg/>
  <dgm:whole/>
</dgm:dataModel>
</file>

<file path=ppt/diagrams/data6.xml><?xml version="1.0" encoding="utf-8"?>
<dgm:dataModel xmlns:dgm="http://schemas.openxmlformats.org/drawingml/2006/diagram" xmlns:a="http://schemas.openxmlformats.org/drawingml/2006/main">
  <dgm:ptLst>
    <dgm:pt modelId="{B79E260B-EFA9-447D-AD95-3F1B3C12E293}"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19148749-E62B-4F76-B4C6-DA5435EE5522}">
      <dgm:prSet custT="1"/>
      <dgm:spPr/>
      <dgm:t>
        <a:bodyPr/>
        <a:lstStyle/>
        <a:p>
          <a:pPr rtl="0"/>
          <a:r>
            <a:rPr lang="es-ES_tradnl" sz="2000" dirty="0" smtClean="0"/>
            <a:t>Base</a:t>
          </a:r>
          <a:r>
            <a:rPr lang="es-ES_tradnl" sz="1700" dirty="0" smtClean="0"/>
            <a:t> </a:t>
          </a:r>
          <a:r>
            <a:rPr lang="es-ES_tradnl" sz="2000" dirty="0" smtClean="0"/>
            <a:t>imponible</a:t>
          </a:r>
          <a:endParaRPr lang="es-EC" sz="2000" dirty="0"/>
        </a:p>
      </dgm:t>
    </dgm:pt>
    <dgm:pt modelId="{FCEFCE3D-CAF0-43BF-AD02-A6AB021F25F2}" type="parTrans" cxnId="{84FEDD7E-CAF4-4EB4-80D6-38DEFF8DB848}">
      <dgm:prSet/>
      <dgm:spPr/>
      <dgm:t>
        <a:bodyPr/>
        <a:lstStyle/>
        <a:p>
          <a:endParaRPr lang="es-EC"/>
        </a:p>
      </dgm:t>
    </dgm:pt>
    <dgm:pt modelId="{9543F1C3-AFE9-47D2-8757-8B5246D554F3}" type="sibTrans" cxnId="{84FEDD7E-CAF4-4EB4-80D6-38DEFF8DB848}">
      <dgm:prSet/>
      <dgm:spPr/>
      <dgm:t>
        <a:bodyPr/>
        <a:lstStyle/>
        <a:p>
          <a:endParaRPr lang="es-EC"/>
        </a:p>
      </dgm:t>
    </dgm:pt>
    <dgm:pt modelId="{6D820C11-D9D8-4764-81E0-C67DF2A2B100}" type="pres">
      <dgm:prSet presAssocID="{B79E260B-EFA9-447D-AD95-3F1B3C12E293}" presName="Name0" presStyleCnt="0">
        <dgm:presLayoutVars>
          <dgm:chMax val="7"/>
          <dgm:dir/>
          <dgm:animLvl val="lvl"/>
          <dgm:resizeHandles val="exact"/>
        </dgm:presLayoutVars>
      </dgm:prSet>
      <dgm:spPr/>
      <dgm:t>
        <a:bodyPr/>
        <a:lstStyle/>
        <a:p>
          <a:endParaRPr lang="es-EC"/>
        </a:p>
      </dgm:t>
    </dgm:pt>
    <dgm:pt modelId="{F8756150-DA84-42EA-86C9-85494B167776}" type="pres">
      <dgm:prSet presAssocID="{19148749-E62B-4F76-B4C6-DA5435EE5522}" presName="circle1" presStyleLbl="node1" presStyleIdx="0" presStyleCnt="1"/>
      <dgm:spPr/>
    </dgm:pt>
    <dgm:pt modelId="{BAC76B4C-F70B-44CF-B046-54EB6A5604FB}" type="pres">
      <dgm:prSet presAssocID="{19148749-E62B-4F76-B4C6-DA5435EE5522}" presName="space" presStyleCnt="0"/>
      <dgm:spPr/>
    </dgm:pt>
    <dgm:pt modelId="{7BEF7E6E-6B1D-4D98-B0D5-4B9FF87B8FCA}" type="pres">
      <dgm:prSet presAssocID="{19148749-E62B-4F76-B4C6-DA5435EE5522}" presName="rect1" presStyleLbl="alignAcc1" presStyleIdx="0" presStyleCnt="1" custLinFactY="200000" custLinFactNeighborX="93221" custLinFactNeighborY="280000"/>
      <dgm:spPr/>
      <dgm:t>
        <a:bodyPr/>
        <a:lstStyle/>
        <a:p>
          <a:endParaRPr lang="es-EC"/>
        </a:p>
      </dgm:t>
    </dgm:pt>
    <dgm:pt modelId="{48A5D228-0AD3-4993-8F53-3FE7B4470A03}" type="pres">
      <dgm:prSet presAssocID="{19148749-E62B-4F76-B4C6-DA5435EE5522}" presName="rect1ParTxNoCh" presStyleLbl="alignAcc1" presStyleIdx="0" presStyleCnt="1">
        <dgm:presLayoutVars>
          <dgm:chMax val="1"/>
          <dgm:bulletEnabled val="1"/>
        </dgm:presLayoutVars>
      </dgm:prSet>
      <dgm:spPr/>
      <dgm:t>
        <a:bodyPr/>
        <a:lstStyle/>
        <a:p>
          <a:endParaRPr lang="es-EC"/>
        </a:p>
      </dgm:t>
    </dgm:pt>
  </dgm:ptLst>
  <dgm:cxnLst>
    <dgm:cxn modelId="{9984B63D-CBC1-47E9-A66E-E834A49E2780}" type="presOf" srcId="{B79E260B-EFA9-447D-AD95-3F1B3C12E293}" destId="{6D820C11-D9D8-4764-81E0-C67DF2A2B100}" srcOrd="0" destOrd="0" presId="urn:microsoft.com/office/officeart/2005/8/layout/target3"/>
    <dgm:cxn modelId="{84FEDD7E-CAF4-4EB4-80D6-38DEFF8DB848}" srcId="{B79E260B-EFA9-447D-AD95-3F1B3C12E293}" destId="{19148749-E62B-4F76-B4C6-DA5435EE5522}" srcOrd="0" destOrd="0" parTransId="{FCEFCE3D-CAF0-43BF-AD02-A6AB021F25F2}" sibTransId="{9543F1C3-AFE9-47D2-8757-8B5246D554F3}"/>
    <dgm:cxn modelId="{080CC9AE-B56E-4854-8E0A-7D96571BF8EC}" type="presOf" srcId="{19148749-E62B-4F76-B4C6-DA5435EE5522}" destId="{7BEF7E6E-6B1D-4D98-B0D5-4B9FF87B8FCA}" srcOrd="0" destOrd="0" presId="urn:microsoft.com/office/officeart/2005/8/layout/target3"/>
    <dgm:cxn modelId="{3D2181F2-3F5E-4428-9163-F626AFE99309}" type="presOf" srcId="{19148749-E62B-4F76-B4C6-DA5435EE5522}" destId="{48A5D228-0AD3-4993-8F53-3FE7B4470A03}" srcOrd="1" destOrd="0" presId="urn:microsoft.com/office/officeart/2005/8/layout/target3"/>
    <dgm:cxn modelId="{D1C85DB7-FFD5-4A09-B93E-E6C1500C71B4}" type="presParOf" srcId="{6D820C11-D9D8-4764-81E0-C67DF2A2B100}" destId="{F8756150-DA84-42EA-86C9-85494B167776}" srcOrd="0" destOrd="0" presId="urn:microsoft.com/office/officeart/2005/8/layout/target3"/>
    <dgm:cxn modelId="{630164D2-3BE5-4874-A5BC-A001DA7D30AC}" type="presParOf" srcId="{6D820C11-D9D8-4764-81E0-C67DF2A2B100}" destId="{BAC76B4C-F70B-44CF-B046-54EB6A5604FB}" srcOrd="1" destOrd="0" presId="urn:microsoft.com/office/officeart/2005/8/layout/target3"/>
    <dgm:cxn modelId="{69E1FF5D-D13B-4AC3-BC23-87CC7B4DDE8F}" type="presParOf" srcId="{6D820C11-D9D8-4764-81E0-C67DF2A2B100}" destId="{7BEF7E6E-6B1D-4D98-B0D5-4B9FF87B8FCA}" srcOrd="2" destOrd="0" presId="urn:microsoft.com/office/officeart/2005/8/layout/target3"/>
    <dgm:cxn modelId="{B8C2BD7E-5D5C-4EDF-B476-C797E9C8B0FC}" type="presParOf" srcId="{6D820C11-D9D8-4764-81E0-C67DF2A2B100}" destId="{48A5D228-0AD3-4993-8F53-3FE7B4470A03}" srcOrd="3" destOrd="0" presId="urn:microsoft.com/office/officeart/2005/8/layout/target3"/>
  </dgm:cxnLst>
  <dgm:bg/>
  <dgm:whole/>
</dgm:dataModel>
</file>

<file path=ppt/diagrams/data7.xml><?xml version="1.0" encoding="utf-8"?>
<dgm:dataModel xmlns:dgm="http://schemas.openxmlformats.org/drawingml/2006/diagram" xmlns:a="http://schemas.openxmlformats.org/drawingml/2006/main">
  <dgm:ptLst>
    <dgm:pt modelId="{0CD35CC5-51E2-4484-8581-4EC9004596B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9CD0314C-1B76-4FE5-A6FA-ECD4EB716FC1}">
      <dgm:prSet custT="1"/>
      <dgm:spPr/>
      <dgm:t>
        <a:bodyPr/>
        <a:lstStyle/>
        <a:p>
          <a:pPr rtl="0"/>
          <a:r>
            <a:rPr lang="es-ES_tradnl" sz="2000" dirty="0" smtClean="0"/>
            <a:t>Impuesto a la renta</a:t>
          </a:r>
          <a:endParaRPr lang="es-EC" sz="2000" dirty="0"/>
        </a:p>
      </dgm:t>
    </dgm:pt>
    <dgm:pt modelId="{EA01729B-8DE8-4A66-811D-D8B585A63696}" type="parTrans" cxnId="{D22FCD0E-F820-4A67-9C69-14EE05FFFD9C}">
      <dgm:prSet/>
      <dgm:spPr/>
      <dgm:t>
        <a:bodyPr/>
        <a:lstStyle/>
        <a:p>
          <a:endParaRPr lang="es-EC"/>
        </a:p>
      </dgm:t>
    </dgm:pt>
    <dgm:pt modelId="{65E60F16-59F3-4378-9F99-A88BF4F488A2}" type="sibTrans" cxnId="{D22FCD0E-F820-4A67-9C69-14EE05FFFD9C}">
      <dgm:prSet/>
      <dgm:spPr/>
      <dgm:t>
        <a:bodyPr/>
        <a:lstStyle/>
        <a:p>
          <a:endParaRPr lang="es-EC"/>
        </a:p>
      </dgm:t>
    </dgm:pt>
    <dgm:pt modelId="{4E1E296A-D498-437C-A5A9-90BC4CD97200}" type="pres">
      <dgm:prSet presAssocID="{0CD35CC5-51E2-4484-8581-4EC9004596BA}" presName="Name0" presStyleCnt="0">
        <dgm:presLayoutVars>
          <dgm:chMax val="7"/>
          <dgm:dir/>
          <dgm:animLvl val="lvl"/>
          <dgm:resizeHandles val="exact"/>
        </dgm:presLayoutVars>
      </dgm:prSet>
      <dgm:spPr/>
      <dgm:t>
        <a:bodyPr/>
        <a:lstStyle/>
        <a:p>
          <a:endParaRPr lang="es-EC"/>
        </a:p>
      </dgm:t>
    </dgm:pt>
    <dgm:pt modelId="{D1AF2B51-97ED-4CAE-AC94-765D7BCAC770}" type="pres">
      <dgm:prSet presAssocID="{9CD0314C-1B76-4FE5-A6FA-ECD4EB716FC1}" presName="circle1" presStyleLbl="node1" presStyleIdx="0" presStyleCnt="1"/>
      <dgm:spPr/>
    </dgm:pt>
    <dgm:pt modelId="{9E4814E9-55EE-4AF2-B18D-BD6C88707E9E}" type="pres">
      <dgm:prSet presAssocID="{9CD0314C-1B76-4FE5-A6FA-ECD4EB716FC1}" presName="space" presStyleCnt="0"/>
      <dgm:spPr/>
    </dgm:pt>
    <dgm:pt modelId="{16BB0F2F-1BCD-48F1-B863-4A1375FCFB1C}" type="pres">
      <dgm:prSet presAssocID="{9CD0314C-1B76-4FE5-A6FA-ECD4EB716FC1}" presName="rect1" presStyleLbl="alignAcc1" presStyleIdx="0" presStyleCnt="1"/>
      <dgm:spPr/>
      <dgm:t>
        <a:bodyPr/>
        <a:lstStyle/>
        <a:p>
          <a:endParaRPr lang="es-EC"/>
        </a:p>
      </dgm:t>
    </dgm:pt>
    <dgm:pt modelId="{64BF0DDE-7ED6-48FA-91DC-B4D81B6149A7}" type="pres">
      <dgm:prSet presAssocID="{9CD0314C-1B76-4FE5-A6FA-ECD4EB716FC1}" presName="rect1ParTxNoCh" presStyleLbl="alignAcc1" presStyleIdx="0" presStyleCnt="1">
        <dgm:presLayoutVars>
          <dgm:chMax val="1"/>
          <dgm:bulletEnabled val="1"/>
        </dgm:presLayoutVars>
      </dgm:prSet>
      <dgm:spPr/>
      <dgm:t>
        <a:bodyPr/>
        <a:lstStyle/>
        <a:p>
          <a:endParaRPr lang="es-EC"/>
        </a:p>
      </dgm:t>
    </dgm:pt>
  </dgm:ptLst>
  <dgm:cxnLst>
    <dgm:cxn modelId="{DAE3C56D-E173-423E-9052-66B12B64BD7E}" type="presOf" srcId="{0CD35CC5-51E2-4484-8581-4EC9004596BA}" destId="{4E1E296A-D498-437C-A5A9-90BC4CD97200}" srcOrd="0" destOrd="0" presId="urn:microsoft.com/office/officeart/2005/8/layout/target3"/>
    <dgm:cxn modelId="{EF6D885F-EF0C-450B-90AF-7DE359405293}" type="presOf" srcId="{9CD0314C-1B76-4FE5-A6FA-ECD4EB716FC1}" destId="{16BB0F2F-1BCD-48F1-B863-4A1375FCFB1C}" srcOrd="0" destOrd="0" presId="urn:microsoft.com/office/officeart/2005/8/layout/target3"/>
    <dgm:cxn modelId="{D22FCD0E-F820-4A67-9C69-14EE05FFFD9C}" srcId="{0CD35CC5-51E2-4484-8581-4EC9004596BA}" destId="{9CD0314C-1B76-4FE5-A6FA-ECD4EB716FC1}" srcOrd="0" destOrd="0" parTransId="{EA01729B-8DE8-4A66-811D-D8B585A63696}" sibTransId="{65E60F16-59F3-4378-9F99-A88BF4F488A2}"/>
    <dgm:cxn modelId="{5CBC88A3-3958-457B-AD3F-98F4749D9E22}" type="presOf" srcId="{9CD0314C-1B76-4FE5-A6FA-ECD4EB716FC1}" destId="{64BF0DDE-7ED6-48FA-91DC-B4D81B6149A7}" srcOrd="1" destOrd="0" presId="urn:microsoft.com/office/officeart/2005/8/layout/target3"/>
    <dgm:cxn modelId="{6C79B2AA-2DF4-4964-964C-FA0923A1F405}" type="presParOf" srcId="{4E1E296A-D498-437C-A5A9-90BC4CD97200}" destId="{D1AF2B51-97ED-4CAE-AC94-765D7BCAC770}" srcOrd="0" destOrd="0" presId="urn:microsoft.com/office/officeart/2005/8/layout/target3"/>
    <dgm:cxn modelId="{62136345-2574-4276-A1C7-50A035B57962}" type="presParOf" srcId="{4E1E296A-D498-437C-A5A9-90BC4CD97200}" destId="{9E4814E9-55EE-4AF2-B18D-BD6C88707E9E}" srcOrd="1" destOrd="0" presId="urn:microsoft.com/office/officeart/2005/8/layout/target3"/>
    <dgm:cxn modelId="{AC662958-4291-417F-BFBA-2F02F4778802}" type="presParOf" srcId="{4E1E296A-D498-437C-A5A9-90BC4CD97200}" destId="{16BB0F2F-1BCD-48F1-B863-4A1375FCFB1C}" srcOrd="2" destOrd="0" presId="urn:microsoft.com/office/officeart/2005/8/layout/target3"/>
    <dgm:cxn modelId="{E5585D0E-223A-4BE4-B4C4-0FDED8B41F58}" type="presParOf" srcId="{4E1E296A-D498-437C-A5A9-90BC4CD97200}" destId="{64BF0DDE-7ED6-48FA-91DC-B4D81B6149A7}" srcOrd="3" destOrd="0" presId="urn:microsoft.com/office/officeart/2005/8/layout/target3"/>
  </dgm:cxnLst>
  <dgm:bg/>
  <dgm:whole/>
</dgm:dataModel>
</file>

<file path=ppt/diagrams/data8.xml><?xml version="1.0" encoding="utf-8"?>
<dgm:dataModel xmlns:dgm="http://schemas.openxmlformats.org/drawingml/2006/diagram" xmlns:a="http://schemas.openxmlformats.org/drawingml/2006/main">
  <dgm:ptLst>
    <dgm:pt modelId="{125F8D3E-F2CC-4224-9DB4-BC948250B22E}"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s-EC"/>
        </a:p>
      </dgm:t>
    </dgm:pt>
    <dgm:pt modelId="{8883D947-C4A3-4185-B36B-D1C5B38E453A}">
      <dgm:prSet custT="1"/>
      <dgm:spPr/>
      <dgm:t>
        <a:bodyPr/>
        <a:lstStyle/>
        <a:p>
          <a:pPr rtl="0"/>
          <a:r>
            <a:rPr lang="es-ES_tradnl" sz="2000" dirty="0" smtClean="0"/>
            <a:t>Ley de Cooperativas</a:t>
          </a:r>
          <a:endParaRPr lang="es-EC" sz="2000" dirty="0"/>
        </a:p>
      </dgm:t>
    </dgm:pt>
    <dgm:pt modelId="{9350D4C4-1FFB-4DFB-BB74-D7E27AC95578}" type="parTrans" cxnId="{52CE0566-BF99-473F-85CF-24B22B5850A4}">
      <dgm:prSet/>
      <dgm:spPr/>
      <dgm:t>
        <a:bodyPr/>
        <a:lstStyle/>
        <a:p>
          <a:endParaRPr lang="es-EC" sz="2000"/>
        </a:p>
      </dgm:t>
    </dgm:pt>
    <dgm:pt modelId="{7F0A5191-917F-4BD6-BC16-5649D8629F9F}" type="sibTrans" cxnId="{52CE0566-BF99-473F-85CF-24B22B5850A4}">
      <dgm:prSet/>
      <dgm:spPr/>
      <dgm:t>
        <a:bodyPr/>
        <a:lstStyle/>
        <a:p>
          <a:endParaRPr lang="es-EC" sz="2000"/>
        </a:p>
      </dgm:t>
    </dgm:pt>
    <dgm:pt modelId="{058B85D6-C742-4428-8761-C9922DB8BBBC}" type="pres">
      <dgm:prSet presAssocID="{125F8D3E-F2CC-4224-9DB4-BC948250B22E}" presName="Name0" presStyleCnt="0">
        <dgm:presLayoutVars>
          <dgm:chMax val="7"/>
          <dgm:dir/>
          <dgm:animLvl val="lvl"/>
          <dgm:resizeHandles val="exact"/>
        </dgm:presLayoutVars>
      </dgm:prSet>
      <dgm:spPr/>
      <dgm:t>
        <a:bodyPr/>
        <a:lstStyle/>
        <a:p>
          <a:endParaRPr lang="es-EC"/>
        </a:p>
      </dgm:t>
    </dgm:pt>
    <dgm:pt modelId="{A0FCB543-C18F-4DB3-B25D-DF99479018BA}" type="pres">
      <dgm:prSet presAssocID="{8883D947-C4A3-4185-B36B-D1C5B38E453A}" presName="circle1" presStyleLbl="node1" presStyleIdx="0" presStyleCnt="1"/>
      <dgm:spPr/>
    </dgm:pt>
    <dgm:pt modelId="{B6348CEE-69DA-4A28-9C3B-CA20EE6B7703}" type="pres">
      <dgm:prSet presAssocID="{8883D947-C4A3-4185-B36B-D1C5B38E453A}" presName="space" presStyleCnt="0"/>
      <dgm:spPr/>
    </dgm:pt>
    <dgm:pt modelId="{FFA48C7E-D56F-497E-9082-36ED57066F72}" type="pres">
      <dgm:prSet presAssocID="{8883D947-C4A3-4185-B36B-D1C5B38E453A}" presName="rect1" presStyleLbl="alignAcc1" presStyleIdx="0" presStyleCnt="1"/>
      <dgm:spPr/>
      <dgm:t>
        <a:bodyPr/>
        <a:lstStyle/>
        <a:p>
          <a:endParaRPr lang="es-EC"/>
        </a:p>
      </dgm:t>
    </dgm:pt>
    <dgm:pt modelId="{99EE050F-C3BF-4F13-A8E4-11F4EF920AE0}" type="pres">
      <dgm:prSet presAssocID="{8883D947-C4A3-4185-B36B-D1C5B38E453A}" presName="rect1ParTxNoCh" presStyleLbl="alignAcc1" presStyleIdx="0" presStyleCnt="1">
        <dgm:presLayoutVars>
          <dgm:chMax val="1"/>
          <dgm:bulletEnabled val="1"/>
        </dgm:presLayoutVars>
      </dgm:prSet>
      <dgm:spPr/>
      <dgm:t>
        <a:bodyPr/>
        <a:lstStyle/>
        <a:p>
          <a:endParaRPr lang="es-EC"/>
        </a:p>
      </dgm:t>
    </dgm:pt>
  </dgm:ptLst>
  <dgm:cxnLst>
    <dgm:cxn modelId="{52CE0566-BF99-473F-85CF-24B22B5850A4}" srcId="{125F8D3E-F2CC-4224-9DB4-BC948250B22E}" destId="{8883D947-C4A3-4185-B36B-D1C5B38E453A}" srcOrd="0" destOrd="0" parTransId="{9350D4C4-1FFB-4DFB-BB74-D7E27AC95578}" sibTransId="{7F0A5191-917F-4BD6-BC16-5649D8629F9F}"/>
    <dgm:cxn modelId="{EE52A6A7-6F8D-4991-8E77-E68FC34AF5A7}" type="presOf" srcId="{125F8D3E-F2CC-4224-9DB4-BC948250B22E}" destId="{058B85D6-C742-4428-8761-C9922DB8BBBC}" srcOrd="0" destOrd="0" presId="urn:microsoft.com/office/officeart/2005/8/layout/target3"/>
    <dgm:cxn modelId="{A05F4E87-4DEF-4402-B238-B958450C25A9}" type="presOf" srcId="{8883D947-C4A3-4185-B36B-D1C5B38E453A}" destId="{FFA48C7E-D56F-497E-9082-36ED57066F72}" srcOrd="0" destOrd="0" presId="urn:microsoft.com/office/officeart/2005/8/layout/target3"/>
    <dgm:cxn modelId="{A3734001-A345-4779-AC28-DAA6CBED5A48}" type="presOf" srcId="{8883D947-C4A3-4185-B36B-D1C5B38E453A}" destId="{99EE050F-C3BF-4F13-A8E4-11F4EF920AE0}" srcOrd="1" destOrd="0" presId="urn:microsoft.com/office/officeart/2005/8/layout/target3"/>
    <dgm:cxn modelId="{B9C3A6D5-43A5-4BEA-8006-A8D09A3B6C82}" type="presParOf" srcId="{058B85D6-C742-4428-8761-C9922DB8BBBC}" destId="{A0FCB543-C18F-4DB3-B25D-DF99479018BA}" srcOrd="0" destOrd="0" presId="urn:microsoft.com/office/officeart/2005/8/layout/target3"/>
    <dgm:cxn modelId="{E5A13865-41F6-4F61-AD7C-4DBF4F2CF36C}" type="presParOf" srcId="{058B85D6-C742-4428-8761-C9922DB8BBBC}" destId="{B6348CEE-69DA-4A28-9C3B-CA20EE6B7703}" srcOrd="1" destOrd="0" presId="urn:microsoft.com/office/officeart/2005/8/layout/target3"/>
    <dgm:cxn modelId="{A21164E4-4882-48B9-84D2-A1B167DDE1C4}" type="presParOf" srcId="{058B85D6-C742-4428-8761-C9922DB8BBBC}" destId="{FFA48C7E-D56F-497E-9082-36ED57066F72}" srcOrd="2" destOrd="0" presId="urn:microsoft.com/office/officeart/2005/8/layout/target3"/>
    <dgm:cxn modelId="{15E25BA7-6955-41D0-85A2-A8A3A7DDFAD2}" type="presParOf" srcId="{058B85D6-C742-4428-8761-C9922DB8BBBC}" destId="{99EE050F-C3BF-4F13-A8E4-11F4EF920AE0}" srcOrd="3" destOrd="0" presId="urn:microsoft.com/office/officeart/2005/8/layout/target3"/>
  </dgm:cxnLst>
  <dgm:bg/>
  <dgm:whole/>
</dgm:dataModel>
</file>

<file path=ppt/diagrams/data9.xml><?xml version="1.0" encoding="utf-8"?>
<dgm:dataModel xmlns:dgm="http://schemas.openxmlformats.org/drawingml/2006/diagram" xmlns:a="http://schemas.openxmlformats.org/drawingml/2006/main">
  <dgm:ptLst>
    <dgm:pt modelId="{24EBE841-9E68-4A21-868E-B59AA1B25ED4}"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EC"/>
        </a:p>
      </dgm:t>
    </dgm:pt>
    <dgm:pt modelId="{70F30AC7-DAF4-46B1-9D1D-863AECF6AB62}">
      <dgm:prSet/>
      <dgm:spPr/>
      <dgm:t>
        <a:bodyPr/>
        <a:lstStyle/>
        <a:p>
          <a:pPr rtl="0"/>
          <a:r>
            <a:rPr lang="es-ES" b="1" dirty="0" smtClean="0"/>
            <a:t>Estructura Organizacional</a:t>
          </a:r>
          <a:endParaRPr lang="es-EC" dirty="0"/>
        </a:p>
      </dgm:t>
    </dgm:pt>
    <dgm:pt modelId="{159B9569-9508-4F7D-B219-32C940410447}" type="parTrans" cxnId="{6A968A5E-6B5C-4A94-AB8B-C781C1D01F8E}">
      <dgm:prSet/>
      <dgm:spPr/>
      <dgm:t>
        <a:bodyPr/>
        <a:lstStyle/>
        <a:p>
          <a:endParaRPr lang="es-EC"/>
        </a:p>
      </dgm:t>
    </dgm:pt>
    <dgm:pt modelId="{68B15EF3-A023-44DA-8A92-9C13BD6B3D87}" type="sibTrans" cxnId="{6A968A5E-6B5C-4A94-AB8B-C781C1D01F8E}">
      <dgm:prSet/>
      <dgm:spPr/>
      <dgm:t>
        <a:bodyPr/>
        <a:lstStyle/>
        <a:p>
          <a:endParaRPr lang="es-EC"/>
        </a:p>
      </dgm:t>
    </dgm:pt>
    <dgm:pt modelId="{B689F4F8-224C-4E18-8F91-E018D321B510}" type="pres">
      <dgm:prSet presAssocID="{24EBE841-9E68-4A21-868E-B59AA1B25ED4}" presName="Name0" presStyleCnt="0">
        <dgm:presLayoutVars>
          <dgm:dir/>
          <dgm:resizeHandles val="exact"/>
        </dgm:presLayoutVars>
      </dgm:prSet>
      <dgm:spPr/>
      <dgm:t>
        <a:bodyPr/>
        <a:lstStyle/>
        <a:p>
          <a:endParaRPr lang="es-EC"/>
        </a:p>
      </dgm:t>
    </dgm:pt>
    <dgm:pt modelId="{14E3B0F5-5834-44FE-9454-81B4C3B1863A}" type="pres">
      <dgm:prSet presAssocID="{70F30AC7-DAF4-46B1-9D1D-863AECF6AB62}" presName="node" presStyleLbl="node1" presStyleIdx="0" presStyleCnt="1">
        <dgm:presLayoutVars>
          <dgm:bulletEnabled val="1"/>
        </dgm:presLayoutVars>
      </dgm:prSet>
      <dgm:spPr/>
      <dgm:t>
        <a:bodyPr/>
        <a:lstStyle/>
        <a:p>
          <a:endParaRPr lang="es-EC"/>
        </a:p>
      </dgm:t>
    </dgm:pt>
  </dgm:ptLst>
  <dgm:cxnLst>
    <dgm:cxn modelId="{97194576-2944-4DED-95FF-51FDE6A12260}" type="presOf" srcId="{70F30AC7-DAF4-46B1-9D1D-863AECF6AB62}" destId="{14E3B0F5-5834-44FE-9454-81B4C3B1863A}" srcOrd="0" destOrd="0" presId="urn:microsoft.com/office/officeart/2005/8/layout/process1"/>
    <dgm:cxn modelId="{6A968A5E-6B5C-4A94-AB8B-C781C1D01F8E}" srcId="{24EBE841-9E68-4A21-868E-B59AA1B25ED4}" destId="{70F30AC7-DAF4-46B1-9D1D-863AECF6AB62}" srcOrd="0" destOrd="0" parTransId="{159B9569-9508-4F7D-B219-32C940410447}" sibTransId="{68B15EF3-A023-44DA-8A92-9C13BD6B3D87}"/>
    <dgm:cxn modelId="{8C996565-3F5D-407A-A8A2-5A775A43A817}" type="presOf" srcId="{24EBE841-9E68-4A21-868E-B59AA1B25ED4}" destId="{B689F4F8-224C-4E18-8F91-E018D321B510}" srcOrd="0" destOrd="0" presId="urn:microsoft.com/office/officeart/2005/8/layout/process1"/>
    <dgm:cxn modelId="{0A8563B7-27D8-4FE2-ABFC-123B6918696C}" type="presParOf" srcId="{B689F4F8-224C-4E18-8F91-E018D321B510}" destId="{14E3B0F5-5834-44FE-9454-81B4C3B1863A}" srcOrd="0" destOrd="0" presId="urn:microsoft.com/office/officeart/2005/8/layout/process1"/>
  </dgm:cxnLst>
  <dgm:bg/>
  <dgm:whole/>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C59747-2653-4490-B988-EE772BE8664C}">
      <dsp:nvSpPr>
        <dsp:cNvPr id="0" name=""/>
        <dsp:cNvSpPr/>
      </dsp:nvSpPr>
      <dsp:spPr>
        <a:xfrm>
          <a:off x="449995" y="3003"/>
          <a:ext cx="2916684" cy="21772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s-ES" sz="2200" kern="1200" dirty="0" smtClean="0"/>
            <a:t>El sujeto activo de obligación tributaria es el Estado</a:t>
          </a:r>
          <a:endParaRPr lang="en-US" sz="2200" kern="1200" dirty="0"/>
        </a:p>
      </dsp:txBody>
      <dsp:txXfrm>
        <a:off x="449995" y="3003"/>
        <a:ext cx="2916684" cy="2177243"/>
      </dsp:txXfrm>
    </dsp:sp>
    <dsp:sp modelId="{07186197-84D0-4718-B93A-D29E11B920F1}">
      <dsp:nvSpPr>
        <dsp:cNvPr id="0" name=""/>
        <dsp:cNvSpPr/>
      </dsp:nvSpPr>
      <dsp:spPr>
        <a:xfrm>
          <a:off x="443228" y="2092711"/>
          <a:ext cx="2916684" cy="936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s-ES" sz="3300" b="1" kern="1200" dirty="0" smtClean="0"/>
            <a:t>Sujeto Activo</a:t>
          </a:r>
          <a:endParaRPr lang="en-US" sz="3300" kern="1200" dirty="0"/>
        </a:p>
      </dsp:txBody>
      <dsp:txXfrm>
        <a:off x="443228" y="2092711"/>
        <a:ext cx="2054003" cy="936214"/>
      </dsp:txXfrm>
    </dsp:sp>
    <dsp:sp modelId="{ABB0D750-050C-43C6-8971-62C3C778C05F}">
      <dsp:nvSpPr>
        <dsp:cNvPr id="0" name=""/>
        <dsp:cNvSpPr/>
      </dsp:nvSpPr>
      <dsp:spPr>
        <a:xfrm>
          <a:off x="2586507" y="2328956"/>
          <a:ext cx="1020839" cy="1020839"/>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706A2C-D21A-42E0-85E1-570761B91FC9}">
      <dsp:nvSpPr>
        <dsp:cNvPr id="0" name=""/>
        <dsp:cNvSpPr/>
      </dsp:nvSpPr>
      <dsp:spPr>
        <a:xfrm>
          <a:off x="3860253" y="3003"/>
          <a:ext cx="2916684" cy="21772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83820" rIns="27940" bIns="27940" numCol="1" spcCol="1270" anchor="t" anchorCtr="0">
          <a:noAutofit/>
        </a:bodyPr>
        <a:lstStyle/>
        <a:p>
          <a:pPr marL="228600" lvl="1" indent="-228600" algn="l" defTabSz="977900">
            <a:lnSpc>
              <a:spcPct val="90000"/>
            </a:lnSpc>
            <a:spcBef>
              <a:spcPct val="0"/>
            </a:spcBef>
            <a:spcAft>
              <a:spcPct val="15000"/>
            </a:spcAft>
            <a:buChar char="••"/>
          </a:pPr>
          <a:endParaRPr lang="en-US" sz="2200" kern="1200" dirty="0"/>
        </a:p>
        <a:p>
          <a:pPr marL="228600" lvl="1" indent="-228600" algn="l" defTabSz="977900">
            <a:lnSpc>
              <a:spcPct val="90000"/>
            </a:lnSpc>
            <a:spcBef>
              <a:spcPct val="0"/>
            </a:spcBef>
            <a:spcAft>
              <a:spcPct val="15000"/>
            </a:spcAft>
            <a:buChar char="••"/>
          </a:pPr>
          <a:r>
            <a:rPr lang="es-ES" sz="2200" kern="1200" smtClean="0"/>
            <a:t>Es la persona natural o jurídica que según la ley, está obligada al cumplimiento de la prestación tributaria</a:t>
          </a:r>
          <a:endParaRPr lang="es-ES" sz="2200" kern="1200" dirty="0"/>
        </a:p>
      </dsp:txBody>
      <dsp:txXfrm>
        <a:off x="3860253" y="3003"/>
        <a:ext cx="2916684" cy="2177243"/>
      </dsp:txXfrm>
    </dsp:sp>
    <dsp:sp modelId="{B1359E81-B58B-4B97-98CA-1B08C50561B3}">
      <dsp:nvSpPr>
        <dsp:cNvPr id="0" name=""/>
        <dsp:cNvSpPr/>
      </dsp:nvSpPr>
      <dsp:spPr>
        <a:xfrm>
          <a:off x="3860253" y="2180247"/>
          <a:ext cx="2916684" cy="9362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0" rIns="41910" bIns="0" numCol="1" spcCol="1270" anchor="ctr" anchorCtr="0">
          <a:noAutofit/>
        </a:bodyPr>
        <a:lstStyle/>
        <a:p>
          <a:pPr lvl="0" algn="l" defTabSz="1466850">
            <a:lnSpc>
              <a:spcPct val="90000"/>
            </a:lnSpc>
            <a:spcBef>
              <a:spcPct val="0"/>
            </a:spcBef>
            <a:spcAft>
              <a:spcPct val="35000"/>
            </a:spcAft>
          </a:pPr>
          <a:r>
            <a:rPr lang="es-ES" sz="3300" b="1" kern="1200" dirty="0" smtClean="0"/>
            <a:t>Sujeto Pasivo</a:t>
          </a:r>
          <a:endParaRPr lang="en-US" sz="3300" kern="1200" dirty="0"/>
        </a:p>
      </dsp:txBody>
      <dsp:txXfrm>
        <a:off x="3860253" y="2180247"/>
        <a:ext cx="2054003" cy="936214"/>
      </dsp:txXfrm>
    </dsp:sp>
    <dsp:sp modelId="{2DEE4BE1-97B8-4BF6-8AAB-B43F46DD6C2C}">
      <dsp:nvSpPr>
        <dsp:cNvPr id="0" name=""/>
        <dsp:cNvSpPr/>
      </dsp:nvSpPr>
      <dsp:spPr>
        <a:xfrm>
          <a:off x="5996764" y="2328956"/>
          <a:ext cx="1020839" cy="1020839"/>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203B5-631A-4AFE-8C95-38C74206C0D5}" type="datetimeFigureOut">
              <a:rPr lang="en-US" smtClean="0"/>
              <a:pPr/>
              <a:t>7/7/2010</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E19BB-86B5-4A52-A57D-ED3431FBC5B6}"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6CE19BB-86B5-4A52-A57D-ED3431FBC5B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D6CE19BB-86B5-4A52-A57D-ED3431FBC5B6}"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19" name="18 Marcador de pie de página"/>
          <p:cNvSpPr>
            <a:spLocks noGrp="1"/>
          </p:cNvSpPr>
          <p:nvPr>
            <p:ph type="ftr" sz="quarter" idx="11"/>
          </p:nvPr>
        </p:nvSpPr>
        <p:spPr/>
        <p:txBody>
          <a:bodyPr/>
          <a:lstStyle/>
          <a:p>
            <a:endParaRPr lang="en-US"/>
          </a:p>
        </p:txBody>
      </p:sp>
      <p:sp>
        <p:nvSpPr>
          <p:cNvPr id="27" name="26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transition>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transition>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1FFE5296-C0C6-4F05-903C-889EF0741D05}" type="slidenum">
              <a:rPr lang="en-US" smtClean="0"/>
              <a:pPr/>
              <a:t>‹Nº›</a:t>
            </a:fld>
            <a:endParaRPr lang="en-US"/>
          </a:p>
        </p:txBody>
      </p:sp>
    </p:spTree>
  </p:cSld>
  <p:clrMapOvr>
    <a:masterClrMapping/>
  </p:clrMapOvr>
  <p:transition>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B5ACA89-0F43-4A19-9EB0-C38381E13842}" type="datetimeFigureOut">
              <a:rPr lang="en-US" smtClean="0"/>
              <a:pPr/>
              <a:t>7/7/2010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a:xfrm>
            <a:off x="8077200" y="6356350"/>
            <a:ext cx="609600" cy="365125"/>
          </a:xfrm>
        </p:spPr>
        <p:txBody>
          <a:bodyPr/>
          <a:lstStyle/>
          <a:p>
            <a:fld id="{1FFE5296-C0C6-4F05-903C-889EF0741D05}" type="slidenum">
              <a:rPr lang="en-US" smtClean="0"/>
              <a:pPr/>
              <a:t>‹Nº›</a:t>
            </a:fld>
            <a:endParaRPr lang="en-US"/>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B5ACA89-0F43-4A19-9EB0-C38381E13842}" type="datetimeFigureOut">
              <a:rPr lang="en-US" smtClean="0"/>
              <a:pPr/>
              <a:t>7/7/2010</a:t>
            </a:fld>
            <a:endParaRPr lang="en-US"/>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FE5296-C0C6-4F05-903C-889EF0741D05}" type="slidenum">
              <a:rPr lang="en-US" smtClean="0"/>
              <a:pPr/>
              <a:t>‹Nº›</a:t>
            </a:fld>
            <a:endParaRPr lang="en-US"/>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ransition>
    <p:wheel spokes="1"/>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image" Target="../media/image14.png"/><Relationship Id="rId7" Type="http://schemas.openxmlformats.org/officeDocument/2006/relationships/diagramColors" Target="../diagrams/colors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Colors" Target="../diagrams/colors10.xml"/><Relationship Id="rId5" Type="http://schemas.openxmlformats.org/officeDocument/2006/relationships/diagramLayout" Target="../diagrams/layout9.xml"/><Relationship Id="rId10" Type="http://schemas.openxmlformats.org/officeDocument/2006/relationships/diagramQuickStyle" Target="../diagrams/quickStyle10.xml"/><Relationship Id="rId4" Type="http://schemas.openxmlformats.org/officeDocument/2006/relationships/diagramData" Target="../diagrams/data9.xml"/><Relationship Id="rId9"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diagramColors" Target="../diagrams/colors1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Data" Target="../diagrams/data13.xml"/><Relationship Id="rId7" Type="http://schemas.openxmlformats.org/officeDocument/2006/relationships/diagramData" Target="../diagrams/data14.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diagramColors" Target="../diagrams/colors14.xml"/><Relationship Id="rId4" Type="http://schemas.openxmlformats.org/officeDocument/2006/relationships/diagramLayout" Target="../diagrams/layout13.xml"/><Relationship Id="rId9"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QuickStyle" Target="../diagrams/quickStyle4.xml"/><Relationship Id="rId18" Type="http://schemas.openxmlformats.org/officeDocument/2006/relationships/diagramColors" Target="../diagrams/colors5.xml"/><Relationship Id="rId26" Type="http://schemas.openxmlformats.org/officeDocument/2006/relationships/diagramColors" Target="../diagrams/colors7.xml"/><Relationship Id="rId3" Type="http://schemas.openxmlformats.org/officeDocument/2006/relationships/diagramData" Target="../diagrams/data2.xml"/><Relationship Id="rId21" Type="http://schemas.openxmlformats.org/officeDocument/2006/relationships/diagramQuickStyle" Target="../diagrams/quickStyle6.xml"/><Relationship Id="rId7" Type="http://schemas.openxmlformats.org/officeDocument/2006/relationships/diagramData" Target="../diagrams/data3.xml"/><Relationship Id="rId12" Type="http://schemas.openxmlformats.org/officeDocument/2006/relationships/diagramLayout" Target="../diagrams/layout4.xml"/><Relationship Id="rId17" Type="http://schemas.openxmlformats.org/officeDocument/2006/relationships/diagramQuickStyle" Target="../diagrams/quickStyle5.xml"/><Relationship Id="rId25" Type="http://schemas.openxmlformats.org/officeDocument/2006/relationships/diagramQuickStyle" Target="../diagrams/quickStyle7.xml"/><Relationship Id="rId2" Type="http://schemas.openxmlformats.org/officeDocument/2006/relationships/image" Target="../media/image10.png"/><Relationship Id="rId16" Type="http://schemas.openxmlformats.org/officeDocument/2006/relationships/diagramLayout" Target="../diagrams/layout5.xml"/><Relationship Id="rId20" Type="http://schemas.openxmlformats.org/officeDocument/2006/relationships/diagramLayout" Target="../diagrams/layout6.xml"/><Relationship Id="rId29" Type="http://schemas.openxmlformats.org/officeDocument/2006/relationships/diagramQuickStyle" Target="../diagrams/quickStyle8.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Data" Target="../diagrams/data4.xml"/><Relationship Id="rId24" Type="http://schemas.openxmlformats.org/officeDocument/2006/relationships/diagramLayout" Target="../diagrams/layout7.xml"/><Relationship Id="rId5" Type="http://schemas.openxmlformats.org/officeDocument/2006/relationships/diagramQuickStyle" Target="../diagrams/quickStyle2.xml"/><Relationship Id="rId15" Type="http://schemas.openxmlformats.org/officeDocument/2006/relationships/diagramData" Target="../diagrams/data5.xml"/><Relationship Id="rId23" Type="http://schemas.openxmlformats.org/officeDocument/2006/relationships/diagramData" Target="../diagrams/data7.xml"/><Relationship Id="rId28" Type="http://schemas.openxmlformats.org/officeDocument/2006/relationships/diagramLayout" Target="../diagrams/layout8.xml"/><Relationship Id="rId10" Type="http://schemas.openxmlformats.org/officeDocument/2006/relationships/diagramColors" Target="../diagrams/colors3.xml"/><Relationship Id="rId19" Type="http://schemas.openxmlformats.org/officeDocument/2006/relationships/diagramData" Target="../diagrams/data6.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diagramColors" Target="../diagrams/colors4.xml"/><Relationship Id="rId22" Type="http://schemas.openxmlformats.org/officeDocument/2006/relationships/diagramColors" Target="../diagrams/colors6.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7.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609600"/>
            <a:ext cx="7772400" cy="1470025"/>
          </a:xfrm>
        </p:spPr>
        <p:txBody>
          <a:bodyPr>
            <a:normAutofit fontScale="90000"/>
          </a:bodyPr>
          <a:lstStyle/>
          <a:p>
            <a:r>
              <a:rPr lang="es-ES" b="1" dirty="0" smtClean="0"/>
              <a:t/>
            </a:r>
            <a:br>
              <a:rPr lang="es-ES" b="1" dirty="0" smtClean="0"/>
            </a:br>
            <a:r>
              <a:rPr lang="es-ES" b="1" dirty="0"/>
              <a:t/>
            </a:r>
            <a:br>
              <a:rPr lang="es-ES" b="1" dirty="0"/>
            </a:br>
            <a:r>
              <a:rPr lang="es-ES" b="1" dirty="0" smtClean="0"/>
              <a:t/>
            </a:r>
            <a:br>
              <a:rPr lang="es-ES" b="1" dirty="0" smtClean="0"/>
            </a:br>
            <a:r>
              <a:rPr lang="es-ES" b="1" dirty="0"/>
              <a:t/>
            </a:r>
            <a:br>
              <a:rPr lang="es-ES" b="1" dirty="0"/>
            </a:br>
            <a:r>
              <a:rPr lang="en-US" b="1" dirty="0" smtClean="0"/>
              <a:t/>
            </a:r>
            <a:br>
              <a:rPr lang="en-US" b="1" dirty="0" smtClean="0"/>
            </a:br>
            <a:endParaRPr lang="en-US" dirty="0"/>
          </a:p>
        </p:txBody>
      </p:sp>
      <p:sp>
        <p:nvSpPr>
          <p:cNvPr id="3" name="2 Subtítulo"/>
          <p:cNvSpPr>
            <a:spLocks noGrp="1"/>
          </p:cNvSpPr>
          <p:nvPr>
            <p:ph type="subTitle" idx="1"/>
          </p:nvPr>
        </p:nvSpPr>
        <p:spPr>
          <a:xfrm>
            <a:off x="-152400" y="1524000"/>
            <a:ext cx="8153400" cy="609600"/>
          </a:xfrm>
        </p:spPr>
        <p:txBody>
          <a:bodyPr>
            <a:normAutofit/>
          </a:bodyPr>
          <a:lstStyle/>
          <a:p>
            <a:r>
              <a:rPr lang="es-ES" b="1" dirty="0">
                <a:solidFill>
                  <a:schemeClr val="tx1"/>
                </a:solidFill>
                <a:latin typeface="Adobe Heiti Std R" pitchFamily="34" charset="-128"/>
                <a:ea typeface="Adobe Heiti Std R" pitchFamily="34" charset="-128"/>
              </a:rPr>
              <a:t>INSTITUTO DE CIENCIAS </a:t>
            </a:r>
            <a:r>
              <a:rPr lang="es-ES" b="1" dirty="0" smtClean="0">
                <a:solidFill>
                  <a:schemeClr val="tx1"/>
                </a:solidFill>
                <a:latin typeface="Adobe Heiti Std R" pitchFamily="34" charset="-128"/>
                <a:ea typeface="Adobe Heiti Std R" pitchFamily="34" charset="-128"/>
              </a:rPr>
              <a:t>MATEMÁTICAS</a:t>
            </a:r>
            <a:endParaRPr lang="en-US" b="1" dirty="0">
              <a:solidFill>
                <a:schemeClr val="tx1"/>
              </a:solidFill>
              <a:latin typeface="Adobe Heiti Std R" pitchFamily="34" charset="-128"/>
              <a:ea typeface="Adobe Heiti Std R" pitchFamily="34" charset="-128"/>
            </a:endParaRPr>
          </a:p>
        </p:txBody>
      </p:sp>
      <p:pic>
        <p:nvPicPr>
          <p:cNvPr id="1026" name="Picture 2" descr="nuevo logo espol"/>
          <p:cNvPicPr>
            <a:picLocks noChangeAspect="1" noChangeArrowheads="1"/>
          </p:cNvPicPr>
          <p:nvPr/>
        </p:nvPicPr>
        <p:blipFill>
          <a:blip r:embed="rId3" cstate="print"/>
          <a:srcRect/>
          <a:stretch>
            <a:fillRect/>
          </a:stretch>
        </p:blipFill>
        <p:spPr bwMode="auto">
          <a:xfrm>
            <a:off x="2971800" y="3048000"/>
            <a:ext cx="2971800" cy="2849672"/>
          </a:xfrm>
          <a:prstGeom prst="rect">
            <a:avLst/>
          </a:prstGeom>
          <a:noFill/>
          <a:ln w="9525">
            <a:solidFill>
              <a:schemeClr val="tx2">
                <a:lumMod val="60000"/>
                <a:lumOff val="40000"/>
              </a:schemeClr>
            </a:solidFill>
            <a:miter lim="800000"/>
            <a:headEnd/>
            <a:tailEnd/>
          </a:ln>
        </p:spPr>
      </p:pic>
      <p:sp>
        <p:nvSpPr>
          <p:cNvPr id="8" name="7 Rectángulo"/>
          <p:cNvSpPr/>
          <p:nvPr/>
        </p:nvSpPr>
        <p:spPr>
          <a:xfrm>
            <a:off x="762000" y="2286000"/>
            <a:ext cx="8001000" cy="461665"/>
          </a:xfrm>
          <a:prstGeom prst="rect">
            <a:avLst/>
          </a:prstGeom>
        </p:spPr>
        <p:txBody>
          <a:bodyPr wrap="square">
            <a:spAutoFit/>
          </a:bodyPr>
          <a:lstStyle/>
          <a:p>
            <a:pPr algn="ctr">
              <a:buNone/>
            </a:pPr>
            <a:r>
              <a:rPr lang="es-EC" sz="2400" b="1" dirty="0" smtClean="0">
                <a:latin typeface="Adobe Heiti Std R" pitchFamily="34" charset="-128"/>
                <a:ea typeface="Adobe Heiti Std R" pitchFamily="34" charset="-128"/>
              </a:rPr>
              <a:t>AUDITOR – CONTADOR PÚBLICO AUTORIZADO</a:t>
            </a:r>
          </a:p>
        </p:txBody>
      </p:sp>
    </p:spTree>
  </p:cSld>
  <p:clrMapOvr>
    <a:masterClrMapping/>
  </p:clrMapOvr>
  <p:transition>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9 Título"/>
          <p:cNvSpPr>
            <a:spLocks noGrp="1"/>
          </p:cNvSpPr>
          <p:nvPr>
            <p:ph type="title"/>
          </p:nvPr>
        </p:nvSpPr>
        <p:spPr>
          <a:xfrm>
            <a:off x="533400" y="990600"/>
            <a:ext cx="4191000" cy="1143000"/>
          </a:xfrm>
        </p:spPr>
        <p:txBody>
          <a:bodyPr>
            <a:normAutofit fontScale="90000"/>
          </a:bodyPr>
          <a:lstStyle/>
          <a:p>
            <a:pPr algn="ctr"/>
            <a:r>
              <a:rPr lang="es-EC" b="1" u="sng" dirty="0" smtClean="0">
                <a:solidFill>
                  <a:schemeClr val="tx2"/>
                </a:solidFill>
              </a:rPr>
              <a:t>DESCRIPCIÓN DE LA EMPRESA</a:t>
            </a:r>
            <a:endParaRPr lang="en-US" dirty="0">
              <a:solidFill>
                <a:schemeClr val="tx2"/>
              </a:solidFill>
            </a:endParaRPr>
          </a:p>
        </p:txBody>
      </p:sp>
      <p:sp>
        <p:nvSpPr>
          <p:cNvPr id="3" name="2 Marcador de contenido"/>
          <p:cNvSpPr>
            <a:spLocks noGrp="1"/>
          </p:cNvSpPr>
          <p:nvPr>
            <p:ph idx="1"/>
          </p:nvPr>
        </p:nvSpPr>
        <p:spPr>
          <a:xfrm>
            <a:off x="457200" y="2286000"/>
            <a:ext cx="8229600" cy="2971800"/>
          </a:xfrm>
        </p:spPr>
        <p:txBody>
          <a:bodyPr>
            <a:normAutofit/>
          </a:bodyPr>
          <a:lstStyle/>
          <a:p>
            <a:r>
              <a:rPr lang="es-ES" b="1" dirty="0" smtClean="0"/>
              <a:t>Giro ordinario del negocio</a:t>
            </a:r>
          </a:p>
          <a:p>
            <a:r>
              <a:rPr lang="es-ES" sz="2400" dirty="0" smtClean="0"/>
              <a:t>Comunitario y de cogestión empresarial.</a:t>
            </a:r>
          </a:p>
          <a:p>
            <a:r>
              <a:rPr lang="es-ES" sz="2400" dirty="0" smtClean="0"/>
              <a:t>No persigue finalidades de lucro</a:t>
            </a:r>
          </a:p>
          <a:p>
            <a:r>
              <a:rPr lang="es-ES" sz="2400" dirty="0" smtClean="0"/>
              <a:t>Coordinar las acciones y esfuerzos de carácter económico, intelectual, social y moral.</a:t>
            </a:r>
            <a:endParaRPr lang="es-ES" sz="2400" dirty="0"/>
          </a:p>
        </p:txBody>
      </p:sp>
      <p:pic>
        <p:nvPicPr>
          <p:cNvPr id="4099" name="Picture 3"/>
          <p:cNvPicPr>
            <a:picLocks noChangeAspect="1" noChangeArrowheads="1"/>
          </p:cNvPicPr>
          <p:nvPr/>
        </p:nvPicPr>
        <p:blipFill>
          <a:blip r:embed="rId2" cstate="print"/>
          <a:srcRect/>
          <a:stretch>
            <a:fillRect/>
          </a:stretch>
        </p:blipFill>
        <p:spPr bwMode="auto">
          <a:xfrm>
            <a:off x="5791200" y="990600"/>
            <a:ext cx="2163651" cy="16002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838200" y="5486400"/>
            <a:ext cx="3819525" cy="942975"/>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5257800" y="838200"/>
            <a:ext cx="2743200" cy="1727440"/>
          </a:xfrm>
          <a:prstGeom prst="rect">
            <a:avLst/>
          </a:prstGeom>
          <a:noFill/>
          <a:ln w="9525">
            <a:noFill/>
            <a:miter lim="800000"/>
            <a:headEnd/>
            <a:tailEnd/>
          </a:ln>
        </p:spPr>
      </p:pic>
      <p:sp>
        <p:nvSpPr>
          <p:cNvPr id="3" name="2 Marcador de contenido"/>
          <p:cNvSpPr>
            <a:spLocks noGrp="1"/>
          </p:cNvSpPr>
          <p:nvPr>
            <p:ph idx="1"/>
          </p:nvPr>
        </p:nvSpPr>
        <p:spPr>
          <a:xfrm>
            <a:off x="914400" y="990600"/>
            <a:ext cx="8229600" cy="4495800"/>
          </a:xfrm>
        </p:spPr>
        <p:txBody>
          <a:bodyPr/>
          <a:lstStyle/>
          <a:p>
            <a:r>
              <a:rPr lang="es-ES" sz="2400" dirty="0" smtClean="0"/>
              <a:t>Préstamos Ordinarios</a:t>
            </a:r>
          </a:p>
          <a:p>
            <a:r>
              <a:rPr lang="es-ES" sz="2400" dirty="0" smtClean="0"/>
              <a:t>Préstamos de Emergencia</a:t>
            </a:r>
          </a:p>
          <a:p>
            <a:r>
              <a:rPr lang="es-ES" sz="2400" dirty="0" smtClean="0"/>
              <a:t>Fondo Mortuorio</a:t>
            </a:r>
          </a:p>
          <a:p>
            <a:r>
              <a:rPr lang="es-ES" sz="2400" dirty="0" smtClean="0"/>
              <a:t>Fondo de Jubilación </a:t>
            </a:r>
          </a:p>
          <a:p>
            <a:r>
              <a:rPr lang="es-ES" sz="2400" dirty="0" smtClean="0"/>
              <a:t>Fondos Solidarios</a:t>
            </a:r>
            <a:endParaRPr lang="es-ES" sz="2400" dirty="0"/>
          </a:p>
        </p:txBody>
      </p:sp>
      <p:sp>
        <p:nvSpPr>
          <p:cNvPr id="12" name="11 Rectángulo"/>
          <p:cNvSpPr/>
          <p:nvPr/>
        </p:nvSpPr>
        <p:spPr>
          <a:xfrm>
            <a:off x="4191000" y="2438400"/>
            <a:ext cx="5181600" cy="523220"/>
          </a:xfrm>
          <a:prstGeom prst="rect">
            <a:avLst/>
          </a:prstGeom>
          <a:noFill/>
        </p:spPr>
        <p:txBody>
          <a:bodyPr wrap="squar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Ahorro y Crédito Mathew Ltda. </a:t>
            </a:r>
            <a:endParaRPr lang="es-E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pic>
        <p:nvPicPr>
          <p:cNvPr id="7" name="Picture 2"/>
          <p:cNvPicPr>
            <a:picLocks noChangeAspect="1" noChangeArrowheads="1"/>
          </p:cNvPicPr>
          <p:nvPr/>
        </p:nvPicPr>
        <p:blipFill>
          <a:blip r:embed="rId3" cstate="print"/>
          <a:srcRect l="24730" t="29872" r="24028" b="22342"/>
          <a:stretch>
            <a:fillRect/>
          </a:stretch>
        </p:blipFill>
        <p:spPr bwMode="auto">
          <a:xfrm>
            <a:off x="838200" y="3352800"/>
            <a:ext cx="4174802" cy="3141662"/>
          </a:xfrm>
          <a:prstGeom prst="rect">
            <a:avLst/>
          </a:prstGeom>
          <a:noFill/>
          <a:ln w="6350">
            <a:solidFill>
              <a:srgbClr val="000000"/>
            </a:solidFill>
            <a:miter lim="800000"/>
            <a:headEnd/>
            <a:tailEnd/>
          </a:ln>
          <a:effectLst/>
        </p:spPr>
      </p:pic>
      <p:graphicFrame>
        <p:nvGraphicFramePr>
          <p:cNvPr id="14" name="13 Diagrama"/>
          <p:cNvGraphicFramePr/>
          <p:nvPr/>
        </p:nvGraphicFramePr>
        <p:xfrm>
          <a:off x="5791200" y="4267200"/>
          <a:ext cx="2618409" cy="6741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8 Flecha circular"/>
          <p:cNvSpPr/>
          <p:nvPr/>
        </p:nvSpPr>
        <p:spPr>
          <a:xfrm rot="8477748">
            <a:off x="5083546" y="4341921"/>
            <a:ext cx="1371600" cy="1143000"/>
          </a:xfrm>
          <a:prstGeom prst="circularArrow">
            <a:avLst>
              <a:gd name="adj1" fmla="val 12500"/>
              <a:gd name="adj2" fmla="val 1142319"/>
              <a:gd name="adj3" fmla="val 20457681"/>
              <a:gd name="adj4" fmla="val 1448771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17" name="16 Diagrama"/>
          <p:cNvGraphicFramePr/>
          <p:nvPr/>
        </p:nvGraphicFramePr>
        <p:xfrm>
          <a:off x="609600" y="152400"/>
          <a:ext cx="3886200" cy="83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lgn="ctr">
              <a:buNone/>
            </a:pPr>
            <a:r>
              <a:rPr lang="es-ES" sz="4500" b="1" dirty="0" smtClean="0"/>
              <a:t>CAPÍTULO 3</a:t>
            </a:r>
          </a:p>
          <a:p>
            <a:pPr algn="ctr">
              <a:buNone/>
            </a:pPr>
            <a:r>
              <a:rPr lang="es-ES" sz="4500" b="1" dirty="0" smtClean="0"/>
              <a:t>PLANIFICACION</a:t>
            </a:r>
            <a:endParaRPr lang="en-US" sz="4500" dirty="0"/>
          </a:p>
        </p:txBody>
      </p:sp>
      <p:pic>
        <p:nvPicPr>
          <p:cNvPr id="4"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1524000"/>
            <a:ext cx="8229600" cy="408693"/>
          </a:xfrm>
          <a:prstGeom prst="rect">
            <a:avLst/>
          </a:prstGeom>
          <a:noFill/>
        </p:spPr>
      </p:pic>
      <p:pic>
        <p:nvPicPr>
          <p:cNvPr id="5"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4191000"/>
            <a:ext cx="8229600" cy="408693"/>
          </a:xfrm>
          <a:prstGeom prst="rect">
            <a:avLst/>
          </a:prstGeom>
          <a:noFill/>
        </p:spPr>
      </p:pic>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67512"/>
          </a:xfrm>
        </p:spPr>
        <p:txBody>
          <a:bodyPr>
            <a:normAutofit/>
          </a:bodyPr>
          <a:lstStyle/>
          <a:p>
            <a:pPr algn="ctr"/>
            <a:r>
              <a:rPr lang="es-EC" sz="4000" b="1" u="sng" dirty="0" smtClean="0">
                <a:solidFill>
                  <a:schemeClr val="tx2">
                    <a:lumMod val="75000"/>
                  </a:schemeClr>
                </a:solidFill>
              </a:rPr>
              <a:t>PLANIFICACION</a:t>
            </a:r>
            <a:r>
              <a:rPr lang="es-EC" sz="4000" b="1" dirty="0" smtClean="0">
                <a:solidFill>
                  <a:schemeClr val="tx2">
                    <a:lumMod val="75000"/>
                  </a:schemeClr>
                </a:solidFill>
              </a:rPr>
              <a:t> </a:t>
            </a:r>
            <a:endParaRPr lang="en-US" sz="4000" b="1" dirty="0">
              <a:solidFill>
                <a:schemeClr val="tx2">
                  <a:lumMod val="75000"/>
                </a:schemeClr>
              </a:solidFill>
            </a:endParaRPr>
          </a:p>
        </p:txBody>
      </p:sp>
      <p:sp>
        <p:nvSpPr>
          <p:cNvPr id="3" name="2 Marcador de contenido"/>
          <p:cNvSpPr>
            <a:spLocks noGrp="1"/>
          </p:cNvSpPr>
          <p:nvPr>
            <p:ph idx="1"/>
          </p:nvPr>
        </p:nvSpPr>
        <p:spPr>
          <a:xfrm>
            <a:off x="304800" y="1447800"/>
            <a:ext cx="3200400" cy="1142999"/>
          </a:xfrm>
        </p:spPr>
        <p:txBody>
          <a:bodyPr>
            <a:normAutofit/>
          </a:bodyPr>
          <a:lstStyle/>
          <a:p>
            <a:r>
              <a:rPr lang="es-ES" sz="2400" b="1" dirty="0" smtClean="0"/>
              <a:t>Objetivo</a:t>
            </a:r>
            <a:r>
              <a:rPr lang="es-ES" b="1" dirty="0" smtClean="0"/>
              <a:t> </a:t>
            </a:r>
            <a:r>
              <a:rPr lang="es-ES" sz="2400" b="1" dirty="0" smtClean="0"/>
              <a:t>General</a:t>
            </a:r>
            <a:endParaRPr lang="en-US" sz="2400" dirty="0" smtClean="0"/>
          </a:p>
          <a:p>
            <a:endParaRPr lang="en-US" dirty="0" smtClean="0"/>
          </a:p>
        </p:txBody>
      </p:sp>
      <p:sp>
        <p:nvSpPr>
          <p:cNvPr id="4" name="3 Rectángulo"/>
          <p:cNvSpPr/>
          <p:nvPr/>
        </p:nvSpPr>
        <p:spPr>
          <a:xfrm rot="16200000">
            <a:off x="-316468" y="3865602"/>
            <a:ext cx="3048000" cy="1107996"/>
          </a:xfrm>
          <a:prstGeom prst="rect">
            <a:avLst/>
          </a:prstGeom>
        </p:spPr>
        <p:txBody>
          <a:bodyPr wrap="square">
            <a:spAutoFit/>
          </a:bodyPr>
          <a:lstStyle/>
          <a:p>
            <a:pPr algn="ctr"/>
            <a:r>
              <a:rPr lang="es-ES" sz="2400" b="1" dirty="0" smtClean="0"/>
              <a:t>Objetivos Específicos</a:t>
            </a:r>
            <a:endParaRPr lang="en-US" sz="2400" dirty="0" smtClean="0"/>
          </a:p>
          <a:p>
            <a:r>
              <a:rPr lang="es-ES" b="1" dirty="0" smtClean="0"/>
              <a:t> </a:t>
            </a:r>
            <a:endParaRPr lang="en-US" dirty="0" smtClean="0"/>
          </a:p>
        </p:txBody>
      </p:sp>
      <p:sp>
        <p:nvSpPr>
          <p:cNvPr id="5" name="4 Rectángulo"/>
          <p:cNvSpPr/>
          <p:nvPr/>
        </p:nvSpPr>
        <p:spPr>
          <a:xfrm>
            <a:off x="3200400" y="1524000"/>
            <a:ext cx="5562600" cy="646331"/>
          </a:xfrm>
          <a:prstGeom prst="rect">
            <a:avLst/>
          </a:prstGeom>
          <a:ln w="38100">
            <a:solidFill>
              <a:schemeClr val="accent1"/>
            </a:solidFill>
          </a:ln>
        </p:spPr>
        <p:txBody>
          <a:bodyPr wrap="square">
            <a:spAutoFit/>
          </a:bodyPr>
          <a:lstStyle/>
          <a:p>
            <a:pPr lvl="0"/>
            <a:r>
              <a:rPr lang="es-ES" dirty="0" smtClean="0"/>
              <a:t>Elaborar un informe de cumplimiento tributario de la Cooperativa de Ahorro y Crédito </a:t>
            </a:r>
            <a:r>
              <a:rPr lang="es-ES" dirty="0" err="1" smtClean="0"/>
              <a:t>Mathews</a:t>
            </a:r>
            <a:r>
              <a:rPr lang="es-ES" dirty="0" smtClean="0"/>
              <a:t> </a:t>
            </a:r>
            <a:r>
              <a:rPr lang="es-ES" dirty="0" err="1" smtClean="0"/>
              <a:t>Ltda</a:t>
            </a:r>
            <a:endParaRPr lang="en-US" dirty="0"/>
          </a:p>
        </p:txBody>
      </p:sp>
      <p:sp>
        <p:nvSpPr>
          <p:cNvPr id="6" name="5 Rectángulo"/>
          <p:cNvSpPr/>
          <p:nvPr/>
        </p:nvSpPr>
        <p:spPr>
          <a:xfrm>
            <a:off x="1752600" y="2743200"/>
            <a:ext cx="7086600" cy="3733800"/>
          </a:xfrm>
          <a:prstGeom prst="rect">
            <a:avLst/>
          </a:prstGeom>
          <a:ln w="38100" cmpd="sng">
            <a:solidFill>
              <a:schemeClr val="accent1"/>
            </a:solidFill>
            <a:prstDash val="solid"/>
          </a:ln>
        </p:spPr>
        <p:txBody>
          <a:bodyPr wrap="square">
            <a:spAutoFit/>
          </a:bodyPr>
          <a:lstStyle/>
          <a:p>
            <a:pPr lvl="0" algn="just">
              <a:buFont typeface="Arial" pitchFamily="34" charset="0"/>
              <a:buChar char="•"/>
            </a:pPr>
            <a:r>
              <a:rPr lang="es-ES" dirty="0" smtClean="0"/>
              <a:t>Verificar  cumplimiento de las obligaciones tributarias en los periodos establecidos.</a:t>
            </a:r>
            <a:endParaRPr lang="en-US" dirty="0" smtClean="0"/>
          </a:p>
          <a:p>
            <a:pPr lvl="0" algn="just">
              <a:buFont typeface="Arial" pitchFamily="34" charset="0"/>
              <a:buChar char="•"/>
            </a:pPr>
            <a:endParaRPr lang="es-ES" dirty="0" smtClean="0"/>
          </a:p>
          <a:p>
            <a:pPr lvl="0" algn="just">
              <a:buFont typeface="Arial" pitchFamily="34" charset="0"/>
              <a:buChar char="•"/>
            </a:pPr>
            <a:r>
              <a:rPr lang="es-ES" dirty="0" smtClean="0"/>
              <a:t>Revisar documentación soporte y analizar saldos de cuentas para corroborar la cancelación del impuesto.</a:t>
            </a:r>
          </a:p>
          <a:p>
            <a:pPr lvl="0" algn="just">
              <a:buFont typeface="Arial" pitchFamily="34" charset="0"/>
              <a:buChar char="•"/>
            </a:pPr>
            <a:endParaRPr lang="en-US" dirty="0" smtClean="0"/>
          </a:p>
          <a:p>
            <a:pPr lvl="0" algn="just">
              <a:buFont typeface="Arial" pitchFamily="34" charset="0"/>
              <a:buChar char="•"/>
            </a:pPr>
            <a:r>
              <a:rPr lang="es-ES" dirty="0" smtClean="0"/>
              <a:t>Realizar pruebas y recopilar evidencia suficiente para emitir opiniones respecto a las debilidades encontradas en caso de que existan.</a:t>
            </a:r>
          </a:p>
          <a:p>
            <a:pPr lvl="0" algn="just">
              <a:buFont typeface="Arial" pitchFamily="34" charset="0"/>
              <a:buChar char="•"/>
            </a:pPr>
            <a:endParaRPr lang="en-US" dirty="0" smtClean="0"/>
          </a:p>
          <a:p>
            <a:pPr lvl="0" algn="just">
              <a:buFont typeface="Arial" pitchFamily="34" charset="0"/>
              <a:buChar char="•"/>
            </a:pPr>
            <a:r>
              <a:rPr lang="es-ES" dirty="0" smtClean="0"/>
              <a:t>Preparar un memorando o informe con el resultado del trabajo, las conclusiones alcanzadas y los comentarios acerca de la solidez y/o debilidades encontradas.</a:t>
            </a:r>
            <a:endParaRPr lang="en-US" dirty="0" smtClean="0"/>
          </a:p>
        </p:txBody>
      </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5112"/>
          </a:xfrm>
        </p:spPr>
        <p:txBody>
          <a:bodyPr>
            <a:normAutofit fontScale="90000"/>
          </a:bodyPr>
          <a:lstStyle/>
          <a:p>
            <a:pPr algn="ctr"/>
            <a:r>
              <a:rPr lang="es-EC" sz="4000" b="1" u="sng" dirty="0" smtClean="0">
                <a:solidFill>
                  <a:schemeClr val="tx2">
                    <a:lumMod val="75000"/>
                  </a:schemeClr>
                </a:solidFill>
              </a:rPr>
              <a:t>PLANIFICACION</a:t>
            </a:r>
            <a:endParaRPr lang="en-US" sz="4000" u="sng" dirty="0"/>
          </a:p>
        </p:txBody>
      </p:sp>
      <p:sp>
        <p:nvSpPr>
          <p:cNvPr id="3" name="2 Marcador de contenido"/>
          <p:cNvSpPr>
            <a:spLocks noGrp="1"/>
          </p:cNvSpPr>
          <p:nvPr>
            <p:ph idx="1"/>
          </p:nvPr>
        </p:nvSpPr>
        <p:spPr>
          <a:xfrm>
            <a:off x="2286000" y="1371600"/>
            <a:ext cx="6172200" cy="2057400"/>
          </a:xfrm>
        </p:spPr>
        <p:txBody>
          <a:bodyPr>
            <a:normAutofit fontScale="40000" lnSpcReduction="20000"/>
          </a:bodyPr>
          <a:lstStyle/>
          <a:p>
            <a:pPr algn="just">
              <a:buNone/>
            </a:pPr>
            <a:r>
              <a:rPr lang="es-ES" sz="4900" dirty="0" smtClean="0"/>
              <a:t>Cuentas que son utilizadas para el pago de los impuestos </a:t>
            </a:r>
          </a:p>
          <a:p>
            <a:pPr algn="just"/>
            <a:r>
              <a:rPr lang="es-ES" sz="4900" dirty="0" smtClean="0"/>
              <a:t>Impuesto a la Renta, Impuesto al valor agregado, Retención a la Fuente, Retención del IVA, </a:t>
            </a:r>
          </a:p>
          <a:p>
            <a:pPr algn="just"/>
            <a:r>
              <a:rPr lang="es-ES" sz="4900" dirty="0" smtClean="0"/>
              <a:t>Verificar pago de los impuestos en los plazos establecidos en la LORTI y en su respectivo reglamento.</a:t>
            </a:r>
            <a:endParaRPr lang="en-US" sz="4900" dirty="0" smtClean="0"/>
          </a:p>
        </p:txBody>
      </p:sp>
      <p:pic>
        <p:nvPicPr>
          <p:cNvPr id="4" name="Picture 2"/>
          <p:cNvPicPr>
            <a:picLocks noChangeAspect="1" noChangeArrowheads="1"/>
          </p:cNvPicPr>
          <p:nvPr/>
        </p:nvPicPr>
        <p:blipFill>
          <a:blip r:embed="rId2" cstate="print"/>
          <a:srcRect/>
          <a:stretch>
            <a:fillRect/>
          </a:stretch>
        </p:blipFill>
        <p:spPr bwMode="auto">
          <a:xfrm>
            <a:off x="457200" y="1524000"/>
            <a:ext cx="1828800" cy="152590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28600" y="3962400"/>
            <a:ext cx="1592239" cy="2133600"/>
          </a:xfrm>
          <a:prstGeom prst="rect">
            <a:avLst/>
          </a:prstGeom>
          <a:noFill/>
          <a:ln w="9525">
            <a:noFill/>
            <a:miter lim="800000"/>
            <a:headEnd/>
            <a:tailEnd/>
          </a:ln>
        </p:spPr>
      </p:pic>
      <p:sp>
        <p:nvSpPr>
          <p:cNvPr id="6" name="5 Rectángulo"/>
          <p:cNvSpPr/>
          <p:nvPr/>
        </p:nvSpPr>
        <p:spPr>
          <a:xfrm>
            <a:off x="1828800" y="3124200"/>
            <a:ext cx="6934200" cy="3570208"/>
          </a:xfrm>
          <a:prstGeom prst="rect">
            <a:avLst/>
          </a:prstGeom>
        </p:spPr>
        <p:txBody>
          <a:bodyPr wrap="square">
            <a:spAutoFit/>
          </a:bodyPr>
          <a:lstStyle/>
          <a:p>
            <a:pPr algn="just"/>
            <a:r>
              <a:rPr lang="es-ES" dirty="0" smtClean="0"/>
              <a:t> </a:t>
            </a:r>
            <a:endParaRPr lang="es-ES" b="1" dirty="0" smtClean="0"/>
          </a:p>
          <a:p>
            <a:pPr algn="just"/>
            <a:r>
              <a:rPr lang="es-ES" b="1" dirty="0" smtClean="0"/>
              <a:t>Riesgo inherente:</a:t>
            </a:r>
            <a:r>
              <a:rPr lang="es-ES" dirty="0" smtClean="0"/>
              <a:t> Es el riesgo de una falta importante de cumplimiento a los requisitos especificados en la LRTI pudiese ocurrir y no ser prevenido ni detectado a tiempo</a:t>
            </a:r>
          </a:p>
          <a:p>
            <a:pPr algn="just"/>
            <a:r>
              <a:rPr lang="es-ES" b="1" dirty="0" smtClean="0"/>
              <a:t> </a:t>
            </a:r>
            <a:endParaRPr lang="en-US" sz="2800" dirty="0" smtClean="0"/>
          </a:p>
          <a:p>
            <a:pPr algn="just"/>
            <a:r>
              <a:rPr lang="es-ES" b="1" dirty="0" smtClean="0"/>
              <a:t>Riesgo de Control:</a:t>
            </a:r>
            <a:r>
              <a:rPr lang="es-ES" dirty="0" smtClean="0"/>
              <a:t> Es el riesgo de que un incumplimiento importante pudiera ocurrir y no ser prevenido o detectado oportunamente por los controles del Contribuyente</a:t>
            </a:r>
          </a:p>
          <a:p>
            <a:pPr algn="just"/>
            <a:endParaRPr lang="en-US" sz="2800" dirty="0" smtClean="0"/>
          </a:p>
          <a:p>
            <a:pPr algn="just"/>
            <a:r>
              <a:rPr lang="es-ES" b="1" dirty="0" smtClean="0"/>
              <a:t>Riesgo de Detección:</a:t>
            </a:r>
            <a:r>
              <a:rPr lang="es-ES" dirty="0" smtClean="0"/>
              <a:t> Es el riesgo de que los procedimientos del profesional lo lleven a la conclusión de que no existe una falta importante de incumplimiento, cuando de hecho existe. </a:t>
            </a:r>
            <a:endParaRPr lang="en-US" sz="4000" dirty="0" smtClean="0"/>
          </a:p>
        </p:txBody>
      </p:sp>
      <p:sp>
        <p:nvSpPr>
          <p:cNvPr id="8" name="7 Rectángulo"/>
          <p:cNvSpPr/>
          <p:nvPr/>
        </p:nvSpPr>
        <p:spPr>
          <a:xfrm>
            <a:off x="228600" y="3124200"/>
            <a:ext cx="2047676" cy="369332"/>
          </a:xfrm>
          <a:prstGeom prst="rect">
            <a:avLst/>
          </a:prstGeom>
        </p:spPr>
        <p:txBody>
          <a:bodyPr wrap="none">
            <a:spAutoFit/>
          </a:bodyPr>
          <a:lstStyle/>
          <a:p>
            <a:r>
              <a:rPr lang="es-ES" b="1" dirty="0" smtClean="0">
                <a:solidFill>
                  <a:schemeClr val="tx2">
                    <a:lumMod val="75000"/>
                  </a:schemeClr>
                </a:solidFill>
              </a:rPr>
              <a:t>Riesgo de Auditoría</a:t>
            </a:r>
            <a:endParaRPr lang="en-US" dirty="0" smtClean="0">
              <a:solidFill>
                <a:schemeClr val="tx2">
                  <a:lumMod val="75000"/>
                </a:schemeClr>
              </a:solidFill>
            </a:endParaRPr>
          </a:p>
        </p:txBody>
      </p:sp>
      <p:sp>
        <p:nvSpPr>
          <p:cNvPr id="9" name="8 Rectángulo"/>
          <p:cNvSpPr/>
          <p:nvPr/>
        </p:nvSpPr>
        <p:spPr>
          <a:xfrm>
            <a:off x="304800" y="1066800"/>
            <a:ext cx="1981200" cy="369332"/>
          </a:xfrm>
          <a:prstGeom prst="rect">
            <a:avLst/>
          </a:prstGeom>
        </p:spPr>
        <p:txBody>
          <a:bodyPr wrap="square">
            <a:spAutoFit/>
          </a:bodyPr>
          <a:lstStyle/>
          <a:p>
            <a:pPr algn="ctr">
              <a:buNone/>
            </a:pPr>
            <a:r>
              <a:rPr lang="es-ES" b="1" dirty="0" smtClean="0">
                <a:solidFill>
                  <a:schemeClr val="tx2">
                    <a:lumMod val="75000"/>
                  </a:schemeClr>
                </a:solidFill>
              </a:rPr>
              <a:t>Alcance</a:t>
            </a:r>
            <a:endParaRPr lang="en-US" dirty="0" smtClean="0">
              <a:solidFill>
                <a:schemeClr val="tx2">
                  <a:lumMod val="75000"/>
                </a:schemeClr>
              </a:solidFill>
            </a:endParaRP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24600" y="1066800"/>
            <a:ext cx="309700" cy="523220"/>
          </a:xfrm>
          <a:prstGeom prst="rect">
            <a:avLst/>
          </a:prstGeom>
          <a:noFill/>
        </p:spPr>
        <p:txBody>
          <a:bodyPr wrap="none" lIns="91440" tIns="45720" rIns="91440" bIns="45720">
            <a:spAutoFit/>
          </a:bodyPr>
          <a:lstStyle/>
          <a:p>
            <a:pPr algn="ctr">
              <a:buFont typeface="Arial" pitchFamily="34" charset="0"/>
              <a:buChar char="•"/>
            </a:pPr>
            <a:endParaRPr lang="es-E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nvGrpSpPr>
          <p:cNvPr id="7" name="22 Grupo"/>
          <p:cNvGrpSpPr/>
          <p:nvPr/>
        </p:nvGrpSpPr>
        <p:grpSpPr>
          <a:xfrm>
            <a:off x="3100245" y="3352800"/>
            <a:ext cx="746030" cy="1065758"/>
            <a:chOff x="1" y="520"/>
            <a:chExt cx="746030" cy="1065758"/>
          </a:xfrm>
        </p:grpSpPr>
        <p:sp>
          <p:nvSpPr>
            <p:cNvPr id="8" name="7 Cheurón">
              <a:hlinkClick r:id="rId3" action="ppaction://hlinksldjump"/>
            </p:cNvPr>
            <p:cNvSpPr/>
            <p:nvPr/>
          </p:nvSpPr>
          <p:spPr>
            <a:xfrm rot="5400000">
              <a:off x="-159863" y="160384"/>
              <a:ext cx="1065758" cy="746030"/>
            </a:xfrm>
            <a:prstGeom prst="chevron">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9"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400" b="1" kern="1200" dirty="0" smtClean="0"/>
                <a:t>Activos fijos</a:t>
              </a:r>
              <a:endParaRPr lang="es-ES" sz="1400" b="1" kern="1200" dirty="0"/>
            </a:p>
          </p:txBody>
        </p:sp>
      </p:grpSp>
      <p:grpSp>
        <p:nvGrpSpPr>
          <p:cNvPr id="10" name="25 Grupo"/>
          <p:cNvGrpSpPr/>
          <p:nvPr/>
        </p:nvGrpSpPr>
        <p:grpSpPr>
          <a:xfrm>
            <a:off x="3862245" y="3352800"/>
            <a:ext cx="3839131" cy="692742"/>
            <a:chOff x="746029" y="1"/>
            <a:chExt cx="3839131" cy="692742"/>
          </a:xfrm>
        </p:grpSpPr>
        <p:sp>
          <p:nvSpPr>
            <p:cNvPr id="11" name="10 Redondear rectángulo de esquina del mismo lado"/>
            <p:cNvSpPr/>
            <p:nvPr/>
          </p:nvSpPr>
          <p:spPr>
            <a:xfrm rot="5400000">
              <a:off x="2319224" y="-1573194"/>
              <a:ext cx="692742" cy="3839131"/>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dondear rectángulo de esquina del mismo lado 4"/>
            <p:cNvSpPr/>
            <p:nvPr/>
          </p:nvSpPr>
          <p:spPr>
            <a:xfrm>
              <a:off x="746030" y="33817"/>
              <a:ext cx="3805314" cy="625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57150" lvl="1" indent="-57150" algn="l" defTabSz="400050">
                <a:lnSpc>
                  <a:spcPct val="90000"/>
                </a:lnSpc>
                <a:spcBef>
                  <a:spcPct val="0"/>
                </a:spcBef>
                <a:spcAft>
                  <a:spcPct val="15000"/>
                </a:spcAft>
                <a:buChar char="••"/>
              </a:pPr>
              <a:endParaRPr lang="es-ES" sz="900" kern="1200" dirty="0"/>
            </a:p>
            <a:p>
              <a:pPr>
                <a:buFont typeface="Arial" pitchFamily="34" charset="0"/>
                <a:buChar char="•"/>
              </a:pPr>
              <a:r>
                <a:rPr lang="es-ES"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Depreciación</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de</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Activos</a:t>
              </a:r>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s-ES" b="1"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Fijos</a:t>
              </a:r>
            </a:p>
          </p:txBody>
        </p:sp>
      </p:grpSp>
      <p:grpSp>
        <p:nvGrpSpPr>
          <p:cNvPr id="13" name="28 Grupo"/>
          <p:cNvGrpSpPr/>
          <p:nvPr/>
        </p:nvGrpSpPr>
        <p:grpSpPr>
          <a:xfrm>
            <a:off x="3100245" y="4267200"/>
            <a:ext cx="746030" cy="1065758"/>
            <a:chOff x="1" y="520"/>
            <a:chExt cx="746030" cy="1065758"/>
          </a:xfrm>
        </p:grpSpPr>
        <p:sp>
          <p:nvSpPr>
            <p:cNvPr id="14" name="13 Cheurón"/>
            <p:cNvSpPr/>
            <p:nvPr/>
          </p:nvSpPr>
          <p:spPr>
            <a:xfrm rot="5400000">
              <a:off x="-159863" y="160384"/>
              <a:ext cx="1065758" cy="746030"/>
            </a:xfrm>
            <a:prstGeom prst="chevron">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5"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400" b="1" kern="1200" dirty="0" smtClean="0"/>
                <a:t>Gastos</a:t>
              </a:r>
              <a:endParaRPr lang="es-ES" sz="1400" b="1" kern="1200" dirty="0"/>
            </a:p>
          </p:txBody>
        </p:sp>
      </p:grpSp>
      <p:grpSp>
        <p:nvGrpSpPr>
          <p:cNvPr id="16" name="31 Grupo"/>
          <p:cNvGrpSpPr/>
          <p:nvPr/>
        </p:nvGrpSpPr>
        <p:grpSpPr>
          <a:xfrm>
            <a:off x="3100245" y="5181600"/>
            <a:ext cx="746030" cy="1065758"/>
            <a:chOff x="1" y="520"/>
            <a:chExt cx="746030" cy="1065758"/>
          </a:xfrm>
        </p:grpSpPr>
        <p:sp>
          <p:nvSpPr>
            <p:cNvPr id="17" name="16 Cheurón"/>
            <p:cNvSpPr/>
            <p:nvPr/>
          </p:nvSpPr>
          <p:spPr>
            <a:xfrm rot="5400000">
              <a:off x="-159863" y="160384"/>
              <a:ext cx="1065758" cy="746030"/>
            </a:xfrm>
            <a:prstGeom prst="chevron">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8"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400" b="1" kern="1200" dirty="0" smtClean="0"/>
                <a:t>Ingresos</a:t>
              </a:r>
              <a:endParaRPr lang="es-ES" sz="1400" b="1" kern="1200" dirty="0"/>
            </a:p>
          </p:txBody>
        </p:sp>
      </p:grpSp>
      <p:grpSp>
        <p:nvGrpSpPr>
          <p:cNvPr id="19" name="34 Grupo"/>
          <p:cNvGrpSpPr/>
          <p:nvPr/>
        </p:nvGrpSpPr>
        <p:grpSpPr>
          <a:xfrm>
            <a:off x="3862245" y="4267200"/>
            <a:ext cx="3839131" cy="692742"/>
            <a:chOff x="746029" y="1"/>
            <a:chExt cx="3839131" cy="692742"/>
          </a:xfrm>
        </p:grpSpPr>
        <p:sp>
          <p:nvSpPr>
            <p:cNvPr id="20" name="19 Redondear rectángulo de esquina del mismo lado"/>
            <p:cNvSpPr/>
            <p:nvPr/>
          </p:nvSpPr>
          <p:spPr>
            <a:xfrm rot="5400000">
              <a:off x="2319224" y="-1573194"/>
              <a:ext cx="692742" cy="3839131"/>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dondear rectángulo de esquina del mismo lado 4"/>
            <p:cNvSpPr/>
            <p:nvPr/>
          </p:nvSpPr>
          <p:spPr>
            <a:xfrm>
              <a:off x="746030" y="33817"/>
              <a:ext cx="3805314" cy="625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57150" lvl="1" indent="-57150" algn="l" defTabSz="400050">
                <a:lnSpc>
                  <a:spcPct val="90000"/>
                </a:lnSpc>
                <a:spcBef>
                  <a:spcPct val="0"/>
                </a:spcBef>
                <a:spcAft>
                  <a:spcPct val="15000"/>
                </a:spcAft>
                <a:buChar char="••"/>
              </a:pPr>
              <a:endParaRPr lang="es-ES" sz="900" kern="1200" dirty="0"/>
            </a:p>
          </p:txBody>
        </p:sp>
      </p:grpSp>
      <p:grpSp>
        <p:nvGrpSpPr>
          <p:cNvPr id="22" name="37 Grupo"/>
          <p:cNvGrpSpPr/>
          <p:nvPr/>
        </p:nvGrpSpPr>
        <p:grpSpPr>
          <a:xfrm>
            <a:off x="3862245" y="5181600"/>
            <a:ext cx="3839131" cy="692742"/>
            <a:chOff x="746029" y="1"/>
            <a:chExt cx="3839131" cy="692742"/>
          </a:xfrm>
        </p:grpSpPr>
        <p:sp>
          <p:nvSpPr>
            <p:cNvPr id="23" name="22 Redondear rectángulo de esquina del mismo lado"/>
            <p:cNvSpPr/>
            <p:nvPr/>
          </p:nvSpPr>
          <p:spPr>
            <a:xfrm rot="5400000">
              <a:off x="2319224" y="-1573194"/>
              <a:ext cx="692742" cy="3839131"/>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edondear rectángulo de esquina del mismo lado 4"/>
            <p:cNvSpPr/>
            <p:nvPr/>
          </p:nvSpPr>
          <p:spPr>
            <a:xfrm>
              <a:off x="746030" y="33817"/>
              <a:ext cx="3805314" cy="625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57150" lvl="1" indent="-57150" algn="l" defTabSz="400050">
                <a:lnSpc>
                  <a:spcPct val="90000"/>
                </a:lnSpc>
                <a:spcBef>
                  <a:spcPct val="0"/>
                </a:spcBef>
                <a:spcAft>
                  <a:spcPct val="15000"/>
                </a:spcAft>
              </a:pPr>
              <a:endParaRPr lang="es-ES" sz="900" kern="1200" dirty="0"/>
            </a:p>
          </p:txBody>
        </p:sp>
      </p:grpSp>
      <p:sp>
        <p:nvSpPr>
          <p:cNvPr id="25" name="24 Rectángulo"/>
          <p:cNvSpPr/>
          <p:nvPr/>
        </p:nvSpPr>
        <p:spPr>
          <a:xfrm>
            <a:off x="-381000" y="3048000"/>
            <a:ext cx="3997387" cy="1754326"/>
          </a:xfrm>
          <a:prstGeom prst="rect">
            <a:avLst/>
          </a:prstGeom>
          <a:noFill/>
        </p:spPr>
        <p:txBody>
          <a:bodyPr wrap="square" lIns="91440" tIns="45720" rIns="91440" bIns="45720">
            <a:spAutoFit/>
          </a:bodyPr>
          <a:lstStyle/>
          <a:p>
            <a:pPr algn="ct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Rubros </a:t>
            </a:r>
          </a:p>
          <a:p>
            <a:pPr algn="ctr"/>
            <a:r>
              <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Analizados</a:t>
            </a:r>
          </a:p>
          <a:p>
            <a:pPr algn="ctr"/>
            <a:endParaRPr lang="es-E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6" name="25 Rectángulo"/>
          <p:cNvSpPr/>
          <p:nvPr/>
        </p:nvSpPr>
        <p:spPr>
          <a:xfrm>
            <a:off x="3938445" y="4419600"/>
            <a:ext cx="2727029" cy="369332"/>
          </a:xfrm>
          <a:prstGeom prst="rect">
            <a:avLst/>
          </a:prstGeom>
        </p:spPr>
        <p:txBody>
          <a:bodyPr wrap="none">
            <a:spAutoFit/>
          </a:bodyPr>
          <a:lstStyle/>
          <a:p>
            <a:pPr>
              <a:buFont typeface="Arial" pitchFamily="34" charset="0"/>
              <a:buChar char="•"/>
            </a:pPr>
            <a:r>
              <a:rPr lang="es-ES" b="1" dirty="0" smtClean="0">
                <a:ln w="10541" cmpd="sng">
                  <a:solidFill>
                    <a:schemeClr val="accent1">
                      <a:shade val="88000"/>
                      <a:satMod val="110000"/>
                    </a:schemeClr>
                  </a:solidFill>
                  <a:prstDash val="solid"/>
                </a:ln>
                <a:latin typeface="Arial" pitchFamily="34" charset="0"/>
                <a:cs typeface="Arial" pitchFamily="34" charset="0"/>
              </a:rPr>
              <a:t>Gastos  operacionales</a:t>
            </a:r>
          </a:p>
        </p:txBody>
      </p:sp>
      <p:sp>
        <p:nvSpPr>
          <p:cNvPr id="27" name="26 Rectángulo"/>
          <p:cNvSpPr/>
          <p:nvPr/>
        </p:nvSpPr>
        <p:spPr>
          <a:xfrm>
            <a:off x="4090845" y="5334000"/>
            <a:ext cx="2406428" cy="369332"/>
          </a:xfrm>
          <a:prstGeom prst="rect">
            <a:avLst/>
          </a:prstGeom>
        </p:spPr>
        <p:txBody>
          <a:bodyPr wrap="none">
            <a:spAutoFit/>
          </a:bodyPr>
          <a:lstStyle/>
          <a:p>
            <a:pPr>
              <a:buFont typeface="Arial" pitchFamily="34" charset="0"/>
              <a:buChar char="•"/>
            </a:pPr>
            <a:r>
              <a:rPr lang="es-ES" b="1" dirty="0" smtClean="0">
                <a:ln w="10541" cmpd="sng">
                  <a:solidFill>
                    <a:schemeClr val="accent1">
                      <a:shade val="88000"/>
                      <a:satMod val="110000"/>
                    </a:schemeClr>
                  </a:solidFill>
                  <a:prstDash val="solid"/>
                </a:ln>
                <a:latin typeface="Arial" pitchFamily="34" charset="0"/>
                <a:cs typeface="Arial" pitchFamily="34" charset="0"/>
              </a:rPr>
              <a:t>Ingresos Gravables</a:t>
            </a:r>
          </a:p>
        </p:txBody>
      </p:sp>
      <p:pic>
        <p:nvPicPr>
          <p:cNvPr id="6146" name="Picture 2"/>
          <p:cNvPicPr>
            <a:picLocks noChangeAspect="1" noChangeArrowheads="1"/>
          </p:cNvPicPr>
          <p:nvPr/>
        </p:nvPicPr>
        <p:blipFill>
          <a:blip r:embed="rId4" cstate="print"/>
          <a:srcRect/>
          <a:stretch>
            <a:fillRect/>
          </a:stretch>
        </p:blipFill>
        <p:spPr bwMode="auto">
          <a:xfrm>
            <a:off x="609600" y="1524000"/>
            <a:ext cx="2133600" cy="1280160"/>
          </a:xfrm>
          <a:prstGeom prst="rect">
            <a:avLst/>
          </a:prstGeom>
          <a:noFill/>
          <a:ln w="9525">
            <a:noFill/>
            <a:miter lim="800000"/>
            <a:headEnd/>
            <a:tailEnd/>
          </a:ln>
        </p:spPr>
      </p:pic>
      <p:grpSp>
        <p:nvGrpSpPr>
          <p:cNvPr id="29" name="28 Grupo"/>
          <p:cNvGrpSpPr/>
          <p:nvPr/>
        </p:nvGrpSpPr>
        <p:grpSpPr>
          <a:xfrm>
            <a:off x="3862245" y="2438400"/>
            <a:ext cx="3839131" cy="692742"/>
            <a:chOff x="746029" y="374058"/>
            <a:chExt cx="3839131" cy="692742"/>
          </a:xfrm>
        </p:grpSpPr>
        <p:sp>
          <p:nvSpPr>
            <p:cNvPr id="30" name="29 Redondear rectángulo de esquina del mismo lado"/>
            <p:cNvSpPr/>
            <p:nvPr/>
          </p:nvSpPr>
          <p:spPr>
            <a:xfrm rot="5400000">
              <a:off x="2319224" y="-1199137"/>
              <a:ext cx="692742" cy="3839131"/>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1" name="Redondear rectángulo de esquina del mismo lado 4"/>
            <p:cNvSpPr/>
            <p:nvPr/>
          </p:nvSpPr>
          <p:spPr>
            <a:xfrm>
              <a:off x="746030" y="407874"/>
              <a:ext cx="3805314" cy="6251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57150" lvl="1" indent="-57150" algn="l" defTabSz="400050">
                <a:lnSpc>
                  <a:spcPct val="90000"/>
                </a:lnSpc>
                <a:spcBef>
                  <a:spcPct val="0"/>
                </a:spcBef>
                <a:spcAft>
                  <a:spcPct val="15000"/>
                </a:spcAft>
                <a:buChar char="••"/>
              </a:pPr>
              <a:endParaRPr lang="es-ES" sz="900" kern="1200" dirty="0"/>
            </a:p>
            <a:p>
              <a:pPr marL="171450" lvl="1" indent="-171450" algn="l" defTabSz="800100">
                <a:lnSpc>
                  <a:spcPct val="90000"/>
                </a:lnSpc>
                <a:spcBef>
                  <a:spcPct val="0"/>
                </a:spcBef>
                <a:spcAft>
                  <a:spcPct val="15000"/>
                </a:spcAft>
                <a:buChar char="••"/>
              </a:pPr>
              <a:r>
                <a:rPr lang="es-ES" sz="1800" b="1" kern="1200"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IVA</a:t>
              </a:r>
            </a:p>
            <a:p>
              <a:pPr marL="171450" lvl="1" indent="-171450" algn="l" defTabSz="800100">
                <a:lnSpc>
                  <a:spcPct val="90000"/>
                </a:lnSpc>
                <a:spcBef>
                  <a:spcPct val="0"/>
                </a:spcBef>
                <a:spcAft>
                  <a:spcPct val="15000"/>
                </a:spcAft>
                <a:buChar char="••"/>
              </a:pPr>
              <a:r>
                <a:rPr lang="es-ES" sz="1800" b="1" kern="1200"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Rte. </a:t>
              </a:r>
              <a:r>
                <a:rPr lang="es-ES" sz="1800" b="1" kern="1200" dirty="0" err="1" smtClean="0">
                  <a:ln w="10541" cmpd="sng">
                    <a:solidFill>
                      <a:schemeClr val="accent1">
                        <a:shade val="88000"/>
                        <a:satMod val="110000"/>
                      </a:schemeClr>
                    </a:solidFill>
                    <a:prstDash val="solid"/>
                  </a:ln>
                  <a:solidFill>
                    <a:schemeClr val="tx1"/>
                  </a:solidFill>
                  <a:latin typeface="Arial" pitchFamily="34" charset="0"/>
                  <a:cs typeface="Arial" pitchFamily="34" charset="0"/>
                </a:rPr>
                <a:t>fte</a:t>
              </a:r>
              <a:r>
                <a:rPr lang="es-ES" sz="1800" b="1" kern="1200"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 Impto. a la Renta.</a:t>
              </a:r>
              <a:endParaRPr lang="es-ES" sz="1800" b="1" kern="1200" dirty="0">
                <a:ln w="10541" cmpd="sng">
                  <a:solidFill>
                    <a:schemeClr val="accent1">
                      <a:shade val="88000"/>
                      <a:satMod val="110000"/>
                    </a:schemeClr>
                  </a:solidFill>
                  <a:prstDash val="solid"/>
                </a:ln>
                <a:solidFill>
                  <a:schemeClr val="tx1"/>
                </a:solidFill>
                <a:latin typeface="Arial" pitchFamily="34" charset="0"/>
                <a:cs typeface="Arial" pitchFamily="34" charset="0"/>
              </a:endParaRPr>
            </a:p>
          </p:txBody>
        </p:sp>
      </p:grpSp>
      <p:grpSp>
        <p:nvGrpSpPr>
          <p:cNvPr id="32" name="31 Grupo"/>
          <p:cNvGrpSpPr/>
          <p:nvPr/>
        </p:nvGrpSpPr>
        <p:grpSpPr>
          <a:xfrm>
            <a:off x="3100245" y="2438400"/>
            <a:ext cx="746030" cy="1065758"/>
            <a:chOff x="76201" y="-1"/>
            <a:chExt cx="746030" cy="1065758"/>
          </a:xfrm>
        </p:grpSpPr>
        <p:sp>
          <p:nvSpPr>
            <p:cNvPr id="33" name="32 Cheurón"/>
            <p:cNvSpPr/>
            <p:nvPr/>
          </p:nvSpPr>
          <p:spPr>
            <a:xfrm rot="5400000">
              <a:off x="-83663" y="159863"/>
              <a:ext cx="1065758" cy="746030"/>
            </a:xfrm>
            <a:prstGeom prst="chevron">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34" name="Cheurón 4"/>
            <p:cNvSpPr/>
            <p:nvPr/>
          </p:nvSpPr>
          <p:spPr>
            <a:xfrm>
              <a:off x="76201" y="380999"/>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200" b="1" kern="1200" dirty="0" smtClean="0"/>
                <a:t>Cuentas por  Pagar</a:t>
              </a:r>
              <a:endParaRPr lang="es-ES" sz="1200" b="1" kern="1200" dirty="0"/>
            </a:p>
          </p:txBody>
        </p:sp>
      </p:grpSp>
      <p:grpSp>
        <p:nvGrpSpPr>
          <p:cNvPr id="35" name="34 Grupo"/>
          <p:cNvGrpSpPr/>
          <p:nvPr/>
        </p:nvGrpSpPr>
        <p:grpSpPr>
          <a:xfrm>
            <a:off x="3862245" y="1524000"/>
            <a:ext cx="4358640" cy="693419"/>
            <a:chOff x="685782" y="0"/>
            <a:chExt cx="4358640" cy="693419"/>
          </a:xfrm>
        </p:grpSpPr>
        <p:sp>
          <p:nvSpPr>
            <p:cNvPr id="36" name="35 Redondear rectángulo de esquina del mismo lado"/>
            <p:cNvSpPr/>
            <p:nvPr/>
          </p:nvSpPr>
          <p:spPr>
            <a:xfrm rot="5400000">
              <a:off x="2518392" y="-1832610"/>
              <a:ext cx="693419" cy="4358640"/>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edondear rectángulo de esquina del mismo lado 4"/>
            <p:cNvSpPr/>
            <p:nvPr/>
          </p:nvSpPr>
          <p:spPr>
            <a:xfrm>
              <a:off x="685782" y="33850"/>
              <a:ext cx="4324790" cy="6257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smtClean="0">
                  <a:ln w="10541" cmpd="sng">
                    <a:solidFill>
                      <a:schemeClr val="accent1">
                        <a:shade val="88000"/>
                        <a:satMod val="110000"/>
                      </a:schemeClr>
                    </a:solidFill>
                    <a:prstDash val="solid"/>
                  </a:ln>
                  <a:solidFill>
                    <a:schemeClr val="tx1"/>
                  </a:solidFill>
                  <a:latin typeface="Arial" pitchFamily="34" charset="0"/>
                  <a:cs typeface="Arial" pitchFamily="34" charset="0"/>
                </a:rPr>
                <a:t>Provisión de Cuentas Incobrables</a:t>
              </a:r>
              <a:endParaRPr lang="es-ES" sz="1800" kern="1200" dirty="0">
                <a:solidFill>
                  <a:schemeClr val="tx1"/>
                </a:solidFill>
                <a:latin typeface="Arial" pitchFamily="34" charset="0"/>
                <a:cs typeface="Arial" pitchFamily="34" charset="0"/>
              </a:endParaRPr>
            </a:p>
          </p:txBody>
        </p:sp>
      </p:grpSp>
      <p:grpSp>
        <p:nvGrpSpPr>
          <p:cNvPr id="38" name="37 Grupo"/>
          <p:cNvGrpSpPr/>
          <p:nvPr/>
        </p:nvGrpSpPr>
        <p:grpSpPr>
          <a:xfrm>
            <a:off x="3100245" y="1524000"/>
            <a:ext cx="746760" cy="1066800"/>
            <a:chOff x="1" y="-1"/>
            <a:chExt cx="746760" cy="1066800"/>
          </a:xfrm>
        </p:grpSpPr>
        <p:sp>
          <p:nvSpPr>
            <p:cNvPr id="39" name="38 Cheurón"/>
            <p:cNvSpPr/>
            <p:nvPr/>
          </p:nvSpPr>
          <p:spPr>
            <a:xfrm rot="5400000">
              <a:off x="-160019" y="160019"/>
              <a:ext cx="1066800" cy="746760"/>
            </a:xfrm>
            <a:prstGeom prst="chevron">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40" name="Cheurón 4"/>
            <p:cNvSpPr/>
            <p:nvPr/>
          </p:nvSpPr>
          <p:spPr>
            <a:xfrm>
              <a:off x="1" y="373379"/>
              <a:ext cx="746760" cy="320040"/>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b="1" kern="1200" dirty="0" smtClean="0"/>
                <a:t>Cuentas por cobrar</a:t>
              </a:r>
              <a:endParaRPr lang="es-ES" sz="1000" b="1" kern="1200" dirty="0"/>
            </a:p>
          </p:txBody>
        </p:sp>
      </p:grpSp>
      <p:sp>
        <p:nvSpPr>
          <p:cNvPr id="42" name="1 Título"/>
          <p:cNvSpPr>
            <a:spLocks noGrp="1"/>
          </p:cNvSpPr>
          <p:nvPr>
            <p:ph type="title"/>
          </p:nvPr>
        </p:nvSpPr>
        <p:spPr>
          <a:xfrm>
            <a:off x="457200" y="704088"/>
            <a:ext cx="8229600" cy="591312"/>
          </a:xfrm>
        </p:spPr>
        <p:txBody>
          <a:bodyPr>
            <a:noAutofit/>
          </a:bodyPr>
          <a:lstStyle/>
          <a:p>
            <a:pPr algn="ctr"/>
            <a:r>
              <a:rPr lang="es-EC" sz="4000" b="1" u="sng" dirty="0" smtClean="0">
                <a:solidFill>
                  <a:schemeClr val="tx2">
                    <a:lumMod val="75000"/>
                  </a:schemeClr>
                </a:solidFill>
              </a:rPr>
              <a:t>PLANIFICACION-</a:t>
            </a:r>
            <a:r>
              <a:rPr lang="es-EC" sz="4000" b="1" dirty="0" smtClean="0">
                <a:solidFill>
                  <a:schemeClr val="tx2">
                    <a:lumMod val="75000"/>
                  </a:schemeClr>
                </a:solidFill>
              </a:rPr>
              <a:t> </a:t>
            </a:r>
            <a:r>
              <a:rPr lang="es-EC" sz="4000" b="1" u="sng" dirty="0" smtClean="0">
                <a:solidFill>
                  <a:schemeClr val="tx2">
                    <a:lumMod val="75000"/>
                  </a:schemeClr>
                </a:solidFill>
              </a:rPr>
              <a:t>Programas</a:t>
            </a:r>
            <a:endParaRPr lang="en-US" sz="4000" u="sng" dirty="0"/>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lgn="ctr">
              <a:buNone/>
            </a:pPr>
            <a:r>
              <a:rPr lang="es-ES" sz="4500" b="1" dirty="0" smtClean="0">
                <a:solidFill>
                  <a:schemeClr val="tx2"/>
                </a:solidFill>
              </a:rPr>
              <a:t>CAPÍTULO 4</a:t>
            </a:r>
          </a:p>
          <a:p>
            <a:pPr algn="ctr">
              <a:buNone/>
            </a:pPr>
            <a:r>
              <a:rPr lang="es-ES" sz="4500" b="1" dirty="0" smtClean="0">
                <a:solidFill>
                  <a:schemeClr val="tx2"/>
                </a:solidFill>
              </a:rPr>
              <a:t>EJECUCIÓN</a:t>
            </a:r>
          </a:p>
        </p:txBody>
      </p:sp>
      <p:pic>
        <p:nvPicPr>
          <p:cNvPr id="4"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1524000"/>
            <a:ext cx="8229600" cy="408693"/>
          </a:xfrm>
          <a:prstGeom prst="rect">
            <a:avLst/>
          </a:prstGeom>
          <a:noFill/>
        </p:spPr>
      </p:pic>
      <p:pic>
        <p:nvPicPr>
          <p:cNvPr id="5"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4191000"/>
            <a:ext cx="8229600" cy="408693"/>
          </a:xfrm>
          <a:prstGeom prst="rect">
            <a:avLst/>
          </a:prstGeom>
          <a:noFill/>
        </p:spPr>
      </p:pic>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91312"/>
          </a:xfrm>
        </p:spPr>
        <p:txBody>
          <a:bodyPr>
            <a:noAutofit/>
          </a:bodyPr>
          <a:lstStyle/>
          <a:p>
            <a:pPr algn="ctr"/>
            <a:r>
              <a:rPr lang="es-ES_tradnl" sz="4000" b="1" u="sng" dirty="0" smtClean="0">
                <a:solidFill>
                  <a:schemeClr val="tx2">
                    <a:lumMod val="75000"/>
                  </a:schemeClr>
                </a:solidFill>
              </a:rPr>
              <a:t>EJECUCIÓN</a:t>
            </a:r>
            <a:endParaRPr lang="es-EC" sz="4000" b="1" u="sng" dirty="0">
              <a:solidFill>
                <a:schemeClr val="tx2">
                  <a:lumMod val="75000"/>
                </a:schemeClr>
              </a:solidFill>
            </a:endParaRPr>
          </a:p>
        </p:txBody>
      </p:sp>
      <p:sp>
        <p:nvSpPr>
          <p:cNvPr id="3" name="2 Marcador de contenido"/>
          <p:cNvSpPr>
            <a:spLocks noGrp="1"/>
          </p:cNvSpPr>
          <p:nvPr>
            <p:ph idx="1"/>
          </p:nvPr>
        </p:nvSpPr>
        <p:spPr>
          <a:xfrm>
            <a:off x="381000" y="1752600"/>
            <a:ext cx="5105400" cy="4419599"/>
          </a:xfrm>
        </p:spPr>
        <p:txBody>
          <a:bodyPr>
            <a:normAutofit/>
          </a:bodyPr>
          <a:lstStyle/>
          <a:p>
            <a:pPr algn="just"/>
            <a:r>
              <a:rPr lang="es-ES" sz="2000" dirty="0" smtClean="0"/>
              <a:t>Aplicación de los procedimientos definidos en la Planificación- Programas de Auditoría</a:t>
            </a:r>
          </a:p>
          <a:p>
            <a:pPr algn="just"/>
            <a:endParaRPr lang="es-ES" sz="2000" dirty="0" smtClean="0"/>
          </a:p>
          <a:p>
            <a:pPr algn="just"/>
            <a:r>
              <a:rPr lang="es-ES" sz="2000" dirty="0" smtClean="0"/>
              <a:t>Utilización de papeles de trabajo que describen los hallazgos encontrados</a:t>
            </a:r>
          </a:p>
          <a:p>
            <a:pPr algn="just"/>
            <a:endParaRPr lang="es-ES" sz="2000" dirty="0" smtClean="0"/>
          </a:p>
          <a:p>
            <a:pPr algn="just"/>
            <a:r>
              <a:rPr lang="es-ES" sz="2000" dirty="0" smtClean="0"/>
              <a:t>Corroborar si el gasto es deducible o no y si el ingreso es exento o no del Impuesto a la Renta. </a:t>
            </a:r>
          </a:p>
          <a:p>
            <a:pPr lvl="1" algn="just"/>
            <a:endParaRPr lang="es-EC" sz="1600" dirty="0" smtClean="0"/>
          </a:p>
          <a:p>
            <a:pPr algn="just"/>
            <a:endParaRPr lang="es-EC" sz="2000" dirty="0" smtClean="0"/>
          </a:p>
          <a:p>
            <a:pPr algn="just"/>
            <a:endParaRPr lang="es-EC" sz="2000" dirty="0" smtClean="0"/>
          </a:p>
          <a:p>
            <a:pPr algn="just"/>
            <a:endParaRPr lang="es-EC" sz="2000" dirty="0" smtClean="0"/>
          </a:p>
          <a:p>
            <a:pPr algn="just"/>
            <a:endParaRPr lang="es-EC" dirty="0"/>
          </a:p>
        </p:txBody>
      </p:sp>
      <p:sp>
        <p:nvSpPr>
          <p:cNvPr id="4" name="2 Marcador de contenido"/>
          <p:cNvSpPr txBox="1">
            <a:spLocks/>
          </p:cNvSpPr>
          <p:nvPr/>
        </p:nvSpPr>
        <p:spPr>
          <a:xfrm>
            <a:off x="457200" y="1447800"/>
            <a:ext cx="8229600" cy="3962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 sz="3200" b="1"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500" b="0" i="0" u="none" strike="noStrike" kern="1200" cap="none" spc="0" normalizeH="0" baseline="0" noProof="0" dirty="0">
              <a:ln>
                <a:noFill/>
              </a:ln>
              <a:solidFill>
                <a:schemeClr val="tx1"/>
              </a:solidFill>
              <a:effectLst/>
              <a:uLnTx/>
              <a:uFillTx/>
              <a:latin typeface="+mn-lt"/>
              <a:ea typeface="+mn-ea"/>
              <a:cs typeface="+mn-cs"/>
            </a:endParaRPr>
          </a:p>
        </p:txBody>
      </p:sp>
      <p:pic>
        <p:nvPicPr>
          <p:cNvPr id="19457" name="Picture 1"/>
          <p:cNvPicPr>
            <a:picLocks noChangeAspect="1" noChangeArrowheads="1"/>
          </p:cNvPicPr>
          <p:nvPr/>
        </p:nvPicPr>
        <p:blipFill>
          <a:blip r:embed="rId2"/>
          <a:srcRect/>
          <a:stretch>
            <a:fillRect/>
          </a:stretch>
        </p:blipFill>
        <p:spPr bwMode="auto">
          <a:xfrm>
            <a:off x="6019800" y="1676400"/>
            <a:ext cx="2133600" cy="3188137"/>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667512"/>
          </a:xfrm>
        </p:spPr>
        <p:txBody>
          <a:bodyPr/>
          <a:lstStyle/>
          <a:p>
            <a:pPr algn="ctr"/>
            <a:r>
              <a:rPr lang="es-ES_tradnl" sz="4000" b="1" dirty="0" smtClean="0">
                <a:solidFill>
                  <a:schemeClr val="tx2">
                    <a:lumMod val="75000"/>
                  </a:schemeClr>
                </a:solidFill>
              </a:rPr>
              <a:t>EJECUCIÓN</a:t>
            </a:r>
            <a:endParaRPr lang="es-EC" sz="4000" b="1" dirty="0" smtClean="0">
              <a:solidFill>
                <a:schemeClr val="tx2">
                  <a:lumMod val="75000"/>
                </a:schemeClr>
              </a:solidFill>
            </a:endParaRPr>
          </a:p>
        </p:txBody>
      </p:sp>
      <p:sp>
        <p:nvSpPr>
          <p:cNvPr id="3" name="2 Marcador de contenido"/>
          <p:cNvSpPr>
            <a:spLocks noGrp="1"/>
          </p:cNvSpPr>
          <p:nvPr>
            <p:ph idx="1"/>
          </p:nvPr>
        </p:nvSpPr>
        <p:spPr>
          <a:xfrm>
            <a:off x="990600" y="1524000"/>
            <a:ext cx="7696200" cy="4800600"/>
          </a:xfrm>
        </p:spPr>
        <p:txBody>
          <a:bodyPr>
            <a:normAutofit fontScale="92500" lnSpcReduction="10000"/>
          </a:bodyPr>
          <a:lstStyle/>
          <a:p>
            <a:pPr>
              <a:buNone/>
            </a:pPr>
            <a:r>
              <a:rPr lang="es-ES_tradnl" sz="2000" b="1" dirty="0" smtClean="0"/>
              <a:t>Revisión:</a:t>
            </a:r>
          </a:p>
          <a:p>
            <a:r>
              <a:rPr lang="es-ES_tradnl" sz="2000" b="1" dirty="0" smtClean="0"/>
              <a:t>Cálculo de Provisión de Cuentas Incobrables</a:t>
            </a:r>
          </a:p>
          <a:p>
            <a:r>
              <a:rPr lang="es-ES_tradnl" sz="2000" b="1" dirty="0" smtClean="0"/>
              <a:t>Depreciación de Activos fijos</a:t>
            </a:r>
          </a:p>
          <a:p>
            <a:r>
              <a:rPr lang="es-ES_tradnl" sz="2000" b="1" dirty="0" smtClean="0"/>
              <a:t>Cuenta por pagar- IVA, Retenciones</a:t>
            </a:r>
          </a:p>
          <a:p>
            <a:pPr lvl="1"/>
            <a:r>
              <a:rPr lang="es-ES_tradnl" sz="1600" b="1" dirty="0" smtClean="0"/>
              <a:t>Requisitos Reglamentos de Comprobantes de Venta y Retención</a:t>
            </a:r>
          </a:p>
          <a:p>
            <a:pPr lvl="1"/>
            <a:r>
              <a:rPr lang="es-ES_tradnl" sz="1600" b="1" dirty="0" smtClean="0"/>
              <a:t>Pagos de Retenciones</a:t>
            </a:r>
          </a:p>
          <a:p>
            <a:r>
              <a:rPr lang="es-ES_tradnl" sz="2000" b="1" dirty="0" smtClean="0"/>
              <a:t>Remuneraciones</a:t>
            </a:r>
          </a:p>
          <a:p>
            <a:r>
              <a:rPr lang="es-ES_tradnl" sz="2000" b="1" dirty="0" smtClean="0"/>
              <a:t>Cuentas de  Gastos deducibles</a:t>
            </a:r>
          </a:p>
          <a:p>
            <a:pPr lvl="1"/>
            <a:r>
              <a:rPr lang="es-ES_tradnl" sz="1600" b="1" dirty="0" smtClean="0"/>
              <a:t>Honorarios Profesionales y Dietas</a:t>
            </a:r>
          </a:p>
          <a:p>
            <a:pPr lvl="1"/>
            <a:r>
              <a:rPr lang="es-ES_tradnl" sz="1600" b="1" dirty="0" smtClean="0"/>
              <a:t>Cuentas de Gastos por Servicio Básicos</a:t>
            </a:r>
          </a:p>
          <a:p>
            <a:pPr lvl="1"/>
            <a:r>
              <a:rPr lang="es-ES_tradnl" sz="1600" b="1" dirty="0" smtClean="0"/>
              <a:t>Revisión de Cuentas de Gastos por Mantenimiento y Reparaciones</a:t>
            </a:r>
          </a:p>
          <a:p>
            <a:pPr lvl="1"/>
            <a:r>
              <a:rPr lang="es-ES_tradnl" sz="1600" b="1" dirty="0" smtClean="0"/>
              <a:t>Revisión de Cuentas de Gastos de Gestión </a:t>
            </a:r>
          </a:p>
          <a:p>
            <a:pPr lvl="1"/>
            <a:r>
              <a:rPr lang="es-ES_tradnl" sz="1600" b="1" dirty="0" smtClean="0"/>
              <a:t>Revisión de Cuentas de Gastos de Viajes (Viáticos)</a:t>
            </a:r>
            <a:endParaRPr lang="es-EC" sz="1600" dirty="0" smtClean="0"/>
          </a:p>
          <a:p>
            <a:pPr lvl="1"/>
            <a:r>
              <a:rPr lang="es-ES_tradnl" sz="1600" b="1" dirty="0" smtClean="0"/>
              <a:t>Revisión de Cuentas de Gastos en General</a:t>
            </a:r>
          </a:p>
          <a:p>
            <a:pPr lvl="1"/>
            <a:r>
              <a:rPr lang="es-ES_tradnl" sz="1600" b="1" dirty="0" smtClean="0"/>
              <a:t>Revisión de Cuentas de Intereses en Ahorro de Socios, Certificados de aportación y terrenos, e intereses por préstamos.</a:t>
            </a:r>
          </a:p>
          <a:p>
            <a:r>
              <a:rPr lang="es-ES_tradnl" sz="2000" b="1" dirty="0" smtClean="0"/>
              <a:t>Análisis de los Ingresos </a:t>
            </a:r>
            <a:endParaRPr lang="es-EC" sz="2000" dirty="0" smtClean="0"/>
          </a:p>
          <a:p>
            <a:endParaRPr lang="es-EC" sz="2000" dirty="0" smtClean="0"/>
          </a:p>
        </p:txBody>
      </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buNone/>
            </a:pPr>
            <a:endParaRPr lang="en-US" sz="4500" dirty="0"/>
          </a:p>
        </p:txBody>
      </p:sp>
      <p:grpSp>
        <p:nvGrpSpPr>
          <p:cNvPr id="2" name="14 Grupo"/>
          <p:cNvGrpSpPr/>
          <p:nvPr/>
        </p:nvGrpSpPr>
        <p:grpSpPr>
          <a:xfrm>
            <a:off x="685800" y="914400"/>
            <a:ext cx="2514600" cy="1675358"/>
            <a:chOff x="1" y="520"/>
            <a:chExt cx="746030" cy="1065758"/>
          </a:xfrm>
        </p:grpSpPr>
        <p:sp>
          <p:nvSpPr>
            <p:cNvPr id="16" name="15 Cheurón"/>
            <p:cNvSpPr/>
            <p:nvPr/>
          </p:nvSpPr>
          <p:spPr>
            <a:xfrm rot="5400000">
              <a:off x="-159863" y="160384"/>
              <a:ext cx="1065758" cy="746030"/>
            </a:xfrm>
            <a:prstGeom prst="chevron">
              <a:avLst>
                <a:gd name="adj" fmla="val 15794"/>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2400" b="1" kern="1200" dirty="0" smtClean="0"/>
                <a:t>CUENTAS POR COBRAR</a:t>
              </a:r>
              <a:endParaRPr lang="es-ES" sz="2400" b="1" kern="1200" dirty="0"/>
            </a:p>
          </p:txBody>
        </p:sp>
      </p:grpSp>
      <p:sp>
        <p:nvSpPr>
          <p:cNvPr id="9" name="8 Rectángulo"/>
          <p:cNvSpPr/>
          <p:nvPr/>
        </p:nvSpPr>
        <p:spPr>
          <a:xfrm>
            <a:off x="3581400" y="1066800"/>
            <a:ext cx="4572000" cy="1754326"/>
          </a:xfrm>
          <a:prstGeom prst="rect">
            <a:avLst/>
          </a:prstGeom>
          <a:ln w="38100">
            <a:solidFill>
              <a:schemeClr val="tx2">
                <a:lumMod val="60000"/>
                <a:lumOff val="40000"/>
              </a:schemeClr>
            </a:solidFill>
          </a:ln>
        </p:spPr>
        <p:txBody>
          <a:bodyPr wrap="square">
            <a:spAutoFit/>
          </a:bodyPr>
          <a:lstStyle/>
          <a:p>
            <a:endParaRPr lang="es-ES_tradnl" dirty="0" smtClean="0"/>
          </a:p>
          <a:p>
            <a:r>
              <a:rPr lang="es-ES_tradnl" dirty="0" smtClean="0"/>
              <a:t>Los valores claves para determinar la provisión para cuentas incobrables serían aquellos valores que hacen en sí la actividad de la empresa, es decir los préstamos concedidos a los socios</a:t>
            </a:r>
            <a:endParaRPr lang="es-ES" dirty="0"/>
          </a:p>
        </p:txBody>
      </p:sp>
      <p:graphicFrame>
        <p:nvGraphicFramePr>
          <p:cNvPr id="14" name="13 Diagrama"/>
          <p:cNvGraphicFramePr/>
          <p:nvPr/>
        </p:nvGraphicFramePr>
        <p:xfrm>
          <a:off x="4953000" y="3048000"/>
          <a:ext cx="33528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3 Marcador de contenido"/>
          <p:cNvPicPr>
            <a:picLocks/>
          </p:cNvPicPr>
          <p:nvPr/>
        </p:nvPicPr>
        <p:blipFill>
          <a:blip r:embed="rId6" cstate="print"/>
          <a:srcRect l="31746" t="29943" r="28466" b="47458"/>
          <a:stretch>
            <a:fillRect/>
          </a:stretch>
        </p:blipFill>
        <p:spPr bwMode="auto">
          <a:xfrm>
            <a:off x="457200" y="2895600"/>
            <a:ext cx="4419600" cy="25908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1000" y="533400"/>
            <a:ext cx="8229600" cy="1981201"/>
          </a:xfrm>
        </p:spPr>
        <p:txBody>
          <a:bodyPr>
            <a:normAutofit fontScale="85000" lnSpcReduction="10000"/>
          </a:bodyPr>
          <a:lstStyle/>
          <a:p>
            <a:pPr algn="ctr">
              <a:buNone/>
            </a:pPr>
            <a:endParaRPr lang="en-US" b="1" dirty="0" smtClean="0"/>
          </a:p>
          <a:p>
            <a:pPr algn="ctr">
              <a:buNone/>
            </a:pPr>
            <a:endParaRPr lang="en-US" b="1" dirty="0"/>
          </a:p>
          <a:p>
            <a:pPr algn="ctr">
              <a:buNone/>
            </a:pPr>
            <a:r>
              <a:rPr lang="en-US" sz="2400" b="1" dirty="0" smtClean="0"/>
              <a:t>TEMA:</a:t>
            </a:r>
            <a:endParaRPr lang="en-US" sz="2400" b="1" dirty="0"/>
          </a:p>
          <a:p>
            <a:pPr algn="ctr">
              <a:buNone/>
            </a:pPr>
            <a:r>
              <a:rPr lang="es-ES" sz="2400" b="1" dirty="0" smtClean="0"/>
              <a:t>“ANÁLISIS DEL CUMPLIMIENTO TRIBUTARIO PARA UNA COOPERATIVA DE AHORRO Y CRÉDITO CERRADA UBICADA EN LA CIUDAD DE GUAYAQUIL PARA EL PERIODO FISCAL 2008”</a:t>
            </a:r>
          </a:p>
          <a:p>
            <a:pPr algn="ctr">
              <a:buNone/>
            </a:pPr>
            <a:endParaRPr lang="en-US" dirty="0"/>
          </a:p>
        </p:txBody>
      </p:sp>
      <p:sp>
        <p:nvSpPr>
          <p:cNvPr id="4" name="3 Rectángulo"/>
          <p:cNvSpPr/>
          <p:nvPr/>
        </p:nvSpPr>
        <p:spPr>
          <a:xfrm>
            <a:off x="838200" y="2971800"/>
            <a:ext cx="7772400" cy="3139321"/>
          </a:xfrm>
          <a:prstGeom prst="rect">
            <a:avLst/>
          </a:prstGeom>
        </p:spPr>
        <p:txBody>
          <a:bodyPr wrap="square">
            <a:spAutoFit/>
          </a:bodyPr>
          <a:lstStyle/>
          <a:p>
            <a:pPr algn="ctr">
              <a:buNone/>
            </a:pPr>
            <a:r>
              <a:rPr lang="es-EC" dirty="0" smtClean="0"/>
              <a:t>Previo a la obtención del Título de:</a:t>
            </a:r>
            <a:endParaRPr lang="en-US" dirty="0" smtClean="0"/>
          </a:p>
          <a:p>
            <a:pPr algn="ctr">
              <a:buNone/>
            </a:pPr>
            <a:r>
              <a:rPr lang="es-EC" dirty="0" smtClean="0"/>
              <a:t> </a:t>
            </a:r>
            <a:endParaRPr lang="en-US" dirty="0" smtClean="0"/>
          </a:p>
          <a:p>
            <a:pPr algn="ctr">
              <a:buNone/>
            </a:pPr>
            <a:r>
              <a:rPr lang="es-EC" b="1" dirty="0" smtClean="0"/>
              <a:t>AUDITOR – CONTADOR PÚBLICO AUTORIZADO</a:t>
            </a:r>
          </a:p>
          <a:p>
            <a:pPr algn="ctr">
              <a:buNone/>
            </a:pPr>
            <a:endParaRPr lang="es-EC" b="1" dirty="0" smtClean="0"/>
          </a:p>
          <a:p>
            <a:pPr algn="ctr">
              <a:buNone/>
            </a:pPr>
            <a:endParaRPr lang="es-EC" b="1" dirty="0" smtClean="0"/>
          </a:p>
          <a:p>
            <a:pPr algn="ctr">
              <a:buNone/>
            </a:pPr>
            <a:endParaRPr lang="en-US" dirty="0" smtClean="0"/>
          </a:p>
          <a:p>
            <a:pPr algn="ctr">
              <a:buNone/>
            </a:pPr>
            <a:r>
              <a:rPr lang="es-ES" dirty="0" smtClean="0"/>
              <a:t>Presentada por:</a:t>
            </a:r>
          </a:p>
          <a:p>
            <a:pPr algn="ctr">
              <a:buNone/>
            </a:pPr>
            <a:endParaRPr lang="en-US" dirty="0" smtClean="0"/>
          </a:p>
          <a:p>
            <a:pPr algn="ctr"/>
            <a:r>
              <a:rPr lang="es-ES" b="1" dirty="0" smtClean="0"/>
              <a:t>MARÍA VIRGINIA GONZÁLEZ </a:t>
            </a:r>
            <a:r>
              <a:rPr lang="es-ES" b="1" dirty="0" err="1" smtClean="0"/>
              <a:t>GONZÁLEZ</a:t>
            </a:r>
            <a:endParaRPr lang="es-ES" b="1" dirty="0" smtClean="0"/>
          </a:p>
          <a:p>
            <a:pPr algn="ctr"/>
            <a:endParaRPr lang="en-US" dirty="0" smtClean="0"/>
          </a:p>
          <a:p>
            <a:pPr algn="ctr"/>
            <a:r>
              <a:rPr lang="es-ES" b="1" dirty="0" smtClean="0"/>
              <a:t>INGRID PAMELA GONZÁLEZ CAMBA</a:t>
            </a:r>
            <a:endParaRPr lang="en-US" dirty="0"/>
          </a:p>
        </p:txBody>
      </p:sp>
    </p:spTree>
  </p:cSld>
  <p:clrMapOvr>
    <a:masterClrMapping/>
  </p:clrMapOvr>
  <p:transition>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4 Grupo"/>
          <p:cNvGrpSpPr/>
          <p:nvPr/>
        </p:nvGrpSpPr>
        <p:grpSpPr>
          <a:xfrm>
            <a:off x="609600" y="762000"/>
            <a:ext cx="2514600" cy="1675358"/>
            <a:chOff x="1" y="520"/>
            <a:chExt cx="746030" cy="1065758"/>
          </a:xfrm>
        </p:grpSpPr>
        <p:sp>
          <p:nvSpPr>
            <p:cNvPr id="5" name="4 Cheurón"/>
            <p:cNvSpPr/>
            <p:nvPr/>
          </p:nvSpPr>
          <p:spPr>
            <a:xfrm rot="5400000">
              <a:off x="-159863" y="160384"/>
              <a:ext cx="1065758" cy="746030"/>
            </a:xfrm>
            <a:prstGeom prst="chevron">
              <a:avLst>
                <a:gd name="adj" fmla="val 15794"/>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6"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2400" b="1" dirty="0" smtClean="0"/>
                <a:t>ACTIVOS FIJOS</a:t>
              </a:r>
              <a:endParaRPr lang="es-ES" sz="2400" b="1" kern="1200" dirty="0"/>
            </a:p>
          </p:txBody>
        </p:sp>
      </p:grpSp>
      <p:pic>
        <p:nvPicPr>
          <p:cNvPr id="1026" name="Picture 2"/>
          <p:cNvPicPr>
            <a:picLocks noChangeAspect="1" noChangeArrowheads="1"/>
          </p:cNvPicPr>
          <p:nvPr/>
        </p:nvPicPr>
        <p:blipFill>
          <a:blip r:embed="rId2"/>
          <a:srcRect l="67727" t="73573" r="1920" b="13780"/>
          <a:stretch>
            <a:fillRect/>
          </a:stretch>
        </p:blipFill>
        <p:spPr bwMode="auto">
          <a:xfrm>
            <a:off x="381000" y="4800600"/>
            <a:ext cx="3576145" cy="1371600"/>
          </a:xfrm>
          <a:prstGeom prst="rect">
            <a:avLst/>
          </a:prstGeom>
          <a:noFill/>
          <a:ln w="9525">
            <a:noFill/>
            <a:miter lim="800000"/>
            <a:headEnd/>
            <a:tailEnd/>
          </a:ln>
        </p:spPr>
      </p:pic>
      <p:sp>
        <p:nvSpPr>
          <p:cNvPr id="1027" name="Rectangle 3"/>
          <p:cNvSpPr>
            <a:spLocks noChangeArrowheads="1"/>
          </p:cNvSpPr>
          <p:nvPr/>
        </p:nvSpPr>
        <p:spPr bwMode="auto">
          <a:xfrm>
            <a:off x="3810000" y="533400"/>
            <a:ext cx="4800600" cy="2246769"/>
          </a:xfrm>
          <a:prstGeom prst="rect">
            <a:avLst/>
          </a:prstGeom>
          <a:noFill/>
          <a:ln w="38100">
            <a:solidFill>
              <a:schemeClr val="tx2">
                <a:lumMod val="60000"/>
                <a:lumOff val="40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_tradnl" sz="2000" b="0" i="0" u="none" strike="noStrike" cap="none" normalizeH="0" baseline="0" dirty="0" smtClean="0">
                <a:ln>
                  <a:noFill/>
                </a:ln>
                <a:solidFill>
                  <a:srgbClr val="000000"/>
                </a:solidFill>
                <a:effectLst/>
                <a:latin typeface="Arial" pitchFamily="34" charset="0"/>
                <a:ea typeface="Calibri" pitchFamily="34" charset="0"/>
                <a:cs typeface="Arial" pitchFamily="34" charset="0"/>
              </a:rPr>
              <a:t>Se elaboró un cuadro detallado de las depreciaciones con su valor histórico (fecha de compra) y monto acumulado por depreciación en forma mensual, anual y semestral descrito en Anexo nº 2, que sirvió para evaluar la correcta depreciación de Activo fijo.</a:t>
            </a:r>
            <a:endParaRPr kumimoji="0" lang="es-ES_tradnl" sz="2000" b="0" i="0" u="none" strike="noStrike" cap="none" normalizeH="0" baseline="0" dirty="0" smtClean="0">
              <a:ln>
                <a:noFill/>
              </a:ln>
              <a:solidFill>
                <a:schemeClr val="tx1"/>
              </a:solidFill>
              <a:effectLst/>
              <a:latin typeface="Arial" pitchFamily="34" charset="0"/>
            </a:endParaRPr>
          </a:p>
        </p:txBody>
      </p:sp>
      <p:pic>
        <p:nvPicPr>
          <p:cNvPr id="1028" name="Picture 4"/>
          <p:cNvPicPr>
            <a:picLocks noChangeAspect="1" noChangeArrowheads="1"/>
          </p:cNvPicPr>
          <p:nvPr/>
        </p:nvPicPr>
        <p:blipFill>
          <a:blip r:embed="rId3"/>
          <a:srcRect l="8159" t="52621" r="55435" b="20580"/>
          <a:stretch>
            <a:fillRect/>
          </a:stretch>
        </p:blipFill>
        <p:spPr bwMode="auto">
          <a:xfrm>
            <a:off x="4038600" y="3352800"/>
            <a:ext cx="4589929" cy="2438400"/>
          </a:xfrm>
          <a:prstGeom prst="rect">
            <a:avLst/>
          </a:prstGeom>
          <a:noFill/>
          <a:ln w="9525">
            <a:noFill/>
            <a:miter lim="800000"/>
            <a:headEnd/>
            <a:tailEnd/>
          </a:ln>
        </p:spPr>
      </p:pic>
      <p:graphicFrame>
        <p:nvGraphicFramePr>
          <p:cNvPr id="11" name="10 Diagrama"/>
          <p:cNvGraphicFramePr/>
          <p:nvPr/>
        </p:nvGraphicFramePr>
        <p:xfrm>
          <a:off x="381000" y="2362200"/>
          <a:ext cx="3352800"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buNone/>
            </a:pPr>
            <a:endParaRPr lang="en-US" sz="4500" dirty="0"/>
          </a:p>
        </p:txBody>
      </p:sp>
      <p:grpSp>
        <p:nvGrpSpPr>
          <p:cNvPr id="2" name="14 Grupo"/>
          <p:cNvGrpSpPr/>
          <p:nvPr/>
        </p:nvGrpSpPr>
        <p:grpSpPr>
          <a:xfrm>
            <a:off x="304800" y="914400"/>
            <a:ext cx="2971800" cy="1675358"/>
            <a:chOff x="1" y="520"/>
            <a:chExt cx="746030" cy="1065758"/>
          </a:xfrm>
        </p:grpSpPr>
        <p:sp>
          <p:nvSpPr>
            <p:cNvPr id="16" name="15 Cheurón"/>
            <p:cNvSpPr/>
            <p:nvPr/>
          </p:nvSpPr>
          <p:spPr>
            <a:xfrm rot="5400000">
              <a:off x="-159863" y="160384"/>
              <a:ext cx="1065758" cy="746030"/>
            </a:xfrm>
            <a:prstGeom prst="chevron">
              <a:avLst>
                <a:gd name="adj" fmla="val 15794"/>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2400" b="1" dirty="0" smtClean="0"/>
                <a:t>REMUNERACIONES</a:t>
              </a:r>
              <a:endParaRPr lang="es-ES" sz="2400" b="1" kern="1200" dirty="0"/>
            </a:p>
          </p:txBody>
        </p:sp>
      </p:grpSp>
      <p:sp>
        <p:nvSpPr>
          <p:cNvPr id="10" name="9 Rectángulo"/>
          <p:cNvSpPr/>
          <p:nvPr/>
        </p:nvSpPr>
        <p:spPr>
          <a:xfrm>
            <a:off x="3657600" y="457200"/>
            <a:ext cx="4953000" cy="2286000"/>
          </a:xfrm>
          <a:prstGeom prst="rect">
            <a:avLst/>
          </a:prstGeom>
          <a:ln w="38100">
            <a:solidFill>
              <a:schemeClr val="accent1"/>
            </a:solidFill>
          </a:ln>
        </p:spPr>
        <p:txBody>
          <a:bodyPr wrap="square">
            <a:spAutoFit/>
          </a:bodyPr>
          <a:lstStyle/>
          <a:p>
            <a:r>
              <a:rPr lang="es-ES_tradnl" dirty="0" smtClean="0"/>
              <a:t>No existe diferencia alguna entre los valores declarados en las planillas del IESS con los mayores contables.</a:t>
            </a:r>
            <a:endParaRPr lang="es-ES" dirty="0" smtClean="0"/>
          </a:p>
          <a:p>
            <a:r>
              <a:rPr lang="es-ES_tradnl" dirty="0" smtClean="0"/>
              <a:t>Cruce de información con lo declarado en el Formulario 101 del Impuesto a la Renta  casillero 716 (Gastos – Sueldos y salarios y demás remuneraciones que constituyen materia gravada). </a:t>
            </a:r>
            <a:endParaRPr lang="es-ES" dirty="0"/>
          </a:p>
        </p:txBody>
      </p:sp>
      <p:pic>
        <p:nvPicPr>
          <p:cNvPr id="13" name="3 Marcador de contenido"/>
          <p:cNvPicPr>
            <a:picLocks/>
          </p:cNvPicPr>
          <p:nvPr/>
        </p:nvPicPr>
        <p:blipFill>
          <a:blip r:embed="rId2" cstate="print"/>
          <a:srcRect l="30864" t="23729" r="29171" b="40113"/>
          <a:stretch>
            <a:fillRect/>
          </a:stretch>
        </p:blipFill>
        <p:spPr bwMode="auto">
          <a:xfrm>
            <a:off x="1295400" y="2819400"/>
            <a:ext cx="6093600" cy="3774704"/>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C"/>
          </a:p>
        </p:txBody>
      </p:sp>
      <p:pic>
        <p:nvPicPr>
          <p:cNvPr id="4" name="3 Marcador de contenido"/>
          <p:cNvPicPr>
            <a:picLocks/>
          </p:cNvPicPr>
          <p:nvPr/>
        </p:nvPicPr>
        <p:blipFill>
          <a:blip r:embed="rId2" cstate="print"/>
          <a:srcRect l="19048" t="25424" r="14356" b="27966"/>
          <a:stretch>
            <a:fillRect/>
          </a:stretch>
        </p:blipFill>
        <p:spPr bwMode="auto">
          <a:xfrm>
            <a:off x="0" y="228600"/>
            <a:ext cx="9144000" cy="6400800"/>
          </a:xfrm>
          <a:prstGeom prst="rect">
            <a:avLst/>
          </a:prstGeom>
          <a:noFill/>
          <a:ln w="9525">
            <a:noFill/>
            <a:miter lim="800000"/>
            <a:headEnd/>
            <a:tailEnd/>
          </a:ln>
        </p:spPr>
      </p:pic>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14 Grupo"/>
          <p:cNvGrpSpPr/>
          <p:nvPr/>
        </p:nvGrpSpPr>
        <p:grpSpPr>
          <a:xfrm>
            <a:off x="685800" y="762000"/>
            <a:ext cx="2514600" cy="1143000"/>
            <a:chOff x="1" y="520"/>
            <a:chExt cx="746030" cy="1065758"/>
          </a:xfrm>
        </p:grpSpPr>
        <p:sp>
          <p:nvSpPr>
            <p:cNvPr id="6" name="5 Cheurón"/>
            <p:cNvSpPr/>
            <p:nvPr/>
          </p:nvSpPr>
          <p:spPr>
            <a:xfrm rot="5400000">
              <a:off x="-159863" y="160384"/>
              <a:ext cx="1065758" cy="746030"/>
            </a:xfrm>
            <a:prstGeom prst="chevron">
              <a:avLst>
                <a:gd name="adj" fmla="val 15794"/>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7"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2400" b="1" kern="1200" dirty="0" smtClean="0"/>
                <a:t>GASTOS</a:t>
              </a:r>
              <a:endParaRPr lang="es-ES" sz="2400" b="1" kern="1200" dirty="0"/>
            </a:p>
          </p:txBody>
        </p:sp>
      </p:grpSp>
      <p:pic>
        <p:nvPicPr>
          <p:cNvPr id="15362" name="Picture 2"/>
          <p:cNvPicPr>
            <a:picLocks noChangeAspect="1" noChangeArrowheads="1"/>
          </p:cNvPicPr>
          <p:nvPr/>
        </p:nvPicPr>
        <p:blipFill>
          <a:blip r:embed="rId2"/>
          <a:srcRect l="30469" t="29167" r="21875" b="30208"/>
          <a:stretch>
            <a:fillRect/>
          </a:stretch>
        </p:blipFill>
        <p:spPr bwMode="auto">
          <a:xfrm>
            <a:off x="304800" y="2514600"/>
            <a:ext cx="5562600" cy="4343400"/>
          </a:xfrm>
          <a:prstGeom prst="rect">
            <a:avLst/>
          </a:prstGeom>
          <a:noFill/>
          <a:ln w="9525">
            <a:noFill/>
            <a:miter lim="800000"/>
            <a:headEnd/>
            <a:tailEnd/>
          </a:ln>
          <a:effectLst/>
        </p:spPr>
      </p:pic>
      <p:graphicFrame>
        <p:nvGraphicFramePr>
          <p:cNvPr id="10" name="9 Tabla"/>
          <p:cNvGraphicFramePr>
            <a:graphicFrameLocks noGrp="1"/>
          </p:cNvGraphicFramePr>
          <p:nvPr/>
        </p:nvGraphicFramePr>
        <p:xfrm>
          <a:off x="3657601" y="533400"/>
          <a:ext cx="5029198" cy="2523744"/>
        </p:xfrm>
        <a:graphic>
          <a:graphicData uri="http://schemas.openxmlformats.org/drawingml/2006/table">
            <a:tbl>
              <a:tblPr/>
              <a:tblGrid>
                <a:gridCol w="1447800"/>
                <a:gridCol w="1247896"/>
                <a:gridCol w="1166751"/>
                <a:gridCol w="1166751"/>
              </a:tblGrid>
              <a:tr h="0">
                <a:tc>
                  <a:txBody>
                    <a:bodyPr/>
                    <a:lstStyle/>
                    <a:p>
                      <a:pPr marL="0" marR="0">
                        <a:lnSpc>
                          <a:spcPct val="115000"/>
                        </a:lnSpc>
                        <a:spcBef>
                          <a:spcPts val="0"/>
                        </a:spcBef>
                        <a:spcAft>
                          <a:spcPts val="0"/>
                        </a:spcAft>
                      </a:pP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smtClean="0">
                          <a:latin typeface="Calibri"/>
                          <a:ea typeface="Calibri"/>
                          <a:cs typeface="Times New Roman"/>
                        </a:rPr>
                        <a:t>Según</a:t>
                      </a:r>
                      <a:r>
                        <a:rPr lang="en-US" sz="1600" b="1" dirty="0" smtClean="0">
                          <a:latin typeface="Calibri"/>
                          <a:ea typeface="Calibri"/>
                          <a:cs typeface="Times New Roman"/>
                        </a:rPr>
                        <a:t> </a:t>
                      </a:r>
                      <a:r>
                        <a:rPr lang="en-US" sz="1600" b="1" dirty="0" err="1" smtClean="0">
                          <a:latin typeface="Calibri"/>
                          <a:ea typeface="Calibri"/>
                          <a:cs typeface="Times New Roman"/>
                        </a:rPr>
                        <a:t>Cooperativa</a:t>
                      </a:r>
                      <a:endParaRPr lang="en-US" sz="16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smtClean="0">
                          <a:latin typeface="Calibri"/>
                          <a:ea typeface="Calibri"/>
                          <a:cs typeface="Times New Roman"/>
                        </a:rPr>
                        <a:t>Según</a:t>
                      </a:r>
                      <a:r>
                        <a:rPr lang="en-US" sz="1600" b="1" dirty="0" smtClean="0">
                          <a:latin typeface="Calibri"/>
                          <a:ea typeface="Calibri"/>
                          <a:cs typeface="Times New Roman"/>
                        </a:rPr>
                        <a:t>  Auditoria</a:t>
                      </a:r>
                      <a:endParaRPr lang="en-US" sz="16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err="1" smtClean="0">
                          <a:latin typeface="Calibri"/>
                          <a:ea typeface="Calibri"/>
                          <a:cs typeface="Times New Roman"/>
                        </a:rPr>
                        <a:t>Diferencias</a:t>
                      </a:r>
                      <a:endParaRPr lang="en-US" sz="1600" b="1" dirty="0" smtClean="0">
                        <a:latin typeface="Calibri"/>
                        <a:ea typeface="Calibri"/>
                        <a:cs typeface="Times New Roman"/>
                      </a:endParaRPr>
                    </a:p>
                    <a:p>
                      <a:pPr marL="0" marR="0" algn="ctr">
                        <a:lnSpc>
                          <a:spcPct val="115000"/>
                        </a:lnSpc>
                        <a:spcBef>
                          <a:spcPts val="0"/>
                        </a:spcBef>
                        <a:spcAft>
                          <a:spcPts val="0"/>
                        </a:spcAft>
                      </a:pPr>
                      <a:r>
                        <a:rPr lang="en-US" sz="1600" b="1" dirty="0" smtClean="0">
                          <a:latin typeface="Calibri"/>
                          <a:ea typeface="Calibri"/>
                          <a:cs typeface="Times New Roman"/>
                        </a:rPr>
                        <a:t>GASTO</a:t>
                      </a:r>
                      <a:r>
                        <a:rPr lang="en-US" sz="1600" b="1" baseline="0" dirty="0" smtClean="0">
                          <a:latin typeface="Calibri"/>
                          <a:ea typeface="Calibri"/>
                          <a:cs typeface="Times New Roman"/>
                        </a:rPr>
                        <a:t> NO DEDUCIBLE</a:t>
                      </a:r>
                      <a:endParaRPr lang="en-US" sz="16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57">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Honorarios Profesionales y Dietas</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17.727,17</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3.578,77</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-14.148,40</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028">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Gastos de Viajes</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1.435,77</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0,00</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-1.435,77</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57">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Gastos-pagos por otros servicios</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a:solidFill>
                            <a:srgbClr val="000000"/>
                          </a:solidFill>
                          <a:latin typeface="Calibri"/>
                          <a:ea typeface="Times New Roman"/>
                          <a:cs typeface="Times New Roman"/>
                        </a:rPr>
                        <a:t>49.465,00</a:t>
                      </a:r>
                      <a:endParaRPr lang="en-US" sz="120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46.462,00</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-3.003,00</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857">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Gastos-pagos por otros bienes</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1.494,77</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744,77</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200" dirty="0">
                          <a:solidFill>
                            <a:srgbClr val="000000"/>
                          </a:solidFill>
                          <a:latin typeface="Calibri"/>
                          <a:ea typeface="Times New Roman"/>
                          <a:cs typeface="Times New Roman"/>
                        </a:rPr>
                        <a:t>-750,00</a:t>
                      </a:r>
                      <a:endParaRPr lang="en-US" sz="12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Diagrama"/>
          <p:cNvGraphicFramePr/>
          <p:nvPr/>
        </p:nvGraphicFramePr>
        <p:xfrm>
          <a:off x="6096000" y="3200400"/>
          <a:ext cx="2743200" cy="1447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13 Diagrama"/>
          <p:cNvGraphicFramePr/>
          <p:nvPr/>
        </p:nvGraphicFramePr>
        <p:xfrm>
          <a:off x="6248400" y="4724400"/>
          <a:ext cx="2590800"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438912"/>
          </a:xfrm>
        </p:spPr>
        <p:txBody>
          <a:bodyPr>
            <a:normAutofit fontScale="90000"/>
          </a:bodyPr>
          <a:lstStyle/>
          <a:p>
            <a:pPr algn="ctr"/>
            <a:r>
              <a:rPr lang="es-ES" b="1" u="sng" dirty="0" smtClean="0">
                <a:solidFill>
                  <a:schemeClr val="tx2">
                    <a:lumMod val="75000"/>
                  </a:schemeClr>
                </a:solidFill>
              </a:rPr>
              <a:t>Gastos</a:t>
            </a:r>
            <a:r>
              <a:rPr lang="es-ES" dirty="0" smtClean="0"/>
              <a:t> </a:t>
            </a:r>
            <a:r>
              <a:rPr lang="es-ES" b="1" u="sng" dirty="0" smtClean="0">
                <a:solidFill>
                  <a:schemeClr val="tx2">
                    <a:lumMod val="75000"/>
                  </a:schemeClr>
                </a:solidFill>
              </a:rPr>
              <a:t>Deducibles</a:t>
            </a:r>
            <a:endParaRPr lang="es-ES" b="1" u="sng" dirty="0">
              <a:solidFill>
                <a:schemeClr val="tx2">
                  <a:lumMod val="75000"/>
                </a:schemeClr>
              </a:solidFill>
            </a:endParaRPr>
          </a:p>
        </p:txBody>
      </p:sp>
      <p:graphicFrame>
        <p:nvGraphicFramePr>
          <p:cNvPr id="5" name="4 Marcador de contenido"/>
          <p:cNvGraphicFramePr>
            <a:graphicFrameLocks noGrp="1"/>
          </p:cNvGraphicFramePr>
          <p:nvPr>
            <p:ph idx="1"/>
          </p:nvPr>
        </p:nvGraphicFramePr>
        <p:xfrm>
          <a:off x="4724400" y="1219200"/>
          <a:ext cx="4114799" cy="5257800"/>
        </p:xfrm>
        <a:graphic>
          <a:graphicData uri="http://schemas.openxmlformats.org/drawingml/2006/table">
            <a:tbl>
              <a:tblPr/>
              <a:tblGrid>
                <a:gridCol w="1219200"/>
                <a:gridCol w="990600"/>
                <a:gridCol w="941960"/>
                <a:gridCol w="963039"/>
              </a:tblGrid>
              <a:tr h="498759">
                <a:tc rowSpan="2">
                  <a:txBody>
                    <a:bodyPr/>
                    <a:lstStyle/>
                    <a:p>
                      <a:pPr marL="0" marR="0" algn="ctr">
                        <a:lnSpc>
                          <a:spcPct val="115000"/>
                        </a:lnSpc>
                        <a:spcBef>
                          <a:spcPts val="0"/>
                        </a:spcBef>
                        <a:spcAft>
                          <a:spcPts val="0"/>
                        </a:spcAft>
                      </a:pPr>
                      <a:r>
                        <a:rPr lang="es-ES" sz="1400" b="1" dirty="0">
                          <a:solidFill>
                            <a:srgbClr val="000000"/>
                          </a:solidFill>
                          <a:latin typeface="Calibri"/>
                          <a:ea typeface="Times New Roman"/>
                          <a:cs typeface="Times New Roman"/>
                        </a:rPr>
                        <a:t>Rubros</a:t>
                      </a:r>
                      <a:endParaRPr lang="en-US" sz="1400" dirty="0">
                        <a:latin typeface="Calibri"/>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15000"/>
                        </a:lnSpc>
                        <a:spcBef>
                          <a:spcPts val="0"/>
                        </a:spcBef>
                        <a:spcAft>
                          <a:spcPts val="0"/>
                        </a:spcAft>
                      </a:pPr>
                      <a:r>
                        <a:rPr lang="es-ES" sz="1400" b="1" dirty="0">
                          <a:solidFill>
                            <a:srgbClr val="000000"/>
                          </a:solidFill>
                          <a:latin typeface="Calibri"/>
                          <a:ea typeface="Times New Roman"/>
                          <a:cs typeface="Times New Roman"/>
                        </a:rPr>
                        <a:t>Gastos deducibles</a:t>
                      </a:r>
                      <a:endParaRPr lang="en-U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lnSpc>
                          <a:spcPct val="115000"/>
                        </a:lnSpc>
                        <a:spcBef>
                          <a:spcPts val="0"/>
                        </a:spcBef>
                        <a:spcAft>
                          <a:spcPts val="0"/>
                        </a:spcAft>
                      </a:pPr>
                      <a:r>
                        <a:rPr lang="es-ES" sz="1400" b="1" dirty="0">
                          <a:solidFill>
                            <a:srgbClr val="000000"/>
                          </a:solidFill>
                          <a:latin typeface="Calibri"/>
                          <a:ea typeface="Times New Roman"/>
                          <a:cs typeface="Times New Roman"/>
                        </a:rPr>
                        <a:t>Gastos No deducibles</a:t>
                      </a:r>
                      <a:endParaRPr lang="en-U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8322">
                <a:tc vMerge="1">
                  <a:txBody>
                    <a:bodyPr/>
                    <a:lstStyle/>
                    <a:p>
                      <a:endParaRPr lang="en-US"/>
                    </a:p>
                  </a:txBody>
                  <a:tcPr/>
                </a:tc>
                <a:tc>
                  <a:txBody>
                    <a:bodyPr/>
                    <a:lstStyle/>
                    <a:p>
                      <a:pPr marL="0" marR="0" algn="ctr">
                        <a:lnSpc>
                          <a:spcPct val="115000"/>
                        </a:lnSpc>
                        <a:spcBef>
                          <a:spcPts val="0"/>
                        </a:spcBef>
                        <a:spcAft>
                          <a:spcPts val="0"/>
                        </a:spcAft>
                      </a:pPr>
                      <a:r>
                        <a:rPr lang="es-ES" sz="1400" b="1" dirty="0">
                          <a:solidFill>
                            <a:srgbClr val="000000"/>
                          </a:solidFill>
                          <a:latin typeface="Calibri"/>
                          <a:ea typeface="Times New Roman"/>
                          <a:cs typeface="Times New Roman"/>
                        </a:rPr>
                        <a:t>Según</a:t>
                      </a:r>
                      <a:endParaRPr lang="en-US" sz="1400" dirty="0">
                        <a:latin typeface="Calibri"/>
                        <a:ea typeface="Calibri"/>
                        <a:cs typeface="Times New Roman"/>
                      </a:endParaRPr>
                    </a:p>
                    <a:p>
                      <a:pPr marL="0" marR="0" algn="ctr">
                        <a:lnSpc>
                          <a:spcPct val="115000"/>
                        </a:lnSpc>
                        <a:spcBef>
                          <a:spcPts val="0"/>
                        </a:spcBef>
                        <a:spcAft>
                          <a:spcPts val="0"/>
                        </a:spcAft>
                      </a:pPr>
                      <a:r>
                        <a:rPr lang="es-ES" sz="1400" b="1" dirty="0" smtClean="0">
                          <a:solidFill>
                            <a:srgbClr val="000000"/>
                          </a:solidFill>
                          <a:latin typeface="Calibri"/>
                          <a:ea typeface="Times New Roman"/>
                          <a:cs typeface="Times New Roman"/>
                        </a:rPr>
                        <a:t>Cooperativa</a:t>
                      </a:r>
                      <a:endParaRPr lang="en-U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400" b="1" dirty="0">
                          <a:solidFill>
                            <a:srgbClr val="000000"/>
                          </a:solidFill>
                          <a:latin typeface="Calibri"/>
                          <a:ea typeface="Times New Roman"/>
                          <a:cs typeface="Times New Roman"/>
                        </a:rPr>
                        <a:t>Según Auditoría</a:t>
                      </a:r>
                      <a:endParaRPr lang="en-US" sz="1400"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s-ES" sz="1400" b="1" dirty="0">
                          <a:solidFill>
                            <a:schemeClr val="tx1"/>
                          </a:solidFill>
                          <a:latin typeface="Calibri"/>
                          <a:ea typeface="Times New Roman"/>
                          <a:cs typeface="Times New Roman"/>
                        </a:rPr>
                        <a:t>Diferencias</a:t>
                      </a:r>
                      <a:endParaRPr lang="en-US" sz="1400"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98848">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Provisión de Cuentas Incobrables</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2.844,72</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553,85</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-2.290,87</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99232">
                <a:tc>
                  <a:txBody>
                    <a:bodyPr/>
                    <a:lstStyle/>
                    <a:p>
                      <a:pPr marL="0" marR="0">
                        <a:lnSpc>
                          <a:spcPct val="115000"/>
                        </a:lnSpc>
                        <a:spcBef>
                          <a:spcPts val="0"/>
                        </a:spcBef>
                        <a:spcAft>
                          <a:spcPts val="0"/>
                        </a:spcAft>
                      </a:pPr>
                      <a:r>
                        <a:rPr lang="es-ES" sz="1200" b="1">
                          <a:solidFill>
                            <a:srgbClr val="000000"/>
                          </a:solidFill>
                          <a:latin typeface="Calibri"/>
                          <a:ea typeface="Times New Roman"/>
                          <a:cs typeface="Times New Roman"/>
                        </a:rPr>
                        <a:t>Depreciación de Activos Fijos</a:t>
                      </a:r>
                      <a:endParaRPr lang="en-US"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20.420,17</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18.476,60</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-1.943,57</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68322">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Remuneración que son materia gravada</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26.503,75</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25.125,00</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-1.378,75</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598848">
                <a:tc>
                  <a:txBody>
                    <a:bodyPr/>
                    <a:lstStyle/>
                    <a:p>
                      <a:pPr marL="0" marR="0">
                        <a:lnSpc>
                          <a:spcPct val="115000"/>
                        </a:lnSpc>
                        <a:spcBef>
                          <a:spcPts val="0"/>
                        </a:spcBef>
                        <a:spcAft>
                          <a:spcPts val="0"/>
                        </a:spcAft>
                      </a:pPr>
                      <a:r>
                        <a:rPr lang="es-ES" sz="1200" b="1" dirty="0">
                          <a:solidFill>
                            <a:srgbClr val="000000"/>
                          </a:solidFill>
                          <a:latin typeface="Calibri"/>
                          <a:ea typeface="Times New Roman"/>
                          <a:cs typeface="Times New Roman"/>
                        </a:rPr>
                        <a:t>Honorarios Profesionales y Dietas</a:t>
                      </a:r>
                      <a:endParaRPr lang="en-US" sz="12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17.727,17</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3.578,77</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-14.148,40</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29195">
                <a:tc>
                  <a:txBody>
                    <a:bodyPr/>
                    <a:lstStyle/>
                    <a:p>
                      <a:pPr marL="0" marR="0">
                        <a:lnSpc>
                          <a:spcPct val="115000"/>
                        </a:lnSpc>
                        <a:spcBef>
                          <a:spcPts val="0"/>
                        </a:spcBef>
                        <a:spcAft>
                          <a:spcPts val="0"/>
                        </a:spcAft>
                      </a:pPr>
                      <a:r>
                        <a:rPr lang="es-ES" sz="1200" b="1">
                          <a:solidFill>
                            <a:srgbClr val="000000"/>
                          </a:solidFill>
                          <a:latin typeface="Calibri"/>
                          <a:ea typeface="Times New Roman"/>
                          <a:cs typeface="Times New Roman"/>
                        </a:rPr>
                        <a:t>Gastos de Viajes</a:t>
                      </a:r>
                      <a:endParaRPr lang="en-US"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1.435,77</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0,00</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-1.435,77</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98759">
                <a:tc>
                  <a:txBody>
                    <a:bodyPr/>
                    <a:lstStyle/>
                    <a:p>
                      <a:pPr marL="0" marR="0">
                        <a:lnSpc>
                          <a:spcPct val="115000"/>
                        </a:lnSpc>
                        <a:spcBef>
                          <a:spcPts val="0"/>
                        </a:spcBef>
                        <a:spcAft>
                          <a:spcPts val="0"/>
                        </a:spcAft>
                      </a:pPr>
                      <a:r>
                        <a:rPr lang="es-ES" sz="1200" b="1">
                          <a:solidFill>
                            <a:srgbClr val="000000"/>
                          </a:solidFill>
                          <a:latin typeface="Calibri"/>
                          <a:ea typeface="Times New Roman"/>
                          <a:cs typeface="Times New Roman"/>
                        </a:rPr>
                        <a:t>Gastos-pagos por otros servicios</a:t>
                      </a:r>
                      <a:endParaRPr lang="en-US"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a:solidFill>
                            <a:srgbClr val="000000"/>
                          </a:solidFill>
                          <a:latin typeface="Calibri"/>
                          <a:ea typeface="Times New Roman"/>
                          <a:cs typeface="Times New Roman"/>
                        </a:rPr>
                        <a:t>49.465,00</a:t>
                      </a:r>
                      <a:endParaRPr lang="en-US" sz="14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46.462,00</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-3.003,00</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98759">
                <a:tc>
                  <a:txBody>
                    <a:bodyPr/>
                    <a:lstStyle/>
                    <a:p>
                      <a:pPr marL="0" marR="0">
                        <a:lnSpc>
                          <a:spcPct val="115000"/>
                        </a:lnSpc>
                        <a:spcBef>
                          <a:spcPts val="0"/>
                        </a:spcBef>
                        <a:spcAft>
                          <a:spcPts val="0"/>
                        </a:spcAft>
                      </a:pPr>
                      <a:r>
                        <a:rPr lang="es-ES" sz="1200" b="1">
                          <a:solidFill>
                            <a:srgbClr val="000000"/>
                          </a:solidFill>
                          <a:latin typeface="Calibri"/>
                          <a:ea typeface="Times New Roman"/>
                          <a:cs typeface="Times New Roman"/>
                        </a:rPr>
                        <a:t>Gastos-pagos por otros bienes</a:t>
                      </a:r>
                      <a:endParaRPr lang="en-US"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1.494,77</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rgbClr val="000000"/>
                          </a:solidFill>
                          <a:latin typeface="Calibri"/>
                          <a:ea typeface="Times New Roman"/>
                          <a:cs typeface="Times New Roman"/>
                        </a:rPr>
                        <a:t>744,77</a:t>
                      </a:r>
                      <a:endParaRPr lang="en-US" sz="1400" b="1" dirty="0">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s-ES" sz="1400" b="1" dirty="0">
                          <a:solidFill>
                            <a:schemeClr val="tx1"/>
                          </a:solidFill>
                          <a:latin typeface="Calibri"/>
                          <a:ea typeface="Times New Roman"/>
                          <a:cs typeface="Times New Roman"/>
                        </a:rPr>
                        <a:t>-750,00</a:t>
                      </a:r>
                      <a:endParaRPr lang="en-US" sz="1400" b="1" dirty="0">
                        <a:solidFill>
                          <a:schemeClr val="tx1"/>
                        </a:solidFill>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13188">
                <a:tc>
                  <a:txBody>
                    <a:bodyPr/>
                    <a:lstStyle/>
                    <a:p>
                      <a:pPr marL="0" marR="0">
                        <a:lnSpc>
                          <a:spcPct val="115000"/>
                        </a:lnSpc>
                        <a:spcBef>
                          <a:spcPts val="0"/>
                        </a:spcBef>
                        <a:spcAft>
                          <a:spcPts val="0"/>
                        </a:spcAft>
                      </a:pPr>
                      <a:endParaRPr lang="en-US" sz="1200" b="1">
                        <a:latin typeface="Calibri"/>
                        <a:ea typeface="Calibri"/>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400" b="1" kern="1200" dirty="0">
                          <a:solidFill>
                            <a:srgbClr val="000000"/>
                          </a:solidFill>
                          <a:latin typeface="Calibri"/>
                          <a:ea typeface="Times New Roman"/>
                          <a:cs typeface="Times New Roman"/>
                        </a:rPr>
                        <a:t>117.046,63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400" b="1" kern="1200" dirty="0">
                          <a:solidFill>
                            <a:srgbClr val="000000"/>
                          </a:solidFill>
                          <a:latin typeface="Calibri"/>
                          <a:ea typeface="Times New Roman"/>
                          <a:cs typeface="Times New Roman"/>
                        </a:rPr>
                        <a:t>94.387,14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s-EC" sz="1100" b="0" i="0" u="none" strike="noStrike" dirty="0">
                          <a:solidFill>
                            <a:srgbClr val="000000"/>
                          </a:solidFill>
                          <a:latin typeface="Calibri"/>
                        </a:rPr>
                        <a:t>-</a:t>
                      </a:r>
                      <a:r>
                        <a:rPr lang="es-EC" sz="1400" b="1" kern="1200" dirty="0">
                          <a:solidFill>
                            <a:schemeClr val="tx1"/>
                          </a:solidFill>
                          <a:latin typeface="Calibri"/>
                          <a:ea typeface="Times New Roman"/>
                          <a:cs typeface="Times New Roman"/>
                        </a:rPr>
                        <a:t>24.950,36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32769" name="Gráfico 4"/>
          <p:cNvPicPr>
            <a:picLocks noChangeArrowheads="1"/>
          </p:cNvPicPr>
          <p:nvPr/>
        </p:nvPicPr>
        <p:blipFill>
          <a:blip r:embed="rId2" cstate="print"/>
          <a:srcRect l="1231" t="17300" r="398" b="2168"/>
          <a:stretch>
            <a:fillRect/>
          </a:stretch>
        </p:blipFill>
        <p:spPr bwMode="auto">
          <a:xfrm>
            <a:off x="304800" y="1219200"/>
            <a:ext cx="4267200" cy="5257800"/>
          </a:xfrm>
          <a:prstGeom prst="rect">
            <a:avLst/>
          </a:prstGeom>
          <a:noFill/>
          <a:ln w="9525">
            <a:solidFill>
              <a:srgbClr val="000000"/>
            </a:solidFill>
            <a:miter lim="800000"/>
            <a:headEnd/>
            <a:tailEnd/>
          </a:ln>
        </p:spPr>
      </p:pic>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lgn="ctr">
              <a:buNone/>
            </a:pPr>
            <a:r>
              <a:rPr lang="es-ES" sz="4500" b="1" dirty="0" smtClean="0"/>
              <a:t>CAPÍTULO 5</a:t>
            </a:r>
          </a:p>
          <a:p>
            <a:pPr algn="ctr">
              <a:buNone/>
            </a:pPr>
            <a:r>
              <a:rPr lang="es-ES" sz="4500" b="1" dirty="0" smtClean="0"/>
              <a:t>INFORME</a:t>
            </a:r>
          </a:p>
        </p:txBody>
      </p:sp>
      <p:pic>
        <p:nvPicPr>
          <p:cNvPr id="4"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1524000"/>
            <a:ext cx="8229600" cy="408693"/>
          </a:xfrm>
          <a:prstGeom prst="rect">
            <a:avLst/>
          </a:prstGeom>
          <a:noFill/>
        </p:spPr>
      </p:pic>
      <p:pic>
        <p:nvPicPr>
          <p:cNvPr id="5"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4191000"/>
            <a:ext cx="8229600" cy="408693"/>
          </a:xfrm>
          <a:prstGeom prst="rect">
            <a:avLst/>
          </a:prstGeom>
          <a:noFill/>
        </p:spPr>
      </p:pic>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5112"/>
          </a:xfrm>
        </p:spPr>
        <p:txBody>
          <a:bodyPr>
            <a:noAutofit/>
          </a:bodyPr>
          <a:lstStyle/>
          <a:p>
            <a:pPr algn="ctr"/>
            <a:r>
              <a:rPr lang="en-US" sz="4000" b="1" dirty="0" smtClean="0">
                <a:solidFill>
                  <a:schemeClr val="tx2">
                    <a:lumMod val="75000"/>
                  </a:schemeClr>
                </a:solidFill>
              </a:rPr>
              <a:t>INFORME</a:t>
            </a:r>
            <a:endParaRPr lang="en-US" sz="4000" b="1" dirty="0">
              <a:solidFill>
                <a:schemeClr val="tx2">
                  <a:lumMod val="75000"/>
                </a:schemeClr>
              </a:solidFill>
            </a:endParaRPr>
          </a:p>
        </p:txBody>
      </p:sp>
      <p:sp>
        <p:nvSpPr>
          <p:cNvPr id="3" name="2 Marcador de contenido"/>
          <p:cNvSpPr>
            <a:spLocks noGrp="1"/>
          </p:cNvSpPr>
          <p:nvPr>
            <p:ph idx="1"/>
          </p:nvPr>
        </p:nvSpPr>
        <p:spPr>
          <a:xfrm>
            <a:off x="685800" y="1447800"/>
            <a:ext cx="4953000" cy="4525963"/>
          </a:xfrm>
        </p:spPr>
        <p:txBody>
          <a:bodyPr>
            <a:normAutofit fontScale="85000" lnSpcReduction="20000"/>
          </a:bodyPr>
          <a:lstStyle/>
          <a:p>
            <a:r>
              <a:rPr lang="es-ES_tradnl" sz="2800" dirty="0" smtClean="0"/>
              <a:t>Aspectos que se han encontrado en la realización de la revisión </a:t>
            </a:r>
          </a:p>
          <a:p>
            <a:endParaRPr lang="es-ES_tradnl" sz="2800" dirty="0" smtClean="0"/>
          </a:p>
          <a:p>
            <a:r>
              <a:rPr lang="es-ES_tradnl" sz="2800" dirty="0" smtClean="0"/>
              <a:t>Anexos informativos relacionados con el manejo tributario de las operaciones de la Cooperativa y demás documentos necesarios que sirvieron para el análisis de cada partida tributaria.</a:t>
            </a:r>
          </a:p>
          <a:p>
            <a:endParaRPr lang="es-ES_tradnl" sz="2800" dirty="0" smtClean="0"/>
          </a:p>
          <a:p>
            <a:r>
              <a:rPr lang="es-ES_tradnl" sz="2800" b="1" dirty="0" smtClean="0"/>
              <a:t>ESTRUCTURA</a:t>
            </a:r>
          </a:p>
          <a:p>
            <a:pPr lvl="1"/>
            <a:r>
              <a:rPr lang="es-EC" sz="2400" dirty="0" smtClean="0"/>
              <a:t>OBSERVACIONES Y COMENTARIOS</a:t>
            </a:r>
          </a:p>
          <a:p>
            <a:pPr lvl="1"/>
            <a:r>
              <a:rPr lang="es-EC" sz="2400" dirty="0" smtClean="0"/>
              <a:t> ASPECTOS TRIBUTARIOS </a:t>
            </a:r>
          </a:p>
          <a:p>
            <a:pPr lvl="1"/>
            <a:r>
              <a:rPr lang="es-ES_tradnl" sz="2400" dirty="0" smtClean="0"/>
              <a:t>ANEXOS</a:t>
            </a:r>
            <a:endParaRPr lang="es-EC" sz="2400" dirty="0" smtClean="0"/>
          </a:p>
          <a:p>
            <a:endParaRPr lang="en-US" dirty="0"/>
          </a:p>
        </p:txBody>
      </p:sp>
      <p:graphicFrame>
        <p:nvGraphicFramePr>
          <p:cNvPr id="6" name="5 Diagrama"/>
          <p:cNvGraphicFramePr/>
          <p:nvPr/>
        </p:nvGraphicFramePr>
        <p:xfrm>
          <a:off x="5791200" y="4114800"/>
          <a:ext cx="2971800" cy="160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p:cNvPicPr>
            <a:picLocks noChangeAspect="1" noChangeArrowheads="1"/>
          </p:cNvPicPr>
          <p:nvPr/>
        </p:nvPicPr>
        <p:blipFill>
          <a:blip r:embed="rId6"/>
          <a:srcRect/>
          <a:stretch>
            <a:fillRect/>
          </a:stretch>
        </p:blipFill>
        <p:spPr bwMode="auto">
          <a:xfrm>
            <a:off x="5562600" y="990600"/>
            <a:ext cx="2857500" cy="27813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lgn="ctr">
              <a:buNone/>
            </a:pPr>
            <a:r>
              <a:rPr lang="es-ES" sz="4500" b="1" dirty="0" smtClean="0"/>
              <a:t>CAPÍTULO 6</a:t>
            </a:r>
          </a:p>
          <a:p>
            <a:pPr algn="ctr">
              <a:buNone/>
            </a:pPr>
            <a:r>
              <a:rPr lang="es-ES" sz="4500" b="1" dirty="0" smtClean="0"/>
              <a:t>CONCLUSIONES Y RECOMENDACIONES</a:t>
            </a:r>
          </a:p>
        </p:txBody>
      </p:sp>
      <p:pic>
        <p:nvPicPr>
          <p:cNvPr id="4"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1524000"/>
            <a:ext cx="8229600" cy="408693"/>
          </a:xfrm>
          <a:prstGeom prst="rect">
            <a:avLst/>
          </a:prstGeom>
          <a:noFill/>
        </p:spPr>
      </p:pic>
      <p:pic>
        <p:nvPicPr>
          <p:cNvPr id="5"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4191000"/>
            <a:ext cx="8229600" cy="408693"/>
          </a:xfrm>
          <a:prstGeom prst="rect">
            <a:avLst/>
          </a:prstGeom>
          <a:noFill/>
        </p:spPr>
      </p:pic>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5112"/>
          </a:xfrm>
        </p:spPr>
        <p:txBody>
          <a:bodyPr>
            <a:noAutofit/>
          </a:bodyPr>
          <a:lstStyle/>
          <a:p>
            <a:pPr algn="ctr"/>
            <a:r>
              <a:rPr lang="es-ES_tradnl" sz="4000" b="1" u="sng" dirty="0" smtClean="0">
                <a:solidFill>
                  <a:schemeClr val="tx2">
                    <a:lumMod val="75000"/>
                  </a:schemeClr>
                </a:solidFill>
              </a:rPr>
              <a:t>CONCLUSIONES</a:t>
            </a:r>
            <a:endParaRPr lang="es-EC" sz="4000" b="1" u="sng" dirty="0" smtClean="0">
              <a:solidFill>
                <a:schemeClr val="tx2">
                  <a:lumMod val="75000"/>
                </a:schemeClr>
              </a:solidFill>
            </a:endParaRPr>
          </a:p>
        </p:txBody>
      </p:sp>
      <p:sp>
        <p:nvSpPr>
          <p:cNvPr id="3" name="2 Marcador de contenido"/>
          <p:cNvSpPr>
            <a:spLocks noGrp="1"/>
          </p:cNvSpPr>
          <p:nvPr>
            <p:ph idx="1"/>
          </p:nvPr>
        </p:nvSpPr>
        <p:spPr>
          <a:xfrm>
            <a:off x="304800" y="1295401"/>
            <a:ext cx="8229600" cy="5562599"/>
          </a:xfrm>
        </p:spPr>
        <p:txBody>
          <a:bodyPr>
            <a:noAutofit/>
          </a:bodyPr>
          <a:lstStyle/>
          <a:p>
            <a:pPr algn="just"/>
            <a:r>
              <a:rPr lang="es-EC" sz="1600" dirty="0" smtClean="0"/>
              <a:t>Comprobantes de retención en la fuente fueron entregados, después  de los cincos días siguientes de haber recibido la factura respectiva; sin embargo el Art. 50 de la LORTI indica (…)</a:t>
            </a:r>
            <a:r>
              <a:rPr lang="es-ES" sz="1600" dirty="0" smtClean="0"/>
              <a:t> Los agentes de retención están obligados a entregar el respectivo comprobante de retención, dentro del término no mayor de cinco días de recibido el comprobante de venta, a las personas a quienes deben efectuar la retención</a:t>
            </a:r>
            <a:endParaRPr lang="es-ES_tradnl" sz="1600" dirty="0" smtClean="0"/>
          </a:p>
          <a:p>
            <a:pPr algn="just"/>
            <a:endParaRPr lang="es-ES_tradnl" sz="1600" dirty="0" smtClean="0"/>
          </a:p>
          <a:p>
            <a:pPr algn="just"/>
            <a:r>
              <a:rPr lang="es-ES_tradnl" sz="1600" dirty="0" smtClean="0"/>
              <a:t>El cálculo del 1%, el valor permitido de Provisión de </a:t>
            </a:r>
            <a:r>
              <a:rPr lang="es-ES_tradnl" sz="1600" dirty="0" err="1" smtClean="0"/>
              <a:t>ctas</a:t>
            </a:r>
            <a:r>
              <a:rPr lang="es-ES_tradnl" sz="1600" dirty="0" smtClean="0"/>
              <a:t> incobrables se obtuvo un valor  de $553.84, sin embargo la $2.844,72, obteniéndose </a:t>
            </a:r>
            <a:r>
              <a:rPr lang="es-ES_tradnl" sz="1600" dirty="0" err="1" smtClean="0"/>
              <a:t>G.No</a:t>
            </a:r>
            <a:r>
              <a:rPr lang="es-ES_tradnl" sz="1600" dirty="0" smtClean="0"/>
              <a:t> deducible de $2.290,87.</a:t>
            </a:r>
            <a:r>
              <a:rPr lang="es-EC" sz="1600" dirty="0" smtClean="0"/>
              <a:t> </a:t>
            </a:r>
            <a:r>
              <a:rPr lang="es-ES_tradnl" sz="1600" dirty="0" smtClean="0"/>
              <a:t>El Art. 10 numeral 11 de LORTI dice  que</a:t>
            </a:r>
            <a:r>
              <a:rPr lang="es-ES" sz="1600" dirty="0" smtClean="0"/>
              <a:t> las provisiones para créditos incobrables originados en operaciones del giro ordinario del negocio, efectuadas en cada ejercicio impositivo a razón del 1% anual sobre los créditos comerciales concedidos en dicho ejercicio y que se encuentren pendientes de recaudación al cierre del mismo, sin que la provisión acumulada pueda exceder del 10% de la cartera total.</a:t>
            </a:r>
          </a:p>
          <a:p>
            <a:endParaRPr lang="es-ES" sz="1600" dirty="0" smtClean="0"/>
          </a:p>
          <a:p>
            <a:pPr algn="just"/>
            <a:r>
              <a:rPr lang="es-EC" sz="1600" dirty="0" smtClean="0"/>
              <a:t>Se determinó </a:t>
            </a:r>
            <a:r>
              <a:rPr lang="es-ES_tradnl" sz="1600" dirty="0" smtClean="0"/>
              <a:t>diferencia  por auditoría en depreciación de activos fijos,. Debido  a que en el año 2008 hicieron los ajustes y reclasificaciones en las mismas. Dando como resultado un gasto no deducible de $1.943,57.En el Art. 32  numeral 2 del RLORTI nos dice que las depreciaciones, amortizaciones, provisiones y reservas de cualquier naturaleza que excedan de los límites permitidos por la Ley de Régimen Tributario Interno, este reglamento o de los autorizados por el Servicio de Rentas Intentas son Gastos no deducibles.</a:t>
            </a:r>
            <a:endParaRPr lang="es-EC" sz="1600" dirty="0" smtClean="0"/>
          </a:p>
          <a:p>
            <a:endParaRPr lang="es-EC" sz="1600" dirty="0" smtClean="0"/>
          </a:p>
          <a:p>
            <a:endParaRPr lang="es-EC" sz="1600" dirty="0"/>
          </a:p>
        </p:txBody>
      </p:sp>
      <p:pic>
        <p:nvPicPr>
          <p:cNvPr id="4" name="Picture 4"/>
          <p:cNvPicPr>
            <a:picLocks noChangeAspect="1" noChangeArrowheads="1"/>
          </p:cNvPicPr>
          <p:nvPr/>
        </p:nvPicPr>
        <p:blipFill>
          <a:blip r:embed="rId2"/>
          <a:srcRect/>
          <a:stretch>
            <a:fillRect/>
          </a:stretch>
        </p:blipFill>
        <p:spPr bwMode="auto">
          <a:xfrm>
            <a:off x="7924800" y="152400"/>
            <a:ext cx="1219200" cy="12192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91312"/>
          </a:xfrm>
        </p:spPr>
        <p:txBody>
          <a:bodyPr>
            <a:normAutofit fontScale="90000"/>
          </a:bodyPr>
          <a:lstStyle/>
          <a:p>
            <a:pPr algn="ctr"/>
            <a:r>
              <a:rPr lang="es-ES_tradnl" b="1" u="sng" dirty="0" smtClean="0">
                <a:solidFill>
                  <a:schemeClr val="tx2">
                    <a:lumMod val="75000"/>
                  </a:schemeClr>
                </a:solidFill>
              </a:rPr>
              <a:t>Conclusiones</a:t>
            </a:r>
            <a:endParaRPr lang="es-EC" u="sng" dirty="0"/>
          </a:p>
        </p:txBody>
      </p:sp>
      <p:sp>
        <p:nvSpPr>
          <p:cNvPr id="3" name="2 Marcador de contenido"/>
          <p:cNvSpPr>
            <a:spLocks noGrp="1"/>
          </p:cNvSpPr>
          <p:nvPr>
            <p:ph idx="1"/>
          </p:nvPr>
        </p:nvSpPr>
        <p:spPr>
          <a:xfrm>
            <a:off x="304800" y="1371600"/>
            <a:ext cx="8077200" cy="3810000"/>
          </a:xfrm>
        </p:spPr>
        <p:txBody>
          <a:bodyPr>
            <a:noAutofit/>
          </a:bodyPr>
          <a:lstStyle/>
          <a:p>
            <a:pPr algn="just"/>
            <a:r>
              <a:rPr lang="es-EC" sz="800" dirty="0" smtClean="0"/>
              <a:t> </a:t>
            </a:r>
          </a:p>
          <a:p>
            <a:pPr algn="just"/>
            <a:r>
              <a:rPr lang="es-ES_tradnl" sz="1600" dirty="0" smtClean="0"/>
              <a:t>Por concepto de Responsabilidad, se evidenció por auditoría que dicho rubro  no ha sido reportado al IESS, dando como resultado  un Gasto no Deducible por un valor de </a:t>
            </a:r>
            <a:r>
              <a:rPr lang="es-ES_tradnl" sz="1600" b="1" dirty="0" smtClean="0"/>
              <a:t>$1.378,75. </a:t>
            </a:r>
            <a:r>
              <a:rPr lang="es-ES_tradnl" sz="1600" dirty="0" smtClean="0"/>
              <a:t>l Art. 2 numeral 9 de la LORT I dice: </a:t>
            </a:r>
            <a:r>
              <a:rPr lang="es-ES" sz="1600" dirty="0" smtClean="0"/>
              <a:t>“(…) </a:t>
            </a:r>
            <a:r>
              <a:rPr lang="es-EC" sz="1600" dirty="0" smtClean="0"/>
              <a:t>Las remuneraciones en general y los beneficios sociales reconocidos en un determinado ejercicio económico, sólo se deducirán sobre la parte respecto de la cual el contribuyente haya cumplido con sus obligaciones legales para con el seguro social obligatorio, a la fecha de presentación de la declaración del impuesto a la renta”.</a:t>
            </a:r>
          </a:p>
          <a:p>
            <a:pPr algn="just"/>
            <a:endParaRPr lang="es-EC" sz="1600" dirty="0" smtClean="0"/>
          </a:p>
          <a:p>
            <a:pPr algn="just"/>
            <a:r>
              <a:rPr lang="es-EC" sz="1600" dirty="0" smtClean="0"/>
              <a:t>Los representantes de la cooperativa no emiten las respectivas facturas para el cobro de sus valores por concepto de gastos de representación y dietas por lo que se obtuvo como gasto deducible un valor de $3.578,77, y un gasto no deducibles de $14.148,40 por concepto de Honorarios Profesionales.</a:t>
            </a:r>
          </a:p>
          <a:p>
            <a:pPr algn="just"/>
            <a:endParaRPr lang="es-EC" sz="1600" dirty="0" smtClean="0"/>
          </a:p>
          <a:p>
            <a:pPr algn="just"/>
            <a:r>
              <a:rPr lang="es-EC" sz="1600" dirty="0" smtClean="0"/>
              <a:t>La Resolución 0770: Art 1 y 3 manifiesta que los representantes de los socios de la Cooperativa deberán inscribirse por una sola vez en el Registro Único de Contribuyentes, RUC, y tendrán la obligación de emitir las correspondientes facturas para cobrar las subvenciones por los servicios prestados como asistentes de las citadas asambleas.  Así mismo, la consultante deberá retener el Impuesto a la Renta y el IVA,</a:t>
            </a:r>
            <a:r>
              <a:rPr lang="es-ES" sz="1600" dirty="0" smtClean="0"/>
              <a:t> correspondientes a dichos pagos, así como cumplir con su pago en los plazos legales establecidos.</a:t>
            </a:r>
            <a:endParaRPr lang="es-EC" sz="1600" dirty="0" smtClean="0"/>
          </a:p>
          <a:p>
            <a:pPr algn="just"/>
            <a:endParaRPr lang="es-EC" sz="1600" dirty="0" smtClean="0"/>
          </a:p>
          <a:p>
            <a:pPr algn="just"/>
            <a:endParaRPr lang="es-EC" sz="1600" dirty="0" smtClean="0"/>
          </a:p>
          <a:p>
            <a:pPr algn="just"/>
            <a:r>
              <a:rPr lang="es-ES" sz="1600" b="1" dirty="0" smtClean="0"/>
              <a:t> </a:t>
            </a:r>
            <a:endParaRPr lang="es-EC" sz="1600" b="1" dirty="0" smtClean="0"/>
          </a:p>
          <a:p>
            <a:pPr algn="just"/>
            <a:r>
              <a:rPr lang="es-ES_tradnl" sz="800" dirty="0" smtClean="0"/>
              <a:t> </a:t>
            </a:r>
            <a:endParaRPr lang="es-EC" sz="800" dirty="0" smtClean="0"/>
          </a:p>
        </p:txBody>
      </p:sp>
      <p:pic>
        <p:nvPicPr>
          <p:cNvPr id="9" name="Picture 4"/>
          <p:cNvPicPr>
            <a:picLocks noChangeAspect="1" noChangeArrowheads="1"/>
          </p:cNvPicPr>
          <p:nvPr/>
        </p:nvPicPr>
        <p:blipFill>
          <a:blip r:embed="rId2"/>
          <a:srcRect/>
          <a:stretch>
            <a:fillRect/>
          </a:stretch>
        </p:blipFill>
        <p:spPr bwMode="auto">
          <a:xfrm>
            <a:off x="7620000" y="0"/>
            <a:ext cx="1524000" cy="15240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lgn="ctr">
              <a:buNone/>
            </a:pPr>
            <a:r>
              <a:rPr lang="es-ES" sz="4500" b="1" dirty="0" smtClean="0"/>
              <a:t>CAPÍTULO I</a:t>
            </a:r>
            <a:endParaRPr lang="en-US" sz="4500" dirty="0"/>
          </a:p>
          <a:p>
            <a:pPr algn="ctr">
              <a:buNone/>
            </a:pPr>
            <a:r>
              <a:rPr lang="es-ES" sz="4500" b="1" dirty="0" smtClean="0"/>
              <a:t>MARCO </a:t>
            </a:r>
            <a:r>
              <a:rPr lang="es-ES" sz="4500" b="1" dirty="0"/>
              <a:t>TEÓRICO</a:t>
            </a:r>
            <a:endParaRPr lang="en-US" sz="4500" dirty="0"/>
          </a:p>
          <a:p>
            <a:endParaRPr lang="en-US" sz="4500" dirty="0"/>
          </a:p>
        </p:txBody>
      </p:sp>
      <p:pic>
        <p:nvPicPr>
          <p:cNvPr id="2050"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1524000"/>
            <a:ext cx="8229600" cy="408693"/>
          </a:xfrm>
          <a:prstGeom prst="rect">
            <a:avLst/>
          </a:prstGeom>
          <a:noFill/>
        </p:spPr>
      </p:pic>
      <p:pic>
        <p:nvPicPr>
          <p:cNvPr id="5"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914400" y="4343400"/>
            <a:ext cx="8229600" cy="408693"/>
          </a:xfrm>
          <a:prstGeom prst="rect">
            <a:avLst/>
          </a:prstGeom>
          <a:noFill/>
        </p:spPr>
      </p:pic>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15112"/>
          </a:xfrm>
        </p:spPr>
        <p:txBody>
          <a:bodyPr>
            <a:normAutofit fontScale="90000"/>
          </a:bodyPr>
          <a:lstStyle/>
          <a:p>
            <a:pPr algn="ctr"/>
            <a:r>
              <a:rPr lang="es-ES_tradnl" b="1" u="sng" dirty="0" smtClean="0">
                <a:solidFill>
                  <a:schemeClr val="tx2">
                    <a:lumMod val="75000"/>
                  </a:schemeClr>
                </a:solidFill>
              </a:rPr>
              <a:t>Conclusiones</a:t>
            </a:r>
            <a:endParaRPr lang="es-EC" u="sng" dirty="0"/>
          </a:p>
        </p:txBody>
      </p:sp>
      <p:sp>
        <p:nvSpPr>
          <p:cNvPr id="3" name="2 Marcador de contenido"/>
          <p:cNvSpPr>
            <a:spLocks noGrp="1"/>
          </p:cNvSpPr>
          <p:nvPr>
            <p:ph idx="1"/>
          </p:nvPr>
        </p:nvSpPr>
        <p:spPr>
          <a:xfrm>
            <a:off x="533400" y="1371600"/>
            <a:ext cx="8229600" cy="4389120"/>
          </a:xfrm>
        </p:spPr>
        <p:txBody>
          <a:bodyPr>
            <a:noAutofit/>
          </a:bodyPr>
          <a:lstStyle/>
          <a:p>
            <a:pPr algn="just"/>
            <a:r>
              <a:rPr lang="es-ES_tradnl" sz="1600" dirty="0" smtClean="0"/>
              <a:t>La cooperativa no posee la documentación que soporte el Gasto de Viaje, con lo cual el valor de $1.435,77 es considerado como no deducible del IR, existe el comprobante de egreso pero no existen facturas.</a:t>
            </a:r>
            <a:r>
              <a:rPr lang="es-EC" sz="1600" dirty="0" smtClean="0"/>
              <a:t>En el Art. 10 numeral 6 estipula, “(…) Los gastos de viaje y estadía necesarios para la generación del ingreso, que se encuentren debidamente sustentados en comprobantes de venta que cumplan los requisitos establecidos en el reglamento correspondiente. No podrán exceder del tres por ciento (3%) del ingreso gravado del ejercicio; y, en el caso de sociedades nuevas, la deducción será aplicada por la totalidad de estos gastos durante los dos primeros años de operaciones.</a:t>
            </a:r>
          </a:p>
          <a:p>
            <a:pPr algn="just"/>
            <a:endParaRPr lang="es-EC" sz="1600" dirty="0" smtClean="0"/>
          </a:p>
          <a:p>
            <a:pPr algn="just"/>
            <a:r>
              <a:rPr lang="es-ES_tradnl" sz="1600" dirty="0" smtClean="0"/>
              <a:t>Con respecto a la cuenta 6204 Servicio de Seguridad privada, se encontró que la cooperativa canceló mediante facturas por seis meses este servicio, los seis meses posteriores son provisiones realizadas por este concepto pero no existen comprobantes que soporten el servicio cancelado a partir del mes de Julio a Diciembre quedando un valor por Gasto no Deducible de $ $3.003,00. </a:t>
            </a:r>
            <a:endParaRPr lang="es-EC" sz="1600" dirty="0" smtClean="0"/>
          </a:p>
          <a:p>
            <a:pPr algn="just"/>
            <a:endParaRPr lang="es-EC" sz="1600" dirty="0" smtClean="0"/>
          </a:p>
          <a:p>
            <a:pPr algn="just"/>
            <a:r>
              <a:rPr lang="es-ES_tradnl" sz="1600" dirty="0" smtClean="0"/>
              <a:t>Se solicitó el mayor general de esta cuenta 6321 Uniformes y se verificó que no existe la documentación soporte, el cual se evidencia que no existe facturas que respalden esta transacción, sólo existe el comprobante de Egreso; dando como gasto no Deducible $750.00.</a:t>
            </a:r>
            <a:endParaRPr lang="es-EC" sz="1600" dirty="0" smtClean="0"/>
          </a:p>
          <a:p>
            <a:endParaRPr lang="es-EC" sz="1600" dirty="0" smtClean="0"/>
          </a:p>
          <a:p>
            <a:endParaRPr lang="es-EC" sz="1600" dirty="0"/>
          </a:p>
        </p:txBody>
      </p:sp>
      <p:pic>
        <p:nvPicPr>
          <p:cNvPr id="4" name="Picture 4"/>
          <p:cNvPicPr>
            <a:picLocks noChangeAspect="1" noChangeArrowheads="1"/>
          </p:cNvPicPr>
          <p:nvPr/>
        </p:nvPicPr>
        <p:blipFill>
          <a:blip r:embed="rId2"/>
          <a:srcRect/>
          <a:stretch>
            <a:fillRect/>
          </a:stretch>
        </p:blipFill>
        <p:spPr bwMode="auto">
          <a:xfrm>
            <a:off x="7620000" y="0"/>
            <a:ext cx="1524000" cy="1524000"/>
          </a:xfrm>
          <a:prstGeom prst="rect">
            <a:avLst/>
          </a:prstGeom>
          <a:noFill/>
          <a:ln w="9525">
            <a:noFill/>
            <a:miter lim="800000"/>
            <a:headEnd/>
            <a:tailEnd/>
          </a:ln>
          <a:effectLst/>
        </p:spPr>
      </p:pic>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91312"/>
          </a:xfrm>
        </p:spPr>
        <p:txBody>
          <a:bodyPr>
            <a:normAutofit fontScale="90000"/>
          </a:bodyPr>
          <a:lstStyle/>
          <a:p>
            <a:pPr algn="ctr"/>
            <a:r>
              <a:rPr lang="es-ES_tradnl" sz="4000" b="1" u="sng" dirty="0" smtClean="0">
                <a:solidFill>
                  <a:schemeClr val="tx2">
                    <a:lumMod val="75000"/>
                  </a:schemeClr>
                </a:solidFill>
              </a:rPr>
              <a:t>Recomendaciones</a:t>
            </a:r>
            <a:endParaRPr lang="es-EC" sz="4000" b="1" u="sng" dirty="0" smtClean="0">
              <a:solidFill>
                <a:schemeClr val="tx2">
                  <a:lumMod val="75000"/>
                </a:schemeClr>
              </a:solidFill>
            </a:endParaRPr>
          </a:p>
        </p:txBody>
      </p:sp>
      <p:sp>
        <p:nvSpPr>
          <p:cNvPr id="3" name="2 Marcador de contenido"/>
          <p:cNvSpPr>
            <a:spLocks noGrp="1"/>
          </p:cNvSpPr>
          <p:nvPr>
            <p:ph idx="1"/>
          </p:nvPr>
        </p:nvSpPr>
        <p:spPr>
          <a:xfrm>
            <a:off x="457200" y="1219200"/>
            <a:ext cx="8229600" cy="5334000"/>
          </a:xfrm>
        </p:spPr>
        <p:txBody>
          <a:bodyPr>
            <a:normAutofit fontScale="32500" lnSpcReduction="20000"/>
          </a:bodyPr>
          <a:lstStyle/>
          <a:p>
            <a:pPr>
              <a:buNone/>
            </a:pPr>
            <a:endParaRPr lang="es-EC" dirty="0" smtClean="0"/>
          </a:p>
          <a:p>
            <a:r>
              <a:rPr lang="es-EC" sz="6400" dirty="0" smtClean="0"/>
              <a:t>Emitir y entregar los respectivos comprobantes de retención dentro de los cinco días establecidos en la Ley, con el objeto de evitar observaciones por parte de las autoridades tributarias.</a:t>
            </a:r>
          </a:p>
          <a:p>
            <a:endParaRPr lang="es-EC" sz="6400" dirty="0" smtClean="0"/>
          </a:p>
          <a:p>
            <a:r>
              <a:rPr lang="es-EC" sz="6400" dirty="0" smtClean="0"/>
              <a:t>Considerar los valores que corresponden al giro ordinario del negocio para el cálculo de la provisión de cuentas incobrables</a:t>
            </a:r>
          </a:p>
          <a:p>
            <a:endParaRPr lang="es-EC" sz="6400" dirty="0" smtClean="0"/>
          </a:p>
          <a:p>
            <a:r>
              <a:rPr lang="es-EC" sz="6400" dirty="0" smtClean="0"/>
              <a:t>Tener un control minucioso al momento de registrar los valores en las cuentas respectivas para evitar cálculos erróneos en cuanto a las depreciaciones.</a:t>
            </a:r>
          </a:p>
          <a:p>
            <a:endParaRPr lang="es-EC" sz="6400" dirty="0" smtClean="0"/>
          </a:p>
          <a:p>
            <a:r>
              <a:rPr lang="es-EC" sz="6400" dirty="0" smtClean="0"/>
              <a:t>Registrar y declarar debidamente los valores en las planillas del IEES para que sea considerado como deducible del Impuesto a la renta, adicionalmente se debe tener presente el límite que dispone la Ley de Seguridad.</a:t>
            </a:r>
          </a:p>
          <a:p>
            <a:endParaRPr lang="es-EC" dirty="0"/>
          </a:p>
        </p:txBody>
      </p:sp>
      <p:pic>
        <p:nvPicPr>
          <p:cNvPr id="5122" name="Picture 2"/>
          <p:cNvPicPr>
            <a:picLocks noChangeAspect="1" noChangeArrowheads="1"/>
          </p:cNvPicPr>
          <p:nvPr/>
        </p:nvPicPr>
        <p:blipFill>
          <a:blip r:embed="rId2"/>
          <a:srcRect/>
          <a:stretch>
            <a:fillRect/>
          </a:stretch>
        </p:blipFill>
        <p:spPr bwMode="auto">
          <a:xfrm>
            <a:off x="7086600" y="533400"/>
            <a:ext cx="942975" cy="1038225"/>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591312"/>
          </a:xfrm>
        </p:spPr>
        <p:txBody>
          <a:bodyPr>
            <a:noAutofit/>
          </a:bodyPr>
          <a:lstStyle/>
          <a:p>
            <a:pPr algn="ctr"/>
            <a:r>
              <a:rPr lang="es-ES_tradnl" sz="4000" b="1" u="sng" dirty="0" smtClean="0">
                <a:solidFill>
                  <a:schemeClr val="tx2">
                    <a:lumMod val="75000"/>
                  </a:schemeClr>
                </a:solidFill>
              </a:rPr>
              <a:t>Recomendaciones</a:t>
            </a:r>
            <a:endParaRPr lang="es-EC" sz="4000" u="sng" dirty="0"/>
          </a:p>
        </p:txBody>
      </p:sp>
      <p:sp>
        <p:nvSpPr>
          <p:cNvPr id="3" name="2 Marcador de contenido"/>
          <p:cNvSpPr>
            <a:spLocks noGrp="1"/>
          </p:cNvSpPr>
          <p:nvPr>
            <p:ph idx="1"/>
          </p:nvPr>
        </p:nvSpPr>
        <p:spPr>
          <a:xfrm>
            <a:off x="457200" y="1447800"/>
            <a:ext cx="8229600" cy="5257800"/>
          </a:xfrm>
        </p:spPr>
        <p:txBody>
          <a:bodyPr>
            <a:noAutofit/>
          </a:bodyPr>
          <a:lstStyle/>
          <a:p>
            <a:r>
              <a:rPr lang="es-EC" sz="2100" dirty="0" smtClean="0"/>
              <a:t>Solicitar el RUC a los señores representantes de la cooperativa y la entrega de las facturas respectivas.</a:t>
            </a:r>
          </a:p>
          <a:p>
            <a:endParaRPr lang="es-EC" sz="2100" dirty="0" smtClean="0"/>
          </a:p>
          <a:p>
            <a:r>
              <a:rPr lang="es-EC" sz="2100" dirty="0" smtClean="0"/>
              <a:t>Solicitar los comprobantes necesarios para tener el soporte y justificar el gasto por este concepto.</a:t>
            </a:r>
          </a:p>
          <a:p>
            <a:endParaRPr lang="es-EC" sz="2100" dirty="0" smtClean="0"/>
          </a:p>
          <a:p>
            <a:r>
              <a:rPr lang="es-EC" sz="2100" dirty="0" smtClean="0"/>
              <a:t>Cumplir con lo que establece La Ley de Régimen Tributario Interno, puesto que se  requiere que toda transacción u operaciones que se realicen en toda institución esté debidamente documentado.- Durante la ejecución de nuestra revisión se observó que existen ciertas operaciones contabilizadas en el año que no cuenta con documentación de respaldo o ésta es insuficiente,  como es el caso del alquiler del local que no son debidamente facturadas al momento de prestar el servicio,  por lo cual es indispensable que la Administración de la Cooperativa haga mucho énfasis en éste aspecto.</a:t>
            </a:r>
          </a:p>
          <a:p>
            <a:endParaRPr lang="es-ES_tradnl" sz="2000" b="1" dirty="0" smtClean="0">
              <a:solidFill>
                <a:schemeClr val="tx2">
                  <a:lumMod val="75000"/>
                </a:schemeClr>
              </a:solidFill>
              <a:latin typeface="+mj-lt"/>
              <a:ea typeface="+mj-ea"/>
              <a:cs typeface="+mj-cs"/>
            </a:endParaRPr>
          </a:p>
        </p:txBody>
      </p:sp>
      <p:pic>
        <p:nvPicPr>
          <p:cNvPr id="2049" name="Picture 1"/>
          <p:cNvPicPr>
            <a:picLocks noChangeAspect="1" noChangeArrowheads="1"/>
          </p:cNvPicPr>
          <p:nvPr/>
        </p:nvPicPr>
        <p:blipFill>
          <a:blip r:embed="rId2"/>
          <a:srcRect/>
          <a:stretch>
            <a:fillRect/>
          </a:stretch>
        </p:blipFill>
        <p:spPr bwMode="auto">
          <a:xfrm>
            <a:off x="7162800" y="457200"/>
            <a:ext cx="942975" cy="1038225"/>
          </a:xfrm>
          <a:prstGeom prst="rect">
            <a:avLst/>
          </a:prstGeom>
          <a:noFill/>
          <a:ln w="9525">
            <a:noFill/>
            <a:miter lim="800000"/>
            <a:headEnd/>
            <a:tailEnd/>
          </a:ln>
          <a:effectLst/>
        </p:spPr>
      </p:pic>
    </p:spTree>
  </p:cSld>
  <p:clrMapOvr>
    <a:masterClrMapping/>
  </p:clrMapOvr>
  <p:transition>
    <p:wheel spokes="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stretch>
            <a:fillRect/>
          </a:stretch>
        </p:blipFill>
        <p:spPr bwMode="auto">
          <a:xfrm>
            <a:off x="1143000" y="762000"/>
            <a:ext cx="5715000" cy="5715000"/>
          </a:xfrm>
          <a:prstGeom prst="rect">
            <a:avLst/>
          </a:prstGeom>
          <a:noFill/>
          <a:ln>
            <a:noFill/>
          </a:ln>
        </p:spPr>
      </p:pic>
      <p:sp>
        <p:nvSpPr>
          <p:cNvPr id="4" name="3 Rectángulo"/>
          <p:cNvSpPr/>
          <p:nvPr/>
        </p:nvSpPr>
        <p:spPr>
          <a:xfrm>
            <a:off x="3581400" y="5181600"/>
            <a:ext cx="5562600" cy="923330"/>
          </a:xfrm>
          <a:prstGeom prst="rect">
            <a:avLst/>
          </a:prstGeom>
          <a:noFill/>
        </p:spPr>
        <p:txBody>
          <a:bodyPr wrap="square" lIns="91440" tIns="45720" rIns="91440" bIns="45720">
            <a:spAutoFit/>
          </a:bodyPr>
          <a:lstStyle/>
          <a:p>
            <a:pPr algn="ctr"/>
            <a:r>
              <a:rPr lang="es-ES" sz="5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por su atención</a:t>
            </a:r>
            <a:endParaRPr lang="es-ES"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143000" y="1981200"/>
          <a:ext cx="74676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5181600" y="1447800"/>
            <a:ext cx="2514600" cy="461665"/>
          </a:xfrm>
          <a:prstGeom prst="rect">
            <a:avLst/>
          </a:prstGeom>
          <a:noFill/>
        </p:spPr>
        <p:txBody>
          <a:bodyPr wrap="square" rtlCol="0">
            <a:spAutoFit/>
          </a:bodyPr>
          <a:lstStyle/>
          <a:p>
            <a:r>
              <a:rPr lang="es-EC" sz="2400" dirty="0" smtClean="0">
                <a:solidFill>
                  <a:schemeClr val="tx2">
                    <a:lumMod val="75000"/>
                  </a:schemeClr>
                </a:solidFill>
              </a:rPr>
              <a:t>Contribuyente</a:t>
            </a:r>
            <a:endParaRPr lang="en-US" sz="2400" dirty="0">
              <a:solidFill>
                <a:schemeClr val="tx2">
                  <a:lumMod val="75000"/>
                </a:schemeClr>
              </a:solidFill>
            </a:endParaRPr>
          </a:p>
        </p:txBody>
      </p:sp>
      <p:pic>
        <p:nvPicPr>
          <p:cNvPr id="1027" name="Picture 3"/>
          <p:cNvPicPr>
            <a:picLocks noChangeAspect="1" noChangeArrowheads="1"/>
          </p:cNvPicPr>
          <p:nvPr/>
        </p:nvPicPr>
        <p:blipFill>
          <a:blip r:embed="rId6" cstate="print"/>
          <a:srcRect/>
          <a:stretch>
            <a:fillRect/>
          </a:stretch>
        </p:blipFill>
        <p:spPr bwMode="auto">
          <a:xfrm>
            <a:off x="2286000" y="1216549"/>
            <a:ext cx="990600" cy="654657"/>
          </a:xfrm>
          <a:prstGeom prst="rect">
            <a:avLst/>
          </a:prstGeom>
          <a:noFill/>
          <a:ln w="9525">
            <a:noFill/>
            <a:miter lim="800000"/>
            <a:headEnd/>
            <a:tailEnd/>
          </a:ln>
        </p:spPr>
      </p:pic>
      <p:sp>
        <p:nvSpPr>
          <p:cNvPr id="8" name="Text Box 3"/>
          <p:cNvSpPr txBox="1">
            <a:spLocks noChangeArrowheads="1"/>
          </p:cNvSpPr>
          <p:nvPr/>
        </p:nvSpPr>
        <p:spPr bwMode="auto">
          <a:xfrm>
            <a:off x="685800" y="5562600"/>
            <a:ext cx="8229600" cy="646331"/>
          </a:xfrm>
          <a:prstGeom prst="rect">
            <a:avLst/>
          </a:prstGeom>
          <a:solidFill>
            <a:schemeClr val="bg2">
              <a:lumMod val="20000"/>
              <a:lumOff val="80000"/>
            </a:schemeClr>
          </a:solidFill>
          <a:ln w="38100">
            <a:solidFill>
              <a:schemeClr val="tx1"/>
            </a:solidFill>
            <a:miter lim="800000"/>
            <a:headEnd/>
            <a:tailEnd/>
          </a:ln>
          <a:effectLst>
            <a:outerShdw dist="107763" dir="18900000" algn="ctr" rotWithShape="0">
              <a:schemeClr val="tx2">
                <a:lumMod val="60000"/>
                <a:lumOff val="40000"/>
              </a:schemeClr>
            </a:outerShdw>
          </a:effectLst>
        </p:spPr>
        <p:txBody>
          <a:bodyPr wrap="square">
            <a:spAutoFit/>
          </a:bodyPr>
          <a:lstStyle/>
          <a:p>
            <a:pPr algn="just">
              <a:spcBef>
                <a:spcPct val="50000"/>
              </a:spcBef>
              <a:defRPr/>
            </a:pPr>
            <a:r>
              <a:rPr lang="es-ES_tradnl" b="1" dirty="0"/>
              <a:t>El SRI es la entidad encargada de recaudar los tributos, su finalidad es la de consolidar la cultura tributaria en el país </a:t>
            </a:r>
            <a:endParaRPr lang="es-ES" b="1" dirty="0"/>
          </a:p>
        </p:txBody>
      </p:sp>
      <p:sp>
        <p:nvSpPr>
          <p:cNvPr id="9" name="1 Título"/>
          <p:cNvSpPr>
            <a:spLocks noGrp="1"/>
          </p:cNvSpPr>
          <p:nvPr>
            <p:ph type="title"/>
          </p:nvPr>
        </p:nvSpPr>
        <p:spPr>
          <a:xfrm>
            <a:off x="1371600" y="228600"/>
            <a:ext cx="6400800" cy="838200"/>
          </a:xfrm>
        </p:spPr>
        <p:txBody>
          <a:bodyPr>
            <a:normAutofit/>
          </a:bodyPr>
          <a:lstStyle/>
          <a:p>
            <a:pPr algn="ctr">
              <a:defRPr/>
            </a:pPr>
            <a:r>
              <a:rPr lang="es-ES" sz="4000" b="1" u="sng" dirty="0" smtClean="0">
                <a:solidFill>
                  <a:schemeClr val="tx2">
                    <a:lumMod val="75000"/>
                  </a:schemeClr>
                </a:solidFill>
              </a:rPr>
              <a:t>SUJETOS TRIBUTARIOS</a:t>
            </a: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791200" y="3429000"/>
            <a:ext cx="2447455" cy="1819275"/>
          </a:xfrm>
          <a:prstGeom prst="rect">
            <a:avLst/>
          </a:prstGeom>
          <a:noFill/>
          <a:ln w="9525">
            <a:noFill/>
            <a:miter lim="800000"/>
            <a:headEnd/>
            <a:tailEnd/>
          </a:ln>
        </p:spPr>
      </p:pic>
      <p:sp>
        <p:nvSpPr>
          <p:cNvPr id="13" name="1 Título"/>
          <p:cNvSpPr>
            <a:spLocks noGrp="1"/>
          </p:cNvSpPr>
          <p:nvPr>
            <p:ph type="title"/>
          </p:nvPr>
        </p:nvSpPr>
        <p:spPr>
          <a:xfrm>
            <a:off x="1828800" y="914400"/>
            <a:ext cx="6400800" cy="152400"/>
          </a:xfrm>
        </p:spPr>
        <p:txBody>
          <a:bodyPr>
            <a:noAutofit/>
          </a:bodyPr>
          <a:lstStyle/>
          <a:p>
            <a:pPr algn="ctr">
              <a:defRPr/>
            </a:pPr>
            <a:r>
              <a:rPr lang="es-ES" sz="4000" b="1" u="sng" dirty="0" smtClean="0">
                <a:solidFill>
                  <a:schemeClr val="accent1">
                    <a:lumMod val="50000"/>
                  </a:schemeClr>
                </a:solidFill>
              </a:rPr>
              <a:t>DEFINICIONES</a:t>
            </a:r>
            <a:endParaRPr lang="es-ES" sz="4000" b="1" u="sng" dirty="0">
              <a:solidFill>
                <a:schemeClr val="accent1">
                  <a:lumMod val="50000"/>
                </a:schemeClr>
              </a:solidFill>
            </a:endParaRPr>
          </a:p>
        </p:txBody>
      </p:sp>
      <p:sp>
        <p:nvSpPr>
          <p:cNvPr id="3" name="2 Marcador de contenido"/>
          <p:cNvSpPr>
            <a:spLocks noGrp="1"/>
          </p:cNvSpPr>
          <p:nvPr>
            <p:ph idx="1"/>
          </p:nvPr>
        </p:nvSpPr>
        <p:spPr>
          <a:xfrm>
            <a:off x="1295400" y="1828800"/>
            <a:ext cx="3429000" cy="1524000"/>
          </a:xfrm>
        </p:spPr>
        <p:txBody>
          <a:bodyPr>
            <a:normAutofit fontScale="92500"/>
          </a:bodyPr>
          <a:lstStyle/>
          <a:p>
            <a:pPr algn="just"/>
            <a:r>
              <a:rPr lang="es-ES" sz="1600" dirty="0" smtClean="0"/>
              <a:t>Obligación </a:t>
            </a:r>
            <a:r>
              <a:rPr lang="es-ES" sz="1600" dirty="0"/>
              <a:t>que tiene el  empleador de no entregar  todo  el valor convenido (que es el ingreso o la renta para quien recibe), sino que debe descontar por Impuesto a la Renta</a:t>
            </a:r>
          </a:p>
          <a:p>
            <a:endParaRPr lang="en-US" dirty="0"/>
          </a:p>
        </p:txBody>
      </p:sp>
      <p:pic>
        <p:nvPicPr>
          <p:cNvPr id="1026" name="Picture 2" descr="C:\Program Files (x86)\Microsoft Office\MEDIA\CAGCAT10\j0222015.wmf"/>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0" y="762000"/>
            <a:ext cx="1779587" cy="1787525"/>
          </a:xfrm>
          <a:prstGeom prst="rect">
            <a:avLst/>
          </a:prstGeom>
          <a:noFill/>
        </p:spPr>
      </p:pic>
      <p:pic>
        <p:nvPicPr>
          <p:cNvPr id="1028" name="Picture 4" descr="C:\Program Files (x86)\Microsoft Office\MEDIA\CAGCAT10\j0292020.wmf"/>
          <p:cNvPicPr>
            <a:picLocks noChangeAspect="1" noChangeArrowheads="1"/>
          </p:cNvPicPr>
          <p:nvPr/>
        </p:nvPicPr>
        <p:blipFill>
          <a:blip r:embed="rId4" cstate="print"/>
          <a:srcRect/>
          <a:stretch>
            <a:fillRect/>
          </a:stretch>
        </p:blipFill>
        <p:spPr bwMode="auto">
          <a:xfrm>
            <a:off x="838200" y="3657600"/>
            <a:ext cx="1868488" cy="1773237"/>
          </a:xfrm>
          <a:prstGeom prst="rect">
            <a:avLst/>
          </a:prstGeom>
          <a:noFill/>
        </p:spPr>
      </p:pic>
      <p:sp>
        <p:nvSpPr>
          <p:cNvPr id="6" name="5 Rectángulo"/>
          <p:cNvSpPr/>
          <p:nvPr/>
        </p:nvSpPr>
        <p:spPr>
          <a:xfrm>
            <a:off x="2667000" y="4114800"/>
            <a:ext cx="1523999" cy="923330"/>
          </a:xfrm>
          <a:prstGeom prst="rect">
            <a:avLst/>
          </a:prstGeom>
        </p:spPr>
        <p:txBody>
          <a:bodyPr wrap="square">
            <a:spAutoFit/>
          </a:bodyPr>
          <a:lstStyle/>
          <a:p>
            <a:r>
              <a:rPr lang="es-ES" b="1" dirty="0" smtClean="0">
                <a:solidFill>
                  <a:schemeClr val="tx2"/>
                </a:solidFill>
              </a:rPr>
              <a:t>Informe de Cumplimiento Tributario</a:t>
            </a:r>
            <a:endParaRPr lang="en-US" dirty="0">
              <a:solidFill>
                <a:schemeClr val="tx2"/>
              </a:solidFill>
            </a:endParaRPr>
          </a:p>
        </p:txBody>
      </p:sp>
      <p:sp>
        <p:nvSpPr>
          <p:cNvPr id="7" name="6 Rectángulo"/>
          <p:cNvSpPr/>
          <p:nvPr/>
        </p:nvSpPr>
        <p:spPr>
          <a:xfrm>
            <a:off x="1143000" y="5410200"/>
            <a:ext cx="2743200" cy="830997"/>
          </a:xfrm>
          <a:prstGeom prst="rect">
            <a:avLst/>
          </a:prstGeom>
        </p:spPr>
        <p:txBody>
          <a:bodyPr wrap="square">
            <a:spAutoFit/>
          </a:bodyPr>
          <a:lstStyle/>
          <a:p>
            <a:pPr algn="just"/>
            <a:r>
              <a:rPr lang="es-ES" sz="1600" dirty="0" smtClean="0"/>
              <a:t>Resultado del análisis de los  sobre el cumplimiento con las obligaciones tributarias.</a:t>
            </a:r>
          </a:p>
        </p:txBody>
      </p:sp>
      <p:sp>
        <p:nvSpPr>
          <p:cNvPr id="8" name="7 Rectángulo"/>
          <p:cNvSpPr/>
          <p:nvPr/>
        </p:nvSpPr>
        <p:spPr>
          <a:xfrm>
            <a:off x="1676400" y="1066800"/>
            <a:ext cx="3581400" cy="646331"/>
          </a:xfrm>
          <a:prstGeom prst="rect">
            <a:avLst/>
          </a:prstGeom>
        </p:spPr>
        <p:txBody>
          <a:bodyPr wrap="square">
            <a:spAutoFit/>
          </a:bodyPr>
          <a:lstStyle/>
          <a:p>
            <a:r>
              <a:rPr lang="es-ES" b="1" dirty="0" smtClean="0">
                <a:solidFill>
                  <a:schemeClr val="tx2"/>
                </a:solidFill>
              </a:rPr>
              <a:t>Retenciones en la Fuente del Impuesto a la Renta </a:t>
            </a:r>
          </a:p>
        </p:txBody>
      </p:sp>
      <p:sp>
        <p:nvSpPr>
          <p:cNvPr id="10" name="2 Marcador de contenido"/>
          <p:cNvSpPr txBox="1">
            <a:spLocks/>
          </p:cNvSpPr>
          <p:nvPr/>
        </p:nvSpPr>
        <p:spPr>
          <a:xfrm>
            <a:off x="5486400" y="5105400"/>
            <a:ext cx="31242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ES" sz="2000" b="1" i="0" u="none" strike="noStrike" kern="1200" cap="none" spc="0" normalizeH="0" baseline="0" noProof="0" dirty="0" smtClean="0">
                <a:ln>
                  <a:noFill/>
                </a:ln>
                <a:solidFill>
                  <a:schemeClr val="tx2"/>
                </a:solidFill>
                <a:effectLst/>
                <a:uLnTx/>
                <a:uFillTx/>
                <a:latin typeface="+mn-lt"/>
                <a:ea typeface="+mn-ea"/>
                <a:cs typeface="+mn-cs"/>
              </a:rPr>
              <a:t>	Gasto No Deducibles</a:t>
            </a:r>
          </a:p>
          <a:p>
            <a:pPr marL="342900" indent="-342900" algn="just">
              <a:spcBef>
                <a:spcPct val="20000"/>
              </a:spcBef>
              <a:buFont typeface="Arial" pitchFamily="34" charset="0"/>
              <a:buChar char="•"/>
              <a:defRPr/>
            </a:pPr>
            <a:r>
              <a:rPr kumimoji="0" lang="es-ES" sz="2000" b="0" i="0" u="none" strike="noStrike" kern="1200" cap="none" spc="0" normalizeH="0" baseline="0" noProof="0" dirty="0" smtClean="0">
                <a:ln>
                  <a:noFill/>
                </a:ln>
                <a:solidFill>
                  <a:schemeClr val="tx1"/>
                </a:solidFill>
                <a:effectLst/>
                <a:uLnTx/>
                <a:uFillTx/>
                <a:latin typeface="+mn-lt"/>
                <a:ea typeface="+mn-ea"/>
                <a:cs typeface="+mn-cs"/>
              </a:rPr>
              <a:t>Corresponden a exceso</a:t>
            </a:r>
            <a:r>
              <a:rPr kumimoji="0" lang="es-ES" sz="2000" b="0" i="0" u="none" strike="noStrike" kern="1200" cap="none" spc="0" normalizeH="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de</a:t>
            </a:r>
            <a:r>
              <a:rPr kumimoji="0" lang="es-ES" sz="2000" b="0" i="0" u="none" strike="noStrike" kern="1200" cap="none" spc="0" normalizeH="0" noProof="0" dirty="0" smtClean="0">
                <a:ln>
                  <a:noFill/>
                </a:ln>
                <a:solidFill>
                  <a:schemeClr val="tx1"/>
                </a:solidFill>
                <a:effectLst/>
                <a:uLnTx/>
                <a:uFillTx/>
                <a:latin typeface="+mn-lt"/>
                <a:ea typeface="+mn-ea"/>
                <a:cs typeface="+mn-cs"/>
              </a:rPr>
              <a:t> </a:t>
            </a:r>
            <a:r>
              <a:rPr kumimoji="0" lang="es-ES" sz="2000" b="0" i="0" u="none" strike="noStrike" kern="1200" cap="none" spc="0" normalizeH="0" baseline="0" noProof="0" dirty="0" smtClean="0">
                <a:ln>
                  <a:noFill/>
                </a:ln>
                <a:solidFill>
                  <a:schemeClr val="tx1"/>
                </a:solidFill>
                <a:effectLst/>
                <a:uLnTx/>
                <a:uFillTx/>
                <a:latin typeface="+mn-lt"/>
                <a:ea typeface="+mn-ea"/>
                <a:cs typeface="+mn-cs"/>
              </a:rPr>
              <a:t>gastos específicos o rubros no sustentados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1"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E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036" name="Picture 12" descr="C:\Program Files (x86)\Microsoft Office\MEDIA\OFFICE12\Lines\BD21315_.gif"/>
          <p:cNvPicPr>
            <a:picLocks noChangeAspect="1" noChangeArrowheads="1"/>
          </p:cNvPicPr>
          <p:nvPr/>
        </p:nvPicPr>
        <p:blipFill>
          <a:blip r:embed="rId5" cstate="print"/>
          <a:srcRect/>
          <a:stretch>
            <a:fillRect/>
          </a:stretch>
        </p:blipFill>
        <p:spPr bwMode="auto">
          <a:xfrm>
            <a:off x="0" y="3200400"/>
            <a:ext cx="9144000" cy="320474"/>
          </a:xfrm>
          <a:prstGeom prst="rect">
            <a:avLst/>
          </a:prstGeom>
          <a:noFill/>
        </p:spPr>
      </p:pic>
      <p:pic>
        <p:nvPicPr>
          <p:cNvPr id="1037" name="Picture 13" descr="C:\Program Files (x86)\Microsoft Office\MEDIA\OFFICE12\Lines\BD21315_.gif"/>
          <p:cNvPicPr>
            <a:picLocks noChangeAspect="1" noChangeArrowheads="1"/>
          </p:cNvPicPr>
          <p:nvPr/>
        </p:nvPicPr>
        <p:blipFill>
          <a:blip r:embed="rId5" cstate="print"/>
          <a:srcRect/>
          <a:stretch>
            <a:fillRect/>
          </a:stretch>
        </p:blipFill>
        <p:spPr bwMode="auto">
          <a:xfrm rot="5400000">
            <a:off x="2037188" y="3754012"/>
            <a:ext cx="5867402" cy="340578"/>
          </a:xfrm>
          <a:prstGeom prst="rect">
            <a:avLst/>
          </a:prstGeom>
          <a:noFill/>
        </p:spPr>
      </p:pic>
      <p:sp>
        <p:nvSpPr>
          <p:cNvPr id="20" name="19 Rectángulo"/>
          <p:cNvSpPr/>
          <p:nvPr/>
        </p:nvSpPr>
        <p:spPr>
          <a:xfrm>
            <a:off x="5257800" y="1371600"/>
            <a:ext cx="3276600" cy="1809726"/>
          </a:xfrm>
          <a:prstGeom prst="rect">
            <a:avLst/>
          </a:prstGeom>
        </p:spPr>
        <p:txBody>
          <a:bodyPr wrap="square">
            <a:spAutoFit/>
          </a:bodyPr>
          <a:lstStyle/>
          <a:p>
            <a:pPr marL="342900" lvl="0" indent="-342900">
              <a:spcBef>
                <a:spcPct val="20000"/>
              </a:spcBef>
              <a:defRPr/>
            </a:pPr>
            <a:r>
              <a:rPr lang="es-ES" b="1" dirty="0" smtClean="0">
                <a:solidFill>
                  <a:schemeClr val="tx2"/>
                </a:solidFill>
              </a:rPr>
              <a:t>Comprobantes de Retención</a:t>
            </a:r>
          </a:p>
          <a:p>
            <a:pPr marL="342900" lvl="0" indent="-342900" algn="just">
              <a:spcBef>
                <a:spcPct val="20000"/>
              </a:spcBef>
              <a:buFont typeface="Arial" pitchFamily="34" charset="0"/>
              <a:buChar char="•"/>
              <a:defRPr/>
            </a:pPr>
            <a:r>
              <a:rPr lang="es-ES" dirty="0" smtClean="0"/>
              <a:t>Son los documentos que acreditan las retenciones de impuestos realizadas por los agentes de retención en cumplimiento de la LORTI</a:t>
            </a:r>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2" cstate="print"/>
          <a:srcRect/>
          <a:stretch>
            <a:fillRect/>
          </a:stretch>
        </p:blipFill>
        <p:spPr bwMode="auto">
          <a:xfrm>
            <a:off x="5715000" y="1066800"/>
            <a:ext cx="2857500" cy="2857500"/>
          </a:xfrm>
          <a:prstGeom prst="rect">
            <a:avLst/>
          </a:prstGeom>
          <a:noFill/>
          <a:ln w="9525">
            <a:noFill/>
            <a:miter lim="800000"/>
            <a:headEnd/>
            <a:tailEnd/>
          </a:ln>
        </p:spPr>
      </p:pic>
      <p:sp>
        <p:nvSpPr>
          <p:cNvPr id="9" name="1 Título"/>
          <p:cNvSpPr>
            <a:spLocks noGrp="1"/>
          </p:cNvSpPr>
          <p:nvPr>
            <p:ph type="title"/>
          </p:nvPr>
        </p:nvSpPr>
        <p:spPr>
          <a:xfrm>
            <a:off x="1447800" y="304800"/>
            <a:ext cx="6400800" cy="1219200"/>
          </a:xfrm>
        </p:spPr>
        <p:txBody>
          <a:bodyPr/>
          <a:lstStyle/>
          <a:p>
            <a:pPr algn="ctr">
              <a:defRPr/>
            </a:pPr>
            <a:r>
              <a:rPr lang="es-ES" b="1" u="sng" dirty="0" smtClean="0">
                <a:solidFill>
                  <a:schemeClr val="tx2">
                    <a:lumMod val="75000"/>
                  </a:schemeClr>
                </a:solidFill>
              </a:rPr>
              <a:t>DEFINICIONES</a:t>
            </a:r>
            <a:endParaRPr lang="es-ES" b="1" u="sng" dirty="0">
              <a:solidFill>
                <a:schemeClr val="tx2">
                  <a:lumMod val="75000"/>
                </a:schemeClr>
              </a:solidFill>
            </a:endParaRPr>
          </a:p>
        </p:txBody>
      </p:sp>
      <p:graphicFrame>
        <p:nvGraphicFramePr>
          <p:cNvPr id="12" name="11 Diagrama"/>
          <p:cNvGraphicFramePr/>
          <p:nvPr/>
        </p:nvGraphicFramePr>
        <p:xfrm>
          <a:off x="3810000" y="3429000"/>
          <a:ext cx="2438400" cy="369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12 Diagrama"/>
          <p:cNvGraphicFramePr/>
          <p:nvPr/>
        </p:nvGraphicFramePr>
        <p:xfrm>
          <a:off x="2286000" y="2362200"/>
          <a:ext cx="2514600" cy="3693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13 Diagrama"/>
          <p:cNvGraphicFramePr/>
          <p:nvPr/>
        </p:nvGraphicFramePr>
        <p:xfrm>
          <a:off x="6172200" y="5410200"/>
          <a:ext cx="2362200" cy="3693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5" name="14 Diagrama"/>
          <p:cNvGraphicFramePr/>
          <p:nvPr/>
        </p:nvGraphicFramePr>
        <p:xfrm>
          <a:off x="838200" y="5486400"/>
          <a:ext cx="3962400" cy="36933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16" name="15 Diagrama"/>
          <p:cNvGraphicFramePr/>
          <p:nvPr/>
        </p:nvGraphicFramePr>
        <p:xfrm>
          <a:off x="4953000" y="4495800"/>
          <a:ext cx="2438400" cy="3810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7" name="16 Diagrama"/>
          <p:cNvGraphicFramePr/>
          <p:nvPr/>
        </p:nvGraphicFramePr>
        <p:xfrm>
          <a:off x="609600" y="1524000"/>
          <a:ext cx="2438400" cy="36933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8" name="17 Diagrama"/>
          <p:cNvGraphicFramePr/>
          <p:nvPr/>
        </p:nvGraphicFramePr>
        <p:xfrm>
          <a:off x="838200" y="4419600"/>
          <a:ext cx="2590800" cy="369332"/>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buNone/>
            </a:pPr>
            <a:endParaRPr lang="en-US" sz="4500" dirty="0"/>
          </a:p>
        </p:txBody>
      </p:sp>
      <p:sp>
        <p:nvSpPr>
          <p:cNvPr id="8" name="7 Flecha derecha"/>
          <p:cNvSpPr/>
          <p:nvPr/>
        </p:nvSpPr>
        <p:spPr>
          <a:xfrm>
            <a:off x="609600" y="2743200"/>
            <a:ext cx="2514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r>
              <a:rPr lang="en-US" b="1" dirty="0" smtClean="0"/>
              <a:t>PLANIFICACION</a:t>
            </a:r>
          </a:p>
          <a:p>
            <a:endParaRPr lang="en-US" dirty="0" smtClean="0"/>
          </a:p>
          <a:p>
            <a:pPr algn="ctr"/>
            <a:endParaRPr lang="en-US" dirty="0"/>
          </a:p>
        </p:txBody>
      </p:sp>
      <p:sp>
        <p:nvSpPr>
          <p:cNvPr id="11" name="10 Flecha derecha"/>
          <p:cNvSpPr/>
          <p:nvPr/>
        </p:nvSpPr>
        <p:spPr>
          <a:xfrm>
            <a:off x="3352800" y="2743200"/>
            <a:ext cx="2438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endParaRPr lang="en-US" dirty="0"/>
          </a:p>
          <a:p>
            <a:pPr algn="ctr"/>
            <a:r>
              <a:rPr lang="en-US" b="1" dirty="0" smtClean="0"/>
              <a:t>EJECUCION</a:t>
            </a:r>
          </a:p>
          <a:p>
            <a:endParaRPr lang="en-US" dirty="0" smtClean="0"/>
          </a:p>
          <a:p>
            <a:pPr algn="ctr"/>
            <a:endParaRPr lang="en-US" dirty="0"/>
          </a:p>
        </p:txBody>
      </p:sp>
      <p:sp>
        <p:nvSpPr>
          <p:cNvPr id="12" name="11 Flecha derecha"/>
          <p:cNvSpPr/>
          <p:nvPr/>
        </p:nvSpPr>
        <p:spPr>
          <a:xfrm>
            <a:off x="6019800" y="2743200"/>
            <a:ext cx="2514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RESULTADOS</a:t>
            </a:r>
            <a:endParaRPr lang="en-US" dirty="0" smtClean="0"/>
          </a:p>
        </p:txBody>
      </p:sp>
      <p:grpSp>
        <p:nvGrpSpPr>
          <p:cNvPr id="2" name="14 Grupo"/>
          <p:cNvGrpSpPr/>
          <p:nvPr/>
        </p:nvGrpSpPr>
        <p:grpSpPr>
          <a:xfrm>
            <a:off x="2819400" y="1828800"/>
            <a:ext cx="3352799" cy="685800"/>
            <a:chOff x="-35524" y="520"/>
            <a:chExt cx="781555" cy="1065758"/>
          </a:xfrm>
        </p:grpSpPr>
        <p:sp>
          <p:nvSpPr>
            <p:cNvPr id="16" name="15 Cheurón"/>
            <p:cNvSpPr/>
            <p:nvPr/>
          </p:nvSpPr>
          <p:spPr>
            <a:xfrm rot="5400000">
              <a:off x="-195388" y="160384"/>
              <a:ext cx="1065758" cy="746030"/>
            </a:xfrm>
            <a:prstGeom prst="chevron">
              <a:avLst>
                <a:gd name="adj" fmla="val 15794"/>
              </a:avLst>
            </a:prstGeom>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sp>
        <p:sp>
          <p:nvSpPr>
            <p:cNvPr id="17" name="Cheurón 4"/>
            <p:cNvSpPr/>
            <p:nvPr/>
          </p:nvSpPr>
          <p:spPr>
            <a:xfrm>
              <a:off x="1" y="373535"/>
              <a:ext cx="746030" cy="31972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2000" b="1" kern="1200" dirty="0" smtClean="0"/>
                <a:t>ETAPAS DE AUDITORIA</a:t>
              </a:r>
              <a:endParaRPr lang="es-ES" sz="2000" b="1" kern="1200" dirty="0"/>
            </a:p>
          </p:txBody>
        </p:sp>
      </p:grpSp>
      <p:sp>
        <p:nvSpPr>
          <p:cNvPr id="13" name="12 Rectángulo">
            <a:hlinkClick r:id="rId2" action="ppaction://hlinksldjump"/>
          </p:cNvPr>
          <p:cNvSpPr/>
          <p:nvPr/>
        </p:nvSpPr>
        <p:spPr>
          <a:xfrm>
            <a:off x="0" y="228600"/>
            <a:ext cx="1676400" cy="584775"/>
          </a:xfrm>
          <a:prstGeom prst="rect">
            <a:avLst/>
          </a:prstGeom>
          <a:noFill/>
        </p:spPr>
        <p:txBody>
          <a:bodyPr wrap="square" lIns="91440" tIns="45720" rIns="91440" bIns="45720">
            <a:spAutoFit/>
          </a:bodyPr>
          <a:lstStyle/>
          <a:p>
            <a:pPr algn="ctr"/>
            <a:r>
              <a:rPr lang="es-E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Rubros </a:t>
            </a:r>
          </a:p>
          <a:p>
            <a:pPr algn="ctr"/>
            <a:r>
              <a:rPr lang="es-E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analizados</a:t>
            </a:r>
            <a:endParaRPr lang="es-E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9 Rectángulo"/>
          <p:cNvSpPr/>
          <p:nvPr/>
        </p:nvSpPr>
        <p:spPr>
          <a:xfrm>
            <a:off x="1066800" y="762000"/>
            <a:ext cx="6997364" cy="646331"/>
          </a:xfrm>
          <a:prstGeom prst="rect">
            <a:avLst/>
          </a:prstGeom>
          <a:noFill/>
        </p:spPr>
        <p:txBody>
          <a:bodyPr wrap="none" lIns="91440" tIns="45720" rIns="91440" bIns="45720">
            <a:spAutoFit/>
          </a:bodyPr>
          <a:lstStyle/>
          <a:p>
            <a:pPr algn="ctr"/>
            <a:r>
              <a:rPr lang="es-ES" sz="36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Analisis</a:t>
            </a:r>
            <a:r>
              <a:rPr lang="es-E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 cumplimiento Tributario</a:t>
            </a:r>
            <a:endParaRPr lang="es-E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13 Rectángulo"/>
          <p:cNvSpPr/>
          <p:nvPr/>
        </p:nvSpPr>
        <p:spPr>
          <a:xfrm>
            <a:off x="609600" y="3429001"/>
            <a:ext cx="1820050" cy="2154436"/>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1600" b="1" cap="all" dirty="0" smtClean="0">
                <a:ln w="0"/>
                <a:effectLst/>
              </a:rPr>
              <a:t>Empresa</a:t>
            </a:r>
          </a:p>
          <a:p>
            <a:pPr algn="ctr"/>
            <a:r>
              <a:rPr lang="es-ES" sz="1600" b="1" cap="all" dirty="0" smtClean="0">
                <a:ln w="0"/>
                <a:effectLst/>
              </a:rPr>
              <a:t>Objetivos</a:t>
            </a:r>
          </a:p>
          <a:p>
            <a:pPr algn="ctr"/>
            <a:r>
              <a:rPr lang="es-ES" sz="1600" b="1" cap="all" dirty="0" smtClean="0">
                <a:ln w="0"/>
                <a:effectLst/>
              </a:rPr>
              <a:t>Programas</a:t>
            </a:r>
          </a:p>
          <a:p>
            <a:pPr algn="ctr"/>
            <a:r>
              <a:rPr lang="es-ES" sz="1600" b="1" cap="all" dirty="0" smtClean="0">
                <a:ln w="0"/>
                <a:effectLst/>
              </a:rPr>
              <a:t>Alcance</a:t>
            </a:r>
          </a:p>
          <a:p>
            <a:pPr algn="ctr"/>
            <a:r>
              <a:rPr lang="es-ES" sz="1600" b="1" cap="all" dirty="0" smtClean="0">
                <a:ln w="0"/>
                <a:effectLst/>
              </a:rPr>
              <a:t>Motivo</a:t>
            </a:r>
          </a:p>
          <a:p>
            <a:pPr algn="ct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endParaRPr>
          </a:p>
        </p:txBody>
      </p:sp>
      <p:sp>
        <p:nvSpPr>
          <p:cNvPr id="15" name="14 Rectángulo"/>
          <p:cNvSpPr/>
          <p:nvPr/>
        </p:nvSpPr>
        <p:spPr>
          <a:xfrm>
            <a:off x="3505200" y="3505200"/>
            <a:ext cx="2133600" cy="1077218"/>
          </a:xfrm>
          <a:prstGeom prst="rect">
            <a:avLst/>
          </a:prstGeom>
          <a:noFill/>
        </p:spPr>
        <p:txBody>
          <a:bodyPr wrap="square" lIns="91440" tIns="45720" rIns="91440" bIns="45720">
            <a:spAutoFit/>
          </a:bodyPr>
          <a:lstStyle/>
          <a:p>
            <a:pPr algn="ctr"/>
            <a:r>
              <a:rPr lang="es-ES" sz="1600" b="1" cap="all" dirty="0" smtClean="0">
                <a:ln w="0"/>
                <a:effectLst/>
              </a:rPr>
              <a:t>Revisión de cuentas</a:t>
            </a:r>
          </a:p>
          <a:p>
            <a:pPr algn="ctr"/>
            <a:r>
              <a:rPr lang="es-ES" sz="1600" b="1" cap="all" dirty="0" smtClean="0">
                <a:ln w="0"/>
                <a:effectLst/>
              </a:rPr>
              <a:t>Papeles de trabajo</a:t>
            </a:r>
          </a:p>
        </p:txBody>
      </p:sp>
      <p:sp>
        <p:nvSpPr>
          <p:cNvPr id="18" name="17 Rectángulo"/>
          <p:cNvSpPr/>
          <p:nvPr/>
        </p:nvSpPr>
        <p:spPr>
          <a:xfrm>
            <a:off x="6172200" y="3505200"/>
            <a:ext cx="2362200" cy="830997"/>
          </a:xfrm>
          <a:prstGeom prst="rect">
            <a:avLst/>
          </a:prstGeom>
          <a:noFill/>
        </p:spPr>
        <p:txBody>
          <a:bodyPr wrap="square" lIns="91440" tIns="45720" rIns="91440" bIns="45720">
            <a:spAutoFit/>
          </a:bodyPr>
          <a:lstStyle/>
          <a:p>
            <a:pPr algn="ctr"/>
            <a:r>
              <a:rPr lang="es-ES" sz="1600" b="1" cap="all" dirty="0" smtClean="0">
                <a:ln w="0"/>
                <a:effectLst/>
              </a:rPr>
              <a:t>Informe de cumplimiento tributario</a:t>
            </a:r>
          </a:p>
        </p:txBody>
      </p:sp>
      <p:sp>
        <p:nvSpPr>
          <p:cNvPr id="20" name="19 Rectángulo redondeado"/>
          <p:cNvSpPr/>
          <p:nvPr/>
        </p:nvSpPr>
        <p:spPr>
          <a:xfrm>
            <a:off x="762000" y="4724400"/>
            <a:ext cx="1600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Capitulo 2 y 3</a:t>
            </a:r>
            <a:endParaRPr lang="es-EC" dirty="0"/>
          </a:p>
        </p:txBody>
      </p:sp>
      <p:sp>
        <p:nvSpPr>
          <p:cNvPr id="21" name="20 Rectángulo redondeado"/>
          <p:cNvSpPr/>
          <p:nvPr/>
        </p:nvSpPr>
        <p:spPr>
          <a:xfrm>
            <a:off x="3581400" y="4724400"/>
            <a:ext cx="16002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Capitulo 4</a:t>
            </a:r>
            <a:endParaRPr lang="es-EC" dirty="0"/>
          </a:p>
        </p:txBody>
      </p:sp>
      <p:sp>
        <p:nvSpPr>
          <p:cNvPr id="22" name="21 Rectángulo redondeado"/>
          <p:cNvSpPr/>
          <p:nvPr/>
        </p:nvSpPr>
        <p:spPr>
          <a:xfrm>
            <a:off x="6096000" y="4724400"/>
            <a:ext cx="1828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Capitulo  5 y 6</a:t>
            </a:r>
            <a:endParaRPr lang="es-EC" dirty="0"/>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11"/>
                                        </p:tgtEl>
                                        <p:attrNameLst>
                                          <p:attrName>style.opacity</p:attrName>
                                        </p:attrNameLst>
                                      </p:cBhvr>
                                      <p:to>
                                        <p:strVal val="0.5"/>
                                      </p:to>
                                    </p:set>
                                    <p:animEffect filter="image" prLst="opacity: 0.5">
                                      <p:cBhvr rctx="IE">
                                        <p:cTn id="12" dur="indefinite"/>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12"/>
                                        </p:tgtEl>
                                        <p:attrNameLst>
                                          <p:attrName>style.opacity</p:attrName>
                                        </p:attrNameLst>
                                      </p:cBhvr>
                                      <p:to>
                                        <p:strVal val="0.5"/>
                                      </p:to>
                                    </p:set>
                                    <p:animEffect filter="image" prLst="opacity: 0.5">
                                      <p:cBhvr rctx="IE">
                                        <p:cTn id="17" dur="indefinite"/>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447800"/>
            <a:ext cx="8229600" cy="3962400"/>
          </a:xfrm>
        </p:spPr>
        <p:txBody>
          <a:bodyPr/>
          <a:lstStyle/>
          <a:p>
            <a:pPr>
              <a:buNone/>
            </a:pPr>
            <a:endParaRPr lang="es-ES" b="1" dirty="0" smtClean="0"/>
          </a:p>
          <a:p>
            <a:pPr algn="ctr">
              <a:buNone/>
            </a:pPr>
            <a:r>
              <a:rPr lang="es-ES" sz="4500" b="1" dirty="0" smtClean="0"/>
              <a:t>CAPÍTULO 2</a:t>
            </a:r>
            <a:endParaRPr lang="en-US" sz="4500" dirty="0"/>
          </a:p>
          <a:p>
            <a:pPr algn="ctr">
              <a:buNone/>
            </a:pPr>
            <a:r>
              <a:rPr lang="en-US" sz="4500" b="1" dirty="0"/>
              <a:t>CONOCIMIENTO</a:t>
            </a:r>
            <a:r>
              <a:rPr lang="en-US" sz="4500" dirty="0" smtClean="0"/>
              <a:t> </a:t>
            </a:r>
            <a:r>
              <a:rPr lang="en-US" sz="4500" b="1" dirty="0"/>
              <a:t>DEL</a:t>
            </a:r>
            <a:r>
              <a:rPr lang="en-US" sz="4500" dirty="0" smtClean="0"/>
              <a:t> </a:t>
            </a:r>
            <a:r>
              <a:rPr lang="en-US" sz="4500" b="1" dirty="0"/>
              <a:t>NEGOCIO</a:t>
            </a:r>
          </a:p>
        </p:txBody>
      </p:sp>
      <p:pic>
        <p:nvPicPr>
          <p:cNvPr id="4"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1524000"/>
            <a:ext cx="8229600" cy="408693"/>
          </a:xfrm>
          <a:prstGeom prst="rect">
            <a:avLst/>
          </a:prstGeom>
          <a:noFill/>
        </p:spPr>
      </p:pic>
      <p:pic>
        <p:nvPicPr>
          <p:cNvPr id="5" name="Picture 2" descr="C:\Program Files (x86)\Microsoft Office\MEDIA\OFFICE12\Lines\BD21315_.gif"/>
          <p:cNvPicPr>
            <a:picLocks noChangeAspect="1" noChangeArrowheads="1"/>
          </p:cNvPicPr>
          <p:nvPr/>
        </p:nvPicPr>
        <p:blipFill>
          <a:blip r:embed="rId2" cstate="print"/>
          <a:srcRect/>
          <a:stretch>
            <a:fillRect/>
          </a:stretch>
        </p:blipFill>
        <p:spPr bwMode="auto">
          <a:xfrm>
            <a:off x="685800" y="4191000"/>
            <a:ext cx="8229600" cy="408693"/>
          </a:xfrm>
          <a:prstGeom prst="rect">
            <a:avLst/>
          </a:prstGeom>
          <a:noFill/>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381000" y="914400"/>
            <a:ext cx="4191000" cy="1143000"/>
          </a:xfrm>
        </p:spPr>
        <p:txBody>
          <a:bodyPr>
            <a:noAutofit/>
          </a:bodyPr>
          <a:lstStyle/>
          <a:p>
            <a:pPr algn="ctr"/>
            <a:r>
              <a:rPr lang="es-EC" sz="4000" b="1" u="sng" dirty="0" smtClean="0">
                <a:solidFill>
                  <a:schemeClr val="tx2"/>
                </a:solidFill>
              </a:rPr>
              <a:t>DESCRIPCIÓN DE LA EMPRESA</a:t>
            </a:r>
            <a:endParaRPr lang="en-US" sz="4000" dirty="0">
              <a:solidFill>
                <a:schemeClr val="tx2"/>
              </a:solidFill>
            </a:endParaRPr>
          </a:p>
        </p:txBody>
      </p:sp>
      <p:sp>
        <p:nvSpPr>
          <p:cNvPr id="3" name="2 Marcador de contenido"/>
          <p:cNvSpPr>
            <a:spLocks noGrp="1"/>
          </p:cNvSpPr>
          <p:nvPr>
            <p:ph idx="1"/>
          </p:nvPr>
        </p:nvSpPr>
        <p:spPr>
          <a:xfrm>
            <a:off x="457200" y="2286000"/>
            <a:ext cx="8229600" cy="4038600"/>
          </a:xfrm>
        </p:spPr>
        <p:txBody>
          <a:bodyPr>
            <a:normAutofit/>
          </a:bodyPr>
          <a:lstStyle/>
          <a:p>
            <a:r>
              <a:rPr lang="es-ES" b="1" dirty="0" smtClean="0"/>
              <a:t>Constitución</a:t>
            </a:r>
          </a:p>
          <a:p>
            <a:pPr>
              <a:buNone/>
            </a:pPr>
            <a:endParaRPr lang="es-ES" b="1" dirty="0" smtClean="0"/>
          </a:p>
          <a:p>
            <a:r>
              <a:rPr lang="es-ES" sz="2600" dirty="0" smtClean="0"/>
              <a:t>Creada por personas visionarias</a:t>
            </a:r>
            <a:endParaRPr lang="es-ES" sz="2600" b="1" dirty="0" smtClean="0"/>
          </a:p>
          <a:p>
            <a:pPr>
              <a:buNone/>
            </a:pPr>
            <a:r>
              <a:rPr lang="es-ES" sz="2600" dirty="0" smtClean="0"/>
              <a:t> </a:t>
            </a:r>
          </a:p>
          <a:p>
            <a:pPr algn="just"/>
            <a:r>
              <a:rPr lang="es-ES" sz="2400" dirty="0" smtClean="0"/>
              <a:t>Los estatutos fueron aprobados mediante Acuerdo Ministerial No. 2448 del 1 de Septiembre de 1970 e inscrita en el Registro General de Cooperativas con el No. de Orden 675.</a:t>
            </a:r>
          </a:p>
          <a:p>
            <a:endParaRPr lang="en-US" dirty="0"/>
          </a:p>
        </p:txBody>
      </p:sp>
      <p:pic>
        <p:nvPicPr>
          <p:cNvPr id="4" name="Picture 5"/>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4953000" y="609600"/>
            <a:ext cx="2662148" cy="1676400"/>
          </a:xfrm>
          <a:prstGeom prst="rect">
            <a:avLst/>
          </a:prstGeom>
          <a:noFill/>
          <a:ln w="9525">
            <a:noFill/>
            <a:miter lim="800000"/>
            <a:headEnd/>
            <a:tailEnd/>
          </a:ln>
        </p:spPr>
      </p:pic>
      <p:sp>
        <p:nvSpPr>
          <p:cNvPr id="11" name="10 Rectángulo"/>
          <p:cNvSpPr/>
          <p:nvPr/>
        </p:nvSpPr>
        <p:spPr>
          <a:xfrm>
            <a:off x="3962400" y="2209800"/>
            <a:ext cx="5373552" cy="523220"/>
          </a:xfrm>
          <a:prstGeom prst="rect">
            <a:avLst/>
          </a:prstGeom>
          <a:noFill/>
        </p:spPr>
        <p:txBody>
          <a:bodyPr wrap="square" lIns="91440" tIns="45720" rIns="91440" bIns="45720">
            <a:spAutoFit/>
          </a:bodyPr>
          <a:lstStyle/>
          <a:p>
            <a:pPr algn="ctr"/>
            <a:r>
              <a:rPr lang="es-ES"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Ahorro y Crédito Mathew Ltda. </a:t>
            </a:r>
            <a:endParaRPr lang="es-ES"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1620</TotalTime>
  <Words>1824</Words>
  <Application>Microsoft Office PowerPoint</Application>
  <PresentationFormat>Presentación en pantalla (4:3)</PresentationFormat>
  <Paragraphs>295</Paragraphs>
  <Slides>33</Slides>
  <Notes>2</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Flujo</vt:lpstr>
      <vt:lpstr>     </vt:lpstr>
      <vt:lpstr>Diapositiva 2</vt:lpstr>
      <vt:lpstr>Diapositiva 3</vt:lpstr>
      <vt:lpstr>SUJETOS TRIBUTARIOS</vt:lpstr>
      <vt:lpstr>DEFINICIONES</vt:lpstr>
      <vt:lpstr>DEFINICIONES</vt:lpstr>
      <vt:lpstr>Diapositiva 7</vt:lpstr>
      <vt:lpstr>Diapositiva 8</vt:lpstr>
      <vt:lpstr>DESCRIPCIÓN DE LA EMPRESA</vt:lpstr>
      <vt:lpstr>DESCRIPCIÓN DE LA EMPRESA</vt:lpstr>
      <vt:lpstr>Diapositiva 11</vt:lpstr>
      <vt:lpstr>Diapositiva 12</vt:lpstr>
      <vt:lpstr>PLANIFICACION </vt:lpstr>
      <vt:lpstr>PLANIFICACION</vt:lpstr>
      <vt:lpstr>PLANIFICACION- Programas</vt:lpstr>
      <vt:lpstr>Diapositiva 16</vt:lpstr>
      <vt:lpstr>EJECUCIÓN</vt:lpstr>
      <vt:lpstr>EJECUCIÓN</vt:lpstr>
      <vt:lpstr>Diapositiva 19</vt:lpstr>
      <vt:lpstr>Diapositiva 20</vt:lpstr>
      <vt:lpstr>Diapositiva 21</vt:lpstr>
      <vt:lpstr>Diapositiva 22</vt:lpstr>
      <vt:lpstr>Diapositiva 23</vt:lpstr>
      <vt:lpstr>Gastos Deducibles</vt:lpstr>
      <vt:lpstr>Diapositiva 25</vt:lpstr>
      <vt:lpstr>INFORME</vt:lpstr>
      <vt:lpstr>Diapositiva 27</vt:lpstr>
      <vt:lpstr>CONCLUSIONES</vt:lpstr>
      <vt:lpstr>Conclusiones</vt:lpstr>
      <vt:lpstr>Conclusiones</vt:lpstr>
      <vt:lpstr>Recomendaciones</vt:lpstr>
      <vt:lpstr>Recomendaciones</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POLITÉCNICA DEL LITORAL</dc:title>
  <dc:creator>Ingrid Pamela Gonzalez Camba</dc:creator>
  <cp:lastModifiedBy>Ingrid González</cp:lastModifiedBy>
  <cp:revision>167</cp:revision>
  <dcterms:created xsi:type="dcterms:W3CDTF">2010-06-13T20:32:05Z</dcterms:created>
  <dcterms:modified xsi:type="dcterms:W3CDTF">2010-07-07T06:43:09Z</dcterms:modified>
</cp:coreProperties>
</file>