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72" r:id="rId5"/>
    <p:sldId id="269" r:id="rId6"/>
    <p:sldId id="260" r:id="rId7"/>
    <p:sldId id="261" r:id="rId8"/>
    <p:sldId id="279" r:id="rId9"/>
    <p:sldId id="262" r:id="rId10"/>
    <p:sldId id="263" r:id="rId11"/>
    <p:sldId id="264" r:id="rId12"/>
    <p:sldId id="276" r:id="rId13"/>
    <p:sldId id="265" r:id="rId14"/>
    <p:sldId id="280" r:id="rId15"/>
    <p:sldId id="266" r:id="rId16"/>
    <p:sldId id="267" r:id="rId17"/>
    <p:sldId id="278" r:id="rId18"/>
    <p:sldId id="268" r:id="rId19"/>
    <p:sldId id="277"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79"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s-E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3853218-3EDD-4003-B23C-0F351EE7D713}" type="datetimeFigureOut">
              <a:rPr lang="es-ES"/>
              <a:pPr>
                <a:defRPr/>
              </a:pPr>
              <a:t>15/12/2010</a:t>
            </a:fld>
            <a:endParaRPr lang="es-E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s-E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C48660B-E6F4-4C33-8360-E9070C3CF82F}" type="slidenum">
              <a:rPr lang="es-ES"/>
              <a:pPr>
                <a:defRPr/>
              </a:pPr>
              <a:t>‹Nº›</a:t>
            </a:fld>
            <a:endParaRPr lang="es-ES"/>
          </a:p>
        </p:txBody>
      </p:sp>
    </p:spTree>
    <p:extLst>
      <p:ext uri="{BB962C8B-B14F-4D97-AF65-F5344CB8AC3E}">
        <p14:creationId xmlns:p14="http://schemas.microsoft.com/office/powerpoint/2010/main" xmlns="" val="1627402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pPr>
              <a:defRPr/>
            </a:pPr>
            <a:fld id="{5C48660B-E6F4-4C33-8360-E9070C3CF82F}" type="slidenum">
              <a:rPr lang="es-ES" smtClean="0"/>
              <a:pPr>
                <a:defRPr/>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pPr>
              <a:defRPr/>
            </a:pPr>
            <a:fld id="{5C48660B-E6F4-4C33-8360-E9070C3CF82F}" type="slidenum">
              <a:rPr lang="es-ES" smtClean="0"/>
              <a:pPr>
                <a:defRPr/>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pPr>
              <a:defRPr/>
            </a:pPr>
            <a:fld id="{5C48660B-E6F4-4C33-8360-E9070C3CF82F}" type="slidenum">
              <a:rPr lang="es-ES" smtClean="0"/>
              <a:pPr>
                <a:defRPr/>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pPr>
              <a:defRPr/>
            </a:pPr>
            <a:fld id="{5C48660B-E6F4-4C33-8360-E9070C3CF82F}" type="slidenum">
              <a:rPr lang="es-ES" smtClean="0"/>
              <a:pPr>
                <a:defRPr/>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a:ln/>
        </p:spPr>
      </p:sp>
      <p:sp>
        <p:nvSpPr>
          <p:cNvPr id="32771" name="2 Marcador de notas"/>
          <p:cNvSpPr>
            <a:spLocks noGrp="1"/>
          </p:cNvSpPr>
          <p:nvPr>
            <p:ph type="body" idx="1"/>
          </p:nvPr>
        </p:nvSpPr>
        <p:spPr>
          <a:noFill/>
          <a:ln/>
        </p:spPr>
        <p:txBody>
          <a:bodyPr/>
          <a:lstStyle/>
          <a:p>
            <a:endParaRPr lang="es-EC" smtClean="0"/>
          </a:p>
        </p:txBody>
      </p:sp>
      <p:sp>
        <p:nvSpPr>
          <p:cNvPr id="32772" name="3 Marcador de número de diapositiva"/>
          <p:cNvSpPr>
            <a:spLocks noGrp="1"/>
          </p:cNvSpPr>
          <p:nvPr>
            <p:ph type="sldNum" sz="quarter" idx="5"/>
          </p:nvPr>
        </p:nvSpPr>
        <p:spPr>
          <a:noFill/>
        </p:spPr>
        <p:txBody>
          <a:bodyPr/>
          <a:lstStyle/>
          <a:p>
            <a:fld id="{DA51B558-11BA-475D-96B7-979E81CE43AA}" type="slidenum">
              <a:rPr lang="es-ES" smtClean="0"/>
              <a:pPr/>
              <a:t>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pPr>
              <a:defRPr/>
            </a:pPr>
            <a:fld id="{5C48660B-E6F4-4C33-8360-E9070C3CF82F}" type="slidenum">
              <a:rPr lang="es-ES" smtClean="0"/>
              <a:pPr>
                <a:defRPr/>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D8512F4E-3B4C-4606-B4D2-35694ABD2AA3}" type="datetimeFigureOut">
              <a:rPr lang="es-ES"/>
              <a:pPr>
                <a:defRPr/>
              </a:pPr>
              <a:t>15/12/2010</a:t>
            </a:fld>
            <a:endParaRPr lang="es-ES"/>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DB0FEC71-AE57-442C-B15C-1B5D1E075A5A}"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491A0D04-3DCC-4510-9F44-73391162BE29}" type="datetimeFigureOut">
              <a:rPr lang="es-ES"/>
              <a:pPr>
                <a:defRPr/>
              </a:pPr>
              <a:t>15/12/2010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6FA25927-59F7-4950-8499-1E25B5524B2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C3A83796-C00B-4255-8318-E725B9837100}" type="datetimeFigureOut">
              <a:rPr lang="es-ES"/>
              <a:pPr>
                <a:defRPr/>
              </a:pPr>
              <a:t>15/12/2010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CE3908E-0C43-4F68-BF0F-17AB82C23C32}"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0D9AF50A-BC6C-4E99-B389-0A1F5B94C828}" type="datetimeFigureOut">
              <a:rPr lang="es-ES"/>
              <a:pPr>
                <a:defRPr/>
              </a:pPr>
              <a:t>15/12/2010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FB858B10-0BB9-4612-98C2-C82257E57E26}"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76783762-5A9D-42C1-9C9E-12EC871E2219}" type="datetimeFigureOut">
              <a:rPr lang="es-ES"/>
              <a:pPr>
                <a:defRPr/>
              </a:pPr>
              <a:t>15/12/2010</a:t>
            </a:fld>
            <a:endParaRPr lang="es-ES"/>
          </a:p>
        </p:txBody>
      </p:sp>
      <p:sp>
        <p:nvSpPr>
          <p:cNvPr id="7" name="4 Marcador de pie de página"/>
          <p:cNvSpPr>
            <a:spLocks noGrp="1"/>
          </p:cNvSpPr>
          <p:nvPr>
            <p:ph type="ftr" sz="quarter" idx="11"/>
          </p:nvPr>
        </p:nvSpPr>
        <p:spPr/>
        <p:txBody>
          <a:bodyPr/>
          <a:lstStyle>
            <a:lvl1pPr>
              <a:defRPr/>
            </a:lvl1pPr>
            <a:extLst/>
          </a:lstStyle>
          <a:p>
            <a:pPr>
              <a:defRPr/>
            </a:pPr>
            <a:endParaRPr lang="es-ES"/>
          </a:p>
        </p:txBody>
      </p:sp>
      <p:sp>
        <p:nvSpPr>
          <p:cNvPr id="8" name="5 Marcador de número de diapositiva"/>
          <p:cNvSpPr>
            <a:spLocks noGrp="1"/>
          </p:cNvSpPr>
          <p:nvPr>
            <p:ph type="sldNum" sz="quarter" idx="12"/>
          </p:nvPr>
        </p:nvSpPr>
        <p:spPr/>
        <p:txBody>
          <a:bodyPr/>
          <a:lstStyle>
            <a:lvl1pPr>
              <a:defRPr/>
            </a:lvl1pPr>
            <a:extLst/>
          </a:lstStyle>
          <a:p>
            <a:pPr>
              <a:defRPr/>
            </a:pPr>
            <a:fld id="{37A1F744-2AE4-4AB6-85BC-263A13BC144A}"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AEC233EC-6EF7-45F3-B4E4-CDBBC138D0FF}" type="datetimeFigureOut">
              <a:rPr lang="es-ES"/>
              <a:pPr>
                <a:defRPr/>
              </a:pPr>
              <a:t>15/12/2010</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F84FB4C1-8D63-4527-9BDB-5292E3C07810}"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9472570D-6362-445E-9615-756E74659CC5}" type="datetimeFigureOut">
              <a:rPr lang="es-ES"/>
              <a:pPr>
                <a:defRPr/>
              </a:pPr>
              <a:t>15/12/2010</a:t>
            </a:fld>
            <a:endParaRPr lang="es-ES"/>
          </a:p>
        </p:txBody>
      </p:sp>
      <p:sp>
        <p:nvSpPr>
          <p:cNvPr id="8" name="7 Marcador de pie de página"/>
          <p:cNvSpPr>
            <a:spLocks noGrp="1"/>
          </p:cNvSpPr>
          <p:nvPr>
            <p:ph type="ftr" sz="quarter" idx="11"/>
          </p:nvPr>
        </p:nvSpPr>
        <p:spPr/>
        <p:txBody>
          <a:bodyPr/>
          <a:lstStyle>
            <a:lvl1pPr>
              <a:defRPr/>
            </a:lvl1pPr>
            <a:extLst/>
          </a:lstStyle>
          <a:p>
            <a:pPr>
              <a:defRPr/>
            </a:pPr>
            <a:endParaRPr lang="es-ES"/>
          </a:p>
        </p:txBody>
      </p:sp>
      <p:sp>
        <p:nvSpPr>
          <p:cNvPr id="9" name="8 Marcador de número de diapositiva"/>
          <p:cNvSpPr>
            <a:spLocks noGrp="1"/>
          </p:cNvSpPr>
          <p:nvPr>
            <p:ph type="sldNum" sz="quarter" idx="12"/>
          </p:nvPr>
        </p:nvSpPr>
        <p:spPr/>
        <p:txBody>
          <a:bodyPr/>
          <a:lstStyle>
            <a:lvl1pPr>
              <a:defRPr/>
            </a:lvl1pPr>
            <a:extLst/>
          </a:lstStyle>
          <a:p>
            <a:pPr>
              <a:defRPr/>
            </a:pPr>
            <a:fld id="{9F963395-030C-44BC-A633-41CAE6E6FDF4}"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BE24DCA1-5B0C-44CE-8932-42E8DC2CFD6F}" type="datetimeFigureOut">
              <a:rPr lang="es-ES"/>
              <a:pPr>
                <a:defRPr/>
              </a:pPr>
              <a:t>15/12/2010</a:t>
            </a:fld>
            <a:endParaRPr lang="es-ES"/>
          </a:p>
        </p:txBody>
      </p:sp>
      <p:sp>
        <p:nvSpPr>
          <p:cNvPr id="4" name="3 Marcador de pie de página"/>
          <p:cNvSpPr>
            <a:spLocks noGrp="1"/>
          </p:cNvSpPr>
          <p:nvPr>
            <p:ph type="ftr" sz="quarter" idx="11"/>
          </p:nvPr>
        </p:nvSpPr>
        <p:spPr/>
        <p:txBody>
          <a:bodyPr/>
          <a:lstStyle>
            <a:lvl1pPr>
              <a:defRPr/>
            </a:lvl1pPr>
            <a:extLst/>
          </a:lstStyle>
          <a:p>
            <a:pPr>
              <a:defRPr/>
            </a:pPr>
            <a:endParaRPr lang="es-ES"/>
          </a:p>
        </p:txBody>
      </p:sp>
      <p:sp>
        <p:nvSpPr>
          <p:cNvPr id="5" name="4 Marcador de número de diapositiva"/>
          <p:cNvSpPr>
            <a:spLocks noGrp="1"/>
          </p:cNvSpPr>
          <p:nvPr>
            <p:ph type="sldNum" sz="quarter" idx="12"/>
          </p:nvPr>
        </p:nvSpPr>
        <p:spPr/>
        <p:txBody>
          <a:bodyPr/>
          <a:lstStyle>
            <a:lvl1pPr>
              <a:defRPr/>
            </a:lvl1pPr>
            <a:extLst/>
          </a:lstStyle>
          <a:p>
            <a:pPr>
              <a:defRPr/>
            </a:pPr>
            <a:fld id="{D139F889-4EFC-4351-8060-6F02377F7423}"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532B0293-A0D4-4057-8C06-BD092333C569}" type="datetimeFigureOut">
              <a:rPr lang="es-ES"/>
              <a:pPr>
                <a:defRPr/>
              </a:pPr>
              <a:t>15/12/2010</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2F072407-508B-43EE-A197-C82A09403BBE}"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A35815C7-8E09-409A-AEE6-E6CD7F9E83C3}" type="datetimeFigureOut">
              <a:rPr lang="es-ES"/>
              <a:pPr>
                <a:defRPr/>
              </a:pPr>
              <a:t>15/12/2010</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FCCB11F7-8025-4FC5-9BA5-0B19C3C3FE1B}"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E411E011-A03B-401A-B15D-0AFD6CCD9281}" type="datetimeFigureOut">
              <a:rPr lang="es-ES"/>
              <a:pPr>
                <a:defRPr/>
              </a:pPr>
              <a:t>15/12/2010</a:t>
            </a:fld>
            <a:endParaRPr lang="es-ES"/>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66AE0A26-7B32-471E-9D61-83F78E4B878E}"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3081"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CBD408C3-7F95-415C-BFA0-F5E6D7F23AF2}" type="datetimeFigureOut">
              <a:rPr lang="es-ES"/>
              <a:pPr>
                <a:defRPr/>
              </a:pPr>
              <a:t>15/12/2010</a:t>
            </a:fld>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CA58048-9FAF-4EFC-B7E5-2408B9D96691}"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67" r:id="rId1"/>
    <p:sldLayoutId id="2147483763" r:id="rId2"/>
    <p:sldLayoutId id="2147483768" r:id="rId3"/>
    <p:sldLayoutId id="2147483769" r:id="rId4"/>
    <p:sldLayoutId id="2147483770" r:id="rId5"/>
    <p:sldLayoutId id="2147483771" r:id="rId6"/>
    <p:sldLayoutId id="2147483764" r:id="rId7"/>
    <p:sldLayoutId id="2147483772" r:id="rId8"/>
    <p:sldLayoutId id="2147483773" r:id="rId9"/>
    <p:sldLayoutId id="2147483765" r:id="rId10"/>
    <p:sldLayoutId id="2147483766"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ctrTitle"/>
          </p:nvPr>
        </p:nvSpPr>
        <p:spPr>
          <a:xfrm>
            <a:off x="611188" y="2708275"/>
            <a:ext cx="7772400" cy="1470025"/>
          </a:xfrm>
        </p:spPr>
        <p:txBody>
          <a:bodyPr/>
          <a:lstStyle/>
          <a:p>
            <a:pPr eaLnBrk="1" fontAlgn="auto" hangingPunct="1">
              <a:spcAft>
                <a:spcPts val="0"/>
              </a:spcAft>
              <a:defRPr/>
            </a:pPr>
            <a:r>
              <a:rPr lang="en-US" sz="3000" smtClean="0">
                <a:latin typeface="Book Antiqua" pitchFamily="18" charset="0"/>
              </a:rPr>
              <a:t>ESCUELA SUPERIOR POLITECNICA DEL LITORAL</a:t>
            </a:r>
            <a:endParaRPr lang="es-ES" sz="3000" smtClean="0">
              <a:latin typeface="Book Antiqua" pitchFamily="18" charset="0"/>
            </a:endParaRPr>
          </a:p>
        </p:txBody>
      </p:sp>
      <p:sp>
        <p:nvSpPr>
          <p:cNvPr id="11267" name="2 Subtítulo"/>
          <p:cNvSpPr>
            <a:spLocks noGrp="1"/>
          </p:cNvSpPr>
          <p:nvPr>
            <p:ph type="subTitle" idx="1"/>
          </p:nvPr>
        </p:nvSpPr>
        <p:spPr>
          <a:xfrm>
            <a:off x="1357313" y="4857750"/>
            <a:ext cx="6400800" cy="1752600"/>
          </a:xfrm>
        </p:spPr>
        <p:txBody>
          <a:bodyPr/>
          <a:lstStyle/>
          <a:p>
            <a:pPr marR="0" eaLnBrk="1" hangingPunct="1"/>
            <a:r>
              <a:rPr lang="en-US" sz="2200" dirty="0" smtClean="0">
                <a:solidFill>
                  <a:schemeClr val="tx1"/>
                </a:solidFill>
                <a:latin typeface="Book Antiqua" pitchFamily="18" charset="0"/>
              </a:rPr>
              <a:t>SEMINARIO DE GRADUACIÓN</a:t>
            </a:r>
          </a:p>
          <a:p>
            <a:pPr marR="0" eaLnBrk="1" hangingPunct="1"/>
            <a:endParaRPr lang="en-US" sz="2200" dirty="0" smtClean="0">
              <a:solidFill>
                <a:schemeClr val="tx1"/>
              </a:solidFill>
              <a:latin typeface="Book Antiqua" pitchFamily="18" charset="0"/>
            </a:endParaRPr>
          </a:p>
          <a:p>
            <a:pPr marR="0" eaLnBrk="1" hangingPunct="1"/>
            <a:r>
              <a:rPr lang="en-US" sz="2200" b="1" smtClean="0">
                <a:solidFill>
                  <a:schemeClr val="tx1"/>
                </a:solidFill>
                <a:latin typeface="Book Antiqua" pitchFamily="18" charset="0"/>
              </a:rPr>
              <a:t>‘’ MICROCONTROLADORES AVANZADOS”</a:t>
            </a:r>
            <a:endParaRPr lang="es-ES" sz="2200" b="1" dirty="0" smtClean="0">
              <a:solidFill>
                <a:schemeClr val="tx1"/>
              </a:solidFill>
              <a:latin typeface="Book Antiqua" pitchFamily="18" charset="0"/>
            </a:endParaRPr>
          </a:p>
        </p:txBody>
      </p:sp>
      <p:pic>
        <p:nvPicPr>
          <p:cNvPr id="11268" name="Picture 5"/>
          <p:cNvPicPr>
            <a:picLocks noChangeAspect="1" noChangeArrowheads="1"/>
          </p:cNvPicPr>
          <p:nvPr/>
        </p:nvPicPr>
        <p:blipFill>
          <a:blip r:embed="rId3"/>
          <a:srcRect/>
          <a:stretch>
            <a:fillRect/>
          </a:stretch>
        </p:blipFill>
        <p:spPr bwMode="auto">
          <a:xfrm>
            <a:off x="3419475" y="476250"/>
            <a:ext cx="2232025"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2 Marcador de contenido"/>
          <p:cNvSpPr>
            <a:spLocks noGrp="1"/>
          </p:cNvSpPr>
          <p:nvPr>
            <p:ph idx="1"/>
          </p:nvPr>
        </p:nvSpPr>
        <p:spPr/>
        <p:txBody>
          <a:bodyPr/>
          <a:lstStyle/>
          <a:p>
            <a:pPr algn="just" eaLnBrk="1" hangingPunct="1"/>
            <a:r>
              <a:rPr lang="en-US" sz="2200" smtClean="0">
                <a:latin typeface="Book Antiqua" pitchFamily="18" charset="0"/>
              </a:rPr>
              <a:t>Una vez conmutado, el nuevo circuito de oscilación está gobernado por la carga y descarga del capacitor. La nueva fórmula de frecuencia está dada por: </a:t>
            </a:r>
          </a:p>
          <a:p>
            <a:pPr eaLnBrk="1" hangingPunct="1"/>
            <a:endParaRPr lang="en-US" sz="2200" smtClean="0">
              <a:latin typeface="Book Antiqua" pitchFamily="18" charset="0"/>
            </a:endParaRPr>
          </a:p>
          <a:p>
            <a:pPr lvl="3" eaLnBrk="1" hangingPunct="1">
              <a:buFont typeface="Arial" charset="0"/>
              <a:buChar char="•"/>
            </a:pPr>
            <a:endParaRPr lang="en-US" sz="2200" smtClean="0">
              <a:latin typeface="Book Antiqua" pitchFamily="18" charset="0"/>
            </a:endParaRPr>
          </a:p>
          <a:p>
            <a:pPr eaLnBrk="1" hangingPunct="1"/>
            <a:endParaRPr lang="en-US" sz="2200" smtClean="0">
              <a:latin typeface="Book Antiqua" pitchFamily="18" charset="0"/>
            </a:endParaRPr>
          </a:p>
          <a:p>
            <a:pPr eaLnBrk="1" hangingPunct="1">
              <a:buFont typeface="Arial" charset="0"/>
              <a:buNone/>
            </a:pPr>
            <a:r>
              <a:rPr lang="es-ES" sz="2200" smtClean="0">
                <a:latin typeface="Book Antiqua" pitchFamily="18" charset="0"/>
              </a:rPr>
              <a:t>	</a:t>
            </a:r>
          </a:p>
          <a:p>
            <a:pPr algn="just" eaLnBrk="1" hangingPunct="1">
              <a:buFont typeface="Arial" charset="0"/>
              <a:buNone/>
            </a:pPr>
            <a:r>
              <a:rPr lang="es-ES" sz="2200" smtClean="0">
                <a:latin typeface="Book Antiqua" pitchFamily="18" charset="0"/>
              </a:rPr>
              <a:t>	donde el factor 1,44/(Ra+Rb) se puede reemplazar por K dado que es una constante con lo cual </a:t>
            </a:r>
            <a:endParaRPr lang="es-EC" sz="2200" smtClean="0">
              <a:latin typeface="Book Antiqua" pitchFamily="18" charset="0"/>
            </a:endParaRPr>
          </a:p>
          <a:p>
            <a:pPr eaLnBrk="1" hangingPunct="1"/>
            <a:endParaRPr lang="en-US" sz="2200" smtClean="0">
              <a:latin typeface="Book Antiqua" pitchFamily="18" charset="0"/>
            </a:endParaRPr>
          </a:p>
          <a:p>
            <a:pPr lvl="3" eaLnBrk="1" hangingPunct="1">
              <a:buFont typeface="Arial" charset="0"/>
              <a:buChar char="•"/>
            </a:pPr>
            <a:endParaRPr lang="es-ES" sz="1000" smtClean="0">
              <a:latin typeface="Book Antiqua" pitchFamily="18" charset="0"/>
            </a:endParaRPr>
          </a:p>
        </p:txBody>
      </p:sp>
      <p:sp>
        <p:nvSpPr>
          <p:cNvPr id="2" name="1 Título"/>
          <p:cNvSpPr>
            <a:spLocks noGrp="1"/>
          </p:cNvSpPr>
          <p:nvPr>
            <p:ph type="title"/>
          </p:nvPr>
        </p:nvSpPr>
        <p:spPr>
          <a:xfrm>
            <a:off x="500063" y="285750"/>
            <a:ext cx="8229600" cy="1143000"/>
          </a:xfrm>
        </p:spPr>
        <p:txBody>
          <a:bodyPr/>
          <a:lstStyle/>
          <a:p>
            <a:pPr eaLnBrk="1" fontAlgn="auto" hangingPunct="1">
              <a:spcAft>
                <a:spcPts val="0"/>
              </a:spcAft>
              <a:defRPr/>
            </a:pPr>
            <a:r>
              <a:rPr lang="en-US" smtClean="0">
                <a:latin typeface="Book Antiqua" pitchFamily="18" charset="0"/>
              </a:rPr>
              <a:t>El oscilador 555</a:t>
            </a:r>
            <a:endParaRPr lang="es-ES" smtClean="0">
              <a:latin typeface="Book Antiqua" pitchFamily="18" charset="0"/>
            </a:endParaRPr>
          </a:p>
        </p:txBody>
      </p:sp>
      <p:graphicFrame>
        <p:nvGraphicFramePr>
          <p:cNvPr id="2050" name="Object 4"/>
          <p:cNvGraphicFramePr>
            <a:graphicFrameLocks noChangeAspect="1"/>
          </p:cNvGraphicFramePr>
          <p:nvPr/>
        </p:nvGraphicFramePr>
        <p:xfrm>
          <a:off x="2857500" y="2786063"/>
          <a:ext cx="2714625" cy="1060450"/>
        </p:xfrm>
        <a:graphic>
          <a:graphicData uri="http://schemas.openxmlformats.org/presentationml/2006/ole">
            <p:oleObj spid="_x0000_s2054" name="Ecuación" r:id="rId4" imgW="1104900" imgH="431800" progId="Equation.3">
              <p:embed/>
            </p:oleObj>
          </a:graphicData>
        </a:graphic>
      </p:graphicFrame>
      <p:graphicFrame>
        <p:nvGraphicFramePr>
          <p:cNvPr id="2051" name="Object 5"/>
          <p:cNvGraphicFramePr>
            <a:graphicFrameLocks noChangeAspect="1"/>
          </p:cNvGraphicFramePr>
          <p:nvPr/>
        </p:nvGraphicFramePr>
        <p:xfrm>
          <a:off x="4000500" y="5214938"/>
          <a:ext cx="1071563" cy="922337"/>
        </p:xfrm>
        <a:graphic>
          <a:graphicData uri="http://schemas.openxmlformats.org/presentationml/2006/ole">
            <p:oleObj spid="_x0000_s2055" name="Ecuación" r:id="rId5" imgW="457002" imgH="393529"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Marcador de contenido"/>
          <p:cNvSpPr>
            <a:spLocks noGrp="1"/>
          </p:cNvSpPr>
          <p:nvPr>
            <p:ph idx="1"/>
          </p:nvPr>
        </p:nvSpPr>
        <p:spPr/>
        <p:txBody>
          <a:bodyPr/>
          <a:lstStyle/>
          <a:p>
            <a:pPr algn="just" eaLnBrk="1" hangingPunct="1"/>
            <a:r>
              <a:rPr lang="en-US" sz="2600" dirty="0" smtClean="0">
                <a:latin typeface="Book Antiqua" pitchFamily="18" charset="0"/>
              </a:rPr>
              <a:t>La tercera parte y final de nuestro medidor autorango es la medición por tiempo en alto del oscilador 555, este tiempo es lineal y directamente proporcional a la capacitancia del capacitor.</a:t>
            </a:r>
          </a:p>
          <a:p>
            <a:pPr algn="just" eaLnBrk="1" hangingPunct="1"/>
            <a:endParaRPr lang="en-US" sz="2600" dirty="0" smtClean="0">
              <a:latin typeface="Book Antiqua" pitchFamily="18" charset="0"/>
            </a:endParaRPr>
          </a:p>
          <a:p>
            <a:pPr algn="just" eaLnBrk="1" hangingPunct="1"/>
            <a:r>
              <a:rPr lang="en-US" sz="2600" dirty="0" smtClean="0">
                <a:latin typeface="Book Antiqua" pitchFamily="18" charset="0"/>
              </a:rPr>
              <a:t>Para poder medir con exactitud este tiempo en alto recurrimos a la interrupción externa en RB0 que contará el tiempo que está en alto la se</a:t>
            </a:r>
            <a:r>
              <a:rPr lang="es-EC" sz="2600" dirty="0" smtClean="0">
                <a:latin typeface="Book Antiqua" pitchFamily="18" charset="0"/>
              </a:rPr>
              <a:t>ñ</a:t>
            </a:r>
            <a:r>
              <a:rPr lang="en-US" sz="2600" dirty="0" smtClean="0">
                <a:latin typeface="Book Antiqua" pitchFamily="18" charset="0"/>
              </a:rPr>
              <a:t>al pudiendo de esta manera medir capacitores de hasta 3300 μF </a:t>
            </a:r>
            <a:endParaRPr lang="es-ES" sz="2600" dirty="0" smtClean="0">
              <a:latin typeface="Book Antiqua" pitchFamily="18" charset="0"/>
            </a:endParaRPr>
          </a:p>
        </p:txBody>
      </p:sp>
      <p:sp>
        <p:nvSpPr>
          <p:cNvPr id="2" name="1 Título"/>
          <p:cNvSpPr>
            <a:spLocks noGrp="1"/>
          </p:cNvSpPr>
          <p:nvPr>
            <p:ph type="title"/>
          </p:nvPr>
        </p:nvSpPr>
        <p:spPr/>
        <p:txBody>
          <a:bodyPr>
            <a:normAutofit fontScale="90000"/>
          </a:bodyPr>
          <a:lstStyle/>
          <a:p>
            <a:pPr eaLnBrk="1" fontAlgn="auto" hangingPunct="1">
              <a:spcAft>
                <a:spcPts val="0"/>
              </a:spcAft>
              <a:defRPr/>
            </a:pPr>
            <a:r>
              <a:rPr lang="en-US" dirty="0" smtClean="0">
                <a:latin typeface="Book Antiqua" pitchFamily="18" charset="0"/>
              </a:rPr>
              <a:t>El oscilador 555 como medidor de período </a:t>
            </a:r>
            <a:endParaRPr lang="es-ES" dirty="0">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n-US" dirty="0" err="1" smtClean="0"/>
              <a:t>Diagrama</a:t>
            </a:r>
            <a:r>
              <a:rPr lang="en-US" dirty="0" smtClean="0"/>
              <a:t> de </a:t>
            </a:r>
            <a:r>
              <a:rPr lang="en-US" dirty="0" err="1" smtClean="0"/>
              <a:t>flujo</a:t>
            </a:r>
            <a:r>
              <a:rPr lang="en-US" dirty="0" smtClean="0"/>
              <a:t> del </a:t>
            </a:r>
            <a:r>
              <a:rPr lang="en-US" dirty="0" err="1" smtClean="0"/>
              <a:t>programa</a:t>
            </a:r>
            <a:endParaRPr lang="es-ES" dirty="0"/>
          </a:p>
        </p:txBody>
      </p:sp>
      <p:pic>
        <p:nvPicPr>
          <p:cNvPr id="9217" name="Picture 1"/>
          <p:cNvPicPr>
            <a:picLocks noGrp="1" noChangeAspect="1" noChangeArrowheads="1"/>
          </p:cNvPicPr>
          <p:nvPr>
            <p:ph idx="1"/>
          </p:nvPr>
        </p:nvPicPr>
        <p:blipFill>
          <a:blip r:embed="rId3"/>
          <a:srcRect/>
          <a:stretch>
            <a:fillRect/>
          </a:stretch>
        </p:blipFill>
        <p:spPr bwMode="auto">
          <a:xfrm>
            <a:off x="2005865" y="1481138"/>
            <a:ext cx="5132270" cy="4525962"/>
          </a:xfrm>
          <a:prstGeom prst="rect">
            <a:avLst/>
          </a:prstGeom>
          <a:noFill/>
          <a:ln w="9525">
            <a:noFill/>
            <a:miter lim="800000"/>
            <a:headEnd/>
            <a:tailEnd/>
          </a:ln>
          <a:effectLst/>
        </p:spPr>
      </p:pic>
    </p:spTree>
    <p:extLst>
      <p:ext uri="{BB962C8B-B14F-4D97-AF65-F5344CB8AC3E}">
        <p14:creationId xmlns:p14="http://schemas.microsoft.com/office/powerpoint/2010/main" xmlns="" val="3604675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Marcador de contenido"/>
          <p:cNvSpPr>
            <a:spLocks noGrp="1"/>
          </p:cNvSpPr>
          <p:nvPr>
            <p:ph idx="1"/>
          </p:nvPr>
        </p:nvSpPr>
        <p:spPr/>
        <p:txBody>
          <a:bodyPr/>
          <a:lstStyle/>
          <a:p>
            <a:pPr algn="just" eaLnBrk="1" hangingPunct="1"/>
            <a:r>
              <a:rPr lang="en-US" sz="2600" smtClean="0">
                <a:solidFill>
                  <a:srgbClr val="FF0000"/>
                </a:solidFill>
                <a:latin typeface="Book Antiqua" pitchFamily="18" charset="0"/>
              </a:rPr>
              <a:t>Ahora, ¿cómo podemos garantizar exactitud en las mediciones? </a:t>
            </a:r>
          </a:p>
          <a:p>
            <a:pPr algn="just" eaLnBrk="1" hangingPunct="1"/>
            <a:r>
              <a:rPr lang="en-US" sz="2600" smtClean="0">
                <a:latin typeface="Book Antiqua" pitchFamily="18" charset="0"/>
              </a:rPr>
              <a:t>Esto lo logramos con la capacidad de autocalibración del circuito. Esto se logra mediante el truco de poner en paralelo un capacitor de alta Q,  es decir, cuya medición varíe por debajo del 2%, en este caso un capacitor de 1000pF de múltiples vueltas mylar. De esta manera logramos guardar dos frecuencias con las que podemos despejar los valores de L y C del circuito tanque </a:t>
            </a:r>
            <a:endParaRPr lang="es-ES" sz="2600" smtClean="0">
              <a:latin typeface="Book Antiqua" pitchFamily="18" charset="0"/>
            </a:endParaRPr>
          </a:p>
        </p:txBody>
      </p:sp>
      <p:sp>
        <p:nvSpPr>
          <p:cNvPr id="15362" name="1 Título"/>
          <p:cNvSpPr>
            <a:spLocks noGrp="1"/>
          </p:cNvSpPr>
          <p:nvPr>
            <p:ph type="title"/>
          </p:nvPr>
        </p:nvSpPr>
        <p:spPr/>
        <p:txBody>
          <a:bodyPr/>
          <a:lstStyle/>
          <a:p>
            <a:pPr eaLnBrk="1" fontAlgn="auto" hangingPunct="1">
              <a:spcAft>
                <a:spcPts val="0"/>
              </a:spcAft>
              <a:defRPr/>
            </a:pPr>
            <a:r>
              <a:rPr lang="en-US" sz="4000" smtClean="0">
                <a:latin typeface="Book Antiqua" pitchFamily="18" charset="0"/>
              </a:rPr>
              <a:t>La capacidad de autocalibración</a:t>
            </a:r>
            <a:endParaRPr lang="es-ES" sz="4000" smtClean="0">
              <a:latin typeface="Book Antiqu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sz="1300" dirty="0" err="1" smtClean="0">
                <a:latin typeface="Book Antiqua" pitchFamily="18" charset="0"/>
              </a:rPr>
              <a:t>void</a:t>
            </a:r>
            <a:r>
              <a:rPr lang="es-EC" sz="1300" dirty="0" smtClean="0">
                <a:latin typeface="Book Antiqua" pitchFamily="18" charset="0"/>
              </a:rPr>
              <a:t> calibrando()</a:t>
            </a:r>
          </a:p>
          <a:p>
            <a:r>
              <a:rPr lang="es-EC" sz="1300" dirty="0" smtClean="0">
                <a:latin typeface="Book Antiqua" pitchFamily="18" charset="0"/>
              </a:rPr>
              <a:t>   {</a:t>
            </a:r>
          </a:p>
          <a:p>
            <a:r>
              <a:rPr lang="es-EC" sz="1300" dirty="0" smtClean="0">
                <a:latin typeface="Book Antiqua" pitchFamily="18" charset="0"/>
              </a:rPr>
              <a:t>   </a:t>
            </a:r>
            <a:r>
              <a:rPr lang="es-EC" sz="1300" dirty="0" err="1" smtClean="0">
                <a:latin typeface="Book Antiqua" pitchFamily="18" charset="0"/>
              </a:rPr>
              <a:t>lcd_putc</a:t>
            </a:r>
            <a:r>
              <a:rPr lang="es-EC" sz="1300" dirty="0" smtClean="0">
                <a:latin typeface="Book Antiqua" pitchFamily="18" charset="0"/>
              </a:rPr>
              <a:t>('\f');</a:t>
            </a:r>
          </a:p>
          <a:p>
            <a:r>
              <a:rPr lang="es-EC" sz="1300" dirty="0" smtClean="0">
                <a:latin typeface="Book Antiqua" pitchFamily="18" charset="0"/>
              </a:rPr>
              <a:t>   </a:t>
            </a:r>
            <a:r>
              <a:rPr lang="es-EC" sz="1300" dirty="0" err="1" smtClean="0">
                <a:latin typeface="Book Antiqua" pitchFamily="18" charset="0"/>
              </a:rPr>
              <a:t>lcd_putc</a:t>
            </a:r>
            <a:r>
              <a:rPr lang="es-EC" sz="1300" dirty="0" smtClean="0">
                <a:latin typeface="Book Antiqua" pitchFamily="18" charset="0"/>
              </a:rPr>
              <a:t>("  calibrando 311");</a:t>
            </a:r>
          </a:p>
          <a:p>
            <a:r>
              <a:rPr lang="es-EC" sz="1300" dirty="0" smtClean="0">
                <a:latin typeface="Book Antiqua" pitchFamily="18" charset="0"/>
              </a:rPr>
              <a:t>   </a:t>
            </a:r>
            <a:r>
              <a:rPr lang="es-EC" sz="1300" dirty="0" err="1" smtClean="0">
                <a:latin typeface="Book Antiqua" pitchFamily="18" charset="0"/>
              </a:rPr>
              <a:t>delay_ms</a:t>
            </a:r>
            <a:r>
              <a:rPr lang="es-EC" sz="1300" dirty="0" smtClean="0">
                <a:latin typeface="Book Antiqua" pitchFamily="18" charset="0"/>
              </a:rPr>
              <a:t>(100);</a:t>
            </a:r>
          </a:p>
          <a:p>
            <a:r>
              <a:rPr lang="es-EC" sz="1300" dirty="0" smtClean="0">
                <a:latin typeface="Book Antiqua" pitchFamily="18" charset="0"/>
              </a:rPr>
              <a:t>   </a:t>
            </a:r>
            <a:r>
              <a:rPr lang="es-EC" sz="1300" dirty="0" err="1" smtClean="0">
                <a:latin typeface="Book Antiqua" pitchFamily="18" charset="0"/>
              </a:rPr>
              <a:t>obtener_freq</a:t>
            </a:r>
            <a:r>
              <a:rPr lang="es-EC" sz="1300" dirty="0" smtClean="0">
                <a:latin typeface="Book Antiqua" pitchFamily="18" charset="0"/>
              </a:rPr>
              <a:t>(); </a:t>
            </a:r>
          </a:p>
          <a:p>
            <a:r>
              <a:rPr lang="es-EC" sz="1300" dirty="0" smtClean="0">
                <a:latin typeface="Book Antiqua" pitchFamily="18" charset="0"/>
              </a:rPr>
              <a:t>   frecal1=</a:t>
            </a:r>
            <a:r>
              <a:rPr lang="es-EC" sz="1300" dirty="0" err="1" smtClean="0">
                <a:latin typeface="Book Antiqua" pitchFamily="18" charset="0"/>
              </a:rPr>
              <a:t>freq</a:t>
            </a:r>
            <a:r>
              <a:rPr lang="es-EC" sz="1300" dirty="0" smtClean="0">
                <a:latin typeface="Book Antiqua" pitchFamily="18" charset="0"/>
              </a:rPr>
              <a:t>;</a:t>
            </a:r>
          </a:p>
          <a:p>
            <a:r>
              <a:rPr lang="es-EC" sz="1300" dirty="0" smtClean="0">
                <a:latin typeface="Book Antiqua" pitchFamily="18" charset="0"/>
              </a:rPr>
              <a:t>   frecal1=frecal1/1000;</a:t>
            </a:r>
          </a:p>
          <a:p>
            <a:r>
              <a:rPr lang="es-EC" sz="1300" dirty="0" smtClean="0">
                <a:latin typeface="Book Antiqua" pitchFamily="18" charset="0"/>
              </a:rPr>
              <a:t>   </a:t>
            </a:r>
            <a:r>
              <a:rPr lang="es-EC" sz="1300" dirty="0" err="1" smtClean="0">
                <a:latin typeface="Book Antiqua" pitchFamily="18" charset="0"/>
              </a:rPr>
              <a:t>output_bit</a:t>
            </a:r>
            <a:r>
              <a:rPr lang="es-EC" sz="1300" dirty="0" smtClean="0">
                <a:latin typeface="Book Antiqua" pitchFamily="18" charset="0"/>
              </a:rPr>
              <a:t>(PIN_E0,1);</a:t>
            </a:r>
          </a:p>
          <a:p>
            <a:r>
              <a:rPr lang="es-EC" sz="1300" dirty="0" smtClean="0">
                <a:latin typeface="Book Antiqua" pitchFamily="18" charset="0"/>
              </a:rPr>
              <a:t>   </a:t>
            </a:r>
            <a:r>
              <a:rPr lang="es-EC" sz="1300" dirty="0" err="1" smtClean="0">
                <a:latin typeface="Book Antiqua" pitchFamily="18" charset="0"/>
              </a:rPr>
              <a:t>delay_ms</a:t>
            </a:r>
            <a:r>
              <a:rPr lang="es-EC" sz="1300" dirty="0" smtClean="0">
                <a:latin typeface="Book Antiqua" pitchFamily="18" charset="0"/>
              </a:rPr>
              <a:t>(100);</a:t>
            </a:r>
          </a:p>
          <a:p>
            <a:r>
              <a:rPr lang="es-EC" sz="1300" dirty="0" smtClean="0">
                <a:latin typeface="Book Antiqua" pitchFamily="18" charset="0"/>
              </a:rPr>
              <a:t>   </a:t>
            </a:r>
            <a:r>
              <a:rPr lang="es-EC" sz="1300" dirty="0" err="1" smtClean="0">
                <a:latin typeface="Book Antiqua" pitchFamily="18" charset="0"/>
              </a:rPr>
              <a:t>obtener_freq</a:t>
            </a:r>
            <a:r>
              <a:rPr lang="es-EC" sz="1300" dirty="0" smtClean="0">
                <a:latin typeface="Book Antiqua" pitchFamily="18" charset="0"/>
              </a:rPr>
              <a:t>(); </a:t>
            </a:r>
          </a:p>
          <a:p>
            <a:r>
              <a:rPr lang="es-EC" sz="1300" dirty="0" smtClean="0">
                <a:latin typeface="Book Antiqua" pitchFamily="18" charset="0"/>
              </a:rPr>
              <a:t>   frecal2=</a:t>
            </a:r>
            <a:r>
              <a:rPr lang="es-EC" sz="1300" dirty="0" err="1" smtClean="0">
                <a:latin typeface="Book Antiqua" pitchFamily="18" charset="0"/>
              </a:rPr>
              <a:t>freq</a:t>
            </a:r>
            <a:r>
              <a:rPr lang="es-EC" sz="1300" dirty="0" smtClean="0">
                <a:latin typeface="Book Antiqua" pitchFamily="18" charset="0"/>
              </a:rPr>
              <a:t>;</a:t>
            </a:r>
          </a:p>
          <a:p>
            <a:r>
              <a:rPr lang="es-EC" sz="1300" dirty="0" smtClean="0">
                <a:latin typeface="Book Antiqua" pitchFamily="18" charset="0"/>
              </a:rPr>
              <a:t>   frecal2=frecal2/1000;</a:t>
            </a:r>
          </a:p>
          <a:p>
            <a:r>
              <a:rPr lang="es-EC" sz="1300" dirty="0" smtClean="0">
                <a:latin typeface="Book Antiqua" pitchFamily="18" charset="0"/>
              </a:rPr>
              <a:t>   frecal1=frecal1*frecal1;</a:t>
            </a:r>
          </a:p>
          <a:p>
            <a:r>
              <a:rPr lang="es-EC" sz="1300" dirty="0" smtClean="0">
                <a:latin typeface="Book Antiqua" pitchFamily="18" charset="0"/>
              </a:rPr>
              <a:t>   frecal2=frecal2*frecal2;</a:t>
            </a:r>
          </a:p>
          <a:p>
            <a:r>
              <a:rPr lang="es-EC" sz="1300" dirty="0" smtClean="0">
                <a:latin typeface="Book Antiqua" pitchFamily="18" charset="0"/>
              </a:rPr>
              <a:t>   </a:t>
            </a:r>
            <a:r>
              <a:rPr lang="es-EC" sz="1300" dirty="0" err="1" smtClean="0">
                <a:latin typeface="Book Antiqua" pitchFamily="18" charset="0"/>
              </a:rPr>
              <a:t>output_bit</a:t>
            </a:r>
            <a:r>
              <a:rPr lang="es-EC" sz="1300" dirty="0" smtClean="0">
                <a:latin typeface="Book Antiqua" pitchFamily="18" charset="0"/>
              </a:rPr>
              <a:t>(PIN_E0,0);</a:t>
            </a:r>
          </a:p>
          <a:p>
            <a:r>
              <a:rPr lang="es-EC" sz="1300" dirty="0" err="1" smtClean="0">
                <a:latin typeface="Book Antiqua" pitchFamily="18" charset="0"/>
              </a:rPr>
              <a:t>capcal</a:t>
            </a:r>
            <a:r>
              <a:rPr lang="es-EC" sz="1300" dirty="0" smtClean="0">
                <a:latin typeface="Book Antiqua" pitchFamily="18" charset="0"/>
              </a:rPr>
              <a:t>=(</a:t>
            </a:r>
            <a:r>
              <a:rPr lang="es-EC" sz="1300" dirty="0" err="1" smtClean="0">
                <a:latin typeface="Book Antiqua" pitchFamily="18" charset="0"/>
              </a:rPr>
              <a:t>capacitorfix</a:t>
            </a:r>
            <a:r>
              <a:rPr lang="es-EC" sz="1300" dirty="0" smtClean="0">
                <a:latin typeface="Book Antiqua" pitchFamily="18" charset="0"/>
              </a:rPr>
              <a:t>*frecal2)/(frecal1-frecal2);   </a:t>
            </a:r>
          </a:p>
          <a:p>
            <a:r>
              <a:rPr lang="es-EC" sz="1300" dirty="0" smtClean="0">
                <a:latin typeface="Book Antiqua" pitchFamily="18" charset="0"/>
              </a:rPr>
              <a:t>   </a:t>
            </a:r>
            <a:r>
              <a:rPr lang="es-EC" sz="1300" dirty="0" err="1" smtClean="0">
                <a:latin typeface="Book Antiqua" pitchFamily="18" charset="0"/>
              </a:rPr>
              <a:t>inducal</a:t>
            </a:r>
            <a:r>
              <a:rPr lang="es-EC" sz="1300" dirty="0" smtClean="0">
                <a:latin typeface="Book Antiqua" pitchFamily="18" charset="0"/>
              </a:rPr>
              <a:t>=(k1/</a:t>
            </a:r>
            <a:r>
              <a:rPr lang="es-EC" sz="1300" dirty="0" err="1" smtClean="0">
                <a:latin typeface="Book Antiqua" pitchFamily="18" charset="0"/>
              </a:rPr>
              <a:t>capacitorfix</a:t>
            </a:r>
            <a:r>
              <a:rPr lang="es-EC" sz="1300" dirty="0" smtClean="0">
                <a:latin typeface="Book Antiqua" pitchFamily="18" charset="0"/>
              </a:rPr>
              <a:t>)*((1/(frecal2))-(1/(frecal1)));   </a:t>
            </a:r>
          </a:p>
          <a:p>
            <a:r>
              <a:rPr lang="es-EC" sz="1300" dirty="0" smtClean="0">
                <a:latin typeface="Book Antiqua" pitchFamily="18" charset="0"/>
              </a:rPr>
              <a:t>   }</a:t>
            </a:r>
            <a:endParaRPr lang="es-EC" sz="1300" dirty="0">
              <a:latin typeface="Book Antiqua" pitchFamily="18" charset="0"/>
            </a:endParaRPr>
          </a:p>
        </p:txBody>
      </p:sp>
      <p:sp>
        <p:nvSpPr>
          <p:cNvPr id="3" name="2 Título"/>
          <p:cNvSpPr>
            <a:spLocks noGrp="1"/>
          </p:cNvSpPr>
          <p:nvPr>
            <p:ph type="title"/>
          </p:nvPr>
        </p:nvSpPr>
        <p:spPr/>
        <p:txBody>
          <a:bodyPr/>
          <a:lstStyle/>
          <a:p>
            <a:r>
              <a:rPr lang="en-US" dirty="0" smtClean="0">
                <a:latin typeface="Book Antiqua" pitchFamily="18" charset="0"/>
              </a:rPr>
              <a:t>Rutina de autocalibración</a:t>
            </a:r>
            <a:endParaRPr lang="es-EC" dirty="0">
              <a:latin typeface="Book Antiqu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Marcador de contenido"/>
          <p:cNvSpPr>
            <a:spLocks noGrp="1"/>
          </p:cNvSpPr>
          <p:nvPr>
            <p:ph idx="1"/>
          </p:nvPr>
        </p:nvSpPr>
        <p:spPr/>
        <p:txBody>
          <a:bodyPr/>
          <a:lstStyle/>
          <a:p>
            <a:pPr algn="just" eaLnBrk="1" hangingPunct="1"/>
            <a:r>
              <a:rPr lang="en-US" sz="2800" dirty="0" smtClean="0">
                <a:latin typeface="Book Antiqua" pitchFamily="18" charset="0"/>
              </a:rPr>
              <a:t>La parte de autocalibración del circuito medidor de tiempo en alto se logra al utilizar el frecuencímetro para calcular la frecuencia de oscilador de 1KHz que al depender de un 555 puede variar. De esta manera se garantiza períodos de conteo de tiempo precisos  </a:t>
            </a:r>
            <a:endParaRPr lang="es-ES" sz="2800" dirty="0" smtClean="0">
              <a:latin typeface="Book Antiqua" pitchFamily="18" charset="0"/>
            </a:endParaRPr>
          </a:p>
        </p:txBody>
      </p:sp>
      <p:sp>
        <p:nvSpPr>
          <p:cNvPr id="16386" name="1 Título"/>
          <p:cNvSpPr>
            <a:spLocks noGrp="1"/>
          </p:cNvSpPr>
          <p:nvPr>
            <p:ph type="title"/>
          </p:nvPr>
        </p:nvSpPr>
        <p:spPr/>
        <p:txBody>
          <a:bodyPr/>
          <a:lstStyle/>
          <a:p>
            <a:pPr eaLnBrk="1" fontAlgn="auto" hangingPunct="1">
              <a:spcAft>
                <a:spcPts val="0"/>
              </a:spcAft>
              <a:defRPr/>
            </a:pPr>
            <a:r>
              <a:rPr lang="en-US" sz="4000" smtClean="0">
                <a:latin typeface="Book Antiqua" pitchFamily="18" charset="0"/>
              </a:rPr>
              <a:t>La capacidad de autocalibración </a:t>
            </a:r>
            <a:endParaRPr lang="es-ES" sz="4000" smtClean="0">
              <a:latin typeface="Book Antiqu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Marcador de contenido"/>
          <p:cNvSpPr>
            <a:spLocks noGrp="1"/>
          </p:cNvSpPr>
          <p:nvPr>
            <p:ph idx="1"/>
          </p:nvPr>
        </p:nvSpPr>
        <p:spPr/>
        <p:txBody>
          <a:bodyPr/>
          <a:lstStyle/>
          <a:p>
            <a:pPr algn="just" eaLnBrk="1" hangingPunct="1"/>
            <a:r>
              <a:rPr lang="en-US" sz="2100" dirty="0" smtClean="0">
                <a:latin typeface="Book Antiqua" pitchFamily="18" charset="0"/>
              </a:rPr>
              <a:t>Obtuvimos un capacímetro de altas prestaciones con mediciones cercanas a los modelos comerciales de alto costo, y mejoramos el modelo de prueba de LM311 en rango y precisión (del 5%)</a:t>
            </a:r>
          </a:p>
          <a:p>
            <a:pPr algn="just" eaLnBrk="1" hangingPunct="1"/>
            <a:r>
              <a:rPr lang="en-US" sz="2100" dirty="0" smtClean="0">
                <a:latin typeface="Book Antiqua" pitchFamily="18" charset="0"/>
              </a:rPr>
              <a:t>El inductímetro construido es de un rango considerablemente bueno, ya que es difícil, al menos en nuestro medio, conseguir un aparato de estos y su precisión es muy buena dentro del + -5%</a:t>
            </a:r>
          </a:p>
          <a:p>
            <a:pPr algn="just"/>
            <a:r>
              <a:rPr lang="en-US" sz="2100" dirty="0" smtClean="0">
                <a:latin typeface="Book Antiqua" pitchFamily="18" charset="0"/>
              </a:rPr>
              <a:t>El proceso de autocalibración interna mejora notablemente las mediciones de bajas capacitancias e inductancias gracias a los cálculos de punto flotantes realizados por el PIC para conocer con cierto grado de precisión el valor del capacitor e inductor del resonador</a:t>
            </a:r>
          </a:p>
          <a:p>
            <a:pPr algn="just"/>
            <a:endParaRPr lang="es-ES" sz="2100" dirty="0" smtClean="0">
              <a:latin typeface="Book Antiqua" pitchFamily="18" charset="0"/>
            </a:endParaRPr>
          </a:p>
        </p:txBody>
      </p:sp>
      <p:sp>
        <p:nvSpPr>
          <p:cNvPr id="17410" name="1 Título"/>
          <p:cNvSpPr>
            <a:spLocks noGrp="1"/>
          </p:cNvSpPr>
          <p:nvPr>
            <p:ph type="title"/>
          </p:nvPr>
        </p:nvSpPr>
        <p:spPr/>
        <p:txBody>
          <a:bodyPr/>
          <a:lstStyle/>
          <a:p>
            <a:pPr eaLnBrk="1" fontAlgn="auto" hangingPunct="1">
              <a:spcAft>
                <a:spcPts val="0"/>
              </a:spcAft>
              <a:defRPr/>
            </a:pPr>
            <a:r>
              <a:rPr lang="en-US" sz="4000" dirty="0" smtClean="0">
                <a:latin typeface="Book Antiqua" pitchFamily="18" charset="0"/>
              </a:rPr>
              <a:t>Conclusiones</a:t>
            </a:r>
            <a:endParaRPr lang="es-ES" sz="4000" dirty="0" smtClean="0">
              <a:latin typeface="Book Antiqu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sz="2200" dirty="0" smtClean="0">
                <a:latin typeface="Book Antiqua" pitchFamily="18" charset="0"/>
              </a:rPr>
              <a:t>Es posible medir con este circuito capacitancias del orden de los Faradios mas el tiempo que tomaría medir las mismas no es práctico pues hablaríamos del orden de horas, por eso se concluyó limitarlo a medir hasta el orden de los miles de microfaradios </a:t>
            </a:r>
          </a:p>
          <a:p>
            <a:pPr algn="just"/>
            <a:r>
              <a:rPr lang="en-US" sz="2200" dirty="0" smtClean="0">
                <a:latin typeface="Book Antiqua" pitchFamily="18" charset="0"/>
              </a:rPr>
              <a:t>Los rangos de medición definitivos fueron: capacitancia desde 1pF (menos de esto no es práctico) hasta 3300 uf autorrango +- 5% error </a:t>
            </a:r>
          </a:p>
          <a:p>
            <a:pPr algn="just"/>
            <a:r>
              <a:rPr lang="en-US" sz="2200" dirty="0" smtClean="0">
                <a:latin typeface="Book Antiqua" pitchFamily="18" charset="0"/>
              </a:rPr>
              <a:t>El rango de medición de inductancia es de 0,01 uH hasta 49,99 mH autorrango +-5% error</a:t>
            </a:r>
          </a:p>
          <a:p>
            <a:pPr algn="just"/>
            <a:r>
              <a:rPr lang="en-US" sz="2200" dirty="0" smtClean="0">
                <a:latin typeface="Book Antiqua" pitchFamily="18" charset="0"/>
              </a:rPr>
              <a:t>La conmutación de autorrango es automática entre los modos de oscilación LM311 y 7555 para capacitores y solamente de LM311 para inductores. </a:t>
            </a:r>
          </a:p>
          <a:p>
            <a:endParaRPr lang="en-US" sz="2000" dirty="0" smtClean="0"/>
          </a:p>
          <a:p>
            <a:endParaRPr lang="en-US" dirty="0" smtClean="0"/>
          </a:p>
          <a:p>
            <a:endParaRPr lang="es-EC" dirty="0"/>
          </a:p>
        </p:txBody>
      </p:sp>
      <p:sp>
        <p:nvSpPr>
          <p:cNvPr id="3" name="2 Título"/>
          <p:cNvSpPr>
            <a:spLocks noGrp="1"/>
          </p:cNvSpPr>
          <p:nvPr>
            <p:ph type="title"/>
          </p:nvPr>
        </p:nvSpPr>
        <p:spPr/>
        <p:txBody>
          <a:bodyPr/>
          <a:lstStyle/>
          <a:p>
            <a:r>
              <a:rPr lang="en-US" dirty="0" smtClean="0">
                <a:latin typeface="Book Antiqua" pitchFamily="18" charset="0"/>
              </a:rPr>
              <a:t>Conclusiones</a:t>
            </a:r>
            <a:r>
              <a:rPr lang="en-US" dirty="0" smtClean="0"/>
              <a:t> </a:t>
            </a:r>
            <a:endParaRPr lang="es-EC"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Marcador de contenido"/>
          <p:cNvSpPr>
            <a:spLocks noGrp="1"/>
          </p:cNvSpPr>
          <p:nvPr>
            <p:ph idx="1"/>
          </p:nvPr>
        </p:nvSpPr>
        <p:spPr/>
        <p:txBody>
          <a:bodyPr/>
          <a:lstStyle/>
          <a:p>
            <a:pPr algn="just" eaLnBrk="1" hangingPunct="1"/>
            <a:r>
              <a:rPr lang="en-US" sz="1900" dirty="0" smtClean="0">
                <a:latin typeface="Book Antiqua" pitchFamily="18" charset="0"/>
              </a:rPr>
              <a:t>Es posible mejorar aún más la capacidad y precisión del circuito, logrando esto con capacitores de mejor calidad e inductancias de mayor precisión, así como utilizando resistencias de tolerancia 0.5 al 1 % </a:t>
            </a:r>
          </a:p>
          <a:p>
            <a:pPr algn="just" eaLnBrk="1" hangingPunct="1"/>
            <a:r>
              <a:rPr lang="en-US" sz="1900" dirty="0" smtClean="0">
                <a:latin typeface="Book Antiqua" pitchFamily="18" charset="0"/>
              </a:rPr>
              <a:t>Para un modelo posterior se pueden utilizar curvas de aproximación para mejorar la precisión de la linealidad del circuito integrado 555 que aunque mínima si se presenta en un grado de 1 al 5%</a:t>
            </a:r>
          </a:p>
          <a:p>
            <a:pPr algn="just" eaLnBrk="1" hangingPunct="1"/>
            <a:r>
              <a:rPr lang="es-EC" sz="1900" dirty="0" smtClean="0">
                <a:latin typeface="Book Antiqua" pitchFamily="18" charset="0"/>
              </a:rPr>
              <a:t>Los cables de conexión entre el LM311 y las terminales de entrada deben ser lo más cortos posibles para mantener las capacitancias parásitas al mínimo y asegurar la más alta precisión así como capacitores de tantalio para mantener la invariabilidad del disparo.</a:t>
            </a:r>
          </a:p>
          <a:p>
            <a:pPr algn="just" eaLnBrk="1" hangingPunct="1"/>
            <a:r>
              <a:rPr lang="es-EC" sz="1900" dirty="0" smtClean="0">
                <a:latin typeface="Book Antiqua" pitchFamily="18" charset="0"/>
              </a:rPr>
              <a:t>Los </a:t>
            </a:r>
            <a:r>
              <a:rPr lang="es-EC" sz="1900" dirty="0" err="1" smtClean="0">
                <a:latin typeface="Book Antiqua" pitchFamily="18" charset="0"/>
              </a:rPr>
              <a:t>reed</a:t>
            </a:r>
            <a:r>
              <a:rPr lang="es-EC" sz="1900" dirty="0" smtClean="0">
                <a:latin typeface="Book Antiqua" pitchFamily="18" charset="0"/>
              </a:rPr>
              <a:t> </a:t>
            </a:r>
            <a:r>
              <a:rPr lang="es-EC" sz="1900" dirty="0" err="1" smtClean="0">
                <a:latin typeface="Book Antiqua" pitchFamily="18" charset="0"/>
              </a:rPr>
              <a:t>relay</a:t>
            </a:r>
            <a:r>
              <a:rPr lang="es-EC" sz="1900" dirty="0" smtClean="0">
                <a:latin typeface="Book Antiqua" pitchFamily="18" charset="0"/>
              </a:rPr>
              <a:t> son de mucha ayuda ya que la corriente que surge del PIC18F4520 es muy pequeña. Los </a:t>
            </a:r>
            <a:r>
              <a:rPr lang="es-EC" sz="1900" dirty="0" err="1" smtClean="0">
                <a:latin typeface="Book Antiqua" pitchFamily="18" charset="0"/>
              </a:rPr>
              <a:t>reed</a:t>
            </a:r>
            <a:r>
              <a:rPr lang="es-EC" sz="1900" dirty="0" smtClean="0">
                <a:latin typeface="Book Antiqua" pitchFamily="18" charset="0"/>
              </a:rPr>
              <a:t> </a:t>
            </a:r>
            <a:r>
              <a:rPr lang="es-EC" sz="1900" dirty="0" err="1" smtClean="0">
                <a:latin typeface="Book Antiqua" pitchFamily="18" charset="0"/>
              </a:rPr>
              <a:t>relays</a:t>
            </a:r>
            <a:r>
              <a:rPr lang="es-EC" sz="1900" dirty="0" smtClean="0">
                <a:latin typeface="Book Antiqua" pitchFamily="18" charset="0"/>
              </a:rPr>
              <a:t> requieren una pequeña cantidad de corriente para ser activados. En un modelo posterior debe considerarse usar uno de estos para lograr la conmutación del circuito sin recurrir a transistores </a:t>
            </a:r>
          </a:p>
        </p:txBody>
      </p:sp>
      <p:sp>
        <p:nvSpPr>
          <p:cNvPr id="18434" name="1 Título"/>
          <p:cNvSpPr>
            <a:spLocks noGrp="1"/>
          </p:cNvSpPr>
          <p:nvPr>
            <p:ph type="title"/>
          </p:nvPr>
        </p:nvSpPr>
        <p:spPr/>
        <p:txBody>
          <a:bodyPr/>
          <a:lstStyle/>
          <a:p>
            <a:pPr eaLnBrk="1" fontAlgn="auto" hangingPunct="1">
              <a:spcAft>
                <a:spcPts val="0"/>
              </a:spcAft>
              <a:defRPr/>
            </a:pPr>
            <a:r>
              <a:rPr lang="en-US" sz="4000" smtClean="0">
                <a:latin typeface="Book Antiqua" pitchFamily="18" charset="0"/>
              </a:rPr>
              <a:t>Recomendaciones</a:t>
            </a:r>
            <a:endParaRPr lang="es-ES" sz="4000" smtClean="0">
              <a:latin typeface="Book Antiqu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eaLnBrk="1" hangingPunct="1"/>
            <a:r>
              <a:rPr lang="es-EC" sz="2000" dirty="0" smtClean="0">
                <a:latin typeface="Book Antiqua" pitchFamily="18" charset="0"/>
              </a:rPr>
              <a:t>El regulador de voltaje LM7805 debe ser usado para proteger la pantalla LCD y el </a:t>
            </a:r>
            <a:r>
              <a:rPr lang="es-EC" sz="2000" dirty="0" err="1" smtClean="0">
                <a:latin typeface="Book Antiqua" pitchFamily="18" charset="0"/>
              </a:rPr>
              <a:t>microcontrolador</a:t>
            </a:r>
            <a:r>
              <a:rPr lang="es-EC" sz="2000" dirty="0" smtClean="0">
                <a:latin typeface="Book Antiqua" pitchFamily="18" charset="0"/>
              </a:rPr>
              <a:t>. Si no se usa el regulador y accidentalmente se aplica un voltaje mayor a 5.5V los mismos podrían dañarse, así como es recomendable usar una pantalla LCD correspondiente a 5 voltios de alimentación pues consume menos corriente comparada a la de 4,7 voltios color verde</a:t>
            </a:r>
          </a:p>
          <a:p>
            <a:pPr algn="just" eaLnBrk="1" hangingPunct="1"/>
            <a:r>
              <a:rPr lang="en-US" sz="2000" dirty="0" smtClean="0">
                <a:latin typeface="Book Antiqua" pitchFamily="18" charset="0"/>
              </a:rPr>
              <a:t>A pesar de que no se presentan fallas notorias a nivel de AC en la alimentacion es recomendable el uso de baterias de DC para evitar falsos disparos en los estados del microcontrolador </a:t>
            </a:r>
          </a:p>
          <a:p>
            <a:pPr algn="just" eaLnBrk="1" hangingPunct="1"/>
            <a:r>
              <a:rPr lang="en-US" sz="2000" dirty="0" smtClean="0">
                <a:latin typeface="Book Antiqua" pitchFamily="18" charset="0"/>
              </a:rPr>
              <a:t>En todo momento es recomendable el buen acople de alimentación entre placas del circuito así como de ser disponible carcasa o placa de tierra para evitar peque</a:t>
            </a:r>
            <a:r>
              <a:rPr lang="es-EC" sz="2000" dirty="0" smtClean="0">
                <a:latin typeface="Book Antiqua" pitchFamily="18" charset="0"/>
              </a:rPr>
              <a:t>ñ</a:t>
            </a:r>
            <a:r>
              <a:rPr lang="en-US" sz="2000" dirty="0" smtClean="0">
                <a:latin typeface="Book Antiqua" pitchFamily="18" charset="0"/>
              </a:rPr>
              <a:t>as descargas </a:t>
            </a:r>
            <a:endParaRPr lang="es-EC" sz="2000" dirty="0" smtClean="0">
              <a:latin typeface="Book Antiqua" pitchFamily="18" charset="0"/>
            </a:endParaRPr>
          </a:p>
          <a:p>
            <a:pPr algn="just" eaLnBrk="1" hangingPunct="1"/>
            <a:endParaRPr lang="es-ES" sz="2000" dirty="0" smtClean="0">
              <a:latin typeface="Book Antiqua" pitchFamily="18" charset="0"/>
            </a:endParaRPr>
          </a:p>
          <a:p>
            <a:endParaRPr lang="es-EC" sz="2000" dirty="0"/>
          </a:p>
        </p:txBody>
      </p:sp>
      <p:sp>
        <p:nvSpPr>
          <p:cNvPr id="3" name="2 Título"/>
          <p:cNvSpPr>
            <a:spLocks noGrp="1"/>
          </p:cNvSpPr>
          <p:nvPr>
            <p:ph type="title"/>
          </p:nvPr>
        </p:nvSpPr>
        <p:spPr/>
        <p:txBody>
          <a:bodyPr/>
          <a:lstStyle/>
          <a:p>
            <a:r>
              <a:rPr lang="en-US" dirty="0" smtClean="0">
                <a:latin typeface="Book Antiqua" pitchFamily="18" charset="0"/>
              </a:rPr>
              <a:t>Recomendaciones </a:t>
            </a:r>
            <a:endParaRPr lang="es-EC"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ctrTitle"/>
          </p:nvPr>
        </p:nvSpPr>
        <p:spPr>
          <a:xfrm>
            <a:off x="642910" y="3286124"/>
            <a:ext cx="7772400" cy="1470025"/>
          </a:xfrm>
        </p:spPr>
        <p:txBody>
          <a:bodyPr>
            <a:noAutofit/>
          </a:bodyPr>
          <a:lstStyle/>
          <a:p>
            <a:pPr algn="ctr" eaLnBrk="1" fontAlgn="auto" hangingPunct="1">
              <a:spcAft>
                <a:spcPts val="0"/>
              </a:spcAft>
              <a:defRPr/>
            </a:pP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600" dirty="0" smtClean="0">
                <a:latin typeface="Book Antiqua" pitchFamily="18" charset="0"/>
              </a:rPr>
              <a:t>P</a:t>
            </a:r>
            <a:r>
              <a:rPr lang="en-US" sz="2600" dirty="0" smtClean="0">
                <a:latin typeface="Book Antiqua" pitchFamily="18" charset="0"/>
              </a:rPr>
              <a:t>ROYECTO </a:t>
            </a:r>
            <a:r>
              <a:rPr lang="en-US" sz="2600" dirty="0" smtClean="0">
                <a:latin typeface="Book Antiqua" pitchFamily="18" charset="0"/>
              </a:rPr>
              <a:t>DE </a:t>
            </a:r>
            <a:r>
              <a:rPr lang="en-US" sz="2600" dirty="0" smtClean="0">
                <a:latin typeface="Book Antiqua" pitchFamily="18" charset="0"/>
              </a:rPr>
              <a:t>GRADUACION</a:t>
            </a:r>
            <a:br>
              <a:rPr lang="en-US" sz="2600" dirty="0" smtClean="0">
                <a:latin typeface="Book Antiqua" pitchFamily="18" charset="0"/>
              </a:rPr>
            </a:br>
            <a:r>
              <a:rPr lang="en-US" sz="2600" dirty="0" smtClean="0">
                <a:latin typeface="Book Antiqua" pitchFamily="18" charset="0"/>
              </a:rPr>
              <a:t/>
            </a:r>
            <a:br>
              <a:rPr lang="en-US" sz="2600" dirty="0" smtClean="0">
                <a:latin typeface="Book Antiqua" pitchFamily="18" charset="0"/>
              </a:rPr>
            </a:br>
            <a:r>
              <a:rPr lang="en-US" sz="2400" dirty="0" smtClean="0">
                <a:latin typeface="Book Antiqua" pitchFamily="18" charset="0"/>
              </a:rPr>
              <a:t>“</a:t>
            </a:r>
            <a:r>
              <a:rPr lang="es-EC" sz="2400" dirty="0" smtClean="0"/>
              <a:t>MEDIDOR LC UTILIZANDO PANTALLA LCD 2X16 PARA VISUALIZACIÓN CON PROGRAMA EMBEBIDO EN UN </a:t>
            </a:r>
            <a:r>
              <a:rPr lang="es-EC" sz="2400" dirty="0" smtClean="0"/>
              <a:t>MICROCONTROLADOR</a:t>
            </a:r>
            <a:r>
              <a:rPr lang="en-US" sz="2400" dirty="0" smtClean="0">
                <a:latin typeface="Book Antiqua" pitchFamily="18" charset="0"/>
              </a:rPr>
              <a:t>”</a:t>
            </a:r>
            <a:endParaRPr lang="es-ES" sz="2400" dirty="0" smtClean="0">
              <a:latin typeface="Book Antiqua" pitchFamily="18" charset="0"/>
            </a:endParaRPr>
          </a:p>
        </p:txBody>
      </p:sp>
      <p:sp>
        <p:nvSpPr>
          <p:cNvPr id="12291" name="2 Subtítulo"/>
          <p:cNvSpPr>
            <a:spLocks noGrp="1"/>
          </p:cNvSpPr>
          <p:nvPr>
            <p:ph type="subTitle" idx="1"/>
          </p:nvPr>
        </p:nvSpPr>
        <p:spPr>
          <a:xfrm>
            <a:off x="285750" y="4857750"/>
            <a:ext cx="6400800" cy="1752600"/>
          </a:xfrm>
        </p:spPr>
        <p:txBody>
          <a:bodyPr/>
          <a:lstStyle/>
          <a:p>
            <a:pPr marR="0" eaLnBrk="1" hangingPunct="1">
              <a:lnSpc>
                <a:spcPct val="80000"/>
              </a:lnSpc>
            </a:pPr>
            <a:r>
              <a:rPr lang="en-US" sz="2400" b="1" dirty="0" smtClean="0">
                <a:solidFill>
                  <a:schemeClr val="tx1"/>
                </a:solidFill>
                <a:latin typeface="Book Antiqua" pitchFamily="18" charset="0"/>
              </a:rPr>
              <a:t>Integrantes:</a:t>
            </a:r>
          </a:p>
          <a:p>
            <a:pPr marR="0" eaLnBrk="1" hangingPunct="1">
              <a:lnSpc>
                <a:spcPct val="80000"/>
              </a:lnSpc>
            </a:pPr>
            <a:endParaRPr lang="en-US" sz="2400" dirty="0" smtClean="0">
              <a:solidFill>
                <a:schemeClr val="tx1"/>
              </a:solidFill>
              <a:latin typeface="Book Antiqua" pitchFamily="18" charset="0"/>
            </a:endParaRPr>
          </a:p>
          <a:p>
            <a:pPr marR="0" eaLnBrk="1" hangingPunct="1">
              <a:lnSpc>
                <a:spcPct val="80000"/>
              </a:lnSpc>
            </a:pPr>
            <a:r>
              <a:rPr lang="en-US" sz="2400" dirty="0" smtClean="0">
                <a:solidFill>
                  <a:schemeClr val="tx1"/>
                </a:solidFill>
                <a:latin typeface="Book Antiqua" pitchFamily="18" charset="0"/>
              </a:rPr>
              <a:t>Adrián Arroyo Z.</a:t>
            </a:r>
          </a:p>
          <a:p>
            <a:pPr marR="0" eaLnBrk="1" hangingPunct="1">
              <a:lnSpc>
                <a:spcPct val="80000"/>
              </a:lnSpc>
            </a:pPr>
            <a:r>
              <a:rPr lang="en-US" sz="2400" dirty="0" smtClean="0">
                <a:solidFill>
                  <a:schemeClr val="tx1"/>
                </a:solidFill>
                <a:latin typeface="Book Antiqua" pitchFamily="18" charset="0"/>
              </a:rPr>
              <a:t>Héctor Cabrera U.</a:t>
            </a:r>
            <a:endParaRPr lang="es-ES" sz="2400" dirty="0" smtClean="0">
              <a:solidFill>
                <a:schemeClr val="tx1"/>
              </a:solidFill>
              <a:latin typeface="Book Antiqua" pitchFamily="18" charset="0"/>
            </a:endParaRPr>
          </a:p>
        </p:txBody>
      </p:sp>
      <p:pic>
        <p:nvPicPr>
          <p:cNvPr id="12292" name="Picture 5"/>
          <p:cNvPicPr>
            <a:picLocks noChangeAspect="1" noChangeArrowheads="1"/>
          </p:cNvPicPr>
          <p:nvPr/>
        </p:nvPicPr>
        <p:blipFill>
          <a:blip r:embed="rId3"/>
          <a:srcRect/>
          <a:stretch>
            <a:fillRect/>
          </a:stretch>
        </p:blipFill>
        <p:spPr bwMode="auto">
          <a:xfrm>
            <a:off x="3419475" y="404813"/>
            <a:ext cx="2232025"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Marcador de contenido"/>
          <p:cNvSpPr>
            <a:spLocks noGrp="1"/>
          </p:cNvSpPr>
          <p:nvPr>
            <p:ph idx="1"/>
          </p:nvPr>
        </p:nvSpPr>
        <p:spPr/>
        <p:txBody>
          <a:bodyPr/>
          <a:lstStyle/>
          <a:p>
            <a:pPr algn="just" eaLnBrk="1" hangingPunct="1"/>
            <a:r>
              <a:rPr lang="en-US" sz="2800" smtClean="0">
                <a:latin typeface="Book Antiqua" pitchFamily="18" charset="0"/>
              </a:rPr>
              <a:t>El medidor LC, como su nombre lo indica es un dispositivo empleado en la electrónica para medir la capacitancia, es decir la capacidad de almacenar energía en forma de carga eléctrica, cuya unidad de medida son los </a:t>
            </a:r>
            <a:r>
              <a:rPr lang="en-US" sz="2800" b="1" smtClean="0">
                <a:latin typeface="Book Antiqua" pitchFamily="18" charset="0"/>
              </a:rPr>
              <a:t>Faradios (F) </a:t>
            </a:r>
            <a:r>
              <a:rPr lang="en-US" sz="2800" smtClean="0">
                <a:latin typeface="Book Antiqua" pitchFamily="18" charset="0"/>
              </a:rPr>
              <a:t>y la inductancia o capacidad de almacenar energía en forma de campo magnético de componentes pasivos y cuya unidad de medida son los </a:t>
            </a:r>
            <a:r>
              <a:rPr lang="en-US" sz="2800" b="1" smtClean="0">
                <a:latin typeface="Book Antiqua" pitchFamily="18" charset="0"/>
              </a:rPr>
              <a:t>Henrios (H)</a:t>
            </a:r>
            <a:endParaRPr lang="es-ES" sz="2800" smtClean="0">
              <a:latin typeface="Book Antiqua" pitchFamily="18" charset="0"/>
            </a:endParaRPr>
          </a:p>
        </p:txBody>
      </p:sp>
      <p:sp>
        <p:nvSpPr>
          <p:cNvPr id="7170" name="1 Título"/>
          <p:cNvSpPr>
            <a:spLocks noGrp="1"/>
          </p:cNvSpPr>
          <p:nvPr>
            <p:ph type="title"/>
          </p:nvPr>
        </p:nvSpPr>
        <p:spPr/>
        <p:txBody>
          <a:bodyPr/>
          <a:lstStyle/>
          <a:p>
            <a:pPr eaLnBrk="1" fontAlgn="auto" hangingPunct="1">
              <a:spcAft>
                <a:spcPts val="0"/>
              </a:spcAft>
              <a:defRPr/>
            </a:pPr>
            <a:r>
              <a:rPr lang="en-US" sz="4000" smtClean="0">
                <a:latin typeface="Book Antiqua" pitchFamily="18" charset="0"/>
              </a:rPr>
              <a:t>Medidor LC (Introducción)</a:t>
            </a:r>
            <a:endParaRPr lang="es-ES" sz="4000" smtClean="0">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contenido"/>
          <p:cNvSpPr>
            <a:spLocks noGrp="1"/>
          </p:cNvSpPr>
          <p:nvPr>
            <p:ph idx="1"/>
          </p:nvPr>
        </p:nvSpPr>
        <p:spPr/>
        <p:txBody>
          <a:bodyPr/>
          <a:lstStyle/>
          <a:p>
            <a:pPr algn="just" eaLnBrk="1" hangingPunct="1"/>
            <a:r>
              <a:rPr lang="es-ES" sz="2200" dirty="0" smtClean="0">
                <a:latin typeface="Book Antiqua" pitchFamily="18" charset="0"/>
              </a:rPr>
              <a:t>Nuestro proyecto consiste en:</a:t>
            </a:r>
          </a:p>
          <a:p>
            <a:pPr algn="just" eaLnBrk="1" hangingPunct="1">
              <a:buFont typeface="Arial" charset="0"/>
              <a:buNone/>
            </a:pPr>
            <a:r>
              <a:rPr lang="es-ES" sz="2200" dirty="0" smtClean="0">
                <a:latin typeface="Book Antiqua" pitchFamily="18" charset="0"/>
              </a:rPr>
              <a:t>	- un </a:t>
            </a:r>
            <a:r>
              <a:rPr lang="es-ES" sz="2200" dirty="0" err="1" smtClean="0">
                <a:latin typeface="Book Antiqua" pitchFamily="18" charset="0"/>
              </a:rPr>
              <a:t>microcontrolador</a:t>
            </a:r>
            <a:r>
              <a:rPr lang="es-ES" sz="2200" dirty="0" smtClean="0">
                <a:latin typeface="Book Antiqua" pitchFamily="18" charset="0"/>
              </a:rPr>
              <a:t> avanzado 18F4520 para la medición de los valores de capacitancia e inductancia de elementos pasivos, hasta un rango de 3,3 </a:t>
            </a:r>
            <a:r>
              <a:rPr lang="es-ES" sz="2200" dirty="0" err="1" smtClean="0">
                <a:latin typeface="Book Antiqua" pitchFamily="18" charset="0"/>
              </a:rPr>
              <a:t>mF</a:t>
            </a:r>
            <a:r>
              <a:rPr lang="es-ES" sz="2200" dirty="0" smtClean="0">
                <a:latin typeface="Book Antiqua" pitchFamily="18" charset="0"/>
              </a:rPr>
              <a:t> en capacitancia y 50 </a:t>
            </a:r>
            <a:r>
              <a:rPr lang="es-ES" sz="2200" dirty="0" err="1" smtClean="0">
                <a:latin typeface="Book Antiqua" pitchFamily="18" charset="0"/>
              </a:rPr>
              <a:t>mH</a:t>
            </a:r>
            <a:r>
              <a:rPr lang="es-ES" sz="2200" dirty="0" smtClean="0">
                <a:latin typeface="Book Antiqua" pitchFamily="18" charset="0"/>
              </a:rPr>
              <a:t> en inductancia </a:t>
            </a:r>
          </a:p>
          <a:p>
            <a:pPr algn="just" eaLnBrk="1" hangingPunct="1">
              <a:buFont typeface="Arial" charset="0"/>
              <a:buNone/>
            </a:pPr>
            <a:r>
              <a:rPr lang="es-ES" sz="2200" dirty="0" smtClean="0">
                <a:latin typeface="Book Antiqua" pitchFamily="18" charset="0"/>
              </a:rPr>
              <a:t>	- un circuito oscilador basado en un oscilador tipo tanque y cuya salida está determinada por el circuito comparador de bajo voltaje LM311. </a:t>
            </a:r>
          </a:p>
          <a:p>
            <a:pPr algn="just" eaLnBrk="1" hangingPunct="1">
              <a:buFont typeface="Arial" charset="0"/>
              <a:buNone/>
            </a:pPr>
            <a:r>
              <a:rPr lang="es-ES" sz="2200" dirty="0" smtClean="0">
                <a:latin typeface="Book Antiqua" pitchFamily="18" charset="0"/>
              </a:rPr>
              <a:t>	- Adicional a esto para capacitancias de alto valor por encima de 1 </a:t>
            </a:r>
            <a:r>
              <a:rPr lang="el-GR" sz="2200" dirty="0" smtClean="0">
                <a:latin typeface="Book Antiqua" pitchFamily="18" charset="0"/>
              </a:rPr>
              <a:t>μ</a:t>
            </a:r>
            <a:r>
              <a:rPr lang="es-ES" sz="2200" dirty="0" smtClean="0">
                <a:latin typeface="Book Antiqua" pitchFamily="18" charset="0"/>
              </a:rPr>
              <a:t>F de capacitancia tenemos un circuito oscilador </a:t>
            </a:r>
            <a:r>
              <a:rPr lang="es-ES" sz="2200" dirty="0" err="1" smtClean="0">
                <a:latin typeface="Book Antiqua" pitchFamily="18" charset="0"/>
              </a:rPr>
              <a:t>astable</a:t>
            </a:r>
            <a:r>
              <a:rPr lang="es-ES" sz="2200" dirty="0" smtClean="0">
                <a:latin typeface="Book Antiqua" pitchFamily="18" charset="0"/>
              </a:rPr>
              <a:t> basado en el conocido circuito 7555 que no es otra cosa que el 555 temporizador pero basado en tecnología CMOS para una mejor respuesta ante voltajes de entrada de baja corriente.</a:t>
            </a:r>
            <a:endParaRPr lang="es-EC" sz="2200" dirty="0" smtClean="0">
              <a:latin typeface="Book Antiqua" pitchFamily="18" charset="0"/>
            </a:endParaRPr>
          </a:p>
          <a:p>
            <a:pPr eaLnBrk="1" hangingPunct="1"/>
            <a:endParaRPr lang="es-EC" dirty="0" smtClean="0"/>
          </a:p>
        </p:txBody>
      </p:sp>
      <p:sp>
        <p:nvSpPr>
          <p:cNvPr id="8194" name="1 Título"/>
          <p:cNvSpPr>
            <a:spLocks noGrp="1"/>
          </p:cNvSpPr>
          <p:nvPr>
            <p:ph type="title"/>
          </p:nvPr>
        </p:nvSpPr>
        <p:spPr/>
        <p:txBody>
          <a:bodyPr/>
          <a:lstStyle/>
          <a:p>
            <a:pPr eaLnBrk="1" fontAlgn="auto" hangingPunct="1">
              <a:spcAft>
                <a:spcPts val="0"/>
              </a:spcAft>
              <a:defRPr/>
            </a:pPr>
            <a:r>
              <a:rPr lang="es-EC" smtClean="0">
                <a:latin typeface="Book Antiqua" pitchFamily="18" charset="0"/>
              </a:rPr>
              <a:t>Medidor LC (Introducción)</a:t>
            </a:r>
            <a:endParaRPr lang="es-EC"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p:cNvSpPr>
          <p:nvPr>
            <p:ph type="title"/>
          </p:nvPr>
        </p:nvSpPr>
        <p:spPr/>
        <p:txBody>
          <a:bodyPr>
            <a:normAutofit fontScale="90000"/>
          </a:bodyPr>
          <a:lstStyle/>
          <a:p>
            <a:pPr eaLnBrk="1" fontAlgn="auto" hangingPunct="1">
              <a:spcAft>
                <a:spcPts val="0"/>
              </a:spcAft>
              <a:defRPr/>
            </a:pPr>
            <a:r>
              <a:rPr lang="en-US" sz="4000" smtClean="0">
                <a:latin typeface="Book Antiqua" pitchFamily="18" charset="0"/>
              </a:rPr>
              <a:t>Medidor LC (Diagrama de bloques)</a:t>
            </a:r>
            <a:endParaRPr lang="es-ES" sz="4000" smtClean="0">
              <a:latin typeface="Book Antiqua" pitchFamily="18" charset="0"/>
            </a:endParaRPr>
          </a:p>
        </p:txBody>
      </p:sp>
      <p:grpSp>
        <p:nvGrpSpPr>
          <p:cNvPr id="16387" name="50 Grupo"/>
          <p:cNvGrpSpPr>
            <a:grpSpLocks/>
          </p:cNvGrpSpPr>
          <p:nvPr/>
        </p:nvGrpSpPr>
        <p:grpSpPr bwMode="auto">
          <a:xfrm>
            <a:off x="785813" y="1928813"/>
            <a:ext cx="7358062" cy="3857625"/>
            <a:chOff x="785786" y="1928802"/>
            <a:chExt cx="7358114" cy="3857652"/>
          </a:xfrm>
        </p:grpSpPr>
        <p:sp>
          <p:nvSpPr>
            <p:cNvPr id="45080" name="AutoShape 24"/>
            <p:cNvSpPr>
              <a:spLocks noChangeArrowheads="1"/>
            </p:cNvSpPr>
            <p:nvPr/>
          </p:nvSpPr>
          <p:spPr bwMode="auto">
            <a:xfrm>
              <a:off x="3657593" y="1928802"/>
              <a:ext cx="1614499" cy="890593"/>
            </a:xfrm>
            <a:prstGeom prst="flowChartProcess">
              <a:avLst/>
            </a:prstGeom>
            <a:solidFill>
              <a:srgbClr val="3366FF">
                <a:alpha val="55000"/>
              </a:srgbClr>
            </a:solidFill>
            <a:ln w="9525">
              <a:solidFill>
                <a:srgbClr val="000000"/>
              </a:solidFill>
              <a:miter lim="800000"/>
              <a:headEnd/>
              <a:tailEnd/>
            </a:ln>
            <a:effectLst>
              <a:outerShdw dist="35921" dir="2700000" algn="ctr" rotWithShape="0">
                <a:srgbClr val="808080"/>
              </a:outerShdw>
            </a:effectLst>
          </p:spPr>
          <p:txBody>
            <a:bodyPr anchor="ctr"/>
            <a:lstStyle/>
            <a:p>
              <a:pPr>
                <a:spcAft>
                  <a:spcPts val="1000"/>
                </a:spcAft>
                <a:defRPr/>
              </a:pPr>
              <a:r>
                <a:rPr lang="es-EC" sz="1100" dirty="0">
                  <a:latin typeface="Calibri" pitchFamily="34" charset="0"/>
                </a:rPr>
                <a:t>      </a:t>
              </a:r>
              <a:r>
                <a:rPr lang="es-EC" sz="1600" dirty="0">
                  <a:latin typeface="Calibri" pitchFamily="34" charset="0"/>
                </a:rPr>
                <a:t>µControlador</a:t>
              </a:r>
            </a:p>
          </p:txBody>
        </p:sp>
        <p:sp>
          <p:nvSpPr>
            <p:cNvPr id="45081" name="AutoShape 25"/>
            <p:cNvSpPr>
              <a:spLocks noChangeArrowheads="1"/>
            </p:cNvSpPr>
            <p:nvPr/>
          </p:nvSpPr>
          <p:spPr bwMode="auto">
            <a:xfrm>
              <a:off x="785786" y="1928802"/>
              <a:ext cx="2151077" cy="890593"/>
            </a:xfrm>
            <a:prstGeom prst="flowChartAlternateProcess">
              <a:avLst/>
            </a:prstGeom>
            <a:solidFill>
              <a:srgbClr val="008080">
                <a:alpha val="70000"/>
              </a:srgbClr>
            </a:solidFill>
            <a:ln w="9525">
              <a:solidFill>
                <a:srgbClr val="000000"/>
              </a:solidFill>
              <a:miter lim="800000"/>
              <a:headEnd/>
              <a:tailEnd/>
            </a:ln>
            <a:effectLst>
              <a:outerShdw dist="35921" dir="2700000" algn="ctr" rotWithShape="0">
                <a:srgbClr val="808080"/>
              </a:outerShdw>
            </a:effectLst>
          </p:spPr>
          <p:txBody>
            <a:bodyPr anchor="ctr"/>
            <a:lstStyle/>
            <a:p>
              <a:pPr>
                <a:spcAft>
                  <a:spcPts val="1000"/>
                </a:spcAft>
                <a:defRPr/>
              </a:pPr>
              <a:r>
                <a:rPr lang="en-US" sz="1100" dirty="0">
                  <a:latin typeface="Calibri" pitchFamily="34" charset="0"/>
                </a:rPr>
                <a:t>       </a:t>
              </a:r>
              <a:r>
                <a:rPr lang="en-US" sz="1600" dirty="0">
                  <a:latin typeface="Calibri" pitchFamily="34" charset="0"/>
                </a:rPr>
                <a:t>Oscilador LM311</a:t>
              </a:r>
              <a:endParaRPr lang="es-EC" sz="1600" dirty="0">
                <a:latin typeface="Arial" pitchFamily="34" charset="0"/>
              </a:endParaRPr>
            </a:p>
          </p:txBody>
        </p:sp>
        <p:sp>
          <p:nvSpPr>
            <p:cNvPr id="45082" name="AutoShape 26"/>
            <p:cNvSpPr>
              <a:spLocks noChangeArrowheads="1"/>
            </p:cNvSpPr>
            <p:nvPr/>
          </p:nvSpPr>
          <p:spPr bwMode="auto">
            <a:xfrm>
              <a:off x="5991235" y="1928802"/>
              <a:ext cx="2152665" cy="889006"/>
            </a:xfrm>
            <a:prstGeom prst="flowChartAlternateProcess">
              <a:avLst/>
            </a:prstGeom>
            <a:solidFill>
              <a:srgbClr val="008080">
                <a:alpha val="70000"/>
              </a:srgbClr>
            </a:solidFill>
            <a:ln w="9525">
              <a:solidFill>
                <a:srgbClr val="000000"/>
              </a:solidFill>
              <a:miter lim="800000"/>
              <a:headEnd/>
              <a:tailEnd/>
            </a:ln>
            <a:effectLst>
              <a:outerShdw dist="35921" dir="2700000" algn="ctr" rotWithShape="0">
                <a:srgbClr val="808080"/>
              </a:outerShdw>
            </a:effectLst>
          </p:spPr>
          <p:txBody>
            <a:bodyPr anchor="ctr"/>
            <a:lstStyle/>
            <a:p>
              <a:pPr>
                <a:spcAft>
                  <a:spcPts val="1000"/>
                </a:spcAft>
                <a:defRPr/>
              </a:pPr>
              <a:r>
                <a:rPr lang="en-US" sz="1100" dirty="0">
                  <a:latin typeface="Calibri" pitchFamily="34" charset="0"/>
                </a:rPr>
                <a:t>           </a:t>
              </a:r>
              <a:r>
                <a:rPr lang="en-US" sz="1600" dirty="0">
                  <a:latin typeface="Calibri" pitchFamily="34" charset="0"/>
                </a:rPr>
                <a:t>Oscilador 7555</a:t>
              </a:r>
              <a:endParaRPr lang="es-EC" sz="1600" dirty="0">
                <a:latin typeface="Calibri" pitchFamily="34" charset="0"/>
              </a:endParaRPr>
            </a:p>
          </p:txBody>
        </p:sp>
        <p:sp>
          <p:nvSpPr>
            <p:cNvPr id="45084" name="AutoShape 28"/>
            <p:cNvSpPr>
              <a:spLocks noChangeArrowheads="1"/>
            </p:cNvSpPr>
            <p:nvPr/>
          </p:nvSpPr>
          <p:spPr bwMode="auto">
            <a:xfrm>
              <a:off x="2940038" y="1928802"/>
              <a:ext cx="717555" cy="890593"/>
            </a:xfrm>
            <a:prstGeom prst="leftRightArrow">
              <a:avLst>
                <a:gd name="adj1" fmla="val 50000"/>
                <a:gd name="adj2" fmla="val 26479"/>
              </a:avLst>
            </a:prstGeom>
            <a:solidFill>
              <a:srgbClr val="FFFFFF"/>
            </a:solidFill>
            <a:ln w="9525">
              <a:solidFill>
                <a:srgbClr val="000000"/>
              </a:solidFill>
              <a:miter lim="800000"/>
              <a:headEnd/>
              <a:tailEnd/>
            </a:ln>
            <a:effectLst>
              <a:outerShdw dist="35921" dir="2700000" algn="ctr" rotWithShape="0">
                <a:srgbClr val="808080"/>
              </a:outerShdw>
            </a:effectLst>
          </p:spPr>
          <p:txBody>
            <a:bodyPr/>
            <a:lstStyle/>
            <a:p>
              <a:pPr>
                <a:defRPr/>
              </a:pPr>
              <a:endParaRPr lang="es-EC"/>
            </a:p>
          </p:txBody>
        </p:sp>
        <p:sp>
          <p:nvSpPr>
            <p:cNvPr id="45085" name="AutoShape 29"/>
            <p:cNvSpPr>
              <a:spLocks noChangeArrowheads="1"/>
            </p:cNvSpPr>
            <p:nvPr/>
          </p:nvSpPr>
          <p:spPr bwMode="auto">
            <a:xfrm>
              <a:off x="5272093" y="1928802"/>
              <a:ext cx="719142" cy="890593"/>
            </a:xfrm>
            <a:prstGeom prst="leftRightArrow">
              <a:avLst>
                <a:gd name="adj1" fmla="val 50000"/>
                <a:gd name="adj2" fmla="val 26479"/>
              </a:avLst>
            </a:prstGeom>
            <a:solidFill>
              <a:srgbClr val="FFFFFF"/>
            </a:solidFill>
            <a:ln w="9525">
              <a:solidFill>
                <a:srgbClr val="000000"/>
              </a:solidFill>
              <a:miter lim="800000"/>
              <a:headEnd/>
              <a:tailEnd/>
            </a:ln>
            <a:effectLst>
              <a:outerShdw dist="35921" dir="2700000" algn="ctr" rotWithShape="0">
                <a:srgbClr val="808080"/>
              </a:outerShdw>
            </a:effectLst>
          </p:spPr>
          <p:txBody>
            <a:bodyPr/>
            <a:lstStyle/>
            <a:p>
              <a:pPr>
                <a:defRPr/>
              </a:pPr>
              <a:endParaRPr lang="es-EC"/>
            </a:p>
          </p:txBody>
        </p:sp>
        <p:sp>
          <p:nvSpPr>
            <p:cNvPr id="45086" name="AutoShape 30"/>
            <p:cNvSpPr>
              <a:spLocks noChangeArrowheads="1"/>
            </p:cNvSpPr>
            <p:nvPr/>
          </p:nvSpPr>
          <p:spPr bwMode="auto">
            <a:xfrm>
              <a:off x="4195760" y="2819395"/>
              <a:ext cx="539754" cy="2076465"/>
            </a:xfrm>
            <a:prstGeom prst="downArrow">
              <a:avLst>
                <a:gd name="adj1" fmla="val 50000"/>
                <a:gd name="adj2" fmla="val 58641"/>
              </a:avLst>
            </a:prstGeom>
            <a:solidFill>
              <a:srgbClr val="FFFFFF"/>
            </a:solidFill>
            <a:ln w="9525">
              <a:solidFill>
                <a:srgbClr val="000000"/>
              </a:solidFill>
              <a:miter lim="800000"/>
              <a:headEnd/>
              <a:tailEnd/>
            </a:ln>
            <a:effectLst>
              <a:outerShdw dist="35921" dir="2700000" algn="ctr" rotWithShape="0">
                <a:srgbClr val="808080"/>
              </a:outerShdw>
            </a:effectLst>
          </p:spPr>
          <p:txBody>
            <a:bodyPr vert="eaVert"/>
            <a:lstStyle/>
            <a:p>
              <a:pPr>
                <a:defRPr/>
              </a:pPr>
              <a:endParaRPr lang="es-EC"/>
            </a:p>
          </p:txBody>
        </p:sp>
        <p:sp>
          <p:nvSpPr>
            <p:cNvPr id="50" name="49 Trapecio"/>
            <p:cNvSpPr/>
            <p:nvPr/>
          </p:nvSpPr>
          <p:spPr>
            <a:xfrm>
              <a:off x="3143240" y="4929198"/>
              <a:ext cx="2643206" cy="857256"/>
            </a:xfrm>
            <a:prstGeom prst="trapezoid">
              <a:avLst>
                <a:gd name="adj" fmla="val 72862"/>
              </a:avLst>
            </a:prstGeom>
            <a:solidFill>
              <a:srgbClr val="FF9900">
                <a:alpha val="70000"/>
              </a:srgbClr>
            </a:solidFill>
            <a:ln w="9525">
              <a:solidFill>
                <a:srgbClr val="000000"/>
              </a:solidFill>
              <a:miter lim="800000"/>
              <a:headEnd/>
              <a:tailEnd/>
            </a:ln>
            <a:effectLst>
              <a:outerShdw dist="35921" dir="2700000" algn="ctr" rotWithShape="0">
                <a:srgbClr val="808080"/>
              </a:outerShdw>
            </a:effectLst>
          </p:spPr>
          <p:txBody>
            <a:bodyPr anchor="ctr">
              <a:scene3d>
                <a:camera prst="orthographicFront">
                  <a:rot lat="0" lon="0" rev="0"/>
                </a:camera>
                <a:lightRig rig="threePt" dir="t"/>
              </a:scene3d>
            </a:bodyPr>
            <a:lstStyle/>
            <a:p>
              <a:pPr algn="ctr">
                <a:spcAft>
                  <a:spcPts val="1000"/>
                </a:spcAft>
                <a:defRPr/>
              </a:pPr>
              <a:r>
                <a:rPr lang="en-US" sz="1600" dirty="0">
                  <a:latin typeface="Calibri" pitchFamily="34" charset="0"/>
                </a:rPr>
                <a:t> Pantalla LCD</a:t>
              </a:r>
              <a:endParaRPr lang="es-EC" sz="1600" dirty="0">
                <a:latin typeface="Calibri" pitchFamily="34"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contenido"/>
          <p:cNvSpPr>
            <a:spLocks noGrp="1"/>
          </p:cNvSpPr>
          <p:nvPr>
            <p:ph idx="1"/>
          </p:nvPr>
        </p:nvSpPr>
        <p:spPr/>
        <p:txBody>
          <a:bodyPr/>
          <a:lstStyle/>
          <a:p>
            <a:pPr algn="just" eaLnBrk="1" hangingPunct="1"/>
            <a:r>
              <a:rPr lang="en-US" sz="2800" smtClean="0">
                <a:latin typeface="Book Antiqua" pitchFamily="18" charset="0"/>
              </a:rPr>
              <a:t>El verdadero corazón del proyecto está basado en un medidor de frecuencia (frecuencímetro)</a:t>
            </a:r>
          </a:p>
          <a:p>
            <a:pPr algn="just" eaLnBrk="1" hangingPunct="1"/>
            <a:r>
              <a:rPr lang="en-US" sz="2800" smtClean="0">
                <a:solidFill>
                  <a:srgbClr val="FF0000"/>
                </a:solidFill>
                <a:latin typeface="Book Antiqua" pitchFamily="18" charset="0"/>
              </a:rPr>
              <a:t>¿Cómo un medidor de frecuencia puede medir capacitancia o inductancia? </a:t>
            </a:r>
          </a:p>
          <a:p>
            <a:pPr algn="just" eaLnBrk="1" hangingPunct="1"/>
            <a:r>
              <a:rPr lang="en-US" sz="2800" smtClean="0">
                <a:latin typeface="Book Antiqua" pitchFamily="18" charset="0"/>
              </a:rPr>
              <a:t>Un </a:t>
            </a:r>
            <a:r>
              <a:rPr lang="en-US" sz="2800" b="1" smtClean="0">
                <a:latin typeface="Book Antiqua" pitchFamily="18" charset="0"/>
              </a:rPr>
              <a:t>circuito tanque</a:t>
            </a:r>
            <a:r>
              <a:rPr lang="en-US" sz="2800" smtClean="0">
                <a:latin typeface="Book Antiqua" pitchFamily="18" charset="0"/>
              </a:rPr>
              <a:t>, es decir un oscilador LC activado por un comparador LM311, el cual produce una frecuencia estable correspondiente a un valor de capacitancia (C) e inductancia (L) </a:t>
            </a:r>
            <a:endParaRPr lang="es-ES" sz="2800" smtClean="0">
              <a:latin typeface="Book Antiqua" pitchFamily="18" charset="0"/>
            </a:endParaRPr>
          </a:p>
        </p:txBody>
      </p:sp>
      <p:sp>
        <p:nvSpPr>
          <p:cNvPr id="11266" name="1 Título"/>
          <p:cNvSpPr>
            <a:spLocks noGrp="1"/>
          </p:cNvSpPr>
          <p:nvPr>
            <p:ph type="title"/>
          </p:nvPr>
        </p:nvSpPr>
        <p:spPr/>
        <p:txBody>
          <a:bodyPr/>
          <a:lstStyle/>
          <a:p>
            <a:pPr eaLnBrk="1" fontAlgn="auto" hangingPunct="1">
              <a:spcAft>
                <a:spcPts val="0"/>
              </a:spcAft>
              <a:defRPr/>
            </a:pPr>
            <a:r>
              <a:rPr lang="en-US" sz="4000" smtClean="0">
                <a:latin typeface="Book Antiqua" pitchFamily="18" charset="0"/>
              </a:rPr>
              <a:t>Medidor LC con </a:t>
            </a:r>
            <a:r>
              <a:rPr lang="el-GR" sz="4000" smtClean="0">
                <a:latin typeface="Book Antiqua" pitchFamily="18" charset="0"/>
              </a:rPr>
              <a:t>μ</a:t>
            </a:r>
            <a:r>
              <a:rPr lang="en-US" sz="4000" smtClean="0">
                <a:latin typeface="Book Antiqua" pitchFamily="18" charset="0"/>
              </a:rPr>
              <a:t>C (Principio)</a:t>
            </a:r>
            <a:endParaRPr lang="es-ES" sz="4000" smtClean="0">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2 Marcador de contenido"/>
          <p:cNvSpPr>
            <a:spLocks noGrp="1"/>
          </p:cNvSpPr>
          <p:nvPr>
            <p:ph idx="1"/>
          </p:nvPr>
        </p:nvSpPr>
        <p:spPr/>
        <p:txBody>
          <a:bodyPr/>
          <a:lstStyle/>
          <a:p>
            <a:pPr eaLnBrk="1" hangingPunct="1"/>
            <a:r>
              <a:rPr lang="en-US" sz="2400" dirty="0" smtClean="0">
                <a:latin typeface="Book Antiqua" pitchFamily="18" charset="0"/>
              </a:rPr>
              <a:t>Estos oscilan con una frecuencia de </a:t>
            </a:r>
          </a:p>
          <a:p>
            <a:pPr lvl="4" eaLnBrk="1" hangingPunct="1">
              <a:buFont typeface="Arial" charset="0"/>
              <a:buChar char="•"/>
            </a:pPr>
            <a:endParaRPr lang="en-US" sz="2400" dirty="0" smtClean="0">
              <a:latin typeface="Book Antiqua" pitchFamily="18" charset="0"/>
            </a:endParaRPr>
          </a:p>
          <a:p>
            <a:pPr eaLnBrk="1" hangingPunct="1">
              <a:buFont typeface="Arial" charset="0"/>
              <a:buNone/>
            </a:pPr>
            <a:endParaRPr lang="en-US" sz="2400" dirty="0" smtClean="0">
              <a:latin typeface="Book Antiqua" pitchFamily="18" charset="0"/>
            </a:endParaRPr>
          </a:p>
          <a:p>
            <a:pPr eaLnBrk="1" hangingPunct="1"/>
            <a:endParaRPr lang="en-US" sz="2400" dirty="0" smtClean="0">
              <a:latin typeface="Book Antiqua" pitchFamily="18" charset="0"/>
            </a:endParaRPr>
          </a:p>
          <a:p>
            <a:pPr eaLnBrk="1" hangingPunct="1"/>
            <a:endParaRPr lang="en-US" sz="2400" dirty="0" smtClean="0">
              <a:latin typeface="Book Antiqua" pitchFamily="18" charset="0"/>
            </a:endParaRPr>
          </a:p>
          <a:p>
            <a:pPr algn="just" eaLnBrk="1" hangingPunct="1"/>
            <a:r>
              <a:rPr lang="en-US" sz="2400" dirty="0" smtClean="0">
                <a:latin typeface="Book Antiqua" pitchFamily="18" charset="0"/>
              </a:rPr>
              <a:t>Al poner un capacitor en paralelo a C o una bobina en serie a L a este circuito tanque, se modifica la frecuencia de resonancia del circuito; este cambio es detectado por el micro controlador que mediante fórmulas establecidas calcula el valor del capacitor o inductancia responsables del cambio de frecuencia  </a:t>
            </a:r>
            <a:endParaRPr lang="es-ES" sz="2400" dirty="0" smtClean="0">
              <a:latin typeface="Book Antiqua" pitchFamily="18" charset="0"/>
            </a:endParaRPr>
          </a:p>
        </p:txBody>
      </p:sp>
      <p:sp>
        <p:nvSpPr>
          <p:cNvPr id="2" name="1 Título"/>
          <p:cNvSpPr>
            <a:spLocks noGrp="1"/>
          </p:cNvSpPr>
          <p:nvPr>
            <p:ph type="title"/>
          </p:nvPr>
        </p:nvSpPr>
        <p:spPr/>
        <p:txBody>
          <a:bodyPr/>
          <a:lstStyle/>
          <a:p>
            <a:pPr eaLnBrk="1" fontAlgn="auto" hangingPunct="1">
              <a:spcAft>
                <a:spcPts val="0"/>
              </a:spcAft>
              <a:defRPr/>
            </a:pPr>
            <a:r>
              <a:rPr lang="en-US" smtClean="0">
                <a:latin typeface="Book Antiqua" pitchFamily="18" charset="0"/>
              </a:rPr>
              <a:t>Medidor LC con </a:t>
            </a:r>
            <a:r>
              <a:rPr lang="el-GR" smtClean="0">
                <a:latin typeface="Book Antiqua" pitchFamily="18" charset="0"/>
              </a:rPr>
              <a:t>μ</a:t>
            </a:r>
            <a:r>
              <a:rPr lang="en-US" smtClean="0">
                <a:latin typeface="Book Antiqua" pitchFamily="18" charset="0"/>
              </a:rPr>
              <a:t>C (Principio)</a:t>
            </a:r>
            <a:endParaRPr lang="es-ES" smtClean="0"/>
          </a:p>
        </p:txBody>
      </p:sp>
      <p:graphicFrame>
        <p:nvGraphicFramePr>
          <p:cNvPr id="1026" name="Object 6"/>
          <p:cNvGraphicFramePr>
            <a:graphicFrameLocks noChangeAspect="1"/>
          </p:cNvGraphicFramePr>
          <p:nvPr/>
        </p:nvGraphicFramePr>
        <p:xfrm>
          <a:off x="3441700" y="2286000"/>
          <a:ext cx="2184400" cy="774700"/>
        </p:xfrm>
        <a:graphic>
          <a:graphicData uri="http://schemas.openxmlformats.org/presentationml/2006/ole">
            <p:oleObj spid="_x0000_s1028" name="Ecuación" r:id="rId4" imgW="1168200" imgH="4190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sz="2000" dirty="0" err="1" smtClean="0">
                <a:latin typeface="Book Antiqua" pitchFamily="18" charset="0"/>
              </a:rPr>
              <a:t>void</a:t>
            </a:r>
            <a:r>
              <a:rPr lang="es-EC" sz="2000" dirty="0" smtClean="0">
                <a:latin typeface="Book Antiqua" pitchFamily="18" charset="0"/>
              </a:rPr>
              <a:t> </a:t>
            </a:r>
            <a:r>
              <a:rPr lang="es-EC" sz="2000" dirty="0" err="1" smtClean="0">
                <a:latin typeface="Book Antiqua" pitchFamily="18" charset="0"/>
              </a:rPr>
              <a:t>obtener_freq</a:t>
            </a:r>
            <a:r>
              <a:rPr lang="es-EC" sz="2000" dirty="0" smtClean="0">
                <a:latin typeface="Book Antiqua" pitchFamily="18" charset="0"/>
              </a:rPr>
              <a:t>()</a:t>
            </a:r>
          </a:p>
          <a:p>
            <a:r>
              <a:rPr lang="es-EC" sz="2000" dirty="0" smtClean="0">
                <a:latin typeface="Book Antiqua" pitchFamily="18" charset="0"/>
              </a:rPr>
              <a:t>   {</a:t>
            </a:r>
          </a:p>
          <a:p>
            <a:r>
              <a:rPr lang="es-EC" sz="2000" dirty="0" smtClean="0">
                <a:latin typeface="Book Antiqua" pitchFamily="18" charset="0"/>
              </a:rPr>
              <a:t>Rutina de </a:t>
            </a:r>
            <a:r>
              <a:rPr lang="es-EC" sz="2000" dirty="0" err="1" smtClean="0">
                <a:latin typeface="Book Antiqua" pitchFamily="18" charset="0"/>
              </a:rPr>
              <a:t>temporizacion</a:t>
            </a:r>
            <a:r>
              <a:rPr lang="es-EC" sz="2000" dirty="0" smtClean="0">
                <a:latin typeface="Book Antiqua" pitchFamily="18" charset="0"/>
              </a:rPr>
              <a:t> de 1 segundo que cada vez que se desborda el </a:t>
            </a:r>
            <a:r>
              <a:rPr lang="es-EC" sz="2000" dirty="0" err="1" smtClean="0">
                <a:latin typeface="Book Antiqua" pitchFamily="18" charset="0"/>
              </a:rPr>
              <a:t>frec_low</a:t>
            </a:r>
            <a:r>
              <a:rPr lang="es-EC" sz="2000" dirty="0" smtClean="0">
                <a:latin typeface="Book Antiqua" pitchFamily="18" charset="0"/>
              </a:rPr>
              <a:t> aumenta en uno </a:t>
            </a:r>
            <a:r>
              <a:rPr lang="es-EC" sz="2000" dirty="0" err="1" smtClean="0">
                <a:latin typeface="Book Antiqua" pitchFamily="18" charset="0"/>
              </a:rPr>
              <a:t>frec_high</a:t>
            </a:r>
            <a:r>
              <a:rPr lang="es-EC" sz="2000" dirty="0" smtClean="0">
                <a:latin typeface="Book Antiqua" pitchFamily="18" charset="0"/>
              </a:rPr>
              <a:t> </a:t>
            </a:r>
          </a:p>
          <a:p>
            <a:r>
              <a:rPr lang="es-EC" sz="2000" dirty="0" smtClean="0">
                <a:latin typeface="Book Antiqua" pitchFamily="18" charset="0"/>
              </a:rPr>
              <a:t>         }</a:t>
            </a:r>
          </a:p>
          <a:p>
            <a:r>
              <a:rPr lang="es-EC" sz="2000" dirty="0" smtClean="0">
                <a:latin typeface="Book Antiqua" pitchFamily="18" charset="0"/>
              </a:rPr>
              <a:t>      </a:t>
            </a:r>
            <a:r>
              <a:rPr lang="es-EC" sz="2000" dirty="0" err="1" smtClean="0">
                <a:latin typeface="Book Antiqua" pitchFamily="18" charset="0"/>
              </a:rPr>
              <a:t>freqc_low</a:t>
            </a:r>
            <a:r>
              <a:rPr lang="es-EC" sz="2000" dirty="0" smtClean="0">
                <a:latin typeface="Book Antiqua" pitchFamily="18" charset="0"/>
              </a:rPr>
              <a:t>=get_timer1();      //obtenemos el valor del TMR1 </a:t>
            </a:r>
          </a:p>
          <a:p>
            <a:r>
              <a:rPr lang="es-EC" sz="2000" dirty="0" smtClean="0">
                <a:latin typeface="Book Antiqua" pitchFamily="18" charset="0"/>
              </a:rPr>
              <a:t>      </a:t>
            </a:r>
            <a:r>
              <a:rPr lang="es-EC" sz="2000" dirty="0" err="1" smtClean="0">
                <a:latin typeface="Book Antiqua" pitchFamily="18" charset="0"/>
              </a:rPr>
              <a:t>freq</a:t>
            </a:r>
            <a:r>
              <a:rPr lang="es-EC" sz="2000" dirty="0" smtClean="0">
                <a:latin typeface="Book Antiqua" pitchFamily="18" charset="0"/>
              </a:rPr>
              <a:t>=make32(</a:t>
            </a:r>
            <a:r>
              <a:rPr lang="es-EC" sz="2000" dirty="0" err="1" smtClean="0">
                <a:latin typeface="Book Antiqua" pitchFamily="18" charset="0"/>
              </a:rPr>
              <a:t>freqc_high,freqc_low</a:t>
            </a:r>
            <a:r>
              <a:rPr lang="es-EC" sz="2000" dirty="0" smtClean="0">
                <a:latin typeface="Book Antiqua" pitchFamily="18" charset="0"/>
              </a:rPr>
              <a:t>);</a:t>
            </a:r>
          </a:p>
          <a:p>
            <a:r>
              <a:rPr lang="es-EC" sz="2000" dirty="0" smtClean="0">
                <a:latin typeface="Book Antiqua" pitchFamily="18" charset="0"/>
              </a:rPr>
              <a:t>      freq2=</a:t>
            </a:r>
            <a:r>
              <a:rPr lang="es-EC" sz="2000" dirty="0" err="1" smtClean="0">
                <a:latin typeface="Book Antiqua" pitchFamily="18" charset="0"/>
              </a:rPr>
              <a:t>freq</a:t>
            </a:r>
            <a:r>
              <a:rPr lang="es-EC" sz="2000" dirty="0" smtClean="0">
                <a:latin typeface="Book Antiqua" pitchFamily="18" charset="0"/>
              </a:rPr>
              <a:t>;</a:t>
            </a:r>
          </a:p>
          <a:p>
            <a:r>
              <a:rPr lang="es-EC" sz="2000" dirty="0" smtClean="0">
                <a:latin typeface="Book Antiqua" pitchFamily="18" charset="0"/>
              </a:rPr>
              <a:t>      </a:t>
            </a:r>
            <a:r>
              <a:rPr lang="es-EC" sz="2000" dirty="0" err="1" smtClean="0">
                <a:latin typeface="Book Antiqua" pitchFamily="18" charset="0"/>
              </a:rPr>
              <a:t>frecf</a:t>
            </a:r>
            <a:r>
              <a:rPr lang="es-EC" sz="2000" dirty="0" smtClean="0">
                <a:latin typeface="Book Antiqua" pitchFamily="18" charset="0"/>
              </a:rPr>
              <a:t>=</a:t>
            </a:r>
            <a:r>
              <a:rPr lang="es-EC" sz="2000" dirty="0" err="1" smtClean="0">
                <a:latin typeface="Book Antiqua" pitchFamily="18" charset="0"/>
              </a:rPr>
              <a:t>freq</a:t>
            </a:r>
            <a:r>
              <a:rPr lang="es-EC" sz="2000" dirty="0" smtClean="0">
                <a:latin typeface="Book Antiqua" pitchFamily="18" charset="0"/>
              </a:rPr>
              <a:t>;</a:t>
            </a:r>
          </a:p>
          <a:p>
            <a:r>
              <a:rPr lang="es-EC" sz="2000" dirty="0" smtClean="0">
                <a:latin typeface="Book Antiqua" pitchFamily="18" charset="0"/>
              </a:rPr>
              <a:t>      //frecf2=</a:t>
            </a:r>
            <a:r>
              <a:rPr lang="es-EC" sz="2000" dirty="0" err="1" smtClean="0">
                <a:latin typeface="Book Antiqua" pitchFamily="18" charset="0"/>
              </a:rPr>
              <a:t>frecf</a:t>
            </a:r>
            <a:r>
              <a:rPr lang="es-EC" sz="2000" dirty="0" smtClean="0">
                <a:latin typeface="Book Antiqua" pitchFamily="18" charset="0"/>
              </a:rPr>
              <a:t>;</a:t>
            </a:r>
          </a:p>
          <a:p>
            <a:r>
              <a:rPr lang="es-EC" sz="2000" dirty="0" smtClean="0">
                <a:latin typeface="Book Antiqua" pitchFamily="18" charset="0"/>
              </a:rPr>
              <a:t>      </a:t>
            </a:r>
            <a:r>
              <a:rPr lang="es-EC" sz="2000" dirty="0" err="1" smtClean="0">
                <a:latin typeface="Book Antiqua" pitchFamily="18" charset="0"/>
              </a:rPr>
              <a:t>frecf</a:t>
            </a:r>
            <a:r>
              <a:rPr lang="es-EC" sz="2000" dirty="0" smtClean="0">
                <a:latin typeface="Book Antiqua" pitchFamily="18" charset="0"/>
              </a:rPr>
              <a:t>=</a:t>
            </a:r>
            <a:r>
              <a:rPr lang="es-EC" sz="2000" dirty="0" err="1" smtClean="0">
                <a:latin typeface="Book Antiqua" pitchFamily="18" charset="0"/>
              </a:rPr>
              <a:t>frecf</a:t>
            </a:r>
            <a:r>
              <a:rPr lang="es-EC" sz="2000" dirty="0" smtClean="0">
                <a:latin typeface="Book Antiqua" pitchFamily="18" charset="0"/>
              </a:rPr>
              <a:t>/1000;</a:t>
            </a:r>
          </a:p>
          <a:p>
            <a:r>
              <a:rPr lang="es-EC" sz="2000" dirty="0" smtClean="0">
                <a:latin typeface="Book Antiqua" pitchFamily="18" charset="0"/>
              </a:rPr>
              <a:t>   }</a:t>
            </a:r>
            <a:endParaRPr lang="es-EC" sz="2000" dirty="0">
              <a:latin typeface="Book Antiqua" pitchFamily="18" charset="0"/>
            </a:endParaRPr>
          </a:p>
        </p:txBody>
      </p:sp>
      <p:sp>
        <p:nvSpPr>
          <p:cNvPr id="3" name="2 Título"/>
          <p:cNvSpPr>
            <a:spLocks noGrp="1"/>
          </p:cNvSpPr>
          <p:nvPr>
            <p:ph type="title"/>
          </p:nvPr>
        </p:nvSpPr>
        <p:spPr/>
        <p:txBody>
          <a:bodyPr>
            <a:normAutofit/>
          </a:bodyPr>
          <a:lstStyle/>
          <a:p>
            <a:r>
              <a:rPr lang="en-US" sz="3500" dirty="0" smtClean="0">
                <a:latin typeface="Book Antiqua" pitchFamily="18" charset="0"/>
              </a:rPr>
              <a:t>Algoritmo de Obtencion de Frecuencia</a:t>
            </a:r>
            <a:endParaRPr lang="es-EC" sz="3500" dirty="0">
              <a:latin typeface="Book Antiq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Marcador de contenido"/>
          <p:cNvSpPr>
            <a:spLocks noGrp="1"/>
          </p:cNvSpPr>
          <p:nvPr>
            <p:ph idx="1"/>
          </p:nvPr>
        </p:nvSpPr>
        <p:spPr/>
        <p:txBody>
          <a:bodyPr/>
          <a:lstStyle/>
          <a:p>
            <a:pPr algn="just" eaLnBrk="1" hangingPunct="1"/>
            <a:r>
              <a:rPr lang="en-US" sz="2800" dirty="0" smtClean="0">
                <a:latin typeface="Book Antiqua" pitchFamily="18" charset="0"/>
              </a:rPr>
              <a:t>Ahora bien, esto funciona perfectamente hasta cierto rango, luego del cual el circuito deja de oscilar. Esto nos permite medir capacitancias hasta los 20 nF o inductancias hasta los 50 mH, luego de esto el circuito conmuta automáticamente al segundo método de medición: el oscilador NE555 que controla primero por frecuencia y luego por tiempo de pulso en alto </a:t>
            </a:r>
            <a:endParaRPr lang="es-ES" sz="2800" dirty="0" smtClean="0">
              <a:latin typeface="Book Antiqua" pitchFamily="18" charset="0"/>
            </a:endParaRPr>
          </a:p>
        </p:txBody>
      </p:sp>
      <p:sp>
        <p:nvSpPr>
          <p:cNvPr id="12290" name="1 Título"/>
          <p:cNvSpPr>
            <a:spLocks noGrp="1"/>
          </p:cNvSpPr>
          <p:nvPr>
            <p:ph type="title"/>
          </p:nvPr>
        </p:nvSpPr>
        <p:spPr/>
        <p:txBody>
          <a:bodyPr/>
          <a:lstStyle/>
          <a:p>
            <a:pPr eaLnBrk="1" fontAlgn="auto" hangingPunct="1">
              <a:spcAft>
                <a:spcPts val="0"/>
              </a:spcAft>
              <a:defRPr/>
            </a:pPr>
            <a:r>
              <a:rPr lang="en-US" smtClean="0">
                <a:latin typeface="Book Antiqua" pitchFamily="18" charset="0"/>
              </a:rPr>
              <a:t>Medidor LC con </a:t>
            </a:r>
            <a:r>
              <a:rPr lang="el-GR" smtClean="0">
                <a:latin typeface="Book Antiqua" pitchFamily="18" charset="0"/>
              </a:rPr>
              <a:t>μ</a:t>
            </a:r>
            <a:r>
              <a:rPr lang="en-US" smtClean="0">
                <a:latin typeface="Book Antiqua" pitchFamily="18" charset="0"/>
              </a:rPr>
              <a:t>C (Principio)</a:t>
            </a:r>
            <a:endParaRPr lang="es-E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634</TotalTime>
  <Words>1241</Words>
  <Application>Microsoft Office PowerPoint</Application>
  <PresentationFormat>Presentación en pantalla (4:3)</PresentationFormat>
  <Paragraphs>108</Paragraphs>
  <Slides>19</Slides>
  <Notes>19</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19</vt:i4>
      </vt:variant>
    </vt:vector>
  </HeadingPairs>
  <TitlesOfParts>
    <vt:vector size="21" baseType="lpstr">
      <vt:lpstr>Concurrencia</vt:lpstr>
      <vt:lpstr>Ecuación</vt:lpstr>
      <vt:lpstr>ESCUELA SUPERIOR POLITECNICA DEL LITORAL</vt:lpstr>
      <vt:lpstr>          PROYECTO DE GRADUACION  “MEDIDOR LC UTILIZANDO PANTALLA LCD 2X16 PARA VISUALIZACIÓN CON PROGRAMA EMBEBIDO EN UN MICROCONTROLADOR”</vt:lpstr>
      <vt:lpstr>Medidor LC (Introducción)</vt:lpstr>
      <vt:lpstr>Medidor LC (Introducción)</vt:lpstr>
      <vt:lpstr>Medidor LC (Diagrama de bloques)</vt:lpstr>
      <vt:lpstr>Medidor LC con μC (Principio)</vt:lpstr>
      <vt:lpstr>Medidor LC con μC (Principio)</vt:lpstr>
      <vt:lpstr>Algoritmo de Obtencion de Frecuencia</vt:lpstr>
      <vt:lpstr>Medidor LC con μC (Principio)</vt:lpstr>
      <vt:lpstr>El oscilador 555</vt:lpstr>
      <vt:lpstr>El oscilador 555 como medidor de período </vt:lpstr>
      <vt:lpstr>Diagrama de flujo del programa</vt:lpstr>
      <vt:lpstr>La capacidad de autocalibración</vt:lpstr>
      <vt:lpstr>Rutina de autocalibración</vt:lpstr>
      <vt:lpstr>La capacidad de autocalibración </vt:lpstr>
      <vt:lpstr>Conclusiones</vt:lpstr>
      <vt:lpstr>Conclusiones </vt:lpstr>
      <vt:lpstr>Recomendaciones</vt:lpstr>
      <vt:lpstr>Recomendaciones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Medidor LC</dc:title>
  <dc:creator>HP PAVILION</dc:creator>
  <cp:lastModifiedBy>Felipe</cp:lastModifiedBy>
  <cp:revision>84</cp:revision>
  <dcterms:created xsi:type="dcterms:W3CDTF">2010-09-26T02:37:05Z</dcterms:created>
  <dcterms:modified xsi:type="dcterms:W3CDTF">2010-12-16T03:31:49Z</dcterms:modified>
</cp:coreProperties>
</file>