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24"/>
  </p:notesMasterIdLst>
  <p:handoutMasterIdLst>
    <p:handoutMasterId r:id="rId25"/>
  </p:handoutMasterIdLst>
  <p:sldIdLst>
    <p:sldId id="256" r:id="rId2"/>
    <p:sldId id="272" r:id="rId3"/>
    <p:sldId id="257" r:id="rId4"/>
    <p:sldId id="273" r:id="rId5"/>
    <p:sldId id="290" r:id="rId6"/>
    <p:sldId id="291" r:id="rId7"/>
    <p:sldId id="300" r:id="rId8"/>
    <p:sldId id="296" r:id="rId9"/>
    <p:sldId id="261" r:id="rId10"/>
    <p:sldId id="269" r:id="rId11"/>
    <p:sldId id="270" r:id="rId12"/>
    <p:sldId id="264" r:id="rId13"/>
    <p:sldId id="294" r:id="rId14"/>
    <p:sldId id="295" r:id="rId15"/>
    <p:sldId id="297" r:id="rId16"/>
    <p:sldId id="271" r:id="rId17"/>
    <p:sldId id="266" r:id="rId18"/>
    <p:sldId id="298" r:id="rId19"/>
    <p:sldId id="262" r:id="rId20"/>
    <p:sldId id="265" r:id="rId21"/>
    <p:sldId id="299" r:id="rId22"/>
    <p:sldId id="263"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5" autoAdjust="0"/>
  </p:normalViewPr>
  <p:slideViewPr>
    <p:cSldViewPr>
      <p:cViewPr>
        <p:scale>
          <a:sx n="66" d="100"/>
          <a:sy n="66" d="100"/>
        </p:scale>
        <p:origin x="-1482"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A5330C-B717-471F-9711-63FF9C0A506F}" type="datetimeFigureOut">
              <a:rPr lang="es-EC" smtClean="0"/>
              <a:pPr/>
              <a:t>02/08/2011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BE6A53-7196-466D-8190-4C1406E72D52}"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8BB1E-2C7A-46F7-81D7-80D1FD91590A}" type="datetimeFigureOut">
              <a:rPr lang="es-EC" smtClean="0"/>
              <a:pPr/>
              <a:t>02/08/2011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6671D-EF14-4286-91FD-AC9A64D55FA2}"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Una galga </a:t>
            </a:r>
            <a:r>
              <a:rPr lang="es-EC" sz="1200" kern="1200" baseline="0" dirty="0" err="1" smtClean="0">
                <a:solidFill>
                  <a:schemeClr val="tx1"/>
                </a:solidFill>
                <a:latin typeface="+mn-lt"/>
                <a:ea typeface="+mn-ea"/>
                <a:cs typeface="+mn-cs"/>
              </a:rPr>
              <a:t>extensométrica</a:t>
            </a:r>
            <a:r>
              <a:rPr lang="es-EC" sz="1200" kern="1200" baseline="0" dirty="0" smtClean="0">
                <a:solidFill>
                  <a:schemeClr val="tx1"/>
                </a:solidFill>
                <a:latin typeface="+mn-lt"/>
                <a:ea typeface="+mn-ea"/>
                <a:cs typeface="+mn-cs"/>
              </a:rPr>
              <a:t> o “</a:t>
            </a:r>
            <a:r>
              <a:rPr lang="es-EC" sz="1200" kern="1200" baseline="0" dirty="0" err="1" smtClean="0">
                <a:solidFill>
                  <a:schemeClr val="tx1"/>
                </a:solidFill>
                <a:latin typeface="+mn-lt"/>
                <a:ea typeface="+mn-ea"/>
                <a:cs typeface="+mn-cs"/>
              </a:rPr>
              <a:t>strain</a:t>
            </a:r>
            <a:r>
              <a:rPr lang="es-EC" sz="1200" kern="1200" baseline="0" dirty="0" smtClean="0">
                <a:solidFill>
                  <a:schemeClr val="tx1"/>
                </a:solidFill>
                <a:latin typeface="+mn-lt"/>
                <a:ea typeface="+mn-ea"/>
                <a:cs typeface="+mn-cs"/>
              </a:rPr>
              <a:t> </a:t>
            </a:r>
            <a:r>
              <a:rPr lang="es-EC" sz="1200" kern="1200" baseline="0" dirty="0" err="1" smtClean="0">
                <a:solidFill>
                  <a:schemeClr val="tx1"/>
                </a:solidFill>
                <a:latin typeface="+mn-lt"/>
                <a:ea typeface="+mn-ea"/>
                <a:cs typeface="+mn-cs"/>
              </a:rPr>
              <a:t>gage</a:t>
            </a:r>
            <a:r>
              <a:rPr lang="es-EC" sz="1200" kern="1200" baseline="0" dirty="0" smtClean="0">
                <a:solidFill>
                  <a:schemeClr val="tx1"/>
                </a:solidFill>
                <a:latin typeface="+mn-lt"/>
                <a:ea typeface="+mn-ea"/>
                <a:cs typeface="+mn-cs"/>
              </a:rPr>
              <a:t>” (en inglés), es un dispositivo</a:t>
            </a:r>
          </a:p>
          <a:p>
            <a:r>
              <a:rPr lang="es-EC" sz="1200" kern="1200" baseline="0" dirty="0" smtClean="0">
                <a:solidFill>
                  <a:schemeClr val="tx1"/>
                </a:solidFill>
                <a:latin typeface="+mn-lt"/>
                <a:ea typeface="+mn-ea"/>
                <a:cs typeface="+mn-cs"/>
              </a:rPr>
              <a:t>transductor universal que se utiliza para la medición electrónica de diversas</a:t>
            </a:r>
          </a:p>
          <a:p>
            <a:r>
              <a:rPr lang="es-EC" sz="1200" kern="1200" baseline="0" dirty="0" smtClean="0">
                <a:solidFill>
                  <a:schemeClr val="tx1"/>
                </a:solidFill>
                <a:latin typeface="+mn-lt"/>
                <a:ea typeface="+mn-ea"/>
                <a:cs typeface="+mn-cs"/>
              </a:rPr>
              <a:t>magnitudes mecánicas, como pueden ser; la presión, carga, torque,</a:t>
            </a:r>
          </a:p>
          <a:p>
            <a:r>
              <a:rPr lang="es-EC" sz="1200" kern="1200" baseline="0" dirty="0" smtClean="0">
                <a:solidFill>
                  <a:schemeClr val="tx1"/>
                </a:solidFill>
                <a:latin typeface="+mn-lt"/>
                <a:ea typeface="+mn-ea"/>
                <a:cs typeface="+mn-cs"/>
              </a:rPr>
              <a:t>deformación, posición, etc. Se entiende por </a:t>
            </a:r>
            <a:r>
              <a:rPr lang="es-EC" sz="1200" kern="1200" baseline="0" dirty="0" err="1" smtClean="0">
                <a:solidFill>
                  <a:schemeClr val="tx1"/>
                </a:solidFill>
                <a:latin typeface="+mn-lt"/>
                <a:ea typeface="+mn-ea"/>
                <a:cs typeface="+mn-cs"/>
              </a:rPr>
              <a:t>strain</a:t>
            </a:r>
            <a:r>
              <a:rPr lang="es-EC" sz="1200" kern="1200" baseline="0" dirty="0" smtClean="0">
                <a:solidFill>
                  <a:schemeClr val="tx1"/>
                </a:solidFill>
                <a:latin typeface="+mn-lt"/>
                <a:ea typeface="+mn-ea"/>
                <a:cs typeface="+mn-cs"/>
              </a:rPr>
              <a:t> o esfuerzo, a la cantidad</a:t>
            </a:r>
          </a:p>
          <a:p>
            <a:r>
              <a:rPr lang="es-EC" sz="1200" kern="1200" baseline="0" dirty="0" smtClean="0">
                <a:solidFill>
                  <a:schemeClr val="tx1"/>
                </a:solidFill>
                <a:latin typeface="+mn-lt"/>
                <a:ea typeface="+mn-ea"/>
                <a:cs typeface="+mn-cs"/>
              </a:rPr>
              <a:t>de deformación de un cuerpo debida a la fuerza aplicada sobre él.</a:t>
            </a:r>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4</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relación de </a:t>
            </a:r>
            <a:r>
              <a:rPr lang="es-EC" sz="1200" kern="1200" dirty="0" err="1" smtClean="0">
                <a:solidFill>
                  <a:schemeClr val="tx1"/>
                </a:solidFill>
                <a:latin typeface="+mn-lt"/>
                <a:ea typeface="+mn-ea"/>
                <a:cs typeface="+mn-cs"/>
              </a:rPr>
              <a:t>Poisson</a:t>
            </a:r>
            <a:r>
              <a:rPr lang="es-EC" sz="1200" kern="1200" dirty="0" smtClean="0">
                <a:solidFill>
                  <a:schemeClr val="tx1"/>
                </a:solidFill>
                <a:latin typeface="+mn-lt"/>
                <a:ea typeface="+mn-ea"/>
                <a:cs typeface="+mn-cs"/>
              </a:rPr>
              <a:t>  del material, proporciona una medida del estrechamiento de sección de un material elástico cuando se estira longitudinalmente y se adelgaza en las direcciones perpendiculares a la del estiramiento.</a:t>
            </a:r>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5</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Existe un parámetro fundamental entre las características de las galgas </a:t>
            </a:r>
            <a:r>
              <a:rPr lang="es-EC" sz="1200" kern="1200" dirty="0" err="1" smtClean="0">
                <a:solidFill>
                  <a:schemeClr val="tx1"/>
                </a:solidFill>
                <a:latin typeface="+mn-lt"/>
                <a:ea typeface="+mn-ea"/>
                <a:cs typeface="+mn-cs"/>
              </a:rPr>
              <a:t>extensométricas</a:t>
            </a:r>
            <a:r>
              <a:rPr lang="es-EC" sz="1200" kern="1200" dirty="0" smtClean="0">
                <a:solidFill>
                  <a:schemeClr val="tx1"/>
                </a:solidFill>
                <a:latin typeface="+mn-lt"/>
                <a:ea typeface="+mn-ea"/>
                <a:cs typeface="+mn-cs"/>
              </a:rPr>
              <a:t>, que es la sensibilidad de elongación o llamado simplemente factor de galga (G). El factor de galga es definido como la relación de variación fraccional de resistencia eléctrica y la variación fraccional de longitud, como se describe en la ecuación</a:t>
            </a:r>
            <a:r>
              <a:rPr lang="es-EC" sz="1200" kern="1200" baseline="0" dirty="0" smtClean="0">
                <a:solidFill>
                  <a:schemeClr val="tx1"/>
                </a:solidFill>
                <a:latin typeface="+mn-lt"/>
                <a:ea typeface="+mn-ea"/>
                <a:cs typeface="+mn-cs"/>
              </a:rPr>
              <a:t> de la figura.</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Existen dos clases básicas de galgas </a:t>
            </a:r>
            <a:r>
              <a:rPr lang="es-EC" sz="1200" kern="1200" dirty="0" err="1" smtClean="0">
                <a:solidFill>
                  <a:schemeClr val="tx1"/>
                </a:solidFill>
                <a:latin typeface="+mn-lt"/>
                <a:ea typeface="+mn-ea"/>
                <a:cs typeface="+mn-cs"/>
              </a:rPr>
              <a:t>extensométricas</a:t>
            </a:r>
            <a:r>
              <a:rPr lang="es-EC" sz="1200" kern="1200" dirty="0" smtClean="0">
                <a:solidFill>
                  <a:schemeClr val="tx1"/>
                </a:solidFill>
                <a:latin typeface="+mn-lt"/>
                <a:ea typeface="+mn-ea"/>
                <a:cs typeface="+mn-cs"/>
              </a:rPr>
              <a:t>: Galgas metálicas o de hilo conductor y Galga semiconductora. Las aleaciones metálicas tienen la ventaja de un bajo coeficiente de temperatura. Para la elección de un determinado tipo de galga se debe considerar algunos factores como el tipo de información que se va obtener de las mediciones, material y lugar sobre el cual se va a medir.</a:t>
            </a:r>
          </a:p>
          <a:p>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6</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Existe un parámetro fundamental entre las características de las galgas </a:t>
            </a:r>
            <a:r>
              <a:rPr lang="es-EC" sz="1200" kern="1200" dirty="0" err="1" smtClean="0">
                <a:solidFill>
                  <a:schemeClr val="tx1"/>
                </a:solidFill>
                <a:latin typeface="+mn-lt"/>
                <a:ea typeface="+mn-ea"/>
                <a:cs typeface="+mn-cs"/>
              </a:rPr>
              <a:t>extensométricas</a:t>
            </a:r>
            <a:r>
              <a:rPr lang="es-EC" sz="1200" kern="1200" dirty="0" smtClean="0">
                <a:solidFill>
                  <a:schemeClr val="tx1"/>
                </a:solidFill>
                <a:latin typeface="+mn-lt"/>
                <a:ea typeface="+mn-ea"/>
                <a:cs typeface="+mn-cs"/>
              </a:rPr>
              <a:t>, que es la sensibilidad de elongación o llamado simplemente factor de galga (G). El factor de galga es definido como la relación de variación fraccional de resistencia eléctrica y la variación fraccional de longitud, como se describe en la ecuación</a:t>
            </a:r>
            <a:r>
              <a:rPr lang="es-EC" sz="1200" kern="1200" baseline="0" dirty="0" smtClean="0">
                <a:solidFill>
                  <a:schemeClr val="tx1"/>
                </a:solidFill>
                <a:latin typeface="+mn-lt"/>
                <a:ea typeface="+mn-ea"/>
                <a:cs typeface="+mn-cs"/>
              </a:rPr>
              <a:t> de la figura.</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Existen dos clases básicas de galgas </a:t>
            </a:r>
            <a:r>
              <a:rPr lang="es-EC" sz="1200" kern="1200" dirty="0" err="1" smtClean="0">
                <a:solidFill>
                  <a:schemeClr val="tx1"/>
                </a:solidFill>
                <a:latin typeface="+mn-lt"/>
                <a:ea typeface="+mn-ea"/>
                <a:cs typeface="+mn-cs"/>
              </a:rPr>
              <a:t>extensométricas</a:t>
            </a:r>
            <a:r>
              <a:rPr lang="es-EC" sz="1200" kern="1200" dirty="0" smtClean="0">
                <a:solidFill>
                  <a:schemeClr val="tx1"/>
                </a:solidFill>
                <a:latin typeface="+mn-lt"/>
                <a:ea typeface="+mn-ea"/>
                <a:cs typeface="+mn-cs"/>
              </a:rPr>
              <a:t>: Galgas metálicas o de hilo conductor y Galga semiconductora. Las aleaciones metálicas tienen la ventaja de un bajo coeficiente de temperatura. Para la elección de un determinado tipo de galga se debe considerar algunos factores como el tipo de información que se va obtener de las mediciones, material y lugar sobre el cual se va a medir.</a:t>
            </a:r>
          </a:p>
          <a:p>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8</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PIC 16F877A tiene un convertidor analógico digital de 10 bits. La ecuación que utiliza el convertidor del PIC, empleada en el cálculo de la conversión es la siguiente.</a:t>
            </a:r>
          </a:p>
          <a:p>
            <a:endParaRPr lang="es-EC" dirty="0"/>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14</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686671D-EF14-4286-91FD-AC9A64D55FA2}" type="slidenum">
              <a:rPr lang="es-EC" smtClean="0"/>
              <a:pPr/>
              <a:t>20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990600" y="152400"/>
            <a:ext cx="7772400" cy="1143000"/>
          </a:xfr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9906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9530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half" idx="3"/>
          </p:nvPr>
        </p:nvSpPr>
        <p:spPr>
          <a:xfrm>
            <a:off x="9906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fecha"/>
          <p:cNvSpPr>
            <a:spLocks noGrp="1"/>
          </p:cNvSpPr>
          <p:nvPr>
            <p:ph type="dt" sz="half" idx="10"/>
          </p:nvPr>
        </p:nvSpPr>
        <p:spPr>
          <a:xfrm>
            <a:off x="685800" y="6400800"/>
            <a:ext cx="1905000" cy="457200"/>
          </a:xfrm>
        </p:spPr>
        <p:txBody>
          <a:bodyPr/>
          <a:lstStyle>
            <a:lvl1pPr>
              <a:defRPr/>
            </a:lvl1pPr>
          </a:lstStyle>
          <a:p>
            <a:fld id="{D11CEC93-3CE9-4076-9DA9-9760CB6D3F9D}" type="datetime1">
              <a:rPr lang="en-US"/>
              <a:pPr/>
              <a:t>8/2/2011</a:t>
            </a:fld>
            <a:endParaRPr lang="en-US"/>
          </a:p>
        </p:txBody>
      </p:sp>
      <p:sp>
        <p:nvSpPr>
          <p:cNvPr id="7" name="6 Marcador de número de diapositiva"/>
          <p:cNvSpPr>
            <a:spLocks noGrp="1"/>
          </p:cNvSpPr>
          <p:nvPr>
            <p:ph type="sldNum" sz="quarter" idx="11"/>
          </p:nvPr>
        </p:nvSpPr>
        <p:spPr>
          <a:xfrm>
            <a:off x="7010400" y="6477000"/>
            <a:ext cx="1905000" cy="457200"/>
          </a:xfrm>
        </p:spPr>
        <p:txBody>
          <a:bodyPr/>
          <a:lstStyle>
            <a:lvl1pPr>
              <a:defRPr/>
            </a:lvl1pPr>
          </a:lstStyle>
          <a:p>
            <a:fld id="{8D74B993-BECB-497C-8ED0-5C45C9B242CE}"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8" name="7 Marcador de número de diapositiva"/>
          <p:cNvSpPr>
            <a:spLocks noGrp="1"/>
          </p:cNvSpPr>
          <p:nvPr>
            <p:ph type="sldNum" sz="quarter" idx="11"/>
          </p:nvPr>
        </p:nvSpPr>
        <p:spPr/>
        <p:txBody>
          <a:bodyPr/>
          <a:lstStyle/>
          <a:p>
            <a:fld id="{A2E71947-F12B-4447-B2A3-F165594674BB}"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81583FC-D931-4083-A83C-C6AC31E72C23}" type="datetimeFigureOut">
              <a:rPr lang="es-EC" smtClean="0"/>
              <a:pPr/>
              <a:t>02/08/2011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A2E71947-F12B-4447-B2A3-F165594674B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581583FC-D931-4083-A83C-C6AC31E72C23}" type="datetimeFigureOut">
              <a:rPr lang="es-EC" smtClean="0"/>
              <a:pPr/>
              <a:t>02/08/2011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2E71947-F12B-4447-B2A3-F165594674B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81583FC-D931-4083-A83C-C6AC31E72C23}" type="datetimeFigureOut">
              <a:rPr lang="es-EC" smtClean="0"/>
              <a:pPr/>
              <a:t>02/08/2011</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E71947-F12B-4447-B2A3-F165594674BB}"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548680"/>
            <a:ext cx="8532440" cy="492443"/>
          </a:xfrm>
          <a:noFill/>
        </p:spPr>
        <p:txBody>
          <a:bodyPr wrap="square" lIns="91440" tIns="45720" rIns="91440" bIns="45720">
            <a:spAutoFit/>
          </a:bodyPr>
          <a:lstStyle/>
          <a:p>
            <a:pPr algn="ctr"/>
            <a:r>
              <a:rPr lang="es-EC" sz="2600" b="1" dirty="0" smtClean="0">
                <a:solidFill>
                  <a:schemeClr val="tx2"/>
                </a:solidFill>
                <a:effectLst>
                  <a:outerShdw blurRad="38100" dist="38100" dir="2700000" algn="tl">
                    <a:srgbClr val="000000"/>
                  </a:outerShdw>
                </a:effectLst>
                <a:latin typeface="Tahoma" pitchFamily="34" charset="0"/>
                <a:ea typeface="Tahoma" pitchFamily="34" charset="0"/>
                <a:cs typeface="Tahoma" pitchFamily="34" charset="0"/>
              </a:rPr>
              <a:t>ESCUELA SUPERIOR POLITÉCNICA DEL LITORAL</a:t>
            </a:r>
          </a:p>
        </p:txBody>
      </p:sp>
      <p:sp>
        <p:nvSpPr>
          <p:cNvPr id="9" name="8 Rectángulo"/>
          <p:cNvSpPr/>
          <p:nvPr/>
        </p:nvSpPr>
        <p:spPr>
          <a:xfrm>
            <a:off x="1187624" y="2420888"/>
            <a:ext cx="7488832" cy="430887"/>
          </a:xfrm>
          <a:prstGeom prst="rect">
            <a:avLst/>
          </a:prstGeom>
        </p:spPr>
        <p:txBody>
          <a:bodyPr wrap="square">
            <a:spAutoFit/>
          </a:bodyPr>
          <a:lstStyle/>
          <a:p>
            <a:pPr algn="ctr">
              <a:spcBef>
                <a:spcPct val="0"/>
              </a:spcBef>
              <a:buClrTx/>
              <a:buSzTx/>
              <a:buFontTx/>
              <a:buNone/>
            </a:pPr>
            <a:r>
              <a:rPr lang="es-EC" sz="2200" b="1" dirty="0">
                <a:solidFill>
                  <a:schemeClr val="tx2"/>
                </a:solidFill>
                <a:effectLst>
                  <a:outerShdw blurRad="38100" dist="38100" dir="2700000" algn="tl">
                    <a:srgbClr val="000000"/>
                  </a:outerShdw>
                </a:effectLst>
                <a:latin typeface="Arial" pitchFamily="34" charset="0"/>
                <a:cs typeface="Arial" pitchFamily="34" charset="0"/>
              </a:rPr>
              <a:t>Facultad de Ingeniería Eléctrica y Computación</a:t>
            </a:r>
          </a:p>
        </p:txBody>
      </p:sp>
      <p:sp>
        <p:nvSpPr>
          <p:cNvPr id="10" name="9 Rectángulo"/>
          <p:cNvSpPr/>
          <p:nvPr/>
        </p:nvSpPr>
        <p:spPr>
          <a:xfrm>
            <a:off x="1547664" y="4077072"/>
            <a:ext cx="6840760" cy="1754326"/>
          </a:xfrm>
          <a:prstGeom prst="rect">
            <a:avLst/>
          </a:prstGeom>
        </p:spPr>
        <p:txBody>
          <a:bodyPr wrap="square">
            <a:spAutoFit/>
          </a:bodyPr>
          <a:lstStyle/>
          <a:p>
            <a:pPr algn="just">
              <a:lnSpc>
                <a:spcPct val="150000"/>
              </a:lnSpc>
            </a:pPr>
            <a:r>
              <a:rPr lang="es-EC" dirty="0" smtClean="0">
                <a:latin typeface="Arial" pitchFamily="34" charset="0"/>
                <a:cs typeface="Arial" pitchFamily="34" charset="0"/>
              </a:rPr>
              <a:t>  </a:t>
            </a:r>
          </a:p>
          <a:p>
            <a:pPr algn="just">
              <a:lnSpc>
                <a:spcPct val="150000"/>
              </a:lnSpc>
            </a:pPr>
            <a:endParaRPr lang="es-EC" dirty="0" smtClean="0">
              <a:latin typeface="Arial" pitchFamily="34" charset="0"/>
              <a:cs typeface="Arial" pitchFamily="34" charset="0"/>
            </a:endParaRPr>
          </a:p>
          <a:p>
            <a:pPr algn="r">
              <a:lnSpc>
                <a:spcPct val="150000"/>
              </a:lnSpc>
              <a:buFont typeface="Wingdings" pitchFamily="2" charset="2"/>
              <a:buChar char="Ø"/>
            </a:pPr>
            <a:r>
              <a:rPr lang="es-EC" dirty="0" smtClean="0">
                <a:latin typeface="Arial" pitchFamily="34" charset="0"/>
                <a:cs typeface="Arial" pitchFamily="34" charset="0"/>
              </a:rPr>
              <a:t>  José Israel Orellana García</a:t>
            </a:r>
          </a:p>
          <a:p>
            <a:pPr algn="r">
              <a:lnSpc>
                <a:spcPct val="150000"/>
              </a:lnSpc>
              <a:buFont typeface="Wingdings" pitchFamily="2" charset="2"/>
              <a:buChar char="Ø"/>
            </a:pPr>
            <a:r>
              <a:rPr lang="es-EC" dirty="0" smtClean="0">
                <a:latin typeface="Arial" pitchFamily="34" charset="0"/>
                <a:cs typeface="Arial" pitchFamily="34" charset="0"/>
              </a:rPr>
              <a:t>    David Héctor Tello Salazar</a:t>
            </a:r>
          </a:p>
        </p:txBody>
      </p:sp>
      <p:pic>
        <p:nvPicPr>
          <p:cNvPr id="11" name="10 Imagen" descr="logo espol.jpg"/>
          <p:cNvPicPr>
            <a:picLocks noChangeAspect="1"/>
          </p:cNvPicPr>
          <p:nvPr/>
        </p:nvPicPr>
        <p:blipFill>
          <a:blip r:embed="rId2" cstate="print"/>
          <a:stretch>
            <a:fillRect/>
          </a:stretch>
        </p:blipFill>
        <p:spPr>
          <a:xfrm>
            <a:off x="3995936" y="1124744"/>
            <a:ext cx="1173485" cy="1173485"/>
          </a:xfrm>
          <a:prstGeom prst="rect">
            <a:avLst/>
          </a:prstGeom>
        </p:spPr>
      </p:pic>
      <p:sp>
        <p:nvSpPr>
          <p:cNvPr id="7" name="6 Rectángulo"/>
          <p:cNvSpPr/>
          <p:nvPr/>
        </p:nvSpPr>
        <p:spPr>
          <a:xfrm>
            <a:off x="590055" y="3212976"/>
            <a:ext cx="8553945" cy="1107996"/>
          </a:xfrm>
          <a:prstGeom prst="rect">
            <a:avLst/>
          </a:prstGeom>
          <a:noFill/>
        </p:spPr>
        <p:txBody>
          <a:bodyPr wrap="none" lIns="91440" tIns="45720" rIns="91440" bIns="45720">
            <a:spAutoFit/>
          </a:bodyPr>
          <a:lstStyle/>
          <a:p>
            <a:pPr algn="just">
              <a:lnSpc>
                <a:spcPct val="150000"/>
              </a:lnSpc>
            </a:pPr>
            <a:r>
              <a:rPr lang="es-EC" sz="2200" b="1" dirty="0" smtClean="0">
                <a:solidFill>
                  <a:schemeClr val="tx2"/>
                </a:solidFill>
                <a:effectLst>
                  <a:outerShdw blurRad="38100" dist="38100" dir="2700000" algn="tl">
                    <a:srgbClr val="000000"/>
                  </a:outerShdw>
                </a:effectLst>
                <a:latin typeface="Arial" pitchFamily="34" charset="0"/>
                <a:cs typeface="Arial" pitchFamily="34" charset="0"/>
              </a:rPr>
              <a:t>“Medición de Esfuerzos y Deformaciones en Barras Metálicas </a:t>
            </a:r>
          </a:p>
          <a:p>
            <a:pPr algn="ctr">
              <a:lnSpc>
                <a:spcPct val="150000"/>
              </a:lnSpc>
            </a:pPr>
            <a:r>
              <a:rPr lang="es-EC" sz="2200" b="1" dirty="0" smtClean="0">
                <a:solidFill>
                  <a:schemeClr val="tx2"/>
                </a:solidFill>
                <a:effectLst>
                  <a:outerShdw blurRad="38100" dist="38100" dir="2700000" algn="tl">
                    <a:srgbClr val="000000"/>
                  </a:outerShdw>
                </a:effectLst>
                <a:latin typeface="Arial" pitchFamily="34" charset="0"/>
                <a:cs typeface="Arial" pitchFamily="34" charset="0"/>
              </a:rPr>
              <a:t>Utilizando Galgas Extensométricas.”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280920" cy="1143000"/>
          </a:xfrm>
        </p:spPr>
        <p:txBody>
          <a:bodyPr>
            <a:noAutofit/>
          </a:bodyPr>
          <a:lstStyle/>
          <a:p>
            <a:pPr algn="ctr"/>
            <a:r>
              <a:rPr lang="en-US" sz="3600" dirty="0" smtClean="0">
                <a:latin typeface="Tahoma" pitchFamily="34" charset="0"/>
                <a:ea typeface="Tahoma" pitchFamily="34" charset="0"/>
                <a:cs typeface="Tahoma" pitchFamily="34" charset="0"/>
              </a:rPr>
              <a:t>ANÁLISIS DEL </a:t>
            </a:r>
            <a:r>
              <a:rPr lang="es-ES" altLang="zh-CN" sz="3600" dirty="0" smtClean="0">
                <a:latin typeface="Tahoma" pitchFamily="34" charset="0"/>
                <a:ea typeface="Tahoma" pitchFamily="34" charset="0"/>
                <a:cs typeface="Tahoma" pitchFamily="34" charset="0"/>
              </a:rPr>
              <a:t>DISEÑO</a:t>
            </a:r>
            <a:r>
              <a:rPr lang="en-US" altLang="zh-CN"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DEL CIRCUITO.</a:t>
            </a:r>
            <a:endParaRPr lang="es-EC" sz="3600" dirty="0">
              <a:latin typeface="Tahoma" pitchFamily="34" charset="0"/>
              <a:ea typeface="Tahoma" pitchFamily="34" charset="0"/>
              <a:cs typeface="Tahoma" pitchFamily="34" charset="0"/>
            </a:endParaRPr>
          </a:p>
        </p:txBody>
      </p:sp>
      <p:pic>
        <p:nvPicPr>
          <p:cNvPr id="4" name="3 Marcador de contenido" descr="filtro y galgas.bmp"/>
          <p:cNvPicPr>
            <a:picLocks noGrp="1" noChangeAspect="1"/>
          </p:cNvPicPr>
          <p:nvPr>
            <p:ph idx="1"/>
          </p:nvPr>
        </p:nvPicPr>
        <p:blipFill>
          <a:blip r:embed="rId2" cstate="print"/>
          <a:stretch>
            <a:fillRect/>
          </a:stretch>
        </p:blipFill>
        <p:spPr>
          <a:xfrm>
            <a:off x="328056" y="1628800"/>
            <a:ext cx="8613428" cy="468052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36904" cy="1143000"/>
          </a:xfrm>
        </p:spPr>
        <p:txBody>
          <a:bodyPr>
            <a:noAutofit/>
          </a:bodyPr>
          <a:lstStyle/>
          <a:p>
            <a:pPr algn="ctr"/>
            <a:r>
              <a:rPr lang="en-US" sz="3600" dirty="0" smtClean="0">
                <a:latin typeface="Tahoma" pitchFamily="34" charset="0"/>
                <a:ea typeface="Tahoma" pitchFamily="34" charset="0"/>
                <a:cs typeface="Tahoma" pitchFamily="34" charset="0"/>
              </a:rPr>
              <a:t>ANÁLISIS DEL </a:t>
            </a:r>
            <a:r>
              <a:rPr lang="es-ES" altLang="zh-CN" sz="3600" dirty="0" smtClean="0">
                <a:latin typeface="Tahoma" pitchFamily="34" charset="0"/>
                <a:ea typeface="Tahoma" pitchFamily="34" charset="0"/>
                <a:cs typeface="Tahoma" pitchFamily="34" charset="0"/>
              </a:rPr>
              <a:t>DISEÑO</a:t>
            </a:r>
            <a:r>
              <a:rPr lang="en-US" altLang="zh-CN"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DEL CIRCUITO.</a:t>
            </a:r>
            <a:endParaRPr lang="es-EC" sz="3600" dirty="0">
              <a:latin typeface="Tahoma" pitchFamily="34" charset="0"/>
              <a:ea typeface="Tahoma" pitchFamily="34" charset="0"/>
              <a:cs typeface="Tahoma" pitchFamily="34" charset="0"/>
            </a:endParaRPr>
          </a:p>
        </p:txBody>
      </p:sp>
      <p:pic>
        <p:nvPicPr>
          <p:cNvPr id="4" name="3 Marcador de contenido" descr="pic y lcd.bmp"/>
          <p:cNvPicPr>
            <a:picLocks noGrp="1" noChangeAspect="1"/>
          </p:cNvPicPr>
          <p:nvPr>
            <p:ph idx="1"/>
          </p:nvPr>
        </p:nvPicPr>
        <p:blipFill>
          <a:blip r:embed="rId2" cstate="print"/>
          <a:stretch>
            <a:fillRect/>
          </a:stretch>
        </p:blipFill>
        <p:spPr>
          <a:xfrm>
            <a:off x="251520" y="1556792"/>
            <a:ext cx="8640960" cy="475252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2656"/>
            <a:ext cx="7467600" cy="1143000"/>
          </a:xfrm>
        </p:spPr>
        <p:txBody>
          <a:bodyPr>
            <a:normAutofit/>
          </a:bodyPr>
          <a:lstStyle/>
          <a:p>
            <a:pPr algn="ctr"/>
            <a:r>
              <a:rPr lang="en-US" sz="3600" dirty="0" smtClean="0">
                <a:latin typeface="Tahoma" pitchFamily="34" charset="0"/>
                <a:ea typeface="Tahoma" pitchFamily="34" charset="0"/>
                <a:cs typeface="Tahoma" pitchFamily="34" charset="0"/>
              </a:rPr>
              <a:t>ANÁLISIS DE LA PROGRAMACIÓN.</a:t>
            </a:r>
            <a:endParaRPr lang="es-EC" sz="3600" dirty="0">
              <a:latin typeface="Tahoma" pitchFamily="34" charset="0"/>
              <a:ea typeface="Tahoma" pitchFamily="34" charset="0"/>
              <a:cs typeface="Tahoma" pitchFamily="34" charset="0"/>
            </a:endParaRPr>
          </a:p>
        </p:txBody>
      </p:sp>
      <p:pic>
        <p:nvPicPr>
          <p:cNvPr id="32769" name="Picture 1" descr="C:\Users\user\Desktop\PRESENTACIÓN DEL PROYECTO\IMAGENES DE LA PRESENTACIÓN\MikroC_Logo.gif"/>
          <p:cNvPicPr>
            <a:picLocks noChangeAspect="1" noChangeArrowheads="1"/>
          </p:cNvPicPr>
          <p:nvPr/>
        </p:nvPicPr>
        <p:blipFill>
          <a:blip r:embed="rId2" cstate="print"/>
          <a:srcRect/>
          <a:stretch>
            <a:fillRect/>
          </a:stretch>
        </p:blipFill>
        <p:spPr bwMode="auto">
          <a:xfrm>
            <a:off x="251520" y="404664"/>
            <a:ext cx="1143000" cy="1133475"/>
          </a:xfrm>
          <a:prstGeom prst="rect">
            <a:avLst/>
          </a:prstGeom>
          <a:noFill/>
        </p:spPr>
      </p:pic>
      <p:sp>
        <p:nvSpPr>
          <p:cNvPr id="6" name="5 Rectángulo"/>
          <p:cNvSpPr/>
          <p:nvPr/>
        </p:nvSpPr>
        <p:spPr>
          <a:xfrm>
            <a:off x="3203848" y="1484784"/>
            <a:ext cx="3312368" cy="430887"/>
          </a:xfrm>
          <a:prstGeom prst="rect">
            <a:avLst/>
          </a:prstGeom>
        </p:spPr>
        <p:txBody>
          <a:bodyPr wrap="square">
            <a:spAutoFit/>
          </a:bodyPr>
          <a:lstStyle/>
          <a:p>
            <a:r>
              <a:rPr lang="es-EC" sz="2200" b="1" dirty="0" smtClean="0">
                <a:latin typeface="Tahoma" pitchFamily="34" charset="0"/>
                <a:ea typeface="Tahoma" pitchFamily="34" charset="0"/>
                <a:cs typeface="Tahoma" pitchFamily="34" charset="0"/>
              </a:rPr>
              <a:t>Programa Principal</a:t>
            </a:r>
            <a:endParaRPr lang="es-EC" sz="2200" dirty="0">
              <a:latin typeface="Tahoma" pitchFamily="34" charset="0"/>
              <a:ea typeface="Tahoma" pitchFamily="34" charset="0"/>
              <a:cs typeface="Tahoma" pitchFamily="34" charset="0"/>
            </a:endParaRPr>
          </a:p>
        </p:txBody>
      </p:sp>
      <p:pic>
        <p:nvPicPr>
          <p:cNvPr id="32771" name="Picture 3"/>
          <p:cNvPicPr>
            <a:picLocks noChangeAspect="1" noChangeArrowheads="1"/>
          </p:cNvPicPr>
          <p:nvPr/>
        </p:nvPicPr>
        <p:blipFill>
          <a:blip r:embed="rId3" cstate="print"/>
          <a:srcRect/>
          <a:stretch>
            <a:fillRect/>
          </a:stretch>
        </p:blipFill>
        <p:spPr bwMode="auto">
          <a:xfrm>
            <a:off x="683568" y="1988840"/>
            <a:ext cx="3381375" cy="3762375"/>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5436096" y="2204864"/>
            <a:ext cx="2419350" cy="1581150"/>
          </a:xfrm>
          <a:prstGeom prst="rect">
            <a:avLst/>
          </a:prstGeom>
          <a:noFill/>
          <a:ln w="9525">
            <a:noFill/>
            <a:miter lim="800000"/>
            <a:headEnd/>
            <a:tailEnd/>
          </a:ln>
        </p:spPr>
      </p:pic>
      <p:cxnSp>
        <p:nvCxnSpPr>
          <p:cNvPr id="11" name="10 Forma"/>
          <p:cNvCxnSpPr>
            <a:stCxn id="32771" idx="2"/>
            <a:endCxn id="32772" idx="0"/>
          </p:cNvCxnSpPr>
          <p:nvPr/>
        </p:nvCxnSpPr>
        <p:spPr>
          <a:xfrm rot="5400000" flipH="1" flipV="1">
            <a:off x="2736837" y="1842282"/>
            <a:ext cx="3546351" cy="4271515"/>
          </a:xfrm>
          <a:prstGeom prst="bentConnector5">
            <a:avLst>
              <a:gd name="adj1" fmla="val -6446"/>
              <a:gd name="adj2" fmla="val 55630"/>
              <a:gd name="adj3" fmla="val 10644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5652120" y="4293096"/>
            <a:ext cx="2103974" cy="369332"/>
          </a:xfrm>
          <a:prstGeom prst="rect">
            <a:avLst/>
          </a:prstGeom>
        </p:spPr>
        <p:txBody>
          <a:bodyPr wrap="none">
            <a:spAutoFit/>
          </a:bodyPr>
          <a:lstStyle/>
          <a:p>
            <a:r>
              <a:rPr lang="es-EC" dirty="0" smtClean="0">
                <a:latin typeface="Tahoma" pitchFamily="34" charset="0"/>
                <a:ea typeface="Tahoma" pitchFamily="34" charset="0"/>
                <a:cs typeface="Tahoma" pitchFamily="34" charset="0"/>
              </a:rPr>
              <a:t>Variables Globales</a:t>
            </a:r>
            <a:endParaRPr lang="es-EC" dirty="0">
              <a:latin typeface="Tahoma" pitchFamily="34" charset="0"/>
              <a:ea typeface="Tahoma" pitchFamily="34" charset="0"/>
              <a:cs typeface="Tahoma" pitchFamily="34" charset="0"/>
            </a:endParaRPr>
          </a:p>
        </p:txBody>
      </p:sp>
      <p:pic>
        <p:nvPicPr>
          <p:cNvPr id="32773" name="Picture 5"/>
          <p:cNvPicPr>
            <a:picLocks noChangeAspect="1" noChangeArrowheads="1"/>
          </p:cNvPicPr>
          <p:nvPr/>
        </p:nvPicPr>
        <p:blipFill>
          <a:blip r:embed="rId5" cstate="print"/>
          <a:srcRect/>
          <a:stretch>
            <a:fillRect/>
          </a:stretch>
        </p:blipFill>
        <p:spPr bwMode="auto">
          <a:xfrm>
            <a:off x="5076056" y="4725144"/>
            <a:ext cx="3502834" cy="834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2656"/>
            <a:ext cx="7467600" cy="1143000"/>
          </a:xfrm>
        </p:spPr>
        <p:txBody>
          <a:bodyPr>
            <a:normAutofit/>
          </a:bodyPr>
          <a:lstStyle/>
          <a:p>
            <a:pPr algn="ctr"/>
            <a:r>
              <a:rPr lang="en-US" sz="3600" dirty="0" smtClean="0">
                <a:latin typeface="Tahoma" pitchFamily="34" charset="0"/>
                <a:ea typeface="Tahoma" pitchFamily="34" charset="0"/>
                <a:cs typeface="Tahoma" pitchFamily="34" charset="0"/>
              </a:rPr>
              <a:t>ANÁLISIS DE LA PROGRAMACIÓN.</a:t>
            </a:r>
            <a:endParaRPr lang="es-EC" sz="3600" dirty="0">
              <a:latin typeface="Tahoma" pitchFamily="34" charset="0"/>
              <a:ea typeface="Tahoma" pitchFamily="34" charset="0"/>
              <a:cs typeface="Tahoma" pitchFamily="34" charset="0"/>
            </a:endParaRPr>
          </a:p>
        </p:txBody>
      </p:sp>
      <p:pic>
        <p:nvPicPr>
          <p:cNvPr id="32769" name="Picture 1" descr="C:\Users\user\Desktop\PRESENTACIÓN DEL PROYECTO\IMAGENES DE LA PRESENTACIÓN\MikroC_Logo.gif"/>
          <p:cNvPicPr>
            <a:picLocks noChangeAspect="1" noChangeArrowheads="1"/>
          </p:cNvPicPr>
          <p:nvPr/>
        </p:nvPicPr>
        <p:blipFill>
          <a:blip r:embed="rId2" cstate="print"/>
          <a:srcRect/>
          <a:stretch>
            <a:fillRect/>
          </a:stretch>
        </p:blipFill>
        <p:spPr bwMode="auto">
          <a:xfrm>
            <a:off x="251520" y="404664"/>
            <a:ext cx="1143000" cy="1133475"/>
          </a:xfrm>
          <a:prstGeom prst="rect">
            <a:avLst/>
          </a:prstGeom>
          <a:noFill/>
        </p:spPr>
      </p:pic>
      <p:sp>
        <p:nvSpPr>
          <p:cNvPr id="5" name="4 Rectángulo"/>
          <p:cNvSpPr/>
          <p:nvPr/>
        </p:nvSpPr>
        <p:spPr>
          <a:xfrm>
            <a:off x="755576" y="1844824"/>
            <a:ext cx="3321102" cy="400110"/>
          </a:xfrm>
          <a:prstGeom prst="rect">
            <a:avLst/>
          </a:prstGeom>
        </p:spPr>
        <p:txBody>
          <a:bodyPr wrap="none">
            <a:spAutoFit/>
          </a:bodyPr>
          <a:lstStyle/>
          <a:p>
            <a:r>
              <a:rPr lang="en-US" sz="2000" dirty="0" smtClean="0">
                <a:latin typeface="Tahoma" pitchFamily="34" charset="0"/>
                <a:ea typeface="Tahoma" pitchFamily="34" charset="0"/>
                <a:cs typeface="Tahoma" pitchFamily="34" charset="0"/>
              </a:rPr>
              <a:t>Conexiones del Módulo LCD</a:t>
            </a:r>
            <a:endParaRPr lang="es-EC" sz="2000" dirty="0">
              <a:latin typeface="Tahoma" pitchFamily="34" charset="0"/>
              <a:ea typeface="Tahoma" pitchFamily="34" charset="0"/>
              <a:cs typeface="Tahoma" pitchFamily="34" charset="0"/>
            </a:endParaRPr>
          </a:p>
        </p:txBody>
      </p:sp>
      <p:sp>
        <p:nvSpPr>
          <p:cNvPr id="8" name="7 Rectángulo"/>
          <p:cNvSpPr/>
          <p:nvPr/>
        </p:nvSpPr>
        <p:spPr>
          <a:xfrm>
            <a:off x="5004048" y="4293096"/>
            <a:ext cx="3124573" cy="400110"/>
          </a:xfrm>
          <a:prstGeom prst="rect">
            <a:avLst/>
          </a:prstGeom>
        </p:spPr>
        <p:txBody>
          <a:bodyPr wrap="none">
            <a:spAutoFit/>
          </a:bodyPr>
          <a:lstStyle/>
          <a:p>
            <a:r>
              <a:rPr lang="es-EC" sz="2000" dirty="0" smtClean="0">
                <a:latin typeface="Tahoma" pitchFamily="34" charset="0"/>
                <a:ea typeface="Tahoma" pitchFamily="34" charset="0"/>
                <a:cs typeface="Tahoma" pitchFamily="34" charset="0"/>
              </a:rPr>
              <a:t>Función Mensaje de Inicio</a:t>
            </a:r>
            <a:endParaRPr lang="es-EC" sz="2000" dirty="0">
              <a:latin typeface="Tahoma" pitchFamily="34" charset="0"/>
              <a:ea typeface="Tahoma" pitchFamily="34" charset="0"/>
              <a:cs typeface="Tahoma" pitchFamily="34" charset="0"/>
            </a:endParaRPr>
          </a:p>
        </p:txBody>
      </p:sp>
      <p:sp>
        <p:nvSpPr>
          <p:cNvPr id="9" name="8 Rectángulo"/>
          <p:cNvSpPr/>
          <p:nvPr/>
        </p:nvSpPr>
        <p:spPr>
          <a:xfrm>
            <a:off x="4932040" y="1412776"/>
            <a:ext cx="3044744" cy="400110"/>
          </a:xfrm>
          <a:prstGeom prst="rect">
            <a:avLst/>
          </a:prstGeom>
        </p:spPr>
        <p:txBody>
          <a:bodyPr wrap="none">
            <a:spAutoFit/>
          </a:bodyPr>
          <a:lstStyle/>
          <a:p>
            <a:r>
              <a:rPr lang="es-EC" sz="2000" dirty="0" smtClean="0">
                <a:latin typeface="Tahoma" pitchFamily="34" charset="0"/>
                <a:ea typeface="Tahoma" pitchFamily="34" charset="0"/>
                <a:cs typeface="Tahoma" pitchFamily="34" charset="0"/>
              </a:rPr>
              <a:t>Función Inicio de Puertos</a:t>
            </a:r>
          </a:p>
        </p:txBody>
      </p:sp>
      <p:pic>
        <p:nvPicPr>
          <p:cNvPr id="56324" name="Picture 4"/>
          <p:cNvPicPr>
            <a:picLocks noChangeAspect="1" noChangeArrowheads="1"/>
          </p:cNvPicPr>
          <p:nvPr/>
        </p:nvPicPr>
        <p:blipFill>
          <a:blip r:embed="rId3" cstate="print"/>
          <a:srcRect/>
          <a:stretch>
            <a:fillRect/>
          </a:stretch>
        </p:blipFill>
        <p:spPr bwMode="auto">
          <a:xfrm>
            <a:off x="5292080" y="4725144"/>
            <a:ext cx="2276475" cy="1838325"/>
          </a:xfrm>
          <a:prstGeom prst="rect">
            <a:avLst/>
          </a:prstGeom>
          <a:noFill/>
          <a:ln w="9525">
            <a:noFill/>
            <a:miter lim="800000"/>
            <a:headEnd/>
            <a:tailEnd/>
          </a:ln>
        </p:spPr>
      </p:pic>
      <p:pic>
        <p:nvPicPr>
          <p:cNvPr id="56325" name="Picture 5"/>
          <p:cNvPicPr>
            <a:picLocks noChangeAspect="1" noChangeArrowheads="1"/>
          </p:cNvPicPr>
          <p:nvPr/>
        </p:nvPicPr>
        <p:blipFill>
          <a:blip r:embed="rId4" cstate="print"/>
          <a:srcRect/>
          <a:stretch>
            <a:fillRect/>
          </a:stretch>
        </p:blipFill>
        <p:spPr bwMode="auto">
          <a:xfrm>
            <a:off x="899592" y="2492896"/>
            <a:ext cx="3024336" cy="2545737"/>
          </a:xfrm>
          <a:prstGeom prst="rect">
            <a:avLst/>
          </a:prstGeom>
          <a:noFill/>
          <a:ln w="9525">
            <a:noFill/>
            <a:miter lim="800000"/>
            <a:headEnd/>
            <a:tailEnd/>
          </a:ln>
        </p:spPr>
      </p:pic>
      <p:pic>
        <p:nvPicPr>
          <p:cNvPr id="56326" name="Picture 6"/>
          <p:cNvPicPr>
            <a:picLocks noChangeAspect="1" noChangeArrowheads="1"/>
          </p:cNvPicPr>
          <p:nvPr/>
        </p:nvPicPr>
        <p:blipFill>
          <a:blip r:embed="rId5" cstate="print"/>
          <a:srcRect/>
          <a:stretch>
            <a:fillRect/>
          </a:stretch>
        </p:blipFill>
        <p:spPr bwMode="auto">
          <a:xfrm>
            <a:off x="5292080" y="2060848"/>
            <a:ext cx="18954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332656"/>
            <a:ext cx="7467600" cy="1143000"/>
          </a:xfrm>
        </p:spPr>
        <p:txBody>
          <a:bodyPr>
            <a:normAutofit/>
          </a:bodyPr>
          <a:lstStyle/>
          <a:p>
            <a:pPr algn="ctr"/>
            <a:r>
              <a:rPr lang="en-US" sz="3600" dirty="0" smtClean="0">
                <a:latin typeface="Tahoma" pitchFamily="34" charset="0"/>
                <a:ea typeface="Tahoma" pitchFamily="34" charset="0"/>
                <a:cs typeface="Tahoma" pitchFamily="34" charset="0"/>
              </a:rPr>
              <a:t>ANÁLISIS DE LA PROGRAMACIÓN.</a:t>
            </a:r>
            <a:endParaRPr lang="es-EC" sz="3600" dirty="0">
              <a:latin typeface="Tahoma" pitchFamily="34" charset="0"/>
              <a:ea typeface="Tahoma" pitchFamily="34" charset="0"/>
              <a:cs typeface="Tahoma" pitchFamily="34" charset="0"/>
            </a:endParaRPr>
          </a:p>
        </p:txBody>
      </p:sp>
      <p:pic>
        <p:nvPicPr>
          <p:cNvPr id="32769" name="Picture 1" descr="C:\Users\user\Desktop\PRESENTACIÓN DEL PROYECTO\IMAGENES DE LA PRESENTACIÓN\MikroC_Logo.gif"/>
          <p:cNvPicPr>
            <a:picLocks noChangeAspect="1" noChangeArrowheads="1"/>
          </p:cNvPicPr>
          <p:nvPr/>
        </p:nvPicPr>
        <p:blipFill>
          <a:blip r:embed="rId3" cstate="print"/>
          <a:srcRect/>
          <a:stretch>
            <a:fillRect/>
          </a:stretch>
        </p:blipFill>
        <p:spPr bwMode="auto">
          <a:xfrm>
            <a:off x="251520" y="188640"/>
            <a:ext cx="1143000" cy="1133475"/>
          </a:xfrm>
          <a:prstGeom prst="rect">
            <a:avLst/>
          </a:prstGeom>
          <a:noFill/>
        </p:spPr>
      </p:pic>
      <p:sp>
        <p:nvSpPr>
          <p:cNvPr id="11" name="10 Rectángulo"/>
          <p:cNvSpPr/>
          <p:nvPr/>
        </p:nvSpPr>
        <p:spPr>
          <a:xfrm>
            <a:off x="6300192" y="1556792"/>
            <a:ext cx="2599751" cy="400110"/>
          </a:xfrm>
          <a:prstGeom prst="rect">
            <a:avLst/>
          </a:prstGeom>
        </p:spPr>
        <p:txBody>
          <a:bodyPr wrap="none">
            <a:spAutoFit/>
          </a:bodyPr>
          <a:lstStyle/>
          <a:p>
            <a:r>
              <a:rPr lang="es-EC" sz="2000" dirty="0" smtClean="0">
                <a:latin typeface="Tahoma" pitchFamily="34" charset="0"/>
                <a:ea typeface="Tahoma" pitchFamily="34" charset="0"/>
                <a:cs typeface="Tahoma" pitchFamily="34" charset="0"/>
              </a:rPr>
              <a:t>Función Mostrar Peso</a:t>
            </a:r>
          </a:p>
        </p:txBody>
      </p:sp>
      <p:sp>
        <p:nvSpPr>
          <p:cNvPr id="12" name="11 Rectángulo"/>
          <p:cNvSpPr/>
          <p:nvPr/>
        </p:nvSpPr>
        <p:spPr>
          <a:xfrm>
            <a:off x="3419872" y="1556792"/>
            <a:ext cx="2844433" cy="400110"/>
          </a:xfrm>
          <a:prstGeom prst="rect">
            <a:avLst/>
          </a:prstGeom>
        </p:spPr>
        <p:txBody>
          <a:bodyPr wrap="none">
            <a:spAutoFit/>
          </a:bodyPr>
          <a:lstStyle/>
          <a:p>
            <a:r>
              <a:rPr lang="es-EC" sz="2000" dirty="0" smtClean="0">
                <a:latin typeface="Tahoma" pitchFamily="34" charset="0"/>
                <a:ea typeface="Tahoma" pitchFamily="34" charset="0"/>
                <a:cs typeface="Tahoma" pitchFamily="34" charset="0"/>
              </a:rPr>
              <a:t>Función Mostrar Voltaje</a:t>
            </a:r>
          </a:p>
        </p:txBody>
      </p:sp>
      <p:sp>
        <p:nvSpPr>
          <p:cNvPr id="13" name="12 Rectángulo"/>
          <p:cNvSpPr/>
          <p:nvPr/>
        </p:nvSpPr>
        <p:spPr>
          <a:xfrm>
            <a:off x="539552" y="1484784"/>
            <a:ext cx="2781659" cy="400110"/>
          </a:xfrm>
          <a:prstGeom prst="rect">
            <a:avLst/>
          </a:prstGeom>
        </p:spPr>
        <p:txBody>
          <a:bodyPr wrap="none">
            <a:spAutoFit/>
          </a:bodyPr>
          <a:lstStyle/>
          <a:p>
            <a:r>
              <a:rPr lang="es-EC" sz="2000" dirty="0" smtClean="0">
                <a:latin typeface="Tahoma" pitchFamily="34" charset="0"/>
                <a:ea typeface="Tahoma" pitchFamily="34" charset="0"/>
                <a:cs typeface="Tahoma" pitchFamily="34" charset="0"/>
              </a:rPr>
              <a:t>Función Filtrado Digital</a:t>
            </a:r>
          </a:p>
        </p:txBody>
      </p:sp>
      <p:pic>
        <p:nvPicPr>
          <p:cNvPr id="57346" name="Picture 2"/>
          <p:cNvPicPr>
            <a:picLocks noChangeAspect="1" noChangeArrowheads="1"/>
          </p:cNvPicPr>
          <p:nvPr/>
        </p:nvPicPr>
        <p:blipFill>
          <a:blip r:embed="rId4" cstate="print"/>
          <a:srcRect/>
          <a:stretch>
            <a:fillRect/>
          </a:stretch>
        </p:blipFill>
        <p:spPr bwMode="auto">
          <a:xfrm>
            <a:off x="6228184" y="2132856"/>
            <a:ext cx="2714625" cy="3762375"/>
          </a:xfrm>
          <a:prstGeom prst="rect">
            <a:avLst/>
          </a:prstGeom>
          <a:noFill/>
          <a:ln w="9525">
            <a:noFill/>
            <a:miter lim="800000"/>
            <a:headEnd/>
            <a:tailEnd/>
          </a:ln>
        </p:spPr>
      </p:pic>
      <p:pic>
        <p:nvPicPr>
          <p:cNvPr id="57347" name="Picture 3"/>
          <p:cNvPicPr>
            <a:picLocks noChangeAspect="1" noChangeArrowheads="1"/>
          </p:cNvPicPr>
          <p:nvPr/>
        </p:nvPicPr>
        <p:blipFill>
          <a:blip r:embed="rId5" cstate="print"/>
          <a:srcRect/>
          <a:stretch>
            <a:fillRect/>
          </a:stretch>
        </p:blipFill>
        <p:spPr bwMode="auto">
          <a:xfrm>
            <a:off x="3491880" y="2060848"/>
            <a:ext cx="2557066" cy="2895600"/>
          </a:xfrm>
          <a:prstGeom prst="rect">
            <a:avLst/>
          </a:prstGeom>
          <a:noFill/>
          <a:ln w="9525">
            <a:noFill/>
            <a:miter lim="800000"/>
            <a:headEnd/>
            <a:tailEnd/>
          </a:ln>
        </p:spPr>
      </p:pic>
      <p:pic>
        <p:nvPicPr>
          <p:cNvPr id="57348" name="Picture 4"/>
          <p:cNvPicPr>
            <a:picLocks noChangeAspect="1" noChangeArrowheads="1"/>
          </p:cNvPicPr>
          <p:nvPr/>
        </p:nvPicPr>
        <p:blipFill>
          <a:blip r:embed="rId6" cstate="print"/>
          <a:srcRect/>
          <a:stretch>
            <a:fillRect/>
          </a:stretch>
        </p:blipFill>
        <p:spPr bwMode="auto">
          <a:xfrm>
            <a:off x="179512" y="1988840"/>
            <a:ext cx="3133725" cy="2905125"/>
          </a:xfrm>
          <a:prstGeom prst="rect">
            <a:avLst/>
          </a:prstGeom>
          <a:noFill/>
          <a:ln w="9525">
            <a:noFill/>
            <a:miter lim="800000"/>
            <a:headEnd/>
            <a:tailEnd/>
          </a:ln>
        </p:spPr>
      </p:pic>
      <p:pic>
        <p:nvPicPr>
          <p:cNvPr id="57349" name="Picture 5"/>
          <p:cNvPicPr>
            <a:picLocks noChangeAspect="1" noChangeArrowheads="1"/>
          </p:cNvPicPr>
          <p:nvPr/>
        </p:nvPicPr>
        <p:blipFill>
          <a:blip r:embed="rId7" cstate="print"/>
          <a:srcRect/>
          <a:stretch>
            <a:fillRect/>
          </a:stretch>
        </p:blipFill>
        <p:spPr bwMode="auto">
          <a:xfrm>
            <a:off x="395536" y="5229200"/>
            <a:ext cx="28194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467600" cy="1143000"/>
          </a:xfrm>
        </p:spPr>
        <p:txBody>
          <a:bodyPr>
            <a:normAutofit/>
          </a:bodyPr>
          <a:lstStyle/>
          <a:p>
            <a:pPr algn="ctr"/>
            <a:r>
              <a:rPr lang="es-EC" dirty="0" smtClean="0"/>
              <a:t>Prueba de Funcionamiento</a:t>
            </a:r>
            <a:endParaRPr lang="es-EC" dirty="0">
              <a:latin typeface="Tahoma" pitchFamily="34" charset="0"/>
              <a:ea typeface="Tahoma" pitchFamily="34" charset="0"/>
              <a:cs typeface="Tahoma" pitchFamily="34" charset="0"/>
            </a:endParaRPr>
          </a:p>
        </p:txBody>
      </p:sp>
      <p:pic>
        <p:nvPicPr>
          <p:cNvPr id="6" name="5 Imagen" descr="mediciones de respuesta de la galga.png"/>
          <p:cNvPicPr>
            <a:picLocks noChangeAspect="1"/>
          </p:cNvPicPr>
          <p:nvPr/>
        </p:nvPicPr>
        <p:blipFill>
          <a:blip r:embed="rId2" cstate="print"/>
          <a:stretch>
            <a:fillRect/>
          </a:stretch>
        </p:blipFill>
        <p:spPr>
          <a:xfrm>
            <a:off x="1547664" y="1340768"/>
            <a:ext cx="6211167" cy="46107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467600" cy="1143000"/>
          </a:xfrm>
        </p:spPr>
        <p:txBody>
          <a:bodyPr>
            <a:normAutofit/>
          </a:bodyPr>
          <a:lstStyle/>
          <a:p>
            <a:pPr algn="ctr"/>
            <a:r>
              <a:rPr lang="es-EC" dirty="0" smtClean="0"/>
              <a:t>Prueba de Funcionamiento</a:t>
            </a:r>
            <a:endParaRPr lang="es-EC" dirty="0">
              <a:latin typeface="Tahoma" pitchFamily="34" charset="0"/>
              <a:ea typeface="Tahoma" pitchFamily="34" charset="0"/>
              <a:cs typeface="Tahoma" pitchFamily="34" charset="0"/>
            </a:endParaRPr>
          </a:p>
        </p:txBody>
      </p:sp>
      <p:pic>
        <p:nvPicPr>
          <p:cNvPr id="9" name="8 Marcador de contenido" descr="curva medida y curva calculada.png"/>
          <p:cNvPicPr>
            <a:picLocks noGrp="1" noChangeAspect="1"/>
          </p:cNvPicPr>
          <p:nvPr>
            <p:ph idx="1"/>
          </p:nvPr>
        </p:nvPicPr>
        <p:blipFill>
          <a:blip r:embed="rId2" cstate="print"/>
          <a:stretch>
            <a:fillRect/>
          </a:stretch>
        </p:blipFill>
        <p:spPr>
          <a:xfrm>
            <a:off x="1907704" y="1556792"/>
            <a:ext cx="5943071" cy="3816424"/>
          </a:xfrm>
        </p:spPr>
      </p:pic>
      <p:pic>
        <p:nvPicPr>
          <p:cNvPr id="31745" name="Picture 1"/>
          <p:cNvPicPr>
            <a:picLocks noChangeAspect="1" noChangeArrowheads="1"/>
          </p:cNvPicPr>
          <p:nvPr/>
        </p:nvPicPr>
        <p:blipFill>
          <a:blip r:embed="rId3" cstate="print"/>
          <a:srcRect/>
          <a:stretch>
            <a:fillRect/>
          </a:stretch>
        </p:blipFill>
        <p:spPr bwMode="auto">
          <a:xfrm>
            <a:off x="2699792" y="5733256"/>
            <a:ext cx="4621932" cy="444969"/>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043608" y="5733256"/>
            <a:ext cx="1203201" cy="42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latin typeface="Tahoma" pitchFamily="34" charset="0"/>
                <a:ea typeface="Tahoma" pitchFamily="34" charset="0"/>
                <a:cs typeface="Tahoma" pitchFamily="34" charset="0"/>
              </a:rPr>
              <a:t>APLICACIONES</a:t>
            </a:r>
            <a:endParaRPr lang="es-EC" sz="3600" dirty="0">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1331640" y="4077072"/>
            <a:ext cx="7128792" cy="2304256"/>
          </a:xfrm>
        </p:spPr>
        <p:txBody>
          <a:bodyPr>
            <a:normAutofit/>
          </a:bodyPr>
          <a:lstStyle/>
          <a:p>
            <a:pPr>
              <a:buFont typeface="Wingdings" pitchFamily="2" charset="2"/>
              <a:buChar char="Ø"/>
            </a:pPr>
            <a:r>
              <a:rPr lang="es-EC" sz="2000" dirty="0" smtClean="0">
                <a:latin typeface="Tahoma" pitchFamily="34" charset="0"/>
                <a:ea typeface="Tahoma" pitchFamily="34" charset="0"/>
                <a:cs typeface="Tahoma" pitchFamily="34" charset="0"/>
              </a:rPr>
              <a:t>Aplicaciones en instrumentación médica.</a:t>
            </a:r>
          </a:p>
          <a:p>
            <a:pPr>
              <a:buFont typeface="Wingdings" pitchFamily="2" charset="2"/>
              <a:buChar char="Ø"/>
            </a:pPr>
            <a:r>
              <a:rPr lang="es-EC" sz="2000" dirty="0" smtClean="0">
                <a:latin typeface="Tahoma" pitchFamily="34" charset="0"/>
                <a:ea typeface="Tahoma" pitchFamily="34" charset="0"/>
                <a:cs typeface="Tahoma" pitchFamily="34" charset="0"/>
              </a:rPr>
              <a:t>Aplicaciones en medición de potenciales </a:t>
            </a:r>
            <a:r>
              <a:rPr lang="es-EC" sz="2000" dirty="0" err="1" smtClean="0">
                <a:latin typeface="Tahoma" pitchFamily="34" charset="0"/>
                <a:ea typeface="Tahoma" pitchFamily="34" charset="0"/>
                <a:cs typeface="Tahoma" pitchFamily="34" charset="0"/>
              </a:rPr>
              <a:t>bioeléctricos</a:t>
            </a:r>
            <a:r>
              <a:rPr lang="es-EC" sz="2000" dirty="0" smtClean="0">
                <a:latin typeface="Tahoma" pitchFamily="34" charset="0"/>
                <a:ea typeface="Tahoma" pitchFamily="34" charset="0"/>
                <a:cs typeface="Tahoma" pitchFamily="34" charset="0"/>
              </a:rPr>
              <a:t>.</a:t>
            </a:r>
          </a:p>
          <a:p>
            <a:pPr>
              <a:buFont typeface="Wingdings" pitchFamily="2" charset="2"/>
              <a:buChar char="Ø"/>
            </a:pPr>
            <a:r>
              <a:rPr lang="es-EC" sz="2000" dirty="0" smtClean="0">
                <a:latin typeface="Tahoma" pitchFamily="34" charset="0"/>
                <a:ea typeface="Tahoma" pitchFamily="34" charset="0"/>
                <a:cs typeface="Tahoma" pitchFamily="34" charset="0"/>
              </a:rPr>
              <a:t>Aplicaciones en medición de flujo sanguíneo.</a:t>
            </a:r>
          </a:p>
          <a:p>
            <a:pPr>
              <a:buFont typeface="Wingdings" pitchFamily="2" charset="2"/>
              <a:buChar char="Ø"/>
            </a:pPr>
            <a:r>
              <a:rPr lang="es-EC" sz="2000" dirty="0" smtClean="0">
                <a:latin typeface="Tahoma" pitchFamily="34" charset="0"/>
                <a:ea typeface="Tahoma" pitchFamily="34" charset="0"/>
                <a:cs typeface="Tahoma" pitchFamily="34" charset="0"/>
              </a:rPr>
              <a:t>Aplicaciones en sistemas de imágenes médicas.</a:t>
            </a:r>
          </a:p>
          <a:p>
            <a:pPr>
              <a:buFont typeface="Wingdings" pitchFamily="2" charset="2"/>
              <a:buChar char="Ø"/>
            </a:pPr>
            <a:r>
              <a:rPr lang="es-EC" sz="2000" dirty="0" smtClean="0">
                <a:latin typeface="Tahoma" pitchFamily="34" charset="0"/>
                <a:ea typeface="Tahoma" pitchFamily="34" charset="0"/>
                <a:cs typeface="Tahoma" pitchFamily="34" charset="0"/>
              </a:rPr>
              <a:t>Aplicaciones en tratamiento de enfermedades y en investigaciones médicas.</a:t>
            </a:r>
            <a:endParaRPr lang="es-EC" sz="2000" dirty="0">
              <a:latin typeface="Tahoma" pitchFamily="34" charset="0"/>
              <a:ea typeface="Tahoma" pitchFamily="34" charset="0"/>
              <a:cs typeface="Tahoma" pitchFamily="34" charset="0"/>
            </a:endParaRPr>
          </a:p>
        </p:txBody>
      </p:sp>
      <p:pic>
        <p:nvPicPr>
          <p:cNvPr id="4" name="Picture 5" descr="soccer"/>
          <p:cNvPicPr>
            <a:picLocks noChangeAspect="1" noChangeArrowheads="1"/>
          </p:cNvPicPr>
          <p:nvPr/>
        </p:nvPicPr>
        <p:blipFill>
          <a:blip r:embed="rId2" cstate="print"/>
          <a:srcRect/>
          <a:stretch>
            <a:fillRect/>
          </a:stretch>
        </p:blipFill>
        <p:spPr bwMode="auto">
          <a:xfrm>
            <a:off x="1835696" y="1916832"/>
            <a:ext cx="1222375" cy="1828800"/>
          </a:xfrm>
          <a:prstGeom prst="rect">
            <a:avLst/>
          </a:prstGeom>
          <a:noFill/>
          <a:ln w="19050">
            <a:solidFill>
              <a:schemeClr val="tx2"/>
            </a:solidFill>
            <a:miter lim="800000"/>
            <a:headEnd/>
            <a:tailEnd/>
          </a:ln>
        </p:spPr>
      </p:pic>
      <p:pic>
        <p:nvPicPr>
          <p:cNvPr id="5" name="4 Imagen" descr="4d5a94ea380bf_377_295!.jpg"/>
          <p:cNvPicPr>
            <a:picLocks noChangeAspect="1"/>
          </p:cNvPicPr>
          <p:nvPr/>
        </p:nvPicPr>
        <p:blipFill>
          <a:blip r:embed="rId3" cstate="print"/>
          <a:stretch>
            <a:fillRect/>
          </a:stretch>
        </p:blipFill>
        <p:spPr>
          <a:xfrm>
            <a:off x="3635896" y="1988840"/>
            <a:ext cx="1149096" cy="899160"/>
          </a:xfrm>
          <a:prstGeom prst="rect">
            <a:avLst/>
          </a:prstGeom>
        </p:spPr>
      </p:pic>
      <p:pic>
        <p:nvPicPr>
          <p:cNvPr id="6" name="5 Imagen" descr="28025W.jpg"/>
          <p:cNvPicPr>
            <a:picLocks noChangeAspect="1"/>
          </p:cNvPicPr>
          <p:nvPr/>
        </p:nvPicPr>
        <p:blipFill>
          <a:blip r:embed="rId4" cstate="print"/>
          <a:stretch>
            <a:fillRect/>
          </a:stretch>
        </p:blipFill>
        <p:spPr>
          <a:xfrm>
            <a:off x="5868144" y="1340768"/>
            <a:ext cx="1865254" cy="23022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60648"/>
            <a:ext cx="7467600" cy="1143000"/>
          </a:xfrm>
        </p:spPr>
        <p:txBody>
          <a:bodyPr>
            <a:normAutofit/>
          </a:bodyPr>
          <a:lstStyle/>
          <a:p>
            <a:pPr algn="ctr"/>
            <a:r>
              <a:rPr lang="es-EC" sz="4000" dirty="0" smtClean="0">
                <a:latin typeface="Tahoma" pitchFamily="34" charset="0"/>
                <a:ea typeface="Tahoma" pitchFamily="34" charset="0"/>
                <a:cs typeface="Tahoma" pitchFamily="34" charset="0"/>
              </a:rPr>
              <a:t>APLICACIONES</a:t>
            </a:r>
            <a:endParaRPr lang="es-EC" sz="4000" dirty="0">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1187624" y="1628800"/>
            <a:ext cx="7128792" cy="4320480"/>
          </a:xfrm>
        </p:spPr>
        <p:txBody>
          <a:bodyPr>
            <a:normAutofit fontScale="70000" lnSpcReduction="20000"/>
          </a:bodyPr>
          <a:lstStyle/>
          <a:p>
            <a:pPr>
              <a:buNone/>
            </a:pPr>
            <a:r>
              <a:rPr lang="es-EC" sz="3600" dirty="0" smtClean="0">
                <a:latin typeface="Tahoma" pitchFamily="34" charset="0"/>
                <a:ea typeface="Tahoma" pitchFamily="34" charset="0"/>
                <a:cs typeface="Tahoma" pitchFamily="34" charset="0"/>
              </a:rPr>
              <a:t>Aplicaciones en Medicina:</a:t>
            </a:r>
          </a:p>
          <a:p>
            <a:pPr>
              <a:buFont typeface="Wingdings" pitchFamily="2" charset="2"/>
              <a:buChar char="Ø"/>
            </a:pPr>
            <a:endParaRPr lang="es-EC" sz="2000" dirty="0" smtClean="0">
              <a:latin typeface="Tahoma" pitchFamily="34" charset="0"/>
              <a:ea typeface="Tahoma" pitchFamily="34" charset="0"/>
              <a:cs typeface="Tahoma" pitchFamily="34" charset="0"/>
            </a:endParaRPr>
          </a:p>
          <a:p>
            <a:pPr lvl="0"/>
            <a:r>
              <a:rPr lang="es-EC" sz="2600" dirty="0" smtClean="0">
                <a:latin typeface="Tahoma" pitchFamily="34" charset="0"/>
                <a:ea typeface="Tahoma" pitchFamily="34" charset="0"/>
                <a:cs typeface="Tahoma" pitchFamily="34" charset="0"/>
              </a:rPr>
              <a:t>Sensores </a:t>
            </a:r>
            <a:r>
              <a:rPr lang="es-EC" sz="2600" dirty="0" smtClean="0">
                <a:latin typeface="Tahoma" pitchFamily="34" charset="0"/>
                <a:ea typeface="Tahoma" pitchFamily="34" charset="0"/>
                <a:cs typeface="Tahoma" pitchFamily="34" charset="0"/>
              </a:rPr>
              <a:t>dentales.</a:t>
            </a:r>
            <a:endParaRPr lang="es-EC" sz="2600" dirty="0" smtClean="0">
              <a:latin typeface="Tahoma" pitchFamily="34" charset="0"/>
              <a:ea typeface="Tahoma" pitchFamily="34" charset="0"/>
              <a:cs typeface="Tahoma" pitchFamily="34" charset="0"/>
            </a:endParaRPr>
          </a:p>
          <a:p>
            <a:pPr lvl="0"/>
            <a:r>
              <a:rPr lang="es-EC" sz="2600" dirty="0" smtClean="0">
                <a:latin typeface="Tahoma" pitchFamily="34" charset="0"/>
                <a:ea typeface="Tahoma" pitchFamily="34" charset="0"/>
                <a:cs typeface="Tahoma" pitchFamily="34" charset="0"/>
              </a:rPr>
              <a:t>Dispositivos de </a:t>
            </a:r>
            <a:r>
              <a:rPr lang="es-EC" sz="2600" dirty="0" smtClean="0">
                <a:latin typeface="Tahoma" pitchFamily="34" charset="0"/>
                <a:ea typeface="Tahoma" pitchFamily="34" charset="0"/>
                <a:cs typeface="Tahoma" pitchFamily="34" charset="0"/>
              </a:rPr>
              <a:t>oftalmología</a:t>
            </a:r>
            <a:r>
              <a:rPr lang="es-EC" sz="2600" dirty="0" smtClean="0">
                <a:latin typeface="Tahoma" pitchFamily="34" charset="0"/>
                <a:ea typeface="Tahoma" pitchFamily="34" charset="0"/>
                <a:cs typeface="Tahoma" pitchFamily="34" charset="0"/>
              </a:rPr>
              <a:t>.</a:t>
            </a:r>
          </a:p>
          <a:p>
            <a:pPr lvl="0"/>
            <a:r>
              <a:rPr lang="es-EC" sz="2600" dirty="0" smtClean="0">
                <a:latin typeface="Tahoma" pitchFamily="34" charset="0"/>
                <a:ea typeface="Tahoma" pitchFamily="34" charset="0"/>
                <a:cs typeface="Tahoma" pitchFamily="34" charset="0"/>
              </a:rPr>
              <a:t>Transfusión de </a:t>
            </a:r>
            <a:r>
              <a:rPr lang="es-EC" sz="2600" dirty="0" smtClean="0">
                <a:latin typeface="Tahoma" pitchFamily="34" charset="0"/>
                <a:ea typeface="Tahoma" pitchFamily="34" charset="0"/>
                <a:cs typeface="Tahoma" pitchFamily="34" charset="0"/>
              </a:rPr>
              <a:t>sangre.</a:t>
            </a:r>
            <a:endParaRPr lang="es-EC" sz="2600" dirty="0" smtClean="0">
              <a:latin typeface="Tahoma" pitchFamily="34" charset="0"/>
              <a:ea typeface="Tahoma" pitchFamily="34" charset="0"/>
              <a:cs typeface="Tahoma" pitchFamily="34" charset="0"/>
            </a:endParaRPr>
          </a:p>
          <a:p>
            <a:pPr lvl="0"/>
            <a:r>
              <a:rPr lang="es-EC" sz="2600" dirty="0" smtClean="0">
                <a:latin typeface="Tahoma" pitchFamily="34" charset="0"/>
                <a:ea typeface="Tahoma" pitchFamily="34" charset="0"/>
                <a:cs typeface="Tahoma" pitchFamily="34" charset="0"/>
              </a:rPr>
              <a:t>Bombas de infusión</a:t>
            </a:r>
            <a:r>
              <a:rPr lang="es-EC" sz="2600" dirty="0" smtClean="0">
                <a:latin typeface="Tahoma" pitchFamily="34" charset="0"/>
                <a:ea typeface="Tahoma" pitchFamily="34" charset="0"/>
                <a:cs typeface="Tahoma" pitchFamily="34" charset="0"/>
              </a:rPr>
              <a:t>.</a:t>
            </a:r>
            <a:endParaRPr lang="es-EC" sz="2600" dirty="0" smtClean="0">
              <a:latin typeface="Tahoma" pitchFamily="34" charset="0"/>
              <a:ea typeface="Tahoma" pitchFamily="34" charset="0"/>
              <a:cs typeface="Tahoma" pitchFamily="34" charset="0"/>
            </a:endParaRPr>
          </a:p>
          <a:p>
            <a:pPr lvl="0"/>
            <a:r>
              <a:rPr lang="es-EC" sz="2600" dirty="0" smtClean="0">
                <a:latin typeface="Tahoma" pitchFamily="34" charset="0"/>
                <a:ea typeface="Tahoma" pitchFamily="34" charset="0"/>
                <a:cs typeface="Tahoma" pitchFamily="34" charset="0"/>
              </a:rPr>
              <a:t>Aparatos ortopédicos.</a:t>
            </a:r>
          </a:p>
          <a:p>
            <a:pPr lvl="0"/>
            <a:r>
              <a:rPr lang="es-EC" sz="2600" dirty="0" smtClean="0">
                <a:latin typeface="Tahoma" pitchFamily="34" charset="0"/>
                <a:ea typeface="Tahoma" pitchFamily="34" charset="0"/>
                <a:cs typeface="Tahoma" pitchFamily="34" charset="0"/>
              </a:rPr>
              <a:t>Pinzas de mano.</a:t>
            </a:r>
          </a:p>
          <a:p>
            <a:pPr lvl="0"/>
            <a:r>
              <a:rPr lang="es-EC" sz="2600" dirty="0" smtClean="0">
                <a:latin typeface="Tahoma" pitchFamily="34" charset="0"/>
                <a:ea typeface="Tahoma" pitchFamily="34" charset="0"/>
                <a:cs typeface="Tahoma" pitchFamily="34" charset="0"/>
              </a:rPr>
              <a:t>Sensores en tendones y ligamentos.</a:t>
            </a:r>
          </a:p>
          <a:p>
            <a:pPr lvl="0"/>
            <a:r>
              <a:rPr lang="es-EC" sz="2600" dirty="0" smtClean="0">
                <a:latin typeface="Tahoma" pitchFamily="34" charset="0"/>
                <a:ea typeface="Tahoma" pitchFamily="34" charset="0"/>
                <a:cs typeface="Tahoma" pitchFamily="34" charset="0"/>
              </a:rPr>
              <a:t>Transductores de túnel </a:t>
            </a:r>
            <a:r>
              <a:rPr lang="es-EC" sz="2600" dirty="0" smtClean="0">
                <a:latin typeface="Tahoma" pitchFamily="34" charset="0"/>
                <a:ea typeface="Tahoma" pitchFamily="34" charset="0"/>
                <a:cs typeface="Tahoma" pitchFamily="34" charset="0"/>
              </a:rPr>
              <a:t>carpiano. </a:t>
            </a:r>
            <a:endParaRPr lang="es-EC" sz="2600" dirty="0" smtClean="0">
              <a:latin typeface="Tahoma" pitchFamily="34" charset="0"/>
              <a:ea typeface="Tahoma" pitchFamily="34" charset="0"/>
              <a:cs typeface="Tahoma" pitchFamily="34" charset="0"/>
            </a:endParaRPr>
          </a:p>
          <a:p>
            <a:pPr lvl="0"/>
            <a:r>
              <a:rPr lang="es-EC" sz="2600" dirty="0" smtClean="0">
                <a:latin typeface="Tahoma" pitchFamily="34" charset="0"/>
                <a:ea typeface="Tahoma" pitchFamily="34" charset="0"/>
                <a:cs typeface="Tahoma" pitchFamily="34" charset="0"/>
              </a:rPr>
              <a:t>Simuladores de articulación.</a:t>
            </a:r>
          </a:p>
          <a:p>
            <a:pPr lvl="0"/>
            <a:r>
              <a:rPr lang="es-EC" sz="2600" dirty="0" smtClean="0">
                <a:latin typeface="Tahoma" pitchFamily="34" charset="0"/>
                <a:ea typeface="Tahoma" pitchFamily="34" charset="0"/>
                <a:cs typeface="Tahoma" pitchFamily="34" charset="0"/>
              </a:rPr>
              <a:t>Verificación de dispositivos de torque.</a:t>
            </a:r>
          </a:p>
          <a:p>
            <a:pPr lvl="0"/>
            <a:r>
              <a:rPr lang="es-EC" sz="2600" dirty="0" smtClean="0">
                <a:latin typeface="Tahoma" pitchFamily="34" charset="0"/>
                <a:ea typeface="Tahoma" pitchFamily="34" charset="0"/>
                <a:cs typeface="Tahoma" pitchFamily="34" charset="0"/>
              </a:rPr>
              <a:t>Pesaje de substancias.</a:t>
            </a:r>
          </a:p>
          <a:p>
            <a:pPr lvl="0"/>
            <a:r>
              <a:rPr lang="es-MX" sz="2600" dirty="0" smtClean="0">
                <a:latin typeface="Tahoma" pitchFamily="34" charset="0"/>
                <a:ea typeface="Tahoma" pitchFamily="34" charset="0"/>
                <a:cs typeface="Tahoma" pitchFamily="34" charset="0"/>
              </a:rPr>
              <a:t>Balistocardiógrafo.</a:t>
            </a:r>
          </a:p>
          <a:p>
            <a:pPr lvl="0"/>
            <a:r>
              <a:rPr lang="es-MX" sz="2600" dirty="0" smtClean="0">
                <a:latin typeface="Tahoma" pitchFamily="34" charset="0"/>
                <a:ea typeface="Tahoma" pitchFamily="34" charset="0"/>
                <a:cs typeface="Tahoma" pitchFamily="34" charset="0"/>
              </a:rPr>
              <a:t>Plataforma de Fuerza.</a:t>
            </a:r>
            <a:endParaRPr lang="es-EC" sz="2600" dirty="0" smtClean="0">
              <a:latin typeface="Tahoma" pitchFamily="34" charset="0"/>
              <a:ea typeface="Tahoma" pitchFamily="34" charset="0"/>
              <a:cs typeface="Tahoma" pitchFamily="34" charset="0"/>
            </a:endParaRPr>
          </a:p>
          <a:p>
            <a:pPr lvl="0"/>
            <a:endParaRPr lang="es-EC" sz="2000" dirty="0" smtClean="0">
              <a:latin typeface="Tahoma" pitchFamily="34" charset="0"/>
              <a:ea typeface="Tahoma" pitchFamily="34" charset="0"/>
              <a:cs typeface="Tahoma" pitchFamily="34" charset="0"/>
            </a:endParaRPr>
          </a:p>
          <a:p>
            <a:pPr>
              <a:buFont typeface="Wingdings" pitchFamily="2" charset="2"/>
              <a:buChar char="Ø"/>
            </a:pPr>
            <a:endParaRPr lang="es-EC" sz="2000" dirty="0" smtClean="0">
              <a:latin typeface="Tahoma" pitchFamily="34" charset="0"/>
              <a:ea typeface="Tahoma" pitchFamily="34" charset="0"/>
              <a:cs typeface="Tahoma" pitchFamily="34" charset="0"/>
            </a:endParaRPr>
          </a:p>
        </p:txBody>
      </p:sp>
      <p:pic>
        <p:nvPicPr>
          <p:cNvPr id="8" name="7 Imagen" descr="simbolo-medicina.jpg"/>
          <p:cNvPicPr>
            <a:picLocks noChangeAspect="1"/>
          </p:cNvPicPr>
          <p:nvPr/>
        </p:nvPicPr>
        <p:blipFill>
          <a:blip r:embed="rId2" cstate="print"/>
          <a:stretch>
            <a:fillRect/>
          </a:stretch>
        </p:blipFill>
        <p:spPr>
          <a:xfrm>
            <a:off x="1115616" y="404664"/>
            <a:ext cx="1051664" cy="86131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3600" dirty="0" smtClean="0">
                <a:latin typeface="Tahoma" pitchFamily="34" charset="0"/>
                <a:ea typeface="Tahoma" pitchFamily="34" charset="0"/>
                <a:cs typeface="Tahoma" pitchFamily="34" charset="0"/>
              </a:rPr>
              <a:t>LIMITACIONES DEL PROYECTO</a:t>
            </a:r>
            <a:endParaRPr lang="es-EC" sz="3600" dirty="0">
              <a:latin typeface="Tahoma" pitchFamily="34" charset="0"/>
              <a:ea typeface="Tahoma" pitchFamily="34" charset="0"/>
              <a:cs typeface="Tahoma" pitchFamily="34" charset="0"/>
            </a:endParaRPr>
          </a:p>
        </p:txBody>
      </p:sp>
      <p:pic>
        <p:nvPicPr>
          <p:cNvPr id="5" name="Picture 7"/>
          <p:cNvPicPr>
            <a:picLocks noGrp="1" noChangeAspect="1" noChangeArrowheads="1"/>
          </p:cNvPicPr>
          <p:nvPr>
            <p:ph idx="1"/>
          </p:nvPr>
        </p:nvPicPr>
        <p:blipFill>
          <a:blip r:embed="rId2" cstate="print"/>
          <a:srcRect/>
          <a:stretch>
            <a:fillRect/>
          </a:stretch>
        </p:blipFill>
        <p:spPr>
          <a:xfrm>
            <a:off x="5652120" y="1916832"/>
            <a:ext cx="3230563" cy="1644650"/>
          </a:xfrm>
          <a:prstGeom prst="rect">
            <a:avLst/>
          </a:prstGeom>
          <a:noFill/>
          <a:ln/>
        </p:spPr>
      </p:pic>
      <p:sp>
        <p:nvSpPr>
          <p:cNvPr id="4" name="3 Rectángulo"/>
          <p:cNvSpPr/>
          <p:nvPr/>
        </p:nvSpPr>
        <p:spPr>
          <a:xfrm>
            <a:off x="1043608" y="1556792"/>
            <a:ext cx="4572000" cy="2142125"/>
          </a:xfrm>
          <a:prstGeom prst="rect">
            <a:avLst/>
          </a:prstGeom>
        </p:spPr>
        <p:txBody>
          <a:bodyPr>
            <a:spAutoFit/>
          </a:bodyPr>
          <a:lstStyle/>
          <a:p>
            <a:pPr>
              <a:lnSpc>
                <a:spcPct val="90000"/>
              </a:lnSpc>
            </a:pPr>
            <a:r>
              <a:rPr lang="es-ES" sz="2000" u="sng" dirty="0" smtClean="0">
                <a:latin typeface="Tahoma" pitchFamily="34" charset="0"/>
              </a:rPr>
              <a:t>Limitaciones de las Galgas:</a:t>
            </a:r>
          </a:p>
          <a:p>
            <a:pPr>
              <a:lnSpc>
                <a:spcPct val="90000"/>
              </a:lnSpc>
            </a:pPr>
            <a:endParaRPr lang="es-ES" sz="2000" u="sng" dirty="0" smtClean="0">
              <a:latin typeface="Tahoma" pitchFamily="34" charset="0"/>
            </a:endParaRPr>
          </a:p>
          <a:p>
            <a:pPr algn="just">
              <a:lnSpc>
                <a:spcPct val="90000"/>
              </a:lnSpc>
              <a:buFont typeface="Arial" pitchFamily="34" charset="0"/>
              <a:buChar char="•"/>
            </a:pPr>
            <a:r>
              <a:rPr lang="es-ES" dirty="0" smtClean="0">
                <a:latin typeface="Tahoma" pitchFamily="34" charset="0"/>
              </a:rPr>
              <a:t>  No se debe sobrepasar el margen elástico de deformación.</a:t>
            </a:r>
          </a:p>
          <a:p>
            <a:pPr algn="just">
              <a:lnSpc>
                <a:spcPct val="90000"/>
              </a:lnSpc>
              <a:buFont typeface="Arial" pitchFamily="34" charset="0"/>
              <a:buChar char="•"/>
            </a:pPr>
            <a:r>
              <a:rPr lang="es-ES" dirty="0" smtClean="0">
                <a:latin typeface="Tahoma" pitchFamily="34" charset="0"/>
              </a:rPr>
              <a:t>  Todo esfuerzo se debe transmitir a la galga para una medida correcta.</a:t>
            </a:r>
          </a:p>
          <a:p>
            <a:pPr algn="just">
              <a:lnSpc>
                <a:spcPct val="90000"/>
              </a:lnSpc>
              <a:buFont typeface="Arial" pitchFamily="34" charset="0"/>
              <a:buChar char="•"/>
            </a:pPr>
            <a:r>
              <a:rPr lang="es-ES" dirty="0" smtClean="0">
                <a:latin typeface="Tahoma" pitchFamily="34" charset="0"/>
              </a:rPr>
              <a:t>  Factores de temperatura. </a:t>
            </a:r>
          </a:p>
          <a:p>
            <a:pPr lvl="1">
              <a:lnSpc>
                <a:spcPct val="90000"/>
              </a:lnSpc>
              <a:buFont typeface="Arial" pitchFamily="34" charset="0"/>
              <a:buChar char="•"/>
            </a:pPr>
            <a:endParaRPr lang="es-ES" dirty="0">
              <a:latin typeface="Tahoma" pitchFamily="34" charset="0"/>
            </a:endParaRPr>
          </a:p>
        </p:txBody>
      </p:sp>
      <p:sp>
        <p:nvSpPr>
          <p:cNvPr id="6" name="5 Rectángulo"/>
          <p:cNvSpPr/>
          <p:nvPr/>
        </p:nvSpPr>
        <p:spPr>
          <a:xfrm>
            <a:off x="1187624" y="4005064"/>
            <a:ext cx="5487849" cy="1089529"/>
          </a:xfrm>
          <a:prstGeom prst="rect">
            <a:avLst/>
          </a:prstGeom>
        </p:spPr>
        <p:txBody>
          <a:bodyPr wrap="none">
            <a:spAutoFit/>
          </a:bodyPr>
          <a:lstStyle/>
          <a:p>
            <a:pPr>
              <a:lnSpc>
                <a:spcPct val="90000"/>
              </a:lnSpc>
            </a:pPr>
            <a:r>
              <a:rPr lang="es-ES" u="sng" dirty="0" smtClean="0">
                <a:latin typeface="Tahoma" pitchFamily="34" charset="0"/>
              </a:rPr>
              <a:t>Limitaciones del Prototipo de la Balanza Electrónica:</a:t>
            </a:r>
          </a:p>
          <a:p>
            <a:pPr>
              <a:lnSpc>
                <a:spcPct val="90000"/>
              </a:lnSpc>
            </a:pPr>
            <a:endParaRPr lang="es-ES" u="sng" dirty="0" smtClean="0">
              <a:latin typeface="Tahoma" pitchFamily="34" charset="0"/>
            </a:endParaRPr>
          </a:p>
          <a:p>
            <a:pPr>
              <a:lnSpc>
                <a:spcPct val="90000"/>
              </a:lnSpc>
              <a:buFont typeface="Arial" pitchFamily="34" charset="0"/>
              <a:buChar char="•"/>
            </a:pPr>
            <a:r>
              <a:rPr lang="es-ES" dirty="0" smtClean="0">
                <a:latin typeface="Tahoma" pitchFamily="34" charset="0"/>
              </a:rPr>
              <a:t>  Escala 1g.</a:t>
            </a:r>
          </a:p>
          <a:p>
            <a:pPr>
              <a:lnSpc>
                <a:spcPct val="90000"/>
              </a:lnSpc>
              <a:buFont typeface="Arial" pitchFamily="34" charset="0"/>
              <a:buChar char="•"/>
            </a:pPr>
            <a:r>
              <a:rPr lang="es-ES" dirty="0" smtClean="0">
                <a:latin typeface="Tahoma" pitchFamily="34" charset="0"/>
              </a:rPr>
              <a:t>  Peso Máximo 400g.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980728"/>
            <a:ext cx="7935144" cy="1143000"/>
          </a:xfrm>
        </p:spPr>
        <p:txBody>
          <a:bodyPr>
            <a:normAutofit/>
          </a:bodyPr>
          <a:lstStyle/>
          <a:p>
            <a:pPr algn="ctr"/>
            <a:r>
              <a:rPr lang="es-EC" sz="4000" dirty="0" smtClean="0">
                <a:solidFill>
                  <a:schemeClr val="tx1"/>
                </a:solidFill>
                <a:latin typeface="Tahoma" pitchFamily="34" charset="0"/>
                <a:ea typeface="Tahoma" pitchFamily="34" charset="0"/>
                <a:cs typeface="Tahoma" pitchFamily="34" charset="0"/>
              </a:rPr>
              <a:t>OBJETIVO DEL PROYECTO</a:t>
            </a:r>
            <a:endParaRPr lang="es-EC" sz="4000" dirty="0">
              <a:solidFill>
                <a:schemeClr val="tx1"/>
              </a:solidFill>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827584" y="2276872"/>
            <a:ext cx="7427168" cy="4137323"/>
          </a:xfrm>
        </p:spPr>
        <p:txBody>
          <a:bodyPr/>
          <a:lstStyle/>
          <a:p>
            <a:pPr algn="just">
              <a:buNone/>
            </a:pPr>
            <a:r>
              <a:rPr lang="es-EC" dirty="0" smtClean="0"/>
              <a:t>   </a:t>
            </a:r>
          </a:p>
          <a:p>
            <a:pPr algn="just">
              <a:buFont typeface="Wingdings" pitchFamily="2" charset="2"/>
              <a:buChar char="Ø"/>
            </a:pPr>
            <a:r>
              <a:rPr lang="es-EC" sz="2600" dirty="0" smtClean="0"/>
              <a:t>   </a:t>
            </a:r>
            <a:r>
              <a:rPr lang="es-EC" sz="2400" dirty="0" smtClean="0"/>
              <a:t>El presente proyecto se lo realizó como    medida de prueba de las galgas extensométricas, para que así, estudiantes del Laboratorio de Electrónica Médica comprendan mejor su funcionamiento.</a:t>
            </a:r>
            <a:endParaRPr lang="es-EC"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solidFill>
                  <a:schemeClr val="tx1"/>
                </a:solidFill>
                <a:latin typeface="Tahoma" pitchFamily="34" charset="0"/>
                <a:ea typeface="Tahoma" pitchFamily="34" charset="0"/>
                <a:cs typeface="Tahoma" pitchFamily="34" charset="0"/>
              </a:rPr>
              <a:t>CONCLUSIONES</a:t>
            </a:r>
            <a:endParaRPr lang="es-EC" dirty="0">
              <a:latin typeface="Tahoma" pitchFamily="34" charset="0"/>
              <a:ea typeface="Tahoma" pitchFamily="34" charset="0"/>
              <a:cs typeface="Tahoma" pitchFamily="34" charset="0"/>
            </a:endParaRPr>
          </a:p>
        </p:txBody>
      </p:sp>
      <p:sp>
        <p:nvSpPr>
          <p:cNvPr id="3" name="2 Marcador de contenido"/>
          <p:cNvSpPr>
            <a:spLocks noGrp="1"/>
          </p:cNvSpPr>
          <p:nvPr>
            <p:ph idx="1"/>
          </p:nvPr>
        </p:nvSpPr>
        <p:spPr/>
        <p:txBody>
          <a:bodyPr>
            <a:normAutofit fontScale="77500" lnSpcReduction="20000"/>
          </a:bodyPr>
          <a:lstStyle/>
          <a:p>
            <a:pPr algn="just"/>
            <a:r>
              <a:rPr lang="es-EC" dirty="0" smtClean="0"/>
              <a:t>El aprendizaje comprendido en este presente trabajo se llevo a cabalidad, y se pudo abarcar todos los temas propuestos en los diferentes capítulos; además se pudo concebir la idea general de este trabajo, que es el comportamiento de uno de los transductores, que hoy en día es muy utilizado en diferentes aplicaciones, como es la galga </a:t>
            </a:r>
            <a:r>
              <a:rPr lang="es-EC" dirty="0" err="1" smtClean="0"/>
              <a:t>extensométrica</a:t>
            </a:r>
            <a:r>
              <a:rPr lang="es-EC" dirty="0" smtClean="0"/>
              <a:t>.</a:t>
            </a:r>
          </a:p>
          <a:p>
            <a:pPr algn="just">
              <a:buNone/>
            </a:pPr>
            <a:endParaRPr lang="es-EC" dirty="0" smtClean="0"/>
          </a:p>
          <a:p>
            <a:pPr algn="just"/>
            <a:r>
              <a:rPr lang="es-EC" dirty="0" smtClean="0"/>
              <a:t>Después de desarrollar este trabajo se puede afirmar que la experiencia ha sido satisfactoria, se han utilizado varios conocimientos adquiridos a lo largo de la carrera. Cabe decir que todos los temas tratados en este proyecto, son muy importantes y necesarios en el conocimiento de futuros estudios.</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latin typeface="Tahoma" pitchFamily="34" charset="0"/>
                <a:ea typeface="Tahoma" pitchFamily="34" charset="0"/>
                <a:cs typeface="Tahoma" pitchFamily="34" charset="0"/>
              </a:rPr>
              <a:t>PREGUNTAS?</a:t>
            </a:r>
            <a:endParaRPr lang="es-EC" dirty="0">
              <a:latin typeface="Tahoma" pitchFamily="34" charset="0"/>
              <a:ea typeface="Tahoma" pitchFamily="34" charset="0"/>
              <a:cs typeface="Tahoma" pitchFamily="34" charset="0"/>
            </a:endParaRPr>
          </a:p>
        </p:txBody>
      </p:sp>
      <p:pic>
        <p:nvPicPr>
          <p:cNvPr id="4" name="3 Marcador de contenido" descr="Preguntas.gif"/>
          <p:cNvPicPr>
            <a:picLocks noGrp="1" noChangeAspect="1"/>
          </p:cNvPicPr>
          <p:nvPr>
            <p:ph idx="1"/>
          </p:nvPr>
        </p:nvPicPr>
        <p:blipFill>
          <a:blip r:embed="rId2" cstate="print"/>
          <a:stretch>
            <a:fillRect/>
          </a:stretch>
        </p:blipFill>
        <p:spPr>
          <a:xfrm>
            <a:off x="2447925" y="2120106"/>
            <a:ext cx="3486150" cy="34861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99792" y="2420888"/>
            <a:ext cx="4032448" cy="923330"/>
          </a:xfrm>
          <a:prstGeom prst="rect">
            <a:avLst/>
          </a:prstGeom>
          <a:noFill/>
        </p:spPr>
        <p:txBody>
          <a:bodyPr wrap="square" lIns="91440" tIns="45720" rIns="91440" bIns="45720">
            <a:spAutoFit/>
          </a:bodyPr>
          <a:lstStyle/>
          <a:p>
            <a:pPr algn="ctr"/>
            <a:r>
              <a:rPr lang="es-ES" sz="5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GRACIAS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1124744"/>
            <a:ext cx="7560840" cy="707886"/>
          </a:xfrm>
          <a:prstGeom prst="rect">
            <a:avLst/>
          </a:prstGeom>
        </p:spPr>
        <p:txBody>
          <a:bodyPr wrap="square">
            <a:spAutoFit/>
          </a:bodyPr>
          <a:lstStyle/>
          <a:p>
            <a:pPr algn="ctr"/>
            <a:r>
              <a:rPr lang="es-EC" sz="4000" dirty="0" smtClean="0">
                <a:latin typeface="Tahoma" pitchFamily="34" charset="0"/>
                <a:ea typeface="Tahoma" pitchFamily="34" charset="0"/>
                <a:cs typeface="Tahoma" pitchFamily="34" charset="0"/>
              </a:rPr>
              <a:t>CONTENIDO DEL PROYECTO</a:t>
            </a:r>
            <a:endParaRPr lang="es-EC" sz="4000" dirty="0">
              <a:latin typeface="Tahoma" pitchFamily="34" charset="0"/>
              <a:ea typeface="Tahoma" pitchFamily="34" charset="0"/>
              <a:cs typeface="Tahoma" pitchFamily="34" charset="0"/>
            </a:endParaRPr>
          </a:p>
        </p:txBody>
      </p:sp>
      <p:sp>
        <p:nvSpPr>
          <p:cNvPr id="5" name="4 Rectángulo"/>
          <p:cNvSpPr/>
          <p:nvPr/>
        </p:nvSpPr>
        <p:spPr>
          <a:xfrm>
            <a:off x="1115616" y="2276872"/>
            <a:ext cx="7560840" cy="2677656"/>
          </a:xfrm>
          <a:prstGeom prst="rect">
            <a:avLst/>
          </a:prstGeom>
        </p:spPr>
        <p:txBody>
          <a:bodyPr wrap="square">
            <a:spAutoFit/>
          </a:bodyPr>
          <a:lstStyle/>
          <a:p>
            <a:pPr>
              <a:lnSpc>
                <a:spcPct val="150000"/>
              </a:lnSpc>
              <a:buFont typeface="Wingdings" pitchFamily="2" charset="2"/>
              <a:buChar char="Ø"/>
            </a:pPr>
            <a:r>
              <a:rPr lang="es-EC" sz="2800" b="1" dirty="0" smtClean="0">
                <a:latin typeface="Arial" pitchFamily="34" charset="0"/>
                <a:ea typeface="+mj-ea"/>
                <a:cs typeface="Arial" pitchFamily="34" charset="0"/>
              </a:rPr>
              <a:t> </a:t>
            </a:r>
            <a:r>
              <a:rPr lang="es-EC" sz="2800" dirty="0" smtClean="0">
                <a:latin typeface="Arial" pitchFamily="34" charset="0"/>
                <a:ea typeface="+mj-ea"/>
                <a:cs typeface="Arial" pitchFamily="34" charset="0"/>
              </a:rPr>
              <a:t>Galgas Extensométricas.</a:t>
            </a:r>
          </a:p>
          <a:p>
            <a:pPr>
              <a:lnSpc>
                <a:spcPct val="150000"/>
              </a:lnSpc>
              <a:buFont typeface="Wingdings" pitchFamily="2" charset="2"/>
              <a:buChar char="Ø"/>
            </a:pPr>
            <a:r>
              <a:rPr lang="es-EC" sz="2800" dirty="0" smtClean="0">
                <a:latin typeface="Arial" pitchFamily="34" charset="0"/>
                <a:ea typeface="+mj-ea"/>
                <a:cs typeface="Arial" pitchFamily="34" charset="0"/>
              </a:rPr>
              <a:t> Diseño del Circuito.</a:t>
            </a:r>
          </a:p>
          <a:p>
            <a:pPr>
              <a:lnSpc>
                <a:spcPct val="150000"/>
              </a:lnSpc>
              <a:buFont typeface="Wingdings" pitchFamily="2" charset="2"/>
              <a:buChar char="Ø"/>
            </a:pPr>
            <a:r>
              <a:rPr lang="es-EC" sz="2800" dirty="0" smtClean="0">
                <a:latin typeface="Arial" pitchFamily="34" charset="0"/>
                <a:ea typeface="+mj-ea"/>
                <a:cs typeface="Arial" pitchFamily="34" charset="0"/>
              </a:rPr>
              <a:t> Diseño del </a:t>
            </a:r>
            <a:r>
              <a:rPr lang="es-EC" sz="2800" dirty="0" smtClean="0">
                <a:latin typeface="Arial" pitchFamily="34" charset="0"/>
                <a:ea typeface="+mj-ea"/>
                <a:cs typeface="Arial" pitchFamily="34" charset="0"/>
              </a:rPr>
              <a:t>Software.</a:t>
            </a:r>
            <a:endParaRPr lang="es-EC" sz="2800" dirty="0" smtClean="0">
              <a:latin typeface="Arial" pitchFamily="34" charset="0"/>
              <a:ea typeface="+mj-ea"/>
              <a:cs typeface="Arial" pitchFamily="34" charset="0"/>
            </a:endParaRPr>
          </a:p>
          <a:p>
            <a:pPr>
              <a:lnSpc>
                <a:spcPct val="150000"/>
              </a:lnSpc>
              <a:buFont typeface="Wingdings" pitchFamily="2" charset="2"/>
              <a:buChar char="Ø"/>
            </a:pPr>
            <a:r>
              <a:rPr lang="es-EC" sz="2800" dirty="0" smtClean="0">
                <a:latin typeface="Arial" pitchFamily="34" charset="0"/>
                <a:ea typeface="+mj-ea"/>
                <a:cs typeface="Arial" pitchFamily="34" charset="0"/>
              </a:rPr>
              <a:t> Aplicaciones.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467600" cy="1143000"/>
          </a:xfrm>
        </p:spPr>
        <p:txBody>
          <a:bodyPr>
            <a:normAutofit/>
          </a:bodyPr>
          <a:lstStyle/>
          <a:p>
            <a:pPr algn="ctr"/>
            <a:r>
              <a:rPr lang="es-EC" sz="4400" dirty="0" smtClean="0">
                <a:latin typeface="Tahoma" pitchFamily="34" charset="0"/>
                <a:ea typeface="Tahoma" pitchFamily="34" charset="0"/>
                <a:cs typeface="Tahoma" pitchFamily="34" charset="0"/>
              </a:rPr>
              <a:t>GALGAS EXTENSOMÉTRICAS</a:t>
            </a:r>
            <a:endParaRPr lang="es-EC" dirty="0"/>
          </a:p>
        </p:txBody>
      </p:sp>
      <p:pic>
        <p:nvPicPr>
          <p:cNvPr id="4" name="3 Imagen" descr="galgas.jpg"/>
          <p:cNvPicPr>
            <a:picLocks noChangeAspect="1"/>
          </p:cNvPicPr>
          <p:nvPr/>
        </p:nvPicPr>
        <p:blipFill>
          <a:blip r:embed="rId3" cstate="print"/>
          <a:stretch>
            <a:fillRect/>
          </a:stretch>
        </p:blipFill>
        <p:spPr>
          <a:xfrm>
            <a:off x="3635896" y="2276872"/>
            <a:ext cx="2266773" cy="1296144"/>
          </a:xfrm>
          <a:prstGeom prst="rect">
            <a:avLst/>
          </a:prstGeom>
        </p:spPr>
      </p:pic>
      <p:sp>
        <p:nvSpPr>
          <p:cNvPr id="5" name="4 Rectángulo"/>
          <p:cNvSpPr/>
          <p:nvPr/>
        </p:nvSpPr>
        <p:spPr>
          <a:xfrm>
            <a:off x="3275856" y="1556792"/>
            <a:ext cx="2895344" cy="615553"/>
          </a:xfrm>
          <a:prstGeom prst="rect">
            <a:avLst/>
          </a:prstGeom>
          <a:noFill/>
        </p:spPr>
        <p:txBody>
          <a:bodyPr wrap="none" lIns="91440" tIns="45720" rIns="91440" bIns="45720">
            <a:spAutoFit/>
          </a:bodyPr>
          <a:lstStyle/>
          <a:p>
            <a:pPr algn="ctr"/>
            <a:r>
              <a:rPr lang="es-ES" sz="3400" dirty="0" smtClean="0">
                <a:latin typeface="Tahoma" pitchFamily="34" charset="0"/>
                <a:ea typeface="Tahoma" pitchFamily="34" charset="0"/>
                <a:cs typeface="Tahoma" pitchFamily="34" charset="0"/>
              </a:rPr>
              <a:t>STRAIN GAGE</a:t>
            </a:r>
          </a:p>
        </p:txBody>
      </p:sp>
      <p:sp>
        <p:nvSpPr>
          <p:cNvPr id="7" name="6 Rectángulo"/>
          <p:cNvSpPr/>
          <p:nvPr/>
        </p:nvSpPr>
        <p:spPr>
          <a:xfrm>
            <a:off x="899592" y="4005064"/>
            <a:ext cx="7776864" cy="1015663"/>
          </a:xfrm>
          <a:prstGeom prst="rect">
            <a:avLst/>
          </a:prstGeom>
        </p:spPr>
        <p:txBody>
          <a:bodyPr wrap="square">
            <a:spAutoFit/>
          </a:bodyPr>
          <a:lstStyle/>
          <a:p>
            <a:pPr algn="just">
              <a:buFont typeface="Wingdings" pitchFamily="2" charset="2"/>
              <a:buChar char="Ø"/>
            </a:pPr>
            <a:r>
              <a:rPr lang="es-MX" dirty="0" smtClean="0"/>
              <a:t> </a:t>
            </a:r>
            <a:r>
              <a:rPr lang="es-MX" sz="2000" dirty="0" smtClean="0"/>
              <a:t>Las medidas con galgas extensométricas, se basan en la  variación de resistencias que estas experimentan al ser sometidas a una deformación por esfuerzo mecánico.</a:t>
            </a:r>
            <a:endParaRPr lang="es-EC"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algn="ctr"/>
            <a:r>
              <a:rPr lang="es-ES_tradnl" sz="4000" dirty="0" smtClean="0">
                <a:latin typeface="Tahoma" pitchFamily="34" charset="0"/>
              </a:rPr>
              <a:t>GALGAS EXTENSOMÉTRICAS</a:t>
            </a:r>
            <a:endParaRPr lang="en-US" sz="4000" dirty="0">
              <a:latin typeface="Tahoma" pitchFamily="34" charset="0"/>
            </a:endParaRPr>
          </a:p>
        </p:txBody>
      </p:sp>
      <p:pic>
        <p:nvPicPr>
          <p:cNvPr id="201734" name="Picture 6"/>
          <p:cNvPicPr>
            <a:picLocks noGrp="1" noChangeAspect="1" noChangeArrowheads="1"/>
          </p:cNvPicPr>
          <p:nvPr>
            <p:ph sz="quarter" idx="1"/>
          </p:nvPr>
        </p:nvPicPr>
        <p:blipFill>
          <a:blip r:embed="rId3" cstate="print"/>
          <a:srcRect/>
          <a:stretch>
            <a:fillRect/>
          </a:stretch>
        </p:blipFill>
        <p:spPr>
          <a:xfrm>
            <a:off x="1331640" y="1556792"/>
            <a:ext cx="3810000" cy="1304925"/>
          </a:xfrm>
          <a:noFill/>
          <a:ln/>
        </p:spPr>
      </p:pic>
      <p:sp>
        <p:nvSpPr>
          <p:cNvPr id="8" name="7 Marcador de texto"/>
          <p:cNvSpPr>
            <a:spLocks noGrp="1"/>
          </p:cNvSpPr>
          <p:nvPr>
            <p:ph type="body" sz="half" idx="3"/>
          </p:nvPr>
        </p:nvSpPr>
        <p:spPr>
          <a:xfrm>
            <a:off x="971600" y="3573016"/>
            <a:ext cx="7772400" cy="1981200"/>
          </a:xfrm>
        </p:spPr>
        <p:txBody>
          <a:bodyPr>
            <a:normAutofit fontScale="92500" lnSpcReduction="10000"/>
          </a:bodyPr>
          <a:lstStyle/>
          <a:p>
            <a:pPr algn="just"/>
            <a:r>
              <a:rPr lang="es-EC" sz="2200" dirty="0" smtClean="0"/>
              <a:t>Cuando una barra es tensionada por una fuerza, como en la figura, aparece un fenómeno físico conocido como esfuerzo de </a:t>
            </a:r>
            <a:r>
              <a:rPr lang="es-EC" sz="2200" dirty="0" err="1" smtClean="0"/>
              <a:t>Poisson</a:t>
            </a:r>
            <a:r>
              <a:rPr lang="es-EC" sz="2200" dirty="0" smtClean="0"/>
              <a:t>.</a:t>
            </a:r>
          </a:p>
          <a:p>
            <a:pPr algn="just"/>
            <a:r>
              <a:rPr lang="es-EC" sz="2400" dirty="0" smtClean="0"/>
              <a:t>La magnitud de esta contracción transversal es una propiedad del material indicado por su coeficiente de </a:t>
            </a:r>
            <a:r>
              <a:rPr lang="es-EC" sz="2400" dirty="0" err="1" smtClean="0"/>
              <a:t>Poisson</a:t>
            </a:r>
            <a:r>
              <a:rPr lang="es-EC" sz="2400" dirty="0" smtClean="0"/>
              <a:t>.</a:t>
            </a:r>
            <a:endParaRPr lang="es-EC" sz="2200" dirty="0"/>
          </a:p>
        </p:txBody>
      </p:sp>
      <p:sp>
        <p:nvSpPr>
          <p:cNvPr id="6" name="6 Marcador de número de diapositiva"/>
          <p:cNvSpPr>
            <a:spLocks noGrp="1"/>
          </p:cNvSpPr>
          <p:nvPr>
            <p:ph type="sldNum" sz="quarter" idx="11"/>
          </p:nvPr>
        </p:nvSpPr>
        <p:spPr/>
        <p:txBody>
          <a:bodyPr/>
          <a:lstStyle/>
          <a:p>
            <a:fld id="{1A198EFB-BF8F-4241-94A3-C7D21CA7C879}" type="slidenum">
              <a:rPr lang="en-US"/>
              <a:pPr/>
              <a:t>5</a:t>
            </a:fld>
            <a:endParaRPr lang="en-US"/>
          </a:p>
        </p:txBody>
      </p:sp>
      <p:pic>
        <p:nvPicPr>
          <p:cNvPr id="11270" name="Picture 6"/>
          <p:cNvPicPr>
            <a:picLocks noChangeAspect="1" noChangeArrowheads="1"/>
          </p:cNvPicPr>
          <p:nvPr/>
        </p:nvPicPr>
        <p:blipFill>
          <a:blip r:embed="rId4" cstate="print"/>
          <a:srcRect/>
          <a:stretch>
            <a:fillRect/>
          </a:stretch>
        </p:blipFill>
        <p:spPr bwMode="auto">
          <a:xfrm>
            <a:off x="5868144" y="1844824"/>
            <a:ext cx="2649488" cy="9383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755576" y="332656"/>
            <a:ext cx="7467600" cy="1143000"/>
          </a:xfrm>
        </p:spPr>
        <p:txBody>
          <a:bodyPr>
            <a:normAutofit fontScale="90000"/>
          </a:bodyPr>
          <a:lstStyle/>
          <a:p>
            <a:pPr algn="ctr"/>
            <a:r>
              <a:rPr lang="es-ES_tradnl" dirty="0" smtClean="0">
                <a:latin typeface="Tahoma" pitchFamily="34" charset="0"/>
              </a:rPr>
              <a:t>GALGAS EXTENSOMÉTRICAS</a:t>
            </a:r>
            <a:endParaRPr lang="en-US" dirty="0">
              <a:latin typeface="Tahoma" pitchFamily="34" charset="0"/>
            </a:endParaRPr>
          </a:p>
        </p:txBody>
      </p:sp>
      <p:sp>
        <p:nvSpPr>
          <p:cNvPr id="7" name="5 Marcador de número de diapositiva"/>
          <p:cNvSpPr>
            <a:spLocks noGrp="1"/>
          </p:cNvSpPr>
          <p:nvPr>
            <p:ph type="sldNum" sz="quarter" idx="12"/>
          </p:nvPr>
        </p:nvSpPr>
        <p:spPr/>
        <p:txBody>
          <a:bodyPr/>
          <a:lstStyle/>
          <a:p>
            <a:fld id="{E5F5E38F-F863-48AD-9433-9B2AFD3BFF59}" type="slidenum">
              <a:rPr lang="en-US"/>
              <a:pPr/>
              <a:t>6</a:t>
            </a:fld>
            <a:endParaRPr lang="en-US"/>
          </a:p>
        </p:txBody>
      </p:sp>
      <p:pic>
        <p:nvPicPr>
          <p:cNvPr id="12293" name="Picture 5"/>
          <p:cNvPicPr>
            <a:picLocks noChangeAspect="1" noChangeArrowheads="1"/>
          </p:cNvPicPr>
          <p:nvPr/>
        </p:nvPicPr>
        <p:blipFill>
          <a:blip r:embed="rId3" cstate="print"/>
          <a:srcRect/>
          <a:stretch>
            <a:fillRect/>
          </a:stretch>
        </p:blipFill>
        <p:spPr bwMode="auto">
          <a:xfrm>
            <a:off x="3779912" y="2060848"/>
            <a:ext cx="1298337" cy="1178675"/>
          </a:xfrm>
          <a:prstGeom prst="rect">
            <a:avLst/>
          </a:prstGeom>
          <a:noFill/>
          <a:ln w="9525">
            <a:noFill/>
            <a:miter lim="800000"/>
            <a:headEnd/>
            <a:tailEnd/>
          </a:ln>
        </p:spPr>
      </p:pic>
      <p:sp>
        <p:nvSpPr>
          <p:cNvPr id="12" name="11 Rectángulo"/>
          <p:cNvSpPr/>
          <p:nvPr/>
        </p:nvSpPr>
        <p:spPr>
          <a:xfrm>
            <a:off x="1043608" y="1628800"/>
            <a:ext cx="3467616" cy="369332"/>
          </a:xfrm>
          <a:prstGeom prst="rect">
            <a:avLst/>
          </a:prstGeom>
        </p:spPr>
        <p:txBody>
          <a:bodyPr wrap="none">
            <a:spAutoFit/>
          </a:bodyPr>
          <a:lstStyle/>
          <a:p>
            <a:r>
              <a:rPr lang="es-EC" b="1" dirty="0" smtClean="0"/>
              <a:t>Características de las Galgas:</a:t>
            </a:r>
            <a:endParaRPr lang="es-EC" dirty="0"/>
          </a:p>
        </p:txBody>
      </p:sp>
      <p:sp>
        <p:nvSpPr>
          <p:cNvPr id="13" name="12 Rectángulo"/>
          <p:cNvSpPr/>
          <p:nvPr/>
        </p:nvSpPr>
        <p:spPr>
          <a:xfrm>
            <a:off x="1259632" y="3356992"/>
            <a:ext cx="1850186" cy="400110"/>
          </a:xfrm>
          <a:prstGeom prst="rect">
            <a:avLst/>
          </a:prstGeom>
        </p:spPr>
        <p:txBody>
          <a:bodyPr wrap="none">
            <a:spAutoFit/>
          </a:bodyPr>
          <a:lstStyle/>
          <a:p>
            <a:r>
              <a:rPr lang="es-EC" sz="2000" b="1" dirty="0" smtClean="0"/>
              <a:t>Clasificación:</a:t>
            </a:r>
            <a:endParaRPr lang="es-EC" sz="2000" dirty="0"/>
          </a:p>
        </p:txBody>
      </p:sp>
      <p:sp>
        <p:nvSpPr>
          <p:cNvPr id="14" name="13 Rectángulo"/>
          <p:cNvSpPr/>
          <p:nvPr/>
        </p:nvSpPr>
        <p:spPr>
          <a:xfrm>
            <a:off x="3419872" y="3645024"/>
            <a:ext cx="3329758" cy="646331"/>
          </a:xfrm>
          <a:prstGeom prst="rect">
            <a:avLst/>
          </a:prstGeom>
        </p:spPr>
        <p:txBody>
          <a:bodyPr wrap="none">
            <a:spAutoFit/>
          </a:bodyPr>
          <a:lstStyle/>
          <a:p>
            <a:pPr>
              <a:buFont typeface="Wingdings" pitchFamily="2" charset="2"/>
              <a:buChar char="Ø"/>
            </a:pPr>
            <a:r>
              <a:rPr lang="es-EC" b="1" dirty="0" smtClean="0"/>
              <a:t>  Galgas Metálicas.</a:t>
            </a:r>
          </a:p>
          <a:p>
            <a:pPr>
              <a:buFont typeface="Wingdings" pitchFamily="2" charset="2"/>
              <a:buChar char="Ø"/>
            </a:pPr>
            <a:r>
              <a:rPr lang="es-EC" b="1" dirty="0" smtClean="0"/>
              <a:t>  Galgas Semiconductoras.</a:t>
            </a:r>
            <a:endParaRPr lang="es-EC" dirty="0"/>
          </a:p>
        </p:txBody>
      </p:sp>
      <p:sp>
        <p:nvSpPr>
          <p:cNvPr id="8" name="7 Rectángulo"/>
          <p:cNvSpPr/>
          <p:nvPr/>
        </p:nvSpPr>
        <p:spPr>
          <a:xfrm>
            <a:off x="1259632" y="4509120"/>
            <a:ext cx="4249881" cy="369332"/>
          </a:xfrm>
          <a:prstGeom prst="rect">
            <a:avLst/>
          </a:prstGeom>
        </p:spPr>
        <p:txBody>
          <a:bodyPr wrap="none">
            <a:spAutoFit/>
          </a:bodyPr>
          <a:lstStyle/>
          <a:p>
            <a:r>
              <a:rPr lang="es-EC" b="1" dirty="0" smtClean="0"/>
              <a:t>Formas Constructivas de las Galgas:</a:t>
            </a:r>
          </a:p>
        </p:txBody>
      </p:sp>
      <p:sp>
        <p:nvSpPr>
          <p:cNvPr id="9" name="8 Rectángulo"/>
          <p:cNvSpPr/>
          <p:nvPr/>
        </p:nvSpPr>
        <p:spPr>
          <a:xfrm>
            <a:off x="5580112" y="4797152"/>
            <a:ext cx="2470548" cy="923330"/>
          </a:xfrm>
          <a:prstGeom prst="rect">
            <a:avLst/>
          </a:prstGeom>
        </p:spPr>
        <p:txBody>
          <a:bodyPr wrap="none">
            <a:spAutoFit/>
          </a:bodyPr>
          <a:lstStyle/>
          <a:p>
            <a:pPr>
              <a:buFont typeface="Wingdings" pitchFamily="2" charset="2"/>
              <a:buChar char="Ø"/>
            </a:pPr>
            <a:r>
              <a:rPr lang="es-EC" b="1" dirty="0" smtClean="0"/>
              <a:t> Galgas Uniaxiales.</a:t>
            </a:r>
          </a:p>
          <a:p>
            <a:pPr>
              <a:buFont typeface="Wingdings" pitchFamily="2" charset="2"/>
              <a:buChar char="Ø"/>
            </a:pPr>
            <a:r>
              <a:rPr lang="es-EC" b="1" dirty="0" smtClean="0"/>
              <a:t> Galgas Biaxiales.</a:t>
            </a:r>
          </a:p>
          <a:p>
            <a:pPr>
              <a:buFont typeface="Wingdings" pitchFamily="2" charset="2"/>
              <a:buChar char="Ø"/>
            </a:pPr>
            <a:r>
              <a:rPr lang="es-EC" b="1" dirty="0" smtClean="0"/>
              <a:t> Galgas Rosetas.</a:t>
            </a:r>
            <a:endParaRPr lang="es-EC" dirty="0"/>
          </a:p>
        </p:txBody>
      </p:sp>
      <p:pic>
        <p:nvPicPr>
          <p:cNvPr id="10" name="9 Imagen" descr="geometria.png"/>
          <p:cNvPicPr>
            <a:picLocks noChangeAspect="1"/>
          </p:cNvPicPr>
          <p:nvPr/>
        </p:nvPicPr>
        <p:blipFill>
          <a:blip r:embed="rId4" cstate="print"/>
          <a:stretch>
            <a:fillRect/>
          </a:stretch>
        </p:blipFill>
        <p:spPr>
          <a:xfrm>
            <a:off x="2123728" y="5085184"/>
            <a:ext cx="2733494" cy="13053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43000" y="304800"/>
            <a:ext cx="77724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000" b="0" i="0" u="none" strike="noStrike" kern="1200" cap="none" spc="0" normalizeH="0" baseline="0" noProof="0" smtClean="0">
                <a:ln>
                  <a:noFill/>
                </a:ln>
                <a:solidFill>
                  <a:schemeClr val="tx1"/>
                </a:solidFill>
                <a:effectLst/>
                <a:uLnTx/>
                <a:uFillTx/>
                <a:latin typeface="Tahoma" pitchFamily="34" charset="0"/>
                <a:ea typeface="+mj-ea"/>
                <a:cs typeface="+mj-cs"/>
              </a:rPr>
              <a:t>GALGAS EXTENSOMÉTRICAS</a:t>
            </a:r>
            <a:endParaRPr kumimoji="0" lang="en-US" sz="4000" b="0" i="0" u="none" strike="noStrike" kern="1200" cap="none" spc="0" normalizeH="0" baseline="0" noProof="0" dirty="0">
              <a:ln>
                <a:noFill/>
              </a:ln>
              <a:solidFill>
                <a:schemeClr val="tx1"/>
              </a:solidFill>
              <a:effectLst/>
              <a:uLnTx/>
              <a:uFillTx/>
              <a:latin typeface="Tahoma" pitchFamily="34" charset="0"/>
              <a:ea typeface="+mj-ea"/>
              <a:cs typeface="+mj-cs"/>
            </a:endParaRPr>
          </a:p>
        </p:txBody>
      </p:sp>
      <p:sp>
        <p:nvSpPr>
          <p:cNvPr id="7" name="6 Rectángulo"/>
          <p:cNvSpPr/>
          <p:nvPr/>
        </p:nvSpPr>
        <p:spPr>
          <a:xfrm>
            <a:off x="1691680" y="1484784"/>
            <a:ext cx="4019049" cy="369332"/>
          </a:xfrm>
          <a:prstGeom prst="rect">
            <a:avLst/>
          </a:prstGeom>
        </p:spPr>
        <p:txBody>
          <a:bodyPr wrap="none">
            <a:spAutoFit/>
          </a:bodyPr>
          <a:lstStyle/>
          <a:p>
            <a:r>
              <a:rPr lang="es-EC" b="1" dirty="0" smtClean="0"/>
              <a:t>Materiales comúnmente utilizados:</a:t>
            </a:r>
            <a:endParaRPr lang="es-EC" dirty="0"/>
          </a:p>
        </p:txBody>
      </p:sp>
      <p:sp>
        <p:nvSpPr>
          <p:cNvPr id="8" name="7 Rectángulo"/>
          <p:cNvSpPr/>
          <p:nvPr/>
        </p:nvSpPr>
        <p:spPr>
          <a:xfrm>
            <a:off x="1619672" y="1844824"/>
            <a:ext cx="4572000" cy="1200329"/>
          </a:xfrm>
          <a:prstGeom prst="rect">
            <a:avLst/>
          </a:prstGeom>
        </p:spPr>
        <p:txBody>
          <a:bodyPr>
            <a:spAutoFit/>
          </a:bodyPr>
          <a:lstStyle/>
          <a:p>
            <a:pPr>
              <a:buFont typeface="Wingdings" pitchFamily="2" charset="2"/>
              <a:buChar char="Ø"/>
            </a:pPr>
            <a:r>
              <a:rPr lang="es-EC" dirty="0" smtClean="0"/>
              <a:t>  </a:t>
            </a:r>
            <a:r>
              <a:rPr lang="es-EC" dirty="0" err="1" smtClean="0"/>
              <a:t>Constantan</a:t>
            </a:r>
            <a:r>
              <a:rPr lang="es-EC" dirty="0" smtClean="0"/>
              <a:t> (Níquel-Cobre).</a:t>
            </a:r>
          </a:p>
          <a:p>
            <a:pPr>
              <a:buFont typeface="Wingdings" pitchFamily="2" charset="2"/>
              <a:buChar char="Ø"/>
            </a:pPr>
            <a:r>
              <a:rPr lang="es-EC" dirty="0" smtClean="0"/>
              <a:t>  </a:t>
            </a:r>
            <a:r>
              <a:rPr lang="es-EC" dirty="0" err="1" smtClean="0"/>
              <a:t>Chromel</a:t>
            </a:r>
            <a:r>
              <a:rPr lang="es-EC" dirty="0" smtClean="0"/>
              <a:t> (Níquel-Cromo).</a:t>
            </a:r>
          </a:p>
          <a:p>
            <a:pPr>
              <a:buFont typeface="Wingdings" pitchFamily="2" charset="2"/>
              <a:buChar char="Ø"/>
            </a:pPr>
            <a:r>
              <a:rPr lang="es-EC" dirty="0" smtClean="0"/>
              <a:t>  Aleaciones (Hierro-Cromo-Aluminio).</a:t>
            </a:r>
          </a:p>
          <a:p>
            <a:pPr>
              <a:buFont typeface="Wingdings" pitchFamily="2" charset="2"/>
              <a:buChar char="Ø"/>
            </a:pPr>
            <a:r>
              <a:rPr lang="es-EC" dirty="0" smtClean="0"/>
              <a:t>  Semiconductores (Silicio).</a:t>
            </a:r>
            <a:endParaRPr lang="es-EC" dirty="0"/>
          </a:p>
        </p:txBody>
      </p:sp>
      <p:sp>
        <p:nvSpPr>
          <p:cNvPr id="9" name="8 Rectángulo"/>
          <p:cNvSpPr/>
          <p:nvPr/>
        </p:nvSpPr>
        <p:spPr>
          <a:xfrm>
            <a:off x="1691680" y="3140968"/>
            <a:ext cx="2877775" cy="369332"/>
          </a:xfrm>
          <a:prstGeom prst="rect">
            <a:avLst/>
          </a:prstGeom>
        </p:spPr>
        <p:txBody>
          <a:bodyPr wrap="none">
            <a:spAutoFit/>
          </a:bodyPr>
          <a:lstStyle/>
          <a:p>
            <a:r>
              <a:rPr lang="es-EC" b="1" dirty="0" smtClean="0"/>
              <a:t>Valores comunes de GF:</a:t>
            </a:r>
            <a:endParaRPr lang="es-EC" dirty="0"/>
          </a:p>
        </p:txBody>
      </p:sp>
      <p:sp>
        <p:nvSpPr>
          <p:cNvPr id="10" name="9 Rectángulo"/>
          <p:cNvSpPr/>
          <p:nvPr/>
        </p:nvSpPr>
        <p:spPr>
          <a:xfrm>
            <a:off x="1691680" y="3501008"/>
            <a:ext cx="4572000" cy="646331"/>
          </a:xfrm>
          <a:prstGeom prst="rect">
            <a:avLst/>
          </a:prstGeom>
        </p:spPr>
        <p:txBody>
          <a:bodyPr>
            <a:spAutoFit/>
          </a:bodyPr>
          <a:lstStyle/>
          <a:p>
            <a:pPr>
              <a:buFont typeface="Wingdings" pitchFamily="2" charset="2"/>
              <a:buChar char="Ø"/>
            </a:pPr>
            <a:r>
              <a:rPr lang="es-EC" dirty="0" smtClean="0">
                <a:latin typeface="Tahoma" pitchFamily="34" charset="0"/>
                <a:ea typeface="Tahoma" pitchFamily="34" charset="0"/>
                <a:cs typeface="Tahoma" pitchFamily="34" charset="0"/>
              </a:rPr>
              <a:t>  Conductores: 1,5 a 2.</a:t>
            </a:r>
          </a:p>
          <a:p>
            <a:pPr>
              <a:buFont typeface="Wingdings" pitchFamily="2" charset="2"/>
              <a:buChar char="Ø"/>
            </a:pPr>
            <a:r>
              <a:rPr lang="es-EC" dirty="0" smtClean="0">
                <a:latin typeface="Tahoma" pitchFamily="34" charset="0"/>
                <a:ea typeface="Tahoma" pitchFamily="34" charset="0"/>
                <a:cs typeface="Tahoma" pitchFamily="34" charset="0"/>
              </a:rPr>
              <a:t>  Semiconductores: 50 a 200</a:t>
            </a:r>
            <a:endParaRPr lang="es-EC" dirty="0">
              <a:latin typeface="Tahoma" pitchFamily="34" charset="0"/>
              <a:ea typeface="Tahoma" pitchFamily="34" charset="0"/>
              <a:cs typeface="Tahoma" pitchFamily="34" charset="0"/>
            </a:endParaRPr>
          </a:p>
        </p:txBody>
      </p:sp>
      <p:pic>
        <p:nvPicPr>
          <p:cNvPr id="11" name="10 Imagen" descr="Strain_Gauge.jpg"/>
          <p:cNvPicPr>
            <a:picLocks noChangeAspect="1"/>
          </p:cNvPicPr>
          <p:nvPr/>
        </p:nvPicPr>
        <p:blipFill>
          <a:blip r:embed="rId2" cstate="print"/>
          <a:stretch>
            <a:fillRect/>
          </a:stretch>
        </p:blipFill>
        <p:spPr>
          <a:xfrm>
            <a:off x="6588224" y="1484784"/>
            <a:ext cx="1254034" cy="181051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475656" y="4221088"/>
            <a:ext cx="691622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755576" y="332656"/>
            <a:ext cx="7467600" cy="1143000"/>
          </a:xfrm>
        </p:spPr>
        <p:txBody>
          <a:bodyPr>
            <a:normAutofit fontScale="90000"/>
          </a:bodyPr>
          <a:lstStyle/>
          <a:p>
            <a:pPr algn="ctr"/>
            <a:r>
              <a:rPr lang="es-ES_tradnl" dirty="0" smtClean="0">
                <a:latin typeface="Tahoma" pitchFamily="34" charset="0"/>
              </a:rPr>
              <a:t>GALGAS EXTENSOMÉTRICAS</a:t>
            </a:r>
            <a:endParaRPr lang="en-US" dirty="0">
              <a:latin typeface="Tahoma" pitchFamily="34" charset="0"/>
            </a:endParaRPr>
          </a:p>
        </p:txBody>
      </p:sp>
      <p:sp>
        <p:nvSpPr>
          <p:cNvPr id="7" name="5 Marcador de número de diapositiva"/>
          <p:cNvSpPr>
            <a:spLocks noGrp="1"/>
          </p:cNvSpPr>
          <p:nvPr>
            <p:ph type="sldNum" sz="quarter" idx="12"/>
          </p:nvPr>
        </p:nvSpPr>
        <p:spPr/>
        <p:txBody>
          <a:bodyPr/>
          <a:lstStyle/>
          <a:p>
            <a:fld id="{E5F5E38F-F863-48AD-9433-9B2AFD3BFF59}" type="slidenum">
              <a:rPr lang="en-US"/>
              <a:pPr/>
              <a:t>8</a:t>
            </a:fld>
            <a:endParaRPr lang="en-US"/>
          </a:p>
        </p:txBody>
      </p:sp>
      <p:sp>
        <p:nvSpPr>
          <p:cNvPr id="8" name="7 Rectángulo"/>
          <p:cNvSpPr/>
          <p:nvPr/>
        </p:nvSpPr>
        <p:spPr>
          <a:xfrm>
            <a:off x="1043608" y="1412776"/>
            <a:ext cx="2957861" cy="369332"/>
          </a:xfrm>
          <a:prstGeom prst="rect">
            <a:avLst/>
          </a:prstGeom>
        </p:spPr>
        <p:txBody>
          <a:bodyPr wrap="none">
            <a:spAutoFit/>
          </a:bodyPr>
          <a:lstStyle/>
          <a:p>
            <a:r>
              <a:rPr lang="es-EC" b="1" dirty="0" smtClean="0">
                <a:latin typeface="Tahoma" pitchFamily="34" charset="0"/>
                <a:ea typeface="Tahoma" pitchFamily="34" charset="0"/>
                <a:cs typeface="Tahoma" pitchFamily="34" charset="0"/>
              </a:rPr>
              <a:t>Puente de Wheatstone..</a:t>
            </a:r>
          </a:p>
        </p:txBody>
      </p:sp>
      <p:pic>
        <p:nvPicPr>
          <p:cNvPr id="10" name="9 Imagen" descr="puente de wheastone.png"/>
          <p:cNvPicPr>
            <a:picLocks noChangeAspect="1"/>
          </p:cNvPicPr>
          <p:nvPr/>
        </p:nvPicPr>
        <p:blipFill>
          <a:blip r:embed="rId3" cstate="print"/>
          <a:stretch>
            <a:fillRect/>
          </a:stretch>
        </p:blipFill>
        <p:spPr>
          <a:xfrm>
            <a:off x="2843808" y="1844824"/>
            <a:ext cx="2910826" cy="1668511"/>
          </a:xfrm>
          <a:prstGeom prst="rect">
            <a:avLst/>
          </a:prstGeom>
        </p:spPr>
      </p:pic>
      <p:sp>
        <p:nvSpPr>
          <p:cNvPr id="11" name="10 Rectángulo"/>
          <p:cNvSpPr/>
          <p:nvPr/>
        </p:nvSpPr>
        <p:spPr>
          <a:xfrm>
            <a:off x="1043608" y="3717032"/>
            <a:ext cx="2428870" cy="369332"/>
          </a:xfrm>
          <a:prstGeom prst="rect">
            <a:avLst/>
          </a:prstGeom>
        </p:spPr>
        <p:txBody>
          <a:bodyPr wrap="none">
            <a:spAutoFit/>
          </a:bodyPr>
          <a:lstStyle/>
          <a:p>
            <a:r>
              <a:rPr lang="es-EC" b="1" dirty="0" smtClean="0"/>
              <a:t>Montajes de Puente:</a:t>
            </a:r>
            <a:endParaRPr lang="es-EC" dirty="0"/>
          </a:p>
        </p:txBody>
      </p:sp>
      <p:sp>
        <p:nvSpPr>
          <p:cNvPr id="15" name="14 Rectángulo"/>
          <p:cNvSpPr/>
          <p:nvPr/>
        </p:nvSpPr>
        <p:spPr>
          <a:xfrm>
            <a:off x="3995936" y="3861048"/>
            <a:ext cx="2367956" cy="1200329"/>
          </a:xfrm>
          <a:prstGeom prst="rect">
            <a:avLst/>
          </a:prstGeom>
        </p:spPr>
        <p:txBody>
          <a:bodyPr wrap="none">
            <a:spAutoFit/>
          </a:bodyPr>
          <a:lstStyle/>
          <a:p>
            <a:pPr algn="just">
              <a:buFont typeface="Wingdings" pitchFamily="2" charset="2"/>
              <a:buChar char="Ø"/>
            </a:pPr>
            <a:r>
              <a:rPr lang="es-EC" dirty="0" smtClean="0"/>
              <a:t>  Cuarto de Puente.</a:t>
            </a:r>
          </a:p>
          <a:p>
            <a:pPr algn="just">
              <a:buFont typeface="Wingdings" pitchFamily="2" charset="2"/>
              <a:buChar char="Ø"/>
            </a:pPr>
            <a:r>
              <a:rPr lang="es-EC" dirty="0" smtClean="0"/>
              <a:t>  Medio Puente.</a:t>
            </a:r>
          </a:p>
          <a:p>
            <a:pPr algn="just">
              <a:buFont typeface="Wingdings" pitchFamily="2" charset="2"/>
              <a:buChar char="Ø"/>
            </a:pPr>
            <a:r>
              <a:rPr lang="es-EC" dirty="0" smtClean="0"/>
              <a:t>  Puente Completo.</a:t>
            </a:r>
          </a:p>
          <a:p>
            <a:endParaRPr lang="es-EC" dirty="0"/>
          </a:p>
        </p:txBody>
      </p:sp>
      <p:sp>
        <p:nvSpPr>
          <p:cNvPr id="17" name="16 Rectángulo"/>
          <p:cNvSpPr/>
          <p:nvPr/>
        </p:nvSpPr>
        <p:spPr>
          <a:xfrm>
            <a:off x="1115616" y="4797152"/>
            <a:ext cx="1864613" cy="369332"/>
          </a:xfrm>
          <a:prstGeom prst="rect">
            <a:avLst/>
          </a:prstGeom>
        </p:spPr>
        <p:txBody>
          <a:bodyPr wrap="none">
            <a:spAutoFit/>
          </a:bodyPr>
          <a:lstStyle/>
          <a:p>
            <a:r>
              <a:rPr lang="es-EC" b="1" dirty="0" smtClean="0"/>
              <a:t>Celda de Carga</a:t>
            </a:r>
            <a:endParaRPr lang="es-EC" b="1" dirty="0"/>
          </a:p>
        </p:txBody>
      </p:sp>
      <p:pic>
        <p:nvPicPr>
          <p:cNvPr id="18" name="17 Imagen" descr="celda de carga.png"/>
          <p:cNvPicPr>
            <a:picLocks noChangeAspect="1"/>
          </p:cNvPicPr>
          <p:nvPr/>
        </p:nvPicPr>
        <p:blipFill>
          <a:blip r:embed="rId4" cstate="print"/>
          <a:stretch>
            <a:fillRect/>
          </a:stretch>
        </p:blipFill>
        <p:spPr>
          <a:xfrm>
            <a:off x="3419872" y="5170915"/>
            <a:ext cx="2990809" cy="12104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8136904" cy="1143000"/>
          </a:xfrm>
        </p:spPr>
        <p:txBody>
          <a:bodyPr>
            <a:noAutofit/>
          </a:bodyPr>
          <a:lstStyle/>
          <a:p>
            <a:pPr algn="ctr"/>
            <a:r>
              <a:rPr lang="en-US" sz="3600" dirty="0" smtClean="0">
                <a:latin typeface="Tahoma" pitchFamily="34" charset="0"/>
                <a:ea typeface="Tahoma" pitchFamily="34" charset="0"/>
                <a:cs typeface="Tahoma" pitchFamily="34" charset="0"/>
              </a:rPr>
              <a:t>ANÁLISIS DEL </a:t>
            </a:r>
            <a:r>
              <a:rPr lang="es-ES" altLang="zh-CN" sz="3600" dirty="0" smtClean="0">
                <a:latin typeface="Tahoma" pitchFamily="34" charset="0"/>
                <a:ea typeface="Tahoma" pitchFamily="34" charset="0"/>
                <a:cs typeface="Tahoma" pitchFamily="34" charset="0"/>
              </a:rPr>
              <a:t>DISEÑO</a:t>
            </a:r>
            <a:r>
              <a:rPr lang="en-US" altLang="zh-CN" sz="3600" dirty="0" smtClean="0">
                <a:latin typeface="Tahoma" pitchFamily="34" charset="0"/>
                <a:ea typeface="Tahoma" pitchFamily="34" charset="0"/>
                <a:cs typeface="Tahoma" pitchFamily="34" charset="0"/>
              </a:rPr>
              <a:t> </a:t>
            </a:r>
            <a:r>
              <a:rPr lang="en-US" sz="3600" dirty="0" smtClean="0">
                <a:latin typeface="Tahoma" pitchFamily="34" charset="0"/>
                <a:ea typeface="Tahoma" pitchFamily="34" charset="0"/>
                <a:cs typeface="Tahoma" pitchFamily="34" charset="0"/>
              </a:rPr>
              <a:t>DEL CIRCUITO.</a:t>
            </a:r>
            <a:endParaRPr lang="es-EC" sz="3600" dirty="0">
              <a:latin typeface="Tahoma" pitchFamily="34" charset="0"/>
              <a:ea typeface="Tahoma" pitchFamily="34" charset="0"/>
              <a:cs typeface="Tahoma" pitchFamily="34" charset="0"/>
            </a:endParaRPr>
          </a:p>
        </p:txBody>
      </p:sp>
      <p:sp>
        <p:nvSpPr>
          <p:cNvPr id="5" name="4 Rectángulo"/>
          <p:cNvSpPr/>
          <p:nvPr/>
        </p:nvSpPr>
        <p:spPr>
          <a:xfrm>
            <a:off x="1259632" y="177281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Sensor</a:t>
            </a:r>
            <a:endParaRPr lang="es-EC" dirty="0"/>
          </a:p>
        </p:txBody>
      </p:sp>
      <p:sp>
        <p:nvSpPr>
          <p:cNvPr id="6" name="5 Rectángulo"/>
          <p:cNvSpPr/>
          <p:nvPr/>
        </p:nvSpPr>
        <p:spPr>
          <a:xfrm>
            <a:off x="1259632" y="3284984"/>
            <a:ext cx="15121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Filtrado</a:t>
            </a:r>
            <a:endParaRPr lang="es-EC" dirty="0"/>
          </a:p>
        </p:txBody>
      </p:sp>
      <p:sp>
        <p:nvSpPr>
          <p:cNvPr id="7" name="6 Rectángulo"/>
          <p:cNvSpPr/>
          <p:nvPr/>
        </p:nvSpPr>
        <p:spPr>
          <a:xfrm>
            <a:off x="3563888" y="3140968"/>
            <a:ext cx="19442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Amplificador de Instrumentación</a:t>
            </a:r>
            <a:endParaRPr lang="es-EC" dirty="0"/>
          </a:p>
        </p:txBody>
      </p:sp>
      <p:sp>
        <p:nvSpPr>
          <p:cNvPr id="8" name="7 Rectángulo"/>
          <p:cNvSpPr/>
          <p:nvPr/>
        </p:nvSpPr>
        <p:spPr>
          <a:xfrm>
            <a:off x="6228184" y="3284984"/>
            <a:ext cx="21602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Microcontrolador</a:t>
            </a:r>
            <a:endParaRPr lang="es-EC" dirty="0"/>
          </a:p>
        </p:txBody>
      </p:sp>
      <p:sp>
        <p:nvSpPr>
          <p:cNvPr id="9" name="8 Rectángulo"/>
          <p:cNvSpPr/>
          <p:nvPr/>
        </p:nvSpPr>
        <p:spPr>
          <a:xfrm>
            <a:off x="6444208" y="4941168"/>
            <a:ext cx="17281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LCD</a:t>
            </a:r>
            <a:endParaRPr lang="es-EC" dirty="0"/>
          </a:p>
        </p:txBody>
      </p:sp>
      <p:cxnSp>
        <p:nvCxnSpPr>
          <p:cNvPr id="12" name="11 Conector angular"/>
          <p:cNvCxnSpPr>
            <a:stCxn id="5" idx="2"/>
            <a:endCxn id="6" idx="0"/>
          </p:cNvCxnSpPr>
          <p:nvPr/>
        </p:nvCxnSpPr>
        <p:spPr>
          <a:xfrm rot="5400000">
            <a:off x="1655676" y="2924944"/>
            <a:ext cx="72008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6" idx="3"/>
            <a:endCxn id="7" idx="1"/>
          </p:cNvCxnSpPr>
          <p:nvPr/>
        </p:nvCxnSpPr>
        <p:spPr>
          <a:xfrm>
            <a:off x="2771800" y="3717032"/>
            <a:ext cx="792088"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7" idx="3"/>
            <a:endCxn id="8" idx="1"/>
          </p:cNvCxnSpPr>
          <p:nvPr/>
        </p:nvCxnSpPr>
        <p:spPr>
          <a:xfrm>
            <a:off x="5508104" y="3717032"/>
            <a:ext cx="72008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angular"/>
          <p:cNvCxnSpPr>
            <a:stCxn id="8" idx="2"/>
            <a:endCxn id="9" idx="0"/>
          </p:cNvCxnSpPr>
          <p:nvPr/>
        </p:nvCxnSpPr>
        <p:spPr>
          <a:xfrm rot="5400000">
            <a:off x="6912260" y="4545124"/>
            <a:ext cx="792088"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1682</TotalTime>
  <Words>1010</Words>
  <Application>Microsoft Office PowerPoint</Application>
  <PresentationFormat>Presentación en pantalla (4:3)</PresentationFormat>
  <Paragraphs>127</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Técnico</vt:lpstr>
      <vt:lpstr>Diapositiva 1</vt:lpstr>
      <vt:lpstr>OBJETIVO DEL PROYECTO</vt:lpstr>
      <vt:lpstr>Diapositiva 3</vt:lpstr>
      <vt:lpstr>GALGAS EXTENSOMÉTRICAS</vt:lpstr>
      <vt:lpstr>GALGAS EXTENSOMÉTRICAS</vt:lpstr>
      <vt:lpstr>GALGAS EXTENSOMÉTRICAS</vt:lpstr>
      <vt:lpstr>Diapositiva 7</vt:lpstr>
      <vt:lpstr>GALGAS EXTENSOMÉTRICAS</vt:lpstr>
      <vt:lpstr>ANÁLISIS DEL DISEÑO DEL CIRCUITO.</vt:lpstr>
      <vt:lpstr>ANÁLISIS DEL DISEÑO DEL CIRCUITO.</vt:lpstr>
      <vt:lpstr>ANÁLISIS DEL DISEÑO DEL CIRCUITO.</vt:lpstr>
      <vt:lpstr>ANÁLISIS DE LA PROGRAMACIÓN.</vt:lpstr>
      <vt:lpstr>ANÁLISIS DE LA PROGRAMACIÓN.</vt:lpstr>
      <vt:lpstr>ANÁLISIS DE LA PROGRAMACIÓN.</vt:lpstr>
      <vt:lpstr>Prueba de Funcionamiento</vt:lpstr>
      <vt:lpstr>Prueba de Funcionamiento</vt:lpstr>
      <vt:lpstr>APLICACIONES</vt:lpstr>
      <vt:lpstr>APLICACIONES</vt:lpstr>
      <vt:lpstr>LIMITACIONES DEL PROYECTO</vt:lpstr>
      <vt:lpstr>CONCLUSIONES</vt:lpstr>
      <vt:lpstr>PREGUNTAS?</vt:lpstr>
      <vt:lpstr>Diapositiva 22</vt:lpstr>
    </vt:vector>
  </TitlesOfParts>
  <Company>XTRATECH COMPUTERS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122</cp:revision>
  <dcterms:created xsi:type="dcterms:W3CDTF">2011-07-16T13:29:01Z</dcterms:created>
  <dcterms:modified xsi:type="dcterms:W3CDTF">2011-08-02T22:51:16Z</dcterms:modified>
</cp:coreProperties>
</file>