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9" r:id="rId2"/>
    <p:sldId id="256" r:id="rId3"/>
    <p:sldId id="257" r:id="rId4"/>
    <p:sldId id="258" r:id="rId5"/>
    <p:sldId id="259" r:id="rId6"/>
    <p:sldId id="267" r:id="rId7"/>
    <p:sldId id="260" r:id="rId8"/>
    <p:sldId id="261" r:id="rId9"/>
    <p:sldId id="266" r:id="rId10"/>
    <p:sldId id="291" r:id="rId11"/>
    <p:sldId id="262" r:id="rId12"/>
    <p:sldId id="263" r:id="rId13"/>
    <p:sldId id="264" r:id="rId14"/>
    <p:sldId id="268" r:id="rId15"/>
    <p:sldId id="265" r:id="rId16"/>
    <p:sldId id="273" r:id="rId17"/>
    <p:sldId id="282" r:id="rId18"/>
    <p:sldId id="285" r:id="rId19"/>
    <p:sldId id="286" r:id="rId20"/>
    <p:sldId id="287" r:id="rId21"/>
    <p:sldId id="288" r:id="rId22"/>
    <p:sldId id="289" r:id="rId23"/>
    <p:sldId id="290" r:id="rId24"/>
    <p:sldId id="283"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74D8A50F-EFD3-4EE4-ACF4-67531DCA3922}" type="datetimeFigureOut">
              <a:rPr lang="es-EC" smtClean="0"/>
              <a:pPr/>
              <a:t>25/05/2011</a:t>
            </a:fld>
            <a:endParaRPr lang="es-EC"/>
          </a:p>
        </p:txBody>
      </p:sp>
      <p:sp>
        <p:nvSpPr>
          <p:cNvPr id="17" name="16 Marcador de pie de página"/>
          <p:cNvSpPr>
            <a:spLocks noGrp="1"/>
          </p:cNvSpPr>
          <p:nvPr>
            <p:ph type="ftr" sz="quarter" idx="11"/>
          </p:nvPr>
        </p:nvSpPr>
        <p:spPr>
          <a:xfrm>
            <a:off x="5410200" y="4205288"/>
            <a:ext cx="1295400" cy="457200"/>
          </a:xfrm>
        </p:spPr>
        <p:txBody>
          <a:bodyPr/>
          <a:lstStyle/>
          <a:p>
            <a:endParaRPr lang="es-EC"/>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BF3BD56-DEE0-4703-9FA0-75E2F27188CB}"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4D8A50F-EFD3-4EE4-ACF4-67531DCA3922}" type="datetimeFigureOut">
              <a:rPr lang="es-EC" smtClean="0"/>
              <a:pPr/>
              <a:t>25/05/2011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BF3BD56-DEE0-4703-9FA0-75E2F27188CB}"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4D8A50F-EFD3-4EE4-ACF4-67531DCA3922}" type="datetimeFigureOut">
              <a:rPr lang="es-EC" smtClean="0"/>
              <a:pPr/>
              <a:t>25/05/2011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BF3BD56-DEE0-4703-9FA0-75E2F27188CB}"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4D8A50F-EFD3-4EE4-ACF4-67531DCA3922}" type="datetimeFigureOut">
              <a:rPr lang="es-EC" smtClean="0"/>
              <a:pPr/>
              <a:t>25/05/2011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BF3BD56-DEE0-4703-9FA0-75E2F27188CB}"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4D8A50F-EFD3-4EE4-ACF4-67531DCA3922}" type="datetimeFigureOut">
              <a:rPr lang="es-EC" smtClean="0"/>
              <a:pPr/>
              <a:t>25/05/2011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BF3BD56-DEE0-4703-9FA0-75E2F27188CB}"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4D8A50F-EFD3-4EE4-ACF4-67531DCA3922}" type="datetimeFigureOut">
              <a:rPr lang="es-EC" smtClean="0"/>
              <a:pPr/>
              <a:t>25/05/2011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BF3BD56-DEE0-4703-9FA0-75E2F27188CB}"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74D8A50F-EFD3-4EE4-ACF4-67531DCA3922}" type="datetimeFigureOut">
              <a:rPr lang="es-EC" smtClean="0"/>
              <a:pPr/>
              <a:t>25/05/2011</a:t>
            </a:fld>
            <a:endParaRPr lang="es-EC"/>
          </a:p>
        </p:txBody>
      </p:sp>
      <p:sp>
        <p:nvSpPr>
          <p:cNvPr id="27" name="26 Marcador de número de diapositiva"/>
          <p:cNvSpPr>
            <a:spLocks noGrp="1"/>
          </p:cNvSpPr>
          <p:nvPr>
            <p:ph type="sldNum" sz="quarter" idx="11"/>
          </p:nvPr>
        </p:nvSpPr>
        <p:spPr/>
        <p:txBody>
          <a:bodyPr rtlCol="0"/>
          <a:lstStyle/>
          <a:p>
            <a:fld id="{FBF3BD56-DEE0-4703-9FA0-75E2F27188CB}" type="slidenum">
              <a:rPr lang="es-EC" smtClean="0"/>
              <a:pPr/>
              <a:t>‹Nº›</a:t>
            </a:fld>
            <a:endParaRPr lang="es-EC"/>
          </a:p>
        </p:txBody>
      </p:sp>
      <p:sp>
        <p:nvSpPr>
          <p:cNvPr id="28" name="27 Marcador de pie de página"/>
          <p:cNvSpPr>
            <a:spLocks noGrp="1"/>
          </p:cNvSpPr>
          <p:nvPr>
            <p:ph type="ftr" sz="quarter" idx="12"/>
          </p:nvPr>
        </p:nvSpPr>
        <p:spPr/>
        <p:txBody>
          <a:bodyPr rtlCol="0"/>
          <a:lstStyle/>
          <a:p>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74D8A50F-EFD3-4EE4-ACF4-67531DCA3922}" type="datetimeFigureOut">
              <a:rPr lang="es-EC" smtClean="0"/>
              <a:pPr/>
              <a:t>25/05/2011</a:t>
            </a:fld>
            <a:endParaRPr lang="es-EC"/>
          </a:p>
        </p:txBody>
      </p:sp>
      <p:sp>
        <p:nvSpPr>
          <p:cNvPr id="4" name="3 Marcador de pie de página"/>
          <p:cNvSpPr>
            <a:spLocks noGrp="1"/>
          </p:cNvSpPr>
          <p:nvPr>
            <p:ph type="ftr" sz="quarter" idx="11"/>
          </p:nvPr>
        </p:nvSpPr>
        <p:spPr>
          <a:xfrm>
            <a:off x="5257800" y="612648"/>
            <a:ext cx="1325880" cy="457200"/>
          </a:xfrm>
        </p:spPr>
        <p:txBody>
          <a:bodyPr/>
          <a:lstStyle/>
          <a:p>
            <a:endParaRPr lang="es-EC"/>
          </a:p>
        </p:txBody>
      </p:sp>
      <p:sp>
        <p:nvSpPr>
          <p:cNvPr id="5" name="4 Marcador de número de diapositiva"/>
          <p:cNvSpPr>
            <a:spLocks noGrp="1"/>
          </p:cNvSpPr>
          <p:nvPr>
            <p:ph type="sldNum" sz="quarter" idx="12"/>
          </p:nvPr>
        </p:nvSpPr>
        <p:spPr>
          <a:xfrm>
            <a:off x="8174736" y="2272"/>
            <a:ext cx="762000" cy="365760"/>
          </a:xfrm>
        </p:spPr>
        <p:txBody>
          <a:bodyPr/>
          <a:lstStyle/>
          <a:p>
            <a:fld id="{FBF3BD56-DEE0-4703-9FA0-75E2F27188CB}"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4D8A50F-EFD3-4EE4-ACF4-67531DCA3922}" type="datetimeFigureOut">
              <a:rPr lang="es-EC" smtClean="0"/>
              <a:pPr/>
              <a:t>25/05/2011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FBF3BD56-DEE0-4703-9FA0-75E2F27188C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4D8A50F-EFD3-4EE4-ACF4-67531DCA3922}" type="datetimeFigureOut">
              <a:rPr lang="es-EC" smtClean="0"/>
              <a:pPr/>
              <a:t>25/05/2011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BF3BD56-DEE0-4703-9FA0-75E2F27188CB}"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4D8A50F-EFD3-4EE4-ACF4-67531DCA3922}" type="datetimeFigureOut">
              <a:rPr lang="es-EC" smtClean="0"/>
              <a:pPr/>
              <a:t>25/05/2011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BF3BD56-DEE0-4703-9FA0-75E2F27188CB}"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4D8A50F-EFD3-4EE4-ACF4-67531DCA3922}" type="datetimeFigureOut">
              <a:rPr lang="es-EC" smtClean="0"/>
              <a:pPr/>
              <a:t>25/05/2011</a:t>
            </a:fld>
            <a:endParaRPr lang="es-EC"/>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C"/>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BF3BD56-DEE0-4703-9FA0-75E2F27188CB}"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obotgear.com.au/Cache/Files/ProductImageOriginals/306_Pololu%20USB%20ARV%20programmer.jpg"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n 14"/>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6096000" y="4343400"/>
            <a:ext cx="2209800" cy="212370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3 Título"/>
          <p:cNvSpPr>
            <a:spLocks noGrp="1"/>
          </p:cNvSpPr>
          <p:nvPr>
            <p:ph type="ctrTitle"/>
          </p:nvPr>
        </p:nvSpPr>
        <p:spPr>
          <a:xfrm>
            <a:off x="381000" y="609600"/>
            <a:ext cx="8458200" cy="3352800"/>
          </a:xfrm>
        </p:spPr>
        <p:txBody>
          <a:bodyPr>
            <a:normAutofit fontScale="90000"/>
          </a:bodyPr>
          <a:lstStyle/>
          <a:p>
            <a:pPr algn="ctr"/>
            <a:r>
              <a:rPr lang="es-EC" sz="3200" b="1" dirty="0" smtClean="0"/>
              <a:t/>
            </a:r>
            <a:br>
              <a:rPr lang="es-EC" sz="3200" b="1" dirty="0" smtClean="0"/>
            </a:br>
            <a:r>
              <a:rPr lang="es-EC" sz="3200" b="1" dirty="0" smtClean="0"/>
              <a:t/>
            </a:r>
            <a:br>
              <a:rPr lang="es-EC" sz="3200" b="1" dirty="0" smtClean="0"/>
            </a:br>
            <a:r>
              <a:rPr lang="es-EC" sz="3200" b="1" dirty="0" smtClean="0"/>
              <a:t/>
            </a:r>
            <a:br>
              <a:rPr lang="es-EC" sz="3200" b="1" dirty="0" smtClean="0"/>
            </a:br>
            <a:r>
              <a:rPr lang="en-US" sz="2800" dirty="0" smtClean="0"/>
              <a:t/>
            </a:r>
            <a:br>
              <a:rPr lang="en-US" sz="2800" dirty="0" smtClean="0"/>
            </a:br>
            <a:r>
              <a:rPr lang="es-MX" sz="2800" b="1" dirty="0" smtClean="0"/>
              <a:t>ESCUELA SUPERIOR POLITECNICA DEL LITORAL</a:t>
            </a:r>
            <a:br>
              <a:rPr lang="es-MX" sz="2800" b="1" dirty="0" smtClean="0"/>
            </a:br>
            <a:r>
              <a:rPr lang="en-US" sz="2800" b="1" dirty="0" smtClean="0"/>
              <a:t/>
            </a:r>
            <a:br>
              <a:rPr lang="en-US" sz="2800" b="1" dirty="0" smtClean="0"/>
            </a:br>
            <a:r>
              <a:rPr lang="es-MX" sz="2800" b="1" dirty="0" smtClean="0"/>
              <a:t>  Facultad de Ingeniería Eléctrica y Computación (FIEC)</a:t>
            </a:r>
            <a:r>
              <a:rPr lang="en-US" sz="2800" b="1" dirty="0" smtClean="0"/>
              <a:t/>
            </a:r>
            <a:br>
              <a:rPr lang="en-US" sz="2800" b="1" dirty="0" smtClean="0"/>
            </a:br>
            <a:r>
              <a:rPr lang="es-EC" sz="3200" b="1" dirty="0" smtClean="0"/>
              <a:t/>
            </a:r>
            <a:br>
              <a:rPr lang="es-EC" sz="3200" b="1" dirty="0" smtClean="0"/>
            </a:br>
            <a:r>
              <a:rPr lang="es-EC" sz="3200" b="1" dirty="0" smtClean="0"/>
              <a:t>MATERIA DE GRADUACIÓN</a:t>
            </a:r>
            <a:br>
              <a:rPr lang="es-EC" sz="3200" b="1" dirty="0" smtClean="0"/>
            </a:br>
            <a:r>
              <a:rPr lang="es-EC" sz="3200" dirty="0" smtClean="0"/>
              <a:t>Microcontroladores Avanzados</a:t>
            </a:r>
            <a:br>
              <a:rPr lang="es-EC" sz="3200" dirty="0" smtClean="0"/>
            </a:br>
            <a:r>
              <a:rPr lang="es-EC" sz="3200" dirty="0" smtClean="0"/>
              <a:t/>
            </a:r>
            <a:br>
              <a:rPr lang="es-EC" sz="3200" dirty="0" smtClean="0"/>
            </a:br>
            <a:endParaRPr lang="es-EC" dirty="0"/>
          </a:p>
        </p:txBody>
      </p:sp>
      <p:sp>
        <p:nvSpPr>
          <p:cNvPr id="5" name="4 Subtítulo"/>
          <p:cNvSpPr>
            <a:spLocks noGrp="1"/>
          </p:cNvSpPr>
          <p:nvPr>
            <p:ph type="subTitle" idx="1"/>
          </p:nvPr>
        </p:nvSpPr>
        <p:spPr/>
        <p:txBody>
          <a:bodyPr>
            <a:normAutofit/>
          </a:bodyPr>
          <a:lstStyle/>
          <a:p>
            <a:r>
              <a:rPr lang="es-EC" b="1" dirty="0" smtClean="0">
                <a:latin typeface="Calibri"/>
                <a:ea typeface="Times New Roman"/>
                <a:cs typeface="Times New Roman"/>
              </a:rPr>
              <a:t>PROFESOR : </a:t>
            </a:r>
            <a:r>
              <a:rPr lang="es-ES" b="1" dirty="0" smtClean="0">
                <a:latin typeface="Calibri"/>
                <a:ea typeface="Times New Roman"/>
                <a:cs typeface="Times New Roman"/>
              </a:rPr>
              <a:t>Ing. Carlos Valdivieso</a:t>
            </a:r>
            <a:endParaRPr lang="es-EC" b="1" dirty="0" smtClean="0"/>
          </a:p>
          <a:p>
            <a:endParaRPr lang="en-US" sz="1600" dirty="0" smtClean="0">
              <a:solidFill>
                <a:srgbClr val="04617B"/>
              </a:solidFill>
            </a:endParaRPr>
          </a:p>
          <a:p>
            <a:r>
              <a:rPr lang="en-US" b="1" dirty="0" smtClean="0"/>
              <a:t/>
            </a:r>
            <a:br>
              <a:rPr lang="en-US" b="1" dirty="0" smtClean="0"/>
            </a:br>
            <a:endParaRPr lang="es-EC" b="1"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2421" y="616466"/>
            <a:ext cx="7315200" cy="3276600"/>
          </a:xfrm>
        </p:spPr>
        <p:txBody>
          <a:bodyPr/>
          <a:lstStyle/>
          <a:p>
            <a:pPr lvl="3">
              <a:buNone/>
            </a:pPr>
            <a:r>
              <a:rPr lang="es-EC" b="1" dirty="0" smtClean="0">
                <a:solidFill>
                  <a:schemeClr val="accent2">
                    <a:lumMod val="50000"/>
                  </a:schemeClr>
                </a:solidFill>
              </a:rPr>
              <a:t>Características Físicas</a:t>
            </a:r>
            <a:endParaRPr lang="es-ES" dirty="0" smtClean="0">
              <a:solidFill>
                <a:schemeClr val="accent2">
                  <a:lumMod val="50000"/>
                </a:schemeClr>
              </a:solidFill>
            </a:endParaRPr>
          </a:p>
          <a:p>
            <a:pPr>
              <a:buNone/>
            </a:pPr>
            <a:r>
              <a:rPr lang="es-EC" sz="2100" dirty="0" smtClean="0">
                <a:solidFill>
                  <a:schemeClr val="accent2">
                    <a:lumMod val="50000"/>
                  </a:schemeClr>
                </a:solidFill>
              </a:rPr>
              <a:t>		</a:t>
            </a:r>
            <a:r>
              <a:rPr lang="es-EC" sz="1600" dirty="0" smtClean="0">
                <a:solidFill>
                  <a:schemeClr val="accent2">
                    <a:lumMod val="50000"/>
                  </a:schemeClr>
                </a:solidFill>
              </a:rPr>
              <a:t>Tiene 24 pines</a:t>
            </a:r>
            <a:endParaRPr lang="es-ES" sz="1600" dirty="0" smtClean="0">
              <a:solidFill>
                <a:schemeClr val="accent2">
                  <a:lumMod val="50000"/>
                </a:schemeClr>
              </a:solidFill>
            </a:endParaRPr>
          </a:p>
          <a:p>
            <a:pPr>
              <a:buNone/>
            </a:pPr>
            <a:r>
              <a:rPr lang="es-ES" sz="1600" b="1" dirty="0" smtClean="0">
                <a:solidFill>
                  <a:schemeClr val="accent2">
                    <a:lumMod val="50000"/>
                  </a:schemeClr>
                </a:solidFill>
              </a:rPr>
              <a:t>	</a:t>
            </a:r>
            <a:r>
              <a:rPr lang="es-EC" sz="1600" b="1" dirty="0" smtClean="0">
                <a:solidFill>
                  <a:schemeClr val="accent2">
                    <a:lumMod val="50000"/>
                  </a:schemeClr>
                </a:solidFill>
              </a:rPr>
              <a:t>	</a:t>
            </a:r>
            <a:r>
              <a:rPr lang="es-EC" sz="1600" dirty="0" smtClean="0">
                <a:solidFill>
                  <a:schemeClr val="accent2">
                    <a:lumMod val="50000"/>
                  </a:schemeClr>
                </a:solidFill>
              </a:rPr>
              <a:t>Dimensiones de 1.2” x 0.7”</a:t>
            </a:r>
            <a:endParaRPr lang="es-ES" sz="1600" dirty="0" smtClean="0">
              <a:solidFill>
                <a:schemeClr val="accent2">
                  <a:lumMod val="50000"/>
                </a:schemeClr>
              </a:solidFill>
            </a:endParaRPr>
          </a:p>
          <a:p>
            <a:pPr>
              <a:buNone/>
            </a:pPr>
            <a:r>
              <a:rPr lang="es-EC" sz="1600" dirty="0" smtClean="0">
                <a:solidFill>
                  <a:schemeClr val="accent2">
                    <a:lumMod val="50000"/>
                  </a:schemeClr>
                </a:solidFill>
              </a:rPr>
              <a:t>		Microcontrolador AVR ATmega 328P</a:t>
            </a:r>
            <a:endParaRPr lang="es-ES" sz="1600" dirty="0" smtClean="0">
              <a:solidFill>
                <a:schemeClr val="accent2">
                  <a:lumMod val="50000"/>
                </a:schemeClr>
              </a:solidFill>
            </a:endParaRPr>
          </a:p>
          <a:p>
            <a:pPr>
              <a:buNone/>
            </a:pPr>
            <a:r>
              <a:rPr lang="es-EC" sz="1600" dirty="0" smtClean="0">
                <a:solidFill>
                  <a:schemeClr val="accent2">
                    <a:lumMod val="50000"/>
                  </a:schemeClr>
                </a:solidFill>
              </a:rPr>
              <a:t>		Doble puente H para controlar 2 motores C.C</a:t>
            </a:r>
            <a:endParaRPr lang="es-ES" sz="1600" dirty="0" smtClean="0">
              <a:solidFill>
                <a:schemeClr val="accent2">
                  <a:lumMod val="50000"/>
                </a:schemeClr>
              </a:solidFill>
            </a:endParaRPr>
          </a:p>
          <a:p>
            <a:pPr>
              <a:buNone/>
            </a:pPr>
            <a:r>
              <a:rPr lang="es-EC" sz="1600" dirty="0" smtClean="0">
                <a:solidFill>
                  <a:schemeClr val="accent2">
                    <a:lumMod val="50000"/>
                  </a:schemeClr>
                </a:solidFill>
              </a:rPr>
              <a:t>		Dos indicadores Led</a:t>
            </a:r>
            <a:endParaRPr lang="es-ES" sz="1600" dirty="0" smtClean="0">
              <a:solidFill>
                <a:schemeClr val="accent2">
                  <a:lumMod val="50000"/>
                </a:schemeClr>
              </a:solidFill>
            </a:endParaRPr>
          </a:p>
          <a:p>
            <a:pPr>
              <a:buNone/>
            </a:pPr>
            <a:r>
              <a:rPr lang="es-EC" sz="1600" dirty="0" smtClean="0">
                <a:solidFill>
                  <a:schemeClr val="accent2">
                    <a:lumMod val="50000"/>
                  </a:schemeClr>
                </a:solidFill>
              </a:rPr>
              <a:t>		Un Potenciómetro</a:t>
            </a:r>
            <a:endParaRPr lang="es-ES" sz="1600" dirty="0" smtClean="0">
              <a:solidFill>
                <a:schemeClr val="accent2">
                  <a:lumMod val="50000"/>
                </a:schemeClr>
              </a:solidFill>
            </a:endParaRPr>
          </a:p>
          <a:p>
            <a:pPr>
              <a:buNone/>
            </a:pPr>
            <a:r>
              <a:rPr lang="es-EC" sz="1600" dirty="0" smtClean="0">
                <a:solidFill>
                  <a:schemeClr val="accent2">
                    <a:lumMod val="50000"/>
                  </a:schemeClr>
                </a:solidFill>
              </a:rPr>
              <a:t>		Resonador de 20 MHz</a:t>
            </a:r>
            <a:endParaRPr lang="es-ES" sz="1600" dirty="0" smtClean="0">
              <a:solidFill>
                <a:schemeClr val="accent2">
                  <a:lumMod val="50000"/>
                </a:schemeClr>
              </a:solidFill>
            </a:endParaRPr>
          </a:p>
          <a:p>
            <a:pPr>
              <a:buNone/>
            </a:pPr>
            <a:r>
              <a:rPr lang="es-EC" sz="1600" dirty="0" smtClean="0">
                <a:solidFill>
                  <a:schemeClr val="accent2">
                    <a:lumMod val="50000"/>
                  </a:schemeClr>
                </a:solidFill>
              </a:rPr>
              <a:t>		Peso de 1.0 gr </a:t>
            </a:r>
            <a:endParaRPr lang="es-ES" sz="1600" dirty="0" smtClean="0">
              <a:solidFill>
                <a:schemeClr val="accent2">
                  <a:lumMod val="50000"/>
                </a:schemeClr>
              </a:solidFill>
            </a:endParaRPr>
          </a:p>
          <a:p>
            <a:endParaRPr lang="es-ES" dirty="0"/>
          </a:p>
        </p:txBody>
      </p:sp>
      <p:pic>
        <p:nvPicPr>
          <p:cNvPr id="4" name="3 Imagen"/>
          <p:cNvPicPr/>
          <p:nvPr/>
        </p:nvPicPr>
        <p:blipFill>
          <a:blip r:embed="rId2" cstate="print"/>
          <a:srcRect l="33329" t="33153" r="40352" b="16744"/>
          <a:stretch>
            <a:fillRect/>
          </a:stretch>
        </p:blipFill>
        <p:spPr bwMode="auto">
          <a:xfrm>
            <a:off x="533400" y="3657600"/>
            <a:ext cx="3286125" cy="2876550"/>
          </a:xfrm>
          <a:prstGeom prst="rect">
            <a:avLst/>
          </a:prstGeom>
          <a:noFill/>
          <a:ln w="9525">
            <a:noFill/>
            <a:miter lim="800000"/>
            <a:headEnd/>
            <a:tailEnd/>
          </a:ln>
          <a:effectLst>
            <a:glow rad="139700">
              <a:schemeClr val="accent5">
                <a:satMod val="175000"/>
                <a:alpha val="40000"/>
              </a:schemeClr>
            </a:glow>
          </a:effectLst>
        </p:spPr>
      </p:pic>
      <p:sp>
        <p:nvSpPr>
          <p:cNvPr id="5" name="4 CuadroTexto"/>
          <p:cNvSpPr txBox="1"/>
          <p:nvPr/>
        </p:nvSpPr>
        <p:spPr>
          <a:xfrm>
            <a:off x="304800" y="6348968"/>
            <a:ext cx="1459054" cy="307777"/>
          </a:xfrm>
          <a:prstGeom prst="rect">
            <a:avLst/>
          </a:prstGeom>
          <a:solidFill>
            <a:schemeClr val="bg1"/>
          </a:solidFill>
        </p:spPr>
        <p:txBody>
          <a:bodyPr wrap="none" rtlCol="0">
            <a:spAutoFit/>
          </a:bodyPr>
          <a:lstStyle/>
          <a:p>
            <a:r>
              <a:rPr lang="es-EC" sz="1400" b="1" dirty="0" smtClean="0">
                <a:solidFill>
                  <a:schemeClr val="accent2">
                    <a:lumMod val="50000"/>
                  </a:schemeClr>
                </a:solidFill>
              </a:rPr>
              <a:t>ATmega 328P</a:t>
            </a:r>
            <a:endParaRPr lang="es-ES" sz="1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9200"/>
            <a:ext cx="4267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533400" y="1143000"/>
            <a:ext cx="8077200" cy="5402461"/>
          </a:xfrm>
          <a:prstGeom prst="rect">
            <a:avLst/>
          </a:prstGeom>
          <a:noFill/>
          <a:ln w="9525">
            <a:noFill/>
            <a:miter lim="800000"/>
            <a:headEnd/>
            <a:tailEnd/>
          </a:ln>
        </p:spPr>
      </p:pic>
      <p:sp>
        <p:nvSpPr>
          <p:cNvPr id="3" name="2 Marcador de contenido"/>
          <p:cNvSpPr>
            <a:spLocks noGrp="1"/>
          </p:cNvSpPr>
          <p:nvPr>
            <p:ph idx="1"/>
          </p:nvPr>
        </p:nvSpPr>
        <p:spPr>
          <a:xfrm>
            <a:off x="533400" y="1143000"/>
            <a:ext cx="8077200" cy="6400800"/>
          </a:xfrm>
        </p:spPr>
        <p:txBody>
          <a:bodyPr>
            <a:normAutofit lnSpcReduction="10000"/>
          </a:bodyPr>
          <a:lstStyle/>
          <a:p>
            <a:pPr marL="365760" lvl="2" indent="-256032" algn="just">
              <a:buClr>
                <a:schemeClr val="accent3"/>
              </a:buClr>
              <a:buNone/>
            </a:pPr>
            <a:r>
              <a:rPr lang="es-EC" b="1" dirty="0" smtClean="0"/>
              <a:t>		</a:t>
            </a:r>
            <a:r>
              <a:rPr lang="es-EC" sz="2000" b="1" dirty="0" smtClean="0">
                <a:solidFill>
                  <a:schemeClr val="accent2">
                    <a:lumMod val="50000"/>
                  </a:schemeClr>
                </a:solidFill>
              </a:rPr>
              <a:t>PROGRAMADOR POLOLU USB AVR</a:t>
            </a:r>
          </a:p>
          <a:p>
            <a:pPr marL="365760" lvl="2" indent="-256032" algn="just">
              <a:buClr>
                <a:schemeClr val="accent3"/>
              </a:buClr>
              <a:buNone/>
            </a:pPr>
            <a:endParaRPr lang="es-EC" sz="2000" b="1" dirty="0" smtClean="0">
              <a:solidFill>
                <a:schemeClr val="accent2">
                  <a:lumMod val="50000"/>
                </a:schemeClr>
              </a:solidFill>
            </a:endParaRPr>
          </a:p>
          <a:p>
            <a:pPr marL="365760" lvl="2" indent="-256032" algn="just">
              <a:buClr>
                <a:schemeClr val="accent3"/>
              </a:buClr>
              <a:buNone/>
            </a:pPr>
            <a:r>
              <a:rPr lang="es-EC" sz="2000" dirty="0" smtClean="0">
                <a:solidFill>
                  <a:schemeClr val="accent2">
                    <a:lumMod val="50000"/>
                  </a:schemeClr>
                </a:solidFill>
              </a:rPr>
              <a:t>	</a:t>
            </a:r>
          </a:p>
          <a:p>
            <a:pPr marL="365760" lvl="2" indent="-256032" algn="just">
              <a:buClr>
                <a:schemeClr val="accent3"/>
              </a:buClr>
              <a:buNone/>
            </a:pPr>
            <a:endParaRPr lang="es-EC" sz="2000" dirty="0" smtClean="0">
              <a:solidFill>
                <a:schemeClr val="accent2">
                  <a:lumMod val="50000"/>
                </a:schemeClr>
              </a:solidFill>
            </a:endParaRPr>
          </a:p>
          <a:p>
            <a:pPr marL="365760" lvl="2" indent="-256032" algn="just">
              <a:buClr>
                <a:schemeClr val="accent3"/>
              </a:buClr>
              <a:buNone/>
            </a:pPr>
            <a:endParaRPr lang="es-EC" sz="2000" dirty="0" smtClean="0">
              <a:solidFill>
                <a:schemeClr val="accent2">
                  <a:lumMod val="50000"/>
                </a:schemeClr>
              </a:solidFill>
            </a:endParaRPr>
          </a:p>
          <a:p>
            <a:pPr marL="365760" lvl="2" indent="-256032" algn="just">
              <a:buClr>
                <a:schemeClr val="accent3"/>
              </a:buClr>
              <a:buNone/>
            </a:pPr>
            <a:endParaRPr lang="es-EC" sz="2000" dirty="0" smtClean="0">
              <a:solidFill>
                <a:schemeClr val="accent2">
                  <a:lumMod val="50000"/>
                </a:schemeClr>
              </a:solidFill>
            </a:endParaRPr>
          </a:p>
          <a:p>
            <a:pPr marL="365760" lvl="2" indent="-256032" algn="just">
              <a:buClr>
                <a:schemeClr val="accent3"/>
              </a:buClr>
              <a:buNone/>
            </a:pPr>
            <a:endParaRPr lang="es-EC" sz="2000" dirty="0" smtClean="0">
              <a:solidFill>
                <a:schemeClr val="accent2">
                  <a:lumMod val="50000"/>
                </a:schemeClr>
              </a:solidFill>
            </a:endParaRPr>
          </a:p>
          <a:p>
            <a:pPr marL="365760" lvl="2" indent="-256032" algn="just">
              <a:buClr>
                <a:schemeClr val="accent3"/>
              </a:buClr>
              <a:buNone/>
            </a:pPr>
            <a:endParaRPr lang="es-EC" sz="2000" dirty="0" smtClean="0">
              <a:solidFill>
                <a:schemeClr val="accent2">
                  <a:lumMod val="50000"/>
                </a:schemeClr>
              </a:solidFill>
            </a:endParaRPr>
          </a:p>
          <a:p>
            <a:pPr marL="365760" lvl="2" indent="-256032" algn="just">
              <a:buClr>
                <a:schemeClr val="accent3"/>
              </a:buClr>
              <a:buNone/>
            </a:pPr>
            <a:r>
              <a:rPr lang="es-EC" sz="2000" dirty="0" smtClean="0">
                <a:solidFill>
                  <a:schemeClr val="accent2">
                    <a:lumMod val="50000"/>
                  </a:schemeClr>
                </a:solidFill>
              </a:rPr>
              <a:t>	</a:t>
            </a:r>
          </a:p>
          <a:p>
            <a:pPr marL="365760" lvl="2" indent="-256032" algn="just">
              <a:buClr>
                <a:schemeClr val="accent3"/>
              </a:buClr>
              <a:buNone/>
            </a:pPr>
            <a:r>
              <a:rPr lang="es-EC" sz="2000" dirty="0" smtClean="0">
                <a:solidFill>
                  <a:schemeClr val="accent2">
                    <a:lumMod val="50000"/>
                  </a:schemeClr>
                </a:solidFill>
              </a:rPr>
              <a:t>	</a:t>
            </a:r>
          </a:p>
          <a:p>
            <a:pPr marL="365760" lvl="2" indent="-256032" algn="just">
              <a:buClr>
                <a:schemeClr val="accent3"/>
              </a:buClr>
              <a:buNone/>
            </a:pPr>
            <a:endParaRPr lang="es-EC" sz="2000" b="1" dirty="0" smtClean="0">
              <a:solidFill>
                <a:schemeClr val="accent2">
                  <a:lumMod val="50000"/>
                </a:schemeClr>
              </a:solidFill>
            </a:endParaRPr>
          </a:p>
          <a:p>
            <a:pPr marL="365760" lvl="2" indent="-256032" algn="just">
              <a:buClr>
                <a:schemeClr val="accent3"/>
              </a:buClr>
              <a:buNone/>
            </a:pPr>
            <a:r>
              <a:rPr lang="es-EC" sz="2000" dirty="0" smtClean="0">
                <a:solidFill>
                  <a:schemeClr val="accent2">
                    <a:lumMod val="50000"/>
                  </a:schemeClr>
                </a:solidFill>
              </a:rPr>
              <a:t>	</a:t>
            </a:r>
            <a:r>
              <a:rPr lang="es-ES" sz="2000" dirty="0" smtClean="0">
                <a:solidFill>
                  <a:schemeClr val="tx2">
                    <a:lumMod val="75000"/>
                  </a:schemeClr>
                </a:solidFill>
              </a:rPr>
              <a:t>El programador USB “PGM03” de POLOLU para controladores basados en AVR; se lo considera como un dispositivo muy compacto. Además integra dos nuevas funciones, una de ellas es que funciona como Puerto Serial Virtual, para realizar prácticas de Comunicaciones Serial RS232, sin necesidad de conectar un cable adaptador Serial-USB y cable ISP</a:t>
            </a:r>
          </a:p>
          <a:p>
            <a:pPr marL="365760" lvl="2" indent="-256032" algn="just">
              <a:buClr>
                <a:schemeClr val="accent3"/>
              </a:buClr>
              <a:buNone/>
            </a:pPr>
            <a:endParaRPr lang="es-EC" sz="2000" b="1" dirty="0" smtClean="0">
              <a:solidFill>
                <a:schemeClr val="accent2">
                  <a:lumMod val="50000"/>
                </a:schemeClr>
              </a:solidFill>
            </a:endParaRPr>
          </a:p>
          <a:p>
            <a:pPr marL="365760" lvl="2" indent="-256032" algn="just">
              <a:buClr>
                <a:schemeClr val="accent3"/>
              </a:buClr>
              <a:buNone/>
            </a:pPr>
            <a:r>
              <a:rPr lang="es-EC" sz="2000" b="1" dirty="0" smtClean="0">
                <a:solidFill>
                  <a:schemeClr val="accent2">
                    <a:lumMod val="50000"/>
                  </a:schemeClr>
                </a:solidFill>
              </a:rPr>
              <a:t> </a:t>
            </a:r>
            <a:endParaRPr lang="es-ES" sz="2000" b="1" dirty="0" smtClean="0">
              <a:solidFill>
                <a:schemeClr val="accent2">
                  <a:lumMod val="50000"/>
                </a:schemeClr>
              </a:solidFill>
            </a:endParaRPr>
          </a:p>
          <a:p>
            <a:pPr algn="just"/>
            <a:endParaRPr lang="es-EC" sz="2400" dirty="0">
              <a:latin typeface="Lucida Sans Unicode" pitchFamily="34" charset="0"/>
              <a:cs typeface="Lucida Sans Unicode" pitchFamily="34" charset="0"/>
            </a:endParaRPr>
          </a:p>
        </p:txBody>
      </p:sp>
      <p:pic>
        <p:nvPicPr>
          <p:cNvPr id="18434" name="Picture 2" descr="Pololu USB ARV programmer">
            <a:hlinkClick r:id="rId3" tooltip="Pololu USB ARV programmer"/>
          </p:cNvPr>
          <p:cNvPicPr>
            <a:picLocks noChangeAspect="1" noChangeArrowheads="1"/>
          </p:cNvPicPr>
          <p:nvPr/>
        </p:nvPicPr>
        <p:blipFill>
          <a:blip r:embed="rId4" cstate="print"/>
          <a:srcRect/>
          <a:stretch>
            <a:fillRect/>
          </a:stretch>
        </p:blipFill>
        <p:spPr bwMode="auto">
          <a:xfrm>
            <a:off x="4876801" y="2286001"/>
            <a:ext cx="2590800" cy="1815982"/>
          </a:xfrm>
          <a:prstGeom prst="rect">
            <a:avLst/>
          </a:prstGeom>
          <a:noFill/>
          <a:effectLst>
            <a:glow rad="228600">
              <a:schemeClr val="accent6">
                <a:satMod val="175000"/>
                <a:alpha val="40000"/>
              </a:schemeClr>
            </a:glow>
          </a:effectLst>
        </p:spPr>
      </p:pic>
      <p:pic>
        <p:nvPicPr>
          <p:cNvPr id="3074" name="Picture 2" descr="C:\Users\estudiante\Desktop\307_Pololu USB-AVR - What's Includ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760" y="2250440"/>
            <a:ext cx="2667000" cy="1905000"/>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752600" y="533400"/>
            <a:ext cx="5993576" cy="1065394"/>
          </a:xfrm>
        </p:spPr>
        <p:txBody>
          <a:bodyPr>
            <a:normAutofit/>
          </a:bodyPr>
          <a:lstStyle/>
          <a:p>
            <a:pPr lvl="2" algn="ctr" rtl="0">
              <a:spcBef>
                <a:spcPct val="0"/>
              </a:spcBef>
            </a:pPr>
            <a:r>
              <a:rPr lang="es-EC" sz="2000" b="1" dirty="0">
                <a:solidFill>
                  <a:schemeClr val="accent2">
                    <a:lumMod val="50000"/>
                  </a:schemeClr>
                </a:solidFill>
              </a:rPr>
              <a:t>MICRO METAL GEARMOTOR </a:t>
            </a:r>
            <a:r>
              <a:rPr lang="es-EC" sz="2000" b="1" dirty="0" smtClean="0">
                <a:solidFill>
                  <a:schemeClr val="accent2">
                    <a:lumMod val="50000"/>
                  </a:schemeClr>
                </a:solidFill>
              </a:rPr>
              <a:t>30:1</a:t>
            </a:r>
            <a:r>
              <a:rPr lang="es-ES" sz="2000" b="1" dirty="0"/>
              <a:t/>
            </a:r>
            <a:br>
              <a:rPr lang="es-ES" sz="2000" b="1" dirty="0"/>
            </a:br>
            <a:endParaRPr lang="es-EC" dirty="0"/>
          </a:p>
        </p:txBody>
      </p:sp>
      <p:sp>
        <p:nvSpPr>
          <p:cNvPr id="8" name="7 Marcador de contenido"/>
          <p:cNvSpPr>
            <a:spLocks noGrp="1"/>
          </p:cNvSpPr>
          <p:nvPr>
            <p:ph sz="half" idx="1"/>
          </p:nvPr>
        </p:nvSpPr>
        <p:spPr>
          <a:xfrm>
            <a:off x="228600" y="1524000"/>
            <a:ext cx="5715000" cy="2743200"/>
          </a:xfrm>
        </p:spPr>
        <p:txBody>
          <a:bodyPr>
            <a:normAutofit fontScale="92500" lnSpcReduction="10000"/>
          </a:bodyPr>
          <a:lstStyle/>
          <a:p>
            <a:pPr algn="just">
              <a:buNone/>
            </a:pPr>
            <a:endParaRPr lang="es-EC" sz="2000" dirty="0" smtClean="0">
              <a:solidFill>
                <a:schemeClr val="accent2">
                  <a:lumMod val="50000"/>
                </a:schemeClr>
              </a:solidFill>
              <a:latin typeface="Lucida Sans Unicode" pitchFamily="34" charset="0"/>
              <a:cs typeface="Lucida Sans Unicode" pitchFamily="34" charset="0"/>
            </a:endParaRPr>
          </a:p>
          <a:p>
            <a:pPr algn="just"/>
            <a:r>
              <a:rPr lang="es-EC" sz="1900" dirty="0" smtClean="0">
                <a:solidFill>
                  <a:schemeClr val="accent2">
                    <a:lumMod val="50000"/>
                  </a:schemeClr>
                </a:solidFill>
              </a:rPr>
              <a:t>Son pequeños motores que funcionan entre un rango de 3V a 9V, pero su voltaje ideal es de 6V. Casi todos tienen la misma forma  física, la  diferencia entre ellos radica en las relaciones de transmisión; existen desde los 5:1 a 128:1. </a:t>
            </a:r>
          </a:p>
          <a:p>
            <a:pPr marL="109728" indent="0" algn="just">
              <a:buNone/>
            </a:pPr>
            <a:endParaRPr lang="es-EC" sz="1900" dirty="0" smtClean="0">
              <a:solidFill>
                <a:schemeClr val="accent2">
                  <a:lumMod val="50000"/>
                </a:schemeClr>
              </a:solidFill>
            </a:endParaRPr>
          </a:p>
          <a:p>
            <a:pPr algn="just"/>
            <a:r>
              <a:rPr lang="es-EC" sz="1900" dirty="0" smtClean="0">
                <a:solidFill>
                  <a:schemeClr val="accent2">
                    <a:lumMod val="50000"/>
                  </a:schemeClr>
                </a:solidFill>
              </a:rPr>
              <a:t>El eje del motor con engranajes coincide favorablemente a las ruedas necesarias en nuestro proyecto, que son: ruedas Pololu de 32×7mm.</a:t>
            </a:r>
            <a:endParaRPr lang="es-EC" sz="1900" dirty="0">
              <a:latin typeface="Lucida Sans Unicode" pitchFamily="34" charset="0"/>
              <a:cs typeface="Lucida Sans Unicode" pitchFamily="34" charset="0"/>
            </a:endParaRPr>
          </a:p>
        </p:txBody>
      </p:sp>
      <p:pic>
        <p:nvPicPr>
          <p:cNvPr id="6" name="5 Imagen"/>
          <p:cNvPicPr/>
          <p:nvPr/>
        </p:nvPicPr>
        <p:blipFill>
          <a:blip r:embed="rId2" cstate="print"/>
          <a:srcRect l="3394" t="9969" r="51289" b="16919"/>
          <a:stretch>
            <a:fillRect/>
          </a:stretch>
        </p:blipFill>
        <p:spPr bwMode="auto">
          <a:xfrm>
            <a:off x="6477000" y="1905000"/>
            <a:ext cx="1905000" cy="1600200"/>
          </a:xfrm>
          <a:prstGeom prst="rect">
            <a:avLst/>
          </a:prstGeom>
          <a:noFill/>
          <a:ln w="9525">
            <a:noFill/>
            <a:miter lim="800000"/>
            <a:headEnd/>
            <a:tailEnd/>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26" name="Picture 2" descr="http://www.pololu.com/picture/0J900.600.jpg?13039236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2400" y="3810000"/>
            <a:ext cx="1905000" cy="16002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85800" y="4495800"/>
            <a:ext cx="4644261" cy="1538883"/>
          </a:xfrm>
          <a:prstGeom prst="rect">
            <a:avLst/>
          </a:prstGeom>
          <a:noFill/>
        </p:spPr>
        <p:txBody>
          <a:bodyPr wrap="square" rtlCol="0">
            <a:spAutoFit/>
          </a:bodyPr>
          <a:lstStyle/>
          <a:p>
            <a:r>
              <a:rPr lang="es-EC" sz="1600" b="1" dirty="0" smtClean="0">
                <a:solidFill>
                  <a:schemeClr val="accent2">
                    <a:lumMod val="50000"/>
                  </a:schemeClr>
                </a:solidFill>
              </a:rPr>
              <a:t>CARACTERÍSTICAS</a:t>
            </a:r>
          </a:p>
          <a:p>
            <a:endParaRPr lang="es-EC" sz="1600" b="1" dirty="0" smtClean="0">
              <a:solidFill>
                <a:schemeClr val="accent2">
                  <a:lumMod val="50000"/>
                </a:schemeClr>
              </a:solidFill>
            </a:endParaRPr>
          </a:p>
          <a:p>
            <a:pPr algn="just"/>
            <a:r>
              <a:rPr lang="es-EC" sz="1600" b="1" u="sng" dirty="0">
                <a:solidFill>
                  <a:schemeClr val="accent2">
                    <a:lumMod val="50000"/>
                  </a:schemeClr>
                </a:solidFill>
              </a:rPr>
              <a:t>Medidas</a:t>
            </a:r>
            <a:r>
              <a:rPr lang="es-EC" sz="1600" b="1" u="sng" dirty="0" smtClean="0">
                <a:solidFill>
                  <a:schemeClr val="accent2">
                    <a:lumMod val="50000"/>
                  </a:schemeClr>
                </a:solidFill>
              </a:rPr>
              <a:t>:</a:t>
            </a:r>
            <a:r>
              <a:rPr lang="es-EC" sz="1600" dirty="0">
                <a:solidFill>
                  <a:schemeClr val="accent2">
                    <a:lumMod val="50000"/>
                  </a:schemeClr>
                </a:solidFill>
              </a:rPr>
              <a:t> </a:t>
            </a:r>
            <a:r>
              <a:rPr lang="es-ES" sz="1600" dirty="0">
                <a:solidFill>
                  <a:schemeClr val="tx2">
                    <a:lumMod val="75000"/>
                  </a:schemeClr>
                </a:solidFill>
              </a:rPr>
              <a:t>0.94" x 0.39" x 0.47</a:t>
            </a:r>
            <a:r>
              <a:rPr lang="es-ES" sz="1600" dirty="0" smtClean="0">
                <a:solidFill>
                  <a:schemeClr val="tx2">
                    <a:lumMod val="75000"/>
                  </a:schemeClr>
                </a:solidFill>
              </a:rPr>
              <a:t>"</a:t>
            </a:r>
            <a:r>
              <a:rPr lang="es-EC" sz="1600" dirty="0" smtClean="0">
                <a:solidFill>
                  <a:schemeClr val="tx2">
                    <a:lumMod val="75000"/>
                  </a:schemeClr>
                </a:solidFill>
              </a:rPr>
              <a:t>.</a:t>
            </a:r>
            <a:endParaRPr lang="es-EC" sz="1600" dirty="0">
              <a:solidFill>
                <a:schemeClr val="tx2">
                  <a:lumMod val="75000"/>
                </a:schemeClr>
              </a:solidFill>
            </a:endParaRPr>
          </a:p>
          <a:p>
            <a:pPr algn="just"/>
            <a:r>
              <a:rPr lang="es-EC" sz="1600" b="1" u="sng" dirty="0">
                <a:solidFill>
                  <a:schemeClr val="accent2">
                    <a:lumMod val="50000"/>
                  </a:schemeClr>
                </a:solidFill>
              </a:rPr>
              <a:t>Alimentación</a:t>
            </a:r>
            <a:r>
              <a:rPr lang="es-EC" sz="1600" b="1" dirty="0">
                <a:solidFill>
                  <a:schemeClr val="accent2">
                    <a:lumMod val="50000"/>
                  </a:schemeClr>
                </a:solidFill>
              </a:rPr>
              <a:t>: </a:t>
            </a:r>
            <a:r>
              <a:rPr lang="es-EC" sz="1600" dirty="0" smtClean="0">
                <a:solidFill>
                  <a:schemeClr val="accent2">
                    <a:lumMod val="50000"/>
                  </a:schemeClr>
                </a:solidFill>
              </a:rPr>
              <a:t>3</a:t>
            </a:r>
            <a:r>
              <a:rPr lang="es-ES" sz="1600" dirty="0">
                <a:solidFill>
                  <a:schemeClr val="tx2">
                    <a:lumMod val="75000"/>
                  </a:schemeClr>
                </a:solidFill>
              </a:rPr>
              <a:t>V</a:t>
            </a:r>
            <a:r>
              <a:rPr lang="es-EC" sz="1600" dirty="0" smtClean="0">
                <a:solidFill>
                  <a:schemeClr val="tx2">
                    <a:lumMod val="75000"/>
                  </a:schemeClr>
                </a:solidFill>
              </a:rPr>
              <a:t> </a:t>
            </a:r>
            <a:r>
              <a:rPr lang="es-EC" sz="1600" dirty="0">
                <a:solidFill>
                  <a:schemeClr val="accent2">
                    <a:lumMod val="50000"/>
                  </a:schemeClr>
                </a:solidFill>
              </a:rPr>
              <a:t>a </a:t>
            </a:r>
            <a:r>
              <a:rPr lang="es-EC" sz="1600" dirty="0" smtClean="0">
                <a:solidFill>
                  <a:schemeClr val="accent2">
                    <a:lumMod val="50000"/>
                  </a:schemeClr>
                </a:solidFill>
              </a:rPr>
              <a:t> 6V.</a:t>
            </a:r>
            <a:endParaRPr lang="es-EC" sz="1600" dirty="0">
              <a:solidFill>
                <a:schemeClr val="accent2">
                  <a:lumMod val="50000"/>
                </a:schemeClr>
              </a:solidFill>
            </a:endParaRPr>
          </a:p>
          <a:p>
            <a:pPr algn="just"/>
            <a:r>
              <a:rPr lang="es-EC" sz="1600" b="1" u="sng" dirty="0">
                <a:solidFill>
                  <a:schemeClr val="accent2">
                    <a:lumMod val="50000"/>
                  </a:schemeClr>
                </a:solidFill>
              </a:rPr>
              <a:t>Corriente: </a:t>
            </a:r>
            <a:r>
              <a:rPr lang="es-EC" sz="1600" dirty="0">
                <a:solidFill>
                  <a:schemeClr val="accent2">
                    <a:lumMod val="50000"/>
                  </a:schemeClr>
                </a:solidFill>
              </a:rPr>
              <a:t> </a:t>
            </a:r>
            <a:r>
              <a:rPr lang="es-EC" sz="1600" dirty="0" smtClean="0">
                <a:solidFill>
                  <a:schemeClr val="accent2">
                    <a:lumMod val="50000"/>
                  </a:schemeClr>
                </a:solidFill>
              </a:rPr>
              <a:t>a 6v, 360mA</a:t>
            </a:r>
            <a:r>
              <a:rPr lang="es-EC" sz="1600" dirty="0">
                <a:solidFill>
                  <a:schemeClr val="accent2">
                    <a:lumMod val="50000"/>
                  </a:schemeClr>
                </a:solidFill>
              </a:rPr>
              <a:t>.</a:t>
            </a:r>
          </a:p>
          <a:p>
            <a:endParaRPr lang="es-EC" sz="1400" b="1" dirty="0" smtClean="0">
              <a:solidFill>
                <a:schemeClr val="accent2">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838200"/>
            <a:ext cx="6477000" cy="877824"/>
          </a:xfrm>
        </p:spPr>
        <p:txBody>
          <a:bodyPr>
            <a:normAutofit fontScale="90000"/>
          </a:bodyPr>
          <a:lstStyle/>
          <a:p>
            <a:pPr lvl="2"/>
            <a:r>
              <a:rPr lang="es-EC" sz="2200" b="1" dirty="0" smtClean="0">
                <a:solidFill>
                  <a:schemeClr val="accent2">
                    <a:lumMod val="50000"/>
                  </a:schemeClr>
                </a:solidFill>
              </a:rPr>
              <a:t>Acelerómetro MEMSIC Parallax 2125 de doble eje. </a:t>
            </a:r>
            <a:r>
              <a:rPr lang="es-EC" sz="2000" b="1" dirty="0" smtClean="0">
                <a:solidFill>
                  <a:schemeClr val="accent2">
                    <a:lumMod val="50000"/>
                  </a:schemeClr>
                </a:solidFill>
              </a:rPr>
              <a:t/>
            </a:r>
            <a:br>
              <a:rPr lang="es-EC" sz="2000" b="1" dirty="0" smtClean="0">
                <a:solidFill>
                  <a:schemeClr val="accent2">
                    <a:lumMod val="50000"/>
                  </a:schemeClr>
                </a:solidFill>
              </a:rPr>
            </a:br>
            <a:endParaRPr lang="es-ES" sz="2000" b="1" dirty="0">
              <a:solidFill>
                <a:schemeClr val="accent2">
                  <a:lumMod val="50000"/>
                </a:schemeClr>
              </a:solidFill>
            </a:endParaRPr>
          </a:p>
        </p:txBody>
      </p:sp>
      <p:sp>
        <p:nvSpPr>
          <p:cNvPr id="4" name="3 Marcador de contenido"/>
          <p:cNvSpPr>
            <a:spLocks noGrp="1"/>
          </p:cNvSpPr>
          <p:nvPr>
            <p:ph sz="half" idx="1"/>
          </p:nvPr>
        </p:nvSpPr>
        <p:spPr>
          <a:xfrm>
            <a:off x="381000" y="1828800"/>
            <a:ext cx="4876800" cy="4267200"/>
          </a:xfrm>
        </p:spPr>
        <p:txBody>
          <a:bodyPr>
            <a:normAutofit lnSpcReduction="10000"/>
          </a:bodyPr>
          <a:lstStyle/>
          <a:p>
            <a:pPr marL="109728" indent="0" algn="just">
              <a:buNone/>
            </a:pPr>
            <a:r>
              <a:rPr lang="es-ES" sz="1600" dirty="0" smtClean="0">
                <a:solidFill>
                  <a:schemeClr val="tx2">
                    <a:lumMod val="75000"/>
                  </a:schemeClr>
                </a:solidFill>
              </a:rPr>
              <a:t>Esencialmente el péndulo describirá un movimiento rotacional y debemos adquirir los valores de los ángulos de inclinación que tome. Para esto nos valemos de una lectura en un eje del elemento sensor que utilizamos que es el Acelerómetro.</a:t>
            </a:r>
          </a:p>
          <a:p>
            <a:pPr marL="109728" indent="0" algn="just">
              <a:buNone/>
            </a:pPr>
            <a:endParaRPr lang="es-ES" sz="1800" dirty="0" smtClean="0">
              <a:solidFill>
                <a:schemeClr val="tx2">
                  <a:lumMod val="75000"/>
                </a:schemeClr>
              </a:solidFill>
            </a:endParaRPr>
          </a:p>
          <a:p>
            <a:pPr marL="109728" indent="0" algn="ctr">
              <a:buNone/>
            </a:pPr>
            <a:r>
              <a:rPr lang="es-EC" sz="1600" b="1" dirty="0" smtClean="0">
                <a:solidFill>
                  <a:schemeClr val="accent2">
                    <a:lumMod val="50000"/>
                  </a:schemeClr>
                </a:solidFill>
              </a:rPr>
              <a:t>CARACTERÍSTICAS </a:t>
            </a:r>
          </a:p>
          <a:p>
            <a:pPr marL="109728" indent="0" algn="ctr">
              <a:buNone/>
            </a:pPr>
            <a:endParaRPr lang="es-EC" sz="1600" b="1" dirty="0" smtClean="0">
              <a:solidFill>
                <a:schemeClr val="accent2">
                  <a:lumMod val="50000"/>
                </a:schemeClr>
              </a:solidFill>
            </a:endParaRPr>
          </a:p>
          <a:p>
            <a:pPr algn="just"/>
            <a:r>
              <a:rPr lang="es-EC" sz="1600" b="1" u="sng" dirty="0" smtClean="0">
                <a:solidFill>
                  <a:schemeClr val="accent2">
                    <a:lumMod val="50000"/>
                  </a:schemeClr>
                </a:solidFill>
              </a:rPr>
              <a:t> Medidas:</a:t>
            </a:r>
            <a:r>
              <a:rPr lang="es-EC" sz="1600" b="1" dirty="0" smtClean="0">
                <a:solidFill>
                  <a:schemeClr val="accent2">
                    <a:lumMod val="50000"/>
                  </a:schemeClr>
                </a:solidFill>
              </a:rPr>
              <a:t> </a:t>
            </a:r>
            <a:r>
              <a:rPr lang="es-EC" sz="1600" dirty="0" smtClean="0">
                <a:solidFill>
                  <a:schemeClr val="accent2">
                    <a:lumMod val="50000"/>
                  </a:schemeClr>
                </a:solidFill>
              </a:rPr>
              <a:t>1 / 2 "x 1 / 2 " x 1 / 2 ", y el chip  1/4" x 1.4 "x 1.8’’.</a:t>
            </a:r>
          </a:p>
          <a:p>
            <a:pPr algn="just"/>
            <a:r>
              <a:rPr lang="es-EC" sz="1600" b="1" u="sng" dirty="0" smtClean="0">
                <a:solidFill>
                  <a:schemeClr val="accent2">
                    <a:lumMod val="50000"/>
                  </a:schemeClr>
                </a:solidFill>
              </a:rPr>
              <a:t>Alimentación</a:t>
            </a:r>
            <a:r>
              <a:rPr lang="es-EC" sz="1600" b="1" dirty="0" smtClean="0">
                <a:solidFill>
                  <a:schemeClr val="accent2">
                    <a:lumMod val="50000"/>
                  </a:schemeClr>
                </a:solidFill>
              </a:rPr>
              <a:t>: </a:t>
            </a:r>
            <a:r>
              <a:rPr lang="es-EC" sz="1600" dirty="0" smtClean="0">
                <a:solidFill>
                  <a:schemeClr val="accent2">
                    <a:lumMod val="50000"/>
                  </a:schemeClr>
                </a:solidFill>
              </a:rPr>
              <a:t>3,3 a 5V DC.</a:t>
            </a:r>
          </a:p>
          <a:p>
            <a:pPr algn="just"/>
            <a:r>
              <a:rPr lang="es-EC" sz="1600" b="1" u="sng" dirty="0" smtClean="0">
                <a:solidFill>
                  <a:schemeClr val="accent2">
                    <a:lumMod val="50000"/>
                  </a:schemeClr>
                </a:solidFill>
              </a:rPr>
              <a:t>Corriente: </a:t>
            </a:r>
            <a:r>
              <a:rPr lang="es-EC" sz="1600" dirty="0" smtClean="0">
                <a:solidFill>
                  <a:schemeClr val="accent2">
                    <a:lumMod val="50000"/>
                  </a:schemeClr>
                </a:solidFill>
              </a:rPr>
              <a:t>&lt;5 mA.</a:t>
            </a:r>
          </a:p>
          <a:p>
            <a:pPr algn="just"/>
            <a:r>
              <a:rPr lang="es-EC" sz="1600" b="1" u="sng" dirty="0" smtClean="0">
                <a:solidFill>
                  <a:schemeClr val="accent2">
                    <a:lumMod val="50000"/>
                  </a:schemeClr>
                </a:solidFill>
              </a:rPr>
              <a:t>Temperatura de operación:</a:t>
            </a:r>
            <a:r>
              <a:rPr lang="es-EC" sz="1600" b="1" dirty="0" smtClean="0">
                <a:solidFill>
                  <a:schemeClr val="accent2">
                    <a:lumMod val="50000"/>
                  </a:schemeClr>
                </a:solidFill>
              </a:rPr>
              <a:t> </a:t>
            </a:r>
            <a:r>
              <a:rPr lang="es-EC" sz="1600" dirty="0" smtClean="0">
                <a:solidFill>
                  <a:schemeClr val="accent2">
                    <a:lumMod val="50000"/>
                  </a:schemeClr>
                </a:solidFill>
              </a:rPr>
              <a:t>32ºF a 158ºF (0 a 70ºC).</a:t>
            </a:r>
          </a:p>
          <a:p>
            <a:pPr algn="just"/>
            <a:r>
              <a:rPr lang="es-EC" sz="1600" b="1" u="sng" dirty="0" smtClean="0">
                <a:solidFill>
                  <a:schemeClr val="accent2">
                    <a:lumMod val="50000"/>
                  </a:schemeClr>
                </a:solidFill>
              </a:rPr>
              <a:t>Comunicación</a:t>
            </a:r>
            <a:r>
              <a:rPr lang="es-EC" sz="1600" b="1" dirty="0" smtClean="0">
                <a:solidFill>
                  <a:schemeClr val="accent2">
                    <a:lumMod val="50000"/>
                  </a:schemeClr>
                </a:solidFill>
              </a:rPr>
              <a:t>: </a:t>
            </a:r>
            <a:r>
              <a:rPr lang="es-EC" sz="1600" dirty="0" smtClean="0">
                <a:solidFill>
                  <a:schemeClr val="accent2">
                    <a:lumMod val="50000"/>
                  </a:schemeClr>
                </a:solidFill>
              </a:rPr>
              <a:t>TTL/CMOS, compatible con PWM de 100Hz</a:t>
            </a:r>
          </a:p>
          <a:p>
            <a:pPr algn="just"/>
            <a:endParaRPr lang="es-EC" sz="1400" dirty="0" smtClean="0">
              <a:solidFill>
                <a:schemeClr val="accent2">
                  <a:lumMod val="50000"/>
                </a:schemeClr>
              </a:solidFill>
            </a:endParaRPr>
          </a:p>
          <a:p>
            <a:pPr algn="just"/>
            <a:endParaRPr lang="es-EC" sz="1200" dirty="0" smtClean="0">
              <a:solidFill>
                <a:schemeClr val="accent2">
                  <a:lumMod val="50000"/>
                </a:schemeClr>
              </a:solidFill>
            </a:endParaRPr>
          </a:p>
        </p:txBody>
      </p:sp>
      <p:pic>
        <p:nvPicPr>
          <p:cNvPr id="5" name="4 Imagen"/>
          <p:cNvPicPr/>
          <p:nvPr/>
        </p:nvPicPr>
        <p:blipFill>
          <a:blip r:embed="rId2" cstate="print"/>
          <a:srcRect/>
          <a:stretch>
            <a:fillRect/>
          </a:stretch>
        </p:blipFill>
        <p:spPr bwMode="auto">
          <a:xfrm>
            <a:off x="6151880" y="2066925"/>
            <a:ext cx="1544320" cy="1362075"/>
          </a:xfrm>
          <a:prstGeom prst="rect">
            <a:avLst/>
          </a:prstGeom>
          <a:noFill/>
          <a:ln w="9525">
            <a:noFill/>
            <a:miter lim="800000"/>
            <a:headEnd/>
            <a:tailEnd/>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6906" r="14741" b="16693"/>
          <a:stretch/>
        </p:blipFill>
        <p:spPr bwMode="auto">
          <a:xfrm>
            <a:off x="5438140" y="3962400"/>
            <a:ext cx="3477260" cy="2057400"/>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457200" y="838200"/>
            <a:ext cx="8229600" cy="5736336"/>
          </a:xfrm>
        </p:spPr>
        <p:txBody>
          <a:bodyPr/>
          <a:lstStyle/>
          <a:p>
            <a:pPr algn="just">
              <a:buNone/>
            </a:pPr>
            <a:r>
              <a:rPr lang="es-EC" dirty="0" smtClean="0"/>
              <a:t>	</a:t>
            </a:r>
            <a:endParaRPr lang="es-EC" sz="2000" dirty="0">
              <a:solidFill>
                <a:schemeClr val="accent2">
                  <a:lumMod val="50000"/>
                </a:schemeClr>
              </a:solidFill>
              <a:latin typeface="Lucida Sans Unicode" pitchFamily="34" charset="0"/>
              <a:cs typeface="Lucida Sans Unicode" pitchFamily="34" charset="0"/>
            </a:endParaRPr>
          </a:p>
        </p:txBody>
      </p:sp>
      <p:pic>
        <p:nvPicPr>
          <p:cNvPr id="2" name="Picture 2"/>
          <p:cNvPicPr>
            <a:picLocks noChangeAspect="1" noChangeArrowheads="1"/>
          </p:cNvPicPr>
          <p:nvPr/>
        </p:nvPicPr>
        <p:blipFill>
          <a:blip r:embed="rId2" cstate="print"/>
          <a:srcRect b="20833"/>
          <a:stretch>
            <a:fillRect/>
          </a:stretch>
        </p:blipFill>
        <p:spPr bwMode="auto">
          <a:xfrm>
            <a:off x="3429000" y="4191000"/>
            <a:ext cx="2387600" cy="1790700"/>
          </a:xfrm>
          <a:prstGeom prst="rect">
            <a:avLst/>
          </a:prstGeom>
          <a:noFill/>
          <a:ln w="9525">
            <a:noFill/>
            <a:miter lim="800000"/>
            <a:headEnd/>
            <a:tailEnd/>
          </a:ln>
          <a:effectLst>
            <a:glow rad="228600">
              <a:schemeClr val="accent1">
                <a:satMod val="175000"/>
                <a:alpha val="40000"/>
              </a:schemeClr>
            </a:glow>
          </a:effectLst>
        </p:spPr>
      </p:pic>
      <p:pic>
        <p:nvPicPr>
          <p:cNvPr id="15363" name="Picture 3"/>
          <p:cNvPicPr>
            <a:picLocks noChangeAspect="1" noChangeArrowheads="1"/>
          </p:cNvPicPr>
          <p:nvPr/>
        </p:nvPicPr>
        <p:blipFill>
          <a:blip r:embed="rId3" cstate="print"/>
          <a:srcRect/>
          <a:stretch>
            <a:fillRect/>
          </a:stretch>
        </p:blipFill>
        <p:spPr bwMode="auto">
          <a:xfrm>
            <a:off x="6400800" y="4170706"/>
            <a:ext cx="2362200" cy="1770005"/>
          </a:xfrm>
          <a:prstGeom prst="rect">
            <a:avLst/>
          </a:prstGeom>
          <a:noFill/>
          <a:ln w="9525">
            <a:noFill/>
            <a:miter lim="800000"/>
            <a:headEnd/>
            <a:tailEnd/>
          </a:ln>
          <a:effectLst>
            <a:glow rad="228600">
              <a:schemeClr val="accent5">
                <a:satMod val="175000"/>
                <a:alpha val="40000"/>
              </a:schemeClr>
            </a:glow>
          </a:effectLst>
        </p:spPr>
      </p:pic>
      <p:pic>
        <p:nvPicPr>
          <p:cNvPr id="15364" name="Picture 4"/>
          <p:cNvPicPr>
            <a:picLocks noChangeAspect="1" noChangeArrowheads="1"/>
          </p:cNvPicPr>
          <p:nvPr/>
        </p:nvPicPr>
        <p:blipFill>
          <a:blip r:embed="rId4" cstate="print"/>
          <a:srcRect/>
          <a:stretch>
            <a:fillRect/>
          </a:stretch>
        </p:blipFill>
        <p:spPr bwMode="auto">
          <a:xfrm>
            <a:off x="457200" y="4190788"/>
            <a:ext cx="2464178" cy="1846417"/>
          </a:xfrm>
          <a:prstGeom prst="rect">
            <a:avLst/>
          </a:prstGeom>
          <a:noFill/>
          <a:ln w="9525">
            <a:noFill/>
            <a:miter lim="800000"/>
            <a:headEnd/>
            <a:tailEnd/>
          </a:ln>
          <a:effectLst>
            <a:glow rad="228600">
              <a:schemeClr val="accent5">
                <a:satMod val="175000"/>
                <a:alpha val="40000"/>
              </a:schemeClr>
            </a:glow>
          </a:effectLst>
        </p:spPr>
      </p:pic>
      <p:sp>
        <p:nvSpPr>
          <p:cNvPr id="6" name="5 Rectángulo"/>
          <p:cNvSpPr/>
          <p:nvPr/>
        </p:nvSpPr>
        <p:spPr>
          <a:xfrm>
            <a:off x="4244340" y="2323544"/>
            <a:ext cx="609600" cy="228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3977640" y="2552144"/>
            <a:ext cx="1143000" cy="76200"/>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3" name="22 Conector recto"/>
          <p:cNvCxnSpPr/>
          <p:nvPr/>
        </p:nvCxnSpPr>
        <p:spPr>
          <a:xfrm>
            <a:off x="4091940" y="2590244"/>
            <a:ext cx="0" cy="342900"/>
          </a:xfrm>
          <a:prstGeom prst="line">
            <a:avLst/>
          </a:prstGeom>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5006340" y="2590244"/>
            <a:ext cx="0" cy="342900"/>
          </a:xfrm>
          <a:prstGeom prst="line">
            <a:avLst/>
          </a:prstGeom>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5120640" y="1295400"/>
            <a:ext cx="441146" cy="369332"/>
          </a:xfrm>
          <a:prstGeom prst="rect">
            <a:avLst/>
          </a:prstGeom>
          <a:noFill/>
        </p:spPr>
        <p:txBody>
          <a:bodyPr wrap="none" rtlCol="0">
            <a:spAutoFit/>
          </a:bodyPr>
          <a:lstStyle/>
          <a:p>
            <a:r>
              <a:rPr lang="es-ES" dirty="0" smtClean="0"/>
              <a:t>0º</a:t>
            </a:r>
            <a:endParaRPr lang="es-ES" dirty="0"/>
          </a:p>
        </p:txBody>
      </p:sp>
      <p:sp>
        <p:nvSpPr>
          <p:cNvPr id="22" name="21 CuadroTexto"/>
          <p:cNvSpPr txBox="1"/>
          <p:nvPr/>
        </p:nvSpPr>
        <p:spPr>
          <a:xfrm>
            <a:off x="843280" y="626477"/>
            <a:ext cx="3079689" cy="338554"/>
          </a:xfrm>
          <a:prstGeom prst="rect">
            <a:avLst/>
          </a:prstGeom>
          <a:noFill/>
        </p:spPr>
        <p:txBody>
          <a:bodyPr wrap="none" rtlCol="0">
            <a:spAutoFit/>
          </a:bodyPr>
          <a:lstStyle/>
          <a:p>
            <a:r>
              <a:rPr lang="es-ES" sz="1600" b="1" dirty="0" smtClean="0">
                <a:solidFill>
                  <a:schemeClr val="tx2"/>
                </a:solidFill>
              </a:rPr>
              <a:t>RESPUESTA DEL</a:t>
            </a:r>
            <a:r>
              <a:rPr lang="es-EC" sz="1600" b="1" dirty="0">
                <a:solidFill>
                  <a:schemeClr val="tx2"/>
                </a:solidFill>
              </a:rPr>
              <a:t> MEMSIC</a:t>
            </a:r>
            <a:r>
              <a:rPr lang="es-ES" sz="1600" b="1" dirty="0" smtClean="0">
                <a:solidFill>
                  <a:schemeClr val="tx2"/>
                </a:solidFill>
              </a:rPr>
              <a:t> </a:t>
            </a:r>
            <a:endParaRPr lang="es-ES" sz="1600" b="1" dirty="0">
              <a:solidFill>
                <a:schemeClr val="tx2"/>
              </a:solidFill>
            </a:endParaRPr>
          </a:p>
        </p:txBody>
      </p:sp>
      <p:cxnSp>
        <p:nvCxnSpPr>
          <p:cNvPr id="37" name="36 Conector recto"/>
          <p:cNvCxnSpPr/>
          <p:nvPr/>
        </p:nvCxnSpPr>
        <p:spPr>
          <a:xfrm>
            <a:off x="6583680" y="2455822"/>
            <a:ext cx="0" cy="342900"/>
          </a:xfrm>
          <a:prstGeom prst="line">
            <a:avLst/>
          </a:prstGeom>
          <a:ln w="19050">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7498080" y="2455822"/>
            <a:ext cx="350520" cy="668378"/>
          </a:xfrm>
          <a:prstGeom prst="line">
            <a:avLst/>
          </a:prstGeom>
          <a:ln w="19050">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cxnSp>
      <p:sp>
        <p:nvSpPr>
          <p:cNvPr id="39" name="38 CuadroTexto"/>
          <p:cNvSpPr txBox="1"/>
          <p:nvPr/>
        </p:nvSpPr>
        <p:spPr>
          <a:xfrm>
            <a:off x="2405787" y="1474986"/>
            <a:ext cx="399468" cy="369332"/>
          </a:xfrm>
          <a:prstGeom prst="rect">
            <a:avLst/>
          </a:prstGeom>
          <a:noFill/>
        </p:spPr>
        <p:txBody>
          <a:bodyPr wrap="none" rtlCol="0">
            <a:spAutoFit/>
          </a:bodyPr>
          <a:lstStyle/>
          <a:p>
            <a:r>
              <a:rPr lang="es-ES" dirty="0" smtClean="0"/>
              <a:t>-</a:t>
            </a:r>
            <a:r>
              <a:rPr lang="el-GR" dirty="0" smtClean="0"/>
              <a:t>θ</a:t>
            </a:r>
            <a:endParaRPr lang="es-ES" dirty="0"/>
          </a:p>
        </p:txBody>
      </p:sp>
      <p:cxnSp>
        <p:nvCxnSpPr>
          <p:cNvPr id="41" name="40 Conector recto de flecha"/>
          <p:cNvCxnSpPr/>
          <p:nvPr/>
        </p:nvCxnSpPr>
        <p:spPr>
          <a:xfrm flipV="1">
            <a:off x="4549140" y="1295400"/>
            <a:ext cx="0" cy="2057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p:nvPr/>
        </p:nvCxnSpPr>
        <p:spPr>
          <a:xfrm>
            <a:off x="3479800" y="2566430"/>
            <a:ext cx="21564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a:off x="4853940" y="2628344"/>
            <a:ext cx="0" cy="13335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a:off x="4244340" y="2628344"/>
            <a:ext cx="0" cy="13335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3" name="62 CuadroTexto"/>
          <p:cNvSpPr txBox="1"/>
          <p:nvPr/>
        </p:nvSpPr>
        <p:spPr>
          <a:xfrm>
            <a:off x="7776906" y="1353344"/>
            <a:ext cx="461986" cy="369332"/>
          </a:xfrm>
          <a:prstGeom prst="rect">
            <a:avLst/>
          </a:prstGeom>
          <a:noFill/>
        </p:spPr>
        <p:txBody>
          <a:bodyPr wrap="none" rtlCol="0">
            <a:spAutoFit/>
          </a:bodyPr>
          <a:lstStyle/>
          <a:p>
            <a:r>
              <a:rPr lang="es-ES" dirty="0" smtClean="0"/>
              <a:t>+</a:t>
            </a:r>
            <a:r>
              <a:rPr lang="el-GR" dirty="0" smtClean="0"/>
              <a:t>θ</a:t>
            </a:r>
            <a:endParaRPr lang="es-ES" dirty="0"/>
          </a:p>
        </p:txBody>
      </p:sp>
      <p:sp>
        <p:nvSpPr>
          <p:cNvPr id="66" name="65 Rectángulo"/>
          <p:cNvSpPr/>
          <p:nvPr/>
        </p:nvSpPr>
        <p:spPr>
          <a:xfrm rot="1489283">
            <a:off x="6826824" y="2341521"/>
            <a:ext cx="609600" cy="228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66 Rectángulo"/>
          <p:cNvSpPr/>
          <p:nvPr/>
        </p:nvSpPr>
        <p:spPr>
          <a:xfrm rot="1363135">
            <a:off x="6468525" y="2552144"/>
            <a:ext cx="1143000" cy="76200"/>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1" name="60 Conector recto de flecha"/>
          <p:cNvCxnSpPr/>
          <p:nvPr/>
        </p:nvCxnSpPr>
        <p:spPr>
          <a:xfrm flipV="1">
            <a:off x="6583680" y="1659652"/>
            <a:ext cx="1025934" cy="17046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p:nvPr/>
        </p:nvCxnSpPr>
        <p:spPr>
          <a:xfrm>
            <a:off x="6172200" y="2566430"/>
            <a:ext cx="21564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67 Rectángulo"/>
          <p:cNvSpPr/>
          <p:nvPr/>
        </p:nvSpPr>
        <p:spPr>
          <a:xfrm rot="20242119">
            <a:off x="1765707" y="2323544"/>
            <a:ext cx="609600" cy="228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68 Rectángulo"/>
          <p:cNvSpPr/>
          <p:nvPr/>
        </p:nvSpPr>
        <p:spPr>
          <a:xfrm rot="20375296">
            <a:off x="1601770" y="2528330"/>
            <a:ext cx="1143000" cy="76200"/>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0" name="69 Conector recto de flecha"/>
          <p:cNvCxnSpPr/>
          <p:nvPr/>
        </p:nvCxnSpPr>
        <p:spPr>
          <a:xfrm flipH="1" flipV="1">
            <a:off x="1470034" y="1538010"/>
            <a:ext cx="1200946" cy="17678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74 Conector recto de flecha"/>
          <p:cNvCxnSpPr/>
          <p:nvPr/>
        </p:nvCxnSpPr>
        <p:spPr>
          <a:xfrm flipH="1">
            <a:off x="838200" y="2552144"/>
            <a:ext cx="226277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81000" y="990600"/>
            <a:ext cx="8229600" cy="838200"/>
          </a:xfrm>
        </p:spPr>
        <p:txBody>
          <a:bodyPr>
            <a:normAutofit fontScale="90000"/>
          </a:bodyPr>
          <a:lstStyle/>
          <a:p>
            <a:pPr algn="ctr"/>
            <a:r>
              <a:rPr lang="es-EC" sz="3600" b="1" dirty="0" smtClean="0"/>
              <a:t>DISEÑO DEL PROYECTO</a:t>
            </a:r>
            <a:r>
              <a:rPr lang="es-ES" sz="3600" b="1" dirty="0" smtClean="0"/>
              <a:t/>
            </a:r>
            <a:br>
              <a:rPr lang="es-ES" sz="3600" b="1" dirty="0" smtClean="0"/>
            </a:br>
            <a:endParaRPr lang="es-EC" sz="3600" dirty="0"/>
          </a:p>
        </p:txBody>
      </p:sp>
      <p:sp>
        <p:nvSpPr>
          <p:cNvPr id="6" name="5 Marcador de contenido"/>
          <p:cNvSpPr>
            <a:spLocks noGrp="1"/>
          </p:cNvSpPr>
          <p:nvPr>
            <p:ph idx="1"/>
          </p:nvPr>
        </p:nvSpPr>
        <p:spPr>
          <a:xfrm>
            <a:off x="381000" y="1981200"/>
            <a:ext cx="5562600" cy="4325112"/>
          </a:xfrm>
        </p:spPr>
        <p:txBody>
          <a:bodyPr>
            <a:normAutofit/>
          </a:bodyPr>
          <a:lstStyle/>
          <a:p>
            <a:pPr algn="just">
              <a:buFont typeface="Wingdings" pitchFamily="2" charset="2"/>
              <a:buChar char="q"/>
            </a:pPr>
            <a:r>
              <a:rPr lang="es-EC" sz="2400" dirty="0" smtClean="0">
                <a:solidFill>
                  <a:schemeClr val="accent2">
                    <a:lumMod val="50000"/>
                  </a:schemeClr>
                </a:solidFill>
              </a:rPr>
              <a:t> </a:t>
            </a:r>
            <a:r>
              <a:rPr lang="es-EC" sz="2200" b="1" dirty="0" smtClean="0">
                <a:solidFill>
                  <a:schemeClr val="accent2">
                    <a:lumMod val="50000"/>
                  </a:schemeClr>
                </a:solidFill>
              </a:rPr>
              <a:t>Diseño de la Estructura Física</a:t>
            </a:r>
          </a:p>
          <a:p>
            <a:endParaRPr lang="es-EC" sz="2400" dirty="0" smtClean="0"/>
          </a:p>
          <a:p>
            <a:pPr algn="just"/>
            <a:endParaRPr lang="es-EC" sz="2000" dirty="0" smtClean="0">
              <a:solidFill>
                <a:schemeClr val="accent2">
                  <a:lumMod val="50000"/>
                </a:schemeClr>
              </a:solidFill>
            </a:endParaRPr>
          </a:p>
          <a:p>
            <a:pPr algn="just"/>
            <a:r>
              <a:rPr lang="es-EC" sz="2000" dirty="0" smtClean="0">
                <a:solidFill>
                  <a:schemeClr val="accent2">
                    <a:lumMod val="50000"/>
                  </a:schemeClr>
                </a:solidFill>
              </a:rPr>
              <a:t>Para generar el movimiento de la base del péndulo se uso dos Micro Metal Gearmotor </a:t>
            </a:r>
            <a:r>
              <a:rPr lang="es-EC" sz="2000" dirty="0">
                <a:solidFill>
                  <a:schemeClr val="accent2">
                    <a:lumMod val="50000"/>
                  </a:schemeClr>
                </a:solidFill>
              </a:rPr>
              <a:t>3</a:t>
            </a:r>
            <a:r>
              <a:rPr lang="es-EC" sz="2000" dirty="0" smtClean="0">
                <a:solidFill>
                  <a:schemeClr val="accent2">
                    <a:lumMod val="50000"/>
                  </a:schemeClr>
                </a:solidFill>
              </a:rPr>
              <a:t>0:1, descritos anteriormente, los cuales; se sujetaron con un par de correíllas en el extremo opuesto al eje de giro, el mismo que </a:t>
            </a:r>
            <a:r>
              <a:rPr lang="es-EC" sz="2000" dirty="0">
                <a:solidFill>
                  <a:schemeClr val="accent2">
                    <a:lumMod val="50000"/>
                  </a:schemeClr>
                </a:solidFill>
              </a:rPr>
              <a:t>se asienta </a:t>
            </a:r>
            <a:r>
              <a:rPr lang="es-EC" sz="2000" dirty="0" smtClean="0">
                <a:solidFill>
                  <a:schemeClr val="accent2">
                    <a:lumMod val="50000"/>
                  </a:schemeClr>
                </a:solidFill>
              </a:rPr>
              <a:t>en el centro de la pista de forma circular sobre la cual se asienta la estructura.</a:t>
            </a:r>
            <a:endParaRPr lang="es-EC" sz="2400" dirty="0" smtClean="0">
              <a:solidFill>
                <a:schemeClr val="accent2">
                  <a:lumMod val="50000"/>
                </a:schemeClr>
              </a:solidFill>
            </a:endParaRPr>
          </a:p>
          <a:p>
            <a:pPr algn="just">
              <a:buNone/>
            </a:pPr>
            <a:endParaRPr lang="es-EC" sz="2400" dirty="0" smtClean="0">
              <a:solidFill>
                <a:schemeClr val="accent2">
                  <a:lumMod val="50000"/>
                </a:schemeClr>
              </a:solidFill>
            </a:endParaRPr>
          </a:p>
          <a:p>
            <a:pPr algn="just">
              <a:buNone/>
            </a:pPr>
            <a:endParaRPr lang="es-EC" sz="2400" dirty="0">
              <a:solidFill>
                <a:schemeClr val="accent2">
                  <a:lumMod val="50000"/>
                </a:schemeClr>
              </a:solidFill>
              <a:latin typeface="Lucida Sans Unicode" pitchFamily="34" charset="0"/>
              <a:cs typeface="Lucida Sans Unicode" pitchFamily="34" charset="0"/>
            </a:endParaRPr>
          </a:p>
        </p:txBody>
      </p:sp>
      <p:pic>
        <p:nvPicPr>
          <p:cNvPr id="4" name="3 Imagen"/>
          <p:cNvPicPr/>
          <p:nvPr/>
        </p:nvPicPr>
        <p:blipFill>
          <a:blip r:embed="rId2" cstate="print"/>
          <a:srcRect l="20534" t="33534" r="28883" b="10876"/>
          <a:stretch>
            <a:fillRect/>
          </a:stretch>
        </p:blipFill>
        <p:spPr bwMode="auto">
          <a:xfrm>
            <a:off x="6410961" y="2438400"/>
            <a:ext cx="2209799" cy="1219200"/>
          </a:xfrm>
          <a:prstGeom prst="rect">
            <a:avLst/>
          </a:prstGeom>
          <a:noFill/>
          <a:ln w="9525">
            <a:noFill/>
            <a:miter lim="800000"/>
            <a:headEnd/>
            <a:tailEnd/>
          </a:ln>
          <a:effectLst>
            <a:glow rad="228600">
              <a:schemeClr val="accent5">
                <a:satMod val="175000"/>
                <a:alpha val="40000"/>
              </a:schemeClr>
            </a:glow>
          </a:effectLst>
        </p:spPr>
      </p:pic>
      <p:pic>
        <p:nvPicPr>
          <p:cNvPr id="7" name="6 Imagen"/>
          <p:cNvPicPr/>
          <p:nvPr/>
        </p:nvPicPr>
        <p:blipFill>
          <a:blip r:embed="rId3" cstate="print"/>
          <a:srcRect l="22421" t="21751" r="25768" b="22302"/>
          <a:stretch>
            <a:fillRect/>
          </a:stretch>
        </p:blipFill>
        <p:spPr bwMode="auto">
          <a:xfrm>
            <a:off x="6410960" y="4279900"/>
            <a:ext cx="2209799" cy="1282700"/>
          </a:xfrm>
          <a:prstGeom prst="rect">
            <a:avLst/>
          </a:prstGeom>
          <a:noFill/>
          <a:ln w="9525">
            <a:noFill/>
            <a:miter lim="800000"/>
            <a:headEnd/>
            <a:tailEnd/>
          </a:ln>
          <a:effectLst>
            <a:glow rad="228600">
              <a:schemeClr val="accent5">
                <a:satMod val="175000"/>
                <a:alpha val="40000"/>
              </a:schemeClr>
            </a:glo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66800"/>
            <a:ext cx="8229600" cy="4191000"/>
          </a:xfrm>
        </p:spPr>
        <p:txBody>
          <a:bodyPr>
            <a:normAutofit/>
          </a:bodyPr>
          <a:lstStyle/>
          <a:p>
            <a:pPr marL="109728" indent="0">
              <a:buNone/>
            </a:pPr>
            <a:r>
              <a:rPr lang="es-EC" b="1" dirty="0" smtClean="0">
                <a:solidFill>
                  <a:schemeClr val="accent2">
                    <a:lumMod val="50000"/>
                  </a:schemeClr>
                </a:solidFill>
              </a:rPr>
              <a:t> 	</a:t>
            </a:r>
            <a:r>
              <a:rPr lang="es-EC" sz="2400" b="1" dirty="0" smtClean="0">
                <a:solidFill>
                  <a:schemeClr val="accent2">
                    <a:lumMod val="50000"/>
                  </a:schemeClr>
                </a:solidFill>
              </a:rPr>
              <a:t>Análisis del Código de Programación</a:t>
            </a:r>
            <a:endParaRPr lang="es-ES" sz="2400" b="1" dirty="0" smtClean="0">
              <a:solidFill>
                <a:schemeClr val="accent2">
                  <a:lumMod val="50000"/>
                </a:schemeClr>
              </a:solidFill>
            </a:endParaRPr>
          </a:p>
          <a:p>
            <a:pPr>
              <a:buNone/>
            </a:pPr>
            <a:endParaRPr lang="es-ES" dirty="0" smtClean="0"/>
          </a:p>
          <a:p>
            <a:pPr algn="just">
              <a:buNone/>
            </a:pPr>
            <a:r>
              <a:rPr lang="es-ES" sz="2000" dirty="0"/>
              <a:t>	</a:t>
            </a:r>
            <a:r>
              <a:rPr lang="es-EC" sz="2200" dirty="0" smtClean="0">
                <a:solidFill>
                  <a:schemeClr val="accent2">
                    <a:lumMod val="50000"/>
                  </a:schemeClr>
                </a:solidFill>
              </a:rPr>
              <a:t>La programación realizada en lenguaje C describe el funcionamiento </a:t>
            </a:r>
            <a:r>
              <a:rPr lang="es-EC" sz="2200" dirty="0" smtClean="0">
                <a:solidFill>
                  <a:schemeClr val="accent2">
                    <a:lumMod val="50000"/>
                  </a:schemeClr>
                </a:solidFill>
              </a:rPr>
              <a:t>de los motores </a:t>
            </a:r>
            <a:r>
              <a:rPr lang="es-EC" sz="2200" dirty="0" smtClean="0">
                <a:solidFill>
                  <a:schemeClr val="accent2">
                    <a:lumMod val="50000"/>
                  </a:schemeClr>
                </a:solidFill>
              </a:rPr>
              <a:t>según la necesidad de movimiento de la estructura para lograr el equilibrio en el péndulo. Por otra parte, describe también; por medio de la programación del acelerómetro el ángulo y distancia del movimiento del péndulo durante la búsqueda de dicho equilibrio. </a:t>
            </a:r>
            <a:endParaRPr lang="es-ES" dirty="0" smtClean="0"/>
          </a:p>
          <a:p>
            <a:pPr>
              <a:buNone/>
            </a:pPr>
            <a:r>
              <a:rPr lang="en-US" sz="1800" dirty="0" smtClean="0"/>
              <a:t> </a:t>
            </a:r>
            <a:endParaRPr lang="es-ES" sz="1800" dirty="0" smtClean="0"/>
          </a:p>
          <a:p>
            <a:pPr>
              <a:buNone/>
            </a:pPr>
            <a:endParaRPr lang="es-ES" sz="1800" dirty="0"/>
          </a:p>
        </p:txBody>
      </p:sp>
      <p:sp>
        <p:nvSpPr>
          <p:cNvPr id="2" name="1 Rectángulo"/>
          <p:cNvSpPr/>
          <p:nvPr/>
        </p:nvSpPr>
        <p:spPr>
          <a:xfrm>
            <a:off x="1924050" y="4775200"/>
            <a:ext cx="1600200" cy="782320"/>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accent2">
                    <a:lumMod val="50000"/>
                  </a:schemeClr>
                </a:solidFill>
              </a:rPr>
              <a:t>Acelerómetro MEMSIC Parallax 2125 de doble eje</a:t>
            </a:r>
            <a:endParaRPr lang="es-ES" sz="1200" dirty="0"/>
          </a:p>
        </p:txBody>
      </p:sp>
      <p:sp>
        <p:nvSpPr>
          <p:cNvPr id="4" name="3 Rectángulo"/>
          <p:cNvSpPr/>
          <p:nvPr/>
        </p:nvSpPr>
        <p:spPr>
          <a:xfrm>
            <a:off x="4133850" y="4775200"/>
            <a:ext cx="1524000" cy="782320"/>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es-EC" sz="1100" b="1" dirty="0" smtClean="0">
              <a:solidFill>
                <a:schemeClr val="accent2">
                  <a:lumMod val="50000"/>
                </a:schemeClr>
              </a:solidFill>
            </a:endParaRPr>
          </a:p>
          <a:p>
            <a:pPr marL="0" lvl="1" algn="ctr"/>
            <a:endParaRPr lang="es-EC" sz="1100" b="1" dirty="0">
              <a:solidFill>
                <a:schemeClr val="accent2">
                  <a:lumMod val="50000"/>
                </a:schemeClr>
              </a:solidFill>
            </a:endParaRPr>
          </a:p>
          <a:p>
            <a:pPr marL="0" lvl="1" algn="ctr"/>
            <a:r>
              <a:rPr lang="es-EC" sz="1100" b="1" dirty="0" smtClean="0">
                <a:solidFill>
                  <a:schemeClr val="accent2">
                    <a:lumMod val="50000"/>
                  </a:schemeClr>
                </a:solidFill>
              </a:rPr>
              <a:t>BABY </a:t>
            </a:r>
            <a:r>
              <a:rPr lang="es-EC" sz="1100" b="1" dirty="0">
                <a:solidFill>
                  <a:schemeClr val="accent2">
                    <a:lumMod val="50000"/>
                  </a:schemeClr>
                </a:solidFill>
              </a:rPr>
              <a:t>ORANGUTAN B-328</a:t>
            </a:r>
          </a:p>
          <a:p>
            <a:pPr algn="ctr"/>
            <a:endParaRPr lang="es-ES" dirty="0"/>
          </a:p>
        </p:txBody>
      </p:sp>
      <p:sp>
        <p:nvSpPr>
          <p:cNvPr id="5" name="4 Elipse"/>
          <p:cNvSpPr/>
          <p:nvPr/>
        </p:nvSpPr>
        <p:spPr>
          <a:xfrm>
            <a:off x="6305550" y="4617720"/>
            <a:ext cx="1143000" cy="109728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a:solidFill>
                  <a:schemeClr val="bg1"/>
                </a:solidFill>
              </a:rPr>
              <a:t>MICRO METAL </a:t>
            </a:r>
            <a:r>
              <a:rPr lang="es-EC" sz="1000" b="1" dirty="0" smtClean="0">
                <a:solidFill>
                  <a:schemeClr val="bg1"/>
                </a:solidFill>
              </a:rPr>
              <a:t>GEAR MOTOR </a:t>
            </a:r>
            <a:r>
              <a:rPr lang="es-EC" sz="1000" b="1" dirty="0">
                <a:solidFill>
                  <a:schemeClr val="bg1"/>
                </a:solidFill>
              </a:rPr>
              <a:t>5:1</a:t>
            </a:r>
            <a:endParaRPr lang="es-ES" sz="1000" dirty="0">
              <a:solidFill>
                <a:schemeClr val="bg1"/>
              </a:solidFill>
            </a:endParaRPr>
          </a:p>
        </p:txBody>
      </p:sp>
      <p:cxnSp>
        <p:nvCxnSpPr>
          <p:cNvPr id="7" name="6 Conector recto de flecha"/>
          <p:cNvCxnSpPr>
            <a:stCxn id="2" idx="3"/>
            <a:endCxn id="4" idx="1"/>
          </p:cNvCxnSpPr>
          <p:nvPr/>
        </p:nvCxnSpPr>
        <p:spPr>
          <a:xfrm>
            <a:off x="3524250" y="5166360"/>
            <a:ext cx="609600" cy="0"/>
          </a:xfrm>
          <a:prstGeom prst="straightConnector1">
            <a:avLst/>
          </a:prstGeom>
          <a:ln>
            <a:noFill/>
            <a:tailEnd type="arrow"/>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a:stCxn id="4" idx="3"/>
          </p:cNvCxnSpPr>
          <p:nvPr/>
        </p:nvCxnSpPr>
        <p:spPr>
          <a:xfrm>
            <a:off x="5657850" y="5166360"/>
            <a:ext cx="647700" cy="0"/>
          </a:xfrm>
          <a:prstGeom prst="straightConnector1">
            <a:avLst/>
          </a:prstGeom>
          <a:ln>
            <a:noFill/>
            <a:tailEnd type="arrow"/>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stCxn id="2" idx="3"/>
            <a:endCxn id="4" idx="1"/>
          </p:cNvCxnSpPr>
          <p:nvPr/>
        </p:nvCxnSpPr>
        <p:spPr>
          <a:xfrm>
            <a:off x="3524250" y="516636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endCxn id="5" idx="2"/>
          </p:cNvCxnSpPr>
          <p:nvPr/>
        </p:nvCxnSpPr>
        <p:spPr>
          <a:xfrm>
            <a:off x="5657850" y="5166360"/>
            <a:ext cx="6477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3429000" y="5867400"/>
            <a:ext cx="2438488" cy="338554"/>
          </a:xfrm>
          <a:prstGeom prst="rect">
            <a:avLst/>
          </a:prstGeom>
          <a:noFill/>
        </p:spPr>
        <p:txBody>
          <a:bodyPr wrap="none" rtlCol="0">
            <a:spAutoFit/>
          </a:bodyPr>
          <a:lstStyle/>
          <a:p>
            <a:r>
              <a:rPr lang="es-ES" sz="1600" b="1" dirty="0" smtClean="0">
                <a:solidFill>
                  <a:schemeClr val="accent1"/>
                </a:solidFill>
              </a:rPr>
              <a:t>Diagrama de Bloques</a:t>
            </a:r>
            <a:endParaRPr lang="es-ES" sz="1600" b="1" dirty="0">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25122" y="4016298"/>
            <a:ext cx="23622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1148601" y="476795"/>
            <a:ext cx="4414000" cy="461665"/>
          </a:xfrm>
          <a:prstGeom prst="rect">
            <a:avLst/>
          </a:prstGeom>
          <a:noFill/>
        </p:spPr>
        <p:txBody>
          <a:bodyPr wrap="square" rtlCol="0">
            <a:spAutoFit/>
          </a:bodyPr>
          <a:lstStyle/>
          <a:p>
            <a:r>
              <a:rPr lang="es-ES" sz="2400" b="1" dirty="0" smtClean="0">
                <a:solidFill>
                  <a:schemeClr val="accent1">
                    <a:lumMod val="75000"/>
                  </a:schemeClr>
                </a:solidFill>
              </a:rPr>
              <a:t>Diagrama de flujo </a:t>
            </a:r>
            <a:endParaRPr lang="es-ES" sz="2400" b="1" dirty="0">
              <a:solidFill>
                <a:schemeClr val="accent1">
                  <a:lumMod val="75000"/>
                </a:schemeClr>
              </a:solidFill>
            </a:endParaRPr>
          </a:p>
        </p:txBody>
      </p:sp>
      <p:sp>
        <p:nvSpPr>
          <p:cNvPr id="6" name="5 Rectángulo"/>
          <p:cNvSpPr/>
          <p:nvPr/>
        </p:nvSpPr>
        <p:spPr>
          <a:xfrm>
            <a:off x="1102360" y="1923633"/>
            <a:ext cx="1292860" cy="502920"/>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	</a:t>
            </a:r>
            <a:endParaRPr lang="es-ES" sz="1200" dirty="0"/>
          </a:p>
        </p:txBody>
      </p:sp>
      <p:cxnSp>
        <p:nvCxnSpPr>
          <p:cNvPr id="9" name="8 Conector recto de flecha"/>
          <p:cNvCxnSpPr>
            <a:stCxn id="6" idx="3"/>
          </p:cNvCxnSpPr>
          <p:nvPr/>
        </p:nvCxnSpPr>
        <p:spPr>
          <a:xfrm flipH="1">
            <a:off x="1137920" y="2175093"/>
            <a:ext cx="1257300" cy="784860"/>
          </a:xfrm>
          <a:prstGeom prst="straightConnector1">
            <a:avLst/>
          </a:prstGeom>
          <a:ln>
            <a:noFill/>
            <a:tailEnd type="arrow"/>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2397760" y="3228340"/>
            <a:ext cx="914400" cy="86360"/>
          </a:xfrm>
          <a:prstGeom prst="straightConnector1">
            <a:avLst/>
          </a:prstGeom>
          <a:ln>
            <a:noFill/>
            <a:tailEnd type="arrow"/>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sp>
        <p:nvSpPr>
          <p:cNvPr id="19" name="18 Elipse"/>
          <p:cNvSpPr/>
          <p:nvPr/>
        </p:nvSpPr>
        <p:spPr>
          <a:xfrm>
            <a:off x="1219200" y="1066800"/>
            <a:ext cx="1066800" cy="563880"/>
          </a:xfrm>
          <a:prstGeom prst="ellipse">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accent1"/>
                </a:solidFill>
              </a:rPr>
              <a:t>Inicio</a:t>
            </a:r>
            <a:endParaRPr lang="es-ES" sz="1400" b="1" dirty="0">
              <a:solidFill>
                <a:schemeClr val="accent1"/>
              </a:solidFill>
            </a:endParaRPr>
          </a:p>
        </p:txBody>
      </p:sp>
      <p:sp>
        <p:nvSpPr>
          <p:cNvPr id="27" name="26 CuadroTexto"/>
          <p:cNvSpPr txBox="1"/>
          <p:nvPr/>
        </p:nvSpPr>
        <p:spPr>
          <a:xfrm>
            <a:off x="1248493" y="1944260"/>
            <a:ext cx="1000594" cy="46166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algn="ctr"/>
            <a:r>
              <a:rPr lang="es-ES" sz="1200" b="1" dirty="0" smtClean="0">
                <a:solidFill>
                  <a:schemeClr val="accent1"/>
                </a:solidFill>
              </a:rPr>
              <a:t>Inicializar</a:t>
            </a:r>
          </a:p>
          <a:p>
            <a:pPr algn="ctr"/>
            <a:r>
              <a:rPr lang="es-ES" sz="1200" b="1" dirty="0" smtClean="0">
                <a:solidFill>
                  <a:schemeClr val="accent1"/>
                </a:solidFill>
              </a:rPr>
              <a:t> Puertos</a:t>
            </a:r>
            <a:endParaRPr lang="es-ES" sz="1200" b="1" dirty="0">
              <a:solidFill>
                <a:schemeClr val="accent1"/>
              </a:solidFill>
            </a:endParaRPr>
          </a:p>
        </p:txBody>
      </p:sp>
      <p:sp>
        <p:nvSpPr>
          <p:cNvPr id="31" name="30 Rectángulo"/>
          <p:cNvSpPr/>
          <p:nvPr/>
        </p:nvSpPr>
        <p:spPr>
          <a:xfrm>
            <a:off x="986635" y="2755691"/>
            <a:ext cx="1539549" cy="670978"/>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	</a:t>
            </a:r>
            <a:endParaRPr lang="es-ES" sz="1200" dirty="0"/>
          </a:p>
        </p:txBody>
      </p:sp>
      <p:cxnSp>
        <p:nvCxnSpPr>
          <p:cNvPr id="36" name="35 Conector recto de flecha"/>
          <p:cNvCxnSpPr>
            <a:stCxn id="19" idx="4"/>
            <a:endCxn id="6" idx="0"/>
          </p:cNvCxnSpPr>
          <p:nvPr/>
        </p:nvCxnSpPr>
        <p:spPr>
          <a:xfrm flipH="1">
            <a:off x="1748790" y="1630680"/>
            <a:ext cx="3810" cy="29295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1022195" y="2768014"/>
            <a:ext cx="1460809" cy="646331"/>
          </a:xfrm>
          <a:prstGeom prst="rect">
            <a:avLst/>
          </a:prstGeom>
          <a:noFill/>
        </p:spPr>
        <p:txBody>
          <a:bodyPr wrap="square" rtlCol="0">
            <a:spAutoFit/>
          </a:bodyPr>
          <a:lstStyle/>
          <a:p>
            <a:pPr algn="ctr"/>
            <a:r>
              <a:rPr lang="es-ES" sz="1200" b="1" dirty="0" smtClean="0">
                <a:solidFill>
                  <a:schemeClr val="accent1"/>
                </a:solidFill>
              </a:rPr>
              <a:t>Configurar Salida PWM </a:t>
            </a:r>
          </a:p>
          <a:p>
            <a:pPr algn="ctr"/>
            <a:r>
              <a:rPr lang="es-ES" sz="1200" b="1" dirty="0" smtClean="0">
                <a:solidFill>
                  <a:schemeClr val="accent1"/>
                </a:solidFill>
              </a:rPr>
              <a:t>para Motores</a:t>
            </a:r>
          </a:p>
        </p:txBody>
      </p:sp>
      <p:cxnSp>
        <p:nvCxnSpPr>
          <p:cNvPr id="39" name="38 Conector recto de flecha"/>
          <p:cNvCxnSpPr/>
          <p:nvPr/>
        </p:nvCxnSpPr>
        <p:spPr>
          <a:xfrm flipH="1">
            <a:off x="1770380" y="2462738"/>
            <a:ext cx="3810" cy="29295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0" name="39 Rectángulo"/>
          <p:cNvSpPr/>
          <p:nvPr/>
        </p:nvSpPr>
        <p:spPr>
          <a:xfrm>
            <a:off x="838200" y="3752433"/>
            <a:ext cx="1828800" cy="670978"/>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	</a:t>
            </a:r>
            <a:endParaRPr lang="es-ES" sz="1200" dirty="0"/>
          </a:p>
        </p:txBody>
      </p:sp>
      <p:sp>
        <p:nvSpPr>
          <p:cNvPr id="41" name="40 CuadroTexto"/>
          <p:cNvSpPr txBox="1"/>
          <p:nvPr/>
        </p:nvSpPr>
        <p:spPr>
          <a:xfrm>
            <a:off x="955769" y="3857089"/>
            <a:ext cx="1638764" cy="461665"/>
          </a:xfrm>
          <a:prstGeom prst="rect">
            <a:avLst/>
          </a:prstGeom>
          <a:noFill/>
        </p:spPr>
        <p:txBody>
          <a:bodyPr wrap="square" rtlCol="0">
            <a:spAutoFit/>
          </a:bodyPr>
          <a:lstStyle/>
          <a:p>
            <a:pPr algn="ctr"/>
            <a:r>
              <a:rPr lang="es-ES" sz="1200" b="1" dirty="0" smtClean="0">
                <a:solidFill>
                  <a:schemeClr val="accent1"/>
                </a:solidFill>
              </a:rPr>
              <a:t>Obtener Ancho de Pulso–Duty Cycle</a:t>
            </a:r>
          </a:p>
        </p:txBody>
      </p:sp>
      <p:cxnSp>
        <p:nvCxnSpPr>
          <p:cNvPr id="42" name="41 Conector recto de flecha"/>
          <p:cNvCxnSpPr/>
          <p:nvPr/>
        </p:nvCxnSpPr>
        <p:spPr>
          <a:xfrm flipH="1">
            <a:off x="1780694" y="3448476"/>
            <a:ext cx="3810" cy="29295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37 Rombo"/>
          <p:cNvSpPr/>
          <p:nvPr/>
        </p:nvSpPr>
        <p:spPr>
          <a:xfrm>
            <a:off x="1102360" y="4657098"/>
            <a:ext cx="1292860" cy="804327"/>
          </a:xfrm>
          <a:prstGeom prst="diamond">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4" name="43 Conector recto de flecha"/>
          <p:cNvCxnSpPr/>
          <p:nvPr/>
        </p:nvCxnSpPr>
        <p:spPr>
          <a:xfrm flipH="1">
            <a:off x="1743710" y="4419600"/>
            <a:ext cx="3810" cy="29295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3" name="42 CuadroTexto"/>
          <p:cNvSpPr txBox="1"/>
          <p:nvPr/>
        </p:nvSpPr>
        <p:spPr>
          <a:xfrm>
            <a:off x="1237973" y="4881343"/>
            <a:ext cx="1068623" cy="461665"/>
          </a:xfrm>
          <a:prstGeom prst="rect">
            <a:avLst/>
          </a:prstGeom>
          <a:noFill/>
        </p:spPr>
        <p:txBody>
          <a:bodyPr wrap="square" rtlCol="0">
            <a:spAutoFit/>
          </a:bodyPr>
          <a:lstStyle/>
          <a:p>
            <a:pPr algn="ctr"/>
            <a:r>
              <a:rPr lang="es-ES" sz="1200" b="1" dirty="0" smtClean="0">
                <a:solidFill>
                  <a:schemeClr val="accent1"/>
                </a:solidFill>
              </a:rPr>
              <a:t>Duty Cycle =50</a:t>
            </a:r>
            <a:endParaRPr lang="es-ES" sz="1200" b="1" dirty="0">
              <a:solidFill>
                <a:schemeClr val="accent1"/>
              </a:solidFill>
            </a:endParaRPr>
          </a:p>
        </p:txBody>
      </p:sp>
      <p:cxnSp>
        <p:nvCxnSpPr>
          <p:cNvPr id="46" name="45 Conector recto de flecha"/>
          <p:cNvCxnSpPr/>
          <p:nvPr/>
        </p:nvCxnSpPr>
        <p:spPr>
          <a:xfrm>
            <a:off x="1754504" y="5461425"/>
            <a:ext cx="3809" cy="28659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flipH="1">
            <a:off x="1764742" y="6276340"/>
            <a:ext cx="870944"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3" name="52 Rectángulo"/>
          <p:cNvSpPr/>
          <p:nvPr/>
        </p:nvSpPr>
        <p:spPr>
          <a:xfrm>
            <a:off x="1134264" y="5748019"/>
            <a:ext cx="1260956" cy="389959"/>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	</a:t>
            </a:r>
            <a:endParaRPr lang="es-ES" sz="1200" dirty="0"/>
          </a:p>
        </p:txBody>
      </p:sp>
      <p:sp>
        <p:nvSpPr>
          <p:cNvPr id="54" name="53 CuadroTexto"/>
          <p:cNvSpPr txBox="1"/>
          <p:nvPr/>
        </p:nvSpPr>
        <p:spPr>
          <a:xfrm>
            <a:off x="1193896" y="5804498"/>
            <a:ext cx="1128835"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algn="ctr"/>
            <a:r>
              <a:rPr lang="es-ES" sz="1200" b="1" dirty="0" smtClean="0">
                <a:solidFill>
                  <a:schemeClr val="accent1"/>
                </a:solidFill>
              </a:rPr>
              <a:t>Ángulo = 0º</a:t>
            </a:r>
          </a:p>
        </p:txBody>
      </p:sp>
      <p:cxnSp>
        <p:nvCxnSpPr>
          <p:cNvPr id="62" name="61 Conector recto de flecha"/>
          <p:cNvCxnSpPr/>
          <p:nvPr/>
        </p:nvCxnSpPr>
        <p:spPr>
          <a:xfrm>
            <a:off x="1764665" y="6137978"/>
            <a:ext cx="3809" cy="36696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28" name="1027 Conector recto"/>
          <p:cNvCxnSpPr/>
          <p:nvPr/>
        </p:nvCxnSpPr>
        <p:spPr>
          <a:xfrm flipV="1">
            <a:off x="2635686" y="5059261"/>
            <a:ext cx="0" cy="121707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0" name="1029 Conector recto"/>
          <p:cNvCxnSpPr>
            <a:stCxn id="38" idx="3"/>
          </p:cNvCxnSpPr>
          <p:nvPr/>
        </p:nvCxnSpPr>
        <p:spPr>
          <a:xfrm flipV="1">
            <a:off x="2395220" y="5059261"/>
            <a:ext cx="240466" cy="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31" name="1030 CuadroTexto"/>
          <p:cNvSpPr txBox="1"/>
          <p:nvPr/>
        </p:nvSpPr>
        <p:spPr>
          <a:xfrm>
            <a:off x="1594004" y="6415008"/>
            <a:ext cx="381000" cy="369332"/>
          </a:xfrm>
          <a:prstGeom prst="rect">
            <a:avLst/>
          </a:prstGeom>
          <a:noFill/>
        </p:spPr>
        <p:txBody>
          <a:bodyPr wrap="square" rtlCol="0">
            <a:spAutoFit/>
          </a:bodyPr>
          <a:lstStyle/>
          <a:p>
            <a:pPr algn="ctr"/>
            <a:r>
              <a:rPr lang="es-ES" b="1" dirty="0" smtClean="0">
                <a:solidFill>
                  <a:srgbClr val="C00000"/>
                </a:solidFill>
              </a:rPr>
              <a:t>1</a:t>
            </a:r>
            <a:endParaRPr lang="es-ES" b="1" dirty="0">
              <a:solidFill>
                <a:srgbClr val="C00000"/>
              </a:solidFill>
            </a:endParaRPr>
          </a:p>
        </p:txBody>
      </p:sp>
      <p:sp>
        <p:nvSpPr>
          <p:cNvPr id="1032" name="1031 CuadroTexto"/>
          <p:cNvSpPr txBox="1"/>
          <p:nvPr/>
        </p:nvSpPr>
        <p:spPr>
          <a:xfrm>
            <a:off x="3869158" y="962144"/>
            <a:ext cx="429050" cy="369332"/>
          </a:xfrm>
          <a:prstGeom prst="rect">
            <a:avLst/>
          </a:prstGeom>
          <a:noFill/>
        </p:spPr>
        <p:txBody>
          <a:bodyPr wrap="square" rtlCol="0">
            <a:spAutoFit/>
          </a:bodyPr>
          <a:lstStyle/>
          <a:p>
            <a:pPr algn="ctr"/>
            <a:r>
              <a:rPr lang="es-ES" b="1" dirty="0" smtClean="0">
                <a:solidFill>
                  <a:srgbClr val="C00000"/>
                </a:solidFill>
              </a:rPr>
              <a:t>1</a:t>
            </a:r>
            <a:endParaRPr lang="es-ES" b="1" dirty="0">
              <a:solidFill>
                <a:srgbClr val="C00000"/>
              </a:solidFill>
            </a:endParaRPr>
          </a:p>
        </p:txBody>
      </p:sp>
      <p:sp>
        <p:nvSpPr>
          <p:cNvPr id="1033" name="1032 CuadroTexto"/>
          <p:cNvSpPr txBox="1"/>
          <p:nvPr/>
        </p:nvSpPr>
        <p:spPr>
          <a:xfrm>
            <a:off x="2345690" y="4724400"/>
            <a:ext cx="576580" cy="276999"/>
          </a:xfrm>
          <a:prstGeom prst="rect">
            <a:avLst/>
          </a:prstGeom>
          <a:noFill/>
        </p:spPr>
        <p:txBody>
          <a:bodyPr wrap="square" rtlCol="0">
            <a:spAutoFit/>
          </a:bodyPr>
          <a:lstStyle/>
          <a:p>
            <a:r>
              <a:rPr lang="es-ES" sz="1200" b="1" dirty="0" smtClean="0">
                <a:solidFill>
                  <a:schemeClr val="accent5">
                    <a:lumMod val="50000"/>
                  </a:schemeClr>
                </a:solidFill>
              </a:rPr>
              <a:t>No</a:t>
            </a:r>
            <a:endParaRPr lang="es-ES" sz="1200" b="1" dirty="0">
              <a:solidFill>
                <a:schemeClr val="accent5">
                  <a:lumMod val="50000"/>
                </a:schemeClr>
              </a:solidFill>
            </a:endParaRPr>
          </a:p>
        </p:txBody>
      </p:sp>
      <p:sp>
        <p:nvSpPr>
          <p:cNvPr id="1034" name="1033 CuadroTexto"/>
          <p:cNvSpPr txBox="1"/>
          <p:nvPr/>
        </p:nvSpPr>
        <p:spPr>
          <a:xfrm>
            <a:off x="1365962" y="5471020"/>
            <a:ext cx="527204" cy="276999"/>
          </a:xfrm>
          <a:prstGeom prst="rect">
            <a:avLst/>
          </a:prstGeom>
          <a:noFill/>
        </p:spPr>
        <p:txBody>
          <a:bodyPr wrap="square" rtlCol="0">
            <a:spAutoFit/>
          </a:bodyPr>
          <a:lstStyle/>
          <a:p>
            <a:r>
              <a:rPr lang="es-ES" sz="1200" b="1" dirty="0" smtClean="0">
                <a:solidFill>
                  <a:schemeClr val="accent5">
                    <a:lumMod val="50000"/>
                  </a:schemeClr>
                </a:solidFill>
              </a:rPr>
              <a:t>Si</a:t>
            </a:r>
            <a:endParaRPr lang="es-ES" sz="1200" b="1" dirty="0">
              <a:solidFill>
                <a:schemeClr val="accent5">
                  <a:lumMod val="50000"/>
                </a:schemeClr>
              </a:solidFill>
            </a:endParaRPr>
          </a:p>
        </p:txBody>
      </p:sp>
      <p:sp>
        <p:nvSpPr>
          <p:cNvPr id="75" name="74 Rombo"/>
          <p:cNvSpPr/>
          <p:nvPr/>
        </p:nvSpPr>
        <p:spPr>
          <a:xfrm>
            <a:off x="3437253" y="1529417"/>
            <a:ext cx="1292860" cy="804327"/>
          </a:xfrm>
          <a:prstGeom prst="diamond">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6" name="75 Conector recto de flecha"/>
          <p:cNvCxnSpPr/>
          <p:nvPr/>
        </p:nvCxnSpPr>
        <p:spPr>
          <a:xfrm flipH="1">
            <a:off x="4074793" y="1247477"/>
            <a:ext cx="3810" cy="29295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7" name="76 CuadroTexto"/>
          <p:cNvSpPr txBox="1"/>
          <p:nvPr/>
        </p:nvSpPr>
        <p:spPr>
          <a:xfrm>
            <a:off x="3565141" y="1719679"/>
            <a:ext cx="1068623" cy="461665"/>
          </a:xfrm>
          <a:prstGeom prst="rect">
            <a:avLst/>
          </a:prstGeom>
          <a:noFill/>
        </p:spPr>
        <p:txBody>
          <a:bodyPr wrap="square" rtlCol="0">
            <a:spAutoFit/>
          </a:bodyPr>
          <a:lstStyle/>
          <a:p>
            <a:pPr algn="ctr"/>
            <a:r>
              <a:rPr lang="es-ES" sz="1200" b="1" dirty="0" smtClean="0">
                <a:solidFill>
                  <a:schemeClr val="accent1"/>
                </a:solidFill>
              </a:rPr>
              <a:t>Duty Cycle &gt;50</a:t>
            </a:r>
            <a:endParaRPr lang="es-ES" sz="1200" b="1" dirty="0">
              <a:solidFill>
                <a:schemeClr val="accent1"/>
              </a:solidFill>
            </a:endParaRPr>
          </a:p>
        </p:txBody>
      </p:sp>
      <p:cxnSp>
        <p:nvCxnSpPr>
          <p:cNvPr id="78" name="77 Conector recto de flecha"/>
          <p:cNvCxnSpPr/>
          <p:nvPr/>
        </p:nvCxnSpPr>
        <p:spPr>
          <a:xfrm flipH="1">
            <a:off x="4083683" y="2345591"/>
            <a:ext cx="3810" cy="29295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9" name="78 Rectángulo"/>
          <p:cNvSpPr/>
          <p:nvPr/>
        </p:nvSpPr>
        <p:spPr>
          <a:xfrm>
            <a:off x="3208653" y="2638544"/>
            <a:ext cx="1828800" cy="670978"/>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	</a:t>
            </a:r>
            <a:endParaRPr lang="es-ES" sz="1200" dirty="0"/>
          </a:p>
        </p:txBody>
      </p:sp>
      <p:sp>
        <p:nvSpPr>
          <p:cNvPr id="81" name="80 CuadroTexto"/>
          <p:cNvSpPr txBox="1"/>
          <p:nvPr/>
        </p:nvSpPr>
        <p:spPr>
          <a:xfrm>
            <a:off x="3256162" y="2755691"/>
            <a:ext cx="1733782" cy="461665"/>
          </a:xfrm>
          <a:prstGeom prst="rect">
            <a:avLst/>
          </a:prstGeom>
          <a:noFill/>
        </p:spPr>
        <p:txBody>
          <a:bodyPr wrap="square" rtlCol="0">
            <a:spAutoFit/>
          </a:bodyPr>
          <a:lstStyle/>
          <a:p>
            <a:pPr algn="ctr"/>
            <a:r>
              <a:rPr lang="es-ES" sz="1200" b="1" dirty="0" smtClean="0">
                <a:solidFill>
                  <a:schemeClr val="accent1"/>
                </a:solidFill>
              </a:rPr>
              <a:t>Dirección=derecha calcular ángulo </a:t>
            </a:r>
          </a:p>
        </p:txBody>
      </p:sp>
      <p:cxnSp>
        <p:nvCxnSpPr>
          <p:cNvPr id="82" name="81 Conector recto de flecha"/>
          <p:cNvCxnSpPr/>
          <p:nvPr/>
        </p:nvCxnSpPr>
        <p:spPr>
          <a:xfrm>
            <a:off x="4123687" y="3322013"/>
            <a:ext cx="3809" cy="36696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82 Conector recto"/>
          <p:cNvCxnSpPr/>
          <p:nvPr/>
        </p:nvCxnSpPr>
        <p:spPr>
          <a:xfrm flipH="1" flipV="1">
            <a:off x="5380034" y="1931580"/>
            <a:ext cx="13019" cy="154304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83 Conector recto de flecha"/>
          <p:cNvCxnSpPr/>
          <p:nvPr/>
        </p:nvCxnSpPr>
        <p:spPr>
          <a:xfrm flipH="1">
            <a:off x="4127496" y="3467436"/>
            <a:ext cx="1265557"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7" name="86 CuadroTexto"/>
          <p:cNvSpPr txBox="1"/>
          <p:nvPr/>
        </p:nvSpPr>
        <p:spPr>
          <a:xfrm>
            <a:off x="4760274" y="1659839"/>
            <a:ext cx="576580" cy="276999"/>
          </a:xfrm>
          <a:prstGeom prst="rect">
            <a:avLst/>
          </a:prstGeom>
          <a:noFill/>
        </p:spPr>
        <p:txBody>
          <a:bodyPr wrap="square" rtlCol="0">
            <a:spAutoFit/>
          </a:bodyPr>
          <a:lstStyle/>
          <a:p>
            <a:r>
              <a:rPr lang="es-ES" sz="1200" b="1" dirty="0" smtClean="0">
                <a:solidFill>
                  <a:schemeClr val="accent5">
                    <a:lumMod val="50000"/>
                  </a:schemeClr>
                </a:solidFill>
              </a:rPr>
              <a:t>No</a:t>
            </a:r>
            <a:endParaRPr lang="es-ES" sz="1200" b="1" dirty="0">
              <a:solidFill>
                <a:schemeClr val="accent5">
                  <a:lumMod val="50000"/>
                </a:schemeClr>
              </a:solidFill>
            </a:endParaRPr>
          </a:p>
        </p:txBody>
      </p:sp>
      <p:cxnSp>
        <p:nvCxnSpPr>
          <p:cNvPr id="88" name="87 Conector recto"/>
          <p:cNvCxnSpPr/>
          <p:nvPr/>
        </p:nvCxnSpPr>
        <p:spPr>
          <a:xfrm>
            <a:off x="4717094" y="1950511"/>
            <a:ext cx="66294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4" name="93 CuadroTexto"/>
          <p:cNvSpPr txBox="1"/>
          <p:nvPr/>
        </p:nvSpPr>
        <p:spPr>
          <a:xfrm>
            <a:off x="3590073" y="2342424"/>
            <a:ext cx="381000" cy="276999"/>
          </a:xfrm>
          <a:prstGeom prst="rect">
            <a:avLst/>
          </a:prstGeom>
          <a:noFill/>
        </p:spPr>
        <p:txBody>
          <a:bodyPr wrap="square" rtlCol="0">
            <a:spAutoFit/>
          </a:bodyPr>
          <a:lstStyle/>
          <a:p>
            <a:r>
              <a:rPr lang="es-ES" sz="1200" b="1" dirty="0" smtClean="0">
                <a:solidFill>
                  <a:schemeClr val="accent5">
                    <a:lumMod val="50000"/>
                  </a:schemeClr>
                </a:solidFill>
              </a:rPr>
              <a:t>Si</a:t>
            </a:r>
            <a:endParaRPr lang="es-ES" sz="1200" b="1" dirty="0">
              <a:solidFill>
                <a:schemeClr val="accent5">
                  <a:lumMod val="50000"/>
                </a:schemeClr>
              </a:solidFill>
            </a:endParaRPr>
          </a:p>
        </p:txBody>
      </p:sp>
      <p:sp>
        <p:nvSpPr>
          <p:cNvPr id="95" name="94 Rombo"/>
          <p:cNvSpPr/>
          <p:nvPr/>
        </p:nvSpPr>
        <p:spPr>
          <a:xfrm>
            <a:off x="3481066" y="3696306"/>
            <a:ext cx="1292860" cy="804327"/>
          </a:xfrm>
          <a:prstGeom prst="diamond">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7" name="96 CuadroTexto"/>
          <p:cNvSpPr txBox="1"/>
          <p:nvPr/>
        </p:nvSpPr>
        <p:spPr>
          <a:xfrm>
            <a:off x="3608954" y="3886568"/>
            <a:ext cx="1068623" cy="461665"/>
          </a:xfrm>
          <a:prstGeom prst="rect">
            <a:avLst/>
          </a:prstGeom>
          <a:noFill/>
        </p:spPr>
        <p:txBody>
          <a:bodyPr wrap="square" rtlCol="0">
            <a:spAutoFit/>
          </a:bodyPr>
          <a:lstStyle/>
          <a:p>
            <a:pPr algn="ctr"/>
            <a:r>
              <a:rPr lang="es-ES" sz="1200" b="1" dirty="0" smtClean="0">
                <a:solidFill>
                  <a:schemeClr val="accent1"/>
                </a:solidFill>
              </a:rPr>
              <a:t>Duty Cycle &lt;50</a:t>
            </a:r>
            <a:endParaRPr lang="es-ES" sz="1200" b="1" dirty="0">
              <a:solidFill>
                <a:schemeClr val="accent1"/>
              </a:solidFill>
            </a:endParaRPr>
          </a:p>
        </p:txBody>
      </p:sp>
      <p:cxnSp>
        <p:nvCxnSpPr>
          <p:cNvPr id="98" name="97 Conector recto de flecha"/>
          <p:cNvCxnSpPr/>
          <p:nvPr/>
        </p:nvCxnSpPr>
        <p:spPr>
          <a:xfrm flipH="1">
            <a:off x="4125591" y="4512480"/>
            <a:ext cx="5715" cy="21192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9" name="98 Rectángulo"/>
          <p:cNvSpPr/>
          <p:nvPr/>
        </p:nvSpPr>
        <p:spPr>
          <a:xfrm>
            <a:off x="3252466" y="4727751"/>
            <a:ext cx="1828800" cy="670978"/>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	</a:t>
            </a:r>
            <a:endParaRPr lang="es-ES" sz="1200" dirty="0"/>
          </a:p>
        </p:txBody>
      </p:sp>
      <p:sp>
        <p:nvSpPr>
          <p:cNvPr id="100" name="99 CuadroTexto"/>
          <p:cNvSpPr txBox="1"/>
          <p:nvPr/>
        </p:nvSpPr>
        <p:spPr>
          <a:xfrm>
            <a:off x="3208653" y="4857879"/>
            <a:ext cx="1883724" cy="461665"/>
          </a:xfrm>
          <a:prstGeom prst="rect">
            <a:avLst/>
          </a:prstGeom>
          <a:noFill/>
        </p:spPr>
        <p:txBody>
          <a:bodyPr wrap="square" rtlCol="0">
            <a:spAutoFit/>
          </a:bodyPr>
          <a:lstStyle/>
          <a:p>
            <a:pPr algn="ctr"/>
            <a:r>
              <a:rPr lang="es-ES" sz="1200" b="1" dirty="0" smtClean="0">
                <a:solidFill>
                  <a:schemeClr val="accent1"/>
                </a:solidFill>
              </a:rPr>
              <a:t>Dirección=izquierda calcular ángulo </a:t>
            </a:r>
          </a:p>
        </p:txBody>
      </p:sp>
      <p:cxnSp>
        <p:nvCxnSpPr>
          <p:cNvPr id="101" name="100 Conector recto de flecha"/>
          <p:cNvCxnSpPr/>
          <p:nvPr/>
        </p:nvCxnSpPr>
        <p:spPr>
          <a:xfrm>
            <a:off x="4167500" y="5398729"/>
            <a:ext cx="3809" cy="36696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101 Conector recto"/>
          <p:cNvCxnSpPr/>
          <p:nvPr/>
        </p:nvCxnSpPr>
        <p:spPr>
          <a:xfrm flipH="1" flipV="1">
            <a:off x="5423848" y="4098469"/>
            <a:ext cx="13018" cy="146113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102 Conector recto de flecha"/>
          <p:cNvCxnSpPr/>
          <p:nvPr/>
        </p:nvCxnSpPr>
        <p:spPr>
          <a:xfrm flipH="1">
            <a:off x="4171310" y="5559607"/>
            <a:ext cx="1265556"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4" name="103 CuadroTexto"/>
          <p:cNvSpPr txBox="1"/>
          <p:nvPr/>
        </p:nvSpPr>
        <p:spPr>
          <a:xfrm>
            <a:off x="4804087" y="3826728"/>
            <a:ext cx="576580" cy="276999"/>
          </a:xfrm>
          <a:prstGeom prst="rect">
            <a:avLst/>
          </a:prstGeom>
          <a:noFill/>
        </p:spPr>
        <p:txBody>
          <a:bodyPr wrap="square" rtlCol="0">
            <a:spAutoFit/>
          </a:bodyPr>
          <a:lstStyle/>
          <a:p>
            <a:r>
              <a:rPr lang="es-ES" sz="1200" b="1" dirty="0" smtClean="0">
                <a:solidFill>
                  <a:schemeClr val="accent5">
                    <a:lumMod val="50000"/>
                  </a:schemeClr>
                </a:solidFill>
              </a:rPr>
              <a:t>No</a:t>
            </a:r>
            <a:endParaRPr lang="es-ES" sz="1200" b="1" dirty="0">
              <a:solidFill>
                <a:schemeClr val="accent5">
                  <a:lumMod val="50000"/>
                </a:schemeClr>
              </a:solidFill>
            </a:endParaRPr>
          </a:p>
        </p:txBody>
      </p:sp>
      <p:cxnSp>
        <p:nvCxnSpPr>
          <p:cNvPr id="105" name="104 Conector recto"/>
          <p:cNvCxnSpPr/>
          <p:nvPr/>
        </p:nvCxnSpPr>
        <p:spPr>
          <a:xfrm>
            <a:off x="4760907" y="4117400"/>
            <a:ext cx="66294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6" name="105 CuadroTexto"/>
          <p:cNvSpPr txBox="1"/>
          <p:nvPr/>
        </p:nvSpPr>
        <p:spPr>
          <a:xfrm>
            <a:off x="3633886" y="4509313"/>
            <a:ext cx="381000" cy="276999"/>
          </a:xfrm>
          <a:prstGeom prst="rect">
            <a:avLst/>
          </a:prstGeom>
          <a:noFill/>
        </p:spPr>
        <p:txBody>
          <a:bodyPr wrap="square" rtlCol="0">
            <a:spAutoFit/>
          </a:bodyPr>
          <a:lstStyle/>
          <a:p>
            <a:r>
              <a:rPr lang="es-ES" sz="1200" b="1" dirty="0" smtClean="0">
                <a:solidFill>
                  <a:schemeClr val="accent5">
                    <a:lumMod val="50000"/>
                  </a:schemeClr>
                </a:solidFill>
              </a:rPr>
              <a:t>Si</a:t>
            </a:r>
            <a:endParaRPr lang="es-ES" sz="1200" b="1" dirty="0">
              <a:solidFill>
                <a:schemeClr val="accent5">
                  <a:lumMod val="50000"/>
                </a:schemeClr>
              </a:solidFill>
            </a:endParaRPr>
          </a:p>
        </p:txBody>
      </p:sp>
      <p:sp>
        <p:nvSpPr>
          <p:cNvPr id="107" name="106 Rectángulo"/>
          <p:cNvSpPr/>
          <p:nvPr/>
        </p:nvSpPr>
        <p:spPr>
          <a:xfrm>
            <a:off x="3437254" y="5775248"/>
            <a:ext cx="1486072" cy="472010"/>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	</a:t>
            </a:r>
            <a:endParaRPr lang="es-ES" sz="1200" dirty="0"/>
          </a:p>
        </p:txBody>
      </p:sp>
      <p:sp>
        <p:nvSpPr>
          <p:cNvPr id="108" name="107 CuadroTexto"/>
          <p:cNvSpPr txBox="1"/>
          <p:nvPr/>
        </p:nvSpPr>
        <p:spPr>
          <a:xfrm>
            <a:off x="3398501" y="5872753"/>
            <a:ext cx="1545616"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algn="ctr"/>
            <a:r>
              <a:rPr lang="es-ES" sz="1200" b="1" dirty="0" smtClean="0">
                <a:solidFill>
                  <a:schemeClr val="accent1"/>
                </a:solidFill>
              </a:rPr>
              <a:t>Calculo del Error</a:t>
            </a:r>
          </a:p>
        </p:txBody>
      </p:sp>
      <p:cxnSp>
        <p:nvCxnSpPr>
          <p:cNvPr id="109" name="108 Conector recto de flecha"/>
          <p:cNvCxnSpPr/>
          <p:nvPr/>
        </p:nvCxnSpPr>
        <p:spPr>
          <a:xfrm>
            <a:off x="4184733" y="6247258"/>
            <a:ext cx="3809" cy="25768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48" name="1047 CuadroTexto"/>
          <p:cNvSpPr txBox="1"/>
          <p:nvPr/>
        </p:nvSpPr>
        <p:spPr>
          <a:xfrm>
            <a:off x="4006222" y="6415008"/>
            <a:ext cx="413378" cy="369332"/>
          </a:xfrm>
          <a:prstGeom prst="rect">
            <a:avLst/>
          </a:prstGeom>
          <a:noFill/>
        </p:spPr>
        <p:txBody>
          <a:bodyPr wrap="square" rtlCol="0">
            <a:spAutoFit/>
          </a:bodyPr>
          <a:lstStyle/>
          <a:p>
            <a:pPr algn="ctr"/>
            <a:r>
              <a:rPr lang="es-ES" b="1" dirty="0" smtClean="0">
                <a:solidFill>
                  <a:srgbClr val="C00000"/>
                </a:solidFill>
              </a:rPr>
              <a:t>2</a:t>
            </a:r>
            <a:endParaRPr lang="es-ES" b="1" dirty="0">
              <a:solidFill>
                <a:srgbClr val="C00000"/>
              </a:solidFill>
            </a:endParaRPr>
          </a:p>
        </p:txBody>
      </p:sp>
      <p:sp>
        <p:nvSpPr>
          <p:cNvPr id="116" name="115 CuadroTexto"/>
          <p:cNvSpPr txBox="1"/>
          <p:nvPr/>
        </p:nvSpPr>
        <p:spPr>
          <a:xfrm>
            <a:off x="6506271" y="736758"/>
            <a:ext cx="413378" cy="369332"/>
          </a:xfrm>
          <a:prstGeom prst="rect">
            <a:avLst/>
          </a:prstGeom>
          <a:noFill/>
        </p:spPr>
        <p:txBody>
          <a:bodyPr wrap="square" rtlCol="0">
            <a:spAutoFit/>
          </a:bodyPr>
          <a:lstStyle/>
          <a:p>
            <a:pPr algn="ctr"/>
            <a:r>
              <a:rPr lang="es-ES" b="1" dirty="0" smtClean="0">
                <a:solidFill>
                  <a:srgbClr val="C00000"/>
                </a:solidFill>
              </a:rPr>
              <a:t>2</a:t>
            </a:r>
            <a:endParaRPr lang="es-ES" b="1" dirty="0">
              <a:solidFill>
                <a:srgbClr val="C00000"/>
              </a:solidFill>
            </a:endParaRPr>
          </a:p>
        </p:txBody>
      </p:sp>
      <p:sp>
        <p:nvSpPr>
          <p:cNvPr id="117" name="116 Rombo"/>
          <p:cNvSpPr/>
          <p:nvPr/>
        </p:nvSpPr>
        <p:spPr>
          <a:xfrm>
            <a:off x="6066530" y="1292024"/>
            <a:ext cx="1292860" cy="804327"/>
          </a:xfrm>
          <a:prstGeom prst="diamond">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8" name="117 Conector recto de flecha"/>
          <p:cNvCxnSpPr/>
          <p:nvPr/>
        </p:nvCxnSpPr>
        <p:spPr>
          <a:xfrm flipH="1">
            <a:off x="6704070" y="1010084"/>
            <a:ext cx="3810" cy="29295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9" name="118 CuadroTexto"/>
          <p:cNvSpPr txBox="1"/>
          <p:nvPr/>
        </p:nvSpPr>
        <p:spPr>
          <a:xfrm>
            <a:off x="6194418" y="1482286"/>
            <a:ext cx="1068623" cy="461665"/>
          </a:xfrm>
          <a:prstGeom prst="rect">
            <a:avLst/>
          </a:prstGeom>
          <a:noFill/>
        </p:spPr>
        <p:txBody>
          <a:bodyPr wrap="square" rtlCol="0">
            <a:spAutoFit/>
          </a:bodyPr>
          <a:lstStyle/>
          <a:p>
            <a:pPr algn="ctr"/>
            <a:r>
              <a:rPr lang="es-ES" sz="1200" b="1" dirty="0" smtClean="0">
                <a:solidFill>
                  <a:schemeClr val="accent1"/>
                </a:solidFill>
              </a:rPr>
              <a:t>Ángulo 30&lt;</a:t>
            </a:r>
            <a:r>
              <a:rPr lang="el-GR" sz="1200" b="1" dirty="0" smtClean="0">
                <a:solidFill>
                  <a:schemeClr val="accent1"/>
                </a:solidFill>
              </a:rPr>
              <a:t>θ</a:t>
            </a:r>
            <a:r>
              <a:rPr lang="es-ES" sz="1200" b="1" dirty="0" smtClean="0">
                <a:solidFill>
                  <a:schemeClr val="accent1"/>
                </a:solidFill>
              </a:rPr>
              <a:t>&lt;0</a:t>
            </a:r>
            <a:endParaRPr lang="es-ES" sz="1200" b="1" dirty="0">
              <a:solidFill>
                <a:schemeClr val="accent1"/>
              </a:solidFill>
            </a:endParaRPr>
          </a:p>
        </p:txBody>
      </p:sp>
      <p:cxnSp>
        <p:nvCxnSpPr>
          <p:cNvPr id="120" name="119 Conector recto de flecha"/>
          <p:cNvCxnSpPr/>
          <p:nvPr/>
        </p:nvCxnSpPr>
        <p:spPr>
          <a:xfrm flipH="1">
            <a:off x="6712960" y="2108198"/>
            <a:ext cx="3810" cy="29295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1" name="120 Rectángulo"/>
          <p:cNvSpPr/>
          <p:nvPr/>
        </p:nvSpPr>
        <p:spPr>
          <a:xfrm>
            <a:off x="5837930" y="2401151"/>
            <a:ext cx="1294032" cy="584539"/>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	</a:t>
            </a:r>
            <a:endParaRPr lang="es-ES" sz="1200" dirty="0"/>
          </a:p>
        </p:txBody>
      </p:sp>
      <p:sp>
        <p:nvSpPr>
          <p:cNvPr id="122" name="121 CuadroTexto"/>
          <p:cNvSpPr txBox="1"/>
          <p:nvPr/>
        </p:nvSpPr>
        <p:spPr>
          <a:xfrm>
            <a:off x="5774238" y="2518298"/>
            <a:ext cx="1421415" cy="276999"/>
          </a:xfrm>
          <a:prstGeom prst="rect">
            <a:avLst/>
          </a:prstGeom>
          <a:noFill/>
        </p:spPr>
        <p:txBody>
          <a:bodyPr wrap="square" rtlCol="0">
            <a:spAutoFit/>
          </a:bodyPr>
          <a:lstStyle/>
          <a:p>
            <a:pPr algn="ctr"/>
            <a:r>
              <a:rPr lang="es-ES" sz="1200" b="1" dirty="0" smtClean="0">
                <a:solidFill>
                  <a:schemeClr val="accent1"/>
                </a:solidFill>
              </a:rPr>
              <a:t>Velocidad=PID</a:t>
            </a:r>
          </a:p>
        </p:txBody>
      </p:sp>
      <p:cxnSp>
        <p:nvCxnSpPr>
          <p:cNvPr id="123" name="122 Conector recto de flecha"/>
          <p:cNvCxnSpPr/>
          <p:nvPr/>
        </p:nvCxnSpPr>
        <p:spPr>
          <a:xfrm>
            <a:off x="6752964" y="3084620"/>
            <a:ext cx="3809" cy="36696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5" name="124 Conector recto de flecha"/>
          <p:cNvCxnSpPr/>
          <p:nvPr/>
        </p:nvCxnSpPr>
        <p:spPr>
          <a:xfrm flipH="1">
            <a:off x="6756774" y="3230043"/>
            <a:ext cx="130936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6" name="125 CuadroTexto"/>
          <p:cNvSpPr txBox="1"/>
          <p:nvPr/>
        </p:nvSpPr>
        <p:spPr>
          <a:xfrm>
            <a:off x="6187312" y="2098552"/>
            <a:ext cx="409459" cy="276999"/>
          </a:xfrm>
          <a:prstGeom prst="rect">
            <a:avLst/>
          </a:prstGeom>
          <a:noFill/>
        </p:spPr>
        <p:txBody>
          <a:bodyPr wrap="square" rtlCol="0">
            <a:spAutoFit/>
          </a:bodyPr>
          <a:lstStyle/>
          <a:p>
            <a:r>
              <a:rPr lang="es-ES" sz="1200" b="1" dirty="0" smtClean="0">
                <a:solidFill>
                  <a:schemeClr val="accent5">
                    <a:lumMod val="50000"/>
                  </a:schemeClr>
                </a:solidFill>
              </a:rPr>
              <a:t>No</a:t>
            </a:r>
            <a:endParaRPr lang="es-ES" sz="1200" b="1" dirty="0">
              <a:solidFill>
                <a:schemeClr val="accent5">
                  <a:lumMod val="50000"/>
                </a:schemeClr>
              </a:solidFill>
            </a:endParaRPr>
          </a:p>
        </p:txBody>
      </p:sp>
      <p:cxnSp>
        <p:nvCxnSpPr>
          <p:cNvPr id="127" name="126 Conector recto"/>
          <p:cNvCxnSpPr/>
          <p:nvPr/>
        </p:nvCxnSpPr>
        <p:spPr>
          <a:xfrm>
            <a:off x="7346371" y="1713118"/>
            <a:ext cx="66294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28" name="127 CuadroTexto"/>
          <p:cNvSpPr txBox="1"/>
          <p:nvPr/>
        </p:nvSpPr>
        <p:spPr>
          <a:xfrm>
            <a:off x="7403203" y="1424611"/>
            <a:ext cx="381000" cy="276999"/>
          </a:xfrm>
          <a:prstGeom prst="rect">
            <a:avLst/>
          </a:prstGeom>
          <a:noFill/>
        </p:spPr>
        <p:txBody>
          <a:bodyPr wrap="square" rtlCol="0">
            <a:spAutoFit/>
          </a:bodyPr>
          <a:lstStyle/>
          <a:p>
            <a:r>
              <a:rPr lang="es-ES" sz="1200" b="1" dirty="0" smtClean="0">
                <a:solidFill>
                  <a:schemeClr val="accent5">
                    <a:lumMod val="50000"/>
                  </a:schemeClr>
                </a:solidFill>
              </a:rPr>
              <a:t>Si</a:t>
            </a:r>
            <a:endParaRPr lang="es-ES" sz="1200" b="1" dirty="0">
              <a:solidFill>
                <a:schemeClr val="accent5">
                  <a:lumMod val="50000"/>
                </a:schemeClr>
              </a:solidFill>
            </a:endParaRPr>
          </a:p>
        </p:txBody>
      </p:sp>
      <p:sp>
        <p:nvSpPr>
          <p:cNvPr id="129" name="128 Rombo"/>
          <p:cNvSpPr/>
          <p:nvPr/>
        </p:nvSpPr>
        <p:spPr>
          <a:xfrm>
            <a:off x="6110343" y="3458913"/>
            <a:ext cx="1292860" cy="804327"/>
          </a:xfrm>
          <a:prstGeom prst="diamond">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0" name="129 CuadroTexto"/>
          <p:cNvSpPr txBox="1"/>
          <p:nvPr/>
        </p:nvSpPr>
        <p:spPr>
          <a:xfrm>
            <a:off x="6218652" y="3741218"/>
            <a:ext cx="1068623" cy="276999"/>
          </a:xfrm>
          <a:prstGeom prst="rect">
            <a:avLst/>
          </a:prstGeom>
          <a:noFill/>
        </p:spPr>
        <p:txBody>
          <a:bodyPr wrap="square" rtlCol="0">
            <a:spAutoFit/>
          </a:bodyPr>
          <a:lstStyle/>
          <a:p>
            <a:pPr algn="ctr"/>
            <a:r>
              <a:rPr lang="es-ES" sz="1200" b="1" dirty="0" smtClean="0">
                <a:solidFill>
                  <a:schemeClr val="accent1"/>
                </a:solidFill>
              </a:rPr>
              <a:t>Dirección</a:t>
            </a:r>
            <a:endParaRPr lang="es-ES" sz="1200" b="1" dirty="0">
              <a:solidFill>
                <a:schemeClr val="accent1"/>
              </a:solidFill>
            </a:endParaRPr>
          </a:p>
        </p:txBody>
      </p:sp>
      <p:cxnSp>
        <p:nvCxnSpPr>
          <p:cNvPr id="131" name="130 Conector recto de flecha"/>
          <p:cNvCxnSpPr/>
          <p:nvPr/>
        </p:nvCxnSpPr>
        <p:spPr>
          <a:xfrm flipH="1">
            <a:off x="6754868" y="4275087"/>
            <a:ext cx="5715" cy="21192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2" name="131 Rectángulo"/>
          <p:cNvSpPr/>
          <p:nvPr/>
        </p:nvSpPr>
        <p:spPr>
          <a:xfrm>
            <a:off x="5952751" y="4481750"/>
            <a:ext cx="1480614" cy="545247"/>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	</a:t>
            </a:r>
            <a:endParaRPr lang="es-ES" sz="1200" dirty="0"/>
          </a:p>
        </p:txBody>
      </p:sp>
      <p:cxnSp>
        <p:nvCxnSpPr>
          <p:cNvPr id="134" name="133 Conector recto de flecha"/>
          <p:cNvCxnSpPr/>
          <p:nvPr/>
        </p:nvCxnSpPr>
        <p:spPr>
          <a:xfrm>
            <a:off x="6796777" y="5088711"/>
            <a:ext cx="3809" cy="36696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5" name="134 Conector recto"/>
          <p:cNvCxnSpPr/>
          <p:nvPr/>
        </p:nvCxnSpPr>
        <p:spPr>
          <a:xfrm flipH="1" flipV="1">
            <a:off x="8053125" y="3861077"/>
            <a:ext cx="13018" cy="62593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6" name="135 Conector recto de flecha"/>
          <p:cNvCxnSpPr/>
          <p:nvPr/>
        </p:nvCxnSpPr>
        <p:spPr>
          <a:xfrm flipH="1">
            <a:off x="6800587" y="5322214"/>
            <a:ext cx="1265556"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7" name="136 CuadroTexto"/>
          <p:cNvSpPr txBox="1"/>
          <p:nvPr/>
        </p:nvSpPr>
        <p:spPr>
          <a:xfrm>
            <a:off x="7433364" y="3589335"/>
            <a:ext cx="576580" cy="276999"/>
          </a:xfrm>
          <a:prstGeom prst="rect">
            <a:avLst/>
          </a:prstGeom>
          <a:noFill/>
        </p:spPr>
        <p:txBody>
          <a:bodyPr wrap="square" rtlCol="0">
            <a:spAutoFit/>
          </a:bodyPr>
          <a:lstStyle/>
          <a:p>
            <a:r>
              <a:rPr lang="es-ES" sz="1200" b="1" dirty="0" smtClean="0">
                <a:solidFill>
                  <a:schemeClr val="accent5">
                    <a:lumMod val="50000"/>
                  </a:schemeClr>
                </a:solidFill>
              </a:rPr>
              <a:t>No</a:t>
            </a:r>
            <a:endParaRPr lang="es-ES" sz="1200" b="1" dirty="0">
              <a:solidFill>
                <a:schemeClr val="accent5">
                  <a:lumMod val="50000"/>
                </a:schemeClr>
              </a:solidFill>
            </a:endParaRPr>
          </a:p>
        </p:txBody>
      </p:sp>
      <p:cxnSp>
        <p:nvCxnSpPr>
          <p:cNvPr id="138" name="137 Conector recto"/>
          <p:cNvCxnSpPr/>
          <p:nvPr/>
        </p:nvCxnSpPr>
        <p:spPr>
          <a:xfrm>
            <a:off x="7390184" y="3880007"/>
            <a:ext cx="66294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39" name="138 CuadroTexto"/>
          <p:cNvSpPr txBox="1"/>
          <p:nvPr/>
        </p:nvSpPr>
        <p:spPr>
          <a:xfrm>
            <a:off x="6263163" y="4271920"/>
            <a:ext cx="381000" cy="276999"/>
          </a:xfrm>
          <a:prstGeom prst="rect">
            <a:avLst/>
          </a:prstGeom>
          <a:noFill/>
        </p:spPr>
        <p:txBody>
          <a:bodyPr wrap="square" rtlCol="0">
            <a:spAutoFit/>
          </a:bodyPr>
          <a:lstStyle/>
          <a:p>
            <a:r>
              <a:rPr lang="es-ES" sz="1200" b="1" dirty="0" smtClean="0">
                <a:solidFill>
                  <a:schemeClr val="accent5">
                    <a:lumMod val="50000"/>
                  </a:schemeClr>
                </a:solidFill>
              </a:rPr>
              <a:t>Si</a:t>
            </a:r>
            <a:endParaRPr lang="es-ES" sz="1200" b="1" dirty="0">
              <a:solidFill>
                <a:schemeClr val="accent5">
                  <a:lumMod val="50000"/>
                </a:schemeClr>
              </a:solidFill>
            </a:endParaRPr>
          </a:p>
        </p:txBody>
      </p:sp>
      <p:sp>
        <p:nvSpPr>
          <p:cNvPr id="140" name="139 Rectángulo"/>
          <p:cNvSpPr/>
          <p:nvPr/>
        </p:nvSpPr>
        <p:spPr>
          <a:xfrm>
            <a:off x="6066531" y="5450940"/>
            <a:ext cx="1486072" cy="472010"/>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	</a:t>
            </a:r>
            <a:endParaRPr lang="es-ES" sz="1200" dirty="0"/>
          </a:p>
        </p:txBody>
      </p:sp>
      <p:sp>
        <p:nvSpPr>
          <p:cNvPr id="141" name="140 CuadroTexto"/>
          <p:cNvSpPr txBox="1"/>
          <p:nvPr/>
        </p:nvSpPr>
        <p:spPr>
          <a:xfrm>
            <a:off x="6308470" y="5504811"/>
            <a:ext cx="1002197"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algn="ctr"/>
            <a:r>
              <a:rPr lang="es-ES" sz="1200" b="1" dirty="0" err="1" smtClean="0">
                <a:solidFill>
                  <a:schemeClr val="accent1"/>
                </a:solidFill>
              </a:rPr>
              <a:t>Delay</a:t>
            </a:r>
            <a:r>
              <a:rPr lang="es-ES" sz="1200" b="1" dirty="0" smtClean="0">
                <a:solidFill>
                  <a:schemeClr val="accent1"/>
                </a:solidFill>
              </a:rPr>
              <a:t> 3ms</a:t>
            </a:r>
          </a:p>
        </p:txBody>
      </p:sp>
      <p:cxnSp>
        <p:nvCxnSpPr>
          <p:cNvPr id="142" name="141 Conector recto de flecha"/>
          <p:cNvCxnSpPr/>
          <p:nvPr/>
        </p:nvCxnSpPr>
        <p:spPr>
          <a:xfrm>
            <a:off x="6814010" y="5931968"/>
            <a:ext cx="3809" cy="25768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5" name="144 Rectángulo"/>
          <p:cNvSpPr/>
          <p:nvPr/>
        </p:nvSpPr>
        <p:spPr>
          <a:xfrm>
            <a:off x="7375314" y="2411141"/>
            <a:ext cx="1294032" cy="584539"/>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	</a:t>
            </a:r>
            <a:endParaRPr lang="es-ES" sz="1200" dirty="0"/>
          </a:p>
        </p:txBody>
      </p:sp>
      <p:cxnSp>
        <p:nvCxnSpPr>
          <p:cNvPr id="147" name="146 Conector recto"/>
          <p:cNvCxnSpPr>
            <a:stCxn id="145" idx="0"/>
          </p:cNvCxnSpPr>
          <p:nvPr/>
        </p:nvCxnSpPr>
        <p:spPr>
          <a:xfrm flipV="1">
            <a:off x="8022330" y="1713118"/>
            <a:ext cx="0" cy="69802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152 Conector recto"/>
          <p:cNvCxnSpPr/>
          <p:nvPr/>
        </p:nvCxnSpPr>
        <p:spPr>
          <a:xfrm flipV="1">
            <a:off x="8044647" y="3028870"/>
            <a:ext cx="0" cy="21843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0" name="159 CuadroTexto"/>
          <p:cNvSpPr txBox="1"/>
          <p:nvPr/>
        </p:nvSpPr>
        <p:spPr>
          <a:xfrm>
            <a:off x="7306854" y="2578803"/>
            <a:ext cx="1421415" cy="307777"/>
          </a:xfrm>
          <a:prstGeom prst="rect">
            <a:avLst/>
          </a:prstGeom>
          <a:noFill/>
        </p:spPr>
        <p:txBody>
          <a:bodyPr wrap="square" rtlCol="0">
            <a:spAutoFit/>
          </a:bodyPr>
          <a:lstStyle/>
          <a:p>
            <a:pPr algn="ctr"/>
            <a:r>
              <a:rPr lang="es-ES" sz="1200" b="1" dirty="0" smtClean="0">
                <a:solidFill>
                  <a:schemeClr val="accent1"/>
                </a:solidFill>
              </a:rPr>
              <a:t>Velocidad=</a:t>
            </a:r>
            <a:r>
              <a:rPr lang="es-ES" sz="1400" b="1" dirty="0" smtClean="0">
                <a:solidFill>
                  <a:schemeClr val="accent1"/>
                </a:solidFill>
              </a:rPr>
              <a:t>o</a:t>
            </a:r>
          </a:p>
        </p:txBody>
      </p:sp>
      <p:sp>
        <p:nvSpPr>
          <p:cNvPr id="162" name="161 Elipse"/>
          <p:cNvSpPr/>
          <p:nvPr/>
        </p:nvSpPr>
        <p:spPr>
          <a:xfrm>
            <a:off x="6299503" y="6209158"/>
            <a:ext cx="1020128" cy="563880"/>
          </a:xfrm>
          <a:prstGeom prst="ellipse">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accent1"/>
                </a:solidFill>
              </a:rPr>
              <a:t>Fin</a:t>
            </a:r>
            <a:endParaRPr lang="es-ES" sz="1400" b="1" dirty="0">
              <a:solidFill>
                <a:schemeClr val="accent1"/>
              </a:solidFill>
            </a:endParaRPr>
          </a:p>
        </p:txBody>
      </p:sp>
      <p:sp>
        <p:nvSpPr>
          <p:cNvPr id="163" name="162 Rectángulo"/>
          <p:cNvSpPr/>
          <p:nvPr/>
        </p:nvSpPr>
        <p:spPr>
          <a:xfrm>
            <a:off x="7524275" y="4500634"/>
            <a:ext cx="1467325" cy="500766"/>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accent1"/>
              </a:solidFill>
            </a:endParaRPr>
          </a:p>
        </p:txBody>
      </p:sp>
      <p:cxnSp>
        <p:nvCxnSpPr>
          <p:cNvPr id="165" name="164 Conector recto"/>
          <p:cNvCxnSpPr/>
          <p:nvPr/>
        </p:nvCxnSpPr>
        <p:spPr>
          <a:xfrm flipV="1">
            <a:off x="8075239" y="5059264"/>
            <a:ext cx="0" cy="26295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5" name="84 CuadroTexto"/>
          <p:cNvSpPr txBox="1"/>
          <p:nvPr/>
        </p:nvSpPr>
        <p:spPr>
          <a:xfrm>
            <a:off x="5852844" y="4598420"/>
            <a:ext cx="1640952" cy="276999"/>
          </a:xfrm>
          <a:prstGeom prst="rect">
            <a:avLst/>
          </a:prstGeom>
          <a:noFill/>
        </p:spPr>
        <p:txBody>
          <a:bodyPr wrap="square" rtlCol="0">
            <a:spAutoFit/>
          </a:bodyPr>
          <a:lstStyle/>
          <a:p>
            <a:pPr algn="ctr"/>
            <a:r>
              <a:rPr lang="es-ES" sz="1200" b="1" dirty="0" smtClean="0">
                <a:solidFill>
                  <a:schemeClr val="accent1"/>
                </a:solidFill>
              </a:rPr>
              <a:t>Forward=</a:t>
            </a:r>
            <a:r>
              <a:rPr lang="es-ES" sz="1200" b="1" dirty="0" err="1" smtClean="0">
                <a:solidFill>
                  <a:schemeClr val="accent1"/>
                </a:solidFill>
              </a:rPr>
              <a:t>velocity</a:t>
            </a:r>
            <a:endParaRPr lang="es-ES" sz="1200" b="1" dirty="0">
              <a:solidFill>
                <a:schemeClr val="accent1"/>
              </a:solidFill>
            </a:endParaRPr>
          </a:p>
        </p:txBody>
      </p:sp>
      <p:sp>
        <p:nvSpPr>
          <p:cNvPr id="171" name="170 CuadroTexto"/>
          <p:cNvSpPr txBox="1"/>
          <p:nvPr/>
        </p:nvSpPr>
        <p:spPr>
          <a:xfrm>
            <a:off x="7437461" y="4618440"/>
            <a:ext cx="1640952" cy="276999"/>
          </a:xfrm>
          <a:prstGeom prst="rect">
            <a:avLst/>
          </a:prstGeom>
          <a:noFill/>
        </p:spPr>
        <p:txBody>
          <a:bodyPr wrap="square" rtlCol="0">
            <a:spAutoFit/>
          </a:bodyPr>
          <a:lstStyle/>
          <a:p>
            <a:pPr algn="ctr"/>
            <a:r>
              <a:rPr lang="es-ES" sz="1200" b="1" dirty="0" smtClean="0">
                <a:solidFill>
                  <a:schemeClr val="accent1"/>
                </a:solidFill>
              </a:rPr>
              <a:t>reverse=</a:t>
            </a:r>
            <a:r>
              <a:rPr lang="es-ES" sz="1200" b="1" dirty="0" err="1" smtClean="0">
                <a:solidFill>
                  <a:schemeClr val="accent1"/>
                </a:solidFill>
              </a:rPr>
              <a:t>velocity</a:t>
            </a:r>
            <a:endParaRPr lang="es-ES" sz="1200" b="1" dirty="0">
              <a:solidFill>
                <a:schemeClr val="accent1"/>
              </a:solidFill>
            </a:endParaRPr>
          </a:p>
        </p:txBody>
      </p:sp>
    </p:spTree>
    <p:extLst>
      <p:ext uri="{BB962C8B-B14F-4D97-AF65-F5344CB8AC3E}">
        <p14:creationId xmlns:p14="http://schemas.microsoft.com/office/powerpoint/2010/main" val="1714222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3400" y="838200"/>
            <a:ext cx="8305800" cy="5424562"/>
          </a:xfrm>
          <a:prstGeom prst="rect">
            <a:avLst/>
          </a:prstGeom>
        </p:spPr>
        <p:txBody>
          <a:bodyPr wrap="square">
            <a:spAutoFit/>
          </a:bodyPr>
          <a:lstStyle/>
          <a:p>
            <a:r>
              <a:rPr lang="es-ES" sz="1050" dirty="0"/>
              <a:t>#include &lt;</a:t>
            </a:r>
            <a:r>
              <a:rPr lang="es-ES" sz="1050" dirty="0" err="1"/>
              <a:t>avr</a:t>
            </a:r>
            <a:r>
              <a:rPr lang="es-ES" sz="1050" dirty="0"/>
              <a:t>/</a:t>
            </a:r>
            <a:r>
              <a:rPr lang="es-ES" sz="1050" dirty="0" err="1"/>
              <a:t>io.h</a:t>
            </a:r>
            <a:r>
              <a:rPr lang="es-ES" sz="1050" dirty="0"/>
              <a:t>&gt;</a:t>
            </a:r>
          </a:p>
          <a:p>
            <a:r>
              <a:rPr lang="es-ES" sz="1050" dirty="0"/>
              <a:t>#include &lt;</a:t>
            </a:r>
            <a:r>
              <a:rPr lang="es-ES" sz="1050" dirty="0" err="1"/>
              <a:t>util</a:t>
            </a:r>
            <a:r>
              <a:rPr lang="es-ES" sz="1050" dirty="0"/>
              <a:t>/</a:t>
            </a:r>
            <a:r>
              <a:rPr lang="es-ES" sz="1050" dirty="0" err="1"/>
              <a:t>delay.h</a:t>
            </a:r>
            <a:r>
              <a:rPr lang="es-ES" sz="1050" dirty="0"/>
              <a:t>&gt;               // F_CPU </a:t>
            </a:r>
            <a:r>
              <a:rPr lang="es-ES" sz="1050" dirty="0" err="1"/>
              <a:t>is</a:t>
            </a:r>
            <a:r>
              <a:rPr lang="es-ES" sz="1050" dirty="0"/>
              <a:t> defined in "</a:t>
            </a:r>
            <a:r>
              <a:rPr lang="es-ES" sz="1050" dirty="0" err="1"/>
              <a:t>device.h</a:t>
            </a:r>
            <a:r>
              <a:rPr lang="es-ES" sz="1050" dirty="0"/>
              <a:t>" </a:t>
            </a:r>
            <a:r>
              <a:rPr lang="es-ES" sz="1050" dirty="0" err="1"/>
              <a:t>above</a:t>
            </a:r>
            <a:endParaRPr lang="es-ES" sz="1050" dirty="0"/>
          </a:p>
          <a:p>
            <a:r>
              <a:rPr lang="es-ES" sz="1050" dirty="0"/>
              <a:t>#include &lt;</a:t>
            </a:r>
            <a:r>
              <a:rPr lang="es-ES" sz="1050" dirty="0" err="1"/>
              <a:t>pololu</a:t>
            </a:r>
            <a:r>
              <a:rPr lang="es-ES" sz="1050" dirty="0"/>
              <a:t>/3pi.h&gt;        </a:t>
            </a:r>
          </a:p>
          <a:p>
            <a:r>
              <a:rPr lang="es-ES" sz="1050" dirty="0"/>
              <a:t>#include &lt;</a:t>
            </a:r>
            <a:r>
              <a:rPr lang="es-ES" sz="1050" dirty="0" err="1"/>
              <a:t>avr</a:t>
            </a:r>
            <a:r>
              <a:rPr lang="es-ES" sz="1050" dirty="0"/>
              <a:t>/</a:t>
            </a:r>
            <a:r>
              <a:rPr lang="es-ES" sz="1050" dirty="0" err="1"/>
              <a:t>pgmspace.h</a:t>
            </a:r>
            <a:r>
              <a:rPr lang="es-ES" sz="1050" dirty="0"/>
              <a:t>&gt;  </a:t>
            </a:r>
          </a:p>
          <a:p>
            <a:r>
              <a:rPr lang="es-ES" sz="1050" dirty="0"/>
              <a:t>#include &lt;</a:t>
            </a:r>
            <a:r>
              <a:rPr lang="es-ES" sz="1050" dirty="0" err="1"/>
              <a:t>math.h</a:t>
            </a:r>
            <a:r>
              <a:rPr lang="es-ES" sz="1050" dirty="0"/>
              <a:t>&gt; </a:t>
            </a:r>
          </a:p>
          <a:p>
            <a:r>
              <a:rPr lang="es-ES" sz="1050" dirty="0"/>
              <a:t>#define pi 3.141592</a:t>
            </a:r>
          </a:p>
          <a:p>
            <a:r>
              <a:rPr lang="es-ES" sz="1050" dirty="0"/>
              <a:t>//</a:t>
            </a:r>
            <a:r>
              <a:rPr lang="es-ES" sz="1050" dirty="0" err="1"/>
              <a:t>Leds</a:t>
            </a:r>
            <a:r>
              <a:rPr lang="es-ES" sz="1050" dirty="0"/>
              <a:t>. Salidas.</a:t>
            </a:r>
          </a:p>
          <a:p>
            <a:r>
              <a:rPr lang="es-ES" sz="1050" dirty="0"/>
              <a:t>#define LEDP PORTD1</a:t>
            </a:r>
          </a:p>
          <a:p>
            <a:endParaRPr lang="es-ES" sz="1050" dirty="0"/>
          </a:p>
          <a:p>
            <a:r>
              <a:rPr lang="es-ES" sz="1050" dirty="0"/>
              <a:t>#define </a:t>
            </a:r>
            <a:r>
              <a:rPr lang="es-ES" sz="1050" dirty="0" err="1"/>
              <a:t>max_motor_duty</a:t>
            </a:r>
            <a:r>
              <a:rPr lang="es-ES" sz="1050" dirty="0"/>
              <a:t> 125		// MAX motor </a:t>
            </a:r>
            <a:r>
              <a:rPr lang="es-ES" sz="1050" dirty="0" err="1"/>
              <a:t>duty-cycle</a:t>
            </a:r>
            <a:r>
              <a:rPr lang="es-ES" sz="1050" dirty="0"/>
              <a:t> </a:t>
            </a:r>
            <a:r>
              <a:rPr lang="es-ES" sz="1050" dirty="0" err="1"/>
              <a:t>percentage</a:t>
            </a:r>
            <a:endParaRPr lang="es-ES" sz="1050" dirty="0"/>
          </a:p>
          <a:p>
            <a:endParaRPr lang="es-ES" sz="1050" dirty="0"/>
          </a:p>
          <a:p>
            <a:r>
              <a:rPr lang="es-ES" sz="1050" dirty="0"/>
              <a:t>/* PID </a:t>
            </a:r>
            <a:r>
              <a:rPr lang="es-ES" sz="1050" dirty="0" err="1"/>
              <a:t>Controller</a:t>
            </a:r>
            <a:r>
              <a:rPr lang="es-ES" sz="1050" dirty="0"/>
              <a:t> Constants */</a:t>
            </a:r>
          </a:p>
          <a:p>
            <a:r>
              <a:rPr lang="es-ES" sz="1050" dirty="0"/>
              <a:t>#define </a:t>
            </a:r>
            <a:r>
              <a:rPr lang="es-ES" sz="1050" dirty="0" err="1"/>
              <a:t>kp</a:t>
            </a:r>
            <a:r>
              <a:rPr lang="es-ES" sz="1050" dirty="0"/>
              <a:t> 100			// </a:t>
            </a:r>
            <a:r>
              <a:rPr lang="es-ES" sz="1050" dirty="0" err="1"/>
              <a:t>Proportional</a:t>
            </a:r>
            <a:endParaRPr lang="es-ES" sz="1050" dirty="0"/>
          </a:p>
          <a:p>
            <a:r>
              <a:rPr lang="es-ES" sz="1050" dirty="0"/>
              <a:t>#define </a:t>
            </a:r>
            <a:r>
              <a:rPr lang="es-ES" sz="1050" dirty="0" err="1"/>
              <a:t>ki</a:t>
            </a:r>
            <a:r>
              <a:rPr lang="es-ES" sz="1050" dirty="0"/>
              <a:t> 0				// Integral</a:t>
            </a:r>
          </a:p>
          <a:p>
            <a:r>
              <a:rPr lang="es-ES" sz="1050" dirty="0"/>
              <a:t>#define </a:t>
            </a:r>
            <a:r>
              <a:rPr lang="es-ES" sz="1050" dirty="0" err="1"/>
              <a:t>kd</a:t>
            </a:r>
            <a:r>
              <a:rPr lang="es-ES" sz="1050" dirty="0"/>
              <a:t> 0.001			// </a:t>
            </a:r>
            <a:r>
              <a:rPr lang="es-ES" sz="1050" dirty="0" err="1"/>
              <a:t>Derivative</a:t>
            </a:r>
            <a:endParaRPr lang="es-ES" sz="1050" dirty="0"/>
          </a:p>
          <a:p>
            <a:endParaRPr lang="es-ES" sz="1050" dirty="0"/>
          </a:p>
          <a:p>
            <a:r>
              <a:rPr lang="es-ES" sz="1050" dirty="0" err="1"/>
              <a:t>volatile</a:t>
            </a:r>
            <a:r>
              <a:rPr lang="es-ES" sz="1050" dirty="0"/>
              <a:t> </a:t>
            </a:r>
            <a:r>
              <a:rPr lang="es-ES" sz="1050" dirty="0" err="1"/>
              <a:t>int</a:t>
            </a:r>
            <a:r>
              <a:rPr lang="es-ES" sz="1050" dirty="0"/>
              <a:t> </a:t>
            </a:r>
            <a:r>
              <a:rPr lang="es-ES" sz="1050" dirty="0" err="1"/>
              <a:t>pid_sum_error</a:t>
            </a:r>
            <a:r>
              <a:rPr lang="es-ES" sz="1050" dirty="0"/>
              <a:t>;			// sum of </a:t>
            </a:r>
            <a:r>
              <a:rPr lang="es-ES" sz="1050" dirty="0" err="1"/>
              <a:t>errors</a:t>
            </a:r>
            <a:r>
              <a:rPr lang="es-ES" sz="1050" dirty="0"/>
              <a:t> </a:t>
            </a:r>
            <a:r>
              <a:rPr lang="es-ES" sz="1050" dirty="0" err="1"/>
              <a:t>for</a:t>
            </a:r>
            <a:r>
              <a:rPr lang="es-ES" sz="1050" dirty="0"/>
              <a:t> </a:t>
            </a:r>
            <a:r>
              <a:rPr lang="es-ES" sz="1050" dirty="0" err="1"/>
              <a:t>intergral</a:t>
            </a:r>
            <a:r>
              <a:rPr lang="es-ES" sz="1050" dirty="0"/>
              <a:t> </a:t>
            </a:r>
            <a:r>
              <a:rPr lang="es-ES" sz="1050" dirty="0" err="1"/>
              <a:t>calc</a:t>
            </a:r>
            <a:endParaRPr lang="es-ES" sz="1050" dirty="0"/>
          </a:p>
          <a:p>
            <a:r>
              <a:rPr lang="es-ES" sz="1050" dirty="0" err="1"/>
              <a:t>volatile</a:t>
            </a:r>
            <a:r>
              <a:rPr lang="es-ES" sz="1050" dirty="0"/>
              <a:t> </a:t>
            </a:r>
            <a:r>
              <a:rPr lang="es-ES" sz="1050" dirty="0" err="1"/>
              <a:t>char</a:t>
            </a:r>
            <a:r>
              <a:rPr lang="es-ES" sz="1050" dirty="0"/>
              <a:t> </a:t>
            </a:r>
            <a:r>
              <a:rPr lang="es-ES" sz="1050" dirty="0" err="1"/>
              <a:t>pid_prev_error</a:t>
            </a:r>
            <a:r>
              <a:rPr lang="es-ES" sz="1050" dirty="0"/>
              <a:t>;			// </a:t>
            </a:r>
            <a:r>
              <a:rPr lang="es-ES" sz="1050" dirty="0" err="1"/>
              <a:t>previous</a:t>
            </a:r>
            <a:r>
              <a:rPr lang="es-ES" sz="1050" dirty="0"/>
              <a:t> error </a:t>
            </a:r>
            <a:r>
              <a:rPr lang="es-ES" sz="1050" dirty="0" err="1"/>
              <a:t>for</a:t>
            </a:r>
            <a:r>
              <a:rPr lang="es-ES" sz="1050" dirty="0"/>
              <a:t> </a:t>
            </a:r>
            <a:r>
              <a:rPr lang="es-ES" sz="1050" dirty="0" err="1"/>
              <a:t>derivative</a:t>
            </a:r>
            <a:r>
              <a:rPr lang="es-ES" sz="1050" dirty="0"/>
              <a:t> </a:t>
            </a:r>
            <a:r>
              <a:rPr lang="es-ES" sz="1050" dirty="0" err="1"/>
              <a:t>calc</a:t>
            </a:r>
            <a:endParaRPr lang="es-ES" sz="1050" dirty="0"/>
          </a:p>
          <a:p>
            <a:endParaRPr lang="es-ES" sz="1050" dirty="0"/>
          </a:p>
          <a:p>
            <a:r>
              <a:rPr lang="es-ES" sz="1050" dirty="0"/>
              <a:t>// This </a:t>
            </a:r>
            <a:r>
              <a:rPr lang="es-ES" sz="1050" dirty="0" err="1"/>
              <a:t>array</a:t>
            </a:r>
            <a:r>
              <a:rPr lang="es-ES" sz="1050" dirty="0"/>
              <a:t> of </a:t>
            </a:r>
            <a:r>
              <a:rPr lang="es-ES" sz="1050" dirty="0" err="1"/>
              <a:t>pins</a:t>
            </a:r>
            <a:r>
              <a:rPr lang="es-ES" sz="1050" dirty="0"/>
              <a:t> </a:t>
            </a:r>
            <a:r>
              <a:rPr lang="es-ES" sz="1050" dirty="0" err="1"/>
              <a:t>is</a:t>
            </a:r>
            <a:r>
              <a:rPr lang="es-ES" sz="1050" dirty="0"/>
              <a:t> </a:t>
            </a:r>
            <a:r>
              <a:rPr lang="es-ES" sz="1050" dirty="0" err="1"/>
              <a:t>used</a:t>
            </a:r>
            <a:r>
              <a:rPr lang="es-ES" sz="1050" dirty="0"/>
              <a:t> </a:t>
            </a:r>
            <a:r>
              <a:rPr lang="es-ES" sz="1050" dirty="0" err="1"/>
              <a:t>to</a:t>
            </a:r>
            <a:r>
              <a:rPr lang="es-ES" sz="1050" dirty="0"/>
              <a:t> </a:t>
            </a:r>
            <a:r>
              <a:rPr lang="es-ES" sz="1050" dirty="0" err="1"/>
              <a:t>initialize</a:t>
            </a:r>
            <a:r>
              <a:rPr lang="es-ES" sz="1050" dirty="0"/>
              <a:t> the OrangutanPulseIn routines.  </a:t>
            </a:r>
            <a:r>
              <a:rPr lang="es-ES" sz="1050" dirty="0" err="1"/>
              <a:t>To</a:t>
            </a:r>
            <a:r>
              <a:rPr lang="es-ES" sz="1050" dirty="0"/>
              <a:t> </a:t>
            </a:r>
            <a:r>
              <a:rPr lang="es-ES" sz="1050" dirty="0" err="1"/>
              <a:t>measure</a:t>
            </a:r>
            <a:endParaRPr lang="es-ES" sz="1050" dirty="0"/>
          </a:p>
          <a:p>
            <a:r>
              <a:rPr lang="es-ES" sz="1050" dirty="0"/>
              <a:t>// pulses </a:t>
            </a:r>
            <a:r>
              <a:rPr lang="es-ES" sz="1050" dirty="0" err="1"/>
              <a:t>on</a:t>
            </a:r>
            <a:r>
              <a:rPr lang="es-ES" sz="1050" dirty="0"/>
              <a:t> multiple </a:t>
            </a:r>
            <a:r>
              <a:rPr lang="es-ES" sz="1050" dirty="0" err="1"/>
              <a:t>pins</a:t>
            </a:r>
            <a:r>
              <a:rPr lang="es-ES" sz="1050" dirty="0"/>
              <a:t>, </a:t>
            </a:r>
            <a:r>
              <a:rPr lang="es-ES" sz="1050" dirty="0" err="1"/>
              <a:t>add</a:t>
            </a:r>
            <a:r>
              <a:rPr lang="es-ES" sz="1050" dirty="0"/>
              <a:t> more </a:t>
            </a:r>
            <a:r>
              <a:rPr lang="es-ES" sz="1050" dirty="0" err="1"/>
              <a:t>elements</a:t>
            </a:r>
            <a:r>
              <a:rPr lang="es-ES" sz="1050" dirty="0"/>
              <a:t> </a:t>
            </a:r>
            <a:r>
              <a:rPr lang="es-ES" sz="1050" dirty="0" err="1"/>
              <a:t>to</a:t>
            </a:r>
            <a:r>
              <a:rPr lang="es-ES" sz="1050" dirty="0"/>
              <a:t> the </a:t>
            </a:r>
            <a:r>
              <a:rPr lang="es-ES" sz="1050" dirty="0" err="1"/>
              <a:t>array</a:t>
            </a:r>
            <a:r>
              <a:rPr lang="es-ES" sz="1050" dirty="0"/>
              <a:t>.  </a:t>
            </a:r>
            <a:r>
              <a:rPr lang="es-ES" sz="1050" dirty="0" err="1"/>
              <a:t>For</a:t>
            </a:r>
            <a:r>
              <a:rPr lang="es-ES" sz="1050" dirty="0"/>
              <a:t> </a:t>
            </a:r>
            <a:r>
              <a:rPr lang="es-ES" sz="1050" dirty="0" err="1"/>
              <a:t>example</a:t>
            </a:r>
            <a:r>
              <a:rPr lang="es-ES" sz="1050" dirty="0"/>
              <a:t>:</a:t>
            </a:r>
          </a:p>
          <a:p>
            <a:r>
              <a:rPr lang="es-ES" sz="1050" dirty="0"/>
              <a:t>// </a:t>
            </a:r>
            <a:r>
              <a:rPr lang="es-ES" sz="1050" dirty="0" err="1"/>
              <a:t>const</a:t>
            </a:r>
            <a:r>
              <a:rPr lang="es-ES" sz="1050" dirty="0"/>
              <a:t> </a:t>
            </a:r>
            <a:r>
              <a:rPr lang="es-ES" sz="1050" dirty="0" err="1"/>
              <a:t>unsigned</a:t>
            </a:r>
            <a:r>
              <a:rPr lang="es-ES" sz="1050" dirty="0"/>
              <a:t> </a:t>
            </a:r>
            <a:r>
              <a:rPr lang="es-ES" sz="1050" dirty="0" err="1"/>
              <a:t>char</a:t>
            </a:r>
            <a:r>
              <a:rPr lang="es-ES" sz="1050" dirty="0"/>
              <a:t> </a:t>
            </a:r>
            <a:r>
              <a:rPr lang="es-ES" sz="1050" dirty="0" err="1"/>
              <a:t>pulseInPins</a:t>
            </a:r>
            <a:r>
              <a:rPr lang="es-ES" sz="1050" dirty="0"/>
              <a:t>[] = { IO_D0, IO_C0, IO_C1 };</a:t>
            </a:r>
          </a:p>
          <a:p>
            <a:r>
              <a:rPr lang="es-ES" sz="1050" dirty="0"/>
              <a:t>// BUZZER_IO </a:t>
            </a:r>
            <a:r>
              <a:rPr lang="es-ES" sz="1050" dirty="0" err="1"/>
              <a:t>is</a:t>
            </a:r>
            <a:r>
              <a:rPr lang="es-ES" sz="1050" dirty="0"/>
              <a:t> IO_D4 </a:t>
            </a:r>
            <a:r>
              <a:rPr lang="es-ES" sz="1050" dirty="0" err="1"/>
              <a:t>on</a:t>
            </a:r>
            <a:r>
              <a:rPr lang="es-ES" sz="1050" dirty="0"/>
              <a:t> the </a:t>
            </a:r>
            <a:r>
              <a:rPr lang="es-ES" sz="1050" dirty="0" err="1"/>
              <a:t>Orangutan</a:t>
            </a:r>
            <a:r>
              <a:rPr lang="es-ES" sz="1050" dirty="0"/>
              <a:t> SVP and IO_B2 </a:t>
            </a:r>
            <a:r>
              <a:rPr lang="es-ES" sz="1050" dirty="0" err="1"/>
              <a:t>on</a:t>
            </a:r>
            <a:r>
              <a:rPr lang="es-ES" sz="1050" dirty="0"/>
              <a:t> the LV, SV, </a:t>
            </a:r>
            <a:r>
              <a:rPr lang="es-ES" sz="1050" dirty="0" err="1"/>
              <a:t>Baby</a:t>
            </a:r>
            <a:r>
              <a:rPr lang="es-ES" sz="1050" dirty="0"/>
              <a:t>, and 3pi</a:t>
            </a:r>
          </a:p>
          <a:p>
            <a:r>
              <a:rPr lang="es-ES" sz="1050" dirty="0" err="1"/>
              <a:t>const</a:t>
            </a:r>
            <a:r>
              <a:rPr lang="es-ES" sz="1050" dirty="0"/>
              <a:t> </a:t>
            </a:r>
            <a:r>
              <a:rPr lang="es-ES" sz="1050" dirty="0" err="1"/>
              <a:t>unsigned</a:t>
            </a:r>
            <a:r>
              <a:rPr lang="es-ES" sz="1050" dirty="0"/>
              <a:t> </a:t>
            </a:r>
            <a:r>
              <a:rPr lang="es-ES" sz="1050" dirty="0" err="1"/>
              <a:t>char</a:t>
            </a:r>
            <a:r>
              <a:rPr lang="es-ES" sz="1050" dirty="0"/>
              <a:t> </a:t>
            </a:r>
            <a:r>
              <a:rPr lang="es-ES" sz="1050" dirty="0" err="1"/>
              <a:t>pulseInPins</a:t>
            </a:r>
            <a:r>
              <a:rPr lang="es-ES" sz="1050" dirty="0"/>
              <a:t>[] = { IO_C5 };</a:t>
            </a:r>
          </a:p>
          <a:p>
            <a:endParaRPr lang="es-ES" sz="1050" dirty="0"/>
          </a:p>
          <a:p>
            <a:endParaRPr lang="es-ES" sz="1050" dirty="0"/>
          </a:p>
          <a:p>
            <a:endParaRPr lang="es-ES" sz="1050" dirty="0"/>
          </a:p>
          <a:p>
            <a:r>
              <a:rPr lang="es-ES" sz="1050" dirty="0" err="1"/>
              <a:t>void</a:t>
            </a:r>
            <a:r>
              <a:rPr lang="es-ES" sz="1050" dirty="0"/>
              <a:t> </a:t>
            </a:r>
            <a:r>
              <a:rPr lang="es-ES" sz="1050" dirty="0" err="1"/>
              <a:t>inicializar_puertos</a:t>
            </a:r>
            <a:r>
              <a:rPr lang="es-ES" sz="1050" dirty="0"/>
              <a:t>(</a:t>
            </a:r>
            <a:r>
              <a:rPr lang="es-ES" sz="1050" dirty="0" err="1"/>
              <a:t>void</a:t>
            </a:r>
            <a:r>
              <a:rPr lang="es-ES" sz="1050" dirty="0"/>
              <a:t>);</a:t>
            </a:r>
          </a:p>
          <a:p>
            <a:r>
              <a:rPr lang="es-ES" sz="1050" dirty="0" err="1"/>
              <a:t>void</a:t>
            </a:r>
            <a:r>
              <a:rPr lang="es-ES" sz="1050" dirty="0"/>
              <a:t> M1_forward(</a:t>
            </a:r>
            <a:r>
              <a:rPr lang="es-ES" sz="1050" dirty="0" err="1"/>
              <a:t>unsigned</a:t>
            </a:r>
            <a:r>
              <a:rPr lang="es-ES" sz="1050" dirty="0"/>
              <a:t> </a:t>
            </a:r>
            <a:r>
              <a:rPr lang="es-ES" sz="1050" dirty="0" err="1"/>
              <a:t>char</a:t>
            </a:r>
            <a:r>
              <a:rPr lang="es-ES" sz="1050" dirty="0"/>
              <a:t> </a:t>
            </a:r>
            <a:r>
              <a:rPr lang="es-ES" sz="1050" dirty="0" err="1"/>
              <a:t>pwm</a:t>
            </a:r>
            <a:r>
              <a:rPr lang="es-ES" sz="1050" dirty="0"/>
              <a:t>);</a:t>
            </a:r>
          </a:p>
          <a:p>
            <a:r>
              <a:rPr lang="es-ES" sz="1050" dirty="0" err="1"/>
              <a:t>void</a:t>
            </a:r>
            <a:r>
              <a:rPr lang="es-ES" sz="1050" dirty="0"/>
              <a:t> M1_reverse(</a:t>
            </a:r>
            <a:r>
              <a:rPr lang="es-ES" sz="1050" dirty="0" err="1"/>
              <a:t>unsigned</a:t>
            </a:r>
            <a:r>
              <a:rPr lang="es-ES" sz="1050" dirty="0"/>
              <a:t> </a:t>
            </a:r>
            <a:r>
              <a:rPr lang="es-ES" sz="1050" dirty="0" err="1"/>
              <a:t>char</a:t>
            </a:r>
            <a:r>
              <a:rPr lang="es-ES" sz="1050" dirty="0"/>
              <a:t> </a:t>
            </a:r>
            <a:r>
              <a:rPr lang="es-ES" sz="1050" dirty="0" err="1"/>
              <a:t>pwm</a:t>
            </a:r>
            <a:r>
              <a:rPr lang="es-ES" sz="1050" dirty="0"/>
              <a:t>);</a:t>
            </a:r>
          </a:p>
          <a:p>
            <a:r>
              <a:rPr lang="es-ES" sz="1050" dirty="0" err="1"/>
              <a:t>void</a:t>
            </a:r>
            <a:r>
              <a:rPr lang="es-ES" sz="1050" dirty="0"/>
              <a:t> </a:t>
            </a:r>
            <a:r>
              <a:rPr lang="es-ES" sz="1050" dirty="0" err="1"/>
              <a:t>motors_init</a:t>
            </a:r>
            <a:r>
              <a:rPr lang="es-ES" sz="1050" dirty="0"/>
              <a:t>();</a:t>
            </a:r>
          </a:p>
          <a:p>
            <a:r>
              <a:rPr lang="es-ES" sz="1050" dirty="0" err="1"/>
              <a:t>unsigned</a:t>
            </a:r>
            <a:r>
              <a:rPr lang="es-ES" sz="1050" dirty="0"/>
              <a:t> </a:t>
            </a:r>
            <a:r>
              <a:rPr lang="es-ES" sz="1050" dirty="0" err="1"/>
              <a:t>char</a:t>
            </a:r>
            <a:r>
              <a:rPr lang="es-ES" sz="1050" dirty="0"/>
              <a:t> PID(</a:t>
            </a:r>
            <a:r>
              <a:rPr lang="es-ES" sz="1050" dirty="0" err="1"/>
              <a:t>unsigned</a:t>
            </a:r>
            <a:r>
              <a:rPr lang="es-ES" sz="1050" dirty="0"/>
              <a:t> </a:t>
            </a:r>
            <a:r>
              <a:rPr lang="es-ES" sz="1050" dirty="0" err="1"/>
              <a:t>char</a:t>
            </a:r>
            <a:r>
              <a:rPr lang="es-ES" sz="1050" dirty="0"/>
              <a:t> error1);</a:t>
            </a:r>
          </a:p>
        </p:txBody>
      </p:sp>
    </p:spTree>
    <p:extLst>
      <p:ext uri="{BB962C8B-B14F-4D97-AF65-F5344CB8AC3E}">
        <p14:creationId xmlns:p14="http://schemas.microsoft.com/office/powerpoint/2010/main" val="196087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71600" y="990600"/>
            <a:ext cx="6477000" cy="4893647"/>
          </a:xfrm>
          <a:prstGeom prst="rect">
            <a:avLst/>
          </a:prstGeom>
        </p:spPr>
        <p:txBody>
          <a:bodyPr wrap="square">
            <a:spAutoFit/>
          </a:bodyPr>
          <a:lstStyle/>
          <a:p>
            <a:r>
              <a:rPr lang="en-US" sz="1200" dirty="0" err="1"/>
              <a:t>int</a:t>
            </a:r>
            <a:r>
              <a:rPr lang="en-US" sz="1200" dirty="0"/>
              <a:t> main()</a:t>
            </a:r>
          </a:p>
          <a:p>
            <a:r>
              <a:rPr lang="en-US" sz="1200" dirty="0"/>
              <a:t>{</a:t>
            </a:r>
          </a:p>
          <a:p>
            <a:endParaRPr lang="en-US" sz="1200" dirty="0"/>
          </a:p>
          <a:p>
            <a:r>
              <a:rPr lang="en-US" sz="1200" dirty="0"/>
              <a:t>	unsigned char pwm1, error, </a:t>
            </a:r>
            <a:r>
              <a:rPr lang="en-US" sz="1200" dirty="0" err="1"/>
              <a:t>direccion</a:t>
            </a:r>
            <a:r>
              <a:rPr lang="en-US" sz="1200" dirty="0"/>
              <a:t>;</a:t>
            </a:r>
          </a:p>
          <a:p>
            <a:r>
              <a:rPr lang="en-US" sz="1200" dirty="0"/>
              <a:t>	unsigned char value;</a:t>
            </a:r>
          </a:p>
          <a:p>
            <a:r>
              <a:rPr lang="en-US" sz="1200" dirty="0"/>
              <a:t>	</a:t>
            </a:r>
            <a:r>
              <a:rPr lang="en-US" sz="1200" dirty="0" err="1"/>
              <a:t>inicializar_puertos</a:t>
            </a:r>
            <a:r>
              <a:rPr lang="en-US" sz="1200" dirty="0"/>
              <a:t>();</a:t>
            </a:r>
          </a:p>
          <a:p>
            <a:r>
              <a:rPr lang="en-US" sz="1200" dirty="0"/>
              <a:t>    </a:t>
            </a:r>
            <a:r>
              <a:rPr lang="en-US" sz="1200" dirty="0" err="1"/>
              <a:t>motors_init</a:t>
            </a:r>
            <a:r>
              <a:rPr lang="en-US" sz="1200" dirty="0"/>
              <a:t>();</a:t>
            </a:r>
          </a:p>
          <a:p>
            <a:r>
              <a:rPr lang="en-US" sz="1200" dirty="0"/>
              <a:t>	</a:t>
            </a:r>
            <a:r>
              <a:rPr lang="en-US" sz="1200" dirty="0" err="1"/>
              <a:t>pulse_in_start</a:t>
            </a:r>
            <a:r>
              <a:rPr lang="en-US" sz="1200" dirty="0"/>
              <a:t>(</a:t>
            </a:r>
            <a:r>
              <a:rPr lang="en-US" sz="1200" dirty="0" err="1"/>
              <a:t>pulseInPins</a:t>
            </a:r>
            <a:r>
              <a:rPr lang="en-US" sz="1200" dirty="0"/>
              <a:t>, 1);	 // start measuring pulses on PC5</a:t>
            </a:r>
          </a:p>
          <a:p>
            <a:r>
              <a:rPr lang="en-US" sz="1200" dirty="0"/>
              <a:t>	while(1)   // main loop</a:t>
            </a:r>
          </a:p>
          <a:p>
            <a:r>
              <a:rPr lang="en-US" sz="1200" dirty="0"/>
              <a:t>	{</a:t>
            </a:r>
          </a:p>
          <a:p>
            <a:r>
              <a:rPr lang="en-US" sz="1200" dirty="0"/>
              <a:t>		unsigned long </a:t>
            </a:r>
            <a:r>
              <a:rPr lang="en-US" sz="1200" dirty="0" err="1"/>
              <a:t>curPulse</a:t>
            </a:r>
            <a:r>
              <a:rPr lang="en-US" sz="1200" dirty="0"/>
              <a:t>;	 // length of current pulse in ticks (0.4 us)</a:t>
            </a:r>
          </a:p>
          <a:p>
            <a:r>
              <a:rPr lang="en-US" sz="1200" dirty="0"/>
              <a:t>		unsigned char state;     // current state of input (1 if high, 0 if low)</a:t>
            </a:r>
          </a:p>
          <a:p>
            <a:r>
              <a:rPr lang="en-US" sz="1200" dirty="0"/>
              <a:t>	</a:t>
            </a:r>
          </a:p>
          <a:p>
            <a:endParaRPr lang="en-US" sz="1200" dirty="0"/>
          </a:p>
          <a:p>
            <a:r>
              <a:rPr lang="en-US" sz="1200" dirty="0"/>
              <a:t>	 if (</a:t>
            </a:r>
            <a:r>
              <a:rPr lang="en-US" sz="1200" dirty="0" err="1"/>
              <a:t>new_high_pulse</a:t>
            </a:r>
            <a:r>
              <a:rPr lang="en-US" sz="1200" dirty="0"/>
              <a:t>(0) &amp;&amp; </a:t>
            </a:r>
            <a:r>
              <a:rPr lang="en-US" sz="1200" dirty="0" err="1"/>
              <a:t>new_low_pulse</a:t>
            </a:r>
            <a:r>
              <a:rPr lang="en-US" sz="1200" dirty="0"/>
              <a:t>(0))	// if we have new high and low pulses</a:t>
            </a:r>
          </a:p>
          <a:p>
            <a:r>
              <a:rPr lang="en-US" sz="1200" dirty="0"/>
              <a:t>			{</a:t>
            </a:r>
          </a:p>
          <a:p>
            <a:r>
              <a:rPr lang="en-US" sz="1200" dirty="0"/>
              <a:t>		</a:t>
            </a:r>
          </a:p>
          <a:p>
            <a:r>
              <a:rPr lang="en-US" sz="1200" dirty="0"/>
              <a:t>				float </a:t>
            </a:r>
            <a:r>
              <a:rPr lang="en-US" sz="1200" dirty="0" err="1"/>
              <a:t>motores</a:t>
            </a:r>
            <a:r>
              <a:rPr lang="en-US" sz="1200" dirty="0"/>
              <a:t> = 100;</a:t>
            </a:r>
          </a:p>
          <a:p>
            <a:r>
              <a:rPr lang="en-US" sz="1200" dirty="0"/>
              <a:t>				unsigned long </a:t>
            </a:r>
            <a:r>
              <a:rPr lang="en-US" sz="1200" dirty="0" err="1"/>
              <a:t>high_pulse</a:t>
            </a:r>
            <a:r>
              <a:rPr lang="en-US" sz="1200" dirty="0"/>
              <a:t> = </a:t>
            </a:r>
            <a:r>
              <a:rPr lang="en-US" sz="1200" dirty="0" err="1"/>
              <a:t>get_last_high_pulse</a:t>
            </a:r>
            <a:r>
              <a:rPr lang="en-US" sz="1200" dirty="0"/>
              <a:t>(0);</a:t>
            </a:r>
          </a:p>
          <a:p>
            <a:r>
              <a:rPr lang="en-US" sz="1200" dirty="0"/>
              <a:t>				unsigned long </a:t>
            </a:r>
            <a:r>
              <a:rPr lang="en-US" sz="1200" dirty="0" err="1"/>
              <a:t>period_in_ticks</a:t>
            </a:r>
            <a:r>
              <a:rPr lang="en-US" sz="1200" dirty="0"/>
              <a:t> = </a:t>
            </a:r>
            <a:r>
              <a:rPr lang="en-US" sz="1200" dirty="0" err="1"/>
              <a:t>high_pulse</a:t>
            </a:r>
            <a:r>
              <a:rPr lang="en-US" sz="1200" dirty="0"/>
              <a:t> + </a:t>
            </a:r>
            <a:r>
              <a:rPr lang="en-US" sz="1200" dirty="0" err="1"/>
              <a:t>get_last_low_pulse</a:t>
            </a:r>
            <a:r>
              <a:rPr lang="en-US" sz="1200" dirty="0"/>
              <a:t>(0);</a:t>
            </a:r>
          </a:p>
          <a:p>
            <a:r>
              <a:rPr lang="en-US" sz="1200" dirty="0"/>
              <a:t>				unsigned long T = 0.4 * </a:t>
            </a:r>
            <a:r>
              <a:rPr lang="en-US" sz="1200" dirty="0" err="1"/>
              <a:t>high_pulse</a:t>
            </a:r>
            <a:r>
              <a:rPr lang="en-US" sz="1200" dirty="0"/>
              <a:t>;</a:t>
            </a:r>
          </a:p>
          <a:p>
            <a:r>
              <a:rPr lang="en-US" sz="1200" dirty="0"/>
              <a:t>				float A, angle;</a:t>
            </a:r>
            <a:endParaRPr lang="es-ES" sz="1200" dirty="0"/>
          </a:p>
        </p:txBody>
      </p:sp>
    </p:spTree>
    <p:extLst>
      <p:ext uri="{BB962C8B-B14F-4D97-AF65-F5344CB8AC3E}">
        <p14:creationId xmlns:p14="http://schemas.microsoft.com/office/powerpoint/2010/main" val="950266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38200" y="1371600"/>
            <a:ext cx="7467600" cy="1393825"/>
          </a:xfrm>
        </p:spPr>
        <p:txBody>
          <a:bodyPr>
            <a:normAutofit/>
          </a:bodyPr>
          <a:lstStyle/>
          <a:p>
            <a:pPr algn="ctr"/>
            <a:r>
              <a:rPr lang="es-EC" sz="4000" dirty="0" smtClean="0"/>
              <a:t> Péndulo Invertido Con Controlador Pololu</a:t>
            </a:r>
            <a:endParaRPr lang="es-EC" sz="4000" dirty="0"/>
          </a:p>
        </p:txBody>
      </p:sp>
      <p:sp>
        <p:nvSpPr>
          <p:cNvPr id="3" name="2 Subtítulo"/>
          <p:cNvSpPr>
            <a:spLocks noGrp="1"/>
          </p:cNvSpPr>
          <p:nvPr>
            <p:ph type="subTitle" idx="1"/>
          </p:nvPr>
        </p:nvSpPr>
        <p:spPr>
          <a:xfrm>
            <a:off x="457200" y="4038600"/>
            <a:ext cx="4953000" cy="1613938"/>
          </a:xfrm>
        </p:spPr>
        <p:txBody>
          <a:bodyPr>
            <a:normAutofit fontScale="92500" lnSpcReduction="20000"/>
          </a:bodyPr>
          <a:lstStyle/>
          <a:p>
            <a:r>
              <a:rPr lang="es-EC" dirty="0" smtClean="0"/>
              <a:t>GRUPO #7</a:t>
            </a:r>
          </a:p>
          <a:p>
            <a:endParaRPr lang="es-EC" dirty="0" smtClean="0"/>
          </a:p>
          <a:p>
            <a:r>
              <a:rPr lang="es-EC" dirty="0" smtClean="0"/>
              <a:t>Yuliana Cevallos</a:t>
            </a:r>
          </a:p>
          <a:p>
            <a:r>
              <a:rPr lang="es-EC" dirty="0" smtClean="0"/>
              <a:t>Israel España</a:t>
            </a:r>
          </a:p>
          <a:p>
            <a:r>
              <a:rPr lang="es-EC" dirty="0" smtClean="0"/>
              <a:t>Enrique Ortega</a:t>
            </a:r>
          </a:p>
          <a:p>
            <a:endParaRPr lang="es-EC" dirty="0" smtClean="0"/>
          </a:p>
          <a:p>
            <a:endParaRPr lang="es-EC" dirty="0" smtClean="0"/>
          </a:p>
          <a:p>
            <a:endParaRPr lang="es-EC" dirty="0"/>
          </a:p>
        </p:txBody>
      </p:sp>
      <p:pic>
        <p:nvPicPr>
          <p:cNvPr id="2050" name="Imagen 14"/>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6096000" y="4419600"/>
            <a:ext cx="2133600" cy="2045382"/>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16429" y="990600"/>
            <a:ext cx="7772400" cy="4662815"/>
          </a:xfrm>
          <a:prstGeom prst="rect">
            <a:avLst/>
          </a:prstGeom>
        </p:spPr>
        <p:txBody>
          <a:bodyPr wrap="square">
            <a:spAutoFit/>
          </a:bodyPr>
          <a:lstStyle/>
          <a:p>
            <a:r>
              <a:rPr lang="es-ES" sz="1100" dirty="0"/>
              <a:t>// </a:t>
            </a:r>
            <a:r>
              <a:rPr lang="es-ES" sz="1100" dirty="0" err="1"/>
              <a:t>duty</a:t>
            </a:r>
            <a:r>
              <a:rPr lang="es-ES" sz="1100" dirty="0"/>
              <a:t> </a:t>
            </a:r>
            <a:r>
              <a:rPr lang="es-ES" sz="1100" dirty="0" err="1"/>
              <a:t>cycle</a:t>
            </a:r>
            <a:r>
              <a:rPr lang="es-ES" sz="1100" dirty="0"/>
              <a:t> = </a:t>
            </a:r>
            <a:r>
              <a:rPr lang="es-ES" sz="1100" dirty="0" err="1"/>
              <a:t>high</a:t>
            </a:r>
            <a:r>
              <a:rPr lang="es-ES" sz="1100" dirty="0"/>
              <a:t> pulse / (</a:t>
            </a:r>
            <a:r>
              <a:rPr lang="es-ES" sz="1100" dirty="0" err="1"/>
              <a:t>high</a:t>
            </a:r>
            <a:r>
              <a:rPr lang="es-ES" sz="1100" dirty="0"/>
              <a:t> pulse + </a:t>
            </a:r>
            <a:r>
              <a:rPr lang="es-ES" sz="1100" dirty="0" err="1"/>
              <a:t>low</a:t>
            </a:r>
            <a:r>
              <a:rPr lang="es-ES" sz="1100" dirty="0"/>
              <a:t> pulse)</a:t>
            </a:r>
          </a:p>
          <a:p>
            <a:r>
              <a:rPr lang="es-ES" sz="1100" dirty="0"/>
              <a:t>				// </a:t>
            </a:r>
            <a:r>
              <a:rPr lang="es-ES" sz="1100" dirty="0" err="1"/>
              <a:t>we</a:t>
            </a:r>
            <a:r>
              <a:rPr lang="es-ES" sz="1100" dirty="0"/>
              <a:t> </a:t>
            </a:r>
            <a:r>
              <a:rPr lang="es-ES" sz="1100" dirty="0" err="1"/>
              <a:t>multiply</a:t>
            </a:r>
            <a:r>
              <a:rPr lang="es-ES" sz="1100" dirty="0"/>
              <a:t> </a:t>
            </a:r>
            <a:r>
              <a:rPr lang="es-ES" sz="1100" dirty="0" err="1"/>
              <a:t>by</a:t>
            </a:r>
            <a:r>
              <a:rPr lang="es-ES" sz="1100" dirty="0"/>
              <a:t> 100 </a:t>
            </a:r>
            <a:r>
              <a:rPr lang="es-ES" sz="1100" dirty="0" err="1"/>
              <a:t>to</a:t>
            </a:r>
            <a:r>
              <a:rPr lang="es-ES" sz="1100" dirty="0"/>
              <a:t> </a:t>
            </a:r>
            <a:r>
              <a:rPr lang="es-ES" sz="1100" dirty="0" err="1"/>
              <a:t>convert</a:t>
            </a:r>
            <a:r>
              <a:rPr lang="es-ES" sz="1100" dirty="0"/>
              <a:t> </a:t>
            </a:r>
            <a:r>
              <a:rPr lang="es-ES" sz="1100" dirty="0" err="1"/>
              <a:t>it</a:t>
            </a:r>
            <a:r>
              <a:rPr lang="es-ES" sz="1100" dirty="0"/>
              <a:t> </a:t>
            </a:r>
            <a:r>
              <a:rPr lang="es-ES" sz="1100" dirty="0" err="1"/>
              <a:t>into</a:t>
            </a:r>
            <a:r>
              <a:rPr lang="es-ES" sz="1100" dirty="0"/>
              <a:t> a </a:t>
            </a:r>
            <a:r>
              <a:rPr lang="es-ES" sz="1100" dirty="0" err="1"/>
              <a:t>percentage</a:t>
            </a:r>
            <a:r>
              <a:rPr lang="es-ES" sz="1100" dirty="0"/>
              <a:t> and </a:t>
            </a:r>
            <a:r>
              <a:rPr lang="es-ES" sz="1100" dirty="0" err="1"/>
              <a:t>we</a:t>
            </a:r>
            <a:r>
              <a:rPr lang="es-ES" sz="1100" dirty="0"/>
              <a:t> </a:t>
            </a:r>
            <a:r>
              <a:rPr lang="es-ES" sz="1100" dirty="0" err="1"/>
              <a:t>add</a:t>
            </a:r>
            <a:r>
              <a:rPr lang="es-ES" sz="1100" dirty="0"/>
              <a:t> </a:t>
            </a:r>
            <a:r>
              <a:rPr lang="es-ES" sz="1100" dirty="0" err="1"/>
              <a:t>half</a:t>
            </a:r>
            <a:r>
              <a:rPr lang="es-ES" sz="1100" dirty="0"/>
              <a:t> of the </a:t>
            </a:r>
            <a:r>
              <a:rPr lang="es-ES" sz="1100" dirty="0" err="1"/>
              <a:t>denominator</a:t>
            </a:r>
            <a:r>
              <a:rPr lang="es-ES" sz="1100" dirty="0"/>
              <a:t> </a:t>
            </a:r>
            <a:r>
              <a:rPr lang="es-ES" sz="1100" dirty="0" err="1"/>
              <a:t>to</a:t>
            </a:r>
            <a:endParaRPr lang="es-ES" sz="1100" dirty="0"/>
          </a:p>
          <a:p>
            <a:r>
              <a:rPr lang="es-ES" sz="1100" dirty="0"/>
              <a:t>				// the </a:t>
            </a:r>
            <a:r>
              <a:rPr lang="es-ES" sz="1100" dirty="0" err="1"/>
              <a:t>numerator</a:t>
            </a:r>
            <a:r>
              <a:rPr lang="es-ES" sz="1100" dirty="0"/>
              <a:t> </a:t>
            </a:r>
            <a:r>
              <a:rPr lang="es-ES" sz="1100" dirty="0" err="1"/>
              <a:t>to</a:t>
            </a:r>
            <a:r>
              <a:rPr lang="es-ES" sz="1100" dirty="0"/>
              <a:t> </a:t>
            </a:r>
            <a:r>
              <a:rPr lang="es-ES" sz="1100" dirty="0" err="1"/>
              <a:t>get</a:t>
            </a:r>
            <a:r>
              <a:rPr lang="es-ES" sz="1100" dirty="0"/>
              <a:t> a </a:t>
            </a:r>
            <a:r>
              <a:rPr lang="es-ES" sz="1100" dirty="0" err="1"/>
              <a:t>properly</a:t>
            </a:r>
            <a:r>
              <a:rPr lang="es-ES" sz="1100" dirty="0"/>
              <a:t> </a:t>
            </a:r>
            <a:r>
              <a:rPr lang="es-ES" sz="1100" dirty="0" err="1"/>
              <a:t>rounded</a:t>
            </a:r>
            <a:r>
              <a:rPr lang="es-ES" sz="1100" dirty="0"/>
              <a:t> </a:t>
            </a:r>
            <a:r>
              <a:rPr lang="es-ES" sz="1100" dirty="0" err="1"/>
              <a:t>result</a:t>
            </a:r>
            <a:endParaRPr lang="es-ES" sz="1100" dirty="0"/>
          </a:p>
          <a:p>
            <a:endParaRPr lang="es-ES" sz="1100" dirty="0"/>
          </a:p>
          <a:p>
            <a:endParaRPr lang="es-ES" sz="1100" dirty="0"/>
          </a:p>
          <a:p>
            <a:r>
              <a:rPr lang="es-ES" sz="1100" dirty="0"/>
              <a:t>				</a:t>
            </a:r>
            <a:r>
              <a:rPr lang="es-ES" sz="1100" dirty="0" err="1"/>
              <a:t>unsigned</a:t>
            </a:r>
            <a:r>
              <a:rPr lang="es-ES" sz="1100" dirty="0"/>
              <a:t> </a:t>
            </a:r>
            <a:r>
              <a:rPr lang="es-ES" sz="1100" dirty="0" err="1"/>
              <a:t>long</a:t>
            </a:r>
            <a:r>
              <a:rPr lang="es-ES" sz="1100" dirty="0"/>
              <a:t> </a:t>
            </a:r>
            <a:r>
              <a:rPr lang="es-ES" sz="1100" dirty="0" err="1"/>
              <a:t>duty_cycle_percent</a:t>
            </a:r>
            <a:r>
              <a:rPr lang="es-ES" sz="1100" dirty="0"/>
              <a:t> = (100 * </a:t>
            </a:r>
            <a:r>
              <a:rPr lang="es-ES" sz="1100" dirty="0" err="1"/>
              <a:t>high_pulse</a:t>
            </a:r>
            <a:r>
              <a:rPr lang="es-ES" sz="1100" dirty="0"/>
              <a:t> + </a:t>
            </a:r>
            <a:r>
              <a:rPr lang="es-ES" sz="1100" dirty="0" err="1"/>
              <a:t>period_in_ticks</a:t>
            </a:r>
            <a:r>
              <a:rPr lang="es-ES" sz="1100" dirty="0"/>
              <a:t>/2) / </a:t>
            </a:r>
            <a:r>
              <a:rPr lang="es-ES" sz="1100" dirty="0" err="1"/>
              <a:t>period_in_ticks</a:t>
            </a:r>
            <a:r>
              <a:rPr lang="es-ES" sz="1100" dirty="0"/>
              <a:t>;</a:t>
            </a:r>
          </a:p>
          <a:p>
            <a:r>
              <a:rPr lang="es-ES" sz="1100" dirty="0"/>
              <a:t>				</a:t>
            </a:r>
            <a:r>
              <a:rPr lang="es-ES" sz="1100" dirty="0" err="1"/>
              <a:t>if</a:t>
            </a:r>
            <a:r>
              <a:rPr lang="es-ES" sz="1100" dirty="0"/>
              <a:t> (</a:t>
            </a:r>
            <a:r>
              <a:rPr lang="es-ES" sz="1100" dirty="0" err="1"/>
              <a:t>duty_cycle_percent</a:t>
            </a:r>
            <a:r>
              <a:rPr lang="es-ES" sz="1100" dirty="0"/>
              <a:t> == 50)</a:t>
            </a:r>
          </a:p>
          <a:p>
            <a:r>
              <a:rPr lang="es-ES" sz="1100" dirty="0"/>
              <a:t>				{</a:t>
            </a:r>
          </a:p>
          <a:p>
            <a:r>
              <a:rPr lang="es-ES" sz="1100" dirty="0"/>
              <a:t>					</a:t>
            </a:r>
            <a:r>
              <a:rPr lang="es-ES" sz="1100" dirty="0" err="1"/>
              <a:t>float</a:t>
            </a:r>
            <a:r>
              <a:rPr lang="es-ES" sz="1100" dirty="0"/>
              <a:t> </a:t>
            </a:r>
            <a:r>
              <a:rPr lang="es-ES" sz="1100" dirty="0" err="1"/>
              <a:t>angle</a:t>
            </a:r>
            <a:r>
              <a:rPr lang="es-ES" sz="1100" dirty="0"/>
              <a:t>=0;</a:t>
            </a:r>
          </a:p>
          <a:p>
            <a:r>
              <a:rPr lang="es-ES" sz="1100" dirty="0"/>
              <a:t>					</a:t>
            </a:r>
            <a:r>
              <a:rPr lang="es-ES" sz="1100" dirty="0" err="1"/>
              <a:t>pid_sum_error</a:t>
            </a:r>
            <a:r>
              <a:rPr lang="es-ES" sz="1100" dirty="0"/>
              <a:t>=0;</a:t>
            </a:r>
          </a:p>
          <a:p>
            <a:r>
              <a:rPr lang="es-ES" sz="1100" dirty="0"/>
              <a:t>					error=</a:t>
            </a:r>
            <a:r>
              <a:rPr lang="es-ES" sz="1100" dirty="0" err="1"/>
              <a:t>angle</a:t>
            </a:r>
            <a:r>
              <a:rPr lang="es-ES" sz="1100" dirty="0"/>
              <a:t>;</a:t>
            </a:r>
          </a:p>
          <a:p>
            <a:r>
              <a:rPr lang="es-ES" sz="1100" dirty="0"/>
              <a:t>	//				M1_reverse(0);</a:t>
            </a:r>
          </a:p>
          <a:p>
            <a:r>
              <a:rPr lang="es-ES" sz="1100" dirty="0"/>
              <a:t>	//				M1_forward(0);</a:t>
            </a:r>
          </a:p>
          <a:p>
            <a:r>
              <a:rPr lang="es-ES" sz="1100" dirty="0"/>
              <a:t>				</a:t>
            </a:r>
          </a:p>
          <a:p>
            <a:r>
              <a:rPr lang="es-ES" sz="1100" dirty="0"/>
              <a:t>				}</a:t>
            </a:r>
          </a:p>
          <a:p>
            <a:r>
              <a:rPr lang="es-ES" sz="1100" dirty="0"/>
              <a:t>				</a:t>
            </a:r>
            <a:r>
              <a:rPr lang="es-ES" sz="1100" dirty="0" err="1"/>
              <a:t>else</a:t>
            </a:r>
            <a:r>
              <a:rPr lang="es-ES" sz="1100" dirty="0"/>
              <a:t> </a:t>
            </a:r>
            <a:r>
              <a:rPr lang="es-ES" sz="1100" dirty="0" err="1"/>
              <a:t>if</a:t>
            </a:r>
            <a:r>
              <a:rPr lang="es-ES" sz="1100" dirty="0"/>
              <a:t> (</a:t>
            </a:r>
            <a:r>
              <a:rPr lang="es-ES" sz="1100" dirty="0" err="1"/>
              <a:t>duty_cycle_percent</a:t>
            </a:r>
            <a:r>
              <a:rPr lang="es-ES" sz="1100" dirty="0"/>
              <a:t> &gt;50)</a:t>
            </a:r>
          </a:p>
          <a:p>
            <a:r>
              <a:rPr lang="es-ES" sz="1100" dirty="0"/>
              <a:t>				{</a:t>
            </a:r>
          </a:p>
          <a:p>
            <a:r>
              <a:rPr lang="es-ES" sz="1100" dirty="0"/>
              <a:t>					</a:t>
            </a:r>
            <a:r>
              <a:rPr lang="es-ES" sz="1100" dirty="0" err="1"/>
              <a:t>float</a:t>
            </a:r>
            <a:r>
              <a:rPr lang="es-ES" sz="1100" dirty="0"/>
              <a:t> A = ((((</a:t>
            </a:r>
            <a:r>
              <a:rPr lang="es-ES" sz="1100" dirty="0" err="1"/>
              <a:t>float</a:t>
            </a:r>
            <a:r>
              <a:rPr lang="es-ES" sz="1100" dirty="0"/>
              <a:t>)T / 10.0) - 500) * 8) / 1000;</a:t>
            </a:r>
          </a:p>
          <a:p>
            <a:r>
              <a:rPr lang="es-ES" sz="1100" dirty="0"/>
              <a:t>					</a:t>
            </a:r>
            <a:r>
              <a:rPr lang="es-ES" sz="1100" dirty="0" err="1"/>
              <a:t>float</a:t>
            </a:r>
            <a:r>
              <a:rPr lang="es-ES" sz="1100" dirty="0"/>
              <a:t> </a:t>
            </a:r>
            <a:r>
              <a:rPr lang="es-ES" sz="1100" dirty="0" err="1"/>
              <a:t>angle</a:t>
            </a:r>
            <a:r>
              <a:rPr lang="es-ES" sz="1100" dirty="0"/>
              <a:t> = ((</a:t>
            </a:r>
            <a:r>
              <a:rPr lang="es-ES" sz="1100" dirty="0" err="1"/>
              <a:t>asin</a:t>
            </a:r>
            <a:r>
              <a:rPr lang="es-ES" sz="1100" dirty="0"/>
              <a:t>((</a:t>
            </a:r>
            <a:r>
              <a:rPr lang="es-ES" sz="1100" dirty="0" err="1"/>
              <a:t>float</a:t>
            </a:r>
            <a:r>
              <a:rPr lang="es-ES" sz="1100" dirty="0"/>
              <a:t>)A)) * 360.0) / (2 * pi);</a:t>
            </a:r>
          </a:p>
          <a:p>
            <a:r>
              <a:rPr lang="es-ES" sz="1100" dirty="0"/>
              <a:t>					error=</a:t>
            </a:r>
            <a:r>
              <a:rPr lang="es-ES" sz="1100" dirty="0" err="1"/>
              <a:t>angle</a:t>
            </a:r>
            <a:r>
              <a:rPr lang="es-ES" sz="1100" dirty="0"/>
              <a:t>;</a:t>
            </a:r>
          </a:p>
          <a:p>
            <a:r>
              <a:rPr lang="es-ES" sz="1100" dirty="0"/>
              <a:t>	//				pwm1 = ((</a:t>
            </a:r>
            <a:r>
              <a:rPr lang="es-ES" sz="1100" dirty="0" err="1"/>
              <a:t>angle</a:t>
            </a:r>
            <a:r>
              <a:rPr lang="es-ES" sz="1100" dirty="0"/>
              <a:t> * 3) + 25);</a:t>
            </a:r>
          </a:p>
          <a:p>
            <a:r>
              <a:rPr lang="es-ES" sz="1100" dirty="0"/>
              <a:t>	//					M1_reverse(pwm1);</a:t>
            </a:r>
          </a:p>
          <a:p>
            <a:r>
              <a:rPr lang="es-ES" sz="1100" dirty="0"/>
              <a:t>						</a:t>
            </a:r>
            <a:r>
              <a:rPr lang="es-ES" sz="1100" dirty="0" err="1"/>
              <a:t>direccion</a:t>
            </a:r>
            <a:r>
              <a:rPr lang="es-ES" sz="1100" dirty="0"/>
              <a:t>=1;</a:t>
            </a:r>
          </a:p>
          <a:p>
            <a:r>
              <a:rPr lang="es-ES" sz="1100" dirty="0"/>
              <a:t>				</a:t>
            </a:r>
          </a:p>
          <a:p>
            <a:r>
              <a:rPr lang="es-ES" sz="1100" dirty="0"/>
              <a:t>				</a:t>
            </a:r>
            <a:r>
              <a:rPr lang="es-ES" sz="1100" dirty="0" smtClean="0"/>
              <a:t>}</a:t>
            </a:r>
            <a:endParaRPr lang="es-ES" sz="1100" dirty="0"/>
          </a:p>
        </p:txBody>
      </p:sp>
    </p:spTree>
    <p:extLst>
      <p:ext uri="{BB962C8B-B14F-4D97-AF65-F5344CB8AC3E}">
        <p14:creationId xmlns:p14="http://schemas.microsoft.com/office/powerpoint/2010/main" val="2454137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14400" y="685800"/>
            <a:ext cx="8001000" cy="5632311"/>
          </a:xfrm>
          <a:prstGeom prst="rect">
            <a:avLst/>
          </a:prstGeom>
        </p:spPr>
        <p:txBody>
          <a:bodyPr wrap="square">
            <a:spAutoFit/>
          </a:bodyPr>
          <a:lstStyle/>
          <a:p>
            <a:r>
              <a:rPr lang="es-ES" sz="1000" dirty="0" err="1"/>
              <a:t>else</a:t>
            </a:r>
            <a:r>
              <a:rPr lang="es-ES" sz="1000" dirty="0"/>
              <a:t> </a:t>
            </a:r>
            <a:r>
              <a:rPr lang="es-ES" sz="1000" dirty="0" err="1"/>
              <a:t>if</a:t>
            </a:r>
            <a:r>
              <a:rPr lang="es-ES" sz="1000" dirty="0"/>
              <a:t> (</a:t>
            </a:r>
            <a:r>
              <a:rPr lang="es-ES" sz="1000" dirty="0" err="1"/>
              <a:t>duty_cycle_percent</a:t>
            </a:r>
            <a:r>
              <a:rPr lang="es-ES" sz="1000" dirty="0"/>
              <a:t> &lt;50)</a:t>
            </a:r>
          </a:p>
          <a:p>
            <a:r>
              <a:rPr lang="es-ES" sz="1000" dirty="0"/>
              <a:t>				{</a:t>
            </a:r>
          </a:p>
          <a:p>
            <a:r>
              <a:rPr lang="es-ES" sz="1000" dirty="0"/>
              <a:t>					</a:t>
            </a:r>
            <a:r>
              <a:rPr lang="es-ES" sz="1000" dirty="0" err="1"/>
              <a:t>float</a:t>
            </a:r>
            <a:r>
              <a:rPr lang="es-ES" sz="1000" dirty="0"/>
              <a:t> A = ((((</a:t>
            </a:r>
            <a:r>
              <a:rPr lang="es-ES" sz="1000" dirty="0" err="1"/>
              <a:t>float</a:t>
            </a:r>
            <a:r>
              <a:rPr lang="es-ES" sz="1000" dirty="0"/>
              <a:t>)T / 10.0) - 500) * 8) / 1000;</a:t>
            </a:r>
          </a:p>
          <a:p>
            <a:r>
              <a:rPr lang="es-ES" sz="1000" dirty="0"/>
              <a:t>					</a:t>
            </a:r>
            <a:r>
              <a:rPr lang="es-ES" sz="1000" dirty="0" err="1"/>
              <a:t>float</a:t>
            </a:r>
            <a:r>
              <a:rPr lang="es-ES" sz="1000" dirty="0"/>
              <a:t> </a:t>
            </a:r>
            <a:r>
              <a:rPr lang="es-ES" sz="1000" dirty="0" err="1"/>
              <a:t>angle</a:t>
            </a:r>
            <a:r>
              <a:rPr lang="es-ES" sz="1000" dirty="0"/>
              <a:t> = ((</a:t>
            </a:r>
            <a:r>
              <a:rPr lang="es-ES" sz="1000" dirty="0" err="1"/>
              <a:t>asin</a:t>
            </a:r>
            <a:r>
              <a:rPr lang="es-ES" sz="1000" dirty="0"/>
              <a:t>((</a:t>
            </a:r>
            <a:r>
              <a:rPr lang="es-ES" sz="1000" dirty="0" err="1"/>
              <a:t>float</a:t>
            </a:r>
            <a:r>
              <a:rPr lang="es-ES" sz="1000" dirty="0"/>
              <a:t>)A) * -1) * 360.0) / (2 * pi);</a:t>
            </a:r>
          </a:p>
          <a:p>
            <a:r>
              <a:rPr lang="es-ES" sz="1000" dirty="0"/>
              <a:t>					error= </a:t>
            </a:r>
            <a:r>
              <a:rPr lang="es-ES" sz="1000" dirty="0" err="1"/>
              <a:t>angle</a:t>
            </a:r>
            <a:r>
              <a:rPr lang="es-ES" sz="1000" dirty="0"/>
              <a:t>;</a:t>
            </a:r>
          </a:p>
          <a:p>
            <a:r>
              <a:rPr lang="es-ES" sz="1000" dirty="0"/>
              <a:t>	//				pwm1 = ((</a:t>
            </a:r>
            <a:r>
              <a:rPr lang="es-ES" sz="1000" dirty="0" err="1"/>
              <a:t>angle</a:t>
            </a:r>
            <a:r>
              <a:rPr lang="es-ES" sz="1000" dirty="0"/>
              <a:t> * 3) + 25);</a:t>
            </a:r>
          </a:p>
          <a:p>
            <a:r>
              <a:rPr lang="es-ES" sz="1000" dirty="0"/>
              <a:t>	//				M1_forward(pwm1);</a:t>
            </a:r>
          </a:p>
          <a:p>
            <a:r>
              <a:rPr lang="es-ES" sz="1000" dirty="0"/>
              <a:t>					</a:t>
            </a:r>
            <a:r>
              <a:rPr lang="es-ES" sz="1000" dirty="0" err="1"/>
              <a:t>direccion</a:t>
            </a:r>
            <a:r>
              <a:rPr lang="es-ES" sz="1000" dirty="0"/>
              <a:t>=0;</a:t>
            </a:r>
          </a:p>
          <a:p>
            <a:r>
              <a:rPr lang="es-ES" sz="1000" dirty="0"/>
              <a:t>				}</a:t>
            </a:r>
          </a:p>
          <a:p>
            <a:r>
              <a:rPr lang="es-ES" sz="1000" dirty="0"/>
              <a:t>			}</a:t>
            </a:r>
          </a:p>
          <a:p>
            <a:endParaRPr lang="es-ES" sz="1000" dirty="0"/>
          </a:p>
          <a:p>
            <a:r>
              <a:rPr lang="es-ES" sz="1000" dirty="0"/>
              <a:t>			</a:t>
            </a:r>
            <a:r>
              <a:rPr lang="es-ES" sz="1000" dirty="0" err="1"/>
              <a:t>if</a:t>
            </a:r>
            <a:r>
              <a:rPr lang="es-ES" sz="1000" dirty="0"/>
              <a:t> ((error==0) || (error &gt; 20))</a:t>
            </a:r>
          </a:p>
          <a:p>
            <a:r>
              <a:rPr lang="es-ES" sz="1000" dirty="0"/>
              <a:t>			{</a:t>
            </a:r>
          </a:p>
          <a:p>
            <a:r>
              <a:rPr lang="es-ES" sz="1000" dirty="0"/>
              <a:t>				</a:t>
            </a:r>
            <a:r>
              <a:rPr lang="es-ES" sz="1000" dirty="0" err="1"/>
              <a:t>value</a:t>
            </a:r>
            <a:r>
              <a:rPr lang="es-ES" sz="1000" dirty="0"/>
              <a:t> = 0;</a:t>
            </a:r>
          </a:p>
          <a:p>
            <a:r>
              <a:rPr lang="es-ES" sz="1000" dirty="0"/>
              <a:t>			}</a:t>
            </a:r>
            <a:r>
              <a:rPr lang="es-ES" sz="1000" dirty="0" err="1"/>
              <a:t>else</a:t>
            </a:r>
            <a:r>
              <a:rPr lang="es-ES" sz="1000" dirty="0"/>
              <a:t> </a:t>
            </a:r>
            <a:r>
              <a:rPr lang="es-ES" sz="1000" dirty="0" err="1"/>
              <a:t>value</a:t>
            </a:r>
            <a:r>
              <a:rPr lang="es-ES" sz="1000" dirty="0"/>
              <a:t> = PID(error);</a:t>
            </a:r>
          </a:p>
          <a:p>
            <a:endParaRPr lang="es-ES" sz="1000" dirty="0"/>
          </a:p>
          <a:p>
            <a:r>
              <a:rPr lang="es-ES" sz="1000" dirty="0"/>
              <a:t>			</a:t>
            </a:r>
            <a:r>
              <a:rPr lang="es-ES" sz="1000" dirty="0" err="1"/>
              <a:t>if</a:t>
            </a:r>
            <a:r>
              <a:rPr lang="es-ES" sz="1000" dirty="0"/>
              <a:t> (</a:t>
            </a:r>
            <a:r>
              <a:rPr lang="es-ES" sz="1000" dirty="0" err="1"/>
              <a:t>direccion</a:t>
            </a:r>
            <a:r>
              <a:rPr lang="es-ES" sz="1000" dirty="0"/>
              <a:t>==0)</a:t>
            </a:r>
          </a:p>
          <a:p>
            <a:r>
              <a:rPr lang="es-ES" sz="1000" dirty="0"/>
              <a:t>			{</a:t>
            </a:r>
          </a:p>
          <a:p>
            <a:r>
              <a:rPr lang="es-ES" sz="1000" dirty="0"/>
              <a:t>				M1_forward(</a:t>
            </a:r>
            <a:r>
              <a:rPr lang="es-ES" sz="1000" dirty="0" err="1"/>
              <a:t>value</a:t>
            </a:r>
            <a:r>
              <a:rPr lang="es-ES" sz="1000" dirty="0"/>
              <a:t>);</a:t>
            </a:r>
          </a:p>
          <a:p>
            <a:r>
              <a:rPr lang="es-ES" sz="1000" dirty="0"/>
              <a:t>			}</a:t>
            </a:r>
            <a:r>
              <a:rPr lang="es-ES" sz="1000" dirty="0" err="1"/>
              <a:t>else</a:t>
            </a:r>
            <a:r>
              <a:rPr lang="es-ES" sz="1000" dirty="0"/>
              <a:t>{</a:t>
            </a:r>
          </a:p>
          <a:p>
            <a:r>
              <a:rPr lang="es-ES" sz="1000" dirty="0"/>
              <a:t>				  M1_reverse(</a:t>
            </a:r>
            <a:r>
              <a:rPr lang="es-ES" sz="1000" dirty="0" err="1"/>
              <a:t>value</a:t>
            </a:r>
            <a:r>
              <a:rPr lang="es-ES" sz="1000" dirty="0"/>
              <a:t>);</a:t>
            </a:r>
          </a:p>
          <a:p>
            <a:r>
              <a:rPr lang="es-ES" sz="1000" dirty="0"/>
              <a:t>				  }</a:t>
            </a:r>
          </a:p>
          <a:p>
            <a:endParaRPr lang="es-ES" sz="1000" dirty="0"/>
          </a:p>
          <a:p>
            <a:endParaRPr lang="es-ES" sz="1000" dirty="0"/>
          </a:p>
          <a:p>
            <a:r>
              <a:rPr lang="es-ES" sz="1000" dirty="0"/>
              <a:t>			</a:t>
            </a:r>
          </a:p>
          <a:p>
            <a:r>
              <a:rPr lang="es-ES" sz="1000" dirty="0"/>
              <a:t>			</a:t>
            </a:r>
          </a:p>
          <a:p>
            <a:endParaRPr lang="es-ES" sz="1000" dirty="0"/>
          </a:p>
          <a:p>
            <a:r>
              <a:rPr lang="es-ES" sz="1000" dirty="0"/>
              <a:t>//probando			</a:t>
            </a:r>
          </a:p>
          <a:p>
            <a:r>
              <a:rPr lang="es-ES" sz="1000" dirty="0"/>
              <a:t>//			</a:t>
            </a:r>
            <a:r>
              <a:rPr lang="es-ES" sz="1000" dirty="0" err="1"/>
              <a:t>value</a:t>
            </a:r>
            <a:r>
              <a:rPr lang="es-ES" sz="1000" dirty="0"/>
              <a:t> = PID(error);</a:t>
            </a:r>
          </a:p>
          <a:p>
            <a:r>
              <a:rPr lang="es-ES" sz="1000" dirty="0"/>
              <a:t>            </a:t>
            </a:r>
            <a:r>
              <a:rPr lang="es-ES" sz="1000" dirty="0" err="1"/>
              <a:t>if</a:t>
            </a:r>
            <a:r>
              <a:rPr lang="es-ES" sz="1000" dirty="0"/>
              <a:t> (</a:t>
            </a:r>
            <a:r>
              <a:rPr lang="es-ES" sz="1000" dirty="0" err="1"/>
              <a:t>value</a:t>
            </a:r>
            <a:r>
              <a:rPr lang="es-ES" sz="1000" dirty="0"/>
              <a:t> == 0)</a:t>
            </a:r>
          </a:p>
          <a:p>
            <a:r>
              <a:rPr lang="es-ES" sz="1000" dirty="0"/>
              <a:t>			{</a:t>
            </a:r>
          </a:p>
          <a:p>
            <a:r>
              <a:rPr lang="es-ES" sz="1000" dirty="0"/>
              <a:t>				PORTD &amp;= (0&lt;&lt;LEDP);</a:t>
            </a:r>
          </a:p>
          <a:p>
            <a:r>
              <a:rPr lang="es-ES" sz="1000" dirty="0"/>
              <a:t>			}</a:t>
            </a:r>
            <a:r>
              <a:rPr lang="es-ES" sz="1000" dirty="0" err="1"/>
              <a:t>else</a:t>
            </a:r>
            <a:r>
              <a:rPr lang="es-ES" sz="1000" dirty="0"/>
              <a:t> PORTD |= (1&lt;&lt;LEDP);</a:t>
            </a:r>
          </a:p>
          <a:p>
            <a:r>
              <a:rPr lang="es-ES" sz="1000" dirty="0"/>
              <a:t>			_</a:t>
            </a:r>
            <a:r>
              <a:rPr lang="es-ES" sz="1000" dirty="0" err="1"/>
              <a:t>delay_ms</a:t>
            </a:r>
            <a:r>
              <a:rPr lang="es-ES" sz="1000" dirty="0"/>
              <a:t>( 10 );	</a:t>
            </a:r>
          </a:p>
          <a:p>
            <a:r>
              <a:rPr lang="es-ES" sz="1000" dirty="0"/>
              <a:t>		}</a:t>
            </a:r>
          </a:p>
          <a:p>
            <a:r>
              <a:rPr lang="es-ES" sz="1000" dirty="0"/>
              <a:t>}</a:t>
            </a:r>
          </a:p>
        </p:txBody>
      </p:sp>
    </p:spTree>
    <p:extLst>
      <p:ext uri="{BB962C8B-B14F-4D97-AF65-F5344CB8AC3E}">
        <p14:creationId xmlns:p14="http://schemas.microsoft.com/office/powerpoint/2010/main" val="373762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4800" y="533400"/>
            <a:ext cx="8610600" cy="6524863"/>
          </a:xfrm>
          <a:prstGeom prst="rect">
            <a:avLst/>
          </a:prstGeom>
        </p:spPr>
        <p:txBody>
          <a:bodyPr wrap="square">
            <a:spAutoFit/>
          </a:bodyPr>
          <a:lstStyle/>
          <a:p>
            <a:r>
              <a:rPr lang="es-ES" sz="1000" dirty="0" err="1"/>
              <a:t>void</a:t>
            </a:r>
            <a:r>
              <a:rPr lang="es-ES" sz="1000" dirty="0"/>
              <a:t> </a:t>
            </a:r>
            <a:r>
              <a:rPr lang="es-ES" sz="1000" dirty="0" err="1"/>
              <a:t>inicializar_puertos</a:t>
            </a:r>
            <a:r>
              <a:rPr lang="es-ES" sz="1000" dirty="0"/>
              <a:t>(</a:t>
            </a:r>
            <a:r>
              <a:rPr lang="es-ES" sz="1000" dirty="0" err="1"/>
              <a:t>void</a:t>
            </a:r>
            <a:r>
              <a:rPr lang="es-ES" sz="1000" dirty="0"/>
              <a:t>)</a:t>
            </a:r>
          </a:p>
          <a:p>
            <a:r>
              <a:rPr lang="es-ES" sz="1000" dirty="0"/>
              <a:t>{</a:t>
            </a:r>
          </a:p>
          <a:p>
            <a:r>
              <a:rPr lang="es-ES" sz="1000" dirty="0"/>
              <a:t>   DDRD=0x6A;     //0110 1011  0,1,3,5,6 Salidas</a:t>
            </a:r>
          </a:p>
          <a:p>
            <a:r>
              <a:rPr lang="es-ES" sz="1000" dirty="0"/>
              <a:t>   PORTD=0x00;   </a:t>
            </a:r>
          </a:p>
          <a:p>
            <a:r>
              <a:rPr lang="es-ES" sz="1000" dirty="0"/>
              <a:t>   DDRB=0x0A;     //0000 1010  1,3 Salidas</a:t>
            </a:r>
          </a:p>
          <a:p>
            <a:r>
              <a:rPr lang="es-ES" sz="1000" dirty="0"/>
              <a:t>   PORTB=0x00;</a:t>
            </a:r>
          </a:p>
          <a:p>
            <a:r>
              <a:rPr lang="es-ES" sz="1000" dirty="0"/>
              <a:t>   DDRC=0x01;     //0000 0001  0 Salida</a:t>
            </a:r>
          </a:p>
          <a:p>
            <a:r>
              <a:rPr lang="es-ES" sz="1000" dirty="0"/>
              <a:t>   PORTC=0x00;  </a:t>
            </a:r>
          </a:p>
          <a:p>
            <a:r>
              <a:rPr lang="es-ES" sz="1000" dirty="0"/>
              <a:t>}</a:t>
            </a:r>
          </a:p>
          <a:p>
            <a:endParaRPr lang="es-ES" sz="1000" dirty="0"/>
          </a:p>
          <a:p>
            <a:endParaRPr lang="es-ES" sz="1000" dirty="0"/>
          </a:p>
          <a:p>
            <a:r>
              <a:rPr lang="es-ES" sz="1000" dirty="0"/>
              <a:t>//Funciones para controlar la velocidad y dirección de los </a:t>
            </a:r>
          </a:p>
          <a:p>
            <a:r>
              <a:rPr lang="es-ES" sz="1000" dirty="0"/>
              <a:t>//motores. PWM controla la velocidad, valor entre 0-255.</a:t>
            </a:r>
          </a:p>
          <a:p>
            <a:r>
              <a:rPr lang="es-ES" sz="1000" dirty="0" err="1"/>
              <a:t>void</a:t>
            </a:r>
            <a:r>
              <a:rPr lang="es-ES" sz="1000" dirty="0"/>
              <a:t> M1_reverse(</a:t>
            </a:r>
            <a:r>
              <a:rPr lang="es-ES" sz="1000" dirty="0" err="1"/>
              <a:t>unsigned</a:t>
            </a:r>
            <a:r>
              <a:rPr lang="es-ES" sz="1000" dirty="0"/>
              <a:t> </a:t>
            </a:r>
            <a:r>
              <a:rPr lang="es-ES" sz="1000" dirty="0" err="1"/>
              <a:t>char</a:t>
            </a:r>
            <a:r>
              <a:rPr lang="es-ES" sz="1000" dirty="0"/>
              <a:t> </a:t>
            </a:r>
            <a:r>
              <a:rPr lang="es-ES" sz="1000" dirty="0" err="1"/>
              <a:t>pwm</a:t>
            </a:r>
            <a:r>
              <a:rPr lang="es-ES" sz="1000" dirty="0"/>
              <a:t>)</a:t>
            </a:r>
          </a:p>
          <a:p>
            <a:r>
              <a:rPr lang="es-ES" sz="1000" dirty="0"/>
              <a:t>{</a:t>
            </a:r>
          </a:p>
          <a:p>
            <a:r>
              <a:rPr lang="es-ES" sz="1000" dirty="0"/>
              <a:t>    OCR0A = 0;</a:t>
            </a:r>
          </a:p>
          <a:p>
            <a:r>
              <a:rPr lang="es-ES" sz="1000" dirty="0"/>
              <a:t>    OCR0B = </a:t>
            </a:r>
            <a:r>
              <a:rPr lang="es-ES" sz="1000" dirty="0" err="1"/>
              <a:t>pwm</a:t>
            </a:r>
            <a:r>
              <a:rPr lang="es-ES" sz="1000" dirty="0"/>
              <a:t>;</a:t>
            </a:r>
          </a:p>
          <a:p>
            <a:r>
              <a:rPr lang="es-ES" sz="1000" dirty="0"/>
              <a:t>}</a:t>
            </a:r>
          </a:p>
          <a:p>
            <a:r>
              <a:rPr lang="es-ES" sz="1000" dirty="0" err="1"/>
              <a:t>void</a:t>
            </a:r>
            <a:r>
              <a:rPr lang="es-ES" sz="1000" dirty="0"/>
              <a:t> M1_forward(</a:t>
            </a:r>
            <a:r>
              <a:rPr lang="es-ES" sz="1000" dirty="0" err="1"/>
              <a:t>unsigned</a:t>
            </a:r>
            <a:r>
              <a:rPr lang="es-ES" sz="1000" dirty="0"/>
              <a:t> </a:t>
            </a:r>
            <a:r>
              <a:rPr lang="es-ES" sz="1000" dirty="0" err="1"/>
              <a:t>char</a:t>
            </a:r>
            <a:r>
              <a:rPr lang="es-ES" sz="1000" dirty="0"/>
              <a:t> </a:t>
            </a:r>
            <a:r>
              <a:rPr lang="es-ES" sz="1000" dirty="0" err="1"/>
              <a:t>pwm</a:t>
            </a:r>
            <a:r>
              <a:rPr lang="es-ES" sz="1000" dirty="0"/>
              <a:t>)</a:t>
            </a:r>
          </a:p>
          <a:p>
            <a:r>
              <a:rPr lang="es-ES" sz="1000" dirty="0"/>
              <a:t>{</a:t>
            </a:r>
          </a:p>
          <a:p>
            <a:r>
              <a:rPr lang="es-ES" sz="1000" dirty="0"/>
              <a:t>    OCR0B = 0;</a:t>
            </a:r>
          </a:p>
          <a:p>
            <a:r>
              <a:rPr lang="es-ES" sz="1000" dirty="0"/>
              <a:t>    OCR0A = </a:t>
            </a:r>
            <a:r>
              <a:rPr lang="es-ES" sz="1000" dirty="0" err="1"/>
              <a:t>pwm</a:t>
            </a:r>
            <a:r>
              <a:rPr lang="es-ES" sz="1000" dirty="0"/>
              <a:t>;</a:t>
            </a:r>
          </a:p>
          <a:p>
            <a:r>
              <a:rPr lang="es-ES" sz="1000" dirty="0"/>
              <a:t>}</a:t>
            </a:r>
          </a:p>
          <a:p>
            <a:endParaRPr lang="es-ES" sz="1000" dirty="0"/>
          </a:p>
          <a:p>
            <a:endParaRPr lang="es-ES" sz="1000" dirty="0"/>
          </a:p>
          <a:p>
            <a:r>
              <a:rPr lang="es-ES" sz="1000" dirty="0" err="1"/>
              <a:t>void</a:t>
            </a:r>
            <a:r>
              <a:rPr lang="es-ES" sz="1000" dirty="0"/>
              <a:t> </a:t>
            </a:r>
            <a:r>
              <a:rPr lang="es-ES" sz="1000" dirty="0" err="1"/>
              <a:t>motors_init</a:t>
            </a:r>
            <a:r>
              <a:rPr lang="es-ES" sz="1000" dirty="0"/>
              <a:t>()</a:t>
            </a:r>
          </a:p>
          <a:p>
            <a:r>
              <a:rPr lang="es-ES" sz="1000" dirty="0"/>
              <a:t>{</a:t>
            </a:r>
          </a:p>
          <a:p>
            <a:r>
              <a:rPr lang="es-ES" sz="1000" dirty="0"/>
              <a:t>    // configure </a:t>
            </a:r>
            <a:r>
              <a:rPr lang="es-ES" sz="1000" dirty="0" err="1"/>
              <a:t>for</a:t>
            </a:r>
            <a:r>
              <a:rPr lang="es-ES" sz="1000" dirty="0"/>
              <a:t> </a:t>
            </a:r>
            <a:r>
              <a:rPr lang="es-ES" sz="1000" dirty="0" err="1"/>
              <a:t>inverted</a:t>
            </a:r>
            <a:r>
              <a:rPr lang="es-ES" sz="1000" dirty="0"/>
              <a:t> PWM output </a:t>
            </a:r>
            <a:r>
              <a:rPr lang="es-ES" sz="1000" dirty="0" err="1"/>
              <a:t>on</a:t>
            </a:r>
            <a:r>
              <a:rPr lang="es-ES" sz="1000" dirty="0"/>
              <a:t> motor control </a:t>
            </a:r>
            <a:r>
              <a:rPr lang="es-ES" sz="1000" dirty="0" err="1"/>
              <a:t>pins</a:t>
            </a:r>
            <a:r>
              <a:rPr lang="es-ES" sz="1000" dirty="0"/>
              <a:t>:</a:t>
            </a:r>
          </a:p>
          <a:p>
            <a:r>
              <a:rPr lang="es-ES" sz="1000" dirty="0"/>
              <a:t>    // set </a:t>
            </a:r>
            <a:r>
              <a:rPr lang="es-ES" sz="1000" dirty="0" err="1"/>
              <a:t>OCxx</a:t>
            </a:r>
            <a:r>
              <a:rPr lang="es-ES" sz="1000" dirty="0"/>
              <a:t> </a:t>
            </a:r>
            <a:r>
              <a:rPr lang="es-ES" sz="1000" dirty="0" err="1"/>
              <a:t>on</a:t>
            </a:r>
            <a:r>
              <a:rPr lang="es-ES" sz="1000" dirty="0"/>
              <a:t> compare match, </a:t>
            </a:r>
            <a:r>
              <a:rPr lang="es-ES" sz="1000" dirty="0" err="1"/>
              <a:t>clear</a:t>
            </a:r>
            <a:r>
              <a:rPr lang="es-ES" sz="1000" dirty="0"/>
              <a:t> </a:t>
            </a:r>
            <a:r>
              <a:rPr lang="es-ES" sz="1000" dirty="0" err="1"/>
              <a:t>on</a:t>
            </a:r>
            <a:r>
              <a:rPr lang="es-ES" sz="1000" dirty="0"/>
              <a:t> </a:t>
            </a:r>
            <a:r>
              <a:rPr lang="es-ES" sz="1000" dirty="0" err="1"/>
              <a:t>timer</a:t>
            </a:r>
            <a:r>
              <a:rPr lang="es-ES" sz="1000" dirty="0"/>
              <a:t> </a:t>
            </a:r>
            <a:r>
              <a:rPr lang="es-ES" sz="1000" dirty="0" err="1"/>
              <a:t>overflow</a:t>
            </a:r>
            <a:endParaRPr lang="es-ES" sz="1000" dirty="0"/>
          </a:p>
          <a:p>
            <a:r>
              <a:rPr lang="es-ES" sz="1000" dirty="0"/>
              <a:t>    // Timer0 and Timer2 </a:t>
            </a:r>
            <a:r>
              <a:rPr lang="es-ES" sz="1000" dirty="0" err="1"/>
              <a:t>count</a:t>
            </a:r>
            <a:r>
              <a:rPr lang="es-ES" sz="1000" dirty="0"/>
              <a:t> up </a:t>
            </a:r>
            <a:r>
              <a:rPr lang="es-ES" sz="1000" dirty="0" err="1"/>
              <a:t>from</a:t>
            </a:r>
            <a:r>
              <a:rPr lang="es-ES" sz="1000" dirty="0"/>
              <a:t> 0 </a:t>
            </a:r>
            <a:r>
              <a:rPr lang="es-ES" sz="1000" dirty="0" err="1"/>
              <a:t>to</a:t>
            </a:r>
            <a:r>
              <a:rPr lang="es-ES" sz="1000" dirty="0"/>
              <a:t> 255</a:t>
            </a:r>
          </a:p>
          <a:p>
            <a:r>
              <a:rPr lang="es-ES" sz="1000" dirty="0"/>
              <a:t>    TCCR0A = TCCR2A = 0xF3;</a:t>
            </a:r>
          </a:p>
          <a:p>
            <a:r>
              <a:rPr lang="es-ES" sz="1000" dirty="0"/>
              <a:t>    // use the </a:t>
            </a:r>
            <a:r>
              <a:rPr lang="es-ES" sz="1000" dirty="0" err="1"/>
              <a:t>system</a:t>
            </a:r>
            <a:r>
              <a:rPr lang="es-ES" sz="1000" dirty="0"/>
              <a:t> </a:t>
            </a:r>
            <a:r>
              <a:rPr lang="es-ES" sz="1000" dirty="0" err="1"/>
              <a:t>clock</a:t>
            </a:r>
            <a:r>
              <a:rPr lang="es-ES" sz="1000" dirty="0"/>
              <a:t>/8 (=2.5 MHz) as the </a:t>
            </a:r>
            <a:r>
              <a:rPr lang="es-ES" sz="1000" dirty="0" err="1"/>
              <a:t>timer</a:t>
            </a:r>
            <a:r>
              <a:rPr lang="es-ES" sz="1000" dirty="0"/>
              <a:t> </a:t>
            </a:r>
            <a:r>
              <a:rPr lang="es-ES" sz="1000" dirty="0" err="1"/>
              <a:t>clock</a:t>
            </a:r>
            <a:endParaRPr lang="es-ES" sz="1000" dirty="0"/>
          </a:p>
          <a:p>
            <a:r>
              <a:rPr lang="es-ES" sz="1000" dirty="0"/>
              <a:t>    TCCR0B = TCCR2B = 0x02;</a:t>
            </a:r>
          </a:p>
          <a:p>
            <a:r>
              <a:rPr lang="es-ES" sz="1000" dirty="0"/>
              <a:t>    // </a:t>
            </a:r>
            <a:r>
              <a:rPr lang="es-ES" sz="1000" dirty="0" err="1"/>
              <a:t>initialize</a:t>
            </a:r>
            <a:r>
              <a:rPr lang="es-ES" sz="1000" dirty="0"/>
              <a:t> </a:t>
            </a:r>
            <a:r>
              <a:rPr lang="es-ES" sz="1000" dirty="0" err="1"/>
              <a:t>all</a:t>
            </a:r>
            <a:r>
              <a:rPr lang="es-ES" sz="1000" dirty="0"/>
              <a:t> </a:t>
            </a:r>
            <a:r>
              <a:rPr lang="es-ES" sz="1000" dirty="0" err="1"/>
              <a:t>PWMs</a:t>
            </a:r>
            <a:r>
              <a:rPr lang="es-ES" sz="1000" dirty="0"/>
              <a:t> </a:t>
            </a:r>
            <a:r>
              <a:rPr lang="es-ES" sz="1000" dirty="0" err="1"/>
              <a:t>to</a:t>
            </a:r>
            <a:r>
              <a:rPr lang="es-ES" sz="1000" dirty="0"/>
              <a:t> 0% </a:t>
            </a:r>
            <a:r>
              <a:rPr lang="es-ES" sz="1000" dirty="0" err="1"/>
              <a:t>duty</a:t>
            </a:r>
            <a:r>
              <a:rPr lang="es-ES" sz="1000" dirty="0"/>
              <a:t> </a:t>
            </a:r>
            <a:r>
              <a:rPr lang="es-ES" sz="1000" dirty="0" err="1"/>
              <a:t>cycle</a:t>
            </a:r>
            <a:r>
              <a:rPr lang="es-ES" sz="1000" dirty="0"/>
              <a:t> (</a:t>
            </a:r>
            <a:r>
              <a:rPr lang="es-ES" sz="1000" dirty="0" err="1"/>
              <a:t>braking</a:t>
            </a:r>
            <a:r>
              <a:rPr lang="es-ES" sz="1000" dirty="0"/>
              <a:t>)</a:t>
            </a:r>
          </a:p>
          <a:p>
            <a:r>
              <a:rPr lang="es-ES" sz="1000" dirty="0"/>
              <a:t>    OCR0A = OCR0B = OCR2A = OCR2B = 0;</a:t>
            </a:r>
          </a:p>
          <a:p>
            <a:r>
              <a:rPr lang="es-ES" sz="1000" dirty="0"/>
              <a:t>    // set PWM </a:t>
            </a:r>
            <a:r>
              <a:rPr lang="es-ES" sz="1000" dirty="0" err="1"/>
              <a:t>pins</a:t>
            </a:r>
            <a:r>
              <a:rPr lang="es-ES" sz="1000" dirty="0"/>
              <a:t> as digital outputs (the PWM </a:t>
            </a:r>
            <a:r>
              <a:rPr lang="es-ES" sz="1000" dirty="0" err="1"/>
              <a:t>signals</a:t>
            </a:r>
            <a:r>
              <a:rPr lang="es-ES" sz="1000" dirty="0"/>
              <a:t> </a:t>
            </a:r>
            <a:r>
              <a:rPr lang="es-ES" sz="1000" dirty="0" err="1"/>
              <a:t>will</a:t>
            </a:r>
            <a:r>
              <a:rPr lang="es-ES" sz="1000" dirty="0"/>
              <a:t> </a:t>
            </a:r>
            <a:r>
              <a:rPr lang="es-ES" sz="1000" dirty="0" err="1"/>
              <a:t>not</a:t>
            </a:r>
            <a:endParaRPr lang="es-ES" sz="1000" dirty="0"/>
          </a:p>
          <a:p>
            <a:r>
              <a:rPr lang="es-ES" sz="1000" dirty="0"/>
              <a:t>    // </a:t>
            </a:r>
            <a:r>
              <a:rPr lang="es-ES" sz="1000" dirty="0" err="1"/>
              <a:t>appear</a:t>
            </a:r>
            <a:r>
              <a:rPr lang="es-ES" sz="1000" dirty="0"/>
              <a:t> </a:t>
            </a:r>
            <a:r>
              <a:rPr lang="es-ES" sz="1000" dirty="0" err="1"/>
              <a:t>on</a:t>
            </a:r>
            <a:r>
              <a:rPr lang="es-ES" sz="1000" dirty="0"/>
              <a:t> the </a:t>
            </a:r>
            <a:r>
              <a:rPr lang="es-ES" sz="1000" dirty="0" err="1"/>
              <a:t>lines</a:t>
            </a:r>
            <a:r>
              <a:rPr lang="es-ES" sz="1000" dirty="0"/>
              <a:t> </a:t>
            </a:r>
            <a:r>
              <a:rPr lang="es-ES" sz="1000" dirty="0" err="1"/>
              <a:t>if</a:t>
            </a:r>
            <a:r>
              <a:rPr lang="es-ES" sz="1000" dirty="0"/>
              <a:t> </a:t>
            </a:r>
            <a:r>
              <a:rPr lang="es-ES" sz="1000" dirty="0" err="1"/>
              <a:t>they</a:t>
            </a:r>
            <a:r>
              <a:rPr lang="es-ES" sz="1000" dirty="0"/>
              <a:t> are digital inputs)</a:t>
            </a:r>
          </a:p>
          <a:p>
            <a:r>
              <a:rPr lang="es-ES" sz="1000" dirty="0"/>
              <a:t>    DDRD |= (1 &lt;&lt; PORTD3) | (1 &lt;&lt; PORTD5) | (1 &lt;&lt; PORTD6);  //Ya inicializados en otra función, se puede quitar.</a:t>
            </a:r>
          </a:p>
          <a:p>
            <a:r>
              <a:rPr lang="es-ES" sz="1000" dirty="0"/>
              <a:t>    DDRB |= (1 &lt;&lt; PORTB3); //Ya inicializado en otra función, se puede quitar.</a:t>
            </a:r>
          </a:p>
          <a:p>
            <a:r>
              <a:rPr lang="es-ES" dirty="0"/>
              <a:t>}</a:t>
            </a:r>
          </a:p>
        </p:txBody>
      </p:sp>
    </p:spTree>
    <p:extLst>
      <p:ext uri="{BB962C8B-B14F-4D97-AF65-F5344CB8AC3E}">
        <p14:creationId xmlns:p14="http://schemas.microsoft.com/office/powerpoint/2010/main" val="1572181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1114" y="533400"/>
            <a:ext cx="8077200" cy="5940088"/>
          </a:xfrm>
          <a:prstGeom prst="rect">
            <a:avLst/>
          </a:prstGeom>
        </p:spPr>
        <p:txBody>
          <a:bodyPr wrap="square">
            <a:spAutoFit/>
          </a:bodyPr>
          <a:lstStyle/>
          <a:p>
            <a:r>
              <a:rPr lang="es-ES" sz="1000" dirty="0" err="1"/>
              <a:t>unsigned</a:t>
            </a:r>
            <a:r>
              <a:rPr lang="es-ES" sz="1000" dirty="0"/>
              <a:t> </a:t>
            </a:r>
            <a:r>
              <a:rPr lang="es-ES" sz="1000" dirty="0" err="1"/>
              <a:t>char</a:t>
            </a:r>
            <a:r>
              <a:rPr lang="es-ES" sz="1000" dirty="0"/>
              <a:t> PID(</a:t>
            </a:r>
            <a:r>
              <a:rPr lang="es-ES" sz="1000" dirty="0" err="1"/>
              <a:t>unsigned</a:t>
            </a:r>
            <a:r>
              <a:rPr lang="es-ES" sz="1000" dirty="0"/>
              <a:t> </a:t>
            </a:r>
            <a:r>
              <a:rPr lang="es-ES" sz="1000" dirty="0" err="1"/>
              <a:t>char</a:t>
            </a:r>
            <a:r>
              <a:rPr lang="es-ES" sz="1000" dirty="0"/>
              <a:t> error1)</a:t>
            </a:r>
          </a:p>
          <a:p>
            <a:r>
              <a:rPr lang="es-ES" sz="1000" dirty="0"/>
              <a:t>{</a:t>
            </a:r>
          </a:p>
          <a:p>
            <a:r>
              <a:rPr lang="es-ES" sz="1000" dirty="0"/>
              <a:t>	</a:t>
            </a:r>
            <a:r>
              <a:rPr lang="es-ES" sz="1000" dirty="0" err="1"/>
              <a:t>float</a:t>
            </a:r>
            <a:r>
              <a:rPr lang="es-ES" sz="1000" dirty="0"/>
              <a:t> </a:t>
            </a:r>
            <a:r>
              <a:rPr lang="es-ES" sz="1000" dirty="0" err="1"/>
              <a:t>prop_term</a:t>
            </a:r>
            <a:r>
              <a:rPr lang="es-ES" sz="1000" dirty="0"/>
              <a:t>;</a:t>
            </a:r>
          </a:p>
          <a:p>
            <a:r>
              <a:rPr lang="es-ES" sz="1000" dirty="0"/>
              <a:t>	</a:t>
            </a:r>
            <a:r>
              <a:rPr lang="es-ES" sz="1000" dirty="0" err="1"/>
              <a:t>float</a:t>
            </a:r>
            <a:r>
              <a:rPr lang="es-ES" sz="1000" dirty="0"/>
              <a:t> </a:t>
            </a:r>
            <a:r>
              <a:rPr lang="es-ES" sz="1000" dirty="0" err="1"/>
              <a:t>integ_term</a:t>
            </a:r>
            <a:r>
              <a:rPr lang="es-ES" sz="1000" dirty="0"/>
              <a:t>;</a:t>
            </a:r>
          </a:p>
          <a:p>
            <a:r>
              <a:rPr lang="es-ES" sz="1000" dirty="0"/>
              <a:t>	</a:t>
            </a:r>
            <a:r>
              <a:rPr lang="es-ES" sz="1000" dirty="0" err="1"/>
              <a:t>float</a:t>
            </a:r>
            <a:r>
              <a:rPr lang="es-ES" sz="1000" dirty="0"/>
              <a:t> </a:t>
            </a:r>
            <a:r>
              <a:rPr lang="es-ES" sz="1000" dirty="0" err="1"/>
              <a:t>deriv_term</a:t>
            </a:r>
            <a:r>
              <a:rPr lang="es-ES" sz="1000" dirty="0"/>
              <a:t>;</a:t>
            </a:r>
          </a:p>
          <a:p>
            <a:r>
              <a:rPr lang="es-ES" sz="1000" dirty="0"/>
              <a:t>	</a:t>
            </a:r>
            <a:r>
              <a:rPr lang="es-ES" sz="1000" dirty="0" err="1"/>
              <a:t>float</a:t>
            </a:r>
            <a:r>
              <a:rPr lang="es-ES" sz="1000" dirty="0"/>
              <a:t> </a:t>
            </a:r>
            <a:r>
              <a:rPr lang="es-ES" sz="1000" dirty="0" err="1"/>
              <a:t>sum_terms</a:t>
            </a:r>
            <a:r>
              <a:rPr lang="es-ES" sz="1000" dirty="0"/>
              <a:t>;</a:t>
            </a:r>
          </a:p>
          <a:p>
            <a:r>
              <a:rPr lang="es-ES" sz="1000" dirty="0"/>
              <a:t>	</a:t>
            </a:r>
            <a:r>
              <a:rPr lang="es-ES" sz="1000" dirty="0" err="1"/>
              <a:t>int</a:t>
            </a:r>
            <a:r>
              <a:rPr lang="es-ES" sz="1000" dirty="0"/>
              <a:t> </a:t>
            </a:r>
            <a:r>
              <a:rPr lang="es-ES" sz="1000" dirty="0" err="1"/>
              <a:t>velocity</a:t>
            </a:r>
            <a:r>
              <a:rPr lang="es-ES" sz="1000" dirty="0"/>
              <a:t>;</a:t>
            </a:r>
          </a:p>
          <a:p>
            <a:r>
              <a:rPr lang="es-ES" sz="1000" dirty="0"/>
              <a:t>	</a:t>
            </a:r>
            <a:r>
              <a:rPr lang="es-ES" sz="1000" dirty="0" err="1"/>
              <a:t>prop_term</a:t>
            </a:r>
            <a:r>
              <a:rPr lang="es-ES" sz="1000" dirty="0"/>
              <a:t> = 0;</a:t>
            </a:r>
          </a:p>
          <a:p>
            <a:r>
              <a:rPr lang="es-ES" sz="1000" dirty="0"/>
              <a:t>	</a:t>
            </a:r>
            <a:r>
              <a:rPr lang="es-ES" sz="1000" dirty="0" err="1"/>
              <a:t>integ_term</a:t>
            </a:r>
            <a:r>
              <a:rPr lang="es-ES" sz="1000" dirty="0"/>
              <a:t> = 0;</a:t>
            </a:r>
          </a:p>
          <a:p>
            <a:r>
              <a:rPr lang="es-ES" sz="1000" dirty="0"/>
              <a:t>	</a:t>
            </a:r>
            <a:r>
              <a:rPr lang="es-ES" sz="1000" dirty="0" err="1"/>
              <a:t>deriv_term</a:t>
            </a:r>
            <a:r>
              <a:rPr lang="es-ES" sz="1000" dirty="0"/>
              <a:t> = 0;</a:t>
            </a:r>
          </a:p>
          <a:p>
            <a:r>
              <a:rPr lang="es-ES" sz="1000" dirty="0"/>
              <a:t>	</a:t>
            </a:r>
            <a:r>
              <a:rPr lang="es-ES" sz="1000" dirty="0" err="1"/>
              <a:t>sum_terms</a:t>
            </a:r>
            <a:r>
              <a:rPr lang="es-ES" sz="1000" dirty="0"/>
              <a:t> = 0;</a:t>
            </a:r>
          </a:p>
          <a:p>
            <a:r>
              <a:rPr lang="es-ES" sz="1000" dirty="0"/>
              <a:t>	</a:t>
            </a:r>
          </a:p>
          <a:p>
            <a:endParaRPr lang="es-ES" sz="1000" dirty="0"/>
          </a:p>
          <a:p>
            <a:endParaRPr lang="es-ES" sz="1000" dirty="0"/>
          </a:p>
          <a:p>
            <a:r>
              <a:rPr lang="es-ES" sz="1000" dirty="0"/>
              <a:t>	// </a:t>
            </a:r>
            <a:r>
              <a:rPr lang="es-ES" sz="1000" dirty="0" err="1"/>
              <a:t>Integeral</a:t>
            </a:r>
            <a:r>
              <a:rPr lang="es-ES" sz="1000" dirty="0"/>
              <a:t> </a:t>
            </a:r>
            <a:r>
              <a:rPr lang="es-ES" sz="1000" dirty="0" err="1"/>
              <a:t>term</a:t>
            </a:r>
            <a:r>
              <a:rPr lang="es-ES" sz="1000" dirty="0"/>
              <a:t> </a:t>
            </a:r>
            <a:r>
              <a:rPr lang="es-ES" sz="1000" dirty="0" err="1"/>
              <a:t>calc</a:t>
            </a:r>
            <a:r>
              <a:rPr lang="es-ES" sz="1000" dirty="0"/>
              <a:t> of PID</a:t>
            </a:r>
          </a:p>
          <a:p>
            <a:r>
              <a:rPr lang="es-ES" sz="1000" dirty="0"/>
              <a:t>	</a:t>
            </a:r>
            <a:r>
              <a:rPr lang="es-ES" sz="1000" dirty="0" err="1"/>
              <a:t>if</a:t>
            </a:r>
            <a:r>
              <a:rPr lang="es-ES" sz="1000" dirty="0"/>
              <a:t> (</a:t>
            </a:r>
            <a:r>
              <a:rPr lang="es-ES" sz="1000" dirty="0" err="1"/>
              <a:t>ki</a:t>
            </a:r>
            <a:r>
              <a:rPr lang="es-ES" sz="1000" dirty="0"/>
              <a:t> != 0) {</a:t>
            </a:r>
          </a:p>
          <a:p>
            <a:r>
              <a:rPr lang="es-ES" sz="1000" dirty="0"/>
              <a:t>		</a:t>
            </a:r>
            <a:r>
              <a:rPr lang="es-ES" sz="1000" dirty="0" err="1"/>
              <a:t>pid_sum_error</a:t>
            </a:r>
            <a:r>
              <a:rPr lang="es-ES" sz="1000" dirty="0"/>
              <a:t> += error1;</a:t>
            </a:r>
          </a:p>
          <a:p>
            <a:r>
              <a:rPr lang="es-ES" sz="1000" dirty="0"/>
              <a:t>		</a:t>
            </a:r>
            <a:r>
              <a:rPr lang="es-ES" sz="1000" dirty="0" err="1"/>
              <a:t>integ_term</a:t>
            </a:r>
            <a:r>
              <a:rPr lang="es-ES" sz="1000" dirty="0"/>
              <a:t> = </a:t>
            </a:r>
            <a:r>
              <a:rPr lang="es-ES" sz="1000" dirty="0" err="1"/>
              <a:t>ki</a:t>
            </a:r>
            <a:r>
              <a:rPr lang="es-ES" sz="1000" dirty="0"/>
              <a:t>*(</a:t>
            </a:r>
            <a:r>
              <a:rPr lang="es-ES" sz="1000" dirty="0" err="1"/>
              <a:t>float</a:t>
            </a:r>
            <a:r>
              <a:rPr lang="es-ES" sz="1000" dirty="0"/>
              <a:t>)</a:t>
            </a:r>
            <a:r>
              <a:rPr lang="es-ES" sz="1000" dirty="0" err="1"/>
              <a:t>pid_sum_error</a:t>
            </a:r>
            <a:r>
              <a:rPr lang="es-ES" sz="1000" dirty="0"/>
              <a:t>;</a:t>
            </a:r>
          </a:p>
          <a:p>
            <a:r>
              <a:rPr lang="es-ES" sz="1000" dirty="0"/>
              <a:t>		</a:t>
            </a:r>
            <a:r>
              <a:rPr lang="es-ES" sz="1000" dirty="0" err="1"/>
              <a:t>sum_terms</a:t>
            </a:r>
            <a:r>
              <a:rPr lang="es-ES" sz="1000" dirty="0"/>
              <a:t> += </a:t>
            </a:r>
            <a:r>
              <a:rPr lang="es-ES" sz="1000" dirty="0" err="1"/>
              <a:t>integ_term</a:t>
            </a:r>
            <a:r>
              <a:rPr lang="es-ES" sz="1000" dirty="0"/>
              <a:t>;</a:t>
            </a:r>
          </a:p>
          <a:p>
            <a:r>
              <a:rPr lang="es-ES" sz="1000" dirty="0"/>
              <a:t>	}</a:t>
            </a:r>
          </a:p>
          <a:p>
            <a:endParaRPr lang="es-ES" sz="1000" dirty="0"/>
          </a:p>
          <a:p>
            <a:r>
              <a:rPr lang="es-ES" sz="1000" dirty="0"/>
              <a:t>	// </a:t>
            </a:r>
            <a:r>
              <a:rPr lang="es-ES" sz="1000" dirty="0" err="1"/>
              <a:t>Derivative</a:t>
            </a:r>
            <a:r>
              <a:rPr lang="es-ES" sz="1000" dirty="0"/>
              <a:t> </a:t>
            </a:r>
            <a:r>
              <a:rPr lang="es-ES" sz="1000" dirty="0" err="1"/>
              <a:t>term</a:t>
            </a:r>
            <a:r>
              <a:rPr lang="es-ES" sz="1000" dirty="0"/>
              <a:t> </a:t>
            </a:r>
            <a:r>
              <a:rPr lang="es-ES" sz="1000" dirty="0" err="1"/>
              <a:t>calc</a:t>
            </a:r>
            <a:r>
              <a:rPr lang="es-ES" sz="1000" dirty="0"/>
              <a:t> of PID</a:t>
            </a:r>
          </a:p>
          <a:p>
            <a:r>
              <a:rPr lang="es-ES" sz="1000" dirty="0"/>
              <a:t>	</a:t>
            </a:r>
            <a:r>
              <a:rPr lang="es-ES" sz="1000" dirty="0" err="1"/>
              <a:t>if</a:t>
            </a:r>
            <a:r>
              <a:rPr lang="es-ES" sz="1000" dirty="0"/>
              <a:t> (</a:t>
            </a:r>
            <a:r>
              <a:rPr lang="es-ES" sz="1000" dirty="0" err="1"/>
              <a:t>kd</a:t>
            </a:r>
            <a:r>
              <a:rPr lang="es-ES" sz="1000" dirty="0"/>
              <a:t> != 0) {</a:t>
            </a:r>
          </a:p>
          <a:p>
            <a:r>
              <a:rPr lang="es-ES" sz="1000" dirty="0"/>
              <a:t>		</a:t>
            </a:r>
            <a:r>
              <a:rPr lang="es-ES" sz="1000" dirty="0" err="1"/>
              <a:t>deriv_term</a:t>
            </a:r>
            <a:r>
              <a:rPr lang="es-ES" sz="1000" dirty="0"/>
              <a:t> = </a:t>
            </a:r>
            <a:r>
              <a:rPr lang="es-ES" sz="1000" dirty="0" err="1"/>
              <a:t>kd</a:t>
            </a:r>
            <a:r>
              <a:rPr lang="es-ES" sz="1000" dirty="0"/>
              <a:t>*(</a:t>
            </a:r>
            <a:r>
              <a:rPr lang="es-ES" sz="1000" dirty="0" err="1"/>
              <a:t>float</a:t>
            </a:r>
            <a:r>
              <a:rPr lang="es-ES" sz="1000" dirty="0"/>
              <a:t>)(error1-pid_prev_error);</a:t>
            </a:r>
          </a:p>
          <a:p>
            <a:r>
              <a:rPr lang="es-ES" sz="1000" dirty="0"/>
              <a:t>		</a:t>
            </a:r>
            <a:r>
              <a:rPr lang="es-ES" sz="1000" dirty="0" err="1"/>
              <a:t>pid_prev_error</a:t>
            </a:r>
            <a:r>
              <a:rPr lang="es-ES" sz="1000" dirty="0"/>
              <a:t> = error1;</a:t>
            </a:r>
          </a:p>
          <a:p>
            <a:r>
              <a:rPr lang="es-ES" sz="1000" dirty="0"/>
              <a:t>		</a:t>
            </a:r>
            <a:r>
              <a:rPr lang="es-ES" sz="1000" dirty="0" err="1"/>
              <a:t>sum_terms</a:t>
            </a:r>
            <a:r>
              <a:rPr lang="es-ES" sz="1000" dirty="0"/>
              <a:t> += </a:t>
            </a:r>
            <a:r>
              <a:rPr lang="es-ES" sz="1000" dirty="0" err="1"/>
              <a:t>deriv_term</a:t>
            </a:r>
            <a:r>
              <a:rPr lang="es-ES" sz="1000" dirty="0"/>
              <a:t>;</a:t>
            </a:r>
          </a:p>
          <a:p>
            <a:r>
              <a:rPr lang="es-ES" sz="1000" dirty="0"/>
              <a:t>	}</a:t>
            </a:r>
          </a:p>
          <a:p>
            <a:endParaRPr lang="es-ES" sz="1000" dirty="0"/>
          </a:p>
          <a:p>
            <a:r>
              <a:rPr lang="es-ES" sz="1000" dirty="0"/>
              <a:t>	// </a:t>
            </a:r>
            <a:r>
              <a:rPr lang="es-ES" sz="1000" dirty="0" err="1"/>
              <a:t>Propotional</a:t>
            </a:r>
            <a:r>
              <a:rPr lang="es-ES" sz="1000" dirty="0"/>
              <a:t> </a:t>
            </a:r>
            <a:r>
              <a:rPr lang="es-ES" sz="1000" dirty="0" err="1"/>
              <a:t>term</a:t>
            </a:r>
            <a:r>
              <a:rPr lang="es-ES" sz="1000" dirty="0"/>
              <a:t> </a:t>
            </a:r>
            <a:r>
              <a:rPr lang="es-ES" sz="1000" dirty="0" err="1"/>
              <a:t>calc</a:t>
            </a:r>
            <a:r>
              <a:rPr lang="es-ES" sz="1000" dirty="0"/>
              <a:t> of PID</a:t>
            </a:r>
          </a:p>
          <a:p>
            <a:r>
              <a:rPr lang="es-ES" sz="1000" dirty="0"/>
              <a:t>	</a:t>
            </a:r>
            <a:r>
              <a:rPr lang="es-ES" sz="1000" dirty="0" err="1"/>
              <a:t>prop_term</a:t>
            </a:r>
            <a:r>
              <a:rPr lang="es-ES" sz="1000" dirty="0"/>
              <a:t> = </a:t>
            </a:r>
            <a:r>
              <a:rPr lang="es-ES" sz="1000" dirty="0" err="1"/>
              <a:t>kp</a:t>
            </a:r>
            <a:r>
              <a:rPr lang="es-ES" sz="1000" dirty="0"/>
              <a:t>*(</a:t>
            </a:r>
            <a:r>
              <a:rPr lang="es-ES" sz="1000" dirty="0" err="1"/>
              <a:t>float</a:t>
            </a:r>
            <a:r>
              <a:rPr lang="es-ES" sz="1000" dirty="0"/>
              <a:t>)error1;</a:t>
            </a:r>
          </a:p>
          <a:p>
            <a:r>
              <a:rPr lang="es-ES" sz="1000" dirty="0"/>
              <a:t>	</a:t>
            </a:r>
            <a:r>
              <a:rPr lang="es-ES" sz="1000" dirty="0" err="1"/>
              <a:t>sum_terms</a:t>
            </a:r>
            <a:r>
              <a:rPr lang="es-ES" sz="1000" dirty="0"/>
              <a:t> += </a:t>
            </a:r>
            <a:r>
              <a:rPr lang="es-ES" sz="1000" dirty="0" err="1"/>
              <a:t>prop_term</a:t>
            </a:r>
            <a:r>
              <a:rPr lang="es-ES" sz="1000" dirty="0"/>
              <a:t>;</a:t>
            </a:r>
          </a:p>
          <a:p>
            <a:endParaRPr lang="es-ES" sz="1000" dirty="0"/>
          </a:p>
          <a:p>
            <a:r>
              <a:rPr lang="es-ES" sz="1000" dirty="0"/>
              <a:t>	</a:t>
            </a:r>
            <a:r>
              <a:rPr lang="es-ES" sz="1000" dirty="0" err="1"/>
              <a:t>if</a:t>
            </a:r>
            <a:r>
              <a:rPr lang="es-ES" sz="1000" dirty="0"/>
              <a:t> (</a:t>
            </a:r>
            <a:r>
              <a:rPr lang="es-ES" sz="1000" dirty="0" err="1"/>
              <a:t>sum_terms</a:t>
            </a:r>
            <a:r>
              <a:rPr lang="es-ES" sz="1000" dirty="0"/>
              <a:t> &gt; </a:t>
            </a:r>
            <a:r>
              <a:rPr lang="es-ES" sz="1000" dirty="0" err="1"/>
              <a:t>max_motor_duty</a:t>
            </a:r>
            <a:r>
              <a:rPr lang="es-ES" sz="1000" dirty="0"/>
              <a:t>) { </a:t>
            </a:r>
            <a:r>
              <a:rPr lang="es-ES" sz="1000" dirty="0" err="1"/>
              <a:t>velocity</a:t>
            </a:r>
            <a:r>
              <a:rPr lang="es-ES" sz="1000" dirty="0"/>
              <a:t> = </a:t>
            </a:r>
            <a:r>
              <a:rPr lang="es-ES" sz="1000" dirty="0" err="1"/>
              <a:t>max_motor_duty</a:t>
            </a:r>
            <a:r>
              <a:rPr lang="es-ES" sz="1000" dirty="0"/>
              <a:t>; }</a:t>
            </a:r>
          </a:p>
          <a:p>
            <a:r>
              <a:rPr lang="es-ES" sz="1000" dirty="0"/>
              <a:t>	</a:t>
            </a:r>
            <a:r>
              <a:rPr lang="es-ES" sz="1000" dirty="0" err="1"/>
              <a:t>else</a:t>
            </a:r>
            <a:r>
              <a:rPr lang="es-ES" sz="1000" dirty="0"/>
              <a:t> { </a:t>
            </a:r>
            <a:r>
              <a:rPr lang="es-ES" sz="1000" dirty="0" err="1"/>
              <a:t>velocity</a:t>
            </a:r>
            <a:r>
              <a:rPr lang="es-ES" sz="1000" dirty="0"/>
              <a:t> = (</a:t>
            </a:r>
            <a:r>
              <a:rPr lang="es-ES" sz="1000" dirty="0" err="1"/>
              <a:t>int</a:t>
            </a:r>
            <a:r>
              <a:rPr lang="es-ES" sz="1000" dirty="0"/>
              <a:t>)</a:t>
            </a:r>
            <a:r>
              <a:rPr lang="es-ES" sz="1000" dirty="0" err="1"/>
              <a:t>sum_terms</a:t>
            </a:r>
            <a:r>
              <a:rPr lang="es-ES" sz="1000" dirty="0"/>
              <a:t>; }</a:t>
            </a:r>
          </a:p>
          <a:p>
            <a:endParaRPr lang="es-ES" sz="1000" dirty="0"/>
          </a:p>
          <a:p>
            <a:r>
              <a:rPr lang="es-ES" sz="1000" dirty="0"/>
              <a:t>  </a:t>
            </a:r>
            <a:r>
              <a:rPr lang="es-ES" sz="1000" dirty="0" err="1"/>
              <a:t>return</a:t>
            </a:r>
            <a:r>
              <a:rPr lang="es-ES" sz="1000" dirty="0"/>
              <a:t> </a:t>
            </a:r>
            <a:r>
              <a:rPr lang="es-ES" sz="1000" dirty="0" err="1"/>
              <a:t>velocity</a:t>
            </a:r>
            <a:r>
              <a:rPr lang="es-ES" sz="1000" dirty="0"/>
              <a:t>;</a:t>
            </a:r>
          </a:p>
          <a:p>
            <a:endParaRPr lang="es-ES" sz="1000" dirty="0"/>
          </a:p>
          <a:p>
            <a:r>
              <a:rPr lang="es-ES" sz="1000" dirty="0"/>
              <a:t>}</a:t>
            </a:r>
          </a:p>
        </p:txBody>
      </p:sp>
    </p:spTree>
    <p:extLst>
      <p:ext uri="{BB962C8B-B14F-4D97-AF65-F5344CB8AC3E}">
        <p14:creationId xmlns:p14="http://schemas.microsoft.com/office/powerpoint/2010/main" val="3773770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762000"/>
            <a:ext cx="8229600" cy="1066800"/>
          </a:xfrm>
        </p:spPr>
        <p:txBody>
          <a:bodyPr>
            <a:normAutofit/>
          </a:bodyPr>
          <a:lstStyle/>
          <a:p>
            <a:r>
              <a:rPr lang="es-ES" sz="3600" dirty="0" smtClean="0"/>
              <a:t>CONCLUSIONES</a:t>
            </a:r>
            <a:endParaRPr lang="es-ES" sz="3600" dirty="0"/>
          </a:p>
        </p:txBody>
      </p:sp>
      <p:sp>
        <p:nvSpPr>
          <p:cNvPr id="3" name="2 Marcador de contenido"/>
          <p:cNvSpPr>
            <a:spLocks noGrp="1"/>
          </p:cNvSpPr>
          <p:nvPr>
            <p:ph idx="1"/>
          </p:nvPr>
        </p:nvSpPr>
        <p:spPr>
          <a:xfrm>
            <a:off x="457200" y="1600200"/>
            <a:ext cx="8229600" cy="4325112"/>
          </a:xfrm>
        </p:spPr>
        <p:txBody>
          <a:bodyPr>
            <a:normAutofit fontScale="92500" lnSpcReduction="20000"/>
          </a:bodyPr>
          <a:lstStyle/>
          <a:p>
            <a:pPr marL="109728" indent="0">
              <a:buNone/>
            </a:pPr>
            <a:r>
              <a:rPr lang="es-EC" dirty="0"/>
              <a:t> </a:t>
            </a:r>
            <a:endParaRPr lang="es-ES" dirty="0"/>
          </a:p>
          <a:p>
            <a:pPr lvl="0" algn="just"/>
            <a:r>
              <a:rPr lang="es-EC" sz="1900" dirty="0" smtClean="0">
                <a:solidFill>
                  <a:schemeClr val="accent2">
                    <a:lumMod val="50000"/>
                  </a:schemeClr>
                </a:solidFill>
              </a:rPr>
              <a:t>Notamos en el desarrollo de este proyecto que existen dispositivos que a simple vista pueden resultar útiles para la realización del trabajo, pero que estudiando sobre los diferentes dispositivos encontramos los elementos necesarios.</a:t>
            </a:r>
            <a:endParaRPr lang="es-ES" sz="1900" dirty="0">
              <a:solidFill>
                <a:schemeClr val="accent2">
                  <a:lumMod val="50000"/>
                </a:schemeClr>
              </a:solidFill>
            </a:endParaRPr>
          </a:p>
          <a:p>
            <a:pPr marL="109728" lvl="0" indent="0">
              <a:buNone/>
            </a:pPr>
            <a:endParaRPr lang="es-ES" sz="1900" dirty="0">
              <a:solidFill>
                <a:schemeClr val="accent2">
                  <a:lumMod val="50000"/>
                </a:schemeClr>
              </a:solidFill>
            </a:endParaRPr>
          </a:p>
          <a:p>
            <a:pPr algn="just"/>
            <a:r>
              <a:rPr lang="es-EC" sz="1900" dirty="0">
                <a:solidFill>
                  <a:schemeClr val="accent2">
                    <a:lumMod val="50000"/>
                  </a:schemeClr>
                </a:solidFill>
              </a:rPr>
              <a:t>Al momento de escribir el programa pudimos concluir que es necesario saber palabras </a:t>
            </a:r>
            <a:r>
              <a:rPr lang="es-EC" sz="1900" dirty="0" smtClean="0">
                <a:solidFill>
                  <a:schemeClr val="accent2">
                    <a:lumMod val="50000"/>
                  </a:schemeClr>
                </a:solidFill>
              </a:rPr>
              <a:t>del </a:t>
            </a:r>
            <a:r>
              <a:rPr lang="es-EC" sz="1900" dirty="0">
                <a:solidFill>
                  <a:schemeClr val="accent2">
                    <a:lumMod val="50000"/>
                  </a:schemeClr>
                </a:solidFill>
              </a:rPr>
              <a:t>lenguaje de programación que se está usando para poder escribir el código, porque se puede tener claro el algoritmo pero no  se puede plasmar la idea con un código si no se conoce aquellas palabras claves del </a:t>
            </a:r>
            <a:r>
              <a:rPr lang="es-EC" sz="1900" dirty="0" smtClean="0">
                <a:solidFill>
                  <a:schemeClr val="accent2">
                    <a:lumMod val="50000"/>
                  </a:schemeClr>
                </a:solidFill>
              </a:rPr>
              <a:t>lenguaje.</a:t>
            </a:r>
          </a:p>
          <a:p>
            <a:pPr marL="109728" indent="0">
              <a:buNone/>
            </a:pPr>
            <a:endParaRPr lang="es-EC" sz="1900" dirty="0">
              <a:solidFill>
                <a:schemeClr val="accent2">
                  <a:lumMod val="50000"/>
                </a:schemeClr>
              </a:solidFill>
            </a:endParaRPr>
          </a:p>
          <a:p>
            <a:pPr algn="just"/>
            <a:r>
              <a:rPr lang="es-EC" sz="1900" dirty="0" smtClean="0">
                <a:solidFill>
                  <a:schemeClr val="accent2">
                    <a:lumMod val="50000"/>
                  </a:schemeClr>
                </a:solidFill>
              </a:rPr>
              <a:t>Se concluye que es importante desarrollar la programación en base a al análisis previo de los principios de funcionamiento de cada elemento que participa en el proyecto porque de esta manera no tendremos inconvenientes ni contratiempos que perjudiquen la realización del mismo.</a:t>
            </a:r>
          </a:p>
          <a:p>
            <a:pPr algn="just"/>
            <a:endParaRPr lang="es-EC" dirty="0">
              <a:solidFill>
                <a:schemeClr val="accent2">
                  <a:lumMod val="50000"/>
                </a:schemeClr>
              </a:solidFill>
            </a:endParaRPr>
          </a:p>
          <a:p>
            <a:endParaRPr lang="es-ES" dirty="0">
              <a:solidFill>
                <a:schemeClr val="accent2">
                  <a:lumMod val="50000"/>
                </a:schemeClr>
              </a:solidFill>
            </a:endParaRPr>
          </a:p>
        </p:txBody>
      </p:sp>
    </p:spTree>
    <p:extLst>
      <p:ext uri="{BB962C8B-B14F-4D97-AF65-F5344CB8AC3E}">
        <p14:creationId xmlns:p14="http://schemas.microsoft.com/office/powerpoint/2010/main" val="3400846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RECOMENDACIONES</a:t>
            </a:r>
            <a:endParaRPr lang="es-ES" sz="3200" dirty="0"/>
          </a:p>
        </p:txBody>
      </p:sp>
      <p:sp>
        <p:nvSpPr>
          <p:cNvPr id="3" name="2 Marcador de contenido"/>
          <p:cNvSpPr>
            <a:spLocks noGrp="1"/>
          </p:cNvSpPr>
          <p:nvPr>
            <p:ph idx="1"/>
          </p:nvPr>
        </p:nvSpPr>
        <p:spPr/>
        <p:txBody>
          <a:bodyPr>
            <a:normAutofit fontScale="92500"/>
          </a:bodyPr>
          <a:lstStyle/>
          <a:p>
            <a:pPr lvl="0" algn="just"/>
            <a:r>
              <a:rPr lang="es-EC" dirty="0" smtClean="0">
                <a:solidFill>
                  <a:schemeClr val="accent2">
                    <a:lumMod val="50000"/>
                  </a:schemeClr>
                </a:solidFill>
              </a:rPr>
              <a:t>Es recomendable revisar </a:t>
            </a:r>
            <a:r>
              <a:rPr lang="es-EC" dirty="0">
                <a:solidFill>
                  <a:schemeClr val="accent2">
                    <a:lumMod val="50000"/>
                  </a:schemeClr>
                </a:solidFill>
              </a:rPr>
              <a:t>y comprobar que el hardware a utilizar se encuentre  en buen estado interna y externamente internamente</a:t>
            </a:r>
            <a:r>
              <a:rPr lang="es-EC" dirty="0" smtClean="0">
                <a:solidFill>
                  <a:schemeClr val="accent2">
                    <a:lumMod val="50000"/>
                  </a:schemeClr>
                </a:solidFill>
              </a:rPr>
              <a:t>.</a:t>
            </a:r>
            <a:endParaRPr lang="es-ES" dirty="0">
              <a:solidFill>
                <a:schemeClr val="accent2">
                  <a:lumMod val="50000"/>
                </a:schemeClr>
              </a:solidFill>
            </a:endParaRPr>
          </a:p>
          <a:p>
            <a:pPr lvl="0" algn="just"/>
            <a:r>
              <a:rPr lang="es-EC" dirty="0">
                <a:solidFill>
                  <a:schemeClr val="accent2">
                    <a:lumMod val="50000"/>
                  </a:schemeClr>
                </a:solidFill>
              </a:rPr>
              <a:t>Realizar antes de cualquier cosa, pruebas de cómo grabar el controlador y el uso del </a:t>
            </a:r>
            <a:r>
              <a:rPr lang="es-EC" dirty="0" smtClean="0">
                <a:solidFill>
                  <a:schemeClr val="accent2">
                    <a:lumMod val="50000"/>
                  </a:schemeClr>
                </a:solidFill>
              </a:rPr>
              <a:t>programador</a:t>
            </a:r>
            <a:endParaRPr lang="es-ES" dirty="0">
              <a:solidFill>
                <a:schemeClr val="accent2">
                  <a:lumMod val="50000"/>
                </a:schemeClr>
              </a:solidFill>
            </a:endParaRPr>
          </a:p>
          <a:p>
            <a:pPr lvl="0" algn="just"/>
            <a:r>
              <a:rPr lang="es-EC" dirty="0">
                <a:solidFill>
                  <a:schemeClr val="accent2">
                    <a:lumMod val="50000"/>
                  </a:schemeClr>
                </a:solidFill>
              </a:rPr>
              <a:t>Estudiar y comprobar si el hardware a utilizar es el apropiado para las acciones que se quiere </a:t>
            </a:r>
            <a:r>
              <a:rPr lang="es-EC" dirty="0" smtClean="0">
                <a:solidFill>
                  <a:schemeClr val="accent2">
                    <a:lumMod val="50000"/>
                  </a:schemeClr>
                </a:solidFill>
              </a:rPr>
              <a:t>realizar</a:t>
            </a:r>
            <a:endParaRPr lang="es-ES" dirty="0">
              <a:solidFill>
                <a:schemeClr val="accent2">
                  <a:lumMod val="50000"/>
                </a:schemeClr>
              </a:solidFill>
            </a:endParaRPr>
          </a:p>
          <a:p>
            <a:pPr lvl="0" algn="just"/>
            <a:r>
              <a:rPr lang="es-EC" dirty="0">
                <a:solidFill>
                  <a:schemeClr val="accent2">
                    <a:lumMod val="50000"/>
                  </a:schemeClr>
                </a:solidFill>
              </a:rPr>
              <a:t>Escoger una estructura </a:t>
            </a:r>
            <a:r>
              <a:rPr lang="es-EC" dirty="0" smtClean="0">
                <a:solidFill>
                  <a:schemeClr val="accent2">
                    <a:lumMod val="50000"/>
                  </a:schemeClr>
                </a:solidFill>
              </a:rPr>
              <a:t>física </a:t>
            </a:r>
            <a:r>
              <a:rPr lang="es-EC" dirty="0">
                <a:solidFill>
                  <a:schemeClr val="accent2">
                    <a:lumMod val="50000"/>
                  </a:schemeClr>
                </a:solidFill>
              </a:rPr>
              <a:t>adecuada  a la dinámica del proyecto a </a:t>
            </a:r>
            <a:r>
              <a:rPr lang="es-EC" dirty="0" smtClean="0">
                <a:solidFill>
                  <a:schemeClr val="accent2">
                    <a:lumMod val="50000"/>
                  </a:schemeClr>
                </a:solidFill>
              </a:rPr>
              <a:t>ejecutar.</a:t>
            </a:r>
            <a:endParaRPr lang="es-ES" dirty="0">
              <a:solidFill>
                <a:schemeClr val="accent2">
                  <a:lumMod val="50000"/>
                </a:schemeClr>
              </a:solidFill>
            </a:endParaRPr>
          </a:p>
          <a:p>
            <a:pPr algn="just"/>
            <a:endParaRPr lang="es-ES" dirty="0"/>
          </a:p>
        </p:txBody>
      </p:sp>
    </p:spTree>
    <p:extLst>
      <p:ext uri="{BB962C8B-B14F-4D97-AF65-F5344CB8AC3E}">
        <p14:creationId xmlns:p14="http://schemas.microsoft.com/office/powerpoint/2010/main" val="343808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4400"/>
            <a:ext cx="8229600" cy="1066800"/>
          </a:xfrm>
        </p:spPr>
        <p:txBody>
          <a:bodyPr>
            <a:normAutofit/>
          </a:bodyPr>
          <a:lstStyle/>
          <a:p>
            <a:pPr algn="ctr"/>
            <a:r>
              <a:rPr lang="es-EC" sz="3600" b="1" dirty="0" smtClean="0">
                <a:effectLst>
                  <a:outerShdw blurRad="38100" dist="38100" dir="2700000" algn="tl">
                    <a:srgbClr val="000000">
                      <a:alpha val="43137"/>
                    </a:srgbClr>
                  </a:outerShdw>
                </a:effectLst>
              </a:rPr>
              <a:t>INTRODUCCIÓN</a:t>
            </a:r>
            <a:endParaRPr lang="es-EC" sz="3600" b="1" dirty="0">
              <a:effectLst>
                <a:outerShdw blurRad="38100" dist="38100" dir="2700000" algn="tl">
                  <a:srgbClr val="000000">
                    <a:alpha val="43137"/>
                  </a:srgbClr>
                </a:outerShdw>
              </a:effectLst>
            </a:endParaRPr>
          </a:p>
        </p:txBody>
      </p:sp>
      <p:pic>
        <p:nvPicPr>
          <p:cNvPr id="3074" name="Imagen 14"/>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3124200" y="2667000"/>
            <a:ext cx="3309464" cy="3172629"/>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2 Marcador de contenido"/>
          <p:cNvSpPr>
            <a:spLocks noGrp="1"/>
          </p:cNvSpPr>
          <p:nvPr>
            <p:ph idx="1"/>
          </p:nvPr>
        </p:nvSpPr>
        <p:spPr>
          <a:xfrm>
            <a:off x="381000" y="2133600"/>
            <a:ext cx="8229600" cy="4325112"/>
          </a:xfrm>
        </p:spPr>
        <p:txBody>
          <a:bodyPr>
            <a:noAutofit/>
          </a:bodyPr>
          <a:lstStyle/>
          <a:p>
            <a:pPr algn="just">
              <a:buNone/>
            </a:pPr>
            <a:r>
              <a:rPr lang="es-EC" sz="2400" dirty="0" smtClean="0"/>
              <a:t>	</a:t>
            </a:r>
            <a:r>
              <a:rPr lang="es-EC" sz="2400" dirty="0" smtClean="0">
                <a:solidFill>
                  <a:schemeClr val="tx2">
                    <a:lumMod val="50000"/>
                  </a:schemeClr>
                </a:solidFill>
              </a:rPr>
              <a:t>Nuestro proyecto tiene como objetivo la construcción de un Péndulo Invertido usando un controlador Pololu poniendo en práctica los conceptos fundamentales del Control Automático Moderno. Uno de ellos, el controlador PID (Proporcional Integral Derivativo)</a:t>
            </a:r>
            <a:r>
              <a:rPr lang="en-US" sz="2400" dirty="0" smtClean="0">
                <a:solidFill>
                  <a:schemeClr val="tx2">
                    <a:lumMod val="50000"/>
                  </a:schemeClr>
                </a:solidFill>
              </a:rPr>
              <a:t>.  </a:t>
            </a:r>
            <a:r>
              <a:rPr lang="es-EC" sz="2400" dirty="0" smtClean="0">
                <a:solidFill>
                  <a:schemeClr val="tx2">
                    <a:lumMod val="50000"/>
                  </a:schemeClr>
                </a:solidFill>
              </a:rPr>
              <a:t>Se utiliza el software AVR Studio4 con lenguaje de programación C para el desarrollo de los algoritmos del proyecto. El hardware ha sido enriquecido con elementos que nos permiten obtener los resultados deseados, entre los cuales destacamos al Microcontrolador y al acelerómetro.</a:t>
            </a:r>
            <a:endParaRPr lang="en-US" sz="2400" dirty="0" smtClean="0"/>
          </a:p>
          <a:p>
            <a:pPr algn="just">
              <a:buNone/>
            </a:pPr>
            <a:endParaRPr lang="es-ES" sz="2200" dirty="0" smtClean="0">
              <a:latin typeface="Lucida Sans Unicode" pitchFamily="34" charset="0"/>
              <a:cs typeface="Lucida Sans Unicode"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lum bright="70000" contrast="-70000"/>
          </a:blip>
          <a:srcRect l="33475" t="12991" r="33390" b="9262"/>
          <a:stretch>
            <a:fillRect/>
          </a:stretch>
        </p:blipFill>
        <p:spPr bwMode="auto">
          <a:xfrm>
            <a:off x="1752600" y="838200"/>
            <a:ext cx="5638800" cy="525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1 Título"/>
          <p:cNvSpPr>
            <a:spLocks noGrp="1"/>
          </p:cNvSpPr>
          <p:nvPr>
            <p:ph type="title"/>
          </p:nvPr>
        </p:nvSpPr>
        <p:spPr>
          <a:xfrm>
            <a:off x="457200" y="838200"/>
            <a:ext cx="8229600" cy="914400"/>
          </a:xfrm>
        </p:spPr>
        <p:txBody>
          <a:bodyPr>
            <a:normAutofit/>
          </a:bodyPr>
          <a:lstStyle/>
          <a:p>
            <a:pPr algn="ctr"/>
            <a:r>
              <a:rPr lang="es-EC" sz="3600" b="1" dirty="0" smtClean="0">
                <a:effectLst>
                  <a:outerShdw blurRad="38100" dist="38100" dir="2700000" algn="tl">
                    <a:srgbClr val="000000">
                      <a:alpha val="43137"/>
                    </a:srgbClr>
                  </a:outerShdw>
                </a:effectLst>
              </a:rPr>
              <a:t>DESCRIPCIÓN GENERAL </a:t>
            </a:r>
            <a:endParaRPr lang="es-EC" sz="3600"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828800"/>
            <a:ext cx="8229600" cy="4325112"/>
          </a:xfrm>
        </p:spPr>
        <p:txBody>
          <a:bodyPr>
            <a:normAutofit/>
          </a:bodyPr>
          <a:lstStyle/>
          <a:p>
            <a:pPr>
              <a:buNone/>
            </a:pPr>
            <a:endParaRPr lang="es-EC" sz="2400" dirty="0" smtClean="0">
              <a:solidFill>
                <a:prstClr val="black"/>
              </a:solidFill>
              <a:latin typeface="Lucida Sans Unicode"/>
            </a:endParaRPr>
          </a:p>
          <a:p>
            <a:pPr algn="just">
              <a:spcBef>
                <a:spcPts val="400"/>
              </a:spcBef>
              <a:buClr>
                <a:srgbClr val="2DA2BF"/>
              </a:buClr>
              <a:buSzPct val="68000"/>
              <a:buFont typeface="Wingdings" pitchFamily="2" charset="2"/>
              <a:buChar char="q"/>
            </a:pPr>
            <a:r>
              <a:rPr lang="es-EC" sz="2400" dirty="0" smtClean="0">
                <a:solidFill>
                  <a:schemeClr val="tx2">
                    <a:lumMod val="75000"/>
                  </a:schemeClr>
                </a:solidFill>
              </a:rPr>
              <a:t>	</a:t>
            </a:r>
            <a:r>
              <a:rPr lang="es-EC" sz="2000" b="1" dirty="0" smtClean="0">
                <a:solidFill>
                  <a:schemeClr val="tx2">
                    <a:lumMod val="75000"/>
                  </a:schemeClr>
                </a:solidFill>
              </a:rPr>
              <a:t>ANTECEDENTES</a:t>
            </a:r>
          </a:p>
          <a:p>
            <a:pPr algn="just">
              <a:spcBef>
                <a:spcPts val="400"/>
              </a:spcBef>
              <a:buClr>
                <a:srgbClr val="2DA2BF"/>
              </a:buClr>
              <a:buSzPct val="68000"/>
              <a:buNone/>
            </a:pPr>
            <a:r>
              <a:rPr lang="es-EC" sz="2400" dirty="0" smtClean="0">
                <a:solidFill>
                  <a:schemeClr val="tx2">
                    <a:lumMod val="75000"/>
                  </a:schemeClr>
                </a:solidFill>
              </a:rPr>
              <a:t>	Para aportar con nuevas ideas y  técnicas de control se ha usado el concepto del Péndulo Invertido, ya que este dispositivo es un ejemplo clásico del Control Automático Moderno. Sus aplicaciones son muy variadas, en su forma más básica tiene como principal utilidad las aplicaciones didácticas, aunque al agregarse a otros sistemas, el péndulo invertido es utilizado para aplicaciones que incluyen hasta la reproducción de la manera como los humanos caminamos.</a:t>
            </a:r>
            <a:endParaRPr lang="es-EC" sz="2400" dirty="0" smtClean="0">
              <a:solidFill>
                <a:schemeClr val="tx2">
                  <a:lumMod val="75000"/>
                </a:schemeClr>
              </a:solidFill>
              <a:latin typeface="Lucida Sans Unicode"/>
            </a:endParaRPr>
          </a:p>
          <a:p>
            <a:pPr lvl="0" algn="just">
              <a:spcBef>
                <a:spcPts val="400"/>
              </a:spcBef>
              <a:buClr>
                <a:srgbClr val="2DA2BF"/>
              </a:buClr>
              <a:buSzPct val="68000"/>
              <a:buFont typeface="Wingdings 3"/>
              <a:buChar char=""/>
            </a:pPr>
            <a:endParaRPr lang="es-EC" sz="2700" dirty="0" smtClean="0">
              <a:solidFill>
                <a:prstClr val="black"/>
              </a:solidFill>
              <a:latin typeface="Lucida Sans Unicode"/>
            </a:endParaRPr>
          </a:p>
          <a:p>
            <a:endParaRPr lang="es-EC"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019800" y="2362200"/>
            <a:ext cx="2209800" cy="304800"/>
          </a:xfrm>
        </p:spPr>
        <p:txBody>
          <a:bodyPr>
            <a:normAutofit fontScale="90000"/>
          </a:bodyPr>
          <a:lstStyle/>
          <a:p>
            <a:r>
              <a:rPr lang="es-EC" dirty="0" smtClean="0"/>
              <a:t>  Péndulo de Furuta</a:t>
            </a:r>
            <a:endParaRPr lang="es-EC" dirty="0"/>
          </a:p>
        </p:txBody>
      </p:sp>
      <p:sp>
        <p:nvSpPr>
          <p:cNvPr id="3" name="2 Marcador de contenido"/>
          <p:cNvSpPr>
            <a:spLocks noGrp="1"/>
          </p:cNvSpPr>
          <p:nvPr>
            <p:ph sz="half" idx="1"/>
          </p:nvPr>
        </p:nvSpPr>
        <p:spPr>
          <a:xfrm>
            <a:off x="152400" y="1005840"/>
            <a:ext cx="5102352" cy="5852160"/>
          </a:xfrm>
        </p:spPr>
        <p:txBody>
          <a:bodyPr>
            <a:normAutofit/>
          </a:bodyPr>
          <a:lstStyle/>
          <a:p>
            <a:pPr algn="just"/>
            <a:r>
              <a:rPr lang="es-EC" sz="2200" dirty="0" smtClean="0">
                <a:solidFill>
                  <a:schemeClr val="tx2">
                    <a:lumMod val="75000"/>
                  </a:schemeClr>
                </a:solidFill>
              </a:rPr>
              <a:t>El primer Péndulo Invertido fue construido por los años 70</a:t>
            </a:r>
          </a:p>
          <a:p>
            <a:pPr algn="just"/>
            <a:endParaRPr lang="es-EC" sz="2200" dirty="0" smtClean="0">
              <a:solidFill>
                <a:schemeClr val="tx2">
                  <a:lumMod val="75000"/>
                </a:schemeClr>
              </a:solidFill>
            </a:endParaRPr>
          </a:p>
          <a:p>
            <a:pPr algn="just"/>
            <a:r>
              <a:rPr lang="es-EC" sz="2200" dirty="0" smtClean="0">
                <a:solidFill>
                  <a:schemeClr val="tx2">
                    <a:lumMod val="75000"/>
                  </a:schemeClr>
                </a:solidFill>
              </a:rPr>
              <a:t>Existe el modelo llamado el </a:t>
            </a:r>
            <a:r>
              <a:rPr lang="es-EC" sz="2200" b="1" dirty="0" smtClean="0">
                <a:solidFill>
                  <a:schemeClr val="tx2">
                    <a:lumMod val="75000"/>
                  </a:schemeClr>
                </a:solidFill>
              </a:rPr>
              <a:t>péndulo de Furuta</a:t>
            </a:r>
            <a:r>
              <a:rPr lang="es-EC" sz="2200" dirty="0" smtClean="0">
                <a:solidFill>
                  <a:schemeClr val="tx2">
                    <a:lumMod val="75000"/>
                  </a:schemeClr>
                </a:solidFill>
              </a:rPr>
              <a:t>, diseñado por el Dr. K. Furuta.</a:t>
            </a:r>
          </a:p>
          <a:p>
            <a:pPr algn="just"/>
            <a:endParaRPr lang="es-EC" sz="2200" dirty="0" smtClean="0">
              <a:solidFill>
                <a:schemeClr val="tx2">
                  <a:lumMod val="75000"/>
                </a:schemeClr>
              </a:solidFill>
            </a:endParaRPr>
          </a:p>
          <a:p>
            <a:pPr algn="just"/>
            <a:r>
              <a:rPr lang="es-EC" sz="2200" dirty="0" smtClean="0">
                <a:solidFill>
                  <a:schemeClr val="tx2">
                    <a:lumMod val="75000"/>
                  </a:schemeClr>
                </a:solidFill>
              </a:rPr>
              <a:t>Otro modelo frecuentemente utilizado es el de </a:t>
            </a:r>
            <a:r>
              <a:rPr lang="es-EC" sz="2200" b="1" dirty="0" smtClean="0">
                <a:solidFill>
                  <a:schemeClr val="tx2">
                    <a:lumMod val="75000"/>
                  </a:schemeClr>
                </a:solidFill>
              </a:rPr>
              <a:t>Mori</a:t>
            </a:r>
            <a:r>
              <a:rPr lang="es-EC" sz="2200" dirty="0" smtClean="0">
                <a:solidFill>
                  <a:schemeClr val="tx2">
                    <a:lumMod val="75000"/>
                  </a:schemeClr>
                </a:solidFill>
              </a:rPr>
              <a:t>, conocido también como péndulo-carretilla.</a:t>
            </a:r>
          </a:p>
          <a:p>
            <a:pPr algn="just"/>
            <a:endParaRPr lang="es-EC" sz="2200" dirty="0" smtClean="0">
              <a:solidFill>
                <a:schemeClr val="tx2">
                  <a:lumMod val="75000"/>
                </a:schemeClr>
              </a:solidFill>
            </a:endParaRPr>
          </a:p>
          <a:p>
            <a:pPr algn="just"/>
            <a:r>
              <a:rPr lang="es-EC" sz="2200" dirty="0" smtClean="0">
                <a:solidFill>
                  <a:schemeClr val="tx2">
                    <a:lumMod val="75000"/>
                  </a:schemeClr>
                </a:solidFill>
              </a:rPr>
              <a:t>El péndulo  de </a:t>
            </a:r>
            <a:r>
              <a:rPr lang="es-EC" sz="2200" b="1" dirty="0" smtClean="0">
                <a:solidFill>
                  <a:schemeClr val="tx2">
                    <a:lumMod val="75000"/>
                  </a:schemeClr>
                </a:solidFill>
              </a:rPr>
              <a:t>Microchip</a:t>
            </a:r>
            <a:r>
              <a:rPr lang="es-EC" sz="2200" dirty="0" smtClean="0">
                <a:solidFill>
                  <a:schemeClr val="tx2">
                    <a:lumMod val="75000"/>
                  </a:schemeClr>
                </a:solidFill>
              </a:rPr>
              <a:t> que se denomina</a:t>
            </a:r>
            <a:r>
              <a:rPr lang="es-EC" sz="2200" b="1" dirty="0" smtClean="0"/>
              <a:t> </a:t>
            </a:r>
            <a:r>
              <a:rPr lang="es-EC" sz="2200" dirty="0" smtClean="0">
                <a:solidFill>
                  <a:schemeClr val="tx2">
                    <a:lumMod val="75000"/>
                  </a:schemeClr>
                </a:solidFill>
              </a:rPr>
              <a:t>Péndulo Invertido con movimiento rotacional.</a:t>
            </a:r>
            <a:endParaRPr lang="es-EC" sz="2200" dirty="0">
              <a:solidFill>
                <a:schemeClr val="tx2">
                  <a:lumMod val="75000"/>
                </a:schemeClr>
              </a:solidFill>
            </a:endParaRPr>
          </a:p>
        </p:txBody>
      </p:sp>
      <p:pic>
        <p:nvPicPr>
          <p:cNvPr id="6" name="5 Imagen"/>
          <p:cNvPicPr/>
          <p:nvPr/>
        </p:nvPicPr>
        <p:blipFill>
          <a:blip r:embed="rId2" cstate="print"/>
          <a:srcRect l="16000" t="42556" r="58130" b="17472"/>
          <a:stretch>
            <a:fillRect/>
          </a:stretch>
        </p:blipFill>
        <p:spPr bwMode="auto">
          <a:xfrm>
            <a:off x="6019800" y="838200"/>
            <a:ext cx="2133600" cy="1447800"/>
          </a:xfrm>
          <a:prstGeom prst="rect">
            <a:avLst/>
          </a:prstGeom>
          <a:noFill/>
          <a:ln w="9525">
            <a:noFill/>
            <a:miter lim="800000"/>
            <a:headEnd/>
            <a:tailEnd/>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6 Imagen"/>
          <p:cNvPicPr/>
          <p:nvPr/>
        </p:nvPicPr>
        <p:blipFill>
          <a:blip r:embed="rId3" cstate="print"/>
          <a:srcRect l="33297" t="31118" r="39352" b="26822"/>
          <a:stretch>
            <a:fillRect/>
          </a:stretch>
        </p:blipFill>
        <p:spPr bwMode="auto">
          <a:xfrm>
            <a:off x="5943600" y="2743200"/>
            <a:ext cx="2286000" cy="1295400"/>
          </a:xfrm>
          <a:prstGeom prst="rect">
            <a:avLst/>
          </a:prstGeom>
          <a:noFill/>
          <a:ln w="9525">
            <a:noFill/>
            <a:miter lim="800000"/>
            <a:headEnd/>
            <a:tailEnd/>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8 Rectángulo"/>
          <p:cNvSpPr/>
          <p:nvPr/>
        </p:nvSpPr>
        <p:spPr>
          <a:xfrm>
            <a:off x="6248400" y="4114800"/>
            <a:ext cx="1803699" cy="338554"/>
          </a:xfrm>
          <a:prstGeom prst="rect">
            <a:avLst/>
          </a:prstGeom>
        </p:spPr>
        <p:txBody>
          <a:bodyPr wrap="none">
            <a:spAutoFit/>
          </a:bodyPr>
          <a:lstStyle/>
          <a:p>
            <a:r>
              <a:rPr lang="es-EC" sz="1600" b="1" dirty="0" smtClean="0">
                <a:solidFill>
                  <a:schemeClr val="tx2">
                    <a:lumMod val="75000"/>
                  </a:schemeClr>
                </a:solidFill>
                <a:latin typeface="+mj-lt"/>
              </a:rPr>
              <a:t>Péndulo de Mori </a:t>
            </a:r>
            <a:endParaRPr lang="es-EC" sz="1600" dirty="0">
              <a:solidFill>
                <a:schemeClr val="tx2">
                  <a:lumMod val="75000"/>
                </a:schemeClr>
              </a:solidFill>
              <a:latin typeface="+mj-lt"/>
            </a:endParaRPr>
          </a:p>
        </p:txBody>
      </p:sp>
      <p:pic>
        <p:nvPicPr>
          <p:cNvPr id="10" name="9 Imagen"/>
          <p:cNvPicPr/>
          <p:nvPr/>
        </p:nvPicPr>
        <p:blipFill>
          <a:blip r:embed="rId4" cstate="print"/>
          <a:srcRect l="33475" t="12991" r="36265" b="26203"/>
          <a:stretch>
            <a:fillRect/>
          </a:stretch>
        </p:blipFill>
        <p:spPr bwMode="auto">
          <a:xfrm>
            <a:off x="6172200" y="4572000"/>
            <a:ext cx="1828800" cy="1685925"/>
          </a:xfrm>
          <a:prstGeom prst="rect">
            <a:avLst/>
          </a:prstGeom>
          <a:noFill/>
          <a:ln w="9525">
            <a:noFill/>
            <a:miter lim="800000"/>
            <a:headEnd/>
            <a:tailEnd/>
          </a:ln>
          <a:effectLst>
            <a:glow rad="228600">
              <a:schemeClr val="accent1">
                <a:satMod val="175000"/>
                <a:alpha val="40000"/>
              </a:schemeClr>
            </a:glow>
            <a:outerShdw blurRad="184150" dist="241300" dir="11520000" sx="110000" sy="110000" algn="ctr">
              <a:srgbClr val="000000">
                <a:alpha val="18000"/>
              </a:srgbClr>
            </a:outerShdw>
          </a:effectLst>
        </p:spPr>
      </p:pic>
      <p:sp>
        <p:nvSpPr>
          <p:cNvPr id="11" name="10 CuadroTexto"/>
          <p:cNvSpPr txBox="1"/>
          <p:nvPr/>
        </p:nvSpPr>
        <p:spPr>
          <a:xfrm>
            <a:off x="5943600" y="6324600"/>
            <a:ext cx="2255746" cy="338554"/>
          </a:xfrm>
          <a:prstGeom prst="rect">
            <a:avLst/>
          </a:prstGeom>
          <a:noFill/>
        </p:spPr>
        <p:txBody>
          <a:bodyPr wrap="none" rtlCol="0">
            <a:spAutoFit/>
          </a:bodyPr>
          <a:lstStyle/>
          <a:p>
            <a:pPr lvl="0"/>
            <a:r>
              <a:rPr lang="es-EC" sz="1600" b="1" dirty="0" smtClean="0">
                <a:solidFill>
                  <a:srgbClr val="04617B">
                    <a:lumMod val="75000"/>
                  </a:srgbClr>
                </a:solidFill>
                <a:latin typeface="Trebuchet MS"/>
              </a:rPr>
              <a:t>Péndulo de Microchip</a:t>
            </a:r>
            <a:endParaRPr lang="es-EC" sz="1600" dirty="0">
              <a:solidFill>
                <a:srgbClr val="04617B">
                  <a:lumMod val="75000"/>
                </a:srgbClr>
              </a:solidFill>
              <a:latin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838200"/>
            <a:ext cx="8229600" cy="1066800"/>
          </a:xfrm>
        </p:spPr>
        <p:txBody>
          <a:bodyPr>
            <a:normAutofit/>
          </a:bodyPr>
          <a:lstStyle/>
          <a:p>
            <a:pPr algn="ctr"/>
            <a:r>
              <a:rPr lang="es-EC" sz="2800" b="1" dirty="0" smtClean="0"/>
              <a:t>DESCRIPCIÓN DEL PROYECTO</a:t>
            </a:r>
            <a:endParaRPr lang="es-EC" sz="2800" dirty="0"/>
          </a:p>
        </p:txBody>
      </p:sp>
      <p:sp>
        <p:nvSpPr>
          <p:cNvPr id="5" name="4 Marcador de contenido"/>
          <p:cNvSpPr>
            <a:spLocks noGrp="1"/>
          </p:cNvSpPr>
          <p:nvPr>
            <p:ph idx="1"/>
          </p:nvPr>
        </p:nvSpPr>
        <p:spPr>
          <a:xfrm>
            <a:off x="228600" y="2209800"/>
            <a:ext cx="4953000" cy="4904704"/>
          </a:xfrm>
        </p:spPr>
        <p:txBody>
          <a:bodyPr>
            <a:normAutofit/>
          </a:bodyPr>
          <a:lstStyle/>
          <a:p>
            <a:pPr algn="just">
              <a:buNone/>
            </a:pPr>
            <a:r>
              <a:rPr lang="es-ES" sz="2400" dirty="0" smtClean="0"/>
              <a:t>	</a:t>
            </a:r>
            <a:r>
              <a:rPr lang="es-ES" sz="2000" dirty="0" smtClean="0">
                <a:solidFill>
                  <a:schemeClr val="tx2">
                    <a:lumMod val="75000"/>
                  </a:schemeClr>
                </a:solidFill>
              </a:rPr>
              <a:t>Nuestro Péndulo Invertido tendrá movimiento rotacional, similar al de Microchip, el movimiento se da por medio de una estructura que en nuestro caso es de acrílico con dos motores colocados en sus ruedas, las cuales</a:t>
            </a:r>
            <a:r>
              <a:rPr lang="es-ES" sz="2000" dirty="0">
                <a:solidFill>
                  <a:schemeClr val="tx2">
                    <a:lumMod val="75000"/>
                  </a:schemeClr>
                </a:solidFill>
              </a:rPr>
              <a:t>;</a:t>
            </a:r>
            <a:r>
              <a:rPr lang="es-ES" sz="2000" dirty="0" smtClean="0">
                <a:solidFill>
                  <a:schemeClr val="tx2">
                    <a:lumMod val="75000"/>
                  </a:schemeClr>
                </a:solidFill>
              </a:rPr>
              <a:t> se desplazan bordeando una circunferencia base también realizada en acrílico. El carrito gira sostenido de un eje o pivote para dar el equilibrio al péndulo mediante las señales que envía el acelerómetro.</a:t>
            </a:r>
          </a:p>
          <a:p>
            <a:pPr algn="just">
              <a:buNone/>
            </a:pPr>
            <a:r>
              <a:rPr lang="es-EC" dirty="0" smtClean="0">
                <a:solidFill>
                  <a:schemeClr val="accent1">
                    <a:lumMod val="50000"/>
                  </a:schemeClr>
                </a:solidFill>
              </a:rPr>
              <a:t>	</a:t>
            </a:r>
          </a:p>
          <a:p>
            <a:pPr algn="just">
              <a:buNone/>
            </a:pPr>
            <a:r>
              <a:rPr lang="es-EC" sz="2200" dirty="0" smtClean="0">
                <a:solidFill>
                  <a:schemeClr val="accent1">
                    <a:lumMod val="50000"/>
                  </a:schemeClr>
                </a:solidFill>
              </a:rPr>
              <a:t>	</a:t>
            </a:r>
            <a:endParaRPr lang="es-EC" dirty="0"/>
          </a:p>
        </p:txBody>
      </p:sp>
      <p:pic>
        <p:nvPicPr>
          <p:cNvPr id="1026" name="Picture 2"/>
          <p:cNvPicPr>
            <a:picLocks noChangeAspect="1" noChangeArrowheads="1"/>
          </p:cNvPicPr>
          <p:nvPr/>
        </p:nvPicPr>
        <p:blipFill>
          <a:blip r:embed="rId2" cstate="print"/>
          <a:srcRect/>
          <a:stretch>
            <a:fillRect/>
          </a:stretch>
        </p:blipFill>
        <p:spPr bwMode="auto">
          <a:xfrm>
            <a:off x="5334000" y="2438400"/>
            <a:ext cx="3114274" cy="2590800"/>
          </a:xfrm>
          <a:prstGeom prst="rect">
            <a:avLst/>
          </a:prstGeom>
          <a:noFill/>
          <a:ln w="9525">
            <a:noFill/>
            <a:miter lim="800000"/>
            <a:headEnd/>
            <a:tailEnd/>
          </a:ln>
          <a:effectLst>
            <a:glow rad="139700">
              <a:schemeClr val="accent1">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85800"/>
            <a:ext cx="8229600" cy="1066800"/>
          </a:xfrm>
        </p:spPr>
        <p:txBody>
          <a:bodyPr>
            <a:normAutofit/>
          </a:bodyPr>
          <a:lstStyle/>
          <a:p>
            <a:pPr lvl="1" algn="ctr"/>
            <a:r>
              <a:rPr lang="es-EC" sz="2400" b="1" dirty="0">
                <a:solidFill>
                  <a:schemeClr val="accent2">
                    <a:lumMod val="50000"/>
                  </a:schemeClr>
                </a:solidFill>
              </a:rPr>
              <a:t>APLICACIONES DEL PRINCIPIO DE FUNCIONAMIENTO</a:t>
            </a:r>
            <a:endParaRPr lang="es-ES" sz="2400" b="1" dirty="0">
              <a:solidFill>
                <a:schemeClr val="accent2">
                  <a:lumMod val="50000"/>
                </a:schemeClr>
              </a:solidFill>
            </a:endParaRPr>
          </a:p>
        </p:txBody>
      </p:sp>
      <p:sp>
        <p:nvSpPr>
          <p:cNvPr id="3" name="2 Marcador de contenido"/>
          <p:cNvSpPr>
            <a:spLocks noGrp="1"/>
          </p:cNvSpPr>
          <p:nvPr>
            <p:ph idx="1"/>
          </p:nvPr>
        </p:nvSpPr>
        <p:spPr>
          <a:xfrm>
            <a:off x="4495800" y="1828800"/>
            <a:ext cx="4343400" cy="4648200"/>
          </a:xfrm>
        </p:spPr>
        <p:txBody>
          <a:bodyPr>
            <a:normAutofit fontScale="92500" lnSpcReduction="10000"/>
          </a:bodyPr>
          <a:lstStyle/>
          <a:p>
            <a:pPr algn="just"/>
            <a:r>
              <a:rPr lang="es-EC" sz="1900" dirty="0" smtClean="0">
                <a:solidFill>
                  <a:schemeClr val="accent2">
                    <a:lumMod val="50000"/>
                  </a:schemeClr>
                </a:solidFill>
              </a:rPr>
              <a:t>En el área de la robótica uno de los factores más importantes es la locomoción. Entre los diferentes tipos, tenemos la locomoción  con piernas, simulando el caminar de los humanos.</a:t>
            </a:r>
            <a:endParaRPr lang="es-ES" sz="1900" dirty="0" smtClean="0">
              <a:solidFill>
                <a:schemeClr val="accent2">
                  <a:lumMod val="50000"/>
                </a:schemeClr>
              </a:solidFill>
            </a:endParaRPr>
          </a:p>
          <a:p>
            <a:pPr algn="just"/>
            <a:endParaRPr lang="es-EC" sz="1900" dirty="0" smtClean="0">
              <a:solidFill>
                <a:schemeClr val="accent2">
                  <a:lumMod val="50000"/>
                </a:schemeClr>
              </a:solidFill>
            </a:endParaRPr>
          </a:p>
          <a:p>
            <a:pPr algn="just"/>
            <a:r>
              <a:rPr lang="es-EC" sz="1900" dirty="0" smtClean="0">
                <a:solidFill>
                  <a:schemeClr val="accent2">
                    <a:lumMod val="50000"/>
                  </a:schemeClr>
                </a:solidFill>
              </a:rPr>
              <a:t>En el posicionamiento de los satélites con respecto a la tierra tenemos otra aplicación del sistema del Péndulo Invertido.</a:t>
            </a:r>
            <a:endParaRPr lang="es-ES" sz="1900" dirty="0" smtClean="0">
              <a:solidFill>
                <a:schemeClr val="accent2">
                  <a:lumMod val="50000"/>
                </a:schemeClr>
              </a:solidFill>
            </a:endParaRPr>
          </a:p>
          <a:p>
            <a:pPr algn="just"/>
            <a:endParaRPr lang="es-EC" sz="1900" dirty="0" smtClean="0">
              <a:solidFill>
                <a:schemeClr val="accent2">
                  <a:lumMod val="50000"/>
                </a:schemeClr>
              </a:solidFill>
            </a:endParaRPr>
          </a:p>
          <a:p>
            <a:pPr algn="just"/>
            <a:r>
              <a:rPr lang="es-EC" sz="1900" dirty="0" smtClean="0">
                <a:solidFill>
                  <a:schemeClr val="accent2">
                    <a:lumMod val="50000"/>
                  </a:schemeClr>
                </a:solidFill>
              </a:rPr>
              <a:t>En el control de estabilidad de grúas de torre, es otra de las aplicaciones que se le da al modelo matemático del péndulo invertido y que sin duda es una de las más utilizadas.</a:t>
            </a:r>
            <a:endParaRPr lang="es-ES" sz="1900" dirty="0" smtClean="0">
              <a:solidFill>
                <a:schemeClr val="accent2">
                  <a:lumMod val="50000"/>
                </a:schemeClr>
              </a:solidFill>
            </a:endParaRPr>
          </a:p>
          <a:p>
            <a:pPr algn="just"/>
            <a:endParaRPr lang="es-ES" sz="2400" dirty="0" smtClean="0">
              <a:latin typeface="Lucida Sans Unicode" pitchFamily="34" charset="0"/>
              <a:cs typeface="Lucida Sans Unicode" pitchFamily="34" charset="0"/>
            </a:endParaRPr>
          </a:p>
          <a:p>
            <a:pPr algn="just"/>
            <a:endParaRPr lang="es-EC" sz="2400" dirty="0">
              <a:latin typeface="Lucida Sans Unicode" pitchFamily="34" charset="0"/>
              <a:cs typeface="Lucida Sans Unicode" pitchFamily="34" charset="0"/>
            </a:endParaRPr>
          </a:p>
        </p:txBody>
      </p:sp>
      <p:pic>
        <p:nvPicPr>
          <p:cNvPr id="4" name="3 Imagen"/>
          <p:cNvPicPr/>
          <p:nvPr/>
        </p:nvPicPr>
        <p:blipFill>
          <a:blip r:embed="rId2" cstate="print"/>
          <a:srcRect l="25151" t="19046" r="47064" b="12303"/>
          <a:stretch>
            <a:fillRect/>
          </a:stretch>
        </p:blipFill>
        <p:spPr bwMode="auto">
          <a:xfrm>
            <a:off x="2209800" y="2057400"/>
            <a:ext cx="2286000" cy="1981200"/>
          </a:xfrm>
          <a:prstGeom prst="rect">
            <a:avLst/>
          </a:prstGeom>
          <a:noFill/>
          <a:ln w="9525">
            <a:noFill/>
            <a:miter lim="800000"/>
            <a:headEnd/>
            <a:tailEnd/>
          </a:ln>
          <a:effectLst>
            <a:glow rad="228600">
              <a:schemeClr val="accent1">
                <a:satMod val="175000"/>
                <a:alpha val="40000"/>
              </a:schemeClr>
            </a:glow>
          </a:effectLst>
        </p:spPr>
      </p:pic>
      <p:pic>
        <p:nvPicPr>
          <p:cNvPr id="5" name="4 Imagen"/>
          <p:cNvPicPr/>
          <p:nvPr/>
        </p:nvPicPr>
        <p:blipFill>
          <a:blip r:embed="rId3" cstate="print"/>
          <a:srcRect l="25964" t="29305" r="48569" b="18127"/>
          <a:stretch>
            <a:fillRect/>
          </a:stretch>
        </p:blipFill>
        <p:spPr bwMode="auto">
          <a:xfrm>
            <a:off x="228600" y="2895600"/>
            <a:ext cx="1905000" cy="2133600"/>
          </a:xfrm>
          <a:prstGeom prst="rect">
            <a:avLst/>
          </a:prstGeom>
          <a:noFill/>
          <a:ln w="9525">
            <a:noFill/>
            <a:miter lim="800000"/>
            <a:headEnd/>
            <a:tailEnd/>
          </a:ln>
          <a:effectLst>
            <a:glow rad="228600">
              <a:schemeClr val="accent1">
                <a:satMod val="175000"/>
                <a:alpha val="40000"/>
              </a:schemeClr>
            </a:glow>
          </a:effectLst>
        </p:spPr>
      </p:pic>
      <p:pic>
        <p:nvPicPr>
          <p:cNvPr id="6" name="5 Imagen"/>
          <p:cNvPicPr/>
          <p:nvPr/>
        </p:nvPicPr>
        <p:blipFill>
          <a:blip r:embed="rId4" cstate="print"/>
          <a:srcRect l="73167" t="37292" r="2782" b="28046"/>
          <a:stretch>
            <a:fillRect/>
          </a:stretch>
        </p:blipFill>
        <p:spPr bwMode="auto">
          <a:xfrm>
            <a:off x="2286000" y="4267200"/>
            <a:ext cx="2209800" cy="1981199"/>
          </a:xfrm>
          <a:prstGeom prst="rect">
            <a:avLst/>
          </a:prstGeom>
          <a:noFill/>
          <a:ln w="9525">
            <a:noFill/>
            <a:miter lim="800000"/>
            <a:headEnd/>
            <a:tailEnd/>
          </a:ln>
          <a:effectLst>
            <a:glow rad="228600">
              <a:schemeClr val="accent1">
                <a:satMod val="175000"/>
                <a:alpha val="40000"/>
              </a:schemeClr>
            </a:glo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4572000" y="2209800"/>
            <a:ext cx="4191000" cy="4114800"/>
          </a:xfrm>
          <a:prstGeom prst="rect">
            <a:avLst/>
          </a:prstGeom>
          <a:noFill/>
          <a:ln w="9525">
            <a:noFill/>
            <a:miter lim="800000"/>
            <a:headEnd/>
            <a:tailEnd/>
          </a:ln>
          <a:effectLst>
            <a:glow rad="228600">
              <a:schemeClr val="accent5">
                <a:satMod val="175000"/>
                <a:alpha val="40000"/>
              </a:schemeClr>
            </a:glow>
            <a:outerShdw blurRad="184150" dist="241300" dir="11520000" sx="110000" sy="110000" algn="ctr">
              <a:srgbClr val="000000">
                <a:alpha val="18000"/>
              </a:srgbClr>
            </a:outerShdw>
          </a:effectLst>
        </p:spPr>
      </p:pic>
      <p:sp>
        <p:nvSpPr>
          <p:cNvPr id="2" name="1 Título"/>
          <p:cNvSpPr>
            <a:spLocks noGrp="1"/>
          </p:cNvSpPr>
          <p:nvPr>
            <p:ph type="title"/>
          </p:nvPr>
        </p:nvSpPr>
        <p:spPr>
          <a:xfrm>
            <a:off x="457200" y="609600"/>
            <a:ext cx="8229600" cy="1066800"/>
          </a:xfrm>
        </p:spPr>
        <p:txBody>
          <a:bodyPr>
            <a:normAutofit/>
          </a:bodyPr>
          <a:lstStyle/>
          <a:p>
            <a:pPr algn="ctr"/>
            <a:r>
              <a:rPr lang="es-EC" sz="3200" b="1" dirty="0" smtClean="0"/>
              <a:t>HERRAMIENTAS</a:t>
            </a:r>
            <a:endParaRPr lang="es-EC" sz="3200" b="1" dirty="0"/>
          </a:p>
        </p:txBody>
      </p:sp>
      <p:sp>
        <p:nvSpPr>
          <p:cNvPr id="3" name="2 Marcador de contenido"/>
          <p:cNvSpPr>
            <a:spLocks noGrp="1"/>
          </p:cNvSpPr>
          <p:nvPr>
            <p:ph idx="1"/>
          </p:nvPr>
        </p:nvSpPr>
        <p:spPr>
          <a:xfrm>
            <a:off x="20320" y="2057400"/>
            <a:ext cx="4170680" cy="4419600"/>
          </a:xfrm>
        </p:spPr>
        <p:txBody>
          <a:bodyPr>
            <a:normAutofit/>
          </a:bodyPr>
          <a:lstStyle/>
          <a:p>
            <a:pPr marL="365760" lvl="1" indent="-256032" algn="just">
              <a:buClr>
                <a:schemeClr val="accent3"/>
              </a:buClr>
              <a:buFont typeface="Wingdings" pitchFamily="2" charset="2"/>
              <a:buChar char="q"/>
            </a:pPr>
            <a:r>
              <a:rPr lang="es-EC" sz="1800" b="1" dirty="0" smtClean="0">
                <a:solidFill>
                  <a:schemeClr val="accent2">
                    <a:lumMod val="50000"/>
                  </a:schemeClr>
                </a:solidFill>
              </a:rPr>
              <a:t> </a:t>
            </a:r>
            <a:r>
              <a:rPr lang="es-EC" sz="1400" b="1" dirty="0" smtClean="0">
                <a:solidFill>
                  <a:schemeClr val="accent2">
                    <a:lumMod val="50000"/>
                  </a:schemeClr>
                </a:solidFill>
              </a:rPr>
              <a:t>HERRAMIENTAS DE SOFTWARE</a:t>
            </a:r>
          </a:p>
          <a:p>
            <a:pPr marL="365760" lvl="1" indent="-256032" algn="just">
              <a:buClr>
                <a:schemeClr val="accent3"/>
              </a:buClr>
              <a:buNone/>
            </a:pPr>
            <a:endParaRPr lang="es-EC" sz="1400" b="1" dirty="0" smtClean="0">
              <a:solidFill>
                <a:schemeClr val="accent2">
                  <a:lumMod val="50000"/>
                </a:schemeClr>
              </a:solidFill>
            </a:endParaRPr>
          </a:p>
          <a:p>
            <a:pPr marL="365760" lvl="1" indent="-256032" algn="just">
              <a:buClr>
                <a:schemeClr val="accent3"/>
              </a:buClr>
              <a:buNone/>
            </a:pPr>
            <a:r>
              <a:rPr lang="es-EC" sz="1400" b="1" dirty="0" smtClean="0">
                <a:solidFill>
                  <a:schemeClr val="accent2">
                    <a:lumMod val="50000"/>
                  </a:schemeClr>
                </a:solidFill>
              </a:rPr>
              <a:t>	AVR STUDIO4</a:t>
            </a:r>
            <a:endParaRPr lang="es-ES" sz="1400" b="1" dirty="0" smtClean="0">
              <a:solidFill>
                <a:schemeClr val="accent2">
                  <a:lumMod val="50000"/>
                </a:schemeClr>
              </a:solidFill>
            </a:endParaRPr>
          </a:p>
          <a:p>
            <a:pPr marL="365760" lvl="1" indent="-256032" algn="just">
              <a:buClr>
                <a:schemeClr val="accent3"/>
              </a:buClr>
              <a:buNone/>
            </a:pPr>
            <a:r>
              <a:rPr lang="es-EC" sz="2000" dirty="0" smtClean="0">
                <a:solidFill>
                  <a:schemeClr val="accent2">
                    <a:lumMod val="50000"/>
                  </a:schemeClr>
                </a:solidFill>
              </a:rPr>
              <a:t>	</a:t>
            </a:r>
            <a:endParaRPr lang="es-EC" sz="1800" dirty="0" smtClean="0">
              <a:solidFill>
                <a:schemeClr val="accent2">
                  <a:lumMod val="50000"/>
                </a:schemeClr>
              </a:solidFill>
            </a:endParaRPr>
          </a:p>
          <a:p>
            <a:pPr marL="365760" lvl="1" indent="-256032" algn="just">
              <a:buClr>
                <a:schemeClr val="accent3"/>
              </a:buClr>
              <a:buNone/>
            </a:pPr>
            <a:r>
              <a:rPr lang="es-EC" sz="1800" dirty="0" smtClean="0">
                <a:solidFill>
                  <a:schemeClr val="accent2">
                    <a:lumMod val="50000"/>
                  </a:schemeClr>
                </a:solidFill>
              </a:rPr>
              <a:t>	</a:t>
            </a:r>
            <a:r>
              <a:rPr lang="es-ES" sz="1800" dirty="0" smtClean="0">
                <a:solidFill>
                  <a:schemeClr val="tx2">
                    <a:lumMod val="75000"/>
                  </a:schemeClr>
                </a:solidFill>
              </a:rPr>
              <a:t>Es una herramienta de desarrollo para aplicaciones de Atmel AVR, la cual; nos permite realizar una programación C/C++ y utilizar código ensamblador. Entre sus características principales podemos destacar que posee un depurador que nos permite controlar la ejecución del programa y nos permite la corrección del mismo.</a:t>
            </a:r>
          </a:p>
          <a:p>
            <a:pPr marL="365760" lvl="1" indent="-256032" algn="just">
              <a:buClr>
                <a:schemeClr val="accent3"/>
              </a:buClr>
              <a:buNone/>
            </a:pPr>
            <a:endParaRPr lang="es-ES" sz="1800" dirty="0" smtClean="0">
              <a:solidFill>
                <a:schemeClr val="accent2">
                  <a:lumMod val="50000"/>
                </a:schemeClr>
              </a:solidFill>
            </a:endParaRPr>
          </a:p>
          <a:p>
            <a:pPr algn="just">
              <a:buNone/>
            </a:pPr>
            <a:endParaRPr lang="es-EC" sz="2400" dirty="0" smtClean="0">
              <a:latin typeface="Lucida Sans Unicode" pitchFamily="34" charset="0"/>
              <a:cs typeface="Lucida Sans Unicode"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533400" y="1143000"/>
            <a:ext cx="8077200" cy="5402461"/>
          </a:xfrm>
          <a:prstGeom prst="rect">
            <a:avLst/>
          </a:prstGeom>
          <a:noFill/>
          <a:ln w="9525">
            <a:noFill/>
            <a:miter lim="800000"/>
            <a:headEnd/>
            <a:tailEnd/>
          </a:ln>
        </p:spPr>
      </p:pic>
      <p:sp>
        <p:nvSpPr>
          <p:cNvPr id="9" name="5 Marcador de contenido"/>
          <p:cNvSpPr>
            <a:spLocks noGrp="1"/>
          </p:cNvSpPr>
          <p:nvPr>
            <p:ph idx="1"/>
          </p:nvPr>
        </p:nvSpPr>
        <p:spPr>
          <a:xfrm>
            <a:off x="457200" y="1143000"/>
            <a:ext cx="8229600" cy="5431536"/>
          </a:xfrm>
        </p:spPr>
        <p:txBody>
          <a:bodyPr>
            <a:normAutofit/>
          </a:bodyPr>
          <a:lstStyle/>
          <a:p>
            <a:pPr marL="365760" lvl="1" indent="-256032" algn="just">
              <a:buClr>
                <a:schemeClr val="accent3"/>
              </a:buClr>
              <a:buFont typeface="Wingdings" pitchFamily="2" charset="2"/>
              <a:buChar char="q"/>
            </a:pPr>
            <a:r>
              <a:rPr lang="es-EC" sz="2800" b="1" dirty="0" smtClean="0"/>
              <a:t> </a:t>
            </a:r>
            <a:r>
              <a:rPr lang="es-EC" sz="2000" b="1" dirty="0" smtClean="0">
                <a:solidFill>
                  <a:schemeClr val="accent2">
                    <a:lumMod val="50000"/>
                  </a:schemeClr>
                </a:solidFill>
              </a:rPr>
              <a:t>HERRAMIENTAS DE HARDWARE</a:t>
            </a:r>
          </a:p>
          <a:p>
            <a:pPr marL="365760" lvl="1" indent="-256032" algn="just">
              <a:buClr>
                <a:schemeClr val="accent3"/>
              </a:buClr>
              <a:buFont typeface="Wingdings" pitchFamily="2" charset="2"/>
              <a:buChar char="q"/>
            </a:pPr>
            <a:endParaRPr lang="es-EC" sz="2000" b="1" dirty="0" smtClean="0">
              <a:solidFill>
                <a:schemeClr val="accent2">
                  <a:lumMod val="50000"/>
                </a:schemeClr>
              </a:solidFill>
            </a:endParaRPr>
          </a:p>
          <a:p>
            <a:pPr marL="365760" lvl="1" indent="-256032" algn="just">
              <a:buClr>
                <a:schemeClr val="accent3"/>
              </a:buClr>
              <a:buNone/>
            </a:pPr>
            <a:r>
              <a:rPr lang="es-EC" sz="2000" b="1" dirty="0" smtClean="0">
                <a:solidFill>
                  <a:schemeClr val="accent2">
                    <a:lumMod val="50000"/>
                  </a:schemeClr>
                </a:solidFill>
              </a:rPr>
              <a:t>		BABY ORANGUTAN B-328</a:t>
            </a:r>
          </a:p>
          <a:p>
            <a:pPr marL="365760" lvl="1" indent="-256032" algn="just">
              <a:buClr>
                <a:schemeClr val="accent3"/>
              </a:buClr>
              <a:buNone/>
            </a:pPr>
            <a:endParaRPr lang="es-EC" sz="2000" b="1" dirty="0" smtClean="0">
              <a:solidFill>
                <a:schemeClr val="accent2">
                  <a:lumMod val="50000"/>
                </a:schemeClr>
              </a:solidFill>
            </a:endParaRPr>
          </a:p>
          <a:p>
            <a:pPr marL="365760" lvl="1" indent="-256032" algn="just">
              <a:buClr>
                <a:schemeClr val="accent3"/>
              </a:buClr>
              <a:buNone/>
            </a:pPr>
            <a:r>
              <a:rPr lang="es-EC" sz="2000" b="1" dirty="0" smtClean="0">
                <a:solidFill>
                  <a:schemeClr val="accent2">
                    <a:lumMod val="50000"/>
                  </a:schemeClr>
                </a:solidFill>
              </a:rPr>
              <a:t>	</a:t>
            </a:r>
            <a:r>
              <a:rPr lang="es-ES" sz="1800" dirty="0" smtClean="0">
                <a:solidFill>
                  <a:schemeClr val="tx2">
                    <a:lumMod val="75000"/>
                  </a:schemeClr>
                </a:solidFill>
              </a:rPr>
              <a:t>Éste es el controlador Pololu que usaremos, el cual; recibirá y enviará señales a todos los demás elementos utilizados. Por lo tanto; dicha herramienta de hardware es la más importante para el desarrollo de nuestro proyecto, ya que contiene tanto el controlador de nuestro sistema y además consta de un driver con doble puente h para controlar los motores.</a:t>
            </a:r>
            <a:r>
              <a:rPr lang="es-ES" sz="1800" dirty="0" smtClean="0"/>
              <a:t/>
            </a:r>
            <a:br>
              <a:rPr lang="es-ES" sz="1800" dirty="0" smtClean="0"/>
            </a:br>
            <a:endParaRPr lang="es-ES" sz="1800" dirty="0" smtClean="0"/>
          </a:p>
          <a:p>
            <a:pPr marL="365760" lvl="1" indent="-256032" algn="just">
              <a:buClr>
                <a:schemeClr val="accent3"/>
              </a:buClr>
              <a:buNone/>
            </a:pPr>
            <a:endParaRPr lang="es-EC" sz="2000" dirty="0" smtClean="0">
              <a:solidFill>
                <a:schemeClr val="accent2">
                  <a:lumMod val="50000"/>
                </a:schemeClr>
              </a:solidFill>
            </a:endParaRPr>
          </a:p>
          <a:p>
            <a:pPr marL="365760" lvl="1" indent="-256032" algn="just">
              <a:buClr>
                <a:schemeClr val="accent3"/>
              </a:buClr>
              <a:buNone/>
            </a:pPr>
            <a:endParaRPr lang="es-ES" sz="2000" dirty="0" smtClean="0">
              <a:solidFill>
                <a:schemeClr val="accent2">
                  <a:lumMod val="50000"/>
                </a:schemeClr>
              </a:solidFill>
            </a:endParaRPr>
          </a:p>
          <a:p>
            <a:pPr marL="365760" lvl="1" indent="-256032" algn="just">
              <a:buClr>
                <a:schemeClr val="accent3"/>
              </a:buClr>
              <a:buNone/>
            </a:pPr>
            <a:endParaRPr lang="es-ES" sz="2000" b="1" dirty="0" smtClean="0">
              <a:solidFill>
                <a:schemeClr val="accent2">
                  <a:lumMod val="50000"/>
                </a:schemeClr>
              </a:solidFill>
            </a:endParaRPr>
          </a:p>
          <a:p>
            <a:pPr algn="just">
              <a:buNone/>
            </a:pPr>
            <a:endParaRPr lang="es-EC" sz="3600" b="1" dirty="0">
              <a:latin typeface="Lucida Sans Unicode" pitchFamily="34" charset="0"/>
              <a:cs typeface="Lucida Sans Unicode" pitchFamily="34" charset="0"/>
            </a:endParaRPr>
          </a:p>
        </p:txBody>
      </p:sp>
      <p:pic>
        <p:nvPicPr>
          <p:cNvPr id="7" name="6 Imagen"/>
          <p:cNvPicPr/>
          <p:nvPr/>
        </p:nvPicPr>
        <p:blipFill>
          <a:blip r:embed="rId3" cstate="print"/>
          <a:srcRect l="2885" t="9064" r="52634" b="17825"/>
          <a:stretch>
            <a:fillRect/>
          </a:stretch>
        </p:blipFill>
        <p:spPr bwMode="auto">
          <a:xfrm>
            <a:off x="1219200" y="4495069"/>
            <a:ext cx="2011680" cy="1794351"/>
          </a:xfrm>
          <a:prstGeom prst="rect">
            <a:avLst/>
          </a:prstGeom>
          <a:noFill/>
          <a:ln w="9525">
            <a:noFill/>
            <a:miter lim="800000"/>
            <a:headEnd/>
            <a:tailEnd/>
          </a:ln>
          <a:effectLst>
            <a:glow rad="228600">
              <a:schemeClr val="accent2">
                <a:satMod val="175000"/>
                <a:alpha val="40000"/>
              </a:schemeClr>
            </a:glow>
            <a:outerShdw blurRad="184150" dist="241300" dir="11520000" sx="110000" sy="110000" algn="ctr">
              <a:srgbClr val="000000">
                <a:alpha val="18000"/>
              </a:srgbClr>
            </a:outerShdw>
          </a:effectLst>
        </p:spPr>
      </p:pic>
      <p:pic>
        <p:nvPicPr>
          <p:cNvPr id="2052" name="Picture 4" descr="http://www.pololu.com/picture/0J667.600.jpg?12760686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495069"/>
            <a:ext cx="2590799" cy="1636522"/>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4" name="Picture 6" descr="http://www.pololu.com/picture/0J665.600.jpg?12775973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4297033"/>
            <a:ext cx="1304925" cy="2032594"/>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1535</TotalTime>
  <Words>991</Words>
  <Application>Microsoft Office PowerPoint</Application>
  <PresentationFormat>Presentación en pantalla (4:3)</PresentationFormat>
  <Paragraphs>366</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Urbano</vt:lpstr>
      <vt:lpstr>    ESCUELA SUPERIOR POLITECNICA DEL LITORAL    Facultad de Ingeniería Eléctrica y Computación (FIEC)  MATERIA DE GRADUACIÓN Microcontroladores Avanzados  </vt:lpstr>
      <vt:lpstr> Péndulo Invertido Con Controlador Pololu</vt:lpstr>
      <vt:lpstr>INTRODUCCIÓN</vt:lpstr>
      <vt:lpstr>DESCRIPCIÓN GENERAL </vt:lpstr>
      <vt:lpstr>  Péndulo de Furuta</vt:lpstr>
      <vt:lpstr>DESCRIPCIÓN DEL PROYECTO</vt:lpstr>
      <vt:lpstr>APLICACIONES DEL PRINCIPIO DE FUNCIONAMIENTO</vt:lpstr>
      <vt:lpstr>HERRAMIENTAS</vt:lpstr>
      <vt:lpstr>Presentación de PowerPoint</vt:lpstr>
      <vt:lpstr>Presentación de PowerPoint</vt:lpstr>
      <vt:lpstr>Presentación de PowerPoint</vt:lpstr>
      <vt:lpstr>MICRO METAL GEARMOTOR 30:1 </vt:lpstr>
      <vt:lpstr>Acelerómetro MEMSIC Parallax 2125 de doble eje.  </vt:lpstr>
      <vt:lpstr>Presentación de PowerPoint</vt:lpstr>
      <vt:lpstr>DISEÑO DEL PROYECTO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MICROCONTROLADOR  ATMEGA 328</dc:title>
  <dc:creator>Yuliana Cevallos</dc:creator>
  <cp:lastModifiedBy>estudiante</cp:lastModifiedBy>
  <cp:revision>94</cp:revision>
  <dcterms:created xsi:type="dcterms:W3CDTF">2011-03-29T02:26:00Z</dcterms:created>
  <dcterms:modified xsi:type="dcterms:W3CDTF">2011-05-25T22:19:03Z</dcterms:modified>
</cp:coreProperties>
</file>