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728" autoAdjust="0"/>
  </p:normalViewPr>
  <p:slideViewPr>
    <p:cSldViewPr>
      <p:cViewPr>
        <p:scale>
          <a:sx n="66" d="100"/>
          <a:sy n="66" d="100"/>
        </p:scale>
        <p:origin x="-498"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29 Marcador de fecha"/>
          <p:cNvSpPr>
            <a:spLocks noGrp="1"/>
          </p:cNvSpPr>
          <p:nvPr>
            <p:ph type="dt" sz="half" idx="10"/>
          </p:nvPr>
        </p:nvSpPr>
        <p:spPr/>
        <p:txBody>
          <a:bodyPr/>
          <a:lstStyle>
            <a:lvl1pPr>
              <a:defRPr/>
            </a:lvl1pPr>
          </a:lstStyle>
          <a:p>
            <a:pPr>
              <a:defRPr/>
            </a:pPr>
            <a:fld id="{5298CEC9-5B10-4212-89CC-8BB9952E42F2}" type="datetimeFigureOut">
              <a:rPr lang="es-ES"/>
              <a:pPr>
                <a:defRPr/>
              </a:pPr>
              <a:t>04/05/2011</a:t>
            </a:fld>
            <a:endParaRPr lang="es-ES"/>
          </a:p>
        </p:txBody>
      </p:sp>
      <p:sp>
        <p:nvSpPr>
          <p:cNvPr id="5" name="18 Marcador de pie de página"/>
          <p:cNvSpPr>
            <a:spLocks noGrp="1"/>
          </p:cNvSpPr>
          <p:nvPr>
            <p:ph type="ftr" sz="quarter" idx="11"/>
          </p:nvPr>
        </p:nvSpPr>
        <p:spPr/>
        <p:txBody>
          <a:bodyPr/>
          <a:lstStyle>
            <a:lvl1pPr>
              <a:defRPr/>
            </a:lvl1pPr>
          </a:lstStyle>
          <a:p>
            <a:pPr>
              <a:defRPr/>
            </a:pPr>
            <a:endParaRPr lang="es-ES"/>
          </a:p>
        </p:txBody>
      </p:sp>
      <p:sp>
        <p:nvSpPr>
          <p:cNvPr id="6" name="26 Marcador de número de diapositiva"/>
          <p:cNvSpPr>
            <a:spLocks noGrp="1"/>
          </p:cNvSpPr>
          <p:nvPr>
            <p:ph type="sldNum" sz="quarter" idx="12"/>
          </p:nvPr>
        </p:nvSpPr>
        <p:spPr/>
        <p:txBody>
          <a:bodyPr/>
          <a:lstStyle>
            <a:lvl1pPr>
              <a:defRPr/>
            </a:lvl1pPr>
          </a:lstStyle>
          <a:p>
            <a:pPr>
              <a:defRPr/>
            </a:pPr>
            <a:fld id="{F28B8A8E-4A80-42D4-BE79-0E9EC3C4ADA5}"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CABAEB26-EBA8-4C37-AA6D-ABB458FCD913}" type="datetimeFigureOut">
              <a:rPr lang="es-ES"/>
              <a:pPr>
                <a:defRPr/>
              </a:pPr>
              <a:t>04/05/2011</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81DBDA22-7A65-4E89-B8A6-05606E8E90FB}"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1E729494-AFDE-4F62-86FA-D66571F0BF9D}" type="datetimeFigureOut">
              <a:rPr lang="es-ES"/>
              <a:pPr>
                <a:defRPr/>
              </a:pPr>
              <a:t>04/05/2011</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F8A9627B-0017-4518-9573-760A7B80AADC}"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CAA0616F-5FA1-45FF-83A0-14D91071EBE5}" type="datetimeFigureOut">
              <a:rPr lang="es-ES"/>
              <a:pPr>
                <a:defRPr/>
              </a:pPr>
              <a:t>04/05/2011</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AC8F7CFC-5C51-408C-B103-847CD388F49E}"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BE173103-F02A-49C4-8B2C-14F3F0F0EDD5}" type="datetimeFigureOut">
              <a:rPr lang="es-ES"/>
              <a:pPr>
                <a:defRPr/>
              </a:pPr>
              <a:t>04/05/2011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11CA3A8-E60C-44E7-A702-31A91A33D3AB}"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32CCEF33-3608-4B7F-8A3D-4288A6FC7BBF}" type="datetimeFigureOut">
              <a:rPr lang="es-ES"/>
              <a:pPr>
                <a:defRPr/>
              </a:pPr>
              <a:t>04/05/2011</a:t>
            </a:fld>
            <a:endParaRPr lang="es-ES"/>
          </a:p>
        </p:txBody>
      </p:sp>
      <p:sp>
        <p:nvSpPr>
          <p:cNvPr id="6" name="21 Marcador de pie de página"/>
          <p:cNvSpPr>
            <a:spLocks noGrp="1"/>
          </p:cNvSpPr>
          <p:nvPr>
            <p:ph type="ftr" sz="quarter" idx="11"/>
          </p:nvPr>
        </p:nvSpPr>
        <p:spPr/>
        <p:txBody>
          <a:bodyPr/>
          <a:lstStyle>
            <a:lvl1pPr>
              <a:defRPr/>
            </a:lvl1pPr>
          </a:lstStyle>
          <a:p>
            <a:pPr>
              <a:defRPr/>
            </a:pPr>
            <a:endParaRPr lang="es-ES"/>
          </a:p>
        </p:txBody>
      </p:sp>
      <p:sp>
        <p:nvSpPr>
          <p:cNvPr id="7" name="17 Marcador de número de diapositiva"/>
          <p:cNvSpPr>
            <a:spLocks noGrp="1"/>
          </p:cNvSpPr>
          <p:nvPr>
            <p:ph type="sldNum" sz="quarter" idx="12"/>
          </p:nvPr>
        </p:nvSpPr>
        <p:spPr/>
        <p:txBody>
          <a:bodyPr/>
          <a:lstStyle>
            <a:lvl1pPr>
              <a:defRPr/>
            </a:lvl1pPr>
          </a:lstStyle>
          <a:p>
            <a:pPr>
              <a:defRPr/>
            </a:pPr>
            <a:fld id="{8DC6C039-404D-4715-A3B1-AD72333C7FAE}"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9 Marcador de fecha"/>
          <p:cNvSpPr>
            <a:spLocks noGrp="1"/>
          </p:cNvSpPr>
          <p:nvPr>
            <p:ph type="dt" sz="half" idx="10"/>
          </p:nvPr>
        </p:nvSpPr>
        <p:spPr/>
        <p:txBody>
          <a:bodyPr/>
          <a:lstStyle>
            <a:lvl1pPr>
              <a:defRPr/>
            </a:lvl1pPr>
          </a:lstStyle>
          <a:p>
            <a:pPr>
              <a:defRPr/>
            </a:pPr>
            <a:fld id="{580B6058-BA58-47D6-A28F-7A93E6A39954}" type="datetimeFigureOut">
              <a:rPr lang="es-ES"/>
              <a:pPr>
                <a:defRPr/>
              </a:pPr>
              <a:t>04/05/2011</a:t>
            </a:fld>
            <a:endParaRPr lang="es-ES"/>
          </a:p>
        </p:txBody>
      </p:sp>
      <p:sp>
        <p:nvSpPr>
          <p:cNvPr id="8" name="21 Marcador de pie de página"/>
          <p:cNvSpPr>
            <a:spLocks noGrp="1"/>
          </p:cNvSpPr>
          <p:nvPr>
            <p:ph type="ftr" sz="quarter" idx="11"/>
          </p:nvPr>
        </p:nvSpPr>
        <p:spPr/>
        <p:txBody>
          <a:bodyPr/>
          <a:lstStyle>
            <a:lvl1pPr>
              <a:defRPr/>
            </a:lvl1pPr>
          </a:lstStyle>
          <a:p>
            <a:pPr>
              <a:defRPr/>
            </a:pPr>
            <a:endParaRPr lang="es-ES"/>
          </a:p>
        </p:txBody>
      </p:sp>
      <p:sp>
        <p:nvSpPr>
          <p:cNvPr id="9" name="17 Marcador de número de diapositiva"/>
          <p:cNvSpPr>
            <a:spLocks noGrp="1"/>
          </p:cNvSpPr>
          <p:nvPr>
            <p:ph type="sldNum" sz="quarter" idx="12"/>
          </p:nvPr>
        </p:nvSpPr>
        <p:spPr/>
        <p:txBody>
          <a:bodyPr/>
          <a:lstStyle>
            <a:lvl1pPr>
              <a:defRPr/>
            </a:lvl1pPr>
          </a:lstStyle>
          <a:p>
            <a:pPr>
              <a:defRPr/>
            </a:pPr>
            <a:fld id="{58509B56-064C-4C8C-8DDB-4E3013655DB7}"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68ACF4A1-FF8F-48B2-B051-0F4672492856}" type="datetimeFigureOut">
              <a:rPr lang="es-ES"/>
              <a:pPr>
                <a:defRPr/>
              </a:pPr>
              <a:t>04/05/2011</a:t>
            </a:fld>
            <a:endParaRPr lang="es-ES"/>
          </a:p>
        </p:txBody>
      </p:sp>
      <p:sp>
        <p:nvSpPr>
          <p:cNvPr id="4" name="21 Marcador de pie de página"/>
          <p:cNvSpPr>
            <a:spLocks noGrp="1"/>
          </p:cNvSpPr>
          <p:nvPr>
            <p:ph type="ftr" sz="quarter" idx="11"/>
          </p:nvPr>
        </p:nvSpPr>
        <p:spPr/>
        <p:txBody>
          <a:bodyPr/>
          <a:lstStyle>
            <a:lvl1pPr>
              <a:defRPr/>
            </a:lvl1pPr>
          </a:lstStyle>
          <a:p>
            <a:pPr>
              <a:defRPr/>
            </a:pPr>
            <a:endParaRPr lang="es-ES"/>
          </a:p>
        </p:txBody>
      </p:sp>
      <p:sp>
        <p:nvSpPr>
          <p:cNvPr id="5" name="17 Marcador de número de diapositiva"/>
          <p:cNvSpPr>
            <a:spLocks noGrp="1"/>
          </p:cNvSpPr>
          <p:nvPr>
            <p:ph type="sldNum" sz="quarter" idx="12"/>
          </p:nvPr>
        </p:nvSpPr>
        <p:spPr/>
        <p:txBody>
          <a:bodyPr/>
          <a:lstStyle>
            <a:lvl1pPr>
              <a:defRPr/>
            </a:lvl1pPr>
          </a:lstStyle>
          <a:p>
            <a:pPr>
              <a:defRPr/>
            </a:pPr>
            <a:fld id="{9C2C6409-AAA8-4647-93A3-8A12A949B285}"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944DCB27-6172-4905-A9CD-7EFD6051FC56}" type="datetimeFigureOut">
              <a:rPr lang="es-ES"/>
              <a:pPr>
                <a:defRPr/>
              </a:pPr>
              <a:t>04/05/2011</a:t>
            </a:fld>
            <a:endParaRPr lang="es-ES"/>
          </a:p>
        </p:txBody>
      </p:sp>
      <p:sp>
        <p:nvSpPr>
          <p:cNvPr id="3" name="21 Marcador de pie de página"/>
          <p:cNvSpPr>
            <a:spLocks noGrp="1"/>
          </p:cNvSpPr>
          <p:nvPr>
            <p:ph type="ftr" sz="quarter" idx="11"/>
          </p:nvPr>
        </p:nvSpPr>
        <p:spPr/>
        <p:txBody>
          <a:bodyPr/>
          <a:lstStyle>
            <a:lvl1pPr>
              <a:defRPr/>
            </a:lvl1pPr>
          </a:lstStyle>
          <a:p>
            <a:pPr>
              <a:defRPr/>
            </a:pPr>
            <a:endParaRPr lang="es-ES"/>
          </a:p>
        </p:txBody>
      </p:sp>
      <p:sp>
        <p:nvSpPr>
          <p:cNvPr id="4" name="17 Marcador de número de diapositiva"/>
          <p:cNvSpPr>
            <a:spLocks noGrp="1"/>
          </p:cNvSpPr>
          <p:nvPr>
            <p:ph type="sldNum" sz="quarter" idx="12"/>
          </p:nvPr>
        </p:nvSpPr>
        <p:spPr/>
        <p:txBody>
          <a:bodyPr/>
          <a:lstStyle>
            <a:lvl1pPr>
              <a:defRPr/>
            </a:lvl1pPr>
          </a:lstStyle>
          <a:p>
            <a:pPr>
              <a:defRPr/>
            </a:pPr>
            <a:fld id="{8AABF5FB-DBF2-4FF7-808A-EDDFE9861D04}"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258D999E-E0C7-4BC8-903C-68BCA896F793}" type="datetimeFigureOut">
              <a:rPr lang="es-ES"/>
              <a:pPr>
                <a:defRPr/>
              </a:pPr>
              <a:t>04/05/2011</a:t>
            </a:fld>
            <a:endParaRPr lang="es-ES"/>
          </a:p>
        </p:txBody>
      </p:sp>
      <p:sp>
        <p:nvSpPr>
          <p:cNvPr id="6" name="21 Marcador de pie de página"/>
          <p:cNvSpPr>
            <a:spLocks noGrp="1"/>
          </p:cNvSpPr>
          <p:nvPr>
            <p:ph type="ftr" sz="quarter" idx="11"/>
          </p:nvPr>
        </p:nvSpPr>
        <p:spPr/>
        <p:txBody>
          <a:bodyPr/>
          <a:lstStyle>
            <a:lvl1pPr>
              <a:defRPr/>
            </a:lvl1pPr>
          </a:lstStyle>
          <a:p>
            <a:pPr>
              <a:defRPr/>
            </a:pPr>
            <a:endParaRPr lang="es-ES"/>
          </a:p>
        </p:txBody>
      </p:sp>
      <p:sp>
        <p:nvSpPr>
          <p:cNvPr id="7" name="17 Marcador de número de diapositiva"/>
          <p:cNvSpPr>
            <a:spLocks noGrp="1"/>
          </p:cNvSpPr>
          <p:nvPr>
            <p:ph type="sldNum" sz="quarter" idx="12"/>
          </p:nvPr>
        </p:nvSpPr>
        <p:spPr/>
        <p:txBody>
          <a:bodyPr/>
          <a:lstStyle>
            <a:lvl1pPr>
              <a:defRPr/>
            </a:lvl1pPr>
          </a:lstStyle>
          <a:p>
            <a:pPr>
              <a:defRPr/>
            </a:pPr>
            <a:fld id="{1D5B4482-4546-4ED2-9876-59E31B0BF860}"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8 Recortar y redondear rectángulo de esquina sencilla"/>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1 Triángulo rectángulo"/>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1 Título"/>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4 Marcador de fecha"/>
          <p:cNvSpPr>
            <a:spLocks noGrp="1"/>
          </p:cNvSpPr>
          <p:nvPr>
            <p:ph type="dt" sz="half" idx="10"/>
          </p:nvPr>
        </p:nvSpPr>
        <p:spPr/>
        <p:txBody>
          <a:bodyPr/>
          <a:lstStyle>
            <a:lvl1pPr>
              <a:defRPr/>
            </a:lvl1pPr>
          </a:lstStyle>
          <a:p>
            <a:pPr>
              <a:defRPr/>
            </a:pPr>
            <a:fld id="{6AB2F816-21BE-4F1D-954A-FD0DCFADACC2}" type="datetimeFigureOut">
              <a:rPr lang="es-ES"/>
              <a:pPr>
                <a:defRPr/>
              </a:pPr>
              <a:t>04/05/2011</a:t>
            </a:fld>
            <a:endParaRPr lang="es-ES"/>
          </a:p>
        </p:txBody>
      </p:sp>
      <p:sp>
        <p:nvSpPr>
          <p:cNvPr id="10" name="5 Marcador de pie de página"/>
          <p:cNvSpPr>
            <a:spLocks noGrp="1"/>
          </p:cNvSpPr>
          <p:nvPr>
            <p:ph type="ftr" sz="quarter" idx="11"/>
          </p:nvPr>
        </p:nvSpPr>
        <p:spPr/>
        <p:txBody>
          <a:bodyPr/>
          <a:lstStyle>
            <a:lvl1pPr>
              <a:defRPr/>
            </a:lvl1pPr>
          </a:lstStyle>
          <a:p>
            <a:pPr>
              <a:defRPr/>
            </a:pPr>
            <a:endParaRPr lang="es-ES"/>
          </a:p>
        </p:txBody>
      </p:sp>
      <p:sp>
        <p:nvSpPr>
          <p:cNvPr id="11" name="6 Marcador de número de diapositiva"/>
          <p:cNvSpPr>
            <a:spLocks noGrp="1"/>
          </p:cNvSpPr>
          <p:nvPr>
            <p:ph type="sldNum" sz="quarter" idx="12"/>
          </p:nvPr>
        </p:nvSpPr>
        <p:spPr>
          <a:xfrm>
            <a:off x="8077200" y="6356350"/>
            <a:ext cx="609600" cy="365125"/>
          </a:xfrm>
        </p:spPr>
        <p:txBody>
          <a:bodyPr/>
          <a:lstStyle>
            <a:lvl1pPr>
              <a:defRPr/>
            </a:lvl1pPr>
          </a:lstStyle>
          <a:p>
            <a:pPr>
              <a:defRPr/>
            </a:pPr>
            <a:fld id="{3F2E91AA-7A23-45E5-9E67-90510AA25456}"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Forma libre"/>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8 Marcador de título"/>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9" name="29 Marcador de texto"/>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3D989C11-2FCF-40E9-8445-901A331CFBAA}" type="datetimeFigureOut">
              <a:rPr lang="es-ES"/>
              <a:pPr>
                <a:defRPr/>
              </a:pPr>
              <a:t>04/05/2011</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37D38AF9-4795-4185-B18C-69E3E5B90A2E}" type="slidenum">
              <a:rPr lang="es-ES"/>
              <a:pPr>
                <a:defRPr/>
              </a:pPr>
              <a:t>‹Nº›</a:t>
            </a:fld>
            <a:endParaRPr lang="es-ES"/>
          </a:p>
        </p:txBody>
      </p:sp>
      <p:grpSp>
        <p:nvGrpSpPr>
          <p:cNvPr id="1033" name="1 Grupo"/>
          <p:cNvGrpSpPr>
            <a:grpSpLocks/>
          </p:cNvGrpSpPr>
          <p:nvPr/>
        </p:nvGrpSpPr>
        <p:grpSpPr bwMode="auto">
          <a:xfrm>
            <a:off x="-19050" y="203200"/>
            <a:ext cx="9180513" cy="647700"/>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72" r:id="rId1"/>
    <p:sldLayoutId id="2147483664" r:id="rId2"/>
    <p:sldLayoutId id="2147483673" r:id="rId3"/>
    <p:sldLayoutId id="2147483665" r:id="rId4"/>
    <p:sldLayoutId id="2147483666" r:id="rId5"/>
    <p:sldLayoutId id="2147483667" r:id="rId6"/>
    <p:sldLayoutId id="2147483668" r:id="rId7"/>
    <p:sldLayoutId id="2147483669" r:id="rId8"/>
    <p:sldLayoutId id="2147483674" r:id="rId9"/>
    <p:sldLayoutId id="2147483670" r:id="rId10"/>
    <p:sldLayoutId id="2147483671"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ctrTitle"/>
          </p:nvPr>
        </p:nvSpPr>
        <p:spPr>
          <a:xfrm>
            <a:off x="571472" y="1000108"/>
            <a:ext cx="7848600" cy="1927225"/>
          </a:xfrm>
        </p:spPr>
        <p:txBody>
          <a:bodyPr/>
          <a:lstStyle/>
          <a:p>
            <a:pPr algn="just" eaLnBrk="1" fontAlgn="auto" hangingPunct="1">
              <a:spcAft>
                <a:spcPts val="0"/>
              </a:spcAft>
              <a:defRPr/>
            </a:pPr>
            <a:r>
              <a:rPr lang="es-EC" sz="2800" dirty="0" smtClean="0"/>
              <a:t>Optimización de algoritmos para seguidor de línea utilizando técnicas de control PID con el robot </a:t>
            </a:r>
            <a:r>
              <a:rPr lang="es-EC" sz="2800" dirty="0" err="1" smtClean="0"/>
              <a:t>Pololu</a:t>
            </a:r>
            <a:r>
              <a:rPr lang="es-EC" sz="2800" dirty="0" smtClean="0"/>
              <a:t> 3pi e incorporación de control inalámbrico por radio frecuencia.</a:t>
            </a:r>
            <a:endParaRPr lang="es-ES" sz="2800" dirty="0"/>
          </a:p>
        </p:txBody>
      </p:sp>
      <p:sp>
        <p:nvSpPr>
          <p:cNvPr id="13314" name="2 Subtítulo"/>
          <p:cNvSpPr>
            <a:spLocks noGrp="1"/>
          </p:cNvSpPr>
          <p:nvPr>
            <p:ph type="subTitle" idx="1"/>
          </p:nvPr>
        </p:nvSpPr>
        <p:spPr>
          <a:xfrm>
            <a:off x="685800" y="3505200"/>
            <a:ext cx="6400800" cy="1752600"/>
          </a:xfrm>
        </p:spPr>
        <p:txBody>
          <a:bodyPr/>
          <a:lstStyle/>
          <a:p>
            <a:pPr marR="0" algn="l" eaLnBrk="1" hangingPunct="1"/>
            <a:r>
              <a:rPr lang="es-ES" smtClean="0"/>
              <a:t>Integrantes:</a:t>
            </a:r>
          </a:p>
          <a:p>
            <a:pPr marR="0" algn="l" eaLnBrk="1" hangingPunct="1"/>
            <a:r>
              <a:rPr lang="es-ES" smtClean="0"/>
              <a:t>David Miguel Martínez Rodríguez</a:t>
            </a:r>
          </a:p>
          <a:p>
            <a:pPr marR="0" algn="l" eaLnBrk="1" hangingPunct="1"/>
            <a:r>
              <a:rPr lang="es-ES" smtClean="0"/>
              <a:t>Diego David Bósquez Granja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Título"/>
          <p:cNvSpPr>
            <a:spLocks/>
          </p:cNvSpPr>
          <p:nvPr/>
        </p:nvSpPr>
        <p:spPr bwMode="auto">
          <a:xfrm>
            <a:off x="457200" y="533400"/>
            <a:ext cx="8229600" cy="990600"/>
          </a:xfrm>
          <a:prstGeom prst="rect">
            <a:avLst/>
          </a:prstGeom>
          <a:noFill/>
          <a:ln w="9525">
            <a:noFill/>
            <a:miter lim="800000"/>
            <a:headEnd/>
            <a:tailEnd/>
          </a:ln>
        </p:spPr>
        <p:txBody>
          <a:bodyPr anchor="ctr"/>
          <a:lstStyle/>
          <a:p>
            <a:pPr algn="ctr"/>
            <a:r>
              <a:rPr lang="es-ES" sz="4600">
                <a:solidFill>
                  <a:schemeClr val="tx2"/>
                </a:solidFill>
                <a:latin typeface="Calibri" pitchFamily="34" charset="0"/>
              </a:rPr>
              <a:t>Requerimientos del Proyecto :</a:t>
            </a:r>
            <a:br>
              <a:rPr lang="es-ES" sz="4600">
                <a:solidFill>
                  <a:schemeClr val="tx2"/>
                </a:solidFill>
                <a:latin typeface="Calibri" pitchFamily="34" charset="0"/>
              </a:rPr>
            </a:br>
            <a:r>
              <a:rPr lang="es-ES" sz="4600">
                <a:solidFill>
                  <a:schemeClr val="tx2"/>
                </a:solidFill>
                <a:latin typeface="Calibri" pitchFamily="34" charset="0"/>
              </a:rPr>
              <a:t>Hardware</a:t>
            </a:r>
          </a:p>
        </p:txBody>
      </p:sp>
      <p:sp>
        <p:nvSpPr>
          <p:cNvPr id="22530" name="2 Marcador de contenido"/>
          <p:cNvSpPr>
            <a:spLocks/>
          </p:cNvSpPr>
          <p:nvPr/>
        </p:nvSpPr>
        <p:spPr bwMode="auto">
          <a:xfrm>
            <a:off x="457200" y="1600200"/>
            <a:ext cx="8229600" cy="4876800"/>
          </a:xfrm>
          <a:prstGeom prst="rect">
            <a:avLst/>
          </a:prstGeom>
          <a:noFill/>
          <a:ln w="9525">
            <a:noFill/>
            <a:miter lim="800000"/>
            <a:headEnd/>
            <a:tailEnd/>
          </a:ln>
        </p:spPr>
        <p:txBody>
          <a:bodyPr/>
          <a:lstStyle/>
          <a:p>
            <a:pPr marL="109538" algn="just">
              <a:lnSpc>
                <a:spcPct val="90000"/>
              </a:lnSpc>
              <a:spcBef>
                <a:spcPct val="20000"/>
              </a:spcBef>
              <a:buClr>
                <a:srgbClr val="0BD0D9"/>
              </a:buClr>
              <a:buSzPct val="95000"/>
              <a:buFont typeface="Wingdings 2" pitchFamily="18" charset="2"/>
              <a:buNone/>
            </a:pPr>
            <a:r>
              <a:rPr lang="es-ES" b="1">
                <a:latin typeface="Constantia" pitchFamily="18" charset="0"/>
              </a:rPr>
              <a:t>Robot Pololu 3</a:t>
            </a:r>
            <a:r>
              <a:rPr lang="el-GR" b="1">
                <a:latin typeface="Constantia" pitchFamily="18" charset="0"/>
              </a:rPr>
              <a:t>π</a:t>
            </a:r>
            <a:endParaRPr lang="es-ES" b="1">
              <a:latin typeface="Constantia" pitchFamily="18" charset="0"/>
            </a:endParaRPr>
          </a:p>
          <a:p>
            <a:pPr marL="109538" algn="just">
              <a:lnSpc>
                <a:spcPct val="90000"/>
              </a:lnSpc>
              <a:spcBef>
                <a:spcPct val="20000"/>
              </a:spcBef>
              <a:buClr>
                <a:srgbClr val="0BD0D9"/>
              </a:buClr>
              <a:buSzPct val="95000"/>
              <a:buFont typeface="Wingdings 2" pitchFamily="18" charset="2"/>
              <a:buNone/>
            </a:pPr>
            <a:r>
              <a:rPr lang="es-EC">
                <a:latin typeface="Constantia" pitchFamily="18" charset="0"/>
              </a:rPr>
              <a:t>El robot Pololu 3π es un robot el cual fue diseñado para ser un seguidor de línea y es un robot capaz de resolver laberintos de forma autónoma. Posee una alimentación de 4 baterías AAA  los cuales alimentan a los motores con 9.25 V, este robot es capaz de alcanzar velocidades de 100cm/s.</a:t>
            </a:r>
            <a:endParaRPr lang="es-ES">
              <a:latin typeface="Constantia" pitchFamily="18" charset="0"/>
            </a:endParaRPr>
          </a:p>
          <a:p>
            <a:pPr marL="109538" algn="just">
              <a:lnSpc>
                <a:spcPct val="90000"/>
              </a:lnSpc>
              <a:spcBef>
                <a:spcPct val="20000"/>
              </a:spcBef>
              <a:buClr>
                <a:srgbClr val="0BD0D9"/>
              </a:buClr>
              <a:buSzPct val="95000"/>
              <a:buFont typeface="Wingdings 2" pitchFamily="18" charset="2"/>
              <a:buNone/>
            </a:pPr>
            <a:r>
              <a:rPr lang="es-EC">
                <a:latin typeface="Constantia" pitchFamily="18" charset="0"/>
              </a:rPr>
              <a:t> A continuación se mencionarán las características del robot:</a:t>
            </a:r>
            <a:endParaRPr lang="es-ES">
              <a:latin typeface="Constantia" pitchFamily="18" charset="0"/>
            </a:endParaRPr>
          </a:p>
          <a:p>
            <a:pPr marL="109538" algn="just">
              <a:lnSpc>
                <a:spcPct val="90000"/>
              </a:lnSpc>
              <a:spcBef>
                <a:spcPct val="20000"/>
              </a:spcBef>
              <a:buClr>
                <a:srgbClr val="0BD0D9"/>
              </a:buClr>
              <a:buSzPct val="95000"/>
              <a:buFont typeface="Wingdings 2" pitchFamily="18" charset="2"/>
              <a:buChar char=""/>
            </a:pPr>
            <a:r>
              <a:rPr lang="es-ES">
                <a:latin typeface="Constantia" pitchFamily="18" charset="0"/>
              </a:rPr>
              <a:t>Posee 4 sensores reflectantes QTR-RC</a:t>
            </a:r>
          </a:p>
          <a:p>
            <a:pPr marL="109538" algn="just">
              <a:lnSpc>
                <a:spcPct val="90000"/>
              </a:lnSpc>
              <a:spcBef>
                <a:spcPct val="20000"/>
              </a:spcBef>
              <a:buClr>
                <a:srgbClr val="0BD0D9"/>
              </a:buClr>
              <a:buSzPct val="95000"/>
              <a:buFont typeface="Wingdings 2" pitchFamily="18" charset="2"/>
              <a:buChar char=""/>
            </a:pPr>
            <a:r>
              <a:rPr lang="es-ES">
                <a:latin typeface="Constantia" pitchFamily="18" charset="0"/>
              </a:rPr>
              <a:t>Microcontrolador ATmega328P</a:t>
            </a:r>
          </a:p>
          <a:p>
            <a:pPr marL="109538" algn="just">
              <a:lnSpc>
                <a:spcPct val="90000"/>
              </a:lnSpc>
              <a:spcBef>
                <a:spcPct val="20000"/>
              </a:spcBef>
              <a:buClr>
                <a:srgbClr val="0BD0D9"/>
              </a:buClr>
              <a:buSzPct val="95000"/>
              <a:buFont typeface="Wingdings 2" pitchFamily="18" charset="2"/>
              <a:buChar char=""/>
            </a:pPr>
            <a:r>
              <a:rPr lang="es-ES">
                <a:latin typeface="Constantia" pitchFamily="18" charset="0"/>
              </a:rPr>
              <a:t>Un sensor de luz</a:t>
            </a:r>
          </a:p>
          <a:p>
            <a:pPr marL="109538" algn="just">
              <a:lnSpc>
                <a:spcPct val="90000"/>
              </a:lnSpc>
              <a:spcBef>
                <a:spcPct val="20000"/>
              </a:spcBef>
              <a:buClr>
                <a:srgbClr val="0BD0D9"/>
              </a:buClr>
              <a:buSzPct val="95000"/>
              <a:buFont typeface="Wingdings 2" pitchFamily="18" charset="2"/>
              <a:buChar char=""/>
            </a:pPr>
            <a:r>
              <a:rPr lang="es-ES">
                <a:latin typeface="Constantia" pitchFamily="18" charset="0"/>
              </a:rPr>
              <a:t>Un display 8 x 2</a:t>
            </a:r>
          </a:p>
          <a:p>
            <a:pPr marL="109538" algn="just">
              <a:lnSpc>
                <a:spcPct val="90000"/>
              </a:lnSpc>
              <a:spcBef>
                <a:spcPct val="20000"/>
              </a:spcBef>
              <a:buClr>
                <a:srgbClr val="0BD0D9"/>
              </a:buClr>
              <a:buSzPct val="95000"/>
              <a:buFont typeface="Wingdings 2" pitchFamily="18" charset="2"/>
              <a:buChar char=""/>
            </a:pPr>
            <a:r>
              <a:rPr lang="es-ES">
                <a:latin typeface="Constantia" pitchFamily="18" charset="0"/>
              </a:rPr>
              <a:t>2 Motores </a:t>
            </a:r>
          </a:p>
          <a:p>
            <a:pPr marL="109538" algn="just">
              <a:lnSpc>
                <a:spcPct val="90000"/>
              </a:lnSpc>
              <a:spcBef>
                <a:spcPct val="20000"/>
              </a:spcBef>
              <a:buClr>
                <a:srgbClr val="0BD0D9"/>
              </a:buClr>
              <a:buSzPct val="95000"/>
              <a:buFont typeface="Wingdings 2" pitchFamily="18" charset="2"/>
              <a:buChar char=""/>
            </a:pPr>
            <a:r>
              <a:rPr lang="es-ES">
                <a:latin typeface="Constantia" pitchFamily="18" charset="0"/>
              </a:rPr>
              <a:t>Leds para marcar alimentación de 5v al microcontrolador y 9.25v para los motores.</a:t>
            </a:r>
          </a:p>
          <a:p>
            <a:pPr marL="109538" algn="just">
              <a:lnSpc>
                <a:spcPct val="90000"/>
              </a:lnSpc>
              <a:spcBef>
                <a:spcPct val="20000"/>
              </a:spcBef>
              <a:buClr>
                <a:srgbClr val="0BD0D9"/>
              </a:buClr>
              <a:buSzPct val="95000"/>
              <a:buFont typeface="Wingdings 2" pitchFamily="18" charset="2"/>
              <a:buNone/>
            </a:pPr>
            <a:endParaRPr lang="es-ES" sz="2400" b="1">
              <a:latin typeface="Constantia" pitchFamily="18" charset="0"/>
            </a:endParaRPr>
          </a:p>
          <a:p>
            <a:pPr marL="109538">
              <a:lnSpc>
                <a:spcPct val="90000"/>
              </a:lnSpc>
              <a:spcBef>
                <a:spcPct val="20000"/>
              </a:spcBef>
              <a:buClr>
                <a:srgbClr val="0BD0D9"/>
              </a:buClr>
              <a:buSzPct val="95000"/>
              <a:buFont typeface="Wingdings 2" pitchFamily="18" charset="2"/>
              <a:buNone/>
            </a:pPr>
            <a:endParaRPr lang="es-ES" sz="2400" b="1">
              <a:latin typeface="Constantia"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Título"/>
          <p:cNvSpPr>
            <a:spLocks/>
          </p:cNvSpPr>
          <p:nvPr/>
        </p:nvSpPr>
        <p:spPr bwMode="auto">
          <a:xfrm>
            <a:off x="457200" y="533400"/>
            <a:ext cx="8229600" cy="990600"/>
          </a:xfrm>
          <a:prstGeom prst="rect">
            <a:avLst/>
          </a:prstGeom>
          <a:noFill/>
          <a:ln w="9525">
            <a:noFill/>
            <a:miter lim="800000"/>
            <a:headEnd/>
            <a:tailEnd/>
          </a:ln>
        </p:spPr>
        <p:txBody>
          <a:bodyPr anchor="ctr"/>
          <a:lstStyle/>
          <a:p>
            <a:pPr algn="ctr"/>
            <a:r>
              <a:rPr lang="es-ES" sz="4600">
                <a:solidFill>
                  <a:schemeClr val="tx2"/>
                </a:solidFill>
                <a:latin typeface="Calibri" pitchFamily="34" charset="0"/>
              </a:rPr>
              <a:t>Requerimientos del Proyecto :</a:t>
            </a:r>
            <a:br>
              <a:rPr lang="es-ES" sz="4600">
                <a:solidFill>
                  <a:schemeClr val="tx2"/>
                </a:solidFill>
                <a:latin typeface="Calibri" pitchFamily="34" charset="0"/>
              </a:rPr>
            </a:br>
            <a:r>
              <a:rPr lang="es-ES" sz="4600">
                <a:solidFill>
                  <a:schemeClr val="tx2"/>
                </a:solidFill>
                <a:latin typeface="Calibri" pitchFamily="34" charset="0"/>
              </a:rPr>
              <a:t>Hardware</a:t>
            </a:r>
          </a:p>
        </p:txBody>
      </p:sp>
      <p:pic>
        <p:nvPicPr>
          <p:cNvPr id="4" name="3 Imagen"/>
          <p:cNvPicPr/>
          <p:nvPr/>
        </p:nvPicPr>
        <p:blipFill>
          <a:blip r:embed="rId2"/>
          <a:srcRect/>
          <a:stretch>
            <a:fillRect/>
          </a:stretch>
        </p:blipFill>
        <p:spPr bwMode="auto">
          <a:xfrm>
            <a:off x="2462213" y="1905000"/>
            <a:ext cx="4219575" cy="414655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1 Título"/>
          <p:cNvSpPr>
            <a:spLocks/>
          </p:cNvSpPr>
          <p:nvPr/>
        </p:nvSpPr>
        <p:spPr bwMode="auto">
          <a:xfrm>
            <a:off x="457200" y="533400"/>
            <a:ext cx="8229600" cy="990600"/>
          </a:xfrm>
          <a:prstGeom prst="rect">
            <a:avLst/>
          </a:prstGeom>
          <a:noFill/>
          <a:ln w="9525">
            <a:noFill/>
            <a:miter lim="800000"/>
            <a:headEnd/>
            <a:tailEnd/>
          </a:ln>
        </p:spPr>
        <p:txBody>
          <a:bodyPr anchor="ctr"/>
          <a:lstStyle/>
          <a:p>
            <a:pPr algn="ctr"/>
            <a:r>
              <a:rPr lang="es-ES" sz="5000">
                <a:solidFill>
                  <a:schemeClr val="tx2"/>
                </a:solidFill>
                <a:latin typeface="Calibri" pitchFamily="34" charset="0"/>
              </a:rPr>
              <a:t>Diagrama de Bloques</a:t>
            </a:r>
          </a:p>
        </p:txBody>
      </p:sp>
      <p:sp>
        <p:nvSpPr>
          <p:cNvPr id="27655" name="Rectangle 6"/>
          <p:cNvSpPr>
            <a:spLocks noChangeArrowheads="1"/>
          </p:cNvSpPr>
          <p:nvPr/>
        </p:nvSpPr>
        <p:spPr bwMode="auto">
          <a:xfrm>
            <a:off x="0" y="1252538"/>
            <a:ext cx="9144000" cy="0"/>
          </a:xfrm>
          <a:prstGeom prst="rect">
            <a:avLst/>
          </a:prstGeom>
          <a:noFill/>
          <a:ln w="9525">
            <a:noFill/>
            <a:miter lim="800000"/>
            <a:headEnd/>
            <a:tailEnd/>
          </a:ln>
        </p:spPr>
        <p:txBody>
          <a:bodyPr wrap="none" anchor="ctr">
            <a:spAutoFit/>
          </a:bodyPr>
          <a:lstStyle/>
          <a:p>
            <a:endParaRPr lang="es-EC"/>
          </a:p>
        </p:txBody>
      </p:sp>
      <p:graphicFrame>
        <p:nvGraphicFramePr>
          <p:cNvPr id="27653" name="Object 5"/>
          <p:cNvGraphicFramePr>
            <a:graphicFrameLocks noChangeAspect="1"/>
          </p:cNvGraphicFramePr>
          <p:nvPr/>
        </p:nvGraphicFramePr>
        <p:xfrm>
          <a:off x="2268538" y="1916113"/>
          <a:ext cx="5257800" cy="4352925"/>
        </p:xfrm>
        <a:graphic>
          <a:graphicData uri="http://schemas.openxmlformats.org/presentationml/2006/ole">
            <p:oleObj spid="_x0000_s27653" r:id="rId3" imgW="5254669" imgH="4354569" progId="">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5"/>
          <p:cNvSpPr>
            <a:spLocks noChangeArrowheads="1"/>
          </p:cNvSpPr>
          <p:nvPr/>
        </p:nvSpPr>
        <p:spPr bwMode="auto">
          <a:xfrm>
            <a:off x="0" y="228600"/>
            <a:ext cx="9144000" cy="0"/>
          </a:xfrm>
          <a:prstGeom prst="rect">
            <a:avLst/>
          </a:prstGeom>
          <a:noFill/>
          <a:ln w="9525">
            <a:noFill/>
            <a:miter lim="800000"/>
            <a:headEnd/>
            <a:tailEnd/>
          </a:ln>
        </p:spPr>
        <p:txBody>
          <a:bodyPr wrap="none" anchor="ctr">
            <a:spAutoFit/>
          </a:bodyPr>
          <a:lstStyle/>
          <a:p>
            <a:endParaRPr lang="es-EC"/>
          </a:p>
        </p:txBody>
      </p:sp>
      <p:pic>
        <p:nvPicPr>
          <p:cNvPr id="28674" name="Picture 6"/>
          <p:cNvPicPr>
            <a:picLocks noChangeAspect="1" noChangeArrowheads="1"/>
          </p:cNvPicPr>
          <p:nvPr/>
        </p:nvPicPr>
        <p:blipFill>
          <a:blip r:embed="rId2"/>
          <a:srcRect/>
          <a:stretch>
            <a:fillRect/>
          </a:stretch>
        </p:blipFill>
        <p:spPr bwMode="auto">
          <a:xfrm>
            <a:off x="3348038" y="1341438"/>
            <a:ext cx="2419350" cy="4972050"/>
          </a:xfrm>
          <a:prstGeom prst="rect">
            <a:avLst/>
          </a:prstGeom>
          <a:noFill/>
          <a:ln w="9525">
            <a:noFill/>
            <a:miter lim="800000"/>
            <a:headEnd/>
            <a:tailEnd/>
          </a:ln>
        </p:spPr>
      </p:pic>
      <p:sp>
        <p:nvSpPr>
          <p:cNvPr id="28675" name="1 Título"/>
          <p:cNvSpPr>
            <a:spLocks/>
          </p:cNvSpPr>
          <p:nvPr/>
        </p:nvSpPr>
        <p:spPr bwMode="auto">
          <a:xfrm>
            <a:off x="457200" y="533400"/>
            <a:ext cx="8229600" cy="990600"/>
          </a:xfrm>
          <a:prstGeom prst="rect">
            <a:avLst/>
          </a:prstGeom>
          <a:noFill/>
          <a:ln w="9525">
            <a:noFill/>
            <a:miter lim="800000"/>
            <a:headEnd/>
            <a:tailEnd/>
          </a:ln>
        </p:spPr>
        <p:txBody>
          <a:bodyPr anchor="ctr"/>
          <a:lstStyle/>
          <a:p>
            <a:pPr algn="ctr"/>
            <a:r>
              <a:rPr lang="es-ES" sz="5000">
                <a:solidFill>
                  <a:schemeClr val="tx2"/>
                </a:solidFill>
                <a:latin typeface="Calibri" pitchFamily="34" charset="0"/>
              </a:rPr>
              <a:t>Algoritmo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Título"/>
          <p:cNvSpPr>
            <a:spLocks/>
          </p:cNvSpPr>
          <p:nvPr/>
        </p:nvSpPr>
        <p:spPr bwMode="auto">
          <a:xfrm>
            <a:off x="457200" y="533400"/>
            <a:ext cx="8229600" cy="990600"/>
          </a:xfrm>
          <a:prstGeom prst="rect">
            <a:avLst/>
          </a:prstGeom>
          <a:noFill/>
          <a:ln w="9525">
            <a:noFill/>
            <a:miter lim="800000"/>
            <a:headEnd/>
            <a:tailEnd/>
          </a:ln>
        </p:spPr>
        <p:txBody>
          <a:bodyPr anchor="ctr"/>
          <a:lstStyle/>
          <a:p>
            <a:pPr algn="ctr"/>
            <a:r>
              <a:rPr lang="es-ES" sz="5000">
                <a:solidFill>
                  <a:schemeClr val="tx2"/>
                </a:solidFill>
                <a:latin typeface="Calibri" pitchFamily="34" charset="0"/>
              </a:rPr>
              <a:t>Pruebas</a:t>
            </a:r>
          </a:p>
        </p:txBody>
      </p:sp>
      <p:pic>
        <p:nvPicPr>
          <p:cNvPr id="29698" name="Picture 5"/>
          <p:cNvPicPr>
            <a:picLocks noChangeAspect="1" noChangeArrowheads="1"/>
          </p:cNvPicPr>
          <p:nvPr/>
        </p:nvPicPr>
        <p:blipFill>
          <a:blip r:embed="rId2"/>
          <a:srcRect/>
          <a:stretch>
            <a:fillRect/>
          </a:stretch>
        </p:blipFill>
        <p:spPr bwMode="auto">
          <a:xfrm>
            <a:off x="2195513" y="1624013"/>
            <a:ext cx="4537075" cy="438626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Imagen 11" descr="C:\Documents and Settings\USER\Escritorio\tesina mejorada\Nueva carpeta\foto2.jpg"/>
          <p:cNvPicPr>
            <a:picLocks noChangeAspect="1" noChangeArrowheads="1"/>
          </p:cNvPicPr>
          <p:nvPr/>
        </p:nvPicPr>
        <p:blipFill>
          <a:blip r:embed="rId2"/>
          <a:srcRect t="21719" r="10896" b="19910"/>
          <a:stretch>
            <a:fillRect/>
          </a:stretch>
        </p:blipFill>
        <p:spPr bwMode="auto">
          <a:xfrm>
            <a:off x="2051050" y="2492375"/>
            <a:ext cx="4895850" cy="2408238"/>
          </a:xfrm>
          <a:prstGeom prst="rect">
            <a:avLst/>
          </a:prstGeom>
          <a:noFill/>
          <a:ln w="9525">
            <a:noFill/>
            <a:miter lim="800000"/>
            <a:headEnd/>
            <a:tailEnd/>
          </a:ln>
        </p:spPr>
      </p:pic>
      <p:sp>
        <p:nvSpPr>
          <p:cNvPr id="30722" name="1 Título"/>
          <p:cNvSpPr>
            <a:spLocks/>
          </p:cNvSpPr>
          <p:nvPr/>
        </p:nvSpPr>
        <p:spPr bwMode="auto">
          <a:xfrm>
            <a:off x="468313" y="981075"/>
            <a:ext cx="8229600" cy="990600"/>
          </a:xfrm>
          <a:prstGeom prst="rect">
            <a:avLst/>
          </a:prstGeom>
          <a:noFill/>
          <a:ln w="9525">
            <a:noFill/>
            <a:miter lim="800000"/>
            <a:headEnd/>
            <a:tailEnd/>
          </a:ln>
        </p:spPr>
        <p:txBody>
          <a:bodyPr anchor="ctr"/>
          <a:lstStyle/>
          <a:p>
            <a:pPr algn="ctr"/>
            <a:r>
              <a:rPr lang="es-ES" sz="5000">
                <a:solidFill>
                  <a:schemeClr val="tx2"/>
                </a:solidFill>
                <a:latin typeface="Calibri" pitchFamily="34" charset="0"/>
              </a:rPr>
              <a:t>Pruebas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p:cNvSpPr>
          <p:nvPr/>
        </p:nvSpPr>
        <p:spPr bwMode="auto">
          <a:xfrm>
            <a:off x="468313" y="333375"/>
            <a:ext cx="8229600" cy="990600"/>
          </a:xfrm>
          <a:prstGeom prst="rect">
            <a:avLst/>
          </a:prstGeom>
          <a:noFill/>
          <a:ln w="9525">
            <a:noFill/>
            <a:miter lim="800000"/>
            <a:headEnd/>
            <a:tailEnd/>
          </a:ln>
        </p:spPr>
        <p:txBody>
          <a:bodyPr anchor="ctr"/>
          <a:lstStyle/>
          <a:p>
            <a:pPr algn="ctr" eaLnBrk="0" hangingPunct="0"/>
            <a:r>
              <a:rPr lang="es-ES" sz="5000">
                <a:solidFill>
                  <a:schemeClr val="tx2"/>
                </a:solidFill>
                <a:latin typeface="Calibri" pitchFamily="34" charset="0"/>
              </a:rPr>
              <a:t>Conclusiones</a:t>
            </a:r>
          </a:p>
        </p:txBody>
      </p:sp>
      <p:sp>
        <p:nvSpPr>
          <p:cNvPr id="34821" name="Text Box 5"/>
          <p:cNvSpPr txBox="1">
            <a:spLocks noChangeArrowheads="1"/>
          </p:cNvSpPr>
          <p:nvPr/>
        </p:nvSpPr>
        <p:spPr bwMode="auto">
          <a:xfrm>
            <a:off x="179388" y="1268413"/>
            <a:ext cx="8640762" cy="5578475"/>
          </a:xfrm>
          <a:prstGeom prst="rect">
            <a:avLst/>
          </a:prstGeom>
          <a:noFill/>
          <a:ln w="9525">
            <a:noFill/>
            <a:miter lim="800000"/>
            <a:headEnd/>
            <a:tailEnd/>
          </a:ln>
          <a:effectLst/>
        </p:spPr>
        <p:txBody>
          <a:bodyPr>
            <a:spAutoFit/>
          </a:bodyPr>
          <a:lstStyle/>
          <a:p>
            <a:pPr marL="342900" indent="-342900" algn="just"/>
            <a:r>
              <a:rPr lang="es-EC" sz="2000"/>
              <a:t>Nuestro proyecto realizado es un prototipo para mostrar uno de los muchos usos de los lazos de control PID, en nuestro caso mediante la detección de la señal de posición  por sensores infrarrojos, del robot Pololu 3Pi seguidor de línea.</a:t>
            </a:r>
          </a:p>
          <a:p>
            <a:pPr marL="342900" indent="-342900" algn="just"/>
            <a:r>
              <a:rPr lang="es-EC" sz="2000"/>
              <a:t>La optimización del lazo de control PID permite un incremento importante de velocidad  y el control de la velocidad en diferentes tipos de tramos de la pista, tanto en las rectas como en los curvas, empleamos la debida operación para mantener una velocidad deseada en el tramo en el que se encuentre.</a:t>
            </a:r>
          </a:p>
          <a:p>
            <a:pPr marL="342900" indent="-342900" algn="just"/>
            <a:r>
              <a:rPr lang="es-EC" sz="2000"/>
              <a:t>Las  funciones que gobiernan el movimiento de los motores, sensores infrarrojos son de sencilla aplicación. Las librerías aplicadas pueden presentarnos un  buen seguimiento de los valores que han sido obtenidos por los sensores de energía y de posición en la pista, necesarios para el buen desenvolvimiento del seguidor de línea.</a:t>
            </a:r>
          </a:p>
          <a:p>
            <a:pPr marL="342900" indent="-342900" algn="just"/>
            <a:r>
              <a:rPr lang="es-EC" sz="2000"/>
              <a:t>El diseño y el prototipo se lo pueden tomar para comparar con otros modelos de robot seguidores de línea y así detectar diferencias, ventajas, desventajas para posteriores estudios e implementación de mejoras, reconociendo que el mundo está en constante cambio.</a:t>
            </a:r>
            <a:endParaRPr lang="es-ES"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p:cNvSpPr>
          <p:nvPr/>
        </p:nvSpPr>
        <p:spPr bwMode="auto">
          <a:xfrm>
            <a:off x="457200" y="533400"/>
            <a:ext cx="8229600" cy="990600"/>
          </a:xfrm>
          <a:prstGeom prst="rect">
            <a:avLst/>
          </a:prstGeom>
          <a:noFill/>
          <a:ln w="9525">
            <a:noFill/>
            <a:miter lim="800000"/>
            <a:headEnd/>
            <a:tailEnd/>
          </a:ln>
        </p:spPr>
        <p:txBody>
          <a:bodyPr anchor="ctr"/>
          <a:lstStyle/>
          <a:p>
            <a:pPr algn="ctr" eaLnBrk="0" hangingPunct="0"/>
            <a:r>
              <a:rPr lang="es-ES" sz="5000">
                <a:solidFill>
                  <a:schemeClr val="tx2"/>
                </a:solidFill>
                <a:latin typeface="Calibri" pitchFamily="34" charset="0"/>
              </a:rPr>
              <a:t>Recomendaciones</a:t>
            </a:r>
          </a:p>
        </p:txBody>
      </p:sp>
      <p:sp>
        <p:nvSpPr>
          <p:cNvPr id="35845" name="Text Box 5"/>
          <p:cNvSpPr txBox="1">
            <a:spLocks noChangeArrowheads="1"/>
          </p:cNvSpPr>
          <p:nvPr/>
        </p:nvSpPr>
        <p:spPr bwMode="auto">
          <a:xfrm>
            <a:off x="433388" y="1484313"/>
            <a:ext cx="8531225" cy="4968875"/>
          </a:xfrm>
          <a:prstGeom prst="rect">
            <a:avLst/>
          </a:prstGeom>
          <a:noFill/>
          <a:ln w="9525">
            <a:noFill/>
            <a:miter lim="800000"/>
            <a:headEnd/>
            <a:tailEnd/>
          </a:ln>
          <a:effectLst/>
        </p:spPr>
        <p:txBody>
          <a:bodyPr>
            <a:spAutoFit/>
          </a:bodyPr>
          <a:lstStyle/>
          <a:p>
            <a:pPr marL="342900" indent="-342900" algn="just"/>
            <a:r>
              <a:rPr lang="es-EC" sz="2000"/>
              <a:t>Para el uso de los sensores infrarrojos se debe diseñar una pista donde claramente se distinga de color negro el camino a seguir y la plataforma de color blanco, debido a que los sensores son muy sensibles a cambios de colores y nos puede ocasionar una mala lectura lo cual hace salir de pista a nuestro robot.</a:t>
            </a:r>
          </a:p>
          <a:p>
            <a:pPr marL="342900" indent="-342900" algn="just"/>
            <a:r>
              <a:rPr lang="es-EC" sz="2000"/>
              <a:t>Debemos tener en cuenta la inercia del robot  con su antena, debido a que la velocidad  en curvas muy pronunciadas, es peligrosa para el robot.</a:t>
            </a:r>
          </a:p>
          <a:p>
            <a:pPr marL="342900" indent="-342900" algn="just"/>
            <a:r>
              <a:rPr lang="es-EC" sz="2000"/>
              <a:t>Es recomendable usar baterías del tipo recargables ya que nuestro robot demanda un consumo de energía moderado. Si usaremos las pilas normales, esto representaría un alto costo a largo plazo y mucho mayor la contaminación del medio ambiente debido a los químicos que estas contienen.</a:t>
            </a:r>
          </a:p>
          <a:p>
            <a:pPr marL="342900" indent="-342900" algn="just"/>
            <a:r>
              <a:rPr lang="es-EC" sz="2000"/>
              <a:t>Debemos tener en cuenta que la tarjeta butterfly no puede proveer de mucha energía al módulo de radio frecuencia y fue necesario implementar un circuito para suministrarle energía a través de una fuente al dispositivo de transmisión de datos</a:t>
            </a:r>
            <a:r>
              <a:rPr lang="es-EC"/>
              <a:t>.</a:t>
            </a:r>
            <a:endParaRPr lang="es-E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p:nvPr>
        </p:nvSpPr>
        <p:spPr>
          <a:xfrm>
            <a:off x="357188" y="642938"/>
            <a:ext cx="8229600" cy="990600"/>
          </a:xfrm>
        </p:spPr>
        <p:txBody>
          <a:bodyPr/>
          <a:lstStyle/>
          <a:p>
            <a:pPr algn="ctr" eaLnBrk="1" hangingPunct="1"/>
            <a:r>
              <a:rPr lang="es-ES" smtClean="0"/>
              <a:t>Introducción</a:t>
            </a:r>
          </a:p>
        </p:txBody>
      </p:sp>
      <p:sp>
        <p:nvSpPr>
          <p:cNvPr id="14338" name="6 CuadroTexto"/>
          <p:cNvSpPr txBox="1">
            <a:spLocks noChangeArrowheads="1"/>
          </p:cNvSpPr>
          <p:nvPr/>
        </p:nvSpPr>
        <p:spPr bwMode="auto">
          <a:xfrm>
            <a:off x="1500188" y="2428875"/>
            <a:ext cx="6286500" cy="2586038"/>
          </a:xfrm>
          <a:prstGeom prst="rect">
            <a:avLst/>
          </a:prstGeom>
          <a:noFill/>
          <a:ln w="9525">
            <a:noFill/>
            <a:miter lim="800000"/>
            <a:headEnd/>
            <a:tailEnd/>
          </a:ln>
        </p:spPr>
        <p:txBody>
          <a:bodyPr>
            <a:spAutoFit/>
          </a:bodyPr>
          <a:lstStyle/>
          <a:p>
            <a:pPr algn="just"/>
            <a:r>
              <a:rPr lang="es-EC" sz="2400">
                <a:latin typeface="Constantia" pitchFamily="18" charset="0"/>
              </a:rPr>
              <a:t>El objetivo de este proyecto es lograr la implementación de un robot seguidor de línea con lazo de control PID para la posición, con la finalidad de optimizar el tiempo de reacción de los sensores infrarrojos en seguidor de línea.</a:t>
            </a:r>
            <a:endParaRPr lang="es-ES" sz="2400">
              <a:latin typeface="Constantia" pitchFamily="18" charset="0"/>
            </a:endParaRPr>
          </a:p>
          <a:p>
            <a:endParaRPr lang="es-ES">
              <a:latin typeface="Constantia"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Título"/>
          <p:cNvSpPr>
            <a:spLocks noGrp="1"/>
          </p:cNvSpPr>
          <p:nvPr>
            <p:ph type="title"/>
          </p:nvPr>
        </p:nvSpPr>
        <p:spPr>
          <a:xfrm>
            <a:off x="428625" y="428625"/>
            <a:ext cx="8229600" cy="990600"/>
          </a:xfrm>
        </p:spPr>
        <p:txBody>
          <a:bodyPr/>
          <a:lstStyle/>
          <a:p>
            <a:pPr algn="ctr" eaLnBrk="1" hangingPunct="1"/>
            <a:r>
              <a:rPr lang="es-ES" smtClean="0"/>
              <a:t>Descripción del proyecto</a:t>
            </a:r>
          </a:p>
        </p:txBody>
      </p:sp>
      <p:sp>
        <p:nvSpPr>
          <p:cNvPr id="15362" name="4 CuadroTexto"/>
          <p:cNvSpPr txBox="1">
            <a:spLocks noChangeArrowheads="1"/>
          </p:cNvSpPr>
          <p:nvPr/>
        </p:nvSpPr>
        <p:spPr bwMode="auto">
          <a:xfrm>
            <a:off x="928688" y="1428750"/>
            <a:ext cx="7286625" cy="2308225"/>
          </a:xfrm>
          <a:prstGeom prst="rect">
            <a:avLst/>
          </a:prstGeom>
          <a:noFill/>
          <a:ln w="9525">
            <a:noFill/>
            <a:miter lim="800000"/>
            <a:headEnd/>
            <a:tailEnd/>
          </a:ln>
        </p:spPr>
        <p:txBody>
          <a:bodyPr>
            <a:spAutoFit/>
          </a:bodyPr>
          <a:lstStyle/>
          <a:p>
            <a:pPr algn="just"/>
            <a:r>
              <a:rPr lang="es-EC">
                <a:latin typeface="Constantia" pitchFamily="18" charset="0"/>
              </a:rPr>
              <a:t>El funcionamiento del sistema se basa en un robot seguidor de línea dependiendo de la complejidad del recorrido. Los seguidores de línea negra más simples utilizan 2 sensores, ubicados en la parte inferior de la estructura, uno junto al otro, en nuestro caso existen 5 sensores. Cuando uno de los sensores detecta el color blanco, significa que el robot está saliendo de la línea negra por ese lado. El robot debe girar hacia el lado contrario hasta que retome su posición sobre la línea</a:t>
            </a:r>
            <a:endParaRPr lang="es-ES">
              <a:latin typeface="Constantia" pitchFamily="18" charset="0"/>
            </a:endParaRPr>
          </a:p>
          <a:p>
            <a:endParaRPr lang="es-ES">
              <a:latin typeface="Constantia" pitchFamily="18" charset="0"/>
            </a:endParaRPr>
          </a:p>
        </p:txBody>
      </p:sp>
      <p:pic>
        <p:nvPicPr>
          <p:cNvPr id="15363" name="Picture 1"/>
          <p:cNvPicPr>
            <a:picLocks noChangeAspect="1" noChangeArrowheads="1"/>
          </p:cNvPicPr>
          <p:nvPr/>
        </p:nvPicPr>
        <p:blipFill>
          <a:blip r:embed="rId2"/>
          <a:srcRect l="29880" t="11272" r="20325" b="13780"/>
          <a:stretch>
            <a:fillRect/>
          </a:stretch>
        </p:blipFill>
        <p:spPr bwMode="auto">
          <a:xfrm>
            <a:off x="3071813" y="3571875"/>
            <a:ext cx="3214687" cy="27527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Título"/>
          <p:cNvSpPr>
            <a:spLocks noGrp="1"/>
          </p:cNvSpPr>
          <p:nvPr>
            <p:ph type="title"/>
          </p:nvPr>
        </p:nvSpPr>
        <p:spPr>
          <a:xfrm>
            <a:off x="428625" y="428625"/>
            <a:ext cx="8229600" cy="990600"/>
          </a:xfrm>
        </p:spPr>
        <p:txBody>
          <a:bodyPr/>
          <a:lstStyle/>
          <a:p>
            <a:pPr algn="ctr" eaLnBrk="1" hangingPunct="1"/>
            <a:r>
              <a:rPr lang="es-ES" smtClean="0"/>
              <a:t>Descripción del proyecto</a:t>
            </a:r>
          </a:p>
        </p:txBody>
      </p:sp>
      <p:sp>
        <p:nvSpPr>
          <p:cNvPr id="16386" name="4 CuadroTexto"/>
          <p:cNvSpPr txBox="1">
            <a:spLocks noChangeArrowheads="1"/>
          </p:cNvSpPr>
          <p:nvPr/>
        </p:nvSpPr>
        <p:spPr bwMode="auto">
          <a:xfrm>
            <a:off x="928688" y="1428750"/>
            <a:ext cx="7143750" cy="1754188"/>
          </a:xfrm>
          <a:prstGeom prst="rect">
            <a:avLst/>
          </a:prstGeom>
          <a:noFill/>
          <a:ln w="9525">
            <a:noFill/>
            <a:miter lim="800000"/>
            <a:headEnd/>
            <a:tailEnd/>
          </a:ln>
        </p:spPr>
        <p:txBody>
          <a:bodyPr>
            <a:spAutoFit/>
          </a:bodyPr>
          <a:lstStyle/>
          <a:p>
            <a:pPr algn="just"/>
            <a:r>
              <a:rPr lang="es-EC">
                <a:latin typeface="Constantia" pitchFamily="18" charset="0"/>
              </a:rPr>
              <a:t>El inicio del proyecto empieza mostrando en la pantalla LCD según se presione el joystick la orden que envía al Pololu 3Pi  proyecto.  Además nos pide presionar la tecla B del POLOLU para que los motores y se sensores puedan inicializarse, nuevamente se presiona B para que el Pololu 3Pi entre en modo de recepción de la señal de radiofrecuencia. </a:t>
            </a:r>
            <a:endParaRPr lang="es-ES">
              <a:latin typeface="Constantia" pitchFamily="18" charset="0"/>
            </a:endParaRPr>
          </a:p>
          <a:p>
            <a:endParaRPr lang="es-ES">
              <a:latin typeface="Constantia" pitchFamily="18" charset="0"/>
            </a:endParaRPr>
          </a:p>
        </p:txBody>
      </p:sp>
      <p:pic>
        <p:nvPicPr>
          <p:cNvPr id="16387" name="Imagen 11" descr="C:\Documents and Settings\USER\Escritorio\tesina mejorada\Nueva carpeta\foto2.jpg"/>
          <p:cNvPicPr>
            <a:picLocks noChangeAspect="1" noChangeArrowheads="1"/>
          </p:cNvPicPr>
          <p:nvPr/>
        </p:nvPicPr>
        <p:blipFill>
          <a:blip r:embed="rId2"/>
          <a:srcRect t="21719" r="10896" b="19910"/>
          <a:stretch>
            <a:fillRect/>
          </a:stretch>
        </p:blipFill>
        <p:spPr bwMode="auto">
          <a:xfrm>
            <a:off x="2643188" y="3214688"/>
            <a:ext cx="3952875" cy="19431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Título"/>
          <p:cNvSpPr>
            <a:spLocks noGrp="1"/>
          </p:cNvSpPr>
          <p:nvPr>
            <p:ph type="title"/>
          </p:nvPr>
        </p:nvSpPr>
        <p:spPr>
          <a:xfrm>
            <a:off x="428625" y="500063"/>
            <a:ext cx="8229600" cy="990600"/>
          </a:xfrm>
        </p:spPr>
        <p:txBody>
          <a:bodyPr/>
          <a:lstStyle/>
          <a:p>
            <a:pPr algn="ctr" eaLnBrk="1" hangingPunct="1"/>
            <a:r>
              <a:rPr lang="es-ES" smtClean="0"/>
              <a:t>Aplicaciones</a:t>
            </a:r>
          </a:p>
        </p:txBody>
      </p:sp>
      <p:sp>
        <p:nvSpPr>
          <p:cNvPr id="17410" name="Text Box 3"/>
          <p:cNvSpPr txBox="1">
            <a:spLocks noChangeArrowheads="1"/>
          </p:cNvSpPr>
          <p:nvPr/>
        </p:nvSpPr>
        <p:spPr bwMode="auto">
          <a:xfrm>
            <a:off x="611188" y="2565400"/>
            <a:ext cx="8135937" cy="1917700"/>
          </a:xfrm>
          <a:prstGeom prst="rect">
            <a:avLst/>
          </a:prstGeom>
          <a:noFill/>
          <a:ln w="9525">
            <a:noFill/>
            <a:miter lim="800000"/>
            <a:headEnd/>
            <a:tailEnd/>
          </a:ln>
        </p:spPr>
        <p:txBody>
          <a:bodyPr>
            <a:spAutoFit/>
          </a:bodyPr>
          <a:lstStyle/>
          <a:p>
            <a:pPr algn="just">
              <a:spcBef>
                <a:spcPct val="50000"/>
              </a:spcBef>
            </a:pPr>
            <a:r>
              <a:rPr lang="es-ES" sz="2400" b="1"/>
              <a:t>Entre las aplicaciones de los robots móviles se encuentran el trasporte de la carga en la industria, robots desactivadores de explosivos, exploración de terrenos no aptos para el hombre; entre otras dependiendo (del tamaño de estos).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Título"/>
          <p:cNvSpPr>
            <a:spLocks noGrp="1"/>
          </p:cNvSpPr>
          <p:nvPr>
            <p:ph type="title"/>
          </p:nvPr>
        </p:nvSpPr>
        <p:spPr>
          <a:xfrm>
            <a:off x="457200" y="533400"/>
            <a:ext cx="8229600" cy="990600"/>
          </a:xfrm>
        </p:spPr>
        <p:txBody>
          <a:bodyPr/>
          <a:lstStyle/>
          <a:p>
            <a:pPr algn="ctr" eaLnBrk="1" hangingPunct="1"/>
            <a:r>
              <a:rPr lang="es-ES" smtClean="0"/>
              <a:t>Proyectos Similares</a:t>
            </a:r>
          </a:p>
        </p:txBody>
      </p:sp>
      <p:sp>
        <p:nvSpPr>
          <p:cNvPr id="18434" name="4 CuadroTexto"/>
          <p:cNvSpPr txBox="1">
            <a:spLocks noChangeArrowheads="1"/>
          </p:cNvSpPr>
          <p:nvPr/>
        </p:nvSpPr>
        <p:spPr bwMode="auto">
          <a:xfrm>
            <a:off x="642938" y="2286000"/>
            <a:ext cx="7786687" cy="1200150"/>
          </a:xfrm>
          <a:prstGeom prst="rect">
            <a:avLst/>
          </a:prstGeom>
          <a:noFill/>
          <a:ln w="9525">
            <a:noFill/>
            <a:miter lim="800000"/>
            <a:headEnd/>
            <a:tailEnd/>
          </a:ln>
        </p:spPr>
        <p:txBody>
          <a:bodyPr>
            <a:spAutoFit/>
          </a:bodyPr>
          <a:lstStyle/>
          <a:p>
            <a:pPr algn="just"/>
            <a:r>
              <a:rPr lang="es-EC">
                <a:latin typeface="Constantia" pitchFamily="18" charset="0"/>
              </a:rPr>
              <a:t>El diseño de este modelo fue inspirado en los movimientos de una araña, con sus múltiples patas ofrece buena estabilidad al trasladarse, aunque en demostraciones se ha observado un movimiento lento en el avance.</a:t>
            </a:r>
            <a:endParaRPr lang="es-ES">
              <a:latin typeface="Constantia" pitchFamily="18" charset="0"/>
            </a:endParaRPr>
          </a:p>
          <a:p>
            <a:endParaRPr lang="es-ES">
              <a:latin typeface="Constantia" pitchFamily="18" charset="0"/>
            </a:endParaRPr>
          </a:p>
        </p:txBody>
      </p:sp>
      <p:sp>
        <p:nvSpPr>
          <p:cNvPr id="18435" name="5 Rectángulo"/>
          <p:cNvSpPr>
            <a:spLocks noChangeArrowheads="1"/>
          </p:cNvSpPr>
          <p:nvPr/>
        </p:nvSpPr>
        <p:spPr bwMode="auto">
          <a:xfrm>
            <a:off x="1071563" y="1643063"/>
            <a:ext cx="2295525" cy="523875"/>
          </a:xfrm>
          <a:prstGeom prst="rect">
            <a:avLst/>
          </a:prstGeom>
          <a:noFill/>
          <a:ln w="9525">
            <a:noFill/>
            <a:miter lim="800000"/>
            <a:headEnd/>
            <a:tailEnd/>
          </a:ln>
        </p:spPr>
        <p:txBody>
          <a:bodyPr wrap="none">
            <a:spAutoFit/>
          </a:bodyPr>
          <a:lstStyle/>
          <a:p>
            <a:r>
              <a:rPr lang="es-EC" sz="2800" b="1">
                <a:latin typeface="Constantia" pitchFamily="18" charset="0"/>
              </a:rPr>
              <a:t>Robot Araña</a:t>
            </a:r>
            <a:endParaRPr lang="es-ES" sz="2800">
              <a:latin typeface="Constantia" pitchFamily="18" charset="0"/>
            </a:endParaRPr>
          </a:p>
        </p:txBody>
      </p:sp>
      <p:pic>
        <p:nvPicPr>
          <p:cNvPr id="18436" name="Imagen 7"/>
          <p:cNvPicPr>
            <a:picLocks noChangeAspect="1" noChangeArrowheads="1"/>
          </p:cNvPicPr>
          <p:nvPr/>
        </p:nvPicPr>
        <p:blipFill>
          <a:blip r:embed="rId2"/>
          <a:srcRect/>
          <a:stretch>
            <a:fillRect/>
          </a:stretch>
        </p:blipFill>
        <p:spPr bwMode="auto">
          <a:xfrm>
            <a:off x="3000375" y="3643313"/>
            <a:ext cx="2828925" cy="18669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Título"/>
          <p:cNvSpPr>
            <a:spLocks noGrp="1"/>
          </p:cNvSpPr>
          <p:nvPr>
            <p:ph type="title"/>
          </p:nvPr>
        </p:nvSpPr>
        <p:spPr>
          <a:xfrm>
            <a:off x="457200" y="533400"/>
            <a:ext cx="8229600" cy="990600"/>
          </a:xfrm>
        </p:spPr>
        <p:txBody>
          <a:bodyPr/>
          <a:lstStyle/>
          <a:p>
            <a:pPr algn="ctr" eaLnBrk="1" hangingPunct="1"/>
            <a:r>
              <a:rPr lang="es-ES" smtClean="0"/>
              <a:t>Proyectos Similares</a:t>
            </a:r>
          </a:p>
        </p:txBody>
      </p:sp>
      <p:sp>
        <p:nvSpPr>
          <p:cNvPr id="19458" name="Rectangle 3"/>
          <p:cNvSpPr>
            <a:spLocks noChangeArrowheads="1"/>
          </p:cNvSpPr>
          <p:nvPr/>
        </p:nvSpPr>
        <p:spPr bwMode="auto">
          <a:xfrm>
            <a:off x="1500188" y="1714500"/>
            <a:ext cx="2357437" cy="646113"/>
          </a:xfrm>
          <a:prstGeom prst="rect">
            <a:avLst/>
          </a:prstGeom>
          <a:noFill/>
          <a:ln w="9525">
            <a:noFill/>
            <a:miter lim="800000"/>
            <a:headEnd/>
            <a:tailEnd/>
          </a:ln>
        </p:spPr>
        <p:txBody>
          <a:bodyPr anchor="ctr">
            <a:spAutoFit/>
          </a:bodyPr>
          <a:lstStyle/>
          <a:p>
            <a:pPr algn="just"/>
            <a:r>
              <a:rPr lang="es-EC" sz="3600" b="1">
                <a:latin typeface="Times New Roman" pitchFamily="18" charset="0"/>
                <a:cs typeface="Times New Roman" pitchFamily="18" charset="0"/>
              </a:rPr>
              <a:t>Combate</a:t>
            </a:r>
            <a:endParaRPr lang="es-EC" sz="3600"/>
          </a:p>
        </p:txBody>
      </p:sp>
      <p:sp>
        <p:nvSpPr>
          <p:cNvPr id="19459" name="6 CuadroTexto"/>
          <p:cNvSpPr txBox="1">
            <a:spLocks noChangeArrowheads="1"/>
          </p:cNvSpPr>
          <p:nvPr/>
        </p:nvSpPr>
        <p:spPr bwMode="auto">
          <a:xfrm>
            <a:off x="428625" y="2714625"/>
            <a:ext cx="7715250" cy="1200150"/>
          </a:xfrm>
          <a:prstGeom prst="rect">
            <a:avLst/>
          </a:prstGeom>
          <a:noFill/>
          <a:ln w="9525">
            <a:noFill/>
            <a:miter lim="800000"/>
            <a:headEnd/>
            <a:tailEnd/>
          </a:ln>
        </p:spPr>
        <p:txBody>
          <a:bodyPr>
            <a:spAutoFit/>
          </a:bodyPr>
          <a:lstStyle/>
          <a:p>
            <a:pPr algn="just"/>
            <a:r>
              <a:rPr lang="es-EC">
                <a:latin typeface="Constantia" pitchFamily="18" charset="0"/>
              </a:rPr>
              <a:t>Este tipo de robots se han diseñado para combates con otros modelos robóticos simplemente para demostración o diversión de sus creadores, poniendo a prueba sus avances, mejoras y diseños.</a:t>
            </a:r>
            <a:endParaRPr lang="es-ES">
              <a:latin typeface="Constantia" pitchFamily="18" charset="0"/>
            </a:endParaRPr>
          </a:p>
          <a:p>
            <a:endParaRPr lang="es-ES">
              <a:latin typeface="Constantia" pitchFamily="18" charset="0"/>
            </a:endParaRPr>
          </a:p>
        </p:txBody>
      </p:sp>
      <p:pic>
        <p:nvPicPr>
          <p:cNvPr id="19460" name="Imagen 10"/>
          <p:cNvPicPr>
            <a:picLocks noChangeAspect="1" noChangeArrowheads="1"/>
          </p:cNvPicPr>
          <p:nvPr/>
        </p:nvPicPr>
        <p:blipFill>
          <a:blip r:embed="rId2"/>
          <a:srcRect/>
          <a:stretch>
            <a:fillRect/>
          </a:stretch>
        </p:blipFill>
        <p:spPr bwMode="auto">
          <a:xfrm>
            <a:off x="3563938" y="3994150"/>
            <a:ext cx="1917700" cy="1955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533400"/>
            <a:ext cx="8229600" cy="990600"/>
          </a:xfrm>
        </p:spPr>
        <p:txBody>
          <a:bodyPr>
            <a:normAutofit fontScale="90000"/>
          </a:bodyPr>
          <a:lstStyle/>
          <a:p>
            <a:pPr algn="ctr" eaLnBrk="1" fontAlgn="auto" hangingPunct="1">
              <a:spcAft>
                <a:spcPts val="0"/>
              </a:spcAft>
              <a:defRPr/>
            </a:pPr>
            <a:r>
              <a:rPr lang="es-ES" dirty="0" smtClean="0"/>
              <a:t>Requerimientos para el proyecto</a:t>
            </a:r>
            <a:endParaRPr lang="es-ES" dirty="0"/>
          </a:p>
        </p:txBody>
      </p:sp>
      <p:sp>
        <p:nvSpPr>
          <p:cNvPr id="20482" name="2 Marcador de contenido"/>
          <p:cNvSpPr>
            <a:spLocks noGrp="1"/>
          </p:cNvSpPr>
          <p:nvPr>
            <p:ph idx="1"/>
          </p:nvPr>
        </p:nvSpPr>
        <p:spPr>
          <a:xfrm>
            <a:off x="457200" y="1600200"/>
            <a:ext cx="8229600" cy="4876800"/>
          </a:xfrm>
        </p:spPr>
        <p:txBody>
          <a:bodyPr/>
          <a:lstStyle/>
          <a:p>
            <a:pPr marL="109538" indent="0" algn="just" eaLnBrk="1" hangingPunct="1">
              <a:buFont typeface="Wingdings 2" pitchFamily="18" charset="2"/>
              <a:buNone/>
            </a:pPr>
            <a:r>
              <a:rPr lang="es-ES" sz="2000" smtClean="0"/>
              <a:t>Este proyecto se lo puede dividir en 2 secciones: Software y Hardware.</a:t>
            </a:r>
          </a:p>
          <a:p>
            <a:pPr marL="109538" indent="0" algn="just" eaLnBrk="1" hangingPunct="1">
              <a:buFont typeface="Wingdings 2" pitchFamily="18" charset="2"/>
              <a:buNone/>
            </a:pPr>
            <a:endParaRPr lang="es-ES" sz="2000" smtClean="0"/>
          </a:p>
          <a:p>
            <a:pPr marL="109538" indent="0" algn="just" eaLnBrk="1" hangingPunct="1">
              <a:buFont typeface="Wingdings 2" pitchFamily="18" charset="2"/>
              <a:buNone/>
            </a:pPr>
            <a:r>
              <a:rPr lang="es-ES" sz="2000" smtClean="0"/>
              <a:t>El hardware se compone básicamente del robot Pololu 3</a:t>
            </a:r>
            <a:r>
              <a:rPr lang="el-GR" sz="2000" smtClean="0"/>
              <a:t>π</a:t>
            </a:r>
            <a:r>
              <a:rPr lang="es-ES" sz="2000" smtClean="0"/>
              <a:t> el cual es manejado por el microcontrolador ATMega328P que es el encargado de controlar los motores que mueven al robot además de recibir todos los comandos que se envíen desde el dispositivo de radio frecuencia el cual será usado como medio de control.</a:t>
            </a:r>
          </a:p>
        </p:txBody>
      </p:sp>
      <p:pic>
        <p:nvPicPr>
          <p:cNvPr id="6" name="5 Imagen" descr="http://www.active-robots.com/products/robots/pololu-robots/3pi-robot-500.jpg"/>
          <p:cNvPicPr/>
          <p:nvPr/>
        </p:nvPicPr>
        <p:blipFill>
          <a:blip r:embed="rId2"/>
          <a:srcRect/>
          <a:stretch>
            <a:fillRect/>
          </a:stretch>
        </p:blipFill>
        <p:spPr bwMode="auto">
          <a:xfrm>
            <a:off x="3373438" y="4724400"/>
            <a:ext cx="2397125" cy="174625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Título"/>
          <p:cNvSpPr>
            <a:spLocks/>
          </p:cNvSpPr>
          <p:nvPr/>
        </p:nvSpPr>
        <p:spPr bwMode="auto">
          <a:xfrm>
            <a:off x="457200" y="533400"/>
            <a:ext cx="8229600" cy="990600"/>
          </a:xfrm>
          <a:prstGeom prst="rect">
            <a:avLst/>
          </a:prstGeom>
          <a:noFill/>
          <a:ln w="9525">
            <a:noFill/>
            <a:miter lim="800000"/>
            <a:headEnd/>
            <a:tailEnd/>
          </a:ln>
        </p:spPr>
        <p:txBody>
          <a:bodyPr anchor="ctr"/>
          <a:lstStyle/>
          <a:p>
            <a:pPr algn="ctr"/>
            <a:r>
              <a:rPr lang="es-ES" sz="5000">
                <a:solidFill>
                  <a:schemeClr val="tx2"/>
                </a:solidFill>
                <a:latin typeface="Calibri" pitchFamily="34" charset="0"/>
              </a:rPr>
              <a:t>Requerimientos para el proyecto</a:t>
            </a:r>
          </a:p>
        </p:txBody>
      </p:sp>
      <p:sp>
        <p:nvSpPr>
          <p:cNvPr id="21506" name="2 Marcador de contenido"/>
          <p:cNvSpPr>
            <a:spLocks/>
          </p:cNvSpPr>
          <p:nvPr/>
        </p:nvSpPr>
        <p:spPr bwMode="auto">
          <a:xfrm>
            <a:off x="457200" y="1600200"/>
            <a:ext cx="8229600" cy="4876800"/>
          </a:xfrm>
          <a:prstGeom prst="rect">
            <a:avLst/>
          </a:prstGeom>
          <a:noFill/>
          <a:ln w="9525">
            <a:noFill/>
            <a:miter lim="800000"/>
            <a:headEnd/>
            <a:tailEnd/>
          </a:ln>
        </p:spPr>
        <p:txBody>
          <a:bodyPr/>
          <a:lstStyle/>
          <a:p>
            <a:pPr marL="109538" algn="just">
              <a:spcBef>
                <a:spcPct val="20000"/>
              </a:spcBef>
              <a:buClr>
                <a:srgbClr val="0BD0D9"/>
              </a:buClr>
              <a:buSzPct val="95000"/>
              <a:buFont typeface="Wingdings 2" pitchFamily="18" charset="2"/>
              <a:buNone/>
            </a:pPr>
            <a:r>
              <a:rPr lang="es-ES" sz="2200">
                <a:latin typeface="Constantia" pitchFamily="18" charset="0"/>
              </a:rPr>
              <a:t>El software se compone básicamente del software AVR Studio 4  el cual contiene los compiladores AVR GCC y AVR Assembler los cuales nos permiten realizar códigos en lenguaje C y Assembler respectivamente que van a ser implementados en el microcontrolador y el software Proteus el cual nos permite simular los códigos realizados en cualquier lenguaje de programación para ver su efecto en el microcontrolador.  </a:t>
            </a:r>
          </a:p>
        </p:txBody>
      </p:sp>
      <p:pic>
        <p:nvPicPr>
          <p:cNvPr id="4" name="3 Imagen" descr="http://www.scienceprog.com/wp-content/uploads/AVRStudio_GCC/AVRStudio_AVR_GCC_Project.PNG"/>
          <p:cNvPicPr/>
          <p:nvPr/>
        </p:nvPicPr>
        <p:blipFill>
          <a:blip r:embed="rId2"/>
          <a:srcRect/>
          <a:stretch>
            <a:fillRect/>
          </a:stretch>
        </p:blipFill>
        <p:spPr bwMode="auto">
          <a:xfrm>
            <a:off x="1295400" y="4495800"/>
            <a:ext cx="3352800" cy="1892300"/>
          </a:xfrm>
          <a:prstGeom prst="rect">
            <a:avLst/>
          </a:prstGeom>
          <a:ln>
            <a:noFill/>
          </a:ln>
          <a:effectLst>
            <a:outerShdw blurRad="190500" algn="tl" rotWithShape="0">
              <a:srgbClr val="000000">
                <a:alpha val="70000"/>
              </a:srgbClr>
            </a:outerShdw>
          </a:effectLst>
        </p:spPr>
      </p:pic>
      <p:pic>
        <p:nvPicPr>
          <p:cNvPr id="5" name="4 Imagen"/>
          <p:cNvPicPr/>
          <p:nvPr/>
        </p:nvPicPr>
        <p:blipFill>
          <a:blip r:embed="rId3"/>
          <a:srcRect/>
          <a:stretch>
            <a:fillRect/>
          </a:stretch>
        </p:blipFill>
        <p:spPr bwMode="auto">
          <a:xfrm>
            <a:off x="5181600" y="4648200"/>
            <a:ext cx="2446338" cy="1352550"/>
          </a:xfrm>
          <a:prstGeom prst="rect">
            <a:avLst/>
          </a:prstGeom>
          <a:ln>
            <a:noFill/>
          </a:ln>
          <a:effectLst>
            <a:outerShdw blurRad="190500" algn="tl" rotWithShape="0">
              <a:srgbClr val="000000">
                <a:alpha val="70000"/>
              </a:srgbClr>
            </a:out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123</TotalTime>
  <Words>904</Words>
  <Application>Microsoft Office PowerPoint</Application>
  <PresentationFormat>Presentación en pantalla (4:3)</PresentationFormat>
  <Paragraphs>48</Paragraphs>
  <Slides>17</Slides>
  <Notes>0</Notes>
  <HiddenSlides>0</HiddenSlides>
  <MMClips>0</MMClips>
  <ScaleCrop>false</ScaleCrop>
  <HeadingPairs>
    <vt:vector size="8" baseType="variant">
      <vt:variant>
        <vt:lpstr>Fuentes usadas</vt:lpstr>
      </vt:variant>
      <vt:variant>
        <vt:i4>5</vt:i4>
      </vt:variant>
      <vt:variant>
        <vt:lpstr>Plantilla de diseño</vt:lpstr>
      </vt:variant>
      <vt:variant>
        <vt:i4>4</vt:i4>
      </vt:variant>
      <vt:variant>
        <vt:lpstr>Servidores OLE incrustados</vt:lpstr>
      </vt:variant>
      <vt:variant>
        <vt:i4>0</vt:i4>
      </vt:variant>
      <vt:variant>
        <vt:lpstr>Títulos de diapositiva</vt:lpstr>
      </vt:variant>
      <vt:variant>
        <vt:i4>17</vt:i4>
      </vt:variant>
    </vt:vector>
  </HeadingPairs>
  <TitlesOfParts>
    <vt:vector size="26" baseType="lpstr">
      <vt:lpstr>Arial</vt:lpstr>
      <vt:lpstr>Calibri</vt:lpstr>
      <vt:lpstr>Constantia</vt:lpstr>
      <vt:lpstr>Wingdings 2</vt:lpstr>
      <vt:lpstr>Times New Roman</vt:lpstr>
      <vt:lpstr>Flujo</vt:lpstr>
      <vt:lpstr>Flujo</vt:lpstr>
      <vt:lpstr>Flujo</vt:lpstr>
      <vt:lpstr>Flujo</vt:lpstr>
      <vt:lpstr>Diapositiva 1</vt:lpstr>
      <vt:lpstr>Introducción</vt:lpstr>
      <vt:lpstr>Descripción del proyecto</vt:lpstr>
      <vt:lpstr>Descripción del proyecto</vt:lpstr>
      <vt:lpstr>Aplicaciones</vt:lpstr>
      <vt:lpstr>Proyectos Similares</vt:lpstr>
      <vt:lpstr>Proyectos Similares</vt:lpstr>
      <vt:lpstr>Requerimientos para el proyecto</vt:lpstr>
      <vt:lpstr>Diapositiva 9</vt:lpstr>
      <vt:lpstr>Diapositiva 10</vt:lpstr>
      <vt:lpstr>Diapositiva 11</vt:lpstr>
      <vt:lpstr>Diapositiva 12</vt:lpstr>
      <vt:lpstr>Diapositiva 13</vt:lpstr>
      <vt:lpstr>Diapositiva 14</vt:lpstr>
      <vt:lpstr>Diapositiva 15</vt:lpstr>
      <vt:lpstr>Diapositiva 16</vt:lpstr>
      <vt:lpstr>Diapositiva 17</vt:lpstr>
    </vt:vector>
  </TitlesOfParts>
  <Company>WINDOWS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Optimización de algoritmos para seguidor de línea utilizando técnicas de control PID con el robot Pololu 3pi e incorporación de control inalámbrico por radio frecuencia.</dc:title>
  <dc:creator>USER</dc:creator>
  <cp:lastModifiedBy>dbosquez</cp:lastModifiedBy>
  <cp:revision>11</cp:revision>
  <dcterms:created xsi:type="dcterms:W3CDTF">2011-05-04T11:12:13Z</dcterms:created>
  <dcterms:modified xsi:type="dcterms:W3CDTF">2011-05-04T15:00:29Z</dcterms:modified>
</cp:coreProperties>
</file>