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99" r:id="rId12"/>
    <p:sldId id="300" r:id="rId13"/>
    <p:sldId id="298" r:id="rId14"/>
    <p:sldId id="268" r:id="rId15"/>
    <p:sldId id="266" r:id="rId16"/>
    <p:sldId id="267" r:id="rId17"/>
    <p:sldId id="295" r:id="rId18"/>
    <p:sldId id="296" r:id="rId19"/>
    <p:sldId id="269" r:id="rId20"/>
    <p:sldId id="270" r:id="rId21"/>
    <p:sldId id="271" r:id="rId22"/>
    <p:sldId id="272" r:id="rId23"/>
    <p:sldId id="273" r:id="rId24"/>
    <p:sldId id="274" r:id="rId25"/>
    <p:sldId id="275" r:id="rId26"/>
    <p:sldId id="276" r:id="rId27"/>
    <p:sldId id="277" r:id="rId28"/>
    <p:sldId id="278" r:id="rId29"/>
    <p:sldId id="279" r:id="rId30"/>
    <p:sldId id="292" r:id="rId31"/>
    <p:sldId id="280" r:id="rId32"/>
    <p:sldId id="281" r:id="rId33"/>
    <p:sldId id="283" r:id="rId34"/>
    <p:sldId id="284" r:id="rId35"/>
    <p:sldId id="285" r:id="rId36"/>
    <p:sldId id="286" r:id="rId37"/>
    <p:sldId id="287" r:id="rId38"/>
    <p:sldId id="294" r:id="rId39"/>
    <p:sldId id="288" r:id="rId40"/>
    <p:sldId id="289" r:id="rId41"/>
    <p:sldId id="290" r:id="rId42"/>
    <p:sldId id="291" r:id="rId43"/>
    <p:sldId id="2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BCD"/>
    <a:srgbClr val="F3791D"/>
    <a:srgbClr val="F48736"/>
    <a:srgbClr val="FD3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A01BA-F625-421A-9973-4B103B3F71D9}" type="datetimeFigureOut">
              <a:rPr lang="en-US" smtClean="0"/>
              <a:pPr/>
              <a:t>6/8/2011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0D802-C08C-45EA-BCA3-066A9ACA1CE9}" type="slidenum">
              <a:rPr lang="en-US" smtClean="0"/>
              <a:pPr/>
              <a:t>‹Nº›</a:t>
            </a:fld>
            <a:endParaRPr lang="en-US"/>
          </a:p>
        </p:txBody>
      </p:sp>
    </p:spTree>
    <p:extLst>
      <p:ext uri="{BB962C8B-B14F-4D97-AF65-F5344CB8AC3E}">
        <p14:creationId xmlns:p14="http://schemas.microsoft.com/office/powerpoint/2010/main" val="96147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8A0D802-C08C-45EA-BCA3-066A9ACA1CE9}"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B8A0D802-C08C-45EA-BCA3-066A9ACA1CE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A0D802-C08C-45EA-BCA3-066A9ACA1CE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s-E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latinLnBrk="0">
              <a:defRPr lang="es-ES" sz="4800" b="1">
                <a:solidFill>
                  <a:schemeClr val="tx1"/>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s-E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latinLnBrk="0">
              <a:buNone/>
              <a:defRPr lang="es-ES">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s-E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latinLnBrk="0">
              <a:defRPr lang="es-ES">
                <a:solidFill>
                  <a:srgbClr val="FFFFFF"/>
                </a:solidFill>
              </a:defRPr>
            </a:lvl1pPr>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19" name="Footer Placeholder 18"/>
          <p:cNvSpPr>
            <a:spLocks noGrp="1"/>
          </p:cNvSpPr>
          <p:nvPr>
            <p:ph type="ftr" sz="quarter" idx="11"/>
          </p:nvPr>
        </p:nvSpPr>
        <p:spPr/>
        <p:txBody>
          <a:bodyPr/>
          <a:lstStyle>
            <a:lvl1pPr latinLnBrk="0">
              <a:defRPr lang="es-ES">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latinLnBrk="0">
              <a:defRPr lang="es-ES">
                <a:solidFill>
                  <a:srgbClr val="FFFFFF"/>
                </a:solidFill>
              </a:defRPr>
            </a:lvl1pPr>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s-E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s-E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latinLnBrk="0">
              <a:buNone/>
              <a:defRPr lang="es-ES"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s-E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latinLnBrk="0">
              <a:buNone/>
              <a:defRPr lang="es-ES" sz="2300">
                <a:solidFill>
                  <a:schemeClr val="tx1"/>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4" name="Content Placeholder 3"/>
          <p:cNvSpPr>
            <a:spLocks noGrp="1"/>
          </p:cNvSpPr>
          <p:nvPr>
            <p:ph sz="half" idx="2"/>
          </p:nvPr>
        </p:nvSpPr>
        <p:spPr>
          <a:xfrm>
            <a:off x="4648200" y="1481328"/>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5" name="Date Placeholder 4"/>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latinLnBrk="0">
              <a:defRPr lang="es-ES"/>
            </a:lvl1pPr>
            <a:extLst/>
          </a:lstStyle>
          <a:p>
            <a:r>
              <a:rPr kumimoji="0" lang="en-US" smtClean="0"/>
              <a:t>Click to edit Master title style</a:t>
            </a:r>
            <a:endParaRPr kumimoji="0" lang="es-E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latinLnBrk="0">
              <a:buNone/>
              <a:defRPr lang="es-ES" sz="2400" b="0">
                <a:solidFill>
                  <a:schemeClr val="bg1"/>
                </a:solidFill>
              </a:defRPr>
            </a:lvl1pPr>
            <a:lvl2pPr>
              <a:buNone/>
              <a:defRPr lang="es-ES" sz="2000" b="1"/>
            </a:lvl2pPr>
            <a:lvl3pPr>
              <a:buNone/>
              <a:defRPr lang="es-ES" sz="1800" b="1"/>
            </a:lvl3pPr>
            <a:lvl4pPr>
              <a:buNone/>
              <a:defRPr lang="es-ES" sz="1600" b="1"/>
            </a:lvl4pPr>
            <a:lvl5pPr>
              <a:buNone/>
              <a:defRPr lang="es-ES"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latinLnBrk="0">
              <a:buNone/>
              <a:defRPr lang="es-ES" sz="2400" b="0">
                <a:solidFill>
                  <a:schemeClr val="bg1"/>
                </a:solidFill>
              </a:defRPr>
            </a:lvl1pPr>
            <a:lvl2pPr>
              <a:buNone/>
              <a:defRPr lang="es-ES" sz="2000" b="1"/>
            </a:lvl2pPr>
            <a:lvl3pPr>
              <a:buNone/>
              <a:defRPr lang="es-ES" sz="1800" b="1"/>
            </a:lvl3pPr>
            <a:lvl4pPr>
              <a:buNone/>
              <a:defRPr lang="es-ES" sz="1600" b="1"/>
            </a:lvl4pPr>
            <a:lvl5pPr>
              <a:buNone/>
              <a:defRPr lang="es-ES"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latinLnBrk="0">
              <a:spcBef>
                <a:spcPts val="0"/>
              </a:spcBef>
              <a:defRPr lang="es-ES" sz="2400"/>
            </a:lvl1pPr>
            <a:lvl2pPr>
              <a:defRPr lang="es-ES" sz="2000"/>
            </a:lvl2pPr>
            <a:lvl3pPr>
              <a:defRPr lang="es-ES" sz="1800"/>
            </a:lvl3pPr>
            <a:lvl4pPr>
              <a:defRPr lang="es-ES" sz="1600"/>
            </a:lvl4pPr>
            <a:lvl5pPr>
              <a:defRPr lang="es-ES"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7" name="Date Placeholder 6"/>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latinLnBrk="0">
              <a:buNone/>
              <a:defRPr lang="es-ES" sz="2500" b="0">
                <a:solidFill>
                  <a:schemeClr val="accent1"/>
                </a:solidFill>
                <a:effectLst/>
              </a:defRPr>
            </a:lvl1pPr>
            <a:extLst/>
          </a:lstStyle>
          <a:p>
            <a:r>
              <a:rPr kumimoji="0" lang="en-US" smtClean="0"/>
              <a:t>Click to edit Master title style</a:t>
            </a:r>
            <a:endParaRPr kumimoji="0" lang="es-ES"/>
          </a:p>
        </p:txBody>
      </p:sp>
      <p:sp>
        <p:nvSpPr>
          <p:cNvPr id="3" name="Text Placeholder 2"/>
          <p:cNvSpPr>
            <a:spLocks noGrp="1"/>
          </p:cNvSpPr>
          <p:nvPr>
            <p:ph type="body" idx="2"/>
          </p:nvPr>
        </p:nvSpPr>
        <p:spPr>
          <a:xfrm>
            <a:off x="4419600" y="5355102"/>
            <a:ext cx="3974592" cy="914400"/>
          </a:xfrm>
        </p:spPr>
        <p:txBody>
          <a:bodyPr/>
          <a:lstStyle>
            <a:lvl1pPr marL="0" indent="0" algn="r" latinLnBrk="0">
              <a:buNone/>
              <a:defRPr lang="es-ES" sz="1600"/>
            </a:lvl1pPr>
            <a:lvl2pPr>
              <a:buNone/>
              <a:defRPr lang="es-ES" sz="1200"/>
            </a:lvl2pPr>
            <a:lvl3pPr>
              <a:buNone/>
              <a:defRPr lang="es-ES" sz="1000"/>
            </a:lvl3pPr>
            <a:lvl4pPr>
              <a:buNone/>
              <a:defRPr lang="es-ES" sz="900"/>
            </a:lvl4pPr>
            <a:lvl5pPr>
              <a:buNone/>
              <a:defRPr lang="es-ES"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s-ES"/>
          </a:p>
        </p:txBody>
      </p:sp>
      <p:sp>
        <p:nvSpPr>
          <p:cNvPr id="5" name="Date Placeholder 4"/>
          <p:cNvSpPr>
            <a:spLocks noGrp="1"/>
          </p:cNvSpPr>
          <p:nvPr>
            <p:ph type="dt" sz="half" idx="10"/>
          </p:nvPr>
        </p:nvSpPr>
        <p:spPr>
          <a:xfrm>
            <a:off x="6727032" y="6407944"/>
            <a:ext cx="1920240" cy="365760"/>
          </a:xfrm>
        </p:spPr>
        <p:txBody>
          <a:bodyPr/>
          <a:lstStyle>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latinLnBrk="0">
              <a:buNone/>
              <a:defRPr lang="es-ES" sz="1400"/>
            </a:lvl1pPr>
            <a:lvl2pPr>
              <a:defRPr lang="es-ES" sz="1200"/>
            </a:lvl2pPr>
            <a:lvl3pPr>
              <a:defRPr lang="es-ES" sz="1000"/>
            </a:lvl3pPr>
            <a:lvl4pPr>
              <a:defRPr lang="es-ES" sz="900"/>
            </a:lvl4pPr>
            <a:lvl5pPr>
              <a:defRPr lang="es-ES"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latinLnBrk="0">
              <a:buNone/>
              <a:defRPr lang="es-ES" sz="3200"/>
            </a:lvl1pPr>
            <a:extLst/>
          </a:lstStyle>
          <a:p>
            <a:r>
              <a:rPr kumimoji="0" lang="en-US" smtClean="0"/>
              <a:t>Click icon to add picture</a:t>
            </a:r>
            <a:endParaRPr kumimoji="0" lang="es-ES"/>
          </a:p>
        </p:txBody>
      </p:sp>
      <p:sp>
        <p:nvSpPr>
          <p:cNvPr id="5" name="Date Placeholder 4"/>
          <p:cNvSpPr>
            <a:spLocks noGrp="1"/>
          </p:cNvSpPr>
          <p:nvPr>
            <p:ph type="dt" sz="half" idx="10"/>
          </p:nvPr>
        </p:nvSpPr>
        <p:spPr/>
        <p:txBody>
          <a:bodyPr/>
          <a:lstStyle>
            <a:lvl1pPr latinLnBrk="0">
              <a:defRPr lang="es-ES">
                <a:solidFill>
                  <a:schemeClr val="tx1"/>
                </a:solidFill>
              </a:defRPr>
            </a:lvl1pPr>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6" name="Footer Placeholder 5"/>
          <p:cNvSpPr>
            <a:spLocks noGrp="1"/>
          </p:cNvSpPr>
          <p:nvPr>
            <p:ph type="ftr" sz="quarter" idx="11"/>
          </p:nvPr>
        </p:nvSpPr>
        <p:spPr>
          <a:xfrm>
            <a:off x="4380072" y="6407944"/>
            <a:ext cx="2350681" cy="365125"/>
          </a:xfrm>
        </p:spPr>
        <p:txBody>
          <a:bodyPr/>
          <a:lstStyle>
            <a:lvl1pPr latinLnBrk="0">
              <a:defRPr lang="es-ES">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latinLnBrk="0">
              <a:defRPr lang="es-ES">
                <a:solidFill>
                  <a:schemeClr val="tx1"/>
                </a:solidFill>
              </a:defRPr>
            </a:lvl1pPr>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latinLnBrk="0">
              <a:buNone/>
              <a:defRPr lang="es-ES"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s-E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s-E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s-E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a:t>Haga clic para modificar el estilo de título del patrón</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lang="es-ES" sz="1000">
                <a:solidFill>
                  <a:schemeClr val="tx1"/>
                </a:solidFill>
              </a:defRPr>
            </a:lvl1pPr>
            <a:extLst/>
          </a:lstStyle>
          <a:p>
            <a:fld id="{8D3816DF-213E-421B-92D3-C068DBB023D6}" type="datetimeFigureOut">
              <a:rPr lang="es-ES" smtClean="0">
                <a:solidFill>
                  <a:schemeClr val="tx2"/>
                </a:solidFill>
              </a:rPr>
              <a:pPr/>
              <a:t>08/06/2011</a:t>
            </a:fld>
            <a:endParaRPr lang="es-ES" sz="110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lang="es-ES"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lang="es-ES" sz="1000" b="0">
                <a:solidFill>
                  <a:schemeClr val="tx1"/>
                </a:solidFill>
              </a:defRPr>
            </a:lvl1pPr>
            <a:extLst/>
          </a:lstStyle>
          <a:p>
            <a:pPr algn="l"/>
            <a:fld id="{72AC53DF-4216-466D-99A7-94400E6C2A25}" type="slidenum">
              <a:rPr lang="es-ES" sz="1200" smtClean="0">
                <a:solidFill>
                  <a:schemeClr val="tx2"/>
                </a:solidFill>
              </a:rPr>
              <a:pPr algn="l"/>
              <a:t>‹Nº›</a:t>
            </a:fld>
            <a:endParaRPr lang="es-E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med">
    <p:wipe dir="r"/>
  </p:transition>
  <p:timing>
    <p:tnLst>
      <p:par>
        <p:cTn id="1" dur="indefinite" restart="never" nodeType="tmRoot"/>
      </p:par>
    </p:tnLst>
  </p:timing>
  <p:txStyles>
    <p:titleStyle>
      <a:lvl1pPr algn="l" rtl="0" eaLnBrk="1" latinLnBrk="0" hangingPunct="1">
        <a:spcBef>
          <a:spcPct val="0"/>
        </a:spcBef>
        <a:buNone/>
        <a:defRPr kumimoji="0" lang="es-ES" sz="4100" b="1"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lang="es-ES"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lang="es-ES"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lang="es-ES"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lang="es-ES"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lang="es-ES"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lang="es-ES"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lang="es-ES"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lang="es-ES"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lang="es-ES" sz="16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VIDEO%20Proyecto%20de%20Graduacion.mp4"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1311207"/>
            <a:ext cx="7772400" cy="1829761"/>
          </a:xfrm>
        </p:spPr>
        <p:txBody>
          <a:bodyPr>
            <a:normAutofit fontScale="90000"/>
          </a:bodyPr>
          <a:lstStyle/>
          <a:p>
            <a:pPr algn="ctr"/>
            <a:r>
              <a:rPr lang="es-EC" dirty="0" smtClean="0">
                <a:solidFill>
                  <a:srgbClr val="F3791D"/>
                </a:solidFill>
              </a:rPr>
              <a:t>Análisis del Rendimiento de Sistemas VoIP bajo Condiciones de Red Variable</a:t>
            </a:r>
            <a:endParaRPr lang="en-US" dirty="0">
              <a:solidFill>
                <a:srgbClr val="F3791D"/>
              </a:solidFill>
            </a:endParaRPr>
          </a:p>
        </p:txBody>
      </p:sp>
      <p:sp>
        <p:nvSpPr>
          <p:cNvPr id="3" name="Subtitle 2"/>
          <p:cNvSpPr>
            <a:spLocks noGrp="1"/>
          </p:cNvSpPr>
          <p:nvPr>
            <p:ph type="subTitle" idx="1"/>
          </p:nvPr>
        </p:nvSpPr>
        <p:spPr/>
        <p:txBody>
          <a:bodyPr/>
          <a:lstStyle/>
          <a:p>
            <a:endParaRPr lang="en-US" dirty="0"/>
          </a:p>
        </p:txBody>
      </p:sp>
      <p:pic>
        <p:nvPicPr>
          <p:cNvPr id="1031" name="Picture 7"/>
          <p:cNvPicPr>
            <a:picLocks noChangeAspect="1" noChangeArrowheads="1"/>
          </p:cNvPicPr>
          <p:nvPr/>
        </p:nvPicPr>
        <p:blipFill>
          <a:blip r:embed="rId2" cstate="print"/>
          <a:srcRect/>
          <a:stretch>
            <a:fillRect/>
          </a:stretch>
        </p:blipFill>
        <p:spPr bwMode="auto">
          <a:xfrm>
            <a:off x="1857356" y="3429000"/>
            <a:ext cx="5076825" cy="31813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solidFill>
                  <a:srgbClr val="6DBBCD"/>
                </a:solidFill>
              </a:rPr>
              <a:t>DESCRIPCIÓN DEL PROYECTO</a:t>
            </a:r>
          </a:p>
        </p:txBody>
      </p:sp>
      <p:pic>
        <p:nvPicPr>
          <p:cNvPr id="16" name="Picture 8"/>
          <p:cNvPicPr>
            <a:picLocks noGrp="1" noChangeAspect="1" noChangeArrowheads="1"/>
          </p:cNvPicPr>
          <p:nvPr>
            <p:ph idx="1"/>
          </p:nvPr>
        </p:nvPicPr>
        <p:blipFill>
          <a:blip r:embed="rId3" cstate="print"/>
          <a:srcRect/>
          <a:stretch>
            <a:fillRect/>
          </a:stretch>
        </p:blipFill>
        <p:spPr bwMode="auto">
          <a:xfrm>
            <a:off x="671512" y="1515269"/>
            <a:ext cx="7800975" cy="44577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900" dirty="0" smtClean="0">
                <a:solidFill>
                  <a:srgbClr val="6DBBCD"/>
                </a:solidFill>
              </a:rPr>
              <a:t>DESCRIPCIÓN DEL PROYECTO</a:t>
            </a:r>
            <a:endParaRPr lang="en-US" sz="3900"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881016" y="1481138"/>
            <a:ext cx="7381967"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900" dirty="0" smtClean="0">
                <a:solidFill>
                  <a:srgbClr val="6DBBCD"/>
                </a:solidFill>
              </a:rPr>
              <a:t>DESCRIPCIÓN DEL PROYECTO</a:t>
            </a:r>
            <a:endParaRPr lang="en-US" sz="3900" dirty="0"/>
          </a:p>
        </p:txBody>
      </p:sp>
      <p:sp>
        <p:nvSpPr>
          <p:cNvPr id="6" name="Content Placeholder 5"/>
          <p:cNvSpPr>
            <a:spLocks noGrp="1"/>
          </p:cNvSpPr>
          <p:nvPr>
            <p:ph idx="1"/>
          </p:nvPr>
        </p:nvSpPr>
        <p:spPr/>
        <p:txBody>
          <a:bodyPr numCol="2"/>
          <a:lstStyle/>
          <a:p>
            <a:r>
              <a:rPr lang="es-ES" b="1" dirty="0" smtClean="0"/>
              <a:t>IAXCOMM</a:t>
            </a:r>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r>
              <a:rPr lang="es-ES" b="1" dirty="0" smtClean="0"/>
              <a:t>X-LITE</a:t>
            </a:r>
            <a:endParaRPr lang="en-US" b="1" dirty="0"/>
          </a:p>
        </p:txBody>
      </p:sp>
      <p:pic>
        <p:nvPicPr>
          <p:cNvPr id="7" name="Picture 2"/>
          <p:cNvPicPr>
            <a:picLocks noChangeAspect="1" noChangeArrowheads="1"/>
          </p:cNvPicPr>
          <p:nvPr/>
        </p:nvPicPr>
        <p:blipFill>
          <a:blip r:embed="rId2" cstate="print"/>
          <a:srcRect/>
          <a:stretch>
            <a:fillRect/>
          </a:stretch>
        </p:blipFill>
        <p:spPr bwMode="auto">
          <a:xfrm>
            <a:off x="939552" y="2204864"/>
            <a:ext cx="3200400" cy="393382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932040" y="2204864"/>
            <a:ext cx="2880320" cy="3969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900" dirty="0" smtClean="0">
                <a:solidFill>
                  <a:srgbClr val="6DBBCD"/>
                </a:solidFill>
              </a:rPr>
              <a:t>DESCRIPCIÓN DEL PROYECTO</a:t>
            </a:r>
            <a:endParaRPr lang="en-US" sz="3900" dirty="0"/>
          </a:p>
        </p:txBody>
      </p:sp>
      <p:pic>
        <p:nvPicPr>
          <p:cNvPr id="3076" name="Picture 4"/>
          <p:cNvPicPr>
            <a:picLocks noGrp="1" noChangeAspect="1" noChangeArrowheads="1"/>
          </p:cNvPicPr>
          <p:nvPr>
            <p:ph idx="1"/>
          </p:nvPr>
        </p:nvPicPr>
        <p:blipFill>
          <a:blip r:embed="rId2" cstate="print"/>
          <a:srcRect/>
          <a:stretch>
            <a:fillRect/>
          </a:stretch>
        </p:blipFill>
        <p:spPr bwMode="auto">
          <a:xfrm>
            <a:off x="806258" y="1481138"/>
            <a:ext cx="7531484"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a:xfrm>
            <a:off x="628680" y="2857496"/>
            <a:ext cx="8229600" cy="1143000"/>
          </a:xfrm>
        </p:spPr>
        <p:txBody>
          <a:bodyPr>
            <a:normAutofit fontScale="90000"/>
          </a:bodyPr>
          <a:lstStyle/>
          <a:p>
            <a:r>
              <a:rPr lang="en-US" sz="4400" dirty="0" smtClean="0">
                <a:solidFill>
                  <a:srgbClr val="6DBBCD"/>
                </a:solidFill>
              </a:rPr>
              <a:t>COMPONENTES DEL PROYECTO</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smtClean="0">
                <a:solidFill>
                  <a:srgbClr val="6DBBCD"/>
                </a:solidFill>
              </a:rPr>
              <a:t>SERVIDOR NAGIOS</a:t>
            </a:r>
          </a:p>
        </p:txBody>
      </p:sp>
      <p:sp>
        <p:nvSpPr>
          <p:cNvPr id="5" name="Content Placeholder 4"/>
          <p:cNvSpPr>
            <a:spLocks noGrp="1"/>
          </p:cNvSpPr>
          <p:nvPr>
            <p:ph idx="1"/>
          </p:nvPr>
        </p:nvSpPr>
        <p:spPr>
          <a:xfrm>
            <a:off x="457200" y="1285860"/>
            <a:ext cx="8229600" cy="5214974"/>
          </a:xfrm>
        </p:spPr>
        <p:txBody>
          <a:bodyPr numCol="1">
            <a:normAutofit/>
          </a:bodyPr>
          <a:lstStyle/>
          <a:p>
            <a:pPr marL="615600" lvl="1" indent="-615600" algn="just">
              <a:spcBef>
                <a:spcPts val="400"/>
              </a:spcBef>
              <a:buSzPct val="95000"/>
              <a:buFont typeface="Wingdings 2" pitchFamily="18" charset="2"/>
              <a:buChar char=""/>
            </a:pPr>
            <a:r>
              <a:rPr lang="en-US" sz="2700" dirty="0" smtClean="0"/>
              <a:t>SOFTWARE</a:t>
            </a:r>
          </a:p>
          <a:p>
            <a:pPr marL="1109376" lvl="2" indent="-615600" algn="just">
              <a:buClr>
                <a:srgbClr val="F3791D"/>
              </a:buClr>
              <a:buSzPct val="95000"/>
              <a:buFont typeface="Wingdings" pitchFamily="2" charset="2"/>
              <a:buChar char="q"/>
            </a:pPr>
            <a:r>
              <a:rPr lang="en-US" dirty="0" smtClean="0"/>
              <a:t>Centos 5.4</a:t>
            </a:r>
          </a:p>
          <a:p>
            <a:pPr marL="1109376" lvl="2" indent="-615600" algn="just">
              <a:buClr>
                <a:srgbClr val="F3791D"/>
              </a:buClr>
              <a:buSzPct val="95000"/>
              <a:buFont typeface="Wingdings" pitchFamily="2" charset="2"/>
              <a:buChar char="q"/>
            </a:pPr>
            <a:r>
              <a:rPr lang="es-EC" dirty="0" smtClean="0"/>
              <a:t>Apache 2.0, PHP</a:t>
            </a:r>
          </a:p>
          <a:p>
            <a:pPr marL="1109376" lvl="2" indent="-615600" algn="just">
              <a:buClr>
                <a:srgbClr val="F3791D"/>
              </a:buClr>
              <a:buSzPct val="95000"/>
              <a:buFont typeface="Wingdings" pitchFamily="2" charset="2"/>
              <a:buChar char="q"/>
            </a:pPr>
            <a:r>
              <a:rPr lang="es-EC" dirty="0" err="1" smtClean="0"/>
              <a:t>Nagios</a:t>
            </a:r>
            <a:r>
              <a:rPr lang="es-EC" dirty="0" smtClean="0"/>
              <a:t> 3.2.0 </a:t>
            </a:r>
            <a:r>
              <a:rPr lang="es-EC" dirty="0" err="1" smtClean="0"/>
              <a:t>Core</a:t>
            </a:r>
            <a:endParaRPr lang="es-EC" dirty="0" smtClean="0"/>
          </a:p>
          <a:p>
            <a:pPr marL="1109376" lvl="2" indent="-615600" algn="just">
              <a:buClr>
                <a:srgbClr val="F3791D"/>
              </a:buClr>
              <a:buSzPct val="95000"/>
              <a:buFont typeface="Wingdings" pitchFamily="2" charset="2"/>
              <a:buChar char="q"/>
            </a:pPr>
            <a:r>
              <a:rPr lang="es-EC" dirty="0" smtClean="0"/>
              <a:t>Nagios Plugins 1.4.13</a:t>
            </a:r>
          </a:p>
          <a:p>
            <a:pPr marL="1109376" lvl="2" indent="-615600" algn="just">
              <a:buClr>
                <a:srgbClr val="F3791D"/>
              </a:buClr>
              <a:buSzPct val="95000"/>
              <a:buFont typeface="Wingdings" pitchFamily="2" charset="2"/>
              <a:buChar char="q"/>
            </a:pPr>
            <a:r>
              <a:rPr lang="es-EC" dirty="0" err="1" smtClean="0"/>
              <a:t>Nagios</a:t>
            </a:r>
            <a:r>
              <a:rPr lang="es-EC" dirty="0" smtClean="0"/>
              <a:t> </a:t>
            </a:r>
            <a:r>
              <a:rPr lang="es-EC" dirty="0" err="1" smtClean="0"/>
              <a:t>addons</a:t>
            </a:r>
            <a:endParaRPr lang="es-EC" dirty="0" smtClean="0"/>
          </a:p>
          <a:p>
            <a:pPr marL="1109376" lvl="2" indent="-615600" algn="just">
              <a:buClr>
                <a:srgbClr val="F3791D"/>
              </a:buClr>
              <a:buSzPct val="95000"/>
              <a:buFont typeface="Wingdings" pitchFamily="2" charset="2"/>
              <a:buChar char="q"/>
            </a:pPr>
            <a:r>
              <a:rPr lang="es-EC" dirty="0" smtClean="0"/>
              <a:t>NRPE 2.12 </a:t>
            </a:r>
          </a:p>
          <a:p>
            <a:pPr marL="1109376" lvl="2" indent="-615600" algn="just">
              <a:buClr>
                <a:srgbClr val="F3791D"/>
              </a:buClr>
              <a:buSzPct val="95000"/>
              <a:buFont typeface="Wingdings" pitchFamily="2" charset="2"/>
              <a:buChar char="q"/>
            </a:pPr>
            <a:r>
              <a:rPr lang="es-EC" dirty="0" smtClean="0"/>
              <a:t>Net-SNMP </a:t>
            </a:r>
          </a:p>
          <a:p>
            <a:pPr marL="1109376" lvl="2" indent="-615600" algn="just">
              <a:buClr>
                <a:srgbClr val="F3791D"/>
              </a:buClr>
              <a:buSzPct val="95000"/>
              <a:buNone/>
            </a:pPr>
            <a:endParaRPr lang="en-US" dirty="0" smtClean="0"/>
          </a:p>
          <a:p>
            <a:pPr marL="615600" indent="-615600" algn="just">
              <a:buSzPct val="95000"/>
              <a:buNone/>
            </a:pPr>
            <a:endParaRPr lang="en-US" dirty="0" smtClean="0"/>
          </a:p>
        </p:txBody>
      </p:sp>
      <p:pic>
        <p:nvPicPr>
          <p:cNvPr id="1028" name="Picture 4"/>
          <p:cNvPicPr>
            <a:picLocks noChangeAspect="1" noChangeArrowheads="1"/>
          </p:cNvPicPr>
          <p:nvPr/>
        </p:nvPicPr>
        <p:blipFill>
          <a:blip r:embed="rId3" cstate="print"/>
          <a:srcRect/>
          <a:stretch>
            <a:fillRect/>
          </a:stretch>
        </p:blipFill>
        <p:spPr bwMode="auto">
          <a:xfrm>
            <a:off x="5857884" y="2143116"/>
            <a:ext cx="2420487" cy="2571768"/>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15600" indent="-615600" algn="just">
              <a:buSzPct val="95000"/>
              <a:buFont typeface="Wingdings 2" pitchFamily="18" charset="2"/>
              <a:buChar char=""/>
            </a:pPr>
            <a:r>
              <a:rPr lang="en-US" dirty="0" smtClean="0"/>
              <a:t>SOFTWARE</a:t>
            </a:r>
          </a:p>
          <a:p>
            <a:pPr marL="1109376" lvl="2" indent="-615600" algn="just">
              <a:buClr>
                <a:srgbClr val="F3791D"/>
              </a:buClr>
              <a:buSzPct val="95000"/>
              <a:buFont typeface="Wingdings" pitchFamily="2" charset="2"/>
              <a:buChar char="q"/>
            </a:pPr>
            <a:r>
              <a:rPr lang="en-US" dirty="0" smtClean="0"/>
              <a:t>Centos 5.4</a:t>
            </a:r>
          </a:p>
          <a:p>
            <a:pPr marL="1109376" lvl="2" indent="-615600" algn="just">
              <a:buClr>
                <a:srgbClr val="F3791D"/>
              </a:buClr>
              <a:buSzPct val="95000"/>
              <a:buFont typeface="Wingdings" pitchFamily="2" charset="2"/>
              <a:buChar char="q"/>
            </a:pPr>
            <a:r>
              <a:rPr lang="es-EC" dirty="0" smtClean="0"/>
              <a:t>Asterisk-1.6.2.14</a:t>
            </a:r>
          </a:p>
          <a:p>
            <a:pPr marL="1109376" lvl="2" indent="-615600" algn="just">
              <a:buClr>
                <a:srgbClr val="F3791D"/>
              </a:buClr>
              <a:buSzPct val="95000"/>
              <a:buFont typeface="Wingdings" pitchFamily="2" charset="2"/>
              <a:buChar char="q"/>
            </a:pPr>
            <a:r>
              <a:rPr lang="es-EC" dirty="0" smtClean="0"/>
              <a:t>Asterisk-addons-1.6.2.2</a:t>
            </a:r>
          </a:p>
          <a:p>
            <a:pPr marL="1109376" lvl="2" indent="-615600" algn="just">
              <a:buClr>
                <a:srgbClr val="F3791D"/>
              </a:buClr>
              <a:buSzPct val="95000"/>
              <a:buFont typeface="Wingdings" pitchFamily="2" charset="2"/>
              <a:buChar char="q"/>
            </a:pPr>
            <a:r>
              <a:rPr lang="es-EC" dirty="0" smtClean="0"/>
              <a:t>libpri-1.4.10.2</a:t>
            </a:r>
          </a:p>
          <a:p>
            <a:pPr marL="1109376" lvl="2" indent="-615600" algn="just">
              <a:buClr>
                <a:srgbClr val="F3791D"/>
              </a:buClr>
              <a:buSzPct val="95000"/>
              <a:buFont typeface="Wingdings" pitchFamily="2" charset="2"/>
              <a:buChar char="q"/>
            </a:pPr>
            <a:endParaRPr lang="en-US" dirty="0" smtClean="0"/>
          </a:p>
        </p:txBody>
      </p:sp>
      <p:sp>
        <p:nvSpPr>
          <p:cNvPr id="3" name="2 Título"/>
          <p:cNvSpPr>
            <a:spLocks noGrp="1"/>
          </p:cNvSpPr>
          <p:nvPr>
            <p:ph type="title"/>
          </p:nvPr>
        </p:nvSpPr>
        <p:spPr/>
        <p:txBody>
          <a:bodyPr>
            <a:normAutofit/>
          </a:bodyPr>
          <a:lstStyle/>
          <a:p>
            <a:r>
              <a:rPr lang="en-US" sz="3900" dirty="0" smtClean="0">
                <a:solidFill>
                  <a:srgbClr val="6DBBCD"/>
                </a:solidFill>
              </a:rPr>
              <a:t>SERVIDOR ASTERISK</a:t>
            </a:r>
          </a:p>
        </p:txBody>
      </p:sp>
      <p:pic>
        <p:nvPicPr>
          <p:cNvPr id="4" name="Picture 3"/>
          <p:cNvPicPr>
            <a:picLocks noChangeAspect="1" noChangeArrowheads="1"/>
          </p:cNvPicPr>
          <p:nvPr/>
        </p:nvPicPr>
        <p:blipFill>
          <a:blip r:embed="rId3" cstate="print"/>
          <a:srcRect/>
          <a:stretch>
            <a:fillRect/>
          </a:stretch>
        </p:blipFill>
        <p:spPr bwMode="auto">
          <a:xfrm>
            <a:off x="5857884" y="2214554"/>
            <a:ext cx="2878577"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numCol="2"/>
          <a:lstStyle/>
          <a:p>
            <a:pPr marL="615600" lvl="2" indent="-615600" algn="just">
              <a:spcBef>
                <a:spcPts val="400"/>
              </a:spcBef>
              <a:buClr>
                <a:schemeClr val="accent1"/>
              </a:buClr>
              <a:buSzPct val="95000"/>
              <a:buFont typeface="Wingdings 2" pitchFamily="18" charset="2"/>
              <a:buChar char=""/>
            </a:pPr>
            <a:r>
              <a:rPr lang="es-EC" sz="2500" dirty="0" smtClean="0"/>
              <a:t>HARDWARE ASTERISK</a:t>
            </a:r>
          </a:p>
          <a:p>
            <a:pPr marL="1109376" lvl="2" indent="-615600" algn="just">
              <a:buClr>
                <a:srgbClr val="F3791D"/>
              </a:buClr>
              <a:buSzPct val="95000"/>
              <a:buFont typeface="Wingdings" pitchFamily="2" charset="2"/>
              <a:buChar char="q"/>
            </a:pPr>
            <a:r>
              <a:rPr lang="es-EC" dirty="0" smtClean="0"/>
              <a:t>Intel Celeron M</a:t>
            </a:r>
          </a:p>
          <a:p>
            <a:pPr marL="1109376" lvl="2" indent="-615600" algn="just">
              <a:buClr>
                <a:srgbClr val="F3791D"/>
              </a:buClr>
              <a:buSzPct val="95000"/>
              <a:buFont typeface="Wingdings" pitchFamily="2" charset="2"/>
              <a:buChar char="q"/>
            </a:pPr>
            <a:r>
              <a:rPr lang="es-EC" dirty="0" smtClean="0"/>
              <a:t>Memoria </a:t>
            </a:r>
            <a:r>
              <a:rPr lang="es-EC" dirty="0" err="1" smtClean="0"/>
              <a:t>Ram</a:t>
            </a:r>
            <a:r>
              <a:rPr lang="es-EC" dirty="0" smtClean="0"/>
              <a:t> 512 Mb</a:t>
            </a:r>
          </a:p>
          <a:p>
            <a:pPr marL="1109376" lvl="2" indent="-615600" algn="just">
              <a:buClr>
                <a:srgbClr val="F3791D"/>
              </a:buClr>
              <a:buSzPct val="95000"/>
              <a:buFont typeface="Wingdings" pitchFamily="2" charset="2"/>
              <a:buChar char="q"/>
            </a:pPr>
            <a:r>
              <a:rPr lang="es-EC" dirty="0" smtClean="0"/>
              <a:t>Disco duro de 120 GB</a:t>
            </a:r>
          </a:p>
          <a:p>
            <a:pPr marL="1109376" lvl="2" indent="-615600" algn="just">
              <a:buClr>
                <a:srgbClr val="F3791D"/>
              </a:buClr>
              <a:buSzPct val="95000"/>
              <a:buFont typeface="Wingdings" pitchFamily="2" charset="2"/>
              <a:buChar char="q"/>
            </a:pPr>
            <a:r>
              <a:rPr lang="es-EC" dirty="0" smtClean="0"/>
              <a:t>Adaptador de red </a:t>
            </a:r>
            <a:r>
              <a:rPr lang="es-EC" dirty="0" err="1" smtClean="0"/>
              <a:t>Fast</a:t>
            </a:r>
            <a:r>
              <a:rPr lang="es-EC" dirty="0" smtClean="0"/>
              <a:t> Ethernet 10/100 Mbps</a:t>
            </a:r>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a:p>
            <a:pPr marL="1109376" lvl="2" indent="-615600" algn="just">
              <a:buClr>
                <a:srgbClr val="F3791D"/>
              </a:buClr>
              <a:buSzPct val="95000"/>
              <a:buNone/>
            </a:pPr>
            <a:endParaRPr lang="es-EC" dirty="0" smtClean="0"/>
          </a:p>
          <a:p>
            <a:pPr marL="615600" lvl="1" indent="-615600" algn="just">
              <a:spcBef>
                <a:spcPts val="400"/>
              </a:spcBef>
              <a:buSzPct val="95000"/>
              <a:buFont typeface="Wingdings 2" pitchFamily="18" charset="2"/>
              <a:buChar char=""/>
            </a:pPr>
            <a:r>
              <a:rPr lang="es-EC" sz="2500" dirty="0" smtClean="0"/>
              <a:t>HARDWARE NAGIOS</a:t>
            </a:r>
          </a:p>
          <a:p>
            <a:pPr marL="1109376" lvl="2" indent="-615600" algn="just">
              <a:buClr>
                <a:srgbClr val="F3791D"/>
              </a:buClr>
              <a:buSzPct val="95000"/>
              <a:buFont typeface="Wingdings" pitchFamily="2" charset="2"/>
              <a:buChar char="q"/>
            </a:pPr>
            <a:r>
              <a:rPr lang="es-EC" dirty="0" smtClean="0"/>
              <a:t>Intel </a:t>
            </a:r>
            <a:r>
              <a:rPr lang="es-EC" dirty="0" err="1" smtClean="0"/>
              <a:t>Core</a:t>
            </a:r>
            <a:r>
              <a:rPr lang="es-EC" dirty="0" smtClean="0"/>
              <a:t> 2 </a:t>
            </a:r>
            <a:r>
              <a:rPr lang="es-EC" dirty="0" err="1" smtClean="0"/>
              <a:t>duo</a:t>
            </a:r>
            <a:endParaRPr lang="es-EC" dirty="0" smtClean="0"/>
          </a:p>
          <a:p>
            <a:pPr marL="1109376" lvl="2" indent="-615600" algn="just">
              <a:buClr>
                <a:srgbClr val="F3791D"/>
              </a:buClr>
              <a:buSzPct val="95000"/>
              <a:buFont typeface="Wingdings" pitchFamily="2" charset="2"/>
              <a:buChar char="q"/>
            </a:pPr>
            <a:r>
              <a:rPr lang="es-EC" dirty="0" smtClean="0"/>
              <a:t>Memoria </a:t>
            </a:r>
            <a:r>
              <a:rPr lang="es-EC" dirty="0" err="1" smtClean="0"/>
              <a:t>Ram</a:t>
            </a:r>
            <a:r>
              <a:rPr lang="es-EC" dirty="0" smtClean="0"/>
              <a:t> 2 </a:t>
            </a:r>
            <a:r>
              <a:rPr lang="es-EC" dirty="0" err="1" smtClean="0"/>
              <a:t>Gb</a:t>
            </a:r>
            <a:endParaRPr lang="es-EC" dirty="0" smtClean="0"/>
          </a:p>
          <a:p>
            <a:pPr marL="1109376" lvl="2" indent="-615600" algn="just">
              <a:buClr>
                <a:srgbClr val="F3791D"/>
              </a:buClr>
              <a:buSzPct val="95000"/>
              <a:buFont typeface="Wingdings" pitchFamily="2" charset="2"/>
              <a:buChar char="q"/>
            </a:pPr>
            <a:r>
              <a:rPr lang="es-EC" dirty="0" smtClean="0"/>
              <a:t>Disco duro de 120 </a:t>
            </a:r>
            <a:r>
              <a:rPr lang="es-EC" dirty="0" err="1" smtClean="0"/>
              <a:t>Gb</a:t>
            </a:r>
            <a:endParaRPr lang="es-EC" dirty="0" smtClean="0"/>
          </a:p>
          <a:p>
            <a:pPr marL="1109376" lvl="2" indent="-615600" algn="just">
              <a:buClr>
                <a:srgbClr val="F3791D"/>
              </a:buClr>
              <a:buSzPct val="95000"/>
              <a:buFont typeface="Wingdings" pitchFamily="2" charset="2"/>
              <a:buChar char="q"/>
            </a:pPr>
            <a:r>
              <a:rPr lang="es-EC" dirty="0" smtClean="0"/>
              <a:t>Adaptador de red </a:t>
            </a:r>
            <a:r>
              <a:rPr lang="es-EC" dirty="0" err="1" smtClean="0"/>
              <a:t>Fast</a:t>
            </a:r>
            <a:r>
              <a:rPr lang="es-EC" dirty="0" smtClean="0"/>
              <a:t> Ethernet 10/100 Mbps</a:t>
            </a:r>
          </a:p>
          <a:p>
            <a:pPr marL="1109376" lvl="2" indent="-615600" algn="just">
              <a:buClr>
                <a:srgbClr val="F3791D"/>
              </a:buClr>
              <a:buSzPct val="95000"/>
              <a:buFont typeface="Wingdings" pitchFamily="2" charset="2"/>
              <a:buChar char="q"/>
            </a:pPr>
            <a:endParaRPr lang="en-US" dirty="0" smtClean="0"/>
          </a:p>
        </p:txBody>
      </p:sp>
      <p:sp>
        <p:nvSpPr>
          <p:cNvPr id="3" name="2 Título"/>
          <p:cNvSpPr>
            <a:spLocks noGrp="1"/>
          </p:cNvSpPr>
          <p:nvPr>
            <p:ph type="title"/>
          </p:nvPr>
        </p:nvSpPr>
        <p:spPr/>
        <p:txBody>
          <a:bodyPr>
            <a:normAutofit/>
          </a:bodyPr>
          <a:lstStyle/>
          <a:p>
            <a:r>
              <a:rPr lang="es-ES" sz="3900" dirty="0" smtClean="0">
                <a:solidFill>
                  <a:srgbClr val="6DBBCD"/>
                </a:solidFill>
              </a:rPr>
              <a:t>ELECCIÓN DE HARDWARE</a:t>
            </a:r>
            <a:endParaRPr lang="en-US" sz="3900" dirty="0" smtClean="0">
              <a:solidFill>
                <a:srgbClr val="6DBBCD"/>
              </a:solidFill>
            </a:endParaRPr>
          </a:p>
        </p:txBody>
      </p:sp>
      <p:pic>
        <p:nvPicPr>
          <p:cNvPr id="4" name="Picture 3"/>
          <p:cNvPicPr>
            <a:picLocks noChangeAspect="1" noChangeArrowheads="1"/>
          </p:cNvPicPr>
          <p:nvPr/>
        </p:nvPicPr>
        <p:blipFill>
          <a:blip r:embed="rId3" cstate="print"/>
          <a:srcRect/>
          <a:stretch>
            <a:fillRect/>
          </a:stretch>
        </p:blipFill>
        <p:spPr bwMode="auto">
          <a:xfrm>
            <a:off x="5724128" y="4365104"/>
            <a:ext cx="1406810" cy="1152128"/>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1619672" y="4365104"/>
            <a:ext cx="1368152" cy="11521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2574032"/>
            <a:ext cx="8229600" cy="1143000"/>
          </a:xfrm>
        </p:spPr>
        <p:txBody>
          <a:bodyPr/>
          <a:lstStyle/>
          <a:p>
            <a:pPr algn="ctr"/>
            <a:r>
              <a:rPr lang="en-US" sz="4400" dirty="0" smtClean="0">
                <a:solidFill>
                  <a:srgbClr val="6DBBCD"/>
                </a:solidFill>
              </a:rPr>
              <a:t>SERVIDORES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lgn="just">
              <a:buNone/>
            </a:pPr>
            <a:r>
              <a:rPr lang="es-EC" dirty="0"/>
              <a:t>Es un programa de </a:t>
            </a:r>
            <a:r>
              <a:rPr lang="es-EC" dirty="0" smtClean="0"/>
              <a:t>código abierto </a:t>
            </a:r>
            <a:r>
              <a:rPr lang="es-EC" dirty="0"/>
              <a:t>que proporciona funcionalidades de una central </a:t>
            </a:r>
            <a:r>
              <a:rPr lang="es-EC" dirty="0" smtClean="0"/>
              <a:t>telefónica VoIP, Conectando un </a:t>
            </a:r>
            <a:r>
              <a:rPr lang="es-EC" dirty="0"/>
              <a:t>número determinado de teléfonos para hacer llamadas entre sí </a:t>
            </a:r>
            <a:r>
              <a:rPr lang="es-EC" dirty="0" smtClean="0"/>
              <a:t>dentro de una red interna, incluso llegar a conectarse con una red telefónica publica para hacer llamadas exteriormente, como también a otras centrales VoIP Asterisk.</a:t>
            </a:r>
            <a:endParaRPr lang="es-ES" dirty="0"/>
          </a:p>
        </p:txBody>
      </p:sp>
      <p:sp>
        <p:nvSpPr>
          <p:cNvPr id="3" name="2 Título"/>
          <p:cNvSpPr>
            <a:spLocks noGrp="1"/>
          </p:cNvSpPr>
          <p:nvPr>
            <p:ph type="title"/>
          </p:nvPr>
        </p:nvSpPr>
        <p:spPr/>
        <p:txBody>
          <a:bodyPr>
            <a:normAutofit/>
          </a:bodyPr>
          <a:lstStyle/>
          <a:p>
            <a:r>
              <a:rPr lang="es-ES" sz="3900" dirty="0">
                <a:solidFill>
                  <a:srgbClr val="6DBBCD"/>
                </a:solidFill>
              </a:rPr>
              <a:t>ASTERISK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a:bodyPr>
          <a:lstStyle/>
          <a:p>
            <a:pPr marL="615600" indent="-615600" algn="just">
              <a:buSzPct val="95000"/>
              <a:buFont typeface="Wingdings 2" pitchFamily="18" charset="2"/>
              <a:buChar char=""/>
            </a:pPr>
            <a:r>
              <a:rPr lang="es-EC" dirty="0" smtClean="0"/>
              <a:t>En la infraestructura clásica de la  telefonía tradicional existían muchos problemas  tales como:</a:t>
            </a:r>
          </a:p>
          <a:p>
            <a:pPr marL="615600" indent="-615600" algn="just">
              <a:buSzPct val="95000"/>
              <a:buNone/>
            </a:pPr>
            <a:endParaRPr lang="es-EC" sz="1700" dirty="0" smtClean="0"/>
          </a:p>
          <a:p>
            <a:pPr marL="1109376" lvl="2" indent="-615600" algn="just">
              <a:buClr>
                <a:srgbClr val="F3791D"/>
              </a:buClr>
              <a:buSzPct val="95000"/>
              <a:buFont typeface="Wingdings" pitchFamily="2" charset="2"/>
              <a:buChar char="q"/>
            </a:pPr>
            <a:r>
              <a:rPr lang="es-EC" dirty="0" smtClean="0"/>
              <a:t>Mantenimiento con altos costos.</a:t>
            </a:r>
          </a:p>
          <a:p>
            <a:pPr marL="1109376" lvl="2" indent="-615600" algn="just">
              <a:buClr>
                <a:srgbClr val="F3791D"/>
              </a:buClr>
              <a:buSzPct val="95000"/>
              <a:buFont typeface="Wingdings" pitchFamily="2" charset="2"/>
              <a:buChar char="q"/>
            </a:pPr>
            <a:r>
              <a:rPr lang="es-EC" dirty="0" smtClean="0"/>
              <a:t>Dependencia de un solo proveedor.</a:t>
            </a:r>
          </a:p>
          <a:p>
            <a:pPr marL="1109376" lvl="2" indent="-615600" algn="just">
              <a:buClr>
                <a:srgbClr val="F3791D"/>
              </a:buClr>
              <a:buSzPct val="95000"/>
              <a:buFont typeface="Wingdings" pitchFamily="2" charset="2"/>
              <a:buChar char="q"/>
            </a:pPr>
            <a:r>
              <a:rPr lang="es-EC" dirty="0" smtClean="0"/>
              <a:t>Poca escalabilidad.</a:t>
            </a:r>
          </a:p>
          <a:p>
            <a:pPr marL="1109376" lvl="2" indent="-615600" algn="just">
              <a:buClr>
                <a:srgbClr val="F3791D"/>
              </a:buClr>
              <a:buSzPct val="95000"/>
              <a:buFont typeface="Wingdings" pitchFamily="2" charset="2"/>
              <a:buChar char="q"/>
            </a:pPr>
            <a:r>
              <a:rPr lang="es-EC" dirty="0" smtClean="0"/>
              <a:t>Centrales de más capacidad eran mucho mas costosos.</a:t>
            </a:r>
          </a:p>
          <a:p>
            <a:pPr marL="1109376" lvl="2" indent="-615600" algn="just">
              <a:buClr>
                <a:srgbClr val="F3791D"/>
              </a:buClr>
              <a:buSzPct val="95000"/>
              <a:buFont typeface="Wingdings" pitchFamily="2" charset="2"/>
              <a:buChar char="q"/>
            </a:pPr>
            <a:r>
              <a:rPr lang="es-EC" dirty="0" smtClean="0"/>
              <a:t>Las operadoras requerían una capacitación especial para manejar cada modelo de las Centrales.</a:t>
            </a:r>
          </a:p>
          <a:p>
            <a:pPr marL="1109376" lvl="2" indent="-615600" algn="just">
              <a:buClr>
                <a:srgbClr val="F3791D"/>
              </a:buClr>
              <a:buSzPct val="95000"/>
              <a:buFont typeface="Wingdings" pitchFamily="2" charset="2"/>
              <a:buChar char="q"/>
            </a:pPr>
            <a:r>
              <a:rPr lang="es-EC" dirty="0" smtClean="0"/>
              <a:t>Poca funcionalidad.</a:t>
            </a:r>
            <a:endParaRPr lang="en-US" dirty="0" smtClean="0"/>
          </a:p>
          <a:p>
            <a:pPr>
              <a:buFont typeface="Wingdings 3" pitchFamily="18" charset="2"/>
              <a:buChar char=""/>
            </a:pPr>
            <a:endParaRPr lang="en-US" dirty="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lgn="just">
              <a:buNone/>
            </a:pPr>
            <a:r>
              <a:rPr lang="es-EC" dirty="0" smtClean="0"/>
              <a:t>Es </a:t>
            </a:r>
            <a:r>
              <a:rPr lang="es-EC" dirty="0"/>
              <a:t>un sistema de </a:t>
            </a:r>
            <a:r>
              <a:rPr lang="es-EC" dirty="0" smtClean="0"/>
              <a:t>monitoreo </a:t>
            </a:r>
            <a:r>
              <a:rPr lang="es-EC" dirty="0"/>
              <a:t>de código abierto, que </a:t>
            </a:r>
            <a:r>
              <a:rPr lang="es-EC" dirty="0" smtClean="0"/>
              <a:t>puede ser usado para vigilar servicios y equipos de red.</a:t>
            </a:r>
          </a:p>
          <a:p>
            <a:pPr marL="109728" indent="0" algn="just">
              <a:buNone/>
            </a:pPr>
            <a:r>
              <a:rPr lang="es-EC" dirty="0" smtClean="0"/>
              <a:t>Unas de las mas importantes características es su sistema de notificación, que pueden ser vía e-mail o vía SMS al dispositivo móvil del Administrador de red, al producirse las alertas debido a fallas de cualquier sistema que se este monitoreando.  </a:t>
            </a:r>
            <a:endParaRPr lang="es-EC" dirty="0"/>
          </a:p>
        </p:txBody>
      </p:sp>
      <p:sp>
        <p:nvSpPr>
          <p:cNvPr id="3" name="2 Título"/>
          <p:cNvSpPr>
            <a:spLocks noGrp="1"/>
          </p:cNvSpPr>
          <p:nvPr>
            <p:ph type="title"/>
          </p:nvPr>
        </p:nvSpPr>
        <p:spPr/>
        <p:txBody>
          <a:bodyPr>
            <a:normAutofit/>
          </a:bodyPr>
          <a:lstStyle/>
          <a:p>
            <a:r>
              <a:rPr lang="es-EC" sz="3900" dirty="0">
                <a:solidFill>
                  <a:srgbClr val="6DBBCD"/>
                </a:solidFill>
              </a:rPr>
              <a:t>NAGIOS</a:t>
            </a:r>
          </a:p>
        </p:txBody>
      </p:sp>
    </p:spTree>
    <p:extLst>
      <p:ext uri="{BB962C8B-B14F-4D97-AF65-F5344CB8AC3E}">
        <p14:creationId xmlns:p14="http://schemas.microsoft.com/office/powerpoint/2010/main" val="2454888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15600" indent="-615600" algn="just">
              <a:buSzPct val="95000"/>
              <a:buFont typeface="Wingdings 2" pitchFamily="18" charset="2"/>
              <a:buChar char=""/>
            </a:pPr>
            <a:r>
              <a:rPr lang="es-EC" dirty="0"/>
              <a:t>Características</a:t>
            </a:r>
          </a:p>
          <a:p>
            <a:pPr marL="1109376" lvl="2" indent="-615600" algn="just">
              <a:buClr>
                <a:srgbClr val="F3791D"/>
              </a:buClr>
              <a:buSzPct val="95000"/>
              <a:buFont typeface="Wingdings" pitchFamily="2" charset="2"/>
              <a:buChar char="q"/>
            </a:pPr>
            <a:r>
              <a:rPr lang="es-EC" dirty="0"/>
              <a:t>Interfaz web</a:t>
            </a:r>
          </a:p>
          <a:p>
            <a:pPr marL="1109376" lvl="2" indent="-615600" algn="just">
              <a:buClr>
                <a:srgbClr val="F3791D"/>
              </a:buClr>
              <a:buSzPct val="95000"/>
              <a:buFont typeface="Wingdings" pitchFamily="2" charset="2"/>
              <a:buChar char="q"/>
            </a:pPr>
            <a:r>
              <a:rPr lang="es-EC" dirty="0"/>
              <a:t>Alertas y notificaciones</a:t>
            </a:r>
          </a:p>
          <a:p>
            <a:pPr marL="1109376" lvl="2" indent="-615600" algn="just">
              <a:buClr>
                <a:srgbClr val="F3791D"/>
              </a:buClr>
              <a:buSzPct val="95000"/>
              <a:buFont typeface="Wingdings" pitchFamily="2" charset="2"/>
              <a:buChar char="q"/>
            </a:pPr>
            <a:r>
              <a:rPr lang="es-EC" dirty="0"/>
              <a:t>Flexibilidad en los plugins</a:t>
            </a:r>
          </a:p>
          <a:p>
            <a:pPr marL="1109376" lvl="2" indent="-615600" algn="just">
              <a:buClr>
                <a:srgbClr val="F3791D"/>
              </a:buClr>
              <a:buSzPct val="95000"/>
              <a:buFont typeface="Wingdings" pitchFamily="2" charset="2"/>
              <a:buChar char="q"/>
            </a:pPr>
            <a:r>
              <a:rPr lang="es-EC" dirty="0"/>
              <a:t>Escalable</a:t>
            </a:r>
          </a:p>
          <a:p>
            <a:pPr marL="1109376" lvl="2" indent="-615600" algn="just">
              <a:buClr>
                <a:srgbClr val="F3791D"/>
              </a:buClr>
              <a:buSzPct val="95000"/>
              <a:buFont typeface="Wingdings" pitchFamily="2" charset="2"/>
              <a:buChar char="q"/>
            </a:pPr>
            <a:r>
              <a:rPr lang="es-EC" dirty="0" smtClean="0"/>
              <a:t>Fácil de instalar</a:t>
            </a:r>
            <a:endParaRPr lang="es-EC" dirty="0"/>
          </a:p>
          <a:p>
            <a:pPr marL="1109376" lvl="2" indent="-615600" algn="just">
              <a:buClr>
                <a:srgbClr val="F3791D"/>
              </a:buClr>
              <a:buSzPct val="95000"/>
              <a:buFont typeface="Wingdings" pitchFamily="2" charset="2"/>
              <a:buChar char="q"/>
            </a:pPr>
            <a:r>
              <a:rPr lang="es-EC" dirty="0" smtClean="0"/>
              <a:t>Monitoreo en forma Grafica</a:t>
            </a:r>
            <a:endParaRPr lang="es-EC" dirty="0"/>
          </a:p>
          <a:p>
            <a:pPr marL="1109376" lvl="2" indent="-615600" algn="just">
              <a:buClr>
                <a:srgbClr val="F3791D"/>
              </a:buClr>
              <a:buSzPct val="95000"/>
              <a:buFont typeface="Wingdings" pitchFamily="2" charset="2"/>
              <a:buChar char="q"/>
            </a:pPr>
            <a:r>
              <a:rPr lang="es-EC" dirty="0"/>
              <a:t>Reportes Organizados</a:t>
            </a:r>
          </a:p>
          <a:p>
            <a:pPr marL="1109376" lvl="2" indent="-615600" algn="just">
              <a:buClr>
                <a:srgbClr val="F3791D"/>
              </a:buClr>
              <a:buSzPct val="95000"/>
              <a:buFont typeface="Wingdings" pitchFamily="2" charset="2"/>
              <a:buChar char="q"/>
            </a:pPr>
            <a:r>
              <a:rPr lang="es-EC" dirty="0"/>
              <a:t>Autenticación de Usuario</a:t>
            </a:r>
          </a:p>
          <a:p>
            <a:pPr marL="1109376" lvl="2" indent="-615600" algn="just">
              <a:buClr>
                <a:srgbClr val="F3791D"/>
              </a:buClr>
              <a:buSzPct val="95000"/>
              <a:buFont typeface="Wingdings" pitchFamily="2" charset="2"/>
              <a:buChar char="q"/>
            </a:pPr>
            <a:r>
              <a:rPr lang="es-EC" dirty="0"/>
              <a:t>Licencia libre</a:t>
            </a:r>
          </a:p>
          <a:p>
            <a:pPr marL="1109376" lvl="2" indent="-615600" algn="just">
              <a:buClr>
                <a:srgbClr val="F3791D"/>
              </a:buClr>
              <a:buSzPct val="95000"/>
              <a:buFont typeface="Wingdings" pitchFamily="2" charset="2"/>
              <a:buChar char="q"/>
            </a:pPr>
            <a:r>
              <a:rPr lang="es-EC" dirty="0"/>
              <a:t>Fácil de Usar</a:t>
            </a:r>
          </a:p>
          <a:p>
            <a:pPr lvl="1"/>
            <a:endParaRPr lang="es-EC" dirty="0" smtClean="0"/>
          </a:p>
          <a:p>
            <a:pPr lvl="1"/>
            <a:endParaRPr lang="es-EC" dirty="0"/>
          </a:p>
        </p:txBody>
      </p:sp>
      <p:sp>
        <p:nvSpPr>
          <p:cNvPr id="3" name="2 Título"/>
          <p:cNvSpPr>
            <a:spLocks noGrp="1"/>
          </p:cNvSpPr>
          <p:nvPr>
            <p:ph type="title"/>
          </p:nvPr>
        </p:nvSpPr>
        <p:spPr/>
        <p:txBody>
          <a:bodyPr>
            <a:normAutofit/>
          </a:bodyPr>
          <a:lstStyle/>
          <a:p>
            <a:r>
              <a:rPr lang="es-EC" sz="3900" dirty="0" smtClean="0">
                <a:solidFill>
                  <a:srgbClr val="6DBBCD"/>
                </a:solidFill>
              </a:rPr>
              <a:t>NAGIOS</a:t>
            </a:r>
            <a:endParaRPr lang="es-EC" sz="3900" dirty="0">
              <a:solidFill>
                <a:srgbClr val="6DBBCD"/>
              </a:solidFill>
            </a:endParaRPr>
          </a:p>
        </p:txBody>
      </p:sp>
      <p:pic>
        <p:nvPicPr>
          <p:cNvPr id="8195" name="Picture 3"/>
          <p:cNvPicPr>
            <a:picLocks noChangeAspect="1" noChangeArrowheads="1"/>
          </p:cNvPicPr>
          <p:nvPr/>
        </p:nvPicPr>
        <p:blipFill>
          <a:blip r:embed="rId2" cstate="print"/>
          <a:srcRect/>
          <a:stretch>
            <a:fillRect/>
          </a:stretch>
        </p:blipFill>
        <p:spPr bwMode="auto">
          <a:xfrm>
            <a:off x="5376778" y="2420888"/>
            <a:ext cx="3515702" cy="2736304"/>
          </a:xfrm>
          <a:prstGeom prst="rect">
            <a:avLst/>
          </a:prstGeom>
          <a:noFill/>
          <a:ln w="9525">
            <a:noFill/>
            <a:miter lim="800000"/>
            <a:headEnd/>
            <a:tailEnd/>
          </a:ln>
        </p:spPr>
      </p:pic>
    </p:spTree>
    <p:extLst>
      <p:ext uri="{BB962C8B-B14F-4D97-AF65-F5344CB8AC3E}">
        <p14:creationId xmlns:p14="http://schemas.microsoft.com/office/powerpoint/2010/main" val="3344344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marL="615600" indent="-615600" algn="just">
              <a:buSzPct val="95000"/>
              <a:buFont typeface="Wingdings 2" pitchFamily="18" charset="2"/>
              <a:buChar char=""/>
            </a:pPr>
            <a:r>
              <a:rPr lang="es-EC" sz="2900" dirty="0"/>
              <a:t>Creamos el usuario </a:t>
            </a:r>
            <a:r>
              <a:rPr lang="es-EC" sz="2900" dirty="0" err="1"/>
              <a:t>nagios</a:t>
            </a:r>
            <a:r>
              <a:rPr lang="es-EC" sz="2900" dirty="0"/>
              <a:t>.</a:t>
            </a:r>
          </a:p>
          <a:p>
            <a:pPr marL="615600" indent="-615600" algn="just">
              <a:buSzPct val="95000"/>
              <a:buFont typeface="Wingdings 2" pitchFamily="18" charset="2"/>
              <a:buChar char=""/>
            </a:pPr>
            <a:r>
              <a:rPr lang="es-EC" sz="2900" dirty="0"/>
              <a:t>Generamos el grupo </a:t>
            </a:r>
            <a:r>
              <a:rPr lang="es-EC" sz="2900" dirty="0" err="1"/>
              <a:t>nagcmd</a:t>
            </a:r>
            <a:r>
              <a:rPr lang="es-EC" sz="2900" dirty="0"/>
              <a:t>.</a:t>
            </a:r>
          </a:p>
          <a:p>
            <a:pPr marL="615600" indent="-615600" algn="just">
              <a:buSzPct val="95000"/>
              <a:buFont typeface="Wingdings 2" pitchFamily="18" charset="2"/>
              <a:buChar char=""/>
            </a:pPr>
            <a:r>
              <a:rPr lang="es-EC" sz="2900" dirty="0"/>
              <a:t>A los usuarios </a:t>
            </a:r>
            <a:r>
              <a:rPr lang="es-EC" sz="2900" dirty="0" err="1"/>
              <a:t>nagios</a:t>
            </a:r>
            <a:r>
              <a:rPr lang="es-EC" sz="2900" dirty="0"/>
              <a:t> y apache los agregamos al grupo </a:t>
            </a:r>
            <a:r>
              <a:rPr lang="es-EC" sz="2900" dirty="0" err="1"/>
              <a:t>nagcmd</a:t>
            </a:r>
            <a:r>
              <a:rPr lang="es-EC" sz="2900" dirty="0" smtClean="0"/>
              <a:t>.</a:t>
            </a:r>
          </a:p>
          <a:p>
            <a:pPr marL="615600" indent="-615600" algn="just">
              <a:buSzPct val="95000"/>
              <a:buFont typeface="Wingdings 2" pitchFamily="18" charset="2"/>
              <a:buChar char=""/>
            </a:pPr>
            <a:r>
              <a:rPr lang="es-EC" sz="2900" dirty="0" smtClean="0"/>
              <a:t>Descargamos los paquetes </a:t>
            </a:r>
            <a:r>
              <a:rPr lang="es-EC" sz="2900" dirty="0" err="1" smtClean="0"/>
              <a:t>NagiosCore</a:t>
            </a:r>
            <a:r>
              <a:rPr lang="es-EC" sz="2900" dirty="0" smtClean="0"/>
              <a:t> 3.2.0, </a:t>
            </a:r>
            <a:r>
              <a:rPr lang="es-EC" sz="2900" dirty="0" err="1" smtClean="0"/>
              <a:t>NagiosPlugins</a:t>
            </a:r>
            <a:r>
              <a:rPr lang="es-EC" sz="2900" dirty="0" smtClean="0"/>
              <a:t> 1.4.14, y </a:t>
            </a:r>
            <a:r>
              <a:rPr lang="es-EC" sz="2900" dirty="0" err="1" smtClean="0"/>
              <a:t>NagiosNrpe</a:t>
            </a:r>
            <a:r>
              <a:rPr lang="es-EC" sz="2900" dirty="0" smtClean="0"/>
              <a:t> 2.12.</a:t>
            </a:r>
            <a:endParaRPr lang="es-EC" sz="2900" dirty="0"/>
          </a:p>
          <a:p>
            <a:pPr marL="615600" indent="-615600" algn="just">
              <a:buSzPct val="95000"/>
              <a:buFont typeface="Wingdings 2" pitchFamily="18" charset="2"/>
              <a:buChar char=""/>
            </a:pPr>
            <a:r>
              <a:rPr lang="es-EC" sz="2900" dirty="0" smtClean="0"/>
              <a:t>Instalar </a:t>
            </a:r>
            <a:r>
              <a:rPr lang="es-EC" sz="2900" dirty="0"/>
              <a:t>y </a:t>
            </a:r>
            <a:r>
              <a:rPr lang="es-EC" sz="2900" dirty="0" smtClean="0"/>
              <a:t>compilar </a:t>
            </a:r>
            <a:r>
              <a:rPr lang="es-EC" sz="2900" dirty="0" err="1"/>
              <a:t>Nagios</a:t>
            </a:r>
            <a:r>
              <a:rPr lang="es-EC" sz="2900" dirty="0" smtClean="0"/>
              <a:t>.</a:t>
            </a:r>
            <a:endParaRPr lang="es-EC" sz="2900" dirty="0"/>
          </a:p>
          <a:p>
            <a:pPr marL="615600" indent="-615600" algn="just">
              <a:buSzPct val="95000"/>
              <a:buFont typeface="Wingdings 2" pitchFamily="18" charset="2"/>
              <a:buChar char=""/>
            </a:pPr>
            <a:r>
              <a:rPr lang="es-EC" sz="2900" dirty="0"/>
              <a:t>Configuración inicial de </a:t>
            </a:r>
            <a:r>
              <a:rPr lang="es-EC" sz="2900" dirty="0" err="1" smtClean="0"/>
              <a:t>Nagios</a:t>
            </a:r>
            <a:r>
              <a:rPr lang="es-EC" sz="2900" dirty="0" smtClean="0"/>
              <a:t>.</a:t>
            </a:r>
          </a:p>
          <a:p>
            <a:pPr marL="615600" indent="-615600" algn="just">
              <a:buSzPct val="95000"/>
              <a:buFont typeface="Wingdings 2" pitchFamily="18" charset="2"/>
              <a:buChar char=""/>
            </a:pPr>
            <a:r>
              <a:rPr lang="es-EC" sz="2900" dirty="0" smtClean="0"/>
              <a:t>Interfaz Web //</a:t>
            </a:r>
            <a:r>
              <a:rPr lang="es-EC" sz="2900" dirty="0" err="1" smtClean="0"/>
              <a:t>localhost</a:t>
            </a:r>
            <a:r>
              <a:rPr lang="es-EC" sz="2900" dirty="0" smtClean="0"/>
              <a:t>/</a:t>
            </a:r>
            <a:r>
              <a:rPr lang="es-EC" sz="2900" dirty="0" err="1" smtClean="0"/>
              <a:t>nagios</a:t>
            </a:r>
            <a:endParaRPr lang="es-EC" sz="2900" dirty="0"/>
          </a:p>
          <a:p>
            <a:pPr marL="109728" indent="0">
              <a:buNone/>
            </a:pPr>
            <a:endParaRPr lang="es-EC" dirty="0"/>
          </a:p>
        </p:txBody>
      </p:sp>
      <p:sp>
        <p:nvSpPr>
          <p:cNvPr id="3" name="2 Título"/>
          <p:cNvSpPr>
            <a:spLocks noGrp="1"/>
          </p:cNvSpPr>
          <p:nvPr>
            <p:ph type="title"/>
          </p:nvPr>
        </p:nvSpPr>
        <p:spPr/>
        <p:txBody>
          <a:bodyPr/>
          <a:lstStyle/>
          <a:p>
            <a:r>
              <a:rPr lang="es-EC" dirty="0" smtClean="0">
                <a:solidFill>
                  <a:srgbClr val="6DBBCD"/>
                </a:solidFill>
              </a:rPr>
              <a:t>INSTALACIÓN DE NAGIOS</a:t>
            </a:r>
            <a:endParaRPr lang="es-EC" dirty="0">
              <a:solidFill>
                <a:srgbClr val="6DBBCD"/>
              </a:solidFill>
            </a:endParaRPr>
          </a:p>
        </p:txBody>
      </p:sp>
    </p:spTree>
    <p:extLst>
      <p:ext uri="{BB962C8B-B14F-4D97-AF65-F5344CB8AC3E}">
        <p14:creationId xmlns:p14="http://schemas.microsoft.com/office/powerpoint/2010/main" val="2277270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a:xfrm>
            <a:off x="467544" y="2636912"/>
            <a:ext cx="8229600" cy="1143000"/>
          </a:xfrm>
        </p:spPr>
        <p:txBody>
          <a:bodyPr>
            <a:normAutofit fontScale="90000"/>
          </a:bodyPr>
          <a:lstStyle/>
          <a:p>
            <a:pPr algn="ctr"/>
            <a:r>
              <a:rPr lang="es-EC" dirty="0">
                <a:solidFill>
                  <a:srgbClr val="6DBBCD"/>
                </a:solidFill>
                <a:effectLst/>
              </a:rPr>
              <a:t>INSTALACIÓN DE NRPE EN LOS SERVIDORES</a:t>
            </a:r>
            <a:endParaRPr lang="es-EC" dirty="0">
              <a:solidFill>
                <a:srgbClr val="6DBBCD"/>
              </a:solidFill>
            </a:endParaRPr>
          </a:p>
        </p:txBody>
      </p:sp>
    </p:spTree>
    <p:extLst>
      <p:ext uri="{BB962C8B-B14F-4D97-AF65-F5344CB8AC3E}">
        <p14:creationId xmlns:p14="http://schemas.microsoft.com/office/powerpoint/2010/main" val="3021259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615600" lvl="2" indent="-615600" algn="just">
              <a:lnSpc>
                <a:spcPct val="80000"/>
              </a:lnSpc>
              <a:spcBef>
                <a:spcPts val="400"/>
              </a:spcBef>
              <a:buClr>
                <a:schemeClr val="accent1"/>
              </a:buClr>
              <a:buSzPct val="95000"/>
              <a:buFont typeface="Wingdings 2" pitchFamily="18" charset="2"/>
              <a:buChar char=""/>
            </a:pPr>
            <a:r>
              <a:rPr lang="es-EC" sz="2700" dirty="0"/>
              <a:t>Instalamos </a:t>
            </a:r>
            <a:r>
              <a:rPr lang="es-EC" sz="2700" dirty="0" err="1"/>
              <a:t>Openssl</a:t>
            </a:r>
            <a:r>
              <a:rPr lang="es-EC" sz="2700" dirty="0" smtClean="0"/>
              <a:t>.</a:t>
            </a:r>
            <a:endParaRPr lang="es-EC" sz="2700" dirty="0"/>
          </a:p>
          <a:p>
            <a:pPr marL="615600" lvl="2" indent="-615600" algn="just">
              <a:lnSpc>
                <a:spcPct val="80000"/>
              </a:lnSpc>
              <a:spcBef>
                <a:spcPts val="400"/>
              </a:spcBef>
              <a:buClr>
                <a:schemeClr val="accent1"/>
              </a:buClr>
              <a:buSzPct val="95000"/>
              <a:buFont typeface="Wingdings 2" pitchFamily="18" charset="2"/>
              <a:buChar char=""/>
            </a:pPr>
            <a:r>
              <a:rPr lang="es-EC" sz="2700" dirty="0" smtClean="0"/>
              <a:t>Descargamos, Compilamos </a:t>
            </a:r>
            <a:r>
              <a:rPr lang="es-EC" sz="2700" dirty="0"/>
              <a:t>e instalamos Nagios Plugins</a:t>
            </a:r>
            <a:r>
              <a:rPr lang="es-EC" sz="2700" dirty="0" smtClean="0"/>
              <a:t>.</a:t>
            </a:r>
            <a:endParaRPr lang="es-EC" sz="2700" dirty="0"/>
          </a:p>
          <a:p>
            <a:pPr marL="615600" lvl="2" indent="-615600" algn="just">
              <a:lnSpc>
                <a:spcPct val="80000"/>
              </a:lnSpc>
              <a:spcBef>
                <a:spcPts val="400"/>
              </a:spcBef>
              <a:buClr>
                <a:schemeClr val="accent1"/>
              </a:buClr>
              <a:buSzPct val="95000"/>
              <a:buFont typeface="Wingdings 2" pitchFamily="18" charset="2"/>
              <a:buChar char=""/>
            </a:pPr>
            <a:r>
              <a:rPr lang="es-EC" sz="2700" dirty="0"/>
              <a:t>Instalamos </a:t>
            </a:r>
            <a:r>
              <a:rPr lang="es-EC" sz="2700" dirty="0" err="1" smtClean="0"/>
              <a:t>Xinetd</a:t>
            </a:r>
            <a:endParaRPr lang="es-EC" sz="2700" dirty="0" smtClean="0"/>
          </a:p>
          <a:p>
            <a:pPr marL="615600" lvl="2" indent="-615600" algn="just">
              <a:lnSpc>
                <a:spcPct val="80000"/>
              </a:lnSpc>
              <a:spcBef>
                <a:spcPts val="400"/>
              </a:spcBef>
              <a:buClr>
                <a:schemeClr val="accent1"/>
              </a:buClr>
              <a:buSzPct val="95000"/>
              <a:buFont typeface="Wingdings 2" pitchFamily="18" charset="2"/>
              <a:buChar char=""/>
            </a:pPr>
            <a:r>
              <a:rPr lang="es-EC" sz="2700" dirty="0" smtClean="0"/>
              <a:t>Descargamos, Compilamos </a:t>
            </a:r>
            <a:r>
              <a:rPr lang="es-EC" sz="2700" dirty="0"/>
              <a:t>e instalamos </a:t>
            </a:r>
            <a:r>
              <a:rPr lang="es-EC" sz="2700" dirty="0" smtClean="0"/>
              <a:t>NRPE.</a:t>
            </a:r>
          </a:p>
          <a:p>
            <a:pPr marL="615600" lvl="2" indent="-615600" algn="just">
              <a:lnSpc>
                <a:spcPct val="80000"/>
              </a:lnSpc>
              <a:spcBef>
                <a:spcPts val="400"/>
              </a:spcBef>
              <a:buClr>
                <a:schemeClr val="accent1"/>
              </a:buClr>
              <a:buSzPct val="95000"/>
              <a:buFont typeface="Wingdings 2" pitchFamily="18" charset="2"/>
              <a:buChar char=""/>
            </a:pPr>
            <a:r>
              <a:rPr lang="es-EC" sz="2700" dirty="0" smtClean="0"/>
              <a:t>Agregamos esta línea “</a:t>
            </a:r>
            <a:r>
              <a:rPr lang="es-EC" sz="2700" dirty="0" err="1" smtClean="0"/>
              <a:t>nrpe</a:t>
            </a:r>
            <a:r>
              <a:rPr lang="es-EC" sz="2700" dirty="0" smtClean="0"/>
              <a:t>	5666/</a:t>
            </a:r>
            <a:r>
              <a:rPr lang="es-EC" sz="2700" dirty="0" err="1" smtClean="0"/>
              <a:t>tcp</a:t>
            </a:r>
            <a:r>
              <a:rPr lang="es-EC" sz="2700" dirty="0" smtClean="0"/>
              <a:t>	#NRPE” al archivo /</a:t>
            </a:r>
            <a:r>
              <a:rPr lang="es-EC" sz="2700" dirty="0" err="1" smtClean="0"/>
              <a:t>etc</a:t>
            </a:r>
            <a:r>
              <a:rPr lang="es-EC" sz="2700" dirty="0" smtClean="0"/>
              <a:t>/</a:t>
            </a:r>
            <a:r>
              <a:rPr lang="es-EC" sz="2700" dirty="0" err="1" smtClean="0"/>
              <a:t>services</a:t>
            </a:r>
            <a:r>
              <a:rPr lang="es-EC" sz="2700" dirty="0" smtClean="0"/>
              <a:t>.</a:t>
            </a:r>
          </a:p>
          <a:p>
            <a:pPr marL="0" lvl="2" indent="0" algn="just">
              <a:lnSpc>
                <a:spcPct val="80000"/>
              </a:lnSpc>
              <a:spcBef>
                <a:spcPts val="400"/>
              </a:spcBef>
              <a:buClr>
                <a:schemeClr val="accent1"/>
              </a:buClr>
              <a:buSzPct val="95000"/>
              <a:buNone/>
            </a:pPr>
            <a:endParaRPr lang="es-EC" sz="2700" dirty="0" smtClean="0"/>
          </a:p>
          <a:p>
            <a:pPr marL="0" lvl="2" indent="0" algn="just">
              <a:lnSpc>
                <a:spcPct val="80000"/>
              </a:lnSpc>
              <a:spcBef>
                <a:spcPts val="400"/>
              </a:spcBef>
              <a:buClr>
                <a:schemeClr val="accent1"/>
              </a:buClr>
              <a:buSzPct val="95000"/>
              <a:buNone/>
            </a:pPr>
            <a:endParaRPr lang="es-EC" sz="2700" dirty="0"/>
          </a:p>
        </p:txBody>
      </p:sp>
      <p:sp>
        <p:nvSpPr>
          <p:cNvPr id="3" name="2 Título"/>
          <p:cNvSpPr>
            <a:spLocks noGrp="1"/>
          </p:cNvSpPr>
          <p:nvPr>
            <p:ph type="title"/>
          </p:nvPr>
        </p:nvSpPr>
        <p:spPr/>
        <p:txBody>
          <a:bodyPr>
            <a:normAutofit fontScale="90000"/>
          </a:bodyPr>
          <a:lstStyle/>
          <a:p>
            <a:r>
              <a:rPr lang="es-EC" dirty="0" smtClean="0">
                <a:solidFill>
                  <a:srgbClr val="6DBBCD"/>
                </a:solidFill>
              </a:rPr>
              <a:t>INSTALACIÓN </a:t>
            </a:r>
            <a:r>
              <a:rPr lang="es-EC" dirty="0">
                <a:solidFill>
                  <a:srgbClr val="6DBBCD"/>
                </a:solidFill>
              </a:rPr>
              <a:t>DE NRPE EN EL SERVIDOR ASTERISK</a:t>
            </a:r>
          </a:p>
        </p:txBody>
      </p:sp>
    </p:spTree>
    <p:extLst>
      <p:ext uri="{BB962C8B-B14F-4D97-AF65-F5344CB8AC3E}">
        <p14:creationId xmlns:p14="http://schemas.microsoft.com/office/powerpoint/2010/main" val="1486321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marL="615600" lvl="2" indent="-615600" algn="just">
              <a:lnSpc>
                <a:spcPct val="70000"/>
              </a:lnSpc>
              <a:spcBef>
                <a:spcPts val="400"/>
              </a:spcBef>
              <a:buClr>
                <a:schemeClr val="accent1"/>
              </a:buClr>
              <a:buSzPct val="95000"/>
              <a:buFont typeface="Wingdings 2" pitchFamily="18" charset="2"/>
              <a:buChar char=""/>
            </a:pPr>
            <a:r>
              <a:rPr lang="es-EC" sz="2800" smtClean="0"/>
              <a:t>Descargamos, Configuramos </a:t>
            </a:r>
            <a:r>
              <a:rPr lang="es-EC" sz="2800" dirty="0"/>
              <a:t>y compilamos </a:t>
            </a:r>
            <a:r>
              <a:rPr lang="es-EC" sz="2800" dirty="0" smtClean="0"/>
              <a:t>el </a:t>
            </a:r>
            <a:r>
              <a:rPr lang="es-EC" sz="2800" dirty="0"/>
              <a:t>NRPE.</a:t>
            </a:r>
          </a:p>
          <a:p>
            <a:pPr marL="615600" lvl="2" indent="-615600" algn="just">
              <a:lnSpc>
                <a:spcPct val="70000"/>
              </a:lnSpc>
              <a:spcBef>
                <a:spcPts val="400"/>
              </a:spcBef>
              <a:buClr>
                <a:schemeClr val="accent1"/>
              </a:buClr>
              <a:buSzPct val="95000"/>
              <a:buFont typeface="Wingdings 2" pitchFamily="18" charset="2"/>
              <a:buChar char=""/>
            </a:pPr>
            <a:r>
              <a:rPr lang="es-EC" sz="2800" dirty="0"/>
              <a:t>Probamos la comunicación con el demonio NRPE de nuestro Servidor </a:t>
            </a:r>
            <a:r>
              <a:rPr lang="es-EC" sz="2800" dirty="0" err="1"/>
              <a:t>Asterisk</a:t>
            </a:r>
            <a:r>
              <a:rPr lang="es-EC" sz="2300" dirty="0"/>
              <a:t>.</a:t>
            </a:r>
          </a:p>
        </p:txBody>
      </p:sp>
      <p:sp>
        <p:nvSpPr>
          <p:cNvPr id="3" name="2 Título"/>
          <p:cNvSpPr>
            <a:spLocks noGrp="1"/>
          </p:cNvSpPr>
          <p:nvPr>
            <p:ph type="title"/>
          </p:nvPr>
        </p:nvSpPr>
        <p:spPr/>
        <p:txBody>
          <a:bodyPr>
            <a:normAutofit fontScale="90000"/>
          </a:bodyPr>
          <a:lstStyle/>
          <a:p>
            <a:r>
              <a:rPr lang="es-EC" dirty="0" smtClean="0">
                <a:solidFill>
                  <a:srgbClr val="6DBBCD"/>
                </a:solidFill>
              </a:rPr>
              <a:t>INSTALACIÓN </a:t>
            </a:r>
            <a:r>
              <a:rPr lang="es-EC" dirty="0">
                <a:solidFill>
                  <a:srgbClr val="6DBBCD"/>
                </a:solidFill>
              </a:rPr>
              <a:t>DE NRPE EN EL SERVIDOR NAGIOS</a:t>
            </a:r>
          </a:p>
        </p:txBody>
      </p:sp>
    </p:spTree>
    <p:extLst>
      <p:ext uri="{BB962C8B-B14F-4D97-AF65-F5344CB8AC3E}">
        <p14:creationId xmlns:p14="http://schemas.microsoft.com/office/powerpoint/2010/main" val="855137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a:xfrm>
            <a:off x="467544" y="2708920"/>
            <a:ext cx="8229600" cy="1143000"/>
          </a:xfrm>
        </p:spPr>
        <p:txBody>
          <a:bodyPr>
            <a:normAutofit fontScale="90000"/>
          </a:bodyPr>
          <a:lstStyle/>
          <a:p>
            <a:pPr algn="ctr"/>
            <a:r>
              <a:rPr lang="es-EC" dirty="0">
                <a:solidFill>
                  <a:srgbClr val="6DBBCD"/>
                </a:solidFill>
                <a:effectLst/>
              </a:rPr>
              <a:t>INSTALACIÓN DE SNMP EN LOS SERVIDORES</a:t>
            </a:r>
            <a:endParaRPr lang="es-EC" dirty="0">
              <a:solidFill>
                <a:srgbClr val="6DBBCD"/>
              </a:solidFill>
            </a:endParaRPr>
          </a:p>
        </p:txBody>
      </p:sp>
    </p:spTree>
    <p:extLst>
      <p:ext uri="{BB962C8B-B14F-4D97-AF65-F5344CB8AC3E}">
        <p14:creationId xmlns:p14="http://schemas.microsoft.com/office/powerpoint/2010/main" val="1756961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marL="615600" lvl="2" indent="-615600" algn="just">
              <a:lnSpc>
                <a:spcPct val="120000"/>
              </a:lnSpc>
              <a:spcBef>
                <a:spcPts val="400"/>
              </a:spcBef>
              <a:buClr>
                <a:schemeClr val="accent1"/>
              </a:buClr>
              <a:buSzPct val="95000"/>
              <a:buFont typeface="Wingdings 2" pitchFamily="18" charset="2"/>
              <a:buChar char=""/>
            </a:pPr>
            <a:r>
              <a:rPr lang="es-EC" sz="4200" dirty="0"/>
              <a:t>Instalamos </a:t>
            </a:r>
            <a:r>
              <a:rPr lang="es-EC" sz="4200" dirty="0" smtClean="0"/>
              <a:t>el </a:t>
            </a:r>
            <a:r>
              <a:rPr lang="es-EC" sz="4200" dirty="0"/>
              <a:t>módulo </a:t>
            </a:r>
            <a:r>
              <a:rPr lang="es-EC" sz="4200" dirty="0" err="1"/>
              <a:t>res_snmp</a:t>
            </a:r>
            <a:r>
              <a:rPr lang="es-EC" sz="4200" dirty="0"/>
              <a:t>.</a:t>
            </a:r>
          </a:p>
          <a:p>
            <a:pPr marL="615600" lvl="2" indent="-615600" algn="just">
              <a:lnSpc>
                <a:spcPct val="120000"/>
              </a:lnSpc>
              <a:spcBef>
                <a:spcPts val="400"/>
              </a:spcBef>
              <a:buClr>
                <a:schemeClr val="accent1"/>
              </a:buClr>
              <a:buSzPct val="95000"/>
              <a:buFont typeface="Wingdings 2" pitchFamily="18" charset="2"/>
              <a:buChar char=""/>
            </a:pPr>
            <a:r>
              <a:rPr lang="es-EC" sz="4200" dirty="0"/>
              <a:t>V</a:t>
            </a:r>
            <a:r>
              <a:rPr lang="es-EC" sz="4200" dirty="0" smtClean="0"/>
              <a:t>olvemos </a:t>
            </a:r>
            <a:r>
              <a:rPr lang="es-EC" sz="4200" dirty="0"/>
              <a:t>a compilar y configurar </a:t>
            </a:r>
            <a:r>
              <a:rPr lang="es-EC" sz="4200" dirty="0" err="1"/>
              <a:t>Asterisk</a:t>
            </a:r>
            <a:r>
              <a:rPr lang="es-EC" sz="4200" dirty="0"/>
              <a:t> asociado con </a:t>
            </a:r>
            <a:r>
              <a:rPr lang="es-EC" sz="4200" dirty="0" err="1"/>
              <a:t>snmp</a:t>
            </a:r>
            <a:r>
              <a:rPr lang="es-EC" sz="4200" dirty="0" smtClean="0"/>
              <a:t>.</a:t>
            </a:r>
            <a:endParaRPr lang="es-EC" sz="4200" dirty="0"/>
          </a:p>
          <a:p>
            <a:pPr marL="615600" lvl="2" indent="-615600" algn="just">
              <a:lnSpc>
                <a:spcPct val="120000"/>
              </a:lnSpc>
              <a:spcBef>
                <a:spcPts val="400"/>
              </a:spcBef>
              <a:buClr>
                <a:schemeClr val="accent1"/>
              </a:buClr>
              <a:buSzPct val="95000"/>
              <a:buFont typeface="Wingdings 2" pitchFamily="18" charset="2"/>
              <a:buChar char=""/>
            </a:pPr>
            <a:r>
              <a:rPr lang="es-EC" sz="4200" dirty="0"/>
              <a:t>Ahora configuramos SNMP de modo que pueda interactuar con </a:t>
            </a:r>
            <a:r>
              <a:rPr lang="es-EC" sz="4200" dirty="0" err="1"/>
              <a:t>Asterisk</a:t>
            </a:r>
            <a:r>
              <a:rPr lang="es-EC" sz="4200" dirty="0"/>
              <a:t> editando el archivo </a:t>
            </a:r>
            <a:r>
              <a:rPr lang="es-EC" sz="4200" dirty="0" err="1"/>
              <a:t>snmpd.conf</a:t>
            </a:r>
            <a:r>
              <a:rPr lang="es-EC" sz="4200" dirty="0" smtClean="0"/>
              <a:t>.</a:t>
            </a:r>
            <a:endParaRPr lang="es-EC" sz="4200" dirty="0"/>
          </a:p>
          <a:p>
            <a:pPr marL="615600" lvl="2" indent="-615600" algn="just">
              <a:lnSpc>
                <a:spcPct val="120000"/>
              </a:lnSpc>
              <a:spcBef>
                <a:spcPts val="400"/>
              </a:spcBef>
              <a:buClr>
                <a:schemeClr val="accent1"/>
              </a:buClr>
              <a:buSzPct val="95000"/>
              <a:buFont typeface="Wingdings 2" pitchFamily="18" charset="2"/>
              <a:buChar char=""/>
            </a:pPr>
            <a:r>
              <a:rPr lang="es-EC" sz="4200" dirty="0"/>
              <a:t>Exportamos los archivos MIB del </a:t>
            </a:r>
            <a:r>
              <a:rPr lang="es-EC" sz="4200" dirty="0" err="1"/>
              <a:t>Asterisk</a:t>
            </a:r>
            <a:r>
              <a:rPr lang="es-EC" sz="4200" dirty="0"/>
              <a:t> al SNMP.</a:t>
            </a:r>
          </a:p>
          <a:p>
            <a:pPr marL="615600" lvl="2" indent="-615600" algn="just">
              <a:lnSpc>
                <a:spcPct val="120000"/>
              </a:lnSpc>
              <a:spcBef>
                <a:spcPts val="400"/>
              </a:spcBef>
              <a:buClr>
                <a:schemeClr val="accent1"/>
              </a:buClr>
              <a:buSzPct val="95000"/>
              <a:buFont typeface="Wingdings 2" pitchFamily="18" charset="2"/>
              <a:buChar char=""/>
            </a:pPr>
            <a:r>
              <a:rPr lang="es-EC" sz="4200" dirty="0"/>
              <a:t>Reiniciamos </a:t>
            </a:r>
            <a:r>
              <a:rPr lang="es-EC" sz="4200" dirty="0" err="1"/>
              <a:t>Asterisk</a:t>
            </a:r>
            <a:r>
              <a:rPr lang="es-EC" sz="4200" dirty="0" smtClean="0"/>
              <a:t>.</a:t>
            </a:r>
            <a:endParaRPr lang="es-EC" sz="4200" dirty="0"/>
          </a:p>
          <a:p>
            <a:pPr marL="109728" indent="0">
              <a:buNone/>
            </a:pPr>
            <a:endParaRPr lang="es-EC" dirty="0"/>
          </a:p>
        </p:txBody>
      </p:sp>
      <p:sp>
        <p:nvSpPr>
          <p:cNvPr id="3" name="2 Título"/>
          <p:cNvSpPr>
            <a:spLocks noGrp="1"/>
          </p:cNvSpPr>
          <p:nvPr>
            <p:ph type="title"/>
          </p:nvPr>
        </p:nvSpPr>
        <p:spPr/>
        <p:txBody>
          <a:bodyPr>
            <a:normAutofit fontScale="90000"/>
          </a:bodyPr>
          <a:lstStyle/>
          <a:p>
            <a:r>
              <a:rPr lang="es-EC" dirty="0" smtClean="0">
                <a:solidFill>
                  <a:srgbClr val="6DBBCD"/>
                </a:solidFill>
              </a:rPr>
              <a:t>INSTALACIÓN </a:t>
            </a:r>
            <a:r>
              <a:rPr lang="es-EC" dirty="0">
                <a:solidFill>
                  <a:srgbClr val="6DBBCD"/>
                </a:solidFill>
              </a:rPr>
              <a:t>DE SNMP EN EL SERVIDOR ASTERISK</a:t>
            </a:r>
          </a:p>
        </p:txBody>
      </p:sp>
    </p:spTree>
    <p:extLst>
      <p:ext uri="{BB962C8B-B14F-4D97-AF65-F5344CB8AC3E}">
        <p14:creationId xmlns:p14="http://schemas.microsoft.com/office/powerpoint/2010/main" val="36907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340768"/>
            <a:ext cx="8229600" cy="5400600"/>
          </a:xfrm>
        </p:spPr>
        <p:txBody>
          <a:bodyPr>
            <a:normAutofit lnSpcReduction="10000"/>
          </a:bodyPr>
          <a:lstStyle/>
          <a:p>
            <a:pPr marL="615600" lvl="2" indent="-615600">
              <a:lnSpc>
                <a:spcPct val="150000"/>
              </a:lnSpc>
              <a:spcBef>
                <a:spcPts val="400"/>
              </a:spcBef>
              <a:buClr>
                <a:schemeClr val="accent1"/>
              </a:buClr>
              <a:buSzPct val="95000"/>
              <a:buFont typeface="Wingdings 2" pitchFamily="18" charset="2"/>
              <a:buChar char=""/>
            </a:pPr>
            <a:r>
              <a:rPr lang="es-EC" sz="2000" dirty="0"/>
              <a:t>Editar el archivo /</a:t>
            </a:r>
            <a:r>
              <a:rPr lang="es-EC" sz="2000" dirty="0" err="1"/>
              <a:t>usr</a:t>
            </a:r>
            <a:r>
              <a:rPr lang="es-EC" sz="2000" dirty="0"/>
              <a:t>/local/</a:t>
            </a:r>
            <a:r>
              <a:rPr lang="es-EC" sz="2000" dirty="0" err="1"/>
              <a:t>nagios</a:t>
            </a:r>
            <a:r>
              <a:rPr lang="es-EC" sz="2000" dirty="0"/>
              <a:t>/</a:t>
            </a:r>
            <a:r>
              <a:rPr lang="es-EC" sz="2000" dirty="0" err="1"/>
              <a:t>etc</a:t>
            </a:r>
            <a:r>
              <a:rPr lang="es-EC" sz="2000" dirty="0"/>
              <a:t>/</a:t>
            </a:r>
            <a:r>
              <a:rPr lang="es-EC" sz="2000" dirty="0" err="1"/>
              <a:t>objects</a:t>
            </a:r>
            <a:r>
              <a:rPr lang="es-EC" sz="2000" dirty="0"/>
              <a:t>/</a:t>
            </a:r>
            <a:r>
              <a:rPr lang="es-EC" sz="2000" dirty="0" err="1"/>
              <a:t>commands.cfg</a:t>
            </a:r>
            <a:r>
              <a:rPr lang="es-EC" sz="2000" dirty="0" smtClean="0"/>
              <a:t>.</a:t>
            </a:r>
          </a:p>
          <a:p>
            <a:pPr marL="615600" lvl="2" indent="-615600">
              <a:lnSpc>
                <a:spcPct val="150000"/>
              </a:lnSpc>
              <a:spcBef>
                <a:spcPts val="400"/>
              </a:spcBef>
              <a:buClr>
                <a:schemeClr val="accent1"/>
              </a:buClr>
              <a:buSzPct val="95000"/>
              <a:buFont typeface="Wingdings 2" pitchFamily="18" charset="2"/>
              <a:buChar char=""/>
            </a:pPr>
            <a:endParaRPr lang="es-EC" sz="2000" dirty="0" smtClean="0"/>
          </a:p>
          <a:p>
            <a:pPr marL="0" lvl="2" indent="0">
              <a:lnSpc>
                <a:spcPct val="150000"/>
              </a:lnSpc>
              <a:spcBef>
                <a:spcPts val="400"/>
              </a:spcBef>
              <a:buClr>
                <a:schemeClr val="accent1"/>
              </a:buClr>
              <a:buSzPct val="95000"/>
              <a:buNone/>
            </a:pPr>
            <a:endParaRPr lang="es-EC" sz="2000" dirty="0"/>
          </a:p>
          <a:p>
            <a:pPr marL="615600" lvl="2" indent="-615600">
              <a:lnSpc>
                <a:spcPct val="150000"/>
              </a:lnSpc>
              <a:spcBef>
                <a:spcPts val="400"/>
              </a:spcBef>
              <a:buClr>
                <a:schemeClr val="accent1"/>
              </a:buClr>
              <a:buSzPct val="95000"/>
              <a:buFont typeface="Wingdings 2" pitchFamily="18" charset="2"/>
              <a:buChar char=""/>
            </a:pPr>
            <a:r>
              <a:rPr lang="es-EC" sz="2000" dirty="0"/>
              <a:t>Actualizamos la configuración de </a:t>
            </a:r>
            <a:r>
              <a:rPr lang="es-EC" sz="2000" dirty="0" err="1"/>
              <a:t>Asterisk</a:t>
            </a:r>
            <a:r>
              <a:rPr lang="es-EC" sz="2000" dirty="0"/>
              <a:t>.</a:t>
            </a:r>
          </a:p>
          <a:p>
            <a:pPr marL="615600" lvl="2" indent="-615600">
              <a:lnSpc>
                <a:spcPct val="150000"/>
              </a:lnSpc>
              <a:spcBef>
                <a:spcPts val="400"/>
              </a:spcBef>
              <a:buClr>
                <a:schemeClr val="accent1"/>
              </a:buClr>
              <a:buSzPct val="95000"/>
              <a:buFont typeface="Wingdings 2" pitchFamily="18" charset="2"/>
              <a:buChar char=""/>
            </a:pPr>
            <a:r>
              <a:rPr lang="es-EC" sz="2000" dirty="0"/>
              <a:t>Modificamos el archivo </a:t>
            </a:r>
            <a:r>
              <a:rPr lang="es-EC" sz="2000" dirty="0" err="1"/>
              <a:t>localhost.cfg</a:t>
            </a:r>
            <a:r>
              <a:rPr lang="es-EC" sz="2000" dirty="0"/>
              <a:t> del Servidor </a:t>
            </a:r>
            <a:r>
              <a:rPr lang="es-EC" sz="2000" dirty="0" err="1"/>
              <a:t>Nagios</a:t>
            </a:r>
            <a:r>
              <a:rPr lang="es-EC" sz="2000" dirty="0"/>
              <a:t> para agregar los servicio con los parámetros OID</a:t>
            </a:r>
            <a:r>
              <a:rPr lang="es-EC" sz="2000" dirty="0" smtClean="0"/>
              <a:t>.</a:t>
            </a:r>
          </a:p>
          <a:p>
            <a:pPr marL="615600" lvl="2" indent="-615600">
              <a:lnSpc>
                <a:spcPct val="150000"/>
              </a:lnSpc>
              <a:spcBef>
                <a:spcPts val="400"/>
              </a:spcBef>
              <a:buClr>
                <a:schemeClr val="accent1"/>
              </a:buClr>
              <a:buSzPct val="95000"/>
              <a:buFont typeface="Wingdings 2" pitchFamily="18" charset="2"/>
              <a:buChar char=""/>
            </a:pPr>
            <a:endParaRPr lang="es-EC" sz="2000" dirty="0" smtClean="0"/>
          </a:p>
          <a:p>
            <a:pPr marL="615600" lvl="2" indent="-615600">
              <a:lnSpc>
                <a:spcPct val="150000"/>
              </a:lnSpc>
              <a:spcBef>
                <a:spcPts val="400"/>
              </a:spcBef>
              <a:buClr>
                <a:schemeClr val="accent1"/>
              </a:buClr>
              <a:buSzPct val="95000"/>
              <a:buFont typeface="Wingdings 2" pitchFamily="18" charset="2"/>
              <a:buChar char=""/>
            </a:pPr>
            <a:endParaRPr lang="es-EC" sz="2000" dirty="0" smtClean="0"/>
          </a:p>
          <a:p>
            <a:pPr marL="615600" lvl="2" indent="-615600">
              <a:lnSpc>
                <a:spcPct val="150000"/>
              </a:lnSpc>
              <a:spcBef>
                <a:spcPts val="400"/>
              </a:spcBef>
              <a:buClr>
                <a:schemeClr val="accent1"/>
              </a:buClr>
              <a:buSzPct val="95000"/>
              <a:buFont typeface="Wingdings 2" pitchFamily="18" charset="2"/>
              <a:buChar char=""/>
            </a:pPr>
            <a:endParaRPr lang="es-EC" sz="2000" dirty="0"/>
          </a:p>
          <a:p>
            <a:pPr marL="615600" lvl="2" indent="-615600">
              <a:lnSpc>
                <a:spcPct val="150000"/>
              </a:lnSpc>
              <a:spcBef>
                <a:spcPts val="400"/>
              </a:spcBef>
              <a:buClr>
                <a:schemeClr val="accent1"/>
              </a:buClr>
              <a:buSzPct val="95000"/>
              <a:buFont typeface="Wingdings 2" pitchFamily="18" charset="2"/>
              <a:buChar char=""/>
            </a:pPr>
            <a:r>
              <a:rPr lang="es-EC" sz="2000" dirty="0"/>
              <a:t>Reiniciamos </a:t>
            </a:r>
            <a:r>
              <a:rPr lang="es-EC" sz="2000" dirty="0" err="1"/>
              <a:t>Nagios</a:t>
            </a:r>
            <a:r>
              <a:rPr lang="es-EC" sz="2000" dirty="0"/>
              <a:t>.</a:t>
            </a:r>
          </a:p>
        </p:txBody>
      </p:sp>
      <p:sp>
        <p:nvSpPr>
          <p:cNvPr id="3" name="2 Título"/>
          <p:cNvSpPr>
            <a:spLocks noGrp="1"/>
          </p:cNvSpPr>
          <p:nvPr>
            <p:ph type="title"/>
          </p:nvPr>
        </p:nvSpPr>
        <p:spPr/>
        <p:txBody>
          <a:bodyPr>
            <a:normAutofit fontScale="90000"/>
          </a:bodyPr>
          <a:lstStyle/>
          <a:p>
            <a:r>
              <a:rPr lang="es-EC" dirty="0" smtClean="0">
                <a:solidFill>
                  <a:srgbClr val="6DBBCD"/>
                </a:solidFill>
              </a:rPr>
              <a:t>INSTALACIÓN </a:t>
            </a:r>
            <a:r>
              <a:rPr lang="es-EC" dirty="0">
                <a:solidFill>
                  <a:srgbClr val="6DBBCD"/>
                </a:solidFill>
              </a:rPr>
              <a:t>DE SNMP EN EL SERVIDOR NAGIOS</a:t>
            </a:r>
          </a:p>
        </p:txBody>
      </p:sp>
      <p:pic>
        <p:nvPicPr>
          <p:cNvPr id="4" name="3 Marcador de contenido"/>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662" y="2276872"/>
            <a:ext cx="6192688" cy="108012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4581128"/>
            <a:ext cx="6192688" cy="1512168"/>
          </a:xfrm>
          <a:prstGeom prst="rect">
            <a:avLst/>
          </a:prstGeom>
          <a:noFill/>
          <a:ln>
            <a:noFill/>
          </a:ln>
        </p:spPr>
      </p:pic>
    </p:spTree>
    <p:extLst>
      <p:ext uri="{BB962C8B-B14F-4D97-AF65-F5344CB8AC3E}">
        <p14:creationId xmlns:p14="http://schemas.microsoft.com/office/powerpoint/2010/main" val="3701156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marL="615600" lvl="2" indent="-615600" algn="just">
              <a:lnSpc>
                <a:spcPct val="90000"/>
              </a:lnSpc>
              <a:spcBef>
                <a:spcPts val="400"/>
              </a:spcBef>
              <a:buClr>
                <a:schemeClr val="accent1"/>
              </a:buClr>
              <a:buSzPct val="95000"/>
              <a:buFont typeface="Wingdings 2" pitchFamily="18" charset="2"/>
              <a:buChar char=""/>
            </a:pPr>
            <a:r>
              <a:rPr lang="es-EC" sz="2000" dirty="0" smtClean="0"/>
              <a:t>Instalar </a:t>
            </a:r>
            <a:r>
              <a:rPr lang="es-EC" sz="2000" dirty="0"/>
              <a:t>PHP 5.2.</a:t>
            </a:r>
          </a:p>
          <a:p>
            <a:pPr marL="615600" lvl="2" indent="-615600" algn="just">
              <a:lnSpc>
                <a:spcPct val="90000"/>
              </a:lnSpc>
              <a:spcBef>
                <a:spcPts val="400"/>
              </a:spcBef>
              <a:buClr>
                <a:schemeClr val="accent1"/>
              </a:buClr>
              <a:buSzPct val="95000"/>
              <a:buFont typeface="Wingdings 2" pitchFamily="18" charset="2"/>
              <a:buChar char=""/>
            </a:pPr>
            <a:r>
              <a:rPr lang="es-EC" sz="2000" dirty="0" smtClean="0"/>
              <a:t>Descargamos </a:t>
            </a:r>
            <a:r>
              <a:rPr lang="es-EC" sz="2000" dirty="0"/>
              <a:t>los paquetes </a:t>
            </a:r>
            <a:r>
              <a:rPr lang="es-EC" sz="2000" dirty="0" err="1"/>
              <a:t>rrdtool</a:t>
            </a:r>
            <a:r>
              <a:rPr lang="es-EC" sz="2000" dirty="0"/>
              <a:t>, </a:t>
            </a:r>
            <a:r>
              <a:rPr lang="es-EC" sz="2000" dirty="0" err="1"/>
              <a:t>php-gd</a:t>
            </a:r>
            <a:r>
              <a:rPr lang="es-EC" sz="2000" dirty="0"/>
              <a:t> y pnp4nagios.</a:t>
            </a:r>
          </a:p>
          <a:p>
            <a:pPr marL="615600" lvl="2" indent="-615600" algn="just">
              <a:lnSpc>
                <a:spcPct val="90000"/>
              </a:lnSpc>
              <a:spcBef>
                <a:spcPts val="400"/>
              </a:spcBef>
              <a:buClr>
                <a:schemeClr val="accent1"/>
              </a:buClr>
              <a:buSzPct val="95000"/>
              <a:buFont typeface="Wingdings 2" pitchFamily="18" charset="2"/>
              <a:buChar char=""/>
            </a:pPr>
            <a:r>
              <a:rPr lang="es-EC" sz="2000" dirty="0" smtClean="0"/>
              <a:t>Compilamos</a:t>
            </a:r>
            <a:r>
              <a:rPr lang="es-EC" sz="2000" dirty="0" smtClean="0"/>
              <a:t>, </a:t>
            </a:r>
            <a:r>
              <a:rPr lang="es-EC" sz="2000" dirty="0" smtClean="0"/>
              <a:t>instalamos y Configuramos </a:t>
            </a:r>
            <a:r>
              <a:rPr lang="es-EC" sz="2000" dirty="0"/>
              <a:t>pnp4nagios-0.6.11.</a:t>
            </a:r>
          </a:p>
          <a:p>
            <a:pPr marL="615600" lvl="2" indent="-615600" algn="just">
              <a:lnSpc>
                <a:spcPct val="90000"/>
              </a:lnSpc>
              <a:spcBef>
                <a:spcPts val="400"/>
              </a:spcBef>
              <a:buClr>
                <a:schemeClr val="accent1"/>
              </a:buClr>
              <a:buSzPct val="95000"/>
              <a:buFont typeface="Wingdings 2" pitchFamily="18" charset="2"/>
              <a:buChar char=""/>
            </a:pPr>
            <a:r>
              <a:rPr lang="es-EC" sz="2000" dirty="0" smtClean="0"/>
              <a:t>Modificamos </a:t>
            </a:r>
            <a:r>
              <a:rPr lang="es-EC" sz="2000" dirty="0"/>
              <a:t>el archivo </a:t>
            </a:r>
            <a:r>
              <a:rPr lang="es-EC" sz="2000" dirty="0" err="1"/>
              <a:t>localhost.cfg</a:t>
            </a:r>
            <a:r>
              <a:rPr lang="es-EC" sz="2000" dirty="0"/>
              <a:t> para agregar los servicios gráficos de pnp4nagios</a:t>
            </a:r>
            <a:r>
              <a:rPr lang="es-EC" sz="2000" dirty="0" smtClean="0"/>
              <a:t>.</a:t>
            </a:r>
          </a:p>
          <a:p>
            <a:pPr marL="615600" lvl="2" indent="-615600" algn="just">
              <a:lnSpc>
                <a:spcPct val="90000"/>
              </a:lnSpc>
              <a:spcBef>
                <a:spcPts val="400"/>
              </a:spcBef>
              <a:buClr>
                <a:schemeClr val="accent1"/>
              </a:buClr>
              <a:buSzPct val="95000"/>
              <a:buFont typeface="Wingdings 2" pitchFamily="18" charset="2"/>
              <a:buChar char=""/>
            </a:pPr>
            <a:endParaRPr lang="es-EC" sz="2000" dirty="0"/>
          </a:p>
          <a:p>
            <a:pPr marL="615600" lvl="2" indent="-615600" algn="just">
              <a:lnSpc>
                <a:spcPct val="90000"/>
              </a:lnSpc>
              <a:spcBef>
                <a:spcPts val="400"/>
              </a:spcBef>
              <a:buClr>
                <a:schemeClr val="accent1"/>
              </a:buClr>
              <a:buSzPct val="95000"/>
              <a:buFont typeface="Wingdings 2" pitchFamily="18" charset="2"/>
              <a:buChar char=""/>
            </a:pPr>
            <a:endParaRPr lang="es-EC" sz="2000" dirty="0"/>
          </a:p>
        </p:txBody>
      </p:sp>
      <p:sp>
        <p:nvSpPr>
          <p:cNvPr id="3" name="2 Título"/>
          <p:cNvSpPr>
            <a:spLocks noGrp="1"/>
          </p:cNvSpPr>
          <p:nvPr>
            <p:ph type="title"/>
          </p:nvPr>
        </p:nvSpPr>
        <p:spPr/>
        <p:txBody>
          <a:bodyPr>
            <a:normAutofit fontScale="90000"/>
          </a:bodyPr>
          <a:lstStyle/>
          <a:p>
            <a:r>
              <a:rPr lang="es-EC" dirty="0" smtClean="0">
                <a:solidFill>
                  <a:srgbClr val="6DBBCD"/>
                </a:solidFill>
              </a:rPr>
              <a:t>INSTALACIÓN </a:t>
            </a:r>
            <a:r>
              <a:rPr lang="es-EC" dirty="0">
                <a:solidFill>
                  <a:srgbClr val="6DBBCD"/>
                </a:solidFill>
              </a:rPr>
              <a:t>DEL MOTOR GRÁFICO PNP4NAGIOS</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573016"/>
            <a:ext cx="5486400" cy="2893060"/>
          </a:xfrm>
          <a:prstGeom prst="rect">
            <a:avLst/>
          </a:prstGeom>
          <a:noFill/>
          <a:ln>
            <a:noFill/>
          </a:ln>
        </p:spPr>
      </p:pic>
    </p:spTree>
    <p:extLst>
      <p:ext uri="{BB962C8B-B14F-4D97-AF65-F5344CB8AC3E}">
        <p14:creationId xmlns:p14="http://schemas.microsoft.com/office/powerpoint/2010/main" val="4103586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a:bodyPr>
          <a:lstStyle/>
          <a:p>
            <a:pPr marL="615600" indent="-615600" algn="just">
              <a:buSzPct val="95000"/>
              <a:buFont typeface="Wingdings 2" pitchFamily="18" charset="2"/>
              <a:buChar char=""/>
            </a:pPr>
            <a:r>
              <a:rPr lang="es-EC" dirty="0" smtClean="0"/>
              <a:t>Hoy en día la comunicación de muchas empresas, emplean un  papel muy importante, llevándolas al éxito o incluso a fracasar en el camino. </a:t>
            </a:r>
          </a:p>
          <a:p>
            <a:pPr marL="615600" indent="-615600" algn="just">
              <a:buSzPct val="95000"/>
              <a:buNone/>
            </a:pPr>
            <a:endParaRPr lang="es-EC" sz="1700" dirty="0" smtClean="0"/>
          </a:p>
          <a:p>
            <a:pPr marL="615600" indent="-615600" algn="just">
              <a:buSzPct val="95000"/>
              <a:buFont typeface="Wingdings 2" pitchFamily="18" charset="2"/>
              <a:buChar char=""/>
            </a:pPr>
            <a:r>
              <a:rPr lang="es-EC" dirty="0" smtClean="0"/>
              <a:t>Es por esto que es importante implementar y manejar un buen sistema de comunicación.</a:t>
            </a:r>
            <a:endParaRPr lang="en-US" dirty="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pic>
        <p:nvPicPr>
          <p:cNvPr id="6" name="Picture 2"/>
          <p:cNvPicPr>
            <a:picLocks noChangeAspect="1" noChangeArrowheads="1"/>
          </p:cNvPicPr>
          <p:nvPr/>
        </p:nvPicPr>
        <p:blipFill>
          <a:blip r:embed="rId3" cstate="print"/>
          <a:srcRect/>
          <a:stretch>
            <a:fillRect/>
          </a:stretch>
        </p:blipFill>
        <p:spPr bwMode="auto">
          <a:xfrm>
            <a:off x="5292080" y="4393908"/>
            <a:ext cx="2880320" cy="234746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15600" lvl="2" indent="-615600" algn="just">
              <a:lnSpc>
                <a:spcPct val="90000"/>
              </a:lnSpc>
              <a:spcBef>
                <a:spcPts val="400"/>
              </a:spcBef>
              <a:buClr>
                <a:schemeClr val="accent1"/>
              </a:buClr>
              <a:buSzPct val="95000"/>
              <a:buFont typeface="Wingdings 2" pitchFamily="18" charset="2"/>
              <a:buChar char=""/>
            </a:pPr>
            <a:r>
              <a:rPr lang="es-EC" sz="2000" dirty="0"/>
              <a:t>Activar el proceso NPCD el cual nos permite crear las gráficas automáticamente.</a:t>
            </a:r>
          </a:p>
          <a:p>
            <a:pPr marL="615600" lvl="2" indent="-615600" algn="just">
              <a:lnSpc>
                <a:spcPct val="90000"/>
              </a:lnSpc>
              <a:spcBef>
                <a:spcPts val="400"/>
              </a:spcBef>
              <a:buClr>
                <a:schemeClr val="accent1"/>
              </a:buClr>
              <a:buSzPct val="95000"/>
              <a:buFont typeface="Wingdings 2" pitchFamily="18" charset="2"/>
              <a:buChar char=""/>
            </a:pPr>
            <a:r>
              <a:rPr lang="es-EC" sz="2000" dirty="0"/>
              <a:t>Modificamos el fichero </a:t>
            </a:r>
            <a:r>
              <a:rPr lang="es-EC" sz="2000" dirty="0" err="1"/>
              <a:t>templates.cfg</a:t>
            </a:r>
            <a:r>
              <a:rPr lang="es-EC" sz="2000" dirty="0"/>
              <a:t> agregando unas sentencias, para poder pre visualizar los gráficos en forma de miniaturas.</a:t>
            </a:r>
          </a:p>
          <a:p>
            <a:pPr marL="109728" indent="0">
              <a:buNone/>
            </a:pPr>
            <a:endParaRPr lang="es-EC" dirty="0"/>
          </a:p>
        </p:txBody>
      </p:sp>
      <p:sp>
        <p:nvSpPr>
          <p:cNvPr id="3" name="2 Título"/>
          <p:cNvSpPr>
            <a:spLocks noGrp="1"/>
          </p:cNvSpPr>
          <p:nvPr>
            <p:ph type="title"/>
          </p:nvPr>
        </p:nvSpPr>
        <p:spPr/>
        <p:txBody>
          <a:bodyPr>
            <a:normAutofit fontScale="90000"/>
          </a:bodyPr>
          <a:lstStyle/>
          <a:p>
            <a:r>
              <a:rPr lang="es-EC" dirty="0">
                <a:solidFill>
                  <a:srgbClr val="6DBBCD"/>
                </a:solidFill>
              </a:rPr>
              <a:t>INSTALACIÓN DEL MOTOR GRÁFICO PNP4NAGIOS</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140968"/>
            <a:ext cx="5486400" cy="2604770"/>
          </a:xfrm>
          <a:prstGeom prst="rect">
            <a:avLst/>
          </a:prstGeom>
          <a:noFill/>
          <a:ln>
            <a:noFill/>
          </a:ln>
        </p:spPr>
      </p:pic>
    </p:spTree>
    <p:extLst>
      <p:ext uri="{BB962C8B-B14F-4D97-AF65-F5344CB8AC3E}">
        <p14:creationId xmlns:p14="http://schemas.microsoft.com/office/powerpoint/2010/main" val="3806199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r>
              <a:rPr lang="es-EC" sz="2000" dirty="0" smtClean="0"/>
              <a:t>Para poder instalar </a:t>
            </a:r>
            <a:r>
              <a:rPr lang="es-EC" sz="2000" dirty="0" err="1" smtClean="0"/>
              <a:t>send</a:t>
            </a:r>
            <a:r>
              <a:rPr lang="es-EC" sz="2000" dirty="0" smtClean="0"/>
              <a:t> mail utilizamos los siguientes comandos:</a:t>
            </a:r>
          </a:p>
          <a:p>
            <a:pPr marL="109728" indent="0">
              <a:buNone/>
            </a:pPr>
            <a:endParaRPr lang="es-EC" sz="2000" dirty="0" smtClean="0"/>
          </a:p>
          <a:p>
            <a:pPr marL="109728" indent="0">
              <a:buNone/>
            </a:pPr>
            <a:r>
              <a:rPr lang="es-EC" sz="2000" dirty="0" err="1" smtClean="0"/>
              <a:t>yum</a:t>
            </a:r>
            <a:r>
              <a:rPr lang="es-EC" sz="2000" dirty="0" smtClean="0"/>
              <a:t> </a:t>
            </a:r>
            <a:r>
              <a:rPr lang="es-EC" sz="2000" dirty="0"/>
              <a:t>–y </a:t>
            </a:r>
            <a:r>
              <a:rPr lang="es-EC" sz="2000" dirty="0" err="1"/>
              <a:t>install</a:t>
            </a:r>
            <a:r>
              <a:rPr lang="es-EC" sz="2000" dirty="0"/>
              <a:t> </a:t>
            </a:r>
            <a:r>
              <a:rPr lang="es-EC" sz="2000" dirty="0" err="1"/>
              <a:t>sendmail</a:t>
            </a:r>
            <a:r>
              <a:rPr lang="es-EC" sz="2000" dirty="0"/>
              <a:t> </a:t>
            </a:r>
            <a:r>
              <a:rPr lang="es-EC" sz="2000" dirty="0" err="1"/>
              <a:t>sendmail-cf</a:t>
            </a:r>
            <a:r>
              <a:rPr lang="es-EC" sz="2000" dirty="0"/>
              <a:t> </a:t>
            </a:r>
            <a:r>
              <a:rPr lang="es-EC" sz="2000" dirty="0" err="1"/>
              <a:t>dovecot</a:t>
            </a:r>
            <a:r>
              <a:rPr lang="es-EC" sz="2000" dirty="0"/>
              <a:t> m4 </a:t>
            </a:r>
            <a:r>
              <a:rPr lang="es-EC" sz="2000" dirty="0" err="1"/>
              <a:t>make</a:t>
            </a:r>
            <a:endParaRPr lang="es-EC" sz="2000" dirty="0"/>
          </a:p>
          <a:p>
            <a:pPr marL="109728" indent="0">
              <a:buNone/>
            </a:pPr>
            <a:endParaRPr lang="es-EC" sz="2000" dirty="0" smtClean="0"/>
          </a:p>
          <a:p>
            <a:pPr marL="109728" indent="0">
              <a:buNone/>
            </a:pPr>
            <a:endParaRPr lang="es-EC" sz="2000" dirty="0"/>
          </a:p>
          <a:p>
            <a:pPr marL="109728" indent="0">
              <a:buNone/>
            </a:pPr>
            <a:r>
              <a:rPr lang="es-EC" sz="2000" dirty="0" smtClean="0"/>
              <a:t>Para </a:t>
            </a:r>
            <a:r>
              <a:rPr lang="es-EC" sz="2000" dirty="0"/>
              <a:t>poder instalar </a:t>
            </a:r>
            <a:r>
              <a:rPr lang="es-EC" sz="2000" dirty="0" err="1"/>
              <a:t>Postfix</a:t>
            </a:r>
            <a:r>
              <a:rPr lang="es-EC" sz="2000" dirty="0"/>
              <a:t> utilizamos los siguientes comandos:</a:t>
            </a:r>
          </a:p>
          <a:p>
            <a:pPr marL="109728" indent="0">
              <a:buNone/>
            </a:pPr>
            <a:endParaRPr lang="es-EC" sz="2000" dirty="0" smtClean="0"/>
          </a:p>
          <a:p>
            <a:pPr marL="109728" indent="0">
              <a:buNone/>
            </a:pPr>
            <a:endParaRPr lang="es-EC" sz="2000" dirty="0"/>
          </a:p>
          <a:p>
            <a:pPr marL="109728" indent="0">
              <a:buNone/>
            </a:pPr>
            <a:r>
              <a:rPr lang="es-EC" sz="2000" dirty="0" err="1" smtClean="0"/>
              <a:t>yum</a:t>
            </a:r>
            <a:r>
              <a:rPr lang="es-EC" sz="2000" dirty="0" smtClean="0"/>
              <a:t> </a:t>
            </a:r>
            <a:r>
              <a:rPr lang="es-EC" sz="2000" dirty="0"/>
              <a:t>–y </a:t>
            </a:r>
            <a:r>
              <a:rPr lang="es-EC" sz="2000" dirty="0" err="1"/>
              <a:t>install</a:t>
            </a:r>
            <a:r>
              <a:rPr lang="es-EC" sz="2000" dirty="0"/>
              <a:t> </a:t>
            </a:r>
            <a:r>
              <a:rPr lang="es-EC" sz="2000" dirty="0" err="1"/>
              <a:t>postfix</a:t>
            </a:r>
            <a:r>
              <a:rPr lang="es-EC" sz="2000" dirty="0"/>
              <a:t> </a:t>
            </a:r>
            <a:r>
              <a:rPr lang="es-EC" sz="2000" dirty="0" err="1"/>
              <a:t>postfix-pflogsumm</a:t>
            </a:r>
            <a:r>
              <a:rPr lang="es-EC" sz="2000" dirty="0"/>
              <a:t> </a:t>
            </a:r>
            <a:r>
              <a:rPr lang="es-EC" sz="2000" dirty="0" err="1"/>
              <a:t>dovecot</a:t>
            </a:r>
            <a:r>
              <a:rPr lang="es-EC" sz="2000" dirty="0"/>
              <a:t> </a:t>
            </a:r>
            <a:r>
              <a:rPr lang="es-EC" sz="2000" dirty="0" err="1"/>
              <a:t>cyrus-sasl</a:t>
            </a:r>
            <a:r>
              <a:rPr lang="es-EC" sz="2000" dirty="0"/>
              <a:t> </a:t>
            </a:r>
            <a:r>
              <a:rPr lang="es-EC" sz="2000" dirty="0" err="1"/>
              <a:t>cyrus-sasl-devel</a:t>
            </a:r>
            <a:r>
              <a:rPr lang="es-EC" sz="2000" dirty="0"/>
              <a:t> </a:t>
            </a:r>
            <a:r>
              <a:rPr lang="es-EC" sz="2000" dirty="0" err="1"/>
              <a:t>cyrus-sasl-gssapi</a:t>
            </a:r>
            <a:r>
              <a:rPr lang="es-EC" sz="2000" dirty="0"/>
              <a:t> cyrus-sasl-md5 </a:t>
            </a:r>
            <a:r>
              <a:rPr lang="es-EC" sz="2000" dirty="0" err="1"/>
              <a:t>cyrus-sasl-ntlm</a:t>
            </a:r>
            <a:r>
              <a:rPr lang="es-EC" sz="2000" dirty="0"/>
              <a:t> </a:t>
            </a:r>
            <a:r>
              <a:rPr lang="es-EC" sz="2000" dirty="0" err="1"/>
              <a:t>cyrus-sasl-plain</a:t>
            </a:r>
            <a:r>
              <a:rPr lang="es-EC" sz="2000" dirty="0"/>
              <a:t> </a:t>
            </a:r>
            <a:r>
              <a:rPr lang="es-EC" sz="2000" dirty="0" err="1"/>
              <a:t>cyrus-sasl-sql</a:t>
            </a:r>
            <a:endParaRPr lang="es-EC" sz="2000" dirty="0"/>
          </a:p>
          <a:p>
            <a:pPr marL="109728" indent="0">
              <a:buNone/>
            </a:pPr>
            <a:endParaRPr lang="es-EC" dirty="0"/>
          </a:p>
        </p:txBody>
      </p:sp>
      <p:sp>
        <p:nvSpPr>
          <p:cNvPr id="3" name="2 Título"/>
          <p:cNvSpPr>
            <a:spLocks noGrp="1"/>
          </p:cNvSpPr>
          <p:nvPr>
            <p:ph type="title"/>
          </p:nvPr>
        </p:nvSpPr>
        <p:spPr/>
        <p:txBody>
          <a:bodyPr>
            <a:normAutofit fontScale="90000"/>
          </a:bodyPr>
          <a:lstStyle/>
          <a:p>
            <a:r>
              <a:rPr lang="es-EC" dirty="0" smtClean="0">
                <a:solidFill>
                  <a:srgbClr val="6DBBCD"/>
                </a:solidFill>
              </a:rPr>
              <a:t>INSTALACIÓN </a:t>
            </a:r>
            <a:r>
              <a:rPr lang="es-EC" dirty="0">
                <a:solidFill>
                  <a:srgbClr val="6DBBCD"/>
                </a:solidFill>
              </a:rPr>
              <a:t>DEL SERVIDOR DE CORREO SEND MAIL</a:t>
            </a:r>
          </a:p>
        </p:txBody>
      </p:sp>
    </p:spTree>
    <p:extLst>
      <p:ext uri="{BB962C8B-B14F-4D97-AF65-F5344CB8AC3E}">
        <p14:creationId xmlns:p14="http://schemas.microsoft.com/office/powerpoint/2010/main" val="182859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r>
              <a:rPr lang="es-EC" dirty="0" smtClean="0"/>
              <a:t>Para desinstalar el servidor de correo:</a:t>
            </a:r>
          </a:p>
          <a:p>
            <a:pPr marL="109728" indent="0">
              <a:buNone/>
            </a:pPr>
            <a:endParaRPr lang="es-EC" dirty="0" smtClean="0"/>
          </a:p>
          <a:p>
            <a:pPr marL="109728" indent="0">
              <a:buNone/>
            </a:pPr>
            <a:r>
              <a:rPr lang="es-EC" dirty="0" err="1" smtClean="0"/>
              <a:t>yum</a:t>
            </a:r>
            <a:r>
              <a:rPr lang="es-EC" dirty="0" smtClean="0"/>
              <a:t> </a:t>
            </a:r>
            <a:r>
              <a:rPr lang="es-EC" dirty="0" err="1"/>
              <a:t>remove</a:t>
            </a:r>
            <a:r>
              <a:rPr lang="es-EC" dirty="0"/>
              <a:t> </a:t>
            </a:r>
            <a:r>
              <a:rPr lang="es-EC" dirty="0" err="1"/>
              <a:t>sendmail</a:t>
            </a:r>
            <a:endParaRPr lang="es-EC" dirty="0"/>
          </a:p>
          <a:p>
            <a:pPr marL="109728" indent="0">
              <a:buNone/>
            </a:pPr>
            <a:endParaRPr lang="es-EC" dirty="0" smtClean="0"/>
          </a:p>
          <a:p>
            <a:pPr marL="109728" indent="0">
              <a:buNone/>
            </a:pPr>
            <a:endParaRPr lang="es-EC" dirty="0"/>
          </a:p>
          <a:p>
            <a:pPr marL="109728" indent="0">
              <a:buNone/>
            </a:pPr>
            <a:r>
              <a:rPr lang="es-EC" dirty="0" err="1" smtClean="0"/>
              <a:t>yum</a:t>
            </a:r>
            <a:r>
              <a:rPr lang="es-EC" dirty="0" smtClean="0"/>
              <a:t> </a:t>
            </a:r>
            <a:r>
              <a:rPr lang="es-EC" dirty="0" err="1"/>
              <a:t>remove</a:t>
            </a:r>
            <a:r>
              <a:rPr lang="es-EC" dirty="0"/>
              <a:t> </a:t>
            </a:r>
            <a:r>
              <a:rPr lang="es-EC" dirty="0" err="1"/>
              <a:t>postfix</a:t>
            </a:r>
            <a:endParaRPr lang="es-EC" dirty="0"/>
          </a:p>
          <a:p>
            <a:pPr marL="109728" indent="0">
              <a:buNone/>
            </a:pPr>
            <a:endParaRPr lang="es-EC" dirty="0"/>
          </a:p>
        </p:txBody>
      </p:sp>
      <p:sp>
        <p:nvSpPr>
          <p:cNvPr id="3" name="2 Título"/>
          <p:cNvSpPr>
            <a:spLocks noGrp="1"/>
          </p:cNvSpPr>
          <p:nvPr>
            <p:ph type="title"/>
          </p:nvPr>
        </p:nvSpPr>
        <p:spPr/>
        <p:txBody>
          <a:bodyPr>
            <a:normAutofit fontScale="90000"/>
          </a:bodyPr>
          <a:lstStyle/>
          <a:p>
            <a:r>
              <a:rPr lang="es-EC" dirty="0">
                <a:solidFill>
                  <a:srgbClr val="6DBBCD"/>
                </a:solidFill>
              </a:rPr>
              <a:t>INSTALACIÓN DEL SERVIDOR DE CORREO SEND MAIL</a:t>
            </a:r>
            <a:endParaRPr lang="es-EC" dirty="0"/>
          </a:p>
        </p:txBody>
      </p:sp>
    </p:spTree>
    <p:extLst>
      <p:ext uri="{BB962C8B-B14F-4D97-AF65-F5344CB8AC3E}">
        <p14:creationId xmlns:p14="http://schemas.microsoft.com/office/powerpoint/2010/main" val="1270326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a:xfrm>
            <a:off x="467544" y="2420888"/>
            <a:ext cx="8229600" cy="1143000"/>
          </a:xfrm>
        </p:spPr>
        <p:txBody>
          <a:bodyPr>
            <a:normAutofit fontScale="90000"/>
          </a:bodyPr>
          <a:lstStyle/>
          <a:p>
            <a:pPr algn="ctr"/>
            <a:r>
              <a:rPr lang="es-EC" dirty="0">
                <a:solidFill>
                  <a:srgbClr val="6DBBCD"/>
                </a:solidFill>
              </a:rPr>
              <a:t>ANÁLISIS DE RENDIMIENTO DE ASTERISK</a:t>
            </a:r>
          </a:p>
        </p:txBody>
      </p:sp>
    </p:spTree>
    <p:extLst>
      <p:ext uri="{BB962C8B-B14F-4D97-AF65-F5344CB8AC3E}">
        <p14:creationId xmlns:p14="http://schemas.microsoft.com/office/powerpoint/2010/main" val="3332461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lgn="just">
              <a:buNone/>
            </a:pPr>
            <a:r>
              <a:rPr lang="es-EC" dirty="0"/>
              <a:t>Para esta prueba se realizaron varias llamadas las cuales fueron monitoreadas por </a:t>
            </a:r>
            <a:r>
              <a:rPr lang="es-EC" dirty="0" err="1"/>
              <a:t>Nagios</a:t>
            </a:r>
            <a:r>
              <a:rPr lang="es-EC" dirty="0"/>
              <a:t>, y se pudo observar que cuando se activan las llamadas, aumenta la carga del </a:t>
            </a:r>
            <a:r>
              <a:rPr lang="es-EC" dirty="0" smtClean="0"/>
              <a:t>procesador</a:t>
            </a:r>
          </a:p>
          <a:p>
            <a:pPr marL="109728" indent="0" algn="just">
              <a:buNone/>
            </a:pPr>
            <a:endParaRPr lang="es-EC" dirty="0" smtClean="0"/>
          </a:p>
          <a:p>
            <a:pPr marL="109728" indent="0" algn="just">
              <a:buNone/>
            </a:pPr>
            <a:endParaRPr lang="es-EC" dirty="0"/>
          </a:p>
          <a:p>
            <a:pPr marL="109728" indent="0" algn="just">
              <a:buNone/>
            </a:pPr>
            <a:endParaRPr lang="es-EC" dirty="0" smtClean="0"/>
          </a:p>
          <a:p>
            <a:pPr marL="109728" indent="0" algn="just">
              <a:buNone/>
            </a:pPr>
            <a:endParaRPr lang="es-EC" dirty="0"/>
          </a:p>
          <a:p>
            <a:pPr marL="109728" indent="0" algn="ctr">
              <a:buNone/>
            </a:pPr>
            <a:r>
              <a:rPr lang="es-EC" dirty="0" smtClean="0"/>
              <a:t>Carga </a:t>
            </a:r>
            <a:r>
              <a:rPr lang="es-EC" dirty="0"/>
              <a:t>del procesador de </a:t>
            </a:r>
            <a:r>
              <a:rPr lang="es-EC" dirty="0" err="1"/>
              <a:t>Asterisk</a:t>
            </a:r>
            <a:endParaRPr lang="es-EC" dirty="0" smtClean="0"/>
          </a:p>
          <a:p>
            <a:pPr marL="109728" indent="0">
              <a:buNone/>
            </a:pPr>
            <a:endParaRPr lang="es-EC" dirty="0"/>
          </a:p>
        </p:txBody>
      </p:sp>
      <p:sp>
        <p:nvSpPr>
          <p:cNvPr id="3" name="2 Título"/>
          <p:cNvSpPr>
            <a:spLocks noGrp="1"/>
          </p:cNvSpPr>
          <p:nvPr>
            <p:ph type="title"/>
          </p:nvPr>
        </p:nvSpPr>
        <p:spPr/>
        <p:txBody>
          <a:bodyPr>
            <a:normAutofit fontScale="90000"/>
          </a:bodyPr>
          <a:lstStyle/>
          <a:p>
            <a:r>
              <a:rPr lang="es-EC" dirty="0" smtClean="0">
                <a:solidFill>
                  <a:srgbClr val="6DBBCD"/>
                </a:solidFill>
              </a:rPr>
              <a:t>ANÁLISIS </a:t>
            </a:r>
            <a:r>
              <a:rPr lang="es-EC" dirty="0">
                <a:solidFill>
                  <a:srgbClr val="6DBBCD"/>
                </a:solidFill>
              </a:rPr>
              <a:t>DE LA CARGA DEL PROCESADOR</a:t>
            </a:r>
          </a:p>
        </p:txBody>
      </p:sp>
      <p:pic>
        <p:nvPicPr>
          <p:cNvPr id="4" name="3 Imagen" descr="E:\Users\JUCAEN7\Desktop\Material de Grado\Tesis_armada\imagenes de rendimiento\Edit\CPU.jpg"/>
          <p:cNvPicPr/>
          <p:nvPr/>
        </p:nvPicPr>
        <p:blipFill>
          <a:blip r:embed="rId2" cstate="print"/>
          <a:srcRect t="25000"/>
          <a:stretch>
            <a:fillRect/>
          </a:stretch>
        </p:blipFill>
        <p:spPr bwMode="auto">
          <a:xfrm>
            <a:off x="1763688" y="3356992"/>
            <a:ext cx="6192688" cy="1728192"/>
          </a:xfrm>
          <a:prstGeom prst="rect">
            <a:avLst/>
          </a:prstGeom>
          <a:noFill/>
          <a:ln w="9525">
            <a:noFill/>
            <a:miter lim="800000"/>
            <a:headEnd/>
            <a:tailEnd/>
          </a:ln>
        </p:spPr>
      </p:pic>
    </p:spTree>
    <p:extLst>
      <p:ext uri="{BB962C8B-B14F-4D97-AF65-F5344CB8AC3E}">
        <p14:creationId xmlns:p14="http://schemas.microsoft.com/office/powerpoint/2010/main" val="4064725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lgn="just">
              <a:buNone/>
            </a:pPr>
            <a:r>
              <a:rPr lang="es-EC" dirty="0"/>
              <a:t>Para esta prueba se realizaron varias llamadas para comparar el rendimiento de la memoria RAM con respecto al procesador. Y se pudo observar que la carga de la RAM no aumenta durante las llamadas realizadas, no obstante la carga del procesador si </a:t>
            </a:r>
            <a:r>
              <a:rPr lang="es-EC" dirty="0" smtClean="0"/>
              <a:t>aumenta.</a:t>
            </a:r>
            <a:endParaRPr lang="es-EC" dirty="0"/>
          </a:p>
        </p:txBody>
      </p:sp>
      <p:sp>
        <p:nvSpPr>
          <p:cNvPr id="3" name="2 Título"/>
          <p:cNvSpPr>
            <a:spLocks noGrp="1"/>
          </p:cNvSpPr>
          <p:nvPr>
            <p:ph type="title"/>
          </p:nvPr>
        </p:nvSpPr>
        <p:spPr/>
        <p:txBody>
          <a:bodyPr>
            <a:normAutofit fontScale="90000"/>
          </a:bodyPr>
          <a:lstStyle/>
          <a:p>
            <a:r>
              <a:rPr lang="es-EC" dirty="0" smtClean="0">
                <a:solidFill>
                  <a:srgbClr val="6DBBCD"/>
                </a:solidFill>
              </a:rPr>
              <a:t>ANÁLISIS </a:t>
            </a:r>
            <a:r>
              <a:rPr lang="es-EC" dirty="0">
                <a:solidFill>
                  <a:srgbClr val="6DBBCD"/>
                </a:solidFill>
              </a:rPr>
              <a:t>DE LA CARGA DE LA MEMORIA RAM</a:t>
            </a:r>
          </a:p>
        </p:txBody>
      </p:sp>
    </p:spTree>
    <p:extLst>
      <p:ext uri="{BB962C8B-B14F-4D97-AF65-F5344CB8AC3E}">
        <p14:creationId xmlns:p14="http://schemas.microsoft.com/office/powerpoint/2010/main" val="1725031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C" dirty="0">
                <a:solidFill>
                  <a:srgbClr val="6DBBCD"/>
                </a:solidFill>
              </a:rPr>
              <a:t>ANÁLISIS DE LA CARGA DE LA MEMORIA RAM</a:t>
            </a:r>
          </a:p>
        </p:txBody>
      </p:sp>
      <p:pic>
        <p:nvPicPr>
          <p:cNvPr id="4" name="3 Marcador de contenido" descr="E:\Users\JUCAEN7\Desktop\Material de Grado\Tesis_armada\imagenes de rendimiento\Edit\5.jpg"/>
          <p:cNvPicPr>
            <a:picLocks noGrp="1"/>
          </p:cNvPicPr>
          <p:nvPr>
            <p:ph idx="1"/>
          </p:nvPr>
        </p:nvPicPr>
        <p:blipFill>
          <a:blip r:embed="rId2" cstate="print"/>
          <a:srcRect t="11667" b="31667"/>
          <a:stretch>
            <a:fillRect/>
          </a:stretch>
        </p:blipFill>
        <p:spPr bwMode="auto">
          <a:xfrm>
            <a:off x="683568" y="1988840"/>
            <a:ext cx="7920880" cy="2664296"/>
          </a:xfrm>
          <a:prstGeom prst="rect">
            <a:avLst/>
          </a:prstGeom>
          <a:noFill/>
          <a:ln w="9525">
            <a:noFill/>
            <a:miter lim="800000"/>
            <a:headEnd/>
            <a:tailEnd/>
          </a:ln>
        </p:spPr>
      </p:pic>
      <p:sp>
        <p:nvSpPr>
          <p:cNvPr id="5" name="4 Rectángulo"/>
          <p:cNvSpPr/>
          <p:nvPr/>
        </p:nvSpPr>
        <p:spPr>
          <a:xfrm>
            <a:off x="1584905" y="5085184"/>
            <a:ext cx="6624736" cy="369332"/>
          </a:xfrm>
          <a:prstGeom prst="rect">
            <a:avLst/>
          </a:prstGeom>
        </p:spPr>
        <p:txBody>
          <a:bodyPr wrap="square">
            <a:spAutoFit/>
          </a:bodyPr>
          <a:lstStyle/>
          <a:p>
            <a:r>
              <a:rPr lang="es-EC" b="1" dirty="0"/>
              <a:t>Carga inicial del procesador y de la memoria RAM</a:t>
            </a:r>
            <a:endParaRPr lang="es-EC" dirty="0"/>
          </a:p>
        </p:txBody>
      </p:sp>
    </p:spTree>
    <p:extLst>
      <p:ext uri="{BB962C8B-B14F-4D97-AF65-F5344CB8AC3E}">
        <p14:creationId xmlns:p14="http://schemas.microsoft.com/office/powerpoint/2010/main" val="3694847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5376672"/>
          </a:xfrm>
        </p:spPr>
        <p:txBody>
          <a:bodyPr>
            <a:normAutofit/>
          </a:bodyPr>
          <a:lstStyle/>
          <a:p>
            <a:pPr marL="109728" indent="0" algn="just">
              <a:buNone/>
            </a:pPr>
            <a:r>
              <a:rPr lang="es-EC" dirty="0"/>
              <a:t>Una vez que se realizaron las llamadas se pudo observar un considerable aumento en la carga del procesador, caso contrario en la carga de la memoria RAM que no se produjo ningún </a:t>
            </a:r>
            <a:r>
              <a:rPr lang="es-EC" dirty="0" smtClean="0"/>
              <a:t>aumento</a:t>
            </a:r>
          </a:p>
          <a:p>
            <a:pPr marL="109728" indent="0">
              <a:buNone/>
            </a:pPr>
            <a:endParaRPr lang="es-EC" dirty="0"/>
          </a:p>
          <a:p>
            <a:pPr marL="109728" indent="0">
              <a:buNone/>
            </a:pPr>
            <a:endParaRPr lang="es-EC" dirty="0" smtClean="0"/>
          </a:p>
          <a:p>
            <a:pPr marL="109728" indent="0" algn="ctr">
              <a:buNone/>
            </a:pPr>
            <a:endParaRPr lang="es-EC" dirty="0" smtClean="0"/>
          </a:p>
          <a:p>
            <a:pPr marL="109728" indent="0" algn="ctr">
              <a:buNone/>
            </a:pPr>
            <a:endParaRPr lang="es-EC" dirty="0" smtClean="0"/>
          </a:p>
          <a:p>
            <a:pPr marL="109728" indent="0" algn="ctr">
              <a:buNone/>
            </a:pPr>
            <a:r>
              <a:rPr lang="es-EC" dirty="0" smtClean="0"/>
              <a:t>Carga </a:t>
            </a:r>
            <a:r>
              <a:rPr lang="es-EC" dirty="0"/>
              <a:t>final del procesador y de la memoria RAM </a:t>
            </a:r>
            <a:endParaRPr lang="es-EC" dirty="0" smtClean="0"/>
          </a:p>
          <a:p>
            <a:pPr marL="109728" indent="0">
              <a:buNone/>
            </a:pPr>
            <a:endParaRPr lang="es-EC" dirty="0"/>
          </a:p>
        </p:txBody>
      </p:sp>
      <p:sp>
        <p:nvSpPr>
          <p:cNvPr id="3" name="2 Título"/>
          <p:cNvSpPr>
            <a:spLocks noGrp="1"/>
          </p:cNvSpPr>
          <p:nvPr>
            <p:ph type="title"/>
          </p:nvPr>
        </p:nvSpPr>
        <p:spPr/>
        <p:txBody>
          <a:bodyPr>
            <a:normAutofit fontScale="90000"/>
          </a:bodyPr>
          <a:lstStyle/>
          <a:p>
            <a:r>
              <a:rPr lang="es-EC" dirty="0">
                <a:solidFill>
                  <a:srgbClr val="6DBBCD"/>
                </a:solidFill>
              </a:rPr>
              <a:t>ANÁLISIS DE LA CARGA DE LA MEMORIA RAM</a:t>
            </a:r>
          </a:p>
        </p:txBody>
      </p:sp>
      <p:pic>
        <p:nvPicPr>
          <p:cNvPr id="4" name="3 Imagen" descr="E:\Users\JUCAEN7\Desktop\Material de Grado\Tesis_armada\imagenes de rendimiento\Edit\3.jpg"/>
          <p:cNvPicPr/>
          <p:nvPr/>
        </p:nvPicPr>
        <p:blipFill>
          <a:blip r:embed="rId2" cstate="print"/>
          <a:srcRect t="10803" b="30936"/>
          <a:stretch>
            <a:fillRect/>
          </a:stretch>
        </p:blipFill>
        <p:spPr bwMode="auto">
          <a:xfrm>
            <a:off x="755576" y="3501008"/>
            <a:ext cx="7632848" cy="1944216"/>
          </a:xfrm>
          <a:prstGeom prst="rect">
            <a:avLst/>
          </a:prstGeom>
          <a:noFill/>
          <a:ln w="9525">
            <a:noFill/>
            <a:miter lim="800000"/>
            <a:headEnd/>
            <a:tailEnd/>
          </a:ln>
        </p:spPr>
      </p:pic>
    </p:spTree>
    <p:extLst>
      <p:ext uri="{BB962C8B-B14F-4D97-AF65-F5344CB8AC3E}">
        <p14:creationId xmlns:p14="http://schemas.microsoft.com/office/powerpoint/2010/main" val="2572485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endParaRPr lang="es-EC" dirty="0" smtClean="0"/>
          </a:p>
          <a:p>
            <a:pPr marL="109728" indent="0">
              <a:buNone/>
            </a:pPr>
            <a:endParaRPr lang="es-EC" dirty="0"/>
          </a:p>
          <a:p>
            <a:pPr marL="109728" indent="0">
              <a:buNone/>
            </a:pPr>
            <a:r>
              <a:rPr lang="es-EC" dirty="0" smtClean="0">
                <a:hlinkClick r:id="rId2" action="ppaction://hlinkfile"/>
              </a:rPr>
              <a:t>VER VIDEO </a:t>
            </a:r>
            <a:endParaRPr lang="es-EC" dirty="0"/>
          </a:p>
        </p:txBody>
      </p:sp>
      <p:sp>
        <p:nvSpPr>
          <p:cNvPr id="3" name="2 Título"/>
          <p:cNvSpPr>
            <a:spLocks noGrp="1"/>
          </p:cNvSpPr>
          <p:nvPr>
            <p:ph type="title"/>
          </p:nvPr>
        </p:nvSpPr>
        <p:spPr/>
        <p:txBody>
          <a:bodyPr/>
          <a:lstStyle/>
          <a:p>
            <a:r>
              <a:rPr lang="es-EC" dirty="0" smtClean="0">
                <a:solidFill>
                  <a:srgbClr val="6DBBCD"/>
                </a:solidFill>
              </a:rPr>
              <a:t>FUNCIONAMIENTO DE NAGIOS</a:t>
            </a:r>
            <a:endParaRPr lang="es-EC" dirty="0">
              <a:solidFill>
                <a:srgbClr val="6DBBCD"/>
              </a:solidFill>
            </a:endParaRPr>
          </a:p>
        </p:txBody>
      </p:sp>
    </p:spTree>
    <p:extLst>
      <p:ext uri="{BB962C8B-B14F-4D97-AF65-F5344CB8AC3E}">
        <p14:creationId xmlns:p14="http://schemas.microsoft.com/office/powerpoint/2010/main" val="2189975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algn="just"/>
            <a:r>
              <a:rPr lang="es-EC" dirty="0"/>
              <a:t>Como hemos podido ver durante la realización de este proyecto de graduación, </a:t>
            </a:r>
            <a:r>
              <a:rPr lang="es-EC" dirty="0" err="1"/>
              <a:t>Nagios</a:t>
            </a:r>
            <a:r>
              <a:rPr lang="es-EC" dirty="0"/>
              <a:t> es un sistema de monitorización muy completo con grandes posibilidades de ampliación de sus características de monitoreo. Además es un software gratuito y libre lo que es conveniente para las empresas que deseen implementar un sistema de monitoreo potente a bajo costo. </a:t>
            </a:r>
          </a:p>
          <a:p>
            <a:pPr algn="just"/>
            <a:r>
              <a:rPr lang="es-EC" dirty="0"/>
              <a:t>Sin embargo es algo complejo al momento de configurarlo para que funciones correctamente pero vale el esfuerzo hacerlo ya que </a:t>
            </a:r>
            <a:r>
              <a:rPr lang="es-EC" dirty="0" err="1"/>
              <a:t>Nagios</a:t>
            </a:r>
            <a:r>
              <a:rPr lang="es-EC" dirty="0"/>
              <a:t> tiene las mejores características para el monitoreo de un servidor </a:t>
            </a:r>
            <a:r>
              <a:rPr lang="es-EC" dirty="0" err="1"/>
              <a:t>Asterisk</a:t>
            </a:r>
            <a:r>
              <a:rPr lang="es-EC" dirty="0" smtClean="0"/>
              <a:t>.</a:t>
            </a:r>
            <a:endParaRPr lang="es-EC" dirty="0"/>
          </a:p>
        </p:txBody>
      </p:sp>
      <p:sp>
        <p:nvSpPr>
          <p:cNvPr id="3" name="2 Título"/>
          <p:cNvSpPr>
            <a:spLocks noGrp="1"/>
          </p:cNvSpPr>
          <p:nvPr>
            <p:ph type="title"/>
          </p:nvPr>
        </p:nvSpPr>
        <p:spPr/>
        <p:txBody>
          <a:bodyPr/>
          <a:lstStyle/>
          <a:p>
            <a:r>
              <a:rPr lang="es-EC" dirty="0">
                <a:solidFill>
                  <a:srgbClr val="6DBBCD"/>
                </a:solidFill>
              </a:rPr>
              <a:t>CONCLUSIONES</a:t>
            </a:r>
          </a:p>
        </p:txBody>
      </p:sp>
    </p:spTree>
    <p:extLst>
      <p:ext uri="{BB962C8B-B14F-4D97-AF65-F5344CB8AC3E}">
        <p14:creationId xmlns:p14="http://schemas.microsoft.com/office/powerpoint/2010/main" val="1726200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a:bodyPr>
          <a:lstStyle/>
          <a:p>
            <a:pPr marL="615600" indent="-615600" algn="just">
              <a:buSzPct val="95000"/>
              <a:buFont typeface="Wingdings 2" pitchFamily="18" charset="2"/>
              <a:buChar char=""/>
            </a:pPr>
            <a:r>
              <a:rPr lang="es-EC" dirty="0" smtClean="0"/>
              <a:t>La necesidad de tener una comunicación permanente, a bajo costo, y tan buena o quizás mejor a los sistemas de telefonía VoIP actuales, nos lleva a buscar herramientas de código abierto muy eficaces y capaz brindándonos una comunicación con nuevos servicios y funcionalidades que la telefonía tradicional no nos brindaba.</a:t>
            </a:r>
            <a:endParaRPr lang="en-US" dirty="0" smtClean="0"/>
          </a:p>
          <a:p>
            <a:pPr marL="615600" indent="-615600" algn="just">
              <a:buSzPct val="95000"/>
              <a:buFont typeface="Wingdings 2" pitchFamily="18" charset="2"/>
              <a:buChar char=""/>
            </a:pPr>
            <a:endParaRPr lang="en-US" dirty="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pic>
        <p:nvPicPr>
          <p:cNvPr id="1026" name="Picture 2"/>
          <p:cNvPicPr>
            <a:picLocks noChangeAspect="1" noChangeArrowheads="1"/>
          </p:cNvPicPr>
          <p:nvPr/>
        </p:nvPicPr>
        <p:blipFill>
          <a:blip r:embed="rId3" cstate="print"/>
          <a:srcRect/>
          <a:stretch>
            <a:fillRect/>
          </a:stretch>
        </p:blipFill>
        <p:spPr bwMode="auto">
          <a:xfrm>
            <a:off x="5508104" y="4869160"/>
            <a:ext cx="2448272" cy="1836204"/>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C" dirty="0"/>
              <a:t>También se han analizado los factores que influyen en el rendimiento de </a:t>
            </a:r>
            <a:r>
              <a:rPr lang="es-EC" dirty="0" err="1"/>
              <a:t>Asterisk</a:t>
            </a:r>
            <a:r>
              <a:rPr lang="es-EC" dirty="0"/>
              <a:t>, observando que el rendimiento  se encuentra afectado por la capacidad del procesador. Este factor es importante al momento de instalar un servidor </a:t>
            </a:r>
            <a:r>
              <a:rPr lang="es-EC" dirty="0" err="1"/>
              <a:t>Asterisk</a:t>
            </a:r>
            <a:r>
              <a:rPr lang="es-EC" dirty="0"/>
              <a:t>, ya que al mayor número de llamadas simultaneas, mayor será la utilización del procesador</a:t>
            </a:r>
          </a:p>
        </p:txBody>
      </p:sp>
      <p:sp>
        <p:nvSpPr>
          <p:cNvPr id="3" name="2 Título"/>
          <p:cNvSpPr>
            <a:spLocks noGrp="1"/>
          </p:cNvSpPr>
          <p:nvPr>
            <p:ph type="title"/>
          </p:nvPr>
        </p:nvSpPr>
        <p:spPr/>
        <p:txBody>
          <a:bodyPr/>
          <a:lstStyle/>
          <a:p>
            <a:r>
              <a:rPr lang="es-EC" dirty="0">
                <a:solidFill>
                  <a:srgbClr val="6DBBCD"/>
                </a:solidFill>
              </a:rPr>
              <a:t>CONCLUSIONES</a:t>
            </a:r>
            <a:endParaRPr lang="es-EC" dirty="0"/>
          </a:p>
        </p:txBody>
      </p:sp>
    </p:spTree>
    <p:extLst>
      <p:ext uri="{BB962C8B-B14F-4D97-AF65-F5344CB8AC3E}">
        <p14:creationId xmlns:p14="http://schemas.microsoft.com/office/powerpoint/2010/main" val="1388338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lvl="0" algn="just"/>
            <a:r>
              <a:rPr lang="es-EC" dirty="0"/>
              <a:t>Si se va a monitorear los servicios tales como, llamadas activas, llamadas procesadas y número de canales en uso. Se recomienda trabajar con el </a:t>
            </a:r>
            <a:r>
              <a:rPr lang="es-EC" dirty="0" err="1"/>
              <a:t>Asterisk</a:t>
            </a:r>
            <a:r>
              <a:rPr lang="es-EC" dirty="0"/>
              <a:t> a partir de la versión 1.6 ya que las versiones anteriores no cuentan con los parámetros necesarios para el monitoreo de estos servicios.</a:t>
            </a:r>
          </a:p>
          <a:p>
            <a:pPr lvl="0" algn="just"/>
            <a:r>
              <a:rPr lang="es-EC" dirty="0"/>
              <a:t>No confiarse de la información que se encuentra en internet, ya que en muchos de los manuales y foros hay información errónea y muy reducida acerca de la instalación de </a:t>
            </a:r>
            <a:r>
              <a:rPr lang="es-EC" dirty="0" err="1"/>
              <a:t>Nagios</a:t>
            </a:r>
            <a:r>
              <a:rPr lang="es-EC" dirty="0" smtClean="0"/>
              <a:t>.</a:t>
            </a:r>
          </a:p>
          <a:p>
            <a:pPr lvl="0" algn="just"/>
            <a:r>
              <a:rPr lang="es-EC" dirty="0"/>
              <a:t>Actualizar el sistema operativo de lo contrario pueden surgir problemas al instalar </a:t>
            </a:r>
            <a:r>
              <a:rPr lang="es-EC" dirty="0" err="1"/>
              <a:t>Asterisk</a:t>
            </a:r>
            <a:r>
              <a:rPr lang="es-EC" dirty="0"/>
              <a:t> 1.6.</a:t>
            </a:r>
          </a:p>
          <a:p>
            <a:endParaRPr lang="es-EC" dirty="0"/>
          </a:p>
        </p:txBody>
      </p:sp>
      <p:sp>
        <p:nvSpPr>
          <p:cNvPr id="3" name="2 Título"/>
          <p:cNvSpPr>
            <a:spLocks noGrp="1"/>
          </p:cNvSpPr>
          <p:nvPr>
            <p:ph type="title"/>
          </p:nvPr>
        </p:nvSpPr>
        <p:spPr/>
        <p:txBody>
          <a:bodyPr/>
          <a:lstStyle/>
          <a:p>
            <a:r>
              <a:rPr lang="es-EC" dirty="0">
                <a:solidFill>
                  <a:srgbClr val="6DBBCD"/>
                </a:solidFill>
              </a:rPr>
              <a:t>RECOMENDACIONES</a:t>
            </a:r>
          </a:p>
        </p:txBody>
      </p:sp>
    </p:spTree>
    <p:extLst>
      <p:ext uri="{BB962C8B-B14F-4D97-AF65-F5344CB8AC3E}">
        <p14:creationId xmlns:p14="http://schemas.microsoft.com/office/powerpoint/2010/main" val="1436637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lgn="just"/>
            <a:r>
              <a:rPr lang="es-EC" dirty="0" smtClean="0"/>
              <a:t>Configurar </a:t>
            </a:r>
            <a:r>
              <a:rPr lang="es-EC" dirty="0" err="1"/>
              <a:t>Nagios</a:t>
            </a:r>
            <a:r>
              <a:rPr lang="es-EC" dirty="0"/>
              <a:t> para que las alerta de notificaciones sean enviadas a teléfonos celulares por medio de mensajes escritos.</a:t>
            </a:r>
          </a:p>
          <a:p>
            <a:pPr lvl="0" algn="just"/>
            <a:r>
              <a:rPr lang="es-EC" dirty="0"/>
              <a:t>Instalar la nueva versión de </a:t>
            </a:r>
            <a:r>
              <a:rPr lang="es-EC" dirty="0" err="1"/>
              <a:t>Asterisk</a:t>
            </a:r>
            <a:r>
              <a:rPr lang="es-EC" dirty="0"/>
              <a:t> 1.8 para poder monitorear los nuevos servicios incluidos tales como canales disponibles al momento, llamadas en cola dando así prioridad a comunicaciones más importantes, entre otros.</a:t>
            </a:r>
          </a:p>
          <a:p>
            <a:endParaRPr lang="es-EC" dirty="0"/>
          </a:p>
        </p:txBody>
      </p:sp>
      <p:sp>
        <p:nvSpPr>
          <p:cNvPr id="3" name="2 Título"/>
          <p:cNvSpPr>
            <a:spLocks noGrp="1"/>
          </p:cNvSpPr>
          <p:nvPr>
            <p:ph type="title"/>
          </p:nvPr>
        </p:nvSpPr>
        <p:spPr/>
        <p:txBody>
          <a:bodyPr/>
          <a:lstStyle/>
          <a:p>
            <a:r>
              <a:rPr lang="es-EC" dirty="0" smtClean="0">
                <a:solidFill>
                  <a:srgbClr val="6DBBCD"/>
                </a:solidFill>
              </a:rPr>
              <a:t>TRABAJO A FUTURO</a:t>
            </a:r>
            <a:endParaRPr lang="es-EC" dirty="0">
              <a:solidFill>
                <a:srgbClr val="6DBBCD"/>
              </a:solidFill>
            </a:endParaRPr>
          </a:p>
        </p:txBody>
      </p:sp>
    </p:spTree>
    <p:extLst>
      <p:ext uri="{BB962C8B-B14F-4D97-AF65-F5344CB8AC3E}">
        <p14:creationId xmlns:p14="http://schemas.microsoft.com/office/powerpoint/2010/main" val="1502187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C" dirty="0"/>
          </a:p>
        </p:txBody>
      </p:sp>
      <p:sp>
        <p:nvSpPr>
          <p:cNvPr id="3" name="2 Título"/>
          <p:cNvSpPr>
            <a:spLocks noGrp="1"/>
          </p:cNvSpPr>
          <p:nvPr>
            <p:ph type="title"/>
          </p:nvPr>
        </p:nvSpPr>
        <p:spPr/>
        <p:txBody>
          <a:bodyPr/>
          <a:lstStyle/>
          <a:p>
            <a:r>
              <a:rPr lang="es-EC" dirty="0" smtClean="0">
                <a:solidFill>
                  <a:srgbClr val="6DBBCD"/>
                </a:solidFill>
              </a:rPr>
              <a:t>GRACIAS</a:t>
            </a:r>
            <a:endParaRPr lang="es-EC" dirty="0">
              <a:solidFill>
                <a:srgbClr val="6DBBCD"/>
              </a:solidFill>
            </a:endParaRPr>
          </a:p>
        </p:txBody>
      </p:sp>
    </p:spTree>
    <p:extLst>
      <p:ext uri="{BB962C8B-B14F-4D97-AF65-F5344CB8AC3E}">
        <p14:creationId xmlns:p14="http://schemas.microsoft.com/office/powerpoint/2010/main" val="2069640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lnSpcReduction="10000"/>
          </a:bodyPr>
          <a:lstStyle/>
          <a:p>
            <a:pPr marL="615600" indent="-615600" algn="just">
              <a:buSzPct val="95000"/>
              <a:buFont typeface="Wingdings 2" pitchFamily="18" charset="2"/>
              <a:buChar char=""/>
            </a:pPr>
            <a:r>
              <a:rPr lang="es-EC" dirty="0" smtClean="0"/>
              <a:t>Pero no solo basta con tener una buena comunicación o la ultima tecnología basada en servidores VoIP, en cuanto a la calidad de servicios debemos de tener mucho cuidado por lo que una falla del servidor VoIP seria fatal para cualquier organización.</a:t>
            </a:r>
          </a:p>
          <a:p>
            <a:pPr marL="615600" indent="-615600" algn="just">
              <a:buSzPct val="95000"/>
              <a:buFont typeface="Wingdings 2" pitchFamily="18" charset="2"/>
              <a:buChar char=""/>
            </a:pPr>
            <a:endParaRPr lang="es-EC" sz="1700" dirty="0" smtClean="0"/>
          </a:p>
          <a:p>
            <a:pPr marL="615600" indent="-615600" algn="just">
              <a:buSzPct val="95000"/>
              <a:buFont typeface="Wingdings 2" pitchFamily="18" charset="2"/>
              <a:buChar char=""/>
            </a:pPr>
            <a:r>
              <a:rPr lang="es-EC" dirty="0" smtClean="0"/>
              <a:t>Para esto es importante tener un sistema de monitoreo para detectar los posibles problemas o errores que se susciten en nuestro servidor VoIP y los servicios que nos brinda.</a:t>
            </a:r>
            <a:endParaRPr lang="en-US" dirty="0" smtClean="0"/>
          </a:p>
          <a:p>
            <a:pPr marL="615600" indent="-615600" algn="just">
              <a:buSzPct val="95000"/>
              <a:buFont typeface="Wingdings 2" pitchFamily="18" charset="2"/>
              <a:buChar char=""/>
            </a:pPr>
            <a:endParaRPr lang="en-US" dirty="0" smtClean="0"/>
          </a:p>
          <a:p>
            <a:pPr marL="615600" indent="-615600" algn="just">
              <a:buSzPct val="95000"/>
              <a:buFont typeface="Wingdings 2" pitchFamily="18" charset="2"/>
              <a:buChar char=""/>
            </a:pPr>
            <a:endParaRPr lang="en-US" dirty="0"/>
          </a:p>
        </p:txBody>
      </p:sp>
      <p:sp>
        <p:nvSpPr>
          <p:cNvPr id="2" name="Title 1"/>
          <p:cNvSpPr>
            <a:spLocks noGrp="1"/>
          </p:cNvSpPr>
          <p:nvPr>
            <p:ph type="title"/>
          </p:nvPr>
        </p:nvSpPr>
        <p:spPr/>
        <p:txBody>
          <a:bodyPr>
            <a:normAutofit/>
          </a:bodyPr>
          <a:lstStyle/>
          <a:p>
            <a:r>
              <a:rPr lang="es-ES" sz="4300" dirty="0" smtClean="0">
                <a:solidFill>
                  <a:srgbClr val="6DBBCD"/>
                </a:solidFill>
              </a:rPr>
              <a:t>ANTECEDENTES</a:t>
            </a:r>
            <a:endParaRPr lang="en-US" sz="4300" dirty="0" smtClean="0">
              <a:solidFill>
                <a:srgbClr val="6DBBCD"/>
              </a:solidFill>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rmAutofit/>
          </a:bodyPr>
          <a:lstStyle/>
          <a:p>
            <a:pPr marL="615600" indent="-615600" algn="just">
              <a:buSzPct val="95000"/>
              <a:buFont typeface="Wingdings 2" pitchFamily="18" charset="2"/>
              <a:buChar char=""/>
            </a:pPr>
            <a:r>
              <a:rPr lang="es-EC" dirty="0" smtClean="0"/>
              <a:t>Evaluar la rentabilidad de un sistema  VoIP en cuanto a la disponibilidad de servicio de una red basada en Servidor Asterisk utilizando el sistema de monitoreo Nagios. </a:t>
            </a:r>
            <a:endParaRPr lang="en-US" dirty="0" smtClean="0"/>
          </a:p>
          <a:p>
            <a:pPr marL="615600" indent="-615600" algn="just">
              <a:buSzPct val="95000"/>
              <a:buFont typeface="Wingdings 2" pitchFamily="18" charset="2"/>
              <a:buChar char=""/>
            </a:pPr>
            <a:endParaRPr lang="en-US" dirty="0" smtClean="0"/>
          </a:p>
          <a:p>
            <a:pPr marL="615600" indent="-615600" algn="just">
              <a:buSzPct val="95000"/>
              <a:buFont typeface="Wingdings 2" pitchFamily="18" charset="2"/>
              <a:buChar char=""/>
            </a:pPr>
            <a:endParaRPr lang="en-US" dirty="0"/>
          </a:p>
        </p:txBody>
      </p:sp>
      <p:sp>
        <p:nvSpPr>
          <p:cNvPr id="2" name="Title 1"/>
          <p:cNvSpPr>
            <a:spLocks noGrp="1"/>
          </p:cNvSpPr>
          <p:nvPr>
            <p:ph type="title"/>
          </p:nvPr>
        </p:nvSpPr>
        <p:spPr/>
        <p:txBody>
          <a:bodyPr>
            <a:normAutofit/>
          </a:bodyPr>
          <a:lstStyle/>
          <a:p>
            <a:r>
              <a:rPr lang="en-US" sz="3900" dirty="0" smtClean="0">
                <a:solidFill>
                  <a:srgbClr val="6DBBCD"/>
                </a:solidFill>
              </a:rPr>
              <a:t>OBJETIVOS GENERALES</a:t>
            </a:r>
          </a:p>
        </p:txBody>
      </p:sp>
      <p:pic>
        <p:nvPicPr>
          <p:cNvPr id="2050" name="Picture 2"/>
          <p:cNvPicPr>
            <a:picLocks noChangeAspect="1" noChangeArrowheads="1"/>
          </p:cNvPicPr>
          <p:nvPr/>
        </p:nvPicPr>
        <p:blipFill>
          <a:blip r:embed="rId3" cstate="print"/>
          <a:srcRect/>
          <a:stretch>
            <a:fillRect/>
          </a:stretch>
        </p:blipFill>
        <p:spPr bwMode="auto">
          <a:xfrm>
            <a:off x="4860032" y="3573016"/>
            <a:ext cx="3337198" cy="252028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Autofit/>
          </a:bodyPr>
          <a:lstStyle/>
          <a:p>
            <a:pPr marL="615600" lvl="0" indent="-615600" algn="just">
              <a:buSzPct val="95000"/>
              <a:buFont typeface="Wingdings 2" pitchFamily="18" charset="2"/>
              <a:buChar char=""/>
            </a:pPr>
            <a:r>
              <a:rPr lang="es-EC" dirty="0" smtClean="0"/>
              <a:t>Implementar una central telefónica IP (IPBX) basado en Asterisk para poder realizar las pruebas necesarias para evaluar el rendimiento del sistema VoIP.</a:t>
            </a:r>
            <a:endParaRPr lang="en-US" dirty="0" smtClean="0"/>
          </a:p>
          <a:p>
            <a:pPr marL="615600" indent="-615600" algn="just">
              <a:buSzPct val="95000"/>
              <a:buNone/>
            </a:pPr>
            <a:endParaRPr lang="en-US" sz="1700" dirty="0" smtClean="0"/>
          </a:p>
          <a:p>
            <a:pPr marL="615600" lvl="0" indent="-615600" algn="just">
              <a:buSzPct val="95000"/>
              <a:buFont typeface="Wingdings 2" pitchFamily="18" charset="2"/>
              <a:buChar char=""/>
            </a:pPr>
            <a:r>
              <a:rPr lang="es-EC" dirty="0" smtClean="0"/>
              <a:t>Personalizar Nagios para monitorear el Servidor Asterisk, puesto que nativamente no viene configurado con esta capacidad.</a:t>
            </a:r>
            <a:endParaRPr lang="en-US" dirty="0" smtClean="0"/>
          </a:p>
          <a:p>
            <a:pPr marL="615600" indent="-615600" algn="just">
              <a:buSzPct val="95000"/>
              <a:buNone/>
            </a:pPr>
            <a:endParaRPr lang="en-US" dirty="0" smtClean="0"/>
          </a:p>
          <a:p>
            <a:pPr marL="615600" indent="-615600" algn="just">
              <a:buSzPct val="95000"/>
              <a:buFont typeface="Wingdings 2" pitchFamily="18" charset="2"/>
              <a:buChar char=""/>
            </a:pPr>
            <a:endParaRPr lang="en-US" dirty="0" smtClean="0"/>
          </a:p>
        </p:txBody>
      </p:sp>
      <p:sp>
        <p:nvSpPr>
          <p:cNvPr id="2" name="Title 1"/>
          <p:cNvSpPr>
            <a:spLocks noGrp="1"/>
          </p:cNvSpPr>
          <p:nvPr>
            <p:ph type="title"/>
          </p:nvPr>
        </p:nvSpPr>
        <p:spPr/>
        <p:txBody>
          <a:bodyPr>
            <a:normAutofit/>
          </a:bodyPr>
          <a:lstStyle/>
          <a:p>
            <a:r>
              <a:rPr lang="en-US" sz="3900" dirty="0" smtClean="0">
                <a:solidFill>
                  <a:srgbClr val="6DBBCD"/>
                </a:solidFill>
              </a:rPr>
              <a:t>OBJETIVOS ESPECIFICOS</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Autofit/>
          </a:bodyPr>
          <a:lstStyle/>
          <a:p>
            <a:pPr marL="615600" lvl="0" indent="-615600" algn="just">
              <a:buSzPct val="95000"/>
              <a:buFont typeface="Wingdings 2" pitchFamily="18" charset="2"/>
              <a:buChar char=""/>
            </a:pPr>
            <a:r>
              <a:rPr lang="es-EC" dirty="0" smtClean="0"/>
              <a:t>Realizar pruebas que nos permitan visualizar el comportamiento de los servicios de Asterisk a monitorear, mediante las herramientas de presentación de informes gráficos de Nagios.</a:t>
            </a:r>
            <a:endParaRPr lang="en-US" dirty="0" smtClean="0"/>
          </a:p>
          <a:p>
            <a:pPr marL="615600" indent="-615600" algn="just">
              <a:buSzPct val="95000"/>
              <a:buNone/>
            </a:pPr>
            <a:endParaRPr lang="en-US" dirty="0" smtClean="0"/>
          </a:p>
          <a:p>
            <a:pPr marL="615600" indent="-615600" algn="just">
              <a:buSzPct val="95000"/>
              <a:buFont typeface="Wingdings 2" pitchFamily="18" charset="2"/>
              <a:buChar char=""/>
            </a:pPr>
            <a:endParaRPr lang="en-US" dirty="0" smtClean="0"/>
          </a:p>
        </p:txBody>
      </p:sp>
      <p:sp>
        <p:nvSpPr>
          <p:cNvPr id="2" name="Title 1"/>
          <p:cNvSpPr>
            <a:spLocks noGrp="1"/>
          </p:cNvSpPr>
          <p:nvPr>
            <p:ph type="title"/>
          </p:nvPr>
        </p:nvSpPr>
        <p:spPr/>
        <p:txBody>
          <a:bodyPr>
            <a:normAutofit/>
          </a:bodyPr>
          <a:lstStyle/>
          <a:p>
            <a:r>
              <a:rPr lang="en-US" sz="3900" dirty="0" smtClean="0">
                <a:solidFill>
                  <a:srgbClr val="6DBBCD"/>
                </a:solidFill>
              </a:rPr>
              <a:t>OBJETIVOS ESPECIFICOS</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numCol="1">
            <a:noAutofit/>
          </a:bodyPr>
          <a:lstStyle/>
          <a:p>
            <a:pPr marL="615600" lvl="0" indent="-615600" algn="just">
              <a:buSzPct val="95000"/>
              <a:buFont typeface="Wingdings 2" pitchFamily="18" charset="2"/>
              <a:buChar char=""/>
            </a:pPr>
            <a:r>
              <a:rPr lang="es-EC" dirty="0" smtClean="0"/>
              <a:t>El proyecto consiste en la instalación de una centralita telefónica basada en “Asterisk”  y un servidor de monitoreo “Nagios”, el cual van a estar conectada directamente, así el servidor Nagios va a poder monitorear los principales servicios que nos brinda Asterisk tales como:</a:t>
            </a:r>
          </a:p>
          <a:p>
            <a:pPr marL="615600" lvl="0" indent="-615600" algn="just">
              <a:buSzPct val="95000"/>
              <a:buFont typeface="Wingdings 2" pitchFamily="18" charset="2"/>
              <a:buChar char=""/>
            </a:pPr>
            <a:endParaRPr lang="es-EC" sz="1700" dirty="0" smtClean="0"/>
          </a:p>
          <a:p>
            <a:pPr marL="1109376" lvl="2" indent="-615600" algn="just">
              <a:buClr>
                <a:srgbClr val="F3791D"/>
              </a:buClr>
              <a:buSzPct val="95000"/>
              <a:buFont typeface="Wingdings" pitchFamily="2" charset="2"/>
              <a:buChar char="q"/>
            </a:pPr>
            <a:r>
              <a:rPr lang="es-EC" dirty="0" smtClean="0"/>
              <a:t>Llamadas Activas</a:t>
            </a:r>
          </a:p>
          <a:p>
            <a:pPr marL="1109376" lvl="2" indent="-615600" algn="just">
              <a:buClr>
                <a:srgbClr val="F3791D"/>
              </a:buClr>
              <a:buSzPct val="95000"/>
              <a:buFont typeface="Wingdings" pitchFamily="2" charset="2"/>
              <a:buChar char="q"/>
            </a:pPr>
            <a:r>
              <a:rPr lang="es-EC" dirty="0" smtClean="0"/>
              <a:t>Llamadas Procesadas</a:t>
            </a:r>
          </a:p>
          <a:p>
            <a:pPr marL="1109376" lvl="2" indent="-615600" algn="just">
              <a:buClr>
                <a:srgbClr val="F3791D"/>
              </a:buClr>
              <a:buSzPct val="95000"/>
              <a:buFont typeface="Wingdings" pitchFamily="2" charset="2"/>
              <a:buChar char="q"/>
            </a:pPr>
            <a:r>
              <a:rPr lang="es-EC" dirty="0" smtClean="0"/>
              <a:t>Canales Activos</a:t>
            </a:r>
          </a:p>
          <a:p>
            <a:pPr marL="1109376" lvl="2" indent="-615600" algn="just">
              <a:buClr>
                <a:srgbClr val="F3791D"/>
              </a:buClr>
              <a:buSzPct val="95000"/>
              <a:buFont typeface="Wingdings" pitchFamily="2" charset="2"/>
              <a:buChar char="q"/>
            </a:pPr>
            <a:r>
              <a:rPr lang="es-EC" dirty="0" smtClean="0"/>
              <a:t>Canales SIP &amp; IAX</a:t>
            </a:r>
          </a:p>
        </p:txBody>
      </p:sp>
      <p:sp>
        <p:nvSpPr>
          <p:cNvPr id="2" name="Title 1"/>
          <p:cNvSpPr>
            <a:spLocks noGrp="1"/>
          </p:cNvSpPr>
          <p:nvPr>
            <p:ph type="title"/>
          </p:nvPr>
        </p:nvSpPr>
        <p:spPr/>
        <p:txBody>
          <a:bodyPr>
            <a:normAutofit/>
          </a:bodyPr>
          <a:lstStyle/>
          <a:p>
            <a:r>
              <a:rPr lang="en-US" sz="3900" dirty="0" smtClean="0">
                <a:solidFill>
                  <a:srgbClr val="6DBBCD"/>
                </a:solidFill>
              </a:rPr>
              <a:t>DESCRIPCIÓN DEL PROYECTO</a:t>
            </a:r>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1468</TotalTime>
  <Words>1489</Words>
  <Application>Microsoft Office PowerPoint</Application>
  <PresentationFormat>Presentación en pantalla (4:3)</PresentationFormat>
  <Paragraphs>207</Paragraphs>
  <Slides>43</Slides>
  <Notes>12</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Concourse</vt:lpstr>
      <vt:lpstr>Análisis del Rendimiento de Sistemas VoIP bajo Condiciones de Red Variable</vt:lpstr>
      <vt:lpstr>ANTECEDENTES</vt:lpstr>
      <vt:lpstr>ANTECEDENTES</vt:lpstr>
      <vt:lpstr>ANTECEDENTES</vt:lpstr>
      <vt:lpstr>ANTECEDENTES</vt:lpstr>
      <vt:lpstr>OBJETIVOS GENERALES</vt:lpstr>
      <vt:lpstr>OBJETIVOS ESPECIFICOS</vt:lpstr>
      <vt:lpstr>OBJETIVOS ESPECIFICOS</vt:lpstr>
      <vt:lpstr>DESCRIPCIÓN DEL PROYECTO</vt:lpstr>
      <vt:lpstr>DESCRIPCIÓN DEL PROYECTO</vt:lpstr>
      <vt:lpstr>DESCRIPCIÓN DEL PROYECTO</vt:lpstr>
      <vt:lpstr>DESCRIPCIÓN DEL PROYECTO</vt:lpstr>
      <vt:lpstr>DESCRIPCIÓN DEL PROYECTO</vt:lpstr>
      <vt:lpstr>COMPONENTES DEL PROYECTO</vt:lpstr>
      <vt:lpstr>SERVIDOR NAGIOS</vt:lpstr>
      <vt:lpstr>SERVIDOR ASTERISK</vt:lpstr>
      <vt:lpstr>ELECCIÓN DE HARDWARE</vt:lpstr>
      <vt:lpstr>SERVIDORES</vt:lpstr>
      <vt:lpstr>ASTERISK</vt:lpstr>
      <vt:lpstr>NAGIOS</vt:lpstr>
      <vt:lpstr>NAGIOS</vt:lpstr>
      <vt:lpstr>INSTALACIÓN DE NAGIOS</vt:lpstr>
      <vt:lpstr>INSTALACIÓN DE NRPE EN LOS SERVIDORES</vt:lpstr>
      <vt:lpstr>INSTALACIÓN DE NRPE EN EL SERVIDOR ASTERISK</vt:lpstr>
      <vt:lpstr>INSTALACIÓN DE NRPE EN EL SERVIDOR NAGIOS</vt:lpstr>
      <vt:lpstr>INSTALACIÓN DE SNMP EN LOS SERVIDORES</vt:lpstr>
      <vt:lpstr>INSTALACIÓN DE SNMP EN EL SERVIDOR ASTERISK</vt:lpstr>
      <vt:lpstr>INSTALACIÓN DE SNMP EN EL SERVIDOR NAGIOS</vt:lpstr>
      <vt:lpstr>INSTALACIÓN DEL MOTOR GRÁFICO PNP4NAGIOS</vt:lpstr>
      <vt:lpstr>INSTALACIÓN DEL MOTOR GRÁFICO PNP4NAGIOS</vt:lpstr>
      <vt:lpstr>INSTALACIÓN DEL SERVIDOR DE CORREO SEND MAIL</vt:lpstr>
      <vt:lpstr>INSTALACIÓN DEL SERVIDOR DE CORREO SEND MAIL</vt:lpstr>
      <vt:lpstr>ANÁLISIS DE RENDIMIENTO DE ASTERISK</vt:lpstr>
      <vt:lpstr>ANÁLISIS DE LA CARGA DEL PROCESADOR</vt:lpstr>
      <vt:lpstr>ANÁLISIS DE LA CARGA DE LA MEMORIA RAM</vt:lpstr>
      <vt:lpstr>ANÁLISIS DE LA CARGA DE LA MEMORIA RAM</vt:lpstr>
      <vt:lpstr>ANÁLISIS DE LA CARGA DE LA MEMORIA RAM</vt:lpstr>
      <vt:lpstr>FUNCIONAMIENTO DE NAGIOS</vt:lpstr>
      <vt:lpstr>CONCLUSIONES</vt:lpstr>
      <vt:lpstr>CONCLUSIONES</vt:lpstr>
      <vt:lpstr>RECOMENDACIONES</vt:lpstr>
      <vt:lpstr>TRABAJO A FUTURO</vt:lpstr>
      <vt:lpstr>GRACIAS</vt:lpstr>
    </vt:vector>
  </TitlesOfParts>
  <Company>tecnoav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edwardsinche</dc:creator>
  <cp:lastModifiedBy>JUCAEN7</cp:lastModifiedBy>
  <cp:revision>122</cp:revision>
  <dcterms:created xsi:type="dcterms:W3CDTF">2011-06-06T19:22:09Z</dcterms:created>
  <dcterms:modified xsi:type="dcterms:W3CDTF">2011-06-09T07:11:14Z</dcterms:modified>
</cp:coreProperties>
</file>