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0"/>
  </p:notesMasterIdLst>
  <p:sldIdLst>
    <p:sldId id="256" r:id="rId2"/>
    <p:sldId id="259" r:id="rId3"/>
    <p:sldId id="261" r:id="rId4"/>
    <p:sldId id="260" r:id="rId5"/>
    <p:sldId id="272" r:id="rId6"/>
    <p:sldId id="278" r:id="rId7"/>
    <p:sldId id="273" r:id="rId8"/>
    <p:sldId id="279" r:id="rId9"/>
    <p:sldId id="270" r:id="rId10"/>
    <p:sldId id="284" r:id="rId11"/>
    <p:sldId id="283" r:id="rId12"/>
    <p:sldId id="286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4" r:id="rId26"/>
    <p:sldId id="281" r:id="rId27"/>
    <p:sldId id="276" r:id="rId28"/>
    <p:sldId id="277" r:id="rId29"/>
    <p:sldId id="280" r:id="rId30"/>
    <p:sldId id="274" r:id="rId31"/>
    <p:sldId id="275" r:id="rId32"/>
    <p:sldId id="257" r:id="rId33"/>
    <p:sldId id="258" r:id="rId34"/>
    <p:sldId id="285" r:id="rId35"/>
    <p:sldId id="303" r:id="rId36"/>
    <p:sldId id="305" r:id="rId37"/>
    <p:sldId id="318" r:id="rId38"/>
    <p:sldId id="307" r:id="rId39"/>
    <p:sldId id="308" r:id="rId40"/>
    <p:sldId id="309" r:id="rId41"/>
    <p:sldId id="317" r:id="rId42"/>
    <p:sldId id="310" r:id="rId43"/>
    <p:sldId id="311" r:id="rId44"/>
    <p:sldId id="312" r:id="rId45"/>
    <p:sldId id="313" r:id="rId46"/>
    <p:sldId id="314" r:id="rId47"/>
    <p:sldId id="315" r:id="rId48"/>
    <p:sldId id="316" r:id="rId4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2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0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9C513-2F21-4B35-8B1A-737640B8B1EF}" type="datetimeFigureOut">
              <a:rPr lang="en-US" smtClean="0"/>
              <a:pPr/>
              <a:t>6/27/2011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28FD7-43F7-4B79-984B-17F468BA1F3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6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8FD7-43F7-4B79-984B-17F468BA1F3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28FD7-43F7-4B79-984B-17F468BA1F3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oonlight title.png"/>
          <p:cNvPicPr>
            <a:picLocks noChangeAspect="1"/>
          </p:cNvPicPr>
          <p:nvPr/>
        </p:nvPicPr>
        <p:blipFill>
          <a:blip r:embed="rId2" cstate="print"/>
          <a:srcRect l="6765" r="4151" b="4117"/>
          <a:stretch>
            <a:fillRect/>
          </a:stretch>
        </p:blipFill>
        <p:spPr>
          <a:xfrm>
            <a:off x="0" y="0"/>
            <a:ext cx="9144000" cy="6859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5410200" cy="1801906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733800"/>
            <a:ext cx="4724400" cy="1676400"/>
          </a:xfrm>
        </p:spPr>
        <p:txBody>
          <a:bodyPr>
            <a:normAutofit/>
          </a:bodyPr>
          <a:lstStyle>
            <a:lvl1pPr marL="0" indent="0" algn="l">
              <a:buNone/>
              <a:defRPr sz="22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47908"/>
            <a:ext cx="2133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544234"/>
            <a:ext cx="2895600" cy="182880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1960"/>
            <a:ext cx="1066800" cy="21515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1981201"/>
            <a:ext cx="5325315" cy="3841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93751"/>
            <a:ext cx="1371600" cy="50419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76438" y="793751"/>
            <a:ext cx="4500562" cy="5041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section.png"/>
          <p:cNvPicPr>
            <a:picLocks noChangeAspect="1"/>
          </p:cNvPicPr>
          <p:nvPr/>
        </p:nvPicPr>
        <p:blipFill>
          <a:blip r:embed="rId2" cstate="print"/>
          <a:srcRect l="6389" r="4959" b="27051"/>
          <a:stretch>
            <a:fillRect/>
          </a:stretch>
        </p:blipFill>
        <p:spPr>
          <a:xfrm>
            <a:off x="0" y="0"/>
            <a:ext cx="9144000" cy="6858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362075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2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86200"/>
            <a:ext cx="7772400" cy="941294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2000" kern="1200">
                <a:gradFill>
                  <a:gsLst>
                    <a:gs pos="0">
                      <a:schemeClr val="bg1"/>
                    </a:gs>
                    <a:gs pos="90000">
                      <a:schemeClr val="bg2">
                        <a:lumMod val="9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76438" y="2003425"/>
            <a:ext cx="2971800" cy="38322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03425"/>
            <a:ext cx="2971800" cy="38322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92162"/>
            <a:ext cx="6019799" cy="80803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199" y="1700960"/>
            <a:ext cx="2971800" cy="75088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541494"/>
            <a:ext cx="2971800" cy="32941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033272"/>
            <a:ext cx="1298448" cy="262432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371600"/>
            <a:ext cx="4953000" cy="3886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7248" y="5486400"/>
            <a:ext cx="4498848" cy="7589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oonlight - two content.png"/>
          <p:cNvPicPr>
            <a:picLocks noChangeAspect="1"/>
          </p:cNvPicPr>
          <p:nvPr/>
        </p:nvPicPr>
        <p:blipFill>
          <a:blip r:embed="rId2" cstate="print"/>
          <a:srcRect l="2281" t="1035" r="4562"/>
          <a:stretch>
            <a:fillRect/>
          </a:stretch>
        </p:blipFill>
        <p:spPr>
          <a:xfrm>
            <a:off x="0" y="0"/>
            <a:ext cx="9144000" cy="6854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33462"/>
            <a:ext cx="1295400" cy="2624138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000" y="914400"/>
            <a:ext cx="5486400" cy="4495800"/>
          </a:xfrm>
          <a:prstGeom prst="ellipse">
            <a:avLst/>
          </a:prstGeom>
          <a:effectLst>
            <a:innerShdw blurRad="254000">
              <a:schemeClr val="tx1"/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24200" y="5486400"/>
            <a:ext cx="4495800" cy="76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oonlight master 2.png"/>
          <p:cNvPicPr>
            <a:picLocks noChangeAspect="1"/>
          </p:cNvPicPr>
          <p:nvPr/>
        </p:nvPicPr>
        <p:blipFill>
          <a:blip r:embed="rId13" cstate="print"/>
          <a:srcRect l="2391" t="1099" r="1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1" y="792162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981201"/>
            <a:ext cx="5015753" cy="3841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347908"/>
            <a:ext cx="2133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fld id="{A28EE418-E66B-49FD-8A32-5780984C15E5}" type="datetimeFigureOut">
              <a:rPr lang="es-EC" smtClean="0"/>
              <a:pPr/>
              <a:t>27/06/2011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544234"/>
            <a:ext cx="28956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033246"/>
            <a:ext cx="1066800" cy="215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bg2"/>
                </a:solidFill>
              </a:defRPr>
            </a:lvl1pPr>
          </a:lstStyle>
          <a:p>
            <a:fld id="{D2259FBF-4B2D-436D-9CC6-3A0C89B86DD0}" type="slidenum">
              <a:rPr lang="es-EC" smtClean="0"/>
              <a:pPr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effectLst>
            <a:reflection blurRad="6350" stA="55000" endA="300" endPos="2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200"/>
        </a:spcBef>
        <a:buClr>
          <a:schemeClr val="bg2"/>
        </a:buClr>
        <a:buFontTx/>
        <a:buBlip>
          <a:blip r:embed="rId14"/>
        </a:buBlip>
        <a:defRPr sz="22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1200"/>
        </a:spcBef>
        <a:buFontTx/>
        <a:buBlip>
          <a:blip r:embed="rId15"/>
        </a:buBlip>
        <a:defRPr sz="20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ts val="1200"/>
        </a:spcBef>
        <a:buClrTx/>
        <a:buFont typeface="Arial" pitchFamily="34" charset="0"/>
        <a:buChar char="•"/>
        <a:defRPr sz="1800" kern="1200" baseline="0">
          <a:gradFill>
            <a:gsLst>
              <a:gs pos="0">
                <a:schemeClr val="bg1"/>
              </a:gs>
              <a:gs pos="90000">
                <a:schemeClr val="bg2">
                  <a:lumMod val="90000"/>
                </a:schemeClr>
              </a:gs>
            </a:gsLst>
            <a:lin ang="540000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284984"/>
            <a:ext cx="6768752" cy="1359036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bg2"/>
                </a:solidFill>
              </a:rPr>
              <a:t> </a:t>
            </a:r>
            <a:r>
              <a:rPr lang="es-EC" sz="2800" b="1" dirty="0">
                <a:solidFill>
                  <a:schemeClr val="bg2"/>
                </a:solidFill>
                <a:effectLst/>
              </a:rPr>
              <a:t>Control de Robot Pololu con sensores de distancia para mantener equidistancia a referencia móvil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1264" y="404664"/>
            <a:ext cx="8077200" cy="928112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1"/>
                </a:solidFill>
              </a:rPr>
              <a:t> SEMINARIO DE GRADUACION</a:t>
            </a:r>
            <a:endParaRPr lang="es-EC" sz="4000" b="1" dirty="0">
              <a:solidFill>
                <a:schemeClr val="accent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47971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2"/>
                </a:solidFill>
              </a:rPr>
              <a:t>Integrantes:</a:t>
            </a:r>
          </a:p>
          <a:p>
            <a:r>
              <a:rPr lang="es-EC" sz="2400" b="1" dirty="0" smtClean="0">
                <a:solidFill>
                  <a:schemeClr val="bg2"/>
                </a:solidFill>
              </a:rPr>
              <a:t>Jessica Saavedra Castro</a:t>
            </a:r>
          </a:p>
          <a:p>
            <a:r>
              <a:rPr lang="es-EC" sz="2400" b="1" dirty="0" smtClean="0">
                <a:solidFill>
                  <a:schemeClr val="bg2"/>
                </a:solidFill>
              </a:rPr>
              <a:t>José Luis Chávez Aguilar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221" y="1556792"/>
            <a:ext cx="1458875" cy="1453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0 Imagen" descr="imagesCATD3T7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76" y="4509120"/>
            <a:ext cx="2409825" cy="1895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77200" cy="928112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1"/>
                </a:solidFill>
              </a:rPr>
              <a:t> </a:t>
            </a: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FLUJO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752725" cy="3175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05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051720" y="41101"/>
          <a:ext cx="5038725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3" imgW="7268566" imgH="9766706" progId="">
                  <p:embed/>
                </p:oleObj>
              </mc:Choice>
              <mc:Fallback>
                <p:oleObj name="Visio" r:id="rId3" imgW="7268566" imgH="9766706" progId="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1101"/>
                        <a:ext cx="5038725" cy="677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FD13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077200" cy="928112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1"/>
                </a:solidFill>
              </a:rPr>
              <a:t> </a:t>
            </a: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DESCRIPCION DEL SOFTWARE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08920"/>
            <a:ext cx="3048000" cy="3028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381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836712"/>
            <a:ext cx="5256584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#</a:t>
            </a:r>
            <a:r>
              <a:rPr lang="es-ES" dirty="0" err="1" smtClean="0"/>
              <a:t>include</a:t>
            </a:r>
            <a:r>
              <a:rPr lang="es-ES" dirty="0" smtClean="0"/>
              <a:t> &lt;</a:t>
            </a:r>
            <a:r>
              <a:rPr lang="es-ES" dirty="0" err="1" smtClean="0"/>
              <a:t>pololu</a:t>
            </a:r>
            <a:r>
              <a:rPr lang="es-ES" dirty="0" smtClean="0"/>
              <a:t>/3pi.h&gt;  </a:t>
            </a:r>
            <a:endParaRPr lang="en-US" dirty="0" smtClean="0"/>
          </a:p>
          <a:p>
            <a:endParaRPr lang="en-US" i="1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//El robot avanza hasta que vea un </a:t>
            </a:r>
            <a:r>
              <a:rPr lang="es-ES" i="1" dirty="0" err="1" smtClean="0">
                <a:solidFill>
                  <a:schemeClr val="accent1"/>
                </a:solidFill>
              </a:rPr>
              <a:t>obstaculo</a:t>
            </a:r>
            <a:r>
              <a:rPr lang="es-ES" i="1" dirty="0" smtClean="0">
                <a:solidFill>
                  <a:schemeClr val="accent1"/>
                </a:solidFill>
              </a:rPr>
              <a:t> (Puerta) y se detiene a una distancia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//</a:t>
            </a:r>
            <a:r>
              <a:rPr lang="es-ES" i="1" dirty="0" err="1" smtClean="0">
                <a:solidFill>
                  <a:schemeClr val="accent1"/>
                </a:solidFill>
              </a:rPr>
              <a:t>aprox</a:t>
            </a:r>
            <a:r>
              <a:rPr lang="es-ES" i="1" dirty="0" smtClean="0">
                <a:solidFill>
                  <a:schemeClr val="accent1"/>
                </a:solidFill>
              </a:rPr>
              <a:t> 12 cm, espera a que se abra la puerta para salir pero si en 4 </a:t>
            </a:r>
            <a:r>
              <a:rPr lang="es-ES" i="1" dirty="0" err="1" smtClean="0">
                <a:solidFill>
                  <a:schemeClr val="accent1"/>
                </a:solidFill>
              </a:rPr>
              <a:t>seg</a:t>
            </a:r>
            <a:r>
              <a:rPr lang="es-ES" i="1" dirty="0" smtClean="0">
                <a:solidFill>
                  <a:schemeClr val="accent1"/>
                </a:solidFill>
              </a:rPr>
              <a:t> no sucede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//nada el  robot gira 45 grados y sigue avanzando hasta que ocurra algo similar y repite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//el proceso, en el momento que se encuentre con una puerta y esta se abra el robot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//avanza hasta que recuperar la distancia de 12 cm pero si la puerta retrocede el robot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//</a:t>
            </a:r>
            <a:r>
              <a:rPr lang="es-ES" i="1" dirty="0" err="1" smtClean="0">
                <a:solidFill>
                  <a:schemeClr val="accent1"/>
                </a:solidFill>
              </a:rPr>
              <a:t>tambien</a:t>
            </a:r>
            <a:r>
              <a:rPr lang="es-ES" i="1" dirty="0" smtClean="0">
                <a:solidFill>
                  <a:schemeClr val="accent1"/>
                </a:solidFill>
              </a:rPr>
              <a:t> retrocede para mantener la distancia inicial de 12 cm si durante este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//tiempo de espera sea retrocediendo o avanzando pasan 4 segundos sin cambios el robot gira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//360 grados (el giro siempre lo hace hacia su derecha) 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6" name="5 Flecha derecha"/>
          <p:cNvSpPr/>
          <p:nvPr/>
        </p:nvSpPr>
        <p:spPr>
          <a:xfrm>
            <a:off x="3347864" y="908720"/>
            <a:ext cx="28803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372200" y="3284984"/>
            <a:ext cx="2088232" cy="8640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Breve descripción del proyecto</a:t>
            </a: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errar llave"/>
          <p:cNvSpPr/>
          <p:nvPr/>
        </p:nvSpPr>
        <p:spPr>
          <a:xfrm>
            <a:off x="5652120" y="1412776"/>
            <a:ext cx="576064" cy="4392488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6228184" y="836712"/>
            <a:ext cx="1512168" cy="58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r>
              <a:rPr kumimoji="0" lang="es-EC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Librería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buFontTx/>
              <a:buNone/>
              <a:tabLst/>
              <a:defRPr/>
            </a:pPr>
            <a:endParaRPr kumimoji="0" lang="es-EC" sz="2200" b="0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0">
                    <a:schemeClr val="bg1"/>
                  </a:gs>
                  <a:gs pos="90000">
                    <a:schemeClr val="bg2">
                      <a:lumMod val="90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700808"/>
            <a:ext cx="5256584" cy="3693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int</a:t>
            </a:r>
            <a:r>
              <a:rPr lang="en-US" dirty="0" smtClean="0"/>
              <a:t> main()				</a:t>
            </a:r>
          </a:p>
          <a:p>
            <a:r>
              <a:rPr lang="en-US" dirty="0" smtClean="0"/>
              <a:t>{ </a:t>
            </a:r>
          </a:p>
          <a:p>
            <a:r>
              <a:rPr lang="en-US" dirty="0" smtClean="0"/>
              <a:t> </a:t>
            </a:r>
          </a:p>
          <a:p>
            <a:r>
              <a:rPr lang="en-US" dirty="0" err="1" smtClean="0"/>
              <a:t>int</a:t>
            </a:r>
            <a:r>
              <a:rPr lang="en-US" dirty="0" smtClean="0"/>
              <a:t> s1,s2,cnt,cnt2;</a:t>
            </a:r>
          </a:p>
          <a:p>
            <a:r>
              <a:rPr lang="en-US" dirty="0" smtClean="0"/>
              <a:t> </a:t>
            </a:r>
          </a:p>
          <a:p>
            <a:r>
              <a:rPr lang="es-ES" dirty="0" smtClean="0"/>
              <a:t>s1=0; 	</a:t>
            </a:r>
            <a:r>
              <a:rPr lang="es-ES" i="1" dirty="0" smtClean="0">
                <a:solidFill>
                  <a:schemeClr val="accent1"/>
                </a:solidFill>
              </a:rPr>
              <a:t>//valor del sensor de la derecha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smtClean="0"/>
              <a:t>s2=0; 	</a:t>
            </a:r>
            <a:r>
              <a:rPr lang="es-ES" i="1" dirty="0" smtClean="0">
                <a:solidFill>
                  <a:schemeClr val="accent1"/>
                </a:solidFill>
              </a:rPr>
              <a:t>//valor del sensor de la izquierda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err="1" smtClean="0"/>
              <a:t>cnt</a:t>
            </a:r>
            <a:r>
              <a:rPr lang="es-ES" dirty="0" smtClean="0"/>
              <a:t>=0;  </a:t>
            </a:r>
            <a:r>
              <a:rPr lang="es-ES" i="1" dirty="0" smtClean="0">
                <a:solidFill>
                  <a:schemeClr val="accent1"/>
                </a:solidFill>
              </a:rPr>
              <a:t>//valor del contador del tiempo que espera frente de la puerta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smtClean="0"/>
              <a:t>cnt2=0; </a:t>
            </a:r>
            <a:r>
              <a:rPr lang="es-ES" i="1" dirty="0" smtClean="0">
                <a:solidFill>
                  <a:schemeClr val="accent1"/>
                </a:solidFill>
              </a:rPr>
              <a:t>//valor del contador para giro 500-45 1000-90 1500-135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i="1" dirty="0" smtClean="0">
                <a:solidFill>
                  <a:schemeClr val="accent1"/>
                </a:solidFill>
              </a:rPr>
              <a:t> 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6" name="5 Cerrar llave"/>
          <p:cNvSpPr/>
          <p:nvPr/>
        </p:nvSpPr>
        <p:spPr>
          <a:xfrm>
            <a:off x="5364088" y="2780928"/>
            <a:ext cx="864096" cy="2304256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156176" y="3284984"/>
            <a:ext cx="2232248" cy="1296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Declaración  de variables utilizadas en el programa</a:t>
            </a: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96752"/>
            <a:ext cx="5256584" cy="52168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print("JESSICA");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lcd_goto_xy</a:t>
            </a:r>
            <a:r>
              <a:rPr lang="en-US" dirty="0" smtClean="0"/>
              <a:t>(0,1);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print("SAAVEDRA");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delay_ms</a:t>
            </a:r>
            <a:r>
              <a:rPr lang="en-US" dirty="0" smtClean="0"/>
              <a:t>(1500);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clear();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print("JOSE");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lcd_goto_xy</a:t>
            </a:r>
            <a:r>
              <a:rPr lang="en-US" dirty="0" smtClean="0"/>
              <a:t>(0,1);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print("CHAVEZ");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delay_ms</a:t>
            </a:r>
            <a:r>
              <a:rPr lang="en-US" dirty="0" smtClean="0"/>
              <a:t>(1500);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clear();</a:t>
            </a:r>
            <a:r>
              <a:rPr lang="es-ES" i="1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5364088" y="1628800"/>
            <a:ext cx="864096" cy="4320480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156176" y="3284984"/>
            <a:ext cx="2232248" cy="12961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Mensaje de presentación que aparece en la pantalla LCD  </a:t>
            </a: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96752"/>
            <a:ext cx="5256584" cy="46628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n-US" dirty="0" smtClean="0"/>
              <a:t>while(!</a:t>
            </a:r>
            <a:r>
              <a:rPr lang="en-US" dirty="0" err="1" smtClean="0"/>
              <a:t>button_is_pressed</a:t>
            </a:r>
            <a:r>
              <a:rPr lang="en-US" dirty="0" smtClean="0"/>
              <a:t>(BUTTON_B))</a:t>
            </a:r>
            <a:endParaRPr lang="en-US" sz="1600" dirty="0" smtClean="0"/>
          </a:p>
          <a:p>
            <a:r>
              <a:rPr lang="en-US" dirty="0" smtClean="0"/>
              <a:t>{</a:t>
            </a:r>
            <a:endParaRPr lang="en-US" sz="1600" dirty="0" smtClean="0"/>
          </a:p>
          <a:p>
            <a:r>
              <a:rPr lang="en-US" dirty="0" smtClean="0"/>
              <a:t>clear ();</a:t>
            </a:r>
            <a:endParaRPr lang="en-US" sz="1600" dirty="0" smtClean="0"/>
          </a:p>
          <a:p>
            <a:r>
              <a:rPr lang="en-US" dirty="0" err="1" smtClean="0"/>
              <a:t>print_long</a:t>
            </a:r>
            <a:r>
              <a:rPr lang="en-US" dirty="0" smtClean="0"/>
              <a:t>(</a:t>
            </a:r>
            <a:r>
              <a:rPr lang="en-US" dirty="0" err="1" smtClean="0"/>
              <a:t>read_battery_millivolts</a:t>
            </a:r>
            <a:r>
              <a:rPr lang="en-US" dirty="0" smtClean="0"/>
              <a:t>());</a:t>
            </a:r>
            <a:endParaRPr lang="en-US" sz="1600" dirty="0" smtClean="0"/>
          </a:p>
          <a:p>
            <a:r>
              <a:rPr lang="en-US" dirty="0" smtClean="0"/>
              <a:t>print("mV");</a:t>
            </a:r>
            <a:endParaRPr lang="en-US" sz="1600" dirty="0" smtClean="0"/>
          </a:p>
          <a:p>
            <a:r>
              <a:rPr lang="en-US" dirty="0" err="1" smtClean="0"/>
              <a:t>lcd_goto_xy</a:t>
            </a:r>
            <a:r>
              <a:rPr lang="en-US" dirty="0" smtClean="0"/>
              <a:t>(0,1);</a:t>
            </a:r>
            <a:endParaRPr lang="en-US" sz="1600" dirty="0" smtClean="0"/>
          </a:p>
          <a:p>
            <a:r>
              <a:rPr lang="en-US" dirty="0" smtClean="0"/>
              <a:t>print("Press B");</a:t>
            </a:r>
            <a:endParaRPr lang="en-US" sz="1600" dirty="0" smtClean="0"/>
          </a:p>
          <a:p>
            <a:r>
              <a:rPr lang="en-US" dirty="0" err="1" smtClean="0"/>
              <a:t>delay_ms</a:t>
            </a:r>
            <a:r>
              <a:rPr lang="en-US" dirty="0" smtClean="0"/>
              <a:t>(100);</a:t>
            </a:r>
            <a:endParaRPr lang="en-US" sz="1600" dirty="0" smtClean="0"/>
          </a:p>
          <a:p>
            <a:r>
              <a:rPr lang="es-ES" dirty="0" smtClean="0"/>
              <a:t>}</a:t>
            </a:r>
            <a:endParaRPr lang="en-US" sz="1600" dirty="0" smtClean="0"/>
          </a:p>
          <a:p>
            <a:r>
              <a:rPr lang="es-ES" dirty="0" smtClean="0"/>
              <a:t> </a:t>
            </a:r>
            <a:endParaRPr lang="en-US" sz="1600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//Limpia la pantalla para borrar el mensaje que dice presionar b</a:t>
            </a:r>
            <a:endParaRPr lang="en-US" sz="1600" dirty="0" smtClean="0">
              <a:solidFill>
                <a:schemeClr val="accent1"/>
              </a:solidFill>
            </a:endParaRPr>
          </a:p>
          <a:p>
            <a:r>
              <a:rPr lang="es-ES" dirty="0" err="1" smtClean="0"/>
              <a:t>clear</a:t>
            </a:r>
            <a:r>
              <a:rPr lang="es-ES" dirty="0" smtClean="0"/>
              <a:t>();</a:t>
            </a:r>
            <a:endParaRPr lang="en-US" sz="1600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5364088" y="1628800"/>
            <a:ext cx="864096" cy="2376264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300192" y="1772816"/>
            <a:ext cx="2592288" cy="2232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Espera que </a:t>
            </a:r>
            <a:r>
              <a:rPr lang="es-EC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presione el botón b que inicia todo el proceso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Mientras muestra el valor de voltaje presente en la batería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96752"/>
            <a:ext cx="5256584" cy="4385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s-ES" i="1" dirty="0" smtClean="0"/>
              <a:t>/</a:t>
            </a:r>
            <a:r>
              <a:rPr lang="es-ES" i="1" dirty="0" smtClean="0">
                <a:solidFill>
                  <a:schemeClr val="accent1"/>
                </a:solidFill>
              </a:rPr>
              <a:t>/Emite un sonido de la escala do re mi.... a volumen 10 (v10) con retardo de corche(L8)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play("L8 V10 </a:t>
            </a:r>
            <a:r>
              <a:rPr lang="en-US" dirty="0" err="1" smtClean="0"/>
              <a:t>crrdrrerrfrrgrrarrbrr</a:t>
            </a:r>
            <a:r>
              <a:rPr lang="en-US" dirty="0" smtClean="0"/>
              <a:t>");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while(1){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//Lee el </a:t>
            </a:r>
            <a:r>
              <a:rPr lang="es-ES" dirty="0" err="1" smtClean="0">
                <a:solidFill>
                  <a:schemeClr val="accent1"/>
                </a:solidFill>
              </a:rPr>
              <a:t>analogico</a:t>
            </a:r>
            <a:r>
              <a:rPr lang="es-ES" dirty="0" smtClean="0">
                <a:solidFill>
                  <a:schemeClr val="accent1"/>
                </a:solidFill>
              </a:rPr>
              <a:t> en el puerto 6 y 5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n-US" dirty="0" smtClean="0"/>
              <a:t>s1= </a:t>
            </a:r>
            <a:r>
              <a:rPr lang="en-US" dirty="0" err="1" smtClean="0"/>
              <a:t>analog_read</a:t>
            </a:r>
            <a:r>
              <a:rPr lang="en-US" dirty="0" smtClean="0"/>
              <a:t>(6);  </a:t>
            </a:r>
          </a:p>
          <a:p>
            <a:r>
              <a:rPr lang="en-US" dirty="0" smtClean="0"/>
              <a:t>s2= </a:t>
            </a:r>
            <a:r>
              <a:rPr lang="en-US" dirty="0" err="1" smtClean="0"/>
              <a:t>analog_read</a:t>
            </a:r>
            <a:r>
              <a:rPr lang="en-US" dirty="0" smtClean="0"/>
              <a:t>(5); </a:t>
            </a:r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5364088" y="3573016"/>
            <a:ext cx="864096" cy="1872208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228184" y="3356992"/>
            <a:ext cx="2592288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de los valores obtenidos por los sensores  para iniciar su movimiento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211960" y="2204864"/>
            <a:ext cx="194421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6228184" y="1844824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para añadir tonos al </a:t>
            </a:r>
            <a:r>
              <a:rPr lang="es-ES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Pololu</a:t>
            </a: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3pi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96752"/>
            <a:ext cx="5256584" cy="43858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dirty="0" smtClean="0"/>
          </a:p>
          <a:p>
            <a:r>
              <a:rPr lang="es-ES" i="1" dirty="0" smtClean="0"/>
              <a:t>/</a:t>
            </a:r>
            <a:r>
              <a:rPr lang="es-ES" i="1" dirty="0" smtClean="0">
                <a:solidFill>
                  <a:schemeClr val="accent1"/>
                </a:solidFill>
              </a:rPr>
              <a:t>/Emite un sonido de la escala do re mi.... a volumen 10 (v10) con retardo de corche(L8)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play("L8 V10 </a:t>
            </a:r>
            <a:r>
              <a:rPr lang="en-US" dirty="0" err="1" smtClean="0"/>
              <a:t>crrdrrerrfrrgrrarrbrr</a:t>
            </a:r>
            <a:r>
              <a:rPr lang="en-US" dirty="0" smtClean="0"/>
              <a:t>");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while(1){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 </a:t>
            </a:r>
          </a:p>
          <a:p>
            <a:r>
              <a:rPr lang="es-ES" dirty="0" smtClean="0">
                <a:solidFill>
                  <a:schemeClr val="accent1"/>
                </a:solidFill>
              </a:rPr>
              <a:t>//Lee el </a:t>
            </a:r>
            <a:r>
              <a:rPr lang="es-ES" dirty="0" err="1" smtClean="0">
                <a:solidFill>
                  <a:schemeClr val="accent1"/>
                </a:solidFill>
              </a:rPr>
              <a:t>analogico</a:t>
            </a:r>
            <a:r>
              <a:rPr lang="es-ES" dirty="0" smtClean="0">
                <a:solidFill>
                  <a:schemeClr val="accent1"/>
                </a:solidFill>
              </a:rPr>
              <a:t> en el puerto 6 y 5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n-US" dirty="0" smtClean="0"/>
              <a:t>s1= </a:t>
            </a:r>
            <a:r>
              <a:rPr lang="en-US" dirty="0" err="1" smtClean="0"/>
              <a:t>analog_read</a:t>
            </a:r>
            <a:r>
              <a:rPr lang="en-US" dirty="0" smtClean="0"/>
              <a:t>(6);  </a:t>
            </a:r>
          </a:p>
          <a:p>
            <a:r>
              <a:rPr lang="en-US" dirty="0" smtClean="0"/>
              <a:t>s2= </a:t>
            </a:r>
            <a:r>
              <a:rPr lang="en-US" dirty="0" err="1" smtClean="0"/>
              <a:t>analog_read</a:t>
            </a:r>
            <a:r>
              <a:rPr lang="en-US" dirty="0" smtClean="0"/>
              <a:t>(5); </a:t>
            </a:r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5364088" y="3573016"/>
            <a:ext cx="864096" cy="1872208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228184" y="3356992"/>
            <a:ext cx="2592288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de los valores obtenidos por los sensores  para iniciar su movimiento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4211960" y="2204864"/>
            <a:ext cx="194421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6228184" y="1844824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para añadir tonos al </a:t>
            </a:r>
            <a:r>
              <a:rPr lang="es-ES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Pololu</a:t>
            </a: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3pi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1196752"/>
            <a:ext cx="5256584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print("s1 ");</a:t>
            </a:r>
          </a:p>
          <a:p>
            <a:r>
              <a:rPr lang="en-US" dirty="0" err="1" smtClean="0"/>
              <a:t>print_long</a:t>
            </a:r>
            <a:r>
              <a:rPr lang="en-US" dirty="0" smtClean="0"/>
              <a:t>(s1);</a:t>
            </a:r>
          </a:p>
          <a:p>
            <a:r>
              <a:rPr lang="en-US" dirty="0" err="1" smtClean="0"/>
              <a:t>lcd_goto_xy</a:t>
            </a:r>
            <a:r>
              <a:rPr lang="en-US" dirty="0" smtClean="0"/>
              <a:t>(0,1);</a:t>
            </a:r>
          </a:p>
          <a:p>
            <a:r>
              <a:rPr lang="en-US" dirty="0" smtClean="0"/>
              <a:t>print("s2 ");</a:t>
            </a:r>
          </a:p>
          <a:p>
            <a:r>
              <a:rPr lang="es-ES" dirty="0" err="1" smtClean="0"/>
              <a:t>print_long</a:t>
            </a:r>
            <a:r>
              <a:rPr lang="es-ES" dirty="0" smtClean="0"/>
              <a:t>(s2);</a:t>
            </a:r>
            <a:endParaRPr lang="en-US" dirty="0" smtClean="0"/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//Si se encuentra a una distancia entre 10 a 15 cm se detiene a esperar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s-ES" dirty="0" err="1" smtClean="0"/>
              <a:t>while</a:t>
            </a:r>
            <a:r>
              <a:rPr lang="es-ES" dirty="0" smtClean="0"/>
              <a:t>(s1&lt;360 &amp;&amp; s1&gt;300){ </a:t>
            </a:r>
            <a:r>
              <a:rPr lang="es-ES" dirty="0" smtClean="0">
                <a:solidFill>
                  <a:schemeClr val="accent1"/>
                </a:solidFill>
              </a:rPr>
              <a:t>//(d&lt;15 &amp;&amp; d&gt;10) La relación es inversa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n-US" dirty="0" smtClean="0"/>
              <a:t>s1= </a:t>
            </a:r>
            <a:r>
              <a:rPr lang="en-US" dirty="0" err="1" smtClean="0"/>
              <a:t>analog_read</a:t>
            </a:r>
            <a:r>
              <a:rPr lang="en-US" dirty="0" smtClean="0"/>
              <a:t>(6);  </a:t>
            </a:r>
          </a:p>
          <a:p>
            <a:r>
              <a:rPr lang="en-US" dirty="0" smtClean="0"/>
              <a:t>s2= </a:t>
            </a:r>
            <a:r>
              <a:rPr lang="en-US" dirty="0" err="1" smtClean="0"/>
              <a:t>analog_read</a:t>
            </a:r>
            <a:r>
              <a:rPr lang="en-US" dirty="0" smtClean="0"/>
              <a:t>(5); </a:t>
            </a:r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6" name="5 Cerrar llave"/>
          <p:cNvSpPr/>
          <p:nvPr/>
        </p:nvSpPr>
        <p:spPr>
          <a:xfrm>
            <a:off x="5364088" y="3717032"/>
            <a:ext cx="864096" cy="1872208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6300192" y="3861048"/>
            <a:ext cx="2592288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se encuentra a una distancia entre 10 a 15 cm se detiene a esperar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516216" y="1700808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Imprime el valor de los sensores S1 y S2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errar llave"/>
          <p:cNvSpPr/>
          <p:nvPr/>
        </p:nvSpPr>
        <p:spPr>
          <a:xfrm>
            <a:off x="5516488" y="1556792"/>
            <a:ext cx="864096" cy="1296144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692696"/>
            <a:ext cx="5311562" cy="80803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+mn-lt"/>
              </a:rPr>
              <a:t>OBJETIVOS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7416824" cy="3841375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Aprender a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utilizar 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y manipular de manera sencilla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las rutinas 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de programación en la plataforma AVR Studio 4. </a:t>
            </a:r>
            <a:endParaRPr lang="es-EC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Diseño e implementación de un código óptimo para mantener equidistancia a referencia móvil.</a:t>
            </a:r>
          </a:p>
          <a:p>
            <a:pPr algn="just"/>
            <a:endParaRPr lang="es-E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Aprovechar todos los recursos que posee el POLOLU 3PI.</a:t>
            </a:r>
          </a:p>
          <a:p>
            <a:pPr algn="just"/>
            <a:endParaRPr lang="es-E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 Uso adecuado de los sensores de distancia de SHARP.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311" y="476672"/>
            <a:ext cx="1232553" cy="11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933056"/>
            <a:ext cx="2051720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700808"/>
            <a:ext cx="3672408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print("s1 ");</a:t>
            </a:r>
          </a:p>
          <a:p>
            <a:pPr lvl="1"/>
            <a:r>
              <a:rPr lang="en-US" dirty="0" err="1" smtClean="0"/>
              <a:t>print_long</a:t>
            </a:r>
            <a:r>
              <a:rPr lang="en-US" dirty="0" smtClean="0"/>
              <a:t>(s1);</a:t>
            </a:r>
          </a:p>
          <a:p>
            <a:pPr lvl="1"/>
            <a:r>
              <a:rPr lang="en-US" dirty="0" err="1" smtClean="0"/>
              <a:t>lcd_goto_xy</a:t>
            </a:r>
            <a:r>
              <a:rPr lang="en-US" dirty="0" smtClean="0"/>
              <a:t>(0,1);</a:t>
            </a:r>
          </a:p>
          <a:p>
            <a:pPr lvl="1"/>
            <a:r>
              <a:rPr lang="en-US" dirty="0" smtClean="0"/>
              <a:t>print("s2 ");</a:t>
            </a:r>
          </a:p>
          <a:p>
            <a:pPr lvl="1"/>
            <a:r>
              <a:rPr lang="en-US" dirty="0" err="1" smtClean="0"/>
              <a:t>print_long</a:t>
            </a:r>
            <a:r>
              <a:rPr lang="en-US" dirty="0" smtClean="0"/>
              <a:t>(s2);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set_motors</a:t>
            </a:r>
            <a:r>
              <a:rPr lang="en-US" dirty="0" smtClean="0"/>
              <a:t>(0,0);</a:t>
            </a:r>
          </a:p>
          <a:p>
            <a:pPr lvl="1"/>
            <a:r>
              <a:rPr lang="es-EC" dirty="0" err="1" smtClean="0"/>
              <a:t>cnt</a:t>
            </a:r>
            <a:r>
              <a:rPr lang="es-EC" dirty="0" smtClean="0"/>
              <a:t>++;</a:t>
            </a:r>
            <a:endParaRPr lang="en-US" dirty="0" smtClean="0"/>
          </a:p>
          <a:p>
            <a:pPr lvl="1"/>
            <a:r>
              <a:rPr lang="es-EC" dirty="0" smtClean="0"/>
              <a:t>cnt2=0;</a:t>
            </a:r>
            <a:endParaRPr lang="en-US" dirty="0" smtClean="0"/>
          </a:p>
          <a:p>
            <a:pPr lvl="1"/>
            <a:r>
              <a:rPr lang="es-EC" dirty="0" err="1" smtClean="0"/>
              <a:t>delay_ms</a:t>
            </a:r>
            <a:r>
              <a:rPr lang="es-EC" dirty="0" smtClean="0"/>
              <a:t>(1);</a:t>
            </a:r>
            <a:endParaRPr lang="en-US" dirty="0" smtClean="0"/>
          </a:p>
          <a:p>
            <a:endParaRPr lang="en-US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 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3851920" y="2132856"/>
            <a:ext cx="864096" cy="1296144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5004048" y="2132856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Imprime el valor de los sensores S1 y S2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errar llave"/>
          <p:cNvSpPr/>
          <p:nvPr/>
        </p:nvSpPr>
        <p:spPr>
          <a:xfrm>
            <a:off x="3851920" y="3645024"/>
            <a:ext cx="864096" cy="1296144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1196752"/>
            <a:ext cx="5256584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s-EC" dirty="0" err="1" smtClean="0"/>
              <a:t>if</a:t>
            </a:r>
            <a:r>
              <a:rPr lang="es-EC" dirty="0" smtClean="0"/>
              <a:t>(</a:t>
            </a:r>
            <a:r>
              <a:rPr lang="es-EC" dirty="0" err="1" smtClean="0"/>
              <a:t>cnt</a:t>
            </a:r>
            <a:r>
              <a:rPr lang="es-EC" dirty="0" smtClean="0"/>
              <a:t>&gt;=4000){</a:t>
            </a:r>
            <a:endParaRPr lang="en-US" dirty="0" smtClean="0"/>
          </a:p>
          <a:p>
            <a:r>
              <a:rPr lang="es-EC" dirty="0" smtClean="0"/>
              <a:t> </a:t>
            </a:r>
            <a:endParaRPr lang="en-US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//Giro hasta detectar un espacio libre para seguir  un  camino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while(s1&gt;100 &amp;&amp; s2&gt;100){ 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play("L8 V10 </a:t>
            </a:r>
            <a:r>
              <a:rPr lang="en-US" dirty="0" err="1" smtClean="0"/>
              <a:t>crdrerfrgrarbr</a:t>
            </a:r>
            <a:r>
              <a:rPr lang="en-US" dirty="0" smtClean="0"/>
              <a:t>");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s1= </a:t>
            </a:r>
            <a:r>
              <a:rPr lang="en-US" dirty="0" err="1" smtClean="0"/>
              <a:t>analog_read</a:t>
            </a:r>
            <a:r>
              <a:rPr lang="en-US" dirty="0" smtClean="0"/>
              <a:t>(6);  </a:t>
            </a:r>
          </a:p>
          <a:p>
            <a:r>
              <a:rPr lang="en-US" dirty="0" smtClean="0"/>
              <a:t>s2= </a:t>
            </a:r>
            <a:r>
              <a:rPr lang="en-US" dirty="0" err="1" smtClean="0"/>
              <a:t>analog_read</a:t>
            </a:r>
            <a:r>
              <a:rPr lang="en-US" dirty="0" smtClean="0"/>
              <a:t>(5); </a:t>
            </a:r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9" name="8 Flecha derecha"/>
          <p:cNvSpPr/>
          <p:nvPr/>
        </p:nvSpPr>
        <p:spPr>
          <a:xfrm rot="20158127">
            <a:off x="4244887" y="3024210"/>
            <a:ext cx="194421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Rectángulo"/>
          <p:cNvSpPr/>
          <p:nvPr/>
        </p:nvSpPr>
        <p:spPr>
          <a:xfrm>
            <a:off x="6300192" y="2204864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Instrucción para añadir tonos al </a:t>
            </a:r>
            <a:r>
              <a:rPr lang="es-ES" sz="22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Pololu</a:t>
            </a: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3pi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errar llave"/>
          <p:cNvSpPr/>
          <p:nvPr/>
        </p:nvSpPr>
        <p:spPr>
          <a:xfrm>
            <a:off x="5076056" y="3933056"/>
            <a:ext cx="1224136" cy="792088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2 Marcador de contenido"/>
          <p:cNvSpPr>
            <a:spLocks noGrp="1"/>
          </p:cNvSpPr>
          <p:nvPr>
            <p:ph idx="1"/>
          </p:nvPr>
        </p:nvSpPr>
        <p:spPr>
          <a:xfrm>
            <a:off x="6228184" y="3861048"/>
            <a:ext cx="2592288" cy="1368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de los valores obtenidos por los sensores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692696"/>
            <a:ext cx="5256584" cy="56323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print("s1 ");</a:t>
            </a:r>
          </a:p>
          <a:p>
            <a:pPr lvl="1"/>
            <a:r>
              <a:rPr lang="en-US" dirty="0" err="1" smtClean="0"/>
              <a:t>print_long</a:t>
            </a:r>
            <a:r>
              <a:rPr lang="en-US" dirty="0" smtClean="0"/>
              <a:t>(s1);</a:t>
            </a:r>
          </a:p>
          <a:p>
            <a:pPr lvl="1"/>
            <a:r>
              <a:rPr lang="en-US" dirty="0" err="1" smtClean="0"/>
              <a:t>lcd_goto_xy</a:t>
            </a:r>
            <a:r>
              <a:rPr lang="en-US" dirty="0" smtClean="0"/>
              <a:t>(0,1);</a:t>
            </a:r>
          </a:p>
          <a:p>
            <a:pPr lvl="1"/>
            <a:r>
              <a:rPr lang="en-US" dirty="0" smtClean="0"/>
              <a:t>print("s2 ");</a:t>
            </a:r>
          </a:p>
          <a:p>
            <a:pPr lvl="1"/>
            <a:r>
              <a:rPr lang="en-US" dirty="0" err="1" smtClean="0"/>
              <a:t>print_long</a:t>
            </a:r>
            <a:r>
              <a:rPr lang="en-US" dirty="0" smtClean="0"/>
              <a:t>(s2);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delay_ms</a:t>
            </a:r>
            <a:r>
              <a:rPr lang="en-US" dirty="0" smtClean="0"/>
              <a:t>(100);</a:t>
            </a:r>
          </a:p>
          <a:p>
            <a:pPr lvl="1"/>
            <a:r>
              <a:rPr lang="es-ES" i="1" dirty="0" smtClean="0"/>
              <a:t>//Signos diferentes para que gire</a:t>
            </a:r>
            <a:endParaRPr lang="en-US" dirty="0" smtClean="0"/>
          </a:p>
          <a:p>
            <a:pPr lvl="1"/>
            <a:r>
              <a:rPr lang="es-ES" dirty="0" err="1" smtClean="0"/>
              <a:t>set_motors</a:t>
            </a:r>
            <a:r>
              <a:rPr lang="es-ES" dirty="0" smtClean="0"/>
              <a:t>(40,-40);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s-ES" dirty="0" smtClean="0"/>
              <a:t>cnt2++;</a:t>
            </a:r>
            <a:endParaRPr lang="en-US" dirty="0" smtClean="0"/>
          </a:p>
          <a:p>
            <a:pPr lvl="1"/>
            <a:r>
              <a:rPr lang="es-ES" dirty="0" err="1" smtClean="0"/>
              <a:t>cnt</a:t>
            </a:r>
            <a:r>
              <a:rPr lang="es-ES" dirty="0" smtClean="0"/>
              <a:t>=0;</a:t>
            </a:r>
          </a:p>
          <a:p>
            <a:pPr lvl="1"/>
            <a:endParaRPr lang="en-US" dirty="0" smtClean="0"/>
          </a:p>
          <a:p>
            <a:pPr lvl="1"/>
            <a:r>
              <a:rPr lang="es-ES" dirty="0" smtClean="0"/>
              <a:t>} </a:t>
            </a:r>
            <a:endParaRPr lang="en-US" dirty="0" smtClean="0"/>
          </a:p>
          <a:p>
            <a:pPr lvl="1"/>
            <a:r>
              <a:rPr lang="es-ES" dirty="0" smtClean="0"/>
              <a:t>}</a:t>
            </a:r>
            <a:endParaRPr lang="en-US" dirty="0" smtClean="0"/>
          </a:p>
          <a:p>
            <a:pPr lvl="1"/>
            <a:r>
              <a:rPr lang="es-ES" dirty="0" smtClean="0"/>
              <a:t>}</a:t>
            </a:r>
            <a:endParaRPr lang="en-US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5364088" y="3068960"/>
            <a:ext cx="864096" cy="2520280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300192" y="3429000"/>
            <a:ext cx="2592288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Giro del Robot 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372200" y="1052736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Imprime el valor de los sensores S1 y S2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errar llave"/>
          <p:cNvSpPr/>
          <p:nvPr/>
        </p:nvSpPr>
        <p:spPr>
          <a:xfrm>
            <a:off x="5436096" y="1052736"/>
            <a:ext cx="864096" cy="1296144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836712"/>
            <a:ext cx="5256584" cy="50783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if(s1&lt;360 &amp;&amp; s2&lt;360){ </a:t>
            </a:r>
            <a:r>
              <a:rPr lang="en-US" dirty="0" smtClean="0">
                <a:solidFill>
                  <a:schemeClr val="accent1"/>
                </a:solidFill>
              </a:rPr>
              <a:t>//(d1&gt;15 &amp;&amp; d2&gt;15)</a:t>
            </a:r>
          </a:p>
          <a:p>
            <a:r>
              <a:rPr lang="en-US" dirty="0" smtClean="0"/>
              <a:t>s1= </a:t>
            </a:r>
            <a:r>
              <a:rPr lang="en-US" dirty="0" err="1" smtClean="0"/>
              <a:t>analog_read</a:t>
            </a:r>
            <a:r>
              <a:rPr lang="en-US" dirty="0" smtClean="0"/>
              <a:t>(6); </a:t>
            </a:r>
          </a:p>
          <a:p>
            <a:r>
              <a:rPr lang="es-ES" dirty="0" err="1" smtClean="0"/>
              <a:t>set_motors</a:t>
            </a:r>
            <a:r>
              <a:rPr lang="es-ES" dirty="0" smtClean="0"/>
              <a:t>(40,40);</a:t>
            </a:r>
            <a:endParaRPr lang="en-US" dirty="0" smtClean="0"/>
          </a:p>
          <a:p>
            <a:r>
              <a:rPr lang="es-ES" dirty="0" err="1" smtClean="0"/>
              <a:t>cnt</a:t>
            </a:r>
            <a:r>
              <a:rPr lang="es-ES" dirty="0" smtClean="0"/>
              <a:t>=0;</a:t>
            </a:r>
            <a:endParaRPr lang="en-US" dirty="0" smtClean="0"/>
          </a:p>
          <a:p>
            <a:r>
              <a:rPr lang="es-ES" dirty="0" smtClean="0"/>
              <a:t>}</a:t>
            </a:r>
            <a:endParaRPr lang="en-US" dirty="0" smtClean="0"/>
          </a:p>
          <a:p>
            <a:r>
              <a:rPr lang="es-ES" i="1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if(s1&gt;300){  \</a:t>
            </a:r>
            <a:r>
              <a:rPr lang="en-US" dirty="0" smtClean="0">
                <a:solidFill>
                  <a:schemeClr val="accent1"/>
                </a:solidFill>
              </a:rPr>
              <a:t>//(d1&lt;10)</a:t>
            </a:r>
          </a:p>
          <a:p>
            <a:endParaRPr lang="en-US" dirty="0" smtClean="0"/>
          </a:p>
          <a:p>
            <a:r>
              <a:rPr lang="en-US" dirty="0" smtClean="0"/>
              <a:t>play("L8 V10 </a:t>
            </a:r>
            <a:r>
              <a:rPr lang="en-US" dirty="0" err="1" smtClean="0"/>
              <a:t>crrrerrrcrrrerrrcrrre</a:t>
            </a:r>
            <a:r>
              <a:rPr lang="en-US" dirty="0" smtClean="0"/>
              <a:t>"); </a:t>
            </a:r>
          </a:p>
          <a:p>
            <a:endParaRPr lang="en-US" dirty="0" smtClean="0"/>
          </a:p>
          <a:p>
            <a:r>
              <a:rPr lang="en-US" dirty="0" smtClean="0"/>
              <a:t>s1= </a:t>
            </a:r>
            <a:r>
              <a:rPr lang="en-US" dirty="0" err="1" smtClean="0"/>
              <a:t>analog_read</a:t>
            </a:r>
            <a:r>
              <a:rPr lang="en-US" dirty="0" smtClean="0"/>
              <a:t>(6); </a:t>
            </a:r>
          </a:p>
          <a:p>
            <a:r>
              <a:rPr lang="en-US" dirty="0" err="1" smtClean="0"/>
              <a:t>set_motors</a:t>
            </a:r>
            <a:r>
              <a:rPr lang="en-US" dirty="0" smtClean="0"/>
              <a:t>(-40,-40);</a:t>
            </a:r>
          </a:p>
          <a:p>
            <a:r>
              <a:rPr lang="en-US" dirty="0" err="1" smtClean="0"/>
              <a:t>cnt</a:t>
            </a:r>
            <a:r>
              <a:rPr lang="en-US" dirty="0" smtClean="0"/>
              <a:t>=0;</a:t>
            </a:r>
          </a:p>
          <a:p>
            <a:r>
              <a:rPr lang="en-US" dirty="0" smtClean="0"/>
              <a:t>}</a:t>
            </a:r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5508104" y="3140968"/>
            <a:ext cx="864096" cy="1872208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300192" y="3501008"/>
            <a:ext cx="2592288" cy="16561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el sensor derecho  ve una distancia corta retrocede para evitar colisiones mientras emite un sonido</a:t>
            </a:r>
            <a:endParaRPr lang="es-EC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444208" y="1340768"/>
            <a:ext cx="23762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el sensor der</a:t>
            </a:r>
            <a:r>
              <a:rPr lang="es-EC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echa</a:t>
            </a: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izquierda ve una distancia grande avanza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errar llave"/>
          <p:cNvSpPr/>
          <p:nvPr/>
        </p:nvSpPr>
        <p:spPr>
          <a:xfrm>
            <a:off x="5516488" y="1556792"/>
            <a:ext cx="864096" cy="1296144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836712"/>
            <a:ext cx="5256584" cy="53553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s1= </a:t>
            </a:r>
            <a:r>
              <a:rPr lang="en-US" dirty="0" err="1" smtClean="0"/>
              <a:t>analog_read</a:t>
            </a:r>
            <a:r>
              <a:rPr lang="en-US" dirty="0" smtClean="0"/>
              <a:t>(6);  </a:t>
            </a:r>
          </a:p>
          <a:p>
            <a:r>
              <a:rPr lang="en-US" dirty="0" smtClean="0"/>
              <a:t>s2= </a:t>
            </a:r>
            <a:r>
              <a:rPr lang="en-US" dirty="0" err="1" smtClean="0"/>
              <a:t>analog_read</a:t>
            </a:r>
            <a:r>
              <a:rPr lang="en-US" dirty="0" smtClean="0"/>
              <a:t>(5); 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print("s1 ");</a:t>
            </a:r>
          </a:p>
          <a:p>
            <a:r>
              <a:rPr lang="en-US" dirty="0" err="1" smtClean="0"/>
              <a:t>print_long</a:t>
            </a:r>
            <a:r>
              <a:rPr lang="en-US" dirty="0" smtClean="0"/>
              <a:t>(s1);</a:t>
            </a:r>
          </a:p>
          <a:p>
            <a:r>
              <a:rPr lang="en-US" dirty="0" err="1" smtClean="0"/>
              <a:t>lcd_goto_xy</a:t>
            </a:r>
            <a:r>
              <a:rPr lang="en-US" dirty="0" smtClean="0"/>
              <a:t>(0,1);</a:t>
            </a:r>
          </a:p>
          <a:p>
            <a:r>
              <a:rPr lang="en-US" dirty="0" smtClean="0"/>
              <a:t>print("s2 ");</a:t>
            </a:r>
          </a:p>
          <a:p>
            <a:r>
              <a:rPr lang="es-ES" dirty="0" err="1" smtClean="0"/>
              <a:t>print_long</a:t>
            </a:r>
            <a:r>
              <a:rPr lang="es-ES" dirty="0" smtClean="0"/>
              <a:t>(s2);</a:t>
            </a:r>
            <a:endParaRPr lang="en-US" dirty="0" smtClean="0"/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//Deja limpia la LCD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s-ES" dirty="0" err="1" smtClean="0"/>
              <a:t>clear</a:t>
            </a:r>
            <a:r>
              <a:rPr lang="es-ES" dirty="0" smtClean="0"/>
              <a:t>();</a:t>
            </a:r>
            <a:endParaRPr lang="en-US" dirty="0" smtClean="0"/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s-ES" dirty="0" smtClean="0"/>
              <a:t>}</a:t>
            </a:r>
            <a:endParaRPr lang="en-US" dirty="0" smtClean="0"/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s-ES" dirty="0" err="1" smtClean="0"/>
              <a:t>return</a:t>
            </a:r>
            <a:r>
              <a:rPr lang="es-ES" dirty="0" smtClean="0"/>
              <a:t> 0;</a:t>
            </a:r>
            <a:endParaRPr lang="en-US" dirty="0" smtClean="0"/>
          </a:p>
          <a:p>
            <a:r>
              <a:rPr lang="es-ES" dirty="0" smtClean="0"/>
              <a:t> </a:t>
            </a:r>
            <a:endParaRPr lang="en-US" dirty="0" smtClean="0"/>
          </a:p>
          <a:p>
            <a:r>
              <a:rPr lang="es-ES" dirty="0" smtClean="0"/>
              <a:t>}</a:t>
            </a:r>
            <a:endParaRPr lang="en-US" dirty="0" smtClean="0"/>
          </a:p>
          <a:p>
            <a:r>
              <a:rPr lang="es-ES" i="1" dirty="0" smtClean="0">
                <a:solidFill>
                  <a:schemeClr val="accent1"/>
                </a:solidFill>
              </a:rPr>
              <a:t> 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5" name="4 Cerrar llave"/>
          <p:cNvSpPr/>
          <p:nvPr/>
        </p:nvSpPr>
        <p:spPr>
          <a:xfrm>
            <a:off x="5508104" y="3284984"/>
            <a:ext cx="864096" cy="2448272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6372200" y="3717032"/>
            <a:ext cx="2592288" cy="16561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Finalización del programa limpiando la pantalla </a:t>
            </a:r>
            <a:endParaRPr lang="es-EC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Cerrar llave"/>
          <p:cNvSpPr/>
          <p:nvPr/>
        </p:nvSpPr>
        <p:spPr>
          <a:xfrm>
            <a:off x="5516488" y="1556792"/>
            <a:ext cx="864096" cy="1296144"/>
          </a:xfrm>
          <a:prstGeom prst="rightBrace">
            <a:avLst>
              <a:gd name="adj1" fmla="val 190625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6516216" y="1700808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E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Imprime el valor de los sensores S1 y S2</a:t>
            </a:r>
            <a:endParaRPr lang="en-US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9971" t="33038" r="50975" b="19069"/>
          <a:stretch>
            <a:fillRect/>
          </a:stretch>
        </p:blipFill>
        <p:spPr bwMode="auto">
          <a:xfrm>
            <a:off x="571472" y="2000240"/>
            <a:ext cx="4429156" cy="3990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714348" y="642918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 DE CONVERSION VOLTAGE ANALOGO VS DISTANCIA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286380" y="1857364"/>
          <a:ext cx="3357586" cy="4349753"/>
        </p:xfrm>
        <a:graphic>
          <a:graphicData uri="http://schemas.openxmlformats.org/drawingml/2006/table">
            <a:tbl>
              <a:tblPr/>
              <a:tblGrid>
                <a:gridCol w="1656100"/>
                <a:gridCol w="1701486"/>
              </a:tblGrid>
              <a:tr h="2548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Tabla de Conversión  (Cm - ADC)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2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Cm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ADC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204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307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409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Cambria"/>
                          <a:ea typeface="Calibri"/>
                          <a:cs typeface="Times New Roman"/>
                        </a:rPr>
                        <a:t>512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614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471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266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184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153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122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60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102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70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81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61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90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es-EC" sz="5500" b="1" dirty="0" smtClean="0">
                <a:solidFill>
                  <a:schemeClr val="tx1"/>
                </a:solidFill>
              </a:rPr>
              <a:t>print(“mensaje"):</a:t>
            </a:r>
          </a:p>
          <a:p>
            <a:pPr algn="just"/>
            <a:endParaRPr lang="es-EC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EC" sz="5500" b="1" dirty="0" smtClean="0">
                <a:solidFill>
                  <a:schemeClr val="accent2">
                    <a:lumMod val="50000"/>
                  </a:schemeClr>
                </a:solidFill>
              </a:rPr>
              <a:t>Permite presentar un mensaje en la pantalla LCD (8 columnas y 2 filas) del robot Pololu .</a:t>
            </a:r>
          </a:p>
          <a:p>
            <a:pPr algn="just">
              <a:buNone/>
            </a:pPr>
            <a:endParaRPr lang="es-EC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C" sz="5500" b="1" dirty="0" smtClean="0">
                <a:solidFill>
                  <a:schemeClr val="tx1"/>
                </a:solidFill>
              </a:rPr>
              <a:t>print_long</a:t>
            </a:r>
            <a:r>
              <a:rPr lang="es-EC" sz="5500" b="1" dirty="0">
                <a:solidFill>
                  <a:schemeClr val="tx1"/>
                </a:solidFill>
              </a:rPr>
              <a:t> </a:t>
            </a:r>
            <a:r>
              <a:rPr lang="es-EC" sz="5500" b="1" dirty="0" smtClean="0">
                <a:solidFill>
                  <a:schemeClr val="tx1"/>
                </a:solidFill>
              </a:rPr>
              <a:t>(“valor de la distancia"):</a:t>
            </a:r>
            <a:endParaRPr lang="es-EC" sz="5500" b="1" dirty="0">
              <a:solidFill>
                <a:schemeClr val="tx1"/>
              </a:solidFill>
            </a:endParaRPr>
          </a:p>
          <a:p>
            <a:pPr algn="just">
              <a:buNone/>
            </a:pPr>
            <a:endParaRPr lang="es-EC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EC" sz="5500" b="1" dirty="0" smtClean="0">
                <a:solidFill>
                  <a:schemeClr val="accent2">
                    <a:lumMod val="50000"/>
                  </a:schemeClr>
                </a:solidFill>
              </a:rPr>
              <a:t>Permite mostrar el valor que se guarde en una variable.</a:t>
            </a:r>
          </a:p>
          <a:p>
            <a:pPr algn="just">
              <a:buNone/>
            </a:pPr>
            <a:endParaRPr lang="es-EC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C" sz="5500" b="1" dirty="0" smtClean="0">
                <a:solidFill>
                  <a:schemeClr val="tx1"/>
                </a:solidFill>
              </a:rPr>
              <a:t>set_motors(+/-vel, +/-</a:t>
            </a:r>
            <a:r>
              <a:rPr lang="es-EC" sz="5500" b="1" dirty="0" err="1" smtClean="0">
                <a:solidFill>
                  <a:schemeClr val="tx1"/>
                </a:solidFill>
              </a:rPr>
              <a:t>vel</a:t>
            </a:r>
            <a:r>
              <a:rPr lang="es-EC" sz="5500" b="1" dirty="0" smtClean="0">
                <a:solidFill>
                  <a:schemeClr val="tx1"/>
                </a:solidFill>
              </a:rPr>
              <a:t>):</a:t>
            </a:r>
          </a:p>
          <a:p>
            <a:pPr algn="just"/>
            <a:endParaRPr lang="es-EC" sz="55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EC" sz="5500" b="1" dirty="0" smtClean="0">
                <a:solidFill>
                  <a:schemeClr val="accent2">
                    <a:lumMod val="50000"/>
                  </a:schemeClr>
                </a:solidFill>
              </a:rPr>
              <a:t>Modifica la velocidad  de los motores de 600 a 0 rpm con solo darle a vel  255 para el primer caso  ó “0”  para el segundo caso, además se puede cambiar el giro cambiando su signo a negativo.</a:t>
            </a:r>
          </a:p>
          <a:p>
            <a:pPr>
              <a:buNone/>
            </a:pPr>
            <a:endParaRPr lang="es-EC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9552" y="268640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PRINCIPALES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96752"/>
            <a:ext cx="971550" cy="971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437112"/>
            <a:ext cx="990600" cy="742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2107905"/>
            <a:ext cx="6840760" cy="3841375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ES" sz="2200" b="1" dirty="0" smtClean="0"/>
          </a:p>
          <a:p>
            <a:pPr algn="just"/>
            <a:r>
              <a:rPr lang="es-ES" sz="2600" b="1" dirty="0" smtClean="0">
                <a:solidFill>
                  <a:schemeClr val="tx1"/>
                </a:solidFill>
              </a:rPr>
              <a:t>play("Lx  Vy caracteres"):</a:t>
            </a:r>
            <a:endParaRPr lang="es-ES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es-ES" sz="2600" b="1" dirty="0" smtClean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  <a:p>
            <a:pPr algn="just">
              <a:buNone/>
            </a:pPr>
            <a:r>
              <a:rPr lang="es-ES" sz="2600" b="1" dirty="0" smtClean="0">
                <a:solidFill>
                  <a:schemeClr val="accent2">
                    <a:lumMod val="50000"/>
                  </a:schemeClr>
                </a:solidFill>
              </a:rPr>
              <a:t>	Esta función permite emitir sonidos o series de sonidos con un control de tiempo x y volumen y de las notas musicales do=c; re=d ; mi=e; fa=f; sol=g; la=a ; si=b.</a:t>
            </a:r>
          </a:p>
          <a:p>
            <a:pPr algn="just">
              <a:buNone/>
            </a:pPr>
            <a:r>
              <a:rPr lang="es-ES" sz="2600" b="1" dirty="0" smtClean="0">
                <a:solidFill>
                  <a:schemeClr val="accent2">
                    <a:lumMod val="50000"/>
                  </a:schemeClr>
                </a:solidFill>
              </a:rPr>
              <a:t>	Y el corche "r" el cual permite hacerle un retardo o alargamiento a la nota que se coloque antes de esta.</a:t>
            </a:r>
          </a:p>
          <a:p>
            <a:endParaRPr lang="es-ES" sz="2200" dirty="0" smtClean="0">
              <a:latin typeface="Cambria" pitchFamily="18" charset="0"/>
            </a:endParaRPr>
          </a:p>
          <a:p>
            <a:endParaRPr lang="es-ES" sz="2200" dirty="0" smtClean="0">
              <a:latin typeface="Cambria" pitchFamily="18" charset="0"/>
            </a:endParaRPr>
          </a:p>
          <a:p>
            <a:endParaRPr lang="es-ES" sz="2200" dirty="0" smtClean="0">
              <a:latin typeface="Cambria" pitchFamily="18" charset="0"/>
            </a:endParaRPr>
          </a:p>
          <a:p>
            <a:pPr>
              <a:buNone/>
            </a:pPr>
            <a:endParaRPr lang="es-ES" sz="2200" dirty="0" smtClean="0">
              <a:latin typeface="Cambria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9552" y="548680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FUNCIONES PRINCIPALES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340768"/>
            <a:ext cx="2552700" cy="1790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3456384"/>
          </a:xfrm>
        </p:spPr>
        <p:txBody>
          <a:bodyPr>
            <a:noAutofit/>
          </a:bodyPr>
          <a:lstStyle/>
          <a:p>
            <a:pPr algn="just"/>
            <a:r>
              <a:rPr lang="es-EC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implementación del proyecto se la hará de la siguiente manera:</a:t>
            </a:r>
          </a:p>
          <a:p>
            <a:pPr algn="just"/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Robot contará con la implementación de un control </a:t>
            </a:r>
            <a:r>
              <a:rPr lang="es-ES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esquivador</a:t>
            </a:r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objetos</a:t>
            </a:r>
            <a:endParaRPr lang="es-EC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diseño de este proyecto se basa en controlar el Robot </a:t>
            </a:r>
            <a:r>
              <a:rPr lang="es-ES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Pololu</a:t>
            </a:r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utilizando la ayuda de sensores de distancia trabajando a manera de convertidores de señal</a:t>
            </a:r>
          </a:p>
          <a:p>
            <a:pPr algn="just"/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</a:t>
            </a:r>
            <a:r>
              <a:rPr lang="es-ES" sz="18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Pololu</a:t>
            </a:r>
            <a:r>
              <a:rPr lang="es-ES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deberá conservar una equidistancia proporcionada por el usuario</a:t>
            </a:r>
            <a:endParaRPr lang="es-EC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rutinas para que el Robot pueda  realizar un giro de búsqueda de salidas.</a:t>
            </a:r>
            <a:endParaRPr lang="es-ES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s-EC" sz="1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Programar la pantalla LCD del robot POLOLU para presentar datos específicos</a:t>
            </a:r>
            <a:endParaRPr lang="es-ES" sz="1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971600" y="548680"/>
            <a:ext cx="4032448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IMPLEMENTACION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PRELIMINAR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04664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56792"/>
            <a:ext cx="4824536" cy="47232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600" b="1" dirty="0">
                <a:solidFill>
                  <a:schemeClr val="accent2">
                    <a:lumMod val="50000"/>
                  </a:schemeClr>
                </a:solidFill>
              </a:rPr>
              <a:t>Entre las aplicaciones se puede observar el </a:t>
            </a:r>
            <a:r>
              <a:rPr lang="es-ES" sz="2600" b="1" dirty="0" smtClean="0">
                <a:solidFill>
                  <a:schemeClr val="accent2">
                    <a:lumMod val="50000"/>
                  </a:schemeClr>
                </a:solidFill>
              </a:rPr>
              <a:t>comercio, </a:t>
            </a:r>
            <a:r>
              <a:rPr lang="es-ES" sz="2600" b="1" dirty="0">
                <a:solidFill>
                  <a:schemeClr val="accent2">
                    <a:lumMod val="50000"/>
                  </a:schemeClr>
                </a:solidFill>
              </a:rPr>
              <a:t>la seguridad de los autos y la exploración espacial </a:t>
            </a:r>
            <a:endParaRPr lang="es-ES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sz="2600" b="1" dirty="0" smtClean="0">
                <a:solidFill>
                  <a:schemeClr val="accent2">
                    <a:lumMod val="50000"/>
                  </a:schemeClr>
                </a:solidFill>
              </a:rPr>
              <a:t>Pequeños </a:t>
            </a:r>
            <a:r>
              <a:rPr lang="es-ES" sz="2600" b="1" dirty="0">
                <a:solidFill>
                  <a:schemeClr val="accent2">
                    <a:lumMod val="50000"/>
                  </a:schemeClr>
                </a:solidFill>
              </a:rPr>
              <a:t>vehículos autónomos enfocados hacia la minería y a exploración </a:t>
            </a:r>
            <a:r>
              <a:rPr lang="es-ES" sz="2600" b="1" dirty="0" smtClean="0">
                <a:solidFill>
                  <a:schemeClr val="accent2">
                    <a:lumMod val="50000"/>
                  </a:schemeClr>
                </a:solidFill>
              </a:rPr>
              <a:t>subterránea.</a:t>
            </a:r>
            <a:endParaRPr lang="es-EC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C" sz="2600" b="1" dirty="0" smtClean="0">
                <a:solidFill>
                  <a:schemeClr val="accent2">
                    <a:lumMod val="50000"/>
                  </a:schemeClr>
                </a:solidFill>
              </a:rPr>
              <a:t>El campo de aplicación de este proyecto está relacionado con la industria automovilística. </a:t>
            </a:r>
          </a:p>
          <a:p>
            <a:pPr algn="just"/>
            <a:r>
              <a:rPr lang="es-EC" sz="2600" b="1" dirty="0" smtClean="0">
                <a:solidFill>
                  <a:schemeClr val="accent2">
                    <a:lumMod val="50000"/>
                  </a:schemeClr>
                </a:solidFill>
              </a:rPr>
              <a:t>Desarrollar un prototipo inteligente para poder evitar obstáculos y colisiones</a:t>
            </a:r>
          </a:p>
          <a:p>
            <a:pPr algn="just"/>
            <a:endParaRPr lang="es-EC" sz="3000" dirty="0" smtClean="0">
              <a:latin typeface="Cambria" pitchFamily="18" charset="0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9552" y="548680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APLICACIONES PRINCIPALES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996952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340768"/>
            <a:ext cx="145008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6034" y="4581128"/>
            <a:ext cx="276235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311562" cy="80803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+mn-lt"/>
              </a:rPr>
              <a:t>INTRODUCCIÓN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75656" y="908720"/>
            <a:ext cx="6840760" cy="2736304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es-ES" dirty="0" smtClean="0"/>
          </a:p>
          <a:p>
            <a:pPr algn="just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Cámaras de video, sensores no visuales, el radar, los sensores inerciales y los de activación por presión.</a:t>
            </a:r>
          </a:p>
          <a:p>
            <a:pPr algn="just"/>
            <a:r>
              <a:rPr lang="es-ES" sz="2400" b="1" dirty="0" smtClean="0">
                <a:solidFill>
                  <a:schemeClr val="accent2">
                    <a:lumMod val="50000"/>
                  </a:schemeClr>
                </a:solidFill>
              </a:rPr>
              <a:t>Sistema de detección de obstáculos</a:t>
            </a:r>
          </a:p>
          <a:p>
            <a:pPr algn="just"/>
            <a:endParaRPr lang="es-ES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es-ES" sz="2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ES" sz="2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>
              <a:buNone/>
            </a:pPr>
            <a:endParaRPr lang="es-EC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645024"/>
            <a:ext cx="3456384" cy="26557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343228" cy="18722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 algn="just">
              <a:buFont typeface="Wingdings" pitchFamily="2" charset="2"/>
              <a:buChar char="q"/>
            </a:pPr>
            <a:endParaRPr lang="es-ES" sz="2800" dirty="0" smtClean="0"/>
          </a:p>
          <a:p>
            <a:pPr marL="457200" indent="-457200" algn="just">
              <a:buFont typeface="Wingdings" pitchFamily="2" charset="2"/>
              <a:buChar char="q"/>
            </a:pPr>
            <a:endParaRPr lang="es-ES" sz="2800" dirty="0"/>
          </a:p>
          <a:p>
            <a:pPr marL="457200" indent="-457200" algn="just">
              <a:buFont typeface="Wingdings" pitchFamily="2" charset="2"/>
              <a:buChar char="q"/>
            </a:pP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Evita cualquier tipo de obstáculos: móviles o estáticos.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s-E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Facilidad de busca de obstáculos gracias a los dos frentes de visión uno derecho y otro izquierdo para obstáculos presentes en estas direcciones.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s-ES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ES" sz="2800" b="1" dirty="0" smtClean="0">
                <a:solidFill>
                  <a:schemeClr val="accent2">
                    <a:lumMod val="50000"/>
                  </a:schemeClr>
                </a:solidFill>
              </a:rPr>
              <a:t>Búsqueda autónoma en su propio eje de hasta 360 grados para evitar obstáculos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036" y="548680"/>
            <a:ext cx="2582356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2051720" y="764704"/>
            <a:ext cx="3600400" cy="128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VENTAJAS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2204864"/>
            <a:ext cx="5015753" cy="3841375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Al depender de los sensores el evadir obstáculos tiene un rango fijo de altura, es decir solo reconoce obstáculos a la altura que en que se ubiquen los sensores.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Por su acción de evasión repentina el desplazamiento del robot es de mediana velocidad.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Al ser energizado con baterías posee un tiempo limitado de funcionamiento de aproximadamente 4 horas de forma continua.</a:t>
            </a:r>
          </a:p>
          <a:p>
            <a:pPr>
              <a:buNone/>
            </a:pPr>
            <a:endParaRPr lang="es-ES" sz="4000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979712" y="548680"/>
            <a:ext cx="3600400" cy="128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DESVENTAJAS </a:t>
            </a:r>
          </a:p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0648"/>
            <a:ext cx="17145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6624736" cy="4752528"/>
          </a:xfrm>
        </p:spPr>
        <p:txBody>
          <a:bodyPr>
            <a:normAutofit fontScale="47500" lnSpcReduction="20000"/>
          </a:bodyPr>
          <a:lstStyle/>
          <a:p>
            <a:pPr marL="457200" lvl="0" indent="-457200" algn="just">
              <a:buFont typeface="Wingdings" pitchFamily="2" charset="2"/>
              <a:buChar char="q"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El proyecto realizado es un robot demostrativo el cual necesita mucho tiempo en su investigación, ya que es un ejemplar que contiene un sin numero de funciones, librerías y rutinas que sirven para mejorar su diseño y así convertirse en un producto de tipo comercial.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Se logro diseñar un sistema que no solo detecta objetos u obstáculos fijos sino que además obstáculos móviles, es decir por medio de programación al robot </a:t>
            </a:r>
            <a:r>
              <a:rPr lang="es-ES" sz="3700" b="1" dirty="0" err="1" smtClean="0">
                <a:solidFill>
                  <a:schemeClr val="accent2">
                    <a:lumMod val="50000"/>
                  </a:schemeClr>
                </a:solidFill>
              </a:rPr>
              <a:t>Pololu</a:t>
            </a: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 se realiza un código para mantener siempre una distancia de modo que en su recorrido no permita ningún tipo de colisión.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Se puede tomar a este prototipo como una base para futuros proyectos, similares en los cuales se puede mejorar la forma de detectar obstáculos y evitarlos usando nuevas tecnologías. Ya que este tipo de tecnología usada representa un auxiliar en cuanto a la prevención de accidentes, facilitando el desplazamiento de un sitio a otro con comodidad y tranquilidad.  </a:t>
            </a:r>
            <a:endParaRPr lang="es-EC" sz="3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s-EC" sz="3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C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9552" y="548680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48680"/>
            <a:ext cx="1630487" cy="198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s-EC" sz="2000" dirty="0" smtClean="0">
              <a:latin typeface="Cambria" pitchFamily="18" charset="0"/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s-ES" sz="3200" b="1" smtClean="0">
                <a:solidFill>
                  <a:schemeClr val="accent2">
                    <a:lumMod val="50000"/>
                  </a:schemeClr>
                </a:solidFill>
              </a:rPr>
              <a:t>Se debe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tomar en cuenta el medio donde se desarrolle el robot o donde se movilice, ya que los sensores son muy sensibles a la luz y eso impediría el fácil movimiento del robot, esto hace referencia a los objetos que el robot esquivaría.</a:t>
            </a:r>
          </a:p>
          <a:p>
            <a:pPr marL="457200" lvl="0" indent="-457200" algn="just">
              <a:buFont typeface="Wingdings" pitchFamily="2" charset="2"/>
              <a:buChar char="q"/>
            </a:pPr>
            <a:endParaRPr lang="es-E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Es importante tener claro que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s-EC" sz="3200" b="1" dirty="0" err="1" smtClean="0">
                <a:solidFill>
                  <a:schemeClr val="accent2">
                    <a:lumMod val="50000"/>
                  </a:schemeClr>
                </a:solidFill>
              </a:rPr>
              <a:t>Pololu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solo cuenta con 2 sensores frontales es decir se complicaría el movimiento al retroceder ya que primero debería dar el giro y luego el 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movimiento, ya que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no cuenta con un 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sensor en la parte de atrás, es decir es preferible un lugar sin muchos obstáculos en la parte posterior.</a:t>
            </a:r>
            <a:endParaRPr lang="es-EC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endParaRPr lang="es-E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velocidad a la que el robot se mueve debido a que los sensores necesitan un tiempo para cambiar su valor en la curva, el ADC haga la conversión y siga las ordenes del 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algoritmo.</a:t>
            </a:r>
          </a:p>
          <a:p>
            <a:endParaRPr lang="es-EC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691680" y="476672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2280642" cy="166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55000" lnSpcReduction="20000"/>
          </a:bodyPr>
          <a:lstStyle/>
          <a:p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1).-    Página </a:t>
            </a:r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donde se describe al pololu 3pi: partes, funciones, precios y guías que ayudaran a programar el robot pololu 3pi.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</a:t>
            </a:r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://www.pololu.com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consulta: 25/04/11</a:t>
            </a:r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2).-      Guía </a:t>
            </a:r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usuario del robot pololu el cual da pautas para verificar el pololu </a:t>
            </a:r>
            <a:r>
              <a:rPr lang="es-ES" sz="2300" dirty="0" err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</a:t>
            </a:r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como el de </a:t>
            </a:r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  instalar </a:t>
            </a:r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 y drives que se usen para la programación del robot,                                                     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www.pololu.com/file/0J137/Pololu3piRobotGuiaUsuario.pdf</a:t>
            </a:r>
          </a:p>
          <a:p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consulta: 25/04/11.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3).- Descripción </a:t>
            </a:r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especificaciones breves del módulo Orangután, http://</a:t>
            </a:r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www.pololu.com/catalog/product/1227/specs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consulta: 25/04/11.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23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4).-     Recursos </a:t>
            </a:r>
            <a:r>
              <a:rPr lang="es-E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para la utilización de las librerías, programadores para el pololu 3 pi, http://www.pololu.com/catalog/product/1227/resources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 de consulta: 27/04/11.</a:t>
            </a:r>
            <a:endParaRPr lang="es-EC" sz="23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247328" y="556672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1962" y="375063"/>
            <a:ext cx="2071886" cy="134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243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4" y="1772816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ATENCION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829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3284984"/>
            <a:ext cx="6768752" cy="1359036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solidFill>
                  <a:schemeClr val="bg2"/>
                </a:solidFill>
              </a:rPr>
              <a:t> </a:t>
            </a:r>
            <a:r>
              <a:rPr lang="es-EC" sz="2800" b="1" dirty="0">
                <a:solidFill>
                  <a:schemeClr val="bg2"/>
                </a:solidFill>
                <a:effectLst/>
              </a:rPr>
              <a:t>Control de Robot Pololu con sensores de distancia para mantener equidistancia a referencia móvil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71264" y="404664"/>
            <a:ext cx="8077200" cy="928112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1"/>
                </a:solidFill>
              </a:rPr>
              <a:t> SEMINARIO DE GRADUACION</a:t>
            </a:r>
            <a:endParaRPr lang="es-EC" sz="4000" b="1" dirty="0">
              <a:solidFill>
                <a:schemeClr val="accent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479715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>
                <a:solidFill>
                  <a:schemeClr val="bg2"/>
                </a:solidFill>
              </a:rPr>
              <a:t>Integrantes:</a:t>
            </a:r>
          </a:p>
          <a:p>
            <a:r>
              <a:rPr lang="es-EC" sz="2400" b="1" dirty="0" smtClean="0">
                <a:solidFill>
                  <a:schemeClr val="bg2"/>
                </a:solidFill>
              </a:rPr>
              <a:t>Jessica Saavedra Castro</a:t>
            </a:r>
          </a:p>
          <a:p>
            <a:r>
              <a:rPr lang="es-EC" sz="2400" b="1" dirty="0" smtClean="0">
                <a:solidFill>
                  <a:schemeClr val="bg2"/>
                </a:solidFill>
              </a:rPr>
              <a:t>José Luis Chávez Aguilar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7221" y="1556792"/>
            <a:ext cx="1458875" cy="1453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0 Imagen" descr="imagesCATD3T7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6176" y="4509120"/>
            <a:ext cx="2409825" cy="18954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4510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692696"/>
            <a:ext cx="5311562" cy="808038"/>
          </a:xfrm>
        </p:spPr>
        <p:txBody>
          <a:bodyPr>
            <a:normAutofit/>
          </a:bodyPr>
          <a:lstStyle/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+mn-lt"/>
              </a:rPr>
              <a:t>OBJETIVOS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7416824" cy="3841375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Aprender a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utilizar 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y manipular de manera sencilla </a:t>
            </a:r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las rutinas </a:t>
            </a: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</a:rPr>
              <a:t>de programación en la plataforma AVR Studio 4. </a:t>
            </a:r>
            <a:endParaRPr lang="es-EC" sz="20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endParaRPr lang="es-E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Diseño e implementación de un código óptimo para mantener equidistancia a referencia móvil.</a:t>
            </a:r>
          </a:p>
          <a:p>
            <a:pPr algn="just"/>
            <a:endParaRPr lang="es-E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Aprovechar todos los recursos que posee el POLOLU 3PI.</a:t>
            </a:r>
          </a:p>
          <a:p>
            <a:pPr algn="just"/>
            <a:endParaRPr lang="es-E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sz="2000" b="1" dirty="0" smtClean="0">
                <a:solidFill>
                  <a:schemeClr val="accent2">
                    <a:lumMod val="50000"/>
                  </a:schemeClr>
                </a:solidFill>
              </a:rPr>
              <a:t> Uso adecuado de los sensores de distancia de SHARP.</a:t>
            </a: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5311" y="476672"/>
            <a:ext cx="1232553" cy="1199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933056"/>
            <a:ext cx="2051720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LeftDown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1552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1" y="1981201"/>
            <a:ext cx="2790056" cy="583703"/>
          </a:xfrm>
        </p:spPr>
        <p:txBody>
          <a:bodyPr/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ROBOT POLOLU 3PI</a:t>
            </a:r>
          </a:p>
          <a:p>
            <a:pPr>
              <a:buNone/>
            </a:pPr>
            <a:endParaRPr lang="es-EC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2780928"/>
            <a:ext cx="3329851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672" cy="808038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+mn-lt"/>
              </a:rPr>
              <a:t>HARDWARE DEL PROYECTO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+mn-lt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32344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4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536504" cy="407517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pilas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AAA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2 Motores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que trabajan a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9.25V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5 sensores IR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1 pantalla LCD de 8x2 caracteres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 1 alarma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3 botones.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Conector ISP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Entre otros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620688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POLOLU 3PI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1192907" cy="1292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4641" t="12201" r="5901" b="12200"/>
          <a:stretch>
            <a:fillRect/>
          </a:stretch>
        </p:blipFill>
        <p:spPr bwMode="auto">
          <a:xfrm>
            <a:off x="6516216" y="2204864"/>
            <a:ext cx="1704189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1872208" cy="1480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81128"/>
            <a:ext cx="1727160" cy="12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8911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700808"/>
            <a:ext cx="4176464" cy="4464496"/>
          </a:xfrm>
        </p:spPr>
        <p:txBody>
          <a:bodyPr>
            <a:normAutofit fontScale="92500"/>
          </a:bodyPr>
          <a:lstStyle/>
          <a:p>
            <a:pPr algn="just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Determinar la aplicación ejecutada por el Robot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Pololu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3pi a desarrollar para este proyecto</a:t>
            </a:r>
          </a:p>
          <a:p>
            <a:pPr algn="just">
              <a:buNone/>
            </a:pPr>
            <a:endParaRPr lang="es-E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Control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de un robot Pololu con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s-ES" b="1" dirty="0" err="1" smtClean="0">
                <a:solidFill>
                  <a:schemeClr val="accent2">
                    <a:lumMod val="50000"/>
                  </a:schemeClr>
                </a:solidFill>
              </a:rPr>
              <a:t>microcontrolador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 ATmega328p</a:t>
            </a:r>
          </a:p>
          <a:p>
            <a:pPr>
              <a:buNone/>
            </a:pP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El funcionamiento del sistema se basa principalmente en las señales analógicas enviadas por los sensores</a:t>
            </a:r>
          </a:p>
          <a:p>
            <a:pPr algn="just"/>
            <a:endParaRPr lang="es-EC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187624" y="460722"/>
            <a:ext cx="6624736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C" sz="4000" b="1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ea typeface="+mj-ea"/>
                <a:cs typeface="+mj-cs"/>
              </a:rPr>
              <a:t>DESCRIPCION DEL PROYECTO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5148064" y="1988840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Flecha derecha"/>
          <p:cNvSpPr/>
          <p:nvPr/>
        </p:nvSpPr>
        <p:spPr>
          <a:xfrm>
            <a:off x="5220072" y="357301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Flecha derecha"/>
          <p:cNvSpPr/>
          <p:nvPr/>
        </p:nvSpPr>
        <p:spPr>
          <a:xfrm>
            <a:off x="5148064" y="5013176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2 Imagen" descr="0J1126.3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56176" y="4566210"/>
            <a:ext cx="1767734" cy="15990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397175"/>
            <a:ext cx="1812557" cy="895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1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56792"/>
            <a:ext cx="872480" cy="108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11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556792"/>
            <a:ext cx="1224136" cy="10801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 descr="0J1126.3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360040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672" cy="808038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+mn-lt"/>
              </a:rPr>
              <a:t>HARDWARE DEL PROYECTO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+mn-lt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286000" y="1981201"/>
            <a:ext cx="3654151" cy="583703"/>
          </a:xfrm>
        </p:spPr>
        <p:txBody>
          <a:bodyPr>
            <a:normAutofit fontScale="92500"/>
          </a:bodyPr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SENSOR ANALÓGICO SHARP</a:t>
            </a:r>
          </a:p>
          <a:p>
            <a:pPr>
              <a:buNone/>
            </a:pPr>
            <a:endParaRPr lang="es-EC" dirty="0" smtClean="0"/>
          </a:p>
        </p:txBody>
      </p:sp>
    </p:spTree>
    <p:extLst>
      <p:ext uri="{BB962C8B-B14F-4D97-AF65-F5344CB8AC3E}">
        <p14:creationId xmlns:p14="http://schemas.microsoft.com/office/powerpoint/2010/main" val="36114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07517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s-EC" dirty="0" smtClean="0"/>
          </a:p>
          <a:p>
            <a:pPr marL="342900" indent="-342900" algn="just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Los  Sensores Sharp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GP2Y0A21YK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tienen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características como:  </a:t>
            </a:r>
            <a:endParaRPr lang="es-E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Rango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detección</a:t>
            </a:r>
            <a:endParaRPr lang="es-EC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La interfaz adaptable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Salida analógica solo puede conectarse a un convertidor de analógico a digital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Salida puede ser conectado a un comparador de umbral de detección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Los sensores de distancia Sharp son una opción popular para muchos proyectos que requieren mediciones precisas de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distancia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Sensor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infrarrojos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muy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económico</a:t>
            </a: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404664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SENSORES SHARP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C:\Users\jose luis\Desktop\PERIODO VACACIONAL 2011\P5230082.JPG"/>
          <p:cNvPicPr/>
          <p:nvPr/>
        </p:nvPicPr>
        <p:blipFill rotWithShape="1">
          <a:blip r:embed="rId2" cstate="print">
            <a:lum brigh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13110" r="27788" b="33695"/>
          <a:stretch/>
        </p:blipFill>
        <p:spPr bwMode="auto">
          <a:xfrm>
            <a:off x="3563889" y="1124745"/>
            <a:ext cx="1800200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949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Picture 3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35901" r="20562" b="12559"/>
          <a:stretch/>
        </p:blipFill>
        <p:spPr bwMode="auto">
          <a:xfrm>
            <a:off x="1667925" y="2276872"/>
            <a:ext cx="6360459" cy="3899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83568" y="988720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DIAGRAMA DE BLOQUES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8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>
            <a:spLocks noGrp="1"/>
          </p:cNvSpPr>
          <p:nvPr>
            <p:ph type="subTitle" idx="1"/>
          </p:nvPr>
        </p:nvSpPr>
        <p:spPr>
          <a:xfrm>
            <a:off x="683568" y="1268760"/>
            <a:ext cx="8077200" cy="928112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 smtClean="0">
                <a:solidFill>
                  <a:schemeClr val="accent1"/>
                </a:solidFill>
              </a:rPr>
              <a:t> </a:t>
            </a: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DIAGRAMA DE FLUJO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564904"/>
            <a:ext cx="2752725" cy="31756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0041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2051720" y="41101"/>
          <a:ext cx="5038725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Visio" r:id="rId3" imgW="7268566" imgH="9766706" progId="">
                  <p:embed/>
                </p:oleObj>
              </mc:Choice>
              <mc:Fallback>
                <p:oleObj name="Visio" r:id="rId3" imgW="7268566" imgH="976670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1101"/>
                        <a:ext cx="5038725" cy="677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7FD13B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571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073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/>
          <a:srcRect l="9971" t="33038" r="50975" b="19069"/>
          <a:stretch>
            <a:fillRect/>
          </a:stretch>
        </p:blipFill>
        <p:spPr bwMode="auto">
          <a:xfrm>
            <a:off x="571472" y="2000240"/>
            <a:ext cx="4429156" cy="3990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714348" y="642918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CURVA DE CONVERSION VOLTAGE ANALOGO VS DISTANCIA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286380" y="1857364"/>
          <a:ext cx="3357586" cy="4349753"/>
        </p:xfrm>
        <a:graphic>
          <a:graphicData uri="http://schemas.openxmlformats.org/drawingml/2006/table">
            <a:tbl>
              <a:tblPr/>
              <a:tblGrid>
                <a:gridCol w="1656100"/>
                <a:gridCol w="1701486"/>
              </a:tblGrid>
              <a:tr h="254808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Tabla de Conversión  (Cm - ADC)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728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Cm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ADC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204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307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409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Cambria"/>
                          <a:ea typeface="Calibri"/>
                          <a:cs typeface="Times New Roman"/>
                        </a:rPr>
                        <a:t>512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5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614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10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471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266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30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184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153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50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122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60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102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70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81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80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61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90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548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FFFFFF"/>
                          </a:solidFill>
                          <a:latin typeface="Cambria"/>
                          <a:ea typeface="Calibri"/>
                          <a:cs typeface="Times New Roman"/>
                        </a:rPr>
                        <a:t>100</a:t>
                      </a:r>
                      <a:endParaRPr lang="es-ES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000" dirty="0">
                          <a:latin typeface="Cambria"/>
                          <a:ea typeface="Calibri"/>
                          <a:cs typeface="Times New Roman"/>
                        </a:rPr>
                        <a:t>20</a:t>
                      </a:r>
                      <a:endParaRPr lang="es-E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928" marR="649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05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916832"/>
            <a:ext cx="6624736" cy="4752528"/>
          </a:xfrm>
        </p:spPr>
        <p:txBody>
          <a:bodyPr>
            <a:normAutofit fontScale="47500" lnSpcReduction="20000"/>
          </a:bodyPr>
          <a:lstStyle/>
          <a:p>
            <a:pPr marL="457200" lvl="0" indent="-457200" algn="just">
              <a:buFont typeface="Wingdings" pitchFamily="2" charset="2"/>
              <a:buChar char="q"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El proyecto realizado es un robot demostrativo el cual necesita mucho tiempo en su investigación, ya que es un ejemplar que contiene un sin numero de funciones, librerías y rutinas que sirven para mejorar su diseño y así convertirse en un producto de tipo comercial.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Se logro diseñar un sistema que no solo detecta objetos u obstáculos fijos sino que además obstáculos móviles, es decir por medio de programación al robot </a:t>
            </a:r>
            <a:r>
              <a:rPr lang="es-ES" sz="3700" b="1" dirty="0" err="1" smtClean="0">
                <a:solidFill>
                  <a:schemeClr val="accent2">
                    <a:lumMod val="50000"/>
                  </a:schemeClr>
                </a:solidFill>
              </a:rPr>
              <a:t>Pololu</a:t>
            </a: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 se realiza un código para mantener siempre una distancia de modo que en su recorrido no permita ningún tipo de colisión.</a:t>
            </a: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Se puede tomar a este prototipo como una base para futuros proyectos, similares en los cuales se puede mejorar la forma de detectar obstáculos y evitarlos usando nuevas tecnologías. Ya que este tipo de tecnología usada representa un auxiliar en cuanto a la prevención de accidentes, facilitando el desplazamiento de un sitio a otro con comodidad y tranquilidad.  </a:t>
            </a:r>
            <a:endParaRPr lang="es-EC" sz="3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0">
              <a:buNone/>
            </a:pPr>
            <a:r>
              <a:rPr lang="es-ES" sz="3700" b="1" dirty="0" smtClean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s-EC" sz="37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s-EC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39552" y="548680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548680"/>
            <a:ext cx="1630487" cy="198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65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05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s-EC" sz="2000" dirty="0" smtClean="0">
              <a:latin typeface="Cambria" pitchFamily="18" charset="0"/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</a:rPr>
              <a:t>Se debe tomar en cuenta el medio donde se desarrolle el robot o donde se movilice, ya que los sensores son muy sensibles a la luz y eso impediría el fácil movimiento del robot, esto hace referencia a los objetos que el robot esquivaría.</a:t>
            </a:r>
          </a:p>
          <a:p>
            <a:pPr marL="457200" lvl="0" indent="-457200" algn="just">
              <a:buFont typeface="Wingdings" pitchFamily="2" charset="2"/>
              <a:buChar char="q"/>
            </a:pPr>
            <a:endParaRPr lang="es-E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Es importante tener claro que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el </a:t>
            </a:r>
            <a:r>
              <a:rPr lang="es-EC" sz="3200" b="1" dirty="0" err="1" smtClean="0">
                <a:solidFill>
                  <a:schemeClr val="accent2">
                    <a:lumMod val="50000"/>
                  </a:schemeClr>
                </a:solidFill>
              </a:rPr>
              <a:t>Pololu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solo cuenta con 2 sensores frontales es decir se complicaría el movimiento al retroceder ya que primero debería dar el giro y luego el 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movimiento, ya que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no cuenta con un 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sensor en la parte de atrás, es decir es preferible un lugar sin muchos obstáculos en la parte posterior.</a:t>
            </a:r>
            <a:endParaRPr lang="es-EC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0" indent="-457200" algn="just">
              <a:buFont typeface="Wingdings" pitchFamily="2" charset="2"/>
              <a:buChar char="q"/>
            </a:pPr>
            <a:endParaRPr lang="es-ES" sz="32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L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a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velocidad a la que el robot se </a:t>
            </a:r>
            <a:r>
              <a:rPr lang="es-EC" sz="3200" b="1">
                <a:solidFill>
                  <a:schemeClr val="accent2">
                    <a:lumMod val="50000"/>
                  </a:schemeClr>
                </a:solidFill>
              </a:rPr>
              <a:t>mueve </a:t>
            </a:r>
            <a:r>
              <a:rPr lang="es-EC" sz="3200" b="1" smtClean="0">
                <a:solidFill>
                  <a:schemeClr val="accent2">
                    <a:lumMod val="50000"/>
                  </a:schemeClr>
                </a:solidFill>
              </a:rPr>
              <a:t>es debido </a:t>
            </a:r>
            <a:r>
              <a:rPr lang="es-EC" sz="3200" b="1" dirty="0">
                <a:solidFill>
                  <a:schemeClr val="accent2">
                    <a:lumMod val="50000"/>
                  </a:schemeClr>
                </a:solidFill>
              </a:rPr>
              <a:t>a que los sensores necesitan un tiempo para cambiar su valor en la curva, el ADC haga la conversión y siga las ordenes del </a:t>
            </a:r>
            <a:r>
              <a:rPr lang="es-EC" sz="3200" b="1" dirty="0" smtClean="0">
                <a:solidFill>
                  <a:schemeClr val="accent2">
                    <a:lumMod val="50000"/>
                  </a:schemeClr>
                </a:solidFill>
              </a:rPr>
              <a:t>algoritmo.</a:t>
            </a:r>
          </a:p>
          <a:p>
            <a:endParaRPr lang="es-EC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691680" y="476672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noProof="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RECOMENDACIONES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2280642" cy="166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969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>
          <a:xfrm>
            <a:off x="467544" y="1772816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ATENCION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36912"/>
            <a:ext cx="38290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79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1" y="1981201"/>
            <a:ext cx="2790056" cy="583703"/>
          </a:xfrm>
        </p:spPr>
        <p:txBody>
          <a:bodyPr/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ROBOT POLOLU 3PI</a:t>
            </a:r>
          </a:p>
          <a:p>
            <a:pPr>
              <a:buNone/>
            </a:pPr>
            <a:endParaRPr lang="es-EC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2780928"/>
            <a:ext cx="3329851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672" cy="808038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+mn-lt"/>
              </a:rPr>
              <a:t>HARDWARE DEL PROYECTO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+mn-lt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780928"/>
            <a:ext cx="3323446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844824"/>
            <a:ext cx="4536504" cy="4075176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4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pilas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AAA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2 Motores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que trabajan a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9.25V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5 sensores IR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1 pantalla LCD de 8x2 caracteres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 1 alarma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3 botones.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Conector ISP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Entre otros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620688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POLOLU 3PI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556792"/>
            <a:ext cx="1192907" cy="12929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l="4641" t="12201" r="5901" b="12200"/>
          <a:stretch>
            <a:fillRect/>
          </a:stretch>
        </p:blipFill>
        <p:spPr bwMode="auto">
          <a:xfrm>
            <a:off x="6516216" y="2204864"/>
            <a:ext cx="1704189" cy="14401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05064"/>
            <a:ext cx="1872208" cy="14800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581128"/>
            <a:ext cx="1727160" cy="12336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 descr="0J1126.300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5816" y="2708920"/>
            <a:ext cx="3600400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1619672" y="620688"/>
            <a:ext cx="6048672" cy="808038"/>
          </a:xfrm>
        </p:spPr>
        <p:txBody>
          <a:bodyPr>
            <a:normAutofit fontScale="90000"/>
          </a:bodyPr>
          <a:lstStyle/>
          <a:p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25500" dir="5400000" sy="-100000" algn="bl" rotWithShape="0"/>
                </a:effectLst>
                <a:latin typeface="+mn-lt"/>
              </a:rPr>
              <a:t>HARDWARE DEL PROYECTO</a:t>
            </a:r>
            <a:endParaRPr lang="es-EC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25500" dir="5400000" sy="-100000" algn="bl" rotWithShape="0"/>
              </a:effectLst>
              <a:latin typeface="+mn-lt"/>
            </a:endParaRPr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2286000" y="1981201"/>
            <a:ext cx="3654151" cy="583703"/>
          </a:xfrm>
        </p:spPr>
        <p:txBody>
          <a:bodyPr>
            <a:normAutofit fontScale="92500"/>
          </a:bodyPr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SENSOR ANALÓGICO SHARP</a:t>
            </a:r>
          </a:p>
          <a:p>
            <a:pPr>
              <a:buNone/>
            </a:pPr>
            <a:endParaRPr lang="es-EC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348880"/>
            <a:ext cx="8229600" cy="4075176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s-EC" dirty="0" smtClean="0"/>
          </a:p>
          <a:p>
            <a:pPr marL="342900" indent="-342900" algn="just">
              <a:buNone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Los  Sensores Sharp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GP2Y0A21YK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tienen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características como:  </a:t>
            </a:r>
            <a:endParaRPr lang="es-ES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Rango </a:t>
            </a:r>
            <a:r>
              <a:rPr lang="es-ES" b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detección</a:t>
            </a:r>
            <a:endParaRPr lang="es-EC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La interfaz adaptable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Salida analógica solo puede conectarse a un convertidor de analógico a digital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Salida puede ser conectado a un comparador de umbral de detección</a:t>
            </a:r>
          </a:p>
          <a:p>
            <a:pPr marL="342900" indent="-342900" algn="just">
              <a:buFont typeface="Wingdings" pitchFamily="2" charset="2"/>
              <a:buChar char="q"/>
            </a:pP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Los sensores de distancia Sharp son una opción popular para muchos proyectos que requieren mediciones precisas de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distancia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Sensor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infrarrojos </a:t>
            </a:r>
            <a:r>
              <a:rPr lang="es-EC" b="1" dirty="0">
                <a:solidFill>
                  <a:schemeClr val="accent2">
                    <a:lumMod val="50000"/>
                  </a:schemeClr>
                </a:solidFill>
              </a:rPr>
              <a:t>muy </a:t>
            </a:r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económico</a:t>
            </a:r>
            <a:endParaRPr lang="es-EC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467544" y="404664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lang="es-EC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CARACTERISTICAS SENSORES SHARP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C:\Users\jose luis\Desktop\PERIODO VACACIONAL 2011\P5230082.JPG"/>
          <p:cNvPicPr/>
          <p:nvPr/>
        </p:nvPicPr>
        <p:blipFill rotWithShape="1">
          <a:blip r:embed="rId2" cstate="print">
            <a:lum brigh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4" t="13110" r="27788" b="33695"/>
          <a:stretch/>
        </p:blipFill>
        <p:spPr bwMode="auto">
          <a:xfrm>
            <a:off x="3563889" y="1124745"/>
            <a:ext cx="1800200" cy="15121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7" name="Picture 3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68" t="35901" r="20562" b="12559"/>
          <a:stretch/>
        </p:blipFill>
        <p:spPr bwMode="auto">
          <a:xfrm>
            <a:off x="1667925" y="2276872"/>
            <a:ext cx="6360459" cy="38996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683568" y="988720"/>
            <a:ext cx="8077200" cy="92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Tx/>
              <a:tabLst/>
              <a:defRPr/>
            </a:pP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C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DIAGRAMA DE BLOQUES</a:t>
            </a:r>
            <a:endParaRPr kumimoji="0" lang="es-EC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onlight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oonlight">
      <a:maj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ndara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lumMod val="90000"/>
              </a:schemeClr>
            </a:gs>
            <a:gs pos="30000">
              <a:schemeClr val="phClr">
                <a:lumMod val="75000"/>
              </a:schemeClr>
            </a:gs>
            <a:gs pos="100000">
              <a:schemeClr val="phClr">
                <a:lumMod val="10000"/>
              </a:schemeClr>
            </a:gs>
          </a:gsLst>
          <a:path path="rect">
            <a:fillToRect l="100000" t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Theme_Moonlight_theme</Template>
  <TotalTime>5272</TotalTime>
  <Words>2175</Words>
  <Application>Microsoft Office PowerPoint</Application>
  <PresentationFormat>Presentación en pantalla (4:3)</PresentationFormat>
  <Paragraphs>434</Paragraphs>
  <Slides>48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0" baseType="lpstr">
      <vt:lpstr>Moonlight</vt:lpstr>
      <vt:lpstr>Visio</vt:lpstr>
      <vt:lpstr> Control de Robot Pololu con sensores de distancia para mantener equidistancia a referencia móvil</vt:lpstr>
      <vt:lpstr>OBJETIVOS</vt:lpstr>
      <vt:lpstr>INTRODUCCIÓN</vt:lpstr>
      <vt:lpstr>Presentación de PowerPoint</vt:lpstr>
      <vt:lpstr>HARDWARE DEL PROYECTO</vt:lpstr>
      <vt:lpstr>Presentación de PowerPoint</vt:lpstr>
      <vt:lpstr>HARDWARE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Control de Robot Pololu con sensores de distancia para mantener equidistancia a referencia móvil</vt:lpstr>
      <vt:lpstr>OBJETIVOS</vt:lpstr>
      <vt:lpstr>HARDWARE DEL PROYECTO</vt:lpstr>
      <vt:lpstr>Presentación de PowerPoint</vt:lpstr>
      <vt:lpstr>HARDWARE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Uso del sensor analógico Sharp en interfaz con el robot POLOLU 3pi en optimización para rutinas para evitar colisiones</dc:title>
  <dc:creator>PCDJ</dc:creator>
  <cp:lastModifiedBy>jose luis</cp:lastModifiedBy>
  <cp:revision>128</cp:revision>
  <dcterms:created xsi:type="dcterms:W3CDTF">2011-02-24T19:16:19Z</dcterms:created>
  <dcterms:modified xsi:type="dcterms:W3CDTF">2011-06-27T16:42:16Z</dcterms:modified>
</cp:coreProperties>
</file>