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4"/>
  </p:notesMasterIdLst>
  <p:sldIdLst>
    <p:sldId id="256" r:id="rId2"/>
    <p:sldId id="284" r:id="rId3"/>
    <p:sldId id="257" r:id="rId4"/>
    <p:sldId id="295" r:id="rId5"/>
    <p:sldId id="296" r:id="rId6"/>
    <p:sldId id="297" r:id="rId7"/>
    <p:sldId id="298" r:id="rId8"/>
    <p:sldId id="299" r:id="rId9"/>
    <p:sldId id="303" r:id="rId10"/>
    <p:sldId id="304" r:id="rId11"/>
    <p:sldId id="301" r:id="rId12"/>
    <p:sldId id="266" r:id="rId13"/>
    <p:sldId id="307" r:id="rId14"/>
    <p:sldId id="269" r:id="rId15"/>
    <p:sldId id="292" r:id="rId16"/>
    <p:sldId id="270" r:id="rId17"/>
    <p:sldId id="308" r:id="rId18"/>
    <p:sldId id="309" r:id="rId19"/>
    <p:sldId id="310" r:id="rId20"/>
    <p:sldId id="311" r:id="rId21"/>
    <p:sldId id="312" r:id="rId22"/>
    <p:sldId id="313" r:id="rId23"/>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709" autoAdjust="0"/>
  </p:normalViewPr>
  <p:slideViewPr>
    <p:cSldViewPr>
      <p:cViewPr>
        <p:scale>
          <a:sx n="73" d="100"/>
          <a:sy n="73" d="100"/>
        </p:scale>
        <p:origin x="-1080" y="-36"/>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F1A1589-7D61-4E7C-B8A4-668133D6E092}" type="datetimeFigureOut">
              <a:rPr lang="es-EC"/>
              <a:pPr>
                <a:defRPr/>
              </a:pPr>
              <a:t>25/06/2010</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C3DC6D-1F49-4B03-93C6-5B2C52A28681}"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84F6D8-F620-4FB6-A1EA-3285B8F0A1AF}" type="slidenum">
              <a:rPr lang="es-EC"/>
              <a:pPr fontAlgn="base">
                <a:spcBef>
                  <a:spcPct val="0"/>
                </a:spcBef>
                <a:spcAft>
                  <a:spcPct val="0"/>
                </a:spcAft>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BF659D-DC3A-46F0-94D4-990717EC0E62}" type="slidenum">
              <a:rPr lang="es-EC"/>
              <a:pPr fontAlgn="base">
                <a:spcBef>
                  <a:spcPct val="0"/>
                </a:spcBef>
                <a:spcAft>
                  <a:spcPct val="0"/>
                </a:spcAft>
              </a:pPr>
              <a:t>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F2A609-1F18-4E8F-9B0B-6DA73605B32E}" type="slidenum">
              <a:rPr lang="es-EC"/>
              <a:pPr fontAlgn="base">
                <a:spcBef>
                  <a:spcPct val="0"/>
                </a:spcBef>
                <a:spcAft>
                  <a:spcPct val="0"/>
                </a:spcAft>
              </a:pPr>
              <a:t>12</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6A9A53-83DA-4794-9183-6CC14699A65E}" type="slidenum">
              <a:rPr lang="es-EC"/>
              <a:pPr fontAlgn="base">
                <a:spcBef>
                  <a:spcPct val="0"/>
                </a:spcBef>
                <a:spcAft>
                  <a:spcPct val="0"/>
                </a:spcAft>
              </a:pPr>
              <a:t>14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46EEE-8B1C-4F13-B59D-12A9C8D59102}" type="slidenum">
              <a:rPr lang="es-EC"/>
              <a:pPr fontAlgn="base">
                <a:spcBef>
                  <a:spcPct val="0"/>
                </a:spcBef>
                <a:spcAft>
                  <a:spcPct val="0"/>
                </a:spcAft>
              </a:pPr>
              <a:t>15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09279A-47D1-4FE6-B1A2-00698BFD61B5}" type="slidenum">
              <a:rPr lang="es-EC"/>
              <a:pPr fontAlgn="base">
                <a:spcBef>
                  <a:spcPct val="0"/>
                </a:spcBef>
                <a:spcAft>
                  <a:spcPct val="0"/>
                </a:spcAft>
              </a:pPr>
              <a:t>16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fld id="{A0DB6C9A-1166-472D-9355-2793005FF507}" type="datetimeFigureOut">
              <a:rPr lang="es-EC" smtClean="0"/>
              <a:pPr>
                <a:defRPr/>
              </a:pPr>
              <a:t>25/06/2010</a:t>
            </a:fld>
            <a:endParaRPr lang="es-EC"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4F774255-534B-4580-9205-7451F1F21E3B}" type="slidenum">
              <a:rPr lang="es-EC" smtClean="0"/>
              <a:pPr>
                <a:defRPr/>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A2CFB1B4-C16E-454F-9B20-B19635018135}" type="datetimeFigureOut">
              <a:rPr lang="es-EC" smtClean="0"/>
              <a:pPr>
                <a:defRPr/>
              </a:pPr>
              <a:t>25/06/2010</a:t>
            </a:fld>
            <a:endParaRPr lang="es-EC" dirty="0"/>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9EB85A2F-E5B1-4A32-AB02-06F4DC896171}" type="slidenum">
              <a:rPr lang="es-EC" smtClean="0"/>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8428599B-00D4-4F05-AB56-96AD9D86BD19}" type="datetimeFigureOut">
              <a:rPr lang="es-EC" smtClean="0"/>
              <a:pPr>
                <a:defRPr/>
              </a:pPr>
              <a:t>25/06/2010</a:t>
            </a:fld>
            <a:endParaRPr lang="es-EC" dirty="0"/>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8D6AEDF8-5EA2-4708-8586-B716A403A470}" type="slidenum">
              <a:rPr lang="es-EC" smtClean="0"/>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DE90C73E-E8F3-440B-8784-4FB5F5AA7882}" type="datetimeFigureOut">
              <a:rPr lang="es-EC" smtClean="0"/>
              <a:pPr>
                <a:defRPr/>
              </a:pPr>
              <a:t>25/06/2010</a:t>
            </a:fld>
            <a:endParaRPr lang="es-EC" dirty="0"/>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0AD76151-BDCD-498D-9AA9-DE92167BC5A3}" type="slidenum">
              <a:rPr lang="es-EC" smtClean="0"/>
              <a:pPr>
                <a:defRPr/>
              </a:pPr>
              <a:t>‹Nº›</a:t>
            </a:fld>
            <a:endParaRPr lang="es-EC"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CC66B3DA-89D9-4F3B-A000-164C208A96E1}" type="datetimeFigureOut">
              <a:rPr lang="es-EC" smtClean="0"/>
              <a:pPr>
                <a:defRPr/>
              </a:pPr>
              <a:t>25/06/2010</a:t>
            </a:fld>
            <a:endParaRPr lang="es-EC" dirty="0"/>
          </a:p>
        </p:txBody>
      </p:sp>
      <p:sp>
        <p:nvSpPr>
          <p:cNvPr id="5" name="4 Marcador de pie de página"/>
          <p:cNvSpPr>
            <a:spLocks noGrp="1"/>
          </p:cNvSpPr>
          <p:nvPr>
            <p:ph type="ftr" sz="quarter" idx="11"/>
          </p:nvPr>
        </p:nvSpPr>
        <p:spPr/>
        <p:txBody>
          <a:bodyPr/>
          <a:lstStyle>
            <a:extLst/>
          </a:lstStyle>
          <a:p>
            <a:pPr>
              <a:defRPr/>
            </a:pPr>
            <a:endParaRPr lang="es-EC"/>
          </a:p>
        </p:txBody>
      </p:sp>
      <p:sp>
        <p:nvSpPr>
          <p:cNvPr id="6" name="5 Marcador de número de diapositiva"/>
          <p:cNvSpPr>
            <a:spLocks noGrp="1"/>
          </p:cNvSpPr>
          <p:nvPr>
            <p:ph type="sldNum" sz="quarter" idx="12"/>
          </p:nvPr>
        </p:nvSpPr>
        <p:spPr/>
        <p:txBody>
          <a:bodyPr/>
          <a:lstStyle>
            <a:extLst/>
          </a:lstStyle>
          <a:p>
            <a:pPr>
              <a:defRPr/>
            </a:pPr>
            <a:fld id="{31F8AA0F-F300-44C9-B880-FE3979C79C4D}" type="slidenum">
              <a:rPr lang="es-EC" smtClean="0"/>
              <a:pPr>
                <a:defRPr/>
              </a:pPr>
              <a:t>‹Nº›</a:t>
            </a:fld>
            <a:endParaRPr lang="es-EC"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7E820908-0705-4243-97CF-54D90D4518D6}" type="datetimeFigureOut">
              <a:rPr lang="es-EC" smtClean="0"/>
              <a:pPr>
                <a:defRPr/>
              </a:pPr>
              <a:t>25/06/2010</a:t>
            </a:fld>
            <a:endParaRPr lang="es-EC" dirty="0"/>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0D9D11C5-EF49-446E-937A-5D92D858B440}" type="slidenum">
              <a:rPr lang="es-EC" smtClean="0"/>
              <a:pPr>
                <a:defRPr/>
              </a:pPr>
              <a:t>‹Nº›</a:t>
            </a:fld>
            <a:endParaRPr lang="es-EC"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ED24C6AF-AA19-4415-8425-EA82B7D26DBF}" type="datetimeFigureOut">
              <a:rPr lang="es-EC" smtClean="0"/>
              <a:pPr>
                <a:defRPr/>
              </a:pPr>
              <a:t>25/06/2010</a:t>
            </a:fld>
            <a:endParaRPr lang="es-EC" dirty="0"/>
          </a:p>
        </p:txBody>
      </p:sp>
      <p:sp>
        <p:nvSpPr>
          <p:cNvPr id="8" name="7 Marcador de pie de página"/>
          <p:cNvSpPr>
            <a:spLocks noGrp="1"/>
          </p:cNvSpPr>
          <p:nvPr>
            <p:ph type="ftr" sz="quarter" idx="11"/>
          </p:nvPr>
        </p:nvSpPr>
        <p:spPr/>
        <p:txBody>
          <a:bodyPr/>
          <a:lstStyle>
            <a:extLst/>
          </a:lstStyle>
          <a:p>
            <a:pPr>
              <a:defRPr/>
            </a:pPr>
            <a:endParaRPr lang="es-EC"/>
          </a:p>
        </p:txBody>
      </p:sp>
      <p:sp>
        <p:nvSpPr>
          <p:cNvPr id="9" name="8 Marcador de número de diapositiva"/>
          <p:cNvSpPr>
            <a:spLocks noGrp="1"/>
          </p:cNvSpPr>
          <p:nvPr>
            <p:ph type="sldNum" sz="quarter" idx="12"/>
          </p:nvPr>
        </p:nvSpPr>
        <p:spPr/>
        <p:txBody>
          <a:bodyPr/>
          <a:lstStyle>
            <a:extLst/>
          </a:lstStyle>
          <a:p>
            <a:pPr>
              <a:defRPr/>
            </a:pPr>
            <a:fld id="{DF73CDE0-C5E9-488F-9A29-B3E0D377AB0C}" type="slidenum">
              <a:rPr lang="es-EC" smtClean="0"/>
              <a:pPr>
                <a:defRPr/>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a:defRPr/>
            </a:pPr>
            <a:fld id="{84B5572A-562F-480C-8CC7-C952A12E1F9E}" type="datetimeFigureOut">
              <a:rPr lang="es-EC" smtClean="0"/>
              <a:pPr>
                <a:defRPr/>
              </a:pPr>
              <a:t>25/06/2010</a:t>
            </a:fld>
            <a:endParaRPr lang="es-EC" dirty="0"/>
          </a:p>
        </p:txBody>
      </p:sp>
      <p:sp>
        <p:nvSpPr>
          <p:cNvPr id="4" name="3 Marcador de pie de página"/>
          <p:cNvSpPr>
            <a:spLocks noGrp="1"/>
          </p:cNvSpPr>
          <p:nvPr>
            <p:ph type="ftr" sz="quarter" idx="11"/>
          </p:nvPr>
        </p:nvSpPr>
        <p:spPr/>
        <p:txBody>
          <a:bodyPr/>
          <a:lstStyle>
            <a:extLst/>
          </a:lstStyle>
          <a:p>
            <a:pPr>
              <a:defRPr/>
            </a:pPr>
            <a:endParaRPr lang="es-EC"/>
          </a:p>
        </p:txBody>
      </p:sp>
      <p:sp>
        <p:nvSpPr>
          <p:cNvPr id="5" name="4 Marcador de número de diapositiva"/>
          <p:cNvSpPr>
            <a:spLocks noGrp="1"/>
          </p:cNvSpPr>
          <p:nvPr>
            <p:ph type="sldNum" sz="quarter" idx="12"/>
          </p:nvPr>
        </p:nvSpPr>
        <p:spPr/>
        <p:txBody>
          <a:bodyPr/>
          <a:lstStyle>
            <a:extLst/>
          </a:lstStyle>
          <a:p>
            <a:pPr>
              <a:defRPr/>
            </a:pPr>
            <a:fld id="{84223726-D06D-4C7B-8874-6BA9488BF3AF}" type="slidenum">
              <a:rPr lang="es-EC" smtClean="0"/>
              <a:pPr>
                <a:defRPr/>
              </a:pPr>
              <a:t>‹Nº›</a:t>
            </a:fld>
            <a:endParaRPr lang="es-EC"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fld id="{7BB6E6B4-1700-4771-9913-C19584F3F34E}" type="datetimeFigureOut">
              <a:rPr lang="es-EC" smtClean="0"/>
              <a:pPr>
                <a:defRPr/>
              </a:pPr>
              <a:t>25/06/2010</a:t>
            </a:fld>
            <a:endParaRPr lang="es-EC" dirty="0"/>
          </a:p>
        </p:txBody>
      </p:sp>
      <p:sp>
        <p:nvSpPr>
          <p:cNvPr id="3" name="2 Marcador de pie de página"/>
          <p:cNvSpPr>
            <a:spLocks noGrp="1"/>
          </p:cNvSpPr>
          <p:nvPr>
            <p:ph type="ftr" sz="quarter" idx="11"/>
          </p:nvPr>
        </p:nvSpPr>
        <p:spPr/>
        <p:txBody>
          <a:bodyPr/>
          <a:lstStyle>
            <a:extLst/>
          </a:lstStyle>
          <a:p>
            <a:pPr>
              <a:defRPr/>
            </a:pPr>
            <a:endParaRPr lang="es-EC"/>
          </a:p>
        </p:txBody>
      </p:sp>
      <p:sp>
        <p:nvSpPr>
          <p:cNvPr id="4" name="3 Marcador de número de diapositiva"/>
          <p:cNvSpPr>
            <a:spLocks noGrp="1"/>
          </p:cNvSpPr>
          <p:nvPr>
            <p:ph type="sldNum" sz="quarter" idx="12"/>
          </p:nvPr>
        </p:nvSpPr>
        <p:spPr/>
        <p:txBody>
          <a:bodyPr/>
          <a:lstStyle>
            <a:extLst/>
          </a:lstStyle>
          <a:p>
            <a:pPr>
              <a:defRPr/>
            </a:pPr>
            <a:fld id="{81083146-09C7-463A-9059-655671C1551E}" type="slidenum">
              <a:rPr lang="es-EC" smtClean="0"/>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a:defRPr/>
            </a:pPr>
            <a:fld id="{4E36D8CF-AE78-49BB-AFDB-A87F0AE0FCC0}" type="datetimeFigureOut">
              <a:rPr lang="es-EC" smtClean="0"/>
              <a:pPr>
                <a:defRPr/>
              </a:pPr>
              <a:t>25/06/2010</a:t>
            </a:fld>
            <a:endParaRPr lang="es-EC" dirty="0"/>
          </a:p>
        </p:txBody>
      </p:sp>
      <p:sp>
        <p:nvSpPr>
          <p:cNvPr id="6" name="5 Marcador de pie de página"/>
          <p:cNvSpPr>
            <a:spLocks noGrp="1"/>
          </p:cNvSpPr>
          <p:nvPr>
            <p:ph type="ftr" sz="quarter" idx="11"/>
          </p:nvPr>
        </p:nvSpPr>
        <p:spPr/>
        <p:txBody>
          <a:bodyPr/>
          <a:lstStyle>
            <a:extLst/>
          </a:lstStyle>
          <a:p>
            <a:pPr>
              <a:defRPr/>
            </a:pPr>
            <a:endParaRPr lang="es-EC"/>
          </a:p>
        </p:txBody>
      </p:sp>
      <p:sp>
        <p:nvSpPr>
          <p:cNvPr id="7" name="6 Marcador de número de diapositiva"/>
          <p:cNvSpPr>
            <a:spLocks noGrp="1"/>
          </p:cNvSpPr>
          <p:nvPr>
            <p:ph type="sldNum" sz="quarter" idx="12"/>
          </p:nvPr>
        </p:nvSpPr>
        <p:spPr/>
        <p:txBody>
          <a:bodyPr/>
          <a:lstStyle>
            <a:extLst/>
          </a:lstStyle>
          <a:p>
            <a:pPr>
              <a:defRPr/>
            </a:pPr>
            <a:fld id="{13BA8585-5853-4C64-85C6-42ACC92527F9}" type="slidenum">
              <a:rPr lang="es-EC" smtClean="0"/>
              <a:pPr>
                <a:defRPr/>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a:defRPr/>
            </a:pPr>
            <a:fld id="{0C778D8D-B10A-42A5-8661-3D9BC9F2E26B}" type="datetimeFigureOut">
              <a:rPr lang="es-EC" smtClean="0"/>
              <a:pPr>
                <a:defRPr/>
              </a:pPr>
              <a:t>25/06/2010</a:t>
            </a:fld>
            <a:endParaRPr lang="es-EC"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a:defRPr/>
            </a:pPr>
            <a:fld id="{ED185917-D74E-47AE-98F2-D5769002DED8}" type="slidenum">
              <a:rPr lang="es-EC" smtClean="0"/>
              <a:pPr>
                <a:defRPr/>
              </a:pPr>
              <a:t>‹Nº›</a:t>
            </a:fld>
            <a:endParaRPr lang="es-EC"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37C9B947-5C59-442F-A30C-124A71F03061}" type="datetimeFigureOut">
              <a:rPr lang="es-EC" smtClean="0"/>
              <a:pPr>
                <a:defRPr/>
              </a:pPr>
              <a:t>25/06/2010</a:t>
            </a:fld>
            <a:endParaRPr lang="es-EC"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0947A3A-F79F-40C1-B47D-EB899F287533}" type="slidenum">
              <a:rPr lang="es-EC" smtClean="0"/>
              <a:pPr>
                <a:defRPr/>
              </a:pPr>
              <a:t>‹Nº›</a:t>
            </a:fld>
            <a:endParaRPr lang="es-EC"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648" cy="2271714"/>
          </a:xfrm>
        </p:spPr>
        <p:txBody>
          <a:bodyPr>
            <a:noAutofit/>
          </a:bodyPr>
          <a:lstStyle/>
          <a:p>
            <a:r>
              <a:rPr lang="es-EC" sz="2800" dirty="0" smtClean="0"/>
              <a:t>“Aplicaciones de un acelerómetro para la medición de inclinaciones horizontales y verticales utilizando </a:t>
            </a:r>
            <a:r>
              <a:rPr lang="es-EC" sz="2800" dirty="0" err="1" smtClean="0"/>
              <a:t>microcontroladores</a:t>
            </a:r>
            <a:r>
              <a:rPr lang="es-EC" sz="2800" dirty="0" smtClean="0"/>
              <a:t> avanzados y comunicación serial </a:t>
            </a:r>
            <a:r>
              <a:rPr lang="es-EC" sz="2800" dirty="0" err="1" smtClean="0"/>
              <a:t>datalogger</a:t>
            </a:r>
            <a:r>
              <a:rPr lang="es-EC" sz="2800" dirty="0" smtClean="0"/>
              <a:t> e interfaz gráfica. Fuente de energía 4 pilas recargables”</a:t>
            </a:r>
            <a:endParaRPr lang="es-ES" sz="2800" dirty="0"/>
          </a:p>
        </p:txBody>
      </p:sp>
      <p:sp>
        <p:nvSpPr>
          <p:cNvPr id="3" name="2 Subtítulo"/>
          <p:cNvSpPr>
            <a:spLocks noGrp="1"/>
          </p:cNvSpPr>
          <p:nvPr>
            <p:ph type="subTitle" idx="1"/>
          </p:nvPr>
        </p:nvSpPr>
        <p:spPr>
          <a:xfrm>
            <a:off x="571500" y="4500563"/>
            <a:ext cx="7854950" cy="1752600"/>
          </a:xfrm>
        </p:spPr>
        <p:txBody>
          <a:bodyPr>
            <a:normAutofit/>
          </a:bodyPr>
          <a:lstStyle/>
          <a:p>
            <a:pPr marR="0">
              <a:lnSpc>
                <a:spcPct val="90000"/>
              </a:lnSpc>
            </a:pPr>
            <a:endParaRPr lang="es-EC" sz="2200" dirty="0" smtClean="0"/>
          </a:p>
          <a:p>
            <a:pPr marR="0">
              <a:lnSpc>
                <a:spcPct val="90000"/>
              </a:lnSpc>
            </a:pPr>
            <a:endParaRPr lang="es-EC" sz="2200" dirty="0" smtClean="0"/>
          </a:p>
          <a:p>
            <a:pPr marR="0">
              <a:lnSpc>
                <a:spcPct val="90000"/>
              </a:lnSpc>
            </a:pPr>
            <a:r>
              <a:rPr lang="es-EC" dirty="0" smtClean="0"/>
              <a:t>Luis Brito</a:t>
            </a:r>
            <a:endParaRPr lang="es-ES" dirty="0" smtClean="0"/>
          </a:p>
          <a:p>
            <a:pPr marR="0">
              <a:lnSpc>
                <a:spcPct val="90000"/>
              </a:lnSpc>
            </a:pPr>
            <a:r>
              <a:rPr lang="es-EC" dirty="0" smtClean="0"/>
              <a:t>Nelson </a:t>
            </a:r>
            <a:r>
              <a:rPr lang="es-EC" dirty="0" err="1" smtClean="0"/>
              <a:t>Quizhpe</a:t>
            </a:r>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buNone/>
            </a:pPr>
            <a:r>
              <a:rPr lang="es-EC" dirty="0" smtClean="0"/>
              <a:t>	El sensor mide la inclinación del objeto al cual esta sujeto, el sensor manda señales PWM (anchos de pulso), según la inclinación del sensor varía el ancho de pulso</a:t>
            </a:r>
          </a:p>
        </p:txBody>
      </p:sp>
      <p:sp>
        <p:nvSpPr>
          <p:cNvPr id="3" name="2 Título"/>
          <p:cNvSpPr>
            <a:spLocks noGrp="1"/>
          </p:cNvSpPr>
          <p:nvPr>
            <p:ph type="title"/>
          </p:nvPr>
        </p:nvSpPr>
        <p:spPr/>
        <p:txBody>
          <a:bodyPr>
            <a:normAutofit fontScale="90000"/>
          </a:bodyPr>
          <a:lstStyle/>
          <a:p>
            <a:r>
              <a:rPr lang="es-EC" dirty="0" smtClean="0"/>
              <a:t>Funcionamiento del Acelerómetro</a:t>
            </a:r>
            <a:endParaRPr lang="es-ES" dirty="0"/>
          </a:p>
        </p:txBody>
      </p:sp>
      <p:pic>
        <p:nvPicPr>
          <p:cNvPr id="7170" name="Picture 2"/>
          <p:cNvPicPr>
            <a:picLocks noChangeAspect="1" noChangeArrowheads="1"/>
          </p:cNvPicPr>
          <p:nvPr/>
        </p:nvPicPr>
        <p:blipFill>
          <a:blip r:embed="rId2"/>
          <a:srcRect/>
          <a:stretch>
            <a:fillRect/>
          </a:stretch>
        </p:blipFill>
        <p:spPr bwMode="auto">
          <a:xfrm>
            <a:off x="2285984" y="3286124"/>
            <a:ext cx="5214974" cy="31532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smtClean="0"/>
              <a:t>PIC 18F4431</a:t>
            </a:r>
            <a:endParaRPr lang="es-ES" dirty="0"/>
          </a:p>
        </p:txBody>
      </p:sp>
      <p:pic>
        <p:nvPicPr>
          <p:cNvPr id="6146" name="Picture 2"/>
          <p:cNvPicPr>
            <a:picLocks noChangeAspect="1" noChangeArrowheads="1"/>
          </p:cNvPicPr>
          <p:nvPr/>
        </p:nvPicPr>
        <p:blipFill>
          <a:blip r:embed="rId2"/>
          <a:srcRect/>
          <a:stretch>
            <a:fillRect/>
          </a:stretch>
        </p:blipFill>
        <p:spPr bwMode="auto">
          <a:xfrm>
            <a:off x="2786050" y="1214422"/>
            <a:ext cx="3786214" cy="44864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685800" y="514350"/>
            <a:ext cx="7600950" cy="1162050"/>
          </a:xfrm>
        </p:spPr>
        <p:txBody>
          <a:bodyPr/>
          <a:lstStyle/>
          <a:p>
            <a:pPr algn="l"/>
            <a:r>
              <a:rPr lang="es-ES" sz="4100" b="1" dirty="0" smtClean="0">
                <a:solidFill>
                  <a:schemeClr val="tx2"/>
                </a:solidFill>
                <a:effectLst>
                  <a:outerShdw blurRad="31750" dist="25400" dir="5400000" algn="tl" rotWithShape="0">
                    <a:srgbClr val="000000">
                      <a:alpha val="25000"/>
                    </a:srgbClr>
                  </a:outerShdw>
                </a:effectLst>
              </a:rPr>
              <a:t>Función principal en </a:t>
            </a:r>
            <a:r>
              <a:rPr lang="es-ES" sz="4100" b="1" dirty="0" err="1" smtClean="0">
                <a:solidFill>
                  <a:schemeClr val="tx2"/>
                </a:solidFill>
                <a:effectLst>
                  <a:outerShdw blurRad="31750" dist="25400" dir="5400000" algn="tl" rotWithShape="0">
                    <a:srgbClr val="000000">
                      <a:alpha val="25000"/>
                    </a:srgbClr>
                  </a:outerShdw>
                </a:effectLst>
              </a:rPr>
              <a:t>Mikrobasic</a:t>
            </a:r>
            <a:r>
              <a:rPr lang="es-ES" sz="4100" b="1" dirty="0" smtClean="0">
                <a:solidFill>
                  <a:schemeClr val="tx2"/>
                </a:solidFill>
                <a:effectLst>
                  <a:outerShdw blurRad="31750" dist="25400" dir="5400000" algn="tl" rotWithShape="0">
                    <a:srgbClr val="000000">
                      <a:alpha val="25000"/>
                    </a:srgbClr>
                  </a:outerShdw>
                </a:effectLst>
              </a:rPr>
              <a:t> Pro </a:t>
            </a:r>
            <a:r>
              <a:rPr lang="es-ES" sz="4100" b="1" dirty="0" err="1" smtClean="0">
                <a:solidFill>
                  <a:schemeClr val="tx2"/>
                </a:solidFill>
                <a:effectLst>
                  <a:outerShdw blurRad="31750" dist="25400" dir="5400000" algn="tl" rotWithShape="0">
                    <a:srgbClr val="000000">
                      <a:alpha val="25000"/>
                    </a:srgbClr>
                  </a:outerShdw>
                </a:effectLst>
              </a:rPr>
              <a:t>for</a:t>
            </a:r>
            <a:r>
              <a:rPr lang="es-ES" sz="4100" b="1" dirty="0" smtClean="0">
                <a:solidFill>
                  <a:schemeClr val="tx2"/>
                </a:solidFill>
                <a:effectLst>
                  <a:outerShdw blurRad="31750" dist="25400" dir="5400000" algn="tl" rotWithShape="0">
                    <a:srgbClr val="000000">
                      <a:alpha val="25000"/>
                    </a:srgbClr>
                  </a:outerShdw>
                </a:effectLst>
              </a:rPr>
              <a:t> PIC</a:t>
            </a:r>
          </a:p>
        </p:txBody>
      </p:sp>
      <p:pic>
        <p:nvPicPr>
          <p:cNvPr id="8194" name="Picture 2"/>
          <p:cNvPicPr>
            <a:picLocks noChangeAspect="1" noChangeArrowheads="1"/>
          </p:cNvPicPr>
          <p:nvPr/>
        </p:nvPicPr>
        <p:blipFill>
          <a:blip r:embed="rId3"/>
          <a:srcRect/>
          <a:stretch>
            <a:fillRect/>
          </a:stretch>
        </p:blipFill>
        <p:spPr bwMode="auto">
          <a:xfrm>
            <a:off x="785786" y="1785926"/>
            <a:ext cx="6572296" cy="4749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SEÑALES DEL ACELEROMETRO MX2125</a:t>
            </a:r>
            <a:endParaRPr lang="es-ES" dirty="0"/>
          </a:p>
        </p:txBody>
      </p:sp>
      <p:pic>
        <p:nvPicPr>
          <p:cNvPr id="9218" name="Picture 2"/>
          <p:cNvPicPr>
            <a:picLocks noChangeAspect="1" noChangeArrowheads="1"/>
          </p:cNvPicPr>
          <p:nvPr/>
        </p:nvPicPr>
        <p:blipFill>
          <a:blip r:embed="rId2">
            <a:lum bright="26000" contrast="-26000"/>
            <a:grayscl/>
          </a:blip>
          <a:srcRect/>
          <a:stretch>
            <a:fillRect/>
          </a:stretch>
        </p:blipFill>
        <p:spPr bwMode="auto">
          <a:xfrm>
            <a:off x="500034" y="1357298"/>
            <a:ext cx="3357586" cy="2473336"/>
          </a:xfrm>
          <a:prstGeom prst="rect">
            <a:avLst/>
          </a:prstGeom>
          <a:noFill/>
          <a:ln w="9525">
            <a:noFill/>
            <a:miter lim="800000"/>
            <a:headEnd/>
            <a:tailEnd/>
          </a:ln>
        </p:spPr>
      </p:pic>
      <p:pic>
        <p:nvPicPr>
          <p:cNvPr id="9219" name="Picture 3"/>
          <p:cNvPicPr>
            <a:picLocks noChangeAspect="1" noChangeArrowheads="1"/>
          </p:cNvPicPr>
          <p:nvPr/>
        </p:nvPicPr>
        <p:blipFill>
          <a:blip r:embed="rId3">
            <a:lum bright="26000" contrast="-26000"/>
            <a:grayscl/>
          </a:blip>
          <a:srcRect/>
          <a:stretch>
            <a:fillRect/>
          </a:stretch>
        </p:blipFill>
        <p:spPr bwMode="auto">
          <a:xfrm>
            <a:off x="3143240" y="4000504"/>
            <a:ext cx="3571900" cy="2669112"/>
          </a:xfrm>
          <a:prstGeom prst="rect">
            <a:avLst/>
          </a:prstGeom>
          <a:noFill/>
          <a:ln w="9525">
            <a:noFill/>
            <a:miter lim="800000"/>
            <a:headEnd/>
            <a:tailEnd/>
          </a:ln>
        </p:spPr>
      </p:pic>
      <p:pic>
        <p:nvPicPr>
          <p:cNvPr id="9220" name="Picture 4"/>
          <p:cNvPicPr>
            <a:picLocks noChangeAspect="1" noChangeArrowheads="1"/>
          </p:cNvPicPr>
          <p:nvPr/>
        </p:nvPicPr>
        <p:blipFill>
          <a:blip r:embed="rId4">
            <a:lum bright="26000" contrast="-26000"/>
            <a:grayscl/>
          </a:blip>
          <a:srcRect/>
          <a:stretch>
            <a:fillRect/>
          </a:stretch>
        </p:blipFill>
        <p:spPr bwMode="auto">
          <a:xfrm>
            <a:off x="5286380" y="1357298"/>
            <a:ext cx="3357586" cy="24992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normAutofit/>
          </a:bodyPr>
          <a:lstStyle/>
          <a:p>
            <a:r>
              <a:rPr lang="es-EC" dirty="0" smtClean="0"/>
              <a:t>Simulación</a:t>
            </a:r>
            <a:endParaRPr lang="es-ES" dirty="0" smtClean="0"/>
          </a:p>
        </p:txBody>
      </p:sp>
      <p:pic>
        <p:nvPicPr>
          <p:cNvPr id="10242" name="Picture 2"/>
          <p:cNvPicPr>
            <a:picLocks noChangeAspect="1" noChangeArrowheads="1"/>
          </p:cNvPicPr>
          <p:nvPr/>
        </p:nvPicPr>
        <p:blipFill>
          <a:blip r:embed="rId3"/>
          <a:srcRect/>
          <a:stretch>
            <a:fillRect/>
          </a:stretch>
        </p:blipFill>
        <p:spPr bwMode="auto">
          <a:xfrm>
            <a:off x="1142976" y="1247670"/>
            <a:ext cx="7000924" cy="4747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r>
              <a:rPr lang="es-ES" dirty="0" smtClean="0"/>
              <a:t>Tarjeta electrónica  PBC</a:t>
            </a:r>
            <a:endParaRPr lang="es-ES" dirty="0" smtClean="0">
              <a:latin typeface="Comic Sans MS" pitchFamily="66" charset="0"/>
            </a:endParaRPr>
          </a:p>
        </p:txBody>
      </p:sp>
      <p:pic>
        <p:nvPicPr>
          <p:cNvPr id="11266" name="Imagen 1"/>
          <p:cNvPicPr>
            <a:picLocks noChangeAspect="1" noChangeArrowheads="1"/>
          </p:cNvPicPr>
          <p:nvPr/>
        </p:nvPicPr>
        <p:blipFill>
          <a:blip r:embed="rId3">
            <a:lum bright="26000" contrast="-20000"/>
          </a:blip>
          <a:srcRect/>
          <a:stretch>
            <a:fillRect/>
          </a:stretch>
        </p:blipFill>
        <p:spPr bwMode="auto">
          <a:xfrm>
            <a:off x="1071538" y="1643050"/>
            <a:ext cx="2743200" cy="4105275"/>
          </a:xfrm>
          <a:prstGeom prst="rect">
            <a:avLst/>
          </a:prstGeom>
          <a:noFill/>
          <a:ln w="9525">
            <a:noFill/>
            <a:miter lim="800000"/>
            <a:headEnd/>
            <a:tailEnd/>
          </a:ln>
          <a:scene3d>
            <a:camera prst="orthographicFront">
              <a:rot lat="0" lon="0" rev="0"/>
            </a:camera>
            <a:lightRig rig="threePt" dir="t"/>
          </a:scene3d>
        </p:spPr>
      </p:pic>
      <p:pic>
        <p:nvPicPr>
          <p:cNvPr id="11267" name="Imagen 2"/>
          <p:cNvPicPr>
            <a:picLocks noChangeAspect="1" noChangeArrowheads="1"/>
          </p:cNvPicPr>
          <p:nvPr/>
        </p:nvPicPr>
        <p:blipFill>
          <a:blip r:embed="rId4"/>
          <a:srcRect/>
          <a:stretch>
            <a:fillRect/>
          </a:stretch>
        </p:blipFill>
        <p:spPr bwMode="auto">
          <a:xfrm>
            <a:off x="4214810" y="1643050"/>
            <a:ext cx="4281690"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Marcador de contenido"/>
          <p:cNvSpPr>
            <a:spLocks noGrp="1"/>
          </p:cNvSpPr>
          <p:nvPr>
            <p:ph idx="1"/>
          </p:nvPr>
        </p:nvSpPr>
        <p:spPr/>
        <p:txBody>
          <a:bodyPr/>
          <a:lstStyle/>
          <a:p>
            <a:pPr algn="just"/>
            <a:endParaRPr lang="es-MX" sz="2800" dirty="0" smtClean="0">
              <a:latin typeface="Comic Sans MS" pitchFamily="66" charset="0"/>
            </a:endParaRPr>
          </a:p>
          <a:p>
            <a:pPr>
              <a:buNone/>
            </a:pPr>
            <a:r>
              <a:rPr lang="es-EC" sz="2800" dirty="0" smtClean="0"/>
              <a:t>A continuación se sintetizan, las conclusiones más importantes, de acuerdo con los siguientes criterios;</a:t>
            </a:r>
            <a:endParaRPr lang="es-ES" sz="2800" dirty="0" smtClean="0"/>
          </a:p>
          <a:p>
            <a:pPr lvl="0"/>
            <a:r>
              <a:rPr lang="es-EC" sz="2800" dirty="0" smtClean="0"/>
              <a:t>Estudio teórico,</a:t>
            </a:r>
            <a:endParaRPr lang="es-ES" sz="2800" dirty="0" smtClean="0"/>
          </a:p>
          <a:p>
            <a:pPr lvl="0"/>
            <a:r>
              <a:rPr lang="es-EC" sz="2800" dirty="0" smtClean="0"/>
              <a:t>Simulaciones</a:t>
            </a:r>
            <a:endParaRPr lang="es-ES" sz="2800" dirty="0" smtClean="0"/>
          </a:p>
          <a:p>
            <a:r>
              <a:rPr lang="es-EC" sz="2800" dirty="0" smtClean="0"/>
              <a:t>Datos experimentales</a:t>
            </a:r>
            <a:endParaRPr lang="es-ES" sz="2800" dirty="0" smtClean="0">
              <a:latin typeface="Comic Sans MS" pitchFamily="66" charset="0"/>
            </a:endParaRPr>
          </a:p>
          <a:p>
            <a:pPr>
              <a:buFont typeface="Wingdings 2" pitchFamily="18" charset="2"/>
              <a:buNone/>
            </a:pPr>
            <a:r>
              <a:rPr lang="es-MX" dirty="0" smtClean="0"/>
              <a:t> </a:t>
            </a:r>
            <a:endParaRPr lang="es-ES" dirty="0" smtClean="0"/>
          </a:p>
          <a:p>
            <a:endParaRPr lang="es-EC" dirty="0" smtClean="0"/>
          </a:p>
        </p:txBody>
      </p:sp>
      <p:sp>
        <p:nvSpPr>
          <p:cNvPr id="41985" name="1 Título"/>
          <p:cNvSpPr>
            <a:spLocks noGrp="1"/>
          </p:cNvSpPr>
          <p:nvPr>
            <p:ph type="title"/>
          </p:nvPr>
        </p:nvSpPr>
        <p:spPr/>
        <p:txBody>
          <a:bodyPr>
            <a:normAutofit/>
          </a:bodyPr>
          <a:lstStyle/>
          <a:p>
            <a:r>
              <a:rPr lang="es-ES" dirty="0" smtClean="0"/>
              <a:t>Conclusiones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Es un sensor muy sensible a los movimientos del objeto al cual está sujeto, por lo tanto en el momento de tomar las mediciones se tiene que fijar bien el sensor al objeto, para que mida la vibración del objeto y no el movimiento del sensor debido a un mal ajuste,. </a:t>
            </a:r>
            <a:r>
              <a:rPr lang="es-ES" dirty="0" smtClean="0"/>
              <a:t>También </a:t>
            </a:r>
            <a:r>
              <a:rPr lang="es-ES" dirty="0" smtClean="0"/>
              <a:t>debido a que es muy sensible a los movimientos, es por eso que éste sensor </a:t>
            </a:r>
            <a:r>
              <a:rPr lang="es-EC" dirty="0" smtClean="0"/>
              <a:t>tiene muchas aplicaciones a nivel industrial y tecnológico.</a:t>
            </a:r>
            <a:endParaRPr lang="es-ES" dirty="0" smtClean="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lvl="0"/>
            <a:r>
              <a:rPr lang="es-EC" dirty="0" smtClean="0"/>
              <a:t>El rango de variación del ancho de pulso a la salida del sensor (</a:t>
            </a:r>
            <a:r>
              <a:rPr lang="es-EC" dirty="0" err="1" smtClean="0"/>
              <a:t>Xout</a:t>
            </a:r>
            <a:r>
              <a:rPr lang="es-EC" dirty="0" smtClean="0"/>
              <a:t>, </a:t>
            </a:r>
            <a:r>
              <a:rPr lang="es-EC" dirty="0" err="1" smtClean="0"/>
              <a:t>Yout</a:t>
            </a:r>
            <a:r>
              <a:rPr lang="es-EC" dirty="0" smtClean="0"/>
              <a:t>) es muy pequeño, trabajan a baja frecuencia, por lo tanto hay que evitar señales parasitas tales como ruidos electrónicos, ya que según datos experimentales el sensor tiene una variación de pulsos según el ambiente donde es utilizado, para eso siempre antes de instalar el sensor en el objeto, se tiene que tomar datos de lectura, para así evitar mediciones que estén erróneas.</a:t>
            </a:r>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El sensor puede trabajar en ambientes hasta 70ºc, y no varía las señales de salida de PWM, ya que internamente esta encapsulado los 4 sensores de temperatura, luego de superar la temperatura el sensor, tiene un error en la señal de salida.</a:t>
            </a:r>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500034" y="500042"/>
            <a:ext cx="8229600" cy="1143000"/>
          </a:xfrm>
        </p:spPr>
        <p:txBody>
          <a:bodyPr/>
          <a:lstStyle/>
          <a:p>
            <a:pPr algn="ctr"/>
            <a:r>
              <a:rPr lang="es-EC" b="1" dirty="0" smtClean="0">
                <a:latin typeface="Arial" pitchFamily="34" charset="0"/>
                <a:cs typeface="Arial" pitchFamily="34" charset="0"/>
              </a:rPr>
              <a:t>Diagrama</a:t>
            </a:r>
            <a:r>
              <a:rPr lang="es-EC" b="1" dirty="0" smtClean="0"/>
              <a:t> de Bloques</a:t>
            </a:r>
            <a:endParaRPr lang="es-ES" b="1" dirty="0" smtClean="0"/>
          </a:p>
        </p:txBody>
      </p:sp>
      <p:pic>
        <p:nvPicPr>
          <p:cNvPr id="16386" name="Picture 4"/>
          <p:cNvPicPr>
            <a:picLocks noChangeAspect="1" noChangeArrowheads="1"/>
          </p:cNvPicPr>
          <p:nvPr/>
        </p:nvPicPr>
        <p:blipFill>
          <a:blip r:embed="rId2"/>
          <a:srcRect/>
          <a:stretch>
            <a:fillRect/>
          </a:stretch>
        </p:blipFill>
        <p:spPr bwMode="auto">
          <a:xfrm>
            <a:off x="6143625" y="4357688"/>
            <a:ext cx="1357313" cy="1357312"/>
          </a:xfrm>
          <a:prstGeom prst="rect">
            <a:avLst/>
          </a:prstGeom>
          <a:noFill/>
          <a:ln w="9525">
            <a:noFill/>
            <a:miter lim="800000"/>
            <a:headEnd/>
            <a:tailEnd/>
          </a:ln>
        </p:spPr>
      </p:pic>
      <p:sp>
        <p:nvSpPr>
          <p:cNvPr id="16387" name="4 CuadroTexto"/>
          <p:cNvSpPr txBox="1">
            <a:spLocks noChangeArrowheads="1"/>
          </p:cNvSpPr>
          <p:nvPr/>
        </p:nvSpPr>
        <p:spPr bwMode="auto">
          <a:xfrm>
            <a:off x="2428875" y="3214688"/>
            <a:ext cx="857250" cy="369887"/>
          </a:xfrm>
          <a:prstGeom prst="rect">
            <a:avLst/>
          </a:prstGeom>
          <a:noFill/>
          <a:ln w="9525">
            <a:noFill/>
            <a:miter lim="800000"/>
            <a:headEnd/>
            <a:tailEnd/>
          </a:ln>
        </p:spPr>
        <p:txBody>
          <a:bodyPr>
            <a:spAutoFit/>
          </a:bodyPr>
          <a:lstStyle/>
          <a:p>
            <a:pPr algn="ctr"/>
            <a:r>
              <a:rPr lang="es-EC">
                <a:latin typeface="Constantia" pitchFamily="18" charset="0"/>
              </a:rPr>
              <a:t>RS-232</a:t>
            </a:r>
            <a:endParaRPr lang="es-ES">
              <a:latin typeface="Constantia" pitchFamily="18" charset="0"/>
            </a:endParaRPr>
          </a:p>
        </p:txBody>
      </p:sp>
      <p:pic>
        <p:nvPicPr>
          <p:cNvPr id="1026" name="Picture 2"/>
          <p:cNvPicPr>
            <a:picLocks noChangeAspect="1" noChangeArrowheads="1"/>
          </p:cNvPicPr>
          <p:nvPr/>
        </p:nvPicPr>
        <p:blipFill>
          <a:blip r:embed="rId3"/>
          <a:srcRect l="6850" t="6047" r="45384" b="43843"/>
          <a:stretch>
            <a:fillRect/>
          </a:stretch>
        </p:blipFill>
        <p:spPr bwMode="auto">
          <a:xfrm>
            <a:off x="1000100" y="1928802"/>
            <a:ext cx="7215238" cy="4352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Según prácticas experimentales, no es posible trabajar con una sola señal de captura en el </a:t>
            </a:r>
            <a:r>
              <a:rPr lang="es-ES" dirty="0" err="1" smtClean="0"/>
              <a:t>microcontrolador</a:t>
            </a:r>
            <a:r>
              <a:rPr lang="es-ES" dirty="0" smtClean="0"/>
              <a:t>, debido a que se necesita monitorear al mismo tiempo las dos señales, y esto ocasionaba que haya un conflicto cuando se quería mostrar las dos señales, solo capturaba una señal a la vez, por lo que se optó por utilizar un </a:t>
            </a:r>
            <a:r>
              <a:rPr lang="es-ES" dirty="0" err="1" smtClean="0"/>
              <a:t>microcontrolador</a:t>
            </a:r>
            <a:r>
              <a:rPr lang="es-ES" dirty="0" smtClean="0"/>
              <a:t> para cada señal PWM del sensor.</a:t>
            </a:r>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r>
              <a:rPr lang="es-EC" dirty="0" smtClean="0"/>
              <a:t>Revisar el estado del </a:t>
            </a:r>
            <a:r>
              <a:rPr lang="es-EC" dirty="0" err="1" smtClean="0"/>
              <a:t>Proto</a:t>
            </a:r>
            <a:r>
              <a:rPr lang="es-EC" dirty="0" smtClean="0"/>
              <a:t>, es decir que por motivos de mal contacto en los pines del </a:t>
            </a:r>
            <a:r>
              <a:rPr lang="es-EC" dirty="0" err="1" smtClean="0"/>
              <a:t>Proto</a:t>
            </a:r>
            <a:r>
              <a:rPr lang="es-EC" dirty="0" smtClean="0"/>
              <a:t>, debido a un mal ajuste del sensor o dispositivo, podemos equivocarnos en el diagnóstico de los problemas.</a:t>
            </a:r>
            <a:endParaRPr lang="es-ES" dirty="0" smtClean="0"/>
          </a:p>
          <a:p>
            <a:endParaRPr lang="es-ES" dirty="0" smtClean="0"/>
          </a:p>
          <a:p>
            <a:pPr lvl="0"/>
            <a:r>
              <a:rPr lang="es-EC" dirty="0" smtClean="0"/>
              <a:t>Asegurarnos de que la alimentación del dispositivo sea la adecuada.</a:t>
            </a:r>
            <a:endParaRPr lang="es-ES" dirty="0" smtClean="0"/>
          </a:p>
          <a:p>
            <a:pPr>
              <a:buNone/>
            </a:pPr>
            <a:endParaRPr lang="es-ES" dirty="0" smtClean="0"/>
          </a:p>
        </p:txBody>
      </p:sp>
      <p:sp>
        <p:nvSpPr>
          <p:cNvPr id="3" name="2 Título"/>
          <p:cNvSpPr>
            <a:spLocks noGrp="1"/>
          </p:cNvSpPr>
          <p:nvPr>
            <p:ph type="title"/>
          </p:nvPr>
        </p:nvSpPr>
        <p:spPr/>
        <p:txBody>
          <a:bodyPr/>
          <a:lstStyle/>
          <a:p>
            <a:r>
              <a:rPr lang="es-EC" dirty="0" smtClean="0"/>
              <a:t>Recomendaciones</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lvl="0"/>
            <a:r>
              <a:rPr lang="es-EC" dirty="0" smtClean="0"/>
              <a:t>Ajustar bien los terminales del sensor, para que no se salgan al momento de hacer las pruebas.</a:t>
            </a:r>
            <a:endParaRPr lang="es-ES" dirty="0" smtClean="0"/>
          </a:p>
          <a:p>
            <a:pPr>
              <a:buNone/>
            </a:pPr>
            <a:r>
              <a:rPr lang="es-EC" dirty="0" smtClean="0"/>
              <a:t> </a:t>
            </a:r>
            <a:endParaRPr lang="es-ES" dirty="0" smtClean="0"/>
          </a:p>
          <a:p>
            <a:pPr lvl="0"/>
            <a:r>
              <a:rPr lang="es-EC" dirty="0" smtClean="0"/>
              <a:t>Identificar las señales de entrada y salida, para así dar un mejor entendimiento a un eventual problema.</a:t>
            </a:r>
            <a:endParaRPr lang="es-ES" dirty="0" smtClean="0"/>
          </a:p>
          <a:p>
            <a:pPr>
              <a:buNone/>
            </a:pPr>
            <a:r>
              <a:rPr lang="es-EC" dirty="0" smtClean="0"/>
              <a:t> </a:t>
            </a:r>
            <a:endParaRPr lang="es-ES" dirty="0" smtClean="0"/>
          </a:p>
          <a:p>
            <a:r>
              <a:rPr lang="es-EC" dirty="0" smtClean="0"/>
              <a:t>Revisar bien el manual de especificaciones y conexionado del sensor y los dispositivos controladores</a:t>
            </a:r>
            <a:endParaRPr lang="es-ES" dirty="0"/>
          </a:p>
        </p:txBody>
      </p:sp>
      <p:sp>
        <p:nvSpPr>
          <p:cNvPr id="3" name="2 Título"/>
          <p:cNvSpPr>
            <a:spLocks noGrp="1"/>
          </p:cNvSpPr>
          <p:nvPr>
            <p:ph type="title"/>
          </p:nvPr>
        </p:nvSpPr>
        <p:spPr/>
        <p:txBody>
          <a:bodyPr/>
          <a:lstStyle/>
          <a:p>
            <a:r>
              <a:rPr lang="es-EC" dirty="0" smtClean="0"/>
              <a:t>Recomendaciones</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1"/>
          </p:nvPr>
        </p:nvSpPr>
        <p:spPr/>
        <p:txBody>
          <a:bodyPr/>
          <a:lstStyle/>
          <a:p>
            <a:pPr>
              <a:buNone/>
            </a:pPr>
            <a:r>
              <a:rPr lang="es-EC" sz="2400" dirty="0" smtClean="0"/>
              <a:t>	EL objetivo general de este proyecto es obtener las coordenadas del objeto al cual esta instalado el acelerómetro, y así obtener una medición precisa del movimiento del objeto. </a:t>
            </a:r>
            <a:endParaRPr lang="es-ES" sz="2400" dirty="0" smtClean="0"/>
          </a:p>
          <a:p>
            <a:pPr>
              <a:buNone/>
            </a:pPr>
            <a:r>
              <a:rPr lang="es-ES" sz="2400" dirty="0" smtClean="0"/>
              <a:t>	</a:t>
            </a:r>
            <a:r>
              <a:rPr lang="es-EC" sz="2400" dirty="0" smtClean="0"/>
              <a:t>Para esto se ha implementado una placa, en el cual tenemos una etapa que es para detectar la posición y la otra etapa que es la interfaz grafica LCD, esta placa está diseñada con ARES 7.5 versión 2009, el PIC está compilado con el programa MIKROBASIC PRO 3.2 versión 2009.</a:t>
            </a:r>
            <a:endParaRPr lang="es-ES" sz="2400" dirty="0" smtClean="0">
              <a:latin typeface="Comic Sans MS" pitchFamily="66" charset="0"/>
            </a:endParaRPr>
          </a:p>
        </p:txBody>
      </p:sp>
      <p:sp>
        <p:nvSpPr>
          <p:cNvPr id="17409" name="1 Título"/>
          <p:cNvSpPr>
            <a:spLocks noGrp="1"/>
          </p:cNvSpPr>
          <p:nvPr>
            <p:ph type="title"/>
          </p:nvPr>
        </p:nvSpPr>
        <p:spPr/>
        <p:txBody>
          <a:bodyPr/>
          <a:lstStyle/>
          <a:p>
            <a:pPr algn="ctr"/>
            <a:r>
              <a:rPr lang="es-ES" b="1" dirty="0" smtClean="0">
                <a:latin typeface="Arial" pitchFamily="34" charset="0"/>
                <a:cs typeface="Arial" pitchFamily="34" charset="0"/>
              </a:rPr>
              <a:t>Objetivos del proyecto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376300"/>
          </a:xfrm>
        </p:spPr>
        <p:txBody>
          <a:bodyPr/>
          <a:lstStyle/>
          <a:p>
            <a:pPr>
              <a:buNone/>
            </a:pPr>
            <a:r>
              <a:rPr lang="es-EC" dirty="0" smtClean="0"/>
              <a:t>	Un acelerómetro es un instrumento para medir la aceleración de un objeto al que va unido, lo hace midiendo respecto de una masa inercial interna.</a:t>
            </a:r>
          </a:p>
          <a:p>
            <a:endParaRPr lang="es-ES" dirty="0"/>
          </a:p>
        </p:txBody>
      </p:sp>
      <p:sp>
        <p:nvSpPr>
          <p:cNvPr id="3" name="2 Título"/>
          <p:cNvSpPr>
            <a:spLocks noGrp="1"/>
          </p:cNvSpPr>
          <p:nvPr>
            <p:ph type="title"/>
          </p:nvPr>
        </p:nvSpPr>
        <p:spPr/>
        <p:txBody>
          <a:bodyPr>
            <a:normAutofit/>
          </a:bodyPr>
          <a:lstStyle/>
          <a:p>
            <a:r>
              <a:rPr lang="es-EC" sz="4000" dirty="0" smtClean="0"/>
              <a:t>¿Qué es un Acelerómetro?</a:t>
            </a:r>
            <a:endParaRPr lang="es-E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0" y="1481328"/>
            <a:ext cx="4114800" cy="4525963"/>
          </a:xfrm>
        </p:spPr>
        <p:txBody>
          <a:bodyPr>
            <a:normAutofit lnSpcReduction="10000"/>
          </a:bodyPr>
          <a:lstStyle/>
          <a:p>
            <a:pPr>
              <a:buNone/>
            </a:pPr>
            <a:r>
              <a:rPr lang="es-ES" dirty="0" smtClean="0"/>
              <a:t>	El acelerómetro MX2125 de </a:t>
            </a:r>
            <a:r>
              <a:rPr lang="es-ES" dirty="0" err="1" smtClean="0"/>
              <a:t>Memsic</a:t>
            </a:r>
            <a:r>
              <a:rPr lang="es-ES" dirty="0" smtClean="0"/>
              <a:t> está basado en 2 ejes. Es capaz de medir ángulos de giro, colisiones, aceleración, rotación y vibraciones en un rango de hasta +/- 3 g sobre los dos ejes X e Y.</a:t>
            </a:r>
            <a:endParaRPr lang="es-ES" dirty="0"/>
          </a:p>
        </p:txBody>
      </p:sp>
      <p:sp>
        <p:nvSpPr>
          <p:cNvPr id="3" name="2 Título"/>
          <p:cNvSpPr>
            <a:spLocks noGrp="1"/>
          </p:cNvSpPr>
          <p:nvPr>
            <p:ph type="title"/>
          </p:nvPr>
        </p:nvSpPr>
        <p:spPr/>
        <p:txBody>
          <a:bodyPr/>
          <a:lstStyle/>
          <a:p>
            <a:r>
              <a:rPr lang="es-EC" sz="4000" dirty="0" smtClean="0"/>
              <a:t>Acelerómetro MX2125</a:t>
            </a:r>
            <a:endParaRPr lang="es-ES" dirty="0"/>
          </a:p>
        </p:txBody>
      </p:sp>
      <p:pic>
        <p:nvPicPr>
          <p:cNvPr id="4" name="Picture 2"/>
          <p:cNvPicPr>
            <a:picLocks noChangeAspect="1" noChangeArrowheads="1"/>
          </p:cNvPicPr>
          <p:nvPr/>
        </p:nvPicPr>
        <p:blipFill>
          <a:blip r:embed="rId2"/>
          <a:srcRect/>
          <a:stretch>
            <a:fillRect/>
          </a:stretch>
        </p:blipFill>
        <p:spPr bwMode="auto">
          <a:xfrm>
            <a:off x="500034" y="1714488"/>
            <a:ext cx="3286148" cy="31226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lvl="0"/>
            <a:r>
              <a:rPr lang="es-EC" dirty="0" smtClean="0"/>
              <a:t>Medida de hasta +/- 3 g en ambos ejes X e Y</a:t>
            </a:r>
            <a:endParaRPr lang="es-ES" dirty="0" smtClean="0"/>
          </a:p>
          <a:p>
            <a:pPr lvl="0"/>
            <a:r>
              <a:rPr lang="es-EC" dirty="0" smtClean="0"/>
              <a:t>Cada eje proporciona una señal de salida modulada en anchura (PWM) que representa la posición de los mismos.</a:t>
            </a:r>
            <a:endParaRPr lang="es-ES" dirty="0" smtClean="0"/>
          </a:p>
          <a:p>
            <a:pPr lvl="0"/>
            <a:r>
              <a:rPr lang="es-EC" dirty="0" smtClean="0"/>
              <a:t>Se presenta en un pequeño circuito impreso con 6 pines en formato DIP y con paso 2.54mm </a:t>
            </a:r>
            <a:endParaRPr lang="es-ES" dirty="0" smtClean="0"/>
          </a:p>
          <a:p>
            <a:pPr lvl="0"/>
            <a:r>
              <a:rPr lang="es-EC" dirty="0" smtClean="0"/>
              <a:t>Salida analógica de temperatura por la pin </a:t>
            </a:r>
            <a:r>
              <a:rPr lang="es-EC" dirty="0" err="1" smtClean="0"/>
              <a:t>TOut</a:t>
            </a:r>
            <a:endParaRPr lang="es-ES" dirty="0" smtClean="0"/>
          </a:p>
          <a:p>
            <a:pPr lvl="0"/>
            <a:r>
              <a:rPr lang="es-EC" dirty="0" smtClean="0"/>
              <a:t>Baja corriente de operación de 3,3 o 5 V: menos de 4 </a:t>
            </a:r>
            <a:r>
              <a:rPr lang="es-EC" dirty="0" err="1" smtClean="0"/>
              <a:t>mA</a:t>
            </a:r>
            <a:r>
              <a:rPr lang="es-EC" dirty="0" smtClean="0"/>
              <a:t> a 5 VCC</a:t>
            </a:r>
            <a:endParaRPr lang="es-ES" dirty="0" smtClean="0"/>
          </a:p>
          <a:p>
            <a:pPr lvl="0"/>
            <a:r>
              <a:rPr lang="es-EC" dirty="0" smtClean="0"/>
              <a:t>Totalmente compensado en el rango de temperatura de 0 a 70º</a:t>
            </a:r>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Características del acelerómetro MX2125</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Tensión de alimentación de 3.3 hasta 5V con un consumo inferior a 4mA</a:t>
            </a:r>
            <a:endParaRPr lang="es-ES" dirty="0" smtClean="0"/>
          </a:p>
          <a:p>
            <a:pPr lvl="0"/>
            <a:r>
              <a:rPr lang="es-EC" dirty="0" smtClean="0"/>
              <a:t>Señal de salida PWM de 100Hz (periodo de 10000 µS) y con un ciclo útil proporcional a la aceleración. Compatible con TTL y CMOS.</a:t>
            </a:r>
            <a:endParaRPr lang="es-ES" dirty="0" smtClean="0"/>
          </a:p>
          <a:p>
            <a:pPr lvl="0"/>
            <a:r>
              <a:rPr lang="es-EC" dirty="0" smtClean="0"/>
              <a:t>Dimensiones de 10.7 x 10.7 x 11.8 mm</a:t>
            </a:r>
            <a:endParaRPr lang="es-ES" dirty="0" smtClean="0"/>
          </a:p>
          <a:p>
            <a:r>
              <a:rPr lang="en-US" dirty="0" err="1" smtClean="0"/>
              <a:t>Rango</a:t>
            </a:r>
            <a:r>
              <a:rPr lang="en-US" dirty="0" smtClean="0"/>
              <a:t> de </a:t>
            </a:r>
            <a:r>
              <a:rPr lang="en-US" dirty="0" err="1" smtClean="0"/>
              <a:t>temperatura</a:t>
            </a:r>
            <a:r>
              <a:rPr lang="en-US" dirty="0" smtClean="0"/>
              <a:t> de 0 a 70ºC</a:t>
            </a:r>
            <a:endParaRPr lang="es-ES" dirty="0"/>
          </a:p>
        </p:txBody>
      </p:sp>
      <p:sp>
        <p:nvSpPr>
          <p:cNvPr id="3" name="2 Título"/>
          <p:cNvSpPr>
            <a:spLocks noGrp="1"/>
          </p:cNvSpPr>
          <p:nvPr>
            <p:ph type="title"/>
          </p:nvPr>
        </p:nvSpPr>
        <p:spPr/>
        <p:txBody>
          <a:bodyPr>
            <a:normAutofit/>
          </a:bodyPr>
          <a:lstStyle/>
          <a:p>
            <a:r>
              <a:rPr lang="es-ES" dirty="0" smtClean="0"/>
              <a:t>Especificaciones Técnicas</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090548"/>
          </a:xfrm>
        </p:spPr>
        <p:txBody>
          <a:bodyPr>
            <a:normAutofit lnSpcReduction="10000"/>
          </a:bodyPr>
          <a:lstStyle/>
          <a:p>
            <a:pPr>
              <a:buNone/>
            </a:pPr>
            <a:r>
              <a:rPr lang="es-EC" dirty="0" smtClean="0"/>
              <a:t>	El sensor MX2125 consta de un receptáculo cuadrado con un elemento calorífico que calienta una burbuja de gas, y cuatro sensores de temperatura o termopilas a cada lado del receptáculo</a:t>
            </a:r>
            <a:endParaRPr lang="es-ES" dirty="0"/>
          </a:p>
        </p:txBody>
      </p:sp>
      <p:sp>
        <p:nvSpPr>
          <p:cNvPr id="3" name="2 Título"/>
          <p:cNvSpPr>
            <a:spLocks noGrp="1"/>
          </p:cNvSpPr>
          <p:nvPr>
            <p:ph type="title"/>
          </p:nvPr>
        </p:nvSpPr>
        <p:spPr/>
        <p:txBody>
          <a:bodyPr>
            <a:normAutofit fontScale="90000"/>
          </a:bodyPr>
          <a:lstStyle/>
          <a:p>
            <a:r>
              <a:rPr lang="es-EC" dirty="0" smtClean="0"/>
              <a:t>Composición interna del Acelerómetro MX2125</a:t>
            </a:r>
            <a:endParaRPr lang="es-ES" dirty="0"/>
          </a:p>
        </p:txBody>
      </p:sp>
      <p:pic>
        <p:nvPicPr>
          <p:cNvPr id="4098" name="Picture 2"/>
          <p:cNvPicPr>
            <a:picLocks noChangeAspect="1" noChangeArrowheads="1"/>
          </p:cNvPicPr>
          <p:nvPr/>
        </p:nvPicPr>
        <p:blipFill>
          <a:blip r:embed="rId2"/>
          <a:srcRect/>
          <a:stretch>
            <a:fillRect/>
          </a:stretch>
        </p:blipFill>
        <p:spPr bwMode="auto">
          <a:xfrm>
            <a:off x="2143108" y="3500438"/>
            <a:ext cx="5214974" cy="27032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Definición de pines del acelerómetro MX2125</a:t>
            </a:r>
            <a:endParaRPr lang="es-ES" dirty="0"/>
          </a:p>
        </p:txBody>
      </p:sp>
      <p:pic>
        <p:nvPicPr>
          <p:cNvPr id="5122" name="Imagen 13"/>
          <p:cNvPicPr>
            <a:picLocks noChangeAspect="1" noChangeArrowheads="1"/>
          </p:cNvPicPr>
          <p:nvPr/>
        </p:nvPicPr>
        <p:blipFill>
          <a:blip r:embed="rId2"/>
          <a:srcRect/>
          <a:stretch>
            <a:fillRect/>
          </a:stretch>
        </p:blipFill>
        <p:spPr bwMode="auto">
          <a:xfrm>
            <a:off x="4714876" y="2428868"/>
            <a:ext cx="4295775" cy="2095500"/>
          </a:xfrm>
          <a:prstGeom prst="rect">
            <a:avLst/>
          </a:prstGeom>
          <a:noFill/>
          <a:ln w="9525">
            <a:noFill/>
            <a:miter lim="800000"/>
            <a:headEnd/>
            <a:tailEnd/>
          </a:ln>
        </p:spPr>
      </p:pic>
      <p:pic>
        <p:nvPicPr>
          <p:cNvPr id="5123" name="Imagen 16"/>
          <p:cNvPicPr>
            <a:picLocks noChangeAspect="1" noChangeArrowheads="1"/>
          </p:cNvPicPr>
          <p:nvPr/>
        </p:nvPicPr>
        <p:blipFill>
          <a:blip r:embed="rId3"/>
          <a:srcRect/>
          <a:stretch>
            <a:fillRect/>
          </a:stretch>
        </p:blipFill>
        <p:spPr bwMode="auto">
          <a:xfrm>
            <a:off x="214282" y="2534801"/>
            <a:ext cx="4672046" cy="168001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1485</TotalTime>
  <Words>618</Words>
  <Application>Microsoft Office PowerPoint</Application>
  <PresentationFormat>Presentación en pantalla (4:3)</PresentationFormat>
  <Paragraphs>67</Paragraphs>
  <Slides>22</Slides>
  <Notes>6</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Concurrencia</vt:lpstr>
      <vt:lpstr>“Aplicaciones de un acelerómetro para la medición de inclinaciones horizontales y verticales utilizando microcontroladores avanzados y comunicación serial datalogger e interfaz gráfica. Fuente de energía 4 pilas recargables”</vt:lpstr>
      <vt:lpstr>Diagrama de Bloques</vt:lpstr>
      <vt:lpstr>Objetivos del proyecto</vt:lpstr>
      <vt:lpstr>¿Qué es un Acelerómetro?</vt:lpstr>
      <vt:lpstr>Acelerómetro MX2125</vt:lpstr>
      <vt:lpstr>Características del acelerómetro MX2125</vt:lpstr>
      <vt:lpstr>Especificaciones Técnicas</vt:lpstr>
      <vt:lpstr>Composición interna del Acelerómetro MX2125</vt:lpstr>
      <vt:lpstr>Definición de pines del acelerómetro MX2125</vt:lpstr>
      <vt:lpstr>Funcionamiento del Acelerómetro</vt:lpstr>
      <vt:lpstr>PIC 18F4431</vt:lpstr>
      <vt:lpstr>Función principal en Mikrobasic Pro for PIC</vt:lpstr>
      <vt:lpstr>SEÑALES DEL ACELEROMETRO MX2125</vt:lpstr>
      <vt:lpstr>Simulación</vt:lpstr>
      <vt:lpstr>Tarjeta electrónica  PBC</vt:lpstr>
      <vt:lpstr>Conclusiones</vt:lpstr>
      <vt:lpstr>Conclusiones</vt:lpstr>
      <vt:lpstr>Conclusiones</vt:lpstr>
      <vt:lpstr>Conclusiones</vt:lpstr>
      <vt:lpstr>Conclusiones</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Módulo Receptor de GPS para el posicionamiento de robots manejados a control remoto con capacidad de comunicación serial a Datalogger e Interfaz Gráfica”</dc:title>
  <dc:creator>RITA MARIA MENDOZA</dc:creator>
  <cp:lastModifiedBy>LAB-MICROCON</cp:lastModifiedBy>
  <cp:revision>158</cp:revision>
  <dcterms:created xsi:type="dcterms:W3CDTF">2010-04-22T08:51:15Z</dcterms:created>
  <dcterms:modified xsi:type="dcterms:W3CDTF">2010-06-25T06:56:58Z</dcterms:modified>
</cp:coreProperties>
</file>