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43"/>
  </p:notesMasterIdLst>
  <p:sldIdLst>
    <p:sldId id="280" r:id="rId2"/>
    <p:sldId id="281" r:id="rId3"/>
    <p:sldId id="257" r:id="rId4"/>
    <p:sldId id="289" r:id="rId5"/>
    <p:sldId id="258" r:id="rId6"/>
    <p:sldId id="259" r:id="rId7"/>
    <p:sldId id="282" r:id="rId8"/>
    <p:sldId id="283" r:id="rId9"/>
    <p:sldId id="284" r:id="rId10"/>
    <p:sldId id="285" r:id="rId11"/>
    <p:sldId id="286" r:id="rId12"/>
    <p:sldId id="294" r:id="rId13"/>
    <p:sldId id="295" r:id="rId14"/>
    <p:sldId id="296" r:id="rId15"/>
    <p:sldId id="297" r:id="rId16"/>
    <p:sldId id="290" r:id="rId17"/>
    <p:sldId id="261" r:id="rId18"/>
    <p:sldId id="262" r:id="rId19"/>
    <p:sldId id="260" r:id="rId20"/>
    <p:sldId id="291" r:id="rId21"/>
    <p:sldId id="263" r:id="rId22"/>
    <p:sldId id="264" r:id="rId23"/>
    <p:sldId id="265" r:id="rId24"/>
    <p:sldId id="271" r:id="rId25"/>
    <p:sldId id="272" r:id="rId26"/>
    <p:sldId id="266" r:id="rId27"/>
    <p:sldId id="267" r:id="rId28"/>
    <p:sldId id="268" r:id="rId29"/>
    <p:sldId id="269" r:id="rId30"/>
    <p:sldId id="270" r:id="rId31"/>
    <p:sldId id="275" r:id="rId32"/>
    <p:sldId id="292" r:id="rId33"/>
    <p:sldId id="274" r:id="rId34"/>
    <p:sldId id="279" r:id="rId35"/>
    <p:sldId id="278" r:id="rId36"/>
    <p:sldId id="277" r:id="rId37"/>
    <p:sldId id="276" r:id="rId38"/>
    <p:sldId id="273" r:id="rId39"/>
    <p:sldId id="287" r:id="rId40"/>
    <p:sldId id="288" r:id="rId41"/>
    <p:sldId id="293"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0BACA5-6A7E-4096-86B5-41DC8CCA388A}" type="datetimeFigureOut">
              <a:rPr lang="es-EC" smtClean="0"/>
              <a:pPr/>
              <a:t>15/07/2011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AAE279-1DEC-477A-AE86-EB259A62CBBC}"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1</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19</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21</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22</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23</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24</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25</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26</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27</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28</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29</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2</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30</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31</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33</a:t>
            </a:fld>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34</a:t>
            </a:fld>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35</a:t>
            </a:fld>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36</a:t>
            </a:fld>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37</a:t>
            </a:fld>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38</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3</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5</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6</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7</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8</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17</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B6AAE279-1DEC-477A-AE86-EB259A62CBBC}" type="slidenum">
              <a:rPr lang="es-EC" smtClean="0"/>
              <a:pPr/>
              <a:t>18</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CBB76250-5FCE-4F2A-9625-4C10374E0267}" type="datetimeFigureOut">
              <a:rPr lang="es-ES" smtClean="0"/>
              <a:pPr/>
              <a:t>15/07/2011</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0E67C3DF-9A3B-47EA-B708-04457F052CC3}"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BB76250-5FCE-4F2A-9625-4C10374E0267}" type="datetimeFigureOut">
              <a:rPr lang="es-ES" smtClean="0"/>
              <a:pPr/>
              <a:t>15/07/2011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E67C3DF-9A3B-47EA-B708-04457F052CC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BB76250-5FCE-4F2A-9625-4C10374E0267}" type="datetimeFigureOut">
              <a:rPr lang="es-ES" smtClean="0"/>
              <a:pPr/>
              <a:t>15/07/2011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E67C3DF-9A3B-47EA-B708-04457F052CC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BB76250-5FCE-4F2A-9625-4C10374E0267}" type="datetimeFigureOut">
              <a:rPr lang="es-ES" smtClean="0"/>
              <a:pPr/>
              <a:t>15/07/2011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E67C3DF-9A3B-47EA-B708-04457F052CC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BB76250-5FCE-4F2A-9625-4C10374E0267}" type="datetimeFigureOut">
              <a:rPr lang="es-ES" smtClean="0"/>
              <a:pPr/>
              <a:t>15/07/2011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E67C3DF-9A3B-47EA-B708-04457F052CC3}"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BB76250-5FCE-4F2A-9625-4C10374E0267}" type="datetimeFigureOut">
              <a:rPr lang="es-ES" smtClean="0"/>
              <a:pPr/>
              <a:t>15/07/2011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E67C3DF-9A3B-47EA-B708-04457F052CC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BB76250-5FCE-4F2A-9625-4C10374E0267}" type="datetimeFigureOut">
              <a:rPr lang="es-ES" smtClean="0"/>
              <a:pPr/>
              <a:t>15/07/2011</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0E67C3DF-9A3B-47EA-B708-04457F052CC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BB76250-5FCE-4F2A-9625-4C10374E0267}" type="datetimeFigureOut">
              <a:rPr lang="es-ES" smtClean="0"/>
              <a:pPr/>
              <a:t>15/07/2011</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0E67C3DF-9A3B-47EA-B708-04457F052CC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CBB76250-5FCE-4F2A-9625-4C10374E0267}" type="datetimeFigureOut">
              <a:rPr lang="es-ES" smtClean="0"/>
              <a:pPr/>
              <a:t>15/07/2011</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0E67C3DF-9A3B-47EA-B708-04457F052CC3}"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BB76250-5FCE-4F2A-9625-4C10374E0267}" type="datetimeFigureOut">
              <a:rPr lang="es-ES" smtClean="0"/>
              <a:pPr/>
              <a:t>15/07/2011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E67C3DF-9A3B-47EA-B708-04457F052CC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CBB76250-5FCE-4F2A-9625-4C10374E0267}" type="datetimeFigureOut">
              <a:rPr lang="es-ES" smtClean="0"/>
              <a:pPr/>
              <a:t>15/07/2011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E67C3DF-9A3B-47EA-B708-04457F052CC3}"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BB76250-5FCE-4F2A-9625-4C10374E0267}" type="datetimeFigureOut">
              <a:rPr lang="es-ES" smtClean="0"/>
              <a:pPr/>
              <a:t>15/07/2011</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E67C3DF-9A3B-47EA-B708-04457F052CC3}"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Grp="1" noChangeArrowheads="1"/>
          </p:cNvSpPr>
          <p:nvPr>
            <p:ph idx="1"/>
          </p:nvPr>
        </p:nvSpPr>
        <p:spPr>
          <a:xfrm>
            <a:off x="1403648" y="1148680"/>
            <a:ext cx="7312856" cy="4800600"/>
          </a:xfrm>
        </p:spPr>
        <p:txBody>
          <a:bodyPr>
            <a:normAutofit/>
          </a:bodyPr>
          <a:lstStyle/>
          <a:p>
            <a:pPr marL="365125" indent="-9525" algn="ctr" eaLnBrk="1" hangingPunct="1">
              <a:buNone/>
            </a:pPr>
            <a:endParaRPr lang="es-AR" sz="4800" smtClean="0">
              <a:solidFill>
                <a:schemeClr val="tx2">
                  <a:lumMod val="75000"/>
                </a:schemeClr>
              </a:solidFill>
              <a:latin typeface="Calisto MT" pitchFamily="18" charset="0"/>
            </a:endParaRPr>
          </a:p>
          <a:p>
            <a:pPr marL="365125" indent="-9525" algn="ctr" eaLnBrk="1" hangingPunct="1">
              <a:buNone/>
            </a:pPr>
            <a:r>
              <a:rPr lang="es-AR" sz="4800" smtClean="0">
                <a:solidFill>
                  <a:schemeClr val="tx2">
                    <a:lumMod val="75000"/>
                  </a:schemeClr>
                </a:solidFill>
                <a:latin typeface="Calisto MT" pitchFamily="18" charset="0"/>
              </a:rPr>
              <a:t>INTRODUCCIÓN A LA IDENTIFICACIÓN DE</a:t>
            </a:r>
            <a:br>
              <a:rPr lang="es-AR" sz="4800" smtClean="0">
                <a:solidFill>
                  <a:schemeClr val="tx2">
                    <a:lumMod val="75000"/>
                  </a:schemeClr>
                </a:solidFill>
                <a:latin typeface="Calisto MT" pitchFamily="18" charset="0"/>
              </a:rPr>
            </a:br>
            <a:r>
              <a:rPr lang="es-AR" sz="4800" smtClean="0">
                <a:solidFill>
                  <a:schemeClr val="tx2">
                    <a:lumMod val="75000"/>
                  </a:schemeClr>
                </a:solidFill>
                <a:latin typeface="Calisto MT" pitchFamily="18" charset="0"/>
              </a:rPr>
              <a:t>SISTEMAS</a:t>
            </a:r>
            <a:endParaRPr lang="es-ES" sz="4800" smtClean="0">
              <a:solidFill>
                <a:schemeClr val="tx2">
                  <a:lumMod val="75000"/>
                </a:schemeClr>
              </a:solidFill>
              <a:latin typeface="Calisto M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err="1" smtClean="0"/>
              <a:t>Circuitos</a:t>
            </a:r>
            <a:r>
              <a:rPr lang="en-US" dirty="0" smtClean="0"/>
              <a:t> </a:t>
            </a:r>
            <a:r>
              <a:rPr lang="en-US" dirty="0" err="1" smtClean="0"/>
              <a:t>eléctricos</a:t>
            </a:r>
            <a:r>
              <a:rPr lang="en-US" dirty="0" smtClean="0"/>
              <a:t>.</a:t>
            </a:r>
            <a:endParaRPr lang="es-ES" dirty="0"/>
          </a:p>
        </p:txBody>
      </p:sp>
      <p:pic>
        <p:nvPicPr>
          <p:cNvPr id="22530" name="Picture 2" descr="E:\Imagenes\FOTICOS\2011\proyecto Tesina\SAM_2211.JPG"/>
          <p:cNvPicPr>
            <a:picLocks noChangeAspect="1" noChangeArrowheads="1"/>
          </p:cNvPicPr>
          <p:nvPr/>
        </p:nvPicPr>
        <p:blipFill>
          <a:blip r:embed="rId2" cstate="print"/>
          <a:srcRect t="10101" r="10801" b="15350"/>
          <a:stretch>
            <a:fillRect/>
          </a:stretch>
        </p:blipFill>
        <p:spPr bwMode="auto">
          <a:xfrm>
            <a:off x="2915816" y="1412776"/>
            <a:ext cx="4587974" cy="51125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err="1" smtClean="0"/>
              <a:t>Circuitos</a:t>
            </a:r>
            <a:r>
              <a:rPr lang="en-US" dirty="0" smtClean="0"/>
              <a:t> </a:t>
            </a:r>
            <a:r>
              <a:rPr lang="en-US" dirty="0" err="1" smtClean="0"/>
              <a:t>electrónicos</a:t>
            </a:r>
            <a:r>
              <a:rPr lang="en-US" dirty="0" smtClean="0"/>
              <a:t>.</a:t>
            </a:r>
            <a:endParaRPr lang="es-ES" dirty="0"/>
          </a:p>
        </p:txBody>
      </p:sp>
      <p:pic>
        <p:nvPicPr>
          <p:cNvPr id="23554" name="Picture 2" descr="E:\Imagenes\FOTICOS\2011\proyecto Tesina\SAM_1914.JPG"/>
          <p:cNvPicPr>
            <a:picLocks noChangeAspect="1" noChangeArrowheads="1"/>
          </p:cNvPicPr>
          <p:nvPr/>
        </p:nvPicPr>
        <p:blipFill>
          <a:blip r:embed="rId2" cstate="print"/>
          <a:srcRect l="31809" t="38053" r="33463" b="29362"/>
          <a:stretch>
            <a:fillRect/>
          </a:stretch>
        </p:blipFill>
        <p:spPr bwMode="auto">
          <a:xfrm rot="10800000">
            <a:off x="2267744" y="1772816"/>
            <a:ext cx="5832648" cy="410445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Circuito de control de la válvula motorizada.</a:t>
            </a:r>
            <a:endParaRPr lang="es-EC" dirty="0"/>
          </a:p>
        </p:txBody>
      </p:sp>
      <p:pic>
        <p:nvPicPr>
          <p:cNvPr id="4" name="3 Imagen"/>
          <p:cNvPicPr/>
          <p:nvPr/>
        </p:nvPicPr>
        <p:blipFill>
          <a:blip r:embed="rId2" cstate="print"/>
          <a:srcRect l="10772" t="3753" r="8943" b="8579"/>
          <a:stretch>
            <a:fillRect/>
          </a:stretch>
        </p:blipFill>
        <p:spPr bwMode="auto">
          <a:xfrm>
            <a:off x="2051720" y="1700808"/>
            <a:ext cx="6192688" cy="4752528"/>
          </a:xfrm>
          <a:prstGeom prst="rect">
            <a:avLst/>
          </a:prstGeom>
          <a:noFill/>
          <a:ln w="254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smtClean="0"/>
              <a:t>Circuito de Fuerza para el motor que acciona la válvula de control.</a:t>
            </a:r>
            <a:endParaRPr lang="es-EC" dirty="0"/>
          </a:p>
        </p:txBody>
      </p:sp>
      <p:pic>
        <p:nvPicPr>
          <p:cNvPr id="4" name="3 Imagen"/>
          <p:cNvPicPr/>
          <p:nvPr/>
        </p:nvPicPr>
        <p:blipFill>
          <a:blip r:embed="rId2" cstate="print"/>
          <a:srcRect l="5657" t="4627" b="3599"/>
          <a:stretch>
            <a:fillRect/>
          </a:stretch>
        </p:blipFill>
        <p:spPr bwMode="auto">
          <a:xfrm>
            <a:off x="1879451" y="1527793"/>
            <a:ext cx="6364957" cy="4853535"/>
          </a:xfrm>
          <a:prstGeom prst="rect">
            <a:avLst/>
          </a:prstGeom>
          <a:noFill/>
          <a:ln w="254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err="1" smtClean="0"/>
              <a:t>Circuito</a:t>
            </a:r>
            <a:r>
              <a:rPr lang="en-US" dirty="0" smtClean="0"/>
              <a:t> </a:t>
            </a:r>
            <a:r>
              <a:rPr lang="en-US" dirty="0" err="1" smtClean="0"/>
              <a:t>acondicionador</a:t>
            </a:r>
            <a:r>
              <a:rPr lang="en-US" dirty="0" smtClean="0"/>
              <a:t> de </a:t>
            </a:r>
            <a:r>
              <a:rPr lang="en-US" dirty="0" err="1" smtClean="0"/>
              <a:t>señal</a:t>
            </a:r>
            <a:r>
              <a:rPr lang="en-US" dirty="0" smtClean="0"/>
              <a:t> del sensor.</a:t>
            </a:r>
            <a:endParaRPr lang="es-ES" dirty="0"/>
          </a:p>
        </p:txBody>
      </p:sp>
      <p:pic>
        <p:nvPicPr>
          <p:cNvPr id="4" name="3 Imagen"/>
          <p:cNvPicPr/>
          <p:nvPr/>
        </p:nvPicPr>
        <p:blipFill>
          <a:blip r:embed="rId2" cstate="print"/>
          <a:srcRect/>
          <a:stretch>
            <a:fillRect/>
          </a:stretch>
        </p:blipFill>
        <p:spPr bwMode="auto">
          <a:xfrm>
            <a:off x="1907704" y="1556792"/>
            <a:ext cx="6696744" cy="4968552"/>
          </a:xfrm>
          <a:prstGeom prst="rect">
            <a:avLst/>
          </a:prstGeom>
          <a:noFill/>
          <a:ln w="254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850106"/>
          </a:xfrm>
        </p:spPr>
        <p:txBody>
          <a:bodyPr>
            <a:normAutofit fontScale="90000"/>
          </a:bodyPr>
          <a:lstStyle/>
          <a:p>
            <a:pPr algn="ctr"/>
            <a:r>
              <a:rPr lang="en-US" dirty="0" err="1" smtClean="0"/>
              <a:t>Circuito</a:t>
            </a:r>
            <a:r>
              <a:rPr lang="en-US" dirty="0" smtClean="0"/>
              <a:t> </a:t>
            </a:r>
            <a:r>
              <a:rPr lang="en-US" dirty="0" err="1" smtClean="0"/>
              <a:t>para</a:t>
            </a:r>
            <a:r>
              <a:rPr lang="en-US" dirty="0" smtClean="0"/>
              <a:t> </a:t>
            </a:r>
            <a:r>
              <a:rPr lang="en-US" dirty="0" err="1" smtClean="0"/>
              <a:t>visualización</a:t>
            </a:r>
            <a:r>
              <a:rPr lang="en-US" dirty="0" smtClean="0"/>
              <a:t> de </a:t>
            </a:r>
            <a:r>
              <a:rPr lang="en-US" dirty="0" err="1" smtClean="0"/>
              <a:t>señales</a:t>
            </a:r>
            <a:r>
              <a:rPr lang="en-US" dirty="0" smtClean="0"/>
              <a:t> en el display LCD.</a:t>
            </a:r>
            <a:endParaRPr lang="es-ES" dirty="0"/>
          </a:p>
        </p:txBody>
      </p:sp>
      <p:pic>
        <p:nvPicPr>
          <p:cNvPr id="4" name="3 Imagen"/>
          <p:cNvPicPr/>
          <p:nvPr/>
        </p:nvPicPr>
        <p:blipFill>
          <a:blip r:embed="rId2" cstate="print"/>
          <a:srcRect l="9248" r="8022"/>
          <a:stretch>
            <a:fillRect/>
          </a:stretch>
        </p:blipFill>
        <p:spPr bwMode="auto">
          <a:xfrm>
            <a:off x="2267744" y="1484784"/>
            <a:ext cx="5616624" cy="5112568"/>
          </a:xfrm>
          <a:prstGeom prst="rect">
            <a:avLst/>
          </a:prstGeom>
          <a:noFill/>
          <a:ln w="254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002830"/>
            <a:ext cx="7498080" cy="2722314"/>
          </a:xfrm>
        </p:spPr>
        <p:txBody>
          <a:bodyPr>
            <a:normAutofit/>
          </a:bodyPr>
          <a:lstStyle/>
          <a:p>
            <a:pPr algn="ctr"/>
            <a:r>
              <a:rPr lang="en-US" dirty="0" smtClean="0"/>
              <a:t>DISEÑO DE LA SEÑAL DE ENTRADA.</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63688" y="188640"/>
            <a:ext cx="6789440" cy="1008112"/>
          </a:xfrm>
        </p:spPr>
        <p:txBody>
          <a:bodyPr>
            <a:normAutofit fontScale="90000"/>
          </a:bodyPr>
          <a:lstStyle/>
          <a:p>
            <a:r>
              <a:rPr lang="es-EC" smtClean="0"/>
              <a:t>Respuesta de la planta real a una entrada escalón</a:t>
            </a:r>
            <a:endParaRPr lang="es-EC"/>
          </a:p>
        </p:txBody>
      </p:sp>
      <p:pic>
        <p:nvPicPr>
          <p:cNvPr id="4" name="3 Imagen"/>
          <p:cNvPicPr/>
          <p:nvPr/>
        </p:nvPicPr>
        <p:blipFill>
          <a:blip r:embed="rId3" cstate="print"/>
          <a:srcRect l="9123" t="12536" r="6316" b="5539"/>
          <a:stretch>
            <a:fillRect/>
          </a:stretch>
        </p:blipFill>
        <p:spPr bwMode="auto">
          <a:xfrm>
            <a:off x="1403648" y="1412776"/>
            <a:ext cx="7272808"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smtClean="0"/>
              <a:t>Cálculo de la constante de tiempo dominante del sistema</a:t>
            </a:r>
            <a:endParaRPr lang="es-ES"/>
          </a:p>
        </p:txBody>
      </p:sp>
      <p:sp>
        <p:nvSpPr>
          <p:cNvPr id="2" name="1 Marcador de contenido"/>
          <p:cNvSpPr>
            <a:spLocks noGrp="1"/>
          </p:cNvSpPr>
          <p:nvPr>
            <p:ph idx="1"/>
          </p:nvPr>
        </p:nvSpPr>
        <p:spPr/>
        <p:txBody>
          <a:bodyPr>
            <a:normAutofit fontScale="92500" lnSpcReduction="10000"/>
          </a:bodyPr>
          <a:lstStyle/>
          <a:p>
            <a:pPr marL="95250" indent="-12700">
              <a:buNone/>
            </a:pPr>
            <a:endParaRPr lang="es-EC" smtClean="0"/>
          </a:p>
          <a:p>
            <a:pPr marL="95250" indent="-12700">
              <a:buNone/>
            </a:pPr>
            <a:endParaRPr lang="es-EC" smtClean="0"/>
          </a:p>
          <a:p>
            <a:pPr marL="95250" indent="-12700">
              <a:buNone/>
            </a:pPr>
            <a:r>
              <a:rPr lang="es-EC" smtClean="0"/>
              <a:t>  </a:t>
            </a:r>
          </a:p>
          <a:p>
            <a:pPr marL="95250" indent="-12700" algn="just">
              <a:buNone/>
            </a:pPr>
            <a:r>
              <a:rPr lang="es-EC" sz="3000" smtClean="0"/>
              <a:t>Con esto podemos fijar el valor de la constante de tiempo dominante del sistema entre los valores de 180 y 200 segundos los cuales serán utilizados en el diseño de la señal de entrada:</a:t>
            </a:r>
          </a:p>
          <a:p>
            <a:pPr marL="95250" indent="-12700" algn="just">
              <a:buNone/>
            </a:pPr>
            <a:r>
              <a:rPr lang="es-EC" sz="3000" smtClean="0"/>
              <a:t> </a:t>
            </a:r>
          </a:p>
          <a:p>
            <a:pPr marL="95250" lvl="0" indent="-12700" algn="just">
              <a:buNone/>
            </a:pPr>
            <a:r>
              <a:rPr lang="es-ES" sz="3000" b="1" smtClean="0"/>
              <a:t>Tao dominante Lo:</a:t>
            </a:r>
            <a:r>
              <a:rPr lang="es-ES" sz="3000" smtClean="0"/>
              <a:t> 180 segundos.</a:t>
            </a:r>
            <a:endParaRPr lang="es-EC" sz="3000" smtClean="0"/>
          </a:p>
          <a:p>
            <a:pPr marL="95250" lvl="0" indent="-12700" algn="just">
              <a:buNone/>
            </a:pPr>
            <a:r>
              <a:rPr lang="es-ES" sz="3000" b="1" smtClean="0"/>
              <a:t>Tao dominante Hi: </a:t>
            </a:r>
            <a:r>
              <a:rPr lang="es-ES" sz="3000" smtClean="0"/>
              <a:t>200 segundos.</a:t>
            </a:r>
            <a:endParaRPr lang="es-EC" sz="3000" smtClean="0"/>
          </a:p>
          <a:p>
            <a:pPr marL="95250" indent="-12700">
              <a:buNone/>
            </a:pPr>
            <a:endParaRPr lang="es-ES"/>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734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19672" y="1772815"/>
            <a:ext cx="6480720" cy="66991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smtClean="0"/>
              <a:t>Señal PRBS utilizada en la identificación.</a:t>
            </a:r>
            <a:endParaRPr lang="es-EC"/>
          </a:p>
        </p:txBody>
      </p:sp>
      <p:pic>
        <p:nvPicPr>
          <p:cNvPr id="4" name="3 Imagen"/>
          <p:cNvPicPr/>
          <p:nvPr/>
        </p:nvPicPr>
        <p:blipFill>
          <a:blip r:embed="rId3" cstate="print"/>
          <a:srcRect l="8597" t="9621" r="7368" b="2915"/>
          <a:stretch>
            <a:fillRect/>
          </a:stretch>
        </p:blipFill>
        <p:spPr bwMode="auto">
          <a:xfrm>
            <a:off x="1259632" y="1556792"/>
            <a:ext cx="7704856"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556792"/>
            <a:ext cx="7363544" cy="2448272"/>
          </a:xfrm>
        </p:spPr>
        <p:txBody>
          <a:bodyPr>
            <a:noAutofit/>
          </a:bodyPr>
          <a:lstStyle/>
          <a:p>
            <a:pPr algn="just"/>
            <a:r>
              <a:rPr lang="es-ES" sz="4000" b="1" smtClean="0"/>
              <a:t>“Identificación y diseño del controlador para un sistema de regulación de caudal de líquido.”</a:t>
            </a:r>
            <a:endParaRPr lang="es-ES" sz="4000" b="1"/>
          </a:p>
        </p:txBody>
      </p:sp>
      <p:sp>
        <p:nvSpPr>
          <p:cNvPr id="5" name="4 Subtítulo"/>
          <p:cNvSpPr>
            <a:spLocks noGrp="1"/>
          </p:cNvSpPr>
          <p:nvPr>
            <p:ph type="subTitle" idx="1"/>
          </p:nvPr>
        </p:nvSpPr>
        <p:spPr>
          <a:xfrm>
            <a:off x="467544" y="4869160"/>
            <a:ext cx="8305800" cy="1143000"/>
          </a:xfrm>
        </p:spPr>
        <p:txBody>
          <a:bodyPr>
            <a:normAutofit/>
          </a:bodyPr>
          <a:lstStyle/>
          <a:p>
            <a:pPr algn="r"/>
            <a:r>
              <a:rPr lang="es-ES" dirty="0" smtClean="0"/>
              <a:t>Jonathan Avilés Cedeño</a:t>
            </a:r>
            <a:endParaRPr lang="es-EC" dirty="0" smtClean="0"/>
          </a:p>
          <a:p>
            <a:pPr algn="r"/>
            <a:r>
              <a:rPr lang="es-ES" dirty="0" smtClean="0"/>
              <a:t>Jorge </a:t>
            </a:r>
            <a:r>
              <a:rPr lang="es-ES" dirty="0" err="1" smtClean="0"/>
              <a:t>Viscarra</a:t>
            </a:r>
            <a:r>
              <a:rPr lang="es-ES" dirty="0" smtClean="0"/>
              <a:t> Zambrano</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988840"/>
            <a:ext cx="7498080" cy="2434282"/>
          </a:xfrm>
        </p:spPr>
        <p:txBody>
          <a:bodyPr>
            <a:normAutofit/>
          </a:bodyPr>
          <a:lstStyle/>
          <a:p>
            <a:pPr algn="ctr"/>
            <a:r>
              <a:rPr lang="en-US" sz="4800" dirty="0" smtClean="0"/>
              <a:t>PROCESO DE IDENTIFICACIÓN.</a:t>
            </a:r>
            <a:endParaRPr lang="es-ES" sz="4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166936" y="296416"/>
            <a:ext cx="7797552" cy="684312"/>
          </a:xfrm>
        </p:spPr>
        <p:txBody>
          <a:bodyPr>
            <a:normAutofit fontScale="90000"/>
          </a:bodyPr>
          <a:lstStyle/>
          <a:p>
            <a:pPr algn="ctr"/>
            <a:r>
              <a:rPr lang="es-EC" smtClean="0"/>
              <a:t>Adquisición de datos</a:t>
            </a:r>
            <a:endParaRPr lang="es-EC"/>
          </a:p>
        </p:txBody>
      </p:sp>
      <p:pic>
        <p:nvPicPr>
          <p:cNvPr id="4" name="3 Imagen"/>
          <p:cNvPicPr/>
          <p:nvPr/>
        </p:nvPicPr>
        <p:blipFill>
          <a:blip r:embed="rId3" cstate="print"/>
          <a:srcRect/>
          <a:stretch>
            <a:fillRect/>
          </a:stretch>
        </p:blipFill>
        <p:spPr bwMode="auto">
          <a:xfrm>
            <a:off x="1115616" y="1196752"/>
            <a:ext cx="7920880"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249288" y="116632"/>
            <a:ext cx="7643192" cy="1083568"/>
          </a:xfrm>
        </p:spPr>
        <p:txBody>
          <a:bodyPr>
            <a:normAutofit fontScale="90000"/>
          </a:bodyPr>
          <a:lstStyle/>
          <a:p>
            <a:r>
              <a:rPr lang="es-ES" smtClean="0"/>
              <a:t>Señales de entrada y salida utilizadas en la identificación</a:t>
            </a:r>
            <a:endParaRPr lang="es-ES"/>
          </a:p>
        </p:txBody>
      </p:sp>
      <p:pic>
        <p:nvPicPr>
          <p:cNvPr id="4" name="3 Imagen"/>
          <p:cNvPicPr/>
          <p:nvPr/>
        </p:nvPicPr>
        <p:blipFill>
          <a:blip r:embed="rId3" cstate="print"/>
          <a:srcRect l="7532" r="6753" b="4450"/>
          <a:stretch>
            <a:fillRect/>
          </a:stretch>
        </p:blipFill>
        <p:spPr bwMode="auto">
          <a:xfrm>
            <a:off x="1115616" y="1556792"/>
            <a:ext cx="7704856" cy="4680520"/>
          </a:xfrm>
          <a:prstGeom prst="rect">
            <a:avLst/>
          </a:prstGeom>
          <a:ln w="50800" cap="sq" cmpd="thickThin">
            <a:solidFill>
              <a:srgbClr val="000000"/>
            </a:solidFill>
            <a:prstDash val="solid"/>
            <a:miter lim="800000"/>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187624" y="113184"/>
            <a:ext cx="7643192" cy="1083568"/>
          </a:xfrm>
        </p:spPr>
        <p:txBody>
          <a:bodyPr>
            <a:normAutofit fontScale="90000"/>
          </a:bodyPr>
          <a:lstStyle/>
          <a:p>
            <a:r>
              <a:rPr lang="es-ES" smtClean="0"/>
              <a:t>Datos utilizados en la identificación y en la validación</a:t>
            </a:r>
            <a:endParaRPr lang="es-ES"/>
          </a:p>
        </p:txBody>
      </p:sp>
      <p:pic>
        <p:nvPicPr>
          <p:cNvPr id="4" name="3 Imagen"/>
          <p:cNvPicPr/>
          <p:nvPr/>
        </p:nvPicPr>
        <p:blipFill>
          <a:blip r:embed="rId3" cstate="print"/>
          <a:srcRect l="8592" t="3258" r="6710" b="5191"/>
          <a:stretch>
            <a:fillRect/>
          </a:stretch>
        </p:blipFill>
        <p:spPr bwMode="auto">
          <a:xfrm>
            <a:off x="1187624" y="1412776"/>
            <a:ext cx="7776864" cy="4968552"/>
          </a:xfrm>
          <a:prstGeom prst="rect">
            <a:avLst/>
          </a:prstGeom>
          <a:ln w="50800" cap="sq" cmpd="thickThin">
            <a:solidFill>
              <a:srgbClr val="000000"/>
            </a:solidFill>
            <a:prstDash val="solid"/>
            <a:miter lim="800000"/>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sz="4400" dirty="0" smtClean="0"/>
              <a:t>Selección de los datos para el proceso de identificación.</a:t>
            </a:r>
            <a:endParaRPr lang="es-ES" dirty="0"/>
          </a:p>
        </p:txBody>
      </p:sp>
      <p:sp>
        <p:nvSpPr>
          <p:cNvPr id="2" name="1 Marcador de contenido"/>
          <p:cNvSpPr>
            <a:spLocks noGrp="1"/>
          </p:cNvSpPr>
          <p:nvPr>
            <p:ph idx="1"/>
          </p:nvPr>
        </p:nvSpPr>
        <p:spPr>
          <a:xfrm>
            <a:off x="1435608" y="1988840"/>
            <a:ext cx="7498080" cy="4259560"/>
          </a:xfrm>
        </p:spPr>
        <p:txBody>
          <a:bodyPr/>
          <a:lstStyle/>
          <a:p>
            <a:pPr algn="just">
              <a:buNone/>
            </a:pPr>
            <a:r>
              <a:rPr lang="es-ES" dirty="0" smtClean="0"/>
              <a:t>  </a:t>
            </a:r>
            <a:r>
              <a:rPr lang="es-ES" sz="4400" dirty="0" smtClean="0">
                <a:latin typeface="Times New Roman" pitchFamily="18" charset="0"/>
                <a:cs typeface="Times New Roman" pitchFamily="18" charset="0"/>
              </a:rPr>
              <a:t>Se han escogido 1200 datos para la estimación del modelo (desde 1000 a 7000 segundos) y 600 datos para la validación (desde 7001 a 10000).</a:t>
            </a:r>
          </a:p>
          <a:p>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238944" y="332656"/>
            <a:ext cx="7221488" cy="750912"/>
          </a:xfrm>
        </p:spPr>
        <p:txBody>
          <a:bodyPr>
            <a:normAutofit/>
          </a:bodyPr>
          <a:lstStyle/>
          <a:p>
            <a:pPr algn="ctr"/>
            <a:r>
              <a:rPr lang="es-EC" smtClean="0"/>
              <a:t>Identificación del sistema</a:t>
            </a:r>
            <a:endParaRPr lang="es-EC"/>
          </a:p>
        </p:txBody>
      </p:sp>
      <p:graphicFrame>
        <p:nvGraphicFramePr>
          <p:cNvPr id="4" name="3 Tabla"/>
          <p:cNvGraphicFramePr>
            <a:graphicFrameLocks noGrp="1"/>
          </p:cNvGraphicFramePr>
          <p:nvPr/>
        </p:nvGraphicFramePr>
        <p:xfrm>
          <a:off x="2722860" y="3717032"/>
          <a:ext cx="4873476" cy="2466971"/>
        </p:xfrm>
        <a:graphic>
          <a:graphicData uri="http://schemas.openxmlformats.org/drawingml/2006/table">
            <a:tbl>
              <a:tblPr/>
              <a:tblGrid>
                <a:gridCol w="2427330"/>
                <a:gridCol w="2446146"/>
              </a:tblGrid>
              <a:tr h="638171">
                <a:tc>
                  <a:txBody>
                    <a:bodyPr/>
                    <a:lstStyle/>
                    <a:p>
                      <a:pPr algn="ctr">
                        <a:lnSpc>
                          <a:spcPct val="150000"/>
                        </a:lnSpc>
                        <a:spcAft>
                          <a:spcPts val="0"/>
                        </a:spcAft>
                      </a:pPr>
                      <a:r>
                        <a:rPr lang="es-ES" sz="2000" b="1">
                          <a:solidFill>
                            <a:srgbClr val="000000"/>
                          </a:solidFill>
                          <a:latin typeface="Calibri"/>
                          <a:ea typeface="Times New Roman"/>
                          <a:cs typeface="Times New Roman"/>
                        </a:rPr>
                        <a:t>MODELO</a:t>
                      </a:r>
                      <a:endParaRPr lang="es-ES"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ctr">
                        <a:lnSpc>
                          <a:spcPct val="150000"/>
                        </a:lnSpc>
                        <a:spcAft>
                          <a:spcPts val="0"/>
                        </a:spcAft>
                      </a:pPr>
                      <a:r>
                        <a:rPr lang="es-ES" sz="2000" b="1">
                          <a:solidFill>
                            <a:srgbClr val="000000"/>
                          </a:solidFill>
                          <a:latin typeface="Calibri"/>
                          <a:ea typeface="Times New Roman"/>
                          <a:cs typeface="Times New Roman"/>
                        </a:rPr>
                        <a:t>APROXIMACIÓN (%)</a:t>
                      </a:r>
                      <a:endParaRPr lang="es-ES"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421193">
                <a:tc>
                  <a:txBody>
                    <a:bodyPr/>
                    <a:lstStyle/>
                    <a:p>
                      <a:pPr algn="ctr">
                        <a:lnSpc>
                          <a:spcPct val="150000"/>
                        </a:lnSpc>
                        <a:spcAft>
                          <a:spcPts val="0"/>
                        </a:spcAft>
                      </a:pPr>
                      <a:r>
                        <a:rPr lang="es-ES" sz="2000">
                          <a:solidFill>
                            <a:srgbClr val="000000"/>
                          </a:solidFill>
                          <a:latin typeface="Calibri"/>
                          <a:ea typeface="Times New Roman"/>
                          <a:cs typeface="Times New Roman"/>
                        </a:rPr>
                        <a:t>arx431</a:t>
                      </a:r>
                      <a:endParaRPr lang="es-ES"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2000">
                          <a:solidFill>
                            <a:srgbClr val="000000"/>
                          </a:solidFill>
                          <a:latin typeface="Calibri"/>
                          <a:ea typeface="Times New Roman"/>
                          <a:cs typeface="Times New Roman"/>
                        </a:rPr>
                        <a:t>77,34</a:t>
                      </a:r>
                      <a:endParaRPr lang="es-ES"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193">
                <a:tc>
                  <a:txBody>
                    <a:bodyPr/>
                    <a:lstStyle/>
                    <a:p>
                      <a:pPr algn="ctr">
                        <a:lnSpc>
                          <a:spcPct val="150000"/>
                        </a:lnSpc>
                        <a:spcAft>
                          <a:spcPts val="0"/>
                        </a:spcAft>
                      </a:pPr>
                      <a:r>
                        <a:rPr lang="es-ES" sz="2000">
                          <a:solidFill>
                            <a:srgbClr val="000000"/>
                          </a:solidFill>
                          <a:latin typeface="Calibri"/>
                          <a:ea typeface="Times New Roman"/>
                          <a:cs typeface="Times New Roman"/>
                        </a:rPr>
                        <a:t>amx3331</a:t>
                      </a:r>
                      <a:endParaRPr lang="es-ES"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2000">
                          <a:solidFill>
                            <a:srgbClr val="000000"/>
                          </a:solidFill>
                          <a:latin typeface="Calibri"/>
                          <a:ea typeface="Times New Roman"/>
                          <a:cs typeface="Times New Roman"/>
                        </a:rPr>
                        <a:t>76,38</a:t>
                      </a:r>
                      <a:endParaRPr lang="es-ES"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193">
                <a:tc>
                  <a:txBody>
                    <a:bodyPr/>
                    <a:lstStyle/>
                    <a:p>
                      <a:pPr algn="ctr">
                        <a:lnSpc>
                          <a:spcPct val="150000"/>
                        </a:lnSpc>
                        <a:spcAft>
                          <a:spcPts val="0"/>
                        </a:spcAft>
                      </a:pPr>
                      <a:r>
                        <a:rPr lang="es-ES" sz="2000">
                          <a:solidFill>
                            <a:srgbClr val="000000"/>
                          </a:solidFill>
                          <a:latin typeface="Calibri"/>
                          <a:ea typeface="Times New Roman"/>
                          <a:cs typeface="Times New Roman"/>
                        </a:rPr>
                        <a:t>oe231</a:t>
                      </a:r>
                      <a:endParaRPr lang="es-ES"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2000">
                          <a:solidFill>
                            <a:srgbClr val="000000"/>
                          </a:solidFill>
                          <a:latin typeface="Calibri"/>
                          <a:ea typeface="Times New Roman"/>
                          <a:cs typeface="Times New Roman"/>
                        </a:rPr>
                        <a:t>75,81</a:t>
                      </a:r>
                      <a:endParaRPr lang="es-ES"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193">
                <a:tc>
                  <a:txBody>
                    <a:bodyPr/>
                    <a:lstStyle/>
                    <a:p>
                      <a:pPr algn="ctr">
                        <a:lnSpc>
                          <a:spcPct val="150000"/>
                        </a:lnSpc>
                        <a:spcAft>
                          <a:spcPts val="0"/>
                        </a:spcAft>
                      </a:pPr>
                      <a:r>
                        <a:rPr lang="es-ES" sz="2000">
                          <a:solidFill>
                            <a:srgbClr val="000000"/>
                          </a:solidFill>
                          <a:latin typeface="Calibri"/>
                          <a:ea typeface="Times New Roman"/>
                          <a:cs typeface="Times New Roman"/>
                        </a:rPr>
                        <a:t>bj33331</a:t>
                      </a:r>
                      <a:endParaRPr lang="es-ES"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2000">
                          <a:solidFill>
                            <a:srgbClr val="000000"/>
                          </a:solidFill>
                          <a:latin typeface="Calibri"/>
                          <a:ea typeface="Times New Roman"/>
                          <a:cs typeface="Times New Roman"/>
                        </a:rPr>
                        <a:t>72,22</a:t>
                      </a:r>
                      <a:endParaRPr lang="es-ES"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1187624" y="1582341"/>
            <a:ext cx="7704856" cy="1846659"/>
          </a:xfrm>
          <a:prstGeom prst="rect">
            <a:avLst/>
          </a:prstGeom>
          <a:noFill/>
        </p:spPr>
        <p:txBody>
          <a:bodyPr wrap="square" rtlCol="0">
            <a:spAutoFit/>
          </a:bodyPr>
          <a:lstStyle/>
          <a:p>
            <a:pPr algn="just"/>
            <a:r>
              <a:rPr lang="es-EC" sz="3200" smtClean="0"/>
              <a:t>Luego de realizar varias pruebas con cada uno de las estructuras paramétricas se escogieron las mejores.</a:t>
            </a:r>
          </a:p>
          <a:p>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115616" y="44624"/>
            <a:ext cx="7632848" cy="1254968"/>
          </a:xfrm>
        </p:spPr>
        <p:txBody>
          <a:bodyPr>
            <a:normAutofit/>
          </a:bodyPr>
          <a:lstStyle/>
          <a:p>
            <a:pPr algn="just"/>
            <a:r>
              <a:rPr lang="es-EC" sz="3600" smtClean="0"/>
              <a:t>Comparación del modelo ARMAX3331 con los datos de validación</a:t>
            </a:r>
            <a:endParaRPr lang="es-ES" sz="3600"/>
          </a:p>
        </p:txBody>
      </p:sp>
      <p:pic>
        <p:nvPicPr>
          <p:cNvPr id="4" name="3 Imagen"/>
          <p:cNvPicPr/>
          <p:nvPr/>
        </p:nvPicPr>
        <p:blipFill>
          <a:blip r:embed="rId3" cstate="print"/>
          <a:srcRect l="8942" t="2264" r="6114" b="4493"/>
          <a:stretch>
            <a:fillRect/>
          </a:stretch>
        </p:blipFill>
        <p:spPr bwMode="auto">
          <a:xfrm>
            <a:off x="1115616" y="1412776"/>
            <a:ext cx="7776864" cy="5256584"/>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331640" y="260648"/>
            <a:ext cx="7499176" cy="678904"/>
          </a:xfrm>
        </p:spPr>
        <p:txBody>
          <a:bodyPr>
            <a:normAutofit fontScale="90000"/>
          </a:bodyPr>
          <a:lstStyle/>
          <a:p>
            <a:pPr algn="ctr"/>
            <a:r>
              <a:rPr lang="es-ES" smtClean="0"/>
              <a:t>Análisis residual</a:t>
            </a:r>
            <a:endParaRPr lang="es-ES"/>
          </a:p>
        </p:txBody>
      </p:sp>
      <p:pic>
        <p:nvPicPr>
          <p:cNvPr id="4" name="3 Imagen"/>
          <p:cNvPicPr/>
          <p:nvPr/>
        </p:nvPicPr>
        <p:blipFill>
          <a:blip r:embed="rId3" cstate="print"/>
          <a:srcRect l="9492" t="2248" r="8269" b="4205"/>
          <a:stretch>
            <a:fillRect/>
          </a:stretch>
        </p:blipFill>
        <p:spPr bwMode="auto">
          <a:xfrm>
            <a:off x="1259632" y="1196752"/>
            <a:ext cx="7632848" cy="5112568"/>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259632" y="332656"/>
            <a:ext cx="7560840" cy="1152128"/>
          </a:xfrm>
        </p:spPr>
        <p:txBody>
          <a:bodyPr>
            <a:noAutofit/>
          </a:bodyPr>
          <a:lstStyle/>
          <a:p>
            <a:pPr algn="just"/>
            <a:r>
              <a:rPr lang="es-ES" sz="3200" smtClean="0"/>
              <a:t>Comparación de la respuesta al escalón del modelo con la generada por el análisis de correlación</a:t>
            </a:r>
            <a:endParaRPr lang="es-ES" sz="3200"/>
          </a:p>
        </p:txBody>
      </p:sp>
      <p:pic>
        <p:nvPicPr>
          <p:cNvPr id="4" name="3 Imagen"/>
          <p:cNvPicPr/>
          <p:nvPr/>
        </p:nvPicPr>
        <p:blipFill>
          <a:blip r:embed="rId3" cstate="print"/>
          <a:srcRect l="10286" t="2917" r="7978" b="4567"/>
          <a:stretch>
            <a:fillRect/>
          </a:stretch>
        </p:blipFill>
        <p:spPr bwMode="auto">
          <a:xfrm>
            <a:off x="1403648" y="2132856"/>
            <a:ext cx="7272808" cy="4032448"/>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382960" y="116632"/>
            <a:ext cx="7149480" cy="1404392"/>
          </a:xfrm>
        </p:spPr>
        <p:txBody>
          <a:bodyPr>
            <a:normAutofit/>
          </a:bodyPr>
          <a:lstStyle/>
          <a:p>
            <a:r>
              <a:rPr lang="es-EC" smtClean="0"/>
              <a:t>Modelo escogido y Función de Transferencia</a:t>
            </a:r>
            <a:endParaRPr lang="es-EC"/>
          </a:p>
        </p:txBody>
      </p:sp>
      <p:sp>
        <p:nvSpPr>
          <p:cNvPr id="5" name="4 Marcador de contenido"/>
          <p:cNvSpPr>
            <a:spLocks noGrp="1"/>
          </p:cNvSpPr>
          <p:nvPr>
            <p:ph idx="1"/>
          </p:nvPr>
        </p:nvSpPr>
        <p:spPr/>
        <p:txBody>
          <a:bodyPr>
            <a:normAutofit/>
          </a:bodyPr>
          <a:lstStyle/>
          <a:p>
            <a:endParaRPr lang="en-US" sz="3600" smtClean="0">
              <a:latin typeface="Times New Roman" pitchFamily="18" charset="0"/>
              <a:cs typeface="Times New Roman" pitchFamily="18" charset="0"/>
            </a:endParaRPr>
          </a:p>
          <a:p>
            <a:pPr marL="95250" indent="-12700" algn="just">
              <a:buNone/>
            </a:pPr>
            <a:r>
              <a:rPr lang="es-EC" smtClean="0">
                <a:latin typeface="Arial" pitchFamily="34" charset="0"/>
                <a:cs typeface="Arial" pitchFamily="34" charset="0"/>
              </a:rPr>
              <a:t>El modelo escogido es el ARMAX3331 que nos proporciona la siguiente función de transferencia en Laplace:</a:t>
            </a:r>
          </a:p>
          <a:p>
            <a:endParaRPr lang="en-US" sz="3600" smtClean="0">
              <a:latin typeface="Times New Roman" pitchFamily="18" charset="0"/>
              <a:cs typeface="Times New Roman" pitchFamily="18" charset="0"/>
            </a:endParaRPr>
          </a:p>
          <a:p>
            <a:endParaRPr lang="es-ES" sz="3600">
              <a:latin typeface="Times New Roman" pitchFamily="18" charset="0"/>
              <a:cs typeface="Times New Roman" pitchFamily="18" charset="0"/>
            </a:endParaRPr>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66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4221088"/>
            <a:ext cx="7082199" cy="864096"/>
          </a:xfrm>
          <a:prstGeom prst="rect">
            <a:avLst/>
          </a:prstGeom>
          <a:noFill/>
        </p:spPr>
      </p:pic>
      <p:sp>
        <p:nvSpPr>
          <p:cNvPr id="26627" name="Rectangle 3"/>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66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6632"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166936" y="332656"/>
            <a:ext cx="7365504" cy="678904"/>
          </a:xfrm>
        </p:spPr>
        <p:txBody>
          <a:bodyPr>
            <a:noAutofit/>
          </a:bodyPr>
          <a:lstStyle/>
          <a:p>
            <a:r>
              <a:rPr lang="en-US" sz="4800" smtClean="0"/>
              <a:t>Objetivos:</a:t>
            </a:r>
            <a:endParaRPr lang="es-ES" sz="4800"/>
          </a:p>
        </p:txBody>
      </p:sp>
      <p:sp>
        <p:nvSpPr>
          <p:cNvPr id="2" name="1 Marcador de contenido"/>
          <p:cNvSpPr>
            <a:spLocks noGrp="1"/>
          </p:cNvSpPr>
          <p:nvPr>
            <p:ph idx="1"/>
          </p:nvPr>
        </p:nvSpPr>
        <p:spPr>
          <a:xfrm>
            <a:off x="827584" y="1340768"/>
            <a:ext cx="8229600" cy="5043264"/>
          </a:xfrm>
        </p:spPr>
        <p:txBody>
          <a:bodyPr>
            <a:normAutofit fontScale="92500" lnSpcReduction="20000"/>
          </a:bodyPr>
          <a:lstStyle/>
          <a:p>
            <a:pPr algn="just"/>
            <a:r>
              <a:rPr lang="es-ES_tradnl" sz="3500" smtClean="0">
                <a:latin typeface="Calibri" pitchFamily="34" charset="0"/>
                <a:ea typeface="Arial Unicode MS" pitchFamily="34" charset="-128"/>
                <a:cs typeface="Arial Unicode MS" pitchFamily="34" charset="-128"/>
              </a:rPr>
              <a:t>Diseñar e implementar una planta de regulación de caudal.</a:t>
            </a:r>
          </a:p>
          <a:p>
            <a:pPr>
              <a:buNone/>
            </a:pPr>
            <a:endParaRPr lang="es-ES_tradnl" smtClean="0">
              <a:latin typeface="Calibri" pitchFamily="34" charset="0"/>
              <a:ea typeface="Arial Unicode MS" pitchFamily="34" charset="-128"/>
              <a:cs typeface="Arial Unicode MS" pitchFamily="34" charset="-128"/>
            </a:endParaRPr>
          </a:p>
          <a:p>
            <a:pPr lvl="0" algn="just"/>
            <a:r>
              <a:rPr lang="es-ES_tradnl" sz="3500" smtClean="0">
                <a:latin typeface="Calibri" pitchFamily="34" charset="0"/>
                <a:ea typeface="Arial Unicode MS" pitchFamily="34" charset="-128"/>
                <a:cs typeface="Arial Unicode MS" pitchFamily="34" charset="-128"/>
              </a:rPr>
              <a:t>Teniendo la planta implementada buscaremos obtener su modelo matemático mediante los métodos de identificación de sistemas.</a:t>
            </a:r>
          </a:p>
          <a:p>
            <a:pPr lvl="0">
              <a:buNone/>
            </a:pPr>
            <a:endParaRPr lang="es-ES" smtClean="0">
              <a:latin typeface="Calibri" pitchFamily="34" charset="0"/>
              <a:ea typeface="Arial Unicode MS" pitchFamily="34" charset="-128"/>
              <a:cs typeface="Arial Unicode MS" pitchFamily="34" charset="-128"/>
            </a:endParaRPr>
          </a:p>
          <a:p>
            <a:pPr algn="just"/>
            <a:r>
              <a:rPr lang="es-ES_tradnl" sz="3500" smtClean="0">
                <a:latin typeface="Calibri" pitchFamily="34" charset="0"/>
                <a:ea typeface="Arial Unicode MS" pitchFamily="34" charset="-128"/>
                <a:cs typeface="Arial Unicode MS" pitchFamily="34" charset="-128"/>
              </a:rPr>
              <a:t>Diseñar un control de caudal partiendo del modelo matemático del proceso, el cual deberá cumplir con todas las especificaciones que deseamos.</a:t>
            </a:r>
            <a:endParaRPr lang="es-ES" sz="3500">
              <a:latin typeface="Calibri"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smtClean="0"/>
              <a:t>Polos  y  ceros  de  la  función  de transferencia  obtenida</a:t>
            </a:r>
            <a:endParaRPr lang="es-EC"/>
          </a:p>
        </p:txBody>
      </p:sp>
      <p:pic>
        <p:nvPicPr>
          <p:cNvPr id="4" name="3 Imagen"/>
          <p:cNvPicPr/>
          <p:nvPr/>
        </p:nvPicPr>
        <p:blipFill>
          <a:blip r:embed="rId3" cstate="print"/>
          <a:srcRect/>
          <a:stretch>
            <a:fillRect/>
          </a:stretch>
        </p:blipFill>
        <p:spPr bwMode="auto">
          <a:xfrm>
            <a:off x="1907704" y="1700808"/>
            <a:ext cx="6336704"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just"/>
            <a:r>
              <a:rPr lang="es-EC" sz="3600" smtClean="0"/>
              <a:t>Función de transferencia obtenida luego de eliminar polos y ceros lejanos</a:t>
            </a:r>
            <a:endParaRPr lang="es-EC" sz="360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8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7784" y="1556792"/>
            <a:ext cx="4968552" cy="905052"/>
          </a:xfrm>
          <a:prstGeom prst="rect">
            <a:avLst/>
          </a:prstGeom>
          <a:noFill/>
        </p:spPr>
      </p:pic>
      <p:pic>
        <p:nvPicPr>
          <p:cNvPr id="20483" name="Picture 3" descr="C:\Users\Usuario\Documents\Mis archivos recibidos\cosa(1).jpg"/>
          <p:cNvPicPr>
            <a:picLocks noChangeAspect="1" noChangeArrowheads="1"/>
          </p:cNvPicPr>
          <p:nvPr/>
        </p:nvPicPr>
        <p:blipFill>
          <a:blip r:embed="rId4" cstate="print"/>
          <a:srcRect l="9838" t="4467" r="7476" b="7688"/>
          <a:stretch>
            <a:fillRect/>
          </a:stretch>
        </p:blipFill>
        <p:spPr bwMode="auto">
          <a:xfrm>
            <a:off x="1331640" y="2564904"/>
            <a:ext cx="7560840" cy="424847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1988840"/>
            <a:ext cx="7498080" cy="2290266"/>
          </a:xfrm>
        </p:spPr>
        <p:txBody>
          <a:bodyPr>
            <a:normAutofit/>
          </a:bodyPr>
          <a:lstStyle/>
          <a:p>
            <a:pPr algn="ctr"/>
            <a:r>
              <a:rPr lang="en-US" sz="4800" dirty="0" smtClean="0"/>
              <a:t>DISEÑO DEL CONTROLADOR.</a:t>
            </a:r>
            <a:endParaRPr lang="es-ES" sz="4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4800" smtClean="0"/>
              <a:t>Diseño del controlador PID</a:t>
            </a:r>
            <a:endParaRPr lang="es-ES" sz="4800"/>
          </a:p>
        </p:txBody>
      </p:sp>
      <p:sp>
        <p:nvSpPr>
          <p:cNvPr id="4" name="2 Título"/>
          <p:cNvSpPr txBox="1">
            <a:spLocks/>
          </p:cNvSpPr>
          <p:nvPr/>
        </p:nvSpPr>
        <p:spPr>
          <a:xfrm>
            <a:off x="1403648" y="1340768"/>
            <a:ext cx="7498080" cy="1143000"/>
          </a:xfrm>
          <a:prstGeom prst="rect">
            <a:avLst/>
          </a:prstGeom>
        </p:spPr>
        <p:txBody>
          <a:bodyPr anchor="ctr">
            <a:noAutofit/>
          </a:bodyPr>
          <a:lstStyle/>
          <a:p>
            <a:endParaRPr lang="es-ES" sz="3600" smtClean="0">
              <a:solidFill>
                <a:schemeClr val="tx1">
                  <a:lumMod val="95000"/>
                  <a:lumOff val="5000"/>
                </a:schemeClr>
              </a:solidFill>
            </a:endParaRPr>
          </a:p>
          <a:p>
            <a:endParaRPr lang="es-ES" sz="3600" smtClean="0">
              <a:solidFill>
                <a:schemeClr val="tx1">
                  <a:lumMod val="95000"/>
                  <a:lumOff val="5000"/>
                </a:schemeClr>
              </a:solidFill>
            </a:endParaRPr>
          </a:p>
          <a:p>
            <a:r>
              <a:rPr lang="es-ES" sz="3600" smtClean="0">
                <a:solidFill>
                  <a:schemeClr val="tx1">
                    <a:lumMod val="95000"/>
                    <a:lumOff val="5000"/>
                  </a:schemeClr>
                </a:solidFill>
              </a:rPr>
              <a:t>Esquema de la planta en lazo cerrado</a:t>
            </a:r>
          </a:p>
          <a:p>
            <a:endParaRPr lang="es-ES" sz="3600" smtClean="0">
              <a:solidFill>
                <a:schemeClr val="tx1">
                  <a:lumMod val="95000"/>
                  <a:lumOff val="5000"/>
                </a:schemeClr>
              </a:solidFill>
            </a:endParaRPr>
          </a:p>
          <a:p>
            <a:pPr>
              <a:buNone/>
            </a:pPr>
            <a:endParaRPr lang="es-ES" sz="3600" smtClean="0">
              <a:solidFill>
                <a:schemeClr val="tx1">
                  <a:lumMod val="95000"/>
                  <a:lumOff val="5000"/>
                </a:schemeClr>
              </a:solidFill>
            </a:endParaRPr>
          </a:p>
        </p:txBody>
      </p:sp>
      <p:pic>
        <p:nvPicPr>
          <p:cNvPr id="7" name="Picture 3"/>
          <p:cNvPicPr>
            <a:picLocks noGrp="1" noChangeAspect="1" noChangeArrowheads="1"/>
          </p:cNvPicPr>
          <p:nvPr>
            <p:ph idx="1"/>
          </p:nvPr>
        </p:nvPicPr>
        <p:blipFill>
          <a:blip r:embed="rId3" cstate="print"/>
          <a:srcRect/>
          <a:stretch>
            <a:fillRect/>
          </a:stretch>
        </p:blipFill>
        <p:spPr bwMode="auto">
          <a:xfrm>
            <a:off x="1115616" y="3068960"/>
            <a:ext cx="7779414" cy="25029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just"/>
            <a:r>
              <a:rPr lang="es-ES" sz="3600" smtClean="0"/>
              <a:t>Uso de la herramienta SISOTOOL y el algoritmo Ziegler–Nichols lazo cerrado</a:t>
            </a:r>
            <a:endParaRPr lang="es-ES" sz="3600"/>
          </a:p>
        </p:txBody>
      </p:sp>
      <p:pic>
        <p:nvPicPr>
          <p:cNvPr id="20482" name="Picture 2"/>
          <p:cNvPicPr>
            <a:picLocks noGrp="1" noChangeAspect="1" noChangeArrowheads="1"/>
          </p:cNvPicPr>
          <p:nvPr>
            <p:ph idx="1"/>
          </p:nvPr>
        </p:nvPicPr>
        <p:blipFill>
          <a:blip r:embed="rId3" cstate="print"/>
          <a:srcRect/>
          <a:stretch>
            <a:fillRect/>
          </a:stretch>
        </p:blipFill>
        <p:spPr bwMode="auto">
          <a:xfrm>
            <a:off x="2051720" y="1970838"/>
            <a:ext cx="5976664" cy="44824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435608" y="260648"/>
            <a:ext cx="6808800" cy="1156990"/>
          </a:xfrm>
        </p:spPr>
        <p:txBody>
          <a:bodyPr>
            <a:noAutofit/>
          </a:bodyPr>
          <a:lstStyle/>
          <a:p>
            <a:pPr algn="just"/>
            <a:r>
              <a:rPr lang="es-ES" sz="4400" smtClean="0"/>
              <a:t>Función de transferencia y constantes del controlador</a:t>
            </a:r>
            <a:endParaRPr lang="es-ES" sz="4400"/>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8" name="Picture 3"/>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bwMode="auto">
          <a:xfrm>
            <a:off x="1483479" y="2016674"/>
            <a:ext cx="7048961" cy="908269"/>
          </a:xfrm>
          <a:prstGeom prst="rect">
            <a:avLst/>
          </a:prstGeom>
          <a:noFill/>
        </p:spPr>
      </p:pic>
      <p:sp>
        <p:nvSpPr>
          <p:cNvPr id="10" name="9 CuadroTexto"/>
          <p:cNvSpPr txBox="1"/>
          <p:nvPr/>
        </p:nvSpPr>
        <p:spPr>
          <a:xfrm>
            <a:off x="1403648" y="3271624"/>
            <a:ext cx="6480720" cy="2677656"/>
          </a:xfrm>
          <a:prstGeom prst="rect">
            <a:avLst/>
          </a:prstGeom>
          <a:noFill/>
        </p:spPr>
        <p:txBody>
          <a:bodyPr wrap="square" rtlCol="0">
            <a:spAutoFit/>
          </a:bodyPr>
          <a:lstStyle/>
          <a:p>
            <a:r>
              <a:rPr lang="es-ES" sz="2800" smtClean="0">
                <a:latin typeface="+mj-lt"/>
              </a:rPr>
              <a:t>Por tanto las constantes del PID serían:</a:t>
            </a:r>
            <a:endParaRPr lang="es-EC" sz="2800" smtClean="0">
              <a:latin typeface="+mj-lt"/>
            </a:endParaRPr>
          </a:p>
          <a:p>
            <a:r>
              <a:rPr lang="es-ES" sz="2800" smtClean="0">
                <a:latin typeface="+mj-lt"/>
              </a:rPr>
              <a:t> </a:t>
            </a:r>
            <a:endParaRPr lang="es-EC" sz="2800" smtClean="0">
              <a:latin typeface="+mj-lt"/>
            </a:endParaRPr>
          </a:p>
          <a:p>
            <a:r>
              <a:rPr lang="en-US" sz="2800" smtClean="0">
                <a:latin typeface="Arial" pitchFamily="34" charset="0"/>
                <a:cs typeface="Arial" pitchFamily="34" charset="0"/>
              </a:rPr>
              <a:t>Kp = 22.432315</a:t>
            </a:r>
            <a:endParaRPr lang="es-EC" sz="2800" smtClean="0">
              <a:latin typeface="Arial" pitchFamily="34" charset="0"/>
              <a:cs typeface="Arial" pitchFamily="34" charset="0"/>
            </a:endParaRPr>
          </a:p>
          <a:p>
            <a:r>
              <a:rPr lang="en-US" sz="2800" err="1" smtClean="0">
                <a:latin typeface="Arial" pitchFamily="34" charset="0"/>
                <a:cs typeface="Arial" pitchFamily="34" charset="0"/>
              </a:rPr>
              <a:t>Ki</a:t>
            </a:r>
            <a:r>
              <a:rPr lang="en-US" sz="2800" smtClean="0">
                <a:latin typeface="Arial" pitchFamily="34" charset="0"/>
                <a:cs typeface="Arial" pitchFamily="34" charset="0"/>
              </a:rPr>
              <a:t> = Kp/Ti = 0.142788</a:t>
            </a:r>
            <a:endParaRPr lang="es-EC" sz="2800" smtClean="0">
              <a:latin typeface="Arial" pitchFamily="34" charset="0"/>
              <a:cs typeface="Arial" pitchFamily="34" charset="0"/>
            </a:endParaRPr>
          </a:p>
          <a:p>
            <a:r>
              <a:rPr lang="en-US" sz="2800" smtClean="0">
                <a:latin typeface="Arial" pitchFamily="34" charset="0"/>
                <a:cs typeface="Arial" pitchFamily="34" charset="0"/>
              </a:rPr>
              <a:t>Kd = Kp*Td = 256.3078</a:t>
            </a:r>
            <a:endParaRPr lang="es-EC" sz="2800" smtClean="0">
              <a:latin typeface="Arial" pitchFamily="34" charset="0"/>
              <a:cs typeface="Arial" pitchFamily="34" charset="0"/>
            </a:endParaRPr>
          </a:p>
          <a:p>
            <a:endParaRPr lang="es-EC" sz="2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smtClean="0"/>
              <a:t>Respuesta simulada obtenida con el controlador</a:t>
            </a:r>
            <a:endParaRPr lang="es-ES"/>
          </a:p>
        </p:txBody>
      </p:sp>
      <p:pic>
        <p:nvPicPr>
          <p:cNvPr id="4" name="3 Marcador de contenido"/>
          <p:cNvPicPr>
            <a:picLocks noGrp="1"/>
          </p:cNvPicPr>
          <p:nvPr>
            <p:ph idx="1"/>
          </p:nvPr>
        </p:nvPicPr>
        <p:blipFill>
          <a:blip r:embed="rId3" cstate="print"/>
          <a:srcRect/>
          <a:stretch>
            <a:fillRect/>
          </a:stretch>
        </p:blipFill>
        <p:spPr bwMode="auto">
          <a:xfrm>
            <a:off x="1619672" y="1844824"/>
            <a:ext cx="6851278"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187624" y="332656"/>
            <a:ext cx="7498080" cy="1143000"/>
          </a:xfrm>
        </p:spPr>
        <p:txBody>
          <a:bodyPr>
            <a:normAutofit fontScale="90000"/>
          </a:bodyPr>
          <a:lstStyle/>
          <a:p>
            <a:r>
              <a:rPr lang="es-ES" smtClean="0"/>
              <a:t>Prueba del controlador en la planta real</a:t>
            </a:r>
            <a:endParaRPr lang="es-ES"/>
          </a:p>
        </p:txBody>
      </p:sp>
      <p:pic>
        <p:nvPicPr>
          <p:cNvPr id="24577" name="Picture 1"/>
          <p:cNvPicPr>
            <a:picLocks noGrp="1" noChangeAspect="1" noChangeArrowheads="1"/>
          </p:cNvPicPr>
          <p:nvPr>
            <p:ph idx="1"/>
          </p:nvPr>
        </p:nvPicPr>
        <p:blipFill>
          <a:blip r:embed="rId3" cstate="print"/>
          <a:srcRect/>
          <a:stretch>
            <a:fillRect/>
          </a:stretch>
        </p:blipFill>
        <p:spPr bwMode="auto">
          <a:xfrm>
            <a:off x="1259632" y="2208707"/>
            <a:ext cx="7499350" cy="32787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smtClean="0"/>
              <a:t>Respuesta de la planta en lazo cerrado</a:t>
            </a:r>
            <a:endParaRPr lang="es-ES"/>
          </a:p>
        </p:txBody>
      </p:sp>
      <p:pic>
        <p:nvPicPr>
          <p:cNvPr id="4" name="3 Marcador de contenido"/>
          <p:cNvPicPr>
            <a:picLocks noGrp="1"/>
          </p:cNvPicPr>
          <p:nvPr>
            <p:ph idx="1"/>
          </p:nvPr>
        </p:nvPicPr>
        <p:blipFill>
          <a:blip r:embed="rId3" cstate="print"/>
          <a:srcRect l="8596" t="3663" r="6667" b="6227"/>
          <a:stretch>
            <a:fillRect/>
          </a:stretch>
        </p:blipFill>
        <p:spPr bwMode="auto">
          <a:xfrm>
            <a:off x="1475656" y="2177718"/>
            <a:ext cx="7200800" cy="3411522"/>
          </a:xfrm>
          <a:prstGeom prst="rect">
            <a:avLst/>
          </a:prstGeom>
          <a:ln w="50800" cap="sq" cmpd="thickThin">
            <a:solidFill>
              <a:srgbClr val="000000"/>
            </a:solidFill>
            <a:prstDash val="solid"/>
            <a:miter lim="800000"/>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Conclusiones</a:t>
            </a:r>
            <a:r>
              <a:rPr lang="en-US" dirty="0" smtClean="0"/>
              <a:t>:</a:t>
            </a:r>
            <a:endParaRPr lang="es-ES" dirty="0"/>
          </a:p>
        </p:txBody>
      </p:sp>
      <p:sp>
        <p:nvSpPr>
          <p:cNvPr id="3" name="2 Marcador de contenido"/>
          <p:cNvSpPr>
            <a:spLocks noGrp="1"/>
          </p:cNvSpPr>
          <p:nvPr>
            <p:ph idx="1"/>
          </p:nvPr>
        </p:nvSpPr>
        <p:spPr/>
        <p:txBody>
          <a:bodyPr/>
          <a:lstStyle/>
          <a:p>
            <a:pPr lvl="0" algn="just"/>
            <a:r>
              <a:rPr lang="es-ES" dirty="0" smtClean="0">
                <a:latin typeface="Times New Roman" pitchFamily="18" charset="0"/>
                <a:cs typeface="Times New Roman" pitchFamily="18" charset="0"/>
              </a:rPr>
              <a:t>La identificación de sistemas es una técnica muy eficiente y de gran ayuda para cuando necesitamos determinar un modelo matemático de un sistema dinámico real.</a:t>
            </a:r>
          </a:p>
          <a:p>
            <a:pPr lvl="0" algn="just"/>
            <a:r>
              <a:rPr lang="es-ES" dirty="0" smtClean="0">
                <a:latin typeface="Times New Roman" pitchFamily="18" charset="0"/>
                <a:cs typeface="Times New Roman" pitchFamily="18" charset="0"/>
              </a:rPr>
              <a:t>Luego de realizar pruebas con distintos modelos y compararlos concluimos que el modelo que mejor se ajusta a nuestro sistema es el ARMAX3331.</a:t>
            </a:r>
          </a:p>
          <a:p>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556792"/>
            <a:ext cx="7818072" cy="3874442"/>
          </a:xfrm>
        </p:spPr>
        <p:txBody>
          <a:bodyPr>
            <a:normAutofit/>
          </a:bodyPr>
          <a:lstStyle/>
          <a:p>
            <a:pPr algn="ctr"/>
            <a:r>
              <a:rPr lang="en-US" sz="4800" dirty="0" smtClean="0"/>
              <a:t>DISEÑO E IMPLEMENTACIÓN DE LA PLANTA.</a:t>
            </a:r>
            <a:endParaRPr lang="es-ES" sz="4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16632"/>
            <a:ext cx="7498080" cy="868958"/>
          </a:xfrm>
        </p:spPr>
        <p:txBody>
          <a:bodyPr/>
          <a:lstStyle/>
          <a:p>
            <a:r>
              <a:rPr lang="en-US" dirty="0" err="1" smtClean="0"/>
              <a:t>Recomendaciones</a:t>
            </a:r>
            <a:r>
              <a:rPr lang="en-US" dirty="0" smtClean="0"/>
              <a:t>:</a:t>
            </a:r>
            <a:endParaRPr lang="es-ES" dirty="0"/>
          </a:p>
        </p:txBody>
      </p:sp>
      <p:sp>
        <p:nvSpPr>
          <p:cNvPr id="3" name="2 Marcador de contenido"/>
          <p:cNvSpPr>
            <a:spLocks noGrp="1"/>
          </p:cNvSpPr>
          <p:nvPr>
            <p:ph idx="1"/>
          </p:nvPr>
        </p:nvSpPr>
        <p:spPr>
          <a:xfrm>
            <a:off x="1435608" y="980728"/>
            <a:ext cx="7498080" cy="5267672"/>
          </a:xfrm>
        </p:spPr>
        <p:txBody>
          <a:bodyPr>
            <a:normAutofit lnSpcReduction="10000"/>
          </a:bodyPr>
          <a:lstStyle/>
          <a:p>
            <a:pPr algn="just"/>
            <a:r>
              <a:rPr lang="es-ES" dirty="0" smtClean="0"/>
              <a:t>En el diseño de la planta experimental debemos de asegurarnos de que nuestra planta sea estacionaria, ya que este es un requisito fundamental para poder aplicar la técnica estudiada.</a:t>
            </a:r>
          </a:p>
          <a:p>
            <a:pPr lvl="0" algn="just"/>
            <a:r>
              <a:rPr lang="es-ES" dirty="0" smtClean="0"/>
              <a:t>Siempre tomar datos dentro del rango de trabajo adecuado del proceso, ya que si no hacemos esto podemos tener problemas de obtener datos aberrantes que se dan en situaciones como la saturación del sistema.</a:t>
            </a:r>
          </a:p>
          <a:p>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3645024"/>
            <a:ext cx="7498080" cy="1143000"/>
          </a:xfrm>
        </p:spPr>
        <p:txBody>
          <a:bodyPr/>
          <a:lstStyle/>
          <a:p>
            <a:r>
              <a:rPr lang="en-US" dirty="0" smtClean="0"/>
              <a:t>GRACIAS!</a:t>
            </a:r>
            <a:endParaRPr lang="es-ES" dirty="0"/>
          </a:p>
        </p:txBody>
      </p:sp>
      <p:pic>
        <p:nvPicPr>
          <p:cNvPr id="24578" name="Picture 2" descr="C:\Program Files (x86)\Microsoft Office\MEDIA\CAGCAT10\j0301252.wmf"/>
          <p:cNvPicPr>
            <a:picLocks noChangeAspect="1" noChangeArrowheads="1"/>
          </p:cNvPicPr>
          <p:nvPr/>
        </p:nvPicPr>
        <p:blipFill>
          <a:blip r:embed="rId2" cstate="print"/>
          <a:srcRect/>
          <a:stretch>
            <a:fillRect/>
          </a:stretch>
        </p:blipFill>
        <p:spPr bwMode="auto">
          <a:xfrm>
            <a:off x="4860032" y="1268760"/>
            <a:ext cx="3114050" cy="26642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166936" y="404664"/>
            <a:ext cx="7581528" cy="612304"/>
          </a:xfrm>
        </p:spPr>
        <p:txBody>
          <a:bodyPr>
            <a:normAutofit fontScale="90000"/>
          </a:bodyPr>
          <a:lstStyle/>
          <a:p>
            <a:pPr algn="ctr"/>
            <a:r>
              <a:rPr lang="es-EC" smtClean="0"/>
              <a:t>Esquema</a:t>
            </a:r>
            <a:r>
              <a:rPr lang="en-US" smtClean="0"/>
              <a:t> de la </a:t>
            </a:r>
            <a:r>
              <a:rPr lang="es-EC" smtClean="0"/>
              <a:t>planta</a:t>
            </a:r>
            <a:endParaRPr lang="es-EC"/>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25" name="Object 1"/>
          <p:cNvGraphicFramePr>
            <a:graphicFrameLocks noChangeAspect="1"/>
          </p:cNvGraphicFramePr>
          <p:nvPr/>
        </p:nvGraphicFramePr>
        <p:xfrm>
          <a:off x="1259632" y="1263650"/>
          <a:ext cx="8066087" cy="5353050"/>
        </p:xfrm>
        <a:graphic>
          <a:graphicData uri="http://schemas.openxmlformats.org/presentationml/2006/ole">
            <p:oleObj spid="_x0000_s1025" name="Visio" r:id="rId4" imgW="11963940" imgH="7926058" progId="Visio.Drawing.11">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smtClean="0"/>
              <a:t>Elementos que forman parte de la planta real</a:t>
            </a:r>
            <a:endParaRPr lang="es-EC"/>
          </a:p>
        </p:txBody>
      </p:sp>
      <p:sp>
        <p:nvSpPr>
          <p:cNvPr id="4" name="2 Marcador de contenido"/>
          <p:cNvSpPr txBox="1">
            <a:spLocks/>
          </p:cNvSpPr>
          <p:nvPr/>
        </p:nvSpPr>
        <p:spPr>
          <a:xfrm>
            <a:off x="1465312" y="1783357"/>
            <a:ext cx="7283152" cy="4525963"/>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s-EC" sz="3200" b="0" i="0" u="none" strike="noStrike" kern="1200" cap="none" spc="0" normalizeH="0" baseline="0" noProof="0" smtClean="0">
                <a:ln>
                  <a:noFill/>
                </a:ln>
                <a:solidFill>
                  <a:schemeClr val="tx1"/>
                </a:solidFill>
                <a:effectLst/>
                <a:uLnTx/>
                <a:uFillTx/>
                <a:latin typeface="+mn-lt"/>
                <a:ea typeface="+mn-ea"/>
                <a:cs typeface="+mn-cs"/>
              </a:rPr>
              <a:t>Tanques</a:t>
            </a:r>
            <a:r>
              <a:rPr kumimoji="0" lang="es-EC" sz="3200" b="0" i="0" u="none" strike="noStrike" kern="1200" cap="none" spc="0" normalizeH="0" noProof="0" smtClean="0">
                <a:ln>
                  <a:noFill/>
                </a:ln>
                <a:solidFill>
                  <a:schemeClr val="tx1"/>
                </a:solidFill>
                <a:effectLst/>
                <a:uLnTx/>
                <a:uFillTx/>
                <a:latin typeface="+mn-lt"/>
                <a:ea typeface="+mn-ea"/>
                <a:cs typeface="+mn-cs"/>
              </a:rPr>
              <a:t> de almacenamiento</a:t>
            </a:r>
            <a:endParaRPr kumimoji="0" lang="es-EC" sz="32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s-EC" sz="3200" smtClean="0"/>
              <a:t>Tuberías PVC</a:t>
            </a:r>
            <a:endParaRPr kumimoji="0" lang="es-EC" sz="32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s-EC" sz="3200" smtClean="0"/>
              <a:t>Válvula antirretorno</a:t>
            </a:r>
            <a:endParaRPr kumimoji="0" lang="es-EC" sz="32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s-EC" sz="3200" smtClean="0"/>
              <a:t>Bomba hidráulica</a:t>
            </a:r>
            <a:endParaRPr kumimoji="0" lang="es-EC" sz="32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s-EC" sz="3200" noProof="0" smtClean="0"/>
              <a:t>Válvula motorizada</a:t>
            </a:r>
            <a:endParaRPr kumimoji="0" lang="es-EC" sz="32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s-EC" sz="3200" smtClean="0"/>
              <a:t>Sensor de flujo</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s-EC" sz="3200" b="0" i="0" u="none" strike="noStrike" kern="1200" cap="none" spc="0" normalizeH="0" baseline="0" noProof="0" smtClean="0">
                <a:ln>
                  <a:noFill/>
                </a:ln>
                <a:solidFill>
                  <a:schemeClr val="tx1"/>
                </a:solidFill>
                <a:effectLst/>
                <a:uLnTx/>
                <a:uFillTx/>
                <a:latin typeface="+mn-lt"/>
                <a:ea typeface="+mn-ea"/>
                <a:cs typeface="+mn-cs"/>
              </a:rPr>
              <a:t>Válvulas</a:t>
            </a:r>
            <a:r>
              <a:rPr kumimoji="0" lang="es-EC" sz="3200" b="0" i="0" u="none" strike="noStrike" kern="1200" cap="none" spc="0" normalizeH="0" noProof="0" smtClean="0">
                <a:ln>
                  <a:noFill/>
                </a:ln>
                <a:solidFill>
                  <a:schemeClr val="tx1"/>
                </a:solidFill>
                <a:effectLst/>
                <a:uLnTx/>
                <a:uFillTx/>
                <a:latin typeface="+mn-lt"/>
                <a:ea typeface="+mn-ea"/>
                <a:cs typeface="+mn-cs"/>
              </a:rPr>
              <a:t> de paso</a:t>
            </a:r>
            <a:endParaRPr kumimoji="0" lang="es-EC" sz="32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es-EC" sz="3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8600" y="-18256"/>
            <a:ext cx="7498080" cy="1143000"/>
          </a:xfrm>
        </p:spPr>
        <p:txBody>
          <a:bodyPr/>
          <a:lstStyle/>
          <a:p>
            <a:pPr algn="ctr"/>
            <a:r>
              <a:rPr lang="en-US" dirty="0" err="1" smtClean="0"/>
              <a:t>Planta</a:t>
            </a:r>
            <a:r>
              <a:rPr lang="en-US" dirty="0" smtClean="0"/>
              <a:t> real</a:t>
            </a:r>
            <a:endParaRPr lang="es-EC" dirty="0"/>
          </a:p>
        </p:txBody>
      </p:sp>
      <p:pic>
        <p:nvPicPr>
          <p:cNvPr id="4" name="3 Imagen" descr="E:\Imagenes\FOTICOS\2011\proyecto Tesina\SAM_2200.JPG"/>
          <p:cNvPicPr/>
          <p:nvPr/>
        </p:nvPicPr>
        <p:blipFill>
          <a:blip r:embed="rId3" cstate="print"/>
          <a:srcRect l="23333" t="3158" r="13509"/>
          <a:stretch>
            <a:fillRect/>
          </a:stretch>
        </p:blipFill>
        <p:spPr bwMode="auto">
          <a:xfrm>
            <a:off x="4788024" y="620688"/>
            <a:ext cx="3312368"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4584" y="-18256"/>
            <a:ext cx="7498080" cy="1143000"/>
          </a:xfrm>
        </p:spPr>
        <p:txBody>
          <a:bodyPr/>
          <a:lstStyle/>
          <a:p>
            <a:pPr algn="ctr"/>
            <a:r>
              <a:rPr lang="en-US" dirty="0" err="1" smtClean="0"/>
              <a:t>Planta</a:t>
            </a:r>
            <a:r>
              <a:rPr lang="en-US" dirty="0" smtClean="0"/>
              <a:t> real</a:t>
            </a:r>
            <a:endParaRPr lang="es-EC" dirty="0"/>
          </a:p>
        </p:txBody>
      </p:sp>
      <p:pic>
        <p:nvPicPr>
          <p:cNvPr id="21506" name="Picture 2" descr="E:\Imagenes\FOTICOS\2011\proyecto Tesina\SAM_2202.JPG"/>
          <p:cNvPicPr>
            <a:picLocks noChangeAspect="1" noChangeArrowheads="1"/>
          </p:cNvPicPr>
          <p:nvPr/>
        </p:nvPicPr>
        <p:blipFill>
          <a:blip r:embed="rId3" cstate="print"/>
          <a:srcRect l="27317" r="32178"/>
          <a:stretch>
            <a:fillRect/>
          </a:stretch>
        </p:blipFill>
        <p:spPr bwMode="auto">
          <a:xfrm>
            <a:off x="5580112" y="692696"/>
            <a:ext cx="3096344" cy="5733256"/>
          </a:xfrm>
          <a:prstGeom prst="rect">
            <a:avLst/>
          </a:prstGeom>
          <a:noFill/>
        </p:spPr>
      </p:pic>
      <p:pic>
        <p:nvPicPr>
          <p:cNvPr id="22530" name="Picture 2" descr="E:\Imagenes\FOTICOS\2011\proyecto Tesina\SAM_2205.JPG"/>
          <p:cNvPicPr>
            <a:picLocks noChangeAspect="1" noChangeArrowheads="1"/>
          </p:cNvPicPr>
          <p:nvPr/>
        </p:nvPicPr>
        <p:blipFill>
          <a:blip r:embed="rId4" cstate="print"/>
          <a:srcRect/>
          <a:stretch>
            <a:fillRect/>
          </a:stretch>
        </p:blipFill>
        <p:spPr bwMode="auto">
          <a:xfrm>
            <a:off x="1056118" y="3140968"/>
            <a:ext cx="4379978" cy="32849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err="1" smtClean="0"/>
              <a:t>Circuitos</a:t>
            </a:r>
            <a:r>
              <a:rPr lang="en-US" dirty="0" smtClean="0"/>
              <a:t> </a:t>
            </a:r>
            <a:r>
              <a:rPr lang="en-US" dirty="0" err="1" smtClean="0"/>
              <a:t>eléctricos</a:t>
            </a:r>
            <a:r>
              <a:rPr lang="en-US" dirty="0" smtClean="0"/>
              <a:t> y </a:t>
            </a:r>
            <a:r>
              <a:rPr lang="en-US" dirty="0" err="1" smtClean="0"/>
              <a:t>electrónicos</a:t>
            </a:r>
            <a:r>
              <a:rPr lang="en-US" dirty="0" smtClean="0"/>
              <a:t>.</a:t>
            </a:r>
            <a:endParaRPr lang="es-ES" dirty="0"/>
          </a:p>
        </p:txBody>
      </p:sp>
      <p:sp>
        <p:nvSpPr>
          <p:cNvPr id="3" name="2 Marcador de contenido"/>
          <p:cNvSpPr>
            <a:spLocks noGrp="1"/>
          </p:cNvSpPr>
          <p:nvPr>
            <p:ph idx="1"/>
          </p:nvPr>
        </p:nvSpPr>
        <p:spPr/>
        <p:txBody>
          <a:bodyPr>
            <a:normAutofit/>
          </a:bodyPr>
          <a:lstStyle/>
          <a:p>
            <a:pPr algn="just"/>
            <a:r>
              <a:rPr lang="en-US" sz="3600" dirty="0" smtClean="0"/>
              <a:t>Breakers de </a:t>
            </a:r>
            <a:r>
              <a:rPr lang="en-US" sz="3600" dirty="0" err="1" smtClean="0"/>
              <a:t>alimentación</a:t>
            </a:r>
            <a:r>
              <a:rPr lang="en-US" sz="3600" dirty="0" smtClean="0"/>
              <a:t>:</a:t>
            </a:r>
            <a:endParaRPr lang="es-ES" sz="3600" dirty="0" smtClean="0"/>
          </a:p>
          <a:p>
            <a:pPr algn="just">
              <a:buNone/>
            </a:pPr>
            <a:r>
              <a:rPr lang="en-US" sz="3600" dirty="0" smtClean="0"/>
              <a:t>  </a:t>
            </a:r>
            <a:r>
              <a:rPr lang="en-US" sz="3600" dirty="0" err="1" smtClean="0"/>
              <a:t>Bomba</a:t>
            </a:r>
            <a:r>
              <a:rPr lang="en-US" sz="3600" dirty="0" smtClean="0"/>
              <a:t> de </a:t>
            </a:r>
            <a:r>
              <a:rPr lang="en-US" sz="3600" dirty="0" err="1" smtClean="0"/>
              <a:t>agua</a:t>
            </a:r>
            <a:r>
              <a:rPr lang="en-US" sz="3600" dirty="0" smtClean="0"/>
              <a:t>, </a:t>
            </a:r>
            <a:r>
              <a:rPr lang="en-US" sz="3600" dirty="0" err="1" smtClean="0"/>
              <a:t>actuador</a:t>
            </a:r>
            <a:r>
              <a:rPr lang="en-US" sz="3600" dirty="0" smtClean="0"/>
              <a:t> </a:t>
            </a:r>
            <a:r>
              <a:rPr lang="en-US" sz="3600" dirty="0" err="1" smtClean="0"/>
              <a:t>eléctrico</a:t>
            </a:r>
            <a:r>
              <a:rPr lang="en-US" sz="3600" dirty="0" smtClean="0"/>
              <a:t>, </a:t>
            </a:r>
            <a:r>
              <a:rPr lang="en-US" sz="3600" dirty="0" err="1" smtClean="0"/>
              <a:t>fuente</a:t>
            </a:r>
            <a:r>
              <a:rPr lang="en-US" sz="3600" dirty="0" smtClean="0"/>
              <a:t> de 24V, y </a:t>
            </a:r>
            <a:r>
              <a:rPr lang="en-US" sz="3600" dirty="0" err="1" smtClean="0"/>
              <a:t>fuente</a:t>
            </a:r>
            <a:r>
              <a:rPr lang="en-US" sz="3600" dirty="0" smtClean="0"/>
              <a:t> de 5V y 12V. </a:t>
            </a:r>
          </a:p>
          <a:p>
            <a:pPr>
              <a:buNone/>
            </a:pPr>
            <a:endParaRPr lang="en-US" sz="3600" dirty="0" smtClean="0"/>
          </a:p>
          <a:p>
            <a:pPr algn="just"/>
            <a:r>
              <a:rPr lang="en-US" sz="3600" dirty="0" err="1" smtClean="0"/>
              <a:t>Circuitos</a:t>
            </a:r>
            <a:r>
              <a:rPr lang="en-US" sz="3600" dirty="0" smtClean="0"/>
              <a:t> </a:t>
            </a:r>
            <a:r>
              <a:rPr lang="en-US" sz="3600" dirty="0" err="1" smtClean="0"/>
              <a:t>electrónicos</a:t>
            </a:r>
            <a:r>
              <a:rPr lang="en-US" sz="3600" dirty="0" smtClean="0"/>
              <a:t> </a:t>
            </a:r>
            <a:r>
              <a:rPr lang="en-US" sz="3600" dirty="0" err="1" smtClean="0"/>
              <a:t>para</a:t>
            </a:r>
            <a:r>
              <a:rPr lang="en-US" sz="3600" dirty="0" smtClean="0"/>
              <a:t> </a:t>
            </a:r>
            <a:r>
              <a:rPr lang="en-US" sz="3600" dirty="0" err="1" smtClean="0"/>
              <a:t>Tratamiento</a:t>
            </a:r>
            <a:r>
              <a:rPr lang="en-US" sz="3600" dirty="0" smtClean="0"/>
              <a:t> de </a:t>
            </a:r>
            <a:r>
              <a:rPr lang="en-US" sz="3600" dirty="0" err="1" smtClean="0"/>
              <a:t>señales</a:t>
            </a:r>
            <a:r>
              <a:rPr lang="en-US" sz="3600" dirty="0" smtClean="0"/>
              <a:t> y </a:t>
            </a:r>
            <a:r>
              <a:rPr lang="en-US" sz="3600" dirty="0" err="1" smtClean="0"/>
              <a:t>visualización</a:t>
            </a:r>
            <a:r>
              <a:rPr lang="en-US" sz="3600" dirty="0" smtClean="0"/>
              <a:t> de </a:t>
            </a:r>
            <a:r>
              <a:rPr lang="en-US" sz="3600" dirty="0" err="1" smtClean="0"/>
              <a:t>valores</a:t>
            </a:r>
            <a:r>
              <a:rPr lang="en-US" sz="3600" dirty="0" smtClean="0"/>
              <a:t> en el display LCD.</a:t>
            </a:r>
          </a:p>
          <a:p>
            <a:pPr algn="just">
              <a:buNone/>
            </a:pPr>
            <a:endParaRPr lang="en-US" sz="36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631</TotalTime>
  <Words>615</Words>
  <Application>Microsoft Office PowerPoint</Application>
  <PresentationFormat>Presentación en pantalla (4:3)</PresentationFormat>
  <Paragraphs>120</Paragraphs>
  <Slides>41</Slides>
  <Notes>27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3" baseType="lpstr">
      <vt:lpstr>Solsticio</vt:lpstr>
      <vt:lpstr>Visio</vt:lpstr>
      <vt:lpstr>Diapositiva 1</vt:lpstr>
      <vt:lpstr>“Identificación y diseño del controlador para un sistema de regulación de caudal de líquido.”</vt:lpstr>
      <vt:lpstr>Objetivos:</vt:lpstr>
      <vt:lpstr>DISEÑO E IMPLEMENTACIÓN DE LA PLANTA.</vt:lpstr>
      <vt:lpstr>Esquema de la planta</vt:lpstr>
      <vt:lpstr>Elementos que forman parte de la planta real</vt:lpstr>
      <vt:lpstr>Planta real</vt:lpstr>
      <vt:lpstr>Planta real</vt:lpstr>
      <vt:lpstr>Circuitos eléctricos y electrónicos.</vt:lpstr>
      <vt:lpstr>Circuitos eléctricos.</vt:lpstr>
      <vt:lpstr>Circuitos electrónicos.</vt:lpstr>
      <vt:lpstr>Circuito de control de la válvula motorizada.</vt:lpstr>
      <vt:lpstr>Circuito de Fuerza para el motor que acciona la válvula de control.</vt:lpstr>
      <vt:lpstr>Circuito acondicionador de señal del sensor.</vt:lpstr>
      <vt:lpstr>Circuito para visualización de señales en el display LCD.</vt:lpstr>
      <vt:lpstr>DISEÑO DE LA SEÑAL DE ENTRADA.</vt:lpstr>
      <vt:lpstr>Respuesta de la planta real a una entrada escalón</vt:lpstr>
      <vt:lpstr>Cálculo de la constante de tiempo dominante del sistema</vt:lpstr>
      <vt:lpstr>Señal PRBS utilizada en la identificación.</vt:lpstr>
      <vt:lpstr>PROCESO DE IDENTIFICACIÓN.</vt:lpstr>
      <vt:lpstr>Adquisición de datos</vt:lpstr>
      <vt:lpstr>Señales de entrada y salida utilizadas en la identificación</vt:lpstr>
      <vt:lpstr>Datos utilizados en la identificación y en la validación</vt:lpstr>
      <vt:lpstr>Selección de los datos para el proceso de identificación.</vt:lpstr>
      <vt:lpstr>Identificación del sistema</vt:lpstr>
      <vt:lpstr>Comparación del modelo ARMAX3331 con los datos de validación</vt:lpstr>
      <vt:lpstr>Análisis residual</vt:lpstr>
      <vt:lpstr>Comparación de la respuesta al escalón del modelo con la generada por el análisis de correlación</vt:lpstr>
      <vt:lpstr>Modelo escogido y Función de Transferencia</vt:lpstr>
      <vt:lpstr>Polos  y  ceros  de  la  función  de transferencia  obtenida</vt:lpstr>
      <vt:lpstr>Función de transferencia obtenida luego de eliminar polos y ceros lejanos</vt:lpstr>
      <vt:lpstr>DISEÑO DEL CONTROLADOR.</vt:lpstr>
      <vt:lpstr>Diseño del controlador PID</vt:lpstr>
      <vt:lpstr>Uso de la herramienta SISOTOOL y el algoritmo Ziegler–Nichols lazo cerrado</vt:lpstr>
      <vt:lpstr>Función de transferencia y constantes del controlador</vt:lpstr>
      <vt:lpstr>Respuesta simulada obtenida con el controlador</vt:lpstr>
      <vt:lpstr>Prueba del controlador en la planta real</vt:lpstr>
      <vt:lpstr>Respuesta de la planta en lazo cerrado</vt:lpstr>
      <vt:lpstr>Conclusiones:</vt:lpstr>
      <vt:lpstr>Recomendaciones:</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“Identificación y diseño del controlador para un sistema de regulación de caudal de líquido.”</dc:title>
  <dc:creator>Usuario</dc:creator>
  <cp:lastModifiedBy>Usuario</cp:lastModifiedBy>
  <cp:revision>46</cp:revision>
  <dcterms:created xsi:type="dcterms:W3CDTF">2011-07-15T03:28:40Z</dcterms:created>
  <dcterms:modified xsi:type="dcterms:W3CDTF">2011-07-15T14:57:02Z</dcterms:modified>
</cp:coreProperties>
</file>