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7"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7" r:id="rId18"/>
    <p:sldId id="272" r:id="rId19"/>
    <p:sldId id="273" r:id="rId20"/>
    <p:sldId id="274" r:id="rId21"/>
    <p:sldId id="275" r:id="rId22"/>
    <p:sldId id="276" r:id="rId23"/>
    <p:sldId id="278" r:id="rId24"/>
    <p:sldId id="279" r:id="rId25"/>
    <p:sldId id="280" r:id="rId26"/>
    <p:sldId id="281" r:id="rId27"/>
    <p:sldId id="286" r:id="rId28"/>
    <p:sldId id="282" r:id="rId29"/>
    <p:sldId id="283" r:id="rId30"/>
    <p:sldId id="284" r:id="rId31"/>
    <p:sldId id="285"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351F7A-452D-425C-98EE-8C145EEAADB0}" type="datetimeFigureOut">
              <a:rPr lang="es-ES" smtClean="0"/>
              <a:pPr/>
              <a:t>17/08/2011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C63738C-2932-4AF2-B21F-ADB528DF2D1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60000"/>
                <a:lumOff val="40000"/>
                <a:alpha val="3000"/>
              </a:schemeClr>
            </a:gs>
            <a:gs pos="53000">
              <a:schemeClr val="accent1">
                <a:lumMod val="60000"/>
                <a:lumOff val="40000"/>
                <a:alpha val="65000"/>
              </a:schemeClr>
            </a:gs>
            <a:gs pos="83000">
              <a:schemeClr val="accent1">
                <a:lumMod val="60000"/>
                <a:lumOff val="40000"/>
                <a:alpha val="24000"/>
              </a:schemeClr>
            </a:gs>
            <a:gs pos="100000">
              <a:schemeClr val="accent1">
                <a:lumMod val="60000"/>
                <a:lumOff val="40000"/>
                <a:alpha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351F7A-452D-425C-98EE-8C145EEAADB0}" type="datetimeFigureOut">
              <a:rPr lang="es-ES" smtClean="0"/>
              <a:pPr/>
              <a:t>17/08/2011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738C-2932-4AF2-B21F-ADB528DF2D1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Q4QBEsRMwXc/Tccelyn-z6I/AAAAAAAAAFg/s_Cw16hJxsg/s1600/color+pigmento.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052736"/>
            <a:ext cx="8748464" cy="1470025"/>
          </a:xfrm>
        </p:spPr>
        <p:txBody>
          <a:bodyPr>
            <a:normAutofit fontScale="90000"/>
          </a:bodyPr>
          <a:lstStyle/>
          <a:p>
            <a:pPr hangingPunct="0"/>
            <a:r>
              <a:rPr lang="es-EC" b="1" dirty="0" smtClean="0"/>
              <a:t/>
            </a:r>
            <a:br>
              <a:rPr lang="es-EC" b="1" dirty="0" smtClean="0"/>
            </a:br>
            <a:r>
              <a:rPr lang="es-EC" b="1" dirty="0" smtClean="0"/>
              <a:t/>
            </a:r>
            <a:br>
              <a:rPr lang="es-EC" b="1" dirty="0" smtClean="0"/>
            </a:br>
            <a:r>
              <a:rPr lang="es-EC" b="1" dirty="0" smtClean="0"/>
              <a:t/>
            </a:r>
            <a:br>
              <a:rPr lang="es-EC" b="1" dirty="0" smtClean="0"/>
            </a:br>
            <a:r>
              <a:rPr lang="es-EC" b="1" dirty="0" smtClean="0"/>
              <a:t/>
            </a:r>
            <a:br>
              <a:rPr lang="es-EC" b="1" dirty="0" smtClean="0"/>
            </a:br>
            <a:r>
              <a:rPr lang="es-EC" sz="3800" b="1" dirty="0" smtClean="0">
                <a:solidFill>
                  <a:schemeClr val="tx2">
                    <a:lumMod val="50000"/>
                  </a:schemeClr>
                </a:solidFill>
              </a:rPr>
              <a:t>ESCUELA SUPERIOR POLITÉCNICA DEL LITORAL</a:t>
            </a:r>
            <a:br>
              <a:rPr lang="es-EC" sz="3800" b="1" dirty="0" smtClean="0">
                <a:solidFill>
                  <a:schemeClr val="tx2">
                    <a:lumMod val="50000"/>
                  </a:schemeClr>
                </a:solidFill>
              </a:rPr>
            </a:br>
            <a:r>
              <a:rPr lang="es-EC" b="1" dirty="0" smtClean="0">
                <a:solidFill>
                  <a:schemeClr val="tx2">
                    <a:lumMod val="50000"/>
                  </a:schemeClr>
                </a:solidFill>
              </a:rPr>
              <a:t> </a:t>
            </a:r>
            <a:r>
              <a:rPr lang="es-ES" b="1" dirty="0" smtClean="0">
                <a:solidFill>
                  <a:schemeClr val="tx2">
                    <a:lumMod val="50000"/>
                  </a:schemeClr>
                </a:solidFill>
              </a:rPr>
              <a:t/>
            </a:r>
            <a:br>
              <a:rPr lang="es-ES" b="1" dirty="0" smtClean="0">
                <a:solidFill>
                  <a:schemeClr val="tx2">
                    <a:lumMod val="50000"/>
                  </a:schemeClr>
                </a:solidFill>
              </a:rPr>
            </a:br>
            <a:r>
              <a:rPr lang="es-EC" sz="3300" b="1" dirty="0" smtClean="0">
                <a:solidFill>
                  <a:schemeClr val="tx2">
                    <a:lumMod val="50000"/>
                  </a:schemeClr>
                </a:solidFill>
              </a:rPr>
              <a:t>Facultad de Ingeniería Eléctrica y Computación </a:t>
            </a:r>
            <a:r>
              <a:rPr lang="es-ES" b="1" dirty="0" smtClean="0">
                <a:solidFill>
                  <a:schemeClr val="tx2">
                    <a:lumMod val="50000"/>
                  </a:schemeClr>
                </a:solidFill>
              </a:rPr>
              <a:t/>
            </a:r>
            <a:br>
              <a:rPr lang="es-ES" b="1" dirty="0" smtClean="0">
                <a:solidFill>
                  <a:schemeClr val="tx2">
                    <a:lumMod val="50000"/>
                  </a:schemeClr>
                </a:solidFill>
              </a:rPr>
            </a:br>
            <a:endParaRPr lang="es-ES" b="1" dirty="0">
              <a:solidFill>
                <a:schemeClr val="tx2">
                  <a:lumMod val="50000"/>
                </a:schemeClr>
              </a:solidFill>
            </a:endParaRPr>
          </a:p>
        </p:txBody>
      </p:sp>
      <p:pic>
        <p:nvPicPr>
          <p:cNvPr id="4" name="0 Imagen" descr="espol.jpg"/>
          <p:cNvPicPr/>
          <p:nvPr/>
        </p:nvPicPr>
        <p:blipFill>
          <a:blip r:embed="rId2" cstate="print"/>
          <a:stretch>
            <a:fillRect/>
          </a:stretch>
        </p:blipFill>
        <p:spPr>
          <a:xfrm>
            <a:off x="3563888" y="116632"/>
            <a:ext cx="1884132" cy="1584176"/>
          </a:xfrm>
          <a:prstGeom prst="rect">
            <a:avLst/>
          </a:prstGeom>
        </p:spPr>
      </p:pic>
      <p:sp>
        <p:nvSpPr>
          <p:cNvPr id="5" name="4 Rectángulo"/>
          <p:cNvSpPr/>
          <p:nvPr/>
        </p:nvSpPr>
        <p:spPr>
          <a:xfrm>
            <a:off x="1979712" y="3645024"/>
            <a:ext cx="5112568" cy="2923877"/>
          </a:xfrm>
          <a:prstGeom prst="rect">
            <a:avLst/>
          </a:prstGeom>
        </p:spPr>
        <p:txBody>
          <a:bodyPr wrap="square">
            <a:spAutoFit/>
          </a:bodyPr>
          <a:lstStyle/>
          <a:p>
            <a:pPr algn="ctr"/>
            <a:r>
              <a:rPr lang="es-EC" sz="2800" b="1" dirty="0" smtClean="0">
                <a:solidFill>
                  <a:schemeClr val="tx2">
                    <a:lumMod val="50000"/>
                  </a:schemeClr>
                </a:solidFill>
                <a:latin typeface="Arial" pitchFamily="34" charset="0"/>
                <a:ea typeface="Arial Unicode MS" pitchFamily="34" charset="-128"/>
                <a:cs typeface="Arial" pitchFamily="34" charset="0"/>
              </a:rPr>
              <a:t>TESINA DE SEMINARIO</a:t>
            </a:r>
            <a:r>
              <a:rPr lang="es-EC" sz="2600" b="1" dirty="0" smtClean="0">
                <a:solidFill>
                  <a:schemeClr val="tx2">
                    <a:lumMod val="50000"/>
                  </a:schemeClr>
                </a:solidFill>
                <a:latin typeface="Arial" pitchFamily="34" charset="0"/>
                <a:ea typeface="Arial Unicode MS" pitchFamily="34" charset="-128"/>
                <a:cs typeface="Arial" pitchFamily="34" charset="0"/>
              </a:rPr>
              <a:t/>
            </a:r>
            <a:br>
              <a:rPr lang="es-EC" sz="2600" b="1" dirty="0" smtClean="0">
                <a:solidFill>
                  <a:schemeClr val="tx2">
                    <a:lumMod val="50000"/>
                  </a:schemeClr>
                </a:solidFill>
                <a:latin typeface="Arial" pitchFamily="34" charset="0"/>
                <a:ea typeface="Arial Unicode MS" pitchFamily="34" charset="-128"/>
                <a:cs typeface="Arial" pitchFamily="34" charset="0"/>
              </a:rPr>
            </a:br>
            <a:r>
              <a:rPr lang="es-ES" sz="2600" dirty="0" smtClean="0">
                <a:solidFill>
                  <a:schemeClr val="tx2">
                    <a:lumMod val="50000"/>
                  </a:schemeClr>
                </a:solidFill>
                <a:latin typeface="Arial" pitchFamily="34" charset="0"/>
                <a:cs typeface="Arial" pitchFamily="34" charset="0"/>
              </a:rPr>
              <a:t/>
            </a:r>
            <a:br>
              <a:rPr lang="es-ES" sz="2600" dirty="0" smtClean="0">
                <a:solidFill>
                  <a:schemeClr val="tx2">
                    <a:lumMod val="50000"/>
                  </a:schemeClr>
                </a:solidFill>
                <a:latin typeface="Arial" pitchFamily="34" charset="0"/>
                <a:cs typeface="Arial" pitchFamily="34" charset="0"/>
              </a:rPr>
            </a:br>
            <a:r>
              <a:rPr lang="pt-BR" sz="2600" dirty="0" smtClean="0">
                <a:solidFill>
                  <a:schemeClr val="tx2">
                    <a:lumMod val="50000"/>
                  </a:schemeClr>
                </a:solidFill>
                <a:latin typeface="Arial" pitchFamily="34" charset="0"/>
                <a:ea typeface="Arial Unicode MS" pitchFamily="34" charset="-128"/>
                <a:cs typeface="Arial" pitchFamily="34" charset="0"/>
              </a:rPr>
              <a:t>Presentado por:</a:t>
            </a:r>
            <a:br>
              <a:rPr lang="pt-BR" sz="2600" dirty="0" smtClean="0">
                <a:solidFill>
                  <a:schemeClr val="tx2">
                    <a:lumMod val="50000"/>
                  </a:schemeClr>
                </a:solidFill>
                <a:latin typeface="Arial" pitchFamily="34" charset="0"/>
                <a:ea typeface="Arial Unicode MS" pitchFamily="34" charset="-128"/>
                <a:cs typeface="Arial" pitchFamily="34" charset="0"/>
              </a:rPr>
            </a:br>
            <a:r>
              <a:rPr lang="es-ES" sz="2600" dirty="0" smtClean="0">
                <a:solidFill>
                  <a:schemeClr val="tx2">
                    <a:lumMod val="50000"/>
                  </a:schemeClr>
                </a:solidFill>
                <a:latin typeface="Arial" pitchFamily="34" charset="0"/>
                <a:cs typeface="Arial" pitchFamily="34" charset="0"/>
              </a:rPr>
              <a:t/>
            </a:r>
            <a:br>
              <a:rPr lang="es-ES" sz="2600" dirty="0" smtClean="0">
                <a:solidFill>
                  <a:schemeClr val="tx2">
                    <a:lumMod val="50000"/>
                  </a:schemeClr>
                </a:solidFill>
                <a:latin typeface="Arial" pitchFamily="34" charset="0"/>
                <a:cs typeface="Arial" pitchFamily="34" charset="0"/>
              </a:rPr>
            </a:br>
            <a:r>
              <a:rPr lang="es-EC" sz="2600" dirty="0" smtClean="0">
                <a:solidFill>
                  <a:schemeClr val="tx2">
                    <a:lumMod val="50000"/>
                  </a:schemeClr>
                </a:solidFill>
                <a:latin typeface="Arial" pitchFamily="34" charset="0"/>
                <a:ea typeface="Arial Unicode MS" pitchFamily="34" charset="-128"/>
                <a:cs typeface="Arial" pitchFamily="34" charset="0"/>
              </a:rPr>
              <a:t>Chiluiza Vargas </a:t>
            </a:r>
            <a:r>
              <a:rPr lang="es-EC" sz="2600" dirty="0" err="1" smtClean="0">
                <a:solidFill>
                  <a:schemeClr val="tx2">
                    <a:lumMod val="50000"/>
                  </a:schemeClr>
                </a:solidFill>
                <a:latin typeface="Arial" pitchFamily="34" charset="0"/>
                <a:ea typeface="Arial Unicode MS" pitchFamily="34" charset="-128"/>
                <a:cs typeface="Arial" pitchFamily="34" charset="0"/>
              </a:rPr>
              <a:t>Kléber</a:t>
            </a:r>
            <a:r>
              <a:rPr lang="es-EC" sz="2600" dirty="0" smtClean="0">
                <a:solidFill>
                  <a:schemeClr val="tx2">
                    <a:lumMod val="50000"/>
                  </a:schemeClr>
                </a:solidFill>
                <a:latin typeface="Arial" pitchFamily="34" charset="0"/>
                <a:ea typeface="Arial Unicode MS" pitchFamily="34" charset="-128"/>
                <a:cs typeface="Arial" pitchFamily="34" charset="0"/>
              </a:rPr>
              <a:t> Joao</a:t>
            </a:r>
            <a:br>
              <a:rPr lang="es-EC" sz="2600" dirty="0" smtClean="0">
                <a:solidFill>
                  <a:schemeClr val="tx2">
                    <a:lumMod val="50000"/>
                  </a:schemeClr>
                </a:solidFill>
                <a:latin typeface="Arial" pitchFamily="34" charset="0"/>
                <a:ea typeface="Arial Unicode MS" pitchFamily="34" charset="-128"/>
                <a:cs typeface="Arial" pitchFamily="34" charset="0"/>
              </a:rPr>
            </a:br>
            <a:r>
              <a:rPr lang="es-ES" sz="2600" dirty="0" smtClean="0">
                <a:solidFill>
                  <a:schemeClr val="tx2">
                    <a:lumMod val="50000"/>
                  </a:schemeClr>
                </a:solidFill>
                <a:latin typeface="Arial" pitchFamily="34" charset="0"/>
                <a:cs typeface="Arial" pitchFamily="34" charset="0"/>
              </a:rPr>
              <a:t/>
            </a:r>
            <a:br>
              <a:rPr lang="es-ES" sz="2600" dirty="0" smtClean="0">
                <a:solidFill>
                  <a:schemeClr val="tx2">
                    <a:lumMod val="50000"/>
                  </a:schemeClr>
                </a:solidFill>
                <a:latin typeface="Arial" pitchFamily="34" charset="0"/>
                <a:cs typeface="Arial" pitchFamily="34" charset="0"/>
              </a:rPr>
            </a:br>
            <a:r>
              <a:rPr lang="es-EC" sz="2600" dirty="0" smtClean="0">
                <a:solidFill>
                  <a:schemeClr val="tx2">
                    <a:lumMod val="50000"/>
                  </a:schemeClr>
                </a:solidFill>
                <a:latin typeface="Arial" pitchFamily="34" charset="0"/>
                <a:ea typeface="Arial Unicode MS" pitchFamily="34" charset="-128"/>
                <a:cs typeface="Arial" pitchFamily="34" charset="0"/>
              </a:rPr>
              <a:t>Piguave Arámbulo Freddy Paul</a:t>
            </a:r>
            <a:endParaRPr lang="es-ES" sz="26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tx2">
                    <a:lumMod val="50000"/>
                  </a:schemeClr>
                </a:solidFill>
              </a:rPr>
              <a:t>COLORÍMETRO</a:t>
            </a:r>
            <a:endParaRPr lang="es-ES" b="1" dirty="0">
              <a:solidFill>
                <a:schemeClr val="tx2">
                  <a:lumMod val="50000"/>
                </a:schemeClr>
              </a:solidFill>
            </a:endParaRPr>
          </a:p>
        </p:txBody>
      </p:sp>
      <p:pic>
        <p:nvPicPr>
          <p:cNvPr id="4" name="2 Imagen" descr="muestra 1.jpg"/>
          <p:cNvPicPr>
            <a:picLocks noGrp="1"/>
          </p:cNvPicPr>
          <p:nvPr>
            <p:ph idx="1"/>
          </p:nvPr>
        </p:nvPicPr>
        <p:blipFill>
          <a:blip r:embed="rId2" cstate="print"/>
          <a:stretch>
            <a:fillRect/>
          </a:stretch>
        </p:blipFill>
        <p:spPr>
          <a:xfrm>
            <a:off x="1763689" y="1916832"/>
            <a:ext cx="6048672" cy="3600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ESPECTROFOTÓMETRO</a:t>
            </a:r>
            <a:endParaRPr lang="es-ES" b="1" dirty="0"/>
          </a:p>
        </p:txBody>
      </p:sp>
      <p:pic>
        <p:nvPicPr>
          <p:cNvPr id="4" name="4 Imagen" descr="muestra 2.jpg"/>
          <p:cNvPicPr>
            <a:picLocks noGrp="1"/>
          </p:cNvPicPr>
          <p:nvPr>
            <p:ph idx="1"/>
          </p:nvPr>
        </p:nvPicPr>
        <p:blipFill>
          <a:blip r:embed="rId2" cstate="print"/>
          <a:stretch>
            <a:fillRect/>
          </a:stretch>
        </p:blipFill>
        <p:spPr>
          <a:xfrm>
            <a:off x="1763688" y="1484784"/>
            <a:ext cx="5760640" cy="4271514"/>
          </a:xfrm>
          <a:prstGeom prst="rect">
            <a:avLst/>
          </a:prstGeom>
        </p:spPr>
      </p:pic>
      <p:sp>
        <p:nvSpPr>
          <p:cNvPr id="5" name="4 Rectángulo"/>
          <p:cNvSpPr/>
          <p:nvPr/>
        </p:nvSpPr>
        <p:spPr>
          <a:xfrm>
            <a:off x="1907704" y="5733256"/>
            <a:ext cx="5526360" cy="369332"/>
          </a:xfrm>
          <a:prstGeom prst="rect">
            <a:avLst/>
          </a:prstGeom>
        </p:spPr>
        <p:txBody>
          <a:bodyPr wrap="square">
            <a:spAutoFit/>
          </a:bodyPr>
          <a:lstStyle/>
          <a:p>
            <a:r>
              <a:rPr lang="es-EC" dirty="0" smtClean="0"/>
              <a:t>Funcionamiento de un espectrofotómetro de reflectancia</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r>
              <a:rPr lang="es-ES" b="1" dirty="0" smtClean="0">
                <a:solidFill>
                  <a:schemeClr val="tx2">
                    <a:lumMod val="50000"/>
                  </a:schemeClr>
                </a:solidFill>
              </a:rPr>
              <a:t>DENSITÓMETRO</a:t>
            </a:r>
            <a:endParaRPr lang="es-ES" b="1" dirty="0">
              <a:solidFill>
                <a:schemeClr val="tx2">
                  <a:lumMod val="50000"/>
                </a:schemeClr>
              </a:solidFill>
            </a:endParaRPr>
          </a:p>
        </p:txBody>
      </p:sp>
      <p:pic>
        <p:nvPicPr>
          <p:cNvPr id="21508" name="Picture 4" descr="http://www.gestiondecolor.com/rs/1443/bba15871-80ca-4dcc-ad82-a0904b8fa2c8/d6b/filename/bba.jpg"/>
          <p:cNvPicPr>
            <a:picLocks noChangeAspect="1" noChangeArrowheads="1"/>
          </p:cNvPicPr>
          <p:nvPr/>
        </p:nvPicPr>
        <p:blipFill>
          <a:blip r:embed="rId2" cstate="print"/>
          <a:srcRect/>
          <a:stretch>
            <a:fillRect/>
          </a:stretch>
        </p:blipFill>
        <p:spPr bwMode="auto">
          <a:xfrm>
            <a:off x="683568" y="1628800"/>
            <a:ext cx="8142674" cy="482453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tx2">
                    <a:lumMod val="50000"/>
                  </a:schemeClr>
                </a:solidFill>
              </a:rPr>
              <a:t>TIPOS DE DENSITÓMETROS</a:t>
            </a:r>
            <a:endParaRPr lang="es-ES" b="1" dirty="0">
              <a:solidFill>
                <a:schemeClr val="tx2">
                  <a:lumMod val="50000"/>
                </a:schemeClr>
              </a:solidFill>
            </a:endParaRPr>
          </a:p>
        </p:txBody>
      </p:sp>
      <p:sp>
        <p:nvSpPr>
          <p:cNvPr id="3" name="2 Marcador de contenido"/>
          <p:cNvSpPr>
            <a:spLocks noGrp="1"/>
          </p:cNvSpPr>
          <p:nvPr>
            <p:ph idx="1"/>
          </p:nvPr>
        </p:nvSpPr>
        <p:spPr>
          <a:xfrm>
            <a:off x="467544" y="1916832"/>
            <a:ext cx="8229600" cy="4525963"/>
          </a:xfrm>
        </p:spPr>
        <p:txBody>
          <a:bodyPr/>
          <a:lstStyle/>
          <a:p>
            <a:pPr>
              <a:buNone/>
            </a:pPr>
            <a:r>
              <a:rPr lang="es-EC" dirty="0" smtClean="0"/>
              <a:t>	</a:t>
            </a:r>
            <a:r>
              <a:rPr lang="es-EC" dirty="0" smtClean="0">
                <a:solidFill>
                  <a:schemeClr val="tx2">
                    <a:lumMod val="50000"/>
                  </a:schemeClr>
                </a:solidFill>
              </a:rPr>
              <a:t>Densitómetros por transmisión que puede medir en materiales transparentes. </a:t>
            </a:r>
          </a:p>
          <a:p>
            <a:pPr>
              <a:buNone/>
            </a:pPr>
            <a:endParaRPr lang="es-EC" dirty="0" smtClean="0">
              <a:solidFill>
                <a:schemeClr val="tx2">
                  <a:lumMod val="50000"/>
                </a:schemeClr>
              </a:solidFill>
            </a:endParaRPr>
          </a:p>
          <a:p>
            <a:pPr>
              <a:buNone/>
            </a:pPr>
            <a:r>
              <a:rPr lang="es-EC" dirty="0" smtClean="0">
                <a:solidFill>
                  <a:schemeClr val="tx2">
                    <a:lumMod val="50000"/>
                  </a:schemeClr>
                </a:solidFill>
              </a:rPr>
              <a:t>	Densitómetros por reflexión los cuales que miden la luz reflejada desde una superficie opaca. </a:t>
            </a:r>
            <a:endParaRPr lang="es-ES"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EC" sz="4900" b="1" dirty="0" smtClean="0">
                <a:solidFill>
                  <a:schemeClr val="tx2">
                    <a:lumMod val="50000"/>
                  </a:schemeClr>
                </a:solidFill>
              </a:rPr>
              <a:t>EL   COLORÍMETRO</a:t>
            </a:r>
            <a:r>
              <a:rPr lang="es-ES" dirty="0" smtClean="0"/>
              <a:t/>
            </a:r>
            <a:br>
              <a:rPr lang="es-ES" dirty="0" smtClean="0"/>
            </a:br>
            <a:endParaRPr lang="es-ES" dirty="0"/>
          </a:p>
        </p:txBody>
      </p:sp>
      <p:sp>
        <p:nvSpPr>
          <p:cNvPr id="3" name="2 Marcador de contenido"/>
          <p:cNvSpPr>
            <a:spLocks noGrp="1"/>
          </p:cNvSpPr>
          <p:nvPr>
            <p:ph idx="1"/>
          </p:nvPr>
        </p:nvSpPr>
        <p:spPr/>
        <p:txBody>
          <a:bodyPr>
            <a:normAutofit lnSpcReduction="10000"/>
          </a:bodyPr>
          <a:lstStyle/>
          <a:p>
            <a:pPr algn="just">
              <a:buNone/>
            </a:pPr>
            <a:r>
              <a:rPr lang="es-EC" dirty="0" smtClean="0"/>
              <a:t>	</a:t>
            </a:r>
            <a:r>
              <a:rPr lang="es-EC" dirty="0" smtClean="0">
                <a:solidFill>
                  <a:schemeClr val="tx2">
                    <a:lumMod val="50000"/>
                  </a:schemeClr>
                </a:solidFill>
              </a:rPr>
              <a:t>El colorímetro se basa en una fuente de luz con un diodo RGB.</a:t>
            </a:r>
          </a:p>
          <a:p>
            <a:pPr algn="just">
              <a:buNone/>
            </a:pPr>
            <a:endParaRPr lang="es-EC" dirty="0" smtClean="0">
              <a:solidFill>
                <a:schemeClr val="tx2">
                  <a:lumMod val="50000"/>
                </a:schemeClr>
              </a:solidFill>
            </a:endParaRPr>
          </a:p>
          <a:p>
            <a:pPr algn="just">
              <a:buNone/>
            </a:pPr>
            <a:r>
              <a:rPr lang="es-EC" dirty="0" smtClean="0">
                <a:solidFill>
                  <a:schemeClr val="tx2">
                    <a:lumMod val="50000"/>
                  </a:schemeClr>
                </a:solidFill>
              </a:rPr>
              <a:t>	El receptor es un transductor se procesan los datos y se muestran en  una pantalla LCD.</a:t>
            </a:r>
          </a:p>
          <a:p>
            <a:pPr algn="just">
              <a:buNone/>
            </a:pPr>
            <a:endParaRPr lang="es-EC" dirty="0" smtClean="0">
              <a:solidFill>
                <a:schemeClr val="tx2">
                  <a:lumMod val="50000"/>
                </a:schemeClr>
              </a:solidFill>
            </a:endParaRPr>
          </a:p>
          <a:p>
            <a:pPr algn="just">
              <a:buNone/>
            </a:pPr>
            <a:r>
              <a:rPr lang="es-EC" dirty="0" smtClean="0">
                <a:solidFill>
                  <a:schemeClr val="tx2">
                    <a:lumMod val="50000"/>
                  </a:schemeClr>
                </a:solidFill>
              </a:rPr>
              <a:t> 	Con botoneras se puede seleccionar si el resultado se lo desea como transmitancia o absorbancia.</a:t>
            </a:r>
            <a:endParaRPr lang="es-ES" dirty="0" smtClean="0">
              <a:solidFill>
                <a:schemeClr val="tx2">
                  <a:lumMod val="50000"/>
                </a:schemeClr>
              </a:solidFill>
            </a:endParaRPr>
          </a:p>
          <a:p>
            <a:pPr algn="just">
              <a:buNone/>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229600" cy="1143000"/>
          </a:xfrm>
        </p:spPr>
        <p:txBody>
          <a:bodyPr>
            <a:normAutofit fontScale="90000"/>
          </a:bodyPr>
          <a:lstStyle/>
          <a:p>
            <a:r>
              <a:rPr lang="es-EC" b="1" dirty="0" smtClean="0"/>
              <a:t>CARACTERÍSTICAS DEL COLORÍMETRO</a:t>
            </a:r>
            <a:r>
              <a:rPr lang="es-EC" dirty="0" smtClean="0"/>
              <a:t> </a:t>
            </a:r>
            <a:r>
              <a:rPr lang="es-ES" dirty="0" smtClean="0"/>
              <a:t/>
            </a:r>
            <a:br>
              <a:rPr lang="es-ES" dirty="0" smtClean="0"/>
            </a:br>
            <a:endParaRPr lang="es-ES" dirty="0"/>
          </a:p>
        </p:txBody>
      </p:sp>
      <p:sp>
        <p:nvSpPr>
          <p:cNvPr id="3" name="2 Marcador de contenido"/>
          <p:cNvSpPr>
            <a:spLocks noGrp="1"/>
          </p:cNvSpPr>
          <p:nvPr>
            <p:ph idx="1"/>
          </p:nvPr>
        </p:nvSpPr>
        <p:spPr/>
        <p:txBody>
          <a:bodyPr>
            <a:normAutofit/>
          </a:bodyPr>
          <a:lstStyle/>
          <a:p>
            <a:pPr algn="just">
              <a:buNone/>
            </a:pPr>
            <a:r>
              <a:rPr lang="es-EC" dirty="0" smtClean="0"/>
              <a:t>   </a:t>
            </a:r>
          </a:p>
          <a:p>
            <a:pPr algn="just">
              <a:buNone/>
            </a:pPr>
            <a:r>
              <a:rPr lang="es-EC" dirty="0" smtClean="0"/>
              <a:t>  	Cubetas de polietileno con volumen de aproximadamente 1 ml. </a:t>
            </a:r>
          </a:p>
          <a:p>
            <a:pPr algn="just">
              <a:buNone/>
            </a:pPr>
            <a:r>
              <a:rPr lang="es-EC" dirty="0" smtClean="0"/>
              <a:t>	</a:t>
            </a:r>
          </a:p>
          <a:p>
            <a:pPr algn="just">
              <a:buNone/>
            </a:pPr>
            <a:r>
              <a:rPr lang="es-EC" dirty="0" smtClean="0"/>
              <a:t>	Espectro desde 470 hasta los 624 nm en el visible. </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424936" cy="1143000"/>
          </a:xfrm>
        </p:spPr>
        <p:txBody>
          <a:bodyPr>
            <a:normAutofit fontScale="90000"/>
          </a:bodyPr>
          <a:lstStyle/>
          <a:p>
            <a:r>
              <a:rPr lang="es-EC" b="1" dirty="0" smtClean="0">
                <a:solidFill>
                  <a:schemeClr val="tx2">
                    <a:lumMod val="50000"/>
                  </a:schemeClr>
                </a:solidFill>
              </a:rPr>
              <a:t>RECOMENDACIONES DE USO Y CUIDADO DEL EQUIPO.</a:t>
            </a:r>
            <a:r>
              <a:rPr lang="es-ES" dirty="0" smtClean="0">
                <a:solidFill>
                  <a:schemeClr val="tx2">
                    <a:lumMod val="50000"/>
                  </a:schemeClr>
                </a:solidFill>
              </a:rPr>
              <a:t/>
            </a:r>
            <a:br>
              <a:rPr lang="es-ES" dirty="0" smtClean="0">
                <a:solidFill>
                  <a:schemeClr val="tx2">
                    <a:lumMod val="50000"/>
                  </a:schemeClr>
                </a:solidFill>
              </a:rPr>
            </a:br>
            <a:endParaRPr lang="es-ES" dirty="0">
              <a:solidFill>
                <a:schemeClr val="tx2">
                  <a:lumMod val="50000"/>
                </a:schemeClr>
              </a:solidFill>
            </a:endParaRPr>
          </a:p>
        </p:txBody>
      </p:sp>
      <p:sp>
        <p:nvSpPr>
          <p:cNvPr id="3" name="2 Marcador de contenido"/>
          <p:cNvSpPr>
            <a:spLocks noGrp="1"/>
          </p:cNvSpPr>
          <p:nvPr>
            <p:ph idx="1"/>
          </p:nvPr>
        </p:nvSpPr>
        <p:spPr>
          <a:xfrm>
            <a:off x="467544" y="1628800"/>
            <a:ext cx="8229600" cy="4525963"/>
          </a:xfrm>
        </p:spPr>
        <p:txBody>
          <a:bodyPr>
            <a:normAutofit lnSpcReduction="10000"/>
          </a:bodyPr>
          <a:lstStyle/>
          <a:p>
            <a:pPr>
              <a:buNone/>
            </a:pPr>
            <a:endParaRPr lang="es-ES" dirty="0" smtClean="0"/>
          </a:p>
          <a:p>
            <a:pPr marL="514350" indent="-514350" algn="just">
              <a:buAutoNum type="alphaLcParenR"/>
            </a:pPr>
            <a:r>
              <a:rPr lang="es-EC" dirty="0" smtClean="0">
                <a:solidFill>
                  <a:schemeClr val="tx2">
                    <a:lumMod val="50000"/>
                  </a:schemeClr>
                </a:solidFill>
              </a:rPr>
              <a:t>Colocar el equipo en un lugar en donde no esté sujeto a vibraciones, calor excesivo, humedad o luz directa.</a:t>
            </a:r>
          </a:p>
          <a:p>
            <a:pPr marL="514350" indent="-514350" algn="just">
              <a:buNone/>
            </a:pPr>
            <a:endParaRPr lang="es-ES" dirty="0" smtClean="0">
              <a:solidFill>
                <a:schemeClr val="tx2">
                  <a:lumMod val="50000"/>
                </a:schemeClr>
              </a:solidFill>
            </a:endParaRPr>
          </a:p>
          <a:p>
            <a:pPr algn="just">
              <a:buNone/>
            </a:pPr>
            <a:r>
              <a:rPr lang="es-EC" dirty="0" smtClean="0">
                <a:solidFill>
                  <a:schemeClr val="tx2">
                    <a:lumMod val="50000"/>
                  </a:schemeClr>
                </a:solidFill>
              </a:rPr>
              <a:t>b) Proteger el equipo del polvo. No tocar la fuente de luz (emisor)  ni el transductor (receptor).</a:t>
            </a:r>
            <a:endParaRPr lang="es-ES" dirty="0" smtClean="0">
              <a:solidFill>
                <a:schemeClr val="tx2">
                  <a:lumMod val="50000"/>
                </a:schemeClr>
              </a:solidFill>
            </a:endParaRPr>
          </a:p>
          <a:p>
            <a:pPr>
              <a:buNone/>
            </a:pPr>
            <a:r>
              <a:rPr lang="es-EC" dirty="0" smtClean="0">
                <a:solidFill>
                  <a:schemeClr val="tx2">
                    <a:lumMod val="50000"/>
                  </a:schemeClr>
                </a:solidFill>
              </a:rPr>
              <a:t>.</a:t>
            </a:r>
            <a:endParaRPr lang="es-ES" dirty="0" smtClean="0">
              <a:solidFill>
                <a:schemeClr val="tx2">
                  <a:lumMod val="50000"/>
                </a:schemeClr>
              </a:solidFill>
            </a:endParaRPr>
          </a:p>
          <a:p>
            <a:endParaRPr lang="es-ES" dirty="0" smtClean="0"/>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772816"/>
            <a:ext cx="8229600" cy="4525963"/>
          </a:xfrm>
        </p:spPr>
        <p:txBody>
          <a:bodyPr>
            <a:normAutofit lnSpcReduction="10000"/>
          </a:bodyPr>
          <a:lstStyle/>
          <a:p>
            <a:pPr algn="just">
              <a:buNone/>
            </a:pPr>
            <a:r>
              <a:rPr lang="es-EC" dirty="0" smtClean="0"/>
              <a:t>c) </a:t>
            </a:r>
            <a:r>
              <a:rPr lang="es-EC" dirty="0" smtClean="0">
                <a:solidFill>
                  <a:schemeClr val="tx2">
                    <a:lumMod val="50000"/>
                  </a:schemeClr>
                </a:solidFill>
              </a:rPr>
              <a:t>Permitir que el equipo se caliente por 10 minutos antes de iniciar hacer  algún procedimiento.</a:t>
            </a:r>
            <a:endParaRPr lang="es-ES" dirty="0" smtClean="0">
              <a:solidFill>
                <a:schemeClr val="tx2">
                  <a:lumMod val="50000"/>
                </a:schemeClr>
              </a:solidFill>
            </a:endParaRPr>
          </a:p>
          <a:p>
            <a:pPr algn="just">
              <a:buNone/>
            </a:pPr>
            <a:r>
              <a:rPr lang="es-EC" dirty="0" smtClean="0">
                <a:solidFill>
                  <a:schemeClr val="tx2">
                    <a:lumMod val="50000"/>
                  </a:schemeClr>
                </a:solidFill>
              </a:rPr>
              <a:t>d) Verificar el 0 y el 100% T cada vez que se vaya a hacer lecturas y cuando varíe la longitud de onda.</a:t>
            </a:r>
            <a:endParaRPr lang="es-ES" dirty="0" smtClean="0">
              <a:solidFill>
                <a:schemeClr val="tx2">
                  <a:lumMod val="50000"/>
                </a:schemeClr>
              </a:solidFill>
            </a:endParaRPr>
          </a:p>
          <a:p>
            <a:pPr algn="just">
              <a:buNone/>
            </a:pPr>
            <a:r>
              <a:rPr lang="es-EC" dirty="0" smtClean="0">
                <a:solidFill>
                  <a:schemeClr val="tx2">
                    <a:lumMod val="50000"/>
                  </a:schemeClr>
                </a:solidFill>
              </a:rPr>
              <a:t>e) Asegurarse de que las cubetas estén limpias, libres de </a:t>
            </a:r>
            <a:r>
              <a:rPr lang="es-EC" dirty="0" err="1" smtClean="0">
                <a:solidFill>
                  <a:schemeClr val="tx2">
                    <a:lumMod val="50000"/>
                  </a:schemeClr>
                </a:solidFill>
              </a:rPr>
              <a:t>rayaduras</a:t>
            </a:r>
            <a:r>
              <a:rPr lang="es-EC" dirty="0" smtClean="0">
                <a:solidFill>
                  <a:schemeClr val="tx2">
                    <a:lumMod val="50000"/>
                  </a:schemeClr>
                </a:solidFill>
              </a:rPr>
              <a:t> y huellas digitales. Esto debe hacerse cada vez que va a usarse</a:t>
            </a:r>
            <a:endParaRPr lang="es-ES" dirty="0">
              <a:solidFill>
                <a:schemeClr val="tx2">
                  <a:lumMod val="50000"/>
                </a:schemeClr>
              </a:solidFill>
            </a:endParaRPr>
          </a:p>
        </p:txBody>
      </p:sp>
      <p:sp>
        <p:nvSpPr>
          <p:cNvPr id="4" name="1 Título"/>
          <p:cNvSpPr>
            <a:spLocks noGrp="1"/>
          </p:cNvSpPr>
          <p:nvPr>
            <p:ph type="title"/>
          </p:nvPr>
        </p:nvSpPr>
        <p:spPr>
          <a:xfrm>
            <a:off x="323528" y="620688"/>
            <a:ext cx="8424936" cy="1143000"/>
          </a:xfrm>
        </p:spPr>
        <p:txBody>
          <a:bodyPr>
            <a:normAutofit fontScale="90000"/>
          </a:bodyPr>
          <a:lstStyle/>
          <a:p>
            <a:r>
              <a:rPr lang="es-EC" b="1" dirty="0" smtClean="0">
                <a:solidFill>
                  <a:schemeClr val="tx2">
                    <a:lumMod val="50000"/>
                  </a:schemeClr>
                </a:solidFill>
              </a:rPr>
              <a:t>RECOMENDACIONES DE USO Y CUIDADO DEL EQUIPO</a:t>
            </a:r>
            <a:r>
              <a:rPr lang="es-EC" b="1" dirty="0" smtClean="0"/>
              <a:t>.</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normAutofit fontScale="90000"/>
          </a:bodyPr>
          <a:lstStyle/>
          <a:p>
            <a:r>
              <a:rPr lang="es-EC" b="1" dirty="0" smtClean="0"/>
              <a:t> </a:t>
            </a:r>
            <a:r>
              <a:rPr lang="es-EC" sz="4900" b="1" dirty="0" smtClean="0">
                <a:solidFill>
                  <a:schemeClr val="tx2">
                    <a:lumMod val="50000"/>
                  </a:schemeClr>
                </a:solidFill>
              </a:rPr>
              <a:t>APLICACIÓN DEL EQUIPO</a:t>
            </a:r>
            <a:r>
              <a:rPr lang="es-ES" dirty="0" smtClean="0">
                <a:solidFill>
                  <a:schemeClr val="tx2">
                    <a:lumMod val="50000"/>
                  </a:schemeClr>
                </a:solidFill>
              </a:rPr>
              <a:t/>
            </a:r>
            <a:br>
              <a:rPr lang="es-ES" dirty="0" smtClean="0">
                <a:solidFill>
                  <a:schemeClr val="tx2">
                    <a:lumMod val="50000"/>
                  </a:schemeClr>
                </a:solidFill>
              </a:rPr>
            </a:br>
            <a:endParaRPr lang="es-ES" dirty="0">
              <a:solidFill>
                <a:schemeClr val="tx2">
                  <a:lumMod val="50000"/>
                </a:schemeClr>
              </a:solidFill>
            </a:endParaRPr>
          </a:p>
        </p:txBody>
      </p:sp>
      <p:sp>
        <p:nvSpPr>
          <p:cNvPr id="3" name="2 Marcador de contenido"/>
          <p:cNvSpPr>
            <a:spLocks noGrp="1"/>
          </p:cNvSpPr>
          <p:nvPr>
            <p:ph idx="1"/>
          </p:nvPr>
        </p:nvSpPr>
        <p:spPr/>
        <p:txBody>
          <a:bodyPr>
            <a:normAutofit/>
          </a:bodyPr>
          <a:lstStyle/>
          <a:p>
            <a:pPr algn="just">
              <a:buNone/>
            </a:pPr>
            <a:r>
              <a:rPr lang="es-ES" dirty="0" smtClean="0"/>
              <a:t>	</a:t>
            </a:r>
            <a:r>
              <a:rPr lang="es-EC" dirty="0" smtClean="0">
                <a:solidFill>
                  <a:schemeClr val="tx2">
                    <a:lumMod val="50000"/>
                  </a:schemeClr>
                </a:solidFill>
              </a:rPr>
              <a:t>El Colorímetro es utilizado en algunos campos como es el blanqueamiento dental, industria gráfica, en el control de materiales plásticos, el colorímetro diseñado en este proyecto se puede usar en los Laboratorios Clínicos para el análisis de muestras fisiológicas, basándose en el principio que cada compuesto químico, absorbe o emite energía </a:t>
            </a:r>
            <a:r>
              <a:rPr lang="es-ES" dirty="0" smtClean="0">
                <a:solidFill>
                  <a:schemeClr val="tx2">
                    <a:lumMod val="50000"/>
                  </a:schemeClr>
                </a:solidFill>
              </a:rPr>
              <a:t>.</a:t>
            </a:r>
          </a:p>
          <a:p>
            <a:pPr>
              <a:buNone/>
            </a:pP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DIAGRAMA DE BLOQUE DEL COLORÍMETRO</a:t>
            </a:r>
            <a:endParaRPr lang="es-ES" sz="3200" b="1" dirty="0"/>
          </a:p>
        </p:txBody>
      </p:sp>
      <p:pic>
        <p:nvPicPr>
          <p:cNvPr id="25602" name="Picture 2"/>
          <p:cNvPicPr>
            <a:picLocks noGrp="1" noChangeAspect="1" noChangeArrowheads="1"/>
          </p:cNvPicPr>
          <p:nvPr>
            <p:ph idx="1"/>
          </p:nvPr>
        </p:nvPicPr>
        <p:blipFill>
          <a:blip r:embed="rId2" cstate="print"/>
          <a:srcRect/>
          <a:stretch>
            <a:fillRect/>
          </a:stretch>
        </p:blipFill>
        <p:spPr bwMode="auto">
          <a:xfrm>
            <a:off x="1259632" y="1484784"/>
            <a:ext cx="6940873"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lstStyle/>
          <a:p>
            <a:r>
              <a:rPr lang="es-ES" b="1" dirty="0" smtClean="0">
                <a:solidFill>
                  <a:schemeClr val="tx2">
                    <a:lumMod val="50000"/>
                  </a:schemeClr>
                </a:solidFill>
              </a:rPr>
              <a:t>TEMA:</a:t>
            </a:r>
            <a:endParaRPr lang="es-ES" b="1" dirty="0">
              <a:solidFill>
                <a:schemeClr val="tx2">
                  <a:lumMod val="50000"/>
                </a:schemeClr>
              </a:solidFill>
            </a:endParaRPr>
          </a:p>
        </p:txBody>
      </p:sp>
      <p:sp>
        <p:nvSpPr>
          <p:cNvPr id="3" name="2 Marcador de contenido"/>
          <p:cNvSpPr>
            <a:spLocks noGrp="1"/>
          </p:cNvSpPr>
          <p:nvPr>
            <p:ph idx="1"/>
          </p:nvPr>
        </p:nvSpPr>
        <p:spPr/>
        <p:txBody>
          <a:bodyPr/>
          <a:lstStyle/>
          <a:p>
            <a:pPr algn="ctr">
              <a:buNone/>
            </a:pPr>
            <a:endParaRPr lang="pt-BR" sz="4000" dirty="0" smtClean="0"/>
          </a:p>
          <a:p>
            <a:pPr algn="ctr">
              <a:buNone/>
            </a:pPr>
            <a:r>
              <a:rPr lang="pt-BR" sz="4000" b="1" dirty="0" smtClean="0">
                <a:solidFill>
                  <a:srgbClr val="002060"/>
                </a:solidFill>
              </a:rPr>
              <a:t>“</a:t>
            </a:r>
            <a:r>
              <a:rPr lang="es-EC" sz="4000" b="1" dirty="0">
                <a:solidFill>
                  <a:schemeClr val="tx2">
                    <a:lumMod val="50000"/>
                  </a:schemeClr>
                </a:solidFill>
              </a:rPr>
              <a:t>Análisis</a:t>
            </a:r>
            <a:r>
              <a:rPr lang="pt-BR" sz="4000" b="1" dirty="0">
                <a:solidFill>
                  <a:schemeClr val="tx2">
                    <a:lumMod val="50000"/>
                  </a:schemeClr>
                </a:solidFill>
              </a:rPr>
              <a:t>, </a:t>
            </a:r>
            <a:r>
              <a:rPr lang="es-EC" sz="4000" b="1" dirty="0">
                <a:solidFill>
                  <a:schemeClr val="tx2">
                    <a:lumMod val="50000"/>
                  </a:schemeClr>
                </a:solidFill>
              </a:rPr>
              <a:t>Diseño</a:t>
            </a:r>
            <a:r>
              <a:rPr lang="pt-BR" sz="4000" b="1" dirty="0">
                <a:solidFill>
                  <a:schemeClr val="tx2">
                    <a:lumMod val="50000"/>
                  </a:schemeClr>
                </a:solidFill>
              </a:rPr>
              <a:t> y </a:t>
            </a:r>
            <a:r>
              <a:rPr lang="pt-BR" sz="4000" b="1" dirty="0" err="1">
                <a:solidFill>
                  <a:schemeClr val="tx2">
                    <a:lumMod val="50000"/>
                  </a:schemeClr>
                </a:solidFill>
              </a:rPr>
              <a:t>Construcción</a:t>
            </a:r>
            <a:r>
              <a:rPr lang="pt-BR" sz="4000" b="1" dirty="0">
                <a:solidFill>
                  <a:schemeClr val="tx2">
                    <a:lumMod val="50000"/>
                  </a:schemeClr>
                </a:solidFill>
              </a:rPr>
              <a:t> de </a:t>
            </a:r>
            <a:r>
              <a:rPr lang="pt-BR" sz="4000" b="1" dirty="0" err="1">
                <a:solidFill>
                  <a:schemeClr val="tx2">
                    <a:lumMod val="50000"/>
                  </a:schemeClr>
                </a:solidFill>
              </a:rPr>
              <a:t>un</a:t>
            </a:r>
            <a:r>
              <a:rPr lang="pt-BR" sz="4000" b="1" dirty="0">
                <a:solidFill>
                  <a:schemeClr val="tx2">
                    <a:lumMod val="50000"/>
                  </a:schemeClr>
                </a:solidFill>
              </a:rPr>
              <a:t> </a:t>
            </a:r>
            <a:r>
              <a:rPr lang="pt-BR" sz="4000" b="1" dirty="0" err="1">
                <a:solidFill>
                  <a:schemeClr val="tx2">
                    <a:lumMod val="50000"/>
                  </a:schemeClr>
                </a:solidFill>
              </a:rPr>
              <a:t>Colorímetro</a:t>
            </a:r>
            <a:r>
              <a:rPr lang="pt-BR" sz="4000" b="1" dirty="0">
                <a:solidFill>
                  <a:schemeClr val="tx2">
                    <a:lumMod val="50000"/>
                  </a:schemeClr>
                </a:solidFill>
              </a:rPr>
              <a:t> Básico, para ser </a:t>
            </a:r>
            <a:r>
              <a:rPr lang="es-EC" sz="4000" b="1" dirty="0">
                <a:solidFill>
                  <a:schemeClr val="tx2">
                    <a:lumMod val="50000"/>
                  </a:schemeClr>
                </a:solidFill>
              </a:rPr>
              <a:t>utilizado</a:t>
            </a:r>
            <a:r>
              <a:rPr lang="pt-BR" sz="4000" b="1" dirty="0">
                <a:solidFill>
                  <a:schemeClr val="tx2">
                    <a:lumMod val="50000"/>
                  </a:schemeClr>
                </a:solidFill>
              </a:rPr>
              <a:t> </a:t>
            </a:r>
            <a:r>
              <a:rPr lang="pt-BR" sz="4000" b="1" dirty="0" err="1">
                <a:solidFill>
                  <a:schemeClr val="tx2">
                    <a:lumMod val="50000"/>
                  </a:schemeClr>
                </a:solidFill>
              </a:rPr>
              <a:t>en</a:t>
            </a:r>
            <a:r>
              <a:rPr lang="pt-BR" sz="4000" b="1" dirty="0">
                <a:solidFill>
                  <a:schemeClr val="tx2">
                    <a:lumMod val="50000"/>
                  </a:schemeClr>
                </a:solidFill>
              </a:rPr>
              <a:t> </a:t>
            </a:r>
            <a:r>
              <a:rPr lang="pt-BR" sz="4000" b="1" dirty="0" err="1">
                <a:solidFill>
                  <a:schemeClr val="tx2">
                    <a:lumMod val="50000"/>
                  </a:schemeClr>
                </a:solidFill>
              </a:rPr>
              <a:t>un</a:t>
            </a:r>
            <a:r>
              <a:rPr lang="pt-BR" sz="4000" b="1" dirty="0">
                <a:solidFill>
                  <a:schemeClr val="tx2">
                    <a:lumMod val="50000"/>
                  </a:schemeClr>
                </a:solidFill>
              </a:rPr>
              <a:t> Laboratório Clínico, utilizando </a:t>
            </a:r>
            <a:r>
              <a:rPr lang="pt-BR" sz="4000" b="1" dirty="0" smtClean="0">
                <a:solidFill>
                  <a:schemeClr val="tx2">
                    <a:lumMod val="50000"/>
                  </a:schemeClr>
                </a:solidFill>
              </a:rPr>
              <a:t>Microcontroladores</a:t>
            </a:r>
            <a:r>
              <a:rPr lang="es-EC" sz="4000" b="1" cap="all" dirty="0">
                <a:solidFill>
                  <a:schemeClr val="tx2">
                    <a:lumMod val="50000"/>
                  </a:schemeClr>
                </a:solidFill>
              </a:rPr>
              <a:t>.”</a:t>
            </a:r>
            <a:endParaRPr lang="es-ES" sz="4000" b="1" dirty="0">
              <a:solidFill>
                <a:schemeClr val="tx2">
                  <a:lumMod val="50000"/>
                </a:schemeClr>
              </a:solidFill>
            </a:endParaRPr>
          </a:p>
          <a:p>
            <a:pPr>
              <a:buNone/>
            </a:pPr>
            <a:endParaRPr lang="es-ES"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143000"/>
          </a:xfrm>
        </p:spPr>
        <p:txBody>
          <a:bodyPr>
            <a:noAutofit/>
          </a:bodyPr>
          <a:lstStyle/>
          <a:p>
            <a:r>
              <a:rPr lang="es-EC" sz="3800" b="1" dirty="0" smtClean="0"/>
              <a:t>DIAGRAMA DE FLUJO DEL COLORIMETRO</a:t>
            </a:r>
            <a:endParaRPr lang="es-ES" sz="3800" dirty="0"/>
          </a:p>
        </p:txBody>
      </p:sp>
      <p:pic>
        <p:nvPicPr>
          <p:cNvPr id="26626" name="Picture 2"/>
          <p:cNvPicPr>
            <a:picLocks noGrp="1" noChangeAspect="1" noChangeArrowheads="1"/>
          </p:cNvPicPr>
          <p:nvPr>
            <p:ph idx="1"/>
          </p:nvPr>
        </p:nvPicPr>
        <p:blipFill>
          <a:blip r:embed="rId2" cstate="print"/>
          <a:srcRect/>
          <a:stretch>
            <a:fillRect/>
          </a:stretch>
        </p:blipFill>
        <p:spPr bwMode="auto">
          <a:xfrm>
            <a:off x="1979712" y="764704"/>
            <a:ext cx="5549696" cy="59709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DISPOSITIVOS DE ENTRADA, RECEPCIÓN Y SALIDA</a:t>
            </a:r>
            <a:endParaRPr lang="es-ES" dirty="0"/>
          </a:p>
        </p:txBody>
      </p:sp>
      <p:pic>
        <p:nvPicPr>
          <p:cNvPr id="4" name="il_fi" descr="http://www.electronicaembajadores.com/datos/fotos/articulos/medianas/sm/capsulas/t1-4.jpg"/>
          <p:cNvPicPr>
            <a:picLocks noGrp="1"/>
          </p:cNvPicPr>
          <p:nvPr>
            <p:ph idx="1"/>
          </p:nvPr>
        </p:nvPicPr>
        <p:blipFill>
          <a:blip r:embed="rId2" cstate="print"/>
          <a:srcRect/>
          <a:stretch>
            <a:fillRect/>
          </a:stretch>
        </p:blipFill>
        <p:spPr bwMode="auto">
          <a:xfrm>
            <a:off x="899592" y="1628800"/>
            <a:ext cx="2160240" cy="1572766"/>
          </a:xfrm>
          <a:prstGeom prst="rect">
            <a:avLst/>
          </a:prstGeom>
          <a:noFill/>
          <a:ln w="9525">
            <a:noFill/>
            <a:miter lim="800000"/>
            <a:headEnd/>
            <a:tailEnd/>
          </a:ln>
        </p:spPr>
      </p:pic>
      <p:pic>
        <p:nvPicPr>
          <p:cNvPr id="5" name="4 Imagen"/>
          <p:cNvPicPr/>
          <p:nvPr/>
        </p:nvPicPr>
        <p:blipFill>
          <a:blip r:embed="rId3" cstate="print"/>
          <a:srcRect/>
          <a:stretch>
            <a:fillRect/>
          </a:stretch>
        </p:blipFill>
        <p:spPr bwMode="auto">
          <a:xfrm>
            <a:off x="3923928" y="2204864"/>
            <a:ext cx="1440160" cy="2304256"/>
          </a:xfrm>
          <a:prstGeom prst="rect">
            <a:avLst/>
          </a:prstGeom>
          <a:noFill/>
          <a:ln w="9525">
            <a:noFill/>
            <a:miter lim="800000"/>
            <a:headEnd/>
            <a:tailEnd/>
          </a:ln>
        </p:spPr>
      </p:pic>
      <p:pic>
        <p:nvPicPr>
          <p:cNvPr id="3074" name="Picture 2" descr="http://t0.gstatic.com/images?q=tbn:ANd9GcQ5lj3ixdPar53voa5rAAe4l3Pi0rj5CZwA2ww0pQz6tIPSjTDh"/>
          <p:cNvPicPr>
            <a:picLocks noChangeAspect="1" noChangeArrowheads="1"/>
          </p:cNvPicPr>
          <p:nvPr/>
        </p:nvPicPr>
        <p:blipFill>
          <a:blip r:embed="rId4" cstate="print"/>
          <a:srcRect/>
          <a:stretch>
            <a:fillRect/>
          </a:stretch>
        </p:blipFill>
        <p:spPr bwMode="auto">
          <a:xfrm>
            <a:off x="6804248" y="3140968"/>
            <a:ext cx="792088" cy="2513735"/>
          </a:xfrm>
          <a:prstGeom prst="rect">
            <a:avLst/>
          </a:prstGeom>
          <a:noFill/>
        </p:spPr>
      </p:pic>
      <p:sp>
        <p:nvSpPr>
          <p:cNvPr id="7" name="6 CuadroTexto"/>
          <p:cNvSpPr txBox="1"/>
          <p:nvPr/>
        </p:nvSpPr>
        <p:spPr>
          <a:xfrm>
            <a:off x="1331640" y="3284984"/>
            <a:ext cx="1192442" cy="369332"/>
          </a:xfrm>
          <a:prstGeom prst="rect">
            <a:avLst/>
          </a:prstGeom>
          <a:noFill/>
        </p:spPr>
        <p:txBody>
          <a:bodyPr wrap="none" rtlCol="0">
            <a:spAutoFit/>
          </a:bodyPr>
          <a:lstStyle/>
          <a:p>
            <a:pPr algn="r"/>
            <a:r>
              <a:rPr lang="es-ES" dirty="0" smtClean="0"/>
              <a:t>Diodo RGB</a:t>
            </a:r>
            <a:endParaRPr lang="es-ES" dirty="0"/>
          </a:p>
        </p:txBody>
      </p:sp>
      <p:sp>
        <p:nvSpPr>
          <p:cNvPr id="8" name="7 CuadroTexto"/>
          <p:cNvSpPr txBox="1"/>
          <p:nvPr/>
        </p:nvSpPr>
        <p:spPr>
          <a:xfrm>
            <a:off x="4139952" y="4581128"/>
            <a:ext cx="940450" cy="369332"/>
          </a:xfrm>
          <a:prstGeom prst="rect">
            <a:avLst/>
          </a:prstGeom>
          <a:noFill/>
        </p:spPr>
        <p:txBody>
          <a:bodyPr wrap="none" rtlCol="0">
            <a:spAutoFit/>
          </a:bodyPr>
          <a:lstStyle/>
          <a:p>
            <a:pPr algn="r"/>
            <a:r>
              <a:rPr lang="es-ES" dirty="0" smtClean="0"/>
              <a:t>Cubetas</a:t>
            </a:r>
            <a:endParaRPr lang="es-ES" dirty="0"/>
          </a:p>
        </p:txBody>
      </p:sp>
      <p:sp>
        <p:nvSpPr>
          <p:cNvPr id="9" name="8 CuadroTexto"/>
          <p:cNvSpPr txBox="1"/>
          <p:nvPr/>
        </p:nvSpPr>
        <p:spPr>
          <a:xfrm>
            <a:off x="6156176" y="5661248"/>
            <a:ext cx="2385589" cy="369332"/>
          </a:xfrm>
          <a:prstGeom prst="rect">
            <a:avLst/>
          </a:prstGeom>
          <a:noFill/>
        </p:spPr>
        <p:txBody>
          <a:bodyPr wrap="none" rtlCol="0">
            <a:spAutoFit/>
          </a:bodyPr>
          <a:lstStyle/>
          <a:p>
            <a:pPr algn="r"/>
            <a:r>
              <a:rPr lang="es-ES" dirty="0" smtClean="0"/>
              <a:t>Transductor TSL12S - LF</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a:bodyPr>
          <a:lstStyle/>
          <a:p>
            <a:r>
              <a:rPr lang="es-ES" sz="4000" b="1" dirty="0" smtClean="0"/>
              <a:t>BLOQUE SELECTOR DE FILTRO</a:t>
            </a:r>
            <a:endParaRPr lang="es-ES" sz="4000" b="1" dirty="0"/>
          </a:p>
        </p:txBody>
      </p:sp>
      <p:pic>
        <p:nvPicPr>
          <p:cNvPr id="4" name="3 Marcador de contenido" descr="total.bmp"/>
          <p:cNvPicPr>
            <a:picLocks noGrp="1"/>
          </p:cNvPicPr>
          <p:nvPr>
            <p:ph idx="1"/>
          </p:nvPr>
        </p:nvPicPr>
        <p:blipFill>
          <a:blip r:embed="rId2" cstate="print"/>
          <a:stretch>
            <a:fillRect/>
          </a:stretch>
        </p:blipFill>
        <p:spPr>
          <a:xfrm>
            <a:off x="1475656" y="1196752"/>
            <a:ext cx="6264696" cy="525658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smtClean="0"/>
              <a:t>INDICADORES DE FILTRO</a:t>
            </a:r>
            <a:endParaRPr lang="es-ES" sz="4000" b="1" dirty="0"/>
          </a:p>
        </p:txBody>
      </p:sp>
      <p:pic>
        <p:nvPicPr>
          <p:cNvPr id="4" name="3 Marcador de contenido"/>
          <p:cNvPicPr>
            <a:picLocks noGrp="1"/>
          </p:cNvPicPr>
          <p:nvPr>
            <p:ph idx="1"/>
          </p:nvPr>
        </p:nvPicPr>
        <p:blipFill>
          <a:blip r:embed="rId2" cstate="print"/>
          <a:srcRect/>
          <a:stretch>
            <a:fillRect/>
          </a:stretch>
        </p:blipFill>
        <p:spPr bwMode="auto">
          <a:xfrm>
            <a:off x="2581964" y="1600200"/>
            <a:ext cx="398007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b="1" dirty="0" smtClean="0"/>
              <a:t>MICROCONTROLADOR DE EMISIÓN</a:t>
            </a:r>
            <a:endParaRPr lang="es-ES" sz="4000" b="1" dirty="0"/>
          </a:p>
        </p:txBody>
      </p:sp>
      <p:pic>
        <p:nvPicPr>
          <p:cNvPr id="4" name="9 Imagen" descr="emisor2.bmp"/>
          <p:cNvPicPr>
            <a:picLocks noGrp="1"/>
          </p:cNvPicPr>
          <p:nvPr>
            <p:ph idx="1"/>
          </p:nvPr>
        </p:nvPicPr>
        <p:blipFill>
          <a:blip r:embed="rId2" cstate="print"/>
          <a:stretch>
            <a:fillRect/>
          </a:stretch>
        </p:blipFill>
        <p:spPr>
          <a:xfrm>
            <a:off x="827584" y="1556792"/>
            <a:ext cx="7488832" cy="460851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MICROCONTROLADOR DE RECEPCIÓN</a:t>
            </a:r>
            <a:endParaRPr lang="es-ES" b="1" dirty="0"/>
          </a:p>
        </p:txBody>
      </p:sp>
      <p:pic>
        <p:nvPicPr>
          <p:cNvPr id="4" name="10 Imagen" descr="receptor2.bmp"/>
          <p:cNvPicPr>
            <a:picLocks noGrp="1"/>
          </p:cNvPicPr>
          <p:nvPr>
            <p:ph idx="1"/>
          </p:nvPr>
        </p:nvPicPr>
        <p:blipFill>
          <a:blip r:embed="rId2" cstate="print"/>
          <a:stretch>
            <a:fillRect/>
          </a:stretch>
        </p:blipFill>
        <p:spPr>
          <a:xfrm>
            <a:off x="971600" y="1412776"/>
            <a:ext cx="7272807" cy="468052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0" y="836712"/>
            <a:ext cx="4824536" cy="1143000"/>
          </a:xfrm>
        </p:spPr>
        <p:txBody>
          <a:bodyPr>
            <a:normAutofit/>
          </a:bodyPr>
          <a:lstStyle/>
          <a:p>
            <a:r>
              <a:rPr lang="es-ES" sz="3800" b="1" dirty="0" smtClean="0"/>
              <a:t>EMISIÓN DE SEÑALES</a:t>
            </a:r>
            <a:endParaRPr lang="es-ES" sz="3800" b="1" dirty="0"/>
          </a:p>
        </p:txBody>
      </p:sp>
      <p:pic>
        <p:nvPicPr>
          <p:cNvPr id="4" name="3 Marcador de contenido"/>
          <p:cNvPicPr>
            <a:picLocks noGrp="1"/>
          </p:cNvPicPr>
          <p:nvPr>
            <p:ph idx="1"/>
          </p:nvPr>
        </p:nvPicPr>
        <p:blipFill>
          <a:blip r:embed="rId2" cstate="print"/>
          <a:srcRect/>
          <a:stretch>
            <a:fillRect/>
          </a:stretch>
        </p:blipFill>
        <p:spPr bwMode="auto">
          <a:xfrm>
            <a:off x="5508104" y="2636912"/>
            <a:ext cx="2828925" cy="2447925"/>
          </a:xfrm>
          <a:prstGeom prst="rect">
            <a:avLst/>
          </a:prstGeom>
          <a:solidFill>
            <a:srgbClr val="FFFFFF"/>
          </a:solidFill>
          <a:ln w="9525">
            <a:noFill/>
            <a:miter lim="800000"/>
            <a:headEnd/>
            <a:tailEnd/>
          </a:ln>
        </p:spPr>
      </p:pic>
      <p:pic>
        <p:nvPicPr>
          <p:cNvPr id="5" name="4 Imagen"/>
          <p:cNvPicPr/>
          <p:nvPr/>
        </p:nvPicPr>
        <p:blipFill>
          <a:blip r:embed="rId3" cstate="print"/>
          <a:srcRect/>
          <a:stretch>
            <a:fillRect/>
          </a:stretch>
        </p:blipFill>
        <p:spPr bwMode="auto">
          <a:xfrm>
            <a:off x="1403648" y="2708920"/>
            <a:ext cx="1440160" cy="2520280"/>
          </a:xfrm>
          <a:prstGeom prst="rect">
            <a:avLst/>
          </a:prstGeom>
          <a:noFill/>
          <a:ln w="9525">
            <a:noFill/>
            <a:miter lim="800000"/>
            <a:headEnd/>
            <a:tailEnd/>
          </a:ln>
        </p:spPr>
      </p:pic>
      <p:sp>
        <p:nvSpPr>
          <p:cNvPr id="6" name="1 Título"/>
          <p:cNvSpPr txBox="1">
            <a:spLocks/>
          </p:cNvSpPr>
          <p:nvPr/>
        </p:nvSpPr>
        <p:spPr>
          <a:xfrm>
            <a:off x="4572000" y="836712"/>
            <a:ext cx="4824536"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000" b="1" i="0" u="none" strike="noStrike" kern="1200" cap="none" spc="0" normalizeH="0" baseline="0" noProof="0" dirty="0" smtClean="0">
                <a:ln>
                  <a:noFill/>
                </a:ln>
                <a:solidFill>
                  <a:schemeClr val="tx1"/>
                </a:solidFill>
                <a:effectLst/>
                <a:uLnTx/>
                <a:uFillTx/>
                <a:latin typeface="+mj-lt"/>
                <a:ea typeface="+mj-ea"/>
                <a:cs typeface="+mj-cs"/>
              </a:rPr>
              <a:t>L  C  D</a:t>
            </a:r>
            <a:endParaRPr kumimoji="0" lang="es-ES" sz="4000" b="1" i="0" u="none" strike="noStrike" kern="1200" cap="none" spc="0" normalizeH="0" baseline="0" noProof="0" dirty="0">
              <a:ln>
                <a:noFill/>
              </a:ln>
              <a:solidFill>
                <a:schemeClr val="tx1"/>
              </a:solidFill>
              <a:effectLst/>
              <a:uLnTx/>
              <a:uFillTx/>
              <a:latin typeface="+mj-lt"/>
              <a:ea typeface="+mj-ea"/>
              <a:cs typeface="+mj-cs"/>
            </a:endParaRPr>
          </a:p>
        </p:txBody>
      </p:sp>
      <p:cxnSp>
        <p:nvCxnSpPr>
          <p:cNvPr id="8" name="7 Conector recto"/>
          <p:cNvCxnSpPr/>
          <p:nvPr/>
        </p:nvCxnSpPr>
        <p:spPr>
          <a:xfrm rot="5400000">
            <a:off x="1359024" y="3429000"/>
            <a:ext cx="6858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RECOMENDACIONES</a:t>
            </a:r>
            <a:endParaRPr lang="es-ES" b="1" dirty="0"/>
          </a:p>
        </p:txBody>
      </p:sp>
      <p:sp>
        <p:nvSpPr>
          <p:cNvPr id="3" name="2 Marcador de contenido"/>
          <p:cNvSpPr>
            <a:spLocks noGrp="1"/>
          </p:cNvSpPr>
          <p:nvPr>
            <p:ph idx="1"/>
          </p:nvPr>
        </p:nvSpPr>
        <p:spPr>
          <a:xfrm>
            <a:off x="467544" y="1988840"/>
            <a:ext cx="8229600" cy="4525963"/>
          </a:xfrm>
        </p:spPr>
        <p:txBody>
          <a:bodyPr/>
          <a:lstStyle/>
          <a:p>
            <a:r>
              <a:rPr lang="es-ES" dirty="0" smtClean="0"/>
              <a:t>Limpieza correcta de la cabina y un respectivo uso.</a:t>
            </a:r>
          </a:p>
          <a:p>
            <a:endParaRPr lang="es-ES" dirty="0" smtClean="0"/>
          </a:p>
          <a:p>
            <a:r>
              <a:rPr lang="es-ES" dirty="0" smtClean="0"/>
              <a:t>Colocación adecuada del diodo RGB a 42 grados con respecto a la horizontal.</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CONCLUSIONES</a:t>
            </a:r>
            <a:endParaRPr lang="es-ES" dirty="0"/>
          </a:p>
        </p:txBody>
      </p:sp>
      <p:sp>
        <p:nvSpPr>
          <p:cNvPr id="3" name="2 Marcador de contenido"/>
          <p:cNvSpPr>
            <a:spLocks noGrp="1"/>
          </p:cNvSpPr>
          <p:nvPr>
            <p:ph idx="1"/>
          </p:nvPr>
        </p:nvSpPr>
        <p:spPr/>
        <p:txBody>
          <a:bodyPr>
            <a:normAutofit/>
          </a:bodyPr>
          <a:lstStyle/>
          <a:p>
            <a:pPr>
              <a:buNone/>
            </a:pPr>
            <a:endParaRPr lang="es-ES" dirty="0" smtClean="0"/>
          </a:p>
          <a:p>
            <a:pPr algn="just">
              <a:buNone/>
            </a:pPr>
            <a:r>
              <a:rPr lang="es-ES" dirty="0" smtClean="0"/>
              <a:t>	</a:t>
            </a:r>
            <a:r>
              <a:rPr lang="es-EC" dirty="0" smtClean="0"/>
              <a:t>El colorímetro y el espectrofotómetro ambos instrumentos pueden determinar el color de una muestra. </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r>
              <a:rPr lang="es-EC" dirty="0" smtClean="0"/>
              <a:t>Un espectrofotómetro determina la transmitancia de una sustancia, mientras que las funciones correspondientes a los diferentes iluminantes y las funciones de igualación del sistema visual están tabuladas e introducidas en la base de datos del ordenador del espectrofotómetro</a:t>
            </a:r>
            <a:endParaRPr lang="es-ES" dirty="0" smtClean="0"/>
          </a:p>
          <a:p>
            <a:pPr algn="just">
              <a:buNone/>
            </a:pPr>
            <a:r>
              <a:rPr lang="es-EC" dirty="0" smtClean="0"/>
              <a:t> </a:t>
            </a:r>
            <a:endParaRPr lang="es-ES" dirty="0" smtClean="0"/>
          </a:p>
          <a:p>
            <a:pPr algn="just"/>
            <a:r>
              <a:rPr lang="es-EC" dirty="0" smtClean="0"/>
              <a:t>La  imitación no es perfecta, por lo que los resultados obtenidos suelen discrepar de los obtenidos con el espectrofotómetro. Dentro de los colorímetros, como ya se lo demostró, los colorímetros  de plantilla son más precisos que los de filtros, aunque mucho más costosos de construir.</a:t>
            </a:r>
            <a:endParaRPr lang="es-ES" dirty="0" smtClean="0"/>
          </a:p>
          <a:p>
            <a:pPr>
              <a:buNone/>
            </a:pPr>
            <a:endParaRPr lang="es-ES" dirty="0"/>
          </a:p>
        </p:txBody>
      </p:sp>
      <p:sp>
        <p:nvSpPr>
          <p:cNvPr id="4" name="1 Título"/>
          <p:cNvSpPr>
            <a:spLocks noGrp="1"/>
          </p:cNvSpPr>
          <p:nvPr>
            <p:ph type="title"/>
          </p:nvPr>
        </p:nvSpPr>
        <p:spPr/>
        <p:txBody>
          <a:bodyPr/>
          <a:lstStyle/>
          <a:p>
            <a:r>
              <a:rPr lang="es-EC" b="1" dirty="0" smtClean="0"/>
              <a:t>CONCLUSIONES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4525963"/>
          </a:xfrm>
        </p:spPr>
        <p:txBody>
          <a:bodyPr>
            <a:normAutofit/>
          </a:bodyPr>
          <a:lstStyle/>
          <a:p>
            <a:pPr algn="ctr"/>
            <a:r>
              <a:rPr lang="es-ES" sz="4800" b="1" dirty="0" smtClean="0">
                <a:solidFill>
                  <a:schemeClr val="tx2">
                    <a:lumMod val="50000"/>
                  </a:schemeClr>
                </a:solidFill>
              </a:rPr>
              <a:t>Conceptos Básicos.</a:t>
            </a:r>
          </a:p>
          <a:p>
            <a:pPr algn="ctr">
              <a:buNone/>
            </a:pPr>
            <a:endParaRPr lang="es-ES" sz="4800" b="1" dirty="0" smtClean="0">
              <a:solidFill>
                <a:schemeClr val="tx2">
                  <a:lumMod val="50000"/>
                </a:schemeClr>
              </a:solidFill>
            </a:endParaRPr>
          </a:p>
          <a:p>
            <a:pPr algn="ctr"/>
            <a:r>
              <a:rPr lang="es-ES" sz="4800" b="1" dirty="0" smtClean="0">
                <a:solidFill>
                  <a:schemeClr val="tx2">
                    <a:lumMod val="50000"/>
                  </a:schemeClr>
                </a:solidFill>
              </a:rPr>
              <a:t>Descripción del Colorímetro.</a:t>
            </a:r>
          </a:p>
          <a:p>
            <a:pPr algn="ctr">
              <a:buNone/>
            </a:pPr>
            <a:endParaRPr lang="es-ES" sz="4800" b="1" dirty="0" smtClean="0">
              <a:solidFill>
                <a:schemeClr val="tx2">
                  <a:lumMod val="50000"/>
                </a:schemeClr>
              </a:solidFill>
            </a:endParaRPr>
          </a:p>
          <a:p>
            <a:pPr algn="ctr"/>
            <a:r>
              <a:rPr lang="es-ES" sz="4800" b="1" dirty="0" smtClean="0">
                <a:solidFill>
                  <a:schemeClr val="tx2">
                    <a:lumMod val="50000"/>
                  </a:schemeClr>
                </a:solidFill>
              </a:rPr>
              <a:t>Diseño y Funcionamiento</a:t>
            </a:r>
            <a:r>
              <a:rPr lang="es-ES" sz="4800" dirty="0" smtClean="0">
                <a:solidFill>
                  <a:schemeClr val="tx2">
                    <a:lumMod val="50000"/>
                  </a:schemeClr>
                </a:solidFill>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EC" dirty="0" smtClean="0"/>
              <a:t>	Para  obtener con exactitud el valor de unas coordenadas cromáticas, lo que se debe utilizar es un espectrofotómetro. En este caso, si el aparato presenta una pequeña imprecisión en la medida está será sistemática, de forma que las diferencias de color entre las medidas no se verán afectadas. En estas situaciones es particularmente útil el uso del colorímetro.</a:t>
            </a:r>
            <a:endParaRPr lang="es-ES" dirty="0"/>
          </a:p>
        </p:txBody>
      </p:sp>
      <p:sp>
        <p:nvSpPr>
          <p:cNvPr id="4" name="1 Título"/>
          <p:cNvSpPr>
            <a:spLocks noGrp="1"/>
          </p:cNvSpPr>
          <p:nvPr>
            <p:ph type="title"/>
          </p:nvPr>
        </p:nvSpPr>
        <p:spPr/>
        <p:txBody>
          <a:bodyPr/>
          <a:lstStyle/>
          <a:p>
            <a:r>
              <a:rPr lang="es-EC" b="1" dirty="0" smtClean="0"/>
              <a:t>CONCLUSIONES</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276872"/>
            <a:ext cx="8229600" cy="2232248"/>
          </a:xfrm>
        </p:spPr>
        <p:txBody>
          <a:bodyPr>
            <a:normAutofit/>
          </a:bodyPr>
          <a:lstStyle/>
          <a:p>
            <a:r>
              <a:rPr lang="es-ES" sz="8000" dirty="0" smtClean="0"/>
              <a:t>GRACIAS!!</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8229600" cy="1143000"/>
          </a:xfrm>
        </p:spPr>
        <p:txBody>
          <a:bodyPr/>
          <a:lstStyle/>
          <a:p>
            <a:r>
              <a:rPr lang="es-ES" b="1" dirty="0" smtClean="0">
                <a:solidFill>
                  <a:schemeClr val="tx2">
                    <a:lumMod val="50000"/>
                  </a:schemeClr>
                </a:solidFill>
              </a:rPr>
              <a:t>Espectro Electromagnético</a:t>
            </a:r>
            <a:endParaRPr lang="es-ES" b="1" dirty="0">
              <a:solidFill>
                <a:schemeClr val="tx2">
                  <a:lumMod val="50000"/>
                </a:schemeClr>
              </a:solidFill>
            </a:endParaRPr>
          </a:p>
        </p:txBody>
      </p:sp>
      <p:sp>
        <p:nvSpPr>
          <p:cNvPr id="15361" name="Rectangle 1"/>
          <p:cNvSpPr>
            <a:spLocks noChangeArrowheads="1"/>
          </p:cNvSpPr>
          <p:nvPr/>
        </p:nvSpPr>
        <p:spPr bwMode="auto">
          <a:xfrm>
            <a:off x="6372200" y="5445224"/>
            <a:ext cx="140134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C"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s-EC"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Autor:</a:t>
            </a:r>
            <a:r>
              <a:rPr kumimoji="0" lang="es-EC"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C"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Aritz</a:t>
            </a:r>
            <a:r>
              <a:rPr kumimoji="0" lang="es-EC"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Garmendia</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7 Imagen" descr="ESPECTRO ELECTROMAGNETICO.png"/>
          <p:cNvPicPr/>
          <p:nvPr/>
        </p:nvPicPr>
        <p:blipFill>
          <a:blip r:embed="rId2" cstate="print"/>
          <a:stretch>
            <a:fillRect/>
          </a:stretch>
        </p:blipFill>
        <p:spPr>
          <a:xfrm>
            <a:off x="1547664" y="1340768"/>
            <a:ext cx="6264696" cy="4476328"/>
          </a:xfrm>
          <a:prstGeom prst="rect">
            <a:avLst/>
          </a:prstGeom>
          <a:solidFill>
            <a:schemeClr val="tx2">
              <a:lumMod val="75000"/>
              <a:alpha val="32000"/>
            </a:schemeClr>
          </a:solid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solidFill>
                  <a:schemeClr val="tx2">
                    <a:lumMod val="50000"/>
                  </a:schemeClr>
                </a:solidFill>
              </a:rPr>
              <a:t>COLOR</a:t>
            </a:r>
            <a:endParaRPr lang="es-ES" b="1" dirty="0">
              <a:solidFill>
                <a:schemeClr val="tx2">
                  <a:lumMod val="50000"/>
                </a:schemeClr>
              </a:solidFill>
            </a:endParaRPr>
          </a:p>
        </p:txBody>
      </p:sp>
      <p:sp>
        <p:nvSpPr>
          <p:cNvPr id="3" name="2 Marcador de contenido"/>
          <p:cNvSpPr>
            <a:spLocks noGrp="1"/>
          </p:cNvSpPr>
          <p:nvPr>
            <p:ph idx="1"/>
          </p:nvPr>
        </p:nvSpPr>
        <p:spPr/>
        <p:txBody>
          <a:bodyPr>
            <a:normAutofit/>
          </a:bodyPr>
          <a:lstStyle/>
          <a:p>
            <a:pPr algn="just"/>
            <a:r>
              <a:rPr lang="es-EC" sz="3000" dirty="0" smtClean="0">
                <a:solidFill>
                  <a:schemeClr val="tx2">
                    <a:lumMod val="50000"/>
                  </a:schemeClr>
                </a:solidFill>
              </a:rPr>
              <a:t>El color es la sensación que producen los rayos luminosos en los órganos visuales.</a:t>
            </a:r>
          </a:p>
          <a:p>
            <a:pPr algn="just"/>
            <a:endParaRPr lang="es-ES" sz="3000" dirty="0" smtClean="0">
              <a:solidFill>
                <a:schemeClr val="tx2">
                  <a:lumMod val="50000"/>
                </a:schemeClr>
              </a:solidFill>
            </a:endParaRPr>
          </a:p>
          <a:p>
            <a:pPr algn="just"/>
            <a:r>
              <a:rPr lang="es-EC" sz="3000" dirty="0" smtClean="0">
                <a:solidFill>
                  <a:schemeClr val="tx2">
                    <a:lumMod val="50000"/>
                  </a:schemeClr>
                </a:solidFill>
              </a:rPr>
              <a:t>Los cuerpos iluminados absorben parte de las ondas electromagnéticas</a:t>
            </a:r>
            <a:r>
              <a:rPr lang="es-EC" dirty="0" smtClean="0">
                <a:solidFill>
                  <a:schemeClr val="tx2">
                    <a:lumMod val="50000"/>
                  </a:schemeClr>
                </a:solidFill>
              </a:rPr>
              <a:t>.</a:t>
            </a:r>
            <a:r>
              <a:rPr lang="es-EC" dirty="0" smtClean="0">
                <a:solidFill>
                  <a:srgbClr val="002060"/>
                </a:solidFill>
              </a:rPr>
              <a:t> </a:t>
            </a:r>
            <a:endParaRPr lang="es-ES" sz="2800" dirty="0" smtClean="0">
              <a:solidFill>
                <a:srgbClr val="002060"/>
              </a:solidFill>
            </a:endParaRPr>
          </a:p>
          <a:p>
            <a:pPr algn="just">
              <a:buNone/>
            </a:pPr>
            <a:endParaRPr lang="es-ES" dirty="0"/>
          </a:p>
        </p:txBody>
      </p:sp>
      <p:pic>
        <p:nvPicPr>
          <p:cNvPr id="3075" name="Picture 3" descr="http://4.bp.blogspot.com/-Q4QBEsRMwXc/Tccelyn-z6I/AAAAAAAAAFg/s_Cw16hJxsg/s320/color+pigmento.jpg">
            <a:hlinkClick r:id="rId2"/>
          </p:cNvPr>
          <p:cNvPicPr>
            <a:picLocks noChangeAspect="1" noChangeArrowheads="1"/>
          </p:cNvPicPr>
          <p:nvPr/>
        </p:nvPicPr>
        <p:blipFill>
          <a:blip r:embed="rId3" cstate="print"/>
          <a:srcRect/>
          <a:stretch>
            <a:fillRect/>
          </a:stretch>
        </p:blipFill>
        <p:spPr bwMode="auto">
          <a:xfrm>
            <a:off x="5220072" y="3789040"/>
            <a:ext cx="2880320" cy="288032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
            </a:r>
            <a:br>
              <a:rPr lang="es-EC" b="1" dirty="0" smtClean="0"/>
            </a:br>
            <a:r>
              <a:rPr lang="es-EC" sz="4900" b="1" dirty="0" smtClean="0">
                <a:solidFill>
                  <a:schemeClr val="tx2">
                    <a:lumMod val="50000"/>
                  </a:schemeClr>
                </a:solidFill>
              </a:rPr>
              <a:t>TRANSMITANCIA</a:t>
            </a:r>
            <a:r>
              <a:rPr lang="es-ES" dirty="0" smtClean="0">
                <a:solidFill>
                  <a:schemeClr val="tx2">
                    <a:lumMod val="50000"/>
                  </a:schemeClr>
                </a:solidFill>
              </a:rPr>
              <a:t/>
            </a:r>
            <a:br>
              <a:rPr lang="es-ES" dirty="0" smtClean="0">
                <a:solidFill>
                  <a:schemeClr val="tx2">
                    <a:lumMod val="50000"/>
                  </a:schemeClr>
                </a:solidFill>
              </a:rPr>
            </a:br>
            <a:endParaRPr lang="es-ES" dirty="0">
              <a:solidFill>
                <a:schemeClr val="tx2">
                  <a:lumMod val="50000"/>
                </a:schemeClr>
              </a:solidFill>
            </a:endParaRPr>
          </a:p>
        </p:txBody>
      </p:sp>
      <p:sp>
        <p:nvSpPr>
          <p:cNvPr id="3" name="2 Marcador de contenido"/>
          <p:cNvSpPr>
            <a:spLocks noGrp="1"/>
          </p:cNvSpPr>
          <p:nvPr>
            <p:ph idx="1"/>
          </p:nvPr>
        </p:nvSpPr>
        <p:spPr/>
        <p:txBody>
          <a:bodyPr>
            <a:normAutofit/>
          </a:bodyPr>
          <a:lstStyle/>
          <a:p>
            <a:pPr algn="just"/>
            <a:r>
              <a:rPr lang="es-EC" dirty="0" smtClean="0">
                <a:solidFill>
                  <a:schemeClr val="tx2">
                    <a:lumMod val="50000"/>
                  </a:schemeClr>
                </a:solidFill>
              </a:rPr>
              <a:t>La </a:t>
            </a:r>
            <a:r>
              <a:rPr lang="es-EC" dirty="0">
                <a:solidFill>
                  <a:schemeClr val="tx2">
                    <a:lumMod val="50000"/>
                  </a:schemeClr>
                </a:solidFill>
              </a:rPr>
              <a:t>transmitancia </a:t>
            </a:r>
            <a:r>
              <a:rPr lang="es-EC" dirty="0" smtClean="0">
                <a:solidFill>
                  <a:schemeClr val="tx2">
                    <a:lumMod val="50000"/>
                  </a:schemeClr>
                </a:solidFill>
              </a:rPr>
              <a:t>es </a:t>
            </a:r>
            <a:r>
              <a:rPr lang="es-EC" dirty="0">
                <a:solidFill>
                  <a:schemeClr val="tx2">
                    <a:lumMod val="50000"/>
                  </a:schemeClr>
                </a:solidFill>
              </a:rPr>
              <a:t>una magnitud que expresa la cantidad de energía que atraviesa un cuerpo por unidad de tiempo. </a:t>
            </a:r>
            <a:endParaRPr lang="es-ES" dirty="0">
              <a:solidFill>
                <a:schemeClr val="tx2">
                  <a:lumMod val="50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51" name="Rectangle 3"/>
          <p:cNvSpPr>
            <a:spLocks noChangeArrowheads="1"/>
          </p:cNvSpPr>
          <p:nvPr/>
        </p:nvSpPr>
        <p:spPr bwMode="auto">
          <a:xfrm>
            <a:off x="45720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5" descr="http://www.uhu.es/quimiorg/imagenes/beer.jpg"/>
          <p:cNvPicPr>
            <a:picLocks noChangeAspect="1" noChangeArrowheads="1"/>
          </p:cNvPicPr>
          <p:nvPr/>
        </p:nvPicPr>
        <p:blipFill>
          <a:blip r:embed="rId2" cstate="print"/>
          <a:srcRect/>
          <a:stretch>
            <a:fillRect/>
          </a:stretch>
        </p:blipFill>
        <p:spPr bwMode="auto">
          <a:xfrm>
            <a:off x="2411760" y="3068959"/>
            <a:ext cx="4885280" cy="355141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Rectángulo"/>
          <p:cNvSpPr/>
          <p:nvPr/>
        </p:nvSpPr>
        <p:spPr>
          <a:xfrm>
            <a:off x="395536" y="980728"/>
            <a:ext cx="8280920" cy="1569660"/>
          </a:xfrm>
          <a:prstGeom prst="rect">
            <a:avLst/>
          </a:prstGeom>
        </p:spPr>
        <p:txBody>
          <a:bodyPr wrap="square">
            <a:spAutoFit/>
          </a:bodyPr>
          <a:lstStyle/>
          <a:p>
            <a:r>
              <a:rPr lang="es-EC" sz="3200" dirty="0" smtClean="0"/>
              <a:t>La transmitancia óptica que se define como la fracción de la luz incidente, a una longitud de onda especificada</a:t>
            </a:r>
            <a:endParaRPr lang="es-ES" sz="3200" dirty="0"/>
          </a:p>
        </p:txBody>
      </p:sp>
      <p:pic>
        <p:nvPicPr>
          <p:cNvPr id="6"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95936" y="2780928"/>
            <a:ext cx="1080120" cy="953047"/>
          </a:xfrm>
          <a:prstGeom prst="rect">
            <a:avLst/>
          </a:prstGeom>
          <a:noFill/>
        </p:spPr>
      </p:pic>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20483" name="Rectangle 3"/>
          <p:cNvSpPr>
            <a:spLocks noChangeArrowheads="1"/>
          </p:cNvSpPr>
          <p:nvPr/>
        </p:nvSpPr>
        <p:spPr bwMode="auto">
          <a:xfrm>
            <a:off x="1907704" y="4581128"/>
            <a:ext cx="640871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C" sz="3200" b="0" i="0" u="none" strike="noStrike" cap="none" normalizeH="0" baseline="0" dirty="0" smtClean="0">
                <a:ln>
                  <a:noFill/>
                </a:ln>
                <a:solidFill>
                  <a:schemeClr val="tx1"/>
                </a:solidFill>
                <a:effectLst/>
                <a:latin typeface="+mj-lt"/>
                <a:ea typeface="Times New Roman" pitchFamily="18" charset="0"/>
                <a:cs typeface="Arial" pitchFamily="34" charset="0"/>
              </a:rPr>
              <a:t>Son las intensidades saliente y       </a:t>
            </a:r>
            <a:r>
              <a:rPr lang="es-EC" sz="3200" dirty="0" smtClean="0">
                <a:latin typeface="+mj-lt"/>
                <a:ea typeface="Times New Roman" pitchFamily="18" charset="0"/>
                <a:cs typeface="Arial" pitchFamily="34" charset="0"/>
              </a:rPr>
              <a:t>                          </a:t>
            </a:r>
            <a:r>
              <a:rPr kumimoji="0" lang="es-EC" sz="3200" b="0" i="0" u="none" strike="noStrike" cap="none" normalizeH="0" baseline="0" dirty="0" smtClean="0">
                <a:ln>
                  <a:noFill/>
                </a:ln>
                <a:solidFill>
                  <a:schemeClr val="tx1"/>
                </a:solidFill>
                <a:effectLst/>
                <a:latin typeface="+mj-lt"/>
                <a:ea typeface="Times New Roman" pitchFamily="18" charset="0"/>
                <a:cs typeface="Arial" pitchFamily="34" charset="0"/>
              </a:rPr>
              <a:t>entrante  respectivamente</a:t>
            </a:r>
            <a:r>
              <a:rPr kumimoji="0" lang="es-EC"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C"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CuadroTexto"/>
          <p:cNvSpPr txBox="1"/>
          <p:nvPr/>
        </p:nvSpPr>
        <p:spPr>
          <a:xfrm>
            <a:off x="1187624" y="4653136"/>
            <a:ext cx="900827" cy="492443"/>
          </a:xfrm>
          <a:prstGeom prst="rect">
            <a:avLst/>
          </a:prstGeom>
          <a:noFill/>
        </p:spPr>
        <p:txBody>
          <a:bodyPr wrap="square" rtlCol="0">
            <a:spAutoFit/>
          </a:bodyPr>
          <a:lstStyle/>
          <a:p>
            <a:r>
              <a:rPr lang="es-ES" sz="2600" dirty="0" smtClean="0">
                <a:latin typeface="Times New Roman" pitchFamily="18" charset="0"/>
                <a:cs typeface="Times New Roman" pitchFamily="18" charset="0"/>
              </a:rPr>
              <a:t>I1, I0</a:t>
            </a:r>
            <a:endParaRPr lang="es-E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ABSORBANCIA</a:t>
            </a:r>
            <a:endParaRPr lang="es-ES" b="1" dirty="0"/>
          </a:p>
        </p:txBody>
      </p:sp>
      <p:sp>
        <p:nvSpPr>
          <p:cNvPr id="3" name="2 Marcador de contenido"/>
          <p:cNvSpPr>
            <a:spLocks noGrp="1"/>
          </p:cNvSpPr>
          <p:nvPr>
            <p:ph idx="1"/>
          </p:nvPr>
        </p:nvSpPr>
        <p:spPr>
          <a:xfrm>
            <a:off x="467544" y="1700808"/>
            <a:ext cx="8229600" cy="4525963"/>
          </a:xfrm>
        </p:spPr>
        <p:txBody>
          <a:bodyPr/>
          <a:lstStyle/>
          <a:p>
            <a:pPr>
              <a:buNone/>
            </a:pPr>
            <a:r>
              <a:rPr lang="es-ES" dirty="0" smtClean="0"/>
              <a:t>	Grado de absorción de la luz o de otra energía radiante a su paso a través de un medio.</a:t>
            </a:r>
            <a:br>
              <a:rPr lang="es-ES" dirty="0" smtClean="0"/>
            </a:br>
            <a:endParaRPr lang="es-ES" dirty="0"/>
          </a:p>
        </p:txBody>
      </p:sp>
      <p:pic>
        <p:nvPicPr>
          <p:cNvPr id="4" name="3 Imagen" descr="A_\lambda = -\log_{10}\left ( \frac {I}{I_0} \right )"/>
          <p:cNvPicPr/>
          <p:nvPr/>
        </p:nvPicPr>
        <p:blipFill>
          <a:blip r:embed="rId2" cstate="print"/>
          <a:srcRect/>
          <a:stretch>
            <a:fillRect/>
          </a:stretch>
        </p:blipFill>
        <p:spPr bwMode="auto">
          <a:xfrm>
            <a:off x="3203848" y="3356992"/>
            <a:ext cx="2520280"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b="1" dirty="0" smtClean="0"/>
              <a:t>LEY DE BEER-LAMBERT</a:t>
            </a:r>
            <a:endParaRPr lang="es-ES" dirty="0"/>
          </a:p>
        </p:txBody>
      </p:sp>
      <p:sp>
        <p:nvSpPr>
          <p:cNvPr id="3" name="2 Marcador de contenido"/>
          <p:cNvSpPr>
            <a:spLocks noGrp="1"/>
          </p:cNvSpPr>
          <p:nvPr>
            <p:ph idx="1"/>
          </p:nvPr>
        </p:nvSpPr>
        <p:spPr/>
        <p:txBody>
          <a:bodyPr>
            <a:normAutofit/>
          </a:bodyPr>
          <a:lstStyle/>
          <a:p>
            <a:pPr>
              <a:buNone/>
            </a:pPr>
            <a:r>
              <a:rPr lang="es-EC" b="1" dirty="0" smtClean="0"/>
              <a:t> </a:t>
            </a:r>
            <a:endParaRPr lang="es-ES" dirty="0" smtClean="0"/>
          </a:p>
          <a:p>
            <a:pPr algn="just">
              <a:buNone/>
            </a:pPr>
            <a:r>
              <a:rPr lang="es-EC" dirty="0" smtClean="0"/>
              <a:t>	Relación empírica que relaciona la absorción de luz con las propiedades del material atravesado. Esta ley relaciona la intensidad de luz entrante en un medio con la intensidad saliente después de que en dicho medio se produzca absorción.</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396</Words>
  <Application>Microsoft Office PowerPoint</Application>
  <PresentationFormat>Presentación en pantalla (4:3)</PresentationFormat>
  <Paragraphs>84</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    ESCUELA SUPERIOR POLITÉCNICA DEL LITORAL   Facultad de Ingeniería Eléctrica y Computación  </vt:lpstr>
      <vt:lpstr>TEMA:</vt:lpstr>
      <vt:lpstr>Diapositiva 3</vt:lpstr>
      <vt:lpstr>Espectro Electromagnético</vt:lpstr>
      <vt:lpstr>COLOR</vt:lpstr>
      <vt:lpstr> TRANSMITANCIA </vt:lpstr>
      <vt:lpstr>Diapositiva 7</vt:lpstr>
      <vt:lpstr>ABSORBANCIA</vt:lpstr>
      <vt:lpstr>LEY DE BEER-LAMBERT</vt:lpstr>
      <vt:lpstr>COLORÍMETRO</vt:lpstr>
      <vt:lpstr>ESPECTROFOTÓMETRO</vt:lpstr>
      <vt:lpstr>DENSITÓMETRO</vt:lpstr>
      <vt:lpstr>TIPOS DE DENSITÓMETROS</vt:lpstr>
      <vt:lpstr>EL   COLORÍMETRO </vt:lpstr>
      <vt:lpstr>CARACTERÍSTICAS DEL COLORÍMETRO  </vt:lpstr>
      <vt:lpstr>RECOMENDACIONES DE USO Y CUIDADO DEL EQUIPO. </vt:lpstr>
      <vt:lpstr>RECOMENDACIONES DE USO Y CUIDADO DEL EQUIPO. </vt:lpstr>
      <vt:lpstr> APLICACIÓN DEL EQUIPO </vt:lpstr>
      <vt:lpstr>DIAGRAMA DE BLOQUE DEL COLORÍMETRO</vt:lpstr>
      <vt:lpstr>DIAGRAMA DE FLUJO DEL COLORIMETRO</vt:lpstr>
      <vt:lpstr>DISPOSITIVOS DE ENTRADA, RECEPCIÓN Y SALIDA</vt:lpstr>
      <vt:lpstr>BLOQUE SELECTOR DE FILTRO</vt:lpstr>
      <vt:lpstr>INDICADORES DE FILTRO</vt:lpstr>
      <vt:lpstr>MICROCONTROLADOR DE EMISIÓN</vt:lpstr>
      <vt:lpstr>MICROCONTROLADOR DE RECEPCIÓN</vt:lpstr>
      <vt:lpstr>EMISIÓN DE SEÑALES</vt:lpstr>
      <vt:lpstr>RECOMENDACIONES</vt:lpstr>
      <vt:lpstr>CONCLUSIONES</vt:lpstr>
      <vt:lpstr>CONCLUSIONES</vt:lpstr>
      <vt:lpstr>CONCLUSIONES</vt:lpstr>
      <vt:lpstr>GRACIAS!!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ESCUELA SUPERIOR POLITÉCNICA DEL LITORAL   Facultad de Ingeniería Eléctrica y Computación  </dc:title>
  <dc:creator>Freddy</dc:creator>
  <cp:lastModifiedBy>Freddy</cp:lastModifiedBy>
  <cp:revision>108</cp:revision>
  <dcterms:created xsi:type="dcterms:W3CDTF">2011-08-03T04:16:01Z</dcterms:created>
  <dcterms:modified xsi:type="dcterms:W3CDTF">2011-08-18T03:36:05Z</dcterms:modified>
</cp:coreProperties>
</file>