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303" r:id="rId2"/>
    <p:sldId id="302" r:id="rId3"/>
    <p:sldId id="306" r:id="rId4"/>
    <p:sldId id="305" r:id="rId5"/>
    <p:sldId id="304" r:id="rId6"/>
    <p:sldId id="257" r:id="rId7"/>
    <p:sldId id="259" r:id="rId8"/>
    <p:sldId id="260" r:id="rId9"/>
    <p:sldId id="261" r:id="rId10"/>
    <p:sldId id="262" r:id="rId11"/>
    <p:sldId id="263" r:id="rId12"/>
    <p:sldId id="307" r:id="rId13"/>
    <p:sldId id="264" r:id="rId14"/>
    <p:sldId id="266" r:id="rId15"/>
    <p:sldId id="268" r:id="rId16"/>
    <p:sldId id="309" r:id="rId17"/>
    <p:sldId id="296" r:id="rId18"/>
    <p:sldId id="269" r:id="rId19"/>
    <p:sldId id="270" r:id="rId20"/>
    <p:sldId id="271" r:id="rId21"/>
    <p:sldId id="273" r:id="rId22"/>
    <p:sldId id="274" r:id="rId23"/>
    <p:sldId id="298" r:id="rId24"/>
    <p:sldId id="299" r:id="rId25"/>
    <p:sldId id="311" r:id="rId26"/>
    <p:sldId id="275" r:id="rId27"/>
    <p:sldId id="276" r:id="rId28"/>
    <p:sldId id="277" r:id="rId29"/>
    <p:sldId id="310" r:id="rId30"/>
    <p:sldId id="297" r:id="rId31"/>
    <p:sldId id="278" r:id="rId32"/>
    <p:sldId id="286" r:id="rId33"/>
    <p:sldId id="279" r:id="rId34"/>
    <p:sldId id="280" r:id="rId35"/>
    <p:sldId id="281" r:id="rId36"/>
    <p:sldId id="282" r:id="rId37"/>
    <p:sldId id="312" r:id="rId38"/>
    <p:sldId id="301" r:id="rId39"/>
    <p:sldId id="300" r:id="rId40"/>
    <p:sldId id="283" r:id="rId41"/>
    <p:sldId id="284" r:id="rId42"/>
    <p:sldId id="285" r:id="rId43"/>
    <p:sldId id="294" r:id="rId44"/>
    <p:sldId id="292" r:id="rId45"/>
    <p:sldId id="293" r:id="rId46"/>
    <p:sldId id="290" r:id="rId47"/>
    <p:sldId id="291" r:id="rId48"/>
    <p:sldId id="295"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7" autoAdjust="0"/>
  </p:normalViewPr>
  <p:slideViewPr>
    <p:cSldViewPr>
      <p:cViewPr varScale="1">
        <p:scale>
          <a:sx n="74" d="100"/>
          <a:sy n="74" d="100"/>
        </p:scale>
        <p:origin x="-6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perdidas%20emelmanabi\PERDIDAS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ocuments\gabriela%20medrand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8.7743173894307983E-2"/>
          <c:y val="0.16013980257609256"/>
          <c:w val="0.87301710325507265"/>
          <c:h val="0.58447618898977616"/>
        </c:manualLayout>
      </c:layout>
      <c:lineChart>
        <c:grouping val="standard"/>
        <c:ser>
          <c:idx val="0"/>
          <c:order val="0"/>
          <c:tx>
            <c:strRef>
              <c:f>'balance enrg.'!$B$57</c:f>
              <c:strCache>
                <c:ptCount val="1"/>
                <c:pt idx="0">
                  <c:v>PÉRDIDAS DE ENERGÍA</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manualLayout>
                  <c:x val="-3.3416200142847691E-3"/>
                  <c:y val="-2.8172034342221788E-2"/>
                </c:manualLayout>
              </c:layout>
              <c:dLblPos val="r"/>
              <c:showVal val="1"/>
            </c:dLbl>
            <c:dLbl>
              <c:idx val="1"/>
              <c:layout>
                <c:manualLayout>
                  <c:x val="-2.1539461361813211E-2"/>
                  <c:y val="4.8268084711548524E-2"/>
                </c:manualLayout>
              </c:layout>
              <c:dLblPos val="r"/>
              <c:showVal val="1"/>
            </c:dLbl>
            <c:dLbl>
              <c:idx val="2"/>
              <c:layout>
                <c:manualLayout>
                  <c:x val="-2.2421260991885492E-2"/>
                  <c:y val="-3.2633263492449056E-2"/>
                </c:manualLayout>
              </c:layout>
              <c:dLblPos val="r"/>
              <c:showVal val="1"/>
            </c:dLbl>
            <c:dLbl>
              <c:idx val="3"/>
              <c:layout>
                <c:manualLayout>
                  <c:x val="-2.1860208278244232E-2"/>
                  <c:y val="4.6742604631217134E-2"/>
                </c:manualLayout>
              </c:layout>
              <c:dLblPos val="r"/>
              <c:showVal val="1"/>
            </c:dLbl>
            <c:dLbl>
              <c:idx val="4"/>
              <c:layout>
                <c:manualLayout>
                  <c:x val="-2.4185011384770999E-2"/>
                  <c:y val="-4.0904654004171932E-2"/>
                </c:manualLayout>
              </c:layout>
              <c:dLblPos val="r"/>
              <c:showVal val="1"/>
            </c:dLbl>
            <c:dLbl>
              <c:idx val="5"/>
              <c:layout>
                <c:manualLayout>
                  <c:x val="-2.3623807538387952E-2"/>
                  <c:y val="4.8090347813650014E-2"/>
                </c:manualLayout>
              </c:layout>
              <c:dLblPos val="r"/>
              <c:showVal val="1"/>
            </c:dLbl>
            <c:dLbl>
              <c:idx val="6"/>
              <c:layout>
                <c:manualLayout>
                  <c:x val="-2.0176596739096227E-2"/>
                  <c:y val="-4.1493684934450964E-2"/>
                </c:manualLayout>
              </c:layout>
              <c:dLblPos val="r"/>
              <c:showVal val="1"/>
            </c:dLbl>
            <c:dLbl>
              <c:idx val="7"/>
              <c:layout>
                <c:manualLayout>
                  <c:x val="-2.3944554454817787E-2"/>
                  <c:y val="4.7989553607092152E-2"/>
                </c:manualLayout>
              </c:layout>
              <c:dLblPos val="r"/>
              <c:showVal val="1"/>
            </c:dLbl>
            <c:dLbl>
              <c:idx val="8"/>
              <c:layout>
                <c:manualLayout>
                  <c:x val="-2.0497343655527685E-2"/>
                  <c:y val="-4.3147430625987034E-2"/>
                </c:manualLayout>
              </c:layout>
              <c:dLblPos val="r"/>
              <c:showVal val="1"/>
            </c:dLbl>
            <c:dLbl>
              <c:idx val="9"/>
              <c:layout>
                <c:manualLayout>
                  <c:x val="-2.1379143285598652E-2"/>
                  <c:y val="4.8026723416787084E-2"/>
                </c:manualLayout>
              </c:layout>
              <c:dLblPos val="r"/>
              <c:showVal val="1"/>
            </c:dLbl>
            <c:dLbl>
              <c:idx val="10"/>
              <c:layout>
                <c:manualLayout>
                  <c:x val="-2.2260942915672398E-2"/>
                  <c:y val="-3.4571144941924342E-2"/>
                </c:manualLayout>
              </c:layout>
              <c:dLblPos val="r"/>
              <c:showVal val="1"/>
            </c:dLbl>
            <c:dLbl>
              <c:idx val="11"/>
              <c:layout>
                <c:manualLayout>
                  <c:x val="-2.6028749498652672E-2"/>
                  <c:y val="4.413593022092973E-2"/>
                </c:manualLayout>
              </c:layout>
              <c:dLblPos val="r"/>
              <c:showVal val="1"/>
            </c:dLbl>
            <c:dLbl>
              <c:idx val="12"/>
              <c:layout>
                <c:manualLayout>
                  <c:x val="-2.2581689832100949E-2"/>
                  <c:y val="-3.6576240504603223E-2"/>
                </c:manualLayout>
              </c:layout>
              <c:dLblPos val="r"/>
              <c:showVal val="1"/>
            </c:dLbl>
            <c:dLbl>
              <c:idx val="13"/>
              <c:layout>
                <c:manualLayout>
                  <c:x val="-2.2020485985718648E-2"/>
                  <c:y val="5.4946180215892884E-2"/>
                </c:manualLayout>
              </c:layout>
              <c:dLblPos val="r"/>
              <c:showVal val="1"/>
            </c:dLbl>
            <c:dLbl>
              <c:idx val="14"/>
              <c:layout>
                <c:manualLayout>
                  <c:x val="-2.001627866288181E-2"/>
                  <c:y val="-3.7604567228408228E-2"/>
                </c:manualLayout>
              </c:layout>
              <c:dLblPos val="r"/>
              <c:showVal val="1"/>
            </c:dLbl>
            <c:dLbl>
              <c:idx val="15"/>
              <c:layout>
                <c:manualLayout>
                  <c:x val="-2.2341081769408716E-2"/>
                  <c:y val="4.8578133305059765E-2"/>
                </c:manualLayout>
              </c:layout>
              <c:dLblPos val="r"/>
              <c:showVal val="1"/>
            </c:dLbl>
            <c:dLbl>
              <c:idx val="16"/>
              <c:layout>
                <c:manualLayout>
                  <c:x val="-2.6109039485131269E-2"/>
                  <c:y val="5.5081189194200332E-2"/>
                </c:manualLayout>
              </c:layout>
              <c:dLblPos val="r"/>
              <c:showVal val="1"/>
            </c:dLbl>
            <c:dLbl>
              <c:idx val="17"/>
              <c:layout>
                <c:manualLayout>
                  <c:x val="-2.1218885547176092E-2"/>
                  <c:y val="-6.9278458248274527E-2"/>
                </c:manualLayout>
              </c:layout>
              <c:dLblPos val="r"/>
              <c:showVal val="1"/>
            </c:dLbl>
            <c:dLbl>
              <c:idx val="18"/>
              <c:layout>
                <c:manualLayout>
                  <c:x val="-2.4952015355086371E-2"/>
                  <c:y val="-5.2469135802469133E-2"/>
                </c:manualLayout>
              </c:layout>
              <c:dLblPos val="r"/>
              <c:showVal val="1"/>
            </c:dLbl>
            <c:dLbl>
              <c:idx val="19"/>
              <c:layout>
                <c:manualLayout>
                  <c:x val="-2.8790786948176581E-2"/>
                  <c:y val="5.5555555555555615E-2"/>
                </c:manualLayout>
              </c:layout>
              <c:dLblPos val="r"/>
              <c:showVal val="1"/>
            </c:dLbl>
            <c:dLbl>
              <c:idx val="20"/>
              <c:layout>
                <c:manualLayout>
                  <c:x val="-2.4952015355086371E-2"/>
                  <c:y val="-6.1728395061728412E-2"/>
                </c:manualLayout>
              </c:layout>
              <c:dLblPos val="r"/>
              <c:showVal val="1"/>
            </c:dLbl>
            <c:dLbl>
              <c:idx val="21"/>
              <c:layout>
                <c:manualLayout>
                  <c:x val="-2.4952015355086371E-2"/>
                  <c:y val="5.5555555555555455E-2"/>
                </c:manualLayout>
              </c:layout>
              <c:dLblPos val="r"/>
              <c:showVal val="1"/>
            </c:dLbl>
            <c:dLbl>
              <c:idx val="22"/>
              <c:layout>
                <c:manualLayout>
                  <c:x val="-2.8790786948176581E-2"/>
                  <c:y val="-6.1728395061728412E-2"/>
                </c:manualLayout>
              </c:layout>
              <c:dLblPos val="r"/>
              <c:showVal val="1"/>
            </c:dLbl>
            <c:dLbl>
              <c:idx val="23"/>
              <c:layout>
                <c:manualLayout>
                  <c:x val="-2.1113243761996452E-2"/>
                  <c:y val="5.5555555555555455E-2"/>
                </c:manualLayout>
              </c:layout>
              <c:dLblPos val="r"/>
              <c:showVal val="1"/>
            </c:dLbl>
            <c:spPr>
              <a:noFill/>
              <a:ln w="25400">
                <a:noFill/>
              </a:ln>
            </c:spPr>
            <c:txPr>
              <a:bodyPr rot="-5400000" vert="horz"/>
              <a:lstStyle/>
              <a:p>
                <a:pPr algn="r">
                  <a:defRPr lang="es-EC"/>
                </a:pPr>
                <a:endParaRPr lang="es-ES"/>
              </a:p>
            </c:txPr>
            <c:dLblPos val="r"/>
            <c:showVal val="1"/>
          </c:dLbls>
          <c:cat>
            <c:numRef>
              <c:f>'balance enrg.'!$C$56:$AA$56</c:f>
              <c:numCache>
                <c:formatCode>General</c:formatCode>
                <c:ptCount val="25"/>
                <c:pt idx="0">
                  <c:v>82</c:v>
                </c:pt>
                <c:pt idx="1">
                  <c:v>83</c:v>
                </c:pt>
                <c:pt idx="2">
                  <c:v>84</c:v>
                </c:pt>
                <c:pt idx="3">
                  <c:v>85</c:v>
                </c:pt>
                <c:pt idx="4">
                  <c:v>86</c:v>
                </c:pt>
                <c:pt idx="5">
                  <c:v>87</c:v>
                </c:pt>
                <c:pt idx="6">
                  <c:v>88</c:v>
                </c:pt>
                <c:pt idx="7">
                  <c:v>89</c:v>
                </c:pt>
                <c:pt idx="8">
                  <c:v>90</c:v>
                </c:pt>
                <c:pt idx="9">
                  <c:v>91</c:v>
                </c:pt>
                <c:pt idx="10">
                  <c:v>92</c:v>
                </c:pt>
                <c:pt idx="11">
                  <c:v>93</c:v>
                </c:pt>
                <c:pt idx="12">
                  <c:v>94</c:v>
                </c:pt>
                <c:pt idx="13">
                  <c:v>95</c:v>
                </c:pt>
                <c:pt idx="14">
                  <c:v>96</c:v>
                </c:pt>
                <c:pt idx="15">
                  <c:v>97</c:v>
                </c:pt>
                <c:pt idx="16">
                  <c:v>98</c:v>
                </c:pt>
                <c:pt idx="17">
                  <c:v>99</c:v>
                </c:pt>
                <c:pt idx="18">
                  <c:v>0</c:v>
                </c:pt>
                <c:pt idx="19">
                  <c:v>1</c:v>
                </c:pt>
                <c:pt idx="20">
                  <c:v>2</c:v>
                </c:pt>
                <c:pt idx="21">
                  <c:v>3</c:v>
                </c:pt>
                <c:pt idx="22">
                  <c:v>4</c:v>
                </c:pt>
                <c:pt idx="23">
                  <c:v>5</c:v>
                </c:pt>
                <c:pt idx="24">
                  <c:v>6</c:v>
                </c:pt>
              </c:numCache>
            </c:numRef>
          </c:cat>
          <c:val>
            <c:numRef>
              <c:f>'balance enrg.'!$C$57:$AA$57</c:f>
              <c:numCache>
                <c:formatCode>#,##0.0</c:formatCode>
                <c:ptCount val="25"/>
                <c:pt idx="0">
                  <c:v>22.332645728523069</c:v>
                </c:pt>
                <c:pt idx="1">
                  <c:v>17.563999257513089</c:v>
                </c:pt>
                <c:pt idx="2">
                  <c:v>25.933574237980089</c:v>
                </c:pt>
                <c:pt idx="3">
                  <c:v>24.178352463928491</c:v>
                </c:pt>
                <c:pt idx="4">
                  <c:v>32.555001659115995</c:v>
                </c:pt>
                <c:pt idx="5">
                  <c:v>33.489343683839074</c:v>
                </c:pt>
                <c:pt idx="6">
                  <c:v>31.889691156319174</c:v>
                </c:pt>
                <c:pt idx="7">
                  <c:v>27.076196241527402</c:v>
                </c:pt>
                <c:pt idx="8">
                  <c:v>24.745267932491689</c:v>
                </c:pt>
                <c:pt idx="9">
                  <c:v>20.047480751415531</c:v>
                </c:pt>
                <c:pt idx="10">
                  <c:v>21.582207914871589</c:v>
                </c:pt>
                <c:pt idx="11">
                  <c:v>22.124957793269331</c:v>
                </c:pt>
                <c:pt idx="12">
                  <c:v>27.69498228834243</c:v>
                </c:pt>
                <c:pt idx="13">
                  <c:v>26.927281865015878</c:v>
                </c:pt>
                <c:pt idx="14">
                  <c:v>27.312105441655731</c:v>
                </c:pt>
                <c:pt idx="15">
                  <c:v>29.303978038968154</c:v>
                </c:pt>
                <c:pt idx="16">
                  <c:v>24.905275305461689</c:v>
                </c:pt>
                <c:pt idx="17" formatCode="#,##0.00">
                  <c:v>28.759999999999987</c:v>
                </c:pt>
                <c:pt idx="18" formatCode="#,##0.00">
                  <c:v>30.34</c:v>
                </c:pt>
                <c:pt idx="19" formatCode="#,##0.00">
                  <c:v>27.77</c:v>
                </c:pt>
                <c:pt idx="20" formatCode="#,##0.00">
                  <c:v>29.6</c:v>
                </c:pt>
                <c:pt idx="21" formatCode="#,##0.00">
                  <c:v>33.42</c:v>
                </c:pt>
                <c:pt idx="22" formatCode="#,##0.00">
                  <c:v>35.93</c:v>
                </c:pt>
                <c:pt idx="23" formatCode="#,##0.00">
                  <c:v>40.220000000000013</c:v>
                </c:pt>
                <c:pt idx="24" formatCode="#,##0.00">
                  <c:v>42.1</c:v>
                </c:pt>
              </c:numCache>
            </c:numRef>
          </c:val>
        </c:ser>
        <c:dLbls/>
        <c:marker val="1"/>
        <c:axId val="56109696"/>
        <c:axId val="56414976"/>
      </c:lineChart>
      <c:catAx>
        <c:axId val="56109696"/>
        <c:scaling>
          <c:orientation val="minMax"/>
        </c:scaling>
        <c:axPos val="b"/>
        <c:title>
          <c:tx>
            <c:rich>
              <a:bodyPr/>
              <a:lstStyle/>
              <a:p>
                <a:pPr>
                  <a:defRPr lang="es-EC"/>
                </a:pPr>
                <a:r>
                  <a:rPr lang="es-ES" dirty="0"/>
                  <a:t>AÑOS</a:t>
                </a:r>
              </a:p>
              <a:p>
                <a:pPr>
                  <a:defRPr lang="es-EC"/>
                </a:pPr>
                <a:endParaRPr lang="es-ES" dirty="0"/>
              </a:p>
            </c:rich>
          </c:tx>
          <c:layout>
            <c:manualLayout>
              <c:xMode val="edge"/>
              <c:yMode val="edge"/>
              <c:x val="0.47649057860304855"/>
              <c:y val="0.8283804627249354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a:pPr>
            <a:endParaRPr lang="es-ES"/>
          </a:p>
        </c:txPr>
        <c:crossAx val="56414976"/>
        <c:crosses val="autoZero"/>
        <c:auto val="1"/>
        <c:lblAlgn val="ctr"/>
        <c:lblOffset val="100"/>
        <c:tickLblSkip val="1"/>
        <c:tickMarkSkip val="1"/>
      </c:catAx>
      <c:valAx>
        <c:axId val="56414976"/>
        <c:scaling>
          <c:orientation val="minMax"/>
        </c:scaling>
        <c:delete val="1"/>
        <c:axPos val="r"/>
        <c:majorGridlines>
          <c:spPr>
            <a:ln w="3175">
              <a:solidFill>
                <a:srgbClr val="000000"/>
              </a:solidFill>
              <a:prstDash val="sysDash"/>
            </a:ln>
          </c:spPr>
        </c:majorGridlines>
        <c:title>
          <c:tx>
            <c:rich>
              <a:bodyPr/>
              <a:lstStyle/>
              <a:p>
                <a:pPr>
                  <a:defRPr lang="es-EC"/>
                </a:pPr>
                <a:r>
                  <a:rPr lang="es-ES" dirty="0"/>
                  <a:t>PÉRDIDAS  (%)</a:t>
                </a:r>
              </a:p>
            </c:rich>
          </c:tx>
          <c:layout>
            <c:manualLayout>
              <c:xMode val="edge"/>
              <c:yMode val="edge"/>
              <c:x val="8.6580208587284414E-3"/>
              <c:y val="0.38356249902456996"/>
            </c:manualLayout>
          </c:layout>
          <c:spPr>
            <a:noFill/>
            <a:ln w="25400">
              <a:noFill/>
            </a:ln>
          </c:spPr>
        </c:title>
        <c:numFmt formatCode="#,##0.0" sourceLinked="1"/>
        <c:tickLblPos val="none"/>
        <c:crossAx val="56109696"/>
        <c:crosses val="max"/>
        <c:crossBetween val="midCat"/>
      </c:valAx>
      <c:spPr>
        <a:gradFill rotWithShape="0">
          <a:gsLst>
            <a:gs pos="0">
              <a:srgbClr val="CCFFFF">
                <a:gamma/>
                <a:tint val="11373"/>
                <a:invGamma/>
              </a:srgbClr>
            </a:gs>
            <a:gs pos="100000">
              <a:srgbClr val="CCFFFF"/>
            </a:gs>
          </a:gsLst>
          <a:path path="rect">
            <a:fillToRect l="50000" t="50000" r="50000" b="50000"/>
          </a:path>
        </a:gradFill>
        <a:ln w="3175">
          <a:solidFill>
            <a:srgbClr val="000000"/>
          </a:solidFill>
          <a:prstDash val="solid"/>
        </a:ln>
      </c:spPr>
    </c:plotArea>
    <c:plotVisOnly val="1"/>
    <c:dispBlanksAs val="gap"/>
  </c:chart>
  <c:spPr>
    <a:noFill/>
    <a:ln w="3175">
      <a:solidFill>
        <a:srgbClr val="000000"/>
      </a:solidFill>
      <a:prstDash val="solid"/>
    </a:ln>
  </c:spPr>
  <c:txPr>
    <a:bodyPr/>
    <a:lstStyle/>
    <a:p>
      <a:pPr>
        <a:defRPr sz="1400" b="1" i="0" u="none" strike="noStrike" baseline="0">
          <a:solidFill>
            <a:srgbClr val="000000"/>
          </a:solidFill>
          <a:latin typeface="Arial"/>
          <a:ea typeface="Arial"/>
          <a:cs typeface="Arial"/>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3.1666377379112008E-2"/>
          <c:y val="4.6928690658734715E-2"/>
          <c:w val="0.93628380859551785"/>
          <c:h val="0.89463338380317403"/>
        </c:manualLayout>
      </c:layout>
      <c:barChart>
        <c:barDir val="col"/>
        <c:grouping val="clustered"/>
        <c:ser>
          <c:idx val="0"/>
          <c:order val="0"/>
          <c:tx>
            <c:strRef>
              <c:f>Hoja1!$B$1</c:f>
              <c:strCache>
                <c:ptCount val="1"/>
                <c:pt idx="0">
                  <c:v>Serie 1</c:v>
                </c:pt>
              </c:strCache>
            </c:strRef>
          </c:tx>
          <c:spPr>
            <a:solidFill>
              <a:srgbClr val="9BBB59">
                <a:lumMod val="75000"/>
                <a:alpha val="84000"/>
              </a:srgbClr>
            </a:solidFill>
          </c:spPr>
          <c:cat>
            <c:strRef>
              <c:f>Hoja1!$A$2:$A$5</c:f>
              <c:strCache>
                <c:ptCount val="4"/>
                <c:pt idx="0">
                  <c:v>S/NOV.</c:v>
                </c:pt>
                <c:pt idx="1">
                  <c:v>NO EXISTE</c:v>
                </c:pt>
                <c:pt idx="2">
                  <c:v>PROM/ALTO</c:v>
                </c:pt>
                <c:pt idx="3">
                  <c:v>PROM/BAJO</c:v>
                </c:pt>
              </c:strCache>
            </c:strRef>
          </c:cat>
          <c:val>
            <c:numRef>
              <c:f>Hoja1!$B$2:$B$5</c:f>
              <c:numCache>
                <c:formatCode>General</c:formatCode>
                <c:ptCount val="4"/>
                <c:pt idx="0">
                  <c:v>14.84</c:v>
                </c:pt>
                <c:pt idx="1">
                  <c:v>4.87</c:v>
                </c:pt>
                <c:pt idx="2">
                  <c:v>13.16</c:v>
                </c:pt>
                <c:pt idx="3">
                  <c:v>67.13</c:v>
                </c:pt>
              </c:numCache>
            </c:numRef>
          </c:val>
        </c:ser>
        <c:ser>
          <c:idx val="1"/>
          <c:order val="1"/>
          <c:tx>
            <c:strRef>
              <c:f>Hoja1!$C$1</c:f>
              <c:strCache>
                <c:ptCount val="1"/>
                <c:pt idx="0">
                  <c:v>Columna2</c:v>
                </c:pt>
              </c:strCache>
            </c:strRef>
          </c:tx>
          <c:cat>
            <c:strRef>
              <c:f>Hoja1!$A$2:$A$5</c:f>
              <c:strCache>
                <c:ptCount val="4"/>
                <c:pt idx="0">
                  <c:v>S/NOV.</c:v>
                </c:pt>
                <c:pt idx="1">
                  <c:v>NO EXISTE</c:v>
                </c:pt>
                <c:pt idx="2">
                  <c:v>PROM/ALTO</c:v>
                </c:pt>
                <c:pt idx="3">
                  <c:v>PROM/BAJO</c:v>
                </c:pt>
              </c:strCache>
            </c:strRef>
          </c:cat>
          <c:val>
            <c:numRef>
              <c:f>Hoja1!$C$2:$C$5</c:f>
              <c:numCache>
                <c:formatCode>General</c:formatCode>
                <c:ptCount val="4"/>
              </c:numCache>
            </c:numRef>
          </c:val>
        </c:ser>
        <c:ser>
          <c:idx val="2"/>
          <c:order val="2"/>
          <c:tx>
            <c:strRef>
              <c:f>Hoja1!$D$1</c:f>
              <c:strCache>
                <c:ptCount val="1"/>
                <c:pt idx="0">
                  <c:v>Columna1</c:v>
                </c:pt>
              </c:strCache>
            </c:strRef>
          </c:tx>
          <c:cat>
            <c:strRef>
              <c:f>Hoja1!$A$2:$A$5</c:f>
              <c:strCache>
                <c:ptCount val="4"/>
                <c:pt idx="0">
                  <c:v>S/NOV.</c:v>
                </c:pt>
                <c:pt idx="1">
                  <c:v>NO EXISTE</c:v>
                </c:pt>
                <c:pt idx="2">
                  <c:v>PROM/ALTO</c:v>
                </c:pt>
                <c:pt idx="3">
                  <c:v>PROM/BAJO</c:v>
                </c:pt>
              </c:strCache>
            </c:strRef>
          </c:cat>
          <c:val>
            <c:numRef>
              <c:f>Hoja1!$D$2:$D$5</c:f>
              <c:numCache>
                <c:formatCode>General</c:formatCode>
                <c:ptCount val="4"/>
              </c:numCache>
            </c:numRef>
          </c:val>
        </c:ser>
        <c:dLbls/>
        <c:axId val="89219072"/>
        <c:axId val="89220608"/>
      </c:barChart>
      <c:catAx>
        <c:axId val="89219072"/>
        <c:scaling>
          <c:orientation val="minMax"/>
        </c:scaling>
        <c:axPos val="b"/>
        <c:tickLblPos val="nextTo"/>
        <c:txPr>
          <a:bodyPr/>
          <a:lstStyle/>
          <a:p>
            <a:pPr>
              <a:defRPr lang="es-EC" b="1"/>
            </a:pPr>
            <a:endParaRPr lang="es-ES"/>
          </a:p>
        </c:txPr>
        <c:crossAx val="89220608"/>
        <c:crosses val="autoZero"/>
        <c:auto val="1"/>
        <c:lblAlgn val="ctr"/>
        <c:lblOffset val="100"/>
      </c:catAx>
      <c:valAx>
        <c:axId val="89220608"/>
        <c:scaling>
          <c:orientation val="minMax"/>
        </c:scaling>
        <c:axPos val="l"/>
        <c:majorGridlines/>
        <c:numFmt formatCode="General" sourceLinked="1"/>
        <c:tickLblPos val="nextTo"/>
        <c:txPr>
          <a:bodyPr/>
          <a:lstStyle/>
          <a:p>
            <a:pPr>
              <a:defRPr lang="es-EC"/>
            </a:pPr>
            <a:endParaRPr lang="es-ES"/>
          </a:p>
        </c:txPr>
        <c:crossAx val="89219072"/>
        <c:crosses val="autoZero"/>
        <c:crossBetween val="between"/>
      </c:valAx>
      <c:spPr>
        <a:noFill/>
        <a:ln w="25400">
          <a:noFill/>
        </a:ln>
      </c:spPr>
    </c:plotArea>
    <c:plotVisOnly val="1"/>
    <c:dispBlanksAs val="gap"/>
  </c:chart>
  <c:spPr>
    <a:gradFill>
      <a:gsLst>
        <a:gs pos="8000">
          <a:srgbClr val="FAFED0"/>
        </a:gs>
        <a:gs pos="100000">
          <a:srgbClr val="FF00FF">
            <a:gamma/>
            <a:tint val="0"/>
            <a:invGamma/>
          </a:srgbClr>
        </a:gs>
      </a:gsLst>
      <a:path path="rect">
        <a:fillToRect l="50000" t="50000" r="50000" b="50000"/>
      </a:path>
    </a:gradFill>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6.2473342680437458E-2"/>
          <c:y val="6.6005092758599601E-2"/>
          <c:w val="0.83938491742651977"/>
          <c:h val="0.64633374316582515"/>
        </c:manualLayout>
      </c:layout>
      <c:lineChart>
        <c:grouping val="standard"/>
        <c:ser>
          <c:idx val="0"/>
          <c:order val="0"/>
          <c:tx>
            <c:strRef>
              <c:f>hoja1!$B$18</c:f>
              <c:strCache>
                <c:ptCount val="1"/>
                <c:pt idx="0">
                  <c:v>PORCENTAJE DE PÉRDIDAS</c:v>
                </c:pt>
              </c:strCache>
            </c:strRef>
          </c:tx>
          <c:spPr>
            <a:ln w="12700">
              <a:solidFill>
                <a:srgbClr val="0000FF"/>
              </a:solidFill>
              <a:prstDash val="solid"/>
            </a:ln>
          </c:spPr>
          <c:marker>
            <c:symbol val="circle"/>
            <c:size val="5"/>
            <c:spPr>
              <a:solidFill>
                <a:srgbClr val="000080"/>
              </a:solidFill>
              <a:ln>
                <a:solidFill>
                  <a:srgbClr val="000080"/>
                </a:solidFill>
                <a:prstDash val="solid"/>
              </a:ln>
            </c:spPr>
          </c:marker>
          <c:dLbls>
            <c:dLbl>
              <c:idx val="0"/>
              <c:layout>
                <c:manualLayout>
                  <c:x val="-4.9313199742848429E-3"/>
                  <c:y val="-3.7521026424900211E-2"/>
                </c:manualLayout>
              </c:layout>
              <c:spPr>
                <a:noFill/>
                <a:ln w="25400">
                  <a:noFill/>
                </a:ln>
              </c:spPr>
              <c:txPr>
                <a:bodyPr rot="-5400000" vert="horz"/>
                <a:lstStyle/>
                <a:p>
                  <a:pPr algn="l">
                    <a:defRPr lang="es-EC" sz="775" b="0" i="0" u="none" strike="noStrike" baseline="0">
                      <a:solidFill>
                        <a:srgbClr val="0000FF"/>
                      </a:solidFill>
                      <a:latin typeface="Tahoma"/>
                      <a:ea typeface="Tahoma"/>
                      <a:cs typeface="Tahoma"/>
                    </a:defRPr>
                  </a:pPr>
                  <a:endParaRPr lang="es-ES"/>
                </a:p>
              </c:txPr>
              <c:dLblPos val="r"/>
              <c:showVal val="1"/>
            </c:dLbl>
            <c:dLbl>
              <c:idx val="1"/>
              <c:spPr>
                <a:noFill/>
                <a:ln w="25400">
                  <a:noFill/>
                </a:ln>
              </c:spPr>
              <c:txPr>
                <a:bodyPr rot="-5400000" vert="horz"/>
                <a:lstStyle/>
                <a:p>
                  <a:pPr algn="r">
                    <a:defRPr lang="es-EC" sz="775" b="0" i="0" u="none" strike="noStrike" baseline="0">
                      <a:solidFill>
                        <a:srgbClr val="0000FF"/>
                      </a:solidFill>
                      <a:latin typeface="Tahoma"/>
                      <a:ea typeface="Tahoma"/>
                      <a:cs typeface="Tahoma"/>
                    </a:defRPr>
                  </a:pPr>
                  <a:endParaRPr lang="es-ES"/>
                </a:p>
              </c:txPr>
            </c:dLbl>
            <c:dLbl>
              <c:idx val="9"/>
              <c:layout>
                <c:manualLayout>
                  <c:x val="-4.6290278235282763E-2"/>
                  <c:y val="5.4123092759166533E-2"/>
                </c:manualLayout>
              </c:layout>
              <c:dLblPos val="r"/>
              <c:showVal val="1"/>
            </c:dLbl>
            <c:dLbl>
              <c:idx val="10"/>
              <c:layout>
                <c:manualLayout>
                  <c:xMode val="edge"/>
                  <c:yMode val="edge"/>
                  <c:x val="0.9734121122599706"/>
                  <c:y val="0.15517260041347611"/>
                </c:manualLayout>
              </c:layout>
              <c:dLblPos val="r"/>
              <c:showVal val="1"/>
            </c:dLbl>
            <c:dLbl>
              <c:idx val="11"/>
              <c:layout>
                <c:manualLayout>
                  <c:xMode val="edge"/>
                  <c:yMode val="edge"/>
                  <c:x val="0.64401772525849565"/>
                  <c:y val="0.25369488639028631"/>
                </c:manualLayout>
              </c:layout>
              <c:dLblPos val="r"/>
              <c:showVal val="1"/>
            </c:dLbl>
            <c:spPr>
              <a:noFill/>
              <a:ln w="25400">
                <a:noFill/>
              </a:ln>
            </c:spPr>
            <c:txPr>
              <a:bodyPr rot="-5400000" vert="horz"/>
              <a:lstStyle/>
              <a:p>
                <a:pPr algn="ctr">
                  <a:defRPr lang="es-EC" sz="775" b="0" i="0" u="none" strike="noStrike" baseline="0">
                    <a:solidFill>
                      <a:srgbClr val="0000FF"/>
                    </a:solidFill>
                    <a:latin typeface="Tahoma"/>
                    <a:ea typeface="Tahoma"/>
                    <a:cs typeface="Tahoma"/>
                  </a:defRPr>
                </a:pPr>
                <a:endParaRPr lang="es-ES"/>
              </a:p>
            </c:txPr>
            <c:dLblPos val="b"/>
            <c:showVal val="1"/>
          </c:dLbls>
          <c:cat>
            <c:numRef>
              <c:f>hoja1!$J$11:$V$11</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hoja1!$J$18:$V$18</c:f>
              <c:numCache>
                <c:formatCode>#,##0.00</c:formatCode>
                <c:ptCount val="10"/>
                <c:pt idx="0">
                  <c:v>28.764207698815827</c:v>
                </c:pt>
                <c:pt idx="1">
                  <c:v>30.337559189709065</c:v>
                </c:pt>
                <c:pt idx="2">
                  <c:v>27.773698077798574</c:v>
                </c:pt>
                <c:pt idx="3">
                  <c:v>29.599598233936799</c:v>
                </c:pt>
                <c:pt idx="4">
                  <c:v>33.418223666388926</c:v>
                </c:pt>
                <c:pt idx="5">
                  <c:v>35.933930088179757</c:v>
                </c:pt>
                <c:pt idx="6">
                  <c:v>40.218024877724204</c:v>
                </c:pt>
                <c:pt idx="7">
                  <c:v>42.095678513071213</c:v>
                </c:pt>
                <c:pt idx="8">
                  <c:v>41.961382386224081</c:v>
                </c:pt>
                <c:pt idx="9">
                  <c:v>40.660914510741812</c:v>
                </c:pt>
              </c:numCache>
            </c:numRef>
          </c:val>
        </c:ser>
        <c:dLbls>
          <c:showVal val="1"/>
        </c:dLbls>
        <c:marker val="1"/>
        <c:axId val="56849920"/>
        <c:axId val="56851840"/>
      </c:lineChart>
      <c:catAx>
        <c:axId val="56849920"/>
        <c:scaling>
          <c:orientation val="minMax"/>
        </c:scaling>
        <c:axPos val="b"/>
        <c:majorGridlines>
          <c:spPr>
            <a:ln w="3175">
              <a:solidFill>
                <a:srgbClr val="00FFFF"/>
              </a:solidFill>
              <a:prstDash val="sysDash"/>
            </a:ln>
          </c:spPr>
        </c:majorGridlines>
        <c:title>
          <c:tx>
            <c:rich>
              <a:bodyPr/>
              <a:lstStyle/>
              <a:p>
                <a:pPr>
                  <a:defRPr lang="es-EC" sz="975" b="1" i="0" u="none" strike="noStrike" baseline="0">
                    <a:solidFill>
                      <a:srgbClr val="0000FF"/>
                    </a:solidFill>
                    <a:latin typeface="Arial"/>
                    <a:ea typeface="Arial"/>
                    <a:cs typeface="Arial"/>
                  </a:defRPr>
                </a:pPr>
                <a:r>
                  <a:rPr lang="es-EC"/>
                  <a:t>AÑOS</a:t>
                </a:r>
              </a:p>
            </c:rich>
          </c:tx>
          <c:layout>
            <c:manualLayout>
              <c:xMode val="edge"/>
              <c:yMode val="edge"/>
              <c:x val="0.51107828655834564"/>
              <c:y val="0.82019807868845473"/>
            </c:manualLayout>
          </c:layout>
          <c:spPr>
            <a:noFill/>
            <a:ln w="25400">
              <a:noFill/>
            </a:ln>
          </c:spPr>
        </c:title>
        <c:numFmt formatCode="0" sourceLinked="0"/>
        <c:tickLblPos val="nextTo"/>
        <c:spPr>
          <a:ln w="3175">
            <a:solidFill>
              <a:srgbClr val="FF0000"/>
            </a:solidFill>
            <a:prstDash val="solid"/>
          </a:ln>
        </c:spPr>
        <c:txPr>
          <a:bodyPr rot="0" vert="horz"/>
          <a:lstStyle/>
          <a:p>
            <a:pPr>
              <a:defRPr lang="es-EC" sz="950" b="0" i="0" u="none" strike="noStrike" baseline="0">
                <a:solidFill>
                  <a:srgbClr val="FF0000"/>
                </a:solidFill>
                <a:latin typeface="Tahoma"/>
                <a:ea typeface="Tahoma"/>
                <a:cs typeface="Tahoma"/>
              </a:defRPr>
            </a:pPr>
            <a:endParaRPr lang="es-ES"/>
          </a:p>
        </c:txPr>
        <c:crossAx val="56851840"/>
        <c:crosses val="autoZero"/>
        <c:auto val="1"/>
        <c:lblAlgn val="ctr"/>
        <c:lblOffset val="100"/>
        <c:tickLblSkip val="1"/>
        <c:tickMarkSkip val="1"/>
      </c:catAx>
      <c:valAx>
        <c:axId val="56851840"/>
        <c:scaling>
          <c:orientation val="minMax"/>
        </c:scaling>
        <c:axPos val="l"/>
        <c:majorGridlines>
          <c:spPr>
            <a:ln w="12700">
              <a:solidFill>
                <a:srgbClr val="FF8080"/>
              </a:solidFill>
              <a:prstDash val="sysDash"/>
            </a:ln>
          </c:spPr>
        </c:majorGridlines>
        <c:title>
          <c:tx>
            <c:rich>
              <a:bodyPr/>
              <a:lstStyle/>
              <a:p>
                <a:pPr>
                  <a:defRPr lang="es-EC" sz="1075" b="1" i="0" u="none" strike="noStrike" baseline="0">
                    <a:solidFill>
                      <a:srgbClr val="008000"/>
                    </a:solidFill>
                    <a:latin typeface="Arial"/>
                    <a:ea typeface="Arial"/>
                    <a:cs typeface="Arial"/>
                  </a:defRPr>
                </a:pPr>
                <a:r>
                  <a:rPr lang="es-EC"/>
                  <a:t>PORCENTAJE (%)</a:t>
                </a:r>
              </a:p>
            </c:rich>
          </c:tx>
          <c:layout>
            <c:manualLayout>
              <c:xMode val="edge"/>
              <c:yMode val="edge"/>
              <c:x val="6.3515509601181699E-2"/>
              <c:y val="0.36206948269397382"/>
            </c:manualLayout>
          </c:layout>
          <c:spPr>
            <a:noFill/>
            <a:ln w="25400">
              <a:noFill/>
            </a:ln>
          </c:spPr>
        </c:title>
        <c:numFmt formatCode="#,##0" sourceLinked="0"/>
        <c:tickLblPos val="nextTo"/>
        <c:spPr>
          <a:ln w="3175">
            <a:solidFill>
              <a:srgbClr val="008000"/>
            </a:solidFill>
            <a:prstDash val="solid"/>
          </a:ln>
        </c:spPr>
        <c:txPr>
          <a:bodyPr rot="0" vert="horz"/>
          <a:lstStyle/>
          <a:p>
            <a:pPr>
              <a:defRPr lang="es-EC" sz="950" b="0" i="0" u="none" strike="noStrike" baseline="0">
                <a:solidFill>
                  <a:srgbClr val="008000"/>
                </a:solidFill>
                <a:latin typeface="Tahoma"/>
                <a:ea typeface="Tahoma"/>
                <a:cs typeface="Tahoma"/>
              </a:defRPr>
            </a:pPr>
            <a:endParaRPr lang="es-ES"/>
          </a:p>
        </c:txPr>
        <c:crossAx val="56849920"/>
        <c:crosses val="autoZero"/>
        <c:crossBetween val="midCat"/>
        <c:minorUnit val="10"/>
      </c:valAx>
      <c:spPr>
        <a:gradFill rotWithShape="0">
          <a:gsLst>
            <a:gs pos="0">
              <a:srgbClr val="C0C0C0"/>
            </a:gs>
            <a:gs pos="100000">
              <a:srgbClr val="C0C0C0">
                <a:gamma/>
                <a:tint val="0"/>
                <a:invGamma/>
              </a:srgbClr>
            </a:gs>
          </a:gsLst>
          <a:path path="rect">
            <a:fillToRect l="50000" t="50000" r="50000" b="50000"/>
          </a:path>
        </a:gradFill>
        <a:ln w="12700">
          <a:solidFill>
            <a:srgbClr val="000000"/>
          </a:solidFill>
          <a:prstDash val="solid"/>
        </a:ln>
      </c:spPr>
    </c:plotArea>
    <c:legend>
      <c:legendPos val="r"/>
      <c:layout>
        <c:manualLayout>
          <c:xMode val="edge"/>
          <c:yMode val="edge"/>
          <c:x val="7.385524372230428E-3"/>
          <c:y val="0.89655280238897361"/>
          <c:w val="0.31462333825701638"/>
          <c:h val="5.1724200137825423E-2"/>
        </c:manualLayout>
      </c:layout>
      <c:spPr>
        <a:solidFill>
          <a:srgbClr val="CCFFCC"/>
        </a:solidFill>
        <a:ln w="3175">
          <a:solidFill>
            <a:srgbClr val="000000"/>
          </a:solidFill>
          <a:prstDash val="solid"/>
        </a:ln>
      </c:spPr>
      <c:txPr>
        <a:bodyPr/>
        <a:lstStyle/>
        <a:p>
          <a:pPr>
            <a:defRPr lang="es-EC" sz="825" b="0" i="0" u="none" strike="noStrike" baseline="0">
              <a:solidFill>
                <a:srgbClr val="0000FF"/>
              </a:solidFill>
              <a:latin typeface="Courier"/>
              <a:ea typeface="Courier"/>
              <a:cs typeface="Courier"/>
            </a:defRPr>
          </a:pPr>
          <a:endParaRPr lang="es-ES"/>
        </a:p>
      </c:txPr>
    </c:legend>
    <c:plotVisOnly val="1"/>
    <c:dispBlanksAs val="gap"/>
  </c:chart>
  <c:spPr>
    <a:gradFill rotWithShape="0">
      <a:gsLst>
        <a:gs pos="0">
          <a:srgbClr val="FF00FF"/>
        </a:gs>
        <a:gs pos="100000">
          <a:srgbClr val="FF00FF">
            <a:gamma/>
            <a:tint val="0"/>
            <a:invGamma/>
          </a:srgbClr>
        </a:gs>
      </a:gsLst>
      <a:path path="rect">
        <a:fillToRect l="50000" t="50000" r="50000" b="50000"/>
      </a:path>
    </a:gradFill>
    <a:ln w="3175">
      <a:solidFill>
        <a:srgbClr val="FF00FF"/>
      </a:solidFill>
      <a:prstDash val="solid"/>
    </a:ln>
  </c:spPr>
  <c:txPr>
    <a:bodyPr/>
    <a:lstStyle/>
    <a:p>
      <a:pPr>
        <a:defRPr sz="2075" b="0" i="0" u="none" strike="noStrike" baseline="0">
          <a:solidFill>
            <a:srgbClr val="000000"/>
          </a:solidFill>
          <a:latin typeface="Arial"/>
          <a:ea typeface="Arial"/>
          <a:cs typeface="Arial"/>
        </a:defRPr>
      </a:pPr>
      <a:endParaRPr lang="es-E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0.13617</cdr:x>
      <cdr:y>0.72131</cdr:y>
    </cdr:from>
    <cdr:to>
      <cdr:x>0.23343</cdr:x>
      <cdr:y>0.81967</cdr:y>
    </cdr:to>
    <cdr:sp macro="" textlink="">
      <cdr:nvSpPr>
        <cdr:cNvPr id="2" name="1 CuadroTexto"/>
        <cdr:cNvSpPr txBox="1"/>
      </cdr:nvSpPr>
      <cdr:spPr>
        <a:xfrm xmlns:a="http://schemas.openxmlformats.org/drawingml/2006/main">
          <a:off x="1000132" y="3143272"/>
          <a:ext cx="714380"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1100" dirty="0" smtClean="0"/>
            <a:t>14.84</a:t>
          </a:r>
          <a:endParaRPr lang="es-ES" sz="1100" dirty="0"/>
        </a:p>
      </cdr:txBody>
    </cdr:sp>
  </cdr:relSizeAnchor>
  <cdr:relSizeAnchor xmlns:cdr="http://schemas.openxmlformats.org/drawingml/2006/chartDrawing">
    <cdr:from>
      <cdr:x>0.35987</cdr:x>
      <cdr:y>0.78689</cdr:y>
    </cdr:from>
    <cdr:to>
      <cdr:x>0.46686</cdr:x>
      <cdr:y>0.88525</cdr:y>
    </cdr:to>
    <cdr:sp macro="" textlink="">
      <cdr:nvSpPr>
        <cdr:cNvPr id="3" name="2 CuadroTexto"/>
        <cdr:cNvSpPr txBox="1"/>
      </cdr:nvSpPr>
      <cdr:spPr>
        <a:xfrm xmlns:a="http://schemas.openxmlformats.org/drawingml/2006/main">
          <a:off x="2643206" y="3429024"/>
          <a:ext cx="785818"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1100" dirty="0" smtClean="0"/>
            <a:t>4.87</a:t>
          </a:r>
          <a:endParaRPr lang="es-ES" sz="1100" dirty="0"/>
        </a:p>
      </cdr:txBody>
    </cdr:sp>
  </cdr:relSizeAnchor>
  <cdr:relSizeAnchor xmlns:cdr="http://schemas.openxmlformats.org/drawingml/2006/chartDrawing">
    <cdr:from>
      <cdr:x>0.60303</cdr:x>
      <cdr:y>0.70492</cdr:y>
    </cdr:from>
    <cdr:to>
      <cdr:x>0.71975</cdr:x>
      <cdr:y>0.83607</cdr:y>
    </cdr:to>
    <cdr:sp macro="" textlink="">
      <cdr:nvSpPr>
        <cdr:cNvPr id="4" name="3 CuadroTexto"/>
        <cdr:cNvSpPr txBox="1"/>
      </cdr:nvSpPr>
      <cdr:spPr>
        <a:xfrm xmlns:a="http://schemas.openxmlformats.org/drawingml/2006/main">
          <a:off x="4429156" y="3071834"/>
          <a:ext cx="857256" cy="57150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1100" dirty="0" smtClean="0"/>
            <a:t>13.16</a:t>
          </a:r>
          <a:endParaRPr lang="es-ES" sz="1100" dirty="0"/>
        </a:p>
      </cdr:txBody>
    </cdr:sp>
  </cdr:relSizeAnchor>
  <cdr:relSizeAnchor xmlns:cdr="http://schemas.openxmlformats.org/drawingml/2006/chartDrawing">
    <cdr:from>
      <cdr:x>0.43768</cdr:x>
      <cdr:y>0.37705</cdr:y>
    </cdr:from>
    <cdr:to>
      <cdr:x>0.51549</cdr:x>
      <cdr:y>0.4918</cdr:y>
    </cdr:to>
    <cdr:sp macro="" textlink="">
      <cdr:nvSpPr>
        <cdr:cNvPr id="5" name="4 CuadroTexto"/>
        <cdr:cNvSpPr txBox="1"/>
      </cdr:nvSpPr>
      <cdr:spPr>
        <a:xfrm xmlns:a="http://schemas.openxmlformats.org/drawingml/2006/main">
          <a:off x="3214710" y="1643074"/>
          <a:ext cx="571504"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0.83646</cdr:x>
      <cdr:y>0.14754</cdr:y>
    </cdr:from>
    <cdr:to>
      <cdr:x>0.93373</cdr:x>
      <cdr:y>0.31148</cdr:y>
    </cdr:to>
    <cdr:sp macro="" textlink="">
      <cdr:nvSpPr>
        <cdr:cNvPr id="6" name="5 CuadroTexto"/>
        <cdr:cNvSpPr txBox="1"/>
      </cdr:nvSpPr>
      <cdr:spPr>
        <a:xfrm xmlns:a="http://schemas.openxmlformats.org/drawingml/2006/main">
          <a:off x="6143668" y="642942"/>
          <a:ext cx="71438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dirty="0" smtClean="0"/>
            <a:t>67.13</a:t>
          </a:r>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54C42-96D8-4659-9FCD-A506DAC56592}" type="datetimeFigureOut">
              <a:rPr lang="es-EC" smtClean="0"/>
              <a:pPr/>
              <a:t>23/12/2011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DC5-93D7-4D61-AC02-A4EB604D362E}" type="slidenum">
              <a:rPr lang="es-EC" smtClean="0"/>
              <a:pPr/>
              <a:t>‹Nº›</a:t>
            </a:fld>
            <a:endParaRPr lang="es-EC"/>
          </a:p>
        </p:txBody>
      </p:sp>
    </p:spTree>
    <p:extLst>
      <p:ext uri="{BB962C8B-B14F-4D97-AF65-F5344CB8AC3E}">
        <p14:creationId xmlns:p14="http://schemas.microsoft.com/office/powerpoint/2010/main" xmlns="" val="350489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F724DC5-93D7-4D61-AC02-A4EB604D362E}" type="slidenum">
              <a:rPr lang="es-EC" smtClean="0"/>
              <a:pPr/>
              <a:t>6</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F724DC5-93D7-4D61-AC02-A4EB604D362E}" type="slidenum">
              <a:rPr lang="es-EC" smtClean="0"/>
              <a:pPr/>
              <a:t>23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F724DC5-93D7-4D61-AC02-A4EB604D362E}" type="slidenum">
              <a:rPr lang="es-EC" smtClean="0"/>
              <a:pPr/>
              <a:t>42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C4CFEB0-BB99-4788-AAFA-1D133FC1FAAD}" type="datetimeFigureOut">
              <a:rPr lang="es-EC" smtClean="0"/>
              <a:pPr/>
              <a:t>23/12/2011</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77EB77F-960D-475B-B76D-B0F76CC67098}"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C4CFEB0-BB99-4788-AAFA-1D133FC1FAAD}" type="datetimeFigureOut">
              <a:rPr lang="es-EC" smtClean="0"/>
              <a:pPr/>
              <a:t>23/12/2011</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0C4CFEB0-BB99-4788-AAFA-1D133FC1FAAD}" type="datetimeFigureOut">
              <a:rPr lang="es-EC" smtClean="0"/>
              <a:pPr/>
              <a:t>23/12/2011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77EB77F-960D-475B-B76D-B0F76CC6709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C4CFEB0-BB99-4788-AAFA-1D133FC1FAAD}" type="datetimeFigureOut">
              <a:rPr lang="es-EC" smtClean="0"/>
              <a:pPr/>
              <a:t>23/12/2011</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77EB77F-960D-475B-B76D-B0F76CC67098}"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4CFEB0-BB99-4788-AAFA-1D133FC1FAAD}" type="datetimeFigureOut">
              <a:rPr lang="es-EC" smtClean="0"/>
              <a:pPr/>
              <a:t>23/12/2011</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77EB77F-960D-475B-B76D-B0F76CC6709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2.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endParaRPr lang="es-ES" dirty="0"/>
          </a:p>
        </p:txBody>
      </p:sp>
      <p:pic>
        <p:nvPicPr>
          <p:cNvPr id="2049" name="Imagen 7"/>
          <p:cNvPicPr>
            <a:picLocks noChangeAspect="1" noChangeArrowheads="1"/>
          </p:cNvPicPr>
          <p:nvPr/>
        </p:nvPicPr>
        <p:blipFill>
          <a:blip r:embed="rId2"/>
          <a:srcRect/>
          <a:stretch>
            <a:fillRect/>
          </a:stretch>
        </p:blipFill>
        <p:spPr bwMode="auto">
          <a:xfrm>
            <a:off x="6500826" y="214290"/>
            <a:ext cx="1643074" cy="1733859"/>
          </a:xfrm>
          <a:prstGeom prst="rect">
            <a:avLst/>
          </a:prstGeom>
          <a:noFill/>
        </p:spPr>
      </p:pic>
      <p:sp>
        <p:nvSpPr>
          <p:cNvPr id="2051" name="Rectangle 3"/>
          <p:cNvSpPr>
            <a:spLocks noChangeArrowheads="1"/>
          </p:cNvSpPr>
          <p:nvPr/>
        </p:nvSpPr>
        <p:spPr bwMode="auto">
          <a:xfrm>
            <a:off x="0" y="642918"/>
            <a:ext cx="7715304" cy="572464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14575" algn="l"/>
              </a:tabLst>
            </a:pPr>
            <a:r>
              <a:rPr kumimoji="0" lang="es-ES_tradnl" sz="1800" b="1" i="0" u="none" strike="noStrike" cap="none" normalizeH="0" baseline="0" dirty="0" smtClean="0">
                <a:ln>
                  <a:noFill/>
                </a:ln>
                <a:solidFill>
                  <a:schemeClr val="tx1"/>
                </a:solidFill>
                <a:effectLst/>
                <a:latin typeface="Algerian" pitchFamily="82" charset="0"/>
                <a:ea typeface="Times New Roman" pitchFamily="18" charset="0"/>
                <a:cs typeface="Times New Roman" pitchFamily="18" charset="0"/>
              </a:rPr>
              <a:t>ESCUELA SUPERIOR POLITÉCNICA DEL LITORAL</a:t>
            </a:r>
          </a:p>
          <a:p>
            <a:pPr marL="0" marR="0" lvl="0" indent="0" algn="ctr" defTabSz="914400" rtl="0" eaLnBrk="1" fontAlgn="base" latinLnBrk="0" hangingPunct="1">
              <a:lnSpc>
                <a:spcPct val="100000"/>
              </a:lnSpc>
              <a:spcBef>
                <a:spcPct val="0"/>
              </a:spcBef>
              <a:spcAft>
                <a:spcPct val="0"/>
              </a:spcAft>
              <a:buClrTx/>
              <a:buSzTx/>
              <a:buFontTx/>
              <a:buNone/>
              <a:tabLst>
                <a:tab pos="2314575" algn="l"/>
              </a:tabLst>
            </a:pPr>
            <a:endParaRPr kumimoji="0" lang="es-ES_tradnl" sz="1200" b="1" i="0" u="none" strike="noStrike" cap="none" normalizeH="0" baseline="0" dirty="0" smtClean="0">
              <a:ln>
                <a:noFill/>
              </a:ln>
              <a:solidFill>
                <a:schemeClr val="tx1"/>
              </a:solidFill>
              <a:effectLst/>
              <a:latin typeface="Courier New" pitchFamily="49"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314575" algn="l"/>
              </a:tabLst>
            </a:pPr>
            <a:endParaRPr kumimoji="0" lang="es-ES_tradnl" sz="1200" b="1" i="0" u="none" strike="noStrike" cap="none" normalizeH="0" baseline="0" dirty="0" smtClean="0">
              <a:ln>
                <a:noFill/>
              </a:ln>
              <a:solidFill>
                <a:schemeClr val="tx1"/>
              </a:solidFill>
              <a:effectLst/>
              <a:latin typeface="Courier New" pitchFamily="49"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S_tradnl"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FACULTAD DE INGENIERIA ELÉCTRICA</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“DISEÑO E IMPLEMENTACIÓN PILOTO DE DOS PROGRAMAS DE RECUPERACIÓN DE PÉRDIDAS COMERCIALES DE ENERGÍA EN EMELMANABÍ”</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INFORME DE TRABAJO PROFESIONAL</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Previo a la obtención del título de</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INGENIERO ELÉCTRICO</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Presentada por</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EDIGSON ELOI GARIBALDI ZAMBRANO CEVALLOS</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GUAYAQUIL – ECUADOR</a:t>
            </a: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AÑO</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14575" algn="l"/>
              </a:tabLst>
            </a:pPr>
            <a:r>
              <a:rPr kumimoji="0" lang="es-EC"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2011</a:t>
            </a: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764704"/>
            <a:ext cx="6786610" cy="864096"/>
          </a:xfrm>
        </p:spPr>
        <p:txBody>
          <a:bodyPr>
            <a:normAutofit fontScale="90000"/>
          </a:bodyPr>
          <a:lstStyle/>
          <a:p>
            <a:pPr algn="ctr"/>
            <a:r>
              <a:rPr lang="es-EC" dirty="0" smtClean="0"/>
              <a:t/>
            </a:r>
            <a:br>
              <a:rPr lang="es-EC" dirty="0" smtClean="0"/>
            </a:br>
            <a:r>
              <a:rPr lang="es-EC" dirty="0" smtClean="0"/>
              <a:t/>
            </a:r>
            <a:br>
              <a:rPr lang="es-EC" dirty="0" smtClean="0"/>
            </a:br>
            <a:r>
              <a:rPr lang="es-EC" sz="2700" dirty="0" smtClean="0"/>
              <a:t>DESGLOSE DE CLIENTES  A AGOSTO DEL 2009</a:t>
            </a:r>
            <a:r>
              <a:rPr lang="es-EC" dirty="0" smtClean="0"/>
              <a:t/>
            </a:r>
            <a:br>
              <a:rPr lang="es-EC" dirty="0" smtClean="0"/>
            </a:br>
            <a:r>
              <a:rPr lang="es-EC" dirty="0" smtClean="0"/>
              <a:t/>
            </a:r>
            <a:br>
              <a:rPr lang="es-EC" dirty="0" smtClean="0"/>
            </a:br>
            <a:endParaRPr lang="es-EC" dirty="0"/>
          </a:p>
        </p:txBody>
      </p:sp>
      <p:graphicFrame>
        <p:nvGraphicFramePr>
          <p:cNvPr id="6" name="5 Tabla"/>
          <p:cNvGraphicFramePr>
            <a:graphicFrameLocks noGrp="1"/>
          </p:cNvGraphicFramePr>
          <p:nvPr/>
        </p:nvGraphicFramePr>
        <p:xfrm>
          <a:off x="857224" y="1928802"/>
          <a:ext cx="6643736" cy="3853129"/>
        </p:xfrm>
        <a:graphic>
          <a:graphicData uri="http://schemas.openxmlformats.org/drawingml/2006/table">
            <a:tbl>
              <a:tblPr/>
              <a:tblGrid>
                <a:gridCol w="2000265"/>
                <a:gridCol w="896241"/>
                <a:gridCol w="1215318"/>
                <a:gridCol w="1215318"/>
                <a:gridCol w="1316594"/>
              </a:tblGrid>
              <a:tr h="652729">
                <a:tc>
                  <a:txBody>
                    <a:bodyPr/>
                    <a:lstStyle/>
                    <a:p>
                      <a:pPr algn="ctr">
                        <a:lnSpc>
                          <a:spcPct val="150000"/>
                        </a:lnSpc>
                        <a:spcAft>
                          <a:spcPts val="0"/>
                        </a:spcAft>
                      </a:pPr>
                      <a:r>
                        <a:rPr lang="es-EC" sz="1400" b="1" dirty="0">
                          <a:latin typeface="Calibri"/>
                          <a:ea typeface="Times New Roman"/>
                          <a:cs typeface="Times New Roman"/>
                        </a:rPr>
                        <a:t>TARIFA</a:t>
                      </a:r>
                      <a:endParaRPr lang="es-ES" sz="1400" dirty="0">
                        <a:latin typeface="Calibri"/>
                        <a:ea typeface="Calibri"/>
                        <a:cs typeface="Times New Roman"/>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Calibri"/>
                          <a:ea typeface="Times New Roman"/>
                          <a:cs typeface="Times New Roman"/>
                        </a:rPr>
                        <a:t>N° CLIENTE</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Calibri"/>
                          <a:ea typeface="Times New Roman"/>
                          <a:cs typeface="Times New Roman"/>
                        </a:rPr>
                        <a:t>% CLIENTE</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Calibri"/>
                          <a:ea typeface="Times New Roman"/>
                          <a:cs typeface="Times New Roman"/>
                        </a:rPr>
                        <a:t>COMSUMO KWH</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Calibri"/>
                          <a:ea typeface="Times New Roman"/>
                          <a:cs typeface="Times New Roman"/>
                        </a:rPr>
                        <a:t>% CONSUMO</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47246">
                <a:tc>
                  <a:txBody>
                    <a:bodyPr/>
                    <a:lstStyle/>
                    <a:p>
                      <a:pPr>
                        <a:lnSpc>
                          <a:spcPct val="150000"/>
                        </a:lnSpc>
                        <a:spcAft>
                          <a:spcPts val="0"/>
                        </a:spcAft>
                      </a:pPr>
                      <a:r>
                        <a:rPr lang="es-EC" sz="1400" b="1" dirty="0">
                          <a:latin typeface="Calibri"/>
                          <a:ea typeface="Times New Roman"/>
                          <a:cs typeface="Times New Roman"/>
                        </a:rPr>
                        <a:t>RESIDENCIAL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211407</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92,995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25400374</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36,20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COMERCIAL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13648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6,004</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11373046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16,21</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ESTACIÓN BOMBEO</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159</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0,070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3071887</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4,38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INDUSTRIAL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175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0,077</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7939755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11,32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ASISTENCIA SOCIAL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1322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0,582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1947478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2,78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OFICIAL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509</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0,224</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2064456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2,94</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 ALTA TENSIÓN </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0,003</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9248727</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13,18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 OTROS </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105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0,046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163835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0,23</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47246">
                <a:tc>
                  <a:txBody>
                    <a:bodyPr/>
                    <a:lstStyle/>
                    <a:p>
                      <a:pPr>
                        <a:lnSpc>
                          <a:spcPct val="150000"/>
                        </a:lnSpc>
                        <a:spcAft>
                          <a:spcPts val="0"/>
                        </a:spcAft>
                      </a:pPr>
                      <a:r>
                        <a:rPr lang="es-EC" sz="1400" b="1" dirty="0">
                          <a:latin typeface="Calibri"/>
                          <a:ea typeface="Times New Roman"/>
                          <a:cs typeface="Times New Roman"/>
                        </a:rPr>
                        <a:t>ALUMBRADO PÚBLICO</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50000"/>
                        </a:lnSpc>
                        <a:spcAft>
                          <a:spcPts val="0"/>
                        </a:spcAft>
                      </a:pPr>
                      <a:r>
                        <a:rPr lang="es-EC" sz="1400" dirty="0">
                          <a:latin typeface="Calibri"/>
                          <a:ea typeface="Times New Roman"/>
                          <a:cs typeface="Times New Roman"/>
                        </a:rPr>
                        <a:t>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8956080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12,76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59608">
                <a:tc>
                  <a:txBody>
                    <a:bodyPr/>
                    <a:lstStyle/>
                    <a:p>
                      <a:pPr>
                        <a:lnSpc>
                          <a:spcPct val="150000"/>
                        </a:lnSpc>
                        <a:spcAft>
                          <a:spcPts val="0"/>
                        </a:spcAft>
                      </a:pPr>
                      <a:r>
                        <a:rPr lang="es-EC" sz="1400" b="1" dirty="0">
                          <a:latin typeface="Calibri"/>
                          <a:ea typeface="Times New Roman"/>
                          <a:cs typeface="Times New Roman"/>
                        </a:rPr>
                        <a:t>TOTAL</a:t>
                      </a:r>
                      <a:endParaRPr lang="es-ES" sz="14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227331</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100,000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70165638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Times New Roman"/>
                          <a:cs typeface="Times New Roman"/>
                        </a:rPr>
                        <a:t>100,00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252990" cy="1164660"/>
          </a:xfrm>
        </p:spPr>
        <p:txBody>
          <a:bodyPr>
            <a:normAutofit fontScale="90000"/>
          </a:bodyPr>
          <a:lstStyle/>
          <a:p>
            <a:r>
              <a:rPr lang="es-EC" dirty="0" smtClean="0"/>
              <a:t/>
            </a:r>
            <a:br>
              <a:rPr lang="es-EC" dirty="0" smtClean="0"/>
            </a:br>
            <a:r>
              <a:rPr lang="es-EC" sz="2700" dirty="0" smtClean="0"/>
              <a:t>DATOS ESTADÍSTICOS COMERCIALES </a:t>
            </a:r>
            <a:r>
              <a:rPr lang="es-EC" sz="2700" dirty="0"/>
              <a:t>CNEL </a:t>
            </a:r>
            <a:r>
              <a:rPr lang="es-EC" sz="2700" dirty="0" smtClean="0"/>
              <a:t>MANABI        </a:t>
            </a:r>
            <a:r>
              <a:rPr lang="es-EC" sz="2700" dirty="0"/>
              <a:t>(ex -  EMELMANABÍ) </a:t>
            </a:r>
            <a:r>
              <a:rPr lang="es-EC" sz="2700" dirty="0" smtClean="0"/>
              <a:t>PERÍODO 2001-2009</a:t>
            </a:r>
            <a:r>
              <a:rPr lang="es-EC" dirty="0"/>
              <a:t/>
            </a:r>
            <a:br>
              <a:rPr lang="es-EC" dirty="0"/>
            </a:br>
            <a:endParaRPr lang="es-EC" dirty="0"/>
          </a:p>
        </p:txBody>
      </p:sp>
      <p:graphicFrame>
        <p:nvGraphicFramePr>
          <p:cNvPr id="6" name="5 Tabla"/>
          <p:cNvGraphicFramePr>
            <a:graphicFrameLocks noGrp="1"/>
          </p:cNvGraphicFramePr>
          <p:nvPr/>
        </p:nvGraphicFramePr>
        <p:xfrm>
          <a:off x="214282" y="2357430"/>
          <a:ext cx="8501122" cy="2981802"/>
        </p:xfrm>
        <a:graphic>
          <a:graphicData uri="http://schemas.openxmlformats.org/drawingml/2006/table">
            <a:tbl>
              <a:tblPr/>
              <a:tblGrid>
                <a:gridCol w="1354161"/>
                <a:gridCol w="376156"/>
                <a:gridCol w="655962"/>
                <a:gridCol w="745712"/>
                <a:gridCol w="745712"/>
                <a:gridCol w="694329"/>
                <a:gridCol w="625076"/>
                <a:gridCol w="772522"/>
                <a:gridCol w="772522"/>
                <a:gridCol w="879485"/>
                <a:gridCol w="879485"/>
              </a:tblGrid>
              <a:tr h="237405">
                <a:tc rowSpan="2" gridSpan="2">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DESCRIPCIÓN</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hMerge="1">
                  <a:txBody>
                    <a:bodyPr/>
                    <a:lstStyle/>
                    <a:p>
                      <a:endParaRPr lang="es-ES"/>
                    </a:p>
                  </a:txBody>
                  <a:tcPr/>
                </a:tc>
                <a:tc gridSpan="9">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AÑO</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7405">
                <a:tc gridSpan="2" vMerge="1">
                  <a:txBody>
                    <a:bodyPr/>
                    <a:lstStyle/>
                    <a:p>
                      <a:endParaRPr lang="es-ES"/>
                    </a:p>
                  </a:txBody>
                  <a:tcPr/>
                </a:tc>
                <a:tc hMerge="1" vMerge="1">
                  <a:txBody>
                    <a:bodyPr/>
                    <a:lstStyle/>
                    <a:p>
                      <a:endParaRPr lang="es-ES"/>
                    </a:p>
                  </a:txBody>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2001</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2002</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2004</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2005</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2007</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2008</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050" b="1" dirty="0">
                          <a:latin typeface="Times New Roman" pitchFamily="18" charset="0"/>
                          <a:ea typeface="Times New Roman"/>
                          <a:cs typeface="Times New Roman" pitchFamily="18" charset="0"/>
                        </a:rPr>
                        <a:t>2009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53103">
                <a:tc>
                  <a:txBody>
                    <a:bodyPr/>
                    <a:lstStyle/>
                    <a:p>
                      <a:pPr algn="l">
                        <a:lnSpc>
                          <a:spcPct val="150000"/>
                        </a:lnSpc>
                        <a:spcAft>
                          <a:spcPts val="0"/>
                        </a:spcAft>
                      </a:pPr>
                      <a:r>
                        <a:rPr lang="es-EC" sz="1050" dirty="0">
                          <a:latin typeface="Times New Roman" pitchFamily="18" charset="0"/>
                          <a:ea typeface="Times New Roman"/>
                          <a:cs typeface="Times New Roman" pitchFamily="18" charset="0"/>
                        </a:rPr>
                        <a:t>Número de Clientes</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50000"/>
                        </a:lnSpc>
                        <a:spcAft>
                          <a:spcPts val="0"/>
                        </a:spcAft>
                      </a:pPr>
                      <a:r>
                        <a:rPr lang="es-EC" sz="1050" dirty="0">
                          <a:latin typeface="Times New Roman" pitchFamily="18" charset="0"/>
                          <a:ea typeface="Times New Roman"/>
                          <a:cs typeface="Times New Roman" pitchFamily="18" charset="0"/>
                        </a:rPr>
                        <a:t> </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171.522,0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177.148,0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182.082,0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189.979,0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198.720,1</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206.544,5</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208.735,7</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214.733,6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220.317,0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3246">
                <a:tc>
                  <a:txBody>
                    <a:bodyPr/>
                    <a:lstStyle/>
                    <a:p>
                      <a:pPr algn="l">
                        <a:lnSpc>
                          <a:spcPct val="150000"/>
                        </a:lnSpc>
                        <a:spcAft>
                          <a:spcPts val="0"/>
                        </a:spcAft>
                      </a:pPr>
                      <a:r>
                        <a:rPr lang="es-EC" sz="1050" dirty="0">
                          <a:latin typeface="Times New Roman" pitchFamily="18" charset="0"/>
                          <a:ea typeface="Times New Roman"/>
                          <a:cs typeface="Times New Roman" pitchFamily="18" charset="0"/>
                        </a:rPr>
                        <a:t>Tasa de crecimiento Clientes </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4,3%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3,3%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2,8%</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4,3%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4,6%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3,9%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1,1%</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2,6%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3246">
                <a:tc>
                  <a:txBody>
                    <a:bodyPr/>
                    <a:lstStyle/>
                    <a:p>
                      <a:pPr algn="l">
                        <a:lnSpc>
                          <a:spcPct val="150000"/>
                        </a:lnSpc>
                        <a:spcAft>
                          <a:spcPts val="0"/>
                        </a:spcAft>
                      </a:pPr>
                      <a:r>
                        <a:rPr lang="es-EC" sz="1050" dirty="0">
                          <a:latin typeface="Times New Roman" pitchFamily="18" charset="0"/>
                          <a:ea typeface="Times New Roman"/>
                          <a:cs typeface="Times New Roman" pitchFamily="18" charset="0"/>
                        </a:rPr>
                        <a:t>ENERGÍA  COMPRADA</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MW-H</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697.098,2</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727.909,6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793.701,3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871.425,0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915.287,7</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998.552,2</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1.075.834,8</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1.175.568,6</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1.253.095,8</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08459">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Tasa Crecimiento Energía Comprada</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3,7%</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4,4%</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9,0%</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9,8%</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5,0%</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9,1%</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7,7%</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9,3%</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6,6%</a:t>
                      </a:r>
                      <a:endParaRPr lang="es-ES" sz="1050" dirty="0">
                        <a:latin typeface="Times New Roman" pitchFamily="18" charset="0"/>
                        <a:ea typeface="Calibri"/>
                        <a:cs typeface="Times New Roman" pitchFamily="18"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26461">
                <a:tc>
                  <a:txBody>
                    <a:bodyPr/>
                    <a:lstStyle/>
                    <a:p>
                      <a:pPr algn="l">
                        <a:lnSpc>
                          <a:spcPct val="150000"/>
                        </a:lnSpc>
                        <a:spcAft>
                          <a:spcPts val="0"/>
                        </a:spcAft>
                      </a:pPr>
                      <a:r>
                        <a:rPr lang="es-EC" sz="1050" dirty="0">
                          <a:latin typeface="Times New Roman" pitchFamily="18" charset="0"/>
                          <a:ea typeface="Times New Roman"/>
                          <a:cs typeface="Times New Roman" pitchFamily="18" charset="0"/>
                        </a:rPr>
                        <a:t>ENERGÍA VENDIDA</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1050" dirty="0">
                          <a:latin typeface="Times New Roman" pitchFamily="18" charset="0"/>
                          <a:ea typeface="Times New Roman"/>
                          <a:cs typeface="Times New Roman" pitchFamily="18" charset="0"/>
                        </a:rPr>
                        <a:t>MW-H</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503.488,3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512.451,3</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528.460,4</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558.287,8</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547.177,0</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576.968,9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623.078,9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669.163,9</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1050" dirty="0">
                          <a:latin typeface="Times New Roman" pitchFamily="18" charset="0"/>
                          <a:ea typeface="Times New Roman"/>
                          <a:cs typeface="Times New Roman" pitchFamily="18" charset="0"/>
                        </a:rPr>
                        <a:t>780.323.468,4</a:t>
                      </a:r>
                      <a:endParaRPr lang="es-ES" sz="1050" dirty="0">
                        <a:latin typeface="Times New Roman" pitchFamily="18" charset="0"/>
                        <a:ea typeface="Calibri"/>
                        <a:cs typeface="Times New Roman" pitchFamily="18" charset="0"/>
                      </a:endParaRPr>
                    </a:p>
                  </a:txBody>
                  <a:tcPr marL="42133" marR="421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028364971"/>
              </p:ext>
            </p:extLst>
          </p:nvPr>
        </p:nvGraphicFramePr>
        <p:xfrm>
          <a:off x="395536" y="1920241"/>
          <a:ext cx="7239000" cy="4774630"/>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457200" y="548680"/>
            <a:ext cx="7239000" cy="648072"/>
          </a:xfrm>
        </p:spPr>
        <p:txBody>
          <a:bodyPr>
            <a:normAutofit fontScale="90000"/>
          </a:bodyPr>
          <a:lstStyle/>
          <a:p>
            <a:r>
              <a:rPr lang="es-EC" sz="4000" dirty="0"/>
              <a:t>ANTECEDENTES GENERALES SOBRE EL HURTO DE ENERGIA</a:t>
            </a:r>
            <a:endParaRPr lang="es-EC" dirty="0"/>
          </a:p>
        </p:txBody>
      </p:sp>
    </p:spTree>
    <p:extLst>
      <p:ext uri="{BB962C8B-B14F-4D97-AF65-F5344CB8AC3E}">
        <p14:creationId xmlns:p14="http://schemas.microsoft.com/office/powerpoint/2010/main" xmlns="" val="181812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8003232" cy="4176464"/>
          </a:xfrm>
        </p:spPr>
        <p:txBody>
          <a:bodyPr>
            <a:normAutofit lnSpcReduction="10000"/>
          </a:bodyPr>
          <a:lstStyle/>
          <a:p>
            <a:r>
              <a:rPr lang="es-EC" sz="2000" b="1" dirty="0" smtClean="0">
                <a:solidFill>
                  <a:schemeClr val="accent1">
                    <a:lumMod val="75000"/>
                  </a:schemeClr>
                </a:solidFill>
              </a:rPr>
              <a:t>EXTERNAS:     </a:t>
            </a:r>
            <a:r>
              <a:rPr lang="es-EC" sz="2000" dirty="0" smtClean="0"/>
              <a:t>POBREZA</a:t>
            </a:r>
          </a:p>
          <a:p>
            <a:pPr>
              <a:buNone/>
            </a:pPr>
            <a:r>
              <a:rPr lang="es-EC" sz="2000" dirty="0" smtClean="0"/>
              <a:t>                         CARENCIA DE MEDIDOR</a:t>
            </a:r>
          </a:p>
          <a:p>
            <a:pPr>
              <a:buNone/>
            </a:pPr>
            <a:r>
              <a:rPr lang="es-EC" sz="2000" dirty="0"/>
              <a:t> </a:t>
            </a:r>
            <a:r>
              <a:rPr lang="es-EC" sz="2000" dirty="0" smtClean="0"/>
              <a:t>                        CARTERA VENCIDA POR CONSUMO</a:t>
            </a:r>
          </a:p>
          <a:p>
            <a:pPr>
              <a:buNone/>
            </a:pPr>
            <a:r>
              <a:rPr lang="es-EC" sz="2000" dirty="0"/>
              <a:t> </a:t>
            </a:r>
            <a:r>
              <a:rPr lang="es-EC" sz="2000" dirty="0" smtClean="0"/>
              <a:t>                        APRECIACION DE BAJO RIESGO DE SANCION</a:t>
            </a:r>
          </a:p>
          <a:p>
            <a:pPr>
              <a:buNone/>
            </a:pPr>
            <a:r>
              <a:rPr lang="es-EC" sz="2000" dirty="0" smtClean="0"/>
              <a:t>                         SEGURIDAD</a:t>
            </a:r>
          </a:p>
          <a:p>
            <a:pPr>
              <a:buNone/>
            </a:pPr>
            <a:endParaRPr lang="es-EC" sz="2000" dirty="0" smtClean="0"/>
          </a:p>
          <a:p>
            <a:r>
              <a:rPr lang="es-EC" sz="2000" b="1" dirty="0" smtClean="0">
                <a:solidFill>
                  <a:schemeClr val="accent1">
                    <a:lumMod val="75000"/>
                  </a:schemeClr>
                </a:solidFill>
              </a:rPr>
              <a:t>INTERNAS :    </a:t>
            </a:r>
            <a:r>
              <a:rPr lang="es-EC" sz="2000" dirty="0" smtClean="0"/>
              <a:t>ALUMBRADO  PUBLICO</a:t>
            </a:r>
          </a:p>
          <a:p>
            <a:pPr>
              <a:buNone/>
            </a:pPr>
            <a:r>
              <a:rPr lang="es-EC" sz="2000" dirty="0" smtClean="0"/>
              <a:t>                         ERRORES DE LECTURA</a:t>
            </a:r>
          </a:p>
          <a:p>
            <a:pPr>
              <a:buNone/>
            </a:pPr>
            <a:r>
              <a:rPr lang="es-EC" sz="2000" dirty="0"/>
              <a:t> </a:t>
            </a:r>
            <a:r>
              <a:rPr lang="es-EC" sz="2000" dirty="0" smtClean="0"/>
              <a:t>                        ERRORES DE FACTURACION</a:t>
            </a:r>
          </a:p>
          <a:p>
            <a:pPr>
              <a:buNone/>
            </a:pPr>
            <a:r>
              <a:rPr lang="es-EC" sz="2000" dirty="0"/>
              <a:t> </a:t>
            </a:r>
            <a:r>
              <a:rPr lang="es-EC" sz="2000" dirty="0" smtClean="0"/>
              <a:t>                        INCORRECTO REGISTRO DE DATOS</a:t>
            </a:r>
          </a:p>
          <a:p>
            <a:pPr>
              <a:buNone/>
            </a:pPr>
            <a:r>
              <a:rPr lang="es-EC" sz="2000" dirty="0"/>
              <a:t> </a:t>
            </a:r>
            <a:r>
              <a:rPr lang="es-EC" sz="2000" dirty="0" smtClean="0"/>
              <a:t>                        DECISIONES ADMINISTRATIVAS</a:t>
            </a:r>
          </a:p>
          <a:p>
            <a:pPr>
              <a:buNone/>
            </a:pPr>
            <a:r>
              <a:rPr lang="es-EC" sz="2000" dirty="0"/>
              <a:t> </a:t>
            </a:r>
            <a:r>
              <a:rPr lang="es-EC" sz="2000" dirty="0" smtClean="0"/>
              <a:t>                        COMPROMISO EMPRESARIAL</a:t>
            </a:r>
          </a:p>
          <a:p>
            <a:pPr>
              <a:buNone/>
            </a:pPr>
            <a:endParaRPr lang="es-EC" sz="1400" dirty="0"/>
          </a:p>
        </p:txBody>
      </p:sp>
      <p:sp>
        <p:nvSpPr>
          <p:cNvPr id="2" name="1 Título"/>
          <p:cNvSpPr>
            <a:spLocks noGrp="1"/>
          </p:cNvSpPr>
          <p:nvPr>
            <p:ph type="title"/>
          </p:nvPr>
        </p:nvSpPr>
        <p:spPr>
          <a:xfrm>
            <a:off x="714348" y="428604"/>
            <a:ext cx="7239000" cy="1143000"/>
          </a:xfrm>
        </p:spPr>
        <p:txBody>
          <a:bodyPr>
            <a:normAutofit fontScale="90000"/>
          </a:bodyPr>
          <a:lstStyle/>
          <a:p>
            <a:pPr lvl="0" algn="ctr"/>
            <a:r>
              <a:rPr lang="es-EC" dirty="0"/>
              <a:t>CAUSAS DE  LAS PERDIDAS COMERCIALES</a:t>
            </a:r>
            <a:br>
              <a:rPr lang="es-EC" dirty="0"/>
            </a:b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71612"/>
            <a:ext cx="7239000" cy="4884124"/>
          </a:xfrm>
        </p:spPr>
        <p:txBody>
          <a:bodyPr>
            <a:normAutofit/>
          </a:bodyPr>
          <a:lstStyle/>
          <a:p>
            <a:r>
              <a:rPr lang="es-EC" sz="4400" dirty="0" smtClean="0"/>
              <a:t>PUBLICIDAD</a:t>
            </a:r>
          </a:p>
          <a:p>
            <a:r>
              <a:rPr lang="es-EC" sz="4400" dirty="0" smtClean="0"/>
              <a:t>INSPECCION</a:t>
            </a:r>
          </a:p>
          <a:p>
            <a:r>
              <a:rPr lang="es-EC" sz="4400" dirty="0" smtClean="0"/>
              <a:t>MEDIDAS PUNITIVAS</a:t>
            </a:r>
          </a:p>
          <a:p>
            <a:r>
              <a:rPr lang="es-EC" sz="4400" dirty="0" smtClean="0"/>
              <a:t>MEDIDAS COMERCIALES</a:t>
            </a:r>
          </a:p>
          <a:p>
            <a:r>
              <a:rPr lang="es-EC" sz="4400" dirty="0" smtClean="0"/>
              <a:t>MEDIDAS TECNICAS</a:t>
            </a:r>
            <a:endParaRPr lang="es-EC" sz="4400" dirty="0"/>
          </a:p>
        </p:txBody>
      </p:sp>
      <p:sp>
        <p:nvSpPr>
          <p:cNvPr id="2" name="1 Título"/>
          <p:cNvSpPr>
            <a:spLocks noGrp="1"/>
          </p:cNvSpPr>
          <p:nvPr>
            <p:ph type="title"/>
          </p:nvPr>
        </p:nvSpPr>
        <p:spPr/>
        <p:txBody>
          <a:bodyPr>
            <a:normAutofit fontScale="90000"/>
          </a:bodyPr>
          <a:lstStyle/>
          <a:p>
            <a:pPr lvl="0" algn="ctr"/>
            <a:r>
              <a:rPr lang="es-EC" sz="3600" dirty="0"/>
              <a:t>MEDIDAS CONTRA EL HURTO</a:t>
            </a:r>
            <a:r>
              <a:rPr lang="es-EC" dirty="0"/>
              <a:t/>
            </a:r>
            <a:br>
              <a:rPr lang="es-EC" dirty="0"/>
            </a:b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276872"/>
            <a:ext cx="7715272" cy="3223830"/>
          </a:xfrm>
        </p:spPr>
        <p:txBody>
          <a:bodyPr>
            <a:normAutofit fontScale="92500"/>
          </a:bodyPr>
          <a:lstStyle/>
          <a:p>
            <a:pPr algn="just"/>
            <a:r>
              <a:rPr lang="es-EC" sz="3600" dirty="0" smtClean="0"/>
              <a:t>NORMALIZACION  DE CLIENTES CON CLAVE DE MEDIDOR DAÑADO</a:t>
            </a:r>
          </a:p>
          <a:p>
            <a:pPr algn="just">
              <a:buNone/>
            </a:pPr>
            <a:endParaRPr lang="es-EC" sz="3600" dirty="0" smtClean="0"/>
          </a:p>
          <a:p>
            <a:pPr algn="just"/>
            <a:r>
              <a:rPr lang="es-EC" sz="3600" dirty="0" smtClean="0"/>
              <a:t>NORMALIZACION DE ABONADOS RESIDENCIALES Y COMERCIALES CLASE MEDIA-ALTA</a:t>
            </a:r>
            <a:endParaRPr lang="es-EC" sz="3600" dirty="0"/>
          </a:p>
        </p:txBody>
      </p:sp>
      <p:sp>
        <p:nvSpPr>
          <p:cNvPr id="2" name="1 Título"/>
          <p:cNvSpPr>
            <a:spLocks noGrp="1"/>
          </p:cNvSpPr>
          <p:nvPr>
            <p:ph type="title"/>
          </p:nvPr>
        </p:nvSpPr>
        <p:spPr>
          <a:xfrm>
            <a:off x="0" y="571480"/>
            <a:ext cx="8229600" cy="1500198"/>
          </a:xfrm>
        </p:spPr>
        <p:txBody>
          <a:bodyPr>
            <a:normAutofit fontScale="90000"/>
          </a:bodyPr>
          <a:lstStyle/>
          <a:p>
            <a:pPr algn="ctr"/>
            <a:r>
              <a:rPr lang="es-EC" sz="3600" dirty="0"/>
              <a:t>PROGRAMAS DE RECUPERACION DE ENERGIA IMPLEMENTADOS EN LA CLIENTELA </a:t>
            </a:r>
            <a:r>
              <a:rPr lang="es-EC" sz="3600" dirty="0" smtClean="0"/>
              <a:t> </a:t>
            </a:r>
            <a:r>
              <a:rPr lang="es-EC" sz="3600" dirty="0"/>
              <a:t>MASIVA</a:t>
            </a:r>
            <a:r>
              <a:rPr lang="es-EC" dirty="0"/>
              <a:t/>
            </a:r>
            <a:br>
              <a:rPr lang="es-EC" dirty="0"/>
            </a:b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endParaRPr lang="es-EC" dirty="0"/>
          </a:p>
          <a:p>
            <a:endParaRPr lang="es-EC" dirty="0"/>
          </a:p>
        </p:txBody>
      </p:sp>
      <p:sp>
        <p:nvSpPr>
          <p:cNvPr id="2" name="1 Título"/>
          <p:cNvSpPr>
            <a:spLocks noGrp="1"/>
          </p:cNvSpPr>
          <p:nvPr>
            <p:ph type="title"/>
          </p:nvPr>
        </p:nvSpPr>
        <p:spPr/>
        <p:txBody>
          <a:bodyPr>
            <a:normAutofit fontScale="90000"/>
          </a:bodyPr>
          <a:lstStyle/>
          <a:p>
            <a:pPr algn="ctr"/>
            <a:r>
              <a:rPr lang="es-EC" sz="3100" dirty="0"/>
              <a:t>DESGLOSE PORCENTUAL DE LAS MODALIDADES DE HURTO</a:t>
            </a:r>
            <a:r>
              <a:rPr lang="es-EC" dirty="0"/>
              <a:t/>
            </a:r>
            <a:br>
              <a:rPr lang="es-EC" dirty="0"/>
            </a:br>
            <a:endParaRPr lang="es-EC" dirty="0"/>
          </a:p>
        </p:txBody>
      </p:sp>
      <p:graphicFrame>
        <p:nvGraphicFramePr>
          <p:cNvPr id="6" name="5 Tabla"/>
          <p:cNvGraphicFramePr>
            <a:graphicFrameLocks noGrp="1"/>
          </p:cNvGraphicFramePr>
          <p:nvPr/>
        </p:nvGraphicFramePr>
        <p:xfrm>
          <a:off x="1071539" y="2423160"/>
          <a:ext cx="6429420" cy="2863232"/>
        </p:xfrm>
        <a:graphic>
          <a:graphicData uri="http://schemas.openxmlformats.org/drawingml/2006/table">
            <a:tbl>
              <a:tblPr/>
              <a:tblGrid>
                <a:gridCol w="4559028"/>
                <a:gridCol w="1870392"/>
              </a:tblGrid>
              <a:tr h="357904">
                <a:tc>
                  <a:txBody>
                    <a:bodyPr/>
                    <a:lstStyle/>
                    <a:p>
                      <a:pPr algn="just">
                        <a:lnSpc>
                          <a:spcPct val="150000"/>
                        </a:lnSpc>
                        <a:spcAft>
                          <a:spcPts val="0"/>
                        </a:spcAft>
                      </a:pPr>
                      <a:r>
                        <a:rPr lang="es-EC" sz="1400" dirty="0">
                          <a:latin typeface="Calibri"/>
                          <a:ea typeface="Calibri"/>
                          <a:cs typeface="Times New Roman"/>
                        </a:rPr>
                        <a:t>DIRECTO A LA RED</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19,65</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MANIPULACIÓN INTERNA  DEL MEDIDOR</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16,15</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DERIVACIÓN EN LA ACOMETIDA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26,46</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MANIPULACIÓN BORNERAS Y/O BASE</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24,68</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ERROR EN TARIFA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3,50</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PROMEDIO DESACTUALIZADO</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9,78</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CAMBIO EN CONEXIÓN TRANSFORMADORES</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0,78</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7904">
                <a:tc>
                  <a:txBody>
                    <a:bodyPr/>
                    <a:lstStyle/>
                    <a:p>
                      <a:pPr algn="just">
                        <a:lnSpc>
                          <a:spcPct val="150000"/>
                        </a:lnSpc>
                        <a:spcAft>
                          <a:spcPts val="0"/>
                        </a:spcAft>
                      </a:pPr>
                      <a:r>
                        <a:rPr lang="es-EC" sz="1400" dirty="0">
                          <a:latin typeface="Calibri"/>
                          <a:ea typeface="Calibri"/>
                          <a:cs typeface="Times New Roman"/>
                        </a:rPr>
                        <a:t>TOTAL</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dirty="0">
                          <a:latin typeface="Calibri"/>
                          <a:ea typeface="Calibri"/>
                          <a:cs typeface="Times New Roman"/>
                        </a:rPr>
                        <a:t>100,00</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375557304"/>
              </p:ext>
            </p:extLst>
          </p:nvPr>
        </p:nvGraphicFramePr>
        <p:xfrm>
          <a:off x="1043608" y="1844824"/>
          <a:ext cx="6429990" cy="535305"/>
        </p:xfrm>
        <a:graphic>
          <a:graphicData uri="http://schemas.openxmlformats.org/drawingml/2006/table">
            <a:tbl>
              <a:tblPr/>
              <a:tblGrid>
                <a:gridCol w="4558892"/>
                <a:gridCol w="1871098"/>
              </a:tblGrid>
              <a:tr h="535305">
                <a:tc>
                  <a:txBody>
                    <a:bodyPr/>
                    <a:lstStyle/>
                    <a:p>
                      <a:pPr algn="ctr">
                        <a:lnSpc>
                          <a:spcPct val="150000"/>
                        </a:lnSpc>
                        <a:spcAft>
                          <a:spcPts val="0"/>
                        </a:spcAft>
                      </a:pPr>
                      <a:r>
                        <a:rPr lang="es-EC" sz="1400" dirty="0">
                          <a:latin typeface="Calibri"/>
                          <a:ea typeface="Calibri"/>
                          <a:cs typeface="Times New Roman"/>
                        </a:rPr>
                        <a:t>MODALIDAD DE HURTO Y/O AFECTACIÓN</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dirty="0">
                          <a:latin typeface="Calibri"/>
                          <a:ea typeface="Calibri"/>
                          <a:cs typeface="Times New Roman"/>
                        </a:rPr>
                        <a:t>PORCENTAJE</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72780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7543824" cy="5786478"/>
          </a:xfrm>
        </p:spPr>
        <p:txBody>
          <a:bodyPr>
            <a:normAutofit fontScale="77500" lnSpcReduction="20000"/>
          </a:bodyPr>
          <a:lstStyle/>
          <a:p>
            <a:pPr>
              <a:buNone/>
            </a:pPr>
            <a:r>
              <a:rPr lang="es-EC" b="1" dirty="0" smtClean="0"/>
              <a:t>EMELMANABÍ                            DIRECCIÓN COMERCIAL</a:t>
            </a:r>
            <a:endParaRPr lang="es-EC" dirty="0" smtClean="0"/>
          </a:p>
          <a:p>
            <a:pPr>
              <a:buNone/>
            </a:pPr>
            <a:r>
              <a:rPr lang="es-EC" b="1" dirty="0" smtClean="0"/>
              <a:t> </a:t>
            </a:r>
            <a:endParaRPr lang="es-EC" dirty="0" smtClean="0"/>
          </a:p>
          <a:p>
            <a:pPr>
              <a:buNone/>
            </a:pPr>
            <a:r>
              <a:rPr lang="es-EC" b="1" dirty="0" smtClean="0"/>
              <a:t> </a:t>
            </a:r>
            <a:endParaRPr lang="es-EC" dirty="0" smtClean="0"/>
          </a:p>
          <a:p>
            <a:pPr>
              <a:buNone/>
            </a:pPr>
            <a:r>
              <a:rPr lang="es-EC" b="1" dirty="0" smtClean="0"/>
              <a:t> </a:t>
            </a:r>
            <a:endParaRPr lang="es-EC" dirty="0" smtClean="0"/>
          </a:p>
          <a:p>
            <a:pPr algn="ctr">
              <a:buNone/>
            </a:pPr>
            <a:r>
              <a:rPr lang="es-EC" b="1" dirty="0" smtClean="0"/>
              <a:t>PROYECTO No……1……</a:t>
            </a:r>
            <a:endParaRPr lang="es-EC" dirty="0" smtClean="0"/>
          </a:p>
          <a:p>
            <a:pPr>
              <a:buNone/>
            </a:pPr>
            <a:r>
              <a:rPr lang="es-EC" b="1" dirty="0" smtClean="0"/>
              <a:t> </a:t>
            </a:r>
            <a:endParaRPr lang="es-EC" dirty="0" smtClean="0"/>
          </a:p>
          <a:p>
            <a:pPr>
              <a:buNone/>
            </a:pPr>
            <a:r>
              <a:rPr lang="es-EC" b="1" dirty="0" smtClean="0"/>
              <a:t> </a:t>
            </a:r>
            <a:endParaRPr lang="es-EC" dirty="0" smtClean="0"/>
          </a:p>
          <a:p>
            <a:pPr>
              <a:buNone/>
            </a:pPr>
            <a:r>
              <a:rPr lang="es-EC" b="1" dirty="0" smtClean="0"/>
              <a:t>NOMBRE:</a:t>
            </a:r>
            <a:endParaRPr lang="es-EC" dirty="0" smtClean="0"/>
          </a:p>
          <a:p>
            <a:pPr algn="ctr">
              <a:buNone/>
            </a:pPr>
            <a:r>
              <a:rPr lang="es-EC" b="1" dirty="0" smtClean="0"/>
              <a:t> NORMALIZACION DE CLIENTES CON CLAVE DE MEDIDOR DAÑADO</a:t>
            </a:r>
            <a:endParaRPr lang="es-EC" dirty="0" smtClean="0"/>
          </a:p>
          <a:p>
            <a:pPr>
              <a:buNone/>
            </a:pPr>
            <a:r>
              <a:rPr lang="es-EC" b="1" dirty="0" smtClean="0"/>
              <a:t> </a:t>
            </a:r>
          </a:p>
          <a:p>
            <a:pPr>
              <a:buNone/>
            </a:pPr>
            <a:endParaRPr lang="es-EC" dirty="0" smtClean="0"/>
          </a:p>
          <a:p>
            <a:pPr algn="ctr">
              <a:buNone/>
            </a:pPr>
            <a:r>
              <a:rPr lang="es-EC" b="1" dirty="0" smtClean="0"/>
              <a:t>PRESENTADO POR:</a:t>
            </a:r>
            <a:r>
              <a:rPr lang="es-EC" dirty="0" smtClean="0"/>
              <a:t> Edigson Zambrano Cevallos</a:t>
            </a:r>
          </a:p>
          <a:p>
            <a:pPr>
              <a:buNone/>
            </a:pPr>
            <a:r>
              <a:rPr lang="es-EC" b="1" dirty="0" smtClean="0"/>
              <a:t> </a:t>
            </a:r>
          </a:p>
          <a:p>
            <a:pPr>
              <a:buNone/>
            </a:pPr>
            <a:endParaRPr lang="es-EC" dirty="0" smtClean="0"/>
          </a:p>
          <a:p>
            <a:pPr>
              <a:buNone/>
            </a:pPr>
            <a:r>
              <a:rPr lang="es-EC" b="1" dirty="0" smtClean="0"/>
              <a:t> </a:t>
            </a:r>
            <a:endParaRPr lang="es-EC" dirty="0" smtClean="0"/>
          </a:p>
          <a:p>
            <a:pPr algn="ctr">
              <a:buNone/>
            </a:pPr>
            <a:r>
              <a:rPr lang="es-EC" b="1" dirty="0" smtClean="0"/>
              <a:t>SUPERINTENDENTE  DE AGENCIAS Y SUBAGENCIAS</a:t>
            </a:r>
            <a:endParaRPr lang="es-EC" dirty="0" smtClean="0"/>
          </a:p>
          <a:p>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428604"/>
            <a:ext cx="7715304" cy="6000792"/>
          </a:xfrm>
        </p:spPr>
        <p:txBody>
          <a:bodyPr>
            <a:normAutofit fontScale="92500" lnSpcReduction="20000"/>
          </a:bodyPr>
          <a:lstStyle/>
          <a:p>
            <a:pPr lvl="0" algn="just">
              <a:buNone/>
            </a:pPr>
            <a:r>
              <a:rPr lang="es-EC" b="1" dirty="0" smtClean="0">
                <a:solidFill>
                  <a:schemeClr val="accent1">
                    <a:lumMod val="75000"/>
                  </a:schemeClr>
                </a:solidFill>
              </a:rPr>
              <a:t>OBJETIVOS: </a:t>
            </a:r>
          </a:p>
          <a:p>
            <a:pPr lvl="0" algn="just">
              <a:buNone/>
            </a:pPr>
            <a:endParaRPr lang="es-EC" b="1" dirty="0" smtClean="0">
              <a:solidFill>
                <a:schemeClr val="accent1">
                  <a:lumMod val="75000"/>
                </a:schemeClr>
              </a:solidFill>
            </a:endParaRPr>
          </a:p>
          <a:p>
            <a:pPr lvl="0" algn="just"/>
            <a:r>
              <a:rPr lang="es-EC" u="sng" dirty="0" smtClean="0"/>
              <a:t>PRINCIPALES</a:t>
            </a:r>
            <a:r>
              <a:rPr lang="es-EC" dirty="0" smtClean="0"/>
              <a:t> </a:t>
            </a:r>
          </a:p>
          <a:p>
            <a:pPr lvl="0" algn="just">
              <a:buNone/>
            </a:pPr>
            <a:r>
              <a:rPr lang="es-EC" dirty="0" smtClean="0"/>
              <a:t>      Normalizar, sincerar y regularizar la facturación del usuario.</a:t>
            </a:r>
          </a:p>
          <a:p>
            <a:pPr lvl="0" algn="just">
              <a:buNone/>
            </a:pPr>
            <a:r>
              <a:rPr lang="es-EC" dirty="0" smtClean="0"/>
              <a:t>      Disminuir las Pérdidas Comerciales.</a:t>
            </a:r>
          </a:p>
          <a:p>
            <a:pPr algn="just">
              <a:buNone/>
            </a:pPr>
            <a:endParaRPr lang="es-EC" dirty="0" smtClean="0"/>
          </a:p>
          <a:p>
            <a:pPr lvl="0" algn="just"/>
            <a:r>
              <a:rPr lang="es-EC" u="sng" dirty="0" smtClean="0"/>
              <a:t>SECUNDARIOS</a:t>
            </a:r>
          </a:p>
          <a:p>
            <a:pPr lvl="0" algn="just">
              <a:buNone/>
            </a:pPr>
            <a:r>
              <a:rPr lang="es-EC" dirty="0" smtClean="0"/>
              <a:t>     Utilizar recursos existentes tanto  medidores, conductor concéntrico, y otros.</a:t>
            </a:r>
          </a:p>
          <a:p>
            <a:pPr lvl="0" algn="just">
              <a:buNone/>
            </a:pPr>
            <a:r>
              <a:rPr lang="es-EC" dirty="0" smtClean="0"/>
              <a:t>      Involucrar el personal en la situación de la Empresa</a:t>
            </a:r>
          </a:p>
          <a:p>
            <a:pPr algn="just">
              <a:buNone/>
            </a:pPr>
            <a:r>
              <a:rPr lang="es-EC" dirty="0" smtClean="0"/>
              <a:t> </a:t>
            </a:r>
          </a:p>
          <a:p>
            <a:pPr lvl="0" algn="just">
              <a:buNone/>
            </a:pPr>
            <a:r>
              <a:rPr lang="es-EC" b="1" dirty="0" smtClean="0">
                <a:solidFill>
                  <a:schemeClr val="accent1">
                    <a:lumMod val="75000"/>
                  </a:schemeClr>
                </a:solidFill>
              </a:rPr>
              <a:t>META:</a:t>
            </a:r>
          </a:p>
          <a:p>
            <a:pPr algn="just">
              <a:buNone/>
            </a:pPr>
            <a:r>
              <a:rPr lang="es-EC" dirty="0" smtClean="0"/>
              <a:t>     Normalizar el servicio de clientes  y reducir las Pérdidas de Energía</a:t>
            </a:r>
          </a:p>
          <a:p>
            <a:pPr algn="just"/>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857232"/>
            <a:ext cx="7715304" cy="5786478"/>
          </a:xfrm>
        </p:spPr>
        <p:txBody>
          <a:bodyPr>
            <a:normAutofit fontScale="77500" lnSpcReduction="20000"/>
          </a:bodyPr>
          <a:lstStyle/>
          <a:p>
            <a:pPr algn="just">
              <a:buNone/>
            </a:pPr>
            <a:r>
              <a:rPr lang="es-EC" b="1" dirty="0" smtClean="0">
                <a:solidFill>
                  <a:schemeClr val="accent1">
                    <a:lumMod val="75000"/>
                  </a:schemeClr>
                </a:solidFill>
              </a:rPr>
              <a:t>Acciones de Campo:</a:t>
            </a:r>
          </a:p>
          <a:p>
            <a:pPr algn="just">
              <a:buNone/>
            </a:pPr>
            <a:endParaRPr lang="es-EC" b="1" dirty="0" smtClean="0">
              <a:solidFill>
                <a:schemeClr val="accent1">
                  <a:lumMod val="75000"/>
                </a:schemeClr>
              </a:solidFill>
            </a:endParaRPr>
          </a:p>
          <a:p>
            <a:pPr lvl="0" algn="just"/>
            <a:r>
              <a:rPr lang="es-EC" dirty="0" smtClean="0"/>
              <a:t>Instalación de: medidor, caja antihurto correspondiente y/o cambio de acometida</a:t>
            </a:r>
          </a:p>
          <a:p>
            <a:pPr lvl="0" algn="just"/>
            <a:r>
              <a:rPr lang="es-EC" dirty="0" smtClean="0"/>
              <a:t>Legalización de contrato de servicio y recepción de documentos del cliente</a:t>
            </a:r>
          </a:p>
          <a:p>
            <a:pPr lvl="0" algn="just"/>
            <a:r>
              <a:rPr lang="es-EC" dirty="0" smtClean="0"/>
              <a:t>Toma de lectura en siete días, posterior a la instalación del medidor</a:t>
            </a:r>
          </a:p>
          <a:p>
            <a:pPr lvl="0" algn="just"/>
            <a:r>
              <a:rPr lang="es-EC" dirty="0" smtClean="0"/>
              <a:t>Notificación al cliente</a:t>
            </a:r>
          </a:p>
          <a:p>
            <a:pPr lvl="0" algn="just">
              <a:buNone/>
            </a:pPr>
            <a:endParaRPr lang="es-EC" dirty="0" smtClean="0"/>
          </a:p>
          <a:p>
            <a:pPr algn="just">
              <a:buNone/>
            </a:pPr>
            <a:r>
              <a:rPr lang="es-EC" b="1" dirty="0" smtClean="0">
                <a:solidFill>
                  <a:schemeClr val="accent1">
                    <a:lumMod val="75000"/>
                  </a:schemeClr>
                </a:solidFill>
              </a:rPr>
              <a:t>Acciones  Técnico-Administrativas</a:t>
            </a:r>
          </a:p>
          <a:p>
            <a:pPr algn="just">
              <a:buNone/>
            </a:pPr>
            <a:endParaRPr lang="es-EC" b="1" dirty="0" smtClean="0">
              <a:solidFill>
                <a:schemeClr val="accent1">
                  <a:lumMod val="75000"/>
                </a:schemeClr>
              </a:solidFill>
            </a:endParaRPr>
          </a:p>
          <a:p>
            <a:pPr lvl="0" algn="just"/>
            <a:r>
              <a:rPr lang="es-EC" dirty="0" smtClean="0"/>
              <a:t>Recepción de Inspección y documentos</a:t>
            </a:r>
          </a:p>
          <a:p>
            <a:pPr lvl="0" algn="just"/>
            <a:r>
              <a:rPr lang="es-EC" dirty="0" smtClean="0"/>
              <a:t>Grabar información del medidor y datos del cliente en el sistema de comercialización</a:t>
            </a:r>
          </a:p>
          <a:p>
            <a:pPr lvl="0" algn="just"/>
            <a:r>
              <a:rPr lang="es-EC" dirty="0" smtClean="0"/>
              <a:t>Análisis y liquidación de consumo</a:t>
            </a:r>
          </a:p>
          <a:p>
            <a:pPr lvl="0" algn="just"/>
            <a:r>
              <a:rPr lang="es-EC" dirty="0" smtClean="0"/>
              <a:t>Atención al cliente</a:t>
            </a:r>
          </a:p>
          <a:p>
            <a:pPr lvl="0" algn="just"/>
            <a:r>
              <a:rPr lang="es-EC" dirty="0" smtClean="0"/>
              <a:t>Reporte de liquidación para su facturación</a:t>
            </a:r>
          </a:p>
          <a:p>
            <a:pPr algn="just"/>
            <a:endParaRPr lang="es-EC" dirty="0"/>
          </a:p>
        </p:txBody>
      </p:sp>
      <p:sp>
        <p:nvSpPr>
          <p:cNvPr id="2" name="1 Título"/>
          <p:cNvSpPr>
            <a:spLocks noGrp="1"/>
          </p:cNvSpPr>
          <p:nvPr>
            <p:ph type="title"/>
          </p:nvPr>
        </p:nvSpPr>
        <p:spPr>
          <a:xfrm>
            <a:off x="0" y="0"/>
            <a:ext cx="8229600" cy="642942"/>
          </a:xfrm>
        </p:spPr>
        <p:txBody>
          <a:bodyPr>
            <a:normAutofit/>
          </a:bodyPr>
          <a:lstStyle/>
          <a:p>
            <a:pPr algn="ctr"/>
            <a:r>
              <a:rPr lang="es-EC" sz="3200" dirty="0" smtClean="0"/>
              <a:t>ACCIONES A DESARROLLAR</a:t>
            </a:r>
            <a:endParaRPr lang="es-EC"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24744"/>
            <a:ext cx="7215238" cy="5572164"/>
          </a:xfrm>
        </p:spPr>
        <p:txBody>
          <a:bodyPr>
            <a:normAutofit lnSpcReduction="10000"/>
          </a:bodyPr>
          <a:lstStyle/>
          <a:p>
            <a:pPr algn="just"/>
            <a:r>
              <a:rPr lang="es-EC" dirty="0" smtClean="0"/>
              <a:t>Este informe, analiza uno de los principales problemas que afronta la mayoría de las Empresas Eléctricas  del País, cual es, las pérdidas de energía, lo que incide directamente en la operatividad de las mismas.</a:t>
            </a:r>
          </a:p>
          <a:p>
            <a:pPr algn="just">
              <a:buNone/>
            </a:pPr>
            <a:r>
              <a:rPr lang="es-EC" dirty="0" smtClean="0"/>
              <a:t>         Históricamente el Sistema Eléctrico Regional Manabí S.A. (EMELMANABI S.A.), registra elevados niveles de  pérdidas de energía, las que no pueden erradicarse en su totalidad ni corregírselas  de un momento a otro, por las elevadas inversiones que ello representa</a:t>
            </a:r>
          </a:p>
          <a:p>
            <a:pPr algn="just">
              <a:buNone/>
            </a:pPr>
            <a:endParaRPr lang="es-EC" dirty="0" smtClean="0"/>
          </a:p>
          <a:p>
            <a:pPr algn="just"/>
            <a:endParaRPr lang="es-EC" dirty="0" smtClean="0"/>
          </a:p>
          <a:p>
            <a:pPr algn="just">
              <a:buNone/>
            </a:pPr>
            <a:endParaRPr lang="es-EC" dirty="0"/>
          </a:p>
        </p:txBody>
      </p:sp>
      <p:sp>
        <p:nvSpPr>
          <p:cNvPr id="4" name="1 Título"/>
          <p:cNvSpPr>
            <a:spLocks noGrp="1"/>
          </p:cNvSpPr>
          <p:nvPr>
            <p:ph type="title"/>
          </p:nvPr>
        </p:nvSpPr>
        <p:spPr>
          <a:xfrm>
            <a:off x="323528" y="404664"/>
            <a:ext cx="7143800" cy="1310394"/>
          </a:xfrm>
        </p:spPr>
        <p:txBody>
          <a:bodyPr>
            <a:normAutofit fontScale="90000"/>
          </a:bodyPr>
          <a:lstStyle/>
          <a:p>
            <a:r>
              <a:rPr lang="es-EC" dirty="0" smtClean="0"/>
              <a:t>DESCRIPCION DEL PROBLEMA</a:t>
            </a:r>
            <a:br>
              <a:rPr lang="es-EC" dirty="0" smtClean="0"/>
            </a:br>
            <a:r>
              <a:rPr lang="es-EC" dirty="0" smtClean="0"/>
              <a:t/>
            </a:r>
            <a:br>
              <a:rPr lang="es-EC" dirty="0" smtClean="0"/>
            </a:b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06" y="2500306"/>
            <a:ext cx="2928958" cy="1714512"/>
          </a:xfrm>
        </p:spPr>
        <p:txBody>
          <a:bodyPr>
            <a:normAutofit/>
          </a:bodyPr>
          <a:lstStyle/>
          <a:p>
            <a:pPr algn="ctr"/>
            <a:r>
              <a:rPr lang="es-EC" sz="3200" dirty="0" smtClean="0"/>
              <a:t>CLIENTES </a:t>
            </a:r>
            <a:br>
              <a:rPr lang="es-EC" sz="3200" dirty="0" smtClean="0"/>
            </a:br>
            <a:r>
              <a:rPr lang="es-EC" sz="3200" dirty="0" smtClean="0"/>
              <a:t>A </a:t>
            </a:r>
            <a:br>
              <a:rPr lang="es-EC" sz="3200" dirty="0" smtClean="0"/>
            </a:br>
            <a:r>
              <a:rPr lang="es-EC" sz="3200" dirty="0" smtClean="0"/>
              <a:t>NORMALIZAR</a:t>
            </a:r>
            <a:endParaRPr lang="es-EC" sz="3200" dirty="0"/>
          </a:p>
        </p:txBody>
      </p:sp>
      <p:graphicFrame>
        <p:nvGraphicFramePr>
          <p:cNvPr id="6" name="5 Tabla"/>
          <p:cNvGraphicFramePr>
            <a:graphicFrameLocks noGrp="1"/>
          </p:cNvGraphicFramePr>
          <p:nvPr>
            <p:extLst>
              <p:ext uri="{D42A27DB-BD31-4B8C-83A1-F6EECF244321}">
                <p14:modId xmlns:p14="http://schemas.microsoft.com/office/powerpoint/2010/main" xmlns="" val="2060787629"/>
              </p:ext>
            </p:extLst>
          </p:nvPr>
        </p:nvGraphicFramePr>
        <p:xfrm>
          <a:off x="3000364" y="160639"/>
          <a:ext cx="5000660" cy="6625947"/>
        </p:xfrm>
        <a:graphic>
          <a:graphicData uri="http://schemas.openxmlformats.org/drawingml/2006/table">
            <a:tbl>
              <a:tblPr/>
              <a:tblGrid>
                <a:gridCol w="1141679"/>
                <a:gridCol w="715709"/>
                <a:gridCol w="632675"/>
                <a:gridCol w="815191"/>
                <a:gridCol w="824774"/>
                <a:gridCol w="870632"/>
              </a:tblGrid>
              <a:tr h="563545">
                <a:tc>
                  <a:txBody>
                    <a:bodyPr/>
                    <a:lstStyle/>
                    <a:p>
                      <a:pPr algn="ctr">
                        <a:lnSpc>
                          <a:spcPct val="150000"/>
                        </a:lnSpc>
                        <a:spcAft>
                          <a:spcPts val="0"/>
                        </a:spcAft>
                      </a:pPr>
                      <a:r>
                        <a:rPr lang="es-EC" sz="900" b="1" dirty="0">
                          <a:latin typeface="Arial"/>
                          <a:ea typeface="Calibri"/>
                          <a:cs typeface="Times New Roman"/>
                        </a:rPr>
                        <a:t>Agencia</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900" b="1" dirty="0">
                          <a:latin typeface="Arial"/>
                          <a:ea typeface="Calibri"/>
                          <a:cs typeface="Times New Roman"/>
                        </a:rPr>
                        <a:t>Directos Dañados</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900" b="1" dirty="0">
                          <a:latin typeface="Arial"/>
                          <a:ea typeface="Calibri"/>
                          <a:cs typeface="Times New Roman"/>
                        </a:rPr>
                        <a:t>Medidor a Instalar</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900" b="1" dirty="0">
                          <a:latin typeface="Arial"/>
                          <a:ea typeface="Calibri"/>
                          <a:cs typeface="Times New Roman"/>
                        </a:rPr>
                        <a:t>Tiempo Ejecución (Mes)</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900" b="1" dirty="0">
                          <a:latin typeface="Arial"/>
                          <a:ea typeface="Calibri"/>
                          <a:cs typeface="Times New Roman"/>
                        </a:rPr>
                        <a:t>Personal Empresa</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900" b="1" dirty="0">
                          <a:latin typeface="Arial"/>
                          <a:ea typeface="Calibri"/>
                          <a:cs typeface="Times New Roman"/>
                        </a:rPr>
                        <a:t>Contratista</a:t>
                      </a:r>
                      <a:endParaRPr lang="es-ES" sz="900" dirty="0">
                        <a:latin typeface="Calibri"/>
                        <a:ea typeface="Calibri"/>
                        <a:cs typeface="Times New Roman"/>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097">
                <a:tc>
                  <a:txBody>
                    <a:bodyPr/>
                    <a:lstStyle/>
                    <a:p>
                      <a:pPr algn="l">
                        <a:lnSpc>
                          <a:spcPct val="150000"/>
                        </a:lnSpc>
                        <a:spcAft>
                          <a:spcPts val="0"/>
                        </a:spcAft>
                      </a:pPr>
                      <a:r>
                        <a:rPr lang="es-EC" sz="900" dirty="0">
                          <a:latin typeface="Arial"/>
                          <a:ea typeface="Calibri"/>
                          <a:cs typeface="Times New Roman"/>
                        </a:rPr>
                        <a:t>Guale</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dirty="0">
                          <a:latin typeface="Arial"/>
                          <a:ea typeface="Calibri"/>
                          <a:cs typeface="Times New Roman"/>
                        </a:rPr>
                        <a:t>23</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dirty="0">
                          <a:latin typeface="Arial"/>
                          <a:ea typeface="Calibri"/>
                          <a:cs typeface="Times New Roman"/>
                        </a:rPr>
                        <a:t>23</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dirty="0">
                          <a:latin typeface="Arial"/>
                          <a:ea typeface="Calibri"/>
                          <a:cs typeface="Times New Roman"/>
                        </a:rPr>
                        <a:t>1</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dirty="0">
                          <a:latin typeface="Arial"/>
                          <a:ea typeface="Calibri"/>
                          <a:cs typeface="Times New Roman"/>
                        </a:rPr>
                        <a:t>x</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dirty="0">
                          <a:latin typeface="Arial"/>
                          <a:ea typeface="Calibri"/>
                          <a:cs typeface="Times New Roman"/>
                        </a:rPr>
                        <a:t> </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dirty="0" err="1">
                          <a:latin typeface="Arial"/>
                          <a:ea typeface="Calibri"/>
                          <a:cs typeface="Times New Roman"/>
                        </a:rPr>
                        <a:t>Paján</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776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300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ECA"/>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Puerto López</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864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350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Jipijapa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1995</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700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Montecristi</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1562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700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endParaRPr lang="es-EC" sz="900">
                        <a:latin typeface="Arial"/>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Jaramijó</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132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endParaRPr lang="es-EC" sz="900">
                        <a:latin typeface="Arial"/>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24 de Mayo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1020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400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endParaRPr lang="es-EC" sz="900">
                        <a:latin typeface="Arial"/>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Noboa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180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80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Santa Ana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1657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Olmedo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66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66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La Unión</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225</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100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Junín</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819</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300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dirty="0">
                          <a:latin typeface="Arial"/>
                          <a:ea typeface="Calibri"/>
                          <a:cs typeface="Times New Roman"/>
                        </a:rPr>
                        <a:t>Calceta</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983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Canuto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150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dirty="0" smtClean="0">
                          <a:latin typeface="Arial"/>
                          <a:ea typeface="Calibri"/>
                          <a:cs typeface="Times New Roman"/>
                        </a:rPr>
                        <a:t>X</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Chone</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1718</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800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5</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Flavio Alfaro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402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200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Crucita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314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150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dirty="0">
                          <a:latin typeface="Arial"/>
                          <a:ea typeface="Calibri"/>
                          <a:cs typeface="Times New Roman"/>
                        </a:rPr>
                        <a:t> </a:t>
                      </a:r>
                      <a:r>
                        <a:rPr lang="es-EC" sz="900" dirty="0" smtClean="0">
                          <a:latin typeface="Arial"/>
                          <a:ea typeface="Calibri"/>
                          <a:cs typeface="Times New Roman"/>
                        </a:rPr>
                        <a:t>X</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Rocafuerte</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1467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600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dirty="0">
                          <a:latin typeface="Arial"/>
                          <a:ea typeface="Calibri"/>
                          <a:cs typeface="Times New Roman"/>
                        </a:rPr>
                        <a:t> </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Charapotó</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763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200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Tosagua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989</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Bahía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862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San Vicente</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1138</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400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4</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San Isidro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Jama</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157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157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Pedernales</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661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300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Cojimíes</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190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50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1</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San Plácido</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480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200</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06097">
                <a:tc>
                  <a:txBody>
                    <a:bodyPr/>
                    <a:lstStyle/>
                    <a:p>
                      <a:pPr algn="l">
                        <a:lnSpc>
                          <a:spcPct val="150000"/>
                        </a:lnSpc>
                        <a:spcAft>
                          <a:spcPts val="0"/>
                        </a:spcAft>
                      </a:pPr>
                      <a:r>
                        <a:rPr lang="es-EC" sz="900">
                          <a:latin typeface="Arial"/>
                          <a:ea typeface="Calibri"/>
                          <a:cs typeface="Times New Roman"/>
                        </a:rPr>
                        <a:t>  Calderón</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473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203</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2</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l">
                        <a:lnSpc>
                          <a:spcPct val="150000"/>
                        </a:lnSpc>
                        <a:spcAft>
                          <a:spcPts val="0"/>
                        </a:spcAft>
                      </a:pPr>
                      <a:r>
                        <a:rPr lang="es-EC" sz="900">
                          <a:latin typeface="Arial"/>
                          <a:ea typeface="Calibri"/>
                          <a:cs typeface="Times New Roman"/>
                        </a:rPr>
                        <a:t> </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X</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238011">
                <a:tc>
                  <a:txBody>
                    <a:bodyPr/>
                    <a:lstStyle/>
                    <a:p>
                      <a:pPr algn="l">
                        <a:lnSpc>
                          <a:spcPct val="150000"/>
                        </a:lnSpc>
                        <a:spcAft>
                          <a:spcPts val="0"/>
                        </a:spcAft>
                      </a:pPr>
                      <a:r>
                        <a:rPr lang="es-EC" sz="900" b="1">
                          <a:latin typeface="Arial"/>
                          <a:ea typeface="Calibri"/>
                          <a:cs typeface="Times New Roman"/>
                        </a:rPr>
                        <a:t>TOTAL</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50000"/>
                        </a:lnSpc>
                        <a:spcAft>
                          <a:spcPts val="0"/>
                        </a:spcAft>
                      </a:pPr>
                      <a:r>
                        <a:rPr lang="es-EC" sz="900">
                          <a:latin typeface="Arial"/>
                          <a:ea typeface="Calibri"/>
                          <a:cs typeface="Times New Roman"/>
                        </a:rPr>
                        <a:t>20066</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a:latin typeface="Arial"/>
                          <a:ea typeface="Calibri"/>
                          <a:cs typeface="Times New Roman"/>
                        </a:rPr>
                        <a:t>8479</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ctr">
                        <a:lnSpc>
                          <a:spcPct val="150000"/>
                        </a:lnSpc>
                        <a:spcAft>
                          <a:spcPts val="0"/>
                        </a:spcAft>
                      </a:pPr>
                      <a:r>
                        <a:rPr lang="es-EC" sz="900">
                          <a:latin typeface="Arial"/>
                          <a:ea typeface="Calibri"/>
                          <a:cs typeface="Times New Roman"/>
                        </a:rPr>
                        <a:t>7</a:t>
                      </a:r>
                      <a:endParaRPr lang="es-ES" sz="90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dirty="0">
                          <a:latin typeface="Arial"/>
                          <a:ea typeface="Calibri"/>
                          <a:cs typeface="Times New Roman"/>
                        </a:rPr>
                        <a:t> </a:t>
                      </a:r>
                      <a:r>
                        <a:rPr lang="es-EC" sz="900" dirty="0" smtClean="0">
                          <a:latin typeface="Arial"/>
                          <a:ea typeface="Calibri"/>
                          <a:cs typeface="Times New Roman"/>
                        </a:rPr>
                        <a:t>2030</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900" dirty="0">
                          <a:latin typeface="Arial"/>
                          <a:ea typeface="Calibri"/>
                          <a:cs typeface="Times New Roman"/>
                        </a:rPr>
                        <a:t> </a:t>
                      </a:r>
                      <a:r>
                        <a:rPr lang="es-EC" sz="900" dirty="0" smtClean="0">
                          <a:latin typeface="Arial"/>
                          <a:ea typeface="Calibri"/>
                          <a:cs typeface="Times New Roman"/>
                        </a:rPr>
                        <a:t>6449</a:t>
                      </a:r>
                      <a:endParaRPr lang="es-ES" sz="900" dirty="0">
                        <a:latin typeface="Calibri"/>
                        <a:ea typeface="Calibri"/>
                        <a:cs typeface="Times New Roman"/>
                      </a:endParaRPr>
                    </a:p>
                  </a:txBody>
                  <a:tcPr marL="35859" marR="35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214290"/>
            <a:ext cx="6900882" cy="605808"/>
          </a:xfrm>
        </p:spPr>
        <p:txBody>
          <a:bodyPr>
            <a:normAutofit/>
          </a:bodyPr>
          <a:lstStyle/>
          <a:p>
            <a:pPr algn="ctr"/>
            <a:r>
              <a:rPr lang="es-EC" sz="3200" b="1" dirty="0" smtClean="0"/>
              <a:t>ANÁLISIS FINANCIERO</a:t>
            </a:r>
            <a:endParaRPr lang="es-EC" sz="3200" dirty="0"/>
          </a:p>
        </p:txBody>
      </p:sp>
      <p:sp>
        <p:nvSpPr>
          <p:cNvPr id="28674" name="Rectangle 2"/>
          <p:cNvSpPr>
            <a:spLocks noChangeArrowheads="1"/>
          </p:cNvSpPr>
          <p:nvPr/>
        </p:nvSpPr>
        <p:spPr bwMode="auto">
          <a:xfrm>
            <a:off x="642942" y="1000108"/>
            <a:ext cx="3786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519488" algn="l"/>
                <a:tab pos="3941763"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Cuadro de Cantidades y Precios Unitarios</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19488" algn="l"/>
                <a:tab pos="3941763" algn="l"/>
              </a:tabLst>
            </a:pPr>
            <a:endParaRPr kumimoji="0" lang="es-ES" sz="1600" b="0" i="0" u="none" strike="noStrike" cap="none" normalizeH="0" baseline="0" dirty="0" smtClean="0">
              <a:ln>
                <a:noFill/>
              </a:ln>
              <a:solidFill>
                <a:schemeClr val="tx1"/>
              </a:solidFill>
              <a:effectLst/>
              <a:latin typeface="Arial" pitchFamily="34" charset="0"/>
            </a:endParaRPr>
          </a:p>
        </p:txBody>
      </p:sp>
      <p:graphicFrame>
        <p:nvGraphicFramePr>
          <p:cNvPr id="28673" name="Object 1"/>
          <p:cNvGraphicFramePr>
            <a:graphicFrameLocks noChangeAspect="1"/>
          </p:cNvGraphicFramePr>
          <p:nvPr/>
        </p:nvGraphicFramePr>
        <p:xfrm>
          <a:off x="642942" y="1357298"/>
          <a:ext cx="7000892" cy="2278170"/>
        </p:xfrm>
        <a:graphic>
          <a:graphicData uri="http://schemas.openxmlformats.org/presentationml/2006/ole">
            <p:oleObj spid="_x0000_s28826" name="Worksheet" r:id="rId3" imgW="4981575" imgH="1743075" progId="Excel.Sheet.8">
              <p:embed/>
            </p:oleObj>
          </a:graphicData>
        </a:graphic>
      </p:graphicFrame>
      <p:sp>
        <p:nvSpPr>
          <p:cNvPr id="28676" name="Rectangle 4"/>
          <p:cNvSpPr>
            <a:spLocks noChangeArrowheads="1"/>
          </p:cNvSpPr>
          <p:nvPr/>
        </p:nvSpPr>
        <p:spPr bwMode="auto">
          <a:xfrm>
            <a:off x="714348" y="3915795"/>
            <a:ext cx="24288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C"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Cronograma de Inversión</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sz="1600" b="0" i="0" u="none" strike="noStrike" cap="none" normalizeH="0" baseline="0" dirty="0" smtClean="0">
              <a:ln>
                <a:noFill/>
              </a:ln>
              <a:solidFill>
                <a:schemeClr val="tx1"/>
              </a:solidFill>
              <a:effectLst/>
              <a:latin typeface="Arial" pitchFamily="34" charset="0"/>
            </a:endParaRPr>
          </a:p>
        </p:txBody>
      </p:sp>
      <p:graphicFrame>
        <p:nvGraphicFramePr>
          <p:cNvPr id="28675" name="Object 3"/>
          <p:cNvGraphicFramePr>
            <a:graphicFrameLocks noChangeAspect="1"/>
          </p:cNvGraphicFramePr>
          <p:nvPr/>
        </p:nvGraphicFramePr>
        <p:xfrm>
          <a:off x="714348" y="4286256"/>
          <a:ext cx="6786610" cy="2398183"/>
        </p:xfrm>
        <a:graphic>
          <a:graphicData uri="http://schemas.openxmlformats.org/presentationml/2006/ole">
            <p:oleObj spid="_x0000_s28827" name="Worksheet" r:id="rId4" imgW="4962525" imgH="1895475"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23720" y="79826"/>
            <a:ext cx="7239000" cy="1198486"/>
          </a:xfrm>
        </p:spPr>
        <p:txBody>
          <a:bodyPr>
            <a:noAutofit/>
          </a:bodyPr>
          <a:lstStyle/>
          <a:p>
            <a:pPr algn="ctr"/>
            <a:r>
              <a:rPr lang="es-EC" sz="2400" dirty="0" smtClean="0"/>
              <a:t>DETERMINACIÓN DE COSTOS E INGRESOS EN LA DISMINUCIÓN DE PÉRDIDAS DE ENERGÍA</a:t>
            </a:r>
            <a:endParaRPr lang="es-ES" sz="2400" dirty="0"/>
          </a:p>
        </p:txBody>
      </p:sp>
      <p:graphicFrame>
        <p:nvGraphicFramePr>
          <p:cNvPr id="8" name="7 Tabla"/>
          <p:cNvGraphicFramePr>
            <a:graphicFrameLocks noGrp="1"/>
          </p:cNvGraphicFramePr>
          <p:nvPr>
            <p:extLst>
              <p:ext uri="{D42A27DB-BD31-4B8C-83A1-F6EECF244321}">
                <p14:modId xmlns:p14="http://schemas.microsoft.com/office/powerpoint/2010/main" xmlns="" val="2407942468"/>
              </p:ext>
            </p:extLst>
          </p:nvPr>
        </p:nvGraphicFramePr>
        <p:xfrm>
          <a:off x="285720" y="2492897"/>
          <a:ext cx="7572428" cy="4248469"/>
        </p:xfrm>
        <a:graphic>
          <a:graphicData uri="http://schemas.openxmlformats.org/drawingml/2006/table">
            <a:tbl>
              <a:tblPr/>
              <a:tblGrid>
                <a:gridCol w="725385"/>
                <a:gridCol w="1049847"/>
                <a:gridCol w="1167477"/>
                <a:gridCol w="1176300"/>
                <a:gridCol w="1156694"/>
                <a:gridCol w="1146892"/>
                <a:gridCol w="1149833"/>
              </a:tblGrid>
              <a:tr h="1631413">
                <a:tc>
                  <a:txBody>
                    <a:bodyPr/>
                    <a:lstStyle/>
                    <a:p>
                      <a:pPr algn="ctr">
                        <a:lnSpc>
                          <a:spcPct val="150000"/>
                        </a:lnSpc>
                        <a:spcAft>
                          <a:spcPts val="0"/>
                        </a:spcAft>
                      </a:pPr>
                      <a:r>
                        <a:rPr lang="es-EC" sz="1400" b="1" dirty="0">
                          <a:latin typeface="Arial"/>
                          <a:ea typeface="Times New Roman"/>
                          <a:cs typeface="Times New Roman"/>
                        </a:rPr>
                        <a:t>Mes</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dirty="0">
                          <a:latin typeface="Arial"/>
                          <a:ea typeface="Times New Roman"/>
                          <a:cs typeface="Times New Roman"/>
                        </a:rPr>
                        <a:t>Usuario a Normalizar</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a:latin typeface="Arial"/>
                          <a:ea typeface="Times New Roman"/>
                          <a:cs typeface="Times New Roman"/>
                        </a:rPr>
                        <a:t>KWH Incorporado Mes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dirty="0">
                          <a:latin typeface="Arial"/>
                          <a:ea typeface="Times New Roman"/>
                          <a:cs typeface="Times New Roman"/>
                        </a:rPr>
                        <a:t>KWH Incorporado </a:t>
                      </a:r>
                      <a:endParaRPr lang="es-ES" sz="1400" dirty="0">
                        <a:latin typeface="Calibri"/>
                        <a:ea typeface="Calibri"/>
                        <a:cs typeface="Times New Roman"/>
                      </a:endParaRPr>
                    </a:p>
                    <a:p>
                      <a:pPr algn="ctr">
                        <a:lnSpc>
                          <a:spcPct val="150000"/>
                        </a:lnSpc>
                        <a:spcAft>
                          <a:spcPts val="0"/>
                        </a:spcAft>
                      </a:pPr>
                      <a:r>
                        <a:rPr lang="es-EC" sz="1400" b="1" dirty="0">
                          <a:latin typeface="Arial"/>
                          <a:ea typeface="Times New Roman"/>
                          <a:cs typeface="Times New Roman"/>
                        </a:rPr>
                        <a:t>Mes</a:t>
                      </a:r>
                      <a:endParaRPr lang="es-ES" sz="1400" dirty="0">
                        <a:latin typeface="Calibri"/>
                        <a:ea typeface="Calibri"/>
                        <a:cs typeface="Times New Roman"/>
                      </a:endParaRPr>
                    </a:p>
                    <a:p>
                      <a:pPr algn="ctr">
                        <a:lnSpc>
                          <a:spcPct val="150000"/>
                        </a:lnSpc>
                        <a:spcAft>
                          <a:spcPts val="0"/>
                        </a:spcAft>
                      </a:pPr>
                      <a:r>
                        <a:rPr lang="es-EC" sz="1400" b="1" dirty="0">
                          <a:latin typeface="Arial"/>
                          <a:ea typeface="Times New Roman"/>
                          <a:cs typeface="Times New Roman"/>
                        </a:rPr>
                        <a:t>Acumulado </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dirty="0">
                          <a:latin typeface="Arial"/>
                          <a:ea typeface="Times New Roman"/>
                          <a:cs typeface="Times New Roman"/>
                        </a:rPr>
                        <a:t>KWH Reliquidado</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dirty="0">
                          <a:latin typeface="Arial"/>
                          <a:ea typeface="Times New Roman"/>
                          <a:cs typeface="Times New Roman"/>
                        </a:rPr>
                        <a:t>Ingreso </a:t>
                      </a:r>
                      <a:endParaRPr lang="es-ES" sz="1400" dirty="0">
                        <a:latin typeface="Calibri"/>
                        <a:ea typeface="Calibri"/>
                        <a:cs typeface="Times New Roman"/>
                      </a:endParaRPr>
                    </a:p>
                    <a:p>
                      <a:pPr algn="ctr">
                        <a:lnSpc>
                          <a:spcPct val="150000"/>
                        </a:lnSpc>
                        <a:spcAft>
                          <a:spcPts val="0"/>
                        </a:spcAft>
                      </a:pPr>
                      <a:r>
                        <a:rPr lang="es-EC" sz="1400" b="1" dirty="0">
                          <a:latin typeface="Arial"/>
                          <a:ea typeface="Times New Roman"/>
                          <a:cs typeface="Times New Roman"/>
                        </a:rPr>
                        <a:t>KWH Reliquidado us.</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400" b="1" dirty="0">
                          <a:latin typeface="Arial"/>
                          <a:ea typeface="Times New Roman"/>
                          <a:cs typeface="Times New Roman"/>
                        </a:rPr>
                        <a:t>Costo de Inversión </a:t>
                      </a:r>
                      <a:endParaRPr lang="es-ES" sz="1400" dirty="0">
                        <a:latin typeface="Calibri"/>
                        <a:ea typeface="Calibri"/>
                        <a:cs typeface="Times New Roman"/>
                      </a:endParaRPr>
                    </a:p>
                    <a:p>
                      <a:pPr algn="ctr">
                        <a:lnSpc>
                          <a:spcPct val="150000"/>
                        </a:lnSpc>
                        <a:spcAft>
                          <a:spcPts val="0"/>
                        </a:spcAft>
                      </a:pPr>
                      <a:r>
                        <a:rPr lang="es-EC" sz="1400" b="1" dirty="0">
                          <a:latin typeface="Arial"/>
                          <a:ea typeface="Times New Roman"/>
                          <a:cs typeface="Times New Roman"/>
                        </a:rPr>
                        <a:t>us.</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27132">
                <a:tc>
                  <a:txBody>
                    <a:bodyPr/>
                    <a:lstStyle/>
                    <a:p>
                      <a:pPr algn="ctr">
                        <a:lnSpc>
                          <a:spcPct val="150000"/>
                        </a:lnSpc>
                        <a:spcAft>
                          <a:spcPts val="0"/>
                        </a:spcAft>
                      </a:pPr>
                      <a:r>
                        <a:rPr lang="es-EC" sz="1400">
                          <a:latin typeface="Calibri"/>
                          <a:ea typeface="Times New Roman"/>
                          <a:cs typeface="Times New Roman"/>
                        </a:rPr>
                        <a:t>1</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602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18.060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dirty="0">
                          <a:latin typeface="Calibri"/>
                          <a:ea typeface="Times New Roman"/>
                          <a:cs typeface="Times New Roman"/>
                        </a:rPr>
                        <a:t>         18.060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108.360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10.836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7.863,39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2</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1.860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55.800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dirty="0">
                          <a:latin typeface="Calibri"/>
                          <a:ea typeface="Times New Roman"/>
                          <a:cs typeface="Times New Roman"/>
                        </a:rPr>
                        <a:t>         73.860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334.800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33.480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7.872,02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3</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2.066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61.980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135.840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371.880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37.188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8.831,98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4</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1.898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56.940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192.780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341.640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34.164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8.049,10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5</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1.460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43.800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236.580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262.800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26.280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6.008,02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6</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414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12.420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249.000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74.520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7.452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1.949,16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a:latin typeface="Calibri"/>
                          <a:ea typeface="Times New Roman"/>
                          <a:cs typeface="Times New Roman"/>
                        </a:rPr>
                        <a:t>7</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179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5.370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254.370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32.220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3.222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896,00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r h="327132">
                <a:tc>
                  <a:txBody>
                    <a:bodyPr/>
                    <a:lstStyle/>
                    <a:p>
                      <a:pPr algn="ctr">
                        <a:lnSpc>
                          <a:spcPct val="150000"/>
                        </a:lnSpc>
                        <a:spcAft>
                          <a:spcPts val="0"/>
                        </a:spcAft>
                      </a:pPr>
                      <a:r>
                        <a:rPr lang="es-EC" sz="1400" b="1">
                          <a:latin typeface="Arial"/>
                          <a:ea typeface="Times New Roman"/>
                          <a:cs typeface="Times New Roman"/>
                        </a:rPr>
                        <a:t>TOTAL</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400">
                          <a:latin typeface="Calibri"/>
                          <a:ea typeface="Times New Roman"/>
                          <a:cs typeface="Times New Roman"/>
                        </a:rPr>
                        <a:t>       8.479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254.370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dirty="0">
                          <a:latin typeface="Calibri"/>
                          <a:ea typeface="Times New Roman"/>
                          <a:cs typeface="Times New Roman"/>
                        </a:rPr>
                        <a:t>   1.160.490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1.526.220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a:latin typeface="Calibri"/>
                          <a:ea typeface="Times New Roman"/>
                          <a:cs typeface="Times New Roman"/>
                        </a:rPr>
                        <a:t>    152.622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nSpc>
                          <a:spcPct val="150000"/>
                        </a:lnSpc>
                        <a:spcAft>
                          <a:spcPts val="0"/>
                        </a:spcAft>
                      </a:pPr>
                      <a:r>
                        <a:rPr lang="es-EC" sz="1400" dirty="0">
                          <a:latin typeface="Calibri"/>
                          <a:ea typeface="Times New Roman"/>
                          <a:cs typeface="Times New Roman"/>
                        </a:rPr>
                        <a:t>      41.469,67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bl>
          </a:graphicData>
        </a:graphic>
      </p:graphicFrame>
      <p:sp>
        <p:nvSpPr>
          <p:cNvPr id="2" name="1 Rectángulo"/>
          <p:cNvSpPr/>
          <p:nvPr/>
        </p:nvSpPr>
        <p:spPr>
          <a:xfrm>
            <a:off x="330064" y="1278312"/>
            <a:ext cx="4896544"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VALOR DEL KWH/MES (US/KWH)   0,10    </a:t>
            </a:r>
            <a:endParaRPr lang="es-EC" dirty="0"/>
          </a:p>
        </p:txBody>
      </p:sp>
      <p:sp>
        <p:nvSpPr>
          <p:cNvPr id="3" name="2 Rectángulo"/>
          <p:cNvSpPr/>
          <p:nvPr/>
        </p:nvSpPr>
        <p:spPr>
          <a:xfrm>
            <a:off x="330064" y="1929424"/>
            <a:ext cx="7626312"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KWH INCORPORADO POR CADA USUARIO (KWH/MES)      30</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xmlns="" val="2802704899"/>
              </p:ext>
            </p:extLst>
          </p:nvPr>
        </p:nvGraphicFramePr>
        <p:xfrm>
          <a:off x="683568" y="2420888"/>
          <a:ext cx="7786742" cy="2695996"/>
        </p:xfrm>
        <a:graphic>
          <a:graphicData uri="http://schemas.openxmlformats.org/drawingml/2006/table">
            <a:tbl>
              <a:tblPr firstRow="1" bandRow="1">
                <a:tableStyleId>{5C22544A-7EE6-4342-B048-85BDC9FD1C3A}</a:tableStyleId>
              </a:tblPr>
              <a:tblGrid>
                <a:gridCol w="5072098"/>
                <a:gridCol w="2714644"/>
              </a:tblGrid>
              <a:tr h="372975">
                <a:tc>
                  <a:txBody>
                    <a:bodyPr/>
                    <a:lstStyle/>
                    <a:p>
                      <a:r>
                        <a:rPr lang="es-EC" dirty="0" smtClean="0"/>
                        <a:t>ENERGIA  DISPONIBLE MWH PROYECTADA (A)</a:t>
                      </a:r>
                      <a:endParaRPr lang="es-EC" dirty="0"/>
                    </a:p>
                  </a:txBody>
                  <a:tcPr/>
                </a:tc>
                <a:tc>
                  <a:txBody>
                    <a:bodyPr/>
                    <a:lstStyle/>
                    <a:p>
                      <a:pPr algn="r"/>
                      <a:r>
                        <a:rPr lang="es-EC" dirty="0" smtClean="0"/>
                        <a:t>950.000,00</a:t>
                      </a:r>
                      <a:endParaRPr lang="es-EC" dirty="0"/>
                    </a:p>
                  </a:txBody>
                  <a:tcPr/>
                </a:tc>
              </a:tr>
              <a:tr h="649802">
                <a:tc>
                  <a:txBody>
                    <a:bodyPr/>
                    <a:lstStyle/>
                    <a:p>
                      <a:r>
                        <a:rPr lang="es-EC" dirty="0" smtClean="0"/>
                        <a:t>KWH INCORPORADO MES (B) (MWH)</a:t>
                      </a:r>
                      <a:endParaRPr lang="es-EC" dirty="0"/>
                    </a:p>
                  </a:txBody>
                  <a:tcPr/>
                </a:tc>
                <a:tc>
                  <a:txBody>
                    <a:bodyPr/>
                    <a:lstStyle/>
                    <a:p>
                      <a:pPr algn="r"/>
                      <a:r>
                        <a:rPr lang="es-EC" dirty="0" smtClean="0"/>
                        <a:t>1.160,49</a:t>
                      </a:r>
                      <a:endParaRPr lang="es-EC" dirty="0"/>
                    </a:p>
                  </a:txBody>
                  <a:tcPr/>
                </a:tc>
              </a:tr>
              <a:tr h="378156">
                <a:tc>
                  <a:txBody>
                    <a:bodyPr/>
                    <a:lstStyle/>
                    <a:p>
                      <a:r>
                        <a:rPr lang="es-EC" dirty="0" smtClean="0"/>
                        <a:t>KWH RELIQUIDADO (C) (MWH)</a:t>
                      </a:r>
                      <a:endParaRPr lang="es-EC" dirty="0"/>
                    </a:p>
                  </a:txBody>
                  <a:tcPr/>
                </a:tc>
                <a:tc>
                  <a:txBody>
                    <a:bodyPr/>
                    <a:lstStyle/>
                    <a:p>
                      <a:pPr algn="r"/>
                      <a:r>
                        <a:rPr lang="es-EC" dirty="0" smtClean="0"/>
                        <a:t>1.526,22</a:t>
                      </a:r>
                      <a:endParaRPr lang="es-EC" dirty="0"/>
                    </a:p>
                  </a:txBody>
                  <a:tcPr/>
                </a:tc>
              </a:tr>
              <a:tr h="378156">
                <a:tc>
                  <a:txBody>
                    <a:bodyPr/>
                    <a:lstStyle/>
                    <a:p>
                      <a:r>
                        <a:rPr lang="es-EC" dirty="0" smtClean="0"/>
                        <a:t>TOTAL MWH RECUPERADOS (B+C)</a:t>
                      </a:r>
                      <a:endParaRPr lang="es-EC" dirty="0"/>
                    </a:p>
                  </a:txBody>
                  <a:tcPr/>
                </a:tc>
                <a:tc>
                  <a:txBody>
                    <a:bodyPr/>
                    <a:lstStyle/>
                    <a:p>
                      <a:pPr algn="r"/>
                      <a:r>
                        <a:rPr lang="es-EC" dirty="0" smtClean="0"/>
                        <a:t>2.686,71</a:t>
                      </a:r>
                      <a:endParaRPr lang="es-EC" dirty="0"/>
                    </a:p>
                  </a:txBody>
                  <a:tcPr/>
                </a:tc>
              </a:tr>
              <a:tr h="649802">
                <a:tc>
                  <a:txBody>
                    <a:bodyPr/>
                    <a:lstStyle/>
                    <a:p>
                      <a:r>
                        <a:rPr lang="es-EC" dirty="0" smtClean="0"/>
                        <a:t>% DE PERDIDAS A REDUCIR [(B+C)/A]</a:t>
                      </a:r>
                      <a:endParaRPr lang="es-EC" dirty="0"/>
                    </a:p>
                  </a:txBody>
                  <a:tcPr/>
                </a:tc>
                <a:tc>
                  <a:txBody>
                    <a:bodyPr/>
                    <a:lstStyle/>
                    <a:p>
                      <a:pPr algn="r"/>
                      <a:r>
                        <a:rPr lang="es-EC" dirty="0" smtClean="0"/>
                        <a:t>0,30</a:t>
                      </a:r>
                      <a:endParaRPr lang="es-EC" dirty="0"/>
                    </a:p>
                  </a:txBody>
                  <a:tcPr/>
                </a:tc>
              </a:tr>
            </a:tbl>
          </a:graphicData>
        </a:graphic>
      </p:graphicFrame>
      <p:sp>
        <p:nvSpPr>
          <p:cNvPr id="2" name="1 Título"/>
          <p:cNvSpPr>
            <a:spLocks noGrp="1"/>
          </p:cNvSpPr>
          <p:nvPr>
            <p:ph type="title"/>
          </p:nvPr>
        </p:nvSpPr>
        <p:spPr/>
        <p:txBody>
          <a:bodyPr>
            <a:normAutofit fontScale="90000"/>
          </a:bodyPr>
          <a:lstStyle/>
          <a:p>
            <a:pPr algn="ctr"/>
            <a:r>
              <a:rPr lang="es-EC" dirty="0" smtClean="0"/>
              <a:t>DETERMINACION DEL % DE PERDIDAS A REDUCIR</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908720"/>
            <a:ext cx="8429684" cy="2210018"/>
          </a:xfrm>
        </p:spPr>
        <p:txBody>
          <a:bodyPr/>
          <a:lstStyle/>
          <a:p>
            <a:pPr>
              <a:buNone/>
            </a:pPr>
            <a:r>
              <a:rPr lang="es-EC" sz="1400" b="1" dirty="0" smtClean="0"/>
              <a:t>DETERMINACION DEL VALOR ACTUAL DE LOS FLUJOS BRUTOS DE EFECTIVO</a:t>
            </a:r>
          </a:p>
          <a:p>
            <a:pPr marL="0" indent="0">
              <a:buNone/>
            </a:pPr>
            <a:endParaRPr lang="es-EC" sz="1400" b="1" dirty="0" smtClean="0"/>
          </a:p>
          <a:p>
            <a:pPr marL="0" indent="0">
              <a:buNone/>
            </a:pPr>
            <a:endParaRPr lang="es-EC" sz="1400" b="1" dirty="0" smtClean="0"/>
          </a:p>
          <a:p>
            <a:pPr>
              <a:buNone/>
            </a:pPr>
            <a:r>
              <a:rPr lang="es-EC" sz="1400" b="1" dirty="0" smtClean="0"/>
              <a:t>DONDE:</a:t>
            </a:r>
          </a:p>
          <a:p>
            <a:r>
              <a:rPr lang="es-EC" sz="1400" b="1" dirty="0" smtClean="0"/>
              <a:t>VA = Valor actual de una cantidad única dada.</a:t>
            </a:r>
          </a:p>
          <a:p>
            <a:r>
              <a:rPr lang="es-EC" sz="1400" b="1" dirty="0"/>
              <a:t>A</a:t>
            </a:r>
            <a:r>
              <a:rPr lang="es-EC" sz="1400" b="1" dirty="0" smtClean="0"/>
              <a:t>= Monto de dinero en un periodo t.</a:t>
            </a:r>
          </a:p>
          <a:p>
            <a:r>
              <a:rPr lang="es-EC" sz="1400" b="1" dirty="0" smtClean="0"/>
              <a:t> i = tasa de interés (Interés compuesto de la tasa de interés activa mensual)</a:t>
            </a:r>
          </a:p>
          <a:p>
            <a:r>
              <a:rPr lang="es-EC" sz="1400" b="1" dirty="0" smtClean="0"/>
              <a:t> t = número de periodos.</a:t>
            </a:r>
          </a:p>
          <a:p>
            <a:pPr>
              <a:buNone/>
            </a:pPr>
            <a:endParaRPr lang="es-EC" sz="1400" b="1" dirty="0"/>
          </a:p>
        </p:txBody>
      </p:sp>
      <p:sp>
        <p:nvSpPr>
          <p:cNvPr id="2" name="1 Título"/>
          <p:cNvSpPr>
            <a:spLocks noGrp="1"/>
          </p:cNvSpPr>
          <p:nvPr>
            <p:ph type="title"/>
          </p:nvPr>
        </p:nvSpPr>
        <p:spPr>
          <a:xfrm>
            <a:off x="179512" y="160065"/>
            <a:ext cx="7901014" cy="571504"/>
          </a:xfrm>
        </p:spPr>
        <p:txBody>
          <a:bodyPr>
            <a:normAutofit fontScale="90000"/>
          </a:bodyPr>
          <a:lstStyle/>
          <a:p>
            <a:pPr algn="ctr"/>
            <a:r>
              <a:rPr lang="es-EC" sz="3200" dirty="0" smtClean="0"/>
              <a:t>RELACION BENEFICIO-COSTO</a:t>
            </a:r>
            <a:endParaRPr lang="es-EC" sz="3200" dirty="0"/>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531"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5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534"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53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Tabla"/>
          <p:cNvGraphicFramePr>
            <a:graphicFrameLocks noGrp="1"/>
          </p:cNvGraphicFramePr>
          <p:nvPr>
            <p:extLst>
              <p:ext uri="{D42A27DB-BD31-4B8C-83A1-F6EECF244321}">
                <p14:modId xmlns:p14="http://schemas.microsoft.com/office/powerpoint/2010/main" xmlns="" val="2455282679"/>
              </p:ext>
            </p:extLst>
          </p:nvPr>
        </p:nvGraphicFramePr>
        <p:xfrm>
          <a:off x="1979712" y="3284984"/>
          <a:ext cx="4103006" cy="3207128"/>
        </p:xfrm>
        <a:graphic>
          <a:graphicData uri="http://schemas.openxmlformats.org/drawingml/2006/table">
            <a:tbl>
              <a:tblPr firstRow="1" firstCol="1" bandRow="1"/>
              <a:tblGrid>
                <a:gridCol w="969214"/>
                <a:gridCol w="1082289"/>
                <a:gridCol w="1082289"/>
                <a:gridCol w="969214"/>
              </a:tblGrid>
              <a:tr h="1682444">
                <a:tc>
                  <a:txBody>
                    <a:bodyPr/>
                    <a:lstStyle/>
                    <a:p>
                      <a:pPr algn="ctr">
                        <a:lnSpc>
                          <a:spcPct val="150000"/>
                        </a:lnSpc>
                        <a:spcAft>
                          <a:spcPts val="0"/>
                        </a:spcAft>
                      </a:pPr>
                      <a:r>
                        <a:rPr lang="es-EC" sz="900" b="1" dirty="0">
                          <a:effectLst/>
                          <a:latin typeface="Arial"/>
                          <a:ea typeface="Times New Roman"/>
                          <a:cs typeface="Times New Roman"/>
                        </a:rPr>
                        <a:t>Mes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b="1" dirty="0">
                          <a:effectLst/>
                          <a:latin typeface="Arial"/>
                          <a:ea typeface="Times New Roman"/>
                          <a:cs typeface="Times New Roman"/>
                        </a:rPr>
                        <a:t>Valor Actual del Ingreso KWH Incorporado Acumulado Mes</a:t>
                      </a:r>
                      <a:endParaRPr lang="es-EC" sz="1100" dirty="0">
                        <a:effectLst/>
                        <a:latin typeface="Calibri"/>
                        <a:ea typeface="Calibri"/>
                        <a:cs typeface="Times New Roman"/>
                      </a:endParaRPr>
                    </a:p>
                    <a:p>
                      <a:pPr algn="ctr">
                        <a:lnSpc>
                          <a:spcPct val="150000"/>
                        </a:lnSpc>
                        <a:spcAft>
                          <a:spcPts val="0"/>
                        </a:spcAft>
                      </a:pPr>
                      <a:r>
                        <a:rPr lang="es-EC" sz="900" b="1" dirty="0">
                          <a:effectLst/>
                          <a:latin typeface="Arial"/>
                          <a:ea typeface="Times New Roman"/>
                          <a:cs typeface="Times New Roman"/>
                        </a:rPr>
                        <a:t>  us.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b="1" dirty="0">
                          <a:effectLst/>
                          <a:latin typeface="Arial"/>
                          <a:ea typeface="Times New Roman"/>
                          <a:cs typeface="Times New Roman"/>
                        </a:rPr>
                        <a:t>Valor Actual del Ingreso KWH Reliquidado  us.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b="1">
                          <a:effectLst/>
                          <a:latin typeface="Arial"/>
                          <a:ea typeface="Times New Roman"/>
                          <a:cs typeface="Times New Roman"/>
                        </a:rPr>
                        <a:t>Valor Actual del Costo  de Inversión us.</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17812">
                <a:tc>
                  <a:txBody>
                    <a:bodyPr/>
                    <a:lstStyle/>
                    <a:p>
                      <a:pPr algn="ctr">
                        <a:lnSpc>
                          <a:spcPct val="150000"/>
                        </a:lnSpc>
                        <a:spcAft>
                          <a:spcPts val="0"/>
                        </a:spcAft>
                      </a:pPr>
                      <a:r>
                        <a:rPr lang="es-EC" sz="900">
                          <a:effectLst/>
                          <a:latin typeface="Arial"/>
                          <a:ea typeface="Times New Roman"/>
                          <a:cs typeface="Times New Roman"/>
                        </a:rPr>
                        <a:t>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1794,05</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10764,32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7863,39</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7288,61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33038,53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7819,95</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13316,21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36454,89</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8715,52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18772,95</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33268,96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7890,42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5</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22885,81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25422,22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5850,62</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23927,93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7161,08</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1885,54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812">
                <a:tc>
                  <a:txBody>
                    <a:bodyPr/>
                    <a:lstStyle/>
                    <a:p>
                      <a:pPr algn="ctr">
                        <a:lnSpc>
                          <a:spcPct val="150000"/>
                        </a:lnSpc>
                        <a:spcAft>
                          <a:spcPts val="0"/>
                        </a:spcAft>
                      </a:pPr>
                      <a:r>
                        <a:rPr lang="es-EC" sz="900">
                          <a:effectLst/>
                          <a:latin typeface="Arial"/>
                          <a:ea typeface="Times New Roman"/>
                          <a:cs typeface="Times New Roman"/>
                        </a:rPr>
                        <a:t>7</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24282,27</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effectLst/>
                          <a:latin typeface="Arial"/>
                          <a:ea typeface="Times New Roman"/>
                          <a:cs typeface="Times New Roman"/>
                        </a:rPr>
                        <a:t>3075,74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dirty="0">
                          <a:effectLst/>
                          <a:latin typeface="Arial"/>
                          <a:ea typeface="Times New Roman"/>
                          <a:cs typeface="Times New Roman"/>
                        </a:rPr>
                        <a:t>861,02</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758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1296702"/>
            <a:ext cx="1500198" cy="357190"/>
          </a:xfrm>
          <a:prstGeom prst="rect">
            <a:avLst/>
          </a:prstGeom>
          <a:noFill/>
        </p:spPr>
      </p:pic>
      <p:sp>
        <p:nvSpPr>
          <p:cNvPr id="67591" name="Rectangle 7"/>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933868784"/>
              </p:ext>
            </p:extLst>
          </p:nvPr>
        </p:nvGraphicFramePr>
        <p:xfrm>
          <a:off x="2339752" y="692696"/>
          <a:ext cx="4176464" cy="3168352"/>
        </p:xfrm>
        <a:graphic>
          <a:graphicData uri="http://schemas.openxmlformats.org/drawingml/2006/table">
            <a:tbl>
              <a:tblPr/>
              <a:tblGrid>
                <a:gridCol w="1079745"/>
                <a:gridCol w="1079745"/>
                <a:gridCol w="966722"/>
                <a:gridCol w="1050252"/>
              </a:tblGrid>
              <a:tr h="2839682">
                <a:tc>
                  <a:txBody>
                    <a:bodyPr/>
                    <a:lstStyle/>
                    <a:p>
                      <a:pPr algn="ctr">
                        <a:lnSpc>
                          <a:spcPct val="150000"/>
                        </a:lnSpc>
                        <a:spcAft>
                          <a:spcPts val="0"/>
                        </a:spcAft>
                      </a:pPr>
                      <a:r>
                        <a:rPr lang="es-EC" sz="1050" b="1" dirty="0">
                          <a:latin typeface="Arial"/>
                          <a:ea typeface="Times New Roman"/>
                          <a:cs typeface="Times New Roman"/>
                        </a:rPr>
                        <a:t>Valor Actual de la Suma del Ingreso KWH Incorporado Acumulado Mes</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(A)</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us.</a:t>
                      </a:r>
                      <a:endParaRPr lang="es-ES" sz="105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050" b="1" dirty="0">
                          <a:latin typeface="Arial"/>
                          <a:ea typeface="Times New Roman"/>
                          <a:cs typeface="Times New Roman"/>
                        </a:rPr>
                        <a:t>Valor Actual de la Suma del Ingreso KWH Reliquidado</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(B)</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us.</a:t>
                      </a:r>
                      <a:endParaRPr lang="es-ES" sz="105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050" b="1" dirty="0">
                          <a:latin typeface="Arial"/>
                          <a:ea typeface="Times New Roman"/>
                          <a:cs typeface="Times New Roman"/>
                        </a:rPr>
                        <a:t>Valor Actual de la Suma del Costo  de Inversión</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(C)</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us.</a:t>
                      </a:r>
                      <a:endParaRPr lang="es-ES" sz="105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050" b="1" dirty="0">
                          <a:latin typeface="Arial"/>
                          <a:ea typeface="Times New Roman"/>
                          <a:cs typeface="Times New Roman"/>
                        </a:rPr>
                        <a:t>Valor Actual Neto del Flujo de Efectivo de la Inversión</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(A+B-C)</a:t>
                      </a:r>
                      <a:endParaRPr lang="es-ES" sz="1050" dirty="0">
                        <a:latin typeface="Calibri"/>
                        <a:ea typeface="Calibri"/>
                        <a:cs typeface="Times New Roman"/>
                      </a:endParaRPr>
                    </a:p>
                    <a:p>
                      <a:pPr algn="ctr">
                        <a:lnSpc>
                          <a:spcPct val="150000"/>
                        </a:lnSpc>
                        <a:spcAft>
                          <a:spcPts val="0"/>
                        </a:spcAft>
                      </a:pPr>
                      <a:r>
                        <a:rPr lang="es-EC" sz="1050" b="1" dirty="0">
                          <a:latin typeface="Arial"/>
                          <a:ea typeface="Times New Roman"/>
                          <a:cs typeface="Times New Roman"/>
                        </a:rPr>
                        <a:t>($)</a:t>
                      </a:r>
                      <a:endParaRPr lang="es-ES" sz="105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28670">
                <a:tc>
                  <a:txBody>
                    <a:bodyPr/>
                    <a:lstStyle/>
                    <a:p>
                      <a:pPr algn="r">
                        <a:lnSpc>
                          <a:spcPct val="150000"/>
                        </a:lnSpc>
                        <a:spcAft>
                          <a:spcPts val="0"/>
                        </a:spcAft>
                      </a:pPr>
                      <a:r>
                        <a:rPr lang="es-EC" sz="1050">
                          <a:latin typeface="Arial"/>
                          <a:ea typeface="Times New Roman"/>
                          <a:cs typeface="Times New Roman"/>
                        </a:rPr>
                        <a:t>$112.267,83</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1050">
                          <a:latin typeface="Arial"/>
                          <a:ea typeface="Times New Roman"/>
                          <a:cs typeface="Times New Roman"/>
                        </a:rPr>
                        <a:t>$149.185,74</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1050">
                          <a:latin typeface="Arial"/>
                          <a:ea typeface="Times New Roman"/>
                          <a:cs typeface="Times New Roman"/>
                        </a:rPr>
                        <a:t>$40.886,46</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1050" dirty="0">
                          <a:latin typeface="Arial"/>
                          <a:ea typeface="Times New Roman"/>
                          <a:cs typeface="Times New Roman"/>
                        </a:rPr>
                        <a:t>$220.567,11</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1179674785"/>
              </p:ext>
            </p:extLst>
          </p:nvPr>
        </p:nvGraphicFramePr>
        <p:xfrm>
          <a:off x="2339752" y="4221088"/>
          <a:ext cx="4176464" cy="1368842"/>
        </p:xfrm>
        <a:graphic>
          <a:graphicData uri="http://schemas.openxmlformats.org/drawingml/2006/table">
            <a:tbl>
              <a:tblPr/>
              <a:tblGrid>
                <a:gridCol w="2688972"/>
                <a:gridCol w="1487492"/>
              </a:tblGrid>
              <a:tr h="1094522">
                <a:tc>
                  <a:txBody>
                    <a:bodyPr/>
                    <a:lstStyle/>
                    <a:p>
                      <a:pPr algn="ctr">
                        <a:lnSpc>
                          <a:spcPct val="150000"/>
                        </a:lnSpc>
                        <a:spcAft>
                          <a:spcPts val="0"/>
                        </a:spcAft>
                      </a:pPr>
                      <a:r>
                        <a:rPr lang="es-EC" sz="1200" dirty="0">
                          <a:latin typeface="Calibri"/>
                          <a:ea typeface="Times New Roman"/>
                          <a:cs typeface="Times New Roman"/>
                        </a:rPr>
                        <a:t>Valor Actual Ingresos</a:t>
                      </a:r>
                      <a:endParaRPr lang="es-ES" sz="1200" dirty="0">
                        <a:latin typeface="Calibri"/>
                        <a:ea typeface="Calibri"/>
                        <a:cs typeface="Times New Roman"/>
                      </a:endParaRPr>
                    </a:p>
                    <a:p>
                      <a:pPr algn="ctr">
                        <a:lnSpc>
                          <a:spcPct val="150000"/>
                        </a:lnSpc>
                        <a:spcAft>
                          <a:spcPts val="0"/>
                        </a:spcAft>
                      </a:pPr>
                      <a:r>
                        <a:rPr lang="es-EC" sz="1200" dirty="0">
                          <a:latin typeface="Calibri"/>
                          <a:ea typeface="Times New Roman"/>
                          <a:cs typeface="Times New Roman"/>
                        </a:rPr>
                        <a:t>(A+B)</a:t>
                      </a:r>
                      <a:endParaRPr lang="es-ES" sz="1200" dirty="0">
                        <a:latin typeface="Calibri"/>
                        <a:ea typeface="Calibri"/>
                        <a:cs typeface="Times New Roman"/>
                      </a:endParaRPr>
                    </a:p>
                    <a:p>
                      <a:pPr algn="ctr">
                        <a:lnSpc>
                          <a:spcPct val="150000"/>
                        </a:lnSpc>
                        <a:spcAft>
                          <a:spcPts val="0"/>
                        </a:spcAft>
                      </a:pPr>
                      <a:r>
                        <a:rPr lang="es-EC" sz="1200" dirty="0">
                          <a:latin typeface="Calibri"/>
                          <a:ea typeface="Times New Roman"/>
                          <a:cs typeface="Times New Roman"/>
                        </a:rPr>
                        <a:t>($)</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200">
                          <a:latin typeface="Calibri"/>
                          <a:ea typeface="Times New Roman"/>
                          <a:cs typeface="Times New Roman"/>
                        </a:rPr>
                        <a:t>Valor Actual Costos</a:t>
                      </a:r>
                      <a:endParaRPr lang="es-ES" sz="1200">
                        <a:latin typeface="Calibri"/>
                        <a:ea typeface="Calibri"/>
                        <a:cs typeface="Times New Roman"/>
                      </a:endParaRPr>
                    </a:p>
                    <a:p>
                      <a:pPr algn="ctr">
                        <a:lnSpc>
                          <a:spcPct val="150000"/>
                        </a:lnSpc>
                        <a:spcAft>
                          <a:spcPts val="0"/>
                        </a:spcAft>
                      </a:pPr>
                      <a:r>
                        <a:rPr lang="es-EC" sz="1200">
                          <a:latin typeface="Calibri"/>
                          <a:ea typeface="Times New Roman"/>
                          <a:cs typeface="Times New Roman"/>
                        </a:rPr>
                        <a:t>(C)</a:t>
                      </a:r>
                      <a:endParaRPr lang="es-ES" sz="1200">
                        <a:latin typeface="Calibri"/>
                        <a:ea typeface="Calibri"/>
                        <a:cs typeface="Times New Roman"/>
                      </a:endParaRPr>
                    </a:p>
                    <a:p>
                      <a:pPr algn="ctr">
                        <a:lnSpc>
                          <a:spcPct val="150000"/>
                        </a:lnSpc>
                        <a:spcAft>
                          <a:spcPts val="0"/>
                        </a:spcAft>
                      </a:pPr>
                      <a:r>
                        <a:rPr lang="es-EC" sz="1200">
                          <a:latin typeface="Calibri"/>
                          <a:ea typeface="Times New Roman"/>
                          <a:cs typeface="Times New Roman"/>
                        </a:rPr>
                        <a:t>($)</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73630">
                <a:tc>
                  <a:txBody>
                    <a:bodyPr/>
                    <a:lstStyle/>
                    <a:p>
                      <a:pPr algn="ctr">
                        <a:lnSpc>
                          <a:spcPct val="150000"/>
                        </a:lnSpc>
                        <a:spcAft>
                          <a:spcPts val="0"/>
                        </a:spcAft>
                      </a:pPr>
                      <a:r>
                        <a:rPr lang="es-EC" sz="1200">
                          <a:latin typeface="Arial"/>
                          <a:ea typeface="Times New Roman"/>
                          <a:cs typeface="Times New Roman"/>
                        </a:rPr>
                        <a:t>$261.453,57</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1200" dirty="0">
                          <a:latin typeface="Arial"/>
                          <a:ea typeface="Times New Roman"/>
                          <a:cs typeface="Times New Roman"/>
                        </a:rPr>
                        <a:t>$40.886,46</a:t>
                      </a:r>
                      <a:endParaRPr lang="es-E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xmlns="" val="2193116754"/>
              </p:ext>
            </p:extLst>
          </p:nvPr>
        </p:nvGraphicFramePr>
        <p:xfrm>
          <a:off x="2339752" y="6093296"/>
          <a:ext cx="4176464" cy="320040"/>
        </p:xfrm>
        <a:graphic>
          <a:graphicData uri="http://schemas.openxmlformats.org/drawingml/2006/table">
            <a:tbl>
              <a:tblPr/>
              <a:tblGrid>
                <a:gridCol w="3189897"/>
                <a:gridCol w="986567"/>
              </a:tblGrid>
              <a:tr h="288032">
                <a:tc>
                  <a:txBody>
                    <a:bodyPr/>
                    <a:lstStyle/>
                    <a:p>
                      <a:pPr algn="ctr">
                        <a:lnSpc>
                          <a:spcPct val="150000"/>
                        </a:lnSpc>
                        <a:spcAft>
                          <a:spcPts val="0"/>
                        </a:spcAft>
                      </a:pPr>
                      <a:r>
                        <a:rPr lang="es-EC" sz="1400" dirty="0">
                          <a:latin typeface="Calibri"/>
                          <a:ea typeface="Times New Roman"/>
                          <a:cs typeface="Times New Roman"/>
                        </a:rPr>
                        <a:t>Relación Beneficio-Costo</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c>
                  <a:txBody>
                    <a:bodyPr/>
                    <a:lstStyle/>
                    <a:p>
                      <a:pPr algn="r">
                        <a:lnSpc>
                          <a:spcPct val="150000"/>
                        </a:lnSpc>
                        <a:spcAft>
                          <a:spcPts val="0"/>
                        </a:spcAft>
                      </a:pPr>
                      <a:r>
                        <a:rPr lang="es-EC" sz="1400" dirty="0">
                          <a:latin typeface="Calibri"/>
                          <a:ea typeface="Times New Roman"/>
                          <a:cs typeface="Times New Roman"/>
                        </a:rPr>
                        <a:t>6,39</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ED0"/>
                    </a:solidFill>
                  </a:tcPr>
                </a:tc>
              </a:tr>
            </a:tbl>
          </a:graphicData>
        </a:graphic>
      </p:graphicFrame>
    </p:spTree>
    <p:extLst>
      <p:ext uri="{BB962C8B-B14F-4D97-AF65-F5344CB8AC3E}">
        <p14:creationId xmlns:p14="http://schemas.microsoft.com/office/powerpoint/2010/main" xmlns="" val="20027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214422"/>
            <a:ext cx="7786742" cy="5429288"/>
          </a:xfrm>
        </p:spPr>
        <p:txBody>
          <a:bodyPr>
            <a:normAutofit fontScale="77500" lnSpcReduction="20000"/>
          </a:bodyPr>
          <a:lstStyle/>
          <a:p>
            <a:pPr lvl="0" algn="just"/>
            <a:r>
              <a:rPr lang="es-EC" dirty="0" smtClean="0"/>
              <a:t>El proyecto presentado tiene por objetivo el reducir las pérdidas de energía en cerca del </a:t>
            </a:r>
            <a:r>
              <a:rPr lang="es-EC" b="1" dirty="0" smtClean="0"/>
              <a:t>0,3% </a:t>
            </a:r>
          </a:p>
          <a:p>
            <a:pPr lvl="0" algn="just">
              <a:buNone/>
            </a:pPr>
            <a:endParaRPr lang="es-EC" dirty="0" smtClean="0"/>
          </a:p>
          <a:p>
            <a:pPr lvl="0" algn="just"/>
            <a:r>
              <a:rPr lang="es-EC" dirty="0" smtClean="0"/>
              <a:t>Con una inversión de </a:t>
            </a:r>
            <a:r>
              <a:rPr lang="es-EC" b="1" dirty="0" smtClean="0"/>
              <a:t>US.</a:t>
            </a:r>
            <a:r>
              <a:rPr lang="es-EC" dirty="0" smtClean="0"/>
              <a:t> </a:t>
            </a:r>
            <a:r>
              <a:rPr lang="es-EC" b="1" dirty="0" smtClean="0"/>
              <a:t>41.569,67</a:t>
            </a:r>
            <a:r>
              <a:rPr lang="es-EC" dirty="0" smtClean="0"/>
              <a:t> la recuperación de la misma se la observaría al término del segundo mes de la ejecución del proyecto.</a:t>
            </a:r>
          </a:p>
          <a:p>
            <a:pPr lvl="0" algn="just">
              <a:buNone/>
            </a:pPr>
            <a:endParaRPr lang="es-EC" dirty="0" smtClean="0"/>
          </a:p>
          <a:p>
            <a:pPr lvl="0" algn="just"/>
            <a:r>
              <a:rPr lang="es-EC" dirty="0" smtClean="0"/>
              <a:t>Se incorporarían a la facturación cada mes en promedio </a:t>
            </a:r>
            <a:r>
              <a:rPr lang="es-EC" b="1" dirty="0" smtClean="0"/>
              <a:t>36.338 KWH/mes</a:t>
            </a:r>
            <a:r>
              <a:rPr lang="es-EC" dirty="0" smtClean="0"/>
              <a:t> y se reliquidarían  </a:t>
            </a:r>
            <a:r>
              <a:rPr lang="es-EC" b="1" dirty="0" smtClean="0"/>
              <a:t>1.526.220 KWH</a:t>
            </a:r>
            <a:r>
              <a:rPr lang="es-EC" dirty="0" smtClean="0"/>
              <a:t> al término de la ejecución del proyecto (séptimo mes).</a:t>
            </a:r>
          </a:p>
          <a:p>
            <a:pPr lvl="0" algn="just">
              <a:buNone/>
            </a:pPr>
            <a:endParaRPr lang="es-EC" dirty="0" smtClean="0"/>
          </a:p>
          <a:p>
            <a:pPr lvl="0" algn="just"/>
            <a:r>
              <a:rPr lang="es-EC" dirty="0" smtClean="0"/>
              <a:t>La relación de Beneficio Costo es de </a:t>
            </a:r>
            <a:r>
              <a:rPr lang="es-EC" b="1" dirty="0" smtClean="0"/>
              <a:t>6,39</a:t>
            </a:r>
          </a:p>
          <a:p>
            <a:pPr lvl="0" algn="just">
              <a:buNone/>
            </a:pPr>
            <a:endParaRPr lang="es-EC" dirty="0" smtClean="0"/>
          </a:p>
          <a:p>
            <a:pPr lvl="0" algn="just"/>
            <a:r>
              <a:rPr lang="es-EC" dirty="0" smtClean="0"/>
              <a:t>Debido a los índices de este proyecto su ejecución y habilidad está sustentada por lo que es necesario su aprobación para acometer en la reducción de las pérdidas de energía y mejorar los índices de gestión empresarial</a:t>
            </a:r>
          </a:p>
          <a:p>
            <a:pPr algn="just"/>
            <a:endParaRPr lang="es-EC" dirty="0"/>
          </a:p>
        </p:txBody>
      </p:sp>
      <p:sp>
        <p:nvSpPr>
          <p:cNvPr id="2" name="1 Título"/>
          <p:cNvSpPr>
            <a:spLocks noGrp="1"/>
          </p:cNvSpPr>
          <p:nvPr>
            <p:ph type="title"/>
          </p:nvPr>
        </p:nvSpPr>
        <p:spPr>
          <a:xfrm>
            <a:off x="500034" y="0"/>
            <a:ext cx="7239000" cy="1143000"/>
          </a:xfrm>
        </p:spPr>
        <p:txBody>
          <a:bodyPr>
            <a:normAutofit/>
          </a:bodyPr>
          <a:lstStyle/>
          <a:p>
            <a:pPr algn="ctr"/>
            <a:r>
              <a:rPr lang="es-EC" sz="3200" b="1" dirty="0" smtClean="0"/>
              <a:t>CONCLUSIONES Y RECOMENDACIONES PROYECTO # 1</a:t>
            </a:r>
            <a:endParaRPr lang="es-EC"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6632"/>
            <a:ext cx="6758006" cy="677246"/>
          </a:xfrm>
        </p:spPr>
        <p:txBody>
          <a:bodyPr>
            <a:normAutofit/>
          </a:bodyPr>
          <a:lstStyle/>
          <a:p>
            <a:pPr algn="ctr"/>
            <a:r>
              <a:rPr lang="es-EC" sz="3200" dirty="0" smtClean="0"/>
              <a:t>RESULTADOS OBTENIDOS</a:t>
            </a:r>
            <a:endParaRPr lang="es-EC" sz="3200"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2529" name="Object 1"/>
          <p:cNvGraphicFramePr>
            <a:graphicFrameLocks noChangeAspect="1"/>
          </p:cNvGraphicFramePr>
          <p:nvPr>
            <p:extLst>
              <p:ext uri="{D42A27DB-BD31-4B8C-83A1-F6EECF244321}">
                <p14:modId xmlns:p14="http://schemas.microsoft.com/office/powerpoint/2010/main" xmlns="" val="3509377353"/>
              </p:ext>
            </p:extLst>
          </p:nvPr>
        </p:nvGraphicFramePr>
        <p:xfrm>
          <a:off x="1475656" y="976328"/>
          <a:ext cx="5827356" cy="5859912"/>
        </p:xfrm>
        <a:graphic>
          <a:graphicData uri="http://schemas.openxmlformats.org/presentationml/2006/ole">
            <p:oleObj spid="_x0000_s22605" name="Worksheet" r:id="rId3" imgW="4876800" imgH="5229225"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332656"/>
            <a:ext cx="5900750" cy="894382"/>
          </a:xfrm>
        </p:spPr>
        <p:txBody>
          <a:bodyPr>
            <a:noAutofit/>
          </a:bodyPr>
          <a:lstStyle/>
          <a:p>
            <a:r>
              <a:rPr lang="es-EC" sz="3200" dirty="0" smtClean="0"/>
              <a:t>ANALISIS DE RESULTADOS</a:t>
            </a:r>
            <a:br>
              <a:rPr lang="es-EC" sz="3200" dirty="0" smtClean="0"/>
            </a:br>
            <a:endParaRPr lang="es-EC" sz="3200" dirty="0"/>
          </a:p>
        </p:txBody>
      </p:sp>
      <p:graphicFrame>
        <p:nvGraphicFramePr>
          <p:cNvPr id="6" name="5 Gráfico"/>
          <p:cNvGraphicFramePr/>
          <p:nvPr>
            <p:extLst>
              <p:ext uri="{D42A27DB-BD31-4B8C-83A1-F6EECF244321}">
                <p14:modId xmlns:p14="http://schemas.microsoft.com/office/powerpoint/2010/main" xmlns="" val="3419343596"/>
              </p:ext>
            </p:extLst>
          </p:nvPr>
        </p:nvGraphicFramePr>
        <p:xfrm>
          <a:off x="1428728" y="1357298"/>
          <a:ext cx="7344816"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071538" y="1428736"/>
            <a:ext cx="338554" cy="369332"/>
          </a:xfrm>
          <a:prstGeom prst="rect">
            <a:avLst/>
          </a:prstGeom>
          <a:noFill/>
        </p:spPr>
        <p:txBody>
          <a:bodyPr wrap="square" rtlCol="0">
            <a:spAutoFit/>
          </a:bodyPr>
          <a:lstStyle/>
          <a:p>
            <a:r>
              <a:rPr lang="es-ES" dirty="0" smtClean="0"/>
              <a:t>%</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1911682588"/>
              </p:ext>
            </p:extLst>
          </p:nvPr>
        </p:nvGraphicFramePr>
        <p:xfrm>
          <a:off x="1187622" y="2204864"/>
          <a:ext cx="6624737" cy="2808313"/>
        </p:xfrm>
        <a:graphic>
          <a:graphicData uri="http://schemas.openxmlformats.org/drawingml/2006/table">
            <a:tbl>
              <a:tblPr firstRow="1" firstCol="1" bandRow="1"/>
              <a:tblGrid>
                <a:gridCol w="4073047"/>
                <a:gridCol w="1275845"/>
                <a:gridCol w="1275845"/>
              </a:tblGrid>
              <a:tr h="621193">
                <a:tc>
                  <a:txBody>
                    <a:bodyPr/>
                    <a:lstStyle/>
                    <a:p>
                      <a:pPr algn="ctr">
                        <a:lnSpc>
                          <a:spcPct val="150000"/>
                        </a:lnSpc>
                        <a:spcAft>
                          <a:spcPts val="0"/>
                        </a:spcAft>
                      </a:pPr>
                      <a:r>
                        <a:rPr lang="es-EC" sz="1000" b="1" dirty="0">
                          <a:solidFill>
                            <a:srgbClr val="000000"/>
                          </a:solidFill>
                          <a:effectLst/>
                          <a:latin typeface="Calibri"/>
                          <a:ea typeface="Times New Roman"/>
                          <a:cs typeface="Times New Roman"/>
                        </a:rPr>
                        <a:t>DESCRIPCION</a:t>
                      </a:r>
                      <a:endParaRPr lang="es-EC" sz="11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000" b="1">
                          <a:solidFill>
                            <a:srgbClr val="000000"/>
                          </a:solidFill>
                          <a:effectLst/>
                          <a:latin typeface="Calibri"/>
                          <a:ea typeface="Times New Roman"/>
                          <a:cs typeface="Times New Roman"/>
                        </a:rPr>
                        <a:t>RESULTADOS PROYECTADOS</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000" b="1">
                          <a:solidFill>
                            <a:srgbClr val="000000"/>
                          </a:solidFill>
                          <a:effectLst/>
                          <a:latin typeface="Calibri"/>
                          <a:ea typeface="Times New Roman"/>
                          <a:cs typeface="Times New Roman"/>
                        </a:rPr>
                        <a:t>RESULTADOS OBTENIDOS</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10597">
                <a:tc>
                  <a:txBody>
                    <a:bodyPr/>
                    <a:lstStyle/>
                    <a:p>
                      <a:pPr>
                        <a:lnSpc>
                          <a:spcPct val="150000"/>
                        </a:lnSpc>
                        <a:spcAft>
                          <a:spcPts val="0"/>
                        </a:spcAft>
                      </a:pPr>
                      <a:r>
                        <a:rPr lang="es-EC" sz="1000">
                          <a:solidFill>
                            <a:srgbClr val="000000"/>
                          </a:solidFill>
                          <a:effectLst/>
                          <a:latin typeface="Calibri"/>
                          <a:ea typeface="Times New Roman"/>
                          <a:cs typeface="Times New Roman"/>
                        </a:rPr>
                        <a:t>CLIENTES A NORMALIZAR</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8.479</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8.479</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97">
                <a:tc>
                  <a:txBody>
                    <a:bodyPr/>
                    <a:lstStyle/>
                    <a:p>
                      <a:pPr>
                        <a:lnSpc>
                          <a:spcPct val="150000"/>
                        </a:lnSpc>
                        <a:spcAft>
                          <a:spcPts val="0"/>
                        </a:spcAft>
                      </a:pPr>
                      <a:r>
                        <a:rPr lang="es-EC" sz="1000">
                          <a:solidFill>
                            <a:srgbClr val="000000"/>
                          </a:solidFill>
                          <a:effectLst/>
                          <a:latin typeface="Calibri"/>
                          <a:ea typeface="Times New Roman"/>
                          <a:cs typeface="Times New Roman"/>
                        </a:rPr>
                        <a:t>ENERGIA INCORPORADA POR CLIENTE KWH/MES</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30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33</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97">
                <a:tc>
                  <a:txBody>
                    <a:bodyPr/>
                    <a:lstStyle/>
                    <a:p>
                      <a:pPr>
                        <a:lnSpc>
                          <a:spcPct val="150000"/>
                        </a:lnSpc>
                        <a:spcAft>
                          <a:spcPts val="0"/>
                        </a:spcAft>
                      </a:pPr>
                      <a:r>
                        <a:rPr lang="es-EC" sz="1000">
                          <a:solidFill>
                            <a:srgbClr val="000000"/>
                          </a:solidFill>
                          <a:effectLst/>
                          <a:latin typeface="Calibri"/>
                          <a:ea typeface="Times New Roman"/>
                          <a:cs typeface="Times New Roman"/>
                        </a:rPr>
                        <a:t> KWH INCORPORADO NETO</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254.370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280.355</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97">
                <a:tc>
                  <a:txBody>
                    <a:bodyPr/>
                    <a:lstStyle/>
                    <a:p>
                      <a:pPr>
                        <a:lnSpc>
                          <a:spcPct val="150000"/>
                        </a:lnSpc>
                        <a:spcAft>
                          <a:spcPts val="0"/>
                        </a:spcAft>
                      </a:pPr>
                      <a:r>
                        <a:rPr lang="es-EC" sz="1000" dirty="0">
                          <a:solidFill>
                            <a:srgbClr val="000000"/>
                          </a:solidFill>
                          <a:effectLst/>
                          <a:latin typeface="Calibri"/>
                          <a:ea typeface="Times New Roman"/>
                          <a:cs typeface="Times New Roman"/>
                        </a:rPr>
                        <a:t>KWH RELIQUIDADO ACUMULADO</a:t>
                      </a:r>
                      <a:endParaRPr lang="es-EC" sz="11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1.526.220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1683.830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23538">
                <a:tc>
                  <a:txBody>
                    <a:bodyPr/>
                    <a:lstStyle/>
                    <a:p>
                      <a:pPr>
                        <a:lnSpc>
                          <a:spcPct val="150000"/>
                        </a:lnSpc>
                        <a:spcAft>
                          <a:spcPts val="0"/>
                        </a:spcAft>
                      </a:pPr>
                      <a:r>
                        <a:rPr lang="es-EC" sz="1000">
                          <a:solidFill>
                            <a:srgbClr val="000000"/>
                          </a:solidFill>
                          <a:effectLst/>
                          <a:latin typeface="Calibri"/>
                          <a:ea typeface="Times New Roman"/>
                          <a:cs typeface="Times New Roman"/>
                        </a:rPr>
                        <a:t>ENERGIA RECUPERADA AL FINALIZAR EL PROYECTO (KWH)</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2.686.710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3.506.137</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97">
                <a:tc>
                  <a:txBody>
                    <a:bodyPr/>
                    <a:lstStyle/>
                    <a:p>
                      <a:pPr>
                        <a:lnSpc>
                          <a:spcPct val="150000"/>
                        </a:lnSpc>
                        <a:spcAft>
                          <a:spcPts val="0"/>
                        </a:spcAft>
                      </a:pPr>
                      <a:r>
                        <a:rPr lang="es-EC" sz="1000">
                          <a:solidFill>
                            <a:srgbClr val="000000"/>
                          </a:solidFill>
                          <a:effectLst/>
                          <a:latin typeface="Calibri"/>
                          <a:ea typeface="Times New Roman"/>
                          <a:cs typeface="Times New Roman"/>
                        </a:rPr>
                        <a:t>ENERGIA DISPONIBLE 2007 MWH</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950.000.000,00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998.552.200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97">
                <a:tc>
                  <a:txBody>
                    <a:bodyPr/>
                    <a:lstStyle/>
                    <a:p>
                      <a:pPr>
                        <a:lnSpc>
                          <a:spcPct val="150000"/>
                        </a:lnSpc>
                        <a:spcAft>
                          <a:spcPts val="0"/>
                        </a:spcAft>
                      </a:pPr>
                      <a:r>
                        <a:rPr lang="es-EC" sz="1000">
                          <a:solidFill>
                            <a:srgbClr val="000000"/>
                          </a:solidFill>
                          <a:effectLst/>
                          <a:latin typeface="Calibri"/>
                          <a:ea typeface="Times New Roman"/>
                          <a:cs typeface="Times New Roman"/>
                        </a:rPr>
                        <a:t>% PERDIDA A DISMINUIDO</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a:solidFill>
                            <a:srgbClr val="000000"/>
                          </a:solidFill>
                          <a:effectLst/>
                          <a:latin typeface="Calibri"/>
                          <a:ea typeface="Times New Roman"/>
                          <a:cs typeface="Times New Roman"/>
                        </a:rPr>
                        <a:t>0,30</a:t>
                      </a:r>
                      <a:endParaRPr lang="es-EC" sz="11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000" dirty="0">
                          <a:solidFill>
                            <a:srgbClr val="000000"/>
                          </a:solidFill>
                          <a:effectLst/>
                          <a:latin typeface="Calibri"/>
                          <a:ea typeface="Times New Roman"/>
                          <a:cs typeface="Times New Roman"/>
                        </a:rPr>
                        <a:t>0,35</a:t>
                      </a:r>
                      <a:endParaRPr lang="es-EC" sz="11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2" name="1 Título"/>
          <p:cNvSpPr>
            <a:spLocks noGrp="1"/>
          </p:cNvSpPr>
          <p:nvPr>
            <p:ph type="title"/>
          </p:nvPr>
        </p:nvSpPr>
        <p:spPr/>
        <p:txBody>
          <a:bodyPr>
            <a:normAutofit fontScale="90000"/>
          </a:bodyPr>
          <a:lstStyle/>
          <a:p>
            <a:r>
              <a:rPr lang="en-US" dirty="0" smtClean="0"/>
              <a:t>RESULTADOS PROYECTADOS Y OBTENIDOS</a:t>
            </a:r>
            <a:endParaRPr lang="es-EC" dirty="0"/>
          </a:p>
        </p:txBody>
      </p:sp>
    </p:spTree>
    <p:extLst>
      <p:ext uri="{BB962C8B-B14F-4D97-AF65-F5344CB8AC3E}">
        <p14:creationId xmlns:p14="http://schemas.microsoft.com/office/powerpoint/2010/main" xmlns="" val="418160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124744"/>
            <a:ext cx="7429552" cy="5376090"/>
          </a:xfrm>
        </p:spPr>
        <p:txBody>
          <a:bodyPr>
            <a:normAutofit fontScale="92500" lnSpcReduction="10000"/>
          </a:bodyPr>
          <a:lstStyle/>
          <a:p>
            <a:pPr algn="just"/>
            <a:r>
              <a:rPr lang="es-EC" dirty="0" smtClean="0"/>
              <a:t>Se ha determinado que en los niveles de pérdida de energía, la componente debida a pérdida de origen comercial es mayor que la componente debida a    perdida de origen técnico. En consideración que las pérdidas de origen comercial, su corrección es más fácil rápida y económica en comparación con las de origen técnico, la Dirección Comercial plantea planes con objetivos, firmes y concretos para la corrección de las pérdidas de origen comercial, a corto mediano y largo plazo, los que se desarrollan de acuerdo se den las posibilidades.</a:t>
            </a:r>
          </a:p>
          <a:p>
            <a:endParaRPr lang="es-ES" dirty="0"/>
          </a:p>
        </p:txBody>
      </p:sp>
      <p:sp>
        <p:nvSpPr>
          <p:cNvPr id="2" name="1 Título"/>
          <p:cNvSpPr>
            <a:spLocks noGrp="1"/>
          </p:cNvSpPr>
          <p:nvPr>
            <p:ph type="title"/>
          </p:nvPr>
        </p:nvSpPr>
        <p:spPr>
          <a:xfrm>
            <a:off x="827584" y="332656"/>
            <a:ext cx="3783934" cy="992040"/>
          </a:xfrm>
        </p:spPr>
        <p:txBody>
          <a:bodyPr>
            <a:normAutofit fontScale="90000"/>
          </a:bodyPr>
          <a:lstStyle/>
          <a:p>
            <a:r>
              <a:rPr lang="es-EC" dirty="0"/>
              <a:t>J</a:t>
            </a:r>
            <a:r>
              <a:rPr lang="es-EC" dirty="0" smtClean="0"/>
              <a:t>USTIFICACION</a:t>
            </a:r>
            <a:br>
              <a:rPr lang="es-EC" dirty="0" smtClean="0"/>
            </a:b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MEL"/>
          <p:cNvPicPr/>
          <p:nvPr/>
        </p:nvPicPr>
        <p:blipFill>
          <a:blip r:embed="rId2" cstate="print"/>
          <a:srcRect/>
          <a:stretch>
            <a:fillRect/>
          </a:stretch>
        </p:blipFill>
        <p:spPr bwMode="auto">
          <a:xfrm>
            <a:off x="3428992" y="428605"/>
            <a:ext cx="2286016" cy="1571635"/>
          </a:xfrm>
          <a:prstGeom prst="rect">
            <a:avLst/>
          </a:prstGeom>
          <a:noFill/>
          <a:ln w="9525">
            <a:noFill/>
            <a:miter lim="800000"/>
            <a:headEnd/>
            <a:tailEnd/>
          </a:ln>
        </p:spPr>
      </p:pic>
      <p:sp>
        <p:nvSpPr>
          <p:cNvPr id="90113" name="WordArt 1"/>
          <p:cNvSpPr>
            <a:spLocks noChangeArrowheads="1" noChangeShapeType="1" noTextEdit="1"/>
          </p:cNvSpPr>
          <p:nvPr/>
        </p:nvSpPr>
        <p:spPr bwMode="auto">
          <a:xfrm>
            <a:off x="6572265" y="571481"/>
            <a:ext cx="928694" cy="785818"/>
          </a:xfrm>
          <a:prstGeom prst="rect">
            <a:avLst/>
          </a:prstGeom>
        </p:spPr>
        <p:txBody>
          <a:bodyPr wrap="none" fromWordArt="1">
            <a:prstTxWarp prst="textPlain">
              <a:avLst>
                <a:gd name="adj" fmla="val 50000"/>
              </a:avLst>
            </a:prstTxWarp>
          </a:bodyPr>
          <a:lstStyle/>
          <a:p>
            <a:pPr algn="ctr" rtl="0"/>
            <a:r>
              <a:rPr lang="es-EC" sz="3600" b="1" i="1" kern="10" spc="0" smtClean="0">
                <a:ln w="9525">
                  <a:solidFill>
                    <a:srgbClr val="FF6600"/>
                  </a:solidFill>
                  <a:round/>
                  <a:headEnd/>
                  <a:tailEnd/>
                </a:ln>
                <a:gradFill rotWithShape="0">
                  <a:gsLst>
                    <a:gs pos="0">
                      <a:srgbClr val="FFCC00"/>
                    </a:gs>
                    <a:gs pos="100000">
                      <a:srgbClr val="FF9933"/>
                    </a:gs>
                  </a:gsLst>
                  <a:path path="rect">
                    <a:fillToRect l="50000" t="50000" r="50000" b="50000"/>
                  </a:path>
                </a:gradFill>
                <a:effectLst>
                  <a:outerShdw dist="35921" dir="2700000" algn="ctr" rotWithShape="0">
                    <a:srgbClr val="C0C0C0"/>
                  </a:outerShdw>
                </a:effectLst>
                <a:latin typeface="High Tower Text"/>
              </a:rPr>
              <a:t>3</a:t>
            </a:r>
            <a:endParaRPr lang="es-EC" sz="3600" b="1" i="1" kern="10" spc="0">
              <a:ln w="9525">
                <a:solidFill>
                  <a:srgbClr val="FF6600"/>
                </a:solidFill>
                <a:round/>
                <a:headEnd/>
                <a:tailEnd/>
              </a:ln>
              <a:gradFill rotWithShape="0">
                <a:gsLst>
                  <a:gs pos="0">
                    <a:srgbClr val="FFCC00"/>
                  </a:gs>
                  <a:gs pos="100000">
                    <a:srgbClr val="FF9933"/>
                  </a:gs>
                </a:gsLst>
                <a:path path="rect">
                  <a:fillToRect l="50000" t="50000" r="50000" b="50000"/>
                </a:path>
              </a:gradFill>
              <a:effectLst>
                <a:outerShdw dist="35921" dir="2700000" algn="ctr" rotWithShape="0">
                  <a:srgbClr val="C0C0C0"/>
                </a:outerShdw>
              </a:effectLst>
              <a:latin typeface="High Tower Text"/>
            </a:endParaRPr>
          </a:p>
        </p:txBody>
      </p:sp>
      <p:sp>
        <p:nvSpPr>
          <p:cNvPr id="90114" name="WordArt 2"/>
          <p:cNvSpPr>
            <a:spLocks noChangeArrowheads="1" noChangeShapeType="1" noTextEdit="1"/>
          </p:cNvSpPr>
          <p:nvPr/>
        </p:nvSpPr>
        <p:spPr bwMode="auto">
          <a:xfrm>
            <a:off x="6929454" y="357166"/>
            <a:ext cx="712787" cy="174625"/>
          </a:xfrm>
          <a:prstGeom prst="rect">
            <a:avLst/>
          </a:prstGeom>
        </p:spPr>
        <p:txBody>
          <a:bodyPr wrap="none" fromWordArt="1">
            <a:prstTxWarp prst="textArchUp">
              <a:avLst>
                <a:gd name="adj" fmla="val 10800000"/>
              </a:avLst>
            </a:prstTxWarp>
          </a:bodyPr>
          <a:lstStyle/>
          <a:p>
            <a:pPr algn="ctr" rtl="0"/>
            <a:r>
              <a:rPr lang="es-EC" sz="3600" kern="10" spc="0" dirty="0" smtClean="0">
                <a:ln w="9525">
                  <a:solidFill>
                    <a:srgbClr val="000000"/>
                  </a:solidFill>
                  <a:round/>
                  <a:headEnd/>
                  <a:tailEnd/>
                </a:ln>
                <a:solidFill>
                  <a:srgbClr val="000000"/>
                </a:solidFill>
                <a:effectLst/>
                <a:latin typeface="SimSun"/>
                <a:ea typeface="SimSun"/>
              </a:rPr>
              <a:t>Proyecto</a:t>
            </a:r>
            <a:endParaRPr lang="es-EC" sz="3600" kern="10" spc="0" dirty="0">
              <a:ln w="9525">
                <a:solidFill>
                  <a:srgbClr val="000000"/>
                </a:solidFill>
                <a:round/>
                <a:headEnd/>
                <a:tailEnd/>
              </a:ln>
              <a:solidFill>
                <a:srgbClr val="000000"/>
              </a:solidFill>
              <a:effectLst/>
              <a:latin typeface="SimSun"/>
              <a:ea typeface="SimSun"/>
            </a:endParaRPr>
          </a:p>
        </p:txBody>
      </p:sp>
      <p:sp>
        <p:nvSpPr>
          <p:cNvPr id="7" name="6 Rectángulo"/>
          <p:cNvSpPr/>
          <p:nvPr/>
        </p:nvSpPr>
        <p:spPr>
          <a:xfrm>
            <a:off x="571472" y="2000240"/>
            <a:ext cx="8215370" cy="3416320"/>
          </a:xfrm>
          <a:prstGeom prst="rect">
            <a:avLst/>
          </a:prstGeom>
        </p:spPr>
        <p:txBody>
          <a:bodyPr wrap="square">
            <a:spAutoFit/>
          </a:bodyPr>
          <a:lstStyle/>
          <a:p>
            <a:pPr algn="ctr">
              <a:lnSpc>
                <a:spcPct val="150000"/>
              </a:lnSpc>
              <a:spcAft>
                <a:spcPts val="0"/>
              </a:spcAft>
            </a:pPr>
            <a:r>
              <a:rPr lang="es-ES_tradnl" sz="2000" b="1" dirty="0" smtClean="0">
                <a:latin typeface="Arial"/>
                <a:ea typeface="Times New Roman"/>
              </a:rPr>
              <a:t>EMPRESA ELÉCTRICA MANABÍ</a:t>
            </a:r>
            <a:endParaRPr lang="es-EC" sz="1200" dirty="0" smtClean="0">
              <a:latin typeface="Times New Roman"/>
              <a:ea typeface="Times New Roman"/>
            </a:endParaRPr>
          </a:p>
          <a:p>
            <a:pPr algn="ctr">
              <a:lnSpc>
                <a:spcPct val="150000"/>
              </a:lnSpc>
              <a:spcAft>
                <a:spcPts val="0"/>
              </a:spcAft>
            </a:pPr>
            <a:r>
              <a:rPr lang="es-ES_tradnl" sz="1600" dirty="0" smtClean="0">
                <a:latin typeface="Arial"/>
                <a:ea typeface="Times New Roman"/>
              </a:rPr>
              <a:t> </a:t>
            </a:r>
            <a:endParaRPr lang="es-EC" sz="1200" dirty="0" smtClean="0">
              <a:latin typeface="Times New Roman"/>
              <a:ea typeface="Times New Roman"/>
            </a:endParaRPr>
          </a:p>
          <a:p>
            <a:pPr algn="ctr">
              <a:lnSpc>
                <a:spcPct val="150000"/>
              </a:lnSpc>
              <a:spcAft>
                <a:spcPts val="0"/>
              </a:spcAft>
            </a:pPr>
            <a:r>
              <a:rPr lang="es-ES_tradnl" sz="1600" b="1" dirty="0" smtClean="0">
                <a:latin typeface="Arial"/>
                <a:ea typeface="Times New Roman"/>
              </a:rPr>
              <a:t>PLAN  DE  REDUCCIÓN  DE  PÉRDIDAS COMERCIALES  DE ENERGÍA</a:t>
            </a:r>
            <a:endParaRPr lang="es-EC" sz="1200" dirty="0" smtClean="0">
              <a:latin typeface="Times New Roman"/>
              <a:ea typeface="Times New Roman"/>
            </a:endParaRPr>
          </a:p>
          <a:p>
            <a:pPr algn="ctr">
              <a:lnSpc>
                <a:spcPct val="150000"/>
              </a:lnSpc>
              <a:spcAft>
                <a:spcPts val="0"/>
              </a:spcAft>
            </a:pPr>
            <a:r>
              <a:rPr lang="es-ES_tradnl" sz="1600" dirty="0" smtClean="0">
                <a:latin typeface="Arial"/>
                <a:ea typeface="Times New Roman"/>
              </a:rPr>
              <a:t> </a:t>
            </a:r>
            <a:endParaRPr lang="es-EC" sz="1200" dirty="0" smtClean="0">
              <a:latin typeface="Times New Roman"/>
              <a:ea typeface="Times New Roman"/>
            </a:endParaRPr>
          </a:p>
          <a:p>
            <a:pPr algn="ctr">
              <a:lnSpc>
                <a:spcPct val="150000"/>
              </a:lnSpc>
              <a:spcAft>
                <a:spcPts val="0"/>
              </a:spcAft>
            </a:pPr>
            <a:r>
              <a:rPr lang="es-ES_tradnl" sz="1600" b="1" dirty="0" smtClean="0">
                <a:latin typeface="Arial"/>
                <a:ea typeface="Times New Roman"/>
              </a:rPr>
              <a:t>AÑO 2007</a:t>
            </a:r>
            <a:endParaRPr lang="es-EC" sz="1200" dirty="0" smtClean="0">
              <a:latin typeface="Times New Roman"/>
              <a:ea typeface="Times New Roman"/>
            </a:endParaRPr>
          </a:p>
          <a:p>
            <a:pPr algn="ctr">
              <a:lnSpc>
                <a:spcPct val="150000"/>
              </a:lnSpc>
              <a:spcAft>
                <a:spcPts val="0"/>
              </a:spcAft>
            </a:pPr>
            <a:r>
              <a:rPr lang="es-ES_tradnl" sz="1600" b="1" dirty="0" smtClean="0">
                <a:latin typeface="Arial"/>
                <a:ea typeface="Times New Roman"/>
              </a:rPr>
              <a:t> </a:t>
            </a:r>
            <a:endParaRPr lang="es-EC" sz="1200" dirty="0" smtClean="0">
              <a:latin typeface="Times New Roman"/>
              <a:ea typeface="Times New Roman"/>
            </a:endParaRPr>
          </a:p>
          <a:p>
            <a:pPr algn="ctr">
              <a:lnSpc>
                <a:spcPct val="150000"/>
              </a:lnSpc>
              <a:spcAft>
                <a:spcPts val="0"/>
              </a:spcAft>
            </a:pPr>
            <a:r>
              <a:rPr lang="es-ES_tradnl" sz="1600" b="1" dirty="0" smtClean="0">
                <a:latin typeface="Arial"/>
                <a:ea typeface="Times New Roman"/>
              </a:rPr>
              <a:t>NORMALIZACIÓN A ABONADOS SECTOR RESIDENCIAL Y COMERCIAL CLASE MEDIA - ALTA</a:t>
            </a:r>
            <a:endParaRPr lang="es-EC" sz="1200" dirty="0" smtClean="0">
              <a:latin typeface="Times New Roman"/>
              <a:ea typeface="Times New Roman"/>
            </a:endParaRPr>
          </a:p>
          <a:p>
            <a:pPr algn="ctr">
              <a:lnSpc>
                <a:spcPct val="150000"/>
              </a:lnSpc>
              <a:spcAft>
                <a:spcPts val="0"/>
              </a:spcAft>
            </a:pPr>
            <a:r>
              <a:rPr lang="es-ES_tradnl" sz="1200" dirty="0" smtClean="0">
                <a:latin typeface="Arial"/>
                <a:ea typeface="Times New Roman"/>
              </a:rPr>
              <a:t> </a:t>
            </a:r>
            <a:endParaRPr lang="es-EC" sz="1200" dirty="0" smtClean="0">
              <a:latin typeface="Times New Roman"/>
              <a:ea typeface="Times New Roman"/>
            </a:endParaRPr>
          </a:p>
        </p:txBody>
      </p:sp>
      <p:sp>
        <p:nvSpPr>
          <p:cNvPr id="90115" name="Rectangle 3"/>
          <p:cNvSpPr>
            <a:spLocks noChangeArrowheads="1"/>
          </p:cNvSpPr>
          <p:nvPr/>
        </p:nvSpPr>
        <p:spPr bwMode="auto">
          <a:xfrm>
            <a:off x="2428860" y="5357826"/>
            <a:ext cx="3849688" cy="1290637"/>
          </a:xfrm>
          <a:prstGeom prst="rect">
            <a:avLst/>
          </a:prstGeom>
          <a:solidFill>
            <a:srgbClr val="FFFFFF"/>
          </a:solidFill>
          <a:ln w="9525">
            <a:solidFill>
              <a:srgbClr val="003366"/>
            </a:solidFill>
            <a:miter lim="800000"/>
            <a:headEnd/>
            <a:tailEnd/>
          </a:ln>
          <a:effectLst>
            <a:prstShdw prst="shdw13" dist="53882" dir="13500000">
              <a:srgbClr val="666699"/>
            </a:prstShdw>
          </a:effectLst>
        </p:spPr>
        <p:txBody>
          <a:bodyPr vert="horz" wrap="square" lIns="91440" tIns="45720" rIns="91440" bIns="45720" numCol="1" anchor="t" anchorCtr="0" compatLnSpc="1">
            <a:prstTxWarp prst="textNoShape">
              <a:avLst/>
            </a:prstTxWarp>
          </a:bodyPr>
          <a:lstStyle/>
          <a:p>
            <a:endParaRPr lang="es-EC"/>
          </a:p>
        </p:txBody>
      </p:sp>
      <p:sp>
        <p:nvSpPr>
          <p:cNvPr id="90116" name="Rectangle 4"/>
          <p:cNvSpPr>
            <a:spLocks noChangeArrowheads="1"/>
          </p:cNvSpPr>
          <p:nvPr/>
        </p:nvSpPr>
        <p:spPr bwMode="auto">
          <a:xfrm>
            <a:off x="2643174" y="5572140"/>
            <a:ext cx="3429024"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PREPARADO POR:</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SUPERINTENDENCIAS DE</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PÉRDIDAS DE ENERGÍA Y AGENCIAS</a:t>
            </a:r>
            <a:endPar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FEBRERO DEL 2006</a:t>
            </a:r>
            <a:r>
              <a:rPr kumimoji="0" lang="es-EC" sz="900" b="0" i="0" u="none" strike="noStrike" cap="none" normalizeH="0" baseline="0" dirty="0" smtClean="0">
                <a:ln>
                  <a:noFill/>
                </a:ln>
                <a:solidFill>
                  <a:schemeClr val="tx1"/>
                </a:solidFill>
                <a:effectLst/>
                <a:latin typeface="Arial" pitchFamily="34"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214313"/>
            <a:ext cx="7286625" cy="6286500"/>
          </a:xfrm>
        </p:spPr>
        <p:txBody>
          <a:bodyPr>
            <a:normAutofit fontScale="77500" lnSpcReduction="20000"/>
          </a:bodyPr>
          <a:lstStyle/>
          <a:p>
            <a:pPr lvl="0" algn="just">
              <a:buNone/>
            </a:pPr>
            <a:r>
              <a:rPr lang="es-EC" b="1" dirty="0" smtClean="0">
                <a:solidFill>
                  <a:schemeClr val="accent1">
                    <a:lumMod val="75000"/>
                  </a:schemeClr>
                </a:solidFill>
              </a:rPr>
              <a:t>OBJETIVOS</a:t>
            </a:r>
          </a:p>
          <a:p>
            <a:pPr lvl="0" algn="just">
              <a:buNone/>
            </a:pPr>
            <a:endParaRPr lang="es-EC" dirty="0" smtClean="0"/>
          </a:p>
          <a:p>
            <a:pPr algn="just"/>
            <a:r>
              <a:rPr lang="es-ES" b="1" u="sng" dirty="0" smtClean="0"/>
              <a:t>OBJETIVOS PRIMARIOS</a:t>
            </a:r>
            <a:endParaRPr lang="es-EC" sz="3600" b="1" u="sng" dirty="0" smtClean="0"/>
          </a:p>
          <a:p>
            <a:pPr lvl="1" algn="just"/>
            <a:r>
              <a:rPr lang="es-ES" dirty="0" smtClean="0">
                <a:solidFill>
                  <a:schemeClr val="tx1"/>
                </a:solidFill>
              </a:rPr>
              <a:t>Control y revisión de los abonados del sector residencial y comercial, clase Media-Alta en un</a:t>
            </a:r>
            <a:r>
              <a:rPr lang="es-EC" sz="4400" dirty="0" smtClean="0">
                <a:solidFill>
                  <a:schemeClr val="tx1"/>
                </a:solidFill>
              </a:rPr>
              <a:t> </a:t>
            </a:r>
            <a:r>
              <a:rPr lang="es-ES" dirty="0" smtClean="0">
                <a:solidFill>
                  <a:schemeClr val="tx1"/>
                </a:solidFill>
              </a:rPr>
              <a:t>número estimado de 30.000 clientes.</a:t>
            </a:r>
            <a:endParaRPr lang="es-EC" sz="4800" dirty="0" smtClean="0">
              <a:solidFill>
                <a:schemeClr val="tx1"/>
              </a:solidFill>
            </a:endParaRPr>
          </a:p>
          <a:p>
            <a:pPr algn="just">
              <a:buNone/>
            </a:pPr>
            <a:r>
              <a:rPr lang="es-EC" b="1" i="1" dirty="0" smtClean="0"/>
              <a:t> </a:t>
            </a:r>
            <a:endParaRPr lang="es-EC" sz="4400" dirty="0" smtClean="0"/>
          </a:p>
          <a:p>
            <a:pPr algn="just"/>
            <a:r>
              <a:rPr lang="es-ES" b="1" u="sng" dirty="0" smtClean="0"/>
              <a:t>OBJETIVOS SECUNDARIOS</a:t>
            </a:r>
            <a:endParaRPr lang="es-EC" sz="3600" b="1" u="sng" dirty="0" smtClean="0"/>
          </a:p>
          <a:p>
            <a:pPr algn="just">
              <a:buNone/>
            </a:pPr>
            <a:r>
              <a:rPr lang="es-EC" dirty="0" smtClean="0"/>
              <a:t> </a:t>
            </a:r>
            <a:endParaRPr lang="es-EC" sz="4400" dirty="0" smtClean="0"/>
          </a:p>
          <a:p>
            <a:pPr lvl="1" algn="just"/>
            <a:r>
              <a:rPr lang="es-ES" dirty="0" smtClean="0">
                <a:solidFill>
                  <a:schemeClr val="tx1"/>
                </a:solidFill>
              </a:rPr>
              <a:t>Detectar hurtos de energía en las acometidas o en los medidores de energía.</a:t>
            </a:r>
            <a:endParaRPr lang="es-EC" sz="4400" dirty="0" smtClean="0">
              <a:solidFill>
                <a:schemeClr val="tx1"/>
              </a:solidFill>
            </a:endParaRPr>
          </a:p>
          <a:p>
            <a:pPr lvl="1" algn="just"/>
            <a:r>
              <a:rPr lang="es-ES" dirty="0" smtClean="0">
                <a:solidFill>
                  <a:schemeClr val="tx1"/>
                </a:solidFill>
              </a:rPr>
              <a:t>Liquidación de la energía no  facturada a los abonados infractores de acuerdo a lo estipulado en el manual de sanciones y contravenciones.	</a:t>
            </a:r>
            <a:endParaRPr lang="es-EC" sz="4400" dirty="0" smtClean="0">
              <a:solidFill>
                <a:schemeClr val="tx1"/>
              </a:solidFill>
            </a:endParaRPr>
          </a:p>
          <a:p>
            <a:pPr lvl="1" algn="just"/>
            <a:r>
              <a:rPr lang="es-ES" dirty="0" smtClean="0">
                <a:solidFill>
                  <a:schemeClr val="tx1"/>
                </a:solidFill>
              </a:rPr>
              <a:t>A través de Ingenieros específicamente contratado para el efecto se proyecta corregir alrededor de 10.000  anormalidades a  encontrar,  esto es:</a:t>
            </a:r>
            <a:r>
              <a:rPr lang="es-EC" dirty="0" smtClean="0">
                <a:solidFill>
                  <a:schemeClr val="tx1"/>
                </a:solidFill>
              </a:rPr>
              <a:t>	</a:t>
            </a:r>
            <a:endParaRPr lang="es-EC" sz="4400" dirty="0" smtClean="0">
              <a:solidFill>
                <a:schemeClr val="tx1"/>
              </a:solidFill>
            </a:endParaRPr>
          </a:p>
          <a:p>
            <a:pPr lvl="0" algn="just">
              <a:buNone/>
            </a:pPr>
            <a:r>
              <a:rPr lang="es-EC" dirty="0" smtClean="0"/>
              <a:t>                  </a:t>
            </a:r>
            <a:r>
              <a:rPr lang="es-EC" dirty="0" smtClean="0">
                <a:solidFill>
                  <a:schemeClr val="accent1">
                    <a:lumMod val="75000"/>
                  </a:schemeClr>
                </a:solidFill>
              </a:rPr>
              <a:t>Instalar reubicar  o cambiar  medidor.</a:t>
            </a:r>
            <a:endParaRPr lang="es-EC" sz="4400" dirty="0" smtClean="0">
              <a:solidFill>
                <a:schemeClr val="accent1">
                  <a:lumMod val="75000"/>
                </a:schemeClr>
              </a:solidFill>
            </a:endParaRPr>
          </a:p>
          <a:p>
            <a:pPr lvl="0" algn="just">
              <a:buNone/>
            </a:pPr>
            <a:r>
              <a:rPr lang="es-EC" dirty="0" smtClean="0">
                <a:solidFill>
                  <a:schemeClr val="accent1">
                    <a:lumMod val="75000"/>
                  </a:schemeClr>
                </a:solidFill>
              </a:rPr>
              <a:t>                  Instalar reubicar  o cambiar la acometida.</a:t>
            </a:r>
            <a:endParaRPr lang="es-EC" sz="4400" dirty="0" smtClean="0">
              <a:solidFill>
                <a:schemeClr val="accent1">
                  <a:lumMod val="75000"/>
                </a:schemeClr>
              </a:solidFill>
            </a:endParaRPr>
          </a:p>
          <a:p>
            <a:pPr lvl="0" algn="just">
              <a:buNone/>
            </a:pPr>
            <a:r>
              <a:rPr lang="es-EC" b="1" dirty="0" smtClean="0">
                <a:solidFill>
                  <a:schemeClr val="accent1">
                    <a:lumMod val="75000"/>
                  </a:schemeClr>
                </a:solidFill>
              </a:rPr>
              <a:t>META </a:t>
            </a:r>
            <a:endParaRPr lang="es-EC" sz="4400" b="1" dirty="0" smtClean="0">
              <a:solidFill>
                <a:schemeClr val="accent1">
                  <a:lumMod val="75000"/>
                </a:schemeClr>
              </a:solidFill>
            </a:endParaRPr>
          </a:p>
          <a:p>
            <a:pPr lvl="0" algn="just">
              <a:buNone/>
            </a:pPr>
            <a:r>
              <a:rPr lang="es-EC" sz="4400" dirty="0" smtClean="0"/>
              <a:t>     -</a:t>
            </a:r>
            <a:r>
              <a:rPr lang="es-EC" dirty="0" smtClean="0"/>
              <a:t>Reducir las pérdidas de energía del 1,31%.</a:t>
            </a:r>
            <a:endParaRPr lang="es-EC" sz="4400" dirty="0" smtClean="0"/>
          </a:p>
          <a:p>
            <a:pPr algn="just"/>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857364"/>
            <a:ext cx="8001024" cy="3571900"/>
          </a:xfrm>
        </p:spPr>
        <p:txBody>
          <a:bodyPr>
            <a:normAutofit lnSpcReduction="10000"/>
          </a:bodyPr>
          <a:lstStyle/>
          <a:p>
            <a:r>
              <a:rPr lang="es-EC" dirty="0" smtClean="0"/>
              <a:t>GENERAL : SUPERINTENDENCIA COMERCIAL</a:t>
            </a:r>
          </a:p>
          <a:p>
            <a:pPr>
              <a:buNone/>
            </a:pPr>
            <a:endParaRPr lang="es-EC" dirty="0" smtClean="0"/>
          </a:p>
          <a:p>
            <a:r>
              <a:rPr lang="es-EC" dirty="0" smtClean="0"/>
              <a:t>MANTA : SUPERINTENCIA COMERCIAL</a:t>
            </a:r>
          </a:p>
          <a:p>
            <a:pPr>
              <a:buNone/>
            </a:pPr>
            <a:endParaRPr lang="es-EC" dirty="0" smtClean="0"/>
          </a:p>
          <a:p>
            <a:r>
              <a:rPr lang="es-EC" dirty="0" smtClean="0"/>
              <a:t>PORTOVIEJO : EMIL MENDOZA</a:t>
            </a:r>
          </a:p>
          <a:p>
            <a:pPr>
              <a:buNone/>
            </a:pPr>
            <a:endParaRPr lang="es-EC" dirty="0" smtClean="0"/>
          </a:p>
          <a:p>
            <a:r>
              <a:rPr lang="es-EC" dirty="0" smtClean="0"/>
              <a:t>AGENCIAS : SUPERINTENDENCIA DE AGENCIAS</a:t>
            </a:r>
            <a:endParaRPr lang="es-EC" dirty="0"/>
          </a:p>
        </p:txBody>
      </p:sp>
      <p:sp>
        <p:nvSpPr>
          <p:cNvPr id="2" name="1 Título"/>
          <p:cNvSpPr>
            <a:spLocks noGrp="1"/>
          </p:cNvSpPr>
          <p:nvPr>
            <p:ph type="title"/>
          </p:nvPr>
        </p:nvSpPr>
        <p:spPr>
          <a:xfrm>
            <a:off x="714348" y="642918"/>
            <a:ext cx="6715172" cy="714372"/>
          </a:xfrm>
        </p:spPr>
        <p:txBody>
          <a:bodyPr>
            <a:normAutofit fontScale="90000"/>
          </a:bodyPr>
          <a:lstStyle/>
          <a:p>
            <a:pPr algn="ctr"/>
            <a:r>
              <a:rPr lang="es-EC" dirty="0" smtClean="0"/>
              <a:t>RESPONSABLES</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6829444" cy="820122"/>
          </a:xfrm>
        </p:spPr>
        <p:txBody>
          <a:bodyPr>
            <a:normAutofit fontScale="90000"/>
          </a:bodyPr>
          <a:lstStyle/>
          <a:p>
            <a:pPr algn="ctr"/>
            <a:r>
              <a:rPr lang="es-EC" dirty="0" smtClean="0"/>
              <a:t>INSPECCIONES A REALIZAR</a:t>
            </a:r>
            <a:endParaRPr lang="es-EC" dirty="0"/>
          </a:p>
        </p:txBody>
      </p:sp>
      <p:graphicFrame>
        <p:nvGraphicFramePr>
          <p:cNvPr id="6" name="5 Tabla"/>
          <p:cNvGraphicFramePr>
            <a:graphicFrameLocks noGrp="1"/>
          </p:cNvGraphicFramePr>
          <p:nvPr/>
        </p:nvGraphicFramePr>
        <p:xfrm>
          <a:off x="1285851" y="1000108"/>
          <a:ext cx="6286544" cy="5505862"/>
        </p:xfrm>
        <a:graphic>
          <a:graphicData uri="http://schemas.openxmlformats.org/drawingml/2006/table">
            <a:tbl>
              <a:tblPr/>
              <a:tblGrid>
                <a:gridCol w="2074768"/>
                <a:gridCol w="1244860"/>
                <a:gridCol w="477196"/>
                <a:gridCol w="1244860"/>
                <a:gridCol w="1244860"/>
              </a:tblGrid>
              <a:tr h="414157">
                <a:tc>
                  <a:txBody>
                    <a:bodyPr/>
                    <a:lstStyle/>
                    <a:p>
                      <a:pPr algn="ctr">
                        <a:lnSpc>
                          <a:spcPct val="115000"/>
                        </a:lnSpc>
                        <a:spcAft>
                          <a:spcPts val="1000"/>
                        </a:spcAft>
                      </a:pPr>
                      <a:r>
                        <a:rPr lang="es-EC" sz="1400" b="1" dirty="0">
                          <a:latin typeface="Arial"/>
                          <a:ea typeface="Calibri"/>
                          <a:cs typeface="Times New Roman"/>
                        </a:rPr>
                        <a:t>AGENCIA</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1000"/>
                        </a:spcAft>
                      </a:pPr>
                      <a:r>
                        <a:rPr lang="es-EC" sz="1400" b="1">
                          <a:latin typeface="Arial"/>
                          <a:ea typeface="Calibri"/>
                          <a:cs typeface="Times New Roman"/>
                        </a:rPr>
                        <a:t>NÚM. DE USUARIO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pPr>
                      <a:endParaRPr lang="es-ES" sz="1400">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b="1">
                          <a:latin typeface="Arial"/>
                          <a:ea typeface="Calibri"/>
                          <a:cs typeface="Times New Roman"/>
                        </a:rPr>
                        <a:t>AGENCIA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1000"/>
                        </a:spcAft>
                      </a:pPr>
                      <a:r>
                        <a:rPr lang="es-EC" sz="1400" b="1">
                          <a:latin typeface="Arial"/>
                          <a:ea typeface="Calibri"/>
                          <a:cs typeface="Times New Roman"/>
                        </a:rPr>
                        <a:t>NÚM. DE USUARIO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91735">
                <a:tc>
                  <a:txBody>
                    <a:bodyPr/>
                    <a:lstStyle/>
                    <a:p>
                      <a:pPr algn="ctr">
                        <a:lnSpc>
                          <a:spcPct val="115000"/>
                        </a:lnSpc>
                        <a:spcAft>
                          <a:spcPts val="1000"/>
                        </a:spcAft>
                      </a:pPr>
                      <a:r>
                        <a:rPr lang="es-EC" sz="1400">
                          <a:latin typeface="Arial"/>
                          <a:ea typeface="Calibri"/>
                          <a:cs typeface="Times New Roman"/>
                        </a:rPr>
                        <a:t>San Vicente</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450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Chone</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3000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Paján</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450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Flavio Alfaro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500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Puerto López</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550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Crucita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550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Jipijapa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2000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Rocafuerte</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1000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Montecristi</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1000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Charapoto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450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Jaramijó</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250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Tosagua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600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7374">
                <a:tc>
                  <a:txBody>
                    <a:bodyPr/>
                    <a:lstStyle/>
                    <a:p>
                      <a:pPr algn="ctr">
                        <a:lnSpc>
                          <a:spcPct val="115000"/>
                        </a:lnSpc>
                        <a:spcAft>
                          <a:spcPts val="1000"/>
                        </a:spcAft>
                      </a:pPr>
                      <a:r>
                        <a:rPr lang="es-EC" sz="1400">
                          <a:latin typeface="Arial"/>
                          <a:ea typeface="Calibri"/>
                          <a:cs typeface="Times New Roman"/>
                        </a:rPr>
                        <a:t>24 de Mayo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dirty="0">
                          <a:latin typeface="Arial"/>
                          <a:ea typeface="Calibri"/>
                          <a:cs typeface="Times New Roman"/>
                        </a:rPr>
                        <a:t>650</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Bahía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800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Santa Ana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800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San Isidro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150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La Unión</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250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Jama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350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Junín</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550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Pedernales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600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Calceta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1200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San Plácido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150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Canuto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250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Calderón</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450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a:latin typeface="Arial"/>
                          <a:ea typeface="Calibri"/>
                          <a:cs typeface="Times New Roman"/>
                        </a:rPr>
                        <a:t>Manta</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7000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a:latin typeface="Arial"/>
                          <a:ea typeface="Calibri"/>
                          <a:cs typeface="Times New Roman"/>
                        </a:rPr>
                        <a:t>Portoviejo</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a:latin typeface="Arial"/>
                          <a:ea typeface="Calibri"/>
                          <a:cs typeface="Times New Roman"/>
                        </a:rPr>
                        <a:t>6000</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gn="ctr">
                        <a:lnSpc>
                          <a:spcPct val="115000"/>
                        </a:lnSpc>
                        <a:spcAft>
                          <a:spcPts val="1000"/>
                        </a:spcAft>
                      </a:pPr>
                      <a:r>
                        <a:rPr lang="es-EC" sz="1400" b="1">
                          <a:latin typeface="Arial"/>
                          <a:ea typeface="Calibri"/>
                          <a:cs typeface="Times New Roman"/>
                        </a:rPr>
                        <a:t>Subtotal 1</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b="1">
                          <a:latin typeface="Arial"/>
                          <a:ea typeface="Calibri"/>
                          <a:cs typeface="Times New Roman"/>
                        </a:rPr>
                        <a:t>15.400</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EC" sz="1400" b="1">
                          <a:latin typeface="Arial"/>
                          <a:ea typeface="Calibri"/>
                          <a:cs typeface="Times New Roman"/>
                        </a:rPr>
                        <a:t>Subtotal 2</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C" sz="1400" b="1">
                          <a:latin typeface="Arial"/>
                          <a:ea typeface="Calibri"/>
                          <a:cs typeface="Times New Roman"/>
                        </a:rPr>
                        <a:t>14.600</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1735">
                <a:tc>
                  <a:txBody>
                    <a:bodyPr/>
                    <a:lstStyle/>
                    <a:p>
                      <a:pPr>
                        <a:lnSpc>
                          <a:spcPct val="115000"/>
                        </a:lnSpc>
                      </a:pPr>
                      <a:endParaRPr lang="es-ES"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1735">
                <a:tc>
                  <a:txBody>
                    <a:bodyPr/>
                    <a:lstStyle/>
                    <a:p>
                      <a:pPr>
                        <a:lnSpc>
                          <a:spcPct val="115000"/>
                        </a:lnSpc>
                      </a:pPr>
                      <a:endParaRPr lang="es-ES" sz="14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1000"/>
                        </a:spcAft>
                      </a:pPr>
                      <a:r>
                        <a:rPr lang="es-EC" sz="1400" b="1">
                          <a:latin typeface="Arial"/>
                          <a:ea typeface="Calibri"/>
                          <a:cs typeface="Times New Roman"/>
                        </a:rPr>
                        <a:t>TOTAL INSPECCIONES</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s-ES"/>
                    </a:p>
                  </a:txBody>
                  <a:tcPr/>
                </a:tc>
                <a:tc hMerge="1">
                  <a:txBody>
                    <a:bodyPr/>
                    <a:lstStyle/>
                    <a:p>
                      <a:endParaRPr lang="es-ES"/>
                    </a:p>
                  </a:txBody>
                  <a:tcPr/>
                </a:tc>
                <a:tc>
                  <a:txBody>
                    <a:bodyPr/>
                    <a:lstStyle/>
                    <a:p>
                      <a:pPr>
                        <a:lnSpc>
                          <a:spcPct val="115000"/>
                        </a:lnSpc>
                      </a:pPr>
                      <a:endParaRPr lang="es-ES" sz="1400">
                        <a:latin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r h="291735">
                <a:tc>
                  <a:txBody>
                    <a:bodyPr/>
                    <a:lstStyle/>
                    <a:p>
                      <a:pPr>
                        <a:lnSpc>
                          <a:spcPct val="115000"/>
                        </a:lnSpc>
                      </a:pPr>
                      <a:endParaRPr lang="es-ES" sz="14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1000"/>
                        </a:spcAft>
                      </a:pPr>
                      <a:r>
                        <a:rPr lang="es-EC" sz="1400">
                          <a:latin typeface="Arial"/>
                          <a:ea typeface="Calibri"/>
                          <a:cs typeface="Times New Roman"/>
                        </a:rPr>
                        <a:t>Subtotal 1 + 2</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s-ES"/>
                    </a:p>
                  </a:txBody>
                  <a:tcPr/>
                </a:tc>
                <a:tc>
                  <a:txBody>
                    <a:bodyPr/>
                    <a:lstStyle/>
                    <a:p>
                      <a:pPr algn="ctr">
                        <a:lnSpc>
                          <a:spcPct val="115000"/>
                        </a:lnSpc>
                        <a:spcAft>
                          <a:spcPts val="1000"/>
                        </a:spcAft>
                      </a:pPr>
                      <a:r>
                        <a:rPr lang="es-EC" sz="1400">
                          <a:latin typeface="Arial"/>
                          <a:ea typeface="Calibri"/>
                          <a:cs typeface="Times New Roman"/>
                        </a:rPr>
                        <a:t>30.000</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pPr>
                      <a:endParaRPr lang="es-ES" sz="1400" dirty="0">
                        <a:latin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56792"/>
            <a:ext cx="7239000" cy="4846320"/>
          </a:xfrm>
        </p:spPr>
        <p:txBody>
          <a:bodyPr>
            <a:normAutofit fontScale="92500" lnSpcReduction="10000"/>
          </a:bodyPr>
          <a:lstStyle/>
          <a:p>
            <a:pPr algn="just"/>
            <a:r>
              <a:rPr lang="es-ES" b="1" dirty="0" smtClean="0"/>
              <a:t>LOCALES O VIVIENDAS SIN MEDIDOR</a:t>
            </a:r>
          </a:p>
          <a:p>
            <a:pPr algn="just">
              <a:buNone/>
            </a:pPr>
            <a:endParaRPr lang="es-ES" b="1" dirty="0" smtClean="0"/>
          </a:p>
          <a:p>
            <a:pPr algn="just"/>
            <a:r>
              <a:rPr lang="es-ES" b="1" dirty="0" smtClean="0"/>
              <a:t>MEDIDORES SIN SELLOS, ACOMETIDAS EMPOTRADAS Y CONSUMOS BAJOS</a:t>
            </a:r>
          </a:p>
          <a:p>
            <a:pPr algn="just">
              <a:buNone/>
            </a:pPr>
            <a:endParaRPr lang="es-EC" dirty="0" smtClean="0"/>
          </a:p>
          <a:p>
            <a:pPr algn="just"/>
            <a:r>
              <a:rPr lang="es-ES" b="1" dirty="0" smtClean="0"/>
              <a:t>MEDIDORES SIN CAJA ANTIHURTO y SIN SELLOS</a:t>
            </a:r>
          </a:p>
          <a:p>
            <a:pPr algn="just">
              <a:buNone/>
            </a:pPr>
            <a:endParaRPr lang="es-EC" dirty="0" smtClean="0"/>
          </a:p>
          <a:p>
            <a:pPr algn="just"/>
            <a:r>
              <a:rPr lang="es-ES" b="1" dirty="0" smtClean="0"/>
              <a:t>MEDIDORES INSTALADOS NO REGISTRADOS EN EL SISTEMA</a:t>
            </a:r>
          </a:p>
          <a:p>
            <a:pPr algn="just">
              <a:buNone/>
            </a:pPr>
            <a:endParaRPr lang="es-EC" dirty="0" smtClean="0"/>
          </a:p>
          <a:p>
            <a:pPr algn="just"/>
            <a:r>
              <a:rPr lang="es-ES" b="1" dirty="0" smtClean="0"/>
              <a:t>ACOMETIDAS PICADAS</a:t>
            </a:r>
            <a:endParaRPr lang="es-EC" dirty="0" smtClean="0"/>
          </a:p>
          <a:p>
            <a:pPr algn="just"/>
            <a:endParaRPr lang="es-EC" dirty="0"/>
          </a:p>
        </p:txBody>
      </p:sp>
      <p:sp>
        <p:nvSpPr>
          <p:cNvPr id="2" name="1 Título"/>
          <p:cNvSpPr>
            <a:spLocks noGrp="1"/>
          </p:cNvSpPr>
          <p:nvPr>
            <p:ph type="title"/>
          </p:nvPr>
        </p:nvSpPr>
        <p:spPr>
          <a:xfrm>
            <a:off x="467544" y="476672"/>
            <a:ext cx="7043758" cy="822944"/>
          </a:xfrm>
        </p:spPr>
        <p:txBody>
          <a:bodyPr>
            <a:normAutofit fontScale="90000"/>
          </a:bodyPr>
          <a:lstStyle/>
          <a:p>
            <a:pPr algn="ctr"/>
            <a:r>
              <a:rPr lang="es-ES" b="1" i="1" dirty="0" smtClean="0"/>
              <a:t>INSPECCIONES DE CAMPO</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928802"/>
            <a:ext cx="7572428" cy="3429024"/>
          </a:xfrm>
        </p:spPr>
        <p:txBody>
          <a:bodyPr>
            <a:normAutofit/>
          </a:bodyPr>
          <a:lstStyle/>
          <a:p>
            <a:pPr lvl="0" algn="just"/>
            <a:r>
              <a:rPr lang="es-EC" dirty="0" smtClean="0"/>
              <a:t>Reglamento de contrato de concesión de servicios.</a:t>
            </a:r>
          </a:p>
          <a:p>
            <a:pPr lvl="0" algn="just">
              <a:buNone/>
            </a:pPr>
            <a:endParaRPr lang="es-EC" dirty="0" smtClean="0"/>
          </a:p>
          <a:p>
            <a:pPr lvl="0" algn="just"/>
            <a:r>
              <a:rPr lang="es-EC" dirty="0" smtClean="0"/>
              <a:t>Reglamento de sanción y contravenciones de Emelmanabi.</a:t>
            </a:r>
          </a:p>
          <a:p>
            <a:pPr lvl="0" algn="just">
              <a:buNone/>
            </a:pPr>
            <a:endParaRPr lang="es-EC" dirty="0" smtClean="0"/>
          </a:p>
          <a:p>
            <a:pPr lvl="0" algn="just"/>
            <a:r>
              <a:rPr lang="es-EC" dirty="0" smtClean="0"/>
              <a:t>Ley de Régimen del Sector Eléctrico.</a:t>
            </a:r>
          </a:p>
          <a:p>
            <a:pPr algn="just"/>
            <a:endParaRPr lang="es-EC" dirty="0"/>
          </a:p>
        </p:txBody>
      </p:sp>
      <p:sp>
        <p:nvSpPr>
          <p:cNvPr id="2" name="1 Título"/>
          <p:cNvSpPr>
            <a:spLocks noGrp="1"/>
          </p:cNvSpPr>
          <p:nvPr>
            <p:ph type="title"/>
          </p:nvPr>
        </p:nvSpPr>
        <p:spPr>
          <a:xfrm>
            <a:off x="642910" y="642918"/>
            <a:ext cx="8043890" cy="571504"/>
          </a:xfrm>
        </p:spPr>
        <p:txBody>
          <a:bodyPr>
            <a:normAutofit fontScale="90000"/>
          </a:bodyPr>
          <a:lstStyle/>
          <a:p>
            <a:pPr algn="ctr"/>
            <a:r>
              <a:rPr lang="es-EC" b="1" i="1" dirty="0" smtClean="0"/>
              <a:t>MARCO LEGAL E INSTITUCIONAL</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7472386" cy="5786478"/>
          </a:xfrm>
        </p:spPr>
        <p:txBody>
          <a:bodyPr>
            <a:normAutofit/>
          </a:bodyPr>
          <a:lstStyle/>
          <a:p>
            <a:r>
              <a:rPr lang="es-EC" sz="1600" b="1" dirty="0" smtClean="0"/>
              <a:t>COSTO DE OPERACIÓN:</a:t>
            </a:r>
          </a:p>
          <a:p>
            <a:endParaRPr lang="es-EC" sz="1600" b="1" dirty="0" smtClean="0"/>
          </a:p>
          <a:p>
            <a:pPr>
              <a:buNone/>
            </a:pPr>
            <a:r>
              <a:rPr lang="es-EC" sz="1200" b="1" dirty="0" smtClean="0"/>
              <a:t>           RECURSO HUMANO Y CONTRATACION DE NORMALIZACIONES                US.       520.800</a:t>
            </a:r>
          </a:p>
          <a:p>
            <a:pPr>
              <a:buNone/>
            </a:pPr>
            <a:r>
              <a:rPr lang="es-EC" sz="1200" b="1" dirty="0" smtClean="0"/>
              <a:t>           MATERIALES Y EQUIPOS DE CAMPO COMPRAS </a:t>
            </a:r>
            <a:r>
              <a:rPr lang="es-EC" sz="1200" b="1" i="1" dirty="0" smtClean="0"/>
              <a:t>EMELMANABI                   </a:t>
            </a:r>
            <a:r>
              <a:rPr lang="es-EC" sz="1200" b="1" dirty="0" smtClean="0"/>
              <a:t> US.   1 .777.800</a:t>
            </a:r>
          </a:p>
          <a:p>
            <a:pPr>
              <a:buNone/>
            </a:pPr>
            <a:r>
              <a:rPr lang="es-EC" sz="1200" b="1" dirty="0" smtClean="0"/>
              <a:t>           MATERIALES Y  EQUIPOS DE OFICINA COMPRAS EMELMANABI      </a:t>
            </a:r>
            <a:r>
              <a:rPr lang="es-EC" sz="1200" b="1" i="1" dirty="0" smtClean="0"/>
              <a:t>           </a:t>
            </a:r>
            <a:r>
              <a:rPr lang="es-EC" sz="1200" b="1" dirty="0" smtClean="0"/>
              <a:t> US.           3.809</a:t>
            </a:r>
          </a:p>
          <a:p>
            <a:pPr>
              <a:buNone/>
            </a:pPr>
            <a:r>
              <a:rPr lang="es-EC" sz="1200" b="1" dirty="0" smtClean="0"/>
              <a:t>           TOTAL GENERAL                                                                                      US.     2.302.409</a:t>
            </a:r>
          </a:p>
          <a:p>
            <a:pPr>
              <a:buNone/>
            </a:pPr>
            <a:endParaRPr lang="es-EC" sz="1200" b="1" dirty="0" smtClean="0"/>
          </a:p>
          <a:p>
            <a:r>
              <a:rPr lang="es-EC" sz="1500" b="1" dirty="0" smtClean="0"/>
              <a:t> PARAMETROS PARA  ANALISIS FINANCIERO</a:t>
            </a:r>
          </a:p>
          <a:p>
            <a:pPr>
              <a:buNone/>
            </a:pPr>
            <a:endParaRPr lang="es-EC" sz="1600" dirty="0" smtClean="0"/>
          </a:p>
          <a:p>
            <a:pPr>
              <a:buNone/>
            </a:pPr>
            <a:endParaRPr lang="es-EC" sz="1500" dirty="0" smtClean="0"/>
          </a:p>
          <a:p>
            <a:pPr>
              <a:buNone/>
            </a:pPr>
            <a:endParaRPr lang="es-EC" sz="1400" dirty="0"/>
          </a:p>
        </p:txBody>
      </p:sp>
      <p:sp>
        <p:nvSpPr>
          <p:cNvPr id="2" name="1 Título"/>
          <p:cNvSpPr>
            <a:spLocks noGrp="1"/>
          </p:cNvSpPr>
          <p:nvPr>
            <p:ph type="title"/>
          </p:nvPr>
        </p:nvSpPr>
        <p:spPr>
          <a:xfrm>
            <a:off x="323528" y="404664"/>
            <a:ext cx="8229600" cy="571480"/>
          </a:xfrm>
        </p:spPr>
        <p:txBody>
          <a:bodyPr>
            <a:normAutofit fontScale="90000"/>
          </a:bodyPr>
          <a:lstStyle/>
          <a:p>
            <a:pPr lvl="0" algn="ctr"/>
            <a:r>
              <a:rPr lang="es-EC" b="1" dirty="0" smtClean="0"/>
              <a:t>ANÁLISIS FINANCIERO</a:t>
            </a:r>
            <a:r>
              <a:rPr lang="es-EC" dirty="0" smtClean="0"/>
              <a:t/>
            </a:r>
            <a:br>
              <a:rPr lang="es-EC" dirty="0" smtClean="0"/>
            </a:b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xmlns="" val="931791856"/>
              </p:ext>
            </p:extLst>
          </p:nvPr>
        </p:nvGraphicFramePr>
        <p:xfrm>
          <a:off x="971600" y="2852936"/>
          <a:ext cx="6643733" cy="3955438"/>
        </p:xfrm>
        <a:graphic>
          <a:graphicData uri="http://schemas.openxmlformats.org/drawingml/2006/table">
            <a:tbl>
              <a:tblPr/>
              <a:tblGrid>
                <a:gridCol w="704350"/>
                <a:gridCol w="2284378"/>
                <a:gridCol w="1142189"/>
                <a:gridCol w="1142189"/>
                <a:gridCol w="1370627"/>
              </a:tblGrid>
              <a:tr h="344411">
                <a:tc>
                  <a:txBody>
                    <a:bodyPr/>
                    <a:lstStyle/>
                    <a:p>
                      <a:pPr algn="ctr">
                        <a:lnSpc>
                          <a:spcPct val="150000"/>
                        </a:lnSpc>
                        <a:spcAft>
                          <a:spcPts val="0"/>
                        </a:spcAft>
                      </a:pPr>
                      <a:r>
                        <a:rPr lang="es-EC" sz="1050" dirty="0">
                          <a:latin typeface="Calibri"/>
                          <a:ea typeface="Times New Roman"/>
                          <a:cs typeface="Times New Roman"/>
                        </a:rPr>
                        <a:t>ITEM</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b="1">
                          <a:latin typeface="Arial"/>
                          <a:ea typeface="Times New Roman"/>
                          <a:cs typeface="Times New Roman"/>
                        </a:rPr>
                        <a:t>CRITERIOS EMELMANABÍ</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b="1" dirty="0">
                          <a:latin typeface="Arial"/>
                          <a:ea typeface="Times New Roman"/>
                          <a:cs typeface="Times New Roman"/>
                        </a:rPr>
                        <a:t> </a:t>
                      </a:r>
                      <a:endParaRPr lang="es-ES" sz="105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b="1">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50000"/>
                        </a:lnSpc>
                        <a:spcAft>
                          <a:spcPts val="0"/>
                        </a:spcAft>
                      </a:pPr>
                      <a:r>
                        <a:rPr lang="es-EC" sz="1050" b="1">
                          <a:latin typeface="Arial"/>
                          <a:ea typeface="Times New Roman"/>
                          <a:cs typeface="Times New Roman"/>
                        </a:rPr>
                        <a:t>VALOR</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344411">
                <a:tc>
                  <a:txBody>
                    <a:bodyPr/>
                    <a:lstStyle/>
                    <a:p>
                      <a:pPr algn="ctr">
                        <a:lnSpc>
                          <a:spcPct val="150000"/>
                        </a:lnSpc>
                        <a:spcAft>
                          <a:spcPts val="0"/>
                        </a:spcAft>
                      </a:pPr>
                      <a:r>
                        <a:rPr lang="es-EC" sz="1050">
                          <a:latin typeface="Calibri"/>
                          <a:ea typeface="Times New Roman"/>
                          <a:cs typeface="Times New Roman"/>
                        </a:rPr>
                        <a:t>A</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b="1" dirty="0">
                          <a:latin typeface="Arial"/>
                          <a:ea typeface="Times New Roman"/>
                          <a:cs typeface="Times New Roman"/>
                        </a:rPr>
                        <a:t>Abonados a Inspeccionar</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b="1" dirty="0">
                          <a:latin typeface="Arial"/>
                          <a:ea typeface="Times New Roman"/>
                          <a:cs typeface="Times New Roman"/>
                        </a:rPr>
                        <a:t> </a:t>
                      </a:r>
                      <a:endParaRPr lang="es-ES" sz="105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050" b="1">
                          <a:latin typeface="Arial"/>
                          <a:ea typeface="Times New Roman"/>
                          <a:cs typeface="Times New Roman"/>
                        </a:rPr>
                        <a:t>30.000</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B</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2">
                  <a:txBody>
                    <a:bodyPr/>
                    <a:lstStyle/>
                    <a:p>
                      <a:pPr>
                        <a:lnSpc>
                          <a:spcPct val="150000"/>
                        </a:lnSpc>
                        <a:spcAft>
                          <a:spcPts val="0"/>
                        </a:spcAft>
                      </a:pPr>
                      <a:r>
                        <a:rPr lang="es-EC" sz="1050" dirty="0">
                          <a:latin typeface="Arial"/>
                          <a:ea typeface="Times New Roman"/>
                          <a:cs typeface="Times New Roman"/>
                        </a:rPr>
                        <a:t>% de  Abonados con hurto de energía</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a:txBody>
                    <a:bodyPr/>
                    <a:lstStyle/>
                    <a:p>
                      <a:pPr>
                        <a:lnSpc>
                          <a:spcPct val="150000"/>
                        </a:lnSpc>
                        <a:spcAft>
                          <a:spcPts val="0"/>
                        </a:spcAft>
                      </a:pPr>
                      <a:r>
                        <a:rPr lang="es-EC" sz="1050" dirty="0">
                          <a:latin typeface="Calibri"/>
                          <a:ea typeface="Times New Roman"/>
                          <a:cs typeface="Times New Roman"/>
                        </a:rPr>
                        <a:t> </a:t>
                      </a:r>
                      <a:endParaRPr lang="es-ES" sz="105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050" dirty="0">
                          <a:latin typeface="Calibri"/>
                          <a:ea typeface="Times New Roman"/>
                          <a:cs typeface="Times New Roman"/>
                        </a:rPr>
                        <a:t>30%</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C</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Energía en Kwh/mes recuperado por cada Abonado</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220</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D</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2">
                  <a:txBody>
                    <a:bodyPr/>
                    <a:lstStyle/>
                    <a:p>
                      <a:pPr>
                        <a:lnSpc>
                          <a:spcPct val="150000"/>
                        </a:lnSpc>
                        <a:spcAft>
                          <a:spcPts val="0"/>
                        </a:spcAft>
                      </a:pPr>
                      <a:r>
                        <a:rPr lang="es-EC" sz="1050" dirty="0">
                          <a:latin typeface="Arial"/>
                          <a:ea typeface="Times New Roman"/>
                          <a:cs typeface="Times New Roman"/>
                        </a:rPr>
                        <a:t>Meses promedio para </a:t>
                      </a:r>
                      <a:r>
                        <a:rPr lang="es-EC" sz="1050" dirty="0" err="1">
                          <a:latin typeface="Arial"/>
                          <a:ea typeface="Times New Roman"/>
                          <a:cs typeface="Times New Roman"/>
                        </a:rPr>
                        <a:t>reliquidar</a:t>
                      </a:r>
                      <a:r>
                        <a:rPr lang="es-EC" sz="1050" dirty="0">
                          <a:latin typeface="Arial"/>
                          <a:ea typeface="Times New Roman"/>
                          <a:cs typeface="Times New Roman"/>
                        </a:rPr>
                        <a:t> energía</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a:txBody>
                    <a:bodyPr/>
                    <a:lstStyle/>
                    <a:p>
                      <a:pPr>
                        <a:lnSpc>
                          <a:spcPct val="150000"/>
                        </a:lnSpc>
                        <a:spcAft>
                          <a:spcPts val="0"/>
                        </a:spcAft>
                      </a:pPr>
                      <a:r>
                        <a:rPr lang="es-EC" sz="1050">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050">
                          <a:latin typeface="Arial"/>
                          <a:ea typeface="Times New Roman"/>
                          <a:cs typeface="Times New Roman"/>
                        </a:rPr>
                        <a:t>6</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6397">
                <a:tc>
                  <a:txBody>
                    <a:bodyPr/>
                    <a:lstStyle/>
                    <a:p>
                      <a:pPr algn="ctr">
                        <a:lnSpc>
                          <a:spcPct val="150000"/>
                        </a:lnSpc>
                        <a:spcAft>
                          <a:spcPts val="0"/>
                        </a:spcAft>
                      </a:pPr>
                      <a:r>
                        <a:rPr lang="es-EC" sz="1050" dirty="0">
                          <a:latin typeface="Calibri"/>
                          <a:ea typeface="Times New Roman"/>
                          <a:cs typeface="Times New Roman"/>
                        </a:rPr>
                        <a:t>E</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a:latin typeface="Arial"/>
                          <a:ea typeface="Times New Roman"/>
                          <a:cs typeface="Times New Roman"/>
                        </a:rPr>
                        <a:t>No. meses proyecto</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050">
                          <a:latin typeface="Arial"/>
                          <a:ea typeface="Times New Roman"/>
                          <a:cs typeface="Times New Roman"/>
                        </a:rPr>
                        <a:t>12</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F</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Energía Neta recuperada Mes (A*B¨C/E)  (kwh/mes)</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165.000</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6397">
                <a:tc>
                  <a:txBody>
                    <a:bodyPr/>
                    <a:lstStyle/>
                    <a:p>
                      <a:pPr algn="ctr">
                        <a:lnSpc>
                          <a:spcPct val="150000"/>
                        </a:lnSpc>
                        <a:spcAft>
                          <a:spcPts val="0"/>
                        </a:spcAft>
                      </a:pPr>
                      <a:r>
                        <a:rPr lang="es-EC" sz="1050">
                          <a:latin typeface="Calibri"/>
                          <a:ea typeface="Times New Roman"/>
                          <a:cs typeface="Times New Roman"/>
                        </a:rPr>
                        <a:t>G</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Energía Neta recuperada Año (F*E) (kwh) </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1.980.000</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6397">
                <a:tc>
                  <a:txBody>
                    <a:bodyPr/>
                    <a:lstStyle/>
                    <a:p>
                      <a:pPr algn="ctr">
                        <a:lnSpc>
                          <a:spcPct val="150000"/>
                        </a:lnSpc>
                        <a:spcAft>
                          <a:spcPts val="0"/>
                        </a:spcAft>
                      </a:pPr>
                      <a:r>
                        <a:rPr lang="es-EC" sz="1050">
                          <a:latin typeface="Calibri"/>
                          <a:ea typeface="Times New Roman"/>
                          <a:cs typeface="Times New Roman"/>
                        </a:rPr>
                        <a:t>H</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Total Kwh refacturados al final del proyecto (G*D)</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11.880.000</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6397">
                <a:tc>
                  <a:txBody>
                    <a:bodyPr/>
                    <a:lstStyle/>
                    <a:p>
                      <a:pPr algn="ctr">
                        <a:lnSpc>
                          <a:spcPct val="150000"/>
                        </a:lnSpc>
                        <a:spcAft>
                          <a:spcPts val="0"/>
                        </a:spcAft>
                      </a:pPr>
                      <a:r>
                        <a:rPr lang="es-EC" sz="1050">
                          <a:latin typeface="Calibri"/>
                          <a:ea typeface="Times New Roman"/>
                          <a:cs typeface="Times New Roman"/>
                        </a:rPr>
                        <a:t>I</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Precio del Kwh para el tipo de abonado ($ / Kwh)</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$ 0,1 </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J</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Ingreso por Energía Neta recuperada por mes (F*I)</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$ 16.500 </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4411">
                <a:tc>
                  <a:txBody>
                    <a:bodyPr/>
                    <a:lstStyle/>
                    <a:p>
                      <a:pPr algn="ctr">
                        <a:lnSpc>
                          <a:spcPct val="150000"/>
                        </a:lnSpc>
                        <a:spcAft>
                          <a:spcPts val="0"/>
                        </a:spcAft>
                      </a:pPr>
                      <a:r>
                        <a:rPr lang="es-EC" sz="1050">
                          <a:latin typeface="Calibri"/>
                          <a:ea typeface="Times New Roman"/>
                          <a:cs typeface="Times New Roman"/>
                        </a:rPr>
                        <a:t>K</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nSpc>
                          <a:spcPct val="150000"/>
                        </a:lnSpc>
                        <a:spcAft>
                          <a:spcPts val="0"/>
                        </a:spcAft>
                      </a:pPr>
                      <a:r>
                        <a:rPr lang="es-EC" sz="1050">
                          <a:latin typeface="Arial"/>
                          <a:ea typeface="Times New Roman"/>
                          <a:cs typeface="Times New Roman"/>
                        </a:rPr>
                        <a:t>Valor por Kwh refacturados al final del proyecto (H*I)</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C" sz="1050">
                          <a:latin typeface="Arial"/>
                          <a:ea typeface="Times New Roman"/>
                          <a:cs typeface="Times New Roman"/>
                        </a:rPr>
                        <a:t>$ 1.188.000 </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6397">
                <a:tc>
                  <a:txBody>
                    <a:bodyPr/>
                    <a:lstStyle/>
                    <a:p>
                      <a:pPr algn="ctr">
                        <a:lnSpc>
                          <a:spcPct val="150000"/>
                        </a:lnSpc>
                        <a:spcAft>
                          <a:spcPts val="0"/>
                        </a:spcAft>
                      </a:pPr>
                      <a:r>
                        <a:rPr lang="es-EC" sz="1050">
                          <a:latin typeface="Calibri"/>
                          <a:ea typeface="Times New Roman"/>
                          <a:cs typeface="Times New Roman"/>
                        </a:rPr>
                        <a:t>L</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50000"/>
                        </a:lnSpc>
                        <a:spcAft>
                          <a:spcPts val="0"/>
                        </a:spcAft>
                      </a:pPr>
                      <a:r>
                        <a:rPr lang="es-EC" sz="1050">
                          <a:latin typeface="Arial"/>
                          <a:ea typeface="Times New Roman"/>
                          <a:cs typeface="Times New Roman"/>
                        </a:rPr>
                        <a:t>Otros Ingresos (K/E) </a:t>
                      </a:r>
                      <a:endParaRPr lang="es-ES" sz="105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dirty="0">
                          <a:latin typeface="Arial"/>
                          <a:ea typeface="Times New Roman"/>
                          <a:cs typeface="Times New Roman"/>
                        </a:rPr>
                        <a:t> </a:t>
                      </a:r>
                      <a:endParaRPr lang="es-ES" sz="105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spcAft>
                          <a:spcPts val="0"/>
                        </a:spcAft>
                      </a:pPr>
                      <a:r>
                        <a:rPr lang="es-EC" sz="1050">
                          <a:latin typeface="Arial"/>
                          <a:ea typeface="Times New Roman"/>
                          <a:cs typeface="Times New Roman"/>
                        </a:rPr>
                        <a:t> </a:t>
                      </a:r>
                      <a:endParaRPr lang="es-ES" sz="105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spcAft>
                          <a:spcPts val="0"/>
                        </a:spcAft>
                      </a:pPr>
                      <a:r>
                        <a:rPr lang="es-EC" sz="1050" dirty="0">
                          <a:latin typeface="Arial"/>
                          <a:ea typeface="Times New Roman"/>
                          <a:cs typeface="Times New Roman"/>
                        </a:rPr>
                        <a:t>$ 99.000 </a:t>
                      </a:r>
                      <a:endParaRPr lang="es-ES" sz="105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14281" y="1285854"/>
          <a:ext cx="8643998" cy="5429291"/>
        </p:xfrm>
        <a:graphic>
          <a:graphicData uri="http://schemas.openxmlformats.org/drawingml/2006/table">
            <a:tbl>
              <a:tblPr/>
              <a:tblGrid>
                <a:gridCol w="233048"/>
                <a:gridCol w="1059314"/>
                <a:gridCol w="1271176"/>
                <a:gridCol w="1271176"/>
                <a:gridCol w="1271176"/>
                <a:gridCol w="1186431"/>
                <a:gridCol w="1186431"/>
                <a:gridCol w="1165246"/>
              </a:tblGrid>
              <a:tr h="807441">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MESES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700" b="1">
                          <a:latin typeface="Arial"/>
                          <a:ea typeface="Times New Roman"/>
                          <a:cs typeface="Times New Roman"/>
                        </a:rPr>
                        <a:t>Abonados A  Ser Instalados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700" b="1">
                          <a:latin typeface="Arial"/>
                          <a:ea typeface="Times New Roman"/>
                          <a:cs typeface="Times New Roman"/>
                        </a:rPr>
                        <a:t>Energía Recuperación (kwh/mes)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700" b="1">
                          <a:latin typeface="Arial"/>
                          <a:ea typeface="Times New Roman"/>
                          <a:cs typeface="Times New Roman"/>
                        </a:rPr>
                        <a:t>Ingreso se Recupera</a:t>
                      </a:r>
                      <a:endParaRPr lang="es-EC" sz="1100">
                        <a:latin typeface="Calibri"/>
                        <a:ea typeface="Calibri"/>
                        <a:cs typeface="Times New Roman"/>
                      </a:endParaRPr>
                    </a:p>
                    <a:p>
                      <a:pPr algn="ctr">
                        <a:lnSpc>
                          <a:spcPct val="150000"/>
                        </a:lnSpc>
                        <a:spcAft>
                          <a:spcPts val="0"/>
                        </a:spcAft>
                      </a:pPr>
                      <a:r>
                        <a:rPr lang="es-EC" sz="700" b="1">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a:latin typeface="Calibri"/>
                          <a:ea typeface="Times New Roman"/>
                          <a:cs typeface="Times New Roman"/>
                        </a:rPr>
                        <a:t>Ingreso se Acumula </a:t>
                      </a:r>
                      <a:endParaRPr lang="es-EC" sz="1100">
                        <a:latin typeface="Calibri"/>
                        <a:ea typeface="Calibri"/>
                        <a:cs typeface="Times New Roman"/>
                      </a:endParaRPr>
                    </a:p>
                    <a:p>
                      <a:pPr algn="ctr">
                        <a:lnSpc>
                          <a:spcPct val="150000"/>
                        </a:lnSpc>
                        <a:spcAft>
                          <a:spcPts val="0"/>
                        </a:spcAft>
                      </a:pPr>
                      <a:r>
                        <a:rPr lang="es-EC" sz="900">
                          <a:latin typeface="Calibri"/>
                          <a:ea typeface="Times New Roman"/>
                          <a:cs typeface="Times New Roman"/>
                        </a:rPr>
                        <a:t>(A)</a:t>
                      </a:r>
                      <a:endParaRPr lang="es-EC" sz="1100">
                        <a:latin typeface="Calibri"/>
                        <a:ea typeface="Calibri"/>
                        <a:cs typeface="Times New Roman"/>
                      </a:endParaRPr>
                    </a:p>
                    <a:p>
                      <a:pPr algn="ctr">
                        <a:lnSpc>
                          <a:spcPct val="150000"/>
                        </a:lnSpc>
                        <a:spcAft>
                          <a:spcPts val="0"/>
                        </a:spcAft>
                      </a:pPr>
                      <a:r>
                        <a:rPr lang="es-EC" sz="900">
                          <a:latin typeface="Calibri"/>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a:latin typeface="Calibri"/>
                          <a:ea typeface="Times New Roman"/>
                          <a:cs typeface="Times New Roman"/>
                        </a:rPr>
                        <a:t>Otros Ingresos </a:t>
                      </a:r>
                      <a:endParaRPr lang="es-EC" sz="1100">
                        <a:latin typeface="Calibri"/>
                        <a:ea typeface="Calibri"/>
                        <a:cs typeface="Times New Roman"/>
                      </a:endParaRPr>
                    </a:p>
                    <a:p>
                      <a:pPr algn="ctr">
                        <a:lnSpc>
                          <a:spcPct val="150000"/>
                        </a:lnSpc>
                        <a:spcAft>
                          <a:spcPts val="0"/>
                        </a:spcAft>
                      </a:pPr>
                      <a:r>
                        <a:rPr lang="es-EC" sz="900">
                          <a:latin typeface="Calibri"/>
                          <a:ea typeface="Times New Roman"/>
                          <a:cs typeface="Times New Roman"/>
                        </a:rPr>
                        <a:t>(B)</a:t>
                      </a:r>
                      <a:endParaRPr lang="es-EC" sz="1100">
                        <a:latin typeface="Calibri"/>
                        <a:ea typeface="Calibri"/>
                        <a:cs typeface="Times New Roman"/>
                      </a:endParaRPr>
                    </a:p>
                    <a:p>
                      <a:pPr algn="ctr">
                        <a:lnSpc>
                          <a:spcPct val="150000"/>
                        </a:lnSpc>
                        <a:spcAft>
                          <a:spcPts val="0"/>
                        </a:spcAft>
                      </a:pPr>
                      <a:r>
                        <a:rPr lang="es-EC" sz="900">
                          <a:latin typeface="Calibri"/>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900">
                          <a:latin typeface="Calibri"/>
                          <a:ea typeface="Times New Roman"/>
                          <a:cs typeface="Times New Roman"/>
                        </a:rPr>
                        <a:t>Costo</a:t>
                      </a:r>
                      <a:endParaRPr lang="es-EC" sz="1100">
                        <a:latin typeface="Calibri"/>
                        <a:ea typeface="Calibri"/>
                        <a:cs typeface="Times New Roman"/>
                      </a:endParaRPr>
                    </a:p>
                    <a:p>
                      <a:pPr algn="ctr">
                        <a:lnSpc>
                          <a:spcPct val="150000"/>
                        </a:lnSpc>
                        <a:spcAft>
                          <a:spcPts val="0"/>
                        </a:spcAft>
                      </a:pPr>
                      <a:r>
                        <a:rPr lang="es-EC" sz="900">
                          <a:latin typeface="Calibri"/>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33000,00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49500,00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66000,00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82500,00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115500,00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132000,00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148500,00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181500,00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9147">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a:latin typeface="Calibri"/>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228600">
                        <a:lnSpc>
                          <a:spcPct val="150000"/>
                        </a:lnSpc>
                        <a:spcAft>
                          <a:spcPts val="0"/>
                        </a:spcAft>
                      </a:pPr>
                      <a:r>
                        <a:rPr lang="es-EC" sz="900">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900">
                          <a:latin typeface="Arial"/>
                          <a:ea typeface="Times New Roman"/>
                          <a:cs typeface="Times New Roman"/>
                        </a:rPr>
                        <a:t>165.000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16500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198000,00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99000,00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s-EC" sz="900">
                          <a:latin typeface="Calibri"/>
                          <a:ea typeface="Times New Roman"/>
                          <a:cs typeface="Times New Roman"/>
                        </a:rPr>
                        <a:t>191867,42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2200">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86">
                <a:tc gridSpan="2">
                  <a:txBody>
                    <a:bodyPr/>
                    <a:lstStyle/>
                    <a:p>
                      <a:pPr algn="ctr">
                        <a:lnSpc>
                          <a:spcPct val="150000"/>
                        </a:lnSpc>
                        <a:spcAft>
                          <a:spcPts val="0"/>
                        </a:spcAft>
                      </a:pPr>
                      <a:r>
                        <a:rPr lang="es-EC" sz="700" b="1">
                          <a:latin typeface="Arial"/>
                          <a:ea typeface="Times New Roman"/>
                          <a:cs typeface="Times New Roman"/>
                        </a:rPr>
                        <a:t>AL TÉRMINO DEL PROYECTO 12 MESES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a:txBody>
                    <a:bodyPr/>
                    <a:lstStyle/>
                    <a:p>
                      <a:pPr algn="r">
                        <a:lnSpc>
                          <a:spcPct val="150000"/>
                        </a:lnSpc>
                        <a:spcAft>
                          <a:spcPts val="0"/>
                        </a:spcAft>
                      </a:pPr>
                      <a:r>
                        <a:rPr lang="es-EC" sz="800" b="1">
                          <a:latin typeface="Arial"/>
                          <a:ea typeface="Times New Roman"/>
                          <a:cs typeface="Times New Roman"/>
                        </a:rPr>
                        <a:t>30.000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800" b="1">
                          <a:latin typeface="Arial"/>
                          <a:ea typeface="Times New Roman"/>
                          <a:cs typeface="Times New Roman"/>
                        </a:rPr>
                        <a:t>1.980.000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800" b="1">
                          <a:latin typeface="Arial"/>
                          <a:ea typeface="Times New Roman"/>
                          <a:cs typeface="Times New Roman"/>
                        </a:rPr>
                        <a:t>198.000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800" b="1">
                          <a:latin typeface="Arial"/>
                          <a:ea typeface="Times New Roman"/>
                          <a:cs typeface="Times New Roman"/>
                        </a:rPr>
                        <a:t>1.287.000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800" b="1">
                          <a:latin typeface="Arial"/>
                          <a:ea typeface="Times New Roman"/>
                          <a:cs typeface="Times New Roman"/>
                        </a:rPr>
                        <a:t>1.188.000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s-EC" sz="800" b="1">
                          <a:latin typeface="Arial"/>
                          <a:ea typeface="Times New Roman"/>
                          <a:cs typeface="Times New Roman"/>
                        </a:rPr>
                        <a:t>2.302.409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2200">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800">
                          <a:latin typeface="Arial"/>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a:latin typeface="Arial"/>
                          <a:ea typeface="Times New Roman"/>
                          <a:cs typeface="Times New Roman"/>
                        </a:rPr>
                        <a:t> </a:t>
                      </a:r>
                      <a:endParaRPr lang="es-EC"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a:latin typeface="Arial"/>
                          <a:ea typeface="Times New Roman"/>
                          <a:cs typeface="Times New Roman"/>
                        </a:rPr>
                        <a:t> S</a:t>
                      </a: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2200">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50000"/>
                        </a:lnSpc>
                        <a:spcAft>
                          <a:spcPts val="0"/>
                        </a:spcAft>
                      </a:pPr>
                      <a:r>
                        <a:rPr lang="es-EC" sz="800" b="1">
                          <a:latin typeface="Arial"/>
                          <a:ea typeface="Times New Roman"/>
                          <a:cs typeface="Times New Roman"/>
                        </a:rPr>
                        <a:t>TOTAL DE INGRESOS (A+B)</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50000"/>
                        </a:lnSpc>
                        <a:spcAft>
                          <a:spcPts val="0"/>
                        </a:spcAft>
                      </a:pPr>
                      <a:r>
                        <a:rPr lang="es-EC" sz="800" b="1">
                          <a:latin typeface="Arial"/>
                          <a:ea typeface="Times New Roman"/>
                          <a:cs typeface="Times New Roman"/>
                        </a:rPr>
                        <a:t>2.475.000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2" name="1 Título"/>
          <p:cNvSpPr>
            <a:spLocks noGrp="1"/>
          </p:cNvSpPr>
          <p:nvPr>
            <p:ph type="title"/>
          </p:nvPr>
        </p:nvSpPr>
        <p:spPr>
          <a:xfrm>
            <a:off x="395536" y="116632"/>
            <a:ext cx="8229600" cy="1143000"/>
          </a:xfrm>
        </p:spPr>
        <p:txBody>
          <a:bodyPr>
            <a:normAutofit/>
          </a:bodyPr>
          <a:lstStyle/>
          <a:p>
            <a:r>
              <a:rPr lang="es-EC" sz="2800" dirty="0" smtClean="0"/>
              <a:t>DETERMINACIÓN DE COSTOS E INGRESOS EN LA DISMINUCIÓN DE PÉRDIDAS DE ENERGÍA</a:t>
            </a:r>
            <a:endParaRPr lang="es-EC" sz="2800" dirty="0"/>
          </a:p>
        </p:txBody>
      </p:sp>
    </p:spTree>
    <p:extLst>
      <p:ext uri="{BB962C8B-B14F-4D97-AF65-F5344CB8AC3E}">
        <p14:creationId xmlns:p14="http://schemas.microsoft.com/office/powerpoint/2010/main" xmlns="" val="4101117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l="33105" t="54237" r="27592" b="31961"/>
          <a:stretch>
            <a:fillRect/>
          </a:stretch>
        </p:blipFill>
        <p:spPr bwMode="auto">
          <a:xfrm>
            <a:off x="214282" y="2143116"/>
            <a:ext cx="7643866" cy="2786082"/>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pPr algn="ctr"/>
            <a:r>
              <a:rPr lang="es-EC" dirty="0" smtClean="0"/>
              <a:t>DETERMINACION DEL % DE PERDIDAS A REDUCIR</a:t>
            </a: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a:spLocks noGrp="1"/>
          </p:cNvSpPr>
          <p:nvPr>
            <p:ph idx="1"/>
          </p:nvPr>
        </p:nvSpPr>
        <p:spPr>
          <a:xfrm>
            <a:off x="107504" y="838200"/>
            <a:ext cx="8928992" cy="5903168"/>
          </a:xfrm>
        </p:spPr>
        <p:txBody>
          <a:bodyPr>
            <a:normAutofit/>
          </a:bodyPr>
          <a:lstStyle/>
          <a:p>
            <a:pPr>
              <a:buNone/>
            </a:pPr>
            <a:r>
              <a:rPr lang="es-EC" sz="1400" b="1" dirty="0" smtClean="0"/>
              <a:t>DETERMINACION DEL VALOR ACTUAL DE LOS FLUJOS BRUTOS DE EFECTIVO</a:t>
            </a:r>
          </a:p>
          <a:p>
            <a:pPr>
              <a:buNone/>
            </a:pPr>
            <a:r>
              <a:rPr lang="es-EC" sz="1200" dirty="0" smtClean="0"/>
              <a:t>          </a:t>
            </a:r>
            <a:r>
              <a:rPr lang="es-EC" sz="1200" b="1" dirty="0" smtClean="0"/>
              <a:t>OTROS  INGRESOS</a:t>
            </a:r>
            <a:r>
              <a:rPr lang="es-EC" sz="1200" dirty="0" smtClean="0"/>
              <a:t>                        </a:t>
            </a:r>
          </a:p>
          <a:p>
            <a:pPr>
              <a:buNone/>
            </a:pPr>
            <a:r>
              <a:rPr lang="es-EC" sz="1200" dirty="0" smtClean="0"/>
              <a:t>                                                    Valor Actual de una Suma de Anualidades Fijas Vencidas</a:t>
            </a:r>
          </a:p>
          <a:p>
            <a:pPr>
              <a:buNone/>
            </a:pPr>
            <a:endParaRPr lang="es-EC" sz="1200" dirty="0" smtClean="0"/>
          </a:p>
          <a:p>
            <a:pPr>
              <a:buNone/>
            </a:pPr>
            <a:r>
              <a:rPr lang="es-EC" sz="1200" dirty="0" smtClean="0"/>
              <a:t>         </a:t>
            </a:r>
            <a:r>
              <a:rPr lang="es-EC" sz="1200" b="1" dirty="0" smtClean="0"/>
              <a:t> INGRESOS POR KWH INCORPORADO</a:t>
            </a:r>
          </a:p>
          <a:p>
            <a:pPr>
              <a:buNone/>
            </a:pPr>
            <a:r>
              <a:rPr lang="es-EC" sz="1200" dirty="0" smtClean="0"/>
              <a:t>                                                                                  Valor Actual de una Suma de Anualidades mas                                                                                                                              </a:t>
            </a:r>
          </a:p>
          <a:p>
            <a:pPr>
              <a:buNone/>
            </a:pPr>
            <a:r>
              <a:rPr lang="en-US" sz="1200" dirty="0" smtClean="0"/>
              <a:t>                                                                                   aumento con gradiente </a:t>
            </a:r>
            <a:r>
              <a:rPr lang="es-EC" sz="1200" dirty="0" smtClean="0"/>
              <a:t>aritmético</a:t>
            </a:r>
            <a:r>
              <a:rPr lang="en-US" sz="1200" dirty="0" smtClean="0"/>
              <a:t> </a:t>
            </a:r>
            <a:endParaRPr lang="es-EC" sz="1200" dirty="0" smtClean="0"/>
          </a:p>
          <a:p>
            <a:pPr>
              <a:buNone/>
            </a:pPr>
            <a:r>
              <a:rPr lang="es-EC" sz="1200" dirty="0" smtClean="0"/>
              <a:t>          </a:t>
            </a:r>
            <a:r>
              <a:rPr lang="es-EC" sz="1200" b="1" dirty="0" smtClean="0"/>
              <a:t> COSTOS</a:t>
            </a:r>
            <a:r>
              <a:rPr lang="es-EC" sz="1200" dirty="0" smtClean="0"/>
              <a:t> </a:t>
            </a:r>
          </a:p>
          <a:p>
            <a:pPr>
              <a:buNone/>
            </a:pPr>
            <a:endParaRPr lang="es-EC" sz="1200" dirty="0" smtClean="0"/>
          </a:p>
          <a:p>
            <a:pPr>
              <a:buNone/>
            </a:pPr>
            <a:r>
              <a:rPr lang="es-EC" sz="1200" dirty="0" smtClean="0"/>
              <a:t>                                                   Valor Actual de una Suma de Anualidades Fijas Anticipadas</a:t>
            </a:r>
          </a:p>
          <a:p>
            <a:pPr>
              <a:buNone/>
            </a:pPr>
            <a:r>
              <a:rPr lang="es-EC" sz="1200" dirty="0" smtClean="0"/>
              <a:t>            DONDE:</a:t>
            </a:r>
          </a:p>
          <a:p>
            <a:r>
              <a:rPr lang="es-EC" sz="1200" dirty="0" smtClean="0"/>
              <a:t>A = Monto de dinero que se repite t veces.</a:t>
            </a:r>
          </a:p>
          <a:p>
            <a:r>
              <a:rPr lang="es-EC" sz="1200" dirty="0" smtClean="0"/>
              <a:t>G = Monto de dinero que se adiciona cada periodo al monto de dinero anterior t-1 veces.</a:t>
            </a:r>
          </a:p>
          <a:p>
            <a:r>
              <a:rPr lang="es-EC" sz="1200" dirty="0" smtClean="0"/>
              <a:t>i = tasa de interés (Interés compuesto de la tasa de interés activa mensual)</a:t>
            </a:r>
          </a:p>
          <a:p>
            <a:r>
              <a:rPr lang="es-EC" sz="1200" dirty="0" smtClean="0"/>
              <a:t>t = número de periodos.</a:t>
            </a:r>
          </a:p>
          <a:p>
            <a:pPr>
              <a:buNone/>
            </a:pPr>
            <a:endParaRPr lang="es-EC" sz="1200" dirty="0" smtClean="0"/>
          </a:p>
          <a:p>
            <a:pPr>
              <a:buNone/>
            </a:pPr>
            <a:endParaRPr lang="es-EC" sz="1200" dirty="0"/>
          </a:p>
        </p:txBody>
      </p:sp>
      <p:sp>
        <p:nvSpPr>
          <p:cNvPr id="2" name="1 Título"/>
          <p:cNvSpPr>
            <a:spLocks noGrp="1"/>
          </p:cNvSpPr>
          <p:nvPr>
            <p:ph type="title"/>
          </p:nvPr>
        </p:nvSpPr>
        <p:spPr>
          <a:xfrm>
            <a:off x="294365" y="0"/>
            <a:ext cx="8229600" cy="785794"/>
          </a:xfrm>
        </p:spPr>
        <p:txBody>
          <a:bodyPr>
            <a:normAutofit/>
          </a:bodyPr>
          <a:lstStyle/>
          <a:p>
            <a:r>
              <a:rPr lang="es-EC" sz="2800" dirty="0" smtClean="0"/>
              <a:t>RELACION BENEFICIO COSTO</a:t>
            </a:r>
            <a:endParaRPr lang="es-EC" sz="2800"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6"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29352" y="1166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9"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04376" y="1378356"/>
            <a:ext cx="1368152" cy="360040"/>
          </a:xfrm>
          <a:prstGeom prst="rect">
            <a:avLst/>
          </a:prstGeom>
          <a:noFill/>
        </p:spPr>
      </p:pic>
      <p:pic>
        <p:nvPicPr>
          <p:cNvPr id="17"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9484" y="2095482"/>
            <a:ext cx="3096344" cy="385460"/>
          </a:xfrm>
          <a:prstGeom prst="rect">
            <a:avLst/>
          </a:prstGeom>
          <a:noFill/>
        </p:spPr>
      </p:pic>
      <p:pic>
        <p:nvPicPr>
          <p:cNvPr id="18"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4376" y="2836176"/>
            <a:ext cx="1368152" cy="360040"/>
          </a:xfrm>
          <a:prstGeom prst="rect">
            <a:avLst/>
          </a:prstGeom>
          <a:noFill/>
        </p:spPr>
      </p:pic>
      <p:pic>
        <p:nvPicPr>
          <p:cNvPr id="19" name="18 Imagen"/>
          <p:cNvPicPr/>
          <p:nvPr/>
        </p:nvPicPr>
        <p:blipFill>
          <a:blip r:embed="rId5"/>
          <a:srcRect l="35524" t="36804" r="31639" b="44794"/>
          <a:stretch>
            <a:fillRect/>
          </a:stretch>
        </p:blipFill>
        <p:spPr bwMode="auto">
          <a:xfrm>
            <a:off x="285720" y="4509120"/>
            <a:ext cx="5000660" cy="2143140"/>
          </a:xfrm>
          <a:prstGeom prst="rect">
            <a:avLst/>
          </a:prstGeom>
          <a:noFill/>
          <a:ln w="9525">
            <a:noFill/>
            <a:miter lim="800000"/>
            <a:headEnd/>
            <a:tailEnd/>
          </a:ln>
        </p:spPr>
      </p:pic>
      <p:pic>
        <p:nvPicPr>
          <p:cNvPr id="20" name="19 Imagen"/>
          <p:cNvPicPr/>
          <p:nvPr/>
        </p:nvPicPr>
        <p:blipFill>
          <a:blip r:embed="rId6"/>
          <a:srcRect l="38093" t="60533" r="34093" b="7748"/>
          <a:stretch>
            <a:fillRect/>
          </a:stretch>
        </p:blipFill>
        <p:spPr bwMode="auto">
          <a:xfrm>
            <a:off x="5091197" y="4149080"/>
            <a:ext cx="3929058"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14290"/>
            <a:ext cx="7929586" cy="6357982"/>
          </a:xfrm>
        </p:spPr>
        <p:txBody>
          <a:bodyPr>
            <a:normAutofit fontScale="92500" lnSpcReduction="20000"/>
          </a:bodyPr>
          <a:lstStyle/>
          <a:p>
            <a:pPr algn="just"/>
            <a:r>
              <a:rPr lang="es-EC" b="1" dirty="0" smtClean="0">
                <a:solidFill>
                  <a:schemeClr val="accent1">
                    <a:lumMod val="75000"/>
                  </a:schemeClr>
                </a:solidFill>
              </a:rPr>
              <a:t>OBJETIVO</a:t>
            </a:r>
          </a:p>
          <a:p>
            <a:pPr algn="just">
              <a:buNone/>
            </a:pPr>
            <a:endParaRPr lang="es-EC" dirty="0" smtClean="0"/>
          </a:p>
          <a:p>
            <a:pPr algn="just">
              <a:buNone/>
            </a:pPr>
            <a:r>
              <a:rPr lang="es-EC" dirty="0" smtClean="0"/>
              <a:t>		El objetivo de este trabajo consiste en presentar cómo se implementaron programas de recuperación de pérdidas comerciales de energía en  la Empresa  Eléctrica Regional Manabí S.A y cuáles fueron los resultados obtenidos en dicha implementación.</a:t>
            </a:r>
          </a:p>
          <a:p>
            <a:pPr algn="just">
              <a:buNone/>
            </a:pPr>
            <a:r>
              <a:rPr lang="es-EC" dirty="0" smtClean="0"/>
              <a:t> </a:t>
            </a:r>
          </a:p>
          <a:p>
            <a:pPr algn="just"/>
            <a:r>
              <a:rPr lang="es-EC" b="1" dirty="0" smtClean="0">
                <a:solidFill>
                  <a:schemeClr val="accent1">
                    <a:lumMod val="75000"/>
                  </a:schemeClr>
                </a:solidFill>
              </a:rPr>
              <a:t>METODOLOGIA</a:t>
            </a:r>
          </a:p>
          <a:p>
            <a:pPr algn="just">
              <a:buNone/>
            </a:pPr>
            <a:endParaRPr lang="es-EC" dirty="0" smtClean="0"/>
          </a:p>
          <a:p>
            <a:pPr algn="just">
              <a:buNone/>
            </a:pPr>
            <a:r>
              <a:rPr lang="es-EC" dirty="0" smtClean="0"/>
              <a:t>         Este informe registra la implementación de programas de recuperación de pérdidas comerciales de energía dirigidos a normalizar situaciones establecidas en segmentos de la clientela masiva, aplicando para ello, la optimización de recursos existentes así como la focalización de recursos a obtener. </a:t>
            </a:r>
          </a:p>
          <a:p>
            <a:pPr algn="just"/>
            <a:endParaRPr lang="es-EC" dirty="0" smtClean="0"/>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28736"/>
            <a:ext cx="7239000" cy="4846320"/>
          </a:xfrm>
        </p:spPr>
        <p:txBody>
          <a:bodyPr>
            <a:normAutofit fontScale="85000" lnSpcReduction="20000"/>
          </a:bodyPr>
          <a:lstStyle/>
          <a:p>
            <a:pPr lvl="0"/>
            <a:r>
              <a:rPr lang="es-EC" dirty="0" smtClean="0"/>
              <a:t>El proyecto presentado tiene por meta el reducir las pérdidas de energía en cerca del 1,31 %. </a:t>
            </a:r>
          </a:p>
          <a:p>
            <a:pPr>
              <a:buNone/>
            </a:pPr>
            <a:r>
              <a:rPr lang="es-EC" dirty="0" smtClean="0"/>
              <a:t> </a:t>
            </a:r>
          </a:p>
          <a:p>
            <a:pPr lvl="0"/>
            <a:r>
              <a:rPr lang="es-EC" dirty="0" smtClean="0"/>
              <a:t>Con una inversión de $ 2´302.409 la recuperación de la misma se la observaría al final de la ejecución del proyecto.</a:t>
            </a:r>
          </a:p>
          <a:p>
            <a:pPr>
              <a:buNone/>
            </a:pPr>
            <a:r>
              <a:rPr lang="es-EC" dirty="0" smtClean="0"/>
              <a:t> </a:t>
            </a:r>
          </a:p>
          <a:p>
            <a:pPr lvl="0"/>
            <a:r>
              <a:rPr lang="es-EC" dirty="0" smtClean="0"/>
              <a:t>Se incorporarían a la facturación en promedio 165.000 KWH/MES durante los meses de ejecución del proyecto. Con un  total de 24´750.000 KHW/ al final del proyecto. </a:t>
            </a:r>
          </a:p>
          <a:p>
            <a:pPr>
              <a:buNone/>
            </a:pPr>
            <a:r>
              <a:rPr lang="es-EC" dirty="0" smtClean="0"/>
              <a:t> </a:t>
            </a:r>
          </a:p>
          <a:p>
            <a:pPr lvl="0"/>
            <a:r>
              <a:rPr lang="es-EC" dirty="0" smtClean="0"/>
              <a:t>La relación de Beneficio Costo es de 1,06 al finalizar el doceavo mes.</a:t>
            </a:r>
          </a:p>
          <a:p>
            <a:endParaRPr lang="es-EC" dirty="0"/>
          </a:p>
        </p:txBody>
      </p:sp>
      <p:sp>
        <p:nvSpPr>
          <p:cNvPr id="2" name="1 Título"/>
          <p:cNvSpPr>
            <a:spLocks noGrp="1"/>
          </p:cNvSpPr>
          <p:nvPr>
            <p:ph type="title"/>
          </p:nvPr>
        </p:nvSpPr>
        <p:spPr>
          <a:xfrm>
            <a:off x="714348" y="0"/>
            <a:ext cx="7239000" cy="1143000"/>
          </a:xfrm>
        </p:spPr>
        <p:txBody>
          <a:bodyPr>
            <a:normAutofit/>
          </a:bodyPr>
          <a:lstStyle/>
          <a:p>
            <a:pPr algn="ctr"/>
            <a:r>
              <a:rPr lang="es-EC" sz="2800" dirty="0" smtClean="0"/>
              <a:t>CONCLUSIONES Y RECOMENDACIONES PROYECTO # 3</a:t>
            </a:r>
            <a:endParaRPr lang="es-EC"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654032"/>
          </a:xfrm>
        </p:spPr>
        <p:txBody>
          <a:bodyPr>
            <a:normAutofit fontScale="90000"/>
          </a:bodyPr>
          <a:lstStyle/>
          <a:p>
            <a:r>
              <a:rPr lang="es-EC" dirty="0" smtClean="0"/>
              <a:t>RESULTADOS OBTENIDOS</a:t>
            </a:r>
            <a:br>
              <a:rPr lang="es-EC" dirty="0" smtClean="0"/>
            </a:br>
            <a:endParaRPr lang="es-EC" dirty="0"/>
          </a:p>
        </p:txBody>
      </p:sp>
      <p:graphicFrame>
        <p:nvGraphicFramePr>
          <p:cNvPr id="5" name="4 Tabla"/>
          <p:cNvGraphicFramePr>
            <a:graphicFrameLocks noGrp="1"/>
          </p:cNvGraphicFramePr>
          <p:nvPr/>
        </p:nvGraphicFramePr>
        <p:xfrm>
          <a:off x="357158" y="1571612"/>
          <a:ext cx="8072493" cy="4308031"/>
        </p:xfrm>
        <a:graphic>
          <a:graphicData uri="http://schemas.openxmlformats.org/drawingml/2006/table">
            <a:tbl>
              <a:tblPr/>
              <a:tblGrid>
                <a:gridCol w="1143625"/>
                <a:gridCol w="767433"/>
                <a:gridCol w="797529"/>
                <a:gridCol w="132371"/>
                <a:gridCol w="680155"/>
                <a:gridCol w="853707"/>
                <a:gridCol w="852703"/>
                <a:gridCol w="132371"/>
                <a:gridCol w="863738"/>
                <a:gridCol w="1068387"/>
                <a:gridCol w="780474"/>
              </a:tblGrid>
              <a:tr h="293719">
                <a:tc gridSpan="4">
                  <a:txBody>
                    <a:bodyPr/>
                    <a:lstStyle/>
                    <a:p>
                      <a:pPr algn="ctr">
                        <a:lnSpc>
                          <a:spcPct val="115000"/>
                        </a:lnSpc>
                        <a:spcAft>
                          <a:spcPts val="0"/>
                        </a:spcAft>
                      </a:pPr>
                      <a:r>
                        <a:rPr lang="es-EC" sz="1800" b="1" dirty="0">
                          <a:latin typeface="Calibri"/>
                          <a:ea typeface="Times New Roman"/>
                          <a:cs typeface="Calibri"/>
                        </a:rPr>
                        <a:t>Resumen en Agencias</a:t>
                      </a:r>
                      <a:endParaRPr lang="es-ES" sz="1800" dirty="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a:noFill/>
                    </a:lnB>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a:noFill/>
                    </a:lnB>
                  </a:tcPr>
                </a:tc>
                <a:tc gridSpan="2">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475240">
                <a:tc>
                  <a:txBody>
                    <a:bodyPr/>
                    <a:lstStyle/>
                    <a:p>
                      <a:pPr>
                        <a:lnSpc>
                          <a:spcPct val="115000"/>
                        </a:lnSpc>
                      </a:pPr>
                      <a:endParaRPr lang="es-ES" sz="12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12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2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200" b="1">
                          <a:latin typeface="Arial"/>
                          <a:ea typeface="Times New Roman"/>
                          <a:cs typeface="Times New Roman"/>
                        </a:rPr>
                        <a:t>RECUPERACION KWH</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EC" sz="1200" b="1">
                          <a:latin typeface="Arial"/>
                          <a:ea typeface="Times New Roman"/>
                          <a:cs typeface="Times New Roman"/>
                        </a:rPr>
                        <a:t>RECUPERACION DOLARES</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r>
              <a:tr h="1226866">
                <a:tc>
                  <a:txBody>
                    <a:bodyPr/>
                    <a:lstStyle/>
                    <a:p>
                      <a:pPr>
                        <a:lnSpc>
                          <a:spcPct val="115000"/>
                        </a:lnSpc>
                        <a:spcAft>
                          <a:spcPts val="0"/>
                        </a:spcAft>
                      </a:pPr>
                      <a:r>
                        <a:rPr lang="es-EC" sz="1200" b="1">
                          <a:latin typeface="Arial"/>
                          <a:ea typeface="Times New Roman"/>
                          <a:cs typeface="Times New Roman"/>
                        </a:rPr>
                        <a:t>Agencia</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1200" b="1">
                          <a:latin typeface="Arial"/>
                          <a:ea typeface="Times New Roman"/>
                          <a:cs typeface="Times New Roman"/>
                        </a:rPr>
                        <a:t>Total   Inspecciones</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1200" b="1">
                          <a:latin typeface="Arial"/>
                          <a:ea typeface="Times New Roman"/>
                          <a:cs typeface="Times New Roman"/>
                        </a:rPr>
                        <a:t>Total de </a:t>
                      </a:r>
                      <a:br>
                        <a:rPr lang="es-EC" sz="1200" b="1">
                          <a:latin typeface="Arial"/>
                          <a:ea typeface="Times New Roman"/>
                          <a:cs typeface="Times New Roman"/>
                        </a:rPr>
                      </a:br>
                      <a:r>
                        <a:rPr lang="es-EC" sz="1200" b="1">
                          <a:latin typeface="Arial"/>
                          <a:ea typeface="Times New Roman"/>
                          <a:cs typeface="Times New Roman"/>
                        </a:rPr>
                        <a:t>Novedades </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marL="71755" marR="71755" algn="ctr">
                        <a:lnSpc>
                          <a:spcPct val="115000"/>
                        </a:lnSpc>
                        <a:spcAft>
                          <a:spcPts val="0"/>
                        </a:spcAft>
                      </a:pPr>
                      <a:r>
                        <a:rPr lang="es-EC" sz="1200" b="1">
                          <a:latin typeface="Arial"/>
                          <a:ea typeface="Times New Roman"/>
                          <a:cs typeface="Times New Roman"/>
                        </a:rPr>
                        <a:t>Total de Novedades Efectivas</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a:txBody>
                    <a:bodyPr/>
                    <a:lstStyle/>
                    <a:p>
                      <a:pPr marL="71755" marR="71755" algn="ctr">
                        <a:lnSpc>
                          <a:spcPct val="115000"/>
                        </a:lnSpc>
                        <a:spcAft>
                          <a:spcPts val="0"/>
                        </a:spcAft>
                      </a:pPr>
                      <a:r>
                        <a:rPr lang="es-EC" sz="1200" b="1" dirty="0">
                          <a:latin typeface="Arial"/>
                          <a:ea typeface="Times New Roman"/>
                          <a:cs typeface="Times New Roman"/>
                        </a:rPr>
                        <a:t>Porcentaje de </a:t>
                      </a:r>
                      <a:br>
                        <a:rPr lang="es-EC" sz="1200" b="1" dirty="0">
                          <a:latin typeface="Arial"/>
                          <a:ea typeface="Times New Roman"/>
                          <a:cs typeface="Times New Roman"/>
                        </a:rPr>
                      </a:br>
                      <a:r>
                        <a:rPr lang="es-EC" sz="1200" b="1" dirty="0">
                          <a:latin typeface="Arial"/>
                          <a:ea typeface="Times New Roman"/>
                          <a:cs typeface="Times New Roman"/>
                        </a:rPr>
                        <a:t>Novedades Efectivas</a:t>
                      </a:r>
                      <a:endParaRPr lang="es-ES" sz="1200" dirty="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71755" marR="71755" algn="ctr">
                        <a:lnSpc>
                          <a:spcPct val="115000"/>
                        </a:lnSpc>
                        <a:spcAft>
                          <a:spcPts val="0"/>
                        </a:spcAft>
                      </a:pPr>
                      <a:r>
                        <a:rPr lang="es-EC" sz="1200" b="1">
                          <a:latin typeface="Arial"/>
                          <a:ea typeface="Times New Roman"/>
                          <a:cs typeface="Times New Roman"/>
                        </a:rPr>
                        <a:t>Neto</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marL="71755" marR="71755" algn="ctr">
                        <a:lnSpc>
                          <a:spcPct val="115000"/>
                        </a:lnSpc>
                        <a:spcAft>
                          <a:spcPts val="0"/>
                        </a:spcAft>
                      </a:pPr>
                      <a:r>
                        <a:rPr lang="es-EC" sz="1200" b="1">
                          <a:latin typeface="Arial"/>
                          <a:ea typeface="Times New Roman"/>
                          <a:cs typeface="Times New Roman"/>
                        </a:rPr>
                        <a:t>Refacturado</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a:txBody>
                    <a:bodyPr/>
                    <a:lstStyle/>
                    <a:p>
                      <a:pPr marL="71755" marR="71755" algn="ctr">
                        <a:lnSpc>
                          <a:spcPct val="115000"/>
                        </a:lnSpc>
                        <a:spcAft>
                          <a:spcPts val="0"/>
                        </a:spcAft>
                      </a:pPr>
                      <a:r>
                        <a:rPr lang="es-EC" sz="1200" b="1">
                          <a:latin typeface="Arial"/>
                          <a:ea typeface="Times New Roman"/>
                          <a:cs typeface="Times New Roman"/>
                        </a:rPr>
                        <a:t>Refacturado</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1200" b="1">
                          <a:latin typeface="Arial"/>
                          <a:ea typeface="Times New Roman"/>
                          <a:cs typeface="Times New Roman"/>
                        </a:rPr>
                        <a:t>Multa </a:t>
                      </a:r>
                      <a:endParaRPr lang="es-ES" sz="120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65441">
                <a:tc>
                  <a:txBody>
                    <a:bodyPr/>
                    <a:lstStyle/>
                    <a:p>
                      <a:pPr>
                        <a:lnSpc>
                          <a:spcPct val="115000"/>
                        </a:lnSpc>
                        <a:spcAft>
                          <a:spcPts val="0"/>
                        </a:spcAft>
                      </a:pPr>
                      <a:r>
                        <a:rPr lang="es-EC" sz="1200" b="1">
                          <a:latin typeface="Arial"/>
                          <a:ea typeface="Times New Roman"/>
                          <a:cs typeface="Times New Roman"/>
                        </a:rPr>
                        <a:t>Pedernales</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1655</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726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483</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29%</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65.430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707374</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75.584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13.635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65441">
                <a:tc>
                  <a:txBody>
                    <a:bodyPr/>
                    <a:lstStyle/>
                    <a:p>
                      <a:pPr>
                        <a:lnSpc>
                          <a:spcPct val="115000"/>
                        </a:lnSpc>
                        <a:spcAft>
                          <a:spcPts val="0"/>
                        </a:spcAft>
                      </a:pPr>
                      <a:r>
                        <a:rPr lang="es-EC" sz="1200" b="1">
                          <a:latin typeface="Arial"/>
                          <a:ea typeface="Times New Roman"/>
                          <a:cs typeface="Times New Roman"/>
                        </a:rPr>
                        <a:t>Jama</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504</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200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67</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13%</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11.300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82370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8.265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1.925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80036">
                <a:tc>
                  <a:txBody>
                    <a:bodyPr/>
                    <a:lstStyle/>
                    <a:p>
                      <a:pPr>
                        <a:lnSpc>
                          <a:spcPct val="115000"/>
                        </a:lnSpc>
                        <a:spcAft>
                          <a:spcPts val="0"/>
                        </a:spcAft>
                      </a:pPr>
                      <a:r>
                        <a:rPr lang="es-EC" sz="1200" b="1">
                          <a:latin typeface="Arial"/>
                          <a:ea typeface="Times New Roman"/>
                          <a:cs typeface="Times New Roman"/>
                        </a:rPr>
                        <a:t>Calceta</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1541</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656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316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21%</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39149</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378469</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38.511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5.419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59395">
                <a:tc>
                  <a:txBody>
                    <a:bodyPr/>
                    <a:lstStyle/>
                    <a:p>
                      <a:pPr>
                        <a:lnSpc>
                          <a:spcPct val="115000"/>
                        </a:lnSpc>
                        <a:spcAft>
                          <a:spcPts val="0"/>
                        </a:spcAft>
                      </a:pPr>
                      <a:r>
                        <a:rPr lang="es-EC" sz="1200" b="1">
                          <a:latin typeface="Arial"/>
                          <a:ea typeface="Times New Roman"/>
                          <a:cs typeface="Times New Roman"/>
                        </a:rPr>
                        <a:t>Tosagua</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1300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621</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225</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17%</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25000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215730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22.530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4.032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80036">
                <a:tc>
                  <a:txBody>
                    <a:bodyPr/>
                    <a:lstStyle/>
                    <a:p>
                      <a:pPr>
                        <a:lnSpc>
                          <a:spcPct val="115000"/>
                        </a:lnSpc>
                        <a:spcAft>
                          <a:spcPts val="0"/>
                        </a:spcAft>
                      </a:pPr>
                      <a:r>
                        <a:rPr lang="es-EC" sz="1200" b="1">
                          <a:latin typeface="Arial"/>
                          <a:ea typeface="Times New Roman"/>
                          <a:cs typeface="Times New Roman"/>
                        </a:rPr>
                        <a:t>Chone</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3876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1684</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838</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22%</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121020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1048360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107.278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20.558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80036">
                <a:tc>
                  <a:txBody>
                    <a:bodyPr/>
                    <a:lstStyle/>
                    <a:p>
                      <a:pPr>
                        <a:lnSpc>
                          <a:spcPct val="115000"/>
                        </a:lnSpc>
                        <a:spcAft>
                          <a:spcPts val="0"/>
                        </a:spcAft>
                      </a:pPr>
                      <a:r>
                        <a:rPr lang="es-EC" sz="1200" b="1">
                          <a:latin typeface="Arial"/>
                          <a:ea typeface="Times New Roman"/>
                          <a:cs typeface="Times New Roman"/>
                        </a:rPr>
                        <a:t>Bahía</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2145</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946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407</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19%</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51962</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460247</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47.413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    8.336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80036">
                <a:tc>
                  <a:txBody>
                    <a:bodyPr/>
                    <a:lstStyle/>
                    <a:p>
                      <a:pPr>
                        <a:lnSpc>
                          <a:spcPct val="115000"/>
                        </a:lnSpc>
                        <a:spcAft>
                          <a:spcPts val="0"/>
                        </a:spcAft>
                      </a:pPr>
                      <a:r>
                        <a:rPr lang="es-EC" sz="1200" b="1">
                          <a:latin typeface="Arial"/>
                          <a:ea typeface="Times New Roman"/>
                          <a:cs typeface="Times New Roman"/>
                        </a:rPr>
                        <a:t>San Vicente</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a:latin typeface="Arial"/>
                          <a:ea typeface="Times New Roman"/>
                          <a:cs typeface="Times New Roman"/>
                        </a:rPr>
                        <a:t>1000</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a:latin typeface="Arial"/>
                          <a:ea typeface="Times New Roman"/>
                          <a:cs typeface="Times New Roman"/>
                        </a:rPr>
                        <a:t>497</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195</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20%</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Times New Roman"/>
                          <a:cs typeface="Times New Roman"/>
                        </a:rPr>
                        <a:t>25121</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a:latin typeface="Arial"/>
                          <a:ea typeface="Times New Roman"/>
                          <a:cs typeface="Times New Roman"/>
                        </a:rPr>
                        <a:t>214636</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a:latin typeface="Arial"/>
                          <a:ea typeface="Times New Roman"/>
                          <a:cs typeface="Times New Roman"/>
                        </a:rPr>
                        <a:t> $     22.431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200">
                          <a:latin typeface="Arial"/>
                          <a:ea typeface="Times New Roman"/>
                          <a:cs typeface="Times New Roman"/>
                        </a:rPr>
                        <a:t>    3.989 </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80036">
                <a:tc>
                  <a:txBody>
                    <a:bodyPr/>
                    <a:lstStyle/>
                    <a:p>
                      <a:pPr>
                        <a:lnSpc>
                          <a:spcPct val="115000"/>
                        </a:lnSpc>
                        <a:spcAft>
                          <a:spcPts val="0"/>
                        </a:spcAft>
                      </a:pPr>
                      <a:r>
                        <a:rPr lang="es-EC" sz="1200" b="1">
                          <a:latin typeface="Arial"/>
                          <a:ea typeface="Times New Roman"/>
                          <a:cs typeface="Times New Roman"/>
                        </a:rPr>
                        <a:t>Total</a:t>
                      </a:r>
                      <a:endParaRPr lang="es-E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200" b="1">
                          <a:latin typeface="Arial"/>
                          <a:ea typeface="Times New Roman"/>
                          <a:cs typeface="Times New Roman"/>
                        </a:rPr>
                        <a:t>12021</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latin typeface="Arial"/>
                          <a:ea typeface="Times New Roman"/>
                          <a:cs typeface="Times New Roman"/>
                        </a:rPr>
                        <a:t>5330</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b="1">
                          <a:latin typeface="Arial"/>
                          <a:ea typeface="Times New Roman"/>
                          <a:cs typeface="Times New Roman"/>
                        </a:rPr>
                        <a:t>2531</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21%</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200" b="1">
                          <a:latin typeface="Arial"/>
                          <a:ea typeface="Times New Roman"/>
                          <a:cs typeface="Times New Roman"/>
                        </a:rPr>
                        <a:t>  338.982 </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200" b="1">
                          <a:latin typeface="Arial"/>
                          <a:ea typeface="Times New Roman"/>
                          <a:cs typeface="Times New Roman"/>
                        </a:rPr>
                        <a:t>  3.107.186 </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a:txBody>
                    <a:bodyPr/>
                    <a:lstStyle/>
                    <a:p>
                      <a:pPr algn="ctr">
                        <a:lnSpc>
                          <a:spcPct val="115000"/>
                        </a:lnSpc>
                        <a:spcAft>
                          <a:spcPts val="0"/>
                        </a:spcAft>
                      </a:pPr>
                      <a:r>
                        <a:rPr lang="es-EC" sz="1200" b="1">
                          <a:latin typeface="Arial"/>
                          <a:ea typeface="Times New Roman"/>
                          <a:cs typeface="Times New Roman"/>
                        </a:rPr>
                        <a:t>$ 322.012</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dirty="0">
                          <a:latin typeface="Arial"/>
                          <a:ea typeface="Times New Roman"/>
                          <a:cs typeface="Times New Roman"/>
                        </a:rPr>
                        <a:t>$ 57.894</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6929486" cy="857272"/>
          </a:xfrm>
        </p:spPr>
        <p:txBody>
          <a:bodyPr/>
          <a:lstStyle/>
          <a:p>
            <a:r>
              <a:rPr lang="es-EC" dirty="0" smtClean="0"/>
              <a:t>RESUMEN GENERAL</a:t>
            </a:r>
            <a:endParaRPr lang="es-EC" dirty="0"/>
          </a:p>
        </p:txBody>
      </p:sp>
      <p:graphicFrame>
        <p:nvGraphicFramePr>
          <p:cNvPr id="8" name="7 Tabla"/>
          <p:cNvGraphicFramePr>
            <a:graphicFrameLocks noGrp="1"/>
          </p:cNvGraphicFramePr>
          <p:nvPr/>
        </p:nvGraphicFramePr>
        <p:xfrm>
          <a:off x="214282" y="1142984"/>
          <a:ext cx="8643998" cy="5036358"/>
        </p:xfrm>
        <a:graphic>
          <a:graphicData uri="http://schemas.openxmlformats.org/drawingml/2006/table">
            <a:tbl>
              <a:tblPr/>
              <a:tblGrid>
                <a:gridCol w="1000132"/>
                <a:gridCol w="857256"/>
                <a:gridCol w="1306932"/>
                <a:gridCol w="750661"/>
                <a:gridCol w="932388"/>
                <a:gridCol w="939109"/>
                <a:gridCol w="1099418"/>
                <a:gridCol w="909876"/>
                <a:gridCol w="115683"/>
                <a:gridCol w="121031"/>
                <a:gridCol w="289317"/>
                <a:gridCol w="322195"/>
              </a:tblGrid>
              <a:tr h="191200">
                <a:tc gridSpan="4">
                  <a:txBody>
                    <a:bodyPr/>
                    <a:lstStyle/>
                    <a:p>
                      <a:pPr>
                        <a:lnSpc>
                          <a:spcPct val="115000"/>
                        </a:lnSpc>
                        <a:spcAft>
                          <a:spcPts val="0"/>
                        </a:spcAft>
                      </a:pPr>
                      <a:r>
                        <a:rPr lang="es-EC" sz="1100" b="1" dirty="0">
                          <a:latin typeface="Arial"/>
                          <a:ea typeface="Times New Roman"/>
                          <a:cs typeface="Times New Roman"/>
                        </a:rPr>
                        <a:t>Resumen General del Plan </a:t>
                      </a:r>
                      <a:endParaRPr lang="es-ES" sz="1100" dirty="0">
                        <a:latin typeface="Calibri"/>
                        <a:ea typeface="Calibri"/>
                        <a:cs typeface="Times New Roman"/>
                      </a:endParaRPr>
                    </a:p>
                  </a:txBody>
                  <a:tcPr marL="34403" marR="34403"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a:noFill/>
                    </a:lnB>
                  </a:tcPr>
                </a:tc>
                <a:tc gridSpan="3">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r>
              <a:tr h="521594">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34403" marR="344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34403" marR="3440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b="1">
                          <a:latin typeface="Arial"/>
                          <a:ea typeface="Times New Roman"/>
                          <a:cs typeface="Times New Roman"/>
                        </a:rPr>
                        <a:t>RECUPERACIÓN KWH</a:t>
                      </a:r>
                      <a:endParaRPr lang="es-ES" sz="11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gridSpan="5">
                  <a:txBody>
                    <a:bodyPr/>
                    <a:lstStyle/>
                    <a:p>
                      <a:pPr algn="ctr">
                        <a:lnSpc>
                          <a:spcPct val="115000"/>
                        </a:lnSpc>
                        <a:spcAft>
                          <a:spcPts val="0"/>
                        </a:spcAft>
                      </a:pPr>
                      <a:r>
                        <a:rPr lang="es-EC" sz="1100" b="1">
                          <a:latin typeface="Arial"/>
                          <a:ea typeface="Times New Roman"/>
                          <a:cs typeface="Times New Roman"/>
                        </a:rPr>
                        <a:t>RECUPERACIÓN DÓLARES</a:t>
                      </a:r>
                      <a:endParaRPr lang="es-ES" sz="11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071570">
                <a:tc>
                  <a:txBody>
                    <a:bodyPr/>
                    <a:lstStyle/>
                    <a:p>
                      <a:pPr>
                        <a:lnSpc>
                          <a:spcPct val="115000"/>
                        </a:lnSpc>
                        <a:spcAft>
                          <a:spcPts val="0"/>
                        </a:spcAft>
                      </a:pPr>
                      <a:r>
                        <a:rPr lang="es-EC" sz="1100" b="1">
                          <a:latin typeface="Arial"/>
                          <a:ea typeface="Times New Roman"/>
                          <a:cs typeface="Times New Roman"/>
                        </a:rPr>
                        <a:t>Agencias</a:t>
                      </a:r>
                      <a:endParaRPr lang="es-ES" sz="11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smtClean="0">
                          <a:latin typeface="Arial"/>
                          <a:ea typeface="Times New Roman"/>
                          <a:cs typeface="Times New Roman"/>
                        </a:rPr>
                        <a:t>Total  de Inspecciones</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a:latin typeface="Arial"/>
                          <a:ea typeface="Times New Roman"/>
                          <a:cs typeface="Times New Roman"/>
                        </a:rPr>
                        <a:t>Total de </a:t>
                      </a:r>
                      <a:br>
                        <a:rPr lang="es-EC" sz="900" b="1" dirty="0">
                          <a:latin typeface="Arial"/>
                          <a:ea typeface="Times New Roman"/>
                          <a:cs typeface="Times New Roman"/>
                        </a:rPr>
                      </a:br>
                      <a:r>
                        <a:rPr lang="es-EC" sz="900" b="1" dirty="0">
                          <a:latin typeface="Arial"/>
                          <a:ea typeface="Times New Roman"/>
                          <a:cs typeface="Times New Roman"/>
                        </a:rPr>
                        <a:t>Novedades </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a:latin typeface="Arial"/>
                          <a:ea typeface="Times New Roman"/>
                          <a:cs typeface="Times New Roman"/>
                        </a:rPr>
                        <a:t>Total de Novedades efectivas</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a:latin typeface="Arial"/>
                          <a:ea typeface="Times New Roman"/>
                          <a:cs typeface="Times New Roman"/>
                        </a:rPr>
                        <a:t>Porcentaje de Novedades efectivas</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a:latin typeface="Arial"/>
                          <a:ea typeface="Times New Roman"/>
                          <a:cs typeface="Times New Roman"/>
                        </a:rPr>
                        <a:t>Neto</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71755" marR="71755" algn="ctr">
                        <a:lnSpc>
                          <a:spcPct val="115000"/>
                        </a:lnSpc>
                        <a:spcAft>
                          <a:spcPts val="0"/>
                        </a:spcAft>
                      </a:pPr>
                      <a:r>
                        <a:rPr lang="es-EC" sz="900" b="1" dirty="0" err="1">
                          <a:latin typeface="Arial"/>
                          <a:ea typeface="Times New Roman"/>
                          <a:cs typeface="Times New Roman"/>
                        </a:rPr>
                        <a:t>Refacturado</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marL="71755" marR="71755" algn="ctr">
                        <a:lnSpc>
                          <a:spcPct val="115000"/>
                        </a:lnSpc>
                        <a:spcAft>
                          <a:spcPts val="0"/>
                        </a:spcAft>
                      </a:pPr>
                      <a:r>
                        <a:rPr lang="es-EC" sz="900" b="1" dirty="0" err="1">
                          <a:latin typeface="Arial"/>
                          <a:ea typeface="Times New Roman"/>
                          <a:cs typeface="Times New Roman"/>
                        </a:rPr>
                        <a:t>Refacturado</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gridSpan="3">
                  <a:txBody>
                    <a:bodyPr/>
                    <a:lstStyle/>
                    <a:p>
                      <a:pPr marL="71755" marR="71755" algn="ctr">
                        <a:lnSpc>
                          <a:spcPct val="115000"/>
                        </a:lnSpc>
                        <a:spcAft>
                          <a:spcPts val="0"/>
                        </a:spcAft>
                      </a:pPr>
                      <a:r>
                        <a:rPr lang="es-EC" sz="900" b="1" dirty="0">
                          <a:latin typeface="Arial"/>
                          <a:ea typeface="Times New Roman"/>
                          <a:cs typeface="Times New Roman"/>
                        </a:rPr>
                        <a:t>Multa</a:t>
                      </a:r>
                      <a:endParaRPr lang="es-ES" sz="9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pPr marL="71755" marR="71755" algn="ctr">
                        <a:lnSpc>
                          <a:spcPct val="115000"/>
                        </a:lnSpc>
                        <a:spcAft>
                          <a:spcPts val="0"/>
                        </a:spcAft>
                      </a:pPr>
                      <a:endParaRPr lang="es-ES" sz="1100" dirty="0">
                        <a:latin typeface="Calibri"/>
                        <a:ea typeface="Calibri"/>
                        <a:cs typeface="Times New Roman"/>
                      </a:endParaRPr>
                    </a:p>
                  </a:txBody>
                  <a:tcPr marL="34403" marR="344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r>
              <a:tr h="764802">
                <a:tc>
                  <a:txBody>
                    <a:bodyPr/>
                    <a:lstStyle/>
                    <a:p>
                      <a:pPr>
                        <a:lnSpc>
                          <a:spcPct val="115000"/>
                        </a:lnSpc>
                        <a:spcAft>
                          <a:spcPts val="0"/>
                        </a:spcAft>
                      </a:pPr>
                      <a:r>
                        <a:rPr lang="es-ES" sz="1300" b="1" dirty="0" smtClean="0">
                          <a:solidFill>
                            <a:schemeClr val="tx1"/>
                          </a:solidFill>
                          <a:latin typeface="Calibri"/>
                          <a:ea typeface="Calibri"/>
                          <a:cs typeface="Times New Roman"/>
                        </a:rPr>
                        <a:t>Manta</a:t>
                      </a:r>
                      <a:endParaRPr lang="es-ES" sz="1300" b="1" dirty="0">
                        <a:solidFill>
                          <a:schemeClr val="tx1"/>
                        </a:solidFill>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300" dirty="0">
                          <a:latin typeface="Arial"/>
                          <a:ea typeface="Times New Roman"/>
                          <a:cs typeface="Times New Roman"/>
                        </a:rPr>
                        <a:t>11655</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5704</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2883</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25%</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384745</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3807374</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300" dirty="0">
                          <a:latin typeface="Arial"/>
                          <a:ea typeface="Times New Roman"/>
                          <a:cs typeface="Times New Roman"/>
                        </a:rPr>
                        <a:t> $    408.634 </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gridSpan="3">
                  <a:txBody>
                    <a:bodyPr/>
                    <a:lstStyle/>
                    <a:p>
                      <a:pPr algn="ctr">
                        <a:lnSpc>
                          <a:spcPct val="115000"/>
                        </a:lnSpc>
                        <a:spcAft>
                          <a:spcPts val="0"/>
                        </a:spcAft>
                      </a:pPr>
                      <a:r>
                        <a:rPr lang="es-EC" sz="1300">
                          <a:latin typeface="Arial"/>
                          <a:ea typeface="Times New Roman"/>
                          <a:cs typeface="Times New Roman"/>
                        </a:rPr>
                        <a:t> $  73.635 </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pPr algn="ctr">
                        <a:lnSpc>
                          <a:spcPct val="115000"/>
                        </a:lnSpc>
                        <a:spcAft>
                          <a:spcPts val="0"/>
                        </a:spcAft>
                      </a:pPr>
                      <a:endParaRPr lang="es-ES" sz="11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r>
              <a:tr h="764802">
                <a:tc>
                  <a:txBody>
                    <a:bodyPr/>
                    <a:lstStyle/>
                    <a:p>
                      <a:pPr>
                        <a:lnSpc>
                          <a:spcPct val="115000"/>
                        </a:lnSpc>
                        <a:spcAft>
                          <a:spcPts val="0"/>
                        </a:spcAft>
                      </a:pPr>
                      <a:r>
                        <a:rPr lang="es-EC" sz="1300" b="1" u="none" strike="noStrike" dirty="0" smtClean="0">
                          <a:solidFill>
                            <a:schemeClr val="tx1"/>
                          </a:solidFill>
                          <a:latin typeface="Arial"/>
                          <a:ea typeface="Times New Roman"/>
                          <a:cs typeface="Times New Roman"/>
                        </a:rPr>
                        <a:t>Portoviejo</a:t>
                      </a:r>
                      <a:endParaRPr lang="es-ES" sz="1300" b="1" dirty="0">
                        <a:solidFill>
                          <a:schemeClr val="tx1"/>
                        </a:solidFill>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300">
                          <a:latin typeface="Arial"/>
                          <a:ea typeface="Times New Roman"/>
                          <a:cs typeface="Times New Roman"/>
                        </a:rPr>
                        <a:t>8241</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dirty="0">
                          <a:latin typeface="Arial"/>
                          <a:ea typeface="Times New Roman"/>
                          <a:cs typeface="Times New Roman"/>
                        </a:rPr>
                        <a:t>4256</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dirty="0">
                          <a:latin typeface="Arial"/>
                          <a:ea typeface="Times New Roman"/>
                          <a:cs typeface="Times New Roman"/>
                        </a:rPr>
                        <a:t>2506</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dirty="0">
                          <a:latin typeface="Arial"/>
                          <a:ea typeface="Times New Roman"/>
                          <a:cs typeface="Times New Roman"/>
                        </a:rPr>
                        <a:t>30%</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dirty="0">
                          <a:latin typeface="Arial"/>
                          <a:ea typeface="Times New Roman"/>
                          <a:cs typeface="Times New Roman"/>
                        </a:rPr>
                        <a:t>354149</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dirty="0">
                          <a:latin typeface="Arial"/>
                          <a:ea typeface="Times New Roman"/>
                          <a:cs typeface="Times New Roman"/>
                        </a:rPr>
                        <a:t>3698469</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300" dirty="0">
                          <a:latin typeface="Arial"/>
                          <a:ea typeface="Times New Roman"/>
                          <a:cs typeface="Times New Roman"/>
                        </a:rPr>
                        <a:t> $    385.511 </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gridSpan="3">
                  <a:txBody>
                    <a:bodyPr/>
                    <a:lstStyle/>
                    <a:p>
                      <a:pPr algn="ctr">
                        <a:lnSpc>
                          <a:spcPct val="115000"/>
                        </a:lnSpc>
                        <a:spcAft>
                          <a:spcPts val="0"/>
                        </a:spcAft>
                      </a:pPr>
                      <a:r>
                        <a:rPr lang="es-EC" sz="1300">
                          <a:latin typeface="Arial"/>
                          <a:ea typeface="Times New Roman"/>
                          <a:cs typeface="Times New Roman"/>
                        </a:rPr>
                        <a:t> $  69.419 </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pPr algn="ctr">
                        <a:lnSpc>
                          <a:spcPct val="115000"/>
                        </a:lnSpc>
                        <a:spcAft>
                          <a:spcPts val="0"/>
                        </a:spcAft>
                      </a:pPr>
                      <a:endParaRPr lang="es-ES" sz="11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r>
              <a:tr h="764802">
                <a:tc>
                  <a:txBody>
                    <a:bodyPr/>
                    <a:lstStyle/>
                    <a:p>
                      <a:pPr>
                        <a:lnSpc>
                          <a:spcPct val="115000"/>
                        </a:lnSpc>
                        <a:spcAft>
                          <a:spcPts val="0"/>
                        </a:spcAft>
                      </a:pPr>
                      <a:r>
                        <a:rPr lang="es-EC" sz="1300" b="1">
                          <a:latin typeface="Arial"/>
                          <a:ea typeface="Times New Roman"/>
                          <a:cs typeface="Times New Roman"/>
                        </a:rPr>
                        <a:t>Agencias</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300">
                          <a:latin typeface="Arial"/>
                          <a:ea typeface="Times New Roman"/>
                          <a:cs typeface="Times New Roman"/>
                        </a:rPr>
                        <a:t>12021</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5330</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2531</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21%</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338982</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3107186</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300" dirty="0">
                          <a:latin typeface="Arial"/>
                          <a:ea typeface="Times New Roman"/>
                          <a:cs typeface="Times New Roman"/>
                        </a:rPr>
                        <a:t> $    322.012 </a:t>
                      </a:r>
                      <a:endParaRPr lang="es-ES" sz="1300" dirty="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gridSpan="3">
                  <a:txBody>
                    <a:bodyPr/>
                    <a:lstStyle/>
                    <a:p>
                      <a:pPr algn="ctr">
                        <a:lnSpc>
                          <a:spcPct val="115000"/>
                        </a:lnSpc>
                        <a:spcAft>
                          <a:spcPts val="0"/>
                        </a:spcAft>
                      </a:pPr>
                      <a:r>
                        <a:rPr lang="es-EC" sz="1300">
                          <a:latin typeface="Arial"/>
                          <a:ea typeface="Times New Roman"/>
                          <a:cs typeface="Times New Roman"/>
                        </a:rPr>
                        <a:t> $  57.894 </a:t>
                      </a:r>
                      <a:endParaRPr lang="es-ES" sz="13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pPr algn="ctr">
                        <a:lnSpc>
                          <a:spcPct val="115000"/>
                        </a:lnSpc>
                        <a:spcAft>
                          <a:spcPts val="0"/>
                        </a:spcAft>
                      </a:pPr>
                      <a:endParaRPr lang="es-ES" sz="1100">
                        <a:latin typeface="Calibri"/>
                        <a:ea typeface="Calibri"/>
                        <a:cs typeface="Times New Roman"/>
                      </a:endParaRPr>
                    </a:p>
                  </a:txBody>
                  <a:tcPr marL="34403" marR="344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r>
              <a:tr h="956002">
                <a:tc>
                  <a:txBody>
                    <a:bodyPr/>
                    <a:lstStyle/>
                    <a:p>
                      <a:pPr>
                        <a:lnSpc>
                          <a:spcPct val="115000"/>
                        </a:lnSpc>
                        <a:spcAft>
                          <a:spcPts val="0"/>
                        </a:spcAft>
                      </a:pPr>
                      <a:r>
                        <a:rPr lang="es-EC" sz="1300" b="1">
                          <a:latin typeface="Arial"/>
                          <a:ea typeface="Times New Roman"/>
                          <a:cs typeface="Times New Roman"/>
                        </a:rPr>
                        <a:t> Totales  </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300" b="1">
                          <a:latin typeface="Arial"/>
                          <a:ea typeface="Times New Roman"/>
                          <a:cs typeface="Times New Roman"/>
                        </a:rPr>
                        <a:t>31917</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b="1">
                          <a:latin typeface="Arial"/>
                          <a:ea typeface="Times New Roman"/>
                          <a:cs typeface="Times New Roman"/>
                        </a:rPr>
                        <a:t>15290</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b="1">
                          <a:latin typeface="Arial"/>
                          <a:ea typeface="Times New Roman"/>
                          <a:cs typeface="Times New Roman"/>
                        </a:rPr>
                        <a:t>7920</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a:latin typeface="Arial"/>
                          <a:ea typeface="Times New Roman"/>
                          <a:cs typeface="Times New Roman"/>
                        </a:rPr>
                        <a:t>25%</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b="1">
                          <a:latin typeface="Arial"/>
                          <a:ea typeface="Times New Roman"/>
                          <a:cs typeface="Times New Roman"/>
                        </a:rPr>
                        <a:t>  1.077.876 </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300" b="1">
                          <a:latin typeface="Arial"/>
                          <a:ea typeface="Times New Roman"/>
                          <a:cs typeface="Times New Roman"/>
                        </a:rPr>
                        <a:t>  10.613.029 </a:t>
                      </a:r>
                      <a:endParaRPr lang="es-ES" sz="13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gridSpan="2">
                  <a:txBody>
                    <a:bodyPr/>
                    <a:lstStyle/>
                    <a:p>
                      <a:pPr algn="ctr">
                        <a:lnSpc>
                          <a:spcPct val="115000"/>
                        </a:lnSpc>
                        <a:spcAft>
                          <a:spcPts val="0"/>
                        </a:spcAft>
                      </a:pPr>
                      <a:r>
                        <a:rPr lang="es-EC" sz="1300" b="1" dirty="0">
                          <a:latin typeface="Arial"/>
                          <a:ea typeface="Times New Roman"/>
                          <a:cs typeface="Times New Roman"/>
                        </a:rPr>
                        <a:t>$ 1.116.157</a:t>
                      </a:r>
                      <a:endParaRPr lang="es-ES" sz="1300" dirty="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c gridSpan="3">
                  <a:txBody>
                    <a:bodyPr/>
                    <a:lstStyle/>
                    <a:p>
                      <a:pPr algn="ctr">
                        <a:lnSpc>
                          <a:spcPct val="115000"/>
                        </a:lnSpc>
                        <a:spcAft>
                          <a:spcPts val="0"/>
                        </a:spcAft>
                      </a:pPr>
                      <a:r>
                        <a:rPr lang="es-EC" sz="1300" b="1" dirty="0">
                          <a:latin typeface="Arial"/>
                          <a:ea typeface="Times New Roman"/>
                          <a:cs typeface="Times New Roman"/>
                        </a:rPr>
                        <a:t>$ 200.948</a:t>
                      </a:r>
                      <a:endParaRPr lang="es-ES" sz="1300" dirty="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pPr algn="ctr">
                        <a:lnSpc>
                          <a:spcPct val="115000"/>
                        </a:lnSpc>
                        <a:spcAft>
                          <a:spcPts val="0"/>
                        </a:spcAft>
                      </a:pPr>
                      <a:endParaRPr lang="es-ES" sz="1100">
                        <a:latin typeface="Calibri"/>
                        <a:ea typeface="Calibri"/>
                        <a:cs typeface="Times New Roman"/>
                      </a:endParaRPr>
                    </a:p>
                  </a:txBody>
                  <a:tcPr marL="34403" marR="3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6829444" cy="677246"/>
          </a:xfrm>
        </p:spPr>
        <p:txBody>
          <a:bodyPr>
            <a:normAutofit fontScale="90000"/>
          </a:bodyPr>
          <a:lstStyle/>
          <a:p>
            <a:pPr algn="ctr"/>
            <a:r>
              <a:rPr lang="es-EC" dirty="0" smtClean="0"/>
              <a:t>RESULTADOS PROYECTADOS Y OBTENIDOS</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xmlns="" val="2876150317"/>
              </p:ext>
            </p:extLst>
          </p:nvPr>
        </p:nvGraphicFramePr>
        <p:xfrm>
          <a:off x="827584" y="2204864"/>
          <a:ext cx="6858048" cy="3786212"/>
        </p:xfrm>
        <a:graphic>
          <a:graphicData uri="http://schemas.openxmlformats.org/drawingml/2006/table">
            <a:tbl>
              <a:tblPr/>
              <a:tblGrid>
                <a:gridCol w="4219293"/>
                <a:gridCol w="1437239"/>
                <a:gridCol w="1201516"/>
              </a:tblGrid>
              <a:tr h="809741">
                <a:tc>
                  <a:txBody>
                    <a:bodyPr/>
                    <a:lstStyle/>
                    <a:p>
                      <a:pPr algn="ctr">
                        <a:lnSpc>
                          <a:spcPct val="115000"/>
                        </a:lnSpc>
                        <a:spcAft>
                          <a:spcPts val="0"/>
                        </a:spcAft>
                      </a:pPr>
                      <a:r>
                        <a:rPr lang="es-EC" sz="1400" b="1" dirty="0">
                          <a:latin typeface="Calibri"/>
                          <a:ea typeface="Times New Roman"/>
                          <a:cs typeface="Times New Roman"/>
                        </a:rPr>
                        <a:t>DESCRIPCIÓN</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b="1">
                          <a:latin typeface="Calibri"/>
                          <a:ea typeface="Times New Roman"/>
                          <a:cs typeface="Times New Roman"/>
                        </a:rPr>
                        <a:t>RESULTADOS PROYECTADOS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400" b="1">
                          <a:latin typeface="Calibri"/>
                          <a:ea typeface="Times New Roman"/>
                          <a:cs typeface="Times New Roman"/>
                        </a:rPr>
                        <a:t>RESULTADOS OBTENIDOS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61566">
                <a:tc>
                  <a:txBody>
                    <a:bodyPr/>
                    <a:lstStyle/>
                    <a:p>
                      <a:pPr>
                        <a:lnSpc>
                          <a:spcPct val="115000"/>
                        </a:lnSpc>
                        <a:spcAft>
                          <a:spcPts val="0"/>
                        </a:spcAft>
                      </a:pPr>
                      <a:r>
                        <a:rPr lang="es-EC" sz="1400">
                          <a:latin typeface="Calibri"/>
                          <a:ea typeface="Times New Roman"/>
                          <a:cs typeface="Times New Roman"/>
                        </a:rPr>
                        <a:t>CLIENTES A INSPECCIONAR</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30.000</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31.917</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61823">
                <a:tc>
                  <a:txBody>
                    <a:bodyPr/>
                    <a:lstStyle/>
                    <a:p>
                      <a:pPr>
                        <a:lnSpc>
                          <a:spcPct val="115000"/>
                        </a:lnSpc>
                        <a:spcAft>
                          <a:spcPts val="0"/>
                        </a:spcAft>
                      </a:pPr>
                      <a:r>
                        <a:rPr lang="es-EC" sz="1400">
                          <a:latin typeface="Calibri"/>
                          <a:ea typeface="Times New Roman"/>
                          <a:cs typeface="Times New Roman"/>
                        </a:rPr>
                        <a:t>% HURTO</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30</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25</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34451">
                <a:tc>
                  <a:txBody>
                    <a:bodyPr/>
                    <a:lstStyle/>
                    <a:p>
                      <a:pPr>
                        <a:lnSpc>
                          <a:spcPct val="115000"/>
                        </a:lnSpc>
                        <a:spcAft>
                          <a:spcPts val="0"/>
                        </a:spcAft>
                      </a:pPr>
                      <a:r>
                        <a:rPr lang="es-EC" sz="1400">
                          <a:latin typeface="Calibri"/>
                          <a:ea typeface="Times New Roman"/>
                          <a:cs typeface="Times New Roman"/>
                        </a:rPr>
                        <a:t>ENERGÍA NETA RECUPERADA POR CLIENTE KWH/MES</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dirty="0">
                          <a:latin typeface="Calibri"/>
                          <a:ea typeface="Times New Roman"/>
                          <a:cs typeface="Times New Roman"/>
                        </a:rPr>
                        <a:t>220</a:t>
                      </a:r>
                      <a:endParaRPr lang="es-ES" sz="14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136</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24162">
                <a:tc>
                  <a:txBody>
                    <a:bodyPr/>
                    <a:lstStyle/>
                    <a:p>
                      <a:pPr>
                        <a:lnSpc>
                          <a:spcPct val="115000"/>
                        </a:lnSpc>
                        <a:spcAft>
                          <a:spcPts val="0"/>
                        </a:spcAft>
                      </a:pPr>
                      <a:r>
                        <a:rPr lang="es-EC" sz="1400">
                          <a:latin typeface="Calibri"/>
                          <a:ea typeface="Times New Roman"/>
                          <a:cs typeface="Times New Roman"/>
                        </a:rPr>
                        <a:t>RECUPERACIÓN KWH NETO</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1.980.000</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1.077.876</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24162">
                <a:tc>
                  <a:txBody>
                    <a:bodyPr/>
                    <a:lstStyle/>
                    <a:p>
                      <a:pPr>
                        <a:lnSpc>
                          <a:spcPct val="115000"/>
                        </a:lnSpc>
                        <a:spcAft>
                          <a:spcPts val="0"/>
                        </a:spcAft>
                      </a:pPr>
                      <a:r>
                        <a:rPr lang="es-EC" sz="1400">
                          <a:latin typeface="Calibri"/>
                          <a:ea typeface="Times New Roman"/>
                          <a:cs typeface="Times New Roman"/>
                        </a:rPr>
                        <a:t>RECUPERACIÓN KWH REFACTURADO</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11.880.000</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10.613.029</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34451">
                <a:tc>
                  <a:txBody>
                    <a:bodyPr/>
                    <a:lstStyle/>
                    <a:p>
                      <a:pPr>
                        <a:lnSpc>
                          <a:spcPct val="115000"/>
                        </a:lnSpc>
                        <a:spcAft>
                          <a:spcPts val="0"/>
                        </a:spcAft>
                      </a:pPr>
                      <a:r>
                        <a:rPr lang="es-EC" sz="1400">
                          <a:latin typeface="Calibri"/>
                          <a:ea typeface="Times New Roman"/>
                          <a:cs typeface="Times New Roman"/>
                        </a:rPr>
                        <a:t>ENERGÍA RECUPERADA AL FINALIZAR EL PROYECTO (KWH)</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24.750.000</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17.619.223</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36629">
                <a:tc>
                  <a:txBody>
                    <a:bodyPr/>
                    <a:lstStyle/>
                    <a:p>
                      <a:pPr>
                        <a:lnSpc>
                          <a:spcPct val="115000"/>
                        </a:lnSpc>
                        <a:spcAft>
                          <a:spcPts val="0"/>
                        </a:spcAft>
                      </a:pPr>
                      <a:r>
                        <a:rPr lang="es-EC" sz="1400">
                          <a:latin typeface="Calibri"/>
                          <a:ea typeface="Times New Roman"/>
                          <a:cs typeface="Times New Roman"/>
                        </a:rPr>
                        <a:t>ENERGÍA DISPONIBLE AÑO 2007 MWH</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dirty="0">
                          <a:latin typeface="Calibri"/>
                          <a:ea typeface="Times New Roman"/>
                          <a:cs typeface="Times New Roman"/>
                        </a:rPr>
                        <a:t>1.892.929,60</a:t>
                      </a:r>
                      <a:endParaRPr lang="es-ES" sz="14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1.075.835</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99227">
                <a:tc>
                  <a:txBody>
                    <a:bodyPr/>
                    <a:lstStyle/>
                    <a:p>
                      <a:pPr>
                        <a:lnSpc>
                          <a:spcPct val="115000"/>
                        </a:lnSpc>
                        <a:spcAft>
                          <a:spcPts val="0"/>
                        </a:spcAft>
                      </a:pPr>
                      <a:r>
                        <a:rPr lang="es-EC" sz="1400">
                          <a:latin typeface="Calibri"/>
                          <a:ea typeface="Times New Roman"/>
                          <a:cs typeface="Times New Roman"/>
                        </a:rPr>
                        <a:t>% PÉRDIDA DE ENERGÍA DISMINUIDO</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a:latin typeface="Calibri"/>
                          <a:ea typeface="Times New Roman"/>
                          <a:cs typeface="Times New Roman"/>
                        </a:rPr>
                        <a:t>1,31</a:t>
                      </a:r>
                      <a:endParaRPr lang="es-ES" sz="14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400" dirty="0">
                          <a:latin typeface="Calibri"/>
                          <a:ea typeface="Times New Roman"/>
                          <a:cs typeface="Times New Roman"/>
                        </a:rPr>
                        <a:t>1,64</a:t>
                      </a:r>
                      <a:endParaRPr lang="es-ES" sz="14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428596" y="571480"/>
            <a:ext cx="7239000" cy="1143000"/>
          </a:xfrm>
        </p:spPr>
        <p:txBody>
          <a:bodyPr>
            <a:normAutofit fontScale="90000"/>
          </a:bodyPr>
          <a:lstStyle/>
          <a:p>
            <a:pPr algn="ctr"/>
            <a:r>
              <a:rPr lang="es-EC" sz="2700" dirty="0" smtClean="0"/>
              <a:t>EVOLUCIÓN DE LAS PÉRDIDAS DE ENERGÍA DE EMELMANABÍ
 PERÍODO 1999 - 2008</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142984"/>
            <a:ext cx="8229600" cy="703282"/>
          </a:xfrm>
        </p:spPr>
        <p:txBody>
          <a:bodyPr>
            <a:normAutofit fontScale="90000"/>
          </a:bodyPr>
          <a:lstStyle/>
          <a:p>
            <a:pPr algn="ctr"/>
            <a:r>
              <a:rPr lang="es-EC" dirty="0" smtClean="0"/>
              <a:t>PERDIDAS DE ENERGIA</a:t>
            </a:r>
            <a:br>
              <a:rPr lang="es-EC" dirty="0" smtClean="0"/>
            </a:br>
            <a:r>
              <a:rPr lang="es-EC" dirty="0" smtClean="0"/>
              <a:t> </a:t>
            </a:r>
            <a:br>
              <a:rPr lang="es-EC" dirty="0" smtClean="0"/>
            </a:br>
            <a:endParaRPr lang="es-EC" dirty="0"/>
          </a:p>
        </p:txBody>
      </p:sp>
      <p:graphicFrame>
        <p:nvGraphicFramePr>
          <p:cNvPr id="6" name="5 Tabla"/>
          <p:cNvGraphicFramePr>
            <a:graphicFrameLocks noGrp="1"/>
          </p:cNvGraphicFramePr>
          <p:nvPr/>
        </p:nvGraphicFramePr>
        <p:xfrm>
          <a:off x="785786" y="1714488"/>
          <a:ext cx="6572295" cy="3859743"/>
        </p:xfrm>
        <a:graphic>
          <a:graphicData uri="http://schemas.openxmlformats.org/drawingml/2006/table">
            <a:tbl>
              <a:tblPr/>
              <a:tblGrid>
                <a:gridCol w="453504"/>
                <a:gridCol w="995991"/>
                <a:gridCol w="889836"/>
                <a:gridCol w="889836"/>
                <a:gridCol w="889836"/>
                <a:gridCol w="672060"/>
                <a:gridCol w="890616"/>
                <a:gridCol w="890616"/>
              </a:tblGrid>
              <a:tr h="215751">
                <a:tc rowSpan="3">
                  <a:txBody>
                    <a:bodyPr/>
                    <a:lstStyle/>
                    <a:p>
                      <a:pPr algn="ctr">
                        <a:lnSpc>
                          <a:spcPct val="115000"/>
                        </a:lnSpc>
                        <a:spcAft>
                          <a:spcPts val="0"/>
                        </a:spcAft>
                      </a:pPr>
                      <a:r>
                        <a:rPr lang="es-EC" sz="1100">
                          <a:latin typeface="Arial"/>
                          <a:ea typeface="Times New Roman"/>
                          <a:cs typeface="Times New Roman"/>
                        </a:rPr>
                        <a:t>Año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lnSpc>
                          <a:spcPct val="115000"/>
                        </a:lnSpc>
                        <a:spcAft>
                          <a:spcPts val="0"/>
                        </a:spcAft>
                      </a:pPr>
                      <a:r>
                        <a:rPr lang="es-EC" sz="1100">
                          <a:latin typeface="Arial"/>
                          <a:ea typeface="Times New Roman"/>
                          <a:cs typeface="Times New Roman"/>
                        </a:rPr>
                        <a:t> Energía Disponible Sistema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lnSpc>
                          <a:spcPct val="115000"/>
                        </a:lnSpc>
                        <a:spcAft>
                          <a:spcPts val="0"/>
                        </a:spcAft>
                      </a:pPr>
                      <a:r>
                        <a:rPr lang="es-EC" sz="1100">
                          <a:latin typeface="Arial"/>
                          <a:ea typeface="Times New Roman"/>
                          <a:cs typeface="Times New Roman"/>
                        </a:rPr>
                        <a:t> Energía entregada a Terceros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lnSpc>
                          <a:spcPct val="115000"/>
                        </a:lnSpc>
                        <a:spcAft>
                          <a:spcPts val="0"/>
                        </a:spcAft>
                      </a:pPr>
                      <a:r>
                        <a:rPr lang="es-EC" sz="1100">
                          <a:latin typeface="Arial"/>
                          <a:ea typeface="Times New Roman"/>
                          <a:cs typeface="Times New Roman"/>
                        </a:rPr>
                        <a:t> Energía Facturada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4">
                  <a:txBody>
                    <a:bodyPr/>
                    <a:lstStyle/>
                    <a:p>
                      <a:pPr algn="ctr">
                        <a:lnSpc>
                          <a:spcPct val="115000"/>
                        </a:lnSpc>
                        <a:spcAft>
                          <a:spcPts val="0"/>
                        </a:spcAft>
                      </a:pPr>
                      <a:r>
                        <a:rPr lang="es-EC" sz="1100">
                          <a:latin typeface="Arial"/>
                          <a:ea typeface="Times New Roman"/>
                          <a:cs typeface="Times New Roman"/>
                        </a:rPr>
                        <a:t>Pérdidas en el Sistema Manabí</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4358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2">
                  <a:txBody>
                    <a:bodyPr/>
                    <a:lstStyle/>
                    <a:p>
                      <a:pPr algn="ctr">
                        <a:lnSpc>
                          <a:spcPct val="115000"/>
                        </a:lnSpc>
                        <a:spcAft>
                          <a:spcPts val="0"/>
                        </a:spcAft>
                      </a:pPr>
                      <a:r>
                        <a:rPr lang="es-EC" sz="1100">
                          <a:latin typeface="Arial"/>
                          <a:ea typeface="Times New Roman"/>
                          <a:cs typeface="Times New Roman"/>
                        </a:rPr>
                        <a:t> Totales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a:txBody>
                    <a:bodyPr/>
                    <a:lstStyle/>
                    <a:p>
                      <a:pPr algn="ctr">
                        <a:lnSpc>
                          <a:spcPct val="115000"/>
                        </a:lnSpc>
                        <a:spcAft>
                          <a:spcPts val="0"/>
                        </a:spcAft>
                      </a:pPr>
                      <a:r>
                        <a:rPr lang="es-EC" sz="1100">
                          <a:latin typeface="Arial"/>
                          <a:ea typeface="Times New Roman"/>
                          <a:cs typeface="Times New Roman"/>
                        </a:rPr>
                        <a:t>Técnicas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100">
                          <a:latin typeface="Arial"/>
                          <a:ea typeface="Times New Roman"/>
                          <a:cs typeface="Times New Roman"/>
                        </a:rPr>
                        <a:t>Comerciales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5751">
                <a:tc vMerge="1">
                  <a:txBody>
                    <a:bodyPr/>
                    <a:lstStyle/>
                    <a:p>
                      <a:endParaRPr lang="es-ES"/>
                    </a:p>
                  </a:txBody>
                  <a:tcPr/>
                </a:tc>
                <a:tc gridSpan="3">
                  <a:txBody>
                    <a:bodyPr/>
                    <a:lstStyle/>
                    <a:p>
                      <a:pPr algn="ctr">
                        <a:lnSpc>
                          <a:spcPct val="115000"/>
                        </a:lnSpc>
                        <a:spcAft>
                          <a:spcPts val="0"/>
                        </a:spcAft>
                      </a:pPr>
                      <a:r>
                        <a:rPr lang="es-EC" sz="1100">
                          <a:latin typeface="Arial"/>
                          <a:ea typeface="Times New Roman"/>
                          <a:cs typeface="Times New Roman"/>
                        </a:rPr>
                        <a:t> MWH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100">
                          <a:latin typeface="Arial"/>
                          <a:ea typeface="Times New Roman"/>
                          <a:cs typeface="Times New Roman"/>
                        </a:rPr>
                        <a:t>MWH</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100">
                          <a:latin typeface="Arial"/>
                          <a:ea typeface="Times New Roman"/>
                          <a:cs typeface="Times New Roman"/>
                        </a:rPr>
                        <a:t>%</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100">
                          <a:latin typeface="Arial"/>
                          <a:ea typeface="Times New Roman"/>
                          <a:cs typeface="Times New Roman"/>
                        </a:rPr>
                        <a:t>%</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C" sz="1100">
                          <a:latin typeface="Arial"/>
                          <a:ea typeface="Times New Roman"/>
                          <a:cs typeface="Times New Roman"/>
                        </a:rPr>
                        <a:t>%</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40997">
                <a:tc>
                  <a:txBody>
                    <a:bodyPr/>
                    <a:lstStyle/>
                    <a:p>
                      <a:pPr algn="ctr">
                        <a:lnSpc>
                          <a:spcPct val="115000"/>
                        </a:lnSpc>
                        <a:spcAft>
                          <a:spcPts val="0"/>
                        </a:spcAft>
                      </a:pPr>
                      <a:r>
                        <a:rPr lang="es-EC" sz="1100">
                          <a:latin typeface="Arial"/>
                          <a:ea typeface="Times New Roman"/>
                          <a:cs typeface="Times New Roman"/>
                        </a:rPr>
                        <a:t>2006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C" sz="1100">
                          <a:latin typeface="Arial"/>
                          <a:ea typeface="Times New Roman"/>
                          <a:cs typeface="Times New Roman"/>
                        </a:rPr>
                        <a:t>   998.552,00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1.236,00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576.969,00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420.347,30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42,10%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13,73%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28,37%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42160">
                <a:tc>
                  <a:txBody>
                    <a:bodyPr/>
                    <a:lstStyle/>
                    <a:p>
                      <a:pPr algn="ctr">
                        <a:lnSpc>
                          <a:spcPct val="115000"/>
                        </a:lnSpc>
                        <a:spcAft>
                          <a:spcPts val="0"/>
                        </a:spcAft>
                      </a:pPr>
                      <a:r>
                        <a:rPr lang="es-EC" sz="1100">
                          <a:latin typeface="Arial"/>
                          <a:ea typeface="Times New Roman"/>
                          <a:cs typeface="Times New Roman"/>
                        </a:rPr>
                        <a:t>2007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C" sz="1100">
                          <a:latin typeface="Arial"/>
                          <a:ea typeface="Times New Roman"/>
                          <a:cs typeface="Times New Roman"/>
                        </a:rPr>
                        <a:t> 1.075.835,00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1.321,00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623.079,00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451.435,17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41,96%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14,55%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27,41%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42160">
                <a:tc>
                  <a:txBody>
                    <a:bodyPr/>
                    <a:lstStyle/>
                    <a:p>
                      <a:pPr algn="ctr">
                        <a:lnSpc>
                          <a:spcPct val="115000"/>
                        </a:lnSpc>
                        <a:spcAft>
                          <a:spcPts val="0"/>
                        </a:spcAft>
                      </a:pPr>
                      <a:r>
                        <a:rPr lang="es-EC" sz="1100">
                          <a:latin typeface="Arial"/>
                          <a:ea typeface="Times New Roman"/>
                          <a:cs typeface="Times New Roman"/>
                        </a:rPr>
                        <a:t>2008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C" sz="1100">
                          <a:latin typeface="Arial"/>
                          <a:ea typeface="Times New Roman"/>
                          <a:cs typeface="Times New Roman"/>
                        </a:rPr>
                        <a:t> 1.175.568,57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28.407,69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669.163,95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477.996,93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40,66%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15,60%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25,06%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40997">
                <a:tc>
                  <a:txBody>
                    <a:bodyPr/>
                    <a:lstStyle/>
                    <a:p>
                      <a:pPr algn="ctr">
                        <a:lnSpc>
                          <a:spcPct val="115000"/>
                        </a:lnSpc>
                        <a:spcAft>
                          <a:spcPts val="0"/>
                        </a:spcAft>
                      </a:pPr>
                      <a:r>
                        <a:rPr lang="es-EC" sz="1100">
                          <a:latin typeface="Arial"/>
                          <a:ea typeface="Times New Roman"/>
                          <a:cs typeface="Times New Roman"/>
                        </a:rPr>
                        <a:t>2009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C" sz="1100">
                          <a:latin typeface="Arial"/>
                          <a:ea typeface="Times New Roman"/>
                          <a:cs typeface="Times New Roman"/>
                        </a:rPr>
                        <a:t>   832.256,88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1.648,52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503.519,74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s-EC" sz="1100">
                          <a:latin typeface="Arial"/>
                          <a:ea typeface="Times New Roman"/>
                          <a:cs typeface="Times New Roman"/>
                        </a:rPr>
                        <a:t> 327.088,62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39,00%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16,00%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100">
                          <a:latin typeface="Arial"/>
                          <a:ea typeface="Times New Roman"/>
                          <a:cs typeface="Times New Roman"/>
                        </a:rPr>
                        <a:t>23,00%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18340">
                <a:tc gridSpan="5">
                  <a:txBody>
                    <a:bodyPr/>
                    <a:lstStyle/>
                    <a:p>
                      <a:pPr>
                        <a:lnSpc>
                          <a:spcPct val="115000"/>
                        </a:lnSpc>
                        <a:spcAft>
                          <a:spcPts val="0"/>
                        </a:spcAft>
                      </a:pPr>
                      <a:r>
                        <a:rPr lang="es-EC" sz="1100">
                          <a:latin typeface="Calibri"/>
                          <a:ea typeface="Times New Roman"/>
                          <a:cs typeface="Times New Roman"/>
                        </a:rPr>
                        <a:t>Nota: Valores de Energía disponible a Agt./2009.</a:t>
                      </a:r>
                      <a:endParaRPr lang="es-ES"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7615262" cy="5384190"/>
          </a:xfrm>
        </p:spPr>
        <p:txBody>
          <a:bodyPr>
            <a:normAutofit fontScale="47500" lnSpcReduction="20000"/>
          </a:bodyPr>
          <a:lstStyle/>
          <a:p>
            <a:pPr algn="just">
              <a:buNone/>
            </a:pPr>
            <a:r>
              <a:rPr lang="es-EC" b="1" dirty="0" smtClean="0">
                <a:solidFill>
                  <a:schemeClr val="tx2">
                    <a:lumMod val="75000"/>
                  </a:schemeClr>
                </a:solidFill>
              </a:rPr>
              <a:t>CONCLUSIONES</a:t>
            </a:r>
          </a:p>
          <a:p>
            <a:pPr algn="just">
              <a:buNone/>
            </a:pPr>
            <a:r>
              <a:rPr lang="es-EC" dirty="0" smtClean="0"/>
              <a:t> </a:t>
            </a:r>
          </a:p>
          <a:p>
            <a:pPr algn="just"/>
            <a:r>
              <a:rPr lang="es-EC" dirty="0" smtClean="0"/>
              <a:t>Dentro de la Superintendencia Comercial, se ha adoptado un criterio coherente y sistemático en el análisis del gran problema que representa el hurto de energía al: Sectorizar geográficamente las perdidas; detectar las causas que motivan el hurto; y determinar las modalidades según las cuales se comete el delito.</a:t>
            </a:r>
          </a:p>
          <a:p>
            <a:pPr algn="just">
              <a:buNone/>
            </a:pPr>
            <a:r>
              <a:rPr lang="es-EC" dirty="0" smtClean="0"/>
              <a:t> </a:t>
            </a:r>
          </a:p>
          <a:p>
            <a:pPr algn="just"/>
            <a:r>
              <a:rPr lang="es-EC" dirty="0" smtClean="0"/>
              <a:t>Estos análisis han permitido seleccionar en forma adecuada las medidas que están a nuestro alcance, para combatir el hurto de energía eléctrica, y al mismo tiempo, focalizar las acciones en los sectores geográficos correspondientes.</a:t>
            </a:r>
          </a:p>
          <a:p>
            <a:pPr algn="just">
              <a:buNone/>
            </a:pPr>
            <a:r>
              <a:rPr lang="es-EC" dirty="0" smtClean="0"/>
              <a:t> </a:t>
            </a:r>
          </a:p>
          <a:p>
            <a:pPr algn="just"/>
            <a:r>
              <a:rPr lang="es-EC" dirty="0" smtClean="0"/>
              <a:t>Los resultados se han empezado a traducir en cifras alentadoras y además existen una serie de consideraciones que permiten mirar el futuro con optimismo.</a:t>
            </a:r>
          </a:p>
          <a:p>
            <a:pPr algn="just">
              <a:buNone/>
            </a:pPr>
            <a:r>
              <a:rPr lang="es-EC" dirty="0" smtClean="0"/>
              <a:t> </a:t>
            </a:r>
          </a:p>
          <a:p>
            <a:pPr algn="just"/>
            <a:r>
              <a:rPr lang="es-EC" dirty="0" smtClean="0"/>
              <a:t>Las acciones desarrolladas desde el año 2006, en adelante han permitido controlar y disminuir el porcentaje de pérdidas totales mostrando una tendencia a la baja. </a:t>
            </a:r>
          </a:p>
          <a:p>
            <a:pPr algn="just">
              <a:buNone/>
            </a:pPr>
            <a:r>
              <a:rPr lang="es-EC" dirty="0" smtClean="0"/>
              <a:t> </a:t>
            </a:r>
          </a:p>
          <a:p>
            <a:pPr algn="just"/>
            <a:r>
              <a:rPr lang="es-EC" dirty="0" smtClean="0"/>
              <a:t>Las medidas de </a:t>
            </a:r>
            <a:r>
              <a:rPr lang="es-EC" i="1" dirty="0" smtClean="0"/>
              <a:t>carácter</a:t>
            </a:r>
            <a:r>
              <a:rPr lang="es-EC" dirty="0" smtClean="0"/>
              <a:t> técnico están recién implementadas, razón por la cual su efecto aun no se refleja en los porcentajes de perdidas acumulados a 12 meses. Estimamos que este tipo de medidas técnicas contribuirán en gran medida a disminuir el hurto.</a:t>
            </a:r>
          </a:p>
          <a:p>
            <a:pPr algn="just">
              <a:buNone/>
            </a:pPr>
            <a:r>
              <a:rPr lang="es-EC" dirty="0" smtClean="0"/>
              <a:t> </a:t>
            </a:r>
          </a:p>
          <a:p>
            <a:pPr algn="just"/>
            <a:r>
              <a:rPr lang="es-EC" dirty="0" smtClean="0"/>
              <a:t>La experiencia obtenida en los diez i ocho años de labores en Emelmanabi S.A., me permite concluir que solo la aplicación de todas las medidas Antihurto descritas anteriormente en forma integral y permanente llevaran a controlar el hurto de energía</a:t>
            </a:r>
          </a:p>
          <a:p>
            <a:pPr algn="just"/>
            <a:endParaRPr lang="es-EC" dirty="0"/>
          </a:p>
        </p:txBody>
      </p:sp>
      <p:sp>
        <p:nvSpPr>
          <p:cNvPr id="2" name="1 Título"/>
          <p:cNvSpPr>
            <a:spLocks noGrp="1"/>
          </p:cNvSpPr>
          <p:nvPr>
            <p:ph type="title"/>
          </p:nvPr>
        </p:nvSpPr>
        <p:spPr>
          <a:xfrm>
            <a:off x="467544" y="332656"/>
            <a:ext cx="8229600" cy="1143000"/>
          </a:xfrm>
        </p:spPr>
        <p:txBody>
          <a:bodyPr>
            <a:normAutofit fontScale="90000"/>
          </a:bodyPr>
          <a:lstStyle/>
          <a:p>
            <a:pPr algn="ctr"/>
            <a:r>
              <a:rPr lang="es-EC" dirty="0" smtClean="0"/>
              <a:t>CONCLUSIONES Y RECOMENDACIONES</a:t>
            </a:r>
            <a:br>
              <a:rPr lang="es-EC" dirty="0" smtClean="0"/>
            </a:b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00042"/>
            <a:ext cx="7500990" cy="6072230"/>
          </a:xfrm>
        </p:spPr>
        <p:txBody>
          <a:bodyPr>
            <a:normAutofit fontScale="70000" lnSpcReduction="20000"/>
          </a:bodyPr>
          <a:lstStyle/>
          <a:p>
            <a:pPr algn="just">
              <a:buNone/>
            </a:pPr>
            <a:r>
              <a:rPr lang="es-EC" b="1" dirty="0" smtClean="0">
                <a:solidFill>
                  <a:schemeClr val="tx2">
                    <a:lumMod val="75000"/>
                  </a:schemeClr>
                </a:solidFill>
              </a:rPr>
              <a:t>RECOMENDACIONES</a:t>
            </a:r>
          </a:p>
          <a:p>
            <a:pPr algn="just">
              <a:buNone/>
            </a:pPr>
            <a:r>
              <a:rPr lang="es-EC" dirty="0" smtClean="0"/>
              <a:t> </a:t>
            </a:r>
          </a:p>
          <a:p>
            <a:pPr algn="just">
              <a:buNone/>
            </a:pPr>
            <a:r>
              <a:rPr lang="es-EC" dirty="0" smtClean="0"/>
              <a:t> </a:t>
            </a:r>
          </a:p>
          <a:p>
            <a:pPr algn="just"/>
            <a:r>
              <a:rPr lang="es-EC" dirty="0" smtClean="0"/>
              <a:t>Dados los resultados del proyecto, ¨Normalización de Clientes con Clave de medidor Dañado”, se debe contar con el stock suficiente de medidores para normalizar la totalidad de este segmento de clientes, como  también que cada nuevo servicio cuente con el correspondiente medidor.</a:t>
            </a:r>
          </a:p>
          <a:p>
            <a:pPr algn="just">
              <a:buNone/>
            </a:pPr>
            <a:r>
              <a:rPr lang="es-EC" dirty="0" smtClean="0"/>
              <a:t> </a:t>
            </a:r>
          </a:p>
          <a:p>
            <a:pPr algn="just"/>
            <a:r>
              <a:rPr lang="es-EC" dirty="0" smtClean="0"/>
              <a:t>Los resultados obtenidos en el Proyecto # 3, ¨Normalización a los abonados sector residencial clase media-alta”, establece que los planes de revisión de la clientela deben mantenerse en el tiempo con el personal,  los recursos técnicos y materiales suficientes. </a:t>
            </a:r>
          </a:p>
          <a:p>
            <a:pPr algn="just">
              <a:buNone/>
            </a:pPr>
            <a:r>
              <a:rPr lang="es-EC" dirty="0" smtClean="0"/>
              <a:t> </a:t>
            </a:r>
          </a:p>
          <a:p>
            <a:pPr algn="just"/>
            <a:r>
              <a:rPr lang="es-EC" dirty="0" smtClean="0"/>
              <a:t>El compromiso del accionista mayoritario y del personal de la empresa con el objetivo de eliminar el hurto de energía eléctrica debe ser permanente, lo que permitirá investigar, probar e implantar cada vez nuevas medidas y mejores acciones antihurto</a:t>
            </a:r>
          </a:p>
          <a:p>
            <a:pPr algn="just"/>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14488"/>
            <a:ext cx="8424936" cy="3328998"/>
          </a:xfrm>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s-EC"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ATENCION</a:t>
            </a:r>
            <a:endParaRPr lang="es-EC"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7715304" cy="6357982"/>
          </a:xfrm>
        </p:spPr>
        <p:txBody>
          <a:bodyPr>
            <a:normAutofit fontScale="92500"/>
          </a:bodyPr>
          <a:lstStyle/>
          <a:p>
            <a:pPr algn="just"/>
            <a:r>
              <a:rPr lang="es-EC" b="1" dirty="0" smtClean="0">
                <a:solidFill>
                  <a:schemeClr val="accent1">
                    <a:lumMod val="75000"/>
                  </a:schemeClr>
                </a:solidFill>
              </a:rPr>
              <a:t>RESULTADOS ESPERADOS</a:t>
            </a:r>
          </a:p>
          <a:p>
            <a:pPr algn="just">
              <a:buNone/>
            </a:pPr>
            <a:endParaRPr lang="es-EC" b="1" dirty="0" smtClean="0">
              <a:solidFill>
                <a:schemeClr val="accent1">
                  <a:lumMod val="75000"/>
                </a:schemeClr>
              </a:solidFill>
            </a:endParaRPr>
          </a:p>
          <a:p>
            <a:pPr algn="just">
              <a:buNone/>
            </a:pPr>
            <a:r>
              <a:rPr lang="es-EC" dirty="0" smtClean="0"/>
              <a:t>         Normalizar el servicio en segmentos de la clientela masiva y reducir las pérdidas de energía</a:t>
            </a:r>
          </a:p>
          <a:p>
            <a:pPr algn="just"/>
            <a:endParaRPr lang="es-EC" dirty="0" smtClean="0"/>
          </a:p>
          <a:p>
            <a:pPr algn="just">
              <a:buNone/>
            </a:pPr>
            <a:endParaRPr lang="es-EC" dirty="0" smtClean="0"/>
          </a:p>
          <a:p>
            <a:pPr algn="just"/>
            <a:r>
              <a:rPr lang="es-EC" b="1" dirty="0" smtClean="0">
                <a:solidFill>
                  <a:schemeClr val="accent1">
                    <a:lumMod val="75000"/>
                  </a:schemeClr>
                </a:solidFill>
              </a:rPr>
              <a:t>OBSERVACIONES</a:t>
            </a:r>
          </a:p>
          <a:p>
            <a:pPr algn="just">
              <a:buNone/>
            </a:pPr>
            <a:endParaRPr lang="es-EC" b="1" dirty="0" smtClean="0">
              <a:solidFill>
                <a:schemeClr val="accent1">
                  <a:lumMod val="75000"/>
                </a:schemeClr>
              </a:solidFill>
            </a:endParaRPr>
          </a:p>
          <a:p>
            <a:pPr algn="just">
              <a:buNone/>
            </a:pPr>
            <a:r>
              <a:rPr lang="es-EC" dirty="0" smtClean="0"/>
              <a:t>         Es de resaltar que estos programas se elaboraron en el año 2006 y se ejecutaron en los años 2006 y 2007. El suscrito participó en la propuesta, implementación y análisis de resultados de dichos programas  mientras trabajó en  Emelmanabi S.A.</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endParaRPr lang="es-EC" dirty="0"/>
          </a:p>
          <a:p>
            <a:r>
              <a:rPr lang="es-EC" dirty="0" smtClean="0"/>
              <a:t>ZONA DE CONCESION : PROVINCIA DEMANABI</a:t>
            </a:r>
          </a:p>
          <a:p>
            <a:r>
              <a:rPr lang="es-EC" dirty="0" smtClean="0"/>
              <a:t>AREA SERVIDA : 18.800 KM2</a:t>
            </a:r>
          </a:p>
          <a:p>
            <a:r>
              <a:rPr lang="es-EC" dirty="0" smtClean="0"/>
              <a:t>POBLACION SERVIDA : 1.300.000</a:t>
            </a:r>
          </a:p>
          <a:p>
            <a:r>
              <a:rPr lang="es-EC" dirty="0" smtClean="0"/>
              <a:t>CLIENTES : 230.000</a:t>
            </a:r>
          </a:p>
          <a:p>
            <a:r>
              <a:rPr lang="es-EC" dirty="0" smtClean="0"/>
              <a:t>PLANTA : 750 EMPLEADOS</a:t>
            </a:r>
          </a:p>
          <a:p>
            <a:r>
              <a:rPr lang="es-EC" dirty="0" smtClean="0"/>
              <a:t>SUPERINTENDENCIA COMERCIAL : 70 EMPLEADOS</a:t>
            </a:r>
          </a:p>
          <a:p>
            <a:r>
              <a:rPr lang="es-EC" dirty="0" smtClean="0"/>
              <a:t>CAPACIDAD INSTALADA : 240 MW</a:t>
            </a:r>
            <a:endParaRPr lang="es-EC" dirty="0"/>
          </a:p>
        </p:txBody>
      </p:sp>
      <p:sp>
        <p:nvSpPr>
          <p:cNvPr id="2" name="1 Título"/>
          <p:cNvSpPr>
            <a:spLocks noGrp="1"/>
          </p:cNvSpPr>
          <p:nvPr>
            <p:ph type="title"/>
          </p:nvPr>
        </p:nvSpPr>
        <p:spPr/>
        <p:txBody>
          <a:bodyPr>
            <a:normAutofit fontScale="90000"/>
          </a:bodyPr>
          <a:lstStyle/>
          <a:p>
            <a:r>
              <a:rPr lang="es-EC" dirty="0" smtClean="0"/>
              <a:t>DESCRIPCION DE EMELMANABI S.A.</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descr="EMELMANABI MAPA ELECTRICO.jpg"/>
          <p:cNvPicPr>
            <a:picLocks noGrp="1"/>
          </p:cNvPicPr>
          <p:nvPr>
            <p:ph idx="1"/>
          </p:nvPr>
        </p:nvPicPr>
        <p:blipFill>
          <a:blip r:embed="rId2" cstate="print"/>
          <a:stretch>
            <a:fillRect/>
          </a:stretch>
        </p:blipFill>
        <p:spPr>
          <a:xfrm>
            <a:off x="1259632" y="1196752"/>
            <a:ext cx="5760640" cy="5356710"/>
          </a:xfrm>
          <a:prstGeom prst="rect">
            <a:avLst/>
          </a:prstGeom>
        </p:spPr>
      </p:pic>
      <p:sp>
        <p:nvSpPr>
          <p:cNvPr id="2" name="1 Título"/>
          <p:cNvSpPr>
            <a:spLocks noGrp="1"/>
          </p:cNvSpPr>
          <p:nvPr>
            <p:ph type="title"/>
          </p:nvPr>
        </p:nvSpPr>
        <p:spPr>
          <a:xfrm>
            <a:off x="642910" y="214290"/>
            <a:ext cx="7286676" cy="785818"/>
          </a:xfrm>
        </p:spPr>
        <p:txBody>
          <a:bodyPr>
            <a:noAutofit/>
          </a:bodyPr>
          <a:lstStyle/>
          <a:p>
            <a:pPr algn="ctr"/>
            <a:r>
              <a:rPr lang="es-EC" sz="2800" dirty="0" smtClean="0"/>
              <a:t>SISTEMA ELECTRICO DE SUBTRANSMISION DE MANABI</a:t>
            </a:r>
            <a:endParaRPr lang="es-EC"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endParaRPr lang="es-EC" dirty="0"/>
          </a:p>
          <a:p>
            <a:pPr>
              <a:buNone/>
            </a:pPr>
            <a:endParaRPr lang="es-EC" dirty="0"/>
          </a:p>
        </p:txBody>
      </p:sp>
      <p:sp>
        <p:nvSpPr>
          <p:cNvPr id="2" name="1 Título"/>
          <p:cNvSpPr>
            <a:spLocks noGrp="1"/>
          </p:cNvSpPr>
          <p:nvPr>
            <p:ph type="title"/>
          </p:nvPr>
        </p:nvSpPr>
        <p:spPr>
          <a:xfrm>
            <a:off x="785786" y="1196752"/>
            <a:ext cx="7186634" cy="483424"/>
          </a:xfrm>
        </p:spPr>
        <p:txBody>
          <a:bodyPr>
            <a:noAutofit/>
          </a:bodyPr>
          <a:lstStyle/>
          <a:p>
            <a:pPr algn="ctr"/>
            <a:r>
              <a:rPr lang="es-EC" sz="2400" dirty="0"/>
              <a:t>DATOS </a:t>
            </a:r>
            <a:r>
              <a:rPr lang="es-EC" sz="2400" dirty="0" smtClean="0"/>
              <a:t>ESTADÍSTICOS TECNICOS </a:t>
            </a:r>
            <a:r>
              <a:rPr lang="es-EC" sz="2400" dirty="0"/>
              <a:t>CNEL MANABI (ex -  EMELMANABÍ) PERÍODO 2001-2009</a:t>
            </a:r>
          </a:p>
        </p:txBody>
      </p:sp>
      <p:graphicFrame>
        <p:nvGraphicFramePr>
          <p:cNvPr id="5" name="4 Tabla"/>
          <p:cNvGraphicFramePr>
            <a:graphicFrameLocks noGrp="1"/>
          </p:cNvGraphicFramePr>
          <p:nvPr>
            <p:extLst>
              <p:ext uri="{D42A27DB-BD31-4B8C-83A1-F6EECF244321}">
                <p14:modId xmlns:p14="http://schemas.microsoft.com/office/powerpoint/2010/main" xmlns="" val="1425699935"/>
              </p:ext>
            </p:extLst>
          </p:nvPr>
        </p:nvGraphicFramePr>
        <p:xfrm>
          <a:off x="500034" y="2996953"/>
          <a:ext cx="8143895" cy="2880319"/>
        </p:xfrm>
        <a:graphic>
          <a:graphicData uri="http://schemas.openxmlformats.org/drawingml/2006/table">
            <a:tbl>
              <a:tblPr/>
              <a:tblGrid>
                <a:gridCol w="2462700"/>
                <a:gridCol w="452114"/>
                <a:gridCol w="581009"/>
                <a:gridCol w="581009"/>
                <a:gridCol w="581009"/>
                <a:gridCol w="581009"/>
                <a:gridCol w="581009"/>
                <a:gridCol w="581009"/>
                <a:gridCol w="581009"/>
                <a:gridCol w="581009"/>
                <a:gridCol w="581009"/>
              </a:tblGrid>
              <a:tr h="498613">
                <a:tc rowSpan="2" gridSpan="2">
                  <a:txBody>
                    <a:bodyPr/>
                    <a:lstStyle/>
                    <a:p>
                      <a:pPr algn="ctr">
                        <a:lnSpc>
                          <a:spcPct val="150000"/>
                        </a:lnSpc>
                        <a:spcAft>
                          <a:spcPts val="0"/>
                        </a:spcAft>
                      </a:pPr>
                      <a:r>
                        <a:rPr lang="es-EC" sz="1400" b="1" dirty="0">
                          <a:latin typeface="Arial"/>
                          <a:ea typeface="Times New Roman"/>
                          <a:cs typeface="Times New Roman"/>
                        </a:rPr>
                        <a:t>DESCRIPCIÓN</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hMerge="1">
                  <a:txBody>
                    <a:bodyPr/>
                    <a:lstStyle/>
                    <a:p>
                      <a:endParaRPr lang="es-ES"/>
                    </a:p>
                  </a:txBody>
                  <a:tcPr/>
                </a:tc>
                <a:tc gridSpan="9">
                  <a:txBody>
                    <a:bodyPr/>
                    <a:lstStyle/>
                    <a:p>
                      <a:pPr algn="ctr">
                        <a:lnSpc>
                          <a:spcPct val="150000"/>
                        </a:lnSpc>
                        <a:spcAft>
                          <a:spcPts val="0"/>
                        </a:spcAft>
                      </a:pPr>
                      <a:r>
                        <a:rPr lang="es-EC" sz="1400" b="1" dirty="0">
                          <a:latin typeface="Arial"/>
                          <a:ea typeface="Times New Roman"/>
                          <a:cs typeface="Times New Roman"/>
                        </a:rPr>
                        <a:t>AÑO</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5511">
                <a:tc gridSpan="2" vMerge="1">
                  <a:txBody>
                    <a:bodyPr/>
                    <a:lstStyle/>
                    <a:p>
                      <a:endParaRPr lang="es-ES"/>
                    </a:p>
                  </a:txBody>
                  <a:tcPr/>
                </a:tc>
                <a:tc hMerge="1" vMerge="1">
                  <a:txBody>
                    <a:bodyPr/>
                    <a:lstStyle/>
                    <a:p>
                      <a:endParaRPr lang="es-ES"/>
                    </a:p>
                  </a:txBody>
                  <a:tcPr/>
                </a:tc>
                <a:tc>
                  <a:txBody>
                    <a:bodyPr/>
                    <a:lstStyle/>
                    <a:p>
                      <a:pPr algn="ctr">
                        <a:lnSpc>
                          <a:spcPct val="150000"/>
                        </a:lnSpc>
                        <a:spcAft>
                          <a:spcPts val="0"/>
                        </a:spcAft>
                      </a:pPr>
                      <a:r>
                        <a:rPr lang="es-EC" sz="1400" b="1" dirty="0">
                          <a:latin typeface="Arial"/>
                          <a:ea typeface="Times New Roman"/>
                          <a:cs typeface="Times New Roman"/>
                        </a:rPr>
                        <a:t>2001</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2003</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2004</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2006</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2007</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50000"/>
                        </a:lnSpc>
                        <a:spcAft>
                          <a:spcPts val="0"/>
                        </a:spcAft>
                      </a:pPr>
                      <a:r>
                        <a:rPr lang="es-EC" sz="1400" b="1" dirty="0">
                          <a:latin typeface="Arial"/>
                          <a:ea typeface="Times New Roman"/>
                          <a:cs typeface="Times New Roman"/>
                        </a:rPr>
                        <a:t>2009</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48751">
                <a:tc>
                  <a:txBody>
                    <a:bodyPr/>
                    <a:lstStyle/>
                    <a:p>
                      <a:pPr>
                        <a:lnSpc>
                          <a:spcPct val="150000"/>
                        </a:lnSpc>
                        <a:spcAft>
                          <a:spcPts val="0"/>
                        </a:spcAft>
                      </a:pPr>
                      <a:r>
                        <a:rPr lang="es-EC" sz="1300" dirty="0">
                          <a:latin typeface="Arial"/>
                          <a:ea typeface="Times New Roman"/>
                          <a:cs typeface="Times New Roman"/>
                        </a:rPr>
                        <a:t>Demanda Máxima Anual</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300" dirty="0">
                          <a:latin typeface="Calibri"/>
                          <a:ea typeface="Times New Roman"/>
                          <a:cs typeface="Times New Roman"/>
                        </a:rPr>
                        <a:t>MW</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129,9</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141,2</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155,8</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165,1</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169,0</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185,6</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191,6</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200,5</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Calibri"/>
                          <a:ea typeface="Times New Roman"/>
                          <a:cs typeface="Times New Roman"/>
                        </a:rPr>
                        <a:t>218,4</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8474">
                <a:tc>
                  <a:txBody>
                    <a:bodyPr/>
                    <a:lstStyle/>
                    <a:p>
                      <a:pPr>
                        <a:lnSpc>
                          <a:spcPct val="150000"/>
                        </a:lnSpc>
                        <a:spcAft>
                          <a:spcPts val="0"/>
                        </a:spcAft>
                      </a:pPr>
                      <a:r>
                        <a:rPr lang="es-EC" sz="1300" dirty="0">
                          <a:latin typeface="Arial"/>
                          <a:ea typeface="Times New Roman"/>
                          <a:cs typeface="Times New Roman"/>
                        </a:rPr>
                        <a:t>Tasa de Crecimiento Demanda</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300" dirty="0">
                          <a:latin typeface="Calibri"/>
                          <a:ea typeface="Times New Roman"/>
                          <a:cs typeface="Times New Roman"/>
                        </a:rPr>
                        <a:t>%</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2,1%</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8,7%</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10,3%</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6,0%</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2,4%</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9,8%</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3,2%</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4,7%</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8,9%</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8474">
                <a:tc>
                  <a:txBody>
                    <a:bodyPr/>
                    <a:lstStyle/>
                    <a:p>
                      <a:pPr>
                        <a:lnSpc>
                          <a:spcPct val="150000"/>
                        </a:lnSpc>
                        <a:spcAft>
                          <a:spcPts val="0"/>
                        </a:spcAft>
                      </a:pPr>
                      <a:r>
                        <a:rPr lang="es-EC" sz="1300" dirty="0">
                          <a:latin typeface="Arial"/>
                          <a:ea typeface="Times New Roman"/>
                          <a:cs typeface="Times New Roman"/>
                        </a:rPr>
                        <a:t>Factor de Carga</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300" dirty="0">
                          <a:latin typeface="Calibri"/>
                          <a:ea typeface="Times New Roman"/>
                          <a:cs typeface="Times New Roman"/>
                        </a:rPr>
                        <a:t>%</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61,3%</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60,1%</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59,3%</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60,3%</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61,8%</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61,4%</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64,1%</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65,3%</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300" dirty="0">
                          <a:latin typeface="Arial"/>
                          <a:ea typeface="Times New Roman"/>
                          <a:cs typeface="Times New Roman"/>
                        </a:rPr>
                        <a:t>69,0%</a:t>
                      </a:r>
                      <a:endParaRPr lang="es-ES" sz="13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0496">
                <a:tc>
                  <a:txBody>
                    <a:bodyPr/>
                    <a:lstStyle/>
                    <a:p>
                      <a:pPr>
                        <a:lnSpc>
                          <a:spcPct val="150000"/>
                        </a:lnSpc>
                        <a:spcAft>
                          <a:spcPts val="0"/>
                        </a:spcAft>
                      </a:pPr>
                      <a:r>
                        <a:rPr lang="es-EC" sz="800" dirty="0">
                          <a:latin typeface="Arial"/>
                          <a:ea typeface="Times New Roman"/>
                          <a:cs typeface="Times New Roman"/>
                        </a:rPr>
                        <a:t>Nota.- Año 2009 proyectado</a:t>
                      </a:r>
                      <a:endParaRPr lang="es-ES" sz="11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a:blip r:embed="rId2"/>
          <a:srcRect l="38698" t="29782" r="36209" b="15496"/>
          <a:stretch>
            <a:fillRect/>
          </a:stretch>
        </p:blipFill>
        <p:spPr bwMode="auto">
          <a:xfrm>
            <a:off x="971600" y="764704"/>
            <a:ext cx="6048672" cy="6093296"/>
          </a:xfrm>
          <a:prstGeom prst="rect">
            <a:avLst/>
          </a:prstGeom>
          <a:noFill/>
          <a:ln w="9525">
            <a:noFill/>
            <a:miter lim="800000"/>
            <a:headEnd/>
            <a:tailEnd/>
          </a:ln>
        </p:spPr>
      </p:pic>
      <p:sp>
        <p:nvSpPr>
          <p:cNvPr id="2" name="1 Título"/>
          <p:cNvSpPr>
            <a:spLocks noGrp="1"/>
          </p:cNvSpPr>
          <p:nvPr>
            <p:ph type="title"/>
          </p:nvPr>
        </p:nvSpPr>
        <p:spPr>
          <a:xfrm>
            <a:off x="928662" y="214290"/>
            <a:ext cx="6786610" cy="439718"/>
          </a:xfrm>
        </p:spPr>
        <p:txBody>
          <a:bodyPr>
            <a:normAutofit fontScale="90000"/>
          </a:bodyPr>
          <a:lstStyle/>
          <a:p>
            <a:pPr algn="ctr"/>
            <a:r>
              <a:rPr lang="es-EC" sz="2800" dirty="0" smtClean="0"/>
              <a:t>DESCRIPCION COMERCIAL</a:t>
            </a:r>
            <a:endParaRPr lang="es-EC"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1934</TotalTime>
  <Words>2692</Words>
  <Application>Microsoft Office PowerPoint</Application>
  <PresentationFormat>Presentación en pantalla (4:3)</PresentationFormat>
  <Paragraphs>1264</Paragraphs>
  <Slides>48</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Concurrencia</vt:lpstr>
      <vt:lpstr>Worksheet</vt:lpstr>
      <vt:lpstr>Diapositiva 1</vt:lpstr>
      <vt:lpstr>DESCRIPCION DEL PROBLEMA  </vt:lpstr>
      <vt:lpstr>JUSTIFICACION </vt:lpstr>
      <vt:lpstr>Diapositiva 4</vt:lpstr>
      <vt:lpstr>Diapositiva 5</vt:lpstr>
      <vt:lpstr>DESCRIPCION DE EMELMANABI S.A.</vt:lpstr>
      <vt:lpstr>SISTEMA ELECTRICO DE SUBTRANSMISION DE MANABI</vt:lpstr>
      <vt:lpstr>DATOS ESTADÍSTICOS TECNICOS CNEL MANABI (ex -  EMELMANABÍ) PERÍODO 2001-2009</vt:lpstr>
      <vt:lpstr>DESCRIPCION COMERCIAL</vt:lpstr>
      <vt:lpstr>  DESGLOSE DE CLIENTES  A AGOSTO DEL 2009  </vt:lpstr>
      <vt:lpstr> DATOS ESTADÍSTICOS COMERCIALES CNEL MANABI        (ex -  EMELMANABÍ) PERÍODO 2001-2009 </vt:lpstr>
      <vt:lpstr>ANTECEDENTES GENERALES SOBRE EL HURTO DE ENERGIA</vt:lpstr>
      <vt:lpstr>CAUSAS DE  LAS PERDIDAS COMERCIALES </vt:lpstr>
      <vt:lpstr>MEDIDAS CONTRA EL HURTO </vt:lpstr>
      <vt:lpstr>PROGRAMAS DE RECUPERACION DE ENERGIA IMPLEMENTADOS EN LA CLIENTELA  MASIVA </vt:lpstr>
      <vt:lpstr>DESGLOSE PORCENTUAL DE LAS MODALIDADES DE HURTO </vt:lpstr>
      <vt:lpstr>Diapositiva 17</vt:lpstr>
      <vt:lpstr>Diapositiva 18</vt:lpstr>
      <vt:lpstr>ACCIONES A DESARROLLAR</vt:lpstr>
      <vt:lpstr>CLIENTES  A  NORMALIZAR</vt:lpstr>
      <vt:lpstr>ANÁLISIS FINANCIERO</vt:lpstr>
      <vt:lpstr>DETERMINACIÓN DE COSTOS E INGRESOS EN LA DISMINUCIÓN DE PÉRDIDAS DE ENERGÍA</vt:lpstr>
      <vt:lpstr>DETERMINACION DEL % DE PERDIDAS A REDUCIR</vt:lpstr>
      <vt:lpstr>RELACION BENEFICIO-COSTO</vt:lpstr>
      <vt:lpstr>Diapositiva 25</vt:lpstr>
      <vt:lpstr>CONCLUSIONES Y RECOMENDACIONES PROYECTO # 1</vt:lpstr>
      <vt:lpstr>RESULTADOS OBTENIDOS</vt:lpstr>
      <vt:lpstr>ANALISIS DE RESULTADOS </vt:lpstr>
      <vt:lpstr>RESULTADOS PROYECTADOS Y OBTENIDOS</vt:lpstr>
      <vt:lpstr>Diapositiva 30</vt:lpstr>
      <vt:lpstr>Diapositiva 31</vt:lpstr>
      <vt:lpstr>RESPONSABLES</vt:lpstr>
      <vt:lpstr>INSPECCIONES A REALIZAR</vt:lpstr>
      <vt:lpstr>INSPECCIONES DE CAMPO </vt:lpstr>
      <vt:lpstr>MARCO LEGAL E INSTITUCIONAL </vt:lpstr>
      <vt:lpstr>ANÁLISIS FINANCIERO </vt:lpstr>
      <vt:lpstr>DETERMINACIÓN DE COSTOS E INGRESOS EN LA DISMINUCIÓN DE PÉRDIDAS DE ENERGÍA</vt:lpstr>
      <vt:lpstr>DETERMINACION DEL % DE PERDIDAS A REDUCIR</vt:lpstr>
      <vt:lpstr>RELACION BENEFICIO COSTO</vt:lpstr>
      <vt:lpstr>CONCLUSIONES Y RECOMENDACIONES PROYECTO # 3</vt:lpstr>
      <vt:lpstr>RESULTADOS OBTENIDOS </vt:lpstr>
      <vt:lpstr>RESUMEN GENERAL</vt:lpstr>
      <vt:lpstr>RESULTADOS PROYECTADOS Y OBTENIDOS</vt:lpstr>
      <vt:lpstr>EVOLUCIÓN DE LAS PÉRDIDAS DE ENERGÍA DE EMELMANABÍ
 PERÍODO 1999 - 2008 </vt:lpstr>
      <vt:lpstr>PERDIDAS DE ENERGIA   </vt:lpstr>
      <vt:lpstr>CONCLUSIONES Y RECOMENDACIONES </vt:lpstr>
      <vt:lpstr>Diapositiva 47</vt:lpstr>
      <vt:lpstr>Diapositiva 48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IMPLEMENTACION DE PROGRAMAS DE  RECUPERACION DE PÉRDIDAS COMERCIALES DE ENERGIA EN EMELMANABI </dc:title>
  <dc:creator>Owner</dc:creator>
  <cp:lastModifiedBy>Home</cp:lastModifiedBy>
  <cp:revision>278</cp:revision>
  <dcterms:created xsi:type="dcterms:W3CDTF">2009-12-09T20:34:22Z</dcterms:created>
  <dcterms:modified xsi:type="dcterms:W3CDTF">2011-12-24T00:39:38Z</dcterms:modified>
</cp:coreProperties>
</file>