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2" r:id="rId6"/>
    <p:sldId id="263" r:id="rId7"/>
    <p:sldId id="264" r:id="rId8"/>
    <p:sldId id="265" r:id="rId9"/>
    <p:sldId id="267" r:id="rId10"/>
    <p:sldId id="268" r:id="rId11"/>
    <p:sldId id="269" r:id="rId12"/>
    <p:sldId id="270" r:id="rId13"/>
    <p:sldId id="272"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70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Yessy\Escritorio\cuantificaci&#243;n%20de%20benefici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Yessy\Escritorio\cuantificaci&#243;n%20de%20benefici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21"/>
  <c:chart>
    <c:plotArea>
      <c:layout/>
      <c:barChart>
        <c:barDir val="col"/>
        <c:grouping val="clustered"/>
        <c:ser>
          <c:idx val="0"/>
          <c:order val="0"/>
          <c:tx>
            <c:v>DESCRIPCIÓN</c:v>
          </c:tx>
          <c:spPr>
            <a:solidFill>
              <a:schemeClr val="accent3">
                <a:lumMod val="75000"/>
              </a:schemeClr>
            </a:solidFill>
          </c:spPr>
          <c:cat>
            <c:strRef>
              <c:f>Hoja1!$C$6:$C$9</c:f>
              <c:strCache>
                <c:ptCount val="4"/>
                <c:pt idx="0">
                  <c:v>T.P.1</c:v>
                </c:pt>
                <c:pt idx="1">
                  <c:v>T.B.1</c:v>
                </c:pt>
                <c:pt idx="2">
                  <c:v>T.P.2</c:v>
                </c:pt>
                <c:pt idx="3">
                  <c:v>T.B.2</c:v>
                </c:pt>
              </c:strCache>
            </c:strRef>
          </c:cat>
          <c:val>
            <c:numRef>
              <c:f>Hoja1!$D$6:$D$9</c:f>
              <c:numCache>
                <c:formatCode>General</c:formatCode>
                <c:ptCount val="4"/>
                <c:pt idx="0">
                  <c:v>120</c:v>
                </c:pt>
                <c:pt idx="1">
                  <c:v>90</c:v>
                </c:pt>
                <c:pt idx="2">
                  <c:v>15</c:v>
                </c:pt>
                <c:pt idx="3">
                  <c:v>10</c:v>
                </c:pt>
              </c:numCache>
            </c:numRef>
          </c:val>
        </c:ser>
        <c:ser>
          <c:idx val="1"/>
          <c:order val="1"/>
          <c:tx>
            <c:v>Tiempo en buscar un clasificado cin Clasificados ESPOL</c:v>
          </c:tx>
          <c:val>
            <c:numRef>
              <c:f>Hoja1!$C$7</c:f>
              <c:numCache>
                <c:formatCode>General</c:formatCode>
                <c:ptCount val="1"/>
                <c:pt idx="0">
                  <c:v>0</c:v>
                </c:pt>
              </c:numCache>
            </c:numRef>
          </c:val>
        </c:ser>
        <c:axId val="69261568"/>
        <c:axId val="69722112"/>
      </c:barChart>
      <c:catAx>
        <c:axId val="69261568"/>
        <c:scaling>
          <c:orientation val="minMax"/>
        </c:scaling>
        <c:axPos val="b"/>
        <c:numFmt formatCode="General" sourceLinked="1"/>
        <c:majorTickMark val="none"/>
        <c:tickLblPos val="nextTo"/>
        <c:crossAx val="69722112"/>
        <c:crosses val="autoZero"/>
        <c:auto val="1"/>
        <c:lblAlgn val="ctr"/>
        <c:lblOffset val="100"/>
      </c:catAx>
      <c:valAx>
        <c:axId val="69722112"/>
        <c:scaling>
          <c:orientation val="minMax"/>
        </c:scaling>
        <c:axPos val="l"/>
        <c:majorGridlines/>
        <c:title>
          <c:tx>
            <c:rich>
              <a:bodyPr/>
              <a:lstStyle/>
              <a:p>
                <a:pPr>
                  <a:defRPr baseline="0">
                    <a:latin typeface="Arial" pitchFamily="34" charset="0"/>
                  </a:defRPr>
                </a:pPr>
                <a:r>
                  <a:rPr lang="es-ES" baseline="0">
                    <a:latin typeface="Arial" pitchFamily="34" charset="0"/>
                  </a:rPr>
                  <a:t>TIEMPO EN MINUTOS</a:t>
                </a:r>
              </a:p>
            </c:rich>
          </c:tx>
          <c:layout/>
        </c:title>
        <c:numFmt formatCode="General" sourceLinked="1"/>
        <c:tickLblPos val="nextTo"/>
        <c:crossAx val="6926156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12"/>
  <c:chart>
    <c:title>
      <c:tx>
        <c:rich>
          <a:bodyPr/>
          <a:lstStyle/>
          <a:p>
            <a:pPr>
              <a:defRPr/>
            </a:pPr>
            <a:r>
              <a:rPr lang="es-ES" dirty="0"/>
              <a:t>RECURSOS USADOS</a:t>
            </a:r>
          </a:p>
        </c:rich>
      </c:tx>
      <c:layout/>
    </c:title>
    <c:view3D>
      <c:rotX val="75"/>
      <c:perspective val="30"/>
    </c:view3D>
    <c:plotArea>
      <c:layout/>
      <c:pie3DChart>
        <c:varyColors val="1"/>
        <c:ser>
          <c:idx val="0"/>
          <c:order val="0"/>
          <c:explosion val="25"/>
          <c:dLbls>
            <c:dLbl>
              <c:idx val="0"/>
              <c:layout>
                <c:manualLayout>
                  <c:x val="-9.4947401574803247E-2"/>
                  <c:y val="-0.15498869932925091"/>
                </c:manualLayout>
              </c:layout>
              <c:spPr/>
              <c:txPr>
                <a:bodyPr/>
                <a:lstStyle/>
                <a:p>
                  <a:pPr>
                    <a:defRPr sz="1180" b="1" i="0" baseline="0"/>
                  </a:pPr>
                  <a:endParaRPr lang="es-ES"/>
                </a:p>
              </c:txPr>
              <c:showPercent val="1"/>
            </c:dLbl>
            <c:dLbl>
              <c:idx val="1"/>
              <c:layout>
                <c:manualLayout>
                  <c:x val="7.820724409448819E-2"/>
                  <c:y val="0.11584317585301852"/>
                </c:manualLayout>
              </c:layout>
              <c:spPr/>
              <c:txPr>
                <a:bodyPr/>
                <a:lstStyle/>
                <a:p>
                  <a:pPr>
                    <a:defRPr sz="1040" b="1" i="0" baseline="0"/>
                  </a:pPr>
                  <a:endParaRPr lang="es-ES"/>
                </a:p>
              </c:txPr>
              <c:showPercent val="1"/>
            </c:dLbl>
            <c:txPr>
              <a:bodyPr/>
              <a:lstStyle/>
              <a:p>
                <a:pPr>
                  <a:defRPr b="1" i="0" baseline="0"/>
                </a:pPr>
                <a:endParaRPr lang="es-ES"/>
              </a:p>
            </c:txPr>
            <c:showPercent val="1"/>
            <c:showLeaderLines val="1"/>
          </c:dLbls>
          <c:cat>
            <c:strRef>
              <c:f>Hoja1!$C$18:$C$19</c:f>
              <c:strCache>
                <c:ptCount val="2"/>
                <c:pt idx="0">
                  <c:v>R.1: Recursos usados sin Clasificados ESPOL</c:v>
                </c:pt>
                <c:pt idx="1">
                  <c:v>R.2: Recursos usados con Clasificados ESPOL</c:v>
                </c:pt>
              </c:strCache>
            </c:strRef>
          </c:cat>
          <c:val>
            <c:numRef>
              <c:f>Hoja1!$D$18:$D$19</c:f>
              <c:numCache>
                <c:formatCode>General</c:formatCode>
                <c:ptCount val="2"/>
                <c:pt idx="0">
                  <c:v>6</c:v>
                </c:pt>
                <c:pt idx="1">
                  <c:v>2</c:v>
                </c:pt>
              </c:numCache>
            </c:numRef>
          </c:val>
        </c:ser>
        <c:dLbls>
          <c:showPercent val="1"/>
        </c:dLbls>
      </c:pie3DChart>
    </c:plotArea>
    <c:legend>
      <c:legendPos val="r"/>
      <c:layout>
        <c:manualLayout>
          <c:xMode val="edge"/>
          <c:yMode val="edge"/>
          <c:x val="0.58162551283031372"/>
          <c:y val="0.33983595800524946"/>
          <c:w val="0.38552862930968601"/>
          <c:h val="0.37190580344123658"/>
        </c:manualLayout>
      </c:layout>
      <c:txPr>
        <a:bodyPr/>
        <a:lstStyle/>
        <a:p>
          <a:pPr>
            <a:defRPr sz="1100" baseline="0"/>
          </a:pPr>
          <a:endParaRPr lang="es-E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96DEFF-A4D8-4E25-9BE4-7010BB448038}" type="datetimeFigureOut">
              <a:rPr lang="es-ES" smtClean="0"/>
              <a:pPr/>
              <a:t>13/11/2010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848C260-EFCD-4732-BD4C-412BEE3BAD8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6DEFF-A4D8-4E25-9BE4-7010BB448038}" type="datetimeFigureOut">
              <a:rPr lang="es-ES" smtClean="0"/>
              <a:pPr/>
              <a:t>13/11/2010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8C260-EFCD-4732-BD4C-412BEE3BAD8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pic>
        <p:nvPicPr>
          <p:cNvPr id="7" name="0 Imagen" descr="LOGO.gif"/>
          <p:cNvPicPr>
            <a:picLocks noChangeAspect="1" noChangeArrowheads="1"/>
          </p:cNvPicPr>
          <p:nvPr/>
        </p:nvPicPr>
        <p:blipFill>
          <a:blip r:embed="rId3" cstate="print"/>
          <a:srcRect/>
          <a:stretch>
            <a:fillRect/>
          </a:stretch>
        </p:blipFill>
        <p:spPr bwMode="auto">
          <a:xfrm>
            <a:off x="285720" y="590128"/>
            <a:ext cx="1000132" cy="981484"/>
          </a:xfrm>
          <a:prstGeom prst="rect">
            <a:avLst/>
          </a:prstGeom>
          <a:noFill/>
          <a:ln w="9525">
            <a:noFill/>
            <a:miter lim="800000"/>
            <a:headEnd/>
            <a:tailEnd/>
          </a:ln>
        </p:spPr>
      </p:pic>
      <p:sp>
        <p:nvSpPr>
          <p:cNvPr id="13" name="2 Título"/>
          <p:cNvSpPr txBox="1">
            <a:spLocks/>
          </p:cNvSpPr>
          <p:nvPr/>
        </p:nvSpPr>
        <p:spPr>
          <a:xfrm>
            <a:off x="1158900" y="642926"/>
            <a:ext cx="6985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Arial" charset="0"/>
                <a:ea typeface="+mj-ea"/>
                <a:cs typeface="+mj-cs"/>
              </a:rPr>
              <a:t> </a:t>
            </a:r>
            <a:r>
              <a:rPr kumimoji="0" lang="en-US" sz="2800" b="1" i="0" u="none" strike="noStrike" kern="1200" cap="none" spc="0" normalizeH="0" baseline="0" noProof="0" dirty="0" smtClean="0">
                <a:ln>
                  <a:noFill/>
                </a:ln>
                <a:solidFill>
                  <a:schemeClr val="tx1"/>
                </a:solidFill>
                <a:effectLst/>
                <a:uLnTx/>
                <a:uFillTx/>
                <a:latin typeface="Constantia" pitchFamily="18" charset="0"/>
                <a:ea typeface="+mj-ea"/>
                <a:cs typeface="+mj-cs"/>
              </a:rPr>
              <a:t>ESCUELA SUPERIOR POLITÉCNICA DEL LITORAL</a:t>
            </a:r>
            <a:endParaRPr kumimoji="0" lang="es-EC" sz="2800" b="1"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sp>
        <p:nvSpPr>
          <p:cNvPr id="14" name="6 CuadroTexto"/>
          <p:cNvSpPr txBox="1">
            <a:spLocks noChangeArrowheads="1"/>
          </p:cNvSpPr>
          <p:nvPr/>
        </p:nvSpPr>
        <p:spPr bwMode="auto">
          <a:xfrm>
            <a:off x="1214414" y="1785926"/>
            <a:ext cx="6500858" cy="769441"/>
          </a:xfrm>
          <a:prstGeom prst="rect">
            <a:avLst/>
          </a:prstGeom>
          <a:noFill/>
          <a:ln w="9525">
            <a:noFill/>
            <a:miter lim="800000"/>
            <a:headEnd/>
            <a:tailEnd/>
          </a:ln>
        </p:spPr>
        <p:txBody>
          <a:bodyPr wrap="square">
            <a:spAutoFit/>
          </a:bodyPr>
          <a:lstStyle/>
          <a:p>
            <a:pPr algn="ctr"/>
            <a:r>
              <a:rPr lang="en-US" sz="2200" dirty="0">
                <a:latin typeface="Constantia" pitchFamily="18" charset="0"/>
              </a:rPr>
              <a:t>FACULTAD DE </a:t>
            </a:r>
            <a:r>
              <a:rPr lang="en-US" sz="2200" dirty="0" smtClean="0">
                <a:latin typeface="Constantia" pitchFamily="18" charset="0"/>
              </a:rPr>
              <a:t>INGENIERÍA EN ELECTRICIDAD Y COMPUTACIÓN</a:t>
            </a:r>
            <a:endParaRPr lang="es-EC" sz="2200" dirty="0">
              <a:latin typeface="Constantia" pitchFamily="18" charset="0"/>
            </a:endParaRPr>
          </a:p>
        </p:txBody>
      </p:sp>
      <p:sp>
        <p:nvSpPr>
          <p:cNvPr id="15" name="8 CuadroTexto"/>
          <p:cNvSpPr txBox="1">
            <a:spLocks noChangeArrowheads="1"/>
          </p:cNvSpPr>
          <p:nvPr/>
        </p:nvSpPr>
        <p:spPr bwMode="auto">
          <a:xfrm>
            <a:off x="1714518" y="2773916"/>
            <a:ext cx="5429250" cy="369332"/>
          </a:xfrm>
          <a:prstGeom prst="rect">
            <a:avLst/>
          </a:prstGeom>
          <a:noFill/>
          <a:ln w="9525">
            <a:noFill/>
            <a:miter lim="800000"/>
            <a:headEnd/>
            <a:tailEnd/>
          </a:ln>
        </p:spPr>
        <p:txBody>
          <a:bodyPr>
            <a:spAutoFit/>
          </a:bodyPr>
          <a:lstStyle/>
          <a:p>
            <a:pPr algn="ctr"/>
            <a:r>
              <a:rPr lang="en-US" i="1" dirty="0" smtClean="0">
                <a:effectLst>
                  <a:outerShdw blurRad="38100" dist="38100" dir="2700000" algn="tl">
                    <a:srgbClr val="000000">
                      <a:alpha val="43137"/>
                    </a:srgbClr>
                  </a:outerShdw>
                </a:effectLst>
                <a:latin typeface="Constantia" pitchFamily="18" charset="0"/>
              </a:rPr>
              <a:t>TESINA </a:t>
            </a:r>
            <a:r>
              <a:rPr lang="en-US" i="1" dirty="0">
                <a:effectLst>
                  <a:outerShdw blurRad="38100" dist="38100" dir="2700000" algn="tl">
                    <a:srgbClr val="000000">
                      <a:alpha val="43137"/>
                    </a:srgbClr>
                  </a:outerShdw>
                </a:effectLst>
                <a:latin typeface="Constantia" pitchFamily="18" charset="0"/>
              </a:rPr>
              <a:t>DE </a:t>
            </a:r>
            <a:r>
              <a:rPr lang="en-US" i="1" dirty="0" smtClean="0">
                <a:effectLst>
                  <a:outerShdw blurRad="38100" dist="38100" dir="2700000" algn="tl">
                    <a:srgbClr val="000000">
                      <a:alpha val="43137"/>
                    </a:srgbClr>
                  </a:outerShdw>
                </a:effectLst>
                <a:latin typeface="Constantia" pitchFamily="18" charset="0"/>
              </a:rPr>
              <a:t>SEMINARIO DE GRADUACIÓN</a:t>
            </a:r>
            <a:endParaRPr lang="es-EC" i="1" dirty="0">
              <a:effectLst>
                <a:outerShdw blurRad="38100" dist="38100" dir="2700000" algn="tl">
                  <a:srgbClr val="000000">
                    <a:alpha val="43137"/>
                  </a:srgbClr>
                </a:outerShdw>
              </a:effectLst>
              <a:latin typeface="Constantia" pitchFamily="18" charset="0"/>
            </a:endParaRPr>
          </a:p>
        </p:txBody>
      </p:sp>
      <p:sp>
        <p:nvSpPr>
          <p:cNvPr id="16" name="9 CuadroTexto"/>
          <p:cNvSpPr txBox="1">
            <a:spLocks noChangeArrowheads="1"/>
          </p:cNvSpPr>
          <p:nvPr/>
        </p:nvSpPr>
        <p:spPr bwMode="auto">
          <a:xfrm>
            <a:off x="1835150" y="3214686"/>
            <a:ext cx="5429250" cy="1107996"/>
          </a:xfrm>
          <a:prstGeom prst="rect">
            <a:avLst/>
          </a:prstGeom>
          <a:noFill/>
          <a:ln w="9525">
            <a:noFill/>
            <a:miter lim="800000"/>
            <a:headEnd/>
            <a:tailEnd/>
          </a:ln>
        </p:spPr>
        <p:txBody>
          <a:bodyPr>
            <a:spAutoFit/>
          </a:bodyPr>
          <a:lstStyle/>
          <a:p>
            <a:pPr algn="ctr"/>
            <a:r>
              <a:rPr lang="es-EC" sz="2200" u="sng" dirty="0">
                <a:latin typeface="Constantia" pitchFamily="18" charset="0"/>
              </a:rPr>
              <a:t>Presentado por:</a:t>
            </a:r>
          </a:p>
          <a:p>
            <a:pPr algn="ctr"/>
            <a:r>
              <a:rPr lang="es-EC" sz="2200" dirty="0" smtClean="0">
                <a:latin typeface="Constantia" pitchFamily="18" charset="0"/>
              </a:rPr>
              <a:t>Gladys Yessenia Cardozo Chaguay</a:t>
            </a:r>
            <a:endParaRPr lang="es-EC" sz="2200" dirty="0">
              <a:latin typeface="Constantia" pitchFamily="18" charset="0"/>
            </a:endParaRPr>
          </a:p>
          <a:p>
            <a:pPr algn="ctr"/>
            <a:r>
              <a:rPr lang="es-EC" sz="2200" dirty="0" smtClean="0">
                <a:latin typeface="Constantia" pitchFamily="18" charset="0"/>
              </a:rPr>
              <a:t>Gabriel Gerardo Guzmán García</a:t>
            </a:r>
            <a:endParaRPr lang="es-EC" sz="2200" dirty="0">
              <a:latin typeface="Constantia" pitchFamily="18" charset="0"/>
            </a:endParaRPr>
          </a:p>
        </p:txBody>
      </p:sp>
      <p:sp>
        <p:nvSpPr>
          <p:cNvPr id="18" name="10 CuadroTexto"/>
          <p:cNvSpPr txBox="1">
            <a:spLocks noChangeArrowheads="1"/>
          </p:cNvSpPr>
          <p:nvPr/>
        </p:nvSpPr>
        <p:spPr bwMode="auto">
          <a:xfrm>
            <a:off x="1908175" y="4572008"/>
            <a:ext cx="5429250" cy="762000"/>
          </a:xfrm>
          <a:prstGeom prst="rect">
            <a:avLst/>
          </a:prstGeom>
          <a:noFill/>
          <a:ln w="9525">
            <a:noFill/>
            <a:miter lim="800000"/>
            <a:headEnd/>
            <a:tailEnd/>
          </a:ln>
        </p:spPr>
        <p:txBody>
          <a:bodyPr>
            <a:spAutoFit/>
          </a:bodyPr>
          <a:lstStyle/>
          <a:p>
            <a:pPr algn="ctr"/>
            <a:r>
              <a:rPr lang="es-EC" sz="2200" i="1" dirty="0" smtClean="0">
                <a:effectLst>
                  <a:outerShdw blurRad="38100" dist="38100" dir="2700000" algn="tl">
                    <a:srgbClr val="000000">
                      <a:alpha val="43137"/>
                    </a:srgbClr>
                  </a:outerShdw>
                </a:effectLst>
                <a:latin typeface="Constantia" pitchFamily="18" charset="0"/>
              </a:rPr>
              <a:t>Profesor del Seminario:</a:t>
            </a:r>
            <a:endParaRPr lang="es-EC" sz="2200" i="1" dirty="0">
              <a:effectLst>
                <a:outerShdw blurRad="38100" dist="38100" dir="2700000" algn="tl">
                  <a:srgbClr val="000000">
                    <a:alpha val="43137"/>
                  </a:srgbClr>
                </a:outerShdw>
              </a:effectLst>
              <a:latin typeface="Constantia" pitchFamily="18" charset="0"/>
            </a:endParaRPr>
          </a:p>
          <a:p>
            <a:pPr algn="ctr"/>
            <a:r>
              <a:rPr lang="es-EC" sz="2200" i="1" dirty="0" smtClean="0">
                <a:effectLst>
                  <a:outerShdw blurRad="38100" dist="38100" dir="2700000" algn="tl">
                    <a:srgbClr val="000000">
                      <a:alpha val="43137"/>
                    </a:srgbClr>
                  </a:outerShdw>
                </a:effectLst>
                <a:latin typeface="Constantia" pitchFamily="18" charset="0"/>
              </a:rPr>
              <a:t>Ing. Fabricio Echeverría, MBA</a:t>
            </a:r>
            <a:endParaRPr lang="es-EC" sz="2200" i="1" dirty="0">
              <a:effectLst>
                <a:outerShdw blurRad="38100" dist="38100" dir="2700000" algn="tl">
                  <a:srgbClr val="000000">
                    <a:alpha val="43137"/>
                  </a:srgbClr>
                </a:outerShdw>
              </a:effectLst>
              <a:latin typeface="Constantia" pitchFamily="18" charset="0"/>
            </a:endParaRPr>
          </a:p>
        </p:txBody>
      </p:sp>
      <p:sp>
        <p:nvSpPr>
          <p:cNvPr id="19" name="10 CuadroTexto"/>
          <p:cNvSpPr txBox="1">
            <a:spLocks noChangeArrowheads="1"/>
          </p:cNvSpPr>
          <p:nvPr/>
        </p:nvSpPr>
        <p:spPr bwMode="auto">
          <a:xfrm>
            <a:off x="2060575" y="5572140"/>
            <a:ext cx="5429250" cy="762000"/>
          </a:xfrm>
          <a:prstGeom prst="rect">
            <a:avLst/>
          </a:prstGeom>
          <a:noFill/>
          <a:ln w="9525">
            <a:noFill/>
            <a:miter lim="800000"/>
            <a:headEnd/>
            <a:tailEnd/>
          </a:ln>
        </p:spPr>
        <p:txBody>
          <a:bodyPr>
            <a:spAutoFit/>
          </a:bodyPr>
          <a:lstStyle/>
          <a:p>
            <a:pPr algn="ctr"/>
            <a:r>
              <a:rPr lang="es-EC" sz="2200" i="1" dirty="0" smtClean="0">
                <a:effectLst>
                  <a:outerShdw blurRad="38100" dist="38100" dir="2700000" algn="tl">
                    <a:srgbClr val="000000">
                      <a:alpha val="43137"/>
                    </a:srgbClr>
                  </a:outerShdw>
                </a:effectLst>
                <a:latin typeface="Constantia" pitchFamily="18" charset="0"/>
              </a:rPr>
              <a:t>Profesor Evaluador Delegado:</a:t>
            </a:r>
            <a:endParaRPr lang="es-EC" sz="2200" i="1" dirty="0">
              <a:effectLst>
                <a:outerShdw blurRad="38100" dist="38100" dir="2700000" algn="tl">
                  <a:srgbClr val="000000">
                    <a:alpha val="43137"/>
                  </a:srgbClr>
                </a:outerShdw>
              </a:effectLst>
              <a:latin typeface="Constantia" pitchFamily="18" charset="0"/>
            </a:endParaRPr>
          </a:p>
          <a:p>
            <a:pPr algn="ctr"/>
            <a:r>
              <a:rPr lang="es-EC" sz="2200" i="1" dirty="0" smtClean="0">
                <a:effectLst>
                  <a:outerShdw blurRad="38100" dist="38100" dir="2700000" algn="tl">
                    <a:srgbClr val="000000">
                      <a:alpha val="43137"/>
                    </a:srgbClr>
                  </a:outerShdw>
                </a:effectLst>
                <a:latin typeface="Constantia" pitchFamily="18" charset="0"/>
              </a:rPr>
              <a:t>Ing. Guido Caicedo, </a:t>
            </a:r>
            <a:r>
              <a:rPr lang="es-EC" sz="2200" i="1" dirty="0" err="1" smtClean="0">
                <a:effectLst>
                  <a:outerShdw blurRad="38100" dist="38100" dir="2700000" algn="tl">
                    <a:srgbClr val="000000">
                      <a:alpha val="43137"/>
                    </a:srgbClr>
                  </a:outerShdw>
                </a:effectLst>
                <a:latin typeface="Constantia" pitchFamily="18" charset="0"/>
              </a:rPr>
              <a:t>MCs</a:t>
            </a:r>
            <a:endParaRPr lang="es-EC" sz="2200" i="1" dirty="0">
              <a:effectLst>
                <a:outerShdw blurRad="38100" dist="38100" dir="2700000" algn="tl">
                  <a:srgbClr val="000000">
                    <a:alpha val="43137"/>
                  </a:srgbClr>
                </a:outerShdw>
              </a:effectLst>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4400" dirty="0" smtClean="0">
                <a:latin typeface="Constantia" pitchFamily="18" charset="0"/>
                <a:ea typeface="+mj-ea"/>
                <a:cs typeface="+mj-cs"/>
              </a:rPr>
              <a:t>BENEFICIOS PARA LOS USUARIOS</a:t>
            </a:r>
            <a:endPar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192721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571472" y="2157233"/>
            <a:ext cx="7929618" cy="1200329"/>
          </a:xfrm>
          <a:prstGeom prst="rect">
            <a:avLst/>
          </a:prstGeom>
        </p:spPr>
        <p:txBody>
          <a:bodyPr wrap="square">
            <a:spAutoFit/>
          </a:bodyPr>
          <a:lstStyle/>
          <a:p>
            <a:pPr lvl="0" algn="just">
              <a:buClr>
                <a:srgbClr val="EC700A"/>
              </a:buClr>
              <a:buFont typeface="Wingdings" pitchFamily="2" charset="2"/>
              <a:buChar char="q"/>
            </a:pPr>
            <a:r>
              <a:rPr lang="es-ES" sz="2400" dirty="0" smtClean="0">
                <a:latin typeface="Constantia" pitchFamily="18" charset="0"/>
                <a:cs typeface="Arial" pitchFamily="34" charset="0"/>
              </a:rPr>
              <a:t> Menor t</a:t>
            </a:r>
            <a:r>
              <a:rPr lang="es-ES" sz="2400" dirty="0" smtClean="0">
                <a:latin typeface="Constantia" pitchFamily="18" charset="0"/>
              </a:rPr>
              <a:t>iempo de publicación.</a:t>
            </a:r>
          </a:p>
          <a:p>
            <a:pPr lvl="0" algn="just">
              <a:buClr>
                <a:srgbClr val="EC700A"/>
              </a:buClr>
              <a:buFont typeface="Wingdings" pitchFamily="2" charset="2"/>
              <a:buChar char="q"/>
            </a:pPr>
            <a:r>
              <a:rPr lang="es-ES" sz="2400" dirty="0" smtClean="0">
                <a:latin typeface="Constantia" pitchFamily="18" charset="0"/>
              </a:rPr>
              <a:t> Menor tiempo en buscar un clasificado.</a:t>
            </a:r>
          </a:p>
          <a:p>
            <a:pPr lvl="0" algn="just">
              <a:buClr>
                <a:srgbClr val="EC700A"/>
              </a:buClr>
              <a:buFont typeface="Wingdings" pitchFamily="2" charset="2"/>
              <a:buChar char="q"/>
            </a:pPr>
            <a:r>
              <a:rPr lang="es-ES" sz="2400" dirty="0" smtClean="0">
                <a:latin typeface="Constantia" pitchFamily="18" charset="0"/>
              </a:rPr>
              <a:t> Disminución de recursos utilizados para la publicación.</a:t>
            </a:r>
            <a:endParaRPr lang="es-ES" sz="2400" dirty="0" smtClean="0">
              <a:latin typeface="Constantia" pitchFamily="18" charset="0"/>
              <a:cs typeface="Arial" pitchFamily="34" charset="0"/>
            </a:endParaRPr>
          </a:p>
        </p:txBody>
      </p:sp>
      <p:sp>
        <p:nvSpPr>
          <p:cNvPr id="15" name="14 Rectángulo"/>
          <p:cNvSpPr/>
          <p:nvPr/>
        </p:nvSpPr>
        <p:spPr>
          <a:xfrm>
            <a:off x="928662" y="3571876"/>
            <a:ext cx="7215238" cy="2677656"/>
          </a:xfrm>
          <a:prstGeom prst="rect">
            <a:avLst/>
          </a:prstGeom>
        </p:spPr>
        <p:txBody>
          <a:bodyPr wrap="square">
            <a:spAutoFit/>
          </a:bodyPr>
          <a:lstStyle/>
          <a:p>
            <a:pPr algn="just"/>
            <a:r>
              <a:rPr lang="es-ES" sz="2400" dirty="0" smtClean="0">
                <a:latin typeface="Constantia" pitchFamily="18" charset="0"/>
              </a:rPr>
              <a:t>Se han cuantificado los beneficios, usando la herramienta “Clasificados ESPOL” y sin ella, considerando:</a:t>
            </a:r>
          </a:p>
          <a:p>
            <a:pPr algn="just"/>
            <a:endParaRPr lang="es-ES" sz="2400" dirty="0" smtClean="0">
              <a:latin typeface="Constantia" pitchFamily="18" charset="0"/>
            </a:endParaRPr>
          </a:p>
          <a:p>
            <a:pPr algn="just">
              <a:buClr>
                <a:srgbClr val="EC700A"/>
              </a:buClr>
              <a:buFont typeface="Wingdings" pitchFamily="2" charset="2"/>
              <a:buChar char="ü"/>
            </a:pPr>
            <a:r>
              <a:rPr lang="es-ES" sz="2400" dirty="0" smtClean="0">
                <a:latin typeface="Constantia" pitchFamily="18" charset="0"/>
              </a:rPr>
              <a:t>Tiempo (de publicación y de búsqueda de un clasificado).</a:t>
            </a:r>
          </a:p>
          <a:p>
            <a:pPr algn="just">
              <a:buClr>
                <a:srgbClr val="EC700A"/>
              </a:buClr>
              <a:buFont typeface="Wingdings" pitchFamily="2" charset="2"/>
              <a:buChar char="ü"/>
            </a:pPr>
            <a:r>
              <a:rPr lang="es-ES" sz="2400" dirty="0" smtClean="0">
                <a:latin typeface="Constantia" pitchFamily="18" charset="0"/>
              </a:rPr>
              <a:t>Recursos utilizados para una publicación.</a:t>
            </a:r>
            <a:endParaRPr lang="es-E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pSp>
        <p:nvGrpSpPr>
          <p:cNvPr id="4" name="4 Grupo"/>
          <p:cNvGrpSpPr/>
          <p:nvPr/>
        </p:nvGrpSpPr>
        <p:grpSpPr>
          <a:xfrm>
            <a:off x="0" y="-24"/>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0" name="9 Rectángulo"/>
          <p:cNvSpPr/>
          <p:nvPr/>
        </p:nvSpPr>
        <p:spPr>
          <a:xfrm>
            <a:off x="857224" y="1353909"/>
            <a:ext cx="7000924" cy="707886"/>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rPr>
              <a:t>Tiempo que se demora el estudiante en publicar  y buscar un anuncio clasificado haciendo uso de la herramienta y sin ella:</a:t>
            </a:r>
          </a:p>
        </p:txBody>
      </p:sp>
      <p:graphicFrame>
        <p:nvGraphicFramePr>
          <p:cNvPr id="12" name="11 Gráfico"/>
          <p:cNvGraphicFramePr/>
          <p:nvPr/>
        </p:nvGraphicFramePr>
        <p:xfrm>
          <a:off x="428596" y="2357430"/>
          <a:ext cx="4786346" cy="32861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10 Marcador de contenido"/>
          <p:cNvGraphicFramePr>
            <a:graphicFrameLocks noGrp="1"/>
          </p:cNvGraphicFramePr>
          <p:nvPr>
            <p:ph idx="1"/>
          </p:nvPr>
        </p:nvGraphicFramePr>
        <p:xfrm>
          <a:off x="5214942" y="2857496"/>
          <a:ext cx="3143273" cy="2243328"/>
        </p:xfrm>
        <a:graphic>
          <a:graphicData uri="http://schemas.openxmlformats.org/drawingml/2006/table">
            <a:tbl>
              <a:tblPr/>
              <a:tblGrid>
                <a:gridCol w="956649"/>
                <a:gridCol w="819984"/>
                <a:gridCol w="409992"/>
                <a:gridCol w="956648"/>
              </a:tblGrid>
              <a:tr h="0">
                <a:tc gridSpan="4">
                  <a:txBody>
                    <a:bodyPr/>
                    <a:lstStyle/>
                    <a:p>
                      <a:pPr algn="ctr">
                        <a:lnSpc>
                          <a:spcPct val="115000"/>
                        </a:lnSpc>
                        <a:spcAft>
                          <a:spcPts val="0"/>
                        </a:spcAft>
                      </a:pPr>
                      <a:r>
                        <a:rPr lang="es-ES" sz="1800" b="1" dirty="0">
                          <a:solidFill>
                            <a:srgbClr val="000000"/>
                          </a:solidFill>
                          <a:latin typeface="Arial"/>
                          <a:ea typeface="Times New Roman"/>
                          <a:cs typeface="Times New Roman"/>
                        </a:rPr>
                        <a:t>TIEMPO</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alpha val="71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rowSpan="2">
                  <a:txBody>
                    <a:bodyPr/>
                    <a:lstStyle/>
                    <a:p>
                      <a:pPr algn="ctr">
                        <a:lnSpc>
                          <a:spcPct val="115000"/>
                        </a:lnSpc>
                        <a:spcAft>
                          <a:spcPts val="0"/>
                        </a:spcAft>
                      </a:pPr>
                      <a:r>
                        <a:rPr lang="es-ES" sz="1100">
                          <a:solidFill>
                            <a:srgbClr val="000000"/>
                          </a:solidFill>
                          <a:latin typeface="Calibri"/>
                          <a:ea typeface="Times New Roman"/>
                          <a:cs typeface="Times New Roman"/>
                        </a:rPr>
                        <a:t>SIN CLASIFICADOS ESPOL</a:t>
                      </a:r>
                      <a:endParaRPr lang="es-ES"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Tiempo de </a:t>
                      </a:r>
                      <a:r>
                        <a:rPr lang="es-ES" sz="1100" dirty="0" smtClean="0">
                          <a:solidFill>
                            <a:srgbClr val="000000"/>
                          </a:solidFill>
                          <a:latin typeface="Calibri"/>
                          <a:ea typeface="Times New Roman"/>
                          <a:cs typeface="Times New Roman"/>
                        </a:rPr>
                        <a:t>publicación.</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S" sz="1100">
                          <a:solidFill>
                            <a:srgbClr val="000000"/>
                          </a:solidFill>
                          <a:latin typeface="Calibri"/>
                          <a:ea typeface="Times New Roman"/>
                          <a:cs typeface="Times New Roman"/>
                        </a:rPr>
                        <a:t>T.P.1</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S" sz="1100">
                          <a:solidFill>
                            <a:srgbClr val="000000"/>
                          </a:solidFill>
                          <a:latin typeface="Calibri"/>
                          <a:ea typeface="Times New Roman"/>
                          <a:cs typeface="Times New Roman"/>
                        </a:rPr>
                        <a:t>120 minutos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vMerge="1">
                  <a:txBody>
                    <a:bodyPr/>
                    <a:lstStyle/>
                    <a:p>
                      <a:endParaRPr lang="es-ES"/>
                    </a:p>
                  </a:txBody>
                  <a:tcPr/>
                </a:tc>
                <a:tc>
                  <a:txBody>
                    <a:bodyPr/>
                    <a:lstStyle/>
                    <a:p>
                      <a:pPr>
                        <a:lnSpc>
                          <a:spcPct val="115000"/>
                        </a:lnSpc>
                        <a:spcAft>
                          <a:spcPts val="0"/>
                        </a:spcAft>
                      </a:pPr>
                      <a:r>
                        <a:rPr lang="es-ES" sz="1100" dirty="0">
                          <a:solidFill>
                            <a:srgbClr val="000000"/>
                          </a:solidFill>
                          <a:latin typeface="Calibri"/>
                          <a:ea typeface="Times New Roman"/>
                          <a:cs typeface="Times New Roman"/>
                        </a:rPr>
                        <a:t>Tiempo en buscar un </a:t>
                      </a:r>
                      <a:r>
                        <a:rPr lang="es-ES" sz="1100" dirty="0" smtClean="0">
                          <a:solidFill>
                            <a:srgbClr val="000000"/>
                          </a:solidFill>
                          <a:latin typeface="Calibri"/>
                          <a:ea typeface="Times New Roman"/>
                          <a:cs typeface="Times New Roman"/>
                        </a:rPr>
                        <a:t>clasificado.</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T.B.1</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90 minutos</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500">
                <a:tc rowSpan="2">
                  <a:txBody>
                    <a:bodyPr/>
                    <a:lstStyle/>
                    <a:p>
                      <a:pPr algn="ctr">
                        <a:lnSpc>
                          <a:spcPct val="115000"/>
                        </a:lnSpc>
                        <a:spcAft>
                          <a:spcPts val="0"/>
                        </a:spcAft>
                      </a:pPr>
                      <a:r>
                        <a:rPr lang="es-ES" sz="1100" dirty="0">
                          <a:solidFill>
                            <a:srgbClr val="000000"/>
                          </a:solidFill>
                          <a:latin typeface="Calibri"/>
                          <a:ea typeface="Times New Roman"/>
                          <a:cs typeface="Times New Roman"/>
                        </a:rPr>
                        <a:t>CON CLASIFICADOS ESPOL</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Tiempo de </a:t>
                      </a:r>
                      <a:r>
                        <a:rPr lang="es-ES" sz="1100" dirty="0" smtClean="0">
                          <a:solidFill>
                            <a:srgbClr val="000000"/>
                          </a:solidFill>
                          <a:latin typeface="Calibri"/>
                          <a:ea typeface="Times New Roman"/>
                          <a:cs typeface="Times New Roman"/>
                        </a:rPr>
                        <a:t>publicación.</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S" sz="1100">
                          <a:solidFill>
                            <a:srgbClr val="000000"/>
                          </a:solidFill>
                          <a:latin typeface="Calibri"/>
                          <a:ea typeface="Times New Roman"/>
                          <a:cs typeface="Times New Roman"/>
                        </a:rPr>
                        <a:t>T.P.2</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S" sz="1100">
                          <a:solidFill>
                            <a:srgbClr val="000000"/>
                          </a:solidFill>
                          <a:latin typeface="Calibri"/>
                          <a:ea typeface="Times New Roman"/>
                          <a:cs typeface="Times New Roman"/>
                        </a:rPr>
                        <a:t>15 minutos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vMerge="1">
                  <a:txBody>
                    <a:bodyPr/>
                    <a:lstStyle/>
                    <a:p>
                      <a:endParaRPr lang="es-ES"/>
                    </a:p>
                  </a:txBody>
                  <a:tcPr/>
                </a:tc>
                <a:tc>
                  <a:txBody>
                    <a:bodyPr/>
                    <a:lstStyle/>
                    <a:p>
                      <a:pPr>
                        <a:lnSpc>
                          <a:spcPct val="115000"/>
                        </a:lnSpc>
                        <a:spcAft>
                          <a:spcPts val="0"/>
                        </a:spcAft>
                      </a:pPr>
                      <a:r>
                        <a:rPr lang="es-ES" sz="1100" dirty="0">
                          <a:solidFill>
                            <a:srgbClr val="000000"/>
                          </a:solidFill>
                          <a:latin typeface="Calibri"/>
                          <a:ea typeface="Times New Roman"/>
                          <a:cs typeface="Times New Roman"/>
                        </a:rPr>
                        <a:t>Tiempo en buscar un </a:t>
                      </a:r>
                      <a:r>
                        <a:rPr lang="es-ES" sz="1100" dirty="0" smtClean="0">
                          <a:solidFill>
                            <a:srgbClr val="000000"/>
                          </a:solidFill>
                          <a:latin typeface="Calibri"/>
                          <a:ea typeface="Times New Roman"/>
                          <a:cs typeface="Times New Roman"/>
                        </a:rPr>
                        <a:t>clasificado.</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T.B.2</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10 minutos</a:t>
                      </a:r>
                      <a:endParaRPr lang="es-ES" sz="11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pSp>
        <p:nvGrpSpPr>
          <p:cNvPr id="4" name="4 Grupo"/>
          <p:cNvGrpSpPr/>
          <p:nvPr/>
        </p:nvGrpSpPr>
        <p:grpSpPr>
          <a:xfrm>
            <a:off x="4786314" y="357166"/>
            <a:ext cx="4000528" cy="571504"/>
            <a:chOff x="4786314" y="357166"/>
            <a:chExt cx="4000528" cy="571504"/>
          </a:xfrm>
        </p:grpSpPr>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56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ndParaRPr>
          </a:p>
        </p:txBody>
      </p:sp>
      <p:grpSp>
        <p:nvGrpSpPr>
          <p:cNvPr id="15" name="4 Grupo"/>
          <p:cNvGrpSpPr/>
          <p:nvPr/>
        </p:nvGrpSpPr>
        <p:grpSpPr>
          <a:xfrm>
            <a:off x="0" y="0"/>
            <a:ext cx="9144000" cy="6857999"/>
            <a:chOff x="0" y="0"/>
            <a:chExt cx="9144000" cy="6857999"/>
          </a:xfrm>
        </p:grpSpPr>
        <p:grpSp>
          <p:nvGrpSpPr>
            <p:cNvPr id="16" name="17 Grupo"/>
            <p:cNvGrpSpPr/>
            <p:nvPr/>
          </p:nvGrpSpPr>
          <p:grpSpPr>
            <a:xfrm>
              <a:off x="0" y="0"/>
              <a:ext cx="9144000" cy="6857999"/>
              <a:chOff x="0" y="0"/>
              <a:chExt cx="9144000" cy="6857999"/>
            </a:xfrm>
          </p:grpSpPr>
          <p:pic>
            <p:nvPicPr>
              <p:cNvPr id="19"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20" name="19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17" name="16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17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1" name="20 Rectángulo"/>
          <p:cNvSpPr/>
          <p:nvPr/>
        </p:nvSpPr>
        <p:spPr>
          <a:xfrm>
            <a:off x="1071538" y="1357298"/>
            <a:ext cx="6715172" cy="1015663"/>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rPr>
              <a:t>Los recursos utilizados por los estudiantes a la hora de publicar un anuncio clasificado haciendo uso de la herramienta y sin ella:</a:t>
            </a:r>
          </a:p>
        </p:txBody>
      </p:sp>
      <p:graphicFrame>
        <p:nvGraphicFramePr>
          <p:cNvPr id="22" name="21 Gráfico"/>
          <p:cNvGraphicFramePr/>
          <p:nvPr/>
        </p:nvGraphicFramePr>
        <p:xfrm>
          <a:off x="1142976" y="2786058"/>
          <a:ext cx="39243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22 Tabla"/>
          <p:cNvGraphicFramePr>
            <a:graphicFrameLocks noGrp="1"/>
          </p:cNvGraphicFramePr>
          <p:nvPr/>
        </p:nvGraphicFramePr>
        <p:xfrm>
          <a:off x="5214942" y="3214686"/>
          <a:ext cx="3286148" cy="1472184"/>
        </p:xfrm>
        <a:graphic>
          <a:graphicData uri="http://schemas.openxmlformats.org/drawingml/2006/table">
            <a:tbl>
              <a:tblPr/>
              <a:tblGrid>
                <a:gridCol w="1357322"/>
                <a:gridCol w="799851"/>
                <a:gridCol w="365696"/>
                <a:gridCol w="763279"/>
              </a:tblGrid>
              <a:tr h="0">
                <a:tc gridSpan="4">
                  <a:txBody>
                    <a:bodyPr/>
                    <a:lstStyle/>
                    <a:p>
                      <a:pPr algn="ctr">
                        <a:lnSpc>
                          <a:spcPct val="115000"/>
                        </a:lnSpc>
                        <a:spcAft>
                          <a:spcPts val="0"/>
                        </a:spcAft>
                      </a:pPr>
                      <a:r>
                        <a:rPr lang="es-ES" sz="1800" b="1" dirty="0">
                          <a:solidFill>
                            <a:srgbClr val="000000"/>
                          </a:solidFill>
                          <a:latin typeface="Arial"/>
                          <a:ea typeface="Times New Roman"/>
                          <a:cs typeface="Times New Roman"/>
                        </a:rPr>
                        <a:t>RECURSOS</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alpha val="5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a:txBody>
                    <a:bodyPr/>
                    <a:lstStyle/>
                    <a:p>
                      <a:pPr>
                        <a:lnSpc>
                          <a:spcPct val="115000"/>
                        </a:lnSpc>
                        <a:spcAft>
                          <a:spcPts val="0"/>
                        </a:spcAft>
                      </a:pPr>
                      <a:r>
                        <a:rPr lang="es-ES" sz="1100">
                          <a:solidFill>
                            <a:srgbClr val="000000"/>
                          </a:solidFill>
                          <a:latin typeface="Calibri"/>
                          <a:ea typeface="Times New Roman"/>
                          <a:cs typeface="Times New Roman"/>
                        </a:rPr>
                        <a:t>SIN CLASIFICADOS ESPOL</a:t>
                      </a:r>
                      <a:endParaRPr lang="es-ES"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Recursos (materiales usados)</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Calibri"/>
                          <a:ea typeface="Times New Roman"/>
                          <a:cs typeface="Times New Roman"/>
                        </a:rPr>
                        <a:t>R.1</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Calibri"/>
                          <a:ea typeface="Times New Roman"/>
                          <a:cs typeface="Times New Roman"/>
                        </a:rPr>
                        <a:t>6 recursos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nSpc>
                          <a:spcPct val="115000"/>
                        </a:lnSpc>
                        <a:spcAft>
                          <a:spcPts val="0"/>
                        </a:spcAft>
                      </a:pPr>
                      <a:r>
                        <a:rPr lang="es-ES" sz="1100">
                          <a:solidFill>
                            <a:srgbClr val="000000"/>
                          </a:solidFill>
                          <a:latin typeface="Calibri"/>
                          <a:ea typeface="Times New Roman"/>
                          <a:cs typeface="Times New Roman"/>
                        </a:rPr>
                        <a:t>CON CLASIFICADOS ESPOL</a:t>
                      </a:r>
                      <a:endParaRPr lang="es-ES"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Calibri"/>
                          <a:ea typeface="Times New Roman"/>
                          <a:cs typeface="Times New Roman"/>
                        </a:rPr>
                        <a:t>Recursos (materiales usados)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Calibri"/>
                          <a:ea typeface="Times New Roman"/>
                          <a:cs typeface="Times New Roman"/>
                        </a:rPr>
                        <a:t>R.2</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dirty="0">
                          <a:solidFill>
                            <a:srgbClr val="000000"/>
                          </a:solidFill>
                          <a:latin typeface="Calibri"/>
                          <a:ea typeface="Times New Roman"/>
                          <a:cs typeface="Times New Roman"/>
                        </a:rPr>
                        <a:t>2 recursos</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9"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10" name="9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7" name="6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7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1" name="1 Título"/>
          <p:cNvSpPr txBox="1">
            <a:spLocks/>
          </p:cNvSpPr>
          <p:nvPr/>
        </p:nvSpPr>
        <p:spPr>
          <a:xfrm>
            <a:off x="2500298" y="1142984"/>
            <a:ext cx="392909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rPr>
              <a:t>OBJETIVOS</a:t>
            </a:r>
          </a:p>
        </p:txBody>
      </p:sp>
      <p:cxnSp>
        <p:nvCxnSpPr>
          <p:cNvPr id="12" name="11 Conector recto"/>
          <p:cNvCxnSpPr/>
          <p:nvPr/>
        </p:nvCxnSpPr>
        <p:spPr>
          <a:xfrm>
            <a:off x="1500166" y="185736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071538" y="2047957"/>
            <a:ext cx="7215238" cy="4524315"/>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Desarrollar un API para la administración de</a:t>
            </a:r>
          </a:p>
          <a:p>
            <a:pPr algn="just">
              <a:buClr>
                <a:srgbClr val="EC700A"/>
              </a:buClr>
            </a:pPr>
            <a:r>
              <a:rPr lang="es-ES" sz="2400" dirty="0" smtClean="0">
                <a:latin typeface="Constantia" pitchFamily="18" charset="0"/>
                <a:cs typeface="Arial" pitchFamily="34" charset="0"/>
              </a:rPr>
              <a:t>     anuncios clasificados.</a:t>
            </a:r>
          </a:p>
          <a:p>
            <a:pPr lvl="0" algn="just">
              <a:buClr>
                <a:srgbClr val="EC700A"/>
              </a:buClr>
              <a:buFont typeface="Wingdings" pitchFamily="2" charset="2"/>
              <a:buChar char="q"/>
            </a:pPr>
            <a:r>
              <a:rPr lang="es-ES" sz="2400" dirty="0" smtClean="0">
                <a:latin typeface="Constantia" pitchFamily="18" charset="0"/>
              </a:rPr>
              <a:t> Desarrollar un sitio web que use un modelo de</a:t>
            </a:r>
          </a:p>
          <a:p>
            <a:pPr lvl="0" algn="just">
              <a:buClr>
                <a:srgbClr val="EC700A"/>
              </a:buClr>
            </a:pPr>
            <a:r>
              <a:rPr lang="es-ES" sz="2400" dirty="0" smtClean="0">
                <a:latin typeface="Constantia" pitchFamily="18" charset="0"/>
              </a:rPr>
              <a:t>     trabajo Microblogging y haga uso del API</a:t>
            </a:r>
          </a:p>
          <a:p>
            <a:pPr lvl="0" algn="just">
              <a:buClr>
                <a:srgbClr val="EC700A"/>
              </a:buClr>
            </a:pPr>
            <a:r>
              <a:rPr lang="es-ES" sz="2400" dirty="0" smtClean="0">
                <a:latin typeface="Constantia" pitchFamily="18" charset="0"/>
              </a:rPr>
              <a:t>     Clasificados ESPOL.</a:t>
            </a:r>
          </a:p>
          <a:p>
            <a:pPr algn="just">
              <a:buClr>
                <a:srgbClr val="EC700A"/>
              </a:buClr>
              <a:buFont typeface="Wingdings" pitchFamily="2" charset="2"/>
              <a:buChar char="q"/>
            </a:pPr>
            <a:r>
              <a:rPr lang="es-ES" sz="2400" dirty="0" smtClean="0">
                <a:latin typeface="Constantia" pitchFamily="18" charset="0"/>
              </a:rPr>
              <a:t> Crear un espacio de comunicación de prueba</a:t>
            </a:r>
          </a:p>
          <a:p>
            <a:pPr algn="just">
              <a:buClr>
                <a:srgbClr val="EC700A"/>
              </a:buClr>
            </a:pPr>
            <a:r>
              <a:rPr lang="es-ES" sz="2400" dirty="0" smtClean="0">
                <a:latin typeface="Constantia" pitchFamily="18" charset="0"/>
              </a:rPr>
              <a:t>     donde los usuarios puedan interactuar entre</a:t>
            </a:r>
          </a:p>
          <a:p>
            <a:pPr algn="just">
              <a:buClr>
                <a:srgbClr val="EC700A"/>
              </a:buClr>
            </a:pPr>
            <a:r>
              <a:rPr lang="es-ES" sz="2400" dirty="0" smtClean="0">
                <a:latin typeface="Constantia" pitchFamily="18" charset="0"/>
              </a:rPr>
              <a:t>     sí, dando forma a una nueva vía de comunicación</a:t>
            </a:r>
          </a:p>
          <a:p>
            <a:pPr algn="just">
              <a:buClr>
                <a:srgbClr val="EC700A"/>
              </a:buClr>
            </a:pPr>
            <a:r>
              <a:rPr lang="es-ES" sz="2400" dirty="0" smtClean="0">
                <a:latin typeface="Constantia" pitchFamily="18" charset="0"/>
              </a:rPr>
              <a:t>     la cual sea fácil, ágil y segura.</a:t>
            </a:r>
          </a:p>
          <a:p>
            <a:pPr algn="just">
              <a:buClr>
                <a:srgbClr val="EC700A"/>
              </a:buClr>
              <a:buFont typeface="Wingdings" pitchFamily="2" charset="2"/>
              <a:buChar char="q"/>
            </a:pPr>
            <a:r>
              <a:rPr lang="es-ES" sz="2400" dirty="0" smtClean="0">
                <a:latin typeface="Constantia" pitchFamily="18" charset="0"/>
              </a:rPr>
              <a:t> Integración al sitio web  con tecnologías web</a:t>
            </a:r>
          </a:p>
          <a:p>
            <a:pPr lvl="0" algn="just">
              <a:buClr>
                <a:srgbClr val="EC700A"/>
              </a:buClr>
            </a:pPr>
            <a:r>
              <a:rPr lang="es-ES" sz="2400" dirty="0" smtClean="0">
                <a:latin typeface="Constantia" pitchFamily="18" charset="0"/>
              </a:rPr>
              <a:t>     2.0 (redes sociales como </a:t>
            </a:r>
            <a:r>
              <a:rPr lang="es-ES" sz="2400" dirty="0" err="1" smtClean="0">
                <a:latin typeface="Constantia" pitchFamily="18" charset="0"/>
              </a:rPr>
              <a:t>Twitter</a:t>
            </a:r>
            <a:r>
              <a:rPr lang="es-ES" sz="2400" dirty="0" smtClean="0">
                <a:latin typeface="Constantia" pitchFamily="18" charset="0"/>
              </a:rPr>
              <a:t> y </a:t>
            </a:r>
            <a:r>
              <a:rPr lang="es-ES" sz="2400" dirty="0" err="1" smtClean="0">
                <a:latin typeface="Constantia" pitchFamily="18" charset="0"/>
              </a:rPr>
              <a:t>Facebook</a:t>
            </a:r>
            <a:r>
              <a:rPr lang="es-ES" sz="2400" dirty="0" smtClean="0">
                <a:latin typeface="Constantia" pitchFamily="18" charset="0"/>
              </a:rPr>
              <a:t>).</a:t>
            </a:r>
          </a:p>
          <a:p>
            <a:pPr algn="just">
              <a:buClr>
                <a:srgbClr val="EC700A"/>
              </a:buClr>
              <a:buFont typeface="Wingdings" pitchFamily="2" charset="2"/>
              <a:buChar char="q"/>
            </a:pPr>
            <a:endParaRPr lang="es-ES" sz="2400" dirty="0" smtClean="0">
              <a:latin typeface="Constantia"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4 Grupo"/>
          <p:cNvGrpSpPr/>
          <p:nvPr/>
        </p:nvGrpSpPr>
        <p:grpSpPr>
          <a:xfrm>
            <a:off x="0" y="-24"/>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2000" dirty="0" smtClean="0">
                <a:latin typeface="Constantia" pitchFamily="18" charset="0"/>
                <a:ea typeface="+mj-ea"/>
                <a:cs typeface="+mj-cs"/>
              </a:rPr>
              <a:t>TEORÍAS DE LA WEB 2.0 UTILIZADAS EN EL DESARROLLO DE NUESTRA SOLUCIÓN</a:t>
            </a:r>
            <a:endParaRPr kumimoji="0" lang="es-EC" sz="20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192721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357158" y="2071678"/>
            <a:ext cx="8143932" cy="4185761"/>
          </a:xfrm>
          <a:prstGeom prst="rect">
            <a:avLst/>
          </a:prstGeom>
        </p:spPr>
        <p:txBody>
          <a:bodyPr wrap="square">
            <a:spAutoFit/>
          </a:bodyPr>
          <a:lstStyle/>
          <a:p>
            <a:pPr>
              <a:buClr>
                <a:srgbClr val="EC700A"/>
              </a:buClr>
              <a:buFont typeface="Wingdings" pitchFamily="2" charset="2"/>
              <a:buChar char="q"/>
            </a:pPr>
            <a:r>
              <a:rPr lang="es-ES" sz="1400" dirty="0" smtClean="0">
                <a:latin typeface="Constantia" pitchFamily="18" charset="0"/>
              </a:rPr>
              <a:t> Se basa en la colaboración y el intercambio ágil de información entre los usuarios.</a:t>
            </a:r>
          </a:p>
          <a:p>
            <a:pPr>
              <a:buClr>
                <a:srgbClr val="EC700A"/>
              </a:buClr>
            </a:pPr>
            <a:endParaRPr lang="es-ES" sz="1400" dirty="0" smtClean="0">
              <a:latin typeface="Constantia" pitchFamily="18" charset="0"/>
            </a:endParaRPr>
          </a:p>
          <a:p>
            <a:pPr>
              <a:buClr>
                <a:srgbClr val="EC700A"/>
              </a:buClr>
              <a:buFont typeface="Wingdings" pitchFamily="2" charset="2"/>
              <a:buChar char="q"/>
            </a:pPr>
            <a:r>
              <a:rPr lang="es-ES" sz="1400" dirty="0" smtClean="0">
                <a:latin typeface="Constantia" pitchFamily="18" charset="0"/>
              </a:rPr>
              <a:t> </a:t>
            </a:r>
            <a:r>
              <a:rPr lang="es-ES" sz="1400" dirty="0" smtClean="0">
                <a:latin typeface="Constantia" pitchFamily="18" charset="0"/>
              </a:rPr>
              <a:t>Tecnologías que dan vida a un proyecto Web 2.0</a:t>
            </a:r>
          </a:p>
          <a:p>
            <a:pPr lvl="1">
              <a:buClr>
                <a:srgbClr val="EC700A"/>
              </a:buClr>
              <a:buFont typeface="Wingdings" pitchFamily="2" charset="2"/>
              <a:buChar char="ü"/>
            </a:pPr>
            <a:r>
              <a:rPr lang="es-ES" sz="1400" dirty="0" smtClean="0">
                <a:latin typeface="Constantia" pitchFamily="18" charset="0"/>
              </a:rPr>
              <a:t>Transformar software de escritorio hacia la plataforma del web.</a:t>
            </a:r>
          </a:p>
          <a:p>
            <a:pPr lvl="1">
              <a:buClr>
                <a:srgbClr val="EC700A"/>
              </a:buClr>
              <a:buFont typeface="Wingdings" pitchFamily="2" charset="2"/>
              <a:buChar char="ü"/>
            </a:pPr>
            <a:r>
              <a:rPr lang="es-ES" sz="1400" dirty="0" smtClean="0">
                <a:latin typeface="Constantia" pitchFamily="18" charset="0"/>
              </a:rPr>
              <a:t>Respetar a los estándares como el XHTML.</a:t>
            </a:r>
          </a:p>
          <a:p>
            <a:pPr lvl="1">
              <a:buClr>
                <a:srgbClr val="EC700A"/>
              </a:buClr>
              <a:buFont typeface="Wingdings" pitchFamily="2" charset="2"/>
              <a:buChar char="ü"/>
            </a:pPr>
            <a:r>
              <a:rPr lang="es-ES" sz="1400" dirty="0" smtClean="0">
                <a:latin typeface="Constantia" pitchFamily="18" charset="0"/>
              </a:rPr>
              <a:t>Separación de contenido del diseño con uso de hojas de estilo.</a:t>
            </a:r>
          </a:p>
          <a:p>
            <a:pPr lvl="1">
              <a:buClr>
                <a:srgbClr val="EC700A"/>
              </a:buClr>
              <a:buFont typeface="Wingdings" pitchFamily="2" charset="2"/>
              <a:buChar char="ü"/>
            </a:pPr>
            <a:r>
              <a:rPr lang="es-ES" sz="1400" dirty="0" smtClean="0">
                <a:latin typeface="Constantia" pitchFamily="18" charset="0"/>
              </a:rPr>
              <a:t>Ajax (javascript asincrónico y XML</a:t>
            </a:r>
            <a:r>
              <a:rPr lang="es-ES" sz="1400" dirty="0" smtClean="0">
                <a:latin typeface="Constantia" pitchFamily="18" charset="0"/>
              </a:rPr>
              <a:t>).</a:t>
            </a:r>
            <a:endParaRPr lang="es-ES" sz="1400" dirty="0" smtClean="0">
              <a:latin typeface="Constantia" pitchFamily="18" charset="0"/>
            </a:endParaRPr>
          </a:p>
          <a:p>
            <a:pPr lvl="1">
              <a:buClr>
                <a:srgbClr val="EC700A"/>
              </a:buClr>
              <a:buFont typeface="Wingdings" pitchFamily="2" charset="2"/>
              <a:buChar char="ü"/>
            </a:pPr>
            <a:r>
              <a:rPr lang="es-ES" sz="1400" dirty="0" smtClean="0">
                <a:latin typeface="Constantia" pitchFamily="18" charset="0"/>
              </a:rPr>
              <a:t>Redes sociales y comunidades.</a:t>
            </a:r>
          </a:p>
          <a:p>
            <a:pPr lvl="1">
              <a:buClr>
                <a:srgbClr val="EC700A"/>
              </a:buClr>
              <a:buFont typeface="Wingdings" pitchFamily="2" charset="2"/>
              <a:buChar char="ü"/>
            </a:pPr>
            <a:r>
              <a:rPr lang="es-ES" sz="1400" dirty="0" smtClean="0">
                <a:latin typeface="Constantia" pitchFamily="18" charset="0"/>
              </a:rPr>
              <a:t>Lenguajes de Programación para páginas dinámicas.</a:t>
            </a:r>
          </a:p>
          <a:p>
            <a:pPr lvl="1">
              <a:buClr>
                <a:srgbClr val="EC700A"/>
              </a:buClr>
              <a:buFont typeface="Wingdings" pitchFamily="2" charset="2"/>
              <a:buChar char="ü"/>
            </a:pPr>
            <a:r>
              <a:rPr lang="es-ES" sz="1400" dirty="0" smtClean="0">
                <a:latin typeface="Constantia" pitchFamily="18" charset="0"/>
              </a:rPr>
              <a:t>Dar control total a los usuarios en el manejo de su información.</a:t>
            </a:r>
          </a:p>
          <a:p>
            <a:pPr lvl="1">
              <a:buClr>
                <a:srgbClr val="EC700A"/>
              </a:buClr>
              <a:buFont typeface="Wingdings" pitchFamily="2" charset="2"/>
              <a:buChar char="ü"/>
            </a:pPr>
            <a:r>
              <a:rPr lang="es-ES" sz="1400" dirty="0" smtClean="0">
                <a:latin typeface="Constantia" pitchFamily="18" charset="0"/>
              </a:rPr>
              <a:t>Proveer APis o XML para que las aplicaciones puedan ser manipuladas por otros.</a:t>
            </a:r>
          </a:p>
          <a:p>
            <a:pPr lvl="1">
              <a:buClr>
                <a:srgbClr val="EC700A"/>
              </a:buClr>
              <a:buFont typeface="Wingdings" pitchFamily="2" charset="2"/>
              <a:buChar char="ü"/>
            </a:pPr>
            <a:r>
              <a:rPr lang="es-ES" sz="1400" dirty="0" smtClean="0">
                <a:latin typeface="Constantia" pitchFamily="18" charset="0"/>
              </a:rPr>
              <a:t>Facilitar la navegación mediante URL sencillas.</a:t>
            </a:r>
          </a:p>
          <a:p>
            <a:pPr lvl="1">
              <a:buClr>
                <a:srgbClr val="EC700A"/>
              </a:buClr>
            </a:pPr>
            <a:endParaRPr lang="es-ES" sz="1400" dirty="0" smtClean="0">
              <a:latin typeface="Constantia" pitchFamily="18" charset="0"/>
            </a:endParaRPr>
          </a:p>
          <a:p>
            <a:pPr>
              <a:buClr>
                <a:srgbClr val="EC700A"/>
              </a:buClr>
              <a:buFont typeface="Wingdings" pitchFamily="2" charset="2"/>
              <a:buChar char="q"/>
            </a:pPr>
            <a:r>
              <a:rPr lang="es-ES" sz="1400" dirty="0" smtClean="0">
                <a:latin typeface="Constantia" pitchFamily="18" charset="0"/>
              </a:rPr>
              <a:t> Ejemplos de sitios basados en la Web 2.0:</a:t>
            </a:r>
          </a:p>
          <a:p>
            <a:pPr lvl="1">
              <a:buClr>
                <a:srgbClr val="EC700A"/>
              </a:buClr>
              <a:buFont typeface="Wingdings" pitchFamily="2" charset="2"/>
              <a:buChar char="ü"/>
            </a:pPr>
            <a:r>
              <a:rPr lang="es-ES" sz="1400" dirty="0" err="1" smtClean="0">
                <a:latin typeface="Constantia" pitchFamily="18" charset="0"/>
              </a:rPr>
              <a:t>Facebook</a:t>
            </a:r>
            <a:r>
              <a:rPr lang="es-ES" sz="1400" dirty="0" smtClean="0">
                <a:latin typeface="Constantia" pitchFamily="18" charset="0"/>
              </a:rPr>
              <a:t>, Hi5, </a:t>
            </a:r>
            <a:r>
              <a:rPr lang="es-ES" sz="1400" dirty="0" err="1" smtClean="0">
                <a:latin typeface="Constantia" pitchFamily="18" charset="0"/>
              </a:rPr>
              <a:t>Myspace</a:t>
            </a:r>
            <a:r>
              <a:rPr lang="es-ES" sz="1400" dirty="0" smtClean="0">
                <a:latin typeface="Constantia" pitchFamily="18" charset="0"/>
              </a:rPr>
              <a:t>, </a:t>
            </a:r>
            <a:r>
              <a:rPr lang="es-ES" sz="1400" dirty="0" err="1" smtClean="0">
                <a:latin typeface="Constantia" pitchFamily="18" charset="0"/>
              </a:rPr>
              <a:t>Youtube</a:t>
            </a:r>
            <a:r>
              <a:rPr lang="es-ES" sz="1400" dirty="0" smtClean="0">
                <a:latin typeface="Constantia" pitchFamily="18" charset="0"/>
              </a:rPr>
              <a:t>, etc.</a:t>
            </a:r>
          </a:p>
          <a:p>
            <a:pPr lvl="1">
              <a:buClr>
                <a:srgbClr val="EC700A"/>
              </a:buClr>
              <a:buFont typeface="Wingdings" pitchFamily="2" charset="2"/>
              <a:buChar char="ü"/>
            </a:pPr>
            <a:r>
              <a:rPr lang="es-ES" sz="1400" dirty="0" smtClean="0">
                <a:latin typeface="Constantia" pitchFamily="18" charset="0"/>
              </a:rPr>
              <a:t>Blogs</a:t>
            </a:r>
          </a:p>
          <a:p>
            <a:pPr lvl="1">
              <a:buClr>
                <a:srgbClr val="EC700A"/>
              </a:buClr>
              <a:buFont typeface="Wingdings" pitchFamily="2" charset="2"/>
              <a:buChar char="ü"/>
            </a:pPr>
            <a:r>
              <a:rPr lang="es-ES" sz="1400" dirty="0" err="1" smtClean="0">
                <a:latin typeface="Constantia" pitchFamily="18" charset="0"/>
              </a:rPr>
              <a:t>Wikipedia</a:t>
            </a:r>
            <a:endParaRPr lang="es-ES" sz="1400" dirty="0" smtClean="0">
              <a:latin typeface="Constantia" pitchFamily="18" charset="0"/>
            </a:endParaRPr>
          </a:p>
          <a:p>
            <a:pPr lvl="1">
              <a:buClr>
                <a:srgbClr val="EC700A"/>
              </a:buClr>
              <a:buFont typeface="Wingdings" pitchFamily="2" charset="2"/>
              <a:buChar char="ü"/>
            </a:pPr>
            <a:r>
              <a:rPr lang="es-ES" sz="1400" dirty="0" err="1" smtClean="0">
                <a:latin typeface="Constantia" pitchFamily="18" charset="0"/>
              </a:rPr>
              <a:t>Twitter</a:t>
            </a:r>
            <a:endParaRPr lang="es-ES" sz="1400" dirty="0" smtClean="0">
              <a:latin typeface="Constantia" pitchFamily="18" charset="0"/>
            </a:endParaRPr>
          </a:p>
          <a:p>
            <a:pPr lvl="1">
              <a:buClr>
                <a:srgbClr val="EC700A"/>
              </a:buClr>
              <a:buFont typeface="Wingdings" pitchFamily="2" charset="2"/>
              <a:buChar char="ü"/>
            </a:pPr>
            <a:r>
              <a:rPr lang="es-ES" sz="1400" dirty="0" smtClean="0">
                <a:latin typeface="Constantia" pitchFamily="18" charset="0"/>
              </a:rPr>
              <a:t>Entre otros.</a:t>
            </a:r>
            <a:endParaRPr lang="es-ES" sz="1400" dirty="0">
              <a:latin typeface="Constant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214422"/>
            <a:ext cx="5357850" cy="92869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2400" dirty="0" smtClean="0">
                <a:latin typeface="Constantia" pitchFamily="18" charset="0"/>
                <a:ea typeface="+mj-ea"/>
                <a:cs typeface="+mj-cs"/>
              </a:rPr>
              <a:t>TEORÍAS DE LA WEB 2.0 UTILIZADAS EN EL DESARROLLO DE NUESTRA SOLUCIÓN</a:t>
            </a:r>
            <a:endParaRPr kumimoji="0" lang="es-EC" sz="24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228440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928662" y="2781256"/>
            <a:ext cx="7215238" cy="2862322"/>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cs typeface="Arial" pitchFamily="34" charset="0"/>
              </a:rPr>
              <a:t> MICROBLOGGING.</a:t>
            </a:r>
          </a:p>
          <a:p>
            <a:pPr algn="just">
              <a:buClr>
                <a:srgbClr val="EC700A"/>
              </a:buClr>
            </a:pPr>
            <a:endParaRPr lang="es-ES" sz="2000" dirty="0" smtClean="0">
              <a:latin typeface="Constantia" pitchFamily="18" charset="0"/>
              <a:cs typeface="Arial" pitchFamily="34" charset="0"/>
            </a:endParaRPr>
          </a:p>
          <a:p>
            <a:pPr algn="just"/>
            <a:r>
              <a:rPr lang="es-ES" sz="2000" dirty="0" smtClean="0">
                <a:latin typeface="Constantia" pitchFamily="18" charset="0"/>
              </a:rPr>
              <a:t>Fenómeno que se produce al combinar un blog (generalmente de post de reducido tamaño) y una red social. </a:t>
            </a:r>
          </a:p>
          <a:p>
            <a:pPr algn="just"/>
            <a:r>
              <a:rPr lang="es-ES" sz="2000" dirty="0" smtClean="0">
                <a:latin typeface="Constantia" pitchFamily="18" charset="0"/>
              </a:rPr>
              <a:t> </a:t>
            </a:r>
          </a:p>
          <a:p>
            <a:pPr algn="just"/>
            <a:r>
              <a:rPr lang="es-ES" sz="2000" dirty="0" smtClean="0">
                <a:latin typeface="Constantia" pitchFamily="18" charset="0"/>
              </a:rPr>
              <a:t>Podemos decir también que un  microblogging es un servicio de publicación de mensajes públicos pero breves (alrededor de 140 caracteres), y generalmente de sólo texto.  </a:t>
            </a:r>
          </a:p>
          <a:p>
            <a:pPr lvl="0" algn="just">
              <a:buClr>
                <a:srgbClr val="EC700A"/>
              </a:buClr>
            </a:pPr>
            <a:endParaRPr lang="es-ES" sz="2000" dirty="0" smtClean="0">
              <a:latin typeface="Constantia" pitchFamily="18"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3" name="12 Rectángulo"/>
          <p:cNvSpPr/>
          <p:nvPr/>
        </p:nvSpPr>
        <p:spPr>
          <a:xfrm>
            <a:off x="857224" y="2357430"/>
            <a:ext cx="6858048" cy="4278094"/>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API.</a:t>
            </a:r>
          </a:p>
          <a:p>
            <a:pPr algn="just">
              <a:buClr>
                <a:srgbClr val="EC700A"/>
              </a:buClr>
            </a:pPr>
            <a:endParaRPr lang="es-ES" sz="1400" dirty="0" smtClean="0">
              <a:latin typeface="Constantia" pitchFamily="18" charset="0"/>
              <a:cs typeface="Arial" pitchFamily="34" charset="0"/>
            </a:endParaRPr>
          </a:p>
          <a:p>
            <a:pPr algn="just">
              <a:buClr>
                <a:srgbClr val="EC700A"/>
              </a:buClr>
              <a:buFont typeface="Wingdings" pitchFamily="2" charset="2"/>
              <a:buChar char="ü"/>
            </a:pPr>
            <a:r>
              <a:rPr lang="es-ES" dirty="0" smtClean="0">
                <a:latin typeface="Constantia" pitchFamily="18" charset="0"/>
              </a:rPr>
              <a:t>Significa “Interfaz de programación de aplicaciones”.</a:t>
            </a:r>
          </a:p>
          <a:p>
            <a:pPr algn="just">
              <a:buClr>
                <a:srgbClr val="EC700A"/>
              </a:buClr>
              <a:buFont typeface="Wingdings" pitchFamily="2" charset="2"/>
              <a:buChar char="ü"/>
            </a:pPr>
            <a:r>
              <a:rPr lang="es-ES" dirty="0" smtClean="0">
                <a:latin typeface="Constantia" pitchFamily="18" charset="0"/>
              </a:rPr>
              <a:t>El principal propósito de una API consiste en proporcionar un conjunto de funciones de uso general.</a:t>
            </a:r>
          </a:p>
          <a:p>
            <a:pPr algn="just">
              <a:buClr>
                <a:srgbClr val="EC700A"/>
              </a:buClr>
              <a:buFont typeface="Wingdings" pitchFamily="2" charset="2"/>
              <a:buChar char="ü"/>
            </a:pPr>
            <a:r>
              <a:rPr lang="es-ES" dirty="0" smtClean="0">
                <a:latin typeface="Constantia" pitchFamily="18" charset="0"/>
              </a:rPr>
              <a:t>Los desarrolladores las utilizan porque se evitan el trabajo de programar mucho mas de lo necesario.</a:t>
            </a:r>
          </a:p>
          <a:p>
            <a:pPr algn="just">
              <a:buClr>
                <a:srgbClr val="EC700A"/>
              </a:buClr>
              <a:buFont typeface="Wingdings" pitchFamily="2" charset="2"/>
              <a:buChar char="ü"/>
            </a:pPr>
            <a:r>
              <a:rPr lang="es-ES" dirty="0" smtClean="0">
                <a:latin typeface="Constantia" pitchFamily="18" charset="0"/>
              </a:rPr>
              <a:t>Ejemplos de </a:t>
            </a:r>
            <a:r>
              <a:rPr lang="es-ES" dirty="0" err="1" smtClean="0">
                <a:latin typeface="Constantia" pitchFamily="18" charset="0"/>
              </a:rPr>
              <a:t>APIs</a:t>
            </a:r>
            <a:endParaRPr lang="es-ES" dirty="0" smtClean="0">
              <a:latin typeface="Constantia" pitchFamily="18" charset="0"/>
            </a:endParaRPr>
          </a:p>
          <a:p>
            <a:pPr lvl="1" algn="just">
              <a:buClr>
                <a:srgbClr val="EC700A"/>
              </a:buClr>
              <a:buFont typeface="Arial" pitchFamily="34" charset="0"/>
              <a:buChar char="•"/>
            </a:pPr>
            <a:r>
              <a:rPr lang="es-ES" dirty="0" smtClean="0">
                <a:latin typeface="Constantia" pitchFamily="18" charset="0"/>
              </a:rPr>
              <a:t>Microsoft Framework .NET</a:t>
            </a:r>
          </a:p>
          <a:p>
            <a:pPr lvl="1" algn="just">
              <a:buClr>
                <a:srgbClr val="EC700A"/>
              </a:buClr>
              <a:buFont typeface="Arial" pitchFamily="34" charset="0"/>
              <a:buChar char="•"/>
            </a:pPr>
            <a:r>
              <a:rPr lang="es-ES" dirty="0" smtClean="0">
                <a:latin typeface="Constantia" pitchFamily="18" charset="0"/>
              </a:rPr>
              <a:t>Java </a:t>
            </a:r>
            <a:r>
              <a:rPr lang="es-ES" dirty="0" smtClean="0">
                <a:latin typeface="Constantia" pitchFamily="18" charset="0"/>
              </a:rPr>
              <a:t>EE</a:t>
            </a:r>
          </a:p>
          <a:p>
            <a:pPr lvl="1" algn="just">
              <a:buClr>
                <a:srgbClr val="EC700A"/>
              </a:buClr>
              <a:buFont typeface="Arial" pitchFamily="34" charset="0"/>
              <a:buChar char="•"/>
            </a:pPr>
            <a:r>
              <a:rPr lang="es-ES" dirty="0" smtClean="0">
                <a:latin typeface="Constantia" pitchFamily="18" charset="0"/>
              </a:rPr>
              <a:t>API de </a:t>
            </a:r>
            <a:r>
              <a:rPr lang="es-ES" dirty="0" err="1" smtClean="0">
                <a:latin typeface="Constantia" pitchFamily="18" charset="0"/>
              </a:rPr>
              <a:t>Twitter</a:t>
            </a:r>
            <a:endParaRPr lang="es-ES" dirty="0" smtClean="0">
              <a:latin typeface="Constantia" pitchFamily="18" charset="0"/>
            </a:endParaRPr>
          </a:p>
          <a:p>
            <a:pPr lvl="1" algn="just">
              <a:buClr>
                <a:srgbClr val="EC700A"/>
              </a:buClr>
              <a:buFont typeface="Arial" pitchFamily="34" charset="0"/>
              <a:buChar char="•"/>
            </a:pPr>
            <a:r>
              <a:rPr lang="es-ES" dirty="0" smtClean="0">
                <a:latin typeface="Constantia" pitchFamily="18" charset="0"/>
              </a:rPr>
              <a:t>Javascript SDK de </a:t>
            </a:r>
            <a:r>
              <a:rPr lang="es-ES" dirty="0" err="1" smtClean="0">
                <a:latin typeface="Constantia" pitchFamily="18" charset="0"/>
              </a:rPr>
              <a:t>Facebook</a:t>
            </a:r>
            <a:endParaRPr lang="es-ES" dirty="0" smtClean="0">
              <a:latin typeface="Constantia" pitchFamily="18" charset="0"/>
            </a:endParaRPr>
          </a:p>
          <a:p>
            <a:pPr lvl="1" algn="just">
              <a:buClr>
                <a:srgbClr val="EC700A"/>
              </a:buClr>
              <a:buFont typeface="Arial" pitchFamily="34" charset="0"/>
              <a:buChar char="•"/>
            </a:pPr>
            <a:r>
              <a:rPr lang="es-ES" dirty="0" smtClean="0">
                <a:latin typeface="Constantia" pitchFamily="18" charset="0"/>
              </a:rPr>
              <a:t>Entre otras</a:t>
            </a:r>
          </a:p>
          <a:p>
            <a:pPr algn="just">
              <a:buClr>
                <a:srgbClr val="EC700A"/>
              </a:buClr>
              <a:buFont typeface="Wingdings" pitchFamily="2" charset="2"/>
              <a:buChar char="ü"/>
            </a:pPr>
            <a:r>
              <a:rPr lang="es-ES" dirty="0" smtClean="0">
                <a:latin typeface="Constantia" pitchFamily="18" charset="0"/>
              </a:rPr>
              <a:t>El API presta servicios </a:t>
            </a:r>
            <a:r>
              <a:rPr lang="es-ES" dirty="0" smtClean="0">
                <a:latin typeface="Constantia" pitchFamily="18" charset="0"/>
              </a:rPr>
              <a:t>de publicación de anuncios o mensajes de texto </a:t>
            </a:r>
            <a:r>
              <a:rPr lang="es-ES" dirty="0" smtClean="0">
                <a:latin typeface="Constantia" pitchFamily="18" charset="0"/>
              </a:rPr>
              <a:t>sin estar obligado a utilizar el sitio oficial Clasificados ESPOL.</a:t>
            </a:r>
            <a:endParaRPr lang="es-ES" dirty="0" smtClean="0">
              <a:latin typeface="Constantia" pitchFamily="18" charset="0"/>
              <a:cs typeface="Arial" pitchFamily="34" charset="0"/>
            </a:endParaRPr>
          </a:p>
        </p:txBody>
      </p:sp>
      <p:sp>
        <p:nvSpPr>
          <p:cNvPr id="14" name="1 Título"/>
          <p:cNvSpPr txBox="1">
            <a:spLocks/>
          </p:cNvSpPr>
          <p:nvPr/>
        </p:nvSpPr>
        <p:spPr>
          <a:xfrm>
            <a:off x="1714480" y="1214422"/>
            <a:ext cx="5357850" cy="92869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2400" dirty="0" smtClean="0">
                <a:latin typeface="Constantia" pitchFamily="18" charset="0"/>
                <a:ea typeface="+mj-ea"/>
                <a:cs typeface="+mj-cs"/>
              </a:rPr>
              <a:t>TEORÍAS DE LA WEB 2.0 UTILIZADAS EN EL DESARROLLO DE NUESTRA SOLUCIÓN</a:t>
            </a:r>
            <a:endParaRPr kumimoji="0" lang="es-EC" sz="24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5" name="14 Conector recto"/>
          <p:cNvCxnSpPr/>
          <p:nvPr/>
        </p:nvCxnSpPr>
        <p:spPr>
          <a:xfrm>
            <a:off x="1500166" y="228440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2000" dirty="0" smtClean="0">
                <a:latin typeface="Constantia" pitchFamily="18" charset="0"/>
                <a:ea typeface="+mj-ea"/>
                <a:cs typeface="+mj-cs"/>
              </a:rPr>
              <a:t>TEORÍAS DE LA WEB 2.0 UTILIZADAS EN EL DESARROLLO DE NUESTRA SOLUCIÓN</a:t>
            </a:r>
            <a:endParaRPr kumimoji="0" lang="es-EC" sz="20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192721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571472" y="2071678"/>
            <a:ext cx="7215238" cy="4062651"/>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SERVICIOS WEB REST.</a:t>
            </a:r>
          </a:p>
          <a:p>
            <a:pPr algn="just">
              <a:buClr>
                <a:srgbClr val="EC700A"/>
              </a:buClr>
            </a:pPr>
            <a:endParaRPr lang="es-ES" sz="2400" dirty="0" smtClean="0">
              <a:latin typeface="Constantia" pitchFamily="18" charset="0"/>
              <a:cs typeface="Arial" pitchFamily="34" charset="0"/>
            </a:endParaRPr>
          </a:p>
          <a:p>
            <a:pPr algn="just">
              <a:buClr>
                <a:srgbClr val="EC700A"/>
              </a:buClr>
              <a:buFont typeface="Wingdings" pitchFamily="2" charset="2"/>
              <a:buChar char="ü"/>
            </a:pPr>
            <a:r>
              <a:rPr lang="es-ES" sz="1400" dirty="0" smtClean="0">
                <a:latin typeface="Constantia" pitchFamily="18" charset="0"/>
              </a:rPr>
              <a:t>Se basan en llamadas HTTP mediante URI y el formato de la respuesta la podemos definir nosotros. </a:t>
            </a:r>
          </a:p>
          <a:p>
            <a:pPr algn="just">
              <a:buClr>
                <a:srgbClr val="EC700A"/>
              </a:buClr>
              <a:buFont typeface="Wingdings" pitchFamily="2" charset="2"/>
              <a:buChar char="ü"/>
            </a:pPr>
            <a:r>
              <a:rPr lang="es-ES" sz="1400" dirty="0" smtClean="0">
                <a:latin typeface="Constantia" pitchFamily="18" charset="0"/>
              </a:rPr>
              <a:t>Normalmente las </a:t>
            </a:r>
            <a:r>
              <a:rPr lang="es-ES" sz="1400" dirty="0" err="1" smtClean="0">
                <a:latin typeface="Constantia" pitchFamily="18" charset="0"/>
              </a:rPr>
              <a:t>APIs</a:t>
            </a:r>
            <a:r>
              <a:rPr lang="es-ES" sz="1400" dirty="0" smtClean="0">
                <a:latin typeface="Constantia" pitchFamily="18" charset="0"/>
              </a:rPr>
              <a:t> con REST son más rápidas y fáciles de implementar.</a:t>
            </a:r>
          </a:p>
          <a:p>
            <a:pPr algn="just">
              <a:buClr>
                <a:srgbClr val="EC700A"/>
              </a:buClr>
              <a:buFont typeface="Wingdings" pitchFamily="2" charset="2"/>
              <a:buChar char="ü"/>
            </a:pPr>
            <a:r>
              <a:rPr lang="es-ES" sz="1400" dirty="0" smtClean="0">
                <a:latin typeface="Constantia" pitchFamily="18" charset="0"/>
              </a:rPr>
              <a:t>Principios básicos del protocolo:</a:t>
            </a:r>
          </a:p>
          <a:p>
            <a:pPr lvl="1" algn="just">
              <a:buClr>
                <a:srgbClr val="EC700A"/>
              </a:buClr>
              <a:buFont typeface="Arial" pitchFamily="34" charset="0"/>
              <a:buChar char="•"/>
            </a:pPr>
            <a:r>
              <a:rPr lang="es-ES" sz="1400" dirty="0" smtClean="0">
                <a:latin typeface="Constantia" pitchFamily="18" charset="0"/>
              </a:rPr>
              <a:t>Utiliza los métodos HTTP(POST, GET, PUT, DELETE) en la manipulación de recursos</a:t>
            </a:r>
          </a:p>
          <a:p>
            <a:pPr lvl="1" algn="just">
              <a:buClr>
                <a:srgbClr val="EC700A"/>
              </a:buClr>
              <a:buFont typeface="Arial" pitchFamily="34" charset="0"/>
              <a:buChar char="•"/>
            </a:pPr>
            <a:r>
              <a:rPr lang="es-ES" sz="1400" dirty="0" smtClean="0">
                <a:latin typeface="Constantia" pitchFamily="18" charset="0"/>
              </a:rPr>
              <a:t>No mantiene estado en la comunicación: el cliente envía en el mensaje todos los datos necesarios para que el servidor procese la respuesta.</a:t>
            </a:r>
          </a:p>
          <a:p>
            <a:pPr lvl="1" algn="just">
              <a:buClr>
                <a:srgbClr val="EC700A"/>
              </a:buClr>
              <a:buFont typeface="Arial" pitchFamily="34" charset="0"/>
              <a:buChar char="•"/>
            </a:pPr>
            <a:r>
              <a:rPr lang="es-ES" sz="1400" dirty="0" smtClean="0">
                <a:latin typeface="Constantia" pitchFamily="18" charset="0"/>
              </a:rPr>
              <a:t>Expone </a:t>
            </a:r>
            <a:r>
              <a:rPr lang="es-ES" sz="1400" dirty="0" err="1" smtClean="0">
                <a:latin typeface="Constantia" pitchFamily="18" charset="0"/>
              </a:rPr>
              <a:t>URIs</a:t>
            </a:r>
            <a:r>
              <a:rPr lang="es-ES" sz="1400" dirty="0" smtClean="0">
                <a:latin typeface="Constantia" pitchFamily="18" charset="0"/>
              </a:rPr>
              <a:t> en forma de directorios.</a:t>
            </a:r>
          </a:p>
          <a:p>
            <a:pPr lvl="2" algn="just">
              <a:buClr>
                <a:srgbClr val="EC700A"/>
              </a:buClr>
              <a:buFont typeface="Wingdings" pitchFamily="2" charset="2"/>
              <a:buChar char="Ø"/>
            </a:pPr>
            <a:r>
              <a:rPr lang="es-ES" sz="1400" dirty="0" smtClean="0">
                <a:latin typeface="Constantia" pitchFamily="18" charset="0"/>
              </a:rPr>
              <a:t> http://www.xyz.org/discusion/temas/{id-de-tema}</a:t>
            </a:r>
          </a:p>
          <a:p>
            <a:pPr lvl="1" algn="just">
              <a:buClr>
                <a:srgbClr val="EC700A"/>
              </a:buClr>
              <a:buFont typeface="Arial" pitchFamily="34" charset="0"/>
              <a:buChar char="•"/>
            </a:pPr>
            <a:r>
              <a:rPr lang="es-ES" sz="1400" dirty="0" smtClean="0">
                <a:latin typeface="Constantia" pitchFamily="18" charset="0"/>
              </a:rPr>
              <a:t>Transfiere XML, </a:t>
            </a:r>
            <a:r>
              <a:rPr lang="es-ES" sz="1400" dirty="0" err="1" smtClean="0">
                <a:latin typeface="Constantia" pitchFamily="18" charset="0"/>
              </a:rPr>
              <a:t>JavaScript</a:t>
            </a:r>
            <a:r>
              <a:rPr lang="es-ES" sz="1400" dirty="0" smtClean="0">
                <a:latin typeface="Constantia" pitchFamily="18" charset="0"/>
              </a:rPr>
              <a:t> </a:t>
            </a:r>
            <a:r>
              <a:rPr lang="es-ES" sz="1400" dirty="0" err="1" smtClean="0">
                <a:latin typeface="Constantia" pitchFamily="18" charset="0"/>
              </a:rPr>
              <a:t>Object</a:t>
            </a:r>
            <a:r>
              <a:rPr lang="es-ES" sz="1400" dirty="0" smtClean="0">
                <a:latin typeface="Constantia" pitchFamily="18" charset="0"/>
              </a:rPr>
              <a:t> </a:t>
            </a:r>
            <a:r>
              <a:rPr lang="es-ES" sz="1400" dirty="0" err="1" smtClean="0">
                <a:latin typeface="Constantia" pitchFamily="18" charset="0"/>
              </a:rPr>
              <a:t>Notation</a:t>
            </a:r>
            <a:r>
              <a:rPr lang="es-ES" sz="1400" dirty="0" smtClean="0">
                <a:latin typeface="Constantia" pitchFamily="18" charset="0"/>
              </a:rPr>
              <a:t> (JSON), o ambos.</a:t>
            </a:r>
          </a:p>
          <a:p>
            <a:pPr lvl="2" algn="just">
              <a:buClr>
                <a:srgbClr val="EC700A"/>
              </a:buClr>
              <a:buFont typeface="Wingdings" pitchFamily="2" charset="2"/>
              <a:buChar char="Ø"/>
            </a:pPr>
            <a:r>
              <a:rPr lang="es-ES" sz="1400" dirty="0" smtClean="0">
                <a:latin typeface="Constantia" pitchFamily="18" charset="0"/>
              </a:rPr>
              <a:t> Es el estado actual del recurso, al momento en que el cliente de la aplicación realiza la petición.</a:t>
            </a:r>
          </a:p>
          <a:p>
            <a:pPr algn="just">
              <a:buClr>
                <a:srgbClr val="EC700A"/>
              </a:buClr>
              <a:buFont typeface="Wingdings" pitchFamily="2" charset="2"/>
              <a:buChar char="ü"/>
            </a:pPr>
            <a:r>
              <a:rPr lang="es-ES" sz="1400" dirty="0" smtClean="0">
                <a:latin typeface="Constantia" pitchFamily="18" charset="0"/>
              </a:rPr>
              <a:t> Quienes utilizan REST:</a:t>
            </a:r>
          </a:p>
          <a:p>
            <a:pPr lvl="1" algn="just">
              <a:buClr>
                <a:srgbClr val="EC700A"/>
              </a:buClr>
              <a:buFont typeface="Arial" pitchFamily="34" charset="0"/>
              <a:buChar char="•"/>
            </a:pPr>
            <a:r>
              <a:rPr lang="es-ES" sz="1400" dirty="0" smtClean="0">
                <a:latin typeface="Constantia" pitchFamily="18" charset="0"/>
              </a:rPr>
              <a:t>Hi5, </a:t>
            </a:r>
            <a:r>
              <a:rPr lang="es-ES" sz="1400" dirty="0" err="1" smtClean="0">
                <a:latin typeface="Constantia" pitchFamily="18" charset="0"/>
              </a:rPr>
              <a:t>Facebook</a:t>
            </a:r>
            <a:r>
              <a:rPr lang="es-ES" sz="1400" dirty="0" smtClean="0">
                <a:latin typeface="Constantia" pitchFamily="18" charset="0"/>
              </a:rPr>
              <a:t>, </a:t>
            </a:r>
            <a:r>
              <a:rPr lang="es-ES" sz="1400" dirty="0" err="1" smtClean="0">
                <a:latin typeface="Constantia" pitchFamily="18" charset="0"/>
              </a:rPr>
              <a:t>Twitter</a:t>
            </a:r>
            <a:r>
              <a:rPr lang="es-ES" sz="1400" dirty="0" smtClean="0">
                <a:latin typeface="Constantia" pitchFamily="18" charset="0"/>
              </a:rPr>
              <a:t>, Amazon</a:t>
            </a:r>
            <a:r>
              <a:rPr lang="es-ES" sz="1400" dirty="0" smtClean="0">
                <a:latin typeface="Constantia" pitchFamily="18" charset="0"/>
              </a:rPr>
              <a:t>, </a:t>
            </a:r>
            <a:r>
              <a:rPr lang="es-ES" sz="1400" dirty="0" err="1" smtClean="0">
                <a:latin typeface="Constantia" pitchFamily="18" charset="0"/>
              </a:rPr>
              <a:t>Ebay</a:t>
            </a:r>
            <a:r>
              <a:rPr lang="es-ES" sz="1400" dirty="0" smtClean="0">
                <a:latin typeface="Constantia" pitchFamily="18" charset="0"/>
              </a:rPr>
              <a:t>, entre otros.</a:t>
            </a:r>
            <a:endParaRPr lang="es-ES" sz="1400" dirty="0">
              <a:latin typeface="Constant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2000" dirty="0" smtClean="0">
                <a:latin typeface="Constantia" pitchFamily="18" charset="0"/>
                <a:ea typeface="+mj-ea"/>
                <a:cs typeface="+mj-cs"/>
              </a:rPr>
              <a:t>TEORÍAS DE LA WEB 2.0 UTILIZADAS EN EL DESARROLLO DE NUESTRA SOLUCIÓN</a:t>
            </a:r>
            <a:endParaRPr kumimoji="0" lang="es-EC" sz="20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192721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571472" y="2071679"/>
            <a:ext cx="7858180" cy="1923604"/>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FORMATO XML Y JSON.</a:t>
            </a:r>
          </a:p>
          <a:p>
            <a:pPr algn="just">
              <a:buClr>
                <a:srgbClr val="EC700A"/>
              </a:buClr>
            </a:pPr>
            <a:endParaRPr lang="es-ES" sz="1100" dirty="0" smtClean="0">
              <a:latin typeface="Constantia" pitchFamily="18" charset="0"/>
              <a:cs typeface="Arial" pitchFamily="34" charset="0"/>
            </a:endParaRPr>
          </a:p>
          <a:p>
            <a:pPr algn="just"/>
            <a:r>
              <a:rPr lang="es-ES" sz="1400" dirty="0" smtClean="0">
                <a:latin typeface="Constantia" pitchFamily="18" charset="0"/>
              </a:rPr>
              <a:t>Las llamadas a los métodos proporcionaran datos de los clasificados los cuales podrán tener varios formatos, siendo los más conocidos </a:t>
            </a:r>
            <a:r>
              <a:rPr lang="es-ES" sz="1400" b="1" dirty="0" smtClean="0">
                <a:latin typeface="Constantia" pitchFamily="18" charset="0"/>
              </a:rPr>
              <a:t>XML</a:t>
            </a:r>
            <a:r>
              <a:rPr lang="es-ES" sz="1400" dirty="0" smtClean="0">
                <a:latin typeface="Constantia" pitchFamily="18" charset="0"/>
              </a:rPr>
              <a:t> o </a:t>
            </a:r>
            <a:r>
              <a:rPr lang="es-ES" sz="1400" b="1" dirty="0" smtClean="0">
                <a:latin typeface="Constantia" pitchFamily="18" charset="0"/>
              </a:rPr>
              <a:t>JSON, </a:t>
            </a:r>
            <a:r>
              <a:rPr lang="es-ES" sz="1400" dirty="0" smtClean="0">
                <a:latin typeface="Constantia" pitchFamily="18" charset="0"/>
              </a:rPr>
              <a:t> los mismo que por ser formatos estándar para manipulación de datos podrá ser consumido desde cualquier aplicación web.</a:t>
            </a:r>
          </a:p>
          <a:p>
            <a:pPr algn="just"/>
            <a:endParaRPr lang="es-ES" sz="1400" dirty="0" smtClean="0">
              <a:latin typeface="Constantia" pitchFamily="18" charset="0"/>
            </a:endParaRPr>
          </a:p>
          <a:p>
            <a:pPr algn="just"/>
            <a:r>
              <a:rPr lang="es-ES" sz="1400" dirty="0" smtClean="0">
                <a:latin typeface="Constantia" pitchFamily="18" charset="0"/>
              </a:rPr>
              <a:t>Nuestra API está desarrollada bajo XML, sin embargo se presta fácilmente para que otro </a:t>
            </a:r>
            <a:r>
              <a:rPr lang="es-ES" sz="1400" dirty="0" smtClean="0">
                <a:latin typeface="Constantia" pitchFamily="18" charset="0"/>
              </a:rPr>
              <a:t>programador pueda </a:t>
            </a:r>
            <a:r>
              <a:rPr lang="es-ES" sz="1400" dirty="0" smtClean="0">
                <a:latin typeface="Constantia" pitchFamily="18" charset="0"/>
              </a:rPr>
              <a:t>implementarlo bajo JSON.</a:t>
            </a:r>
            <a:endParaRPr lang="es-ES" sz="1400" dirty="0"/>
          </a:p>
        </p:txBody>
      </p:sp>
      <p:sp>
        <p:nvSpPr>
          <p:cNvPr id="30722" name="Text Box 2"/>
          <p:cNvSpPr txBox="1">
            <a:spLocks noChangeArrowheads="1"/>
          </p:cNvSpPr>
          <p:nvPr/>
        </p:nvSpPr>
        <p:spPr bwMode="auto">
          <a:xfrm>
            <a:off x="714348" y="4000504"/>
            <a:ext cx="3500462" cy="2714644"/>
          </a:xfrm>
          <a:prstGeom prst="rect">
            <a:avLst/>
          </a:prstGeom>
          <a:solidFill>
            <a:schemeClr val="bg1">
              <a:lumMod val="95000"/>
              <a:alpha val="5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&lt;clasificados&gt;</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&lt;clasificado&gt;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&lt;id&gt;1&lt;/id&gt;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&lt;fecha&gt;2010-07-08&lt;/fecha&gt;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&lt;texto&gt;prueba&lt;/texto&gt;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&lt;tipo&gt;LABORALES&lt;/tipo&gt;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&lt;persona&gt;</a:t>
            </a:r>
          </a:p>
          <a:p>
            <a:pPr marL="914400" marR="0" lvl="2"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&lt;código&gt;200123529&lt;/código&gt;</a:t>
            </a:r>
          </a:p>
          <a:p>
            <a:pPr marL="914400" marR="0" lvl="2"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&lt;nombre&gt;Gabriel&lt;/nombre&gt;</a:t>
            </a:r>
          </a:p>
          <a:p>
            <a:pPr marL="914400" marR="0" lvl="2"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&lt;apellido&gt;</a:t>
            </a:r>
            <a:r>
              <a:rPr kumimoji="0" lang="es-ES" sz="1100" b="1" i="0" u="none" strike="noStrike" cap="none" normalizeH="0" baseline="0" dirty="0" err="1" smtClean="0">
                <a:ln>
                  <a:noFill/>
                </a:ln>
                <a:solidFill>
                  <a:schemeClr val="tx1"/>
                </a:solidFill>
                <a:effectLst/>
                <a:latin typeface="Calibri" pitchFamily="34" charset="0"/>
              </a:rPr>
              <a:t>Guzman</a:t>
            </a:r>
            <a:r>
              <a:rPr kumimoji="0" lang="es-ES" sz="1100" b="1" i="0" u="none" strike="noStrike" cap="none" normalizeH="0" baseline="0" dirty="0" smtClean="0">
                <a:ln>
                  <a:noFill/>
                </a:ln>
                <a:solidFill>
                  <a:schemeClr val="tx1"/>
                </a:solidFill>
                <a:effectLst/>
                <a:latin typeface="Calibri" pitchFamily="34" charset="0"/>
              </a:rPr>
              <a:t>&lt;/apellido&gt;</a:t>
            </a:r>
          </a:p>
          <a:p>
            <a:pPr marL="914400" marR="0" lvl="2"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&lt;usuario&gt;</a:t>
            </a:r>
            <a:r>
              <a:rPr kumimoji="0" lang="es-ES" sz="1100" b="1" i="0" u="none" strike="noStrike" cap="none" normalizeH="0" baseline="0" dirty="0" err="1" smtClean="0">
                <a:ln>
                  <a:noFill/>
                </a:ln>
                <a:solidFill>
                  <a:schemeClr val="tx1"/>
                </a:solidFill>
                <a:effectLst/>
                <a:latin typeface="Calibri" pitchFamily="34" charset="0"/>
              </a:rPr>
              <a:t>gguzman</a:t>
            </a:r>
            <a:r>
              <a:rPr kumimoji="0" lang="es-ES" sz="1100" b="1" i="0" u="none" strike="noStrike" cap="none" normalizeH="0" baseline="0" dirty="0" smtClean="0">
                <a:ln>
                  <a:noFill/>
                </a:ln>
                <a:solidFill>
                  <a:schemeClr val="tx1"/>
                </a:solidFill>
                <a:effectLst/>
                <a:latin typeface="Calibri" pitchFamily="34" charset="0"/>
              </a:rPr>
              <a:t>&lt;/usuario&gt;</a:t>
            </a:r>
          </a:p>
          <a:p>
            <a:pPr marL="914400" marR="0" lvl="2"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&lt;email&gt;gabo_icaro@hotmail.com&lt;/email&gt;</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&lt;/persona&gt;</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&lt;/clasificado&gt;</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Calibri" pitchFamily="34" charset="0"/>
              </a:rPr>
              <a:t>&lt;/clasificados&gt;</a:t>
            </a:r>
            <a:endParaRPr kumimoji="0" lang="es-ES" sz="1800" b="0" i="0" u="none" strike="noStrike" cap="none" normalizeH="0" baseline="0" dirty="0" smtClean="0">
              <a:ln>
                <a:noFill/>
              </a:ln>
              <a:solidFill>
                <a:schemeClr val="tx1"/>
              </a:solidFill>
              <a:effectLst/>
              <a:latin typeface="Arial" pitchFamily="34" charset="0"/>
            </a:endParaRPr>
          </a:p>
        </p:txBody>
      </p:sp>
      <p:sp>
        <p:nvSpPr>
          <p:cNvPr id="30723" name="Text Box 3"/>
          <p:cNvSpPr txBox="1">
            <a:spLocks noChangeArrowheads="1"/>
          </p:cNvSpPr>
          <p:nvPr/>
        </p:nvSpPr>
        <p:spPr bwMode="auto">
          <a:xfrm>
            <a:off x="4500562" y="4429132"/>
            <a:ext cx="4124325" cy="1071570"/>
          </a:xfrm>
          <a:prstGeom prst="rect">
            <a:avLst/>
          </a:prstGeom>
          <a:solidFill>
            <a:srgbClr val="FFFFFF">
              <a:alpha val="5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[{"id":1,"fecha":"2010-07-08","texto":"</a:t>
            </a:r>
            <a:r>
              <a:rPr kumimoji="0" lang="es-ES" sz="1100" b="0" i="0" u="none" strike="noStrike" cap="none" normalizeH="0" baseline="0" dirty="0" err="1" smtClean="0">
                <a:ln>
                  <a:noFill/>
                </a:ln>
                <a:solidFill>
                  <a:schemeClr val="tx1"/>
                </a:solidFill>
                <a:effectLst/>
                <a:latin typeface="Calibri" pitchFamily="34" charset="0"/>
              </a:rPr>
              <a:t>Prueba","tipo</a:t>
            </a:r>
            <a:r>
              <a:rPr kumimoji="0" lang="es-ES" sz="1100" b="0" i="0" u="none" strike="noStrike" cap="none" normalizeH="0" baseline="0" dirty="0" smtClean="0">
                <a:ln>
                  <a:noFill/>
                </a:ln>
                <a:solidFill>
                  <a:schemeClr val="tx1"/>
                </a:solidFill>
                <a:effectLst/>
                <a:latin typeface="Calibri" pitchFamily="34" charset="0"/>
              </a:rPr>
              <a:t>":"LABORALES",   "persona":{"id":1,"codigo":"200123529","nombre":”</a:t>
            </a:r>
            <a:r>
              <a:rPr kumimoji="0" lang="es-ES" sz="1100" b="0" i="0" u="none" strike="noStrike" cap="none" normalizeH="0" baseline="0" dirty="0" err="1" smtClean="0">
                <a:ln>
                  <a:noFill/>
                </a:ln>
                <a:solidFill>
                  <a:schemeClr val="tx1"/>
                </a:solidFill>
                <a:effectLst/>
                <a:latin typeface="Calibri" pitchFamily="34" charset="0"/>
              </a:rPr>
              <a:t>Gladys","apellido</a:t>
            </a:r>
            <a:r>
              <a:rPr kumimoji="0" lang="es-ES" sz="1100" b="0" i="0" u="none" strike="noStrike" cap="none" normalizeH="0" baseline="0" dirty="0" smtClean="0">
                <a:ln>
                  <a:noFill/>
                </a:ln>
                <a:solidFill>
                  <a:schemeClr val="tx1"/>
                </a:solidFill>
                <a:effectLst/>
                <a:latin typeface="Calibri" pitchFamily="34" charset="0"/>
              </a:rPr>
              <a:t>":”</a:t>
            </a:r>
            <a:r>
              <a:rPr kumimoji="0" lang="es-ES" sz="1100" b="0" i="0" u="none" strike="noStrike" cap="none" normalizeH="0" baseline="0" dirty="0" err="1" smtClean="0">
                <a:ln>
                  <a:noFill/>
                </a:ln>
                <a:solidFill>
                  <a:schemeClr val="tx1"/>
                </a:solidFill>
                <a:effectLst/>
                <a:latin typeface="Calibri" pitchFamily="34" charset="0"/>
              </a:rPr>
              <a:t>Cardozo","usuario</a:t>
            </a:r>
            <a:r>
              <a:rPr kumimoji="0" lang="es-ES" sz="1100" b="0" i="0" u="none" strike="noStrike" cap="none" normalizeH="0" baseline="0" dirty="0" smtClean="0">
                <a:ln>
                  <a:noFill/>
                </a:ln>
                <a:solidFill>
                  <a:schemeClr val="tx1"/>
                </a:solidFill>
                <a:effectLst/>
                <a:latin typeface="Calibri" pitchFamily="34" charset="0"/>
              </a:rPr>
              <a:t>":"</a:t>
            </a:r>
            <a:r>
              <a:rPr kumimoji="0" lang="es-ES" sz="1100" b="0" i="0" u="none" strike="noStrike" cap="none" normalizeH="0" baseline="0" dirty="0" err="1" smtClean="0">
                <a:ln>
                  <a:noFill/>
                </a:ln>
                <a:solidFill>
                  <a:schemeClr val="tx1"/>
                </a:solidFill>
                <a:effectLst/>
                <a:latin typeface="Calibri" pitchFamily="34" charset="0"/>
              </a:rPr>
              <a:t>gcardozo","email</a:t>
            </a:r>
            <a:r>
              <a:rPr kumimoji="0" lang="es-ES" sz="1100" b="0" i="0" u="none" strike="noStrike" cap="none" normalizeH="0" baseline="0" dirty="0" smtClean="0">
                <a:ln>
                  <a:noFill/>
                </a:ln>
                <a:solidFill>
                  <a:schemeClr val="tx1"/>
                </a:solidFill>
                <a:effectLst/>
                <a:latin typeface="Calibri" pitchFamily="34" charset="0"/>
              </a:rPr>
              <a:t>":”yesseniacardozo@hotmail.com"}}]</a:t>
            </a:r>
            <a:endParaRPr kumimoji="0" lang="es-ES" sz="1800" b="0" i="0" u="none" strike="noStrike" cap="none" normalizeH="0" baseline="0" dirty="0" smtClean="0">
              <a:ln>
                <a:noFill/>
              </a:ln>
              <a:solidFill>
                <a:schemeClr val="tx1"/>
              </a:solidFill>
              <a:effectLst/>
              <a:latin typeface="Arial" pitchFamily="34" charset="0"/>
            </a:endParaRPr>
          </a:p>
        </p:txBody>
      </p:sp>
      <p:sp>
        <p:nvSpPr>
          <p:cNvPr id="15" name="14 Rectángulo"/>
          <p:cNvSpPr/>
          <p:nvPr/>
        </p:nvSpPr>
        <p:spPr>
          <a:xfrm>
            <a:off x="7786710" y="5039037"/>
            <a:ext cx="1000132" cy="461665"/>
          </a:xfrm>
          <a:prstGeom prst="rect">
            <a:avLst/>
          </a:prstGeom>
        </p:spPr>
        <p:txBody>
          <a:bodyPr wrap="square">
            <a:spAutoFit/>
          </a:bodyPr>
          <a:lstStyle/>
          <a:p>
            <a:pPr lvl="0" algn="just">
              <a:buClr>
                <a:srgbClr val="EC700A"/>
              </a:buClr>
            </a:pPr>
            <a:r>
              <a:rPr lang="es-ES" sz="2400" dirty="0" smtClean="0">
                <a:latin typeface="Constantia" pitchFamily="18" charset="0"/>
              </a:rPr>
              <a:t>JSON</a:t>
            </a:r>
          </a:p>
        </p:txBody>
      </p:sp>
      <p:sp>
        <p:nvSpPr>
          <p:cNvPr id="16" name="15 Rectángulo"/>
          <p:cNvSpPr/>
          <p:nvPr/>
        </p:nvSpPr>
        <p:spPr>
          <a:xfrm>
            <a:off x="3357554" y="4000504"/>
            <a:ext cx="1000132" cy="461665"/>
          </a:xfrm>
          <a:prstGeom prst="rect">
            <a:avLst/>
          </a:prstGeom>
        </p:spPr>
        <p:txBody>
          <a:bodyPr wrap="square">
            <a:spAutoFit/>
          </a:bodyPr>
          <a:lstStyle/>
          <a:p>
            <a:pPr lvl="0" algn="just">
              <a:buClr>
                <a:srgbClr val="EC700A"/>
              </a:buClr>
            </a:pPr>
            <a:r>
              <a:rPr lang="es-ES" sz="2400" dirty="0" smtClean="0">
                <a:latin typeface="Constantia" pitchFamily="18" charset="0"/>
              </a:rPr>
              <a:t>XML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285860"/>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3200" dirty="0" smtClean="0">
                <a:latin typeface="Constantia" pitchFamily="18" charset="0"/>
                <a:ea typeface="+mj-ea"/>
                <a:cs typeface="+mj-cs"/>
              </a:rPr>
              <a:t>PLATAFORMA </a:t>
            </a:r>
            <a:r>
              <a:rPr lang="es-EC" sz="3200" dirty="0" smtClean="0">
                <a:latin typeface="Constantia" pitchFamily="18" charset="0"/>
                <a:ea typeface="+mj-ea"/>
                <a:cs typeface="+mj-cs"/>
              </a:rPr>
              <a:t>DE PRUEBA</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207009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2 Marcador de contenido"/>
          <p:cNvSpPr txBox="1">
            <a:spLocks/>
          </p:cNvSpPr>
          <p:nvPr/>
        </p:nvSpPr>
        <p:spPr>
          <a:xfrm>
            <a:off x="1500166" y="2832127"/>
            <a:ext cx="5962664" cy="2239947"/>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rgbClr val="EC700A"/>
              </a:buClr>
              <a:buSzTx/>
              <a:buFont typeface="Wingdings" pitchFamily="2" charset="2"/>
              <a:buChar char="q"/>
              <a:tabLst/>
              <a:defRPr/>
            </a:pPr>
            <a:r>
              <a:rPr kumimoji="0" lang="en-US" sz="2400" b="0" i="0" u="none" strike="noStrike" kern="1200" cap="none" spc="0" normalizeH="0" baseline="0" noProof="0" dirty="0" err="1" smtClean="0">
                <a:ln>
                  <a:noFill/>
                </a:ln>
                <a:solidFill>
                  <a:schemeClr val="tx1"/>
                </a:solidFill>
                <a:effectLst/>
                <a:uLnTx/>
                <a:uFillTx/>
                <a:latin typeface="Constantia" pitchFamily="18" charset="0"/>
              </a:rPr>
              <a:t>Lenguaje</a:t>
            </a:r>
            <a:r>
              <a:rPr kumimoji="0" lang="en-US" sz="2400" b="0" i="0" u="none" strike="noStrike" kern="1200" cap="none" spc="0" normalizeH="0" baseline="0" noProof="0" dirty="0" smtClean="0">
                <a:ln>
                  <a:noFill/>
                </a:ln>
                <a:solidFill>
                  <a:schemeClr val="tx1"/>
                </a:solidFill>
                <a:effectLst/>
                <a:uLnTx/>
                <a:uFillTx/>
                <a:latin typeface="Constantia" pitchFamily="18" charset="0"/>
              </a:rPr>
              <a:t> de </a:t>
            </a:r>
            <a:r>
              <a:rPr kumimoji="0" lang="en-US" sz="2400" b="0" i="0" u="none" strike="noStrike" kern="1200" cap="none" spc="0" normalizeH="0" baseline="0" noProof="0" dirty="0" err="1" smtClean="0">
                <a:ln>
                  <a:noFill/>
                </a:ln>
                <a:solidFill>
                  <a:schemeClr val="tx1"/>
                </a:solidFill>
                <a:effectLst/>
                <a:uLnTx/>
                <a:uFillTx/>
                <a:latin typeface="Constantia" pitchFamily="18" charset="0"/>
              </a:rPr>
              <a:t>Programaci</a:t>
            </a:r>
            <a:r>
              <a:rPr kumimoji="0" lang="es-ES" sz="2400" b="0" i="0" u="none" strike="noStrike" kern="1200" cap="none" spc="0" normalizeH="0" baseline="0" noProof="0" dirty="0" err="1" smtClean="0">
                <a:ln>
                  <a:noFill/>
                </a:ln>
                <a:solidFill>
                  <a:schemeClr val="tx1"/>
                </a:solidFill>
                <a:effectLst/>
                <a:uLnTx/>
                <a:uFillTx/>
                <a:latin typeface="Constantia" pitchFamily="18" charset="0"/>
              </a:rPr>
              <a:t>ón</a:t>
            </a:r>
            <a:r>
              <a:rPr kumimoji="0" lang="es-ES" sz="2400" b="0" i="0" u="none" strike="noStrike" kern="1200" cap="none" spc="0" normalizeH="0" baseline="0" noProof="0" dirty="0" smtClean="0">
                <a:ln>
                  <a:noFill/>
                </a:ln>
                <a:solidFill>
                  <a:schemeClr val="tx1"/>
                </a:solidFill>
                <a:effectLst/>
                <a:uLnTx/>
                <a:uFillTx/>
                <a:latin typeface="Constantia" pitchFamily="18" charset="0"/>
              </a:rPr>
              <a:t>: </a:t>
            </a:r>
            <a:r>
              <a:rPr kumimoji="0" lang="en-US" sz="2400" b="0" i="1"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nstantia" pitchFamily="18" charset="0"/>
              </a:rPr>
              <a:t>PHP 5.2.6</a:t>
            </a:r>
          </a:p>
          <a:p>
            <a:pPr marL="342900" marR="0" lvl="0" indent="-342900" algn="l" defTabSz="914400" rtl="0" eaLnBrk="1" fontAlgn="auto" latinLnBrk="0" hangingPunct="1">
              <a:lnSpc>
                <a:spcPct val="100000"/>
              </a:lnSpc>
              <a:spcBef>
                <a:spcPct val="20000"/>
              </a:spcBef>
              <a:spcAft>
                <a:spcPts val="0"/>
              </a:spcAft>
              <a:buClr>
                <a:srgbClr val="EC700A"/>
              </a:buClr>
              <a:buSzTx/>
              <a:tabLst/>
              <a:defRPr/>
            </a:pPr>
            <a:endParaRPr kumimoji="0" lang="en-US" sz="24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l" defTabSz="914400" rtl="0" eaLnBrk="1" fontAlgn="auto" latinLnBrk="0" hangingPunct="1">
              <a:lnSpc>
                <a:spcPct val="100000"/>
              </a:lnSpc>
              <a:spcBef>
                <a:spcPct val="20000"/>
              </a:spcBef>
              <a:spcAft>
                <a:spcPts val="0"/>
              </a:spcAft>
              <a:buClr>
                <a:srgbClr val="EC700A"/>
              </a:buClr>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Constantia" pitchFamily="18" charset="0"/>
              </a:rPr>
              <a:t>Motor de Base de </a:t>
            </a:r>
            <a:r>
              <a:rPr kumimoji="0" lang="en-US" sz="2400" b="0" i="0" u="none" strike="noStrike" kern="1200" cap="none" spc="0" normalizeH="0" baseline="0" noProof="0" dirty="0" err="1" smtClean="0">
                <a:ln>
                  <a:noFill/>
                </a:ln>
                <a:solidFill>
                  <a:schemeClr val="tx1"/>
                </a:solidFill>
                <a:effectLst/>
                <a:uLnTx/>
                <a:uFillTx/>
                <a:latin typeface="Constantia" pitchFamily="18" charset="0"/>
              </a:rPr>
              <a:t>Datos</a:t>
            </a:r>
            <a:r>
              <a:rPr kumimoji="0" lang="en-US" sz="2400" b="0" i="0" u="none" strike="noStrike" kern="1200" cap="none" spc="0" normalizeH="0" baseline="0" noProof="0" dirty="0" smtClean="0">
                <a:ln>
                  <a:noFill/>
                </a:ln>
                <a:solidFill>
                  <a:schemeClr val="tx1"/>
                </a:solidFill>
                <a:effectLst/>
                <a:uLnTx/>
                <a:uFillTx/>
                <a:latin typeface="Constantia" pitchFamily="18" charset="0"/>
              </a:rPr>
              <a:t>: </a:t>
            </a:r>
            <a:r>
              <a:rPr kumimoji="0" lang="en-US" sz="2400" b="0" i="1"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Constantia" pitchFamily="18" charset="0"/>
              </a:rPr>
              <a:t>MySql</a:t>
            </a:r>
            <a:r>
              <a:rPr kumimoji="0" lang="en-US" sz="24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nstantia" pitchFamily="18" charset="0"/>
              </a:rPr>
              <a:t> 5.0.5</a:t>
            </a:r>
          </a:p>
          <a:p>
            <a:pPr marL="342900" marR="0" lvl="0" indent="-342900" algn="l" defTabSz="914400" rtl="0" eaLnBrk="1" fontAlgn="auto" latinLnBrk="0" hangingPunct="1">
              <a:lnSpc>
                <a:spcPct val="100000"/>
              </a:lnSpc>
              <a:spcBef>
                <a:spcPct val="20000"/>
              </a:spcBef>
              <a:spcAft>
                <a:spcPts val="0"/>
              </a:spcAft>
              <a:buClr>
                <a:srgbClr val="EC700A"/>
              </a:buClr>
              <a:buSzTx/>
              <a:tabLst/>
              <a:defRPr/>
            </a:pPr>
            <a:endParaRPr kumimoji="0" lang="en-US" sz="24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l" defTabSz="914400" rtl="0" eaLnBrk="1" fontAlgn="auto" latinLnBrk="0" hangingPunct="1">
              <a:lnSpc>
                <a:spcPct val="100000"/>
              </a:lnSpc>
              <a:spcBef>
                <a:spcPct val="20000"/>
              </a:spcBef>
              <a:spcAft>
                <a:spcPts val="0"/>
              </a:spcAft>
              <a:buClr>
                <a:srgbClr val="EC700A"/>
              </a:buClr>
              <a:buSzTx/>
              <a:buFont typeface="Wingdings" pitchFamily="2" charset="2"/>
              <a:buChar char="q"/>
              <a:tabLst/>
              <a:defRPr/>
            </a:pPr>
            <a:r>
              <a:rPr kumimoji="0" lang="en-US" sz="2400" b="0" i="0" u="none" strike="noStrike" kern="1200" cap="none" spc="0" normalizeH="0" baseline="0" noProof="0" dirty="0" err="1" smtClean="0">
                <a:ln>
                  <a:noFill/>
                </a:ln>
                <a:solidFill>
                  <a:schemeClr val="tx1"/>
                </a:solidFill>
                <a:effectLst/>
                <a:uLnTx/>
                <a:uFillTx/>
                <a:latin typeface="Constantia" pitchFamily="18" charset="0"/>
              </a:rPr>
              <a:t>Servidor</a:t>
            </a:r>
            <a:r>
              <a:rPr kumimoji="0" lang="en-US" sz="2400" b="0" i="0" u="none" strike="noStrike" kern="1200" cap="none" spc="0" normalizeH="0" baseline="0" noProof="0" dirty="0" smtClean="0">
                <a:ln>
                  <a:noFill/>
                </a:ln>
                <a:solidFill>
                  <a:schemeClr val="tx1"/>
                </a:solidFill>
                <a:effectLst/>
                <a:uLnTx/>
                <a:uFillTx/>
                <a:latin typeface="Constantia" pitchFamily="18" charset="0"/>
              </a:rPr>
              <a:t> Web: </a:t>
            </a:r>
            <a:r>
              <a:rPr kumimoji="0" lang="en-US" sz="24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nstantia" pitchFamily="18" charset="0"/>
              </a:rPr>
              <a:t>Apache Web Server 2.2.8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0" y="0"/>
            <a:ext cx="9144000" cy="6857999"/>
            <a:chOff x="0" y="0"/>
            <a:chExt cx="9144000" cy="6857999"/>
          </a:xfrm>
        </p:grpSpPr>
        <p:pic>
          <p:nvPicPr>
            <p:cNvPr id="4"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cxnSp>
          <p:nvCxnSpPr>
            <p:cNvPr id="9" name="8 Conector recto"/>
            <p:cNvCxnSpPr/>
            <p:nvPr/>
          </p:nvCxnSpPr>
          <p:spPr>
            <a:xfrm>
              <a:off x="928662" y="1500174"/>
              <a:ext cx="7072362"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grpSp>
      <p:sp>
        <p:nvSpPr>
          <p:cNvPr id="5" name="Rectangle 2"/>
          <p:cNvSpPr txBox="1">
            <a:spLocks noChangeArrowheads="1"/>
          </p:cNvSpPr>
          <p:nvPr/>
        </p:nvSpPr>
        <p:spPr>
          <a:xfrm>
            <a:off x="1071538" y="2003090"/>
            <a:ext cx="6715173" cy="1497348"/>
          </a:xfrm>
          <a:prstGeom prst="rect">
            <a:avLst/>
          </a:prstGeom>
        </p:spPr>
        <p:txBody>
          <a:bodyPr lIns="0" rIns="0" bIns="0" anchor="b">
            <a:noAutofit/>
          </a:bodyPr>
          <a:lstStyle/>
          <a:p>
            <a:pPr algn="ctr" fontAlgn="auto">
              <a:spcBef>
                <a:spcPts val="0"/>
              </a:spcBef>
              <a:spcAft>
                <a:spcPts val="0"/>
              </a:spcAft>
              <a:defRPr/>
            </a:pPr>
            <a:r>
              <a:rPr lang="es-ES" sz="2000" b="1" dirty="0" smtClean="0">
                <a:latin typeface="Constantia" pitchFamily="18" charset="0"/>
              </a:rPr>
              <a:t>“DESARROLLO </a:t>
            </a:r>
            <a:r>
              <a:rPr lang="es-ES" sz="2000" b="1" dirty="0">
                <a:latin typeface="Constantia" pitchFamily="18" charset="0"/>
              </a:rPr>
              <a:t>DE UN API PARA USO DE LA ESPOL DONDE SE PUEDA PUBLICAR ANUNCIOS DE FORMA GENERAL, TIPO SERVICIOS CLASIFICADOS INTEGRADA CON LA WEB </a:t>
            </a:r>
            <a:r>
              <a:rPr lang="es-ES" sz="2000" b="1" dirty="0" smtClean="0">
                <a:latin typeface="Constantia" pitchFamily="18" charset="0"/>
              </a:rPr>
              <a:t>2.0”</a:t>
            </a:r>
            <a:endParaRPr lang="es-ES" sz="2000" dirty="0">
              <a:latin typeface="Constantia" pitchFamily="18" charset="0"/>
            </a:endParaRPr>
          </a:p>
        </p:txBody>
      </p:sp>
      <p:sp>
        <p:nvSpPr>
          <p:cNvPr id="6" name="Rectangle 2"/>
          <p:cNvSpPr txBox="1">
            <a:spLocks noChangeArrowheads="1"/>
          </p:cNvSpPr>
          <p:nvPr/>
        </p:nvSpPr>
        <p:spPr>
          <a:xfrm>
            <a:off x="1907704" y="4143383"/>
            <a:ext cx="5857875" cy="428625"/>
          </a:xfrm>
          <a:prstGeom prst="rect">
            <a:avLst/>
          </a:prstGeom>
        </p:spPr>
        <p:txBody>
          <a:bodyPr lIns="0" rIns="0" bIns="0" anchor="b">
            <a:normAutofit fontScale="55000" lnSpcReduction="20000"/>
          </a:bodyPr>
          <a:lstStyle/>
          <a:p>
            <a:pPr algn="ctr" fontAlgn="auto">
              <a:spcBef>
                <a:spcPts val="0"/>
              </a:spcBef>
              <a:spcAft>
                <a:spcPts val="0"/>
              </a:spcAft>
              <a:defRPr/>
            </a:pPr>
            <a:r>
              <a:rPr lang="es-ES" sz="4400" dirty="0" smtClean="0">
                <a:effectLst>
                  <a:outerShdw blurRad="38100" dist="38100" dir="2700000" algn="tl">
                    <a:srgbClr val="000000">
                      <a:alpha val="43137"/>
                    </a:srgbClr>
                  </a:outerShdw>
                </a:effectLst>
                <a:latin typeface="Constantia" pitchFamily="18" charset="0"/>
              </a:rPr>
              <a:t>Servicios Estudiantiles “</a:t>
            </a:r>
            <a:r>
              <a:rPr lang="es-ES" sz="4400" dirty="0" smtClean="0">
                <a:solidFill>
                  <a:srgbClr val="EC700A"/>
                </a:solidFill>
                <a:effectLst>
                  <a:outerShdw blurRad="38100" dist="38100" dir="2700000" algn="tl">
                    <a:srgbClr val="000000">
                      <a:alpha val="43137"/>
                    </a:srgbClr>
                  </a:outerShdw>
                </a:effectLst>
                <a:latin typeface="Constantia" pitchFamily="18" charset="0"/>
              </a:rPr>
              <a:t>Clasificados ESPOL</a:t>
            </a:r>
            <a:r>
              <a:rPr lang="es-ES" sz="4400" dirty="0" smtClean="0">
                <a:effectLst>
                  <a:outerShdw blurRad="38100" dist="38100" dir="2700000" algn="tl">
                    <a:srgbClr val="000000">
                      <a:alpha val="43137"/>
                    </a:srgbClr>
                  </a:outerShdw>
                </a:effectLst>
                <a:latin typeface="Constantia" pitchFamily="18" charset="0"/>
              </a:rPr>
              <a:t>”</a:t>
            </a:r>
            <a:endParaRPr lang="es-ES" sz="4400" dirty="0">
              <a:effectLst>
                <a:outerShdw blurRad="38100" dist="38100" dir="2700000" algn="tl">
                  <a:srgbClr val="000000">
                    <a:alpha val="43137"/>
                  </a:srgbClr>
                </a:outerShdw>
              </a:effectLst>
              <a:latin typeface="Constantia" pitchFamily="18" charset="0"/>
            </a:endParaRPr>
          </a:p>
        </p:txBody>
      </p:sp>
      <p:sp>
        <p:nvSpPr>
          <p:cNvPr id="7" name="10 Título"/>
          <p:cNvSpPr>
            <a:spLocks noGrp="1"/>
          </p:cNvSpPr>
          <p:nvPr>
            <p:ph type="title"/>
          </p:nvPr>
        </p:nvSpPr>
        <p:spPr>
          <a:xfrm>
            <a:off x="357158" y="849299"/>
            <a:ext cx="8229600" cy="650875"/>
          </a:xfrm>
        </p:spPr>
        <p:txBody>
          <a:bodyPr/>
          <a:lstStyle/>
          <a:p>
            <a:pPr algn="ctr"/>
            <a:r>
              <a:rPr lang="en-US" sz="3600" b="1" dirty="0" smtClean="0">
                <a:latin typeface="Constantia" pitchFamily="18" charset="0"/>
              </a:rPr>
              <a:t>TEMA</a:t>
            </a:r>
            <a:endParaRPr lang="es-EC" sz="3600" b="1" dirty="0" smtClean="0">
              <a:latin typeface="Constant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285860"/>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3200" dirty="0" smtClean="0">
                <a:latin typeface="Constantia" pitchFamily="18" charset="0"/>
                <a:ea typeface="+mj-ea"/>
                <a:cs typeface="+mj-cs"/>
              </a:rPr>
              <a:t>SITIO WEB</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207009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3" name="2 Marcador de contenido"/>
          <p:cNvSpPr txBox="1">
            <a:spLocks/>
          </p:cNvSpPr>
          <p:nvPr/>
        </p:nvSpPr>
        <p:spPr>
          <a:xfrm>
            <a:off x="642910" y="2786059"/>
            <a:ext cx="7358114" cy="1571635"/>
          </a:xfrm>
          <a:prstGeom prst="rect">
            <a:avLst/>
          </a:prstGeom>
        </p:spPr>
        <p:txBody>
          <a:bodyPr vert="horz" lIns="91440" tIns="45720" rIns="91440" bIns="45720" rtlCol="0">
            <a:noAutofit/>
          </a:bodyPr>
          <a:lstStyle/>
          <a:p>
            <a:pPr marL="342900" indent="-342900" algn="just">
              <a:spcBef>
                <a:spcPct val="20000"/>
              </a:spcBef>
              <a:buClr>
                <a:srgbClr val="EC700A"/>
              </a:buClr>
            </a:pPr>
            <a:r>
              <a:rPr lang="es-ES" dirty="0" smtClean="0">
                <a:latin typeface="Constantia" pitchFamily="18" charset="0"/>
              </a:rPr>
              <a:t>	Para mostrar la funcionalidad del API, se implementó un sitio Web llamado Clasificados ESPOL cuya función principal seria dar al usuario una interfaz gráfica amigable de comunicación con  el API para poder visualizar los clasificados que han sido ingresados por usuarios, adicionalmente se podrá responder y buscar clasificados. </a:t>
            </a:r>
            <a:endParaRPr kumimoji="0" lang="en-US" sz="24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nstantia" pitchFamily="18" charset="0"/>
            </a:endParaRPr>
          </a:p>
        </p:txBody>
      </p:sp>
      <p:sp>
        <p:nvSpPr>
          <p:cNvPr id="15" name="2 Marcador de contenido"/>
          <p:cNvSpPr txBox="1">
            <a:spLocks/>
          </p:cNvSpPr>
          <p:nvPr/>
        </p:nvSpPr>
        <p:spPr>
          <a:xfrm>
            <a:off x="642910" y="4357694"/>
            <a:ext cx="7358114" cy="3071834"/>
          </a:xfrm>
          <a:prstGeom prst="rect">
            <a:avLst/>
          </a:prstGeom>
        </p:spPr>
        <p:txBody>
          <a:bodyPr vert="horz" lIns="91440" tIns="45720" rIns="91440" bIns="45720" rtlCol="0">
            <a:noAutofit/>
          </a:bodyPr>
          <a:lstStyle/>
          <a:p>
            <a:pPr lvl="1" algn="just">
              <a:buClr>
                <a:srgbClr val="EC700A"/>
              </a:buClr>
              <a:buFont typeface="Wingdings" pitchFamily="2" charset="2"/>
              <a:buChar char="ü"/>
            </a:pPr>
            <a:r>
              <a:rPr lang="es-ES" sz="1600" i="1" dirty="0" smtClean="0">
                <a:latin typeface="Constantia" pitchFamily="18" charset="0"/>
              </a:rPr>
              <a:t>El usuario podrá realizar búsqueda de anuncios anteriores por fecha de publicación.</a:t>
            </a:r>
          </a:p>
          <a:p>
            <a:pPr lvl="1" algn="just">
              <a:buClr>
                <a:srgbClr val="EC700A"/>
              </a:buClr>
              <a:buFont typeface="Wingdings" pitchFamily="2" charset="2"/>
              <a:buChar char="ü"/>
            </a:pPr>
            <a:r>
              <a:rPr lang="es-ES" sz="1600" i="1" dirty="0" smtClean="0">
                <a:latin typeface="Constantia" pitchFamily="18" charset="0"/>
              </a:rPr>
              <a:t>Una vez creado el anuncio clasificado, el usuario confirmará su publicación, mediante una notificación enviada a su correo ESPOL.</a:t>
            </a:r>
          </a:p>
          <a:p>
            <a:pPr lvl="1" algn="just">
              <a:buClr>
                <a:srgbClr val="EC700A"/>
              </a:buClr>
              <a:buFont typeface="Wingdings" pitchFamily="2" charset="2"/>
              <a:buChar char="ü"/>
            </a:pPr>
            <a:r>
              <a:rPr lang="es-ES" sz="1600" i="1" dirty="0" smtClean="0">
                <a:latin typeface="Constantia" pitchFamily="18" charset="0"/>
              </a:rPr>
              <a:t>Los anuncios que ya fueron confirmados podrán ser visualizados por cualquier usuario  y respondidos solo por usuarios autenticados.</a:t>
            </a:r>
          </a:p>
          <a:p>
            <a:pPr lvl="1" algn="just">
              <a:buClr>
                <a:srgbClr val="EC700A"/>
              </a:buClr>
              <a:buFont typeface="Wingdings" pitchFamily="2" charset="2"/>
              <a:buChar char="ü"/>
            </a:pPr>
            <a:r>
              <a:rPr lang="es-ES" sz="1600" i="1" dirty="0" smtClean="0">
                <a:latin typeface="Constantia" pitchFamily="18" charset="0"/>
              </a:rPr>
              <a:t>Adicionalmente se podrá compartir los anuncios vía email o con redes sociales como </a:t>
            </a:r>
            <a:r>
              <a:rPr lang="es-ES" sz="1600" i="1" dirty="0" err="1" smtClean="0">
                <a:latin typeface="Constantia" pitchFamily="18" charset="0"/>
              </a:rPr>
              <a:t>Facebook</a:t>
            </a:r>
            <a:r>
              <a:rPr lang="es-ES" sz="1600" i="1" dirty="0" smtClean="0">
                <a:latin typeface="Constantia" pitchFamily="18" charset="0"/>
              </a:rPr>
              <a:t> y </a:t>
            </a:r>
            <a:r>
              <a:rPr lang="es-ES" sz="1600" i="1" dirty="0" err="1" smtClean="0">
                <a:latin typeface="Constantia" pitchFamily="18" charset="0"/>
              </a:rPr>
              <a:t>Twitter</a:t>
            </a:r>
            <a:r>
              <a:rPr lang="es-ES" sz="1600" i="1" dirty="0" smtClean="0">
                <a:latin typeface="Constantia" pitchFamily="18" charset="0"/>
              </a:rPr>
              <a:t>.</a:t>
            </a:r>
            <a:endParaRPr lang="es-ES" sz="1600" i="1" dirty="0">
              <a:latin typeface="Constantia" pitchFamily="18" charset="0"/>
            </a:endParaRPr>
          </a:p>
        </p:txBody>
      </p:sp>
      <p:sp>
        <p:nvSpPr>
          <p:cNvPr id="16" name="15 Rectángulo"/>
          <p:cNvSpPr/>
          <p:nvPr/>
        </p:nvSpPr>
        <p:spPr>
          <a:xfrm>
            <a:off x="1000100" y="2285992"/>
            <a:ext cx="3145733" cy="461665"/>
          </a:xfrm>
          <a:prstGeom prst="rect">
            <a:avLst/>
          </a:prstGeom>
        </p:spPr>
        <p:txBody>
          <a:bodyPr wrap="non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FUNCIONALIDAD.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cxnSp>
        <p:nvCxnSpPr>
          <p:cNvPr id="11" name="10 Conector recto"/>
          <p:cNvCxnSpPr/>
          <p:nvPr/>
        </p:nvCxnSpPr>
        <p:spPr>
          <a:xfrm>
            <a:off x="1500166" y="207009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6" name="1 Título"/>
          <p:cNvSpPr txBox="1">
            <a:spLocks/>
          </p:cNvSpPr>
          <p:nvPr/>
        </p:nvSpPr>
        <p:spPr>
          <a:xfrm>
            <a:off x="1714480" y="1285860"/>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3200" dirty="0" smtClean="0">
                <a:latin typeface="Constantia" pitchFamily="18" charset="0"/>
                <a:ea typeface="+mj-ea"/>
                <a:cs typeface="+mj-cs"/>
              </a:rPr>
              <a:t>SITIO WEB</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sp>
        <p:nvSpPr>
          <p:cNvPr id="18" name="17 Rectángulo"/>
          <p:cNvSpPr/>
          <p:nvPr/>
        </p:nvSpPr>
        <p:spPr>
          <a:xfrm>
            <a:off x="1000100" y="2285992"/>
            <a:ext cx="5524269" cy="461665"/>
          </a:xfrm>
          <a:prstGeom prst="rect">
            <a:avLst/>
          </a:prstGeom>
        </p:spPr>
        <p:txBody>
          <a:bodyPr wrap="non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CRITERIOS GENERALES DE DISEÑO</a:t>
            </a:r>
          </a:p>
        </p:txBody>
      </p:sp>
      <p:pic>
        <p:nvPicPr>
          <p:cNvPr id="19" name="18 Imagen" descr="C:\Documents and Settings\Yessy\Escritorio\Respaldo Proyecto tesis  04 - 03-2010\ultima docu 30062010\esqueleto.gif"/>
          <p:cNvPicPr/>
          <p:nvPr/>
        </p:nvPicPr>
        <p:blipFill>
          <a:blip r:embed="rId3" cstate="print"/>
          <a:srcRect/>
          <a:stretch>
            <a:fillRect/>
          </a:stretch>
        </p:blipFill>
        <p:spPr bwMode="auto">
          <a:xfrm>
            <a:off x="1142976" y="2857496"/>
            <a:ext cx="3786214" cy="3429024"/>
          </a:xfrm>
          <a:prstGeom prst="rect">
            <a:avLst/>
          </a:prstGeom>
          <a:noFill/>
          <a:ln w="9525">
            <a:noFill/>
            <a:miter lim="800000"/>
            <a:headEnd/>
            <a:tailEnd/>
          </a:ln>
        </p:spPr>
      </p:pic>
      <p:sp>
        <p:nvSpPr>
          <p:cNvPr id="20" name="19 Rectángulo"/>
          <p:cNvSpPr/>
          <p:nvPr/>
        </p:nvSpPr>
        <p:spPr>
          <a:xfrm>
            <a:off x="5143504" y="2818528"/>
            <a:ext cx="2643206" cy="3539430"/>
          </a:xfrm>
          <a:prstGeom prst="rect">
            <a:avLst/>
          </a:prstGeom>
        </p:spPr>
        <p:txBody>
          <a:bodyPr wrap="square">
            <a:spAutoFit/>
          </a:bodyPr>
          <a:lstStyle/>
          <a:p>
            <a:pPr algn="just">
              <a:buClr>
                <a:srgbClr val="EC700A"/>
              </a:buClr>
              <a:buFont typeface="Wingdings" pitchFamily="2" charset="2"/>
              <a:buChar char="ü"/>
            </a:pPr>
            <a:r>
              <a:rPr lang="es-ES" sz="1600" i="1" dirty="0" smtClean="0">
                <a:latin typeface="Constantia" pitchFamily="18" charset="0"/>
              </a:rPr>
              <a:t>El sitio web Clasificados ESPOL fue desarrollado con páginas estáticas escritas en lenguaje HTML y páginas dinámicas escritas en PHP.</a:t>
            </a:r>
          </a:p>
          <a:p>
            <a:pPr algn="just">
              <a:buClr>
                <a:srgbClr val="EC700A"/>
              </a:buClr>
              <a:buFont typeface="Wingdings" pitchFamily="2" charset="2"/>
              <a:buChar char="ü"/>
            </a:pPr>
            <a:endParaRPr lang="es-ES" sz="1600" i="1" dirty="0" smtClean="0">
              <a:latin typeface="Constantia" pitchFamily="18" charset="0"/>
            </a:endParaRPr>
          </a:p>
          <a:p>
            <a:pPr algn="just">
              <a:buClr>
                <a:srgbClr val="EC700A"/>
              </a:buClr>
              <a:buFont typeface="Wingdings" pitchFamily="2" charset="2"/>
              <a:buChar char="ü"/>
            </a:pPr>
            <a:r>
              <a:rPr lang="es-ES" sz="1600" i="1" dirty="0" smtClean="0">
                <a:latin typeface="Constantia" pitchFamily="18" charset="0"/>
              </a:rPr>
              <a:t>Se diseñaron las páginas basadas en los estándares XHTML 1.0 de la W3C y respetando normas de diseño que permita al sitio web Clasificados ESPOL ser indexado por motores de búsqueda.</a:t>
            </a:r>
            <a:endParaRPr lang="es-ES" sz="1600" i="1" dirty="0">
              <a:latin typeface="Constant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4 Grupo"/>
          <p:cNvGrpSpPr/>
          <p:nvPr/>
        </p:nvGrpSpPr>
        <p:grpSpPr>
          <a:xfrm>
            <a:off x="0" y="1"/>
            <a:ext cx="9144000" cy="6857999"/>
            <a:chOff x="0" y="0"/>
            <a:chExt cx="9144000" cy="6857999"/>
          </a:xfrm>
        </p:grpSpPr>
        <p:grpSp>
          <p:nvGrpSpPr>
            <p:cNvPr id="8" name="17 Grupo"/>
            <p:cNvGrpSpPr/>
            <p:nvPr/>
          </p:nvGrpSpPr>
          <p:grpSpPr>
            <a:xfrm>
              <a:off x="0" y="0"/>
              <a:ext cx="9144000" cy="6857999"/>
              <a:chOff x="0" y="0"/>
              <a:chExt cx="9144000" cy="6857999"/>
            </a:xfrm>
          </p:grpSpPr>
          <p:pic>
            <p:nvPicPr>
              <p:cNvPr id="11"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12" name="11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9" name="8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9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cxnSp>
        <p:nvCxnSpPr>
          <p:cNvPr id="4" name="3 Conector recto"/>
          <p:cNvCxnSpPr/>
          <p:nvPr/>
        </p:nvCxnSpPr>
        <p:spPr>
          <a:xfrm>
            <a:off x="1500166" y="207009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5" name="1 Título"/>
          <p:cNvSpPr txBox="1">
            <a:spLocks/>
          </p:cNvSpPr>
          <p:nvPr/>
        </p:nvSpPr>
        <p:spPr>
          <a:xfrm>
            <a:off x="1714480" y="1285860"/>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3200" dirty="0" smtClean="0">
                <a:latin typeface="Constantia" pitchFamily="18" charset="0"/>
                <a:ea typeface="+mj-ea"/>
                <a:cs typeface="+mj-cs"/>
              </a:rPr>
              <a:t>SITIO WEB</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sp>
        <p:nvSpPr>
          <p:cNvPr id="6" name="5 Rectángulo"/>
          <p:cNvSpPr/>
          <p:nvPr/>
        </p:nvSpPr>
        <p:spPr>
          <a:xfrm>
            <a:off x="1000100" y="2285992"/>
            <a:ext cx="7119065" cy="830997"/>
          </a:xfrm>
          <a:prstGeom prst="rect">
            <a:avLst/>
          </a:prstGeom>
        </p:spPr>
        <p:txBody>
          <a:bodyPr wrap="non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INTERACCIÓN DEL SITIO WEB CLASIFICADOS </a:t>
            </a:r>
          </a:p>
          <a:p>
            <a:pPr algn="just">
              <a:buClr>
                <a:srgbClr val="EC700A"/>
              </a:buClr>
            </a:pPr>
            <a:r>
              <a:rPr lang="es-ES" sz="2400" dirty="0" smtClean="0">
                <a:latin typeface="Constantia" pitchFamily="18" charset="0"/>
                <a:cs typeface="Arial" pitchFamily="34" charset="0"/>
              </a:rPr>
              <a:t>    ESPOL CON LA API.</a:t>
            </a:r>
          </a:p>
        </p:txBody>
      </p:sp>
      <p:grpSp>
        <p:nvGrpSpPr>
          <p:cNvPr id="35842" name="Group 2"/>
          <p:cNvGrpSpPr>
            <a:grpSpLocks/>
          </p:cNvGrpSpPr>
          <p:nvPr/>
        </p:nvGrpSpPr>
        <p:grpSpPr bwMode="auto">
          <a:xfrm>
            <a:off x="2286015" y="3170256"/>
            <a:ext cx="4357687" cy="2901950"/>
            <a:chOff x="2528" y="9026"/>
            <a:chExt cx="8141" cy="5175"/>
          </a:xfrm>
        </p:grpSpPr>
        <p:grpSp>
          <p:nvGrpSpPr>
            <p:cNvPr id="35843" name="Group 3"/>
            <p:cNvGrpSpPr>
              <a:grpSpLocks/>
            </p:cNvGrpSpPr>
            <p:nvPr/>
          </p:nvGrpSpPr>
          <p:grpSpPr bwMode="auto">
            <a:xfrm>
              <a:off x="2528" y="13184"/>
              <a:ext cx="3650" cy="1017"/>
              <a:chOff x="2148" y="6162"/>
              <a:chExt cx="3650" cy="1017"/>
            </a:xfrm>
          </p:grpSpPr>
          <p:sp>
            <p:nvSpPr>
              <p:cNvPr id="35844" name="Text Box 4"/>
              <p:cNvSpPr txBox="1">
                <a:spLocks noChangeArrowheads="1"/>
              </p:cNvSpPr>
              <p:nvPr/>
            </p:nvSpPr>
            <p:spPr bwMode="auto">
              <a:xfrm>
                <a:off x="3650" y="6162"/>
                <a:ext cx="885" cy="54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rPr>
                  <a:t>URL</a:t>
                </a:r>
                <a:endParaRPr kumimoji="0" lang="es-ES" sz="1800" b="0" i="0" u="none" strike="noStrike" cap="none" normalizeH="0" baseline="0" dirty="0" smtClean="0">
                  <a:ln>
                    <a:noFill/>
                  </a:ln>
                  <a:solidFill>
                    <a:schemeClr val="tx1"/>
                  </a:solidFill>
                  <a:effectLst/>
                  <a:latin typeface="Arial" pitchFamily="34" charset="0"/>
                </a:endParaRPr>
              </a:p>
            </p:txBody>
          </p:sp>
          <p:sp>
            <p:nvSpPr>
              <p:cNvPr id="35845" name="AutoShape 5"/>
              <p:cNvSpPr>
                <a:spLocks noChangeArrowheads="1"/>
              </p:cNvSpPr>
              <p:nvPr/>
            </p:nvSpPr>
            <p:spPr bwMode="auto">
              <a:xfrm rot="10642456" flipV="1">
                <a:off x="2148" y="6163"/>
                <a:ext cx="3650" cy="1016"/>
              </a:xfrm>
              <a:prstGeom prst="curvedUpArrow">
                <a:avLst>
                  <a:gd name="adj1" fmla="val 71850"/>
                  <a:gd name="adj2" fmla="val 143701"/>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35846" name="Group 6"/>
            <p:cNvGrpSpPr>
              <a:grpSpLocks/>
            </p:cNvGrpSpPr>
            <p:nvPr/>
          </p:nvGrpSpPr>
          <p:grpSpPr bwMode="auto">
            <a:xfrm>
              <a:off x="2715" y="9026"/>
              <a:ext cx="7954" cy="4240"/>
              <a:chOff x="2715" y="9026"/>
              <a:chExt cx="7954" cy="4240"/>
            </a:xfrm>
          </p:grpSpPr>
          <p:grpSp>
            <p:nvGrpSpPr>
              <p:cNvPr id="35847" name="Group 7"/>
              <p:cNvGrpSpPr>
                <a:grpSpLocks/>
              </p:cNvGrpSpPr>
              <p:nvPr/>
            </p:nvGrpSpPr>
            <p:grpSpPr bwMode="auto">
              <a:xfrm>
                <a:off x="2715" y="11295"/>
                <a:ext cx="1657" cy="1358"/>
                <a:chOff x="1993" y="3984"/>
                <a:chExt cx="1657" cy="1358"/>
              </a:xfrm>
            </p:grpSpPr>
            <p:sp>
              <p:nvSpPr>
                <p:cNvPr id="35848" name="Rectangle 8"/>
                <p:cNvSpPr>
                  <a:spLocks noChangeArrowheads="1"/>
                </p:cNvSpPr>
                <p:nvPr/>
              </p:nvSpPr>
              <p:spPr bwMode="auto">
                <a:xfrm>
                  <a:off x="1993" y="3984"/>
                  <a:ext cx="1657" cy="1358"/>
                </a:xfrm>
                <a:prstGeom prst="rect">
                  <a:avLst/>
                </a:prstGeom>
                <a:solidFill>
                  <a:srgbClr val="943634"/>
                </a:solidFill>
                <a:ln w="25400">
                  <a:solidFill>
                    <a:srgbClr val="622423"/>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5849" name="Text Box 9"/>
                <p:cNvSpPr txBox="1">
                  <a:spLocks noChangeArrowheads="1"/>
                </p:cNvSpPr>
                <p:nvPr/>
              </p:nvSpPr>
              <p:spPr bwMode="auto">
                <a:xfrm>
                  <a:off x="2340" y="4342"/>
                  <a:ext cx="1068" cy="545"/>
                </a:xfrm>
                <a:prstGeom prst="rect">
                  <a:avLst/>
                </a:prstGeom>
                <a:solidFill>
                  <a:srgbClr val="622423">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800" b="1" i="0" u="none" strike="noStrike" cap="none" normalizeH="0" baseline="0" dirty="0" smtClean="0">
                      <a:ln>
                        <a:noFill/>
                      </a:ln>
                      <a:solidFill>
                        <a:schemeClr val="tx1"/>
                      </a:solidFill>
                      <a:effectLst/>
                      <a:latin typeface="Calibri" pitchFamily="34" charset="0"/>
                    </a:rPr>
                    <a:t>API</a:t>
                  </a:r>
                  <a:endParaRPr kumimoji="0" lang="es-ES" sz="1800" b="0" i="0" u="none" strike="noStrike" cap="none" normalizeH="0" baseline="0" dirty="0" smtClean="0">
                    <a:ln>
                      <a:noFill/>
                    </a:ln>
                    <a:solidFill>
                      <a:schemeClr val="tx1"/>
                    </a:solidFill>
                    <a:effectLst/>
                    <a:latin typeface="Arial" pitchFamily="34" charset="0"/>
                  </a:endParaRPr>
                </a:p>
              </p:txBody>
            </p:sp>
          </p:grpSp>
          <p:grpSp>
            <p:nvGrpSpPr>
              <p:cNvPr id="35850" name="Group 10"/>
              <p:cNvGrpSpPr>
                <a:grpSpLocks/>
              </p:cNvGrpSpPr>
              <p:nvPr/>
            </p:nvGrpSpPr>
            <p:grpSpPr bwMode="auto">
              <a:xfrm>
                <a:off x="9010" y="11295"/>
                <a:ext cx="1659" cy="1358"/>
                <a:chOff x="8288" y="3984"/>
                <a:chExt cx="1659" cy="1358"/>
              </a:xfrm>
            </p:grpSpPr>
            <p:sp>
              <p:nvSpPr>
                <p:cNvPr id="35851" name="Rectangle 11"/>
                <p:cNvSpPr>
                  <a:spLocks noChangeArrowheads="1"/>
                </p:cNvSpPr>
                <p:nvPr/>
              </p:nvSpPr>
              <p:spPr bwMode="auto">
                <a:xfrm>
                  <a:off x="8288" y="3984"/>
                  <a:ext cx="1659" cy="1358"/>
                </a:xfrm>
                <a:prstGeom prst="rect">
                  <a:avLst/>
                </a:prstGeom>
                <a:solidFill>
                  <a:srgbClr val="365F91"/>
                </a:solidFill>
                <a:ln w="25400">
                  <a:solidFill>
                    <a:srgbClr val="0F243E"/>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5852" name="Text Box 12"/>
                <p:cNvSpPr txBox="1">
                  <a:spLocks noChangeArrowheads="1"/>
                </p:cNvSpPr>
                <p:nvPr/>
              </p:nvSpPr>
              <p:spPr bwMode="auto">
                <a:xfrm>
                  <a:off x="8479" y="4342"/>
                  <a:ext cx="1330" cy="545"/>
                </a:xfrm>
                <a:prstGeom prst="rect">
                  <a:avLst/>
                </a:prstGeom>
                <a:solidFill>
                  <a:srgbClr val="17365D">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800" b="1" i="0" u="none" strike="noStrike" cap="none" normalizeH="0" baseline="0" dirty="0" smtClean="0">
                      <a:ln>
                        <a:noFill/>
                      </a:ln>
                      <a:solidFill>
                        <a:schemeClr val="tx1"/>
                      </a:solidFill>
                      <a:effectLst/>
                      <a:latin typeface="Calibri" pitchFamily="34" charset="0"/>
                    </a:rPr>
                    <a:t>WEB</a:t>
                  </a:r>
                  <a:endParaRPr kumimoji="0" lang="es-ES" sz="1800" b="0" i="0" u="none" strike="noStrike" cap="none" normalizeH="0" baseline="0" dirty="0" smtClean="0">
                    <a:ln>
                      <a:noFill/>
                    </a:ln>
                    <a:solidFill>
                      <a:schemeClr val="tx1"/>
                    </a:solidFill>
                    <a:effectLst/>
                    <a:latin typeface="Arial" pitchFamily="34" charset="0"/>
                  </a:endParaRPr>
                </a:p>
              </p:txBody>
            </p:sp>
          </p:grpSp>
          <p:grpSp>
            <p:nvGrpSpPr>
              <p:cNvPr id="35853" name="Group 13"/>
              <p:cNvGrpSpPr>
                <a:grpSpLocks/>
              </p:cNvGrpSpPr>
              <p:nvPr/>
            </p:nvGrpSpPr>
            <p:grpSpPr bwMode="auto">
              <a:xfrm>
                <a:off x="3041" y="9026"/>
                <a:ext cx="7460" cy="2240"/>
                <a:chOff x="3041" y="9026"/>
                <a:chExt cx="7460" cy="2240"/>
              </a:xfrm>
            </p:grpSpPr>
            <p:grpSp>
              <p:nvGrpSpPr>
                <p:cNvPr id="35854" name="Group 14"/>
                <p:cNvGrpSpPr>
                  <a:grpSpLocks/>
                </p:cNvGrpSpPr>
                <p:nvPr/>
              </p:nvGrpSpPr>
              <p:grpSpPr bwMode="auto">
                <a:xfrm>
                  <a:off x="3041" y="9255"/>
                  <a:ext cx="3273" cy="2011"/>
                  <a:chOff x="2319" y="1973"/>
                  <a:chExt cx="3273" cy="2011"/>
                </a:xfrm>
              </p:grpSpPr>
              <p:sp>
                <p:nvSpPr>
                  <p:cNvPr id="35855" name="Text Box 15"/>
                  <p:cNvSpPr txBox="1">
                    <a:spLocks noChangeArrowheads="1"/>
                  </p:cNvSpPr>
                  <p:nvPr/>
                </p:nvSpPr>
                <p:spPr bwMode="auto">
                  <a:xfrm>
                    <a:off x="3578" y="2713"/>
                    <a:ext cx="1006" cy="54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rPr>
                      <a:t>XML</a:t>
                    </a:r>
                    <a:endParaRPr kumimoji="0" lang="es-ES" sz="1800" b="0" i="0" u="none" strike="noStrike" cap="none" normalizeH="0" baseline="0" dirty="0" smtClean="0">
                      <a:ln>
                        <a:noFill/>
                      </a:ln>
                      <a:solidFill>
                        <a:schemeClr val="tx1"/>
                      </a:solidFill>
                      <a:effectLst/>
                      <a:latin typeface="Arial" pitchFamily="34" charset="0"/>
                    </a:endParaRPr>
                  </a:p>
                </p:txBody>
              </p:sp>
              <p:sp>
                <p:nvSpPr>
                  <p:cNvPr id="35856" name="AutoShape 16"/>
                  <p:cNvSpPr>
                    <a:spLocks noChangeArrowheads="1"/>
                  </p:cNvSpPr>
                  <p:nvPr/>
                </p:nvSpPr>
                <p:spPr bwMode="auto">
                  <a:xfrm>
                    <a:off x="2319" y="1973"/>
                    <a:ext cx="3273" cy="2011"/>
                  </a:xfrm>
                  <a:custGeom>
                    <a:avLst/>
                    <a:gdLst>
                      <a:gd name="G0" fmla="+- -107122 0 0"/>
                      <a:gd name="G1" fmla="+- 9785019 0 0"/>
                      <a:gd name="G2" fmla="+- -107122 0 9785019"/>
                      <a:gd name="G3" fmla="+- 10800 0 0"/>
                      <a:gd name="G4" fmla="+- 0 0 -107122"/>
                      <a:gd name="T0" fmla="*/ 360 256 1"/>
                      <a:gd name="T1" fmla="*/ 0 256 1"/>
                      <a:gd name="G5" fmla="+- G2 T0 T1"/>
                      <a:gd name="G6" fmla="?: G2 G2 G5"/>
                      <a:gd name="G7" fmla="+- 0 0 G6"/>
                      <a:gd name="G8" fmla="+- 7221 0 0"/>
                      <a:gd name="G9" fmla="+- 0 0 9785019"/>
                      <a:gd name="G10" fmla="+- 7221 0 2700"/>
                      <a:gd name="G11" fmla="cos G10 -107122"/>
                      <a:gd name="G12" fmla="sin G10 -107122"/>
                      <a:gd name="G13" fmla="cos 13500 -107122"/>
                      <a:gd name="G14" fmla="sin 13500 -107122"/>
                      <a:gd name="G15" fmla="+- G11 10800 0"/>
                      <a:gd name="G16" fmla="+- G12 10800 0"/>
                      <a:gd name="G17" fmla="+- G13 10800 0"/>
                      <a:gd name="G18" fmla="+- G14 10800 0"/>
                      <a:gd name="G19" fmla="*/ 7221 1 2"/>
                      <a:gd name="G20" fmla="+- G19 5400 0"/>
                      <a:gd name="G21" fmla="cos G20 -107122"/>
                      <a:gd name="G22" fmla="sin G20 -107122"/>
                      <a:gd name="G23" fmla="+- G21 10800 0"/>
                      <a:gd name="G24" fmla="+- G12 G23 G22"/>
                      <a:gd name="G25" fmla="+- G22 G23 G11"/>
                      <a:gd name="G26" fmla="cos 10800 -107122"/>
                      <a:gd name="G27" fmla="sin 10800 -107122"/>
                      <a:gd name="G28" fmla="cos 7221 -107122"/>
                      <a:gd name="G29" fmla="sin 7221 -107122"/>
                      <a:gd name="G30" fmla="+- G26 10800 0"/>
                      <a:gd name="G31" fmla="+- G27 10800 0"/>
                      <a:gd name="G32" fmla="+- G28 10800 0"/>
                      <a:gd name="G33" fmla="+- G29 10800 0"/>
                      <a:gd name="G34" fmla="+- G19 5400 0"/>
                      <a:gd name="G35" fmla="cos G34 9785019"/>
                      <a:gd name="G36" fmla="sin G34 9785019"/>
                      <a:gd name="G37" fmla="+/ 9785019 -107122 2"/>
                      <a:gd name="T2" fmla="*/ 180 256 1"/>
                      <a:gd name="T3" fmla="*/ 0 256 1"/>
                      <a:gd name="G38" fmla="+- G37 T2 T3"/>
                      <a:gd name="G39" fmla="?: G2 G37 G38"/>
                      <a:gd name="G40" fmla="cos 10800 G39"/>
                      <a:gd name="G41" fmla="sin 10800 G39"/>
                      <a:gd name="G42" fmla="cos 7221 G39"/>
                      <a:gd name="G43" fmla="sin 7221 G39"/>
                      <a:gd name="G44" fmla="+- G40 10800 0"/>
                      <a:gd name="G45" fmla="+- G41 10800 0"/>
                      <a:gd name="G46" fmla="+- G42 10800 0"/>
                      <a:gd name="G47" fmla="+- G43 10800 0"/>
                      <a:gd name="G48" fmla="+- G35 10800 0"/>
                      <a:gd name="G49" fmla="+- G36 10800 0"/>
                      <a:gd name="T4" fmla="*/ 7793 w 21600"/>
                      <a:gd name="T5" fmla="*/ 426 h 21600"/>
                      <a:gd name="T6" fmla="*/ 3051 w 21600"/>
                      <a:gd name="T7" fmla="*/ 15399 h 21600"/>
                      <a:gd name="T8" fmla="*/ 8789 w 21600"/>
                      <a:gd name="T9" fmla="*/ 3864 h 21600"/>
                      <a:gd name="T10" fmla="*/ 24294 w 21600"/>
                      <a:gd name="T11" fmla="*/ 10414 h 21600"/>
                      <a:gd name="T12" fmla="*/ 19936 w 21600"/>
                      <a:gd name="T13" fmla="*/ 15030 h 21600"/>
                      <a:gd name="T14" fmla="*/ 15319 w 21600"/>
                      <a:gd name="T15" fmla="*/ 1067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18" y="10594"/>
                        </a:moveTo>
                        <a:cubicBezTo>
                          <a:pt x="17906" y="6687"/>
                          <a:pt x="14707" y="3579"/>
                          <a:pt x="10800" y="3579"/>
                        </a:cubicBezTo>
                        <a:cubicBezTo>
                          <a:pt x="6811" y="3579"/>
                          <a:pt x="3579" y="6811"/>
                          <a:pt x="3579" y="10800"/>
                        </a:cubicBezTo>
                        <a:cubicBezTo>
                          <a:pt x="3578" y="12097"/>
                          <a:pt x="3928" y="13370"/>
                          <a:pt x="4590" y="14485"/>
                        </a:cubicBezTo>
                        <a:lnTo>
                          <a:pt x="1512" y="16312"/>
                        </a:lnTo>
                        <a:cubicBezTo>
                          <a:pt x="522" y="14644"/>
                          <a:pt x="0" y="12740"/>
                          <a:pt x="0" y="10800"/>
                        </a:cubicBezTo>
                        <a:cubicBezTo>
                          <a:pt x="0" y="4835"/>
                          <a:pt x="4835" y="0"/>
                          <a:pt x="10800" y="0"/>
                        </a:cubicBezTo>
                        <a:cubicBezTo>
                          <a:pt x="16644" y="-1"/>
                          <a:pt x="21428" y="4649"/>
                          <a:pt x="21595" y="10491"/>
                        </a:cubicBezTo>
                        <a:lnTo>
                          <a:pt x="24294" y="10414"/>
                        </a:lnTo>
                        <a:lnTo>
                          <a:pt x="19936" y="15030"/>
                        </a:lnTo>
                        <a:lnTo>
                          <a:pt x="15319" y="10671"/>
                        </a:lnTo>
                        <a:lnTo>
                          <a:pt x="18018" y="10594"/>
                        </a:lnTo>
                        <a:close/>
                      </a:path>
                    </a:pathLst>
                  </a:cu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35857" name="Group 17"/>
                <p:cNvGrpSpPr>
                  <a:grpSpLocks/>
                </p:cNvGrpSpPr>
                <p:nvPr/>
              </p:nvGrpSpPr>
              <p:grpSpPr bwMode="auto">
                <a:xfrm>
                  <a:off x="6914" y="9026"/>
                  <a:ext cx="3587" cy="2011"/>
                  <a:chOff x="6192" y="1744"/>
                  <a:chExt cx="3587" cy="2011"/>
                </a:xfrm>
              </p:grpSpPr>
              <p:sp>
                <p:nvSpPr>
                  <p:cNvPr id="35858" name="Text Box 18"/>
                  <p:cNvSpPr txBox="1">
                    <a:spLocks noChangeArrowheads="1"/>
                  </p:cNvSpPr>
                  <p:nvPr/>
                </p:nvSpPr>
                <p:spPr bwMode="auto">
                  <a:xfrm>
                    <a:off x="7289" y="2713"/>
                    <a:ext cx="1841" cy="54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smtClean="0">
                        <a:ln>
                          <a:noFill/>
                        </a:ln>
                        <a:solidFill>
                          <a:schemeClr val="tx1"/>
                        </a:solidFill>
                        <a:effectLst/>
                        <a:latin typeface="Calibri" pitchFamily="34" charset="0"/>
                      </a:rPr>
                      <a:t>ARRAY []</a:t>
                    </a:r>
                    <a:endParaRPr kumimoji="0" lang="es-ES" sz="1800" b="0" i="0" u="none" strike="noStrike" cap="none" normalizeH="0" baseline="0" smtClean="0">
                      <a:ln>
                        <a:noFill/>
                      </a:ln>
                      <a:solidFill>
                        <a:schemeClr val="tx1"/>
                      </a:solidFill>
                      <a:effectLst/>
                      <a:latin typeface="Arial" pitchFamily="34" charset="0"/>
                    </a:endParaRPr>
                  </a:p>
                </p:txBody>
              </p:sp>
              <p:sp>
                <p:nvSpPr>
                  <p:cNvPr id="35859" name="AutoShape 19"/>
                  <p:cNvSpPr>
                    <a:spLocks noChangeArrowheads="1"/>
                  </p:cNvSpPr>
                  <p:nvPr/>
                </p:nvSpPr>
                <p:spPr bwMode="auto">
                  <a:xfrm>
                    <a:off x="6192" y="1744"/>
                    <a:ext cx="3587" cy="2011"/>
                  </a:xfrm>
                  <a:custGeom>
                    <a:avLst/>
                    <a:gdLst>
                      <a:gd name="G0" fmla="+- -107122 0 0"/>
                      <a:gd name="G1" fmla="+- 9785019 0 0"/>
                      <a:gd name="G2" fmla="+- -107122 0 9785019"/>
                      <a:gd name="G3" fmla="+- 10800 0 0"/>
                      <a:gd name="G4" fmla="+- 0 0 -107122"/>
                      <a:gd name="T0" fmla="*/ 360 256 1"/>
                      <a:gd name="T1" fmla="*/ 0 256 1"/>
                      <a:gd name="G5" fmla="+- G2 T0 T1"/>
                      <a:gd name="G6" fmla="?: G2 G2 G5"/>
                      <a:gd name="G7" fmla="+- 0 0 G6"/>
                      <a:gd name="G8" fmla="+- 7221 0 0"/>
                      <a:gd name="G9" fmla="+- 0 0 9785019"/>
                      <a:gd name="G10" fmla="+- 7221 0 2700"/>
                      <a:gd name="G11" fmla="cos G10 -107122"/>
                      <a:gd name="G12" fmla="sin G10 -107122"/>
                      <a:gd name="G13" fmla="cos 13500 -107122"/>
                      <a:gd name="G14" fmla="sin 13500 -107122"/>
                      <a:gd name="G15" fmla="+- G11 10800 0"/>
                      <a:gd name="G16" fmla="+- G12 10800 0"/>
                      <a:gd name="G17" fmla="+- G13 10800 0"/>
                      <a:gd name="G18" fmla="+- G14 10800 0"/>
                      <a:gd name="G19" fmla="*/ 7221 1 2"/>
                      <a:gd name="G20" fmla="+- G19 5400 0"/>
                      <a:gd name="G21" fmla="cos G20 -107122"/>
                      <a:gd name="G22" fmla="sin G20 -107122"/>
                      <a:gd name="G23" fmla="+- G21 10800 0"/>
                      <a:gd name="G24" fmla="+- G12 G23 G22"/>
                      <a:gd name="G25" fmla="+- G22 G23 G11"/>
                      <a:gd name="G26" fmla="cos 10800 -107122"/>
                      <a:gd name="G27" fmla="sin 10800 -107122"/>
                      <a:gd name="G28" fmla="cos 7221 -107122"/>
                      <a:gd name="G29" fmla="sin 7221 -107122"/>
                      <a:gd name="G30" fmla="+- G26 10800 0"/>
                      <a:gd name="G31" fmla="+- G27 10800 0"/>
                      <a:gd name="G32" fmla="+- G28 10800 0"/>
                      <a:gd name="G33" fmla="+- G29 10800 0"/>
                      <a:gd name="G34" fmla="+- G19 5400 0"/>
                      <a:gd name="G35" fmla="cos G34 9785019"/>
                      <a:gd name="G36" fmla="sin G34 9785019"/>
                      <a:gd name="G37" fmla="+/ 9785019 -107122 2"/>
                      <a:gd name="T2" fmla="*/ 180 256 1"/>
                      <a:gd name="T3" fmla="*/ 0 256 1"/>
                      <a:gd name="G38" fmla="+- G37 T2 T3"/>
                      <a:gd name="G39" fmla="?: G2 G37 G38"/>
                      <a:gd name="G40" fmla="cos 10800 G39"/>
                      <a:gd name="G41" fmla="sin 10800 G39"/>
                      <a:gd name="G42" fmla="cos 7221 G39"/>
                      <a:gd name="G43" fmla="sin 7221 G39"/>
                      <a:gd name="G44" fmla="+- G40 10800 0"/>
                      <a:gd name="G45" fmla="+- G41 10800 0"/>
                      <a:gd name="G46" fmla="+- G42 10800 0"/>
                      <a:gd name="G47" fmla="+- G43 10800 0"/>
                      <a:gd name="G48" fmla="+- G35 10800 0"/>
                      <a:gd name="G49" fmla="+- G36 10800 0"/>
                      <a:gd name="T4" fmla="*/ 7793 w 21600"/>
                      <a:gd name="T5" fmla="*/ 426 h 21600"/>
                      <a:gd name="T6" fmla="*/ 3051 w 21600"/>
                      <a:gd name="T7" fmla="*/ 15399 h 21600"/>
                      <a:gd name="T8" fmla="*/ 8789 w 21600"/>
                      <a:gd name="T9" fmla="*/ 3864 h 21600"/>
                      <a:gd name="T10" fmla="*/ 24294 w 21600"/>
                      <a:gd name="T11" fmla="*/ 10414 h 21600"/>
                      <a:gd name="T12" fmla="*/ 19936 w 21600"/>
                      <a:gd name="T13" fmla="*/ 15030 h 21600"/>
                      <a:gd name="T14" fmla="*/ 15319 w 21600"/>
                      <a:gd name="T15" fmla="*/ 1067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018" y="10594"/>
                        </a:moveTo>
                        <a:cubicBezTo>
                          <a:pt x="17906" y="6687"/>
                          <a:pt x="14707" y="3579"/>
                          <a:pt x="10800" y="3579"/>
                        </a:cubicBezTo>
                        <a:cubicBezTo>
                          <a:pt x="6811" y="3579"/>
                          <a:pt x="3579" y="6811"/>
                          <a:pt x="3579" y="10800"/>
                        </a:cubicBezTo>
                        <a:cubicBezTo>
                          <a:pt x="3578" y="12097"/>
                          <a:pt x="3928" y="13370"/>
                          <a:pt x="4590" y="14485"/>
                        </a:cubicBezTo>
                        <a:lnTo>
                          <a:pt x="1512" y="16312"/>
                        </a:lnTo>
                        <a:cubicBezTo>
                          <a:pt x="522" y="14644"/>
                          <a:pt x="0" y="12740"/>
                          <a:pt x="0" y="10800"/>
                        </a:cubicBezTo>
                        <a:cubicBezTo>
                          <a:pt x="0" y="4835"/>
                          <a:pt x="4835" y="0"/>
                          <a:pt x="10800" y="0"/>
                        </a:cubicBezTo>
                        <a:cubicBezTo>
                          <a:pt x="16644" y="-1"/>
                          <a:pt x="21428" y="4649"/>
                          <a:pt x="21595" y="10491"/>
                        </a:cubicBezTo>
                        <a:lnTo>
                          <a:pt x="24294" y="10414"/>
                        </a:lnTo>
                        <a:lnTo>
                          <a:pt x="19936" y="15030"/>
                        </a:lnTo>
                        <a:lnTo>
                          <a:pt x="15319" y="10671"/>
                        </a:lnTo>
                        <a:lnTo>
                          <a:pt x="18018" y="10594"/>
                        </a:lnTo>
                        <a:close/>
                      </a:path>
                    </a:pathLst>
                  </a:cu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grpSp>
          <p:grpSp>
            <p:nvGrpSpPr>
              <p:cNvPr id="35860" name="Group 20"/>
              <p:cNvGrpSpPr>
                <a:grpSpLocks/>
              </p:cNvGrpSpPr>
              <p:nvPr/>
            </p:nvGrpSpPr>
            <p:grpSpPr bwMode="auto">
              <a:xfrm>
                <a:off x="5682" y="10741"/>
                <a:ext cx="1959" cy="2525"/>
                <a:chOff x="5682" y="10741"/>
                <a:chExt cx="1959" cy="2525"/>
              </a:xfrm>
            </p:grpSpPr>
            <p:sp>
              <p:nvSpPr>
                <p:cNvPr id="35861" name="AutoShape 21"/>
                <p:cNvSpPr>
                  <a:spLocks noChangeArrowheads="1"/>
                </p:cNvSpPr>
                <p:nvPr/>
              </p:nvSpPr>
              <p:spPr bwMode="auto">
                <a:xfrm>
                  <a:off x="5682" y="10741"/>
                  <a:ext cx="1959" cy="2525"/>
                </a:xfrm>
                <a:prstGeom prst="can">
                  <a:avLst>
                    <a:gd name="adj" fmla="val 32223"/>
                  </a:avLst>
                </a:prstGeom>
                <a:solidFill>
                  <a:srgbClr val="76923C"/>
                </a:solidFill>
                <a:ln w="25400">
                  <a:solidFill>
                    <a:srgbClr val="4E6128"/>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862" name="Text Box 22"/>
                <p:cNvSpPr txBox="1">
                  <a:spLocks noChangeArrowheads="1"/>
                </p:cNvSpPr>
                <p:nvPr/>
              </p:nvSpPr>
              <p:spPr bwMode="auto">
                <a:xfrm>
                  <a:off x="6029" y="11533"/>
                  <a:ext cx="1391" cy="495"/>
                </a:xfrm>
                <a:prstGeom prst="rect">
                  <a:avLst/>
                </a:prstGeom>
                <a:solidFill>
                  <a:srgbClr val="76923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EEECE1"/>
                      </a:solidFill>
                      <a:effectLst/>
                      <a:latin typeface="Calibri" pitchFamily="34" charset="0"/>
                    </a:rPr>
                    <a:t>CLASE</a:t>
                  </a:r>
                  <a:endParaRPr kumimoji="0" lang="es-ES" sz="1800" b="0" i="0" u="none" strike="noStrike" cap="none" normalizeH="0" baseline="0" dirty="0" smtClean="0">
                    <a:ln>
                      <a:noFill/>
                    </a:ln>
                    <a:solidFill>
                      <a:schemeClr val="tx1"/>
                    </a:solidFill>
                    <a:effectLst/>
                    <a:latin typeface="Arial" pitchFamily="34" charset="0"/>
                  </a:endParaRPr>
                </a:p>
              </p:txBody>
            </p:sp>
            <p:sp>
              <p:nvSpPr>
                <p:cNvPr id="35863" name="Text Box 23"/>
                <p:cNvSpPr txBox="1">
                  <a:spLocks noChangeArrowheads="1"/>
                </p:cNvSpPr>
                <p:nvPr/>
              </p:nvSpPr>
              <p:spPr bwMode="auto">
                <a:xfrm>
                  <a:off x="5724" y="12028"/>
                  <a:ext cx="1917" cy="993"/>
                </a:xfrm>
                <a:prstGeom prst="rect">
                  <a:avLst/>
                </a:prstGeom>
                <a:solidFill>
                  <a:srgbClr val="76923C"/>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rgbClr val="EEECE1"/>
                      </a:solidFill>
                      <a:effectLst/>
                      <a:latin typeface="Calibri" pitchFamily="34" charset="0"/>
                    </a:rPr>
                    <a:t>Miclasificado.php</a:t>
                  </a:r>
                  <a:endParaRPr kumimoji="0" lang="es-ES" sz="1800" b="0" i="0" u="none" strike="noStrike" cap="none" normalizeH="0" baseline="0" dirty="0" smtClean="0">
                    <a:ln>
                      <a:noFill/>
                    </a:ln>
                    <a:solidFill>
                      <a:schemeClr val="tx1"/>
                    </a:solidFill>
                    <a:effectLst/>
                    <a:latin typeface="Arial" pitchFamily="34" charset="0"/>
                  </a:endParaRPr>
                </a:p>
              </p:txBody>
            </p:sp>
          </p:grpSp>
        </p:grpSp>
        <p:sp>
          <p:nvSpPr>
            <p:cNvPr id="35864" name="AutoShape 24"/>
            <p:cNvSpPr>
              <a:spLocks noChangeArrowheads="1"/>
            </p:cNvSpPr>
            <p:nvPr/>
          </p:nvSpPr>
          <p:spPr bwMode="auto">
            <a:xfrm rot="10642456" flipV="1">
              <a:off x="6759" y="13021"/>
              <a:ext cx="3742" cy="1041"/>
            </a:xfrm>
            <a:prstGeom prst="curvedUpArrow">
              <a:avLst>
                <a:gd name="adj1" fmla="val 71892"/>
                <a:gd name="adj2" fmla="val 143785"/>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0" name="1 Título"/>
          <p:cNvSpPr txBox="1">
            <a:spLocks/>
          </p:cNvSpPr>
          <p:nvPr/>
        </p:nvSpPr>
        <p:spPr>
          <a:xfrm>
            <a:off x="1714480" y="1285860"/>
            <a:ext cx="5357850" cy="785818"/>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rPr>
              <a:t>APLICACIÓN</a:t>
            </a:r>
            <a:r>
              <a:rPr kumimoji="0" lang="es-EC" sz="3200" b="0" i="0" u="none" strike="noStrike" kern="1200" cap="none" spc="0" normalizeH="0" noProof="0" dirty="0" smtClean="0">
                <a:ln>
                  <a:noFill/>
                </a:ln>
                <a:solidFill>
                  <a:schemeClr val="tx1"/>
                </a:solidFill>
                <a:effectLst/>
                <a:uLnTx/>
                <a:uFillTx/>
                <a:latin typeface="Constantia" pitchFamily="18" charset="0"/>
                <a:ea typeface="+mj-ea"/>
                <a:cs typeface="+mj-cs"/>
              </a:rPr>
              <a:t> EN FUNCIONAMIENTO</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cxnSp>
        <p:nvCxnSpPr>
          <p:cNvPr id="11" name="10 Conector recto"/>
          <p:cNvCxnSpPr/>
          <p:nvPr/>
        </p:nvCxnSpPr>
        <p:spPr>
          <a:xfrm>
            <a:off x="1500166" y="207009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3674832" y="3357562"/>
            <a:ext cx="1468672" cy="584775"/>
          </a:xfrm>
          <a:prstGeom prst="rect">
            <a:avLst/>
          </a:prstGeom>
        </p:spPr>
        <p:txBody>
          <a:bodyPr wrap="none">
            <a:spAutoFit/>
          </a:bodyPr>
          <a:lstStyle/>
          <a:p>
            <a:pPr algn="just">
              <a:buClr>
                <a:srgbClr val="EC700A"/>
              </a:buClr>
            </a:pPr>
            <a:r>
              <a:rPr lang="es-ES" sz="3200" u="sng" dirty="0" smtClean="0">
                <a:effectLst>
                  <a:outerShdw blurRad="38100" dist="38100" dir="2700000" algn="tl">
                    <a:srgbClr val="000000">
                      <a:alpha val="43137"/>
                    </a:srgbClr>
                  </a:outerShdw>
                </a:effectLst>
                <a:latin typeface="Constantia" pitchFamily="18" charset="0"/>
                <a:cs typeface="Arial" pitchFamily="34" charset="0"/>
              </a:rPr>
              <a:t>VIDEO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cxnSp>
        <p:nvCxnSpPr>
          <p:cNvPr id="10" name="9 Conector recto"/>
          <p:cNvCxnSpPr/>
          <p:nvPr/>
        </p:nvCxnSpPr>
        <p:spPr>
          <a:xfrm>
            <a:off x="1500166" y="200024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1" name="1 Título"/>
          <p:cNvSpPr txBox="1">
            <a:spLocks/>
          </p:cNvSpPr>
          <p:nvPr/>
        </p:nvSpPr>
        <p:spPr>
          <a:xfrm>
            <a:off x="1714480" y="1285860"/>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3200" dirty="0" smtClean="0">
                <a:latin typeface="Constantia" pitchFamily="18" charset="0"/>
                <a:ea typeface="+mj-ea"/>
                <a:cs typeface="+mj-cs"/>
              </a:rPr>
              <a:t>CONCLUSIONES</a:t>
            </a:r>
            <a:endPar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endParaRPr>
          </a:p>
        </p:txBody>
      </p:sp>
      <p:sp>
        <p:nvSpPr>
          <p:cNvPr id="13" name="2 Marcador de contenido"/>
          <p:cNvSpPr txBox="1">
            <a:spLocks/>
          </p:cNvSpPr>
          <p:nvPr/>
        </p:nvSpPr>
        <p:spPr>
          <a:xfrm>
            <a:off x="857224" y="2428868"/>
            <a:ext cx="7358114" cy="3357586"/>
          </a:xfrm>
          <a:prstGeom prst="rect">
            <a:avLst/>
          </a:prstGeom>
        </p:spPr>
        <p:txBody>
          <a:bodyPr vert="horz" lIns="91440" tIns="45720" rIns="91440" bIns="45720" rtlCol="0">
            <a:noAutofit/>
          </a:bodyPr>
          <a:lstStyle/>
          <a:p>
            <a:pPr lvl="0">
              <a:buClr>
                <a:srgbClr val="EC700A"/>
              </a:buClr>
              <a:buFont typeface="Wingdings" pitchFamily="2" charset="2"/>
              <a:buChar char="q"/>
            </a:pPr>
            <a:r>
              <a:rPr lang="es-ES" i="1" dirty="0" smtClean="0">
                <a:effectLst>
                  <a:outerShdw blurRad="38100" dist="38100" dir="2700000" algn="tl">
                    <a:srgbClr val="000000">
                      <a:alpha val="43137"/>
                    </a:srgbClr>
                  </a:outerShdw>
                </a:effectLst>
                <a:latin typeface="Constantia" pitchFamily="18" charset="0"/>
              </a:rPr>
              <a:t>Se logró implementar un servicio estudiantil que permita al estudiante politécnico publicar anuncios clasificados.</a:t>
            </a:r>
          </a:p>
          <a:p>
            <a:pPr>
              <a:buClr>
                <a:srgbClr val="EC700A"/>
              </a:buClr>
              <a:buFont typeface="Wingdings" pitchFamily="2" charset="2"/>
              <a:buChar char="q"/>
            </a:pPr>
            <a:endParaRPr lang="es-ES"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i="1" dirty="0" smtClean="0">
                <a:effectLst>
                  <a:outerShdw blurRad="38100" dist="38100" dir="2700000" algn="tl">
                    <a:srgbClr val="000000">
                      <a:alpha val="43137"/>
                    </a:srgbClr>
                  </a:outerShdw>
                </a:effectLst>
                <a:latin typeface="Constantia" pitchFamily="18" charset="0"/>
              </a:rPr>
              <a:t>El API desarrollado puede ser replicable ya que puede reproducirse en otras Instituciones de la ESPOL.</a:t>
            </a:r>
          </a:p>
          <a:p>
            <a:pPr>
              <a:buClr>
                <a:srgbClr val="EC700A"/>
              </a:buClr>
              <a:buFont typeface="Wingdings" pitchFamily="2" charset="2"/>
              <a:buChar char="q"/>
            </a:pPr>
            <a:endParaRPr lang="es-ES"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i="1" dirty="0" smtClean="0">
                <a:effectLst>
                  <a:outerShdw blurRad="38100" dist="38100" dir="2700000" algn="tl">
                    <a:srgbClr val="000000">
                      <a:alpha val="43137"/>
                    </a:srgbClr>
                  </a:outerShdw>
                </a:effectLst>
                <a:latin typeface="Constantia" pitchFamily="18" charset="0"/>
              </a:rPr>
              <a:t>Se logró integrar el sistema con otras redes sociales como </a:t>
            </a:r>
            <a:r>
              <a:rPr lang="es-ES" i="1" dirty="0" err="1" smtClean="0">
                <a:effectLst>
                  <a:outerShdw blurRad="38100" dist="38100" dir="2700000" algn="tl">
                    <a:srgbClr val="000000">
                      <a:alpha val="43137"/>
                    </a:srgbClr>
                  </a:outerShdw>
                </a:effectLst>
                <a:latin typeface="Constantia" pitchFamily="18" charset="0"/>
              </a:rPr>
              <a:t>Twitter</a:t>
            </a:r>
            <a:r>
              <a:rPr lang="es-ES" i="1" dirty="0" smtClean="0">
                <a:effectLst>
                  <a:outerShdw blurRad="38100" dist="38100" dir="2700000" algn="tl">
                    <a:srgbClr val="000000">
                      <a:alpha val="43137"/>
                    </a:srgbClr>
                  </a:outerShdw>
                </a:effectLst>
                <a:latin typeface="Constantia" pitchFamily="18" charset="0"/>
              </a:rPr>
              <a:t> y </a:t>
            </a:r>
            <a:r>
              <a:rPr lang="es-ES" i="1" dirty="0" err="1" smtClean="0">
                <a:effectLst>
                  <a:outerShdw blurRad="38100" dist="38100" dir="2700000" algn="tl">
                    <a:srgbClr val="000000">
                      <a:alpha val="43137"/>
                    </a:srgbClr>
                  </a:outerShdw>
                </a:effectLst>
                <a:latin typeface="Constantia" pitchFamily="18" charset="0"/>
              </a:rPr>
              <a:t>Facebook</a:t>
            </a:r>
            <a:r>
              <a:rPr lang="es-ES" i="1" dirty="0" smtClean="0">
                <a:effectLst>
                  <a:outerShdw blurRad="38100" dist="38100" dir="2700000" algn="tl">
                    <a:srgbClr val="000000">
                      <a:alpha val="43137"/>
                    </a:srgbClr>
                  </a:outerShdw>
                </a:effectLst>
                <a:latin typeface="Constantia" pitchFamily="18" charset="0"/>
              </a:rPr>
              <a:t>.</a:t>
            </a:r>
          </a:p>
          <a:p>
            <a:pPr>
              <a:buClr>
                <a:srgbClr val="EC700A"/>
              </a:buClr>
              <a:buFont typeface="Wingdings" pitchFamily="2" charset="2"/>
              <a:buChar char="q"/>
            </a:pPr>
            <a:endParaRPr lang="es-ES"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i="1" dirty="0" smtClean="0">
                <a:effectLst>
                  <a:outerShdw blurRad="38100" dist="38100" dir="2700000" algn="tl">
                    <a:srgbClr val="000000">
                      <a:alpha val="43137"/>
                    </a:srgbClr>
                  </a:outerShdw>
                </a:effectLst>
                <a:latin typeface="Constantia" pitchFamily="18" charset="0"/>
              </a:rPr>
              <a:t>Se realizaron pruebas de funcionamiento con los usuarios, y en términos generales se obtuvo una buena aceptación del Sistema.</a:t>
            </a:r>
            <a:endParaRPr lang="es-ES" i="1" dirty="0">
              <a:effectLst>
                <a:outerShdw blurRad="38100" dist="38100" dir="2700000" algn="tl">
                  <a:srgbClr val="000000">
                    <a:alpha val="43137"/>
                  </a:srgbClr>
                </a:outerShdw>
              </a:effectLst>
              <a:latin typeface="Constanti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cxnSp>
        <p:nvCxnSpPr>
          <p:cNvPr id="11" name="10 Conector recto"/>
          <p:cNvCxnSpPr/>
          <p:nvPr/>
        </p:nvCxnSpPr>
        <p:spPr>
          <a:xfrm>
            <a:off x="1500166" y="1785926"/>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 Título"/>
          <p:cNvSpPr txBox="1">
            <a:spLocks/>
          </p:cNvSpPr>
          <p:nvPr/>
        </p:nvSpPr>
        <p:spPr>
          <a:xfrm>
            <a:off x="1714480" y="1142984"/>
            <a:ext cx="5357850" cy="7858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b="0" i="0" u="none" strike="noStrike" kern="1200" cap="none" spc="0" normalizeH="0" baseline="0" noProof="0" dirty="0" smtClean="0">
                <a:ln>
                  <a:noFill/>
                </a:ln>
                <a:solidFill>
                  <a:schemeClr val="tx1"/>
                </a:solidFill>
                <a:effectLst/>
                <a:uLnTx/>
                <a:uFillTx/>
                <a:latin typeface="Constantia" pitchFamily="18" charset="0"/>
                <a:ea typeface="+mj-ea"/>
                <a:cs typeface="+mj-cs"/>
              </a:rPr>
              <a:t>RECOMENDACIONES</a:t>
            </a:r>
          </a:p>
        </p:txBody>
      </p:sp>
      <p:sp>
        <p:nvSpPr>
          <p:cNvPr id="13" name="2 Marcador de contenido"/>
          <p:cNvSpPr txBox="1">
            <a:spLocks/>
          </p:cNvSpPr>
          <p:nvPr/>
        </p:nvSpPr>
        <p:spPr>
          <a:xfrm>
            <a:off x="714348" y="2143116"/>
            <a:ext cx="7358114" cy="4500594"/>
          </a:xfrm>
          <a:prstGeom prst="rect">
            <a:avLst/>
          </a:prstGeom>
        </p:spPr>
        <p:txBody>
          <a:bodyPr vert="horz" lIns="91440" tIns="45720" rIns="91440" bIns="45720" rtlCol="0">
            <a:noAutofit/>
          </a:bodyPr>
          <a:lstStyle/>
          <a:p>
            <a:pPr lvl="0">
              <a:buClr>
                <a:srgbClr val="EC700A"/>
              </a:buClr>
              <a:buFont typeface="Wingdings" pitchFamily="2" charset="2"/>
              <a:buChar char="q"/>
            </a:pPr>
            <a:r>
              <a:rPr lang="es-ES" sz="1600" i="1" dirty="0" smtClean="0">
                <a:effectLst>
                  <a:outerShdw blurRad="38100" dist="38100" dir="2700000" algn="tl">
                    <a:srgbClr val="000000">
                      <a:alpha val="43137"/>
                    </a:srgbClr>
                  </a:outerShdw>
                </a:effectLst>
                <a:latin typeface="Constantia" pitchFamily="18" charset="0"/>
              </a:rPr>
              <a:t>Se recomienda realizar un seguimiento exhaustivo para mejorar el posicionamiento del sitio web de Clasificados ESPOL, por medio de herramientas SEO.</a:t>
            </a:r>
          </a:p>
          <a:p>
            <a:pPr>
              <a:buClr>
                <a:srgbClr val="EC700A"/>
              </a:buClr>
              <a:buFont typeface="Wingdings" pitchFamily="2" charset="2"/>
              <a:buChar char="q"/>
            </a:pPr>
            <a:endParaRPr lang="es-ES" sz="1600"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sz="1600" i="1" dirty="0" smtClean="0">
                <a:effectLst>
                  <a:outerShdw blurRad="38100" dist="38100" dir="2700000" algn="tl">
                    <a:srgbClr val="000000">
                      <a:alpha val="43137"/>
                    </a:srgbClr>
                  </a:outerShdw>
                </a:effectLst>
                <a:latin typeface="Constantia" pitchFamily="18" charset="0"/>
              </a:rPr>
              <a:t>Para el uso del API en sitios web se recomienda leer la sección 3.2.3 Integración del API con sitios web.</a:t>
            </a:r>
          </a:p>
          <a:p>
            <a:pPr>
              <a:buClr>
                <a:srgbClr val="EC700A"/>
              </a:buClr>
              <a:buFont typeface="Wingdings" pitchFamily="2" charset="2"/>
              <a:buChar char="q"/>
            </a:pPr>
            <a:endParaRPr lang="es-ES" sz="1600"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sz="1600" i="1" dirty="0" smtClean="0">
                <a:effectLst>
                  <a:outerShdw blurRad="38100" dist="38100" dir="2700000" algn="tl">
                    <a:srgbClr val="000000">
                      <a:alpha val="43137"/>
                    </a:srgbClr>
                  </a:outerShdw>
                </a:effectLst>
                <a:latin typeface="Constantia" pitchFamily="18" charset="0"/>
              </a:rPr>
              <a:t>El usuario deberá estar familiarizado con el uso de aplicaciones Web 2.0 para su mejor desenvolvimiento. </a:t>
            </a:r>
          </a:p>
          <a:p>
            <a:pPr>
              <a:buClr>
                <a:srgbClr val="EC700A"/>
              </a:buClr>
              <a:buFont typeface="Wingdings" pitchFamily="2" charset="2"/>
              <a:buChar char="q"/>
            </a:pPr>
            <a:endParaRPr lang="es-ES" sz="1600"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sz="1600" i="1" dirty="0" smtClean="0">
                <a:effectLst>
                  <a:outerShdw blurRad="38100" dist="38100" dir="2700000" algn="tl">
                    <a:srgbClr val="000000">
                      <a:alpha val="43137"/>
                    </a:srgbClr>
                  </a:outerShdw>
                </a:effectLst>
                <a:latin typeface="Constantia" pitchFamily="18" charset="0"/>
              </a:rPr>
              <a:t>En un futuro poder crear una clase </a:t>
            </a:r>
            <a:r>
              <a:rPr lang="es-ES" sz="1600" i="1" dirty="0" err="1" smtClean="0">
                <a:effectLst>
                  <a:outerShdw blurRad="38100" dist="38100" dir="2700000" algn="tl">
                    <a:srgbClr val="000000">
                      <a:alpha val="43137"/>
                    </a:srgbClr>
                  </a:outerShdw>
                </a:effectLst>
                <a:latin typeface="Constantia" pitchFamily="18" charset="0"/>
              </a:rPr>
              <a:t>php</a:t>
            </a:r>
            <a:r>
              <a:rPr lang="es-ES" sz="1600" i="1" dirty="0" smtClean="0">
                <a:effectLst>
                  <a:outerShdw blurRad="38100" dist="38100" dir="2700000" algn="tl">
                    <a:srgbClr val="000000">
                      <a:alpha val="43137"/>
                    </a:srgbClr>
                  </a:outerShdw>
                </a:effectLst>
                <a:latin typeface="Constantia" pitchFamily="18" charset="0"/>
              </a:rPr>
              <a:t> que permita manejar el formato </a:t>
            </a:r>
            <a:r>
              <a:rPr lang="es-ES" sz="1600" i="1" dirty="0" err="1" smtClean="0">
                <a:effectLst>
                  <a:outerShdw blurRad="38100" dist="38100" dir="2700000" algn="tl">
                    <a:srgbClr val="000000">
                      <a:alpha val="43137"/>
                    </a:srgbClr>
                  </a:outerShdw>
                </a:effectLst>
                <a:latin typeface="Constantia" pitchFamily="18" charset="0"/>
              </a:rPr>
              <a:t>Json</a:t>
            </a:r>
            <a:r>
              <a:rPr lang="es-ES" sz="1600" i="1" dirty="0" smtClean="0">
                <a:effectLst>
                  <a:outerShdw blurRad="38100" dist="38100" dir="2700000" algn="tl">
                    <a:srgbClr val="000000">
                      <a:alpha val="43137"/>
                    </a:srgbClr>
                  </a:outerShdw>
                </a:effectLst>
                <a:latin typeface="Constantia" pitchFamily="18" charset="0"/>
              </a:rPr>
              <a:t>, el cual </a:t>
            </a:r>
            <a:r>
              <a:rPr lang="es-ES" sz="1600" i="1" dirty="0" smtClean="0">
                <a:effectLst>
                  <a:outerShdw blurRad="38100" dist="38100" dir="2700000" algn="tl">
                    <a:srgbClr val="000000">
                      <a:alpha val="43137"/>
                    </a:srgbClr>
                  </a:outerShdw>
                </a:effectLst>
                <a:latin typeface="Constantia" pitchFamily="18" charset="0"/>
              </a:rPr>
              <a:t>también es usado para el manejo de </a:t>
            </a:r>
            <a:r>
              <a:rPr lang="es-ES" sz="1600" i="1" dirty="0" smtClean="0">
                <a:effectLst>
                  <a:outerShdw blurRad="38100" dist="38100" dir="2700000" algn="tl">
                    <a:srgbClr val="000000">
                      <a:alpha val="43137"/>
                    </a:srgbClr>
                  </a:outerShdw>
                </a:effectLst>
                <a:latin typeface="Constantia" pitchFamily="18" charset="0"/>
              </a:rPr>
              <a:t>información</a:t>
            </a:r>
            <a:r>
              <a:rPr lang="es-ES" sz="1600" i="1" dirty="0" smtClean="0">
                <a:effectLst>
                  <a:outerShdw blurRad="38100" dist="38100" dir="2700000" algn="tl">
                    <a:srgbClr val="000000">
                      <a:alpha val="43137"/>
                    </a:srgbClr>
                  </a:outerShdw>
                </a:effectLst>
                <a:latin typeface="Constantia" pitchFamily="18" charset="0"/>
              </a:rPr>
              <a:t>.</a:t>
            </a:r>
          </a:p>
          <a:p>
            <a:pPr>
              <a:buClr>
                <a:srgbClr val="EC700A"/>
              </a:buClr>
            </a:pPr>
            <a:endParaRPr lang="es-ES" sz="1600" i="1" dirty="0" smtClean="0">
              <a:effectLst>
                <a:outerShdw blurRad="38100" dist="38100" dir="2700000" algn="tl">
                  <a:srgbClr val="000000">
                    <a:alpha val="43137"/>
                  </a:srgbClr>
                </a:outerShdw>
              </a:effectLst>
              <a:latin typeface="Constantia" pitchFamily="18" charset="0"/>
            </a:endParaRPr>
          </a:p>
          <a:p>
            <a:pPr lvl="0">
              <a:buClr>
                <a:srgbClr val="EC700A"/>
              </a:buClr>
              <a:buFont typeface="Wingdings" pitchFamily="2" charset="2"/>
              <a:buChar char="q"/>
            </a:pPr>
            <a:r>
              <a:rPr lang="es-ES" sz="1600" i="1" dirty="0" smtClean="0">
                <a:effectLst>
                  <a:outerShdw blurRad="38100" dist="38100" dir="2700000" algn="tl">
                    <a:srgbClr val="000000">
                      <a:alpha val="43137"/>
                    </a:srgbClr>
                  </a:outerShdw>
                </a:effectLst>
                <a:latin typeface="Constantia" pitchFamily="18" charset="0"/>
              </a:rPr>
              <a:t>Ofrecer el formato de RSS para que los usuarios puedan subscribirse al canal y recibir los anuncios usando un lector de RSS.</a:t>
            </a:r>
            <a:endParaRPr lang="es-ES" sz="1600" i="1" dirty="0">
              <a:effectLst>
                <a:outerShdw blurRad="38100" dist="38100" dir="2700000" algn="tl">
                  <a:srgbClr val="000000">
                    <a:alpha val="43137"/>
                  </a:srgbClr>
                </a:outerShdw>
              </a:effectLst>
              <a:latin typeface="Constanti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Documents and Settings\Yessy\Escritorio\Diapositivas\imágenes\images (2).jpg"/>
          <p:cNvPicPr>
            <a:picLocks noChangeAspect="1" noChangeArrowheads="1"/>
          </p:cNvPicPr>
          <p:nvPr/>
        </p:nvPicPr>
        <p:blipFill>
          <a:blip r:embed="rId2"/>
          <a:srcRect/>
          <a:stretch>
            <a:fillRect/>
          </a:stretch>
        </p:blipFill>
        <p:spPr bwMode="auto">
          <a:xfrm>
            <a:off x="500034" y="357166"/>
            <a:ext cx="8001056" cy="62541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1"/>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Constantia" pitchFamily="18" charset="0"/>
                    <a:cs typeface="Arial" pitchFamily="34" charset="0"/>
                  </a:rPr>
                  <a:t>Clasificados ESPOL</a:t>
                </a:r>
                <a:endParaRPr lang="es-ES" sz="2800" b="1" dirty="0">
                  <a:solidFill>
                    <a:schemeClr val="accent6">
                      <a:lumMod val="75000"/>
                    </a:schemeClr>
                  </a:solidFill>
                  <a:latin typeface="Constantia" pitchFamily="18"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onstantia" pitchFamily="18" charset="0"/>
              </a:endParaRPr>
            </a:p>
          </p:txBody>
        </p:sp>
      </p:grpSp>
      <p:sp>
        <p:nvSpPr>
          <p:cNvPr id="13" name="12 Rectángulo"/>
          <p:cNvSpPr/>
          <p:nvPr/>
        </p:nvSpPr>
        <p:spPr>
          <a:xfrm>
            <a:off x="3286116" y="2000240"/>
            <a:ext cx="3071834" cy="584775"/>
          </a:xfrm>
          <a:prstGeom prst="rect">
            <a:avLst/>
          </a:prstGeom>
        </p:spPr>
        <p:txBody>
          <a:bodyPr wrap="square">
            <a:spAutoFit/>
          </a:bodyPr>
          <a:lstStyle/>
          <a:p>
            <a:pPr algn="just">
              <a:buClr>
                <a:srgbClr val="EC700A"/>
              </a:buClr>
            </a:pPr>
            <a:r>
              <a:rPr lang="es-ES" sz="3200" u="sng" dirty="0" smtClean="0">
                <a:effectLst>
                  <a:outerShdw blurRad="38100" dist="38100" dir="2700000" algn="tl">
                    <a:srgbClr val="000000">
                      <a:alpha val="43137"/>
                    </a:srgbClr>
                  </a:outerShdw>
                </a:effectLst>
                <a:latin typeface="Constantia" pitchFamily="18" charset="0"/>
                <a:cs typeface="Arial" pitchFamily="34" charset="0"/>
              </a:rPr>
              <a:t>PREGUNTAS</a:t>
            </a:r>
          </a:p>
        </p:txBody>
      </p:sp>
      <p:pic>
        <p:nvPicPr>
          <p:cNvPr id="40966" name="Picture 6" descr="C:\Documents and Settings\Yessy\Escritorio\Diapositivas\imágenes\Preguntas (3).jpg"/>
          <p:cNvPicPr>
            <a:picLocks noChangeAspect="1" noChangeArrowheads="1"/>
          </p:cNvPicPr>
          <p:nvPr/>
        </p:nvPicPr>
        <p:blipFill>
          <a:blip r:embed="rId3"/>
          <a:srcRect/>
          <a:stretch>
            <a:fillRect/>
          </a:stretch>
        </p:blipFill>
        <p:spPr bwMode="auto">
          <a:xfrm>
            <a:off x="2761010" y="2867212"/>
            <a:ext cx="3025436" cy="23477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o"/>
          <p:cNvGrpSpPr/>
          <p:nvPr/>
        </p:nvGrpSpPr>
        <p:grpSpPr>
          <a:xfrm>
            <a:off x="0" y="0"/>
            <a:ext cx="9144000" cy="6857999"/>
            <a:chOff x="0" y="0"/>
            <a:chExt cx="9144000" cy="6857999"/>
          </a:xfrm>
        </p:grpSpPr>
        <p:grpSp>
          <p:nvGrpSpPr>
            <p:cNvPr id="18" name="17 Grupo"/>
            <p:cNvGrpSpPr/>
            <p:nvPr/>
          </p:nvGrpSpPr>
          <p:grpSpPr>
            <a:xfrm>
              <a:off x="0" y="0"/>
              <a:ext cx="9144000" cy="6857999"/>
              <a:chOff x="0" y="0"/>
              <a:chExt cx="9144000" cy="6857999"/>
            </a:xfrm>
          </p:grpSpPr>
          <p:pic>
            <p:nvPicPr>
              <p:cNvPr id="21"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22" name="21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19" name="18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19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7" name="1 Título"/>
          <p:cNvSpPr>
            <a:spLocks noGrp="1"/>
          </p:cNvSpPr>
          <p:nvPr>
            <p:ph type="title"/>
          </p:nvPr>
        </p:nvSpPr>
        <p:spPr>
          <a:xfrm>
            <a:off x="2571736" y="928670"/>
            <a:ext cx="3929090" cy="785818"/>
          </a:xfrm>
        </p:spPr>
        <p:txBody>
          <a:bodyPr/>
          <a:lstStyle/>
          <a:p>
            <a:pPr algn="ctr"/>
            <a:r>
              <a:rPr lang="es-EC" dirty="0" smtClean="0">
                <a:latin typeface="Constantia" pitchFamily="18" charset="0"/>
              </a:rPr>
              <a:t>AGENDA</a:t>
            </a:r>
          </a:p>
        </p:txBody>
      </p:sp>
      <p:sp>
        <p:nvSpPr>
          <p:cNvPr id="8" name="2 Marcador de contenido"/>
          <p:cNvSpPr>
            <a:spLocks noGrp="1"/>
          </p:cNvSpPr>
          <p:nvPr>
            <p:ph idx="1"/>
          </p:nvPr>
        </p:nvSpPr>
        <p:spPr>
          <a:xfrm>
            <a:off x="857282" y="1785926"/>
            <a:ext cx="8358188" cy="4857784"/>
          </a:xfrm>
        </p:spPr>
        <p:txBody>
          <a:bodyPr>
            <a:normAutofit fontScale="62500" lnSpcReduction="20000"/>
          </a:bodyPr>
          <a:lstStyle/>
          <a:p>
            <a:pPr>
              <a:buClr>
                <a:srgbClr val="EC700A"/>
              </a:buClr>
              <a:buFont typeface="Wingdings" pitchFamily="2" charset="2"/>
              <a:buChar char="q"/>
            </a:pPr>
            <a:r>
              <a:rPr lang="es-EC" dirty="0" smtClean="0">
                <a:latin typeface="Constantia" pitchFamily="18" charset="0"/>
              </a:rPr>
              <a:t>Antecedentes.</a:t>
            </a:r>
          </a:p>
          <a:p>
            <a:pPr>
              <a:buClr>
                <a:srgbClr val="EC700A"/>
              </a:buClr>
              <a:buFont typeface="Wingdings" pitchFamily="2" charset="2"/>
              <a:buChar char="q"/>
            </a:pPr>
            <a:r>
              <a:rPr lang="es-EC" dirty="0" smtClean="0">
                <a:latin typeface="Constantia" pitchFamily="18" charset="0"/>
              </a:rPr>
              <a:t>Descripción del problema.</a:t>
            </a:r>
          </a:p>
          <a:p>
            <a:pPr>
              <a:buClr>
                <a:srgbClr val="EC700A"/>
              </a:buClr>
              <a:buFont typeface="Wingdings" pitchFamily="2" charset="2"/>
              <a:buChar char="q"/>
            </a:pPr>
            <a:r>
              <a:rPr lang="es-EC" dirty="0" smtClean="0">
                <a:latin typeface="Constantia" pitchFamily="18" charset="0"/>
              </a:rPr>
              <a:t>Solución del problema.</a:t>
            </a:r>
          </a:p>
          <a:p>
            <a:pPr>
              <a:buClr>
                <a:srgbClr val="EC700A"/>
              </a:buClr>
              <a:buFont typeface="Wingdings" pitchFamily="2" charset="2"/>
              <a:buChar char="q"/>
            </a:pPr>
            <a:r>
              <a:rPr lang="es-EC" dirty="0" smtClean="0">
                <a:latin typeface="Constantia" pitchFamily="18" charset="0"/>
              </a:rPr>
              <a:t>Beneficios de la solución a los problemas.</a:t>
            </a:r>
          </a:p>
          <a:p>
            <a:pPr>
              <a:buClr>
                <a:srgbClr val="EC700A"/>
              </a:buClr>
              <a:buFont typeface="Wingdings" pitchFamily="2" charset="2"/>
              <a:buChar char="q"/>
            </a:pPr>
            <a:r>
              <a:rPr lang="es-EC" dirty="0" smtClean="0">
                <a:latin typeface="Constantia" pitchFamily="18" charset="0"/>
              </a:rPr>
              <a:t>Beneficios para los usuarios.</a:t>
            </a:r>
          </a:p>
          <a:p>
            <a:pPr>
              <a:buClr>
                <a:srgbClr val="EC700A"/>
              </a:buClr>
              <a:buFont typeface="Wingdings" pitchFamily="2" charset="2"/>
              <a:buChar char="q"/>
            </a:pPr>
            <a:r>
              <a:rPr lang="es-EC" dirty="0" smtClean="0">
                <a:latin typeface="Constantia" pitchFamily="18" charset="0"/>
              </a:rPr>
              <a:t>Objetivos.</a:t>
            </a:r>
          </a:p>
          <a:p>
            <a:pPr>
              <a:buClr>
                <a:srgbClr val="EC700A"/>
              </a:buClr>
              <a:buFont typeface="Wingdings" pitchFamily="2" charset="2"/>
              <a:buChar char="q"/>
            </a:pPr>
            <a:r>
              <a:rPr lang="es-EC" dirty="0" smtClean="0">
                <a:latin typeface="Constantia" pitchFamily="18" charset="0"/>
              </a:rPr>
              <a:t>Tecnologías de la Web 2.0 utilizadas en el desarrollo de nuestra solución.</a:t>
            </a:r>
          </a:p>
          <a:p>
            <a:pPr>
              <a:buClr>
                <a:srgbClr val="EC700A"/>
              </a:buClr>
              <a:buFont typeface="Wingdings" pitchFamily="2" charset="2"/>
              <a:buChar char="q"/>
            </a:pPr>
            <a:r>
              <a:rPr lang="es-EC" dirty="0" smtClean="0">
                <a:latin typeface="Constantia" pitchFamily="18" charset="0"/>
              </a:rPr>
              <a:t>Plataforma </a:t>
            </a:r>
            <a:r>
              <a:rPr lang="es-EC" dirty="0" smtClean="0">
                <a:latin typeface="Constantia" pitchFamily="18" charset="0"/>
              </a:rPr>
              <a:t>de prueba.</a:t>
            </a:r>
            <a:endParaRPr lang="es-EC" dirty="0" smtClean="0">
              <a:latin typeface="Constantia" pitchFamily="18" charset="0"/>
            </a:endParaRPr>
          </a:p>
          <a:p>
            <a:pPr>
              <a:buClr>
                <a:srgbClr val="EC700A"/>
              </a:buClr>
              <a:buFont typeface="Wingdings" pitchFamily="2" charset="2"/>
              <a:buChar char="q"/>
            </a:pPr>
            <a:r>
              <a:rPr lang="es-EC" dirty="0" smtClean="0">
                <a:latin typeface="Constantia" pitchFamily="18" charset="0"/>
              </a:rPr>
              <a:t>Sitio Web.</a:t>
            </a:r>
          </a:p>
          <a:p>
            <a:pPr>
              <a:buClr>
                <a:srgbClr val="EC700A"/>
              </a:buClr>
              <a:buFont typeface="Wingdings" pitchFamily="2" charset="2"/>
              <a:buChar char="q"/>
            </a:pPr>
            <a:r>
              <a:rPr lang="es-EC" dirty="0" smtClean="0">
                <a:latin typeface="Constantia" pitchFamily="18" charset="0"/>
              </a:rPr>
              <a:t>Funcionalidad del sitio web.</a:t>
            </a:r>
          </a:p>
          <a:p>
            <a:pPr>
              <a:buClr>
                <a:srgbClr val="EC700A"/>
              </a:buClr>
              <a:buFont typeface="Wingdings" pitchFamily="2" charset="2"/>
              <a:buChar char="q"/>
            </a:pPr>
            <a:r>
              <a:rPr lang="es-EC" dirty="0" smtClean="0">
                <a:latin typeface="Constantia" pitchFamily="18" charset="0"/>
              </a:rPr>
              <a:t>Integración del API con la Web.</a:t>
            </a:r>
          </a:p>
          <a:p>
            <a:pPr>
              <a:buClr>
                <a:srgbClr val="EC700A"/>
              </a:buClr>
              <a:buFont typeface="Wingdings" pitchFamily="2" charset="2"/>
              <a:buChar char="q"/>
            </a:pPr>
            <a:r>
              <a:rPr lang="es-EC" dirty="0" smtClean="0">
                <a:latin typeface="Constantia" pitchFamily="18" charset="0"/>
              </a:rPr>
              <a:t>Demostración del Proyecto.</a:t>
            </a:r>
          </a:p>
          <a:p>
            <a:pPr>
              <a:buClr>
                <a:srgbClr val="EC700A"/>
              </a:buClr>
              <a:buFont typeface="Wingdings" pitchFamily="2" charset="2"/>
              <a:buChar char="q"/>
            </a:pPr>
            <a:r>
              <a:rPr lang="es-EC" dirty="0" smtClean="0">
                <a:latin typeface="Constantia" pitchFamily="18" charset="0"/>
              </a:rPr>
              <a:t>Conclusiones.</a:t>
            </a:r>
            <a:endParaRPr lang="es-EC" sz="1000" dirty="0" smtClean="0">
              <a:latin typeface="Constantia" pitchFamily="18" charset="0"/>
            </a:endParaRPr>
          </a:p>
          <a:p>
            <a:pPr>
              <a:buClr>
                <a:srgbClr val="EC700A"/>
              </a:buClr>
              <a:buFont typeface="Wingdings" pitchFamily="2" charset="2"/>
              <a:buChar char="q"/>
            </a:pPr>
            <a:r>
              <a:rPr lang="es-EC" dirty="0" smtClean="0">
                <a:latin typeface="Constantia" pitchFamily="18" charset="0"/>
              </a:rPr>
              <a:t>Recomendaciones.</a:t>
            </a:r>
          </a:p>
          <a:p>
            <a:pPr>
              <a:buClr>
                <a:srgbClr val="EC700A"/>
              </a:buClr>
              <a:buFont typeface="Wingdings" pitchFamily="2" charset="2"/>
              <a:buChar char="q"/>
            </a:pPr>
            <a:r>
              <a:rPr lang="es-EC" dirty="0" smtClean="0">
                <a:latin typeface="Constantia" pitchFamily="18" charset="0"/>
              </a:rPr>
              <a:t>Preguntas.</a:t>
            </a:r>
            <a:endParaRPr lang="es-EC" dirty="0" smtClean="0">
              <a:latin typeface="Constantia" pitchFamily="18" charset="0"/>
            </a:endParaRPr>
          </a:p>
          <a:p>
            <a:pPr>
              <a:buFont typeface="Wingdings 2" pitchFamily="18" charset="2"/>
              <a:buNone/>
            </a:pPr>
            <a:endParaRPr lang="es-EC" sz="3900" dirty="0" smtClean="0">
              <a:latin typeface="Constantia" pitchFamily="18" charset="0"/>
              <a:cs typeface="Arial" charset="0"/>
            </a:endParaRPr>
          </a:p>
          <a:p>
            <a:endParaRPr lang="es-EC" dirty="0" smtClean="0">
              <a:latin typeface="Constantia" pitchFamily="18" charset="0"/>
              <a:cs typeface="Arial" charset="0"/>
            </a:endParaRPr>
          </a:p>
          <a:p>
            <a:pPr>
              <a:buFont typeface="Wingdings 2" pitchFamily="18" charset="2"/>
              <a:buNone/>
            </a:pPr>
            <a:endParaRPr lang="es-EC" dirty="0" smtClean="0">
              <a:latin typeface="Constantia" pitchFamily="18" charset="0"/>
              <a:cs typeface="Arial" charset="0"/>
            </a:endParaRPr>
          </a:p>
          <a:p>
            <a:pPr>
              <a:buFont typeface="Wingdings 2" pitchFamily="18" charset="2"/>
              <a:buNone/>
            </a:pPr>
            <a:endParaRPr lang="es-EC" dirty="0" smtClean="0">
              <a:latin typeface="Constantia" pitchFamily="18" charset="0"/>
              <a:cs typeface="Arial" charset="0"/>
            </a:endParaRPr>
          </a:p>
          <a:p>
            <a:endParaRPr lang="es-EC" dirty="0" smtClean="0">
              <a:latin typeface="Constantia" pitchFamily="18" charset="0"/>
              <a:cs typeface="Arial" charset="0"/>
            </a:endParaRPr>
          </a:p>
        </p:txBody>
      </p:sp>
      <p:cxnSp>
        <p:nvCxnSpPr>
          <p:cNvPr id="23" name="22 Conector recto"/>
          <p:cNvCxnSpPr/>
          <p:nvPr/>
        </p:nvCxnSpPr>
        <p:spPr>
          <a:xfrm>
            <a:off x="1500166" y="1641462"/>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18 Grupo"/>
          <p:cNvGrpSpPr/>
          <p:nvPr/>
        </p:nvGrpSpPr>
        <p:grpSpPr>
          <a:xfrm>
            <a:off x="0" y="0"/>
            <a:ext cx="9144000" cy="6857999"/>
            <a:chOff x="0" y="0"/>
            <a:chExt cx="9144000" cy="6857999"/>
          </a:xfrm>
        </p:grpSpPr>
        <p:grpSp>
          <p:nvGrpSpPr>
            <p:cNvPr id="18" name="17 Grupo"/>
            <p:cNvGrpSpPr/>
            <p:nvPr/>
          </p:nvGrpSpPr>
          <p:grpSpPr>
            <a:xfrm>
              <a:off x="0" y="0"/>
              <a:ext cx="9144000" cy="6857999"/>
              <a:chOff x="0" y="0"/>
              <a:chExt cx="9144000" cy="6857999"/>
            </a:xfrm>
          </p:grpSpPr>
          <p:pic>
            <p:nvPicPr>
              <p:cNvPr id="4"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7" name="6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7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5" name="1 Título"/>
          <p:cNvSpPr txBox="1">
            <a:spLocks/>
          </p:cNvSpPr>
          <p:nvPr/>
        </p:nvSpPr>
        <p:spPr>
          <a:xfrm>
            <a:off x="2500298" y="1285860"/>
            <a:ext cx="3929090" cy="785818"/>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rPr>
              <a:t>ANTECEDENTES</a:t>
            </a:r>
          </a:p>
        </p:txBody>
      </p:sp>
      <p:sp>
        <p:nvSpPr>
          <p:cNvPr id="20" name="19 Rectángulo"/>
          <p:cNvSpPr/>
          <p:nvPr/>
        </p:nvSpPr>
        <p:spPr>
          <a:xfrm>
            <a:off x="1428728" y="2357430"/>
            <a:ext cx="6072230" cy="3046988"/>
          </a:xfrm>
          <a:prstGeom prst="rect">
            <a:avLst/>
          </a:prstGeom>
        </p:spPr>
        <p:txBody>
          <a:bodyPr wrap="square">
            <a:spAutoFit/>
          </a:bodyPr>
          <a:lstStyle/>
          <a:p>
            <a:pPr algn="just"/>
            <a:r>
              <a:rPr lang="es-ES" sz="2400" dirty="0" smtClean="0">
                <a:latin typeface="Constantia" pitchFamily="18" charset="0"/>
                <a:cs typeface="Arial" pitchFamily="34" charset="0"/>
              </a:rPr>
              <a:t>Actualmente en la Escuela Superior Politécnica del Litoral (ESPOL) se realizan un sin numero de publicaciones de índole académico que están solo dirigidas para estudiantes que se encuentren justo frente a una cartelera, paradero de carros, entre otros, que se podrían extender a una mayor cantidad de usuarios en tiempo real.</a:t>
            </a:r>
          </a:p>
        </p:txBody>
      </p:sp>
      <p:cxnSp>
        <p:nvCxnSpPr>
          <p:cNvPr id="22" name="21 Conector recto"/>
          <p:cNvCxnSpPr/>
          <p:nvPr/>
        </p:nvCxnSpPr>
        <p:spPr>
          <a:xfrm>
            <a:off x="1500166" y="2000240"/>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9"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10" name="9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7" name="6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7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1" name="1 Título"/>
          <p:cNvSpPr txBox="1">
            <a:spLocks/>
          </p:cNvSpPr>
          <p:nvPr/>
        </p:nvSpPr>
        <p:spPr>
          <a:xfrm>
            <a:off x="1714480" y="1142984"/>
            <a:ext cx="5357850" cy="785818"/>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rPr>
              <a:t>DESCRIPCIÓN DEL PROBLEMA</a:t>
            </a:r>
          </a:p>
        </p:txBody>
      </p:sp>
      <p:cxnSp>
        <p:nvCxnSpPr>
          <p:cNvPr id="12" name="11 Conector recto"/>
          <p:cNvCxnSpPr/>
          <p:nvPr/>
        </p:nvCxnSpPr>
        <p:spPr>
          <a:xfrm>
            <a:off x="1500166" y="1785926"/>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357290" y="2071678"/>
            <a:ext cx="6072230" cy="1631216"/>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rPr>
              <a:t> Con mucha  frecuencia se observa en los estudiantes politécnicos la necesidad de publicar anuncios clasificados de manera fácil, ágil, segura y que se difunda por toda la comunidad politécnica sin ser violentada o ignorada.</a:t>
            </a:r>
            <a:endParaRPr lang="es-ES" sz="2000" dirty="0">
              <a:latin typeface="Constantia" pitchFamily="18" charset="0"/>
            </a:endParaRPr>
          </a:p>
        </p:txBody>
      </p:sp>
      <p:sp>
        <p:nvSpPr>
          <p:cNvPr id="14" name="13 Rectángulo"/>
          <p:cNvSpPr/>
          <p:nvPr/>
        </p:nvSpPr>
        <p:spPr>
          <a:xfrm>
            <a:off x="1357290" y="4143380"/>
            <a:ext cx="6143668" cy="1631216"/>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rPr>
              <a:t> A continuación definimos factores que consideramos importantes y que influyen al momento  de publicar un anuncio clasificado, tanto para el estudiante politécnico que publica como para el estudiante que lee el anuncio clasificado:</a:t>
            </a:r>
            <a:endParaRPr lang="es-ES" sz="2000" dirty="0">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0" name="9 Rectángulo"/>
          <p:cNvSpPr/>
          <p:nvPr/>
        </p:nvSpPr>
        <p:spPr>
          <a:xfrm>
            <a:off x="714348" y="1285860"/>
            <a:ext cx="5214974" cy="461665"/>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cs typeface="Arial" pitchFamily="34" charset="0"/>
              </a:rPr>
              <a:t> Dependencia de terceras personas.</a:t>
            </a:r>
          </a:p>
        </p:txBody>
      </p:sp>
      <p:pic>
        <p:nvPicPr>
          <p:cNvPr id="4099" name="Picture 3"/>
          <p:cNvPicPr>
            <a:picLocks noChangeAspect="1" noChangeArrowheads="1"/>
          </p:cNvPicPr>
          <p:nvPr/>
        </p:nvPicPr>
        <p:blipFill>
          <a:blip r:embed="rId3"/>
          <a:srcRect/>
          <a:stretch>
            <a:fillRect/>
          </a:stretch>
        </p:blipFill>
        <p:spPr bwMode="auto">
          <a:xfrm>
            <a:off x="1142976" y="1785926"/>
            <a:ext cx="1581150" cy="1428760"/>
          </a:xfrm>
          <a:prstGeom prst="rect">
            <a:avLst/>
          </a:prstGeom>
          <a:noFill/>
          <a:ln w="9525">
            <a:noFill/>
            <a:miter lim="800000"/>
            <a:headEnd/>
            <a:tailEnd/>
          </a:ln>
          <a:effectLst/>
        </p:spPr>
      </p:pic>
      <p:sp>
        <p:nvSpPr>
          <p:cNvPr id="13" name="12 Rectángulo"/>
          <p:cNvSpPr/>
          <p:nvPr/>
        </p:nvSpPr>
        <p:spPr>
          <a:xfrm>
            <a:off x="3428992" y="1955061"/>
            <a:ext cx="2428892" cy="461665"/>
          </a:xfrm>
          <a:prstGeom prst="rect">
            <a:avLst/>
          </a:prstGeom>
        </p:spPr>
        <p:txBody>
          <a:bodyPr wrap="square">
            <a:spAutoFit/>
          </a:bodyPr>
          <a:lstStyle/>
          <a:p>
            <a:pPr lvl="0" algn="just">
              <a:buClr>
                <a:srgbClr val="EC700A"/>
              </a:buClr>
              <a:buFont typeface="Wingdings" pitchFamily="2" charset="2"/>
              <a:buChar char="q"/>
            </a:pPr>
            <a:r>
              <a:rPr lang="es-ES" sz="2400" dirty="0" smtClean="0">
                <a:latin typeface="Constantia" pitchFamily="18" charset="0"/>
              </a:rPr>
              <a:t> Seguridades.</a:t>
            </a:r>
          </a:p>
        </p:txBody>
      </p:sp>
      <p:sp>
        <p:nvSpPr>
          <p:cNvPr id="14" name="13 Rectángulo"/>
          <p:cNvSpPr/>
          <p:nvPr/>
        </p:nvSpPr>
        <p:spPr>
          <a:xfrm>
            <a:off x="1500166" y="3429001"/>
            <a:ext cx="1928826" cy="461665"/>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rPr>
              <a:t> Difusión.</a:t>
            </a:r>
          </a:p>
        </p:txBody>
      </p:sp>
      <p:sp>
        <p:nvSpPr>
          <p:cNvPr id="15" name="14 Rectángulo"/>
          <p:cNvSpPr/>
          <p:nvPr/>
        </p:nvSpPr>
        <p:spPr>
          <a:xfrm>
            <a:off x="5786446" y="2357430"/>
            <a:ext cx="2714644" cy="461665"/>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rPr>
              <a:t> Factor climático.</a:t>
            </a:r>
          </a:p>
        </p:txBody>
      </p:sp>
      <p:pic>
        <p:nvPicPr>
          <p:cNvPr id="4100" name="Picture 4" descr="C:\Documents and Settings\Yessy\Escritorio\Diapositivas\imágenes\images (1).jpg"/>
          <p:cNvPicPr>
            <a:picLocks noChangeAspect="1" noChangeArrowheads="1"/>
          </p:cNvPicPr>
          <p:nvPr/>
        </p:nvPicPr>
        <p:blipFill>
          <a:blip r:embed="rId4"/>
          <a:srcRect/>
          <a:stretch>
            <a:fillRect/>
          </a:stretch>
        </p:blipFill>
        <p:spPr bwMode="auto">
          <a:xfrm>
            <a:off x="3786182" y="2528556"/>
            <a:ext cx="1821883" cy="1257634"/>
          </a:xfrm>
          <a:prstGeom prst="rect">
            <a:avLst/>
          </a:prstGeom>
          <a:noFill/>
        </p:spPr>
      </p:pic>
      <p:pic>
        <p:nvPicPr>
          <p:cNvPr id="4101" name="Picture 5" descr="C:\Documents and Settings\Yessy\Escritorio\Diapositivas\imágenes\2759773450099726093S425x425Q85.jpg"/>
          <p:cNvPicPr>
            <a:picLocks noChangeAspect="1" noChangeArrowheads="1"/>
          </p:cNvPicPr>
          <p:nvPr/>
        </p:nvPicPr>
        <p:blipFill>
          <a:blip r:embed="rId5"/>
          <a:srcRect/>
          <a:stretch>
            <a:fillRect/>
          </a:stretch>
        </p:blipFill>
        <p:spPr bwMode="auto">
          <a:xfrm>
            <a:off x="1428728" y="3981468"/>
            <a:ext cx="2221373" cy="1662110"/>
          </a:xfrm>
          <a:prstGeom prst="rect">
            <a:avLst/>
          </a:prstGeom>
          <a:noFill/>
        </p:spPr>
      </p:pic>
      <p:sp>
        <p:nvSpPr>
          <p:cNvPr id="18" name="17 Rectángulo"/>
          <p:cNvSpPr/>
          <p:nvPr/>
        </p:nvSpPr>
        <p:spPr>
          <a:xfrm>
            <a:off x="3972058" y="4110343"/>
            <a:ext cx="3386312" cy="461665"/>
          </a:xfrm>
          <a:prstGeom prst="rect">
            <a:avLst/>
          </a:prstGeom>
        </p:spPr>
        <p:txBody>
          <a:bodyPr wrap="none">
            <a:spAutoFit/>
          </a:bodyPr>
          <a:lstStyle/>
          <a:p>
            <a:pPr algn="just">
              <a:buClr>
                <a:srgbClr val="EC700A"/>
              </a:buClr>
              <a:buFont typeface="Wingdings" pitchFamily="2" charset="2"/>
              <a:buChar char="q"/>
            </a:pPr>
            <a:r>
              <a:rPr lang="es-ES" sz="2400" dirty="0" smtClean="0">
                <a:latin typeface="Constantia" pitchFamily="18" charset="0"/>
              </a:rPr>
              <a:t> Lugar de publicación.</a:t>
            </a:r>
          </a:p>
        </p:txBody>
      </p:sp>
      <p:pic>
        <p:nvPicPr>
          <p:cNvPr id="4102" name="Picture 6" descr="C:\Documents and Settings\Yessy\Escritorio\Diapositivas\imágenes\summa-iii.jpg"/>
          <p:cNvPicPr>
            <a:picLocks noChangeAspect="1" noChangeArrowheads="1"/>
          </p:cNvPicPr>
          <p:nvPr/>
        </p:nvPicPr>
        <p:blipFill>
          <a:blip r:embed="rId6"/>
          <a:srcRect/>
          <a:stretch>
            <a:fillRect/>
          </a:stretch>
        </p:blipFill>
        <p:spPr bwMode="auto">
          <a:xfrm>
            <a:off x="4643438" y="4643446"/>
            <a:ext cx="1865310" cy="1566860"/>
          </a:xfrm>
          <a:prstGeom prst="rect">
            <a:avLst/>
          </a:prstGeom>
          <a:noFill/>
        </p:spPr>
      </p:pic>
      <p:pic>
        <p:nvPicPr>
          <p:cNvPr id="4103" name="Picture 7" descr="C:\Documents and Settings\Yessy\Escritorio\Diapositivas\imágenes\20081111122734-papeles.jpg"/>
          <p:cNvPicPr>
            <a:picLocks noChangeAspect="1" noChangeArrowheads="1"/>
          </p:cNvPicPr>
          <p:nvPr/>
        </p:nvPicPr>
        <p:blipFill>
          <a:blip r:embed="rId7"/>
          <a:srcRect/>
          <a:stretch>
            <a:fillRect/>
          </a:stretch>
        </p:blipFill>
        <p:spPr bwMode="auto">
          <a:xfrm>
            <a:off x="6262700" y="2786058"/>
            <a:ext cx="1809762" cy="13573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4400" dirty="0" smtClean="0">
                <a:latin typeface="Constantia" pitchFamily="18" charset="0"/>
                <a:ea typeface="+mj-ea"/>
                <a:cs typeface="+mj-cs"/>
              </a:rPr>
              <a:t>SOLUCIÓN</a:t>
            </a:r>
            <a:r>
              <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rPr>
              <a:t> DEL PROBLEMA</a:t>
            </a:r>
          </a:p>
        </p:txBody>
      </p:sp>
      <p:cxnSp>
        <p:nvCxnSpPr>
          <p:cNvPr id="11" name="10 Conector recto"/>
          <p:cNvCxnSpPr/>
          <p:nvPr/>
        </p:nvCxnSpPr>
        <p:spPr>
          <a:xfrm>
            <a:off x="1500166" y="1785926"/>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428728" y="2000240"/>
            <a:ext cx="6072230" cy="4093428"/>
          </a:xfrm>
          <a:prstGeom prst="rect">
            <a:avLst/>
          </a:prstGeom>
        </p:spPr>
        <p:txBody>
          <a:bodyPr wrap="square">
            <a:spAutoFit/>
          </a:bodyPr>
          <a:lstStyle/>
          <a:p>
            <a:pPr algn="just">
              <a:buClr>
                <a:srgbClr val="EC700A"/>
              </a:buClr>
              <a:buFont typeface="Wingdings" pitchFamily="2" charset="2"/>
              <a:buChar char="q"/>
            </a:pPr>
            <a:r>
              <a:rPr lang="es-ES" sz="2000" dirty="0" smtClean="0">
                <a:latin typeface="Constantia" pitchFamily="18" charset="0"/>
              </a:rPr>
              <a:t> La solución que proponemos a los problemas antes mencionados es un API para la administración de anuncios clasificados, basado en tecnología web 2.0 (Microblogging) y un Sitio Web llamado “</a:t>
            </a:r>
            <a:r>
              <a:rPr lang="es-ES" sz="2000" b="1" i="1" dirty="0" smtClean="0">
                <a:latin typeface="Constantia" pitchFamily="18" charset="0"/>
              </a:rPr>
              <a:t>Clasificados ESPOL” </a:t>
            </a:r>
            <a:r>
              <a:rPr lang="es-ES" sz="2000" dirty="0" smtClean="0">
                <a:latin typeface="Constantia" pitchFamily="18" charset="0"/>
              </a:rPr>
              <a:t> que consume los servicios del API.</a:t>
            </a:r>
          </a:p>
          <a:p>
            <a:pPr algn="just">
              <a:buClr>
                <a:srgbClr val="EC700A"/>
              </a:buClr>
            </a:pPr>
            <a:endParaRPr lang="es-ES" sz="2000" dirty="0" smtClean="0">
              <a:latin typeface="Constantia" pitchFamily="18" charset="0"/>
            </a:endParaRPr>
          </a:p>
          <a:p>
            <a:pPr algn="just">
              <a:buClr>
                <a:srgbClr val="EC700A"/>
              </a:buClr>
              <a:buFont typeface="Wingdings" pitchFamily="2" charset="2"/>
              <a:buChar char="q"/>
            </a:pPr>
            <a:r>
              <a:rPr lang="es-ES" sz="2000" dirty="0" smtClean="0">
                <a:latin typeface="Constantia" pitchFamily="18" charset="0"/>
              </a:rPr>
              <a:t>Decimos que </a:t>
            </a:r>
            <a:r>
              <a:rPr lang="es-ES" sz="2000" b="1" i="1" dirty="0" smtClean="0">
                <a:latin typeface="Constantia" pitchFamily="18" charset="0"/>
              </a:rPr>
              <a:t>“Clasificados ESPOL”</a:t>
            </a:r>
            <a:r>
              <a:rPr lang="es-ES" sz="2000" dirty="0" smtClean="0">
                <a:latin typeface="Constantia" pitchFamily="18" charset="0"/>
              </a:rPr>
              <a:t> es la solución a los problemas, porque facilita al estudiante politécnico la publicación, difusión y la búsqueda de anuncios clasificados de manera centralizada, es decir en un mismo sitio.</a:t>
            </a:r>
          </a:p>
          <a:p>
            <a:pPr algn="just"/>
            <a:endParaRPr lang="es-ES" sz="2000" dirty="0">
              <a:latin typeface="Constantia" pitchFamily="18" charset="0"/>
            </a:endParaRPr>
          </a:p>
        </p:txBody>
      </p:sp>
      <p:pic>
        <p:nvPicPr>
          <p:cNvPr id="5122" name="Picture 2" descr="C:\Documents and Settings\Yessy\Escritorio\Diapositivas\imágenes\Image529.gif"/>
          <p:cNvPicPr>
            <a:picLocks noChangeAspect="1" noChangeArrowheads="1"/>
          </p:cNvPicPr>
          <p:nvPr/>
        </p:nvPicPr>
        <p:blipFill>
          <a:blip r:embed="rId3"/>
          <a:srcRect/>
          <a:stretch>
            <a:fillRect/>
          </a:stretch>
        </p:blipFill>
        <p:spPr bwMode="auto">
          <a:xfrm>
            <a:off x="1071538" y="1142984"/>
            <a:ext cx="796519" cy="6000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0" name="1 Título"/>
          <p:cNvSpPr txBox="1">
            <a:spLocks/>
          </p:cNvSpPr>
          <p:nvPr/>
        </p:nvSpPr>
        <p:spPr>
          <a:xfrm>
            <a:off x="1714480" y="1142984"/>
            <a:ext cx="5357850" cy="785818"/>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C" sz="4400" dirty="0" smtClean="0">
                <a:latin typeface="Constantia" pitchFamily="18" charset="0"/>
                <a:ea typeface="+mj-ea"/>
                <a:cs typeface="+mj-cs"/>
              </a:rPr>
              <a:t>BENEFICIOS DE LA SOLUCIÓN</a:t>
            </a:r>
            <a:r>
              <a:rPr kumimoji="0" lang="es-EC" sz="4400" b="0" i="0" u="none" strike="noStrike" kern="1200" cap="none" spc="0" normalizeH="0" baseline="0" noProof="0" dirty="0" smtClean="0">
                <a:ln>
                  <a:noFill/>
                </a:ln>
                <a:solidFill>
                  <a:schemeClr val="tx1"/>
                </a:solidFill>
                <a:effectLst/>
                <a:uLnTx/>
                <a:uFillTx/>
                <a:latin typeface="Constantia" pitchFamily="18" charset="0"/>
                <a:ea typeface="+mj-ea"/>
                <a:cs typeface="+mj-cs"/>
              </a:rPr>
              <a:t> A LOS PROBLEMAS</a:t>
            </a:r>
          </a:p>
        </p:txBody>
      </p:sp>
      <p:cxnSp>
        <p:nvCxnSpPr>
          <p:cNvPr id="11" name="10 Conector recto"/>
          <p:cNvCxnSpPr/>
          <p:nvPr/>
        </p:nvCxnSpPr>
        <p:spPr>
          <a:xfrm>
            <a:off x="1500166" y="1927214"/>
            <a:ext cx="5857916" cy="1588"/>
          </a:xfrm>
          <a:prstGeom prst="line">
            <a:avLst/>
          </a:prstGeom>
          <a:ln w="15875">
            <a:solidFill>
              <a:srgbClr val="EC700A"/>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857224" y="2072240"/>
            <a:ext cx="7215238" cy="4154984"/>
          </a:xfrm>
          <a:prstGeom prst="rect">
            <a:avLst/>
          </a:prstGeom>
        </p:spPr>
        <p:txBody>
          <a:bodyPr wrap="square">
            <a:spAutoFit/>
          </a:bodyPr>
          <a:lstStyle/>
          <a:p>
            <a:pPr lvl="0" algn="just">
              <a:buClr>
                <a:srgbClr val="EC700A"/>
              </a:buClr>
              <a:buFont typeface="Wingdings" pitchFamily="2" charset="2"/>
              <a:buChar char="q"/>
            </a:pPr>
            <a:r>
              <a:rPr lang="es-ES" sz="2400" dirty="0" smtClean="0">
                <a:latin typeface="Constantia" pitchFamily="18" charset="0"/>
                <a:cs typeface="Arial" pitchFamily="34" charset="0"/>
              </a:rPr>
              <a:t> </a:t>
            </a:r>
            <a:r>
              <a:rPr lang="es-ES" sz="2400" dirty="0" smtClean="0">
                <a:latin typeface="Constantia" pitchFamily="18" charset="0"/>
              </a:rPr>
              <a:t>La única autorización que se necesita para la publicación de anuncios clasificados es la </a:t>
            </a:r>
            <a:r>
              <a:rPr lang="es-ES" sz="2400" dirty="0" smtClean="0">
                <a:effectLst>
                  <a:outerShdw blurRad="38100" dist="38100" dir="2700000" algn="tl">
                    <a:srgbClr val="000000">
                      <a:alpha val="43137"/>
                    </a:srgbClr>
                  </a:outerShdw>
                </a:effectLst>
                <a:latin typeface="Constantia" pitchFamily="18" charset="0"/>
              </a:rPr>
              <a:t>autenticación</a:t>
            </a:r>
            <a:r>
              <a:rPr lang="es-ES" sz="2400" dirty="0" smtClean="0">
                <a:latin typeface="Constantia" pitchFamily="18" charset="0"/>
              </a:rPr>
              <a:t> con el usuario y contraseña ESPOL.</a:t>
            </a:r>
          </a:p>
          <a:p>
            <a:pPr lvl="0" algn="just">
              <a:buClr>
                <a:srgbClr val="EC700A"/>
              </a:buClr>
              <a:buFont typeface="Wingdings" pitchFamily="2" charset="2"/>
              <a:buChar char="q"/>
            </a:pPr>
            <a:r>
              <a:rPr lang="es-ES" sz="2400" dirty="0" smtClean="0">
                <a:latin typeface="Constantia" pitchFamily="18" charset="0"/>
              </a:rPr>
              <a:t> Se </a:t>
            </a:r>
            <a:r>
              <a:rPr lang="es-ES" sz="2400" dirty="0" smtClean="0">
                <a:effectLst>
                  <a:outerShdw blurRad="38100" dist="38100" dir="2700000" algn="tl">
                    <a:srgbClr val="000000">
                      <a:alpha val="43137"/>
                    </a:srgbClr>
                  </a:outerShdw>
                </a:effectLst>
                <a:latin typeface="Constantia" pitchFamily="18" charset="0"/>
              </a:rPr>
              <a:t>evita</a:t>
            </a:r>
            <a:r>
              <a:rPr lang="es-ES" sz="2400" dirty="0" smtClean="0">
                <a:latin typeface="Constantia" pitchFamily="18" charset="0"/>
              </a:rPr>
              <a:t> la </a:t>
            </a:r>
            <a:r>
              <a:rPr lang="es-ES" sz="2400" dirty="0" smtClean="0">
                <a:effectLst>
                  <a:outerShdw blurRad="38100" dist="38100" dir="2700000" algn="tl">
                    <a:srgbClr val="000000">
                      <a:alpha val="43137"/>
                    </a:srgbClr>
                  </a:outerShdw>
                </a:effectLst>
                <a:latin typeface="Constantia" pitchFamily="18" charset="0"/>
              </a:rPr>
              <a:t>exposición de datos personales </a:t>
            </a:r>
            <a:r>
              <a:rPr lang="es-ES" sz="2400" dirty="0" smtClean="0">
                <a:latin typeface="Constantia" pitchFamily="18" charset="0"/>
              </a:rPr>
              <a:t>en el anuncio clasificado (la publicación de datos personales son decisión del usuario publicador del anuncio). </a:t>
            </a:r>
          </a:p>
          <a:p>
            <a:pPr lvl="0" algn="just">
              <a:buClr>
                <a:srgbClr val="EC700A"/>
              </a:buClr>
              <a:buFont typeface="Wingdings" pitchFamily="2" charset="2"/>
              <a:buChar char="q"/>
            </a:pPr>
            <a:r>
              <a:rPr lang="es-ES" sz="2400" dirty="0" smtClean="0">
                <a:latin typeface="Constantia" pitchFamily="18" charset="0"/>
              </a:rPr>
              <a:t> Los clasificados </a:t>
            </a:r>
            <a:r>
              <a:rPr lang="es-ES" sz="2400" dirty="0" smtClean="0">
                <a:effectLst>
                  <a:outerShdw blurRad="38100" dist="38100" dir="2700000" algn="tl">
                    <a:srgbClr val="000000">
                      <a:alpha val="43137"/>
                    </a:srgbClr>
                  </a:outerShdw>
                </a:effectLst>
                <a:latin typeface="Constantia" pitchFamily="18" charset="0"/>
              </a:rPr>
              <a:t>no son expuestos</a:t>
            </a:r>
            <a:r>
              <a:rPr lang="es-ES" sz="2400" dirty="0" smtClean="0">
                <a:latin typeface="Constantia" pitchFamily="18" charset="0"/>
              </a:rPr>
              <a:t> al deterioro debido al clima (sol, viento, lluvia, etc.) o personas con malas intenciones.</a:t>
            </a:r>
          </a:p>
          <a:p>
            <a:pPr algn="just">
              <a:buClr>
                <a:srgbClr val="EC700A"/>
              </a:buClr>
              <a:buFont typeface="Wingdings" pitchFamily="2" charset="2"/>
              <a:buChar char="q"/>
            </a:pPr>
            <a:endParaRPr lang="es-ES" sz="2400" dirty="0" smtClean="0">
              <a:latin typeface="Constantia" pitchFamily="18"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grpSp>
        <p:nvGrpSpPr>
          <p:cNvPr id="4" name="4 Grupo"/>
          <p:cNvGrpSpPr/>
          <p:nvPr/>
        </p:nvGrpSpPr>
        <p:grpSpPr>
          <a:xfrm>
            <a:off x="0" y="0"/>
            <a:ext cx="9144000" cy="6857999"/>
            <a:chOff x="0" y="0"/>
            <a:chExt cx="9144000" cy="6857999"/>
          </a:xfrm>
        </p:grpSpPr>
        <p:grpSp>
          <p:nvGrpSpPr>
            <p:cNvPr id="5" name="17 Grupo"/>
            <p:cNvGrpSpPr/>
            <p:nvPr/>
          </p:nvGrpSpPr>
          <p:grpSpPr>
            <a:xfrm>
              <a:off x="0" y="0"/>
              <a:ext cx="9144000" cy="6857999"/>
              <a:chOff x="0" y="0"/>
              <a:chExt cx="9144000" cy="6857999"/>
            </a:xfrm>
          </p:grpSpPr>
          <p:pic>
            <p:nvPicPr>
              <p:cNvPr id="8" name="Picture 4" descr="C:\Documents and Settings\Yessy\Escritorio\Diapositivas\imágenes\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9" name="8 CuadroTexto"/>
              <p:cNvSpPr txBox="1"/>
              <p:nvPr/>
            </p:nvSpPr>
            <p:spPr>
              <a:xfrm>
                <a:off x="4929190" y="357166"/>
                <a:ext cx="3857652" cy="523220"/>
              </a:xfrm>
              <a:prstGeom prst="rect">
                <a:avLst/>
              </a:prstGeom>
              <a:noFill/>
            </p:spPr>
            <p:txBody>
              <a:bodyPr wrap="square" rtlCol="0">
                <a:spAutoFit/>
              </a:bodyPr>
              <a:lstStyle/>
              <a:p>
                <a:r>
                  <a:rPr lang="es-ES" sz="2800" b="1" dirty="0" smtClean="0">
                    <a:solidFill>
                      <a:schemeClr val="accent6">
                        <a:lumMod val="75000"/>
                      </a:schemeClr>
                    </a:solidFill>
                    <a:latin typeface="Arial" pitchFamily="34" charset="0"/>
                    <a:cs typeface="Arial" pitchFamily="34" charset="0"/>
                  </a:rPr>
                  <a:t>Clasificados ESPOL</a:t>
                </a:r>
                <a:endParaRPr lang="es-ES" sz="2800" b="1" dirty="0">
                  <a:solidFill>
                    <a:schemeClr val="accent6">
                      <a:lumMod val="75000"/>
                    </a:schemeClr>
                  </a:solidFill>
                  <a:latin typeface="Arial" pitchFamily="34" charset="0"/>
                  <a:cs typeface="Arial" pitchFamily="34" charset="0"/>
                </a:endParaRPr>
              </a:p>
            </p:txBody>
          </p:sp>
        </p:grpSp>
        <p:cxnSp>
          <p:nvCxnSpPr>
            <p:cNvPr id="6" name="5 Conector recto"/>
            <p:cNvCxnSpPr/>
            <p:nvPr/>
          </p:nvCxnSpPr>
          <p:spPr>
            <a:xfrm>
              <a:off x="4929190" y="855644"/>
              <a:ext cx="3500462"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4786314" y="785794"/>
              <a:ext cx="142876" cy="1428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2" name="11 Rectángulo"/>
          <p:cNvSpPr/>
          <p:nvPr/>
        </p:nvSpPr>
        <p:spPr>
          <a:xfrm>
            <a:off x="714348" y="1142984"/>
            <a:ext cx="7215238" cy="4524315"/>
          </a:xfrm>
          <a:prstGeom prst="rect">
            <a:avLst/>
          </a:prstGeom>
        </p:spPr>
        <p:txBody>
          <a:bodyPr wrap="square">
            <a:spAutoFit/>
          </a:bodyPr>
          <a:lstStyle/>
          <a:p>
            <a:pPr algn="just">
              <a:buClr>
                <a:srgbClr val="EC700A"/>
              </a:buClr>
              <a:buFont typeface="Wingdings" pitchFamily="2" charset="2"/>
              <a:buChar char="q"/>
            </a:pPr>
            <a:r>
              <a:rPr lang="es-ES" sz="2400" dirty="0" smtClean="0">
                <a:latin typeface="Constantia" pitchFamily="18" charset="0"/>
              </a:rPr>
              <a:t>La publicación del anuncio </a:t>
            </a:r>
            <a:r>
              <a:rPr lang="es-ES" sz="2400" dirty="0" smtClean="0">
                <a:effectLst>
                  <a:outerShdw blurRad="38100" dist="38100" dir="2700000" algn="tl">
                    <a:srgbClr val="000000">
                      <a:alpha val="43137"/>
                    </a:srgbClr>
                  </a:outerShdw>
                </a:effectLst>
                <a:latin typeface="Constantia" pitchFamily="18" charset="0"/>
              </a:rPr>
              <a:t>no es segmentada </a:t>
            </a:r>
            <a:r>
              <a:rPr lang="es-ES" sz="2400" dirty="0" smtClean="0">
                <a:latin typeface="Constantia" pitchFamily="18" charset="0"/>
              </a:rPr>
              <a:t>a grupos de personas, se difunde el anuncio a toda la comunidad politécnica aumentando así el número de lectores del anuncio.</a:t>
            </a:r>
            <a:r>
              <a:rPr lang="es-ES" sz="2400" dirty="0" smtClean="0">
                <a:latin typeface="Constantia" pitchFamily="18" charset="0"/>
                <a:cs typeface="Arial" pitchFamily="34" charset="0"/>
              </a:rPr>
              <a:t> </a:t>
            </a:r>
            <a:endParaRPr lang="es-ES" sz="2400" dirty="0" smtClean="0">
              <a:latin typeface="Constantia" pitchFamily="18" charset="0"/>
              <a:cs typeface="Arial" pitchFamily="34" charset="0"/>
            </a:endParaRPr>
          </a:p>
          <a:p>
            <a:pPr algn="just">
              <a:buClr>
                <a:srgbClr val="EC700A"/>
              </a:buClr>
            </a:pPr>
            <a:endParaRPr lang="es-ES" sz="2400" dirty="0" smtClean="0">
              <a:latin typeface="Constantia" pitchFamily="18" charset="0"/>
              <a:cs typeface="Arial" pitchFamily="34" charset="0"/>
            </a:endParaRPr>
          </a:p>
          <a:p>
            <a:pPr lvl="0" algn="just">
              <a:buClr>
                <a:srgbClr val="EC700A"/>
              </a:buClr>
              <a:buFont typeface="Wingdings" pitchFamily="2" charset="2"/>
              <a:buChar char="q"/>
            </a:pPr>
            <a:r>
              <a:rPr lang="es-ES" sz="2400" dirty="0" smtClean="0">
                <a:effectLst>
                  <a:outerShdw blurRad="38100" dist="38100" dir="2700000" algn="tl">
                    <a:srgbClr val="000000">
                      <a:alpha val="43137"/>
                    </a:srgbClr>
                  </a:outerShdw>
                </a:effectLst>
                <a:latin typeface="Constantia" pitchFamily="18" charset="0"/>
              </a:rPr>
              <a:t>Fácil </a:t>
            </a:r>
            <a:r>
              <a:rPr lang="es-ES" sz="2400" dirty="0" smtClean="0">
                <a:effectLst>
                  <a:outerShdw blurRad="38100" dist="38100" dir="2700000" algn="tl">
                    <a:srgbClr val="000000">
                      <a:alpha val="43137"/>
                    </a:srgbClr>
                  </a:outerShdw>
                </a:effectLst>
                <a:latin typeface="Constantia" pitchFamily="18" charset="0"/>
              </a:rPr>
              <a:t>uso </a:t>
            </a:r>
            <a:r>
              <a:rPr lang="es-ES" sz="2400" dirty="0" smtClean="0">
                <a:latin typeface="Constantia" pitchFamily="18" charset="0"/>
              </a:rPr>
              <a:t>para cualquier nivel de usuario, desde el básico hasta el avanzado</a:t>
            </a:r>
            <a:r>
              <a:rPr lang="es-ES" sz="2400" dirty="0" smtClean="0">
                <a:latin typeface="Constantia" pitchFamily="18" charset="0"/>
              </a:rPr>
              <a:t>.</a:t>
            </a:r>
          </a:p>
          <a:p>
            <a:pPr lvl="0" algn="just">
              <a:buClr>
                <a:srgbClr val="EC700A"/>
              </a:buClr>
            </a:pPr>
            <a:endParaRPr lang="es-ES" sz="2400" dirty="0" smtClean="0">
              <a:latin typeface="Constantia" pitchFamily="18" charset="0"/>
            </a:endParaRPr>
          </a:p>
          <a:p>
            <a:pPr lvl="0" algn="just">
              <a:buClr>
                <a:srgbClr val="EC700A"/>
              </a:buClr>
              <a:buFont typeface="Wingdings" pitchFamily="2" charset="2"/>
              <a:buChar char="q"/>
            </a:pPr>
            <a:r>
              <a:rPr lang="es-ES" sz="2400" dirty="0" smtClean="0">
                <a:effectLst>
                  <a:outerShdw blurRad="38100" dist="38100" dir="2700000" algn="tl">
                    <a:srgbClr val="000000">
                      <a:alpha val="43137"/>
                    </a:srgbClr>
                  </a:outerShdw>
                </a:effectLst>
                <a:latin typeface="Constantia" pitchFamily="18" charset="0"/>
              </a:rPr>
              <a:t>Buena interacción </a:t>
            </a:r>
            <a:r>
              <a:rPr lang="es-ES" sz="2400" dirty="0" smtClean="0">
                <a:latin typeface="Constantia" pitchFamily="18" charset="0"/>
              </a:rPr>
              <a:t>entre el visitante y la aplicación</a:t>
            </a:r>
            <a:r>
              <a:rPr lang="es-ES" sz="2400" dirty="0" smtClean="0">
                <a:latin typeface="Constantia" pitchFamily="18" charset="0"/>
              </a:rPr>
              <a:t>.</a:t>
            </a:r>
          </a:p>
          <a:p>
            <a:pPr lvl="0" algn="just">
              <a:buClr>
                <a:srgbClr val="EC700A"/>
              </a:buClr>
            </a:pPr>
            <a:endParaRPr lang="es-ES" sz="2400" dirty="0" smtClean="0">
              <a:latin typeface="Constantia" pitchFamily="18" charset="0"/>
            </a:endParaRPr>
          </a:p>
          <a:p>
            <a:pPr lvl="0" algn="just">
              <a:buClr>
                <a:srgbClr val="EC700A"/>
              </a:buClr>
              <a:buFont typeface="Wingdings" pitchFamily="2" charset="2"/>
              <a:buChar char="q"/>
            </a:pPr>
            <a:endParaRPr lang="es-ES" sz="2400" dirty="0" smtClean="0">
              <a:latin typeface="Constantia" pitchFamily="18" charset="0"/>
            </a:endParaRPr>
          </a:p>
          <a:p>
            <a:pPr algn="just">
              <a:buClr>
                <a:srgbClr val="EC700A"/>
              </a:buClr>
              <a:buFont typeface="Wingdings" pitchFamily="2" charset="2"/>
              <a:buChar char="q"/>
            </a:pPr>
            <a:endParaRPr lang="es-ES" sz="2400" dirty="0" smtClean="0">
              <a:latin typeface="Constantia"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TotalTime>
  <Words>1846</Words>
  <Application>Microsoft Office PowerPoint</Application>
  <PresentationFormat>Presentación en pantalla (4:3)</PresentationFormat>
  <Paragraphs>258</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Diapositiva 1</vt:lpstr>
      <vt:lpstr>TEMA</vt:lpstr>
      <vt:lpstr>AGENDA</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 Guzman</dc:creator>
  <cp:lastModifiedBy>Yess</cp:lastModifiedBy>
  <cp:revision>264</cp:revision>
  <dcterms:created xsi:type="dcterms:W3CDTF">2010-11-06T20:48:04Z</dcterms:created>
  <dcterms:modified xsi:type="dcterms:W3CDTF">2010-11-14T00:50:53Z</dcterms:modified>
</cp:coreProperties>
</file>