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0B8E-96D7-4A6F-A7CF-7019387CE436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652D-C918-4C31-97A4-E488D5C3F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511C-9A47-4F37-BB08-7A1842853AB0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2FA1-7E2C-4DA5-8C0A-4C87F75F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9270-C8D4-4AAE-B43F-84619C0442D2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E89A-3565-4227-BC22-69FEDC44D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5" name="Picture 15" descr="t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785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42852"/>
            <a:ext cx="6643734" cy="571504"/>
          </a:xfrm>
        </p:spPr>
        <p:txBody>
          <a:bodyPr>
            <a:noAutofit/>
          </a:bodyPr>
          <a:lstStyle>
            <a:lvl1pPr algn="l">
              <a:defRPr sz="32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C9E4-9D5B-4339-85AE-3B7A796E6ADB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07CA-1F4D-4492-9E87-36C47DB37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E423-B71B-47CD-96D4-6F656961F2F3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B6D9-D8FC-4C3E-A525-D0527305F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8A03-B8C5-461E-A8E5-A43B36054685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AEE-3E1B-4736-BA52-D0466737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5D5F-1A14-4382-8EEC-6BA8A01F83B0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05A4-29CC-4885-971D-077541F3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307F-A1B0-42D1-8E53-01E14BEC5F79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D4FF-CC2E-4D0B-AF8C-61A4DE5DA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4B7E-C160-47F6-8902-C74C49B1CEF7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2B3D-7A26-4AFA-A283-3CDDB7AFC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8B9C-0974-4D0D-A58B-1256FEC20AD0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9B73-C88D-4726-88DA-EBFB7F9B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0469-2DBD-41A1-A3F9-C9AD0C47B89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2A0F-2CFB-45D8-B808-9C7B9225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9A6AB-9437-4D87-ABB3-76D5CF97EBC9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8572EF-BC03-43B0-ACFE-88B032483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6 Imagen" descr="binary_comms_network_istock_4319108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6064" y="59082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VE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Sistema Multimedia Interactivo de Búsqueda de Información por medio de una Pantalla </a:t>
            </a:r>
            <a:r>
              <a:rPr lang="es-VE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Multitouch</a:t>
            </a:r>
            <a:r>
              <a:rPr lang="es-VE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 de bajo costo</a:t>
            </a:r>
            <a:r>
              <a:rPr lang="es-VE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3 Imagen" descr="LogoEspol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:\pantal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213100"/>
            <a:ext cx="3952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8286750" cy="571500"/>
          </a:xfrm>
        </p:spPr>
        <p:txBody>
          <a:bodyPr/>
          <a:lstStyle/>
          <a:p>
            <a:r>
              <a:rPr lang="es-EC" sz="2400" smtClean="0">
                <a:latin typeface="Arial" charset="0"/>
                <a:cs typeface="Arial" charset="0"/>
              </a:rPr>
              <a:t>Diseño e Implementación del Sistema de Búsqueda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pic>
        <p:nvPicPr>
          <p:cNvPr id="22530" name="3 Imagen" descr="C:\Users\Telmo\Pictures\arrastr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8163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4 Imagen" descr="C:\Users\Telmo\Pictures\rotac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341438"/>
            <a:ext cx="4392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5 Imagen" descr="C:\Users\Telmo\Pictures\esca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437063"/>
            <a:ext cx="40116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Se evaluaron 8 personas (4 hombres y 4 mujeres), edad entre 22 y 32 años.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Pruebas de Funcionalidad y Usabilidad.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554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6643688" cy="571500"/>
          </a:xfrm>
        </p:spPr>
        <p:txBody>
          <a:bodyPr/>
          <a:lstStyle/>
          <a:p>
            <a:r>
              <a:rPr lang="es-EC" smtClean="0">
                <a:latin typeface="Arial" charset="0"/>
                <a:cs typeface="Arial" charset="0"/>
              </a:rPr>
              <a:t>Pruebas y Resultados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3555" name="3 Imagen"/>
          <p:cNvPicPr>
            <a:picLocks noChangeAspect="1" noChangeArrowheads="1"/>
          </p:cNvPicPr>
          <p:nvPr/>
        </p:nvPicPr>
        <p:blipFill>
          <a:blip r:embed="rId2"/>
          <a:srcRect l="18364" t="10216" r="20422" b="10609"/>
          <a:stretch>
            <a:fillRect/>
          </a:stretch>
        </p:blipFill>
        <p:spPr bwMode="auto">
          <a:xfrm>
            <a:off x="2482850" y="2598738"/>
            <a:ext cx="396081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2771775" y="5656263"/>
            <a:ext cx="3313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Gráfico de la Funcionalidad del Sistema respecto a la correcta</a:t>
            </a:r>
            <a:r>
              <a:rPr lang="ru-RU" i="1">
                <a:latin typeface="Calibri" pitchFamily="34" charset="0"/>
              </a:rPr>
              <a:t> </a:t>
            </a:r>
            <a:r>
              <a:rPr lang="ru-RU" b="1" i="1">
                <a:latin typeface="Calibri" pitchFamily="34" charset="0"/>
              </a:rPr>
              <a:t>realización de las tareas por parte de los usuarios</a:t>
            </a:r>
            <a:r>
              <a:rPr lang="es-EC" i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5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6480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6 Rectángulo"/>
          <p:cNvSpPr>
            <a:spLocks noChangeArrowheads="1"/>
          </p:cNvSpPr>
          <p:nvPr/>
        </p:nvSpPr>
        <p:spPr bwMode="auto">
          <a:xfrm>
            <a:off x="2195513" y="5805488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i="1">
                <a:latin typeface="Calibri" pitchFamily="34" charset="0"/>
              </a:rPr>
              <a:t>Gráfico que muestra promedio de dificultad por tareas y general</a:t>
            </a:r>
            <a:endParaRPr lang="en-US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68538" y="4508500"/>
            <a:ext cx="287337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7 Rectángulo"/>
          <p:cNvSpPr/>
          <p:nvPr/>
        </p:nvSpPr>
        <p:spPr>
          <a:xfrm>
            <a:off x="3635375" y="4508500"/>
            <a:ext cx="2873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7 Rectángulo"/>
          <p:cNvSpPr/>
          <p:nvPr/>
        </p:nvSpPr>
        <p:spPr>
          <a:xfrm>
            <a:off x="5076825" y="4508500"/>
            <a:ext cx="2873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7 Rectángulo"/>
          <p:cNvSpPr/>
          <p:nvPr/>
        </p:nvSpPr>
        <p:spPr>
          <a:xfrm>
            <a:off x="6443663" y="4508500"/>
            <a:ext cx="287337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4" name="2 Título"/>
          <p:cNvSpPr>
            <a:spLocks/>
          </p:cNvSpPr>
          <p:nvPr/>
        </p:nvSpPr>
        <p:spPr bwMode="auto">
          <a:xfrm>
            <a:off x="857250" y="142875"/>
            <a:ext cx="6643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C" sz="3200" b="1">
                <a:solidFill>
                  <a:srgbClr val="C00000"/>
                </a:solidFill>
                <a:cs typeface="Arial" charset="0"/>
              </a:rPr>
              <a:t>Pruebas y Resultados</a:t>
            </a:r>
            <a:endParaRPr lang="en-US" sz="3200" b="1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Autofit/>
          </a:bodyPr>
          <a:lstStyle/>
          <a:p>
            <a:pPr algn="just"/>
            <a:r>
              <a:rPr lang="es-ES" smtClean="0">
                <a:solidFill>
                  <a:srgbClr val="1E1C11"/>
                </a:solidFill>
              </a:rPr>
              <a:t>Implementación del Hardware y Software del Sistema con librerias open source.</a:t>
            </a:r>
          </a:p>
          <a:p>
            <a:pPr algn="just"/>
            <a:r>
              <a:rPr lang="es-ES" smtClean="0">
                <a:solidFill>
                  <a:srgbClr val="1E1C11"/>
                </a:solidFill>
              </a:rPr>
              <a:t>Los usuarios evaluados se mostraron positivos al uso de este dispositivo, aún cuando para el 62% de ellos el uso de éste es realmente nuevo.</a:t>
            </a:r>
          </a:p>
          <a:p>
            <a:pPr algn="just"/>
            <a:r>
              <a:rPr lang="es-ES" smtClean="0">
                <a:solidFill>
                  <a:srgbClr val="1E1C11"/>
                </a:solidFill>
              </a:rPr>
              <a:t>Aspectos a mejorar a nivel de interfaz, como por ejemplo el cambio de colores en botones, el uso de scrollbar en las listas, etc.</a:t>
            </a:r>
          </a:p>
          <a:p>
            <a:pPr algn="just"/>
            <a:r>
              <a:rPr lang="es-ES" smtClean="0">
                <a:solidFill>
                  <a:srgbClr val="1E1C11"/>
                </a:solidFill>
              </a:rPr>
              <a:t>Se recomienda el uso de una cámara firewire para tener mayor grado de precisión.</a:t>
            </a:r>
          </a:p>
          <a:p>
            <a:pPr algn="just"/>
            <a:r>
              <a:rPr lang="es-ES" smtClean="0">
                <a:solidFill>
                  <a:srgbClr val="1E1C11"/>
                </a:solidFill>
              </a:rPr>
              <a:t>Es recomendable usar otras herramientas diferentes a las usadas en este proyecto.</a:t>
            </a:r>
            <a:endParaRPr lang="en-US" smtClean="0">
              <a:solidFill>
                <a:srgbClr val="1E1C11"/>
              </a:solidFill>
            </a:endParaRPr>
          </a:p>
        </p:txBody>
      </p:sp>
      <p:sp>
        <p:nvSpPr>
          <p:cNvPr id="24578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7243763" cy="571500"/>
          </a:xfrm>
        </p:spPr>
        <p:txBody>
          <a:bodyPr/>
          <a:lstStyle/>
          <a:p>
            <a:r>
              <a:rPr lang="es-EC" smtClean="0">
                <a:latin typeface="Arial" charset="0"/>
                <a:cs typeface="Arial" charset="0"/>
              </a:rPr>
              <a:t>Conclusiones y Recomendaciones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71550" y="2801938"/>
            <a:ext cx="7194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5400"/>
              <a:t>MUCHAS GRACIAS !! </a:t>
            </a:r>
            <a:endParaRPr lang="es-ES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6643688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VE" dirty="0" smtClean="0"/>
              <a:t>Agenda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</a:t>
            </a:r>
            <a:r>
              <a:rPr lang="es-EC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  <a:endParaRPr lang="es-EC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del Arte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y Construcción Pantalla </a:t>
            </a:r>
            <a:r>
              <a:rPr lang="es-EC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Multitouch</a:t>
            </a:r>
            <a:endParaRPr lang="es-EC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e Implementación del Sistema de Búsqueda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y Resultados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C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y Recomendaciones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r>
              <a:rPr lang="es-EC" smtClean="0">
                <a:solidFill>
                  <a:srgbClr val="1E1C11"/>
                </a:solidFill>
              </a:rPr>
              <a:t>Formas de Interacción mas naturales al usuario.</a:t>
            </a:r>
          </a:p>
          <a:p>
            <a:r>
              <a:rPr lang="es-EC" smtClean="0">
                <a:solidFill>
                  <a:srgbClr val="1E1C11"/>
                </a:solidFill>
              </a:rPr>
              <a:t>Evitar el uso del mouse y teclado como medios de interacción.</a:t>
            </a:r>
          </a:p>
          <a:p>
            <a:r>
              <a:rPr lang="es-EC" smtClean="0">
                <a:solidFill>
                  <a:srgbClr val="1E1C11"/>
                </a:solidFill>
              </a:rPr>
              <a:t>Ventajas de una Interfaz Multitouch</a:t>
            </a:r>
            <a:endParaRPr lang="es-EC" sz="2800" smtClean="0">
              <a:solidFill>
                <a:srgbClr val="1E1C11"/>
              </a:solidFill>
            </a:endParaRPr>
          </a:p>
          <a:p>
            <a:r>
              <a:rPr lang="es-EC" smtClean="0">
                <a:solidFill>
                  <a:srgbClr val="1E1C11"/>
                </a:solidFill>
              </a:rPr>
              <a:t>Generar motivación al uso de aplicaciones multitouch.</a:t>
            </a:r>
            <a:endParaRPr lang="en-US" smtClean="0">
              <a:solidFill>
                <a:srgbClr val="1E1C11"/>
              </a:solidFill>
            </a:endParaRPr>
          </a:p>
        </p:txBody>
      </p:sp>
      <p:sp>
        <p:nvSpPr>
          <p:cNvPr id="15362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6643688" cy="571500"/>
          </a:xfrm>
        </p:spPr>
        <p:txBody>
          <a:bodyPr/>
          <a:lstStyle/>
          <a:p>
            <a:r>
              <a:rPr lang="es-EC" smtClean="0">
                <a:latin typeface="Arial" charset="0"/>
                <a:cs typeface="Arial" charset="0"/>
              </a:rPr>
              <a:t>Introducción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5364" name="Picture 4" descr="minority-re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73463"/>
            <a:ext cx="2171700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Sistemas de Atención que no proveen calidad en la información dada.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Sistemas de información poco interactivos.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No existen lugares de información en el campus de ESPOL, que provee información sobre los trabajos de investigación que se realizan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EC" sz="3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386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6643688" cy="571500"/>
          </a:xfrm>
        </p:spPr>
        <p:txBody>
          <a:bodyPr/>
          <a:lstStyle/>
          <a:p>
            <a:r>
              <a:rPr lang="es-EC" smtClean="0">
                <a:latin typeface="Arial" charset="0"/>
                <a:cs typeface="Arial" charset="0"/>
              </a:rPr>
              <a:t>Problema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Diseño y Construcción de un </a:t>
            </a:r>
            <a:r>
              <a:rPr lang="es-EC" sz="3600" dirty="0" err="1" smtClean="0">
                <a:solidFill>
                  <a:schemeClr val="bg2">
                    <a:lumMod val="10000"/>
                  </a:schemeClr>
                </a:solidFill>
              </a:rPr>
              <a:t>dispósitivo</a:t>
            </a: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3600" dirty="0" err="1" smtClean="0">
                <a:solidFill>
                  <a:schemeClr val="bg2">
                    <a:lumMod val="10000"/>
                  </a:schemeClr>
                </a:solidFill>
              </a:rPr>
              <a:t>multitouch</a:t>
            </a: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 basado en una cámara.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Implementación de un Sistema de Búsqueda.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600" dirty="0" smtClean="0">
                <a:solidFill>
                  <a:schemeClr val="bg2">
                    <a:lumMod val="10000"/>
                  </a:schemeClr>
                </a:solidFill>
              </a:rPr>
              <a:t>Evaluar las condiciones de rendimiento, para este tipo de sistemas, además de la respuesta del usuario.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410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6643688" cy="571500"/>
          </a:xfrm>
        </p:spPr>
        <p:txBody>
          <a:bodyPr/>
          <a:lstStyle/>
          <a:p>
            <a:r>
              <a:rPr lang="es-EC" smtClean="0">
                <a:latin typeface="Arial" charset="0"/>
                <a:cs typeface="Arial" charset="0"/>
              </a:rPr>
              <a:t>Objetivos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 smtClean="0">
                <a:solidFill>
                  <a:schemeClr val="bg2">
                    <a:lumMod val="10000"/>
                  </a:schemeClr>
                </a:solidFill>
              </a:rPr>
              <a:t>Arquitectura Cliente – Servidor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 smtClean="0">
                <a:solidFill>
                  <a:schemeClr val="bg2">
                    <a:lumMod val="10000"/>
                  </a:schemeClr>
                </a:solidFill>
              </a:rPr>
              <a:t>Protocolo TUIO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 err="1" smtClean="0">
                <a:solidFill>
                  <a:schemeClr val="bg2">
                    <a:lumMod val="10000"/>
                  </a:schemeClr>
                </a:solidFill>
              </a:rPr>
              <a:t>Tracker</a:t>
            </a:r>
            <a:endParaRPr lang="es-EC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 smtClean="0">
                <a:solidFill>
                  <a:schemeClr val="bg2">
                    <a:lumMod val="10000"/>
                  </a:schemeClr>
                </a:solidFill>
              </a:rPr>
              <a:t>Aplicación Cliente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434" name="2 Título"/>
          <p:cNvSpPr>
            <a:spLocks noGrp="1"/>
          </p:cNvSpPr>
          <p:nvPr>
            <p:ph type="title"/>
          </p:nvPr>
        </p:nvSpPr>
        <p:spPr>
          <a:xfrm>
            <a:off x="827088" y="142875"/>
            <a:ext cx="8286750" cy="571500"/>
          </a:xfrm>
        </p:spPr>
        <p:txBody>
          <a:bodyPr/>
          <a:lstStyle/>
          <a:p>
            <a:r>
              <a:rPr lang="es-EC" smtClean="0">
                <a:latin typeface="Arial" charset="0"/>
                <a:cs typeface="Arial" charset="0"/>
              </a:rPr>
              <a:t>Estado del Arte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8435" name="3 Imagen" descr="m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933825"/>
            <a:ext cx="41767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4 Imagen" descr="C:\Documents and Settings\USUARIO\Mis documentos\Mis imágenes\movidw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33825"/>
            <a:ext cx="4321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8286750" cy="571500"/>
          </a:xfrm>
        </p:spPr>
        <p:txBody>
          <a:bodyPr/>
          <a:lstStyle/>
          <a:p>
            <a:r>
              <a:rPr lang="es-EC" sz="2800" smtClean="0">
                <a:latin typeface="Arial" charset="0"/>
                <a:cs typeface="Arial" charset="0"/>
              </a:rPr>
              <a:t>Diseño y Construcción Pantalla Multitouch</a:t>
            </a:r>
            <a:endParaRPr lang="en-US" sz="2800" smtClean="0">
              <a:latin typeface="Arial" charset="0"/>
              <a:cs typeface="Arial" charset="0"/>
            </a:endParaRPr>
          </a:p>
        </p:txBody>
      </p:sp>
      <p:pic>
        <p:nvPicPr>
          <p:cNvPr id="1945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62658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8286750" cy="571500"/>
          </a:xfrm>
        </p:spPr>
        <p:txBody>
          <a:bodyPr/>
          <a:lstStyle/>
          <a:p>
            <a:r>
              <a:rPr lang="es-EC" sz="2800" smtClean="0">
                <a:latin typeface="Arial" charset="0"/>
                <a:cs typeface="Arial" charset="0"/>
              </a:rPr>
              <a:t>Diseño y Construcción Pantalla Multitouch</a:t>
            </a:r>
            <a:endParaRPr lang="en-US" sz="2800" smtClean="0">
              <a:latin typeface="Arial" charset="0"/>
              <a:cs typeface="Arial" charset="0"/>
            </a:endParaRPr>
          </a:p>
        </p:txBody>
      </p:sp>
      <p:pic>
        <p:nvPicPr>
          <p:cNvPr id="20482" name="5 Imagen" descr="C:\Users\Telmo\Documents\CTI\Papers referencias\mesa multitouchlat.jpg"/>
          <p:cNvPicPr>
            <a:picLocks noChangeAspect="1" noChangeArrowheads="1"/>
          </p:cNvPicPr>
          <p:nvPr/>
        </p:nvPicPr>
        <p:blipFill>
          <a:blip r:embed="rId2"/>
          <a:srcRect l="6061" r="9091"/>
          <a:stretch>
            <a:fillRect/>
          </a:stretch>
        </p:blipFill>
        <p:spPr bwMode="auto">
          <a:xfrm>
            <a:off x="4859338" y="836613"/>
            <a:ext cx="4033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6 Imagen" descr="C:\Documents and Settings\USUARIO\Mis documentos\Mis imágenes\m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860800"/>
            <a:ext cx="41068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7 Imagen" descr="C:\Documents and Settings\USUARIO\Escritorio\arreglo mesa.jpg"/>
          <p:cNvPicPr>
            <a:picLocks noChangeAspect="1" noChangeArrowheads="1"/>
          </p:cNvPicPr>
          <p:nvPr/>
        </p:nvPicPr>
        <p:blipFill>
          <a:blip r:embed="rId4"/>
          <a:srcRect l="16666" r="21220"/>
          <a:stretch>
            <a:fillRect/>
          </a:stretch>
        </p:blipFill>
        <p:spPr bwMode="auto">
          <a:xfrm>
            <a:off x="1042988" y="3819525"/>
            <a:ext cx="2952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8 Imagen" descr="C:\Documents and Settings\USUARIO\Mis documentos\Mis imágenes\Mesa Multitouch\DSC03038.JPG"/>
          <p:cNvPicPr>
            <a:picLocks noChangeAspect="1" noChangeArrowheads="1"/>
          </p:cNvPicPr>
          <p:nvPr/>
        </p:nvPicPr>
        <p:blipFill>
          <a:blip r:embed="rId5"/>
          <a:srcRect l="3030" r="9091"/>
          <a:stretch>
            <a:fillRect/>
          </a:stretch>
        </p:blipFill>
        <p:spPr bwMode="auto">
          <a:xfrm>
            <a:off x="323850" y="908050"/>
            <a:ext cx="41767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8286750" cy="571500"/>
          </a:xfrm>
        </p:spPr>
        <p:txBody>
          <a:bodyPr/>
          <a:lstStyle/>
          <a:p>
            <a:r>
              <a:rPr lang="es-EC" sz="2400" smtClean="0">
                <a:latin typeface="Arial" charset="0"/>
                <a:cs typeface="Arial" charset="0"/>
              </a:rPr>
              <a:t>Diseño e Implementación del Sistema de Búsqueda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21506" name="AutoShape 100"/>
          <p:cNvSpPr>
            <a:spLocks noChangeArrowheads="1"/>
          </p:cNvSpPr>
          <p:nvPr/>
        </p:nvSpPr>
        <p:spPr bwMode="auto">
          <a:xfrm>
            <a:off x="1908175" y="1050925"/>
            <a:ext cx="5111750" cy="3890963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1507" name="AutoShape 101"/>
          <p:cNvCxnSpPr>
            <a:cxnSpLocks noChangeShapeType="1"/>
          </p:cNvCxnSpPr>
          <p:nvPr/>
        </p:nvCxnSpPr>
        <p:spPr bwMode="auto">
          <a:xfrm>
            <a:off x="1908175" y="3789363"/>
            <a:ext cx="51117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21508" name="AutoShape 102"/>
          <p:cNvCxnSpPr>
            <a:cxnSpLocks noChangeShapeType="1"/>
          </p:cNvCxnSpPr>
          <p:nvPr/>
        </p:nvCxnSpPr>
        <p:spPr bwMode="auto">
          <a:xfrm>
            <a:off x="1908175" y="2046288"/>
            <a:ext cx="51117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1509" name="Text Box 103"/>
          <p:cNvSpPr txBox="1">
            <a:spLocks noChangeArrowheads="1"/>
          </p:cNvSpPr>
          <p:nvPr/>
        </p:nvSpPr>
        <p:spPr bwMode="auto">
          <a:xfrm>
            <a:off x="1938338" y="3922713"/>
            <a:ext cx="955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MX" sz="1100" b="1">
                <a:latin typeface="Cambria" pitchFamily="18" charset="0"/>
                <a:cs typeface="Arial" charset="0"/>
              </a:rPr>
              <a:t>Entrada</a:t>
            </a:r>
            <a:endParaRPr lang="en-US">
              <a:cs typeface="Arial" charset="0"/>
            </a:endParaRPr>
          </a:p>
        </p:txBody>
      </p:sp>
      <p:sp>
        <p:nvSpPr>
          <p:cNvPr id="21510" name="Text Box 104"/>
          <p:cNvSpPr txBox="1">
            <a:spLocks noChangeArrowheads="1"/>
          </p:cNvSpPr>
          <p:nvPr/>
        </p:nvSpPr>
        <p:spPr bwMode="auto">
          <a:xfrm>
            <a:off x="2070100" y="2116138"/>
            <a:ext cx="1479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MX" sz="1100" b="1">
                <a:latin typeface="Cambria" pitchFamily="18" charset="0"/>
                <a:cs typeface="Arial" charset="0"/>
              </a:rPr>
              <a:t>Manejo de Datos </a:t>
            </a:r>
            <a:endParaRPr lang="en-US">
              <a:cs typeface="Arial" charset="0"/>
            </a:endParaRPr>
          </a:p>
        </p:txBody>
      </p:sp>
      <p:sp>
        <p:nvSpPr>
          <p:cNvPr id="21511" name="Text Box 105"/>
          <p:cNvSpPr txBox="1">
            <a:spLocks noChangeArrowheads="1"/>
          </p:cNvSpPr>
          <p:nvPr/>
        </p:nvSpPr>
        <p:spPr bwMode="auto">
          <a:xfrm>
            <a:off x="2079625" y="1096963"/>
            <a:ext cx="1479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MX" sz="1100" b="1">
                <a:latin typeface="Cambria" pitchFamily="18" charset="0"/>
                <a:cs typeface="Arial" charset="0"/>
              </a:rPr>
              <a:t>Salida </a:t>
            </a:r>
            <a:endParaRPr lang="en-US">
              <a:cs typeface="Arial" charset="0"/>
            </a:endParaRPr>
          </a:p>
        </p:txBody>
      </p:sp>
      <p:sp>
        <p:nvSpPr>
          <p:cNvPr id="1130" name="AutoShape 106"/>
          <p:cNvSpPr>
            <a:spLocks noChangeArrowheads="1"/>
          </p:cNvSpPr>
          <p:nvPr/>
        </p:nvSpPr>
        <p:spPr bwMode="auto">
          <a:xfrm>
            <a:off x="2743200" y="3960813"/>
            <a:ext cx="2049463" cy="701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31" name="Text Box 107"/>
          <p:cNvSpPr txBox="1">
            <a:spLocks noChangeArrowheads="1"/>
          </p:cNvSpPr>
          <p:nvPr/>
        </p:nvSpPr>
        <p:spPr bwMode="auto">
          <a:xfrm>
            <a:off x="2919413" y="4237038"/>
            <a:ext cx="750887" cy="290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MX" sz="1100" i="1" dirty="0">
                <a:solidFill>
                  <a:schemeClr val="tx1"/>
                </a:solidFill>
                <a:cs typeface="Arial" pitchFamily="34" charset="0"/>
              </a:rPr>
              <a:t>Cámara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2" name="Text Box 108"/>
          <p:cNvSpPr txBox="1">
            <a:spLocks noChangeArrowheads="1"/>
          </p:cNvSpPr>
          <p:nvPr/>
        </p:nvSpPr>
        <p:spPr bwMode="auto">
          <a:xfrm>
            <a:off x="3757613" y="4240213"/>
            <a:ext cx="749300" cy="290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MX" sz="1100" i="1" dirty="0" err="1">
                <a:solidFill>
                  <a:schemeClr val="tx1"/>
                </a:solidFill>
                <a:cs typeface="Arial" pitchFamily="34" charset="0"/>
              </a:rPr>
              <a:t>Tracker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auto">
          <a:xfrm>
            <a:off x="4851400" y="4079875"/>
            <a:ext cx="1685925" cy="4556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516" name="Text Box 110"/>
          <p:cNvSpPr txBox="1">
            <a:spLocks noChangeArrowheads="1"/>
          </p:cNvSpPr>
          <p:nvPr/>
        </p:nvSpPr>
        <p:spPr bwMode="auto">
          <a:xfrm>
            <a:off x="5135563" y="4154488"/>
            <a:ext cx="11811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MX" sz="1100" i="1">
                <a:latin typeface="Calibri" pitchFamily="34" charset="0"/>
                <a:cs typeface="Arial" charset="0"/>
              </a:rPr>
              <a:t>Base de Datos</a:t>
            </a:r>
            <a:endParaRPr lang="en-US">
              <a:cs typeface="Arial" charset="0"/>
            </a:endParaRPr>
          </a:p>
        </p:txBody>
      </p:sp>
      <p:sp>
        <p:nvSpPr>
          <p:cNvPr id="1135" name="AutoShape 111"/>
          <p:cNvSpPr>
            <a:spLocks noChangeArrowheads="1"/>
          </p:cNvSpPr>
          <p:nvPr/>
        </p:nvSpPr>
        <p:spPr bwMode="auto">
          <a:xfrm>
            <a:off x="3611563" y="1222375"/>
            <a:ext cx="1506537" cy="701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36" name="AutoShape 112"/>
          <p:cNvSpPr>
            <a:spLocks noChangeArrowheads="1"/>
          </p:cNvSpPr>
          <p:nvPr/>
        </p:nvSpPr>
        <p:spPr bwMode="auto">
          <a:xfrm>
            <a:off x="3925888" y="1512888"/>
            <a:ext cx="863600" cy="327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37" name="AutoShape 113"/>
          <p:cNvSpPr>
            <a:spLocks noChangeArrowheads="1"/>
          </p:cNvSpPr>
          <p:nvPr/>
        </p:nvSpPr>
        <p:spPr bwMode="auto">
          <a:xfrm>
            <a:off x="2457450" y="2455863"/>
            <a:ext cx="1612900" cy="557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i="1">
                <a:latin typeface="Calibri" pitchFamily="34" charset="0"/>
                <a:cs typeface="Arial" pitchFamily="34" charset="0"/>
              </a:rPr>
              <a:t>Módulo de Búsquedas por</a:t>
            </a:r>
            <a:r>
              <a:rPr lang="es-MX" sz="1100">
                <a:latin typeface="Calibri" pitchFamily="34" charset="0"/>
                <a:cs typeface="Arial" pitchFamily="34" charset="0"/>
              </a:rPr>
              <a:t> Tags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38" name="AutoShape 114"/>
          <p:cNvSpPr>
            <a:spLocks noChangeArrowheads="1"/>
          </p:cNvSpPr>
          <p:nvPr/>
        </p:nvSpPr>
        <p:spPr bwMode="auto">
          <a:xfrm>
            <a:off x="4751388" y="2455863"/>
            <a:ext cx="1743075" cy="557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i="1">
                <a:latin typeface="Calibri" pitchFamily="34" charset="0"/>
                <a:cs typeface="Arial" pitchFamily="34" charset="0"/>
              </a:rPr>
              <a:t>Módulo de </a:t>
            </a:r>
            <a:r>
              <a:rPr lang="es-MX" sz="1100" i="1">
                <a:latin typeface="Calibri" pitchFamily="34" charset="0"/>
                <a:cs typeface="Arial" pitchFamily="34" charset="0"/>
              </a:rPr>
              <a:t>Ubicación de Trabajadres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39" name="AutoShape 115"/>
          <p:cNvSpPr>
            <a:spLocks noChangeArrowheads="1"/>
          </p:cNvSpPr>
          <p:nvPr/>
        </p:nvSpPr>
        <p:spPr bwMode="auto">
          <a:xfrm>
            <a:off x="3598863" y="3141663"/>
            <a:ext cx="1743075" cy="557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i="1">
                <a:latin typeface="Calibri" pitchFamily="34" charset="0"/>
                <a:cs typeface="Arial" pitchFamily="34" charset="0"/>
              </a:rPr>
              <a:t>Módulo de </a:t>
            </a:r>
            <a:r>
              <a:rPr lang="es-MX" sz="1100" i="1">
                <a:latin typeface="Calibri" pitchFamily="34" charset="0"/>
                <a:cs typeface="Arial" pitchFamily="34" charset="0"/>
              </a:rPr>
              <a:t>Proyectos de Investigaciones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Text Box 116"/>
          <p:cNvSpPr txBox="1">
            <a:spLocks noChangeArrowheads="1"/>
          </p:cNvSpPr>
          <p:nvPr/>
        </p:nvSpPr>
        <p:spPr bwMode="auto">
          <a:xfrm>
            <a:off x="2730500" y="3935413"/>
            <a:ext cx="15192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i="1">
                <a:latin typeface="Calibri" pitchFamily="34" charset="0"/>
                <a:cs typeface="Arial" charset="0"/>
              </a:rPr>
              <a:t>Pantalla Multitouch</a:t>
            </a:r>
            <a:endParaRPr lang="en-US">
              <a:cs typeface="Arial" charset="0"/>
            </a:endParaRPr>
          </a:p>
        </p:txBody>
      </p:sp>
      <p:sp>
        <p:nvSpPr>
          <p:cNvPr id="21523" name="Text Box 117"/>
          <p:cNvSpPr txBox="1">
            <a:spLocks noChangeArrowheads="1"/>
          </p:cNvSpPr>
          <p:nvPr/>
        </p:nvSpPr>
        <p:spPr bwMode="auto">
          <a:xfrm>
            <a:off x="3598863" y="1196975"/>
            <a:ext cx="15192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i="1">
                <a:latin typeface="Calibri" pitchFamily="34" charset="0"/>
                <a:cs typeface="Arial" charset="0"/>
              </a:rPr>
              <a:t>Pantalla Multitouch</a:t>
            </a:r>
            <a:endParaRPr lang="en-US">
              <a:cs typeface="Arial" charset="0"/>
            </a:endParaRPr>
          </a:p>
        </p:txBody>
      </p:sp>
      <p:sp>
        <p:nvSpPr>
          <p:cNvPr id="21524" name="Text Box 118"/>
          <p:cNvSpPr txBox="1">
            <a:spLocks noChangeArrowheads="1"/>
          </p:cNvSpPr>
          <p:nvPr/>
        </p:nvSpPr>
        <p:spPr bwMode="auto">
          <a:xfrm>
            <a:off x="3929063" y="1512888"/>
            <a:ext cx="8604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MX" sz="1100" i="1">
                <a:latin typeface="Calibri" pitchFamily="34" charset="0"/>
                <a:cs typeface="Arial" charset="0"/>
              </a:rPr>
              <a:t>Proyector</a:t>
            </a:r>
            <a:endParaRPr lang="en-US">
              <a:cs typeface="Arial" charset="0"/>
            </a:endParaRPr>
          </a:p>
        </p:txBody>
      </p:sp>
      <p:pic>
        <p:nvPicPr>
          <p:cNvPr id="21525" name="Picture 119" descr="C:\Users\Telmo\Desktop\python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516563"/>
            <a:ext cx="3025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120" descr="C:\Users\Telmo\Desktop\pym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362575"/>
            <a:ext cx="208915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122" descr="http://i1-scripts.softpedia-static.com/thumbnails/SQLAlchemy-thum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300663"/>
            <a:ext cx="208756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3489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33" ma:contentTypeDescription="Create a new document." ma:contentTypeScope="" ma:versionID="c892a16036f952d48b9de90494ffb5e7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38AA406-A8EE-46BC-AAE5-2128A82274F4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C887987-6F74-4320-8379-919571E5F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655AE-F402-4665-AF2E-F48D3E4744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TS101934892</Template>
  <TotalTime>186</TotalTime>
  <Words>340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Arial</vt:lpstr>
      <vt:lpstr>Wingdings</vt:lpstr>
      <vt:lpstr>Cambria</vt:lpstr>
      <vt:lpstr>TS101934892</vt:lpstr>
      <vt:lpstr>TS101934892</vt:lpstr>
      <vt:lpstr>Diapositiva 1</vt:lpstr>
      <vt:lpstr>Agenda</vt:lpstr>
      <vt:lpstr>Introducción</vt:lpstr>
      <vt:lpstr>Problema</vt:lpstr>
      <vt:lpstr>Objetivos</vt:lpstr>
      <vt:lpstr>Estado del Arte</vt:lpstr>
      <vt:lpstr>Diseño y Construcción Pantalla Multitouch</vt:lpstr>
      <vt:lpstr>Diseño y Construcción Pantalla Multitouch</vt:lpstr>
      <vt:lpstr>Diseño e Implementación del Sistema de Búsqueda</vt:lpstr>
      <vt:lpstr>Diseño e Implementación del Sistema de Búsqueda</vt:lpstr>
      <vt:lpstr>Pruebas y Resultados</vt:lpstr>
      <vt:lpstr>Diapositiva 12</vt:lpstr>
      <vt:lpstr>Conclusiones y Recomendaciones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Multimedia Interactivo de Búsqueda de Información por medio de una Pantalla Multitouch de bajo costo</dc:title>
  <dc:creator>Telmo</dc:creator>
  <cp:lastModifiedBy>USUARIO</cp:lastModifiedBy>
  <cp:revision>20</cp:revision>
  <dcterms:created xsi:type="dcterms:W3CDTF">2010-11-03T02:14:19Z</dcterms:created>
  <dcterms:modified xsi:type="dcterms:W3CDTF">2010-11-05T15:11:37Z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TC101934892</vt:lpwstr>
  </property>
  <property fmtid="{D5CDD505-2E9C-101B-9397-08002B2CF9AE}" pid="3" name="_MsoHelpTopicId">
    <vt:lpwstr/>
  </property>
</Properties>
</file>