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2" r:id="rId6"/>
    <p:sldId id="263" r:id="rId7"/>
    <p:sldId id="260" r:id="rId8"/>
    <p:sldId id="261"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2" r:id="rId27"/>
    <p:sldId id="283" r:id="rId28"/>
    <p:sldId id="284" r:id="rId29"/>
    <p:sldId id="288" r:id="rId30"/>
    <p:sldId id="285" r:id="rId31"/>
    <p:sldId id="289" r:id="rId32"/>
    <p:sldId id="287" r:id="rId33"/>
    <p:sldId id="286" r:id="rId34"/>
    <p:sldId id="290" r:id="rId35"/>
    <p:sldId id="291" r:id="rId36"/>
    <p:sldId id="296" r:id="rId37"/>
    <p:sldId id="292" r:id="rId38"/>
    <p:sldId id="293" r:id="rId39"/>
    <p:sldId id="294" r:id="rId40"/>
    <p:sldId id="295" r:id="rId41"/>
    <p:sldId id="298" r:id="rId42"/>
    <p:sldId id="297"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7" r:id="rId59"/>
    <p:sldId id="314" r:id="rId60"/>
    <p:sldId id="316" r:id="rId61"/>
    <p:sldId id="315"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18" d="100"/>
          <a:sy n="118" d="100"/>
        </p:scale>
        <p:origin x="216" y="2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Office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style val="34"/>
  <c:chart>
    <c:plotArea>
      <c:layout/>
      <c:lineChart>
        <c:grouping val="standard"/>
        <c:ser>
          <c:idx val="0"/>
          <c:order val="0"/>
          <c:tx>
            <c:strRef>
              <c:f>Hoja1!$B$1</c:f>
              <c:strCache>
                <c:ptCount val="1"/>
                <c:pt idx="0">
                  <c:v>Datos del Sensor (cm) </c:v>
                </c:pt>
              </c:strCache>
            </c:strRef>
          </c:tx>
          <c:marker>
            <c:symbol val="none"/>
          </c:marker>
          <c:cat>
            <c:numRef>
              <c:f>Hoja1!$A$2:$A$12</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cat>
          <c:val>
            <c:numRef>
              <c:f>Hoja1!$B$2:$B$12</c:f>
              <c:numCache>
                <c:formatCode>General</c:formatCode>
                <c:ptCount val="11"/>
                <c:pt idx="0">
                  <c:v>44.03</c:v>
                </c:pt>
                <c:pt idx="1">
                  <c:v>43.01</c:v>
                </c:pt>
                <c:pt idx="2">
                  <c:v>43.25</c:v>
                </c:pt>
                <c:pt idx="3">
                  <c:v>44.230000000000011</c:v>
                </c:pt>
                <c:pt idx="4">
                  <c:v>44.59</c:v>
                </c:pt>
                <c:pt idx="5">
                  <c:v>45</c:v>
                </c:pt>
                <c:pt idx="6">
                  <c:v>43.11</c:v>
                </c:pt>
                <c:pt idx="7">
                  <c:v>43.55</c:v>
                </c:pt>
                <c:pt idx="8">
                  <c:v>44.17</c:v>
                </c:pt>
                <c:pt idx="9">
                  <c:v>44.33</c:v>
                </c:pt>
                <c:pt idx="10">
                  <c:v>43</c:v>
                </c:pt>
              </c:numCache>
            </c:numRef>
          </c:val>
        </c:ser>
        <c:ser>
          <c:idx val="1"/>
          <c:order val="1"/>
          <c:tx>
            <c:strRef>
              <c:f>Hoja1!$C$1</c:f>
              <c:strCache>
                <c:ptCount val="1"/>
                <c:pt idx="0">
                  <c:v>Limite de Llenado (cm) </c:v>
                </c:pt>
              </c:strCache>
            </c:strRef>
          </c:tx>
          <c:marker>
            <c:symbol val="none"/>
          </c:marker>
          <c:cat>
            <c:numRef>
              <c:f>Hoja1!$A$2:$A$12</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cat>
          <c:val>
            <c:numRef>
              <c:f>Hoja1!$C$2:$C$12</c:f>
              <c:numCache>
                <c:formatCode>General</c:formatCode>
                <c:ptCount val="11"/>
                <c:pt idx="0">
                  <c:v>45</c:v>
                </c:pt>
                <c:pt idx="1">
                  <c:v>45</c:v>
                </c:pt>
                <c:pt idx="2">
                  <c:v>45</c:v>
                </c:pt>
                <c:pt idx="3">
                  <c:v>45</c:v>
                </c:pt>
                <c:pt idx="4">
                  <c:v>45</c:v>
                </c:pt>
                <c:pt idx="5">
                  <c:v>45</c:v>
                </c:pt>
                <c:pt idx="6">
                  <c:v>45</c:v>
                </c:pt>
                <c:pt idx="7">
                  <c:v>45</c:v>
                </c:pt>
                <c:pt idx="8">
                  <c:v>45</c:v>
                </c:pt>
                <c:pt idx="9">
                  <c:v>45</c:v>
                </c:pt>
                <c:pt idx="10">
                  <c:v>45</c:v>
                </c:pt>
              </c:numCache>
            </c:numRef>
          </c:val>
        </c:ser>
        <c:marker val="1"/>
        <c:axId val="73801728"/>
        <c:axId val="73803264"/>
      </c:lineChart>
      <c:catAx>
        <c:axId val="73801728"/>
        <c:scaling>
          <c:orientation val="minMax"/>
        </c:scaling>
        <c:axPos val="b"/>
        <c:numFmt formatCode="General" sourceLinked="1"/>
        <c:tickLblPos val="nextTo"/>
        <c:txPr>
          <a:bodyPr/>
          <a:lstStyle/>
          <a:p>
            <a:pPr>
              <a:defRPr lang="es-ES"/>
            </a:pPr>
            <a:endParaRPr lang="es-ES"/>
          </a:p>
        </c:txPr>
        <c:crossAx val="73803264"/>
        <c:crosses val="autoZero"/>
        <c:auto val="1"/>
        <c:lblAlgn val="ctr"/>
        <c:lblOffset val="100"/>
      </c:catAx>
      <c:valAx>
        <c:axId val="73803264"/>
        <c:scaling>
          <c:orientation val="minMax"/>
        </c:scaling>
        <c:axPos val="l"/>
        <c:majorGridlines/>
        <c:numFmt formatCode="General" sourceLinked="1"/>
        <c:tickLblPos val="nextTo"/>
        <c:txPr>
          <a:bodyPr/>
          <a:lstStyle/>
          <a:p>
            <a:pPr>
              <a:defRPr lang="es-ES"/>
            </a:pPr>
            <a:endParaRPr lang="es-ES"/>
          </a:p>
        </c:txPr>
        <c:crossAx val="73801728"/>
        <c:crosses val="autoZero"/>
        <c:crossBetween val="between"/>
      </c:valAx>
    </c:plotArea>
    <c:legend>
      <c:legendPos val="r"/>
      <c:layout/>
      <c:txPr>
        <a:bodyPr/>
        <a:lstStyle/>
        <a:p>
          <a:pPr>
            <a:defRPr lang="es-ES"/>
          </a:pPr>
          <a:endParaRPr lang="es-E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style val="34"/>
  <c:chart>
    <c:plotArea>
      <c:layout>
        <c:manualLayout>
          <c:layoutTarget val="inner"/>
          <c:xMode val="edge"/>
          <c:yMode val="edge"/>
          <c:x val="9.1790456240088525E-2"/>
          <c:y val="7.3249874420212788E-2"/>
          <c:w val="0.5360335394828093"/>
          <c:h val="0.79127987004938394"/>
        </c:manualLayout>
      </c:layout>
      <c:lineChart>
        <c:grouping val="standard"/>
        <c:ser>
          <c:idx val="0"/>
          <c:order val="0"/>
          <c:tx>
            <c:strRef>
              <c:f>Hoja1!$B$1</c:f>
              <c:strCache>
                <c:ptCount val="1"/>
                <c:pt idx="0">
                  <c:v>Datos del Sensor(cm)</c:v>
                </c:pt>
              </c:strCache>
            </c:strRef>
          </c:tx>
          <c:marker>
            <c:symbol val="none"/>
          </c:marker>
          <c:cat>
            <c:numRef>
              <c:f>Hoja1!$A$2:$A$13</c:f>
              <c:numCache>
                <c:formatCode>General</c:formatCode>
                <c:ptCount val="12"/>
                <c:pt idx="0">
                  <c:v>1</c:v>
                </c:pt>
                <c:pt idx="1">
                  <c:v>2</c:v>
                </c:pt>
                <c:pt idx="2">
                  <c:v>3</c:v>
                </c:pt>
                <c:pt idx="3">
                  <c:v>4</c:v>
                </c:pt>
                <c:pt idx="4">
                  <c:v>5</c:v>
                </c:pt>
                <c:pt idx="5">
                  <c:v>6</c:v>
                </c:pt>
                <c:pt idx="6">
                  <c:v>7</c:v>
                </c:pt>
                <c:pt idx="7">
                  <c:v>8</c:v>
                </c:pt>
                <c:pt idx="8">
                  <c:v>9</c:v>
                </c:pt>
                <c:pt idx="9">
                  <c:v>10</c:v>
                </c:pt>
                <c:pt idx="10">
                  <c:v>11</c:v>
                </c:pt>
              </c:numCache>
            </c:numRef>
          </c:cat>
          <c:val>
            <c:numRef>
              <c:f>Hoja1!$B$2:$B$13</c:f>
              <c:numCache>
                <c:formatCode>General</c:formatCode>
                <c:ptCount val="12"/>
                <c:pt idx="0">
                  <c:v>46</c:v>
                </c:pt>
                <c:pt idx="1">
                  <c:v>47.32</c:v>
                </c:pt>
                <c:pt idx="2">
                  <c:v>46.25</c:v>
                </c:pt>
                <c:pt idx="3">
                  <c:v>48.36</c:v>
                </c:pt>
                <c:pt idx="4">
                  <c:v>50.32</c:v>
                </c:pt>
                <c:pt idx="5">
                  <c:v>49.32</c:v>
                </c:pt>
                <c:pt idx="6">
                  <c:v>47.25</c:v>
                </c:pt>
                <c:pt idx="7">
                  <c:v>48.32</c:v>
                </c:pt>
                <c:pt idx="8">
                  <c:v>46.32</c:v>
                </c:pt>
                <c:pt idx="9">
                  <c:v>46.55</c:v>
                </c:pt>
                <c:pt idx="10">
                  <c:v>49.36</c:v>
                </c:pt>
              </c:numCache>
            </c:numRef>
          </c:val>
        </c:ser>
        <c:ser>
          <c:idx val="1"/>
          <c:order val="1"/>
          <c:tx>
            <c:strRef>
              <c:f>Hoja1!$C$1</c:f>
              <c:strCache>
                <c:ptCount val="1"/>
                <c:pt idx="0">
                  <c:v>Limite de Llenado (cm)</c:v>
                </c:pt>
              </c:strCache>
            </c:strRef>
          </c:tx>
          <c:marker>
            <c:symbol val="none"/>
          </c:marker>
          <c:cat>
            <c:numRef>
              <c:f>Hoja1!$A$2:$A$13</c:f>
              <c:numCache>
                <c:formatCode>General</c:formatCode>
                <c:ptCount val="12"/>
                <c:pt idx="0">
                  <c:v>1</c:v>
                </c:pt>
                <c:pt idx="1">
                  <c:v>2</c:v>
                </c:pt>
                <c:pt idx="2">
                  <c:v>3</c:v>
                </c:pt>
                <c:pt idx="3">
                  <c:v>4</c:v>
                </c:pt>
                <c:pt idx="4">
                  <c:v>5</c:v>
                </c:pt>
                <c:pt idx="5">
                  <c:v>6</c:v>
                </c:pt>
                <c:pt idx="6">
                  <c:v>7</c:v>
                </c:pt>
                <c:pt idx="7">
                  <c:v>8</c:v>
                </c:pt>
                <c:pt idx="8">
                  <c:v>9</c:v>
                </c:pt>
                <c:pt idx="9">
                  <c:v>10</c:v>
                </c:pt>
                <c:pt idx="10">
                  <c:v>11</c:v>
                </c:pt>
              </c:numCache>
            </c:numRef>
          </c:cat>
          <c:val>
            <c:numRef>
              <c:f>Hoja1!$C$2:$C$13</c:f>
              <c:numCache>
                <c:formatCode>General</c:formatCode>
                <c:ptCount val="12"/>
                <c:pt idx="0">
                  <c:v>45</c:v>
                </c:pt>
                <c:pt idx="1">
                  <c:v>45</c:v>
                </c:pt>
                <c:pt idx="2">
                  <c:v>45</c:v>
                </c:pt>
                <c:pt idx="3">
                  <c:v>45</c:v>
                </c:pt>
                <c:pt idx="4">
                  <c:v>45</c:v>
                </c:pt>
                <c:pt idx="5">
                  <c:v>45</c:v>
                </c:pt>
                <c:pt idx="6">
                  <c:v>45</c:v>
                </c:pt>
                <c:pt idx="7">
                  <c:v>45</c:v>
                </c:pt>
                <c:pt idx="8">
                  <c:v>45</c:v>
                </c:pt>
                <c:pt idx="9">
                  <c:v>45</c:v>
                </c:pt>
                <c:pt idx="10">
                  <c:v>45</c:v>
                </c:pt>
              </c:numCache>
            </c:numRef>
          </c:val>
        </c:ser>
        <c:marker val="1"/>
        <c:axId val="77690368"/>
        <c:axId val="75866880"/>
      </c:lineChart>
      <c:catAx>
        <c:axId val="77690368"/>
        <c:scaling>
          <c:orientation val="minMax"/>
        </c:scaling>
        <c:axPos val="b"/>
        <c:numFmt formatCode="General" sourceLinked="1"/>
        <c:tickLblPos val="nextTo"/>
        <c:txPr>
          <a:bodyPr/>
          <a:lstStyle/>
          <a:p>
            <a:pPr>
              <a:defRPr lang="es-ES"/>
            </a:pPr>
            <a:endParaRPr lang="es-ES"/>
          </a:p>
        </c:txPr>
        <c:crossAx val="75866880"/>
        <c:crosses val="autoZero"/>
        <c:auto val="1"/>
        <c:lblAlgn val="ctr"/>
        <c:lblOffset val="100"/>
      </c:catAx>
      <c:valAx>
        <c:axId val="75866880"/>
        <c:scaling>
          <c:orientation val="minMax"/>
        </c:scaling>
        <c:axPos val="l"/>
        <c:majorGridlines/>
        <c:numFmt formatCode="General" sourceLinked="1"/>
        <c:tickLblPos val="nextTo"/>
        <c:txPr>
          <a:bodyPr/>
          <a:lstStyle/>
          <a:p>
            <a:pPr>
              <a:defRPr lang="es-ES"/>
            </a:pPr>
            <a:endParaRPr lang="es-ES"/>
          </a:p>
        </c:txPr>
        <c:crossAx val="77690368"/>
        <c:crosses val="autoZero"/>
        <c:crossBetween val="between"/>
      </c:valAx>
      <c:spPr>
        <a:effectLst/>
      </c:spPr>
    </c:plotArea>
    <c:legend>
      <c:legendPos val="r"/>
      <c:layout/>
      <c:txPr>
        <a:bodyPr/>
        <a:lstStyle/>
        <a:p>
          <a:pPr>
            <a:defRPr lang="es-ES"/>
          </a:pPr>
          <a:endParaRPr lang="es-ES"/>
        </a:p>
      </c:txPr>
    </c:legend>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6.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7A847CFC-816F-41D0-AAC0-9BF4FEBC753E}" type="datetimeFigureOut">
              <a:rPr lang="es-ES" smtClean="0"/>
              <a:pPr/>
              <a:t>24/11/2010</a:t>
            </a:fld>
            <a:endParaRPr lang="es-ES"/>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S"/>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24/11/2010</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24/11/2010</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24/11/2010</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24/11/2010</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7A847CFC-816F-41D0-AAC0-9BF4FEBC753E}" type="datetimeFigureOut">
              <a:rPr lang="es-ES" smtClean="0"/>
              <a:pPr/>
              <a:t>24/11/2010</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7A847CFC-816F-41D0-AAC0-9BF4FEBC753E}" type="datetimeFigureOut">
              <a:rPr lang="es-ES" smtClean="0"/>
              <a:pPr/>
              <a:t>24/11/2010</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7A847CFC-816F-41D0-AAC0-9BF4FEBC753E}" type="datetimeFigureOut">
              <a:rPr lang="es-ES" smtClean="0"/>
              <a:pPr/>
              <a:t>24/11/2010</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7A847CFC-816F-41D0-AAC0-9BF4FEBC753E}" type="datetimeFigureOut">
              <a:rPr lang="es-ES" smtClean="0"/>
              <a:pPr/>
              <a:t>24/11/2010</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7A847CFC-816F-41D0-AAC0-9BF4FEBC753E}" type="datetimeFigureOut">
              <a:rPr lang="es-ES" smtClean="0"/>
              <a:pPr/>
              <a:t>24/11/2010</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7A847CFC-816F-41D0-AAC0-9BF4FEBC753E}" type="datetimeFigureOut">
              <a:rPr lang="es-ES" smtClean="0"/>
              <a:pPr/>
              <a:t>24/11/2010</a:t>
            </a:fld>
            <a:endParaRPr lang="es-ES"/>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S"/>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132FADFE-3B8F-471C-ABF0-DBC7717ECBBC}" type="slidenum">
              <a:rPr lang="es-ES" smtClean="0"/>
              <a:pPr/>
              <a:t>‹Nº›</a:t>
            </a:fld>
            <a:endParaRPr lang="es-ES"/>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A847CFC-816F-41D0-AAC0-9BF4FEBC753E}" type="datetimeFigureOut">
              <a:rPr lang="es-ES" smtClean="0"/>
              <a:pPr/>
              <a:t>24/11/2010</a:t>
            </a:fld>
            <a:endParaRPr lang="es-ES"/>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S"/>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6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85786" y="0"/>
            <a:ext cx="7772400" cy="1470025"/>
          </a:xfrm>
        </p:spPr>
        <p:txBody>
          <a:bodyPr>
            <a:normAutofit fontScale="90000"/>
          </a:bodyPr>
          <a:lstStyle/>
          <a:p>
            <a:r>
              <a:rPr lang="es-ES" dirty="0" smtClean="0"/>
              <a:t>PROYECTO DE GRADUACIÓN</a:t>
            </a:r>
            <a:endParaRPr lang="es-ES" dirty="0"/>
          </a:p>
        </p:txBody>
      </p:sp>
      <p:sp>
        <p:nvSpPr>
          <p:cNvPr id="3" name="2 Subtítulo"/>
          <p:cNvSpPr>
            <a:spLocks noGrp="1"/>
          </p:cNvSpPr>
          <p:nvPr>
            <p:ph type="subTitle" idx="1"/>
          </p:nvPr>
        </p:nvSpPr>
        <p:spPr>
          <a:xfrm>
            <a:off x="1428728" y="3214686"/>
            <a:ext cx="6400800" cy="2209800"/>
          </a:xfrm>
        </p:spPr>
        <p:txBody>
          <a:bodyPr>
            <a:normAutofit/>
          </a:bodyPr>
          <a:lstStyle/>
          <a:p>
            <a:pPr algn="ctr"/>
            <a:r>
              <a:rPr lang="es-ES" sz="2200" b="1" dirty="0" smtClean="0"/>
              <a:t>“SISTEMA INFORMÁTICO INTERACTIVO PARA EL CONTROL DE LOS NIVELES DE LÍQUIDOS EN TANQUES MEDIANTE LA UTILIZACIÓN DE SENSORES, CON TECNOLOGÍA DE LÓGICA DIFUSA </a:t>
            </a:r>
            <a:r>
              <a:rPr lang="es-ES" sz="2200" b="1" smtClean="0"/>
              <a:t>y VISUALIZACION </a:t>
            </a:r>
            <a:r>
              <a:rPr lang="es-ES" sz="2200" b="1" dirty="0" smtClean="0"/>
              <a:t>EN 3D” </a:t>
            </a:r>
            <a:endParaRPr lang="es-ES" sz="2200" dirty="0" smtClean="0"/>
          </a:p>
          <a:p>
            <a:endParaRPr lang="es-ES" dirty="0"/>
          </a:p>
        </p:txBody>
      </p:sp>
      <p:pic>
        <p:nvPicPr>
          <p:cNvPr id="4" name="3 Imagen"/>
          <p:cNvPicPr/>
          <p:nvPr/>
        </p:nvPicPr>
        <p:blipFill>
          <a:blip r:embed="rId2" cstate="print"/>
          <a:srcRect/>
          <a:stretch>
            <a:fillRect/>
          </a:stretch>
        </p:blipFill>
        <p:spPr bwMode="auto">
          <a:xfrm>
            <a:off x="3428992" y="1500174"/>
            <a:ext cx="2000264" cy="1500198"/>
          </a:xfrm>
          <a:prstGeom prst="rect">
            <a:avLst/>
          </a:prstGeom>
          <a:noFill/>
          <a:ln w="9525">
            <a:noFill/>
            <a:miter lim="800000"/>
            <a:headEnd/>
            <a:tailEnd/>
          </a:ln>
        </p:spPr>
      </p:pic>
      <p:sp>
        <p:nvSpPr>
          <p:cNvPr id="5" name="4 CuadroTexto"/>
          <p:cNvSpPr txBox="1"/>
          <p:nvPr/>
        </p:nvSpPr>
        <p:spPr>
          <a:xfrm>
            <a:off x="785786" y="5929330"/>
            <a:ext cx="6143668" cy="646331"/>
          </a:xfrm>
          <a:prstGeom prst="rect">
            <a:avLst/>
          </a:prstGeom>
          <a:noFill/>
        </p:spPr>
        <p:txBody>
          <a:bodyPr wrap="square" rtlCol="0">
            <a:spAutoFit/>
          </a:bodyPr>
          <a:lstStyle/>
          <a:p>
            <a:r>
              <a:rPr lang="es-ES" b="1" u="sng" dirty="0" smtClean="0"/>
              <a:t>JORGE LOPEZ H.</a:t>
            </a:r>
          </a:p>
          <a:p>
            <a:r>
              <a:rPr lang="es-ES" b="1" u="sng" dirty="0" smtClean="0"/>
              <a:t>ANDY GONZALEZ R.</a:t>
            </a:r>
            <a:endParaRPr lang="es-ES" b="1" u="sng"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pPr algn="ctr"/>
            <a:r>
              <a:rPr lang="es-ES" dirty="0" smtClean="0"/>
              <a:t>Parámetros de entrada globales </a:t>
            </a:r>
            <a:br>
              <a:rPr lang="es-ES" dirty="0" smtClean="0"/>
            </a:br>
            <a:endParaRPr lang="es-ES" dirty="0"/>
          </a:p>
        </p:txBody>
      </p:sp>
      <p:pic>
        <p:nvPicPr>
          <p:cNvPr id="4" name="3 Marcador de contenido" descr="glob3"/>
          <p:cNvPicPr>
            <a:picLocks noGrp="1"/>
          </p:cNvPicPr>
          <p:nvPr>
            <p:ph idx="1"/>
          </p:nvPr>
        </p:nvPicPr>
        <p:blipFill>
          <a:blip r:embed="rId2" cstate="print"/>
          <a:srcRect b="13714"/>
          <a:stretch>
            <a:fillRect/>
          </a:stretch>
        </p:blipFill>
        <p:spPr bwMode="auto">
          <a:xfrm>
            <a:off x="1142976" y="2000240"/>
            <a:ext cx="6643734" cy="25003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00034" y="0"/>
            <a:ext cx="8229600" cy="1143000"/>
          </a:xfrm>
        </p:spPr>
        <p:txBody>
          <a:bodyPr/>
          <a:lstStyle/>
          <a:p>
            <a:pPr algn="ctr"/>
            <a:r>
              <a:rPr lang="es-ES" dirty="0" smtClean="0"/>
              <a:t>Diseño de hardware</a:t>
            </a:r>
            <a:endParaRPr lang="es-ES" dirty="0"/>
          </a:p>
        </p:txBody>
      </p:sp>
      <p:pic>
        <p:nvPicPr>
          <p:cNvPr id="4" name="3 Marcador de contenido" descr="diseñoHardware"/>
          <p:cNvPicPr>
            <a:picLocks noGrp="1"/>
          </p:cNvPicPr>
          <p:nvPr>
            <p:ph idx="1"/>
          </p:nvPr>
        </p:nvPicPr>
        <p:blipFill>
          <a:blip r:embed="rId2" cstate="print"/>
          <a:srcRect b="4425"/>
          <a:stretch>
            <a:fillRect/>
          </a:stretch>
        </p:blipFill>
        <p:spPr bwMode="auto">
          <a:xfrm>
            <a:off x="1357290" y="785794"/>
            <a:ext cx="6072230" cy="55007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ES" dirty="0" smtClean="0"/>
              <a:t>Diseño de software</a:t>
            </a:r>
            <a:endParaRPr lang="es-ES" dirty="0"/>
          </a:p>
        </p:txBody>
      </p:sp>
      <p:pic>
        <p:nvPicPr>
          <p:cNvPr id="4" name="3 Marcador de contenido" descr="diesñosoft3"/>
          <p:cNvPicPr>
            <a:picLocks noGrp="1"/>
          </p:cNvPicPr>
          <p:nvPr>
            <p:ph idx="1"/>
          </p:nvPr>
        </p:nvPicPr>
        <p:blipFill>
          <a:blip r:embed="rId2" cstate="print"/>
          <a:srcRect/>
          <a:stretch>
            <a:fillRect/>
          </a:stretch>
        </p:blipFill>
        <p:spPr bwMode="auto">
          <a:xfrm>
            <a:off x="642910" y="1285860"/>
            <a:ext cx="7429552" cy="46434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a:bodyPr>
          <a:lstStyle/>
          <a:p>
            <a:r>
              <a:rPr lang="es-ES" dirty="0" smtClean="0"/>
              <a:t>Ultrasonido hace referencia a las frecuencias arriba de 20KHz (limite de sonido audible).</a:t>
            </a:r>
          </a:p>
          <a:p>
            <a:r>
              <a:rPr lang="es-ES" dirty="0" smtClean="0"/>
              <a:t>La generación y lectura de ultrasonido se hace a través de dos unidades piezoeléctricas en donde una de ellas es el emisor y la otra el receptor de ondas</a:t>
            </a:r>
          </a:p>
          <a:p>
            <a:r>
              <a:rPr lang="es-MX" dirty="0" smtClean="0"/>
              <a:t>El ultrasonido es aplicado comúnmente en detectores de movimiento, medidores de distancia, diagnostico médico, limpieza, pruebas no destructivas (para detectar imperfecciones en materiales), soldadura entre otras más.</a:t>
            </a:r>
            <a:endParaRPr lang="es-ES" dirty="0" smtClean="0"/>
          </a:p>
          <a:p>
            <a:endParaRPr lang="es-ES" dirty="0"/>
          </a:p>
        </p:txBody>
      </p:sp>
      <p:sp>
        <p:nvSpPr>
          <p:cNvPr id="3" name="2 Título"/>
          <p:cNvSpPr>
            <a:spLocks noGrp="1"/>
          </p:cNvSpPr>
          <p:nvPr>
            <p:ph type="title"/>
          </p:nvPr>
        </p:nvSpPr>
        <p:spPr/>
        <p:txBody>
          <a:bodyPr>
            <a:normAutofit fontScale="90000"/>
          </a:bodyPr>
          <a:lstStyle/>
          <a:p>
            <a:pPr algn="ctr"/>
            <a:r>
              <a:rPr lang="es-ES" dirty="0" smtClean="0"/>
              <a:t>Especificaciones de diseño  del sensor en la tarjeta AD</a:t>
            </a:r>
            <a:endParaRPr lang="es-E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pPr algn="ctr"/>
            <a:r>
              <a:rPr lang="es-ES" dirty="0" smtClean="0"/>
              <a:t>Especificaciones de diseño  del sensor en la tarjeta AD</a:t>
            </a:r>
            <a:endParaRPr lang="es-ES" dirty="0"/>
          </a:p>
        </p:txBody>
      </p:sp>
      <p:pic>
        <p:nvPicPr>
          <p:cNvPr id="4" name="3 Marcador de contenido" descr="sensor3"/>
          <p:cNvPicPr>
            <a:picLocks noGrp="1"/>
          </p:cNvPicPr>
          <p:nvPr>
            <p:ph idx="1"/>
          </p:nvPr>
        </p:nvPicPr>
        <p:blipFill>
          <a:blip r:embed="rId2" cstate="print"/>
          <a:srcRect b="10427"/>
          <a:stretch>
            <a:fillRect/>
          </a:stretch>
        </p:blipFill>
        <p:spPr bwMode="auto">
          <a:xfrm>
            <a:off x="2500298" y="1357298"/>
            <a:ext cx="4088511" cy="49292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S" dirty="0" smtClean="0"/>
              <a:t>Especificaciones de diseño usando MICRO 16F873A</a:t>
            </a:r>
            <a:br>
              <a:rPr lang="es-ES" dirty="0" smtClean="0"/>
            </a:br>
            <a:endParaRPr lang="es-ES" dirty="0"/>
          </a:p>
        </p:txBody>
      </p:sp>
      <p:pic>
        <p:nvPicPr>
          <p:cNvPr id="4" name="3 Marcador de contenido" descr="pic"/>
          <p:cNvPicPr>
            <a:picLocks noGrp="1"/>
          </p:cNvPicPr>
          <p:nvPr>
            <p:ph idx="1"/>
          </p:nvPr>
        </p:nvPicPr>
        <p:blipFill>
          <a:blip r:embed="rId2" cstate="print"/>
          <a:srcRect b="12261"/>
          <a:stretch>
            <a:fillRect/>
          </a:stretch>
        </p:blipFill>
        <p:spPr bwMode="auto">
          <a:xfrm>
            <a:off x="785786" y="1714488"/>
            <a:ext cx="3209932" cy="3000396"/>
          </a:xfrm>
          <a:prstGeom prst="rect">
            <a:avLst/>
          </a:prstGeom>
          <a:noFill/>
          <a:ln w="9525">
            <a:noFill/>
            <a:miter lim="800000"/>
            <a:headEnd/>
            <a:tailEnd/>
          </a:ln>
        </p:spPr>
      </p:pic>
      <p:pic>
        <p:nvPicPr>
          <p:cNvPr id="5" name="4 Imagen" descr="tabla2"/>
          <p:cNvPicPr/>
          <p:nvPr/>
        </p:nvPicPr>
        <p:blipFill>
          <a:blip r:embed="rId3" cstate="print"/>
          <a:srcRect b="5491"/>
          <a:stretch>
            <a:fillRect/>
          </a:stretch>
        </p:blipFill>
        <p:spPr bwMode="auto">
          <a:xfrm>
            <a:off x="4071934" y="1714488"/>
            <a:ext cx="3133730" cy="38576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28596" y="1428736"/>
            <a:ext cx="8229600" cy="4525963"/>
          </a:xfrm>
        </p:spPr>
        <p:txBody>
          <a:bodyPr/>
          <a:lstStyle/>
          <a:p>
            <a:r>
              <a:rPr lang="es-ES" sz="2400" dirty="0" smtClean="0"/>
              <a:t>Los microcontroladores PIC16f873A poseen un conversor analógico digital de 10 bits de resolución y 5  canales de entrada. La resolución que tiene cada bit  procedente de la conversión tiene un valor que es función de la tensión  referencia </a:t>
            </a:r>
            <a:r>
              <a:rPr lang="es-ES" sz="2400" dirty="0" err="1" smtClean="0"/>
              <a:t>Vref</a:t>
            </a:r>
            <a:r>
              <a:rPr lang="es-ES" sz="2400" dirty="0" smtClean="0"/>
              <a:t>, de acuerdo a la siguiente formula:</a:t>
            </a:r>
          </a:p>
          <a:p>
            <a:endParaRPr lang="es-ES" sz="2400" dirty="0" smtClean="0"/>
          </a:p>
          <a:p>
            <a:endParaRPr lang="es-ES" dirty="0" smtClean="0"/>
          </a:p>
          <a:p>
            <a:pPr>
              <a:buNone/>
            </a:pPr>
            <a:r>
              <a:rPr lang="es-ES" dirty="0" smtClean="0"/>
              <a:t> </a:t>
            </a:r>
          </a:p>
          <a:p>
            <a:pPr>
              <a:buNone/>
            </a:pPr>
            <a:endParaRPr lang="es-ES" dirty="0" smtClean="0"/>
          </a:p>
        </p:txBody>
      </p:sp>
      <p:sp>
        <p:nvSpPr>
          <p:cNvPr id="3" name="2 Título"/>
          <p:cNvSpPr>
            <a:spLocks noGrp="1"/>
          </p:cNvSpPr>
          <p:nvPr>
            <p:ph type="title"/>
          </p:nvPr>
        </p:nvSpPr>
        <p:spPr/>
        <p:txBody>
          <a:bodyPr>
            <a:normAutofit fontScale="90000"/>
          </a:bodyPr>
          <a:lstStyle/>
          <a:p>
            <a:r>
              <a:rPr lang="es-ES" dirty="0" smtClean="0"/>
              <a:t>Convertidor analógico digital</a:t>
            </a:r>
            <a:br>
              <a:rPr lang="es-ES" dirty="0" smtClean="0"/>
            </a:br>
            <a:endParaRPr lang="es-ES" dirty="0"/>
          </a:p>
        </p:txBody>
      </p:sp>
      <p:pic>
        <p:nvPicPr>
          <p:cNvPr id="6" name="Picture 2"/>
          <p:cNvPicPr>
            <a:picLocks noChangeAspect="1" noChangeArrowheads="1"/>
          </p:cNvPicPr>
          <p:nvPr/>
        </p:nvPicPr>
        <p:blipFill>
          <a:blip r:embed="rId2"/>
          <a:srcRect/>
          <a:stretch>
            <a:fillRect/>
          </a:stretch>
        </p:blipFill>
        <p:spPr bwMode="auto">
          <a:xfrm>
            <a:off x="2714612" y="4143380"/>
            <a:ext cx="4357718" cy="12144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Salida al LCD Hitachi</a:t>
            </a:r>
            <a:endParaRPr lang="es-ES" dirty="0"/>
          </a:p>
        </p:txBody>
      </p:sp>
      <p:pic>
        <p:nvPicPr>
          <p:cNvPr id="4" name="3 Marcador de contenido" descr="lcdblue"/>
          <p:cNvPicPr>
            <a:picLocks noGrp="1"/>
          </p:cNvPicPr>
          <p:nvPr>
            <p:ph idx="1"/>
          </p:nvPr>
        </p:nvPicPr>
        <p:blipFill>
          <a:blip r:embed="rId2" cstate="print"/>
          <a:srcRect b="31429"/>
          <a:stretch>
            <a:fillRect/>
          </a:stretch>
        </p:blipFill>
        <p:spPr bwMode="auto">
          <a:xfrm>
            <a:off x="571472" y="2214554"/>
            <a:ext cx="2786082" cy="2245576"/>
          </a:xfrm>
          <a:prstGeom prst="rect">
            <a:avLst/>
          </a:prstGeom>
          <a:noFill/>
          <a:ln w="9525">
            <a:noFill/>
            <a:miter lim="800000"/>
            <a:headEnd/>
            <a:tailEnd/>
          </a:ln>
        </p:spPr>
      </p:pic>
      <p:pic>
        <p:nvPicPr>
          <p:cNvPr id="5" name="4 Imagen" descr="salidaalcdhit3"/>
          <p:cNvPicPr/>
          <p:nvPr/>
        </p:nvPicPr>
        <p:blipFill>
          <a:blip r:embed="rId3" cstate="print"/>
          <a:srcRect b="4201"/>
          <a:stretch>
            <a:fillRect/>
          </a:stretch>
        </p:blipFill>
        <p:spPr bwMode="auto">
          <a:xfrm>
            <a:off x="3643306" y="1214422"/>
            <a:ext cx="5214974" cy="45720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sz="2000" dirty="0" smtClean="0"/>
              <a:t>En la transmisión asíncrona por cada carácter se envía al menos 1 bit de inicio y 1 bit de parada así como opcionalmente 1 bit de paridad. Esta es la razón de que los baudios no se correspondan con el número de bits de datos que son transmitidos</a:t>
            </a:r>
          </a:p>
          <a:p>
            <a:r>
              <a:rPr lang="es-ES" sz="2000" dirty="0" smtClean="0"/>
              <a:t>Para transmitir un carácter en nuestra tarjeta de adquisición será:</a:t>
            </a:r>
          </a:p>
          <a:p>
            <a:r>
              <a:rPr lang="es-ES" sz="2000" dirty="0" smtClean="0"/>
              <a:t>    </a:t>
            </a:r>
            <a:r>
              <a:rPr lang="es-ES" sz="2000" i="1" dirty="0" smtClean="0"/>
              <a:t>1 bit inicio + 8 bits datos + 1 bit paridad + 1 bits parada =11 bits.</a:t>
            </a:r>
            <a:endParaRPr lang="es-ES" sz="2000" dirty="0" smtClean="0"/>
          </a:p>
          <a:p>
            <a:r>
              <a:rPr lang="es-ES" sz="2000" dirty="0" smtClean="0"/>
              <a:t>Como cada carácter posee 8 bits de datos serán transmitidos 874 * 8 = 6992 bits de datos por segundo.</a:t>
            </a:r>
          </a:p>
          <a:p>
            <a:endParaRPr lang="es-ES" sz="2000" dirty="0" smtClean="0"/>
          </a:p>
          <a:p>
            <a:endParaRPr lang="es-ES" dirty="0"/>
          </a:p>
        </p:txBody>
      </p:sp>
      <p:sp>
        <p:nvSpPr>
          <p:cNvPr id="3" name="2 Título"/>
          <p:cNvSpPr>
            <a:spLocks noGrp="1"/>
          </p:cNvSpPr>
          <p:nvPr>
            <p:ph type="title"/>
          </p:nvPr>
        </p:nvSpPr>
        <p:spPr/>
        <p:txBody>
          <a:bodyPr>
            <a:normAutofit fontScale="90000"/>
          </a:bodyPr>
          <a:lstStyle/>
          <a:p>
            <a:r>
              <a:rPr lang="es-ES" dirty="0" smtClean="0"/>
              <a:t>Comunicación serial mediante USART y norma RS232</a:t>
            </a:r>
            <a:endParaRPr lang="es-ES" dirty="0"/>
          </a:p>
        </p:txBody>
      </p:sp>
      <p:pic>
        <p:nvPicPr>
          <p:cNvPr id="4" name="3 Imagen" descr="tramaserial2"/>
          <p:cNvPicPr/>
          <p:nvPr/>
        </p:nvPicPr>
        <p:blipFill>
          <a:blip r:embed="rId2" cstate="print"/>
          <a:srcRect b="18932"/>
          <a:stretch>
            <a:fillRect/>
          </a:stretch>
        </p:blipFill>
        <p:spPr bwMode="auto">
          <a:xfrm>
            <a:off x="5214942" y="5143512"/>
            <a:ext cx="3731316" cy="13573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S" sz="3100" dirty="0" smtClean="0"/>
              <a:t>Diagrama de estados, firmware y algoritmo  para el programa principal</a:t>
            </a:r>
            <a:r>
              <a:rPr lang="es-ES" dirty="0" smtClean="0"/>
              <a:t/>
            </a:r>
            <a:br>
              <a:rPr lang="es-ES" dirty="0" smtClean="0"/>
            </a:br>
            <a:endParaRPr lang="es-ES" dirty="0"/>
          </a:p>
        </p:txBody>
      </p:sp>
      <p:pic>
        <p:nvPicPr>
          <p:cNvPr id="4" name="3 Marcador de contenido" descr="C:\Users\Andy\Desktop\diagrama_estados_tarjetaAD.jpg"/>
          <p:cNvPicPr>
            <a:picLocks noGrp="1"/>
          </p:cNvPicPr>
          <p:nvPr>
            <p:ph idx="1"/>
          </p:nvPr>
        </p:nvPicPr>
        <p:blipFill>
          <a:blip r:embed="rId2" cstate="print"/>
          <a:stretch>
            <a:fillRect/>
          </a:stretch>
        </p:blipFill>
        <p:spPr bwMode="auto">
          <a:xfrm>
            <a:off x="2928926" y="1000108"/>
            <a:ext cx="3796745" cy="52927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dirty="0" smtClean="0"/>
              <a:t>Surge de la necesidad de realizar un Sistema de medición de niveles en tanques industriales.</a:t>
            </a:r>
          </a:p>
          <a:p>
            <a:r>
              <a:rPr lang="es-ES" dirty="0" smtClean="0"/>
              <a:t>La Empresa Control I, solicito un modelo para dicho sistema.</a:t>
            </a:r>
          </a:p>
          <a:p>
            <a:r>
              <a:rPr lang="es-ES" dirty="0" smtClean="0"/>
              <a:t>La empresa no contaba con un ningún proceso de medición para sus tanques.</a:t>
            </a:r>
          </a:p>
          <a:p>
            <a:r>
              <a:rPr lang="es-ES" dirty="0" smtClean="0"/>
              <a:t>Tipos de solución: integrando hardware + software.</a:t>
            </a:r>
          </a:p>
          <a:p>
            <a:endParaRPr lang="es-ES" dirty="0" smtClean="0"/>
          </a:p>
          <a:p>
            <a:endParaRPr lang="es-ES" dirty="0" smtClean="0"/>
          </a:p>
        </p:txBody>
      </p:sp>
      <p:sp>
        <p:nvSpPr>
          <p:cNvPr id="3" name="2 Título"/>
          <p:cNvSpPr>
            <a:spLocks noGrp="1"/>
          </p:cNvSpPr>
          <p:nvPr>
            <p:ph type="title"/>
          </p:nvPr>
        </p:nvSpPr>
        <p:spPr/>
        <p:txBody>
          <a:bodyPr/>
          <a:lstStyle/>
          <a:p>
            <a:r>
              <a:rPr lang="es-ES" dirty="0" smtClean="0"/>
              <a:t>RESEÑA HISTORICA</a:t>
            </a:r>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S" dirty="0" smtClean="0"/>
              <a:t>Comunicación serial mediante USART y norma RS232</a:t>
            </a:r>
            <a:endParaRPr lang="es-ES" dirty="0"/>
          </a:p>
        </p:txBody>
      </p:sp>
      <p:pic>
        <p:nvPicPr>
          <p:cNvPr id="4" name="3 Marcador de contenido" descr="C:\Users\Andy\Desktop\algoritmo_microcontrolador.jpg"/>
          <p:cNvPicPr>
            <a:picLocks noGrp="1"/>
          </p:cNvPicPr>
          <p:nvPr>
            <p:ph idx="1"/>
          </p:nvPr>
        </p:nvPicPr>
        <p:blipFill>
          <a:blip r:embed="rId2" cstate="print"/>
          <a:stretch>
            <a:fillRect/>
          </a:stretch>
        </p:blipFill>
        <p:spPr bwMode="auto">
          <a:xfrm>
            <a:off x="2285984" y="1643050"/>
            <a:ext cx="4534907" cy="4525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Interfaz serial con MAX-232</a:t>
            </a:r>
            <a:endParaRPr lang="es-ES" dirty="0"/>
          </a:p>
        </p:txBody>
      </p:sp>
      <p:pic>
        <p:nvPicPr>
          <p:cNvPr id="4" name="3 Marcador de contenido" descr="max232"/>
          <p:cNvPicPr>
            <a:picLocks noGrp="1"/>
          </p:cNvPicPr>
          <p:nvPr>
            <p:ph idx="1"/>
          </p:nvPr>
        </p:nvPicPr>
        <p:blipFill>
          <a:blip r:embed="rId2" cstate="print"/>
          <a:srcRect b="5934"/>
          <a:stretch>
            <a:fillRect/>
          </a:stretch>
        </p:blipFill>
        <p:spPr bwMode="auto">
          <a:xfrm>
            <a:off x="1571604" y="1428736"/>
            <a:ext cx="5995711" cy="4525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lvl="0"/>
            <a:endParaRPr lang="es-ES" dirty="0" smtClean="0"/>
          </a:p>
          <a:p>
            <a:pPr lvl="0"/>
            <a:r>
              <a:rPr lang="es-ES" dirty="0" smtClean="0"/>
              <a:t>Librerías y clases multimedia.</a:t>
            </a:r>
          </a:p>
          <a:p>
            <a:pPr lvl="0"/>
            <a:r>
              <a:rPr lang="es-ES" dirty="0" smtClean="0"/>
              <a:t>Elemento ViewPort3D.</a:t>
            </a:r>
          </a:p>
          <a:p>
            <a:pPr lvl="0"/>
            <a:r>
              <a:rPr lang="es-ES" dirty="0" smtClean="0"/>
              <a:t>Elemento ModelVisual3D</a:t>
            </a:r>
          </a:p>
          <a:p>
            <a:pPr lvl="0"/>
            <a:r>
              <a:rPr lang="es-ES" dirty="0" smtClean="0"/>
              <a:t>Clase MeshGeometry3D</a:t>
            </a:r>
          </a:p>
          <a:p>
            <a:pPr lvl="0"/>
            <a:r>
              <a:rPr lang="es-ES" dirty="0" smtClean="0"/>
              <a:t>Tipos de materiales.</a:t>
            </a:r>
          </a:p>
          <a:p>
            <a:pPr lvl="0"/>
            <a:r>
              <a:rPr lang="es-ES" dirty="0" smtClean="0"/>
              <a:t>Elemento </a:t>
            </a:r>
            <a:r>
              <a:rPr lang="es-ES" dirty="0" err="1" smtClean="0"/>
              <a:t>ProjectionCamera</a:t>
            </a:r>
            <a:r>
              <a:rPr lang="es-ES" dirty="0" smtClean="0"/>
              <a:t>.</a:t>
            </a:r>
          </a:p>
          <a:p>
            <a:pPr lvl="0"/>
            <a:r>
              <a:rPr lang="es-ES" dirty="0" smtClean="0"/>
              <a:t>Iluminación de la escena</a:t>
            </a:r>
          </a:p>
          <a:p>
            <a:pPr lvl="0"/>
            <a:r>
              <a:rPr lang="es-ES" dirty="0" smtClean="0"/>
              <a:t>Transformación.</a:t>
            </a:r>
          </a:p>
          <a:p>
            <a:pPr>
              <a:buNone/>
            </a:pPr>
            <a:endParaRPr lang="es-ES" dirty="0"/>
          </a:p>
        </p:txBody>
      </p:sp>
      <p:sp>
        <p:nvSpPr>
          <p:cNvPr id="3" name="2 Título"/>
          <p:cNvSpPr>
            <a:spLocks noGrp="1"/>
          </p:cNvSpPr>
          <p:nvPr>
            <p:ph type="title"/>
          </p:nvPr>
        </p:nvSpPr>
        <p:spPr/>
        <p:txBody>
          <a:bodyPr/>
          <a:lstStyle/>
          <a:p>
            <a:pPr algn="ctr"/>
            <a:r>
              <a:rPr lang="es-ES" u="sng" dirty="0" err="1" smtClean="0"/>
              <a:t>Modelamiento</a:t>
            </a:r>
            <a:r>
              <a:rPr lang="es-ES" u="sng" dirty="0" smtClean="0"/>
              <a:t>  3D del tanque </a:t>
            </a:r>
            <a:endParaRPr lang="es-ES" u="sng"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ES" dirty="0"/>
          </a:p>
        </p:txBody>
      </p:sp>
      <p:sp>
        <p:nvSpPr>
          <p:cNvPr id="3" name="2 Título"/>
          <p:cNvSpPr>
            <a:spLocks noGrp="1"/>
          </p:cNvSpPr>
          <p:nvPr>
            <p:ph type="title"/>
          </p:nvPr>
        </p:nvSpPr>
        <p:spPr/>
        <p:txBody>
          <a:bodyPr/>
          <a:lstStyle/>
          <a:p>
            <a:pPr algn="ctr"/>
            <a:r>
              <a:rPr lang="es-ES" u="sng" dirty="0" err="1" smtClean="0"/>
              <a:t>Modelamiento</a:t>
            </a:r>
            <a:r>
              <a:rPr lang="es-ES" u="sng" dirty="0" smtClean="0"/>
              <a:t>  3D del tanque </a:t>
            </a:r>
            <a:endParaRPr lang="es-ES" dirty="0"/>
          </a:p>
        </p:txBody>
      </p:sp>
      <p:pic>
        <p:nvPicPr>
          <p:cNvPr id="117761" name="Picture 1"/>
          <p:cNvPicPr>
            <a:picLocks noChangeAspect="1" noChangeArrowheads="1"/>
          </p:cNvPicPr>
          <p:nvPr/>
        </p:nvPicPr>
        <p:blipFill>
          <a:blip r:embed="rId2"/>
          <a:srcRect t="8333" r="5462"/>
          <a:stretch>
            <a:fillRect/>
          </a:stretch>
        </p:blipFill>
        <p:spPr bwMode="auto">
          <a:xfrm>
            <a:off x="3000364" y="3429000"/>
            <a:ext cx="3214710" cy="2357436"/>
          </a:xfrm>
          <a:prstGeom prst="rect">
            <a:avLst/>
          </a:prstGeom>
          <a:noFill/>
          <a:ln w="9525">
            <a:noFill/>
            <a:miter lim="800000"/>
            <a:headEnd/>
            <a:tailEnd/>
          </a:ln>
          <a:effectLst/>
        </p:spPr>
      </p:pic>
      <p:sp>
        <p:nvSpPr>
          <p:cNvPr id="6" name="5 Rectángulo"/>
          <p:cNvSpPr/>
          <p:nvPr/>
        </p:nvSpPr>
        <p:spPr>
          <a:xfrm>
            <a:off x="571472" y="2500306"/>
            <a:ext cx="1500198"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Viewport3D</a:t>
            </a:r>
            <a:endParaRPr lang="es-ES" dirty="0"/>
          </a:p>
        </p:txBody>
      </p:sp>
      <p:sp>
        <p:nvSpPr>
          <p:cNvPr id="7" name="6 Rectángulo"/>
          <p:cNvSpPr/>
          <p:nvPr/>
        </p:nvSpPr>
        <p:spPr>
          <a:xfrm>
            <a:off x="2285984" y="2500306"/>
            <a:ext cx="1928826"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ModelVisual3D</a:t>
            </a:r>
            <a:endParaRPr lang="es-ES" dirty="0"/>
          </a:p>
        </p:txBody>
      </p:sp>
      <p:sp>
        <p:nvSpPr>
          <p:cNvPr id="8" name="7 Rectángulo"/>
          <p:cNvSpPr/>
          <p:nvPr/>
        </p:nvSpPr>
        <p:spPr>
          <a:xfrm>
            <a:off x="4357686" y="2500306"/>
            <a:ext cx="2214578"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MeshGeometry3D</a:t>
            </a:r>
            <a:endParaRPr lang="es-ES" dirty="0"/>
          </a:p>
        </p:txBody>
      </p:sp>
      <p:sp>
        <p:nvSpPr>
          <p:cNvPr id="9" name="8 Rectángulo"/>
          <p:cNvSpPr/>
          <p:nvPr/>
        </p:nvSpPr>
        <p:spPr>
          <a:xfrm>
            <a:off x="6715140" y="2500306"/>
            <a:ext cx="2000264"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DiffusseMaterial</a:t>
            </a:r>
            <a:endParaRPr lang="es-ES" dirty="0"/>
          </a:p>
        </p:txBody>
      </p:sp>
      <p:sp>
        <p:nvSpPr>
          <p:cNvPr id="10" name="9 Rectángulo"/>
          <p:cNvSpPr/>
          <p:nvPr/>
        </p:nvSpPr>
        <p:spPr>
          <a:xfrm>
            <a:off x="6215074" y="4071942"/>
            <a:ext cx="2143140"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ProjectionCamera</a:t>
            </a:r>
            <a:endParaRPr lang="es-ES" dirty="0"/>
          </a:p>
        </p:txBody>
      </p:sp>
      <p:sp>
        <p:nvSpPr>
          <p:cNvPr id="11" name="10 Rectángulo"/>
          <p:cNvSpPr/>
          <p:nvPr/>
        </p:nvSpPr>
        <p:spPr>
          <a:xfrm>
            <a:off x="500034" y="4357694"/>
            <a:ext cx="2143140"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DirectionalLight</a:t>
            </a:r>
            <a:endParaRPr lang="es-ES" dirty="0"/>
          </a:p>
        </p:txBody>
      </p:sp>
      <p:sp>
        <p:nvSpPr>
          <p:cNvPr id="12" name="11 Rectángulo"/>
          <p:cNvSpPr/>
          <p:nvPr/>
        </p:nvSpPr>
        <p:spPr>
          <a:xfrm>
            <a:off x="3214678" y="6072206"/>
            <a:ext cx="1928826"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Transformación</a:t>
            </a:r>
            <a:endParaRPr lang="es-ES" dirty="0"/>
          </a:p>
        </p:txBody>
      </p:sp>
      <p:cxnSp>
        <p:nvCxnSpPr>
          <p:cNvPr id="14" name="13 Conector recto de flecha"/>
          <p:cNvCxnSpPr/>
          <p:nvPr/>
        </p:nvCxnSpPr>
        <p:spPr>
          <a:xfrm rot="10800000">
            <a:off x="1571604" y="3214686"/>
            <a:ext cx="1714512" cy="928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rot="16200000" flipV="1">
            <a:off x="3321835" y="3321843"/>
            <a:ext cx="357190"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flipV="1">
            <a:off x="4500562" y="3214686"/>
            <a:ext cx="428628"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flipV="1">
            <a:off x="4857752" y="3214686"/>
            <a:ext cx="2214578" cy="928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a:endCxn id="117761" idx="3"/>
          </p:cNvCxnSpPr>
          <p:nvPr/>
        </p:nvCxnSpPr>
        <p:spPr>
          <a:xfrm flipV="1">
            <a:off x="4857752" y="4607718"/>
            <a:ext cx="1357322" cy="357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rot="10800000">
            <a:off x="2643174" y="4572008"/>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rot="5400000">
            <a:off x="3857620" y="5786454"/>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ES"/>
          </a:p>
        </p:txBody>
      </p:sp>
      <p:sp>
        <p:nvSpPr>
          <p:cNvPr id="3" name="2 Título"/>
          <p:cNvSpPr>
            <a:spLocks noGrp="1"/>
          </p:cNvSpPr>
          <p:nvPr>
            <p:ph type="title"/>
          </p:nvPr>
        </p:nvSpPr>
        <p:spPr/>
        <p:txBody>
          <a:bodyPr>
            <a:normAutofit fontScale="90000"/>
          </a:bodyPr>
          <a:lstStyle/>
          <a:p>
            <a:pPr algn="ctr"/>
            <a:r>
              <a:rPr lang="es-ES" u="sng" dirty="0" smtClean="0"/>
              <a:t>Representación de datos </a:t>
            </a:r>
            <a:r>
              <a:rPr lang="es-ES" dirty="0" smtClean="0"/>
              <a:t/>
            </a:r>
            <a:br>
              <a:rPr lang="es-ES" dirty="0" smtClean="0"/>
            </a:br>
            <a:endParaRPr lang="es-ES" dirty="0"/>
          </a:p>
        </p:txBody>
      </p:sp>
      <p:pic>
        <p:nvPicPr>
          <p:cNvPr id="4" name="3 Imagen" descr="3"/>
          <p:cNvPicPr/>
          <p:nvPr/>
        </p:nvPicPr>
        <p:blipFill>
          <a:blip r:embed="rId2" cstate="print"/>
          <a:srcRect b="6803"/>
          <a:stretch>
            <a:fillRect/>
          </a:stretch>
        </p:blipFill>
        <p:spPr bwMode="auto">
          <a:xfrm>
            <a:off x="1643042" y="1928802"/>
            <a:ext cx="6215106" cy="37147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ES" dirty="0"/>
          </a:p>
        </p:txBody>
      </p:sp>
      <p:sp>
        <p:nvSpPr>
          <p:cNvPr id="3" name="2 Título"/>
          <p:cNvSpPr>
            <a:spLocks noGrp="1"/>
          </p:cNvSpPr>
          <p:nvPr>
            <p:ph type="title"/>
          </p:nvPr>
        </p:nvSpPr>
        <p:spPr/>
        <p:txBody>
          <a:bodyPr/>
          <a:lstStyle/>
          <a:p>
            <a:r>
              <a:rPr lang="es-ES" dirty="0" smtClean="0"/>
              <a:t>Detalle: Maestro - esclavo</a:t>
            </a:r>
            <a:endParaRPr lang="es-ES" dirty="0"/>
          </a:p>
        </p:txBody>
      </p:sp>
      <p:pic>
        <p:nvPicPr>
          <p:cNvPr id="115713" name="Picture 1"/>
          <p:cNvPicPr>
            <a:picLocks noChangeAspect="1" noChangeArrowheads="1"/>
          </p:cNvPicPr>
          <p:nvPr/>
        </p:nvPicPr>
        <p:blipFill>
          <a:blip r:embed="rId2"/>
          <a:srcRect/>
          <a:stretch>
            <a:fillRect/>
          </a:stretch>
        </p:blipFill>
        <p:spPr bwMode="auto">
          <a:xfrm>
            <a:off x="5643570" y="2786058"/>
            <a:ext cx="2643207" cy="1785950"/>
          </a:xfrm>
          <a:prstGeom prst="rect">
            <a:avLst/>
          </a:prstGeom>
          <a:noFill/>
          <a:ln w="9525">
            <a:noFill/>
            <a:miter lim="800000"/>
            <a:headEnd/>
            <a:tailEnd/>
          </a:ln>
          <a:effectLst/>
        </p:spPr>
      </p:pic>
      <p:sp>
        <p:nvSpPr>
          <p:cNvPr id="5" name="4 Rectángulo"/>
          <p:cNvSpPr/>
          <p:nvPr/>
        </p:nvSpPr>
        <p:spPr>
          <a:xfrm>
            <a:off x="857224" y="3429000"/>
            <a:ext cx="1071570"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Sensor</a:t>
            </a:r>
            <a:endParaRPr lang="es-ES" dirty="0"/>
          </a:p>
        </p:txBody>
      </p:sp>
      <p:sp>
        <p:nvSpPr>
          <p:cNvPr id="6" name="5 Rectángulo"/>
          <p:cNvSpPr/>
          <p:nvPr/>
        </p:nvSpPr>
        <p:spPr>
          <a:xfrm>
            <a:off x="3071802" y="3429000"/>
            <a:ext cx="1214446" cy="5715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dirty="0" smtClean="0"/>
              <a:t>TAD</a:t>
            </a:r>
            <a:endParaRPr lang="es-ES" dirty="0"/>
          </a:p>
        </p:txBody>
      </p:sp>
      <p:sp>
        <p:nvSpPr>
          <p:cNvPr id="7" name="6 Flecha derecha"/>
          <p:cNvSpPr/>
          <p:nvPr/>
        </p:nvSpPr>
        <p:spPr>
          <a:xfrm>
            <a:off x="2000232" y="3643314"/>
            <a:ext cx="928694"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Flecha derecha"/>
          <p:cNvSpPr/>
          <p:nvPr/>
        </p:nvSpPr>
        <p:spPr>
          <a:xfrm>
            <a:off x="4572000" y="3643314"/>
            <a:ext cx="928694"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CuadroTexto"/>
          <p:cNvSpPr txBox="1"/>
          <p:nvPr/>
        </p:nvSpPr>
        <p:spPr>
          <a:xfrm>
            <a:off x="6286512" y="2285992"/>
            <a:ext cx="1143008" cy="369332"/>
          </a:xfrm>
          <a:prstGeom prst="rect">
            <a:avLst/>
          </a:prstGeom>
          <a:noFill/>
        </p:spPr>
        <p:txBody>
          <a:bodyPr wrap="square" rtlCol="0">
            <a:spAutoFit/>
          </a:bodyPr>
          <a:lstStyle/>
          <a:p>
            <a:r>
              <a:rPr lang="es-ES" dirty="0" smtClean="0"/>
              <a:t>Maestro</a:t>
            </a:r>
            <a:endParaRPr lang="es-ES" dirty="0"/>
          </a:p>
        </p:txBody>
      </p:sp>
      <p:sp>
        <p:nvSpPr>
          <p:cNvPr id="10" name="9 CuadroTexto"/>
          <p:cNvSpPr txBox="1"/>
          <p:nvPr/>
        </p:nvSpPr>
        <p:spPr>
          <a:xfrm>
            <a:off x="3143240" y="2357430"/>
            <a:ext cx="1143008" cy="369332"/>
          </a:xfrm>
          <a:prstGeom prst="rect">
            <a:avLst/>
          </a:prstGeom>
          <a:noFill/>
        </p:spPr>
        <p:txBody>
          <a:bodyPr wrap="square" rtlCol="0">
            <a:spAutoFit/>
          </a:bodyPr>
          <a:lstStyle/>
          <a:p>
            <a:r>
              <a:rPr lang="es-ES" dirty="0" smtClean="0"/>
              <a:t>Esclavo</a:t>
            </a:r>
            <a:endParaRPr lang="es-ES" dirty="0"/>
          </a:p>
        </p:txBody>
      </p:sp>
      <p:sp>
        <p:nvSpPr>
          <p:cNvPr id="11" name="10 CuadroTexto"/>
          <p:cNvSpPr txBox="1"/>
          <p:nvPr/>
        </p:nvSpPr>
        <p:spPr>
          <a:xfrm>
            <a:off x="4500562" y="4286256"/>
            <a:ext cx="1285884"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dirty="0" smtClean="0"/>
              <a:t>$I</a:t>
            </a:r>
            <a:r>
              <a:rPr lang="es-ES" dirty="0" smtClean="0"/>
              <a:t>124.5 </a:t>
            </a:r>
            <a:r>
              <a:rPr lang="es-ES" dirty="0" smtClean="0"/>
              <a:t>F</a:t>
            </a:r>
            <a:endParaRPr lang="es-ES" dirty="0"/>
          </a:p>
        </p:txBody>
      </p:sp>
      <p:sp>
        <p:nvSpPr>
          <p:cNvPr id="12" name="11 CuadroTexto"/>
          <p:cNvSpPr txBox="1"/>
          <p:nvPr/>
        </p:nvSpPr>
        <p:spPr>
          <a:xfrm>
            <a:off x="3500430" y="4714884"/>
            <a:ext cx="3357586"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dirty="0" smtClean="0"/>
              <a:t>24 49 31 32 34 2e 35 30 46</a:t>
            </a:r>
            <a:endParaRPr lang="es-E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dirty="0" smtClean="0"/>
              <a:t>Es basado en la Experiencia.</a:t>
            </a:r>
          </a:p>
          <a:p>
            <a:r>
              <a:rPr lang="es-EC" dirty="0" smtClean="0"/>
              <a:t>Usualmente, el operador expresa sus estrategias de control lingüísticamente como un conjunto de reglas de toma de decisiones</a:t>
            </a:r>
          </a:p>
          <a:p>
            <a:endParaRPr lang="es-ES" dirty="0"/>
          </a:p>
        </p:txBody>
      </p:sp>
      <p:sp>
        <p:nvSpPr>
          <p:cNvPr id="3" name="2 Título"/>
          <p:cNvSpPr>
            <a:spLocks noGrp="1"/>
          </p:cNvSpPr>
          <p:nvPr>
            <p:ph type="title"/>
          </p:nvPr>
        </p:nvSpPr>
        <p:spPr/>
        <p:txBody>
          <a:bodyPr/>
          <a:lstStyle/>
          <a:p>
            <a:r>
              <a:rPr lang="es-ES" dirty="0" smtClean="0"/>
              <a:t>Tecnología de lógica difusa</a:t>
            </a:r>
            <a:endParaRPr lang="es-ES" dirty="0"/>
          </a:p>
        </p:txBody>
      </p:sp>
      <p:pic>
        <p:nvPicPr>
          <p:cNvPr id="4" name="3 Imagen" descr="3"/>
          <p:cNvPicPr/>
          <p:nvPr/>
        </p:nvPicPr>
        <p:blipFill>
          <a:blip r:embed="rId2" cstate="print"/>
          <a:srcRect b="7317"/>
          <a:stretch>
            <a:fillRect/>
          </a:stretch>
        </p:blipFill>
        <p:spPr bwMode="auto">
          <a:xfrm>
            <a:off x="2643174" y="3500438"/>
            <a:ext cx="3286148" cy="2857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C" dirty="0" smtClean="0"/>
              <a:t>Y traducido en lenguaje de reglas difusas seria:</a:t>
            </a:r>
            <a:endParaRPr lang="es-ES" dirty="0" smtClean="0"/>
          </a:p>
          <a:p>
            <a:r>
              <a:rPr lang="es-EC" dirty="0" smtClean="0"/>
              <a:t>SI </a:t>
            </a:r>
            <a:r>
              <a:rPr lang="es-EC" b="1" dirty="0" smtClean="0"/>
              <a:t>NIVEL es VACIO</a:t>
            </a:r>
            <a:r>
              <a:rPr lang="es-EC" dirty="0" smtClean="0"/>
              <a:t> o </a:t>
            </a:r>
            <a:r>
              <a:rPr lang="es-EC" b="1" dirty="0" smtClean="0"/>
              <a:t>NIVEL es MEDIO</a:t>
            </a:r>
            <a:r>
              <a:rPr lang="es-EC" dirty="0" smtClean="0"/>
              <a:t> entonces </a:t>
            </a:r>
            <a:r>
              <a:rPr lang="es-EC" b="1" dirty="0" smtClean="0"/>
              <a:t>MANTENER PRENDIDA BOMBA</a:t>
            </a:r>
            <a:endParaRPr lang="es-ES" dirty="0" smtClean="0"/>
          </a:p>
          <a:p>
            <a:r>
              <a:rPr lang="es-EC" dirty="0" smtClean="0"/>
              <a:t>SI </a:t>
            </a:r>
            <a:r>
              <a:rPr lang="es-EC" b="1" dirty="0" smtClean="0"/>
              <a:t>NIVEL es MEDIO</a:t>
            </a:r>
            <a:r>
              <a:rPr lang="es-EC" dirty="0" smtClean="0"/>
              <a:t> </a:t>
            </a:r>
            <a:r>
              <a:rPr lang="es-EC" b="1" dirty="0" smtClean="0"/>
              <a:t>o NIVEL es CASILLENO</a:t>
            </a:r>
            <a:r>
              <a:rPr lang="es-EC" dirty="0" smtClean="0"/>
              <a:t> entonces </a:t>
            </a:r>
            <a:r>
              <a:rPr lang="es-EC" b="1" dirty="0" smtClean="0"/>
              <a:t>MANTENER PRENDIDA BOMBA</a:t>
            </a:r>
            <a:endParaRPr lang="es-ES" dirty="0" smtClean="0"/>
          </a:p>
          <a:p>
            <a:r>
              <a:rPr lang="es-EC" b="1" dirty="0" smtClean="0"/>
              <a:t>SI NIVEL es CASILLENO</a:t>
            </a:r>
            <a:r>
              <a:rPr lang="es-EC" dirty="0" smtClean="0"/>
              <a:t> o  </a:t>
            </a:r>
            <a:r>
              <a:rPr lang="es-EC" b="1" dirty="0" smtClean="0"/>
              <a:t>NIVEL es LLENO</a:t>
            </a:r>
            <a:r>
              <a:rPr lang="es-EC" dirty="0" smtClean="0"/>
              <a:t> entonces </a:t>
            </a:r>
            <a:r>
              <a:rPr lang="es-EC" b="1" dirty="0" smtClean="0"/>
              <a:t>MANTENER PRENDIDA BOMBA</a:t>
            </a:r>
            <a:endParaRPr lang="es-ES" dirty="0" smtClean="0"/>
          </a:p>
          <a:p>
            <a:r>
              <a:rPr lang="es-EC" dirty="0" smtClean="0"/>
              <a:t>SI </a:t>
            </a:r>
            <a:r>
              <a:rPr lang="es-EC" b="1" dirty="0" smtClean="0"/>
              <a:t>NIVEL es LLENO</a:t>
            </a:r>
            <a:r>
              <a:rPr lang="es-EC" dirty="0" smtClean="0"/>
              <a:t> entonces </a:t>
            </a:r>
            <a:r>
              <a:rPr lang="es-EC" b="1" dirty="0" smtClean="0"/>
              <a:t>APAGAR LA BOMBA</a:t>
            </a:r>
            <a:endParaRPr lang="es-ES" dirty="0" smtClean="0"/>
          </a:p>
          <a:p>
            <a:endParaRPr lang="es-ES" dirty="0"/>
          </a:p>
        </p:txBody>
      </p:sp>
      <p:sp>
        <p:nvSpPr>
          <p:cNvPr id="3" name="2 Título"/>
          <p:cNvSpPr>
            <a:spLocks noGrp="1"/>
          </p:cNvSpPr>
          <p:nvPr>
            <p:ph type="title"/>
          </p:nvPr>
        </p:nvSpPr>
        <p:spPr/>
        <p:txBody>
          <a:bodyPr/>
          <a:lstStyle/>
          <a:p>
            <a:r>
              <a:rPr lang="es-ES" dirty="0" smtClean="0"/>
              <a:t>Tecnología de lógica difusa</a:t>
            </a:r>
            <a:endParaRPr lang="es-E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pPr algn="ctr"/>
            <a:r>
              <a:rPr lang="es-ES" sz="2700" u="sng" dirty="0" smtClean="0"/>
              <a:t>Funciones de membrecía y Diseño de las funciones de                                                 membrecía</a:t>
            </a:r>
            <a:r>
              <a:rPr lang="es-ES" dirty="0" smtClean="0"/>
              <a:t/>
            </a:r>
            <a:br>
              <a:rPr lang="es-ES" dirty="0" smtClean="0"/>
            </a:br>
            <a:endParaRPr lang="es-ES" dirty="0"/>
          </a:p>
        </p:txBody>
      </p:sp>
      <p:pic>
        <p:nvPicPr>
          <p:cNvPr id="4" name="86 Imagen" descr="diusa3.37.jpg"/>
          <p:cNvPicPr>
            <a:picLocks noGrp="1"/>
          </p:cNvPicPr>
          <p:nvPr>
            <p:ph idx="1"/>
          </p:nvPr>
        </p:nvPicPr>
        <p:blipFill>
          <a:blip r:embed="rId2" cstate="print"/>
          <a:srcRect b="6810"/>
          <a:stretch>
            <a:fillRect/>
          </a:stretch>
        </p:blipFill>
        <p:spPr>
          <a:xfrm>
            <a:off x="642910" y="1500174"/>
            <a:ext cx="8143932" cy="3429024"/>
          </a:xfrm>
          <a:prstGeom prst="rect">
            <a:avLst/>
          </a:prstGeom>
        </p:spPr>
      </p:pic>
      <p:graphicFrame>
        <p:nvGraphicFramePr>
          <p:cNvPr id="5" name="4 Tabla"/>
          <p:cNvGraphicFramePr>
            <a:graphicFrameLocks noGrp="1"/>
          </p:cNvGraphicFramePr>
          <p:nvPr/>
        </p:nvGraphicFramePr>
        <p:xfrm>
          <a:off x="3357554" y="5286388"/>
          <a:ext cx="5289550" cy="876300"/>
        </p:xfrm>
        <a:graphic>
          <a:graphicData uri="http://schemas.openxmlformats.org/drawingml/2006/table">
            <a:tbl>
              <a:tblPr/>
              <a:tblGrid>
                <a:gridCol w="1078230"/>
                <a:gridCol w="1092200"/>
                <a:gridCol w="1026795"/>
                <a:gridCol w="1097915"/>
                <a:gridCol w="994410"/>
              </a:tblGrid>
              <a:tr h="0">
                <a:tc gridSpan="5">
                  <a:txBody>
                    <a:bodyPr/>
                    <a:lstStyle/>
                    <a:p>
                      <a:pPr indent="449580" algn="ctr">
                        <a:spcAft>
                          <a:spcPts val="0"/>
                        </a:spcAft>
                      </a:pPr>
                      <a:r>
                        <a:rPr lang="es-ES" sz="1150" b="1" dirty="0">
                          <a:solidFill>
                            <a:srgbClr val="FFFFFF"/>
                          </a:solidFill>
                          <a:latin typeface="Times New Roman"/>
                          <a:ea typeface="Times New Roman"/>
                        </a:rPr>
                        <a:t>Rango de niveles de tanques en centímetros (cm)</a:t>
                      </a:r>
                      <a:endParaRPr lang="es-ES" sz="1200" dirty="0">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0">
                <a:tc>
                  <a:txBody>
                    <a:bodyPr/>
                    <a:lstStyle/>
                    <a:p>
                      <a:pPr indent="449580">
                        <a:spcAft>
                          <a:spcPts val="0"/>
                        </a:spcAft>
                      </a:pPr>
                      <a:r>
                        <a:rPr lang="es-ES" sz="1150" b="1">
                          <a:solidFill>
                            <a:srgbClr val="FFFFFF"/>
                          </a:solidFill>
                          <a:latin typeface="Times New Roman"/>
                          <a:ea typeface="Times New Roman"/>
                        </a:rPr>
                        <a:t>Vacio</a:t>
                      </a:r>
                      <a:endParaRPr lang="es-ES" sz="1200">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spcAft>
                          <a:spcPts val="0"/>
                        </a:spcAft>
                      </a:pPr>
                      <a:r>
                        <a:rPr lang="es-ES" sz="1150">
                          <a:latin typeface="Times New Roman"/>
                          <a:ea typeface="Times New Roman"/>
                        </a:rPr>
                        <a:t>0</a:t>
                      </a:r>
                      <a:endParaRPr lang="es-ES" sz="1200">
                        <a:latin typeface="Times New Roman"/>
                        <a:ea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449580">
                        <a:spcAft>
                          <a:spcPts val="0"/>
                        </a:spcAft>
                      </a:pPr>
                      <a:r>
                        <a:rPr lang="es-ES" sz="1150">
                          <a:latin typeface="Times New Roman"/>
                          <a:ea typeface="Times New Roman"/>
                        </a:rPr>
                        <a:t>5</a:t>
                      </a:r>
                      <a:endParaRPr lang="es-ES" sz="1200">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449580">
                        <a:spcAft>
                          <a:spcPts val="0"/>
                        </a:spcAft>
                      </a:pPr>
                      <a:r>
                        <a:rPr lang="es-ES" sz="1150">
                          <a:latin typeface="Times New Roman"/>
                          <a:ea typeface="Times New Roman"/>
                        </a:rPr>
                        <a:t>10</a:t>
                      </a:r>
                      <a:endParaRPr lang="es-ES" sz="1200">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449580">
                        <a:spcAft>
                          <a:spcPts val="0"/>
                        </a:spcAft>
                      </a:pPr>
                      <a:r>
                        <a:rPr lang="es-ES" sz="1150">
                          <a:latin typeface="Times New Roman"/>
                          <a:ea typeface="Times New Roman"/>
                        </a:rPr>
                        <a:t>15</a:t>
                      </a:r>
                      <a:endParaRPr lang="es-ES" sz="1200">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0">
                <a:tc>
                  <a:txBody>
                    <a:bodyPr/>
                    <a:lstStyle/>
                    <a:p>
                      <a:pPr indent="449580">
                        <a:spcAft>
                          <a:spcPts val="0"/>
                        </a:spcAft>
                      </a:pPr>
                      <a:r>
                        <a:rPr lang="es-ES" sz="1150" b="1" dirty="0">
                          <a:solidFill>
                            <a:srgbClr val="FFFFFF"/>
                          </a:solidFill>
                          <a:latin typeface="Times New Roman"/>
                          <a:ea typeface="Times New Roman"/>
                        </a:rPr>
                        <a:t>Medio</a:t>
                      </a:r>
                      <a:endParaRPr lang="es-ES" sz="1200" dirty="0">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spcAft>
                          <a:spcPts val="0"/>
                        </a:spcAft>
                      </a:pPr>
                      <a:r>
                        <a:rPr lang="es-ES" sz="1150">
                          <a:latin typeface="Times New Roman"/>
                          <a:ea typeface="Times New Roman"/>
                        </a:rPr>
                        <a:t>10</a:t>
                      </a:r>
                      <a:endParaRPr lang="es-ES" sz="1200">
                        <a:latin typeface="Times New Roman"/>
                        <a:ea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449580">
                        <a:spcAft>
                          <a:spcPts val="0"/>
                        </a:spcAft>
                      </a:pPr>
                      <a:r>
                        <a:rPr lang="es-ES" sz="1150">
                          <a:latin typeface="Times New Roman"/>
                          <a:ea typeface="Times New Roman"/>
                        </a:rPr>
                        <a:t>15</a:t>
                      </a:r>
                      <a:endParaRPr lang="es-ES" sz="1200">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449580">
                        <a:spcAft>
                          <a:spcPts val="0"/>
                        </a:spcAft>
                      </a:pPr>
                      <a:r>
                        <a:rPr lang="es-ES" sz="1150">
                          <a:latin typeface="Times New Roman"/>
                          <a:ea typeface="Times New Roman"/>
                        </a:rPr>
                        <a:t>20</a:t>
                      </a:r>
                      <a:endParaRPr lang="es-ES" sz="1200">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449580">
                        <a:spcAft>
                          <a:spcPts val="0"/>
                        </a:spcAft>
                      </a:pPr>
                      <a:r>
                        <a:rPr lang="es-ES" sz="1150">
                          <a:latin typeface="Times New Roman"/>
                          <a:ea typeface="Times New Roman"/>
                        </a:rPr>
                        <a:t>25</a:t>
                      </a:r>
                      <a:endParaRPr lang="es-ES" sz="1200">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0">
                <a:tc>
                  <a:txBody>
                    <a:bodyPr/>
                    <a:lstStyle/>
                    <a:p>
                      <a:pPr algn="ctr">
                        <a:spcAft>
                          <a:spcPts val="0"/>
                        </a:spcAft>
                      </a:pPr>
                      <a:r>
                        <a:rPr lang="es-ES" sz="1150" b="1">
                          <a:solidFill>
                            <a:srgbClr val="FFFFFF"/>
                          </a:solidFill>
                          <a:latin typeface="Times New Roman"/>
                          <a:ea typeface="Times New Roman"/>
                        </a:rPr>
                        <a:t>Casi lleno</a:t>
                      </a:r>
                      <a:endParaRPr lang="es-ES" sz="1200">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spcAft>
                          <a:spcPts val="0"/>
                        </a:spcAft>
                      </a:pPr>
                      <a:r>
                        <a:rPr lang="es-ES" sz="1150">
                          <a:latin typeface="Times New Roman"/>
                          <a:ea typeface="Times New Roman"/>
                        </a:rPr>
                        <a:t>20</a:t>
                      </a:r>
                      <a:endParaRPr lang="es-ES" sz="1200">
                        <a:latin typeface="Times New Roman"/>
                        <a:ea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449580">
                        <a:spcAft>
                          <a:spcPts val="0"/>
                        </a:spcAft>
                      </a:pPr>
                      <a:r>
                        <a:rPr lang="es-ES" sz="1150">
                          <a:latin typeface="Times New Roman"/>
                          <a:ea typeface="Times New Roman"/>
                        </a:rPr>
                        <a:t>25</a:t>
                      </a:r>
                      <a:endParaRPr lang="es-ES" sz="1200">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449580">
                        <a:spcAft>
                          <a:spcPts val="0"/>
                        </a:spcAft>
                      </a:pPr>
                      <a:r>
                        <a:rPr lang="es-ES" sz="1150">
                          <a:latin typeface="Times New Roman"/>
                          <a:ea typeface="Times New Roman"/>
                        </a:rPr>
                        <a:t>30</a:t>
                      </a:r>
                      <a:endParaRPr lang="es-ES" sz="1200">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449580">
                        <a:spcAft>
                          <a:spcPts val="0"/>
                        </a:spcAft>
                      </a:pPr>
                      <a:r>
                        <a:rPr lang="es-ES" sz="1150">
                          <a:latin typeface="Times New Roman"/>
                          <a:ea typeface="Times New Roman"/>
                        </a:rPr>
                        <a:t>35</a:t>
                      </a:r>
                      <a:endParaRPr lang="es-ES" sz="1200">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0">
                <a:tc>
                  <a:txBody>
                    <a:bodyPr/>
                    <a:lstStyle/>
                    <a:p>
                      <a:pPr indent="449580">
                        <a:spcAft>
                          <a:spcPts val="0"/>
                        </a:spcAft>
                      </a:pPr>
                      <a:r>
                        <a:rPr lang="es-ES" sz="1150" b="1">
                          <a:solidFill>
                            <a:srgbClr val="FFFFFF"/>
                          </a:solidFill>
                          <a:latin typeface="Times New Roman"/>
                          <a:ea typeface="Times New Roman"/>
                        </a:rPr>
                        <a:t>Lleno</a:t>
                      </a:r>
                      <a:endParaRPr lang="es-ES" sz="1200">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spcAft>
                          <a:spcPts val="0"/>
                        </a:spcAft>
                      </a:pPr>
                      <a:r>
                        <a:rPr lang="es-ES" sz="1150">
                          <a:latin typeface="Times New Roman"/>
                          <a:ea typeface="Times New Roman"/>
                        </a:rPr>
                        <a:t>30</a:t>
                      </a:r>
                      <a:endParaRPr lang="es-ES" sz="1200">
                        <a:latin typeface="Times New Roman"/>
                        <a:ea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449580">
                        <a:spcAft>
                          <a:spcPts val="0"/>
                        </a:spcAft>
                      </a:pPr>
                      <a:r>
                        <a:rPr lang="es-ES" sz="1150">
                          <a:latin typeface="Times New Roman"/>
                          <a:ea typeface="Times New Roman"/>
                        </a:rPr>
                        <a:t>35</a:t>
                      </a:r>
                      <a:endParaRPr lang="es-ES" sz="1200">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449580">
                        <a:spcAft>
                          <a:spcPts val="0"/>
                        </a:spcAft>
                      </a:pPr>
                      <a:r>
                        <a:rPr lang="es-ES" sz="1150">
                          <a:latin typeface="Times New Roman"/>
                          <a:ea typeface="Times New Roman"/>
                        </a:rPr>
                        <a:t>40</a:t>
                      </a:r>
                      <a:endParaRPr lang="es-ES" sz="1200">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449580">
                        <a:spcAft>
                          <a:spcPts val="0"/>
                        </a:spcAft>
                      </a:pPr>
                      <a:r>
                        <a:rPr lang="es-ES" sz="1150" dirty="0">
                          <a:latin typeface="Times New Roman"/>
                          <a:ea typeface="Times New Roman"/>
                        </a:rPr>
                        <a:t>45</a:t>
                      </a:r>
                      <a:endParaRPr lang="es-ES" sz="1200" dirty="0">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bl>
          </a:graphicData>
        </a:graphic>
      </p:graphicFrame>
      <p:sp>
        <p:nvSpPr>
          <p:cNvPr id="7" name="6 CuadroTexto"/>
          <p:cNvSpPr txBox="1"/>
          <p:nvPr/>
        </p:nvSpPr>
        <p:spPr>
          <a:xfrm>
            <a:off x="714348" y="1214422"/>
            <a:ext cx="2214578" cy="369332"/>
          </a:xfrm>
          <a:prstGeom prst="rect">
            <a:avLst/>
          </a:prstGeom>
          <a:noFill/>
        </p:spPr>
        <p:txBody>
          <a:bodyPr wrap="square" rtlCol="0">
            <a:spAutoFit/>
          </a:bodyPr>
          <a:lstStyle/>
          <a:p>
            <a:r>
              <a:rPr lang="es-ES" b="1" u="sng" dirty="0" err="1" smtClean="0"/>
              <a:t>Fuzzificacion</a:t>
            </a:r>
            <a:endParaRPr lang="es-ES" b="1" u="sng"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ES" dirty="0"/>
          </a:p>
        </p:txBody>
      </p:sp>
      <p:sp>
        <p:nvSpPr>
          <p:cNvPr id="3" name="2 Título"/>
          <p:cNvSpPr>
            <a:spLocks noGrp="1"/>
          </p:cNvSpPr>
          <p:nvPr>
            <p:ph type="title"/>
          </p:nvPr>
        </p:nvSpPr>
        <p:spPr/>
        <p:txBody>
          <a:bodyPr>
            <a:normAutofit/>
          </a:bodyPr>
          <a:lstStyle/>
          <a:p>
            <a:r>
              <a:rPr lang="es-ES" sz="2400" u="sng" dirty="0" smtClean="0"/>
              <a:t>Funciones de membrecía y Diseño de las funciones de                                                 membrecía</a:t>
            </a:r>
            <a:endParaRPr lang="es-ES" sz="2400" dirty="0"/>
          </a:p>
        </p:txBody>
      </p:sp>
      <p:graphicFrame>
        <p:nvGraphicFramePr>
          <p:cNvPr id="4" name="3 Tabla"/>
          <p:cNvGraphicFramePr>
            <a:graphicFrameLocks noGrp="1"/>
          </p:cNvGraphicFramePr>
          <p:nvPr/>
        </p:nvGraphicFramePr>
        <p:xfrm>
          <a:off x="3357554" y="5429264"/>
          <a:ext cx="5198806" cy="968694"/>
        </p:xfrm>
        <a:graphic>
          <a:graphicData uri="http://schemas.openxmlformats.org/drawingml/2006/table">
            <a:tbl>
              <a:tblPr/>
              <a:tblGrid>
                <a:gridCol w="110551"/>
                <a:gridCol w="1406525"/>
                <a:gridCol w="795655"/>
                <a:gridCol w="962025"/>
                <a:gridCol w="962025"/>
                <a:gridCol w="962025"/>
              </a:tblGrid>
              <a:tr h="320452">
                <a:tc gridSpan="2">
                  <a:txBody>
                    <a:bodyPr/>
                    <a:lstStyle/>
                    <a:p>
                      <a:pPr>
                        <a:spcAft>
                          <a:spcPts val="0"/>
                        </a:spcAft>
                      </a:pPr>
                      <a:r>
                        <a:rPr lang="es-ES" sz="1150" b="1" dirty="0">
                          <a:solidFill>
                            <a:srgbClr val="FFFFFF"/>
                          </a:solidFill>
                          <a:latin typeface="Times New Roman"/>
                          <a:ea typeface="Times New Roman"/>
                        </a:rPr>
                        <a:t>Estado de bomba</a:t>
                      </a:r>
                      <a:endParaRPr lang="es-ES" sz="1200" dirty="0">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hMerge="1">
                  <a:txBody>
                    <a:bodyPr/>
                    <a:lstStyle/>
                    <a:p>
                      <a:endParaRPr lang="es-ES"/>
                    </a:p>
                  </a:txBody>
                  <a:tcPr/>
                </a:tc>
                <a:tc gridSpan="4">
                  <a:txBody>
                    <a:bodyPr/>
                    <a:lstStyle/>
                    <a:p>
                      <a:pPr indent="449580">
                        <a:spcAft>
                          <a:spcPts val="0"/>
                        </a:spcAft>
                      </a:pPr>
                      <a:r>
                        <a:rPr lang="es-ES" sz="1150" b="1" dirty="0">
                          <a:solidFill>
                            <a:srgbClr val="FFFFFF"/>
                          </a:solidFill>
                          <a:latin typeface="Times New Roman"/>
                          <a:ea typeface="Times New Roman"/>
                        </a:rPr>
                        <a:t>Rango de niveles en centímetros (cm)</a:t>
                      </a:r>
                      <a:endParaRPr lang="es-ES" sz="1200" dirty="0">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320452">
                <a:tc>
                  <a:txBody>
                    <a:bodyPr/>
                    <a:lstStyle/>
                    <a:p>
                      <a:pPr>
                        <a:spcAft>
                          <a:spcPts val="0"/>
                        </a:spcAft>
                      </a:pPr>
                      <a:r>
                        <a:rPr lang="es-ES" sz="1200">
                          <a:latin typeface="Times New Roman"/>
                          <a:ea typeface="Times New Roman"/>
                        </a:rPr>
                        <a:t> </a:t>
                      </a:r>
                    </a:p>
                  </a:txBody>
                  <a:tcPr marL="0" marR="0" marT="0" marB="0" anchor="ctr">
                    <a:lnL>
                      <a:no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a:noFill/>
                    </a:lnB>
                  </a:tcPr>
                </a:tc>
                <a:tc>
                  <a:txBody>
                    <a:bodyPr/>
                    <a:lstStyle/>
                    <a:p>
                      <a:pPr indent="449580">
                        <a:spcAft>
                          <a:spcPts val="0"/>
                        </a:spcAft>
                      </a:pPr>
                      <a:r>
                        <a:rPr lang="es-ES" sz="1150" b="1">
                          <a:solidFill>
                            <a:srgbClr val="FFFFFF"/>
                          </a:solidFill>
                          <a:latin typeface="Times New Roman"/>
                          <a:ea typeface="Times New Roman"/>
                        </a:rPr>
                        <a:t>on</a:t>
                      </a:r>
                      <a:endParaRPr lang="es-ES" sz="1200">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449580">
                        <a:spcAft>
                          <a:spcPts val="0"/>
                        </a:spcAft>
                      </a:pPr>
                      <a:r>
                        <a:rPr lang="es-ES" sz="1150">
                          <a:latin typeface="Times New Roman"/>
                          <a:ea typeface="Times New Roman"/>
                        </a:rPr>
                        <a:t>0</a:t>
                      </a:r>
                      <a:endParaRPr lang="es-ES" sz="1200">
                        <a:latin typeface="Times New Roman"/>
                        <a:ea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449580">
                        <a:spcAft>
                          <a:spcPts val="0"/>
                        </a:spcAft>
                      </a:pPr>
                      <a:r>
                        <a:rPr lang="es-ES" sz="1150" dirty="0">
                          <a:latin typeface="Times New Roman"/>
                          <a:ea typeface="Times New Roman"/>
                        </a:rPr>
                        <a:t>20</a:t>
                      </a:r>
                      <a:endParaRPr lang="es-ES" sz="1200" dirty="0">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449580">
                        <a:spcAft>
                          <a:spcPts val="0"/>
                        </a:spcAft>
                      </a:pPr>
                      <a:r>
                        <a:rPr lang="es-ES" sz="1150">
                          <a:latin typeface="Times New Roman"/>
                          <a:ea typeface="Times New Roman"/>
                        </a:rPr>
                        <a:t>28</a:t>
                      </a:r>
                      <a:endParaRPr lang="es-ES" sz="1200">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indent="449580">
                        <a:spcAft>
                          <a:spcPts val="0"/>
                        </a:spcAft>
                      </a:pPr>
                      <a:r>
                        <a:rPr lang="es-ES" sz="1150">
                          <a:latin typeface="Times New Roman"/>
                          <a:ea typeface="Times New Roman"/>
                        </a:rPr>
                        <a:t>40</a:t>
                      </a:r>
                      <a:endParaRPr lang="es-ES" sz="1200">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327790">
                <a:tc>
                  <a:txBody>
                    <a:bodyPr/>
                    <a:lstStyle/>
                    <a:p>
                      <a:pPr>
                        <a:spcAft>
                          <a:spcPts val="0"/>
                        </a:spcAft>
                      </a:pPr>
                      <a:r>
                        <a:rPr lang="es-ES" sz="1200">
                          <a:latin typeface="Times New Roman"/>
                          <a:ea typeface="Times New Roman"/>
                        </a:rPr>
                        <a:t> </a:t>
                      </a:r>
                    </a:p>
                  </a:txBody>
                  <a:tcPr marL="0" marR="0" marT="0"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indent="449580">
                        <a:spcAft>
                          <a:spcPts val="0"/>
                        </a:spcAft>
                      </a:pPr>
                      <a:r>
                        <a:rPr lang="es-ES" sz="1150" b="1" dirty="0">
                          <a:solidFill>
                            <a:srgbClr val="FFFFFF"/>
                          </a:solidFill>
                          <a:latin typeface="Times New Roman"/>
                          <a:ea typeface="Times New Roman"/>
                        </a:rPr>
                        <a:t>off</a:t>
                      </a:r>
                      <a:endParaRPr lang="es-ES" sz="1200" dirty="0">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449580">
                        <a:spcAft>
                          <a:spcPts val="0"/>
                        </a:spcAft>
                      </a:pPr>
                      <a:r>
                        <a:rPr lang="es-ES" sz="1150">
                          <a:latin typeface="Times New Roman"/>
                          <a:ea typeface="Times New Roman"/>
                        </a:rPr>
                        <a:t>41</a:t>
                      </a:r>
                      <a:endParaRPr lang="es-ES" sz="1200">
                        <a:latin typeface="Times New Roman"/>
                        <a:ea typeface="Times New Roman"/>
                      </a:endParaRP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449580">
                        <a:spcAft>
                          <a:spcPts val="0"/>
                        </a:spcAft>
                      </a:pPr>
                      <a:r>
                        <a:rPr lang="es-ES" sz="1150">
                          <a:latin typeface="Times New Roman"/>
                          <a:ea typeface="Times New Roman"/>
                        </a:rPr>
                        <a:t>42</a:t>
                      </a:r>
                      <a:endParaRPr lang="es-ES" sz="1200">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449580">
                        <a:spcAft>
                          <a:spcPts val="0"/>
                        </a:spcAft>
                      </a:pPr>
                      <a:r>
                        <a:rPr lang="es-ES" sz="1150">
                          <a:latin typeface="Times New Roman"/>
                          <a:ea typeface="Times New Roman"/>
                        </a:rPr>
                        <a:t>44</a:t>
                      </a:r>
                      <a:endParaRPr lang="es-ES" sz="1200">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indent="449580">
                        <a:spcAft>
                          <a:spcPts val="0"/>
                        </a:spcAft>
                      </a:pPr>
                      <a:r>
                        <a:rPr lang="es-ES" sz="1150" dirty="0">
                          <a:latin typeface="Times New Roman"/>
                          <a:ea typeface="Times New Roman"/>
                        </a:rPr>
                        <a:t>45</a:t>
                      </a:r>
                      <a:endParaRPr lang="es-ES" sz="1200" dirty="0">
                        <a:latin typeface="Times New Roman"/>
                        <a:ea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bl>
          </a:graphicData>
        </a:graphic>
      </p:graphicFrame>
      <p:pic>
        <p:nvPicPr>
          <p:cNvPr id="5" name="Picture 3"/>
          <p:cNvPicPr>
            <a:picLocks noChangeAspect="1" noChangeArrowheads="1"/>
          </p:cNvPicPr>
          <p:nvPr/>
        </p:nvPicPr>
        <p:blipFill>
          <a:blip r:embed="rId2"/>
          <a:srcRect/>
          <a:stretch>
            <a:fillRect/>
          </a:stretch>
        </p:blipFill>
        <p:spPr bwMode="auto">
          <a:xfrm>
            <a:off x="785786" y="2143116"/>
            <a:ext cx="7929618" cy="2928958"/>
          </a:xfrm>
          <a:prstGeom prst="rect">
            <a:avLst/>
          </a:prstGeom>
          <a:noFill/>
          <a:ln w="9525">
            <a:noFill/>
            <a:miter lim="800000"/>
            <a:headEnd/>
            <a:tailEnd/>
          </a:ln>
          <a:effectLst/>
        </p:spPr>
      </p:pic>
      <p:sp>
        <p:nvSpPr>
          <p:cNvPr id="6" name="5 CuadroTexto"/>
          <p:cNvSpPr txBox="1"/>
          <p:nvPr/>
        </p:nvSpPr>
        <p:spPr>
          <a:xfrm>
            <a:off x="642910" y="1571612"/>
            <a:ext cx="2214578" cy="369332"/>
          </a:xfrm>
          <a:prstGeom prst="rect">
            <a:avLst/>
          </a:prstGeom>
          <a:noFill/>
        </p:spPr>
        <p:txBody>
          <a:bodyPr wrap="square" rtlCol="0">
            <a:spAutoFit/>
          </a:bodyPr>
          <a:lstStyle/>
          <a:p>
            <a:r>
              <a:rPr lang="es-ES" b="1" u="sng" dirty="0" err="1" smtClean="0"/>
              <a:t>Defuzzificacion</a:t>
            </a:r>
            <a:endParaRPr lang="es-ES" b="1" u="sng"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71472" y="1643050"/>
            <a:ext cx="8229600" cy="4525963"/>
          </a:xfrm>
        </p:spPr>
        <p:txBody>
          <a:bodyPr/>
          <a:lstStyle/>
          <a:p>
            <a:r>
              <a:rPr lang="es-ES" dirty="0" smtClean="0"/>
              <a:t>El proyecto que presentamos cumple con la función de censar líquidos, para este caso el agua como líquido de referencia, en depósitos (tanques de plástico), mediante una tarjeta de adquisición de datos, la misma utiliza un software de computadora que permite visualizar el contenido del líquido en 3D.</a:t>
            </a:r>
            <a:endParaRPr lang="es-ES" dirty="0"/>
          </a:p>
        </p:txBody>
      </p:sp>
      <p:sp>
        <p:nvSpPr>
          <p:cNvPr id="3" name="2 Título"/>
          <p:cNvSpPr>
            <a:spLocks noGrp="1"/>
          </p:cNvSpPr>
          <p:nvPr>
            <p:ph type="title"/>
          </p:nvPr>
        </p:nvSpPr>
        <p:spPr/>
        <p:txBody>
          <a:bodyPr>
            <a:normAutofit fontScale="90000"/>
          </a:bodyPr>
          <a:lstStyle/>
          <a:p>
            <a:pPr algn="ctr"/>
            <a:r>
              <a:rPr lang="es-ES" u="sng" dirty="0" smtClean="0"/>
              <a:t>INTRODUCCIÓN</a:t>
            </a:r>
            <a:r>
              <a:rPr lang="es-ES" dirty="0" smtClean="0"/>
              <a:t/>
            </a:r>
            <a:br>
              <a:rPr lang="es-ES" dirty="0" smtClean="0"/>
            </a:br>
            <a:endParaRPr lang="es-E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dirty="0" smtClean="0"/>
              <a:t>La función de membresía se encarga de indicar el estado de la altura correspondiente al envió de datos del sensor. Si del sensor se obtiene valores próximos a llenarse el tanque, la función me membrecía  indicara el estado </a:t>
            </a:r>
            <a:r>
              <a:rPr lang="es-ES" dirty="0" err="1" smtClean="0"/>
              <a:t>on</a:t>
            </a:r>
            <a:r>
              <a:rPr lang="es-ES" dirty="0" smtClean="0"/>
              <a:t>/off.</a:t>
            </a:r>
            <a:endParaRPr lang="es-ES" dirty="0"/>
          </a:p>
        </p:txBody>
      </p:sp>
      <p:sp>
        <p:nvSpPr>
          <p:cNvPr id="3" name="2 Título"/>
          <p:cNvSpPr>
            <a:spLocks noGrp="1"/>
          </p:cNvSpPr>
          <p:nvPr>
            <p:ph type="title"/>
          </p:nvPr>
        </p:nvSpPr>
        <p:spPr>
          <a:xfrm>
            <a:off x="428596" y="285728"/>
            <a:ext cx="8229600" cy="1143000"/>
          </a:xfrm>
        </p:spPr>
        <p:txBody>
          <a:bodyPr>
            <a:normAutofit fontScale="90000"/>
          </a:bodyPr>
          <a:lstStyle/>
          <a:p>
            <a:pPr algn="ctr"/>
            <a:r>
              <a:rPr lang="es-ES" dirty="0" smtClean="0"/>
              <a:t>Control por función de membresía</a:t>
            </a:r>
            <a:br>
              <a:rPr lang="es-ES" dirty="0" smtClean="0"/>
            </a:br>
            <a:endParaRPr lang="es-ES" dirty="0"/>
          </a:p>
        </p:txBody>
      </p:sp>
      <p:pic>
        <p:nvPicPr>
          <p:cNvPr id="3075" name="Picture 3"/>
          <p:cNvPicPr>
            <a:picLocks noChangeAspect="1" noChangeArrowheads="1"/>
          </p:cNvPicPr>
          <p:nvPr/>
        </p:nvPicPr>
        <p:blipFill>
          <a:blip r:embed="rId2"/>
          <a:srcRect/>
          <a:stretch>
            <a:fillRect/>
          </a:stretch>
        </p:blipFill>
        <p:spPr bwMode="auto">
          <a:xfrm>
            <a:off x="1285852" y="4000504"/>
            <a:ext cx="6858048" cy="21431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ES" dirty="0" smtClean="0"/>
              <a:t>Esquema de Control </a:t>
            </a:r>
            <a:endParaRPr lang="es-ES" dirty="0"/>
          </a:p>
        </p:txBody>
      </p:sp>
      <p:sp>
        <p:nvSpPr>
          <p:cNvPr id="4" name="3 Rectángulo"/>
          <p:cNvSpPr/>
          <p:nvPr/>
        </p:nvSpPr>
        <p:spPr>
          <a:xfrm>
            <a:off x="1857356" y="3214686"/>
            <a:ext cx="1714512" cy="107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Fuzzificacion</a:t>
            </a:r>
            <a:endParaRPr lang="es-ES" dirty="0"/>
          </a:p>
        </p:txBody>
      </p:sp>
      <p:sp>
        <p:nvSpPr>
          <p:cNvPr id="5" name="4 Rectángulo"/>
          <p:cNvSpPr/>
          <p:nvPr/>
        </p:nvSpPr>
        <p:spPr>
          <a:xfrm>
            <a:off x="5000628" y="3214686"/>
            <a:ext cx="2000264" cy="10715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dirty="0" err="1" smtClean="0"/>
              <a:t>Defuzzificacion</a:t>
            </a:r>
            <a:endParaRPr lang="es-ES" dirty="0"/>
          </a:p>
        </p:txBody>
      </p:sp>
      <p:sp>
        <p:nvSpPr>
          <p:cNvPr id="9" name="8 Flecha derecha"/>
          <p:cNvSpPr/>
          <p:nvPr/>
        </p:nvSpPr>
        <p:spPr>
          <a:xfrm>
            <a:off x="571472" y="3571876"/>
            <a:ext cx="1071570"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Flecha derecha"/>
          <p:cNvSpPr/>
          <p:nvPr/>
        </p:nvSpPr>
        <p:spPr>
          <a:xfrm>
            <a:off x="3786182" y="3571876"/>
            <a:ext cx="1071570"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Flecha derecha"/>
          <p:cNvSpPr/>
          <p:nvPr/>
        </p:nvSpPr>
        <p:spPr>
          <a:xfrm>
            <a:off x="7286644" y="3500438"/>
            <a:ext cx="1071570" cy="50006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12" name="11 CuadroTexto"/>
          <p:cNvSpPr txBox="1"/>
          <p:nvPr/>
        </p:nvSpPr>
        <p:spPr>
          <a:xfrm>
            <a:off x="428596" y="3143248"/>
            <a:ext cx="1285852" cy="369332"/>
          </a:xfrm>
          <a:prstGeom prst="rect">
            <a:avLst/>
          </a:prstGeom>
          <a:noFill/>
        </p:spPr>
        <p:txBody>
          <a:bodyPr wrap="square" rtlCol="0">
            <a:spAutoFit/>
          </a:bodyPr>
          <a:lstStyle/>
          <a:p>
            <a:r>
              <a:rPr lang="es-ES" dirty="0" smtClean="0"/>
              <a:t>NIVEL </a:t>
            </a:r>
            <a:endParaRPr lang="es-ES" dirty="0"/>
          </a:p>
        </p:txBody>
      </p:sp>
      <p:sp>
        <p:nvSpPr>
          <p:cNvPr id="13" name="12 CuadroTexto"/>
          <p:cNvSpPr txBox="1"/>
          <p:nvPr/>
        </p:nvSpPr>
        <p:spPr>
          <a:xfrm>
            <a:off x="3143240" y="2643182"/>
            <a:ext cx="2643206" cy="369332"/>
          </a:xfrm>
          <a:prstGeom prst="rect">
            <a:avLst/>
          </a:prstGeom>
          <a:noFill/>
        </p:spPr>
        <p:txBody>
          <a:bodyPr wrap="square" rtlCol="0">
            <a:spAutoFit/>
          </a:bodyPr>
          <a:lstStyle/>
          <a:p>
            <a:r>
              <a:rPr lang="es-ES" dirty="0" smtClean="0"/>
              <a:t>REGLAS HEURISTICAS</a:t>
            </a:r>
            <a:endParaRPr lang="es-ES" dirty="0"/>
          </a:p>
        </p:txBody>
      </p:sp>
      <p:sp>
        <p:nvSpPr>
          <p:cNvPr id="14" name="13 CuadroTexto"/>
          <p:cNvSpPr txBox="1"/>
          <p:nvPr/>
        </p:nvSpPr>
        <p:spPr>
          <a:xfrm>
            <a:off x="7286644" y="2643182"/>
            <a:ext cx="1285916" cy="369332"/>
          </a:xfrm>
          <a:prstGeom prst="rect">
            <a:avLst/>
          </a:prstGeom>
          <a:noFill/>
        </p:spPr>
        <p:txBody>
          <a:bodyPr wrap="square" rtlCol="0">
            <a:spAutoFit/>
          </a:bodyPr>
          <a:lstStyle/>
          <a:p>
            <a:r>
              <a:rPr lang="es-ES" dirty="0" smtClean="0"/>
              <a:t>ON /OFF</a:t>
            </a:r>
            <a:endParaRPr lang="es-ES" dirty="0"/>
          </a:p>
        </p:txBody>
      </p:sp>
      <p:pic>
        <p:nvPicPr>
          <p:cNvPr id="15" name="86 Imagen" descr="diusa3.37.jpg"/>
          <p:cNvPicPr>
            <a:picLocks noGrp="1"/>
          </p:cNvPicPr>
          <p:nvPr>
            <p:ph idx="1"/>
          </p:nvPr>
        </p:nvPicPr>
        <p:blipFill>
          <a:blip r:embed="rId2" cstate="print"/>
          <a:srcRect b="6810"/>
          <a:stretch>
            <a:fillRect/>
          </a:stretch>
        </p:blipFill>
        <p:spPr>
          <a:xfrm>
            <a:off x="2000232" y="4500570"/>
            <a:ext cx="1747825" cy="792471"/>
          </a:xfrm>
          <a:prstGeom prst="rect">
            <a:avLst/>
          </a:prstGeom>
        </p:spPr>
      </p:pic>
      <p:pic>
        <p:nvPicPr>
          <p:cNvPr id="16" name="Picture 3"/>
          <p:cNvPicPr>
            <a:picLocks noChangeAspect="1" noChangeArrowheads="1"/>
          </p:cNvPicPr>
          <p:nvPr/>
        </p:nvPicPr>
        <p:blipFill>
          <a:blip r:embed="rId3" cstate="print"/>
          <a:srcRect/>
          <a:stretch>
            <a:fillRect/>
          </a:stretch>
        </p:blipFill>
        <p:spPr bwMode="auto">
          <a:xfrm>
            <a:off x="5072066" y="4500570"/>
            <a:ext cx="1714512" cy="714380"/>
          </a:xfrm>
          <a:prstGeom prst="rect">
            <a:avLst/>
          </a:prstGeom>
          <a:noFill/>
          <a:ln w="9525">
            <a:noFill/>
            <a:miter lim="800000"/>
            <a:headEnd/>
            <a:tailEnd/>
          </a:ln>
          <a:effectLst/>
        </p:spPr>
      </p:pic>
      <p:sp>
        <p:nvSpPr>
          <p:cNvPr id="17" name="16 CuadroTexto"/>
          <p:cNvSpPr txBox="1"/>
          <p:nvPr/>
        </p:nvSpPr>
        <p:spPr>
          <a:xfrm>
            <a:off x="357158" y="5286388"/>
            <a:ext cx="1285852" cy="369332"/>
          </a:xfrm>
          <a:prstGeom prst="rect">
            <a:avLst/>
          </a:prstGeom>
          <a:noFill/>
        </p:spPr>
        <p:txBody>
          <a:bodyPr wrap="square" rtlCol="0">
            <a:spAutoFit/>
          </a:bodyPr>
          <a:lstStyle/>
          <a:p>
            <a:r>
              <a:rPr lang="es-ES" b="1" u="sng" dirty="0" smtClean="0"/>
              <a:t>ENTRADA</a:t>
            </a:r>
            <a:endParaRPr lang="es-ES" b="1" u="sng" dirty="0"/>
          </a:p>
        </p:txBody>
      </p:sp>
      <p:sp>
        <p:nvSpPr>
          <p:cNvPr id="18" name="17 CuadroTexto"/>
          <p:cNvSpPr txBox="1"/>
          <p:nvPr/>
        </p:nvSpPr>
        <p:spPr>
          <a:xfrm>
            <a:off x="7215206" y="5143512"/>
            <a:ext cx="1285852" cy="369332"/>
          </a:xfrm>
          <a:prstGeom prst="rect">
            <a:avLst/>
          </a:prstGeom>
          <a:noFill/>
        </p:spPr>
        <p:txBody>
          <a:bodyPr wrap="square" rtlCol="0">
            <a:spAutoFit/>
          </a:bodyPr>
          <a:lstStyle/>
          <a:p>
            <a:r>
              <a:rPr lang="es-ES" b="1" u="sng" dirty="0" smtClean="0"/>
              <a:t>SALIDA </a:t>
            </a:r>
            <a:endParaRPr lang="es-ES" b="1" u="sng"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00034" y="1357298"/>
            <a:ext cx="8229600" cy="4525963"/>
          </a:xfrm>
        </p:spPr>
        <p:txBody>
          <a:bodyPr/>
          <a:lstStyle/>
          <a:p>
            <a:r>
              <a:rPr lang="es-ES" dirty="0" smtClean="0"/>
              <a:t>Se implemento un cronometro interno, para el control de tiempo de llenado.</a:t>
            </a:r>
          </a:p>
          <a:p>
            <a:r>
              <a:rPr lang="es-ES" dirty="0" smtClean="0"/>
              <a:t>Contamos con una base de Conocimientos (Base de datos) .</a:t>
            </a:r>
          </a:p>
          <a:p>
            <a:endParaRPr lang="es-ES" dirty="0"/>
          </a:p>
        </p:txBody>
      </p:sp>
      <p:sp>
        <p:nvSpPr>
          <p:cNvPr id="3" name="2 Título"/>
          <p:cNvSpPr>
            <a:spLocks noGrp="1"/>
          </p:cNvSpPr>
          <p:nvPr>
            <p:ph type="title"/>
          </p:nvPr>
        </p:nvSpPr>
        <p:spPr/>
        <p:txBody>
          <a:bodyPr>
            <a:normAutofit fontScale="90000"/>
          </a:bodyPr>
          <a:lstStyle/>
          <a:p>
            <a:r>
              <a:rPr lang="es-ES" dirty="0" smtClean="0"/>
              <a:t>Control por función de membresía</a:t>
            </a:r>
            <a:br>
              <a:rPr lang="es-ES" dirty="0" smtClean="0"/>
            </a:br>
            <a:endParaRPr lang="es-ES" dirty="0"/>
          </a:p>
        </p:txBody>
      </p:sp>
      <p:pic>
        <p:nvPicPr>
          <p:cNvPr id="4" name="3 Imagen" descr="C:\Users\Andy\Desktop\Diagrama_entidad_base.jpg"/>
          <p:cNvPicPr/>
          <p:nvPr/>
        </p:nvPicPr>
        <p:blipFill>
          <a:blip r:embed="rId2" cstate="print"/>
          <a:stretch>
            <a:fillRect/>
          </a:stretch>
        </p:blipFill>
        <p:spPr bwMode="auto">
          <a:xfrm>
            <a:off x="2928926" y="3143248"/>
            <a:ext cx="5500726" cy="32861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dirty="0" smtClean="0"/>
              <a:t>BASE DE CONOCIMIENTOS (SENSOR DAÑADO)</a:t>
            </a:r>
          </a:p>
          <a:p>
            <a:pPr lvl="1"/>
            <a:r>
              <a:rPr lang="es-ES" b="1" u="sng" dirty="0" smtClean="0"/>
              <a:t>Modo Automático.</a:t>
            </a:r>
          </a:p>
          <a:p>
            <a:pPr lvl="2"/>
            <a:r>
              <a:rPr lang="es-ES" dirty="0" smtClean="0"/>
              <a:t>El sensor emite valores erróneos </a:t>
            </a:r>
          </a:p>
          <a:p>
            <a:pPr lvl="2"/>
            <a:r>
              <a:rPr lang="es-ES" dirty="0" smtClean="0"/>
              <a:t>El sensor esta averiado</a:t>
            </a:r>
          </a:p>
          <a:p>
            <a:pPr lvl="2"/>
            <a:r>
              <a:rPr lang="es-ES" dirty="0" smtClean="0"/>
              <a:t>Consiste en consultar el histórico de  la base de conocimientos “base de datos”  de los tiempos de llenado de los procesos anteriores realizados.</a:t>
            </a:r>
          </a:p>
          <a:p>
            <a:pPr lvl="1"/>
            <a:r>
              <a:rPr lang="es-ES" b="1" u="sng" dirty="0" smtClean="0"/>
              <a:t>Modo Emergente.</a:t>
            </a:r>
          </a:p>
          <a:p>
            <a:pPr lvl="2"/>
            <a:r>
              <a:rPr lang="es-ES" dirty="0" smtClean="0"/>
              <a:t>Cuando se sobrecarga los procesos o conflictos.</a:t>
            </a:r>
          </a:p>
          <a:p>
            <a:pPr lvl="2"/>
            <a:r>
              <a:rPr lang="es-ES" dirty="0" smtClean="0"/>
              <a:t>Creación de Hilos para facilitar el manejo de los procesos.</a:t>
            </a:r>
          </a:p>
        </p:txBody>
      </p:sp>
      <p:sp>
        <p:nvSpPr>
          <p:cNvPr id="3" name="2 Título"/>
          <p:cNvSpPr>
            <a:spLocks noGrp="1"/>
          </p:cNvSpPr>
          <p:nvPr>
            <p:ph type="title"/>
          </p:nvPr>
        </p:nvSpPr>
        <p:spPr/>
        <p:txBody>
          <a:bodyPr>
            <a:normAutofit fontScale="90000"/>
          </a:bodyPr>
          <a:lstStyle/>
          <a:p>
            <a:pPr algn="ctr"/>
            <a:r>
              <a:rPr lang="es-ES" dirty="0" smtClean="0"/>
              <a:t>Solución para procesos de llenado automático.</a:t>
            </a:r>
            <a:endParaRPr lang="es-E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Esquema de Modo Automático</a:t>
            </a:r>
            <a:endParaRPr lang="es-ES" dirty="0"/>
          </a:p>
        </p:txBody>
      </p:sp>
      <p:sp>
        <p:nvSpPr>
          <p:cNvPr id="5" name="4 Marcador de contenido"/>
          <p:cNvSpPr>
            <a:spLocks noGrp="1"/>
          </p:cNvSpPr>
          <p:nvPr>
            <p:ph idx="1"/>
          </p:nvPr>
        </p:nvSpPr>
        <p:spPr/>
        <p:txBody>
          <a:bodyPr/>
          <a:lstStyle/>
          <a:p>
            <a:endParaRPr lang="es-ES" dirty="0"/>
          </a:p>
        </p:txBody>
      </p:sp>
      <p:pic>
        <p:nvPicPr>
          <p:cNvPr id="45059" name="Picture 3" descr="D:\Documents and Settings\Papa Oso\Escritorio\3.40.JPG"/>
          <p:cNvPicPr>
            <a:picLocks noChangeAspect="1" noChangeArrowheads="1"/>
          </p:cNvPicPr>
          <p:nvPr/>
        </p:nvPicPr>
        <p:blipFill>
          <a:blip r:embed="rId2"/>
          <a:srcRect r="35877" b="50097"/>
          <a:stretch>
            <a:fillRect/>
          </a:stretch>
        </p:blipFill>
        <p:spPr bwMode="auto">
          <a:xfrm>
            <a:off x="1428728" y="1928802"/>
            <a:ext cx="6429420" cy="3857652"/>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ES" dirty="0"/>
          </a:p>
        </p:txBody>
      </p:sp>
      <p:sp>
        <p:nvSpPr>
          <p:cNvPr id="3" name="2 Título"/>
          <p:cNvSpPr>
            <a:spLocks noGrp="1"/>
          </p:cNvSpPr>
          <p:nvPr>
            <p:ph type="title"/>
          </p:nvPr>
        </p:nvSpPr>
        <p:spPr/>
        <p:txBody>
          <a:bodyPr/>
          <a:lstStyle/>
          <a:p>
            <a:r>
              <a:rPr lang="es-ES" dirty="0" smtClean="0"/>
              <a:t>Esquema de Modo Emergente</a:t>
            </a:r>
            <a:endParaRPr lang="es-ES" dirty="0"/>
          </a:p>
        </p:txBody>
      </p:sp>
      <p:pic>
        <p:nvPicPr>
          <p:cNvPr id="4" name="3 Imagen" descr="C:\Users\Andy\Desktop\documentosTesis\3.44.jpg"/>
          <p:cNvPicPr/>
          <p:nvPr/>
        </p:nvPicPr>
        <p:blipFill>
          <a:blip r:embed="rId2" cstate="print"/>
          <a:srcRect b="8954"/>
          <a:stretch>
            <a:fillRect/>
          </a:stretch>
        </p:blipFill>
        <p:spPr bwMode="auto">
          <a:xfrm>
            <a:off x="571472" y="1643050"/>
            <a:ext cx="7500990" cy="42148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ES" dirty="0"/>
          </a:p>
        </p:txBody>
      </p:sp>
      <p:sp>
        <p:nvSpPr>
          <p:cNvPr id="3" name="2 Título"/>
          <p:cNvSpPr>
            <a:spLocks noGrp="1"/>
          </p:cNvSpPr>
          <p:nvPr>
            <p:ph type="title"/>
          </p:nvPr>
        </p:nvSpPr>
        <p:spPr>
          <a:xfrm>
            <a:off x="500034" y="2786058"/>
            <a:ext cx="8229600" cy="1143000"/>
          </a:xfrm>
        </p:spPr>
        <p:txBody>
          <a:bodyPr/>
          <a:lstStyle/>
          <a:p>
            <a:pPr algn="ctr"/>
            <a:r>
              <a:rPr lang="es-ES" dirty="0" err="1" smtClean="0"/>
              <a:t>Implementacion</a:t>
            </a:r>
            <a:endParaRPr lang="es-E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Diseño en </a:t>
            </a:r>
            <a:r>
              <a:rPr lang="es-ES" dirty="0" err="1" smtClean="0"/>
              <a:t>Proteus</a:t>
            </a:r>
            <a:endParaRPr lang="es-ES" dirty="0"/>
          </a:p>
        </p:txBody>
      </p:sp>
      <p:pic>
        <p:nvPicPr>
          <p:cNvPr id="4" name="3 Marcador de contenido" descr="conexionesgenerales4"/>
          <p:cNvPicPr>
            <a:picLocks noGrp="1"/>
          </p:cNvPicPr>
          <p:nvPr>
            <p:ph idx="1"/>
          </p:nvPr>
        </p:nvPicPr>
        <p:blipFill>
          <a:blip r:embed="rId2" cstate="print"/>
          <a:srcRect b="4640"/>
          <a:stretch>
            <a:fillRect/>
          </a:stretch>
        </p:blipFill>
        <p:spPr bwMode="auto">
          <a:xfrm>
            <a:off x="1571604" y="1428736"/>
            <a:ext cx="6327880" cy="4525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Placa Impresa de TAD</a:t>
            </a:r>
            <a:endParaRPr lang="es-ES" dirty="0"/>
          </a:p>
        </p:txBody>
      </p:sp>
      <p:pic>
        <p:nvPicPr>
          <p:cNvPr id="4" name="3 Marcador de contenido" descr="4"/>
          <p:cNvPicPr>
            <a:picLocks noGrp="1"/>
          </p:cNvPicPr>
          <p:nvPr>
            <p:ph idx="1"/>
          </p:nvPr>
        </p:nvPicPr>
        <p:blipFill>
          <a:blip r:embed="rId2" cstate="print"/>
          <a:srcRect b="6548"/>
          <a:stretch>
            <a:fillRect/>
          </a:stretch>
        </p:blipFill>
        <p:spPr bwMode="auto">
          <a:xfrm>
            <a:off x="1279996" y="1481138"/>
            <a:ext cx="6584007" cy="4525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S" dirty="0" smtClean="0"/>
              <a:t>Tarjeta de Adquisición de Datos</a:t>
            </a:r>
            <a:endParaRPr lang="es-ES" dirty="0"/>
          </a:p>
        </p:txBody>
      </p:sp>
      <p:pic>
        <p:nvPicPr>
          <p:cNvPr id="4" name="3 Marcador de contenido" descr="4"/>
          <p:cNvPicPr>
            <a:picLocks noGrp="1"/>
          </p:cNvPicPr>
          <p:nvPr>
            <p:ph idx="1"/>
          </p:nvPr>
        </p:nvPicPr>
        <p:blipFill>
          <a:blip r:embed="rId2" cstate="print"/>
          <a:srcRect b="7919"/>
          <a:stretch>
            <a:fillRect/>
          </a:stretch>
        </p:blipFill>
        <p:spPr bwMode="auto">
          <a:xfrm>
            <a:off x="1309687" y="1571612"/>
            <a:ext cx="6524625" cy="41985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dirty="0" smtClean="0"/>
              <a:t>Ciertas  empresas carecen de sistemas de visualización de sus procesos.</a:t>
            </a:r>
          </a:p>
          <a:p>
            <a:r>
              <a:rPr lang="es-ES" dirty="0" smtClean="0"/>
              <a:t>El 65% de las empresas tienen problemas de calibración y fugas.</a:t>
            </a:r>
          </a:p>
          <a:p>
            <a:r>
              <a:rPr lang="es-ES" dirty="0" smtClean="0"/>
              <a:t>Evitar Riesgos a los operadores, por contacto físico con otros tipos de líquidos.</a:t>
            </a:r>
          </a:p>
          <a:p>
            <a:r>
              <a:rPr lang="es-ES" dirty="0" smtClean="0"/>
              <a:t>Aporte importante para tipos de industrias donde se utiliza tanques.</a:t>
            </a:r>
          </a:p>
          <a:p>
            <a:r>
              <a:rPr lang="es-ES" dirty="0" smtClean="0"/>
              <a:t>laboratorios farmacéuticos, industrias químicas, las  fábricas de bebidas. etc.</a:t>
            </a:r>
          </a:p>
          <a:p>
            <a:endParaRPr lang="es-ES" dirty="0" smtClean="0"/>
          </a:p>
          <a:p>
            <a:endParaRPr lang="es-ES" dirty="0"/>
          </a:p>
        </p:txBody>
      </p:sp>
      <p:sp>
        <p:nvSpPr>
          <p:cNvPr id="3" name="2 Título"/>
          <p:cNvSpPr>
            <a:spLocks noGrp="1"/>
          </p:cNvSpPr>
          <p:nvPr>
            <p:ph type="title"/>
          </p:nvPr>
        </p:nvSpPr>
        <p:spPr/>
        <p:txBody>
          <a:bodyPr/>
          <a:lstStyle/>
          <a:p>
            <a:pPr algn="ctr"/>
            <a:r>
              <a:rPr lang="es-ES" u="sng" dirty="0" smtClean="0"/>
              <a:t>INTRODUCCIÓN</a:t>
            </a:r>
            <a:endParaRPr lang="es-E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S" dirty="0" smtClean="0"/>
              <a:t>Tarjeta de Adquisición de Datos + Sensor </a:t>
            </a:r>
            <a:endParaRPr lang="es-ES" dirty="0"/>
          </a:p>
        </p:txBody>
      </p:sp>
      <p:pic>
        <p:nvPicPr>
          <p:cNvPr id="4" name="3 Marcador de contenido" descr="4"/>
          <p:cNvPicPr>
            <a:picLocks noGrp="1"/>
          </p:cNvPicPr>
          <p:nvPr>
            <p:ph idx="1"/>
          </p:nvPr>
        </p:nvPicPr>
        <p:blipFill>
          <a:blip r:embed="rId2" cstate="print"/>
          <a:srcRect b="5839"/>
          <a:stretch>
            <a:fillRect/>
          </a:stretch>
        </p:blipFill>
        <p:spPr bwMode="auto">
          <a:xfrm>
            <a:off x="1214414" y="1488457"/>
            <a:ext cx="6786610" cy="45113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lvl="0"/>
            <a:r>
              <a:rPr lang="es-ES" dirty="0" smtClean="0"/>
              <a:t>2 tanques de plástico de capacidad para 20 litros  y altura </a:t>
            </a:r>
            <a:r>
              <a:rPr lang="es-ES" dirty="0" smtClean="0"/>
              <a:t>50</a:t>
            </a:r>
            <a:r>
              <a:rPr lang="es-ES" dirty="0" smtClean="0"/>
              <a:t>cm</a:t>
            </a:r>
            <a:r>
              <a:rPr lang="es-ES" dirty="0" smtClean="0"/>
              <a:t>.</a:t>
            </a:r>
          </a:p>
          <a:p>
            <a:pPr lvl="0"/>
            <a:r>
              <a:rPr lang="es-ES" dirty="0" smtClean="0"/>
              <a:t>2 llaves de paso de ¾ de pulgadas  </a:t>
            </a:r>
          </a:p>
          <a:p>
            <a:pPr lvl="0"/>
            <a:r>
              <a:rPr lang="es-ES" dirty="0" smtClean="0"/>
              <a:t>1 metro de manguera de ¼ de pulgada para las llaves de paso </a:t>
            </a:r>
          </a:p>
          <a:p>
            <a:pPr lvl="0"/>
            <a:r>
              <a:rPr lang="es-ES" dirty="0" smtClean="0"/>
              <a:t>2 bombas DC de limpiaparabrisas</a:t>
            </a:r>
          </a:p>
          <a:p>
            <a:pPr lvl="0"/>
            <a:r>
              <a:rPr lang="es-ES" dirty="0" smtClean="0"/>
              <a:t>1 fuente DC a 3 amperios </a:t>
            </a:r>
          </a:p>
          <a:p>
            <a:endParaRPr lang="es-ES" dirty="0"/>
          </a:p>
        </p:txBody>
      </p:sp>
      <p:sp>
        <p:nvSpPr>
          <p:cNvPr id="3" name="2 Título"/>
          <p:cNvSpPr>
            <a:spLocks noGrp="1"/>
          </p:cNvSpPr>
          <p:nvPr>
            <p:ph type="title"/>
          </p:nvPr>
        </p:nvSpPr>
        <p:spPr/>
        <p:txBody>
          <a:bodyPr/>
          <a:lstStyle/>
          <a:p>
            <a:r>
              <a:rPr lang="es-ES" dirty="0" smtClean="0"/>
              <a:t>Montaje de Tanque Sensor </a:t>
            </a:r>
            <a:endParaRPr lang="es-E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Montaje de Tanque Sensor </a:t>
            </a:r>
            <a:endParaRPr lang="es-ES" dirty="0"/>
          </a:p>
        </p:txBody>
      </p:sp>
      <p:pic>
        <p:nvPicPr>
          <p:cNvPr id="4" name="3 Marcador de contenido" descr="4"/>
          <p:cNvPicPr>
            <a:picLocks noGrp="1"/>
          </p:cNvPicPr>
          <p:nvPr>
            <p:ph idx="1"/>
          </p:nvPr>
        </p:nvPicPr>
        <p:blipFill>
          <a:blip r:embed="rId2" cstate="print"/>
          <a:srcRect b="4558"/>
          <a:stretch>
            <a:fillRect/>
          </a:stretch>
        </p:blipFill>
        <p:spPr bwMode="auto">
          <a:xfrm>
            <a:off x="1571604" y="1285860"/>
            <a:ext cx="6215105" cy="4721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ES"/>
          </a:p>
        </p:txBody>
      </p:sp>
      <p:sp>
        <p:nvSpPr>
          <p:cNvPr id="3" name="2 Título"/>
          <p:cNvSpPr>
            <a:spLocks noGrp="1"/>
          </p:cNvSpPr>
          <p:nvPr>
            <p:ph type="title"/>
          </p:nvPr>
        </p:nvSpPr>
        <p:spPr/>
        <p:txBody>
          <a:bodyPr/>
          <a:lstStyle/>
          <a:p>
            <a:r>
              <a:rPr lang="es-ES" dirty="0" smtClean="0"/>
              <a:t>Montaje de Tanque Sensor </a:t>
            </a:r>
            <a:endParaRPr lang="es-ES" dirty="0"/>
          </a:p>
        </p:txBody>
      </p:sp>
      <p:pic>
        <p:nvPicPr>
          <p:cNvPr id="4" name="3 Imagen" descr="4"/>
          <p:cNvPicPr/>
          <p:nvPr/>
        </p:nvPicPr>
        <p:blipFill>
          <a:blip r:embed="rId2" cstate="print"/>
          <a:srcRect b="5007"/>
          <a:stretch>
            <a:fillRect/>
          </a:stretch>
        </p:blipFill>
        <p:spPr bwMode="auto">
          <a:xfrm>
            <a:off x="928662" y="1285860"/>
            <a:ext cx="7500990" cy="47976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Programa Principal</a:t>
            </a:r>
            <a:endParaRPr lang="es-ES" dirty="0"/>
          </a:p>
        </p:txBody>
      </p:sp>
      <p:pic>
        <p:nvPicPr>
          <p:cNvPr id="4" name="3 Marcador de contenido" descr="4"/>
          <p:cNvPicPr>
            <a:picLocks noGrp="1"/>
          </p:cNvPicPr>
          <p:nvPr>
            <p:ph idx="1"/>
          </p:nvPr>
        </p:nvPicPr>
        <p:blipFill>
          <a:blip r:embed="rId2" cstate="print"/>
          <a:srcRect b="46153"/>
          <a:stretch>
            <a:fillRect/>
          </a:stretch>
        </p:blipFill>
        <p:spPr bwMode="auto">
          <a:xfrm>
            <a:off x="1071538" y="1714488"/>
            <a:ext cx="7000923" cy="40719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Configuración de Puertos </a:t>
            </a:r>
            <a:endParaRPr lang="es-ES" dirty="0"/>
          </a:p>
        </p:txBody>
      </p:sp>
      <p:pic>
        <p:nvPicPr>
          <p:cNvPr id="4" name="3 Marcador de contenido" descr="4"/>
          <p:cNvPicPr>
            <a:picLocks noGrp="1"/>
          </p:cNvPicPr>
          <p:nvPr>
            <p:ph idx="1"/>
          </p:nvPr>
        </p:nvPicPr>
        <p:blipFill>
          <a:blip r:embed="rId2" cstate="print"/>
          <a:srcRect b="20379"/>
          <a:stretch>
            <a:fillRect/>
          </a:stretch>
        </p:blipFill>
        <p:spPr bwMode="auto">
          <a:xfrm>
            <a:off x="1785918" y="1785926"/>
            <a:ext cx="5762625" cy="4057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Ingreso de datos del tanque </a:t>
            </a:r>
            <a:endParaRPr lang="es-ES" dirty="0"/>
          </a:p>
        </p:txBody>
      </p:sp>
      <p:pic>
        <p:nvPicPr>
          <p:cNvPr id="4" name="3 Marcador de contenido" descr="4"/>
          <p:cNvPicPr>
            <a:picLocks noGrp="1"/>
          </p:cNvPicPr>
          <p:nvPr>
            <p:ph idx="1"/>
          </p:nvPr>
        </p:nvPicPr>
        <p:blipFill>
          <a:blip r:embed="rId2" cstate="print"/>
          <a:srcRect b="17056"/>
          <a:stretch>
            <a:fillRect/>
          </a:stretch>
        </p:blipFill>
        <p:spPr bwMode="auto">
          <a:xfrm>
            <a:off x="1690687" y="1666309"/>
            <a:ext cx="5762625" cy="41556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Pantalla principal </a:t>
            </a:r>
            <a:endParaRPr lang="es-ES" dirty="0"/>
          </a:p>
        </p:txBody>
      </p:sp>
      <p:pic>
        <p:nvPicPr>
          <p:cNvPr id="4" name="3 Marcador de contenido" descr="4"/>
          <p:cNvPicPr>
            <a:picLocks noGrp="1"/>
          </p:cNvPicPr>
          <p:nvPr>
            <p:ph idx="1"/>
          </p:nvPr>
        </p:nvPicPr>
        <p:blipFill>
          <a:blip r:embed="rId2" cstate="print"/>
          <a:srcRect b="5201"/>
          <a:stretch>
            <a:fillRect/>
          </a:stretch>
        </p:blipFill>
        <p:spPr bwMode="auto">
          <a:xfrm>
            <a:off x="1428728" y="1285860"/>
            <a:ext cx="6858048" cy="4668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Visión 3D</a:t>
            </a:r>
            <a:endParaRPr lang="es-ES" dirty="0"/>
          </a:p>
        </p:txBody>
      </p:sp>
      <p:pic>
        <p:nvPicPr>
          <p:cNvPr id="4" name="3 Marcador de contenido" descr="C:\Users\Scarlet\Desktop\imagenes_proyecto\5.9.jpg"/>
          <p:cNvPicPr>
            <a:picLocks noGrp="1"/>
          </p:cNvPicPr>
          <p:nvPr>
            <p:ph idx="1"/>
          </p:nvPr>
        </p:nvPicPr>
        <p:blipFill>
          <a:blip r:embed="rId2" cstate="print"/>
          <a:srcRect b="6448"/>
          <a:stretch>
            <a:fillRect/>
          </a:stretch>
        </p:blipFill>
        <p:spPr bwMode="auto">
          <a:xfrm>
            <a:off x="1229521" y="1481138"/>
            <a:ext cx="6684958" cy="4525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Visión 3D</a:t>
            </a:r>
            <a:endParaRPr lang="es-ES" dirty="0"/>
          </a:p>
        </p:txBody>
      </p:sp>
      <p:pic>
        <p:nvPicPr>
          <p:cNvPr id="4" name="3 Marcador de contenido" descr="C:\Users\Scarlet\Desktop\imagenes_proyecto\5.10.jpg"/>
          <p:cNvPicPr>
            <a:picLocks noGrp="1"/>
          </p:cNvPicPr>
          <p:nvPr>
            <p:ph idx="1"/>
          </p:nvPr>
        </p:nvPicPr>
        <p:blipFill>
          <a:blip r:embed="rId2" cstate="print"/>
          <a:srcRect b="5797"/>
          <a:stretch>
            <a:fillRect/>
          </a:stretch>
        </p:blipFill>
        <p:spPr bwMode="auto">
          <a:xfrm>
            <a:off x="1286275" y="1481138"/>
            <a:ext cx="6571449" cy="4525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lgn="ctr">
              <a:buNone/>
            </a:pPr>
            <a:r>
              <a:rPr lang="es-ES" sz="3600" dirty="0" smtClean="0"/>
              <a:t>“ Medir el nivel de un líquido contenido en un tanque en intervalos pre-establecidos mediante un algoritmo de lógica difusa para el control automático de llenado de tanque y visualizarlo en  3D ”</a:t>
            </a:r>
          </a:p>
          <a:p>
            <a:endParaRPr lang="es-ES" dirty="0"/>
          </a:p>
        </p:txBody>
      </p:sp>
      <p:sp>
        <p:nvSpPr>
          <p:cNvPr id="3" name="2 Título"/>
          <p:cNvSpPr>
            <a:spLocks noGrp="1"/>
          </p:cNvSpPr>
          <p:nvPr>
            <p:ph type="title"/>
          </p:nvPr>
        </p:nvSpPr>
        <p:spPr/>
        <p:txBody>
          <a:bodyPr/>
          <a:lstStyle/>
          <a:p>
            <a:r>
              <a:rPr lang="es-ES" dirty="0" smtClean="0"/>
              <a:t>Objetivo general del proyecto</a:t>
            </a:r>
            <a:endParaRPr lang="es-E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Visión 3D</a:t>
            </a:r>
            <a:endParaRPr lang="es-ES" dirty="0"/>
          </a:p>
        </p:txBody>
      </p:sp>
      <p:pic>
        <p:nvPicPr>
          <p:cNvPr id="4" name="3 Marcador de contenido" descr="C:\Users\Scarlet\Desktop\imagenes_proyecto\5.12.jpg"/>
          <p:cNvPicPr>
            <a:picLocks noGrp="1"/>
          </p:cNvPicPr>
          <p:nvPr>
            <p:ph idx="1"/>
          </p:nvPr>
        </p:nvPicPr>
        <p:blipFill>
          <a:blip r:embed="rId2" cstate="print"/>
          <a:srcRect b="5535"/>
          <a:stretch>
            <a:fillRect/>
          </a:stretch>
        </p:blipFill>
        <p:spPr bwMode="auto">
          <a:xfrm>
            <a:off x="1271801" y="1481138"/>
            <a:ext cx="6600398" cy="4525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S" dirty="0" smtClean="0"/>
              <a:t>Esquema eléctrico –electrónico bomba de agua </a:t>
            </a:r>
            <a:endParaRPr lang="es-ES" dirty="0"/>
          </a:p>
        </p:txBody>
      </p:sp>
      <p:pic>
        <p:nvPicPr>
          <p:cNvPr id="4" name="101 Imagen" descr="4.25c.jpg"/>
          <p:cNvPicPr>
            <a:picLocks noGrp="1"/>
          </p:cNvPicPr>
          <p:nvPr>
            <p:ph idx="1"/>
          </p:nvPr>
        </p:nvPicPr>
        <p:blipFill>
          <a:blip r:embed="rId2" cstate="print"/>
          <a:srcRect b="9091"/>
          <a:stretch>
            <a:fillRect/>
          </a:stretch>
        </p:blipFill>
        <p:spPr>
          <a:xfrm>
            <a:off x="1214414" y="1643050"/>
            <a:ext cx="7215238" cy="4500594"/>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Seguridad electrónica</a:t>
            </a:r>
            <a:endParaRPr lang="es-ES" dirty="0"/>
          </a:p>
        </p:txBody>
      </p:sp>
      <p:pic>
        <p:nvPicPr>
          <p:cNvPr id="4" name="111 Imagen" descr="4.28.jpg"/>
          <p:cNvPicPr>
            <a:picLocks noGrp="1"/>
          </p:cNvPicPr>
          <p:nvPr>
            <p:ph idx="1"/>
          </p:nvPr>
        </p:nvPicPr>
        <p:blipFill>
          <a:blip r:embed="rId2" cstate="print"/>
          <a:srcRect b="11111"/>
          <a:stretch>
            <a:fillRect/>
          </a:stretch>
        </p:blipFill>
        <p:spPr>
          <a:xfrm>
            <a:off x="785786" y="1714488"/>
            <a:ext cx="4143404" cy="3786214"/>
          </a:xfrm>
          <a:prstGeom prst="rect">
            <a:avLst/>
          </a:prstGeom>
        </p:spPr>
      </p:pic>
      <p:pic>
        <p:nvPicPr>
          <p:cNvPr id="5" name="105 Imagen" descr="4.26.jpg"/>
          <p:cNvPicPr/>
          <p:nvPr/>
        </p:nvPicPr>
        <p:blipFill>
          <a:blip r:embed="rId3" cstate="print"/>
          <a:srcRect b="7381"/>
          <a:stretch>
            <a:fillRect/>
          </a:stretch>
        </p:blipFill>
        <p:spPr>
          <a:xfrm>
            <a:off x="5286380" y="1928802"/>
            <a:ext cx="3180521" cy="3643338"/>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ES" dirty="0"/>
          </a:p>
        </p:txBody>
      </p:sp>
      <p:sp>
        <p:nvSpPr>
          <p:cNvPr id="3" name="2 Título"/>
          <p:cNvSpPr>
            <a:spLocks noGrp="1"/>
          </p:cNvSpPr>
          <p:nvPr>
            <p:ph type="title"/>
          </p:nvPr>
        </p:nvSpPr>
        <p:spPr>
          <a:xfrm>
            <a:off x="642910" y="2571744"/>
            <a:ext cx="8229600" cy="1143000"/>
          </a:xfrm>
        </p:spPr>
        <p:txBody>
          <a:bodyPr>
            <a:normAutofit fontScale="90000"/>
          </a:bodyPr>
          <a:lstStyle/>
          <a:p>
            <a:r>
              <a:rPr lang="es-ES" dirty="0" smtClean="0"/>
              <a:t>Pruebas – Análisis de Resultados</a:t>
            </a:r>
            <a:endParaRPr lang="es-E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ES" dirty="0" smtClean="0"/>
              <a:t>Para lograr nuestro objetivo, que el llenado del tanque cumpla un 98% de exactitud en calibración, visualización, control y monitoreo hemos realizado un plan de pruebas evaluando los casos de uso que intervienen en el proyecto. </a:t>
            </a:r>
          </a:p>
          <a:p>
            <a:pPr>
              <a:buNone/>
            </a:pPr>
            <a:r>
              <a:rPr lang="es-ES" dirty="0" smtClean="0"/>
              <a:t>.</a:t>
            </a:r>
          </a:p>
          <a:p>
            <a:endParaRPr lang="es-ES" dirty="0"/>
          </a:p>
        </p:txBody>
      </p:sp>
      <p:sp>
        <p:nvSpPr>
          <p:cNvPr id="3" name="2 Título"/>
          <p:cNvSpPr>
            <a:spLocks noGrp="1"/>
          </p:cNvSpPr>
          <p:nvPr>
            <p:ph type="title"/>
          </p:nvPr>
        </p:nvSpPr>
        <p:spPr/>
        <p:txBody>
          <a:bodyPr/>
          <a:lstStyle/>
          <a:p>
            <a:r>
              <a:rPr lang="es-ES" dirty="0" smtClean="0"/>
              <a:t>Plan de Pruebas </a:t>
            </a:r>
            <a:endParaRPr lang="es-E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lnSpcReduction="10000"/>
          </a:bodyPr>
          <a:lstStyle/>
          <a:p>
            <a:r>
              <a:rPr lang="es-ES" b="1" dirty="0" smtClean="0"/>
              <a:t>Lista de pruebas a evaluar:</a:t>
            </a:r>
            <a:endParaRPr lang="es-ES" dirty="0" smtClean="0"/>
          </a:p>
          <a:p>
            <a:pPr lvl="0"/>
            <a:r>
              <a:rPr lang="es-ES" dirty="0" smtClean="0"/>
              <a:t>Pruebas del Sensor </a:t>
            </a:r>
          </a:p>
          <a:p>
            <a:pPr lvl="0"/>
            <a:r>
              <a:rPr lang="es-ES" dirty="0" smtClean="0"/>
              <a:t>Pruebas del Acondicionador de Señal</a:t>
            </a:r>
          </a:p>
          <a:p>
            <a:pPr lvl="0"/>
            <a:r>
              <a:rPr lang="es-ES" dirty="0" smtClean="0"/>
              <a:t>Pruebas del PIC16f873</a:t>
            </a:r>
          </a:p>
          <a:p>
            <a:pPr lvl="0"/>
            <a:r>
              <a:rPr lang="es-ES" dirty="0" smtClean="0"/>
              <a:t>Prueba de la interfaz serial con MAX232</a:t>
            </a:r>
          </a:p>
          <a:p>
            <a:pPr lvl="0"/>
            <a:r>
              <a:rPr lang="es-ES" dirty="0" smtClean="0"/>
              <a:t>Pruebas de entrada de datos al PC</a:t>
            </a:r>
          </a:p>
          <a:p>
            <a:pPr lvl="0"/>
            <a:r>
              <a:rPr lang="es-ES" dirty="0" smtClean="0"/>
              <a:t>Pruebas de modelado en 3D  y salida de datos</a:t>
            </a:r>
          </a:p>
          <a:p>
            <a:pPr lvl="0"/>
            <a:r>
              <a:rPr lang="es-ES" dirty="0" smtClean="0"/>
              <a:t>Pruebas de las funciones  de membrecía para el control de la bomba</a:t>
            </a:r>
            <a:endParaRPr lang="es-ES" dirty="0"/>
          </a:p>
        </p:txBody>
      </p:sp>
      <p:sp>
        <p:nvSpPr>
          <p:cNvPr id="3" name="2 Título"/>
          <p:cNvSpPr>
            <a:spLocks noGrp="1"/>
          </p:cNvSpPr>
          <p:nvPr>
            <p:ph type="title"/>
          </p:nvPr>
        </p:nvSpPr>
        <p:spPr/>
        <p:txBody>
          <a:bodyPr/>
          <a:lstStyle/>
          <a:p>
            <a:r>
              <a:rPr lang="es-ES" dirty="0" smtClean="0"/>
              <a:t>Pruebas realizadas</a:t>
            </a:r>
            <a:endParaRPr lang="es-E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dirty="0" smtClean="0"/>
              <a:t>Para el análisis de las pruebas se tomaron las muestras de la base de datos y se dividieron  en tres partes:</a:t>
            </a:r>
          </a:p>
          <a:p>
            <a:r>
              <a:rPr lang="es-ES" dirty="0" smtClean="0"/>
              <a:t>Pruebas con Lógica Difusa </a:t>
            </a:r>
          </a:p>
          <a:p>
            <a:r>
              <a:rPr lang="es-ES" dirty="0" smtClean="0"/>
              <a:t>Pruebas sin  Lógica  Difusa </a:t>
            </a:r>
          </a:p>
          <a:p>
            <a:r>
              <a:rPr lang="es-ES" dirty="0" smtClean="0"/>
              <a:t>Pruebas Globales (Incluyen los métodos adicionales de llenado, mencionados anteriormente)</a:t>
            </a:r>
            <a:endParaRPr lang="es-ES" dirty="0"/>
          </a:p>
        </p:txBody>
      </p:sp>
      <p:sp>
        <p:nvSpPr>
          <p:cNvPr id="3" name="2 Título"/>
          <p:cNvSpPr>
            <a:spLocks noGrp="1"/>
          </p:cNvSpPr>
          <p:nvPr>
            <p:ph type="title"/>
          </p:nvPr>
        </p:nvSpPr>
        <p:spPr/>
        <p:txBody>
          <a:bodyPr/>
          <a:lstStyle/>
          <a:p>
            <a:r>
              <a:rPr lang="es-ES" dirty="0" smtClean="0"/>
              <a:t>Análisis de las Pruebas </a:t>
            </a:r>
            <a:endParaRPr lang="es-E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S" dirty="0" smtClean="0"/>
              <a:t>Pruebas con Lógica Difusa </a:t>
            </a:r>
            <a:br>
              <a:rPr lang="es-ES" dirty="0" smtClean="0"/>
            </a:br>
            <a:endParaRPr lang="es-ES" dirty="0"/>
          </a:p>
        </p:txBody>
      </p:sp>
      <p:graphicFrame>
        <p:nvGraphicFramePr>
          <p:cNvPr id="6" name="5 Marcador de contenido"/>
          <p:cNvGraphicFramePr>
            <a:graphicFrameLocks noGrp="1"/>
          </p:cNvGraphicFramePr>
          <p:nvPr>
            <p:ph idx="1"/>
          </p:nvPr>
        </p:nvGraphicFramePr>
        <p:xfrm>
          <a:off x="1000099" y="1357298"/>
          <a:ext cx="7286678" cy="4500593"/>
        </p:xfrm>
        <a:graphic>
          <a:graphicData uri="http://schemas.openxmlformats.org/drawingml/2006/table">
            <a:tbl>
              <a:tblPr/>
              <a:tblGrid>
                <a:gridCol w="1821453"/>
                <a:gridCol w="1821453"/>
                <a:gridCol w="1821453"/>
                <a:gridCol w="1822319"/>
              </a:tblGrid>
              <a:tr h="964412">
                <a:tc>
                  <a:txBody>
                    <a:bodyPr/>
                    <a:lstStyle/>
                    <a:p>
                      <a:pPr>
                        <a:spcAft>
                          <a:spcPts val="0"/>
                        </a:spcAft>
                        <a:tabLst>
                          <a:tab pos="848360" algn="l"/>
                        </a:tabLst>
                      </a:pPr>
                      <a:r>
                        <a:rPr lang="es-EC" sz="1200" b="1">
                          <a:latin typeface="Times New Roman"/>
                          <a:ea typeface="Times New Roman"/>
                        </a:rPr>
                        <a:t>Valor del  sensor</a:t>
                      </a:r>
                      <a:endParaRPr lang="es-ES" sz="1200">
                        <a:latin typeface="Times New Roman"/>
                        <a:ea typeface="Times New Roman"/>
                      </a:endParaRPr>
                    </a:p>
                    <a:p>
                      <a:pPr>
                        <a:spcAft>
                          <a:spcPts val="0"/>
                        </a:spcAft>
                        <a:tabLst>
                          <a:tab pos="848360" algn="l"/>
                        </a:tabLst>
                      </a:pPr>
                      <a:r>
                        <a:rPr lang="es-EC" sz="1200" b="1">
                          <a:latin typeface="Times New Roman"/>
                          <a:ea typeface="Times New Roman"/>
                        </a:rPr>
                        <a:t>(cm)</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spcAft>
                          <a:spcPts val="0"/>
                        </a:spcAft>
                        <a:tabLst>
                          <a:tab pos="848360" algn="l"/>
                        </a:tabLst>
                      </a:pPr>
                      <a:r>
                        <a:rPr lang="es-EC" sz="1200" b="1">
                          <a:latin typeface="Times New Roman"/>
                          <a:ea typeface="Times New Roman"/>
                        </a:rPr>
                        <a:t>Evaluador de las funciones de membresia </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spcAft>
                          <a:spcPts val="0"/>
                        </a:spcAft>
                        <a:tabLst>
                          <a:tab pos="848360" algn="l"/>
                        </a:tabLst>
                      </a:pPr>
                      <a:r>
                        <a:rPr lang="es-EC" sz="1200" b="1">
                          <a:latin typeface="Times New Roman"/>
                          <a:ea typeface="Times New Roman"/>
                        </a:rPr>
                        <a:t>Estado Bomba</a:t>
                      </a:r>
                      <a:endParaRPr lang="es-ES" sz="1200">
                        <a:latin typeface="Times New Roman"/>
                        <a:ea typeface="Times New Roman"/>
                      </a:endParaRPr>
                    </a:p>
                    <a:p>
                      <a:pPr>
                        <a:spcAft>
                          <a:spcPts val="0"/>
                        </a:spcAft>
                        <a:tabLst>
                          <a:tab pos="848360" algn="l"/>
                        </a:tabLst>
                      </a:pPr>
                      <a:r>
                        <a:rPr lang="es-EC" sz="1200" b="1">
                          <a:latin typeface="Times New Roman"/>
                          <a:ea typeface="Times New Roman"/>
                        </a:rPr>
                        <a:t>(on/off)</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spcAft>
                          <a:spcPts val="0"/>
                        </a:spcAft>
                        <a:tabLst>
                          <a:tab pos="848360" algn="l"/>
                        </a:tabLst>
                      </a:pPr>
                      <a:r>
                        <a:rPr lang="es-EC" sz="1200" b="1">
                          <a:latin typeface="Times New Roman"/>
                          <a:ea typeface="Times New Roman"/>
                        </a:rPr>
                        <a:t>Estado funcionamiento</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321471">
                <a:tc>
                  <a:txBody>
                    <a:bodyPr/>
                    <a:lstStyle/>
                    <a:p>
                      <a:pPr>
                        <a:spcAft>
                          <a:spcPts val="0"/>
                        </a:spcAft>
                        <a:tabLst>
                          <a:tab pos="848360" algn="l"/>
                        </a:tabLst>
                      </a:pPr>
                      <a:r>
                        <a:rPr lang="es-EC" sz="1200">
                          <a:latin typeface="Times New Roman"/>
                          <a:ea typeface="Times New Roman"/>
                        </a:rPr>
                        <a:t>10.10</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spcAft>
                          <a:spcPts val="0"/>
                        </a:spcAft>
                        <a:tabLst>
                          <a:tab pos="848360" algn="l"/>
                        </a:tabLst>
                      </a:pPr>
                      <a:r>
                        <a:rPr lang="es-EC" sz="1200">
                          <a:latin typeface="Times New Roman"/>
                          <a:ea typeface="Times New Roman"/>
                        </a:rPr>
                        <a:t>22.16</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spcAft>
                          <a:spcPts val="0"/>
                        </a:spcAft>
                        <a:tabLst>
                          <a:tab pos="848360" algn="l"/>
                        </a:tabLst>
                      </a:pPr>
                      <a:r>
                        <a:rPr lang="es-EC" sz="1200">
                          <a:latin typeface="Times New Roman"/>
                          <a:ea typeface="Times New Roman"/>
                        </a:rPr>
                        <a:t>ON</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spcAft>
                          <a:spcPts val="0"/>
                        </a:spcAft>
                        <a:tabLst>
                          <a:tab pos="848360" algn="l"/>
                        </a:tabLst>
                      </a:pPr>
                      <a:r>
                        <a:rPr lang="es-EC" sz="1200">
                          <a:latin typeface="Times New Roman"/>
                          <a:ea typeface="Times New Roman"/>
                        </a:rPr>
                        <a:t>OK</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r>
              <a:tr h="321471">
                <a:tc>
                  <a:txBody>
                    <a:bodyPr/>
                    <a:lstStyle/>
                    <a:p>
                      <a:pPr>
                        <a:spcAft>
                          <a:spcPts val="0"/>
                        </a:spcAft>
                        <a:tabLst>
                          <a:tab pos="848360" algn="l"/>
                        </a:tabLst>
                      </a:pPr>
                      <a:r>
                        <a:rPr lang="es-EC" sz="1200">
                          <a:latin typeface="Times New Roman"/>
                          <a:ea typeface="Times New Roman"/>
                        </a:rPr>
                        <a:t>12.15</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spcAft>
                          <a:spcPts val="0"/>
                        </a:spcAft>
                        <a:tabLst>
                          <a:tab pos="848360" algn="l"/>
                        </a:tabLst>
                      </a:pPr>
                      <a:r>
                        <a:rPr lang="es-EC" sz="1200">
                          <a:latin typeface="Times New Roman"/>
                          <a:ea typeface="Times New Roman"/>
                        </a:rPr>
                        <a:t>22.16</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spcAft>
                          <a:spcPts val="0"/>
                        </a:spcAft>
                        <a:tabLst>
                          <a:tab pos="848360" algn="l"/>
                        </a:tabLst>
                      </a:pPr>
                      <a:r>
                        <a:rPr lang="es-EC" sz="1200">
                          <a:latin typeface="Times New Roman"/>
                          <a:ea typeface="Times New Roman"/>
                        </a:rPr>
                        <a:t>ON</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spcAft>
                          <a:spcPts val="0"/>
                        </a:spcAft>
                        <a:tabLst>
                          <a:tab pos="848360" algn="l"/>
                        </a:tabLst>
                      </a:pPr>
                      <a:r>
                        <a:rPr lang="es-EC" sz="1200">
                          <a:latin typeface="Times New Roman"/>
                          <a:ea typeface="Times New Roman"/>
                        </a:rPr>
                        <a:t>OK</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321471">
                <a:tc>
                  <a:txBody>
                    <a:bodyPr/>
                    <a:lstStyle/>
                    <a:p>
                      <a:pPr>
                        <a:spcAft>
                          <a:spcPts val="0"/>
                        </a:spcAft>
                        <a:tabLst>
                          <a:tab pos="848360" algn="l"/>
                        </a:tabLst>
                      </a:pPr>
                      <a:r>
                        <a:rPr lang="es-EC" sz="1200">
                          <a:latin typeface="Times New Roman"/>
                          <a:ea typeface="Times New Roman"/>
                        </a:rPr>
                        <a:t>12.50</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spcAft>
                          <a:spcPts val="0"/>
                        </a:spcAft>
                        <a:tabLst>
                          <a:tab pos="848360" algn="l"/>
                        </a:tabLst>
                      </a:pPr>
                      <a:r>
                        <a:rPr lang="es-EC" sz="1200">
                          <a:latin typeface="Times New Roman"/>
                          <a:ea typeface="Times New Roman"/>
                        </a:rPr>
                        <a:t>22.16</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spcAft>
                          <a:spcPts val="0"/>
                        </a:spcAft>
                        <a:tabLst>
                          <a:tab pos="848360" algn="l"/>
                        </a:tabLst>
                      </a:pPr>
                      <a:r>
                        <a:rPr lang="es-EC" sz="1200">
                          <a:latin typeface="Times New Roman"/>
                          <a:ea typeface="Times New Roman"/>
                        </a:rPr>
                        <a:t>ON</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spcAft>
                          <a:spcPts val="0"/>
                        </a:spcAft>
                        <a:tabLst>
                          <a:tab pos="848360" algn="l"/>
                        </a:tabLst>
                      </a:pPr>
                      <a:r>
                        <a:rPr lang="es-EC" sz="1200">
                          <a:latin typeface="Times New Roman"/>
                          <a:ea typeface="Times New Roman"/>
                        </a:rPr>
                        <a:t>OK</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r>
              <a:tr h="321471">
                <a:tc>
                  <a:txBody>
                    <a:bodyPr/>
                    <a:lstStyle/>
                    <a:p>
                      <a:pPr>
                        <a:spcAft>
                          <a:spcPts val="0"/>
                        </a:spcAft>
                        <a:tabLst>
                          <a:tab pos="848360" algn="l"/>
                        </a:tabLst>
                      </a:pPr>
                      <a:r>
                        <a:rPr lang="es-EC" sz="1200">
                          <a:latin typeface="Times New Roman"/>
                          <a:ea typeface="Times New Roman"/>
                        </a:rPr>
                        <a:t>15.35</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spcAft>
                          <a:spcPts val="0"/>
                        </a:spcAft>
                        <a:tabLst>
                          <a:tab pos="848360" algn="l"/>
                        </a:tabLst>
                      </a:pPr>
                      <a:r>
                        <a:rPr lang="es-EC" sz="1200">
                          <a:latin typeface="Times New Roman"/>
                          <a:ea typeface="Times New Roman"/>
                        </a:rPr>
                        <a:t>22.16</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spcAft>
                          <a:spcPts val="0"/>
                        </a:spcAft>
                        <a:tabLst>
                          <a:tab pos="848360" algn="l"/>
                        </a:tabLst>
                      </a:pPr>
                      <a:r>
                        <a:rPr lang="es-EC" sz="1200">
                          <a:latin typeface="Times New Roman"/>
                          <a:ea typeface="Times New Roman"/>
                        </a:rPr>
                        <a:t>ON</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spcAft>
                          <a:spcPts val="0"/>
                        </a:spcAft>
                        <a:tabLst>
                          <a:tab pos="848360" algn="l"/>
                        </a:tabLst>
                      </a:pPr>
                      <a:r>
                        <a:rPr lang="es-EC" sz="1200">
                          <a:latin typeface="Times New Roman"/>
                          <a:ea typeface="Times New Roman"/>
                        </a:rPr>
                        <a:t>OK</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321471">
                <a:tc>
                  <a:txBody>
                    <a:bodyPr/>
                    <a:lstStyle/>
                    <a:p>
                      <a:pPr>
                        <a:spcAft>
                          <a:spcPts val="0"/>
                        </a:spcAft>
                        <a:tabLst>
                          <a:tab pos="848360" algn="l"/>
                        </a:tabLst>
                      </a:pPr>
                      <a:r>
                        <a:rPr lang="es-EC" sz="1200">
                          <a:latin typeface="Times New Roman"/>
                          <a:ea typeface="Times New Roman"/>
                        </a:rPr>
                        <a:t>20.12</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spcAft>
                          <a:spcPts val="0"/>
                        </a:spcAft>
                        <a:tabLst>
                          <a:tab pos="848360" algn="l"/>
                        </a:tabLst>
                      </a:pPr>
                      <a:r>
                        <a:rPr lang="es-EC" sz="1200">
                          <a:latin typeface="Times New Roman"/>
                          <a:ea typeface="Times New Roman"/>
                        </a:rPr>
                        <a:t>22.16</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spcAft>
                          <a:spcPts val="0"/>
                        </a:spcAft>
                        <a:tabLst>
                          <a:tab pos="848360" algn="l"/>
                        </a:tabLst>
                      </a:pPr>
                      <a:r>
                        <a:rPr lang="es-EC" sz="1200">
                          <a:latin typeface="Times New Roman"/>
                          <a:ea typeface="Times New Roman"/>
                        </a:rPr>
                        <a:t>ON</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spcAft>
                          <a:spcPts val="0"/>
                        </a:spcAft>
                        <a:tabLst>
                          <a:tab pos="848360" algn="l"/>
                        </a:tabLst>
                      </a:pPr>
                      <a:r>
                        <a:rPr lang="es-EC" sz="1200">
                          <a:latin typeface="Times New Roman"/>
                          <a:ea typeface="Times New Roman"/>
                        </a:rPr>
                        <a:t>OK</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r>
              <a:tr h="321471">
                <a:tc>
                  <a:txBody>
                    <a:bodyPr/>
                    <a:lstStyle/>
                    <a:p>
                      <a:pPr>
                        <a:spcAft>
                          <a:spcPts val="0"/>
                        </a:spcAft>
                        <a:tabLst>
                          <a:tab pos="848360" algn="l"/>
                        </a:tabLst>
                      </a:pPr>
                      <a:r>
                        <a:rPr lang="es-EC" sz="1200">
                          <a:latin typeface="Times New Roman"/>
                          <a:ea typeface="Times New Roman"/>
                        </a:rPr>
                        <a:t>22.98</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spcAft>
                          <a:spcPts val="0"/>
                        </a:spcAft>
                        <a:tabLst>
                          <a:tab pos="848360" algn="l"/>
                        </a:tabLst>
                      </a:pPr>
                      <a:r>
                        <a:rPr lang="es-EC" sz="1200">
                          <a:latin typeface="Times New Roman"/>
                          <a:ea typeface="Times New Roman"/>
                        </a:rPr>
                        <a:t>22.16</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spcAft>
                          <a:spcPts val="0"/>
                        </a:spcAft>
                        <a:tabLst>
                          <a:tab pos="848360" algn="l"/>
                        </a:tabLst>
                      </a:pPr>
                      <a:r>
                        <a:rPr lang="es-EC" sz="1200">
                          <a:latin typeface="Times New Roman"/>
                          <a:ea typeface="Times New Roman"/>
                        </a:rPr>
                        <a:t>ON</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spcAft>
                          <a:spcPts val="0"/>
                        </a:spcAft>
                        <a:tabLst>
                          <a:tab pos="848360" algn="l"/>
                        </a:tabLst>
                      </a:pPr>
                      <a:r>
                        <a:rPr lang="es-EC" sz="1200">
                          <a:latin typeface="Times New Roman"/>
                          <a:ea typeface="Times New Roman"/>
                        </a:rPr>
                        <a:t>OK</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321471">
                <a:tc>
                  <a:txBody>
                    <a:bodyPr/>
                    <a:lstStyle/>
                    <a:p>
                      <a:pPr>
                        <a:spcAft>
                          <a:spcPts val="0"/>
                        </a:spcAft>
                        <a:tabLst>
                          <a:tab pos="848360" algn="l"/>
                        </a:tabLst>
                      </a:pPr>
                      <a:r>
                        <a:rPr lang="es-EC" sz="1200">
                          <a:latin typeface="Times New Roman"/>
                          <a:ea typeface="Times New Roman"/>
                        </a:rPr>
                        <a:t>35.25</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spcAft>
                          <a:spcPts val="0"/>
                        </a:spcAft>
                        <a:tabLst>
                          <a:tab pos="848360" algn="l"/>
                        </a:tabLst>
                      </a:pPr>
                      <a:r>
                        <a:rPr lang="es-EC" sz="1200">
                          <a:latin typeface="Times New Roman"/>
                          <a:ea typeface="Times New Roman"/>
                        </a:rPr>
                        <a:t>22.16</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spcAft>
                          <a:spcPts val="0"/>
                        </a:spcAft>
                        <a:tabLst>
                          <a:tab pos="848360" algn="l"/>
                        </a:tabLst>
                      </a:pPr>
                      <a:r>
                        <a:rPr lang="es-EC" sz="1200">
                          <a:latin typeface="Times New Roman"/>
                          <a:ea typeface="Times New Roman"/>
                        </a:rPr>
                        <a:t>ON</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spcAft>
                          <a:spcPts val="0"/>
                        </a:spcAft>
                        <a:tabLst>
                          <a:tab pos="848360" algn="l"/>
                        </a:tabLst>
                      </a:pPr>
                      <a:r>
                        <a:rPr lang="es-EC" sz="1200">
                          <a:latin typeface="Times New Roman"/>
                          <a:ea typeface="Times New Roman"/>
                        </a:rPr>
                        <a:t>OK</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r>
              <a:tr h="321471">
                <a:tc>
                  <a:txBody>
                    <a:bodyPr/>
                    <a:lstStyle/>
                    <a:p>
                      <a:pPr>
                        <a:spcAft>
                          <a:spcPts val="0"/>
                        </a:spcAft>
                        <a:tabLst>
                          <a:tab pos="848360" algn="l"/>
                        </a:tabLst>
                      </a:pPr>
                      <a:r>
                        <a:rPr lang="es-EC" sz="1200">
                          <a:latin typeface="Times New Roman"/>
                          <a:ea typeface="Times New Roman"/>
                        </a:rPr>
                        <a:t>40.00</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spcAft>
                          <a:spcPts val="0"/>
                        </a:spcAft>
                        <a:tabLst>
                          <a:tab pos="848360" algn="l"/>
                        </a:tabLst>
                      </a:pPr>
                      <a:r>
                        <a:rPr lang="es-EC" sz="1200">
                          <a:latin typeface="Times New Roman"/>
                          <a:ea typeface="Times New Roman"/>
                        </a:rPr>
                        <a:t>22.16</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spcAft>
                          <a:spcPts val="0"/>
                        </a:spcAft>
                        <a:tabLst>
                          <a:tab pos="848360" algn="l"/>
                        </a:tabLst>
                      </a:pPr>
                      <a:r>
                        <a:rPr lang="es-EC" sz="1200">
                          <a:latin typeface="Times New Roman"/>
                          <a:ea typeface="Times New Roman"/>
                        </a:rPr>
                        <a:t>ON</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spcAft>
                          <a:spcPts val="0"/>
                        </a:spcAft>
                        <a:tabLst>
                          <a:tab pos="848360" algn="l"/>
                        </a:tabLst>
                      </a:pPr>
                      <a:r>
                        <a:rPr lang="es-EC" sz="1200">
                          <a:latin typeface="Times New Roman"/>
                          <a:ea typeface="Times New Roman"/>
                        </a:rPr>
                        <a:t>OK</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321471">
                <a:tc>
                  <a:txBody>
                    <a:bodyPr/>
                    <a:lstStyle/>
                    <a:p>
                      <a:pPr>
                        <a:spcAft>
                          <a:spcPts val="0"/>
                        </a:spcAft>
                        <a:tabLst>
                          <a:tab pos="848360" algn="l"/>
                        </a:tabLst>
                      </a:pPr>
                      <a:r>
                        <a:rPr lang="es-EC" sz="1200">
                          <a:latin typeface="Times New Roman"/>
                          <a:ea typeface="Times New Roman"/>
                        </a:rPr>
                        <a:t>43.00</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spcAft>
                          <a:spcPts val="0"/>
                        </a:spcAft>
                        <a:tabLst>
                          <a:tab pos="848360" algn="l"/>
                        </a:tabLst>
                      </a:pPr>
                      <a:r>
                        <a:rPr lang="es-EC" sz="1200">
                          <a:latin typeface="Times New Roman"/>
                          <a:ea typeface="Times New Roman"/>
                        </a:rPr>
                        <a:t>44.33</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spcAft>
                          <a:spcPts val="0"/>
                        </a:spcAft>
                        <a:tabLst>
                          <a:tab pos="848360" algn="l"/>
                        </a:tabLst>
                      </a:pPr>
                      <a:r>
                        <a:rPr lang="es-EC" sz="1200">
                          <a:latin typeface="Times New Roman"/>
                          <a:ea typeface="Times New Roman"/>
                        </a:rPr>
                        <a:t>OFF</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spcAft>
                          <a:spcPts val="0"/>
                        </a:spcAft>
                        <a:tabLst>
                          <a:tab pos="848360" algn="l"/>
                        </a:tabLst>
                      </a:pPr>
                      <a:r>
                        <a:rPr lang="es-EC" sz="1200">
                          <a:latin typeface="Times New Roman"/>
                          <a:ea typeface="Times New Roman"/>
                        </a:rPr>
                        <a:t>OK</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r>
              <a:tr h="321471">
                <a:tc>
                  <a:txBody>
                    <a:bodyPr/>
                    <a:lstStyle/>
                    <a:p>
                      <a:pPr>
                        <a:spcAft>
                          <a:spcPts val="0"/>
                        </a:spcAft>
                        <a:tabLst>
                          <a:tab pos="848360" algn="l"/>
                        </a:tabLst>
                      </a:pPr>
                      <a:r>
                        <a:rPr lang="es-EC" sz="1200">
                          <a:latin typeface="Times New Roman"/>
                          <a:ea typeface="Times New Roman"/>
                        </a:rPr>
                        <a:t>45.00</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spcAft>
                          <a:spcPts val="0"/>
                        </a:spcAft>
                        <a:tabLst>
                          <a:tab pos="848360" algn="l"/>
                        </a:tabLst>
                      </a:pPr>
                      <a:r>
                        <a:rPr lang="es-EC" sz="1200">
                          <a:latin typeface="Times New Roman"/>
                          <a:ea typeface="Times New Roman"/>
                        </a:rPr>
                        <a:t>44.33</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spcAft>
                          <a:spcPts val="0"/>
                        </a:spcAft>
                        <a:tabLst>
                          <a:tab pos="848360" algn="l"/>
                        </a:tabLst>
                      </a:pPr>
                      <a:r>
                        <a:rPr lang="es-EC" sz="1200">
                          <a:latin typeface="Times New Roman"/>
                          <a:ea typeface="Times New Roman"/>
                        </a:rPr>
                        <a:t>OFF</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spcAft>
                          <a:spcPts val="0"/>
                        </a:spcAft>
                        <a:tabLst>
                          <a:tab pos="848360" algn="l"/>
                        </a:tabLst>
                      </a:pPr>
                      <a:r>
                        <a:rPr lang="es-EC" sz="1200">
                          <a:latin typeface="Times New Roman"/>
                          <a:ea typeface="Times New Roman"/>
                        </a:rPr>
                        <a:t>OK</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321471">
                <a:tc>
                  <a:txBody>
                    <a:bodyPr/>
                    <a:lstStyle/>
                    <a:p>
                      <a:pPr>
                        <a:spcAft>
                          <a:spcPts val="0"/>
                        </a:spcAft>
                        <a:tabLst>
                          <a:tab pos="848360" algn="l"/>
                        </a:tabLst>
                      </a:pPr>
                      <a:r>
                        <a:rPr lang="es-EC" sz="1200">
                          <a:latin typeface="Times New Roman"/>
                          <a:ea typeface="Times New Roman"/>
                        </a:rPr>
                        <a:t>60.76</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spcAft>
                          <a:spcPts val="0"/>
                        </a:spcAft>
                        <a:tabLst>
                          <a:tab pos="848360" algn="l"/>
                        </a:tabLst>
                      </a:pPr>
                      <a:r>
                        <a:rPr lang="es-EC" sz="1200">
                          <a:latin typeface="Times New Roman"/>
                          <a:ea typeface="Times New Roman"/>
                        </a:rPr>
                        <a:t>NEUN</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spcAft>
                          <a:spcPts val="0"/>
                        </a:spcAft>
                        <a:tabLst>
                          <a:tab pos="848360" algn="l"/>
                        </a:tabLst>
                      </a:pPr>
                      <a:r>
                        <a:rPr lang="es-EC" sz="1200">
                          <a:latin typeface="Times New Roman"/>
                          <a:ea typeface="Times New Roman"/>
                        </a:rPr>
                        <a:t>ON</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spcAft>
                          <a:spcPts val="0"/>
                        </a:spcAft>
                        <a:tabLst>
                          <a:tab pos="848360" algn="l"/>
                        </a:tabLst>
                      </a:pPr>
                      <a:r>
                        <a:rPr lang="es-EC" sz="1200" dirty="0">
                          <a:latin typeface="Times New Roman"/>
                          <a:ea typeface="Times New Roman"/>
                        </a:rPr>
                        <a:t>Automático</a:t>
                      </a:r>
                      <a:endParaRPr lang="es-ES" sz="1200" dirty="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ES"/>
          </a:p>
        </p:txBody>
      </p:sp>
      <p:sp>
        <p:nvSpPr>
          <p:cNvPr id="3" name="2 Título"/>
          <p:cNvSpPr>
            <a:spLocks noGrp="1"/>
          </p:cNvSpPr>
          <p:nvPr>
            <p:ph type="title"/>
          </p:nvPr>
        </p:nvSpPr>
        <p:spPr/>
        <p:txBody>
          <a:bodyPr>
            <a:normAutofit fontScale="90000"/>
          </a:bodyPr>
          <a:lstStyle/>
          <a:p>
            <a:r>
              <a:rPr lang="es-ES" dirty="0" smtClean="0"/>
              <a:t>Pruebas con Lógica Difusa </a:t>
            </a:r>
            <a:br>
              <a:rPr lang="es-ES" dirty="0" smtClean="0"/>
            </a:br>
            <a:endParaRPr lang="es-ES" dirty="0"/>
          </a:p>
        </p:txBody>
      </p:sp>
      <p:graphicFrame>
        <p:nvGraphicFramePr>
          <p:cNvPr id="4" name="3 Gráfico"/>
          <p:cNvGraphicFramePr/>
          <p:nvPr/>
        </p:nvGraphicFramePr>
        <p:xfrm>
          <a:off x="1071538" y="1500174"/>
          <a:ext cx="7358114" cy="414340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642909" y="1214419"/>
          <a:ext cx="7929618" cy="4643476"/>
        </p:xfrm>
        <a:graphic>
          <a:graphicData uri="http://schemas.openxmlformats.org/drawingml/2006/table">
            <a:tbl>
              <a:tblPr/>
              <a:tblGrid>
                <a:gridCol w="1982169"/>
                <a:gridCol w="1982169"/>
                <a:gridCol w="1982169"/>
                <a:gridCol w="1983111"/>
              </a:tblGrid>
              <a:tr h="995029">
                <a:tc>
                  <a:txBody>
                    <a:bodyPr/>
                    <a:lstStyle/>
                    <a:p>
                      <a:pPr>
                        <a:spcAft>
                          <a:spcPts val="0"/>
                        </a:spcAft>
                        <a:tabLst>
                          <a:tab pos="848360" algn="l"/>
                        </a:tabLst>
                      </a:pPr>
                      <a:r>
                        <a:rPr lang="es-EC" sz="1200" b="1">
                          <a:latin typeface="Times New Roman"/>
                          <a:ea typeface="Times New Roman"/>
                        </a:rPr>
                        <a:t>Valor del  sensor</a:t>
                      </a:r>
                      <a:endParaRPr lang="es-ES" sz="1200">
                        <a:latin typeface="Times New Roman"/>
                        <a:ea typeface="Times New Roman"/>
                      </a:endParaRPr>
                    </a:p>
                    <a:p>
                      <a:pPr>
                        <a:spcAft>
                          <a:spcPts val="0"/>
                        </a:spcAft>
                        <a:tabLst>
                          <a:tab pos="848360" algn="l"/>
                        </a:tabLst>
                      </a:pPr>
                      <a:r>
                        <a:rPr lang="es-EC" sz="1200" b="1">
                          <a:latin typeface="Times New Roman"/>
                          <a:ea typeface="Times New Roman"/>
                        </a:rPr>
                        <a:t>(cm)</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spcAft>
                          <a:spcPts val="0"/>
                        </a:spcAft>
                        <a:tabLst>
                          <a:tab pos="848360" algn="l"/>
                        </a:tabLst>
                      </a:pPr>
                      <a:r>
                        <a:rPr lang="es-EC" sz="1200" b="1">
                          <a:latin typeface="Times New Roman"/>
                          <a:ea typeface="Times New Roman"/>
                        </a:rPr>
                        <a:t>Evaluador de las funciones de membresia </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spcAft>
                          <a:spcPts val="0"/>
                        </a:spcAft>
                        <a:tabLst>
                          <a:tab pos="848360" algn="l"/>
                        </a:tabLst>
                      </a:pPr>
                      <a:r>
                        <a:rPr lang="es-EC" sz="1200" b="1">
                          <a:latin typeface="Times New Roman"/>
                          <a:ea typeface="Times New Roman"/>
                        </a:rPr>
                        <a:t>Estado Bomba</a:t>
                      </a:r>
                      <a:endParaRPr lang="es-ES" sz="1200">
                        <a:latin typeface="Times New Roman"/>
                        <a:ea typeface="Times New Roman"/>
                      </a:endParaRPr>
                    </a:p>
                    <a:p>
                      <a:pPr>
                        <a:spcAft>
                          <a:spcPts val="0"/>
                        </a:spcAft>
                        <a:tabLst>
                          <a:tab pos="848360" algn="l"/>
                        </a:tabLst>
                      </a:pPr>
                      <a:r>
                        <a:rPr lang="es-EC" sz="1200" b="1">
                          <a:latin typeface="Times New Roman"/>
                          <a:ea typeface="Times New Roman"/>
                        </a:rPr>
                        <a:t>(on/off)</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spcAft>
                          <a:spcPts val="0"/>
                        </a:spcAft>
                        <a:tabLst>
                          <a:tab pos="848360" algn="l"/>
                        </a:tabLst>
                      </a:pPr>
                      <a:r>
                        <a:rPr lang="es-EC" sz="1200" b="1">
                          <a:latin typeface="Times New Roman"/>
                          <a:ea typeface="Times New Roman"/>
                        </a:rPr>
                        <a:t>Estado funcionamiento</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331677">
                <a:tc>
                  <a:txBody>
                    <a:bodyPr/>
                    <a:lstStyle/>
                    <a:p>
                      <a:pPr>
                        <a:spcAft>
                          <a:spcPts val="0"/>
                        </a:spcAft>
                        <a:tabLst>
                          <a:tab pos="848360" algn="l"/>
                        </a:tabLst>
                      </a:pPr>
                      <a:r>
                        <a:rPr lang="es-EC" sz="1200">
                          <a:latin typeface="Times New Roman"/>
                          <a:ea typeface="Times New Roman"/>
                        </a:rPr>
                        <a:t>10.10</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spcAft>
                          <a:spcPts val="0"/>
                        </a:spcAft>
                        <a:tabLst>
                          <a:tab pos="848360" algn="l"/>
                        </a:tabLst>
                      </a:pPr>
                      <a:r>
                        <a:rPr lang="es-EC" sz="1200">
                          <a:latin typeface="Times New Roman"/>
                          <a:ea typeface="Times New Roman"/>
                        </a:rPr>
                        <a:t>22.16</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spcAft>
                          <a:spcPts val="0"/>
                        </a:spcAft>
                        <a:tabLst>
                          <a:tab pos="848360" algn="l"/>
                        </a:tabLst>
                      </a:pPr>
                      <a:r>
                        <a:rPr lang="es-EC" sz="1200">
                          <a:latin typeface="Times New Roman"/>
                          <a:ea typeface="Times New Roman"/>
                        </a:rPr>
                        <a:t>ON</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spcAft>
                          <a:spcPts val="0"/>
                        </a:spcAft>
                        <a:tabLst>
                          <a:tab pos="848360" algn="l"/>
                        </a:tabLst>
                      </a:pPr>
                      <a:r>
                        <a:rPr lang="es-EC" sz="1200">
                          <a:latin typeface="Times New Roman"/>
                          <a:ea typeface="Times New Roman"/>
                        </a:rPr>
                        <a:t>OK</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r>
              <a:tr h="331677">
                <a:tc>
                  <a:txBody>
                    <a:bodyPr/>
                    <a:lstStyle/>
                    <a:p>
                      <a:pPr>
                        <a:spcAft>
                          <a:spcPts val="0"/>
                        </a:spcAft>
                        <a:tabLst>
                          <a:tab pos="848360" algn="l"/>
                        </a:tabLst>
                      </a:pPr>
                      <a:r>
                        <a:rPr lang="es-EC" sz="1200">
                          <a:latin typeface="Times New Roman"/>
                          <a:ea typeface="Times New Roman"/>
                        </a:rPr>
                        <a:t>12.15</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spcAft>
                          <a:spcPts val="0"/>
                        </a:spcAft>
                        <a:tabLst>
                          <a:tab pos="848360" algn="l"/>
                        </a:tabLst>
                      </a:pPr>
                      <a:r>
                        <a:rPr lang="es-EC" sz="1200">
                          <a:latin typeface="Times New Roman"/>
                          <a:ea typeface="Times New Roman"/>
                        </a:rPr>
                        <a:t>22.16</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spcAft>
                          <a:spcPts val="0"/>
                        </a:spcAft>
                        <a:tabLst>
                          <a:tab pos="848360" algn="l"/>
                        </a:tabLst>
                      </a:pPr>
                      <a:r>
                        <a:rPr lang="es-EC" sz="1200">
                          <a:latin typeface="Times New Roman"/>
                          <a:ea typeface="Times New Roman"/>
                        </a:rPr>
                        <a:t>ON</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spcAft>
                          <a:spcPts val="0"/>
                        </a:spcAft>
                        <a:tabLst>
                          <a:tab pos="848360" algn="l"/>
                        </a:tabLst>
                      </a:pPr>
                      <a:r>
                        <a:rPr lang="es-EC" sz="1200">
                          <a:latin typeface="Times New Roman"/>
                          <a:ea typeface="Times New Roman"/>
                        </a:rPr>
                        <a:t>OK</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331677">
                <a:tc>
                  <a:txBody>
                    <a:bodyPr/>
                    <a:lstStyle/>
                    <a:p>
                      <a:pPr>
                        <a:spcAft>
                          <a:spcPts val="0"/>
                        </a:spcAft>
                        <a:tabLst>
                          <a:tab pos="848360" algn="l"/>
                        </a:tabLst>
                      </a:pPr>
                      <a:r>
                        <a:rPr lang="es-EC" sz="1200">
                          <a:latin typeface="Times New Roman"/>
                          <a:ea typeface="Times New Roman"/>
                        </a:rPr>
                        <a:t>12.50</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spcAft>
                          <a:spcPts val="0"/>
                        </a:spcAft>
                        <a:tabLst>
                          <a:tab pos="848360" algn="l"/>
                        </a:tabLst>
                      </a:pPr>
                      <a:r>
                        <a:rPr lang="es-EC" sz="1200">
                          <a:latin typeface="Times New Roman"/>
                          <a:ea typeface="Times New Roman"/>
                        </a:rPr>
                        <a:t>22.16</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spcAft>
                          <a:spcPts val="0"/>
                        </a:spcAft>
                        <a:tabLst>
                          <a:tab pos="848360" algn="l"/>
                        </a:tabLst>
                      </a:pPr>
                      <a:r>
                        <a:rPr lang="es-EC" sz="1200">
                          <a:latin typeface="Times New Roman"/>
                          <a:ea typeface="Times New Roman"/>
                        </a:rPr>
                        <a:t>ON</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spcAft>
                          <a:spcPts val="0"/>
                        </a:spcAft>
                        <a:tabLst>
                          <a:tab pos="848360" algn="l"/>
                        </a:tabLst>
                      </a:pPr>
                      <a:r>
                        <a:rPr lang="es-EC" sz="1200">
                          <a:latin typeface="Times New Roman"/>
                          <a:ea typeface="Times New Roman"/>
                        </a:rPr>
                        <a:t>OK</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r>
              <a:tr h="331677">
                <a:tc>
                  <a:txBody>
                    <a:bodyPr/>
                    <a:lstStyle/>
                    <a:p>
                      <a:pPr>
                        <a:spcAft>
                          <a:spcPts val="0"/>
                        </a:spcAft>
                        <a:tabLst>
                          <a:tab pos="848360" algn="l"/>
                        </a:tabLst>
                      </a:pPr>
                      <a:r>
                        <a:rPr lang="es-EC" sz="1200">
                          <a:latin typeface="Times New Roman"/>
                          <a:ea typeface="Times New Roman"/>
                        </a:rPr>
                        <a:t>15.35</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spcAft>
                          <a:spcPts val="0"/>
                        </a:spcAft>
                        <a:tabLst>
                          <a:tab pos="848360" algn="l"/>
                        </a:tabLst>
                      </a:pPr>
                      <a:r>
                        <a:rPr lang="es-EC" sz="1200">
                          <a:latin typeface="Times New Roman"/>
                          <a:ea typeface="Times New Roman"/>
                        </a:rPr>
                        <a:t>22.16</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spcAft>
                          <a:spcPts val="0"/>
                        </a:spcAft>
                        <a:tabLst>
                          <a:tab pos="848360" algn="l"/>
                        </a:tabLst>
                      </a:pPr>
                      <a:r>
                        <a:rPr lang="es-EC" sz="1200">
                          <a:latin typeface="Times New Roman"/>
                          <a:ea typeface="Times New Roman"/>
                        </a:rPr>
                        <a:t>ON</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spcAft>
                          <a:spcPts val="0"/>
                        </a:spcAft>
                        <a:tabLst>
                          <a:tab pos="848360" algn="l"/>
                        </a:tabLst>
                      </a:pPr>
                      <a:r>
                        <a:rPr lang="es-EC" sz="1200">
                          <a:latin typeface="Times New Roman"/>
                          <a:ea typeface="Times New Roman"/>
                        </a:rPr>
                        <a:t>OK</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331677">
                <a:tc>
                  <a:txBody>
                    <a:bodyPr/>
                    <a:lstStyle/>
                    <a:p>
                      <a:pPr>
                        <a:spcAft>
                          <a:spcPts val="0"/>
                        </a:spcAft>
                        <a:tabLst>
                          <a:tab pos="848360" algn="l"/>
                        </a:tabLst>
                      </a:pPr>
                      <a:r>
                        <a:rPr lang="es-EC" sz="1200">
                          <a:latin typeface="Times New Roman"/>
                          <a:ea typeface="Times New Roman"/>
                        </a:rPr>
                        <a:t>20.12</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spcAft>
                          <a:spcPts val="0"/>
                        </a:spcAft>
                        <a:tabLst>
                          <a:tab pos="848360" algn="l"/>
                        </a:tabLst>
                      </a:pPr>
                      <a:r>
                        <a:rPr lang="es-EC" sz="1200">
                          <a:latin typeface="Times New Roman"/>
                          <a:ea typeface="Times New Roman"/>
                        </a:rPr>
                        <a:t>22.16</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spcAft>
                          <a:spcPts val="0"/>
                        </a:spcAft>
                        <a:tabLst>
                          <a:tab pos="848360" algn="l"/>
                        </a:tabLst>
                      </a:pPr>
                      <a:r>
                        <a:rPr lang="es-EC" sz="1200">
                          <a:latin typeface="Times New Roman"/>
                          <a:ea typeface="Times New Roman"/>
                        </a:rPr>
                        <a:t>ON</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spcAft>
                          <a:spcPts val="0"/>
                        </a:spcAft>
                        <a:tabLst>
                          <a:tab pos="848360" algn="l"/>
                        </a:tabLst>
                      </a:pPr>
                      <a:r>
                        <a:rPr lang="es-EC" sz="1200">
                          <a:latin typeface="Times New Roman"/>
                          <a:ea typeface="Times New Roman"/>
                        </a:rPr>
                        <a:t>OK</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r>
              <a:tr h="331677">
                <a:tc>
                  <a:txBody>
                    <a:bodyPr/>
                    <a:lstStyle/>
                    <a:p>
                      <a:pPr>
                        <a:spcAft>
                          <a:spcPts val="0"/>
                        </a:spcAft>
                        <a:tabLst>
                          <a:tab pos="848360" algn="l"/>
                        </a:tabLst>
                      </a:pPr>
                      <a:r>
                        <a:rPr lang="es-EC" sz="1200">
                          <a:latin typeface="Times New Roman"/>
                          <a:ea typeface="Times New Roman"/>
                        </a:rPr>
                        <a:t>22.98</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spcAft>
                          <a:spcPts val="0"/>
                        </a:spcAft>
                        <a:tabLst>
                          <a:tab pos="848360" algn="l"/>
                        </a:tabLst>
                      </a:pPr>
                      <a:r>
                        <a:rPr lang="es-EC" sz="1200">
                          <a:latin typeface="Times New Roman"/>
                          <a:ea typeface="Times New Roman"/>
                        </a:rPr>
                        <a:t>22.16</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spcAft>
                          <a:spcPts val="0"/>
                        </a:spcAft>
                        <a:tabLst>
                          <a:tab pos="848360" algn="l"/>
                        </a:tabLst>
                      </a:pPr>
                      <a:r>
                        <a:rPr lang="es-EC" sz="1200">
                          <a:latin typeface="Times New Roman"/>
                          <a:ea typeface="Times New Roman"/>
                        </a:rPr>
                        <a:t>ON</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spcAft>
                          <a:spcPts val="0"/>
                        </a:spcAft>
                        <a:tabLst>
                          <a:tab pos="848360" algn="l"/>
                        </a:tabLst>
                      </a:pPr>
                      <a:r>
                        <a:rPr lang="es-EC" sz="1200">
                          <a:latin typeface="Times New Roman"/>
                          <a:ea typeface="Times New Roman"/>
                        </a:rPr>
                        <a:t>OK</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331677">
                <a:tc>
                  <a:txBody>
                    <a:bodyPr/>
                    <a:lstStyle/>
                    <a:p>
                      <a:pPr>
                        <a:spcAft>
                          <a:spcPts val="0"/>
                        </a:spcAft>
                        <a:tabLst>
                          <a:tab pos="848360" algn="l"/>
                        </a:tabLst>
                      </a:pPr>
                      <a:r>
                        <a:rPr lang="es-EC" sz="1200">
                          <a:latin typeface="Times New Roman"/>
                          <a:ea typeface="Times New Roman"/>
                        </a:rPr>
                        <a:t>35.25</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spcAft>
                          <a:spcPts val="0"/>
                        </a:spcAft>
                        <a:tabLst>
                          <a:tab pos="848360" algn="l"/>
                        </a:tabLst>
                      </a:pPr>
                      <a:r>
                        <a:rPr lang="es-EC" sz="1200">
                          <a:latin typeface="Times New Roman"/>
                          <a:ea typeface="Times New Roman"/>
                        </a:rPr>
                        <a:t>22.16</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spcAft>
                          <a:spcPts val="0"/>
                        </a:spcAft>
                        <a:tabLst>
                          <a:tab pos="848360" algn="l"/>
                        </a:tabLst>
                      </a:pPr>
                      <a:r>
                        <a:rPr lang="es-EC" sz="1200">
                          <a:latin typeface="Times New Roman"/>
                          <a:ea typeface="Times New Roman"/>
                        </a:rPr>
                        <a:t>ON</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spcAft>
                          <a:spcPts val="0"/>
                        </a:spcAft>
                        <a:tabLst>
                          <a:tab pos="848360" algn="l"/>
                        </a:tabLst>
                      </a:pPr>
                      <a:r>
                        <a:rPr lang="es-EC" sz="1200">
                          <a:latin typeface="Times New Roman"/>
                          <a:ea typeface="Times New Roman"/>
                        </a:rPr>
                        <a:t>OK</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r>
              <a:tr h="331677">
                <a:tc>
                  <a:txBody>
                    <a:bodyPr/>
                    <a:lstStyle/>
                    <a:p>
                      <a:pPr>
                        <a:spcAft>
                          <a:spcPts val="0"/>
                        </a:spcAft>
                        <a:tabLst>
                          <a:tab pos="848360" algn="l"/>
                        </a:tabLst>
                      </a:pPr>
                      <a:r>
                        <a:rPr lang="es-EC" sz="1200">
                          <a:latin typeface="Times New Roman"/>
                          <a:ea typeface="Times New Roman"/>
                        </a:rPr>
                        <a:t>40.00</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spcAft>
                          <a:spcPts val="0"/>
                        </a:spcAft>
                        <a:tabLst>
                          <a:tab pos="848360" algn="l"/>
                        </a:tabLst>
                      </a:pPr>
                      <a:r>
                        <a:rPr lang="es-EC" sz="1200">
                          <a:latin typeface="Times New Roman"/>
                          <a:ea typeface="Times New Roman"/>
                        </a:rPr>
                        <a:t>22.16</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spcAft>
                          <a:spcPts val="0"/>
                        </a:spcAft>
                        <a:tabLst>
                          <a:tab pos="848360" algn="l"/>
                        </a:tabLst>
                      </a:pPr>
                      <a:r>
                        <a:rPr lang="es-EC" sz="1200">
                          <a:latin typeface="Times New Roman"/>
                          <a:ea typeface="Times New Roman"/>
                        </a:rPr>
                        <a:t>ON</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spcAft>
                          <a:spcPts val="0"/>
                        </a:spcAft>
                        <a:tabLst>
                          <a:tab pos="848360" algn="l"/>
                        </a:tabLst>
                      </a:pPr>
                      <a:r>
                        <a:rPr lang="es-EC" sz="1200">
                          <a:latin typeface="Times New Roman"/>
                          <a:ea typeface="Times New Roman"/>
                        </a:rPr>
                        <a:t>OK</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331677">
                <a:tc>
                  <a:txBody>
                    <a:bodyPr/>
                    <a:lstStyle/>
                    <a:p>
                      <a:pPr>
                        <a:spcAft>
                          <a:spcPts val="0"/>
                        </a:spcAft>
                        <a:tabLst>
                          <a:tab pos="848360" algn="l"/>
                        </a:tabLst>
                      </a:pPr>
                      <a:r>
                        <a:rPr lang="es-EC" sz="1200">
                          <a:latin typeface="Times New Roman"/>
                          <a:ea typeface="Times New Roman"/>
                        </a:rPr>
                        <a:t>43.00</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spcAft>
                          <a:spcPts val="0"/>
                        </a:spcAft>
                        <a:tabLst>
                          <a:tab pos="848360" algn="l"/>
                        </a:tabLst>
                      </a:pPr>
                      <a:r>
                        <a:rPr lang="es-EC" sz="1200">
                          <a:latin typeface="Times New Roman"/>
                          <a:ea typeface="Times New Roman"/>
                        </a:rPr>
                        <a:t>44.33</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spcAft>
                          <a:spcPts val="0"/>
                        </a:spcAft>
                        <a:tabLst>
                          <a:tab pos="848360" algn="l"/>
                        </a:tabLst>
                      </a:pPr>
                      <a:r>
                        <a:rPr lang="es-EC" sz="1200">
                          <a:latin typeface="Times New Roman"/>
                          <a:ea typeface="Times New Roman"/>
                        </a:rPr>
                        <a:t>OFF</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spcAft>
                          <a:spcPts val="0"/>
                        </a:spcAft>
                        <a:tabLst>
                          <a:tab pos="848360" algn="l"/>
                        </a:tabLst>
                      </a:pPr>
                      <a:r>
                        <a:rPr lang="es-EC" sz="1200">
                          <a:latin typeface="Times New Roman"/>
                          <a:ea typeface="Times New Roman"/>
                        </a:rPr>
                        <a:t>OK</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r>
              <a:tr h="331677">
                <a:tc>
                  <a:txBody>
                    <a:bodyPr/>
                    <a:lstStyle/>
                    <a:p>
                      <a:pPr>
                        <a:spcAft>
                          <a:spcPts val="0"/>
                        </a:spcAft>
                        <a:tabLst>
                          <a:tab pos="848360" algn="l"/>
                        </a:tabLst>
                      </a:pPr>
                      <a:r>
                        <a:rPr lang="es-EC" sz="1200">
                          <a:latin typeface="Times New Roman"/>
                          <a:ea typeface="Times New Roman"/>
                        </a:rPr>
                        <a:t>45.00</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spcAft>
                          <a:spcPts val="0"/>
                        </a:spcAft>
                        <a:tabLst>
                          <a:tab pos="848360" algn="l"/>
                        </a:tabLst>
                      </a:pPr>
                      <a:r>
                        <a:rPr lang="es-EC" sz="1200">
                          <a:latin typeface="Times New Roman"/>
                          <a:ea typeface="Times New Roman"/>
                        </a:rPr>
                        <a:t>44.33</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spcAft>
                          <a:spcPts val="0"/>
                        </a:spcAft>
                        <a:tabLst>
                          <a:tab pos="848360" algn="l"/>
                        </a:tabLst>
                      </a:pPr>
                      <a:r>
                        <a:rPr lang="es-EC" sz="1200">
                          <a:latin typeface="Times New Roman"/>
                          <a:ea typeface="Times New Roman"/>
                        </a:rPr>
                        <a:t>OFF</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spcAft>
                          <a:spcPts val="0"/>
                        </a:spcAft>
                        <a:tabLst>
                          <a:tab pos="848360" algn="l"/>
                        </a:tabLst>
                      </a:pPr>
                      <a:r>
                        <a:rPr lang="es-EC" sz="1200">
                          <a:latin typeface="Times New Roman"/>
                          <a:ea typeface="Times New Roman"/>
                        </a:rPr>
                        <a:t>OK</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331677">
                <a:tc>
                  <a:txBody>
                    <a:bodyPr/>
                    <a:lstStyle/>
                    <a:p>
                      <a:pPr>
                        <a:spcAft>
                          <a:spcPts val="0"/>
                        </a:spcAft>
                        <a:tabLst>
                          <a:tab pos="848360" algn="l"/>
                        </a:tabLst>
                      </a:pPr>
                      <a:r>
                        <a:rPr lang="es-EC" sz="1200">
                          <a:latin typeface="Times New Roman"/>
                          <a:ea typeface="Times New Roman"/>
                        </a:rPr>
                        <a:t>60.76</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spcAft>
                          <a:spcPts val="0"/>
                        </a:spcAft>
                        <a:tabLst>
                          <a:tab pos="848360" algn="l"/>
                        </a:tabLst>
                      </a:pPr>
                      <a:r>
                        <a:rPr lang="es-EC" sz="1200">
                          <a:latin typeface="Times New Roman"/>
                          <a:ea typeface="Times New Roman"/>
                        </a:rPr>
                        <a:t>NEUN</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spcAft>
                          <a:spcPts val="0"/>
                        </a:spcAft>
                        <a:tabLst>
                          <a:tab pos="848360" algn="l"/>
                        </a:tabLst>
                      </a:pPr>
                      <a:r>
                        <a:rPr lang="es-EC" sz="1200">
                          <a:latin typeface="Times New Roman"/>
                          <a:ea typeface="Times New Roman"/>
                        </a:rPr>
                        <a:t>ON</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spcAft>
                          <a:spcPts val="0"/>
                        </a:spcAft>
                        <a:tabLst>
                          <a:tab pos="848360" algn="l"/>
                        </a:tabLst>
                      </a:pPr>
                      <a:r>
                        <a:rPr lang="es-EC" sz="1200" dirty="0">
                          <a:latin typeface="Times New Roman"/>
                          <a:ea typeface="Times New Roman"/>
                        </a:rPr>
                        <a:t>Automático</a:t>
                      </a:r>
                      <a:endParaRPr lang="es-ES" sz="1200" dirty="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r>
            </a:tbl>
          </a:graphicData>
        </a:graphic>
      </p:graphicFrame>
      <p:sp>
        <p:nvSpPr>
          <p:cNvPr id="3" name="2 Título"/>
          <p:cNvSpPr>
            <a:spLocks noGrp="1"/>
          </p:cNvSpPr>
          <p:nvPr>
            <p:ph type="title"/>
          </p:nvPr>
        </p:nvSpPr>
        <p:spPr/>
        <p:txBody>
          <a:bodyPr>
            <a:normAutofit fontScale="90000"/>
          </a:bodyPr>
          <a:lstStyle/>
          <a:p>
            <a:r>
              <a:rPr lang="es-ES" dirty="0" smtClean="0"/>
              <a:t>Pruebas sin  Lógica  Difusa </a:t>
            </a:r>
            <a:br>
              <a:rPr lang="es-ES" dirty="0" smtClean="0"/>
            </a:br>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10000"/>
          </a:bodyPr>
          <a:lstStyle/>
          <a:p>
            <a:pPr lvl="0"/>
            <a:r>
              <a:rPr lang="es-ES" dirty="0" smtClean="0"/>
              <a:t>Mejorar el control de calidad del proceso de llenado de los Tanques, realizando auto calibración en cada llenado. </a:t>
            </a:r>
          </a:p>
          <a:p>
            <a:pPr lvl="0"/>
            <a:r>
              <a:rPr lang="es-ES" dirty="0" smtClean="0"/>
              <a:t>Aplicar la inteligencia artificial para mejorar el proceso de llenado  de los tanques y evitar errores en el proceso.</a:t>
            </a:r>
          </a:p>
          <a:p>
            <a:pPr lvl="0"/>
            <a:r>
              <a:rPr lang="es-ES" dirty="0" smtClean="0"/>
              <a:t>Automatizar el proceso de llenado de tanques de plástico, utilizando como líquido de referencia el agua.</a:t>
            </a:r>
          </a:p>
          <a:p>
            <a:pPr lvl="0"/>
            <a:r>
              <a:rPr lang="es-ES" dirty="0" smtClean="0"/>
              <a:t>Mostrar al usuario en intervalos pre-establecidos una nueva experiencia en visualización por computador 3D. </a:t>
            </a:r>
          </a:p>
          <a:p>
            <a:endParaRPr lang="es-ES" dirty="0"/>
          </a:p>
        </p:txBody>
      </p:sp>
      <p:sp>
        <p:nvSpPr>
          <p:cNvPr id="3" name="2 Título"/>
          <p:cNvSpPr>
            <a:spLocks noGrp="1"/>
          </p:cNvSpPr>
          <p:nvPr>
            <p:ph type="title"/>
          </p:nvPr>
        </p:nvSpPr>
        <p:spPr/>
        <p:txBody>
          <a:bodyPr>
            <a:normAutofit fontScale="90000"/>
          </a:bodyPr>
          <a:lstStyle/>
          <a:p>
            <a:pPr algn="ctr"/>
            <a:r>
              <a:rPr lang="es-ES" dirty="0" smtClean="0"/>
              <a:t> Objetivos específicos </a:t>
            </a:r>
            <a:br>
              <a:rPr lang="es-ES" dirty="0" smtClean="0"/>
            </a:br>
            <a:endParaRPr lang="es-E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ES" dirty="0"/>
          </a:p>
        </p:txBody>
      </p:sp>
      <p:sp>
        <p:nvSpPr>
          <p:cNvPr id="3" name="2 Título"/>
          <p:cNvSpPr>
            <a:spLocks noGrp="1"/>
          </p:cNvSpPr>
          <p:nvPr>
            <p:ph type="title"/>
          </p:nvPr>
        </p:nvSpPr>
        <p:spPr/>
        <p:txBody>
          <a:bodyPr>
            <a:normAutofit fontScale="90000"/>
          </a:bodyPr>
          <a:lstStyle/>
          <a:p>
            <a:r>
              <a:rPr lang="es-ES" dirty="0" smtClean="0"/>
              <a:t>Pruebas sin  Lógica  Difusa </a:t>
            </a:r>
            <a:br>
              <a:rPr lang="es-ES" dirty="0" smtClean="0"/>
            </a:br>
            <a:endParaRPr lang="es-ES" dirty="0"/>
          </a:p>
        </p:txBody>
      </p:sp>
      <p:graphicFrame>
        <p:nvGraphicFramePr>
          <p:cNvPr id="4" name="3 Gráfico"/>
          <p:cNvGraphicFramePr/>
          <p:nvPr/>
        </p:nvGraphicFramePr>
        <p:xfrm>
          <a:off x="1000100" y="1643050"/>
          <a:ext cx="7358114" cy="400052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2214546" y="13"/>
          <a:ext cx="5429288" cy="7358076"/>
        </p:xfrm>
        <a:graphic>
          <a:graphicData uri="http://schemas.openxmlformats.org/drawingml/2006/table">
            <a:tbl>
              <a:tblPr/>
              <a:tblGrid>
                <a:gridCol w="1193700"/>
                <a:gridCol w="1606169"/>
                <a:gridCol w="1519305"/>
                <a:gridCol w="1110114"/>
              </a:tblGrid>
              <a:tr h="334458">
                <a:tc>
                  <a:txBody>
                    <a:bodyPr/>
                    <a:lstStyle/>
                    <a:p>
                      <a:pPr>
                        <a:spcAft>
                          <a:spcPts val="0"/>
                        </a:spcAft>
                      </a:pPr>
                      <a:r>
                        <a:rPr lang="es-EC" sz="700" b="1">
                          <a:solidFill>
                            <a:srgbClr val="000000"/>
                          </a:solidFill>
                          <a:latin typeface="Times New Roman"/>
                          <a:ea typeface="Times New Roman"/>
                        </a:rPr>
                        <a:t>Numeró de pruebas</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C" sz="700" b="1">
                          <a:solidFill>
                            <a:srgbClr val="000000"/>
                          </a:solidFill>
                          <a:latin typeface="Times New Roman"/>
                          <a:ea typeface="Times New Roman"/>
                        </a:rPr>
                        <a:t>Altura de llenado (cm)</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C" sz="700" b="1">
                          <a:solidFill>
                            <a:srgbClr val="000000"/>
                          </a:solidFill>
                          <a:latin typeface="Times New Roman"/>
                          <a:ea typeface="Times New Roman"/>
                        </a:rPr>
                        <a:t>Tiempo de llenado</a:t>
                      </a:r>
                      <a:endParaRPr lang="es-ES" sz="700">
                        <a:latin typeface="Times New Roman"/>
                        <a:ea typeface="Times New Roman"/>
                      </a:endParaRPr>
                    </a:p>
                    <a:p>
                      <a:pPr algn="ctr">
                        <a:spcAft>
                          <a:spcPts val="0"/>
                        </a:spcAft>
                      </a:pPr>
                      <a:r>
                        <a:rPr lang="es-EC" sz="700" b="1">
                          <a:solidFill>
                            <a:srgbClr val="000000"/>
                          </a:solidFill>
                          <a:latin typeface="Times New Roman"/>
                          <a:ea typeface="Times New Roman"/>
                        </a:rPr>
                        <a:t>(mm:ss.ms)</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C" sz="700" b="1">
                          <a:solidFill>
                            <a:srgbClr val="000000"/>
                          </a:solidFill>
                          <a:latin typeface="Times New Roman"/>
                          <a:ea typeface="Times New Roman"/>
                        </a:rPr>
                        <a:t>Modo</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167229">
                <a:tc>
                  <a:txBody>
                    <a:bodyPr/>
                    <a:lstStyle/>
                    <a:p>
                      <a:pPr algn="ctr">
                        <a:spcAft>
                          <a:spcPts val="0"/>
                        </a:spcAft>
                      </a:pPr>
                      <a:r>
                        <a:rPr lang="es-EC" sz="700" b="1">
                          <a:solidFill>
                            <a:srgbClr val="000000"/>
                          </a:solidFill>
                          <a:latin typeface="Times New Roman"/>
                          <a:ea typeface="Times New Roman"/>
                        </a:rPr>
                        <a:t>1</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C" sz="700">
                          <a:solidFill>
                            <a:srgbClr val="000000"/>
                          </a:solidFill>
                          <a:latin typeface="Times New Roman"/>
                          <a:ea typeface="Times New Roman"/>
                        </a:rPr>
                        <a:t>43,27</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C" sz="700">
                          <a:solidFill>
                            <a:srgbClr val="000000"/>
                          </a:solidFill>
                          <a:latin typeface="Times New Roman"/>
                          <a:ea typeface="Times New Roman"/>
                        </a:rPr>
                        <a:t>5:25:23</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C" sz="700">
                          <a:solidFill>
                            <a:srgbClr val="000000"/>
                          </a:solidFill>
                          <a:latin typeface="Times New Roman"/>
                          <a:ea typeface="Times New Roman"/>
                        </a:rPr>
                        <a:t>Difusa(ok)</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r>
              <a:tr h="167229">
                <a:tc>
                  <a:txBody>
                    <a:bodyPr/>
                    <a:lstStyle/>
                    <a:p>
                      <a:pPr algn="ctr">
                        <a:spcAft>
                          <a:spcPts val="0"/>
                        </a:spcAft>
                      </a:pPr>
                      <a:r>
                        <a:rPr lang="es-EC" sz="700" b="1">
                          <a:solidFill>
                            <a:srgbClr val="000000"/>
                          </a:solidFill>
                          <a:latin typeface="Times New Roman"/>
                          <a:ea typeface="Times New Roman"/>
                        </a:rPr>
                        <a:t>2</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C" sz="700">
                          <a:solidFill>
                            <a:srgbClr val="000000"/>
                          </a:solidFill>
                          <a:latin typeface="Times New Roman"/>
                          <a:ea typeface="Times New Roman"/>
                        </a:rPr>
                        <a:t>43,60</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C" sz="700">
                          <a:solidFill>
                            <a:srgbClr val="000000"/>
                          </a:solidFill>
                          <a:latin typeface="Times New Roman"/>
                          <a:ea typeface="Times New Roman"/>
                        </a:rPr>
                        <a:t>5:25:25</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C" sz="700">
                          <a:solidFill>
                            <a:srgbClr val="000000"/>
                          </a:solidFill>
                          <a:latin typeface="Times New Roman"/>
                          <a:ea typeface="Times New Roman"/>
                        </a:rPr>
                        <a:t>Difusa(ok)</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167229">
                <a:tc>
                  <a:txBody>
                    <a:bodyPr/>
                    <a:lstStyle/>
                    <a:p>
                      <a:pPr algn="ctr">
                        <a:spcAft>
                          <a:spcPts val="0"/>
                        </a:spcAft>
                      </a:pPr>
                      <a:r>
                        <a:rPr lang="es-EC" sz="700" b="1">
                          <a:solidFill>
                            <a:srgbClr val="000000"/>
                          </a:solidFill>
                          <a:latin typeface="Times New Roman"/>
                          <a:ea typeface="Times New Roman"/>
                        </a:rPr>
                        <a:t>3</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C" sz="700">
                          <a:solidFill>
                            <a:srgbClr val="000000"/>
                          </a:solidFill>
                          <a:latin typeface="Times New Roman"/>
                          <a:ea typeface="Times New Roman"/>
                        </a:rPr>
                        <a:t>44,45</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C" sz="700">
                          <a:solidFill>
                            <a:srgbClr val="000000"/>
                          </a:solidFill>
                          <a:latin typeface="Times New Roman"/>
                          <a:ea typeface="Times New Roman"/>
                        </a:rPr>
                        <a:t>5:24:30</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C" sz="700">
                          <a:solidFill>
                            <a:srgbClr val="000000"/>
                          </a:solidFill>
                          <a:latin typeface="Times New Roman"/>
                          <a:ea typeface="Times New Roman"/>
                        </a:rPr>
                        <a:t>Difusa(ok)</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r>
              <a:tr h="167229">
                <a:tc>
                  <a:txBody>
                    <a:bodyPr/>
                    <a:lstStyle/>
                    <a:p>
                      <a:pPr algn="ctr">
                        <a:spcAft>
                          <a:spcPts val="0"/>
                        </a:spcAft>
                      </a:pPr>
                      <a:r>
                        <a:rPr lang="es-EC" sz="700" b="1">
                          <a:solidFill>
                            <a:srgbClr val="000000"/>
                          </a:solidFill>
                          <a:latin typeface="Times New Roman"/>
                          <a:ea typeface="Times New Roman"/>
                        </a:rPr>
                        <a:t>4</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C" sz="700">
                          <a:solidFill>
                            <a:srgbClr val="000000"/>
                          </a:solidFill>
                          <a:latin typeface="Times New Roman"/>
                          <a:ea typeface="Times New Roman"/>
                        </a:rPr>
                        <a:t>44,15</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C" sz="700">
                          <a:solidFill>
                            <a:srgbClr val="000000"/>
                          </a:solidFill>
                          <a:latin typeface="Times New Roman"/>
                          <a:ea typeface="Times New Roman"/>
                        </a:rPr>
                        <a:t>5:24:25</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C" sz="700">
                          <a:solidFill>
                            <a:srgbClr val="000000"/>
                          </a:solidFill>
                          <a:latin typeface="Times New Roman"/>
                          <a:ea typeface="Times New Roman"/>
                        </a:rPr>
                        <a:t>Difusa(ok)</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167229">
                <a:tc>
                  <a:txBody>
                    <a:bodyPr/>
                    <a:lstStyle/>
                    <a:p>
                      <a:pPr algn="ctr">
                        <a:spcAft>
                          <a:spcPts val="0"/>
                        </a:spcAft>
                      </a:pPr>
                      <a:r>
                        <a:rPr lang="es-EC" sz="700" b="1">
                          <a:solidFill>
                            <a:srgbClr val="000000"/>
                          </a:solidFill>
                          <a:latin typeface="Times New Roman"/>
                          <a:ea typeface="Times New Roman"/>
                        </a:rPr>
                        <a:t>5</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C" sz="700">
                          <a:solidFill>
                            <a:srgbClr val="000000"/>
                          </a:solidFill>
                          <a:latin typeface="Times New Roman"/>
                          <a:ea typeface="Times New Roman"/>
                        </a:rPr>
                        <a:t>44,28</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C" sz="700">
                          <a:solidFill>
                            <a:srgbClr val="000000"/>
                          </a:solidFill>
                          <a:latin typeface="Times New Roman"/>
                          <a:ea typeface="Times New Roman"/>
                        </a:rPr>
                        <a:t>5:24:22</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C" sz="700">
                          <a:solidFill>
                            <a:srgbClr val="000000"/>
                          </a:solidFill>
                          <a:latin typeface="Times New Roman"/>
                          <a:ea typeface="Times New Roman"/>
                        </a:rPr>
                        <a:t>Difusa(ok)</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r>
              <a:tr h="167229">
                <a:tc>
                  <a:txBody>
                    <a:bodyPr/>
                    <a:lstStyle/>
                    <a:p>
                      <a:pPr algn="ctr">
                        <a:spcAft>
                          <a:spcPts val="0"/>
                        </a:spcAft>
                      </a:pPr>
                      <a:r>
                        <a:rPr lang="es-EC" sz="700" b="1">
                          <a:solidFill>
                            <a:srgbClr val="000000"/>
                          </a:solidFill>
                          <a:latin typeface="Times New Roman"/>
                          <a:ea typeface="Times New Roman"/>
                        </a:rPr>
                        <a:t>6</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C" sz="700">
                          <a:solidFill>
                            <a:srgbClr val="000000"/>
                          </a:solidFill>
                          <a:latin typeface="Times New Roman"/>
                          <a:ea typeface="Times New Roman"/>
                        </a:rPr>
                        <a:t>44,22</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C" sz="700">
                          <a:solidFill>
                            <a:srgbClr val="000000"/>
                          </a:solidFill>
                          <a:latin typeface="Times New Roman"/>
                          <a:ea typeface="Times New Roman"/>
                        </a:rPr>
                        <a:t>5:24:22</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C" sz="700">
                          <a:solidFill>
                            <a:srgbClr val="000000"/>
                          </a:solidFill>
                          <a:latin typeface="Times New Roman"/>
                          <a:ea typeface="Times New Roman"/>
                        </a:rPr>
                        <a:t>Difusa(ok)</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167229">
                <a:tc>
                  <a:txBody>
                    <a:bodyPr/>
                    <a:lstStyle/>
                    <a:p>
                      <a:pPr algn="ctr">
                        <a:spcAft>
                          <a:spcPts val="0"/>
                        </a:spcAft>
                      </a:pPr>
                      <a:r>
                        <a:rPr lang="es-EC" sz="700" b="1">
                          <a:solidFill>
                            <a:srgbClr val="000000"/>
                          </a:solidFill>
                          <a:latin typeface="Times New Roman"/>
                          <a:ea typeface="Times New Roman"/>
                        </a:rPr>
                        <a:t>7</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C" sz="700">
                          <a:solidFill>
                            <a:srgbClr val="000000"/>
                          </a:solidFill>
                          <a:latin typeface="Times New Roman"/>
                          <a:ea typeface="Times New Roman"/>
                        </a:rPr>
                        <a:t>44,26</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C" sz="700">
                          <a:solidFill>
                            <a:srgbClr val="000000"/>
                          </a:solidFill>
                          <a:latin typeface="Times New Roman"/>
                          <a:ea typeface="Times New Roman"/>
                        </a:rPr>
                        <a:t>5:24:59</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C" sz="700">
                          <a:solidFill>
                            <a:srgbClr val="000000"/>
                          </a:solidFill>
                          <a:latin typeface="Times New Roman"/>
                          <a:ea typeface="Times New Roman"/>
                        </a:rPr>
                        <a:t>Difusa(ok)</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r>
              <a:tr h="167229">
                <a:tc>
                  <a:txBody>
                    <a:bodyPr/>
                    <a:lstStyle/>
                    <a:p>
                      <a:pPr algn="ctr">
                        <a:spcAft>
                          <a:spcPts val="0"/>
                        </a:spcAft>
                      </a:pPr>
                      <a:r>
                        <a:rPr lang="es-EC" sz="700" b="1">
                          <a:solidFill>
                            <a:srgbClr val="000000"/>
                          </a:solidFill>
                          <a:latin typeface="Times New Roman"/>
                          <a:ea typeface="Times New Roman"/>
                        </a:rPr>
                        <a:t>8</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C" sz="700">
                          <a:solidFill>
                            <a:srgbClr val="000000"/>
                          </a:solidFill>
                          <a:latin typeface="Times New Roman"/>
                          <a:ea typeface="Times New Roman"/>
                        </a:rPr>
                        <a:t>44,82</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C" sz="700">
                          <a:solidFill>
                            <a:srgbClr val="000000"/>
                          </a:solidFill>
                          <a:latin typeface="Times New Roman"/>
                          <a:ea typeface="Times New Roman"/>
                        </a:rPr>
                        <a:t>5:24:58</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C" sz="700">
                          <a:solidFill>
                            <a:srgbClr val="000000"/>
                          </a:solidFill>
                          <a:latin typeface="Times New Roman"/>
                          <a:ea typeface="Times New Roman"/>
                        </a:rPr>
                        <a:t>Difusa(ok)</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167229">
                <a:tc>
                  <a:txBody>
                    <a:bodyPr/>
                    <a:lstStyle/>
                    <a:p>
                      <a:pPr algn="ctr">
                        <a:spcAft>
                          <a:spcPts val="0"/>
                        </a:spcAft>
                      </a:pPr>
                      <a:r>
                        <a:rPr lang="es-EC" sz="700" b="1">
                          <a:solidFill>
                            <a:srgbClr val="000000"/>
                          </a:solidFill>
                          <a:latin typeface="Times New Roman"/>
                          <a:ea typeface="Times New Roman"/>
                        </a:rPr>
                        <a:t>9</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C" sz="700">
                          <a:solidFill>
                            <a:srgbClr val="000000"/>
                          </a:solidFill>
                          <a:latin typeface="Times New Roman"/>
                          <a:ea typeface="Times New Roman"/>
                        </a:rPr>
                        <a:t>44,24</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C" sz="700">
                          <a:solidFill>
                            <a:srgbClr val="000000"/>
                          </a:solidFill>
                          <a:latin typeface="Times New Roman"/>
                          <a:ea typeface="Times New Roman"/>
                        </a:rPr>
                        <a:t>5:24:01</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C" sz="700">
                          <a:solidFill>
                            <a:srgbClr val="000000"/>
                          </a:solidFill>
                          <a:latin typeface="Times New Roman"/>
                          <a:ea typeface="Times New Roman"/>
                        </a:rPr>
                        <a:t>Difusa(ok)</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r>
              <a:tr h="167229">
                <a:tc>
                  <a:txBody>
                    <a:bodyPr/>
                    <a:lstStyle/>
                    <a:p>
                      <a:pPr algn="ctr">
                        <a:spcAft>
                          <a:spcPts val="0"/>
                        </a:spcAft>
                      </a:pPr>
                      <a:r>
                        <a:rPr lang="es-EC" sz="700" b="1">
                          <a:solidFill>
                            <a:srgbClr val="000000"/>
                          </a:solidFill>
                          <a:latin typeface="Times New Roman"/>
                          <a:ea typeface="Times New Roman"/>
                        </a:rPr>
                        <a:t>10</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C" sz="700">
                          <a:solidFill>
                            <a:srgbClr val="000000"/>
                          </a:solidFill>
                          <a:latin typeface="Times New Roman"/>
                          <a:ea typeface="Times New Roman"/>
                        </a:rPr>
                        <a:t>43,95</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C" sz="700">
                          <a:solidFill>
                            <a:srgbClr val="000000"/>
                          </a:solidFill>
                          <a:latin typeface="Times New Roman"/>
                          <a:ea typeface="Times New Roman"/>
                        </a:rPr>
                        <a:t>5:23:50</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C" sz="700">
                          <a:solidFill>
                            <a:srgbClr val="000000"/>
                          </a:solidFill>
                          <a:latin typeface="Times New Roman"/>
                          <a:ea typeface="Times New Roman"/>
                        </a:rPr>
                        <a:t>Difusa(ok)</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167229">
                <a:tc>
                  <a:txBody>
                    <a:bodyPr/>
                    <a:lstStyle/>
                    <a:p>
                      <a:pPr algn="ctr">
                        <a:spcAft>
                          <a:spcPts val="0"/>
                        </a:spcAft>
                      </a:pPr>
                      <a:r>
                        <a:rPr lang="es-EC" sz="700" b="1">
                          <a:solidFill>
                            <a:srgbClr val="000000"/>
                          </a:solidFill>
                          <a:latin typeface="Times New Roman"/>
                          <a:ea typeface="Times New Roman"/>
                        </a:rPr>
                        <a:t>11</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C" sz="700">
                          <a:solidFill>
                            <a:srgbClr val="000000"/>
                          </a:solidFill>
                          <a:latin typeface="Times New Roman"/>
                          <a:ea typeface="Times New Roman"/>
                        </a:rPr>
                        <a:t>44,73</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C" sz="700">
                          <a:solidFill>
                            <a:srgbClr val="000000"/>
                          </a:solidFill>
                          <a:latin typeface="Times New Roman"/>
                          <a:ea typeface="Times New Roman"/>
                        </a:rPr>
                        <a:t>5:24:45</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C" sz="700">
                          <a:solidFill>
                            <a:srgbClr val="000000"/>
                          </a:solidFill>
                          <a:latin typeface="Times New Roman"/>
                          <a:ea typeface="Times New Roman"/>
                        </a:rPr>
                        <a:t>Difusa(ok)</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r>
              <a:tr h="167229">
                <a:tc>
                  <a:txBody>
                    <a:bodyPr/>
                    <a:lstStyle/>
                    <a:p>
                      <a:pPr algn="ctr">
                        <a:spcAft>
                          <a:spcPts val="0"/>
                        </a:spcAft>
                      </a:pPr>
                      <a:r>
                        <a:rPr lang="es-EC" sz="700" b="1">
                          <a:solidFill>
                            <a:srgbClr val="000000"/>
                          </a:solidFill>
                          <a:latin typeface="Times New Roman"/>
                          <a:ea typeface="Times New Roman"/>
                        </a:rPr>
                        <a:t>12</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C" sz="700">
                          <a:solidFill>
                            <a:srgbClr val="000000"/>
                          </a:solidFill>
                          <a:latin typeface="Times New Roman"/>
                          <a:ea typeface="Times New Roman"/>
                        </a:rPr>
                        <a:t>43,45</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C" sz="700">
                          <a:solidFill>
                            <a:srgbClr val="000000"/>
                          </a:solidFill>
                          <a:latin typeface="Times New Roman"/>
                          <a:ea typeface="Times New Roman"/>
                        </a:rPr>
                        <a:t>5:23:10</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C" sz="700">
                          <a:solidFill>
                            <a:srgbClr val="000000"/>
                          </a:solidFill>
                          <a:latin typeface="Times New Roman"/>
                          <a:ea typeface="Times New Roman"/>
                        </a:rPr>
                        <a:t>Difusa(ok)</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167229">
                <a:tc>
                  <a:txBody>
                    <a:bodyPr/>
                    <a:lstStyle/>
                    <a:p>
                      <a:pPr algn="ctr">
                        <a:spcAft>
                          <a:spcPts val="0"/>
                        </a:spcAft>
                      </a:pPr>
                      <a:r>
                        <a:rPr lang="es-EC" sz="700" b="1">
                          <a:solidFill>
                            <a:srgbClr val="000000"/>
                          </a:solidFill>
                          <a:latin typeface="Times New Roman"/>
                          <a:ea typeface="Times New Roman"/>
                        </a:rPr>
                        <a:t>13</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S" sz="700">
                          <a:solidFill>
                            <a:srgbClr val="000000"/>
                          </a:solidFill>
                          <a:latin typeface="Times New Roman"/>
                          <a:ea typeface="Times New Roman"/>
                        </a:rPr>
                        <a:t>44,13</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C" sz="700">
                          <a:solidFill>
                            <a:srgbClr val="000000"/>
                          </a:solidFill>
                          <a:latin typeface="Times New Roman"/>
                          <a:ea typeface="Times New Roman"/>
                        </a:rPr>
                        <a:t>5:24:10</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C" sz="700">
                          <a:solidFill>
                            <a:srgbClr val="000000"/>
                          </a:solidFill>
                          <a:latin typeface="Times New Roman"/>
                          <a:ea typeface="Times New Roman"/>
                        </a:rPr>
                        <a:t>Difusa(ok)</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r>
              <a:tr h="167229">
                <a:tc>
                  <a:txBody>
                    <a:bodyPr/>
                    <a:lstStyle/>
                    <a:p>
                      <a:pPr algn="ctr">
                        <a:spcAft>
                          <a:spcPts val="0"/>
                        </a:spcAft>
                      </a:pPr>
                      <a:r>
                        <a:rPr lang="es-EC" sz="700" b="1">
                          <a:solidFill>
                            <a:srgbClr val="000000"/>
                          </a:solidFill>
                          <a:latin typeface="Times New Roman"/>
                          <a:ea typeface="Times New Roman"/>
                        </a:rPr>
                        <a:t>14</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S" sz="700">
                          <a:solidFill>
                            <a:srgbClr val="000000"/>
                          </a:solidFill>
                          <a:latin typeface="Times New Roman"/>
                          <a:ea typeface="Times New Roman"/>
                        </a:rPr>
                        <a:t>44,01</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C" sz="700">
                          <a:solidFill>
                            <a:srgbClr val="000000"/>
                          </a:solidFill>
                          <a:latin typeface="Times New Roman"/>
                          <a:ea typeface="Times New Roman"/>
                        </a:rPr>
                        <a:t>5:24:18</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C" sz="700">
                          <a:solidFill>
                            <a:srgbClr val="000000"/>
                          </a:solidFill>
                          <a:latin typeface="Times New Roman"/>
                          <a:ea typeface="Times New Roman"/>
                        </a:rPr>
                        <a:t>Difusa(ok)</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167229">
                <a:tc>
                  <a:txBody>
                    <a:bodyPr/>
                    <a:lstStyle/>
                    <a:p>
                      <a:pPr algn="ctr">
                        <a:spcAft>
                          <a:spcPts val="0"/>
                        </a:spcAft>
                      </a:pPr>
                      <a:r>
                        <a:rPr lang="es-EC" sz="700" b="1">
                          <a:solidFill>
                            <a:srgbClr val="000000"/>
                          </a:solidFill>
                          <a:latin typeface="Times New Roman"/>
                          <a:ea typeface="Times New Roman"/>
                        </a:rPr>
                        <a:t>15</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S" sz="700">
                          <a:solidFill>
                            <a:srgbClr val="000000"/>
                          </a:solidFill>
                          <a:latin typeface="Times New Roman"/>
                          <a:ea typeface="Times New Roman"/>
                        </a:rPr>
                        <a:t>43,25</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C" sz="700">
                          <a:solidFill>
                            <a:srgbClr val="000000"/>
                          </a:solidFill>
                          <a:latin typeface="Times New Roman"/>
                          <a:ea typeface="Times New Roman"/>
                        </a:rPr>
                        <a:t>5:23:12</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C" sz="700">
                          <a:solidFill>
                            <a:srgbClr val="000000"/>
                          </a:solidFill>
                          <a:latin typeface="Times New Roman"/>
                          <a:ea typeface="Times New Roman"/>
                        </a:rPr>
                        <a:t>Difusa(ok)</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r>
              <a:tr h="167229">
                <a:tc>
                  <a:txBody>
                    <a:bodyPr/>
                    <a:lstStyle/>
                    <a:p>
                      <a:pPr algn="ctr">
                        <a:spcAft>
                          <a:spcPts val="0"/>
                        </a:spcAft>
                      </a:pPr>
                      <a:r>
                        <a:rPr lang="es-EC" sz="700" b="1">
                          <a:solidFill>
                            <a:srgbClr val="000000"/>
                          </a:solidFill>
                          <a:latin typeface="Times New Roman"/>
                          <a:ea typeface="Times New Roman"/>
                        </a:rPr>
                        <a:t>16</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S" sz="700">
                          <a:solidFill>
                            <a:srgbClr val="000000"/>
                          </a:solidFill>
                          <a:latin typeface="Times New Roman"/>
                          <a:ea typeface="Times New Roman"/>
                        </a:rPr>
                        <a:t>44,23</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C" sz="700">
                          <a:solidFill>
                            <a:srgbClr val="000000"/>
                          </a:solidFill>
                          <a:latin typeface="Times New Roman"/>
                          <a:ea typeface="Times New Roman"/>
                        </a:rPr>
                        <a:t>5:23:10</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C" sz="700">
                          <a:solidFill>
                            <a:srgbClr val="000000"/>
                          </a:solidFill>
                          <a:latin typeface="Times New Roman"/>
                          <a:ea typeface="Times New Roman"/>
                        </a:rPr>
                        <a:t>Difusa(ok)</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167229">
                <a:tc>
                  <a:txBody>
                    <a:bodyPr/>
                    <a:lstStyle/>
                    <a:p>
                      <a:pPr algn="ctr">
                        <a:spcAft>
                          <a:spcPts val="0"/>
                        </a:spcAft>
                      </a:pPr>
                      <a:r>
                        <a:rPr lang="es-EC" sz="700" b="1">
                          <a:solidFill>
                            <a:srgbClr val="000000"/>
                          </a:solidFill>
                          <a:latin typeface="Times New Roman"/>
                          <a:ea typeface="Times New Roman"/>
                        </a:rPr>
                        <a:t>17</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S" sz="700">
                          <a:solidFill>
                            <a:srgbClr val="000000"/>
                          </a:solidFill>
                          <a:latin typeface="Times New Roman"/>
                          <a:ea typeface="Times New Roman"/>
                        </a:rPr>
                        <a:t>44,59</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C" sz="700">
                          <a:solidFill>
                            <a:srgbClr val="000000"/>
                          </a:solidFill>
                          <a:latin typeface="Times New Roman"/>
                          <a:ea typeface="Times New Roman"/>
                        </a:rPr>
                        <a:t>5:24:20</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C" sz="700">
                          <a:solidFill>
                            <a:srgbClr val="000000"/>
                          </a:solidFill>
                          <a:latin typeface="Times New Roman"/>
                          <a:ea typeface="Times New Roman"/>
                        </a:rPr>
                        <a:t>Difusa(ok)</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r>
              <a:tr h="167229">
                <a:tc>
                  <a:txBody>
                    <a:bodyPr/>
                    <a:lstStyle/>
                    <a:p>
                      <a:pPr algn="ctr">
                        <a:spcAft>
                          <a:spcPts val="0"/>
                        </a:spcAft>
                      </a:pPr>
                      <a:r>
                        <a:rPr lang="es-EC" sz="700" b="1">
                          <a:solidFill>
                            <a:srgbClr val="000000"/>
                          </a:solidFill>
                          <a:latin typeface="Times New Roman"/>
                          <a:ea typeface="Times New Roman"/>
                        </a:rPr>
                        <a:t>18</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S" sz="700">
                          <a:solidFill>
                            <a:srgbClr val="000000"/>
                          </a:solidFill>
                          <a:latin typeface="Times New Roman"/>
                          <a:ea typeface="Times New Roman"/>
                        </a:rPr>
                        <a:t>45,00</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C" sz="700">
                          <a:solidFill>
                            <a:srgbClr val="000000"/>
                          </a:solidFill>
                          <a:latin typeface="Times New Roman"/>
                          <a:ea typeface="Times New Roman"/>
                        </a:rPr>
                        <a:t>5:24:59</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C" sz="700">
                          <a:solidFill>
                            <a:srgbClr val="000000"/>
                          </a:solidFill>
                          <a:latin typeface="Times New Roman"/>
                          <a:ea typeface="Times New Roman"/>
                        </a:rPr>
                        <a:t>Difusa(ok)</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167229">
                <a:tc>
                  <a:txBody>
                    <a:bodyPr/>
                    <a:lstStyle/>
                    <a:p>
                      <a:pPr algn="ctr">
                        <a:spcAft>
                          <a:spcPts val="0"/>
                        </a:spcAft>
                      </a:pPr>
                      <a:r>
                        <a:rPr lang="es-EC" sz="700" b="1">
                          <a:solidFill>
                            <a:srgbClr val="000000"/>
                          </a:solidFill>
                          <a:latin typeface="Times New Roman"/>
                          <a:ea typeface="Times New Roman"/>
                        </a:rPr>
                        <a:t>19</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S" sz="700">
                          <a:solidFill>
                            <a:srgbClr val="000000"/>
                          </a:solidFill>
                          <a:latin typeface="Times New Roman"/>
                          <a:ea typeface="Times New Roman"/>
                        </a:rPr>
                        <a:t>44,11</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C" sz="700">
                          <a:solidFill>
                            <a:srgbClr val="000000"/>
                          </a:solidFill>
                          <a:latin typeface="Times New Roman"/>
                          <a:ea typeface="Times New Roman"/>
                        </a:rPr>
                        <a:t>5:25:00</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C" sz="700">
                          <a:solidFill>
                            <a:srgbClr val="000000"/>
                          </a:solidFill>
                          <a:latin typeface="Times New Roman"/>
                          <a:ea typeface="Times New Roman"/>
                        </a:rPr>
                        <a:t>Difusa(ok)</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r>
              <a:tr h="167229">
                <a:tc>
                  <a:txBody>
                    <a:bodyPr/>
                    <a:lstStyle/>
                    <a:p>
                      <a:pPr algn="ctr">
                        <a:spcAft>
                          <a:spcPts val="0"/>
                        </a:spcAft>
                      </a:pPr>
                      <a:r>
                        <a:rPr lang="es-EC" sz="700" b="1">
                          <a:solidFill>
                            <a:srgbClr val="000000"/>
                          </a:solidFill>
                          <a:latin typeface="Times New Roman"/>
                          <a:ea typeface="Times New Roman"/>
                        </a:rPr>
                        <a:t>20</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S" sz="700">
                          <a:solidFill>
                            <a:srgbClr val="000000"/>
                          </a:solidFill>
                          <a:latin typeface="Times New Roman"/>
                          <a:ea typeface="Times New Roman"/>
                        </a:rPr>
                        <a:t>43,55</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C" sz="700">
                          <a:solidFill>
                            <a:srgbClr val="000000"/>
                          </a:solidFill>
                          <a:latin typeface="Times New Roman"/>
                          <a:ea typeface="Times New Roman"/>
                        </a:rPr>
                        <a:t>5:23:50</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C" sz="700">
                          <a:solidFill>
                            <a:srgbClr val="000000"/>
                          </a:solidFill>
                          <a:latin typeface="Times New Roman"/>
                          <a:ea typeface="Times New Roman"/>
                        </a:rPr>
                        <a:t>Difusa(ok)</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167229">
                <a:tc>
                  <a:txBody>
                    <a:bodyPr/>
                    <a:lstStyle/>
                    <a:p>
                      <a:pPr algn="ctr">
                        <a:spcAft>
                          <a:spcPts val="0"/>
                        </a:spcAft>
                      </a:pPr>
                      <a:r>
                        <a:rPr lang="es-EC" sz="700" b="1">
                          <a:solidFill>
                            <a:srgbClr val="000000"/>
                          </a:solidFill>
                          <a:latin typeface="Times New Roman"/>
                          <a:ea typeface="Times New Roman"/>
                        </a:rPr>
                        <a:t>21</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S" sz="700">
                          <a:solidFill>
                            <a:srgbClr val="000000"/>
                          </a:solidFill>
                          <a:latin typeface="Times New Roman"/>
                          <a:ea typeface="Times New Roman"/>
                        </a:rPr>
                        <a:t>44,17</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C" sz="700">
                          <a:solidFill>
                            <a:srgbClr val="000000"/>
                          </a:solidFill>
                          <a:latin typeface="Times New Roman"/>
                          <a:ea typeface="Times New Roman"/>
                        </a:rPr>
                        <a:t>5:23:59</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C" sz="700">
                          <a:solidFill>
                            <a:srgbClr val="000000"/>
                          </a:solidFill>
                          <a:latin typeface="Times New Roman"/>
                          <a:ea typeface="Times New Roman"/>
                        </a:rPr>
                        <a:t>Difusa(ok)</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r>
              <a:tr h="167229">
                <a:tc>
                  <a:txBody>
                    <a:bodyPr/>
                    <a:lstStyle/>
                    <a:p>
                      <a:pPr algn="ctr">
                        <a:spcAft>
                          <a:spcPts val="0"/>
                        </a:spcAft>
                      </a:pPr>
                      <a:r>
                        <a:rPr lang="es-EC" sz="700" b="1">
                          <a:solidFill>
                            <a:srgbClr val="000000"/>
                          </a:solidFill>
                          <a:latin typeface="Times New Roman"/>
                          <a:ea typeface="Times New Roman"/>
                        </a:rPr>
                        <a:t>22</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S" sz="700">
                          <a:solidFill>
                            <a:srgbClr val="000000"/>
                          </a:solidFill>
                          <a:latin typeface="Times New Roman"/>
                          <a:ea typeface="Times New Roman"/>
                        </a:rPr>
                        <a:t>44,33</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C" sz="700">
                          <a:solidFill>
                            <a:srgbClr val="000000"/>
                          </a:solidFill>
                          <a:latin typeface="Times New Roman"/>
                          <a:ea typeface="Times New Roman"/>
                        </a:rPr>
                        <a:t>5:24:58</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C" sz="700">
                          <a:solidFill>
                            <a:srgbClr val="000000"/>
                          </a:solidFill>
                          <a:latin typeface="Times New Roman"/>
                          <a:ea typeface="Times New Roman"/>
                        </a:rPr>
                        <a:t>Difusa(ok)</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167229">
                <a:tc>
                  <a:txBody>
                    <a:bodyPr/>
                    <a:lstStyle/>
                    <a:p>
                      <a:pPr algn="ctr">
                        <a:spcAft>
                          <a:spcPts val="0"/>
                        </a:spcAft>
                      </a:pPr>
                      <a:r>
                        <a:rPr lang="es-EC" sz="700" b="1">
                          <a:solidFill>
                            <a:srgbClr val="000000"/>
                          </a:solidFill>
                          <a:latin typeface="Times New Roman"/>
                          <a:ea typeface="Times New Roman"/>
                        </a:rPr>
                        <a:t>23</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S" sz="700">
                          <a:solidFill>
                            <a:srgbClr val="000000"/>
                          </a:solidFill>
                          <a:latin typeface="Times New Roman"/>
                          <a:ea typeface="Times New Roman"/>
                        </a:rPr>
                        <a:t>44,30</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C" sz="700">
                          <a:solidFill>
                            <a:srgbClr val="000000"/>
                          </a:solidFill>
                          <a:latin typeface="Times New Roman"/>
                          <a:ea typeface="Times New Roman"/>
                        </a:rPr>
                        <a:t>5:24:45</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C" sz="700">
                          <a:solidFill>
                            <a:srgbClr val="000000"/>
                          </a:solidFill>
                          <a:latin typeface="Times New Roman"/>
                          <a:ea typeface="Times New Roman"/>
                        </a:rPr>
                        <a:t>Difusa(ok)</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r>
              <a:tr h="167229">
                <a:tc>
                  <a:txBody>
                    <a:bodyPr/>
                    <a:lstStyle/>
                    <a:p>
                      <a:pPr algn="ctr">
                        <a:spcAft>
                          <a:spcPts val="0"/>
                        </a:spcAft>
                      </a:pPr>
                      <a:r>
                        <a:rPr lang="es-EC" sz="700" b="1">
                          <a:solidFill>
                            <a:srgbClr val="000000"/>
                          </a:solidFill>
                          <a:latin typeface="Times New Roman"/>
                          <a:ea typeface="Times New Roman"/>
                        </a:rPr>
                        <a:t>24</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C" sz="700">
                          <a:solidFill>
                            <a:srgbClr val="000000"/>
                          </a:solidFill>
                          <a:latin typeface="Times New Roman"/>
                          <a:ea typeface="Times New Roman"/>
                        </a:rPr>
                        <a:t>43,50</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C" sz="700">
                          <a:solidFill>
                            <a:srgbClr val="000000"/>
                          </a:solidFill>
                          <a:latin typeface="Times New Roman"/>
                          <a:ea typeface="Times New Roman"/>
                        </a:rPr>
                        <a:t>5:23:30</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C" sz="700">
                          <a:solidFill>
                            <a:srgbClr val="000000"/>
                          </a:solidFill>
                          <a:latin typeface="Times New Roman"/>
                          <a:ea typeface="Times New Roman"/>
                        </a:rPr>
                        <a:t>Difusa(ok)</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167229">
                <a:tc>
                  <a:txBody>
                    <a:bodyPr/>
                    <a:lstStyle/>
                    <a:p>
                      <a:pPr algn="ctr">
                        <a:spcAft>
                          <a:spcPts val="0"/>
                        </a:spcAft>
                      </a:pPr>
                      <a:r>
                        <a:rPr lang="es-EC" sz="700" b="1">
                          <a:solidFill>
                            <a:srgbClr val="000000"/>
                          </a:solidFill>
                          <a:latin typeface="Times New Roman"/>
                          <a:ea typeface="Times New Roman"/>
                        </a:rPr>
                        <a:t>25</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C" sz="700">
                          <a:solidFill>
                            <a:srgbClr val="000000"/>
                          </a:solidFill>
                          <a:latin typeface="Times New Roman"/>
                          <a:ea typeface="Times New Roman"/>
                        </a:rPr>
                        <a:t>45,26</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C" sz="700">
                          <a:solidFill>
                            <a:srgbClr val="000000"/>
                          </a:solidFill>
                          <a:latin typeface="Times New Roman"/>
                          <a:ea typeface="Times New Roman"/>
                        </a:rPr>
                        <a:t>5:25:00</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C" sz="700">
                          <a:solidFill>
                            <a:srgbClr val="000000"/>
                          </a:solidFill>
                          <a:latin typeface="Times New Roman"/>
                          <a:ea typeface="Times New Roman"/>
                        </a:rPr>
                        <a:t>Automático</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r>
              <a:tr h="167229">
                <a:tc>
                  <a:txBody>
                    <a:bodyPr/>
                    <a:lstStyle/>
                    <a:p>
                      <a:pPr algn="ctr">
                        <a:spcAft>
                          <a:spcPts val="0"/>
                        </a:spcAft>
                      </a:pPr>
                      <a:r>
                        <a:rPr lang="es-EC" sz="700" b="1">
                          <a:solidFill>
                            <a:srgbClr val="000000"/>
                          </a:solidFill>
                          <a:latin typeface="Times New Roman"/>
                          <a:ea typeface="Times New Roman"/>
                        </a:rPr>
                        <a:t>26</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C" sz="700">
                          <a:solidFill>
                            <a:srgbClr val="000000"/>
                          </a:solidFill>
                          <a:latin typeface="Times New Roman"/>
                          <a:ea typeface="Times New Roman"/>
                        </a:rPr>
                        <a:t>46,50</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C" sz="700">
                          <a:solidFill>
                            <a:srgbClr val="000000"/>
                          </a:solidFill>
                          <a:latin typeface="Times New Roman"/>
                          <a:ea typeface="Times New Roman"/>
                        </a:rPr>
                        <a:t>5:25:00</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C" sz="700">
                          <a:solidFill>
                            <a:srgbClr val="000000"/>
                          </a:solidFill>
                          <a:latin typeface="Times New Roman"/>
                          <a:ea typeface="Times New Roman"/>
                        </a:rPr>
                        <a:t>Automático</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167229">
                <a:tc>
                  <a:txBody>
                    <a:bodyPr/>
                    <a:lstStyle/>
                    <a:p>
                      <a:pPr algn="ctr">
                        <a:spcAft>
                          <a:spcPts val="0"/>
                        </a:spcAft>
                      </a:pPr>
                      <a:r>
                        <a:rPr lang="es-EC" sz="700" b="1">
                          <a:solidFill>
                            <a:srgbClr val="000000"/>
                          </a:solidFill>
                          <a:latin typeface="Times New Roman"/>
                          <a:ea typeface="Times New Roman"/>
                        </a:rPr>
                        <a:t>27</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C" sz="700">
                          <a:solidFill>
                            <a:srgbClr val="000000"/>
                          </a:solidFill>
                          <a:latin typeface="Times New Roman"/>
                          <a:ea typeface="Times New Roman"/>
                        </a:rPr>
                        <a:t>68,56</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C" sz="700">
                          <a:solidFill>
                            <a:srgbClr val="000000"/>
                          </a:solidFill>
                          <a:latin typeface="Times New Roman"/>
                          <a:ea typeface="Times New Roman"/>
                        </a:rPr>
                        <a:t>5:25:00</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C" sz="700">
                          <a:solidFill>
                            <a:srgbClr val="000000"/>
                          </a:solidFill>
                          <a:latin typeface="Times New Roman"/>
                          <a:ea typeface="Times New Roman"/>
                        </a:rPr>
                        <a:t>Automático</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r>
              <a:tr h="167229">
                <a:tc>
                  <a:txBody>
                    <a:bodyPr/>
                    <a:lstStyle/>
                    <a:p>
                      <a:pPr algn="ctr">
                        <a:spcAft>
                          <a:spcPts val="0"/>
                        </a:spcAft>
                      </a:pPr>
                      <a:r>
                        <a:rPr lang="es-EC" sz="700" b="1">
                          <a:solidFill>
                            <a:srgbClr val="000000"/>
                          </a:solidFill>
                          <a:latin typeface="Times New Roman"/>
                          <a:ea typeface="Times New Roman"/>
                        </a:rPr>
                        <a:t>28</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C" sz="700">
                          <a:solidFill>
                            <a:srgbClr val="000000"/>
                          </a:solidFill>
                          <a:latin typeface="Times New Roman"/>
                          <a:ea typeface="Times New Roman"/>
                        </a:rPr>
                        <a:t>69,05</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C" sz="700">
                          <a:solidFill>
                            <a:srgbClr val="000000"/>
                          </a:solidFill>
                          <a:latin typeface="Times New Roman"/>
                          <a:ea typeface="Times New Roman"/>
                        </a:rPr>
                        <a:t>5:25:00</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C" sz="700">
                          <a:solidFill>
                            <a:srgbClr val="000000"/>
                          </a:solidFill>
                          <a:latin typeface="Times New Roman"/>
                          <a:ea typeface="Times New Roman"/>
                        </a:rPr>
                        <a:t>Automático</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167229">
                <a:tc>
                  <a:txBody>
                    <a:bodyPr/>
                    <a:lstStyle/>
                    <a:p>
                      <a:pPr algn="ctr">
                        <a:spcAft>
                          <a:spcPts val="0"/>
                        </a:spcAft>
                      </a:pPr>
                      <a:r>
                        <a:rPr lang="es-EC" sz="700" b="1">
                          <a:solidFill>
                            <a:srgbClr val="000000"/>
                          </a:solidFill>
                          <a:latin typeface="Times New Roman"/>
                          <a:ea typeface="Times New Roman"/>
                        </a:rPr>
                        <a:t>29</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C" sz="700">
                          <a:solidFill>
                            <a:srgbClr val="000000"/>
                          </a:solidFill>
                          <a:latin typeface="Times New Roman"/>
                          <a:ea typeface="Times New Roman"/>
                        </a:rPr>
                        <a:t>46,00</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C" sz="700">
                          <a:solidFill>
                            <a:srgbClr val="000000"/>
                          </a:solidFill>
                          <a:latin typeface="Times New Roman"/>
                          <a:ea typeface="Times New Roman"/>
                        </a:rPr>
                        <a:t>5:40:00</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C" sz="700">
                          <a:solidFill>
                            <a:srgbClr val="000000"/>
                          </a:solidFill>
                          <a:latin typeface="Times New Roman"/>
                          <a:ea typeface="Times New Roman"/>
                        </a:rPr>
                        <a:t>Sin usar Difusa</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r>
              <a:tr h="167229">
                <a:tc>
                  <a:txBody>
                    <a:bodyPr/>
                    <a:lstStyle/>
                    <a:p>
                      <a:pPr algn="ctr">
                        <a:spcAft>
                          <a:spcPts val="0"/>
                        </a:spcAft>
                      </a:pPr>
                      <a:r>
                        <a:rPr lang="es-EC" sz="700" b="1">
                          <a:solidFill>
                            <a:srgbClr val="000000"/>
                          </a:solidFill>
                          <a:latin typeface="Times New Roman"/>
                          <a:ea typeface="Times New Roman"/>
                        </a:rPr>
                        <a:t>30</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C" sz="700">
                          <a:solidFill>
                            <a:srgbClr val="000000"/>
                          </a:solidFill>
                          <a:latin typeface="Times New Roman"/>
                          <a:ea typeface="Times New Roman"/>
                        </a:rPr>
                        <a:t>47.32</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C" sz="700">
                          <a:solidFill>
                            <a:srgbClr val="000000"/>
                          </a:solidFill>
                          <a:latin typeface="Times New Roman"/>
                          <a:ea typeface="Times New Roman"/>
                        </a:rPr>
                        <a:t>5:52: 00</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C" sz="700">
                          <a:solidFill>
                            <a:srgbClr val="000000"/>
                          </a:solidFill>
                          <a:latin typeface="Times New Roman"/>
                          <a:ea typeface="Times New Roman"/>
                        </a:rPr>
                        <a:t>Sin usar Difusa</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167229">
                <a:tc>
                  <a:txBody>
                    <a:bodyPr/>
                    <a:lstStyle/>
                    <a:p>
                      <a:pPr algn="ctr">
                        <a:spcAft>
                          <a:spcPts val="0"/>
                        </a:spcAft>
                      </a:pPr>
                      <a:r>
                        <a:rPr lang="es-EC" sz="700" b="1">
                          <a:solidFill>
                            <a:srgbClr val="000000"/>
                          </a:solidFill>
                          <a:latin typeface="Times New Roman"/>
                          <a:ea typeface="Times New Roman"/>
                        </a:rPr>
                        <a:t>31</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C" sz="700">
                          <a:solidFill>
                            <a:srgbClr val="000000"/>
                          </a:solidFill>
                          <a:latin typeface="Times New Roman"/>
                          <a:ea typeface="Times New Roman"/>
                        </a:rPr>
                        <a:t>46.25</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C" sz="700">
                          <a:solidFill>
                            <a:srgbClr val="000000"/>
                          </a:solidFill>
                          <a:latin typeface="Times New Roman"/>
                          <a:ea typeface="Times New Roman"/>
                        </a:rPr>
                        <a:t>5:35: 00</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C" sz="700">
                          <a:solidFill>
                            <a:srgbClr val="000000"/>
                          </a:solidFill>
                          <a:latin typeface="Times New Roman"/>
                          <a:ea typeface="Times New Roman"/>
                        </a:rPr>
                        <a:t>Sin usar Difusa</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r>
              <a:tr h="167229">
                <a:tc>
                  <a:txBody>
                    <a:bodyPr/>
                    <a:lstStyle/>
                    <a:p>
                      <a:pPr algn="ctr">
                        <a:spcAft>
                          <a:spcPts val="0"/>
                        </a:spcAft>
                      </a:pPr>
                      <a:r>
                        <a:rPr lang="es-EC" sz="700" b="1">
                          <a:solidFill>
                            <a:srgbClr val="000000"/>
                          </a:solidFill>
                          <a:latin typeface="Times New Roman"/>
                          <a:ea typeface="Times New Roman"/>
                        </a:rPr>
                        <a:t>32</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C" sz="700">
                          <a:solidFill>
                            <a:srgbClr val="000000"/>
                          </a:solidFill>
                          <a:latin typeface="Times New Roman"/>
                          <a:ea typeface="Times New Roman"/>
                        </a:rPr>
                        <a:t>48,36</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C" sz="700">
                          <a:solidFill>
                            <a:srgbClr val="000000"/>
                          </a:solidFill>
                          <a:latin typeface="Times New Roman"/>
                          <a:ea typeface="Times New Roman"/>
                        </a:rPr>
                        <a:t>6:00: 00</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C" sz="700">
                          <a:solidFill>
                            <a:srgbClr val="000000"/>
                          </a:solidFill>
                          <a:latin typeface="Times New Roman"/>
                          <a:ea typeface="Times New Roman"/>
                        </a:rPr>
                        <a:t>Sin usar Difusa</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167229">
                <a:tc>
                  <a:txBody>
                    <a:bodyPr/>
                    <a:lstStyle/>
                    <a:p>
                      <a:pPr algn="ctr">
                        <a:spcAft>
                          <a:spcPts val="0"/>
                        </a:spcAft>
                      </a:pPr>
                      <a:r>
                        <a:rPr lang="es-EC" sz="700" b="1">
                          <a:solidFill>
                            <a:srgbClr val="000000"/>
                          </a:solidFill>
                          <a:latin typeface="Times New Roman"/>
                          <a:ea typeface="Times New Roman"/>
                        </a:rPr>
                        <a:t>33</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C" sz="700">
                          <a:solidFill>
                            <a:srgbClr val="000000"/>
                          </a:solidFill>
                          <a:latin typeface="Times New Roman"/>
                          <a:ea typeface="Times New Roman"/>
                        </a:rPr>
                        <a:t>50.32</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C" sz="700">
                          <a:solidFill>
                            <a:srgbClr val="000000"/>
                          </a:solidFill>
                          <a:latin typeface="Times New Roman"/>
                          <a:ea typeface="Times New Roman"/>
                        </a:rPr>
                        <a:t>6:20: 00</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C" sz="700">
                          <a:solidFill>
                            <a:srgbClr val="000000"/>
                          </a:solidFill>
                          <a:latin typeface="Times New Roman"/>
                          <a:ea typeface="Times New Roman"/>
                        </a:rPr>
                        <a:t>Sin usar Difusa</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r>
              <a:tr h="167229">
                <a:tc>
                  <a:txBody>
                    <a:bodyPr/>
                    <a:lstStyle/>
                    <a:p>
                      <a:pPr algn="ctr">
                        <a:spcAft>
                          <a:spcPts val="0"/>
                        </a:spcAft>
                      </a:pPr>
                      <a:r>
                        <a:rPr lang="es-EC" sz="700" b="1">
                          <a:solidFill>
                            <a:srgbClr val="000000"/>
                          </a:solidFill>
                          <a:latin typeface="Times New Roman"/>
                          <a:ea typeface="Times New Roman"/>
                        </a:rPr>
                        <a:t>34</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C" sz="700">
                          <a:solidFill>
                            <a:srgbClr val="000000"/>
                          </a:solidFill>
                          <a:latin typeface="Times New Roman"/>
                          <a:ea typeface="Times New Roman"/>
                        </a:rPr>
                        <a:t>49.32</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C" sz="700">
                          <a:solidFill>
                            <a:srgbClr val="000000"/>
                          </a:solidFill>
                          <a:latin typeface="Times New Roman"/>
                          <a:ea typeface="Times New Roman"/>
                        </a:rPr>
                        <a:t>5:59: 00</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C" sz="700">
                          <a:solidFill>
                            <a:srgbClr val="000000"/>
                          </a:solidFill>
                          <a:latin typeface="Times New Roman"/>
                          <a:ea typeface="Times New Roman"/>
                        </a:rPr>
                        <a:t>Sin usar Difusa</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167229">
                <a:tc>
                  <a:txBody>
                    <a:bodyPr/>
                    <a:lstStyle/>
                    <a:p>
                      <a:pPr algn="ctr">
                        <a:spcAft>
                          <a:spcPts val="0"/>
                        </a:spcAft>
                      </a:pPr>
                      <a:r>
                        <a:rPr lang="es-EC" sz="700" b="1">
                          <a:solidFill>
                            <a:srgbClr val="000000"/>
                          </a:solidFill>
                          <a:latin typeface="Times New Roman"/>
                          <a:ea typeface="Times New Roman"/>
                        </a:rPr>
                        <a:t>35</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C" sz="700">
                          <a:solidFill>
                            <a:srgbClr val="000000"/>
                          </a:solidFill>
                          <a:latin typeface="Times New Roman"/>
                          <a:ea typeface="Times New Roman"/>
                        </a:rPr>
                        <a:t>47.25</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marL="449580" indent="-449580" algn="ctr">
                        <a:spcAft>
                          <a:spcPts val="0"/>
                        </a:spcAft>
                      </a:pPr>
                      <a:r>
                        <a:rPr lang="es-EC" sz="700">
                          <a:solidFill>
                            <a:srgbClr val="000000"/>
                          </a:solidFill>
                          <a:latin typeface="Times New Roman"/>
                          <a:ea typeface="Times New Roman"/>
                        </a:rPr>
                        <a:t>5:45: 00</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C" sz="700">
                          <a:solidFill>
                            <a:srgbClr val="000000"/>
                          </a:solidFill>
                          <a:latin typeface="Times New Roman"/>
                          <a:ea typeface="Times New Roman"/>
                        </a:rPr>
                        <a:t>Sin usar Difusa</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r>
              <a:tr h="167229">
                <a:tc>
                  <a:txBody>
                    <a:bodyPr/>
                    <a:lstStyle/>
                    <a:p>
                      <a:pPr algn="ctr">
                        <a:spcAft>
                          <a:spcPts val="0"/>
                        </a:spcAft>
                      </a:pPr>
                      <a:r>
                        <a:rPr lang="es-EC" sz="700" b="1">
                          <a:solidFill>
                            <a:srgbClr val="000000"/>
                          </a:solidFill>
                          <a:latin typeface="Times New Roman"/>
                          <a:ea typeface="Times New Roman"/>
                        </a:rPr>
                        <a:t>36</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C" sz="700">
                          <a:solidFill>
                            <a:srgbClr val="000000"/>
                          </a:solidFill>
                          <a:latin typeface="Times New Roman"/>
                          <a:ea typeface="Times New Roman"/>
                        </a:rPr>
                        <a:t>48.32</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C" sz="700">
                          <a:solidFill>
                            <a:srgbClr val="000000"/>
                          </a:solidFill>
                          <a:latin typeface="Times New Roman"/>
                          <a:ea typeface="Times New Roman"/>
                        </a:rPr>
                        <a:t>5:59: 00</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C" sz="700">
                          <a:solidFill>
                            <a:srgbClr val="000000"/>
                          </a:solidFill>
                          <a:latin typeface="Times New Roman"/>
                          <a:ea typeface="Times New Roman"/>
                        </a:rPr>
                        <a:t>Sin usar Difusa</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167229">
                <a:tc>
                  <a:txBody>
                    <a:bodyPr/>
                    <a:lstStyle/>
                    <a:p>
                      <a:pPr algn="ctr">
                        <a:spcAft>
                          <a:spcPts val="0"/>
                        </a:spcAft>
                      </a:pPr>
                      <a:r>
                        <a:rPr lang="es-EC" sz="700" b="1">
                          <a:solidFill>
                            <a:srgbClr val="000000"/>
                          </a:solidFill>
                          <a:latin typeface="Times New Roman"/>
                          <a:ea typeface="Times New Roman"/>
                        </a:rPr>
                        <a:t>37</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C" sz="700">
                          <a:solidFill>
                            <a:srgbClr val="000000"/>
                          </a:solidFill>
                          <a:latin typeface="Times New Roman"/>
                          <a:ea typeface="Times New Roman"/>
                        </a:rPr>
                        <a:t>46.32</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C" sz="700">
                          <a:solidFill>
                            <a:srgbClr val="000000"/>
                          </a:solidFill>
                          <a:latin typeface="Times New Roman"/>
                          <a:ea typeface="Times New Roman"/>
                        </a:rPr>
                        <a:t>5:45: 00</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C" sz="700">
                          <a:solidFill>
                            <a:srgbClr val="000000"/>
                          </a:solidFill>
                          <a:latin typeface="Times New Roman"/>
                          <a:ea typeface="Times New Roman"/>
                        </a:rPr>
                        <a:t>Sin usar Difusa</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r>
              <a:tr h="167229">
                <a:tc>
                  <a:txBody>
                    <a:bodyPr/>
                    <a:lstStyle/>
                    <a:p>
                      <a:pPr algn="ctr">
                        <a:spcAft>
                          <a:spcPts val="0"/>
                        </a:spcAft>
                      </a:pPr>
                      <a:r>
                        <a:rPr lang="es-EC" sz="700" b="1">
                          <a:solidFill>
                            <a:srgbClr val="000000"/>
                          </a:solidFill>
                          <a:latin typeface="Times New Roman"/>
                          <a:ea typeface="Times New Roman"/>
                        </a:rPr>
                        <a:t>38</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C" sz="700">
                          <a:solidFill>
                            <a:srgbClr val="000000"/>
                          </a:solidFill>
                          <a:latin typeface="Times New Roman"/>
                          <a:ea typeface="Times New Roman"/>
                        </a:rPr>
                        <a:t>46.55</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C" sz="700">
                          <a:solidFill>
                            <a:srgbClr val="000000"/>
                          </a:solidFill>
                          <a:latin typeface="Times New Roman"/>
                          <a:ea typeface="Times New Roman"/>
                        </a:rPr>
                        <a:t>5:55: 00</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C" sz="700">
                          <a:solidFill>
                            <a:srgbClr val="000000"/>
                          </a:solidFill>
                          <a:latin typeface="Times New Roman"/>
                          <a:ea typeface="Times New Roman"/>
                        </a:rPr>
                        <a:t>Sin usar Difusa</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167229">
                <a:tc>
                  <a:txBody>
                    <a:bodyPr/>
                    <a:lstStyle/>
                    <a:p>
                      <a:pPr algn="ctr">
                        <a:spcAft>
                          <a:spcPts val="0"/>
                        </a:spcAft>
                      </a:pPr>
                      <a:r>
                        <a:rPr lang="es-EC" sz="700" b="1">
                          <a:solidFill>
                            <a:srgbClr val="000000"/>
                          </a:solidFill>
                          <a:latin typeface="Times New Roman"/>
                          <a:ea typeface="Times New Roman"/>
                        </a:rPr>
                        <a:t>39</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C" sz="700">
                          <a:solidFill>
                            <a:srgbClr val="000000"/>
                          </a:solidFill>
                          <a:latin typeface="Times New Roman"/>
                          <a:ea typeface="Times New Roman"/>
                        </a:rPr>
                        <a:t>49.36</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C" sz="700">
                          <a:solidFill>
                            <a:srgbClr val="000000"/>
                          </a:solidFill>
                          <a:latin typeface="Times New Roman"/>
                          <a:ea typeface="Times New Roman"/>
                        </a:rPr>
                        <a:t>6:05: 00</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C" sz="700">
                          <a:solidFill>
                            <a:srgbClr val="000000"/>
                          </a:solidFill>
                          <a:latin typeface="Times New Roman"/>
                          <a:ea typeface="Times New Roman"/>
                        </a:rPr>
                        <a:t>Sin usar Difusa</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r>
              <a:tr h="167229">
                <a:tc>
                  <a:txBody>
                    <a:bodyPr/>
                    <a:lstStyle/>
                    <a:p>
                      <a:pPr algn="ctr">
                        <a:spcAft>
                          <a:spcPts val="0"/>
                        </a:spcAft>
                      </a:pPr>
                      <a:r>
                        <a:rPr lang="es-EC" sz="700" b="1">
                          <a:solidFill>
                            <a:srgbClr val="000000"/>
                          </a:solidFill>
                          <a:latin typeface="Times New Roman"/>
                          <a:ea typeface="Times New Roman"/>
                        </a:rPr>
                        <a:t>40</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C" sz="700">
                          <a:solidFill>
                            <a:srgbClr val="000000"/>
                          </a:solidFill>
                          <a:latin typeface="Times New Roman"/>
                          <a:ea typeface="Times New Roman"/>
                        </a:rPr>
                        <a:t>81,97</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C" sz="700">
                          <a:solidFill>
                            <a:srgbClr val="000000"/>
                          </a:solidFill>
                          <a:latin typeface="Times New Roman"/>
                          <a:ea typeface="Times New Roman"/>
                        </a:rPr>
                        <a:t>5:25:00</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C" sz="700">
                          <a:solidFill>
                            <a:srgbClr val="000000"/>
                          </a:solidFill>
                          <a:latin typeface="Times New Roman"/>
                          <a:ea typeface="Times New Roman"/>
                        </a:rPr>
                        <a:t>Automático</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167229">
                <a:tc>
                  <a:txBody>
                    <a:bodyPr/>
                    <a:lstStyle/>
                    <a:p>
                      <a:pPr algn="ctr">
                        <a:spcAft>
                          <a:spcPts val="0"/>
                        </a:spcAft>
                      </a:pPr>
                      <a:r>
                        <a:rPr lang="es-EC" sz="700" b="1">
                          <a:solidFill>
                            <a:srgbClr val="000000"/>
                          </a:solidFill>
                          <a:latin typeface="Times New Roman"/>
                          <a:ea typeface="Times New Roman"/>
                        </a:rPr>
                        <a:t>41</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C" sz="700">
                          <a:solidFill>
                            <a:srgbClr val="000000"/>
                          </a:solidFill>
                          <a:latin typeface="Times New Roman"/>
                          <a:ea typeface="Times New Roman"/>
                        </a:rPr>
                        <a:t>82,17</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C" sz="700">
                          <a:solidFill>
                            <a:srgbClr val="000000"/>
                          </a:solidFill>
                          <a:latin typeface="Times New Roman"/>
                          <a:ea typeface="Times New Roman"/>
                        </a:rPr>
                        <a:t>5:25:00</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ctr">
                        <a:spcAft>
                          <a:spcPts val="0"/>
                        </a:spcAft>
                      </a:pPr>
                      <a:r>
                        <a:rPr lang="es-EC" sz="700">
                          <a:solidFill>
                            <a:srgbClr val="000000"/>
                          </a:solidFill>
                          <a:latin typeface="Times New Roman"/>
                          <a:ea typeface="Times New Roman"/>
                        </a:rPr>
                        <a:t>Automático</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r>
              <a:tr h="167229">
                <a:tc>
                  <a:txBody>
                    <a:bodyPr/>
                    <a:lstStyle/>
                    <a:p>
                      <a:pPr algn="ctr">
                        <a:spcAft>
                          <a:spcPts val="0"/>
                        </a:spcAft>
                      </a:pPr>
                      <a:r>
                        <a:rPr lang="es-EC" sz="700" b="1">
                          <a:solidFill>
                            <a:srgbClr val="000000"/>
                          </a:solidFill>
                          <a:latin typeface="Times New Roman"/>
                          <a:ea typeface="Times New Roman"/>
                        </a:rPr>
                        <a:t>42</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C" sz="700">
                          <a:solidFill>
                            <a:srgbClr val="000000"/>
                          </a:solidFill>
                          <a:latin typeface="Times New Roman"/>
                          <a:ea typeface="Times New Roman"/>
                        </a:rPr>
                        <a:t>83,06</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C" sz="700">
                          <a:solidFill>
                            <a:srgbClr val="000000"/>
                          </a:solidFill>
                          <a:latin typeface="Times New Roman"/>
                          <a:ea typeface="Times New Roman"/>
                        </a:rPr>
                        <a:t>5:25:00</a:t>
                      </a:r>
                      <a:endParaRPr lang="es-ES" sz="70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es-EC" sz="700" dirty="0">
                          <a:solidFill>
                            <a:srgbClr val="000000"/>
                          </a:solidFill>
                          <a:latin typeface="Times New Roman"/>
                          <a:ea typeface="Times New Roman"/>
                        </a:rPr>
                        <a:t>Automático</a:t>
                      </a:r>
                      <a:endParaRPr lang="es-ES" sz="700" dirty="0">
                        <a:latin typeface="Times New Roman"/>
                        <a:ea typeface="Times New Roman"/>
                      </a:endParaRPr>
                    </a:p>
                  </a:txBody>
                  <a:tcPr marL="37336" marR="37336"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bl>
          </a:graphicData>
        </a:graphic>
      </p:graphicFrame>
      <p:sp>
        <p:nvSpPr>
          <p:cNvPr id="3" name="2 Título"/>
          <p:cNvSpPr>
            <a:spLocks noGrp="1"/>
          </p:cNvSpPr>
          <p:nvPr>
            <p:ph type="title"/>
          </p:nvPr>
        </p:nvSpPr>
        <p:spPr/>
        <p:txBody>
          <a:bodyPr/>
          <a:lstStyle/>
          <a:p>
            <a:endParaRPr lang="es-E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1142976" y="2285989"/>
          <a:ext cx="7358114" cy="1000134"/>
        </p:xfrm>
        <a:graphic>
          <a:graphicData uri="http://schemas.openxmlformats.org/drawingml/2006/table">
            <a:tbl>
              <a:tblPr/>
              <a:tblGrid>
                <a:gridCol w="1991058"/>
                <a:gridCol w="2237295"/>
                <a:gridCol w="1441762"/>
                <a:gridCol w="1687999"/>
              </a:tblGrid>
              <a:tr h="500067">
                <a:tc>
                  <a:txBody>
                    <a:bodyPr/>
                    <a:lstStyle/>
                    <a:p>
                      <a:pPr algn="l">
                        <a:spcAft>
                          <a:spcPts val="0"/>
                        </a:spcAft>
                      </a:pPr>
                      <a:r>
                        <a:rPr lang="es-ES" sz="1100" b="1">
                          <a:solidFill>
                            <a:srgbClr val="000000"/>
                          </a:solidFill>
                          <a:latin typeface="Calibri"/>
                          <a:ea typeface="Times New Roman"/>
                        </a:rPr>
                        <a:t>Nivel Promedio </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l">
                        <a:spcAft>
                          <a:spcPts val="0"/>
                        </a:spcAft>
                      </a:pPr>
                      <a:r>
                        <a:rPr lang="es-ES" sz="1100" b="1">
                          <a:solidFill>
                            <a:srgbClr val="000000"/>
                          </a:solidFill>
                          <a:latin typeface="Calibri"/>
                          <a:ea typeface="Times New Roman"/>
                        </a:rPr>
                        <a:t>Tiempo Promedio </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l">
                        <a:spcAft>
                          <a:spcPts val="0"/>
                        </a:spcAft>
                      </a:pPr>
                      <a:r>
                        <a:rPr lang="es-ES" sz="1100" b="1">
                          <a:solidFill>
                            <a:srgbClr val="000000"/>
                          </a:solidFill>
                          <a:latin typeface="Calibri"/>
                          <a:ea typeface="Times New Roman"/>
                        </a:rPr>
                        <a:t>Nivel Ideal</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l">
                        <a:spcAft>
                          <a:spcPts val="0"/>
                        </a:spcAft>
                      </a:pPr>
                      <a:r>
                        <a:rPr lang="es-ES" sz="1100" b="1">
                          <a:solidFill>
                            <a:srgbClr val="000000"/>
                          </a:solidFill>
                          <a:latin typeface="Calibri"/>
                          <a:ea typeface="Times New Roman"/>
                        </a:rPr>
                        <a:t>Tiempo Ideal</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500067">
                <a:tc>
                  <a:txBody>
                    <a:bodyPr/>
                    <a:lstStyle/>
                    <a:p>
                      <a:pPr algn="r">
                        <a:spcAft>
                          <a:spcPts val="0"/>
                        </a:spcAft>
                      </a:pPr>
                      <a:r>
                        <a:rPr lang="es-ES" sz="1100">
                          <a:solidFill>
                            <a:srgbClr val="000000"/>
                          </a:solidFill>
                          <a:latin typeface="Calibri"/>
                          <a:ea typeface="Times New Roman"/>
                        </a:rPr>
                        <a:t>44,105</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r">
                        <a:spcAft>
                          <a:spcPts val="0"/>
                        </a:spcAft>
                      </a:pPr>
                      <a:r>
                        <a:rPr lang="es-ES" sz="1100">
                          <a:solidFill>
                            <a:srgbClr val="000000"/>
                          </a:solidFill>
                          <a:latin typeface="Calibri"/>
                          <a:ea typeface="Times New Roman"/>
                        </a:rPr>
                        <a:t>5:24:21</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r">
                        <a:spcAft>
                          <a:spcPts val="0"/>
                        </a:spcAft>
                      </a:pPr>
                      <a:r>
                        <a:rPr lang="es-ES" sz="1100">
                          <a:solidFill>
                            <a:srgbClr val="000000"/>
                          </a:solidFill>
                          <a:latin typeface="Calibri"/>
                          <a:ea typeface="Times New Roman"/>
                        </a:rPr>
                        <a:t>45</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r">
                        <a:spcAft>
                          <a:spcPts val="0"/>
                        </a:spcAft>
                      </a:pPr>
                      <a:r>
                        <a:rPr lang="es-ES" sz="1100" dirty="0">
                          <a:solidFill>
                            <a:srgbClr val="000000"/>
                          </a:solidFill>
                          <a:latin typeface="Calibri"/>
                          <a:ea typeface="Times New Roman"/>
                        </a:rPr>
                        <a:t>5:25:00</a:t>
                      </a:r>
                      <a:endParaRPr lang="es-ES" sz="1200" dirty="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r>
            </a:tbl>
          </a:graphicData>
        </a:graphic>
      </p:graphicFrame>
      <p:sp>
        <p:nvSpPr>
          <p:cNvPr id="3" name="2 Título"/>
          <p:cNvSpPr>
            <a:spLocks noGrp="1"/>
          </p:cNvSpPr>
          <p:nvPr>
            <p:ph type="title"/>
          </p:nvPr>
        </p:nvSpPr>
        <p:spPr/>
        <p:txBody>
          <a:bodyPr>
            <a:normAutofit/>
          </a:bodyPr>
          <a:lstStyle/>
          <a:p>
            <a:r>
              <a:rPr lang="es-EC" sz="3200" dirty="0" smtClean="0"/>
              <a:t>Resultados de las Pruebas de la Base de Datos usando Lógica Difusa</a:t>
            </a:r>
            <a:endParaRPr lang="es-ES" sz="3200" dirty="0"/>
          </a:p>
        </p:txBody>
      </p:sp>
      <p:sp>
        <p:nvSpPr>
          <p:cNvPr id="75777" name="Rectangle 1"/>
          <p:cNvSpPr>
            <a:spLocks noChangeArrowheads="1"/>
          </p:cNvSpPr>
          <p:nvPr/>
        </p:nvSpPr>
        <p:spPr bwMode="auto">
          <a:xfrm>
            <a:off x="1000100" y="3857628"/>
            <a:ext cx="7487947"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b="0" i="0" u="none" strike="noStrike" cap="none" normalizeH="0" baseline="0" dirty="0" smtClean="0">
                <a:ln>
                  <a:noFill/>
                </a:ln>
                <a:solidFill>
                  <a:schemeClr val="tx1"/>
                </a:solidFill>
                <a:effectLst/>
                <a:latin typeface="Arial" pitchFamily="34" charset="0"/>
                <a:ea typeface="Times New Roman" pitchFamily="18" charset="0"/>
              </a:rPr>
              <a:t>% de Eficiencia en Nivel = (Nivel Promedio del Sensor /Nivel Ideal)*100</a:t>
            </a:r>
            <a:endParaRPr kumimoji="0" lang="es-ES"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b="1" i="0" u="none" strike="noStrike" cap="none" normalizeH="0" baseline="0" dirty="0" smtClean="0">
                <a:ln>
                  <a:noFill/>
                </a:ln>
                <a:solidFill>
                  <a:schemeClr val="tx1"/>
                </a:solidFill>
                <a:effectLst/>
                <a:latin typeface="Arial" pitchFamily="34" charset="0"/>
                <a:ea typeface="Times New Roman" pitchFamily="18" charset="0"/>
              </a:rPr>
              <a:t>%Eficiencia en Nivel = </a:t>
            </a:r>
            <a:r>
              <a:rPr kumimoji="0" lang="es-ES" b="1" i="0" u="none" strike="noStrike" cap="none" normalizeH="0" baseline="0" dirty="0" smtClean="0">
                <a:ln>
                  <a:noFill/>
                </a:ln>
                <a:solidFill>
                  <a:schemeClr val="tx1"/>
                </a:solidFill>
                <a:effectLst/>
                <a:latin typeface="Arial" pitchFamily="34" charset="0"/>
                <a:ea typeface="Times New Roman" pitchFamily="18" charset="0"/>
              </a:rPr>
              <a:t>98,01 %</a:t>
            </a:r>
            <a:endParaRPr kumimoji="0" lang="es-E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1285852" y="2000240"/>
          <a:ext cx="6786610" cy="785818"/>
        </p:xfrm>
        <a:graphic>
          <a:graphicData uri="http://schemas.openxmlformats.org/drawingml/2006/table">
            <a:tbl>
              <a:tblPr/>
              <a:tblGrid>
                <a:gridCol w="1836413"/>
                <a:gridCol w="2063524"/>
                <a:gridCol w="1329781"/>
                <a:gridCol w="1556892"/>
              </a:tblGrid>
              <a:tr h="554695">
                <a:tc>
                  <a:txBody>
                    <a:bodyPr/>
                    <a:lstStyle/>
                    <a:p>
                      <a:pPr algn="l">
                        <a:spcAft>
                          <a:spcPts val="0"/>
                        </a:spcAft>
                      </a:pPr>
                      <a:r>
                        <a:rPr lang="es-ES" sz="1100" b="1" dirty="0">
                          <a:solidFill>
                            <a:srgbClr val="000000"/>
                          </a:solidFill>
                          <a:latin typeface="Calibri"/>
                          <a:ea typeface="Times New Roman"/>
                        </a:rPr>
                        <a:t>Nivel Promedio (cm)</a:t>
                      </a:r>
                      <a:endParaRPr lang="es-ES" sz="1200" dirty="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l">
                        <a:spcAft>
                          <a:spcPts val="0"/>
                        </a:spcAft>
                      </a:pPr>
                      <a:r>
                        <a:rPr lang="es-ES" sz="1100" b="1">
                          <a:solidFill>
                            <a:srgbClr val="000000"/>
                          </a:solidFill>
                          <a:latin typeface="Calibri"/>
                          <a:ea typeface="Times New Roman"/>
                        </a:rPr>
                        <a:t>Nivel ideal</a:t>
                      </a:r>
                      <a:endParaRPr lang="es-ES" sz="1200">
                        <a:latin typeface="Times New Roman"/>
                        <a:ea typeface="Times New Roman"/>
                      </a:endParaRPr>
                    </a:p>
                    <a:p>
                      <a:pPr algn="l">
                        <a:spcAft>
                          <a:spcPts val="0"/>
                        </a:spcAft>
                      </a:pPr>
                      <a:r>
                        <a:rPr lang="es-ES" sz="1100" b="1">
                          <a:solidFill>
                            <a:srgbClr val="000000"/>
                          </a:solidFill>
                          <a:latin typeface="Calibri"/>
                          <a:ea typeface="Times New Roman"/>
                        </a:rPr>
                        <a:t>(cm)</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l">
                        <a:spcAft>
                          <a:spcPts val="0"/>
                        </a:spcAft>
                      </a:pPr>
                      <a:r>
                        <a:rPr lang="es-ES" sz="1100" b="1">
                          <a:solidFill>
                            <a:srgbClr val="000000"/>
                          </a:solidFill>
                          <a:latin typeface="Calibri"/>
                          <a:ea typeface="Times New Roman"/>
                        </a:rPr>
                        <a:t>Desviación Estándar(cm)</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l">
                        <a:spcAft>
                          <a:spcPts val="0"/>
                        </a:spcAft>
                      </a:pPr>
                      <a:r>
                        <a:rPr lang="es-ES" sz="1100" b="1">
                          <a:solidFill>
                            <a:srgbClr val="000000"/>
                          </a:solidFill>
                          <a:latin typeface="Calibri"/>
                          <a:ea typeface="Times New Roman"/>
                        </a:rPr>
                        <a:t>%Error</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231123">
                <a:tc>
                  <a:txBody>
                    <a:bodyPr/>
                    <a:lstStyle/>
                    <a:p>
                      <a:pPr algn="r">
                        <a:spcAft>
                          <a:spcPts val="0"/>
                        </a:spcAft>
                      </a:pPr>
                      <a:r>
                        <a:rPr lang="es-ES" sz="1100">
                          <a:solidFill>
                            <a:srgbClr val="000000"/>
                          </a:solidFill>
                          <a:latin typeface="Calibri"/>
                          <a:ea typeface="Times New Roman"/>
                        </a:rPr>
                        <a:t>44,11</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l">
                        <a:spcAft>
                          <a:spcPts val="0"/>
                        </a:spcAft>
                        <a:tabLst>
                          <a:tab pos="133350" algn="l"/>
                        </a:tabLst>
                      </a:pPr>
                      <a:r>
                        <a:rPr lang="es-ES" sz="1100">
                          <a:solidFill>
                            <a:srgbClr val="000000"/>
                          </a:solidFill>
                          <a:latin typeface="Calibri"/>
                          <a:ea typeface="Times New Roman"/>
                        </a:rPr>
                        <a:t>	45</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r">
                        <a:spcAft>
                          <a:spcPts val="0"/>
                        </a:spcAft>
                      </a:pPr>
                      <a:r>
                        <a:rPr lang="es-ES" sz="1100">
                          <a:solidFill>
                            <a:srgbClr val="000000"/>
                          </a:solidFill>
                          <a:latin typeface="Calibri"/>
                          <a:ea typeface="Times New Roman"/>
                        </a:rPr>
                        <a:t>0.445</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r">
                        <a:spcAft>
                          <a:spcPts val="0"/>
                        </a:spcAft>
                      </a:pPr>
                      <a:r>
                        <a:rPr lang="es-ES" sz="1100" dirty="0" smtClean="0">
                          <a:solidFill>
                            <a:srgbClr val="000000"/>
                          </a:solidFill>
                          <a:latin typeface="Calibri"/>
                          <a:ea typeface="Times New Roman"/>
                        </a:rPr>
                        <a:t>1.98    </a:t>
                      </a:r>
                      <a:r>
                        <a:rPr lang="es-ES" sz="1100" dirty="0">
                          <a:solidFill>
                            <a:srgbClr val="000000"/>
                          </a:solidFill>
                          <a:latin typeface="Calibri"/>
                          <a:ea typeface="Times New Roman"/>
                        </a:rPr>
                        <a:t>1.04</a:t>
                      </a:r>
                      <a:endParaRPr lang="es-ES" sz="1200" dirty="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r>
            </a:tbl>
          </a:graphicData>
        </a:graphic>
      </p:graphicFrame>
      <p:sp>
        <p:nvSpPr>
          <p:cNvPr id="3" name="2 Título"/>
          <p:cNvSpPr>
            <a:spLocks noGrp="1"/>
          </p:cNvSpPr>
          <p:nvPr>
            <p:ph type="title"/>
          </p:nvPr>
        </p:nvSpPr>
        <p:spPr>
          <a:xfrm>
            <a:off x="500034" y="214290"/>
            <a:ext cx="8229600" cy="1143000"/>
          </a:xfrm>
        </p:spPr>
        <p:txBody>
          <a:bodyPr>
            <a:normAutofit/>
          </a:bodyPr>
          <a:lstStyle/>
          <a:p>
            <a:r>
              <a:rPr lang="es-EC" sz="3200" dirty="0" smtClean="0"/>
              <a:t>Resultados de las pruebas con Lógica Difusa mostrando el porcentaje de error</a:t>
            </a:r>
            <a:endParaRPr lang="es-ES" sz="3200" dirty="0"/>
          </a:p>
        </p:txBody>
      </p:sp>
      <p:graphicFrame>
        <p:nvGraphicFramePr>
          <p:cNvPr id="76801" name="Object 1"/>
          <p:cNvGraphicFramePr>
            <a:graphicFrameLocks noChangeAspect="1"/>
          </p:cNvGraphicFramePr>
          <p:nvPr/>
        </p:nvGraphicFramePr>
        <p:xfrm>
          <a:off x="7643834" y="2571744"/>
          <a:ext cx="142875" cy="152400"/>
        </p:xfrm>
        <a:graphic>
          <a:graphicData uri="http://schemas.openxmlformats.org/presentationml/2006/ole">
            <p:oleObj spid="_x0000_s76801" name="Ecuación" r:id="rId3" imgW="139680" imgH="152280" progId="Equation.3">
              <p:embed/>
            </p:oleObj>
          </a:graphicData>
        </a:graphic>
      </p:graphicFrame>
      <p:sp>
        <p:nvSpPr>
          <p:cNvPr id="76803" name="Rectangle 3"/>
          <p:cNvSpPr>
            <a:spLocks noChangeArrowheads="1"/>
          </p:cNvSpPr>
          <p:nvPr/>
        </p:nvSpPr>
        <p:spPr bwMode="auto">
          <a:xfrm>
            <a:off x="2928926" y="3643314"/>
            <a:ext cx="4211409"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2400" b="1" i="0" u="none" strike="noStrike" cap="none" normalizeH="0" baseline="0" dirty="0" smtClean="0">
                <a:ln>
                  <a:noFill/>
                </a:ln>
                <a:solidFill>
                  <a:schemeClr val="tx1"/>
                </a:solidFill>
                <a:effectLst/>
                <a:latin typeface="Arial" pitchFamily="34" charset="0"/>
                <a:ea typeface="Times New Roman" pitchFamily="18" charset="0"/>
              </a:rPr>
              <a:t>%Erróneo en Nivel = </a:t>
            </a:r>
            <a:r>
              <a:rPr kumimoji="0" lang="es-ES" sz="2400" b="1" i="0" u="none" strike="noStrike" cap="none" normalizeH="0" baseline="0" dirty="0" smtClean="0">
                <a:ln>
                  <a:noFill/>
                </a:ln>
                <a:solidFill>
                  <a:schemeClr val="tx1"/>
                </a:solidFill>
                <a:effectLst/>
                <a:latin typeface="Arial" pitchFamily="34" charset="0"/>
                <a:ea typeface="Times New Roman" pitchFamily="18" charset="0"/>
              </a:rPr>
              <a:t>1.98 %</a:t>
            </a:r>
            <a:endParaRPr kumimoji="0" lang="es-ES" sz="2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857224" y="2428868"/>
          <a:ext cx="7786742" cy="785818"/>
        </p:xfrm>
        <a:graphic>
          <a:graphicData uri="http://schemas.openxmlformats.org/drawingml/2006/table">
            <a:tbl>
              <a:tblPr/>
              <a:tblGrid>
                <a:gridCol w="2107042"/>
                <a:gridCol w="2367622"/>
                <a:gridCol w="1525749"/>
                <a:gridCol w="1786329"/>
              </a:tblGrid>
              <a:tr h="483580">
                <a:tc>
                  <a:txBody>
                    <a:bodyPr/>
                    <a:lstStyle/>
                    <a:p>
                      <a:pPr algn="l">
                        <a:spcAft>
                          <a:spcPts val="0"/>
                        </a:spcAft>
                      </a:pPr>
                      <a:r>
                        <a:rPr lang="es-ES" sz="1100" b="1" dirty="0">
                          <a:solidFill>
                            <a:srgbClr val="000000"/>
                          </a:solidFill>
                          <a:latin typeface="Calibri"/>
                          <a:ea typeface="Times New Roman"/>
                        </a:rPr>
                        <a:t>Nivel Promedio (cm)</a:t>
                      </a:r>
                      <a:endParaRPr lang="es-ES" sz="1200" dirty="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l">
                        <a:spcAft>
                          <a:spcPts val="0"/>
                        </a:spcAft>
                      </a:pPr>
                      <a:r>
                        <a:rPr lang="es-ES" sz="1100" b="1">
                          <a:solidFill>
                            <a:srgbClr val="000000"/>
                          </a:solidFill>
                          <a:latin typeface="Calibri"/>
                          <a:ea typeface="Times New Roman"/>
                        </a:rPr>
                        <a:t>Nivel ideal</a:t>
                      </a:r>
                      <a:endParaRPr lang="es-ES" sz="1200">
                        <a:latin typeface="Times New Roman"/>
                        <a:ea typeface="Times New Roman"/>
                      </a:endParaRPr>
                    </a:p>
                    <a:p>
                      <a:pPr algn="l">
                        <a:spcAft>
                          <a:spcPts val="0"/>
                        </a:spcAft>
                      </a:pPr>
                      <a:r>
                        <a:rPr lang="es-ES" sz="1100" b="1">
                          <a:solidFill>
                            <a:srgbClr val="000000"/>
                          </a:solidFill>
                          <a:latin typeface="Calibri"/>
                          <a:ea typeface="Times New Roman"/>
                        </a:rPr>
                        <a:t>(cm)</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l">
                        <a:spcAft>
                          <a:spcPts val="0"/>
                        </a:spcAft>
                      </a:pPr>
                      <a:r>
                        <a:rPr lang="es-ES" sz="1100" b="1">
                          <a:solidFill>
                            <a:srgbClr val="000000"/>
                          </a:solidFill>
                          <a:latin typeface="Calibri"/>
                          <a:ea typeface="Times New Roman"/>
                        </a:rPr>
                        <a:t>Desviación Estándar(cm)</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l">
                        <a:spcAft>
                          <a:spcPts val="0"/>
                        </a:spcAft>
                      </a:pPr>
                      <a:r>
                        <a:rPr lang="es-ES" sz="1100" b="1">
                          <a:solidFill>
                            <a:srgbClr val="000000"/>
                          </a:solidFill>
                          <a:latin typeface="Calibri"/>
                          <a:ea typeface="Times New Roman"/>
                        </a:rPr>
                        <a:t>%Error</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302238">
                <a:tc>
                  <a:txBody>
                    <a:bodyPr/>
                    <a:lstStyle/>
                    <a:p>
                      <a:pPr algn="r">
                        <a:spcAft>
                          <a:spcPts val="0"/>
                        </a:spcAft>
                      </a:pPr>
                      <a:r>
                        <a:rPr lang="es-ES" sz="1100">
                          <a:solidFill>
                            <a:srgbClr val="000000"/>
                          </a:solidFill>
                          <a:latin typeface="Calibri"/>
                          <a:ea typeface="Times New Roman"/>
                        </a:rPr>
                        <a:t>47,76</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l">
                        <a:spcAft>
                          <a:spcPts val="0"/>
                        </a:spcAft>
                        <a:tabLst>
                          <a:tab pos="133350" algn="l"/>
                        </a:tabLst>
                      </a:pPr>
                      <a:r>
                        <a:rPr lang="es-ES" sz="1100">
                          <a:solidFill>
                            <a:srgbClr val="000000"/>
                          </a:solidFill>
                          <a:latin typeface="Calibri"/>
                          <a:ea typeface="Times New Roman"/>
                        </a:rPr>
                        <a:t>	45</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r">
                        <a:spcAft>
                          <a:spcPts val="0"/>
                        </a:spcAft>
                      </a:pPr>
                      <a:r>
                        <a:rPr lang="es-ES" sz="1100">
                          <a:solidFill>
                            <a:srgbClr val="000000"/>
                          </a:solidFill>
                          <a:latin typeface="Calibri"/>
                          <a:ea typeface="Times New Roman"/>
                        </a:rPr>
                        <a:t>1.41</a:t>
                      </a:r>
                      <a:endParaRPr lang="es-ES" sz="120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c>
                  <a:txBody>
                    <a:bodyPr/>
                    <a:lstStyle/>
                    <a:p>
                      <a:pPr algn="r">
                        <a:spcAft>
                          <a:spcPts val="0"/>
                        </a:spcAft>
                      </a:pPr>
                      <a:r>
                        <a:rPr lang="es-ES" sz="1100" dirty="0" smtClean="0">
                          <a:solidFill>
                            <a:srgbClr val="000000"/>
                          </a:solidFill>
                          <a:latin typeface="Calibri"/>
                          <a:ea typeface="Times New Roman"/>
                        </a:rPr>
                        <a:t>     6.13 </a:t>
                      </a:r>
                      <a:r>
                        <a:rPr lang="es-ES" sz="1100" baseline="0" dirty="0" smtClean="0">
                          <a:solidFill>
                            <a:srgbClr val="000000"/>
                          </a:solidFill>
                          <a:latin typeface="Calibri"/>
                          <a:ea typeface="Times New Roman"/>
                        </a:rPr>
                        <a:t>        </a:t>
                      </a:r>
                      <a:r>
                        <a:rPr lang="es-ES" sz="1100" dirty="0" smtClean="0">
                          <a:solidFill>
                            <a:srgbClr val="000000"/>
                          </a:solidFill>
                          <a:latin typeface="Calibri"/>
                          <a:ea typeface="Times New Roman"/>
                        </a:rPr>
                        <a:t>3 .</a:t>
                      </a:r>
                      <a:r>
                        <a:rPr lang="es-ES" sz="1100" dirty="0">
                          <a:solidFill>
                            <a:srgbClr val="000000"/>
                          </a:solidFill>
                          <a:latin typeface="Calibri"/>
                          <a:ea typeface="Times New Roman"/>
                        </a:rPr>
                        <a:t>26</a:t>
                      </a:r>
                      <a:endParaRPr lang="es-ES" sz="1200" dirty="0">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r>
            </a:tbl>
          </a:graphicData>
        </a:graphic>
      </p:graphicFrame>
      <p:sp>
        <p:nvSpPr>
          <p:cNvPr id="3" name="2 Título"/>
          <p:cNvSpPr>
            <a:spLocks noGrp="1"/>
          </p:cNvSpPr>
          <p:nvPr>
            <p:ph type="title"/>
          </p:nvPr>
        </p:nvSpPr>
        <p:spPr/>
        <p:txBody>
          <a:bodyPr>
            <a:normAutofit/>
          </a:bodyPr>
          <a:lstStyle/>
          <a:p>
            <a:r>
              <a:rPr lang="es-EC" sz="2800" dirty="0" smtClean="0"/>
              <a:t>Resultados de las pruebas sin Lógica Difusa mostrando el porcentaje de error</a:t>
            </a:r>
            <a:endParaRPr lang="es-ES" sz="2800" dirty="0"/>
          </a:p>
        </p:txBody>
      </p:sp>
      <p:graphicFrame>
        <p:nvGraphicFramePr>
          <p:cNvPr id="77825" name="Object 1"/>
          <p:cNvGraphicFramePr>
            <a:graphicFrameLocks noChangeAspect="1"/>
          </p:cNvGraphicFramePr>
          <p:nvPr/>
        </p:nvGraphicFramePr>
        <p:xfrm>
          <a:off x="8143900" y="2928934"/>
          <a:ext cx="142875" cy="152400"/>
        </p:xfrm>
        <a:graphic>
          <a:graphicData uri="http://schemas.openxmlformats.org/presentationml/2006/ole">
            <p:oleObj spid="_x0000_s77825" name="Ecuación" r:id="rId3" imgW="139639" imgH="152334" progId="Equation.3">
              <p:embed/>
            </p:oleObj>
          </a:graphicData>
        </a:graphic>
      </p:graphicFrame>
      <p:sp>
        <p:nvSpPr>
          <p:cNvPr id="77826" name="Rectangle 2"/>
          <p:cNvSpPr>
            <a:spLocks noChangeArrowheads="1"/>
          </p:cNvSpPr>
          <p:nvPr/>
        </p:nvSpPr>
        <p:spPr bwMode="auto">
          <a:xfrm>
            <a:off x="3357554" y="3643314"/>
            <a:ext cx="4211410"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2400" b="1" i="0" u="none" strike="noStrike" cap="none" normalizeH="0" baseline="0" dirty="0" smtClean="0">
                <a:ln>
                  <a:noFill/>
                </a:ln>
                <a:solidFill>
                  <a:schemeClr val="tx1"/>
                </a:solidFill>
                <a:effectLst/>
                <a:latin typeface="Arial" pitchFamily="34" charset="0"/>
                <a:ea typeface="Times New Roman" pitchFamily="18" charset="0"/>
              </a:rPr>
              <a:t>%Erróneo en Nivel = </a:t>
            </a:r>
            <a:r>
              <a:rPr kumimoji="0" lang="es-ES" sz="2400" b="1" i="0" u="none" strike="noStrike" cap="none" normalizeH="0" baseline="0" dirty="0" smtClean="0">
                <a:ln>
                  <a:noFill/>
                </a:ln>
                <a:solidFill>
                  <a:schemeClr val="tx1"/>
                </a:solidFill>
                <a:effectLst/>
                <a:latin typeface="Arial" pitchFamily="34" charset="0"/>
                <a:ea typeface="Times New Roman" pitchFamily="18" charset="0"/>
              </a:rPr>
              <a:t>6.13 %</a:t>
            </a:r>
            <a:endParaRPr kumimoji="0" lang="es-ES" sz="2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S" dirty="0" smtClean="0"/>
              <a:t>Histograma de mediciones usando lógica difusa</a:t>
            </a:r>
            <a:endParaRPr lang="es-ES" dirty="0"/>
          </a:p>
        </p:txBody>
      </p:sp>
      <p:pic>
        <p:nvPicPr>
          <p:cNvPr id="4" name="3 Marcador de contenido"/>
          <p:cNvPicPr>
            <a:picLocks noGrp="1"/>
          </p:cNvPicPr>
          <p:nvPr>
            <p:ph idx="1"/>
          </p:nvPr>
        </p:nvPicPr>
        <p:blipFill>
          <a:blip r:embed="rId2" cstate="print"/>
          <a:srcRect l="1587" t="11244" r="1587" b="6960"/>
          <a:stretch>
            <a:fillRect/>
          </a:stretch>
        </p:blipFill>
        <p:spPr bwMode="auto">
          <a:xfrm>
            <a:off x="1223496" y="1481138"/>
            <a:ext cx="6697008" cy="43053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S" dirty="0" smtClean="0"/>
              <a:t>Histograma de mediciones  sin usar lógica difusa</a:t>
            </a:r>
            <a:endParaRPr lang="es-ES" dirty="0"/>
          </a:p>
        </p:txBody>
      </p:sp>
      <p:pic>
        <p:nvPicPr>
          <p:cNvPr id="4" name="3 Marcador de contenido"/>
          <p:cNvPicPr>
            <a:picLocks noGrp="1"/>
          </p:cNvPicPr>
          <p:nvPr>
            <p:ph idx="1"/>
          </p:nvPr>
        </p:nvPicPr>
        <p:blipFill>
          <a:blip r:embed="rId2" cstate="print"/>
          <a:srcRect l="3351" t="12126" b="7401"/>
          <a:stretch>
            <a:fillRect/>
          </a:stretch>
        </p:blipFill>
        <p:spPr bwMode="auto">
          <a:xfrm>
            <a:off x="1174667" y="1481138"/>
            <a:ext cx="6794665" cy="43053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S" dirty="0" smtClean="0"/>
              <a:t>Distribución Normal (Con lógica difusa, sin lógica difusa).</a:t>
            </a:r>
            <a:endParaRPr lang="es-ES" dirty="0"/>
          </a:p>
        </p:txBody>
      </p:sp>
      <p:pic>
        <p:nvPicPr>
          <p:cNvPr id="4" name="3 Marcador de contenido"/>
          <p:cNvPicPr>
            <a:picLocks noGrp="1"/>
          </p:cNvPicPr>
          <p:nvPr>
            <p:ph idx="1"/>
          </p:nvPr>
        </p:nvPicPr>
        <p:blipFill>
          <a:blip r:embed="rId2" cstate="print"/>
          <a:srcRect l="3175" t="11685" b="7841"/>
          <a:stretch>
            <a:fillRect/>
          </a:stretch>
        </p:blipFill>
        <p:spPr bwMode="auto">
          <a:xfrm>
            <a:off x="1168522" y="1481138"/>
            <a:ext cx="7046815" cy="47339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ES" dirty="0"/>
          </a:p>
        </p:txBody>
      </p:sp>
      <p:sp>
        <p:nvSpPr>
          <p:cNvPr id="3" name="2 Título"/>
          <p:cNvSpPr>
            <a:spLocks noGrp="1"/>
          </p:cNvSpPr>
          <p:nvPr>
            <p:ph type="title"/>
          </p:nvPr>
        </p:nvSpPr>
        <p:spPr>
          <a:xfrm>
            <a:off x="785786" y="2571744"/>
            <a:ext cx="8229600" cy="1143000"/>
          </a:xfrm>
        </p:spPr>
        <p:txBody>
          <a:bodyPr>
            <a:normAutofit/>
          </a:bodyPr>
          <a:lstStyle/>
          <a:p>
            <a:pPr algn="ctr"/>
            <a:r>
              <a:rPr lang="es-ES" sz="3200" u="sng" dirty="0" smtClean="0"/>
              <a:t>CONCLUSIONES  Y RECOMENDACIONES </a:t>
            </a:r>
            <a:endParaRPr lang="es-ES" sz="32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lvl="0"/>
            <a:r>
              <a:rPr lang="es-EC" dirty="0" smtClean="0"/>
              <a:t>Las mayorías de las industrias no manejan sistemas que integran tecnologías entre hardware + software para censar los datos de niveles en tanques, con esta combinación de nuestro proyecto mejoramos un 98 % de exactitud en el llenado y calibrado para los tanques con lógica difusa.</a:t>
            </a:r>
            <a:endParaRPr lang="es-ES" dirty="0" smtClean="0"/>
          </a:p>
          <a:p>
            <a:endParaRPr lang="es-ES" dirty="0"/>
          </a:p>
        </p:txBody>
      </p:sp>
      <p:sp>
        <p:nvSpPr>
          <p:cNvPr id="3" name="2 Título"/>
          <p:cNvSpPr>
            <a:spLocks noGrp="1"/>
          </p:cNvSpPr>
          <p:nvPr>
            <p:ph type="title"/>
          </p:nvPr>
        </p:nvSpPr>
        <p:spPr/>
        <p:txBody>
          <a:bodyPr/>
          <a:lstStyle/>
          <a:p>
            <a:r>
              <a:rPr lang="es-ES" dirty="0" smtClean="0"/>
              <a:t>Conclusiones </a:t>
            </a:r>
            <a:endParaRPr lang="es-E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ES"/>
          </a:p>
        </p:txBody>
      </p:sp>
      <p:sp>
        <p:nvSpPr>
          <p:cNvPr id="3" name="2 Título"/>
          <p:cNvSpPr>
            <a:spLocks noGrp="1"/>
          </p:cNvSpPr>
          <p:nvPr>
            <p:ph type="title"/>
          </p:nvPr>
        </p:nvSpPr>
        <p:spPr/>
        <p:txBody>
          <a:bodyPr/>
          <a:lstStyle/>
          <a:p>
            <a:r>
              <a:rPr lang="es-ES" dirty="0" smtClean="0"/>
              <a:t>Estructura general del proyecto</a:t>
            </a:r>
            <a:endParaRPr lang="es-ES" dirty="0"/>
          </a:p>
        </p:txBody>
      </p:sp>
      <p:pic>
        <p:nvPicPr>
          <p:cNvPr id="4" name="3 Imagen" descr="Dibujo1"/>
          <p:cNvPicPr/>
          <p:nvPr/>
        </p:nvPicPr>
        <p:blipFill>
          <a:blip r:embed="rId2" cstate="print"/>
          <a:srcRect b="8533"/>
          <a:stretch>
            <a:fillRect/>
          </a:stretch>
        </p:blipFill>
        <p:spPr bwMode="auto">
          <a:xfrm>
            <a:off x="1071538" y="2143116"/>
            <a:ext cx="6929486" cy="357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10000"/>
          </a:bodyPr>
          <a:lstStyle/>
          <a:p>
            <a:pPr lvl="0"/>
            <a:r>
              <a:rPr lang="es-EC" dirty="0" smtClean="0"/>
              <a:t>Concluimos que mostrar el llenado del  tanque  modelado en 3D, realizando el proceso en tiempo real,   ayuda al operador a controlar el nivel de llenado del tanque, ya que las mayorías de sistemas solo manejan los sensores de nivel es decir solo el hardware.</a:t>
            </a:r>
            <a:endParaRPr lang="es-ES" dirty="0" smtClean="0"/>
          </a:p>
          <a:p>
            <a:pPr lvl="0"/>
            <a:r>
              <a:rPr lang="es-EC" dirty="0" smtClean="0"/>
              <a:t>La utilización de PIC de gama media resulto ineficiente para la toma de datos y emplearlo como corazón de la tarjeta de adquisición de datos, para analizar proyectos a gran escala se debe pensar en el uso de PICS más avanzado y con mayores prestaciones.</a:t>
            </a:r>
            <a:endParaRPr lang="es-ES" dirty="0" smtClean="0"/>
          </a:p>
          <a:p>
            <a:endParaRPr lang="es-ES" dirty="0"/>
          </a:p>
        </p:txBody>
      </p:sp>
      <p:sp>
        <p:nvSpPr>
          <p:cNvPr id="3" name="2 Título"/>
          <p:cNvSpPr>
            <a:spLocks noGrp="1"/>
          </p:cNvSpPr>
          <p:nvPr>
            <p:ph type="title"/>
          </p:nvPr>
        </p:nvSpPr>
        <p:spPr/>
        <p:txBody>
          <a:bodyPr/>
          <a:lstStyle/>
          <a:p>
            <a:r>
              <a:rPr lang="es-ES" dirty="0" smtClean="0"/>
              <a:t>Conclusiones</a:t>
            </a:r>
            <a:endParaRPr lang="es-E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lvl="0"/>
            <a:r>
              <a:rPr lang="es-EC" dirty="0" smtClean="0"/>
              <a:t>Las funciones de membrecía son fundamentales para automatizar el apagado de las bombas DC, ayudan  a pronosticar por medio de sus variables lingüísticas y además obteniendo los datos del sensor, a obtener en qué nivel esta llenado el tanque y saber en qué momento apagar las bombas DC, estas funciones de membrecía son ideales al momento de automatizar algún proceso industrial que requieran algún control.</a:t>
            </a:r>
            <a:endParaRPr lang="es-ES" dirty="0" smtClean="0"/>
          </a:p>
          <a:p>
            <a:endParaRPr lang="es-ES" dirty="0"/>
          </a:p>
        </p:txBody>
      </p:sp>
      <p:sp>
        <p:nvSpPr>
          <p:cNvPr id="3" name="2 Título"/>
          <p:cNvSpPr>
            <a:spLocks noGrp="1"/>
          </p:cNvSpPr>
          <p:nvPr>
            <p:ph type="title"/>
          </p:nvPr>
        </p:nvSpPr>
        <p:spPr/>
        <p:txBody>
          <a:bodyPr/>
          <a:lstStyle/>
          <a:p>
            <a:r>
              <a:rPr lang="es-ES" dirty="0" smtClean="0"/>
              <a:t>Conclusiones</a:t>
            </a:r>
            <a:endParaRPr lang="es-E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85000" lnSpcReduction="10000"/>
          </a:bodyPr>
          <a:lstStyle/>
          <a:p>
            <a:pPr lvl="0"/>
            <a:r>
              <a:rPr lang="es-EC" dirty="0" smtClean="0"/>
              <a:t>El apagado emergente es prioritario, si el proceso de cualquier maquina colapse,  si esto pasase puede ocurrir cualquier catástrofe industrial, concluimos que la creación de un tiempo emergente histórico es fundamental para evitar cualquier eventualidad o emergencias industriales.</a:t>
            </a:r>
            <a:endParaRPr lang="es-ES" dirty="0" smtClean="0"/>
          </a:p>
          <a:p>
            <a:pPr lvl="0"/>
            <a:r>
              <a:rPr lang="es-EC" dirty="0" smtClean="0"/>
              <a:t>Llevar un registro de los tiempos de llenado, fecha de llenado, hora de llenado, el fin es de optimizar las consultas de resultado, ya que el sistema trabaja por tiempos promedios de los ingresos anteriores, estos historiales de registro permiten visualizar ítem a ítem su proceso, si fállase algún evento, se consultaría su historial, donde se guarda en la base de datos.</a:t>
            </a:r>
            <a:endParaRPr lang="es-ES" dirty="0" smtClean="0"/>
          </a:p>
          <a:p>
            <a:endParaRPr lang="es-ES" dirty="0"/>
          </a:p>
        </p:txBody>
      </p:sp>
      <p:sp>
        <p:nvSpPr>
          <p:cNvPr id="3" name="2 Título"/>
          <p:cNvSpPr>
            <a:spLocks noGrp="1"/>
          </p:cNvSpPr>
          <p:nvPr>
            <p:ph type="title"/>
          </p:nvPr>
        </p:nvSpPr>
        <p:spPr/>
        <p:txBody>
          <a:bodyPr/>
          <a:lstStyle/>
          <a:p>
            <a:r>
              <a:rPr lang="es-ES" dirty="0" smtClean="0"/>
              <a:t>Conclusiones</a:t>
            </a:r>
            <a:endParaRPr lang="es-E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lvl="0"/>
            <a:r>
              <a:rPr lang="es-EC" dirty="0" smtClean="0"/>
              <a:t>Se recomienda el uso de dispositivos de hardware especializados como son     los PLC (Controladores lógicos Programables), estos dispositivos pueden mejorar  la adquisición de datos , puesto que en su arquitectura ellos manejan los datos en tiempo real y son aparatos exclusivamente dedicados pero todo bajo su entorno de programación. </a:t>
            </a:r>
            <a:endParaRPr lang="es-ES" dirty="0" smtClean="0"/>
          </a:p>
          <a:p>
            <a:endParaRPr lang="es-ES" dirty="0"/>
          </a:p>
        </p:txBody>
      </p:sp>
      <p:sp>
        <p:nvSpPr>
          <p:cNvPr id="3" name="2 Título"/>
          <p:cNvSpPr>
            <a:spLocks noGrp="1"/>
          </p:cNvSpPr>
          <p:nvPr>
            <p:ph type="title"/>
          </p:nvPr>
        </p:nvSpPr>
        <p:spPr/>
        <p:txBody>
          <a:bodyPr/>
          <a:lstStyle/>
          <a:p>
            <a:r>
              <a:rPr lang="es-ES" dirty="0" smtClean="0"/>
              <a:t>Recomendaciones</a:t>
            </a:r>
            <a:endParaRPr lang="es-E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lvl="0"/>
            <a:r>
              <a:rPr lang="es-EC" dirty="0" smtClean="0"/>
              <a:t>Otra opción sería utilizar un sistema operativo en tiempo real como lo es </a:t>
            </a:r>
            <a:r>
              <a:rPr lang="es-EC" dirty="0" err="1" smtClean="0"/>
              <a:t>RTlinux</a:t>
            </a:r>
            <a:r>
              <a:rPr lang="es-EC" dirty="0" smtClean="0"/>
              <a:t> cuyas características se pueden ver en [11], este tipo de SO optimizan las capturas en tiempo real de los datos, evitando así los retrasos que pueden haber por prioridad de procesos. </a:t>
            </a:r>
            <a:endParaRPr lang="es-ES" dirty="0" smtClean="0"/>
          </a:p>
          <a:p>
            <a:endParaRPr lang="es-ES" dirty="0"/>
          </a:p>
        </p:txBody>
      </p:sp>
      <p:sp>
        <p:nvSpPr>
          <p:cNvPr id="3" name="2 Título"/>
          <p:cNvSpPr>
            <a:spLocks noGrp="1"/>
          </p:cNvSpPr>
          <p:nvPr>
            <p:ph type="title"/>
          </p:nvPr>
        </p:nvSpPr>
        <p:spPr/>
        <p:txBody>
          <a:bodyPr/>
          <a:lstStyle/>
          <a:p>
            <a:r>
              <a:rPr lang="es-ES" dirty="0" smtClean="0"/>
              <a:t>Recomendaciones</a:t>
            </a:r>
            <a:endParaRPr lang="es-E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a:bodyPr>
          <a:lstStyle/>
          <a:p>
            <a:pPr lvl="0"/>
            <a:r>
              <a:rPr lang="es-EC" dirty="0" smtClean="0"/>
              <a:t>Para el modelado en 3d del tanque podemos utilizar herramientas de modelado como 3d Studio Max y Maya, ya que Visual Studio.net y 3d Studio Max versión 2010 trae un </a:t>
            </a:r>
            <a:r>
              <a:rPr lang="es-EC" dirty="0" err="1" smtClean="0"/>
              <a:t>pluggin</a:t>
            </a:r>
            <a:r>
              <a:rPr lang="es-EC" dirty="0" smtClean="0"/>
              <a:t> para convertir el modelado .</a:t>
            </a:r>
            <a:r>
              <a:rPr lang="es-EC" dirty="0" err="1" smtClean="0"/>
              <a:t>max</a:t>
            </a:r>
            <a:r>
              <a:rPr lang="es-EC" dirty="0" smtClean="0"/>
              <a:t> a lenguaje </a:t>
            </a:r>
            <a:r>
              <a:rPr lang="es-EC" dirty="0" err="1" smtClean="0"/>
              <a:t>xaml</a:t>
            </a:r>
            <a:r>
              <a:rPr lang="es-EC" dirty="0" smtClean="0"/>
              <a:t> y puede utilizarse con facilidad los modelados de cualquier tipo.</a:t>
            </a:r>
            <a:endParaRPr lang="es-ES" dirty="0" smtClean="0"/>
          </a:p>
          <a:p>
            <a:r>
              <a:rPr lang="es-EC" dirty="0" smtClean="0"/>
              <a:t>Utilizar un firmware para controlar y manipular tanto hardware como software para la manipulación de los datos, tanto del computador como la tarjeta de adquisición de datos</a:t>
            </a:r>
            <a:endParaRPr lang="es-ES" dirty="0"/>
          </a:p>
        </p:txBody>
      </p:sp>
      <p:sp>
        <p:nvSpPr>
          <p:cNvPr id="3" name="2 Título"/>
          <p:cNvSpPr>
            <a:spLocks noGrp="1"/>
          </p:cNvSpPr>
          <p:nvPr>
            <p:ph type="title"/>
          </p:nvPr>
        </p:nvSpPr>
        <p:spPr/>
        <p:txBody>
          <a:bodyPr/>
          <a:lstStyle/>
          <a:p>
            <a:r>
              <a:rPr lang="es-ES" dirty="0" smtClean="0"/>
              <a:t>Recomendaciones</a:t>
            </a:r>
            <a:endParaRPr lang="es-E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lvl="0"/>
            <a:r>
              <a:rPr lang="es-EC" dirty="0" smtClean="0"/>
              <a:t>Se recomienda para la adquisición de los datos al PC, usar Ethernet, con este estándar de red se utilizaría para la transmisión y  recepción de los datos a gran escala, es una de las grandes ventajas para enviar y recibir información a la tarjeta de adquisición de datos.</a:t>
            </a:r>
            <a:endParaRPr lang="es-ES" dirty="0" smtClean="0"/>
          </a:p>
          <a:p>
            <a:endParaRPr lang="es-ES" dirty="0"/>
          </a:p>
        </p:txBody>
      </p:sp>
      <p:sp>
        <p:nvSpPr>
          <p:cNvPr id="3" name="2 Título"/>
          <p:cNvSpPr>
            <a:spLocks noGrp="1"/>
          </p:cNvSpPr>
          <p:nvPr>
            <p:ph type="title"/>
          </p:nvPr>
        </p:nvSpPr>
        <p:spPr/>
        <p:txBody>
          <a:bodyPr/>
          <a:lstStyle/>
          <a:p>
            <a:r>
              <a:rPr lang="es-ES" dirty="0" smtClean="0"/>
              <a:t>Recomendaciones</a:t>
            </a:r>
            <a:endParaRPr lang="es-E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a:bodyPr>
          <a:lstStyle/>
          <a:p>
            <a:pPr lvl="0"/>
            <a:r>
              <a:rPr lang="es-EC" dirty="0" smtClean="0"/>
              <a:t>Para censar niveles de liquido se recomienda utilizar un sensor de mayor jerarquía, estos sensores pueden ser: sensor de presión, sensor de boya, sensor de radar, ellos tienen características importantes como es la precisión de los datos de los niveles de altura, pero se requiere de una inversión considerable, el motivo por la cual nuestro proyecto va orientado a medianas y grandes industrias que deseen optimizar procesos como lo especificado aquí en nuestro proyecto.</a:t>
            </a:r>
            <a:endParaRPr lang="es-ES" dirty="0" smtClean="0"/>
          </a:p>
          <a:p>
            <a:endParaRPr lang="es-ES" dirty="0"/>
          </a:p>
        </p:txBody>
      </p:sp>
      <p:sp>
        <p:nvSpPr>
          <p:cNvPr id="3" name="2 Título"/>
          <p:cNvSpPr>
            <a:spLocks noGrp="1"/>
          </p:cNvSpPr>
          <p:nvPr>
            <p:ph type="title"/>
          </p:nvPr>
        </p:nvSpPr>
        <p:spPr/>
        <p:txBody>
          <a:bodyPr/>
          <a:lstStyle/>
          <a:p>
            <a:r>
              <a:rPr lang="es-ES" dirty="0" smtClean="0"/>
              <a:t>Recomendaciones</a:t>
            </a:r>
            <a:endParaRPr lang="es-E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8401080" cy="4525963"/>
          </a:xfrm>
        </p:spPr>
        <p:txBody>
          <a:bodyPr/>
          <a:lstStyle/>
          <a:p>
            <a:endParaRPr lang="es-ES" dirty="0"/>
          </a:p>
        </p:txBody>
      </p:sp>
      <p:sp>
        <p:nvSpPr>
          <p:cNvPr id="3" name="2 Título"/>
          <p:cNvSpPr>
            <a:spLocks noGrp="1"/>
          </p:cNvSpPr>
          <p:nvPr>
            <p:ph type="title"/>
          </p:nvPr>
        </p:nvSpPr>
        <p:spPr>
          <a:xfrm>
            <a:off x="914400" y="2714620"/>
            <a:ext cx="8229600" cy="1143000"/>
          </a:xfrm>
        </p:spPr>
        <p:txBody>
          <a:bodyPr>
            <a:normAutofit fontScale="90000"/>
          </a:bodyPr>
          <a:lstStyle/>
          <a:p>
            <a:r>
              <a:rPr lang="es-ES" dirty="0" smtClean="0"/>
              <a:t>Gracias por su atención, Que Dios los continúe Bendiciendo  </a:t>
            </a:r>
            <a:endParaRPr lang="es-E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lnSpcReduction="10000"/>
          </a:bodyPr>
          <a:lstStyle/>
          <a:p>
            <a:r>
              <a:rPr lang="es-ES" dirty="0" smtClean="0"/>
              <a:t>El análisis para la solución del proyecto se realizo en las siguientes partes:</a:t>
            </a:r>
          </a:p>
          <a:p>
            <a:endParaRPr lang="es-ES" dirty="0" smtClean="0"/>
          </a:p>
          <a:p>
            <a:r>
              <a:rPr lang="es-ES" b="1" dirty="0" smtClean="0"/>
              <a:t>Hardware:</a:t>
            </a:r>
          </a:p>
          <a:p>
            <a:pPr lvl="1"/>
            <a:r>
              <a:rPr lang="es-ES" dirty="0" smtClean="0"/>
              <a:t>Sensor (“Acústico”)</a:t>
            </a:r>
          </a:p>
          <a:p>
            <a:pPr lvl="1"/>
            <a:r>
              <a:rPr lang="es-ES" dirty="0" smtClean="0"/>
              <a:t>Tarjeta de adquisición de datos.</a:t>
            </a:r>
          </a:p>
          <a:p>
            <a:pPr lvl="1"/>
            <a:r>
              <a:rPr lang="es-ES" dirty="0" smtClean="0"/>
              <a:t>Medios de comunicación de datos.</a:t>
            </a:r>
          </a:p>
          <a:p>
            <a:r>
              <a:rPr lang="es-ES" b="1" dirty="0" smtClean="0"/>
              <a:t>Software</a:t>
            </a:r>
          </a:p>
          <a:p>
            <a:pPr lvl="1"/>
            <a:r>
              <a:rPr lang="es-ES" dirty="0" smtClean="0"/>
              <a:t>Obtención de los datos (-&gt; Lógica difusa)</a:t>
            </a:r>
          </a:p>
          <a:p>
            <a:pPr lvl="1"/>
            <a:r>
              <a:rPr lang="es-ES" dirty="0" smtClean="0"/>
              <a:t>Dibujar los datos.</a:t>
            </a:r>
          </a:p>
          <a:p>
            <a:pPr lvl="1"/>
            <a:r>
              <a:rPr lang="es-ES" dirty="0" smtClean="0"/>
              <a:t>Resultado final.</a:t>
            </a:r>
          </a:p>
          <a:p>
            <a:pPr lvl="1"/>
            <a:endParaRPr lang="es-ES" dirty="0" smtClean="0"/>
          </a:p>
          <a:p>
            <a:endParaRPr lang="es-ES" dirty="0" smtClean="0"/>
          </a:p>
          <a:p>
            <a:endParaRPr lang="es-ES" dirty="0"/>
          </a:p>
        </p:txBody>
      </p:sp>
      <p:sp>
        <p:nvSpPr>
          <p:cNvPr id="3" name="2 Título"/>
          <p:cNvSpPr>
            <a:spLocks noGrp="1"/>
          </p:cNvSpPr>
          <p:nvPr>
            <p:ph type="title"/>
          </p:nvPr>
        </p:nvSpPr>
        <p:spPr/>
        <p:txBody>
          <a:bodyPr/>
          <a:lstStyle/>
          <a:p>
            <a:pPr algn="ctr"/>
            <a:r>
              <a:rPr lang="es-ES" dirty="0" smtClean="0"/>
              <a:t>Análisis</a:t>
            </a:r>
            <a:endParaRPr lang="es-E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dirty="0" smtClean="0"/>
              <a:t>Para el diseño de la arquitectura de nuestro proyecto se basa en tres grandes partes</a:t>
            </a:r>
          </a:p>
          <a:p>
            <a:pPr>
              <a:buNone/>
            </a:pPr>
            <a:endParaRPr lang="es-ES" dirty="0" smtClean="0"/>
          </a:p>
          <a:p>
            <a:pPr lvl="1"/>
            <a:r>
              <a:rPr lang="es-MX" dirty="0" smtClean="0"/>
              <a:t>Parámetros de entrada globales </a:t>
            </a:r>
            <a:endParaRPr lang="es-ES" dirty="0" smtClean="0"/>
          </a:p>
          <a:p>
            <a:pPr lvl="1"/>
            <a:r>
              <a:rPr lang="es-MX" dirty="0" smtClean="0"/>
              <a:t>Diseño en hardware </a:t>
            </a:r>
            <a:endParaRPr lang="es-ES" dirty="0" smtClean="0"/>
          </a:p>
          <a:p>
            <a:pPr lvl="1"/>
            <a:r>
              <a:rPr lang="es-MX" dirty="0" smtClean="0"/>
              <a:t>Diseño de software   </a:t>
            </a:r>
            <a:endParaRPr lang="es-ES" dirty="0" smtClean="0"/>
          </a:p>
          <a:p>
            <a:pPr lvl="1"/>
            <a:endParaRPr lang="es-ES" dirty="0"/>
          </a:p>
        </p:txBody>
      </p:sp>
      <p:sp>
        <p:nvSpPr>
          <p:cNvPr id="3" name="2 Título"/>
          <p:cNvSpPr>
            <a:spLocks noGrp="1"/>
          </p:cNvSpPr>
          <p:nvPr>
            <p:ph type="title"/>
          </p:nvPr>
        </p:nvSpPr>
        <p:spPr/>
        <p:txBody>
          <a:bodyPr/>
          <a:lstStyle/>
          <a:p>
            <a:pPr algn="ctr"/>
            <a:r>
              <a:rPr lang="es-ES" u="sng" dirty="0" smtClean="0"/>
              <a:t>DISEÑO</a:t>
            </a:r>
            <a:endParaRPr lang="es-ES" dirty="0"/>
          </a:p>
        </p:txBody>
      </p:sp>
      <p:pic>
        <p:nvPicPr>
          <p:cNvPr id="4" name="3 Imagen" descr="3"/>
          <p:cNvPicPr/>
          <p:nvPr/>
        </p:nvPicPr>
        <p:blipFill>
          <a:blip r:embed="rId2" cstate="print"/>
          <a:srcRect t="25344" b="15769"/>
          <a:stretch>
            <a:fillRect/>
          </a:stretch>
        </p:blipFill>
        <p:spPr bwMode="auto">
          <a:xfrm>
            <a:off x="1142976" y="4000504"/>
            <a:ext cx="7000924" cy="17613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387</TotalTime>
  <Words>2518</Words>
  <PresentationFormat>Presentación en pantalla (4:3)</PresentationFormat>
  <Paragraphs>540</Paragraphs>
  <Slides>78</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78</vt:i4>
      </vt:variant>
    </vt:vector>
  </HeadingPairs>
  <TitlesOfParts>
    <vt:vector size="80" baseType="lpstr">
      <vt:lpstr>Concurrencia</vt:lpstr>
      <vt:lpstr>Ecuación</vt:lpstr>
      <vt:lpstr>PROYECTO DE GRADUACIÓN</vt:lpstr>
      <vt:lpstr>RESEÑA HISTORICA</vt:lpstr>
      <vt:lpstr>INTRODUCCIÓN </vt:lpstr>
      <vt:lpstr>INTRODUCCIÓN</vt:lpstr>
      <vt:lpstr>Objetivo general del proyecto</vt:lpstr>
      <vt:lpstr> Objetivos específicos  </vt:lpstr>
      <vt:lpstr>Estructura general del proyecto</vt:lpstr>
      <vt:lpstr>Análisis</vt:lpstr>
      <vt:lpstr>DISEÑO</vt:lpstr>
      <vt:lpstr>Parámetros de entrada globales  </vt:lpstr>
      <vt:lpstr>Diseño de hardware</vt:lpstr>
      <vt:lpstr>Diseño de software</vt:lpstr>
      <vt:lpstr>Especificaciones de diseño  del sensor en la tarjeta AD</vt:lpstr>
      <vt:lpstr>Especificaciones de diseño  del sensor en la tarjeta AD</vt:lpstr>
      <vt:lpstr>Especificaciones de diseño usando MICRO 16F873A </vt:lpstr>
      <vt:lpstr>Convertidor analógico digital </vt:lpstr>
      <vt:lpstr>Salida al LCD Hitachi</vt:lpstr>
      <vt:lpstr>Comunicación serial mediante USART y norma RS232</vt:lpstr>
      <vt:lpstr>Diagrama de estados, firmware y algoritmo  para el programa principal </vt:lpstr>
      <vt:lpstr>Comunicación serial mediante USART y norma RS232</vt:lpstr>
      <vt:lpstr>Interfaz serial con MAX-232</vt:lpstr>
      <vt:lpstr>Modelamiento  3D del tanque </vt:lpstr>
      <vt:lpstr>Modelamiento  3D del tanque </vt:lpstr>
      <vt:lpstr>Representación de datos  </vt:lpstr>
      <vt:lpstr>Detalle: Maestro - esclavo</vt:lpstr>
      <vt:lpstr>Tecnología de lógica difusa</vt:lpstr>
      <vt:lpstr>Tecnología de lógica difusa</vt:lpstr>
      <vt:lpstr>Funciones de membrecía y Diseño de las funciones de                                                 membrecía </vt:lpstr>
      <vt:lpstr>Funciones de membrecía y Diseño de las funciones de                                                 membrecía</vt:lpstr>
      <vt:lpstr>Control por función de membresía </vt:lpstr>
      <vt:lpstr>Esquema de Control </vt:lpstr>
      <vt:lpstr>Control por función de membresía </vt:lpstr>
      <vt:lpstr>Solución para procesos de llenado automático.</vt:lpstr>
      <vt:lpstr>Esquema de Modo Automático</vt:lpstr>
      <vt:lpstr>Esquema de Modo Emergente</vt:lpstr>
      <vt:lpstr>Implementacion</vt:lpstr>
      <vt:lpstr>Diseño en Proteus</vt:lpstr>
      <vt:lpstr>Placa Impresa de TAD</vt:lpstr>
      <vt:lpstr>Tarjeta de Adquisición de Datos</vt:lpstr>
      <vt:lpstr>Tarjeta de Adquisición de Datos + Sensor </vt:lpstr>
      <vt:lpstr>Montaje de Tanque Sensor </vt:lpstr>
      <vt:lpstr>Montaje de Tanque Sensor </vt:lpstr>
      <vt:lpstr>Montaje de Tanque Sensor </vt:lpstr>
      <vt:lpstr>Programa Principal</vt:lpstr>
      <vt:lpstr>Configuración de Puertos </vt:lpstr>
      <vt:lpstr>Ingreso de datos del tanque </vt:lpstr>
      <vt:lpstr>Pantalla principal </vt:lpstr>
      <vt:lpstr>Visión 3D</vt:lpstr>
      <vt:lpstr>Visión 3D</vt:lpstr>
      <vt:lpstr>Visión 3D</vt:lpstr>
      <vt:lpstr>Esquema eléctrico –electrónico bomba de agua </vt:lpstr>
      <vt:lpstr>Seguridad electrónica</vt:lpstr>
      <vt:lpstr>Pruebas – Análisis de Resultados</vt:lpstr>
      <vt:lpstr>Plan de Pruebas </vt:lpstr>
      <vt:lpstr>Pruebas realizadas</vt:lpstr>
      <vt:lpstr>Análisis de las Pruebas </vt:lpstr>
      <vt:lpstr>Pruebas con Lógica Difusa  </vt:lpstr>
      <vt:lpstr>Pruebas con Lógica Difusa  </vt:lpstr>
      <vt:lpstr>Pruebas sin  Lógica  Difusa  </vt:lpstr>
      <vt:lpstr>Pruebas sin  Lógica  Difusa  </vt:lpstr>
      <vt:lpstr>Diapositiva 61</vt:lpstr>
      <vt:lpstr>Resultados de las Pruebas de la Base de Datos usando Lógica Difusa</vt:lpstr>
      <vt:lpstr>Resultados de las pruebas con Lógica Difusa mostrando el porcentaje de error</vt:lpstr>
      <vt:lpstr>Resultados de las pruebas sin Lógica Difusa mostrando el porcentaje de error</vt:lpstr>
      <vt:lpstr>Histograma de mediciones usando lógica difusa</vt:lpstr>
      <vt:lpstr>Histograma de mediciones  sin usar lógica difusa</vt:lpstr>
      <vt:lpstr>Distribución Normal (Con lógica difusa, sin lógica difusa).</vt:lpstr>
      <vt:lpstr>CONCLUSIONES  Y RECOMENDACIONES </vt:lpstr>
      <vt:lpstr>Conclusiones </vt:lpstr>
      <vt:lpstr>Conclusiones</vt:lpstr>
      <vt:lpstr>Conclusiones</vt:lpstr>
      <vt:lpstr>Conclusiones</vt:lpstr>
      <vt:lpstr>Recomendaciones</vt:lpstr>
      <vt:lpstr>Recomendaciones</vt:lpstr>
      <vt:lpstr>Recomendaciones</vt:lpstr>
      <vt:lpstr>Recomendaciones</vt:lpstr>
      <vt:lpstr>Recomendaciones</vt:lpstr>
      <vt:lpstr>Gracias por su atención, Que Dios los continúe Bendiciendo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GRADUACION</dc:title>
  <cp:lastModifiedBy>Jorge Lopez</cp:lastModifiedBy>
  <cp:revision>64</cp:revision>
  <dcterms:modified xsi:type="dcterms:W3CDTF">2010-11-24T06:12:52Z</dcterms:modified>
</cp:coreProperties>
</file>