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61" r:id="rId7"/>
    <p:sldId id="263" r:id="rId8"/>
    <p:sldId id="308" r:id="rId9"/>
    <p:sldId id="307" r:id="rId10"/>
    <p:sldId id="266" r:id="rId11"/>
    <p:sldId id="267" r:id="rId12"/>
    <p:sldId id="309" r:id="rId13"/>
    <p:sldId id="268" r:id="rId14"/>
    <p:sldId id="270" r:id="rId15"/>
    <p:sldId id="271" r:id="rId16"/>
    <p:sldId id="272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22C16"/>
    <a:srgbClr val="0C788E"/>
    <a:srgbClr val="006666"/>
    <a:srgbClr val="0099CC"/>
    <a:srgbClr val="1C1C1C"/>
    <a:srgbClr val="8000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2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9AC1-658D-4493-BC7C-B8F5D74AAB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B7B8-52C5-403C-B45B-1054C66103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BFF4F-64D0-4619-93BD-60520994E7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B587-0353-47FD-8E93-87802AD32C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1B11-B770-4D78-BC8F-7550ADD0B7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84D6-62F0-4213-9CB7-AF5F01187B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4C35-55F2-4389-82E4-264C267F58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A7465-1AFD-496C-A770-8CC88BA7B2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1A9C1-2E2E-4A3D-B39B-8003E97FE3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1B5C8-B127-4DB4-9D25-737B9DC7CF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D7ED-D8FE-45D1-B316-E00037C7B4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537089-C5B4-419A-B62B-61AA8DDAE7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107950" y="4724400"/>
            <a:ext cx="55435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Identificación  y  diseño 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del  controlador</a:t>
            </a:r>
          </a:p>
        </p:txBody>
      </p:sp>
      <p:sp>
        <p:nvSpPr>
          <p:cNvPr id="6" name="5 CuadroTexto"/>
          <p:cNvSpPr txBox="1"/>
          <p:nvPr/>
        </p:nvSpPr>
        <p:spPr>
          <a:xfrm rot="878595">
            <a:off x="5249863" y="1835150"/>
            <a:ext cx="25161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PREVIO A LA </a:t>
            </a:r>
            <a:r>
              <a:rPr lang="en-US" sz="1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OBTENCIÓN </a:t>
            </a: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n-US" sz="1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  <a:endParaRPr lang="en-US" sz="1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DE:</a:t>
            </a:r>
          </a:p>
        </p:txBody>
      </p:sp>
      <p:sp>
        <p:nvSpPr>
          <p:cNvPr id="7" name="6 CuadroTexto"/>
          <p:cNvSpPr txBox="1"/>
          <p:nvPr/>
        </p:nvSpPr>
        <p:spPr>
          <a:xfrm rot="878595">
            <a:off x="4387850" y="2154238"/>
            <a:ext cx="2516188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INGENIERO EN </a:t>
            </a:r>
            <a:r>
              <a:rPr lang="en-US" sz="105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 </a:t>
            </a:r>
            <a:endParaRPr lang="en-US" sz="105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05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TELECOMUNICACIONES</a:t>
            </a:r>
          </a:p>
        </p:txBody>
      </p:sp>
      <p:pic>
        <p:nvPicPr>
          <p:cNvPr id="2232" name="Picture 184"/>
          <p:cNvPicPr>
            <a:picLocks noChangeAspect="1" noChangeArrowheads="1"/>
          </p:cNvPicPr>
          <p:nvPr/>
        </p:nvPicPr>
        <p:blipFill>
          <a:blip r:embed="rId3" cstate="print"/>
          <a:srcRect t="4821" r="1263" b="4821"/>
          <a:stretch>
            <a:fillRect/>
          </a:stretch>
        </p:blipFill>
        <p:spPr bwMode="auto">
          <a:xfrm rot="791652">
            <a:off x="6204661" y="1400289"/>
            <a:ext cx="1857414" cy="63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5" name="Picture 187" descr="E:\Pictures\Tesis\Espol1-300x2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-171400"/>
            <a:ext cx="1878470" cy="187220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0" name="Rectangle 173"/>
          <p:cNvSpPr>
            <a:spLocks noChangeArrowheads="1"/>
          </p:cNvSpPr>
          <p:nvPr/>
        </p:nvSpPr>
        <p:spPr bwMode="auto">
          <a:xfrm>
            <a:off x="-900113" y="5661025"/>
            <a:ext cx="9683751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para  un  sistema  de  control 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</a:rPr>
              <a:t>de  actitud  de  un satélite</a:t>
            </a:r>
          </a:p>
        </p:txBody>
      </p:sp>
      <p:sp>
        <p:nvSpPr>
          <p:cNvPr id="21" name="Rectangle 173"/>
          <p:cNvSpPr>
            <a:spLocks noChangeArrowheads="1"/>
          </p:cNvSpPr>
          <p:nvPr/>
        </p:nvSpPr>
        <p:spPr bwMode="auto">
          <a:xfrm>
            <a:off x="259904" y="548680"/>
            <a:ext cx="4960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200000"/>
              </a:lnSpc>
              <a:spcBef>
                <a:spcPct val="20000"/>
              </a:spcBef>
              <a:defRPr/>
            </a:pPr>
            <a:r>
              <a:rPr lang="es-E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Perpetua Titling MT" pitchFamily="18" charset="0"/>
              </a:rPr>
              <a:t>María José Caicedo soto</a:t>
            </a:r>
          </a:p>
          <a:p>
            <a:pPr algn="just">
              <a:lnSpc>
                <a:spcPct val="200000"/>
              </a:lnSpc>
              <a:spcBef>
                <a:spcPct val="20000"/>
              </a:spcBef>
              <a:defRPr/>
            </a:pPr>
            <a:r>
              <a:rPr lang="es-E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Perpetua Titling MT" pitchFamily="18" charset="0"/>
              </a:rPr>
              <a:t>Danilo Fabián Cárdenas Macías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413792"/>
            <a:ext cx="8229600" cy="1143000"/>
          </a:xfrm>
        </p:spPr>
        <p:txBody>
          <a:bodyPr/>
          <a:lstStyle/>
          <a:p>
            <a:pPr lvl="2"/>
            <a:r>
              <a:rPr lang="es-E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AMORTIGUADOR DE RUEDA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/>
            </a:r>
            <a:b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</a:br>
            <a:endParaRPr lang="es-E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5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23762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2383913" cy="230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Rectángulo"/>
          <p:cNvSpPr/>
          <p:nvPr/>
        </p:nvSpPr>
        <p:spPr>
          <a:xfrm>
            <a:off x="755576" y="465313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Perpetua" pitchFamily="18" charset="0"/>
              </a:rPr>
              <a:t>Es una rueda inmersa en un contenedor lleno de un líquido viscoso, puede ser efectivo en la amortiguación angular del movimiento del satélite. Si alineamos el eje de rotación de la </a:t>
            </a:r>
            <a:r>
              <a:rPr lang="es-ES" sz="2000" dirty="0" smtClean="0">
                <a:latin typeface="Perpetua" pitchFamily="18" charset="0"/>
              </a:rPr>
              <a:t>rueda </a:t>
            </a:r>
            <a:r>
              <a:rPr lang="es-ES" sz="2000" dirty="0">
                <a:latin typeface="Perpetua" pitchFamily="18" charset="0"/>
              </a:rPr>
              <a:t>con uno de los ejes de oscilación antes vistos estos pueden ser amortiguados.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ECUACIONES DE DINÁMICA DEL AMORTIGUADOR PARA ALINEACIÓN DEL EJE DE LA RUEDA CON EL EJE DE INCLINACIÓN YB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16832"/>
            <a:ext cx="4130379" cy="432048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916832"/>
            <a:ext cx="3384376" cy="432048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7543" y="2607177"/>
            <a:ext cx="6552728" cy="749815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85800" y="895350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 bmk="OLE_LINK6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091231"/>
            <a:ext cx="4464496" cy="1065961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85800" y="1266825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528" y="353294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DESPEJANDO POR REGLA DE KRAMER EL ÁNGULO DE INCLINACIÓN Θ(S)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301209"/>
            <a:ext cx="3600400" cy="792087"/>
          </a:xfrm>
          <a:prstGeom prst="rect">
            <a:avLst/>
          </a:prstGeom>
          <a:noFill/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85800" y="962025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40348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</a:t>
            </a: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MICA DEL SATÉLITE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32040" y="1412776"/>
            <a:ext cx="376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DINÁMICA DEL AMORTIGUADOR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98565" y="140439"/>
            <a:ext cx="7635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DATOS A REEMPLAZAR EN LA ECUACION</a:t>
            </a:r>
          </a:p>
          <a:p>
            <a:pPr algn="ctr"/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DEL SISTEMA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38042" y="1772816"/>
            <a:ext cx="2875082" cy="1590278"/>
            <a:chOff x="318434" y="1340768"/>
            <a:chExt cx="2875082" cy="1590278"/>
          </a:xfrm>
        </p:grpSpPr>
        <p:grpSp>
          <p:nvGrpSpPr>
            <p:cNvPr id="5" name="4 Grupo"/>
            <p:cNvGrpSpPr/>
            <p:nvPr/>
          </p:nvGrpSpPr>
          <p:grpSpPr>
            <a:xfrm>
              <a:off x="611560" y="1844824"/>
              <a:ext cx="1865662" cy="1086222"/>
              <a:chOff x="179512" y="1478682"/>
              <a:chExt cx="1865662" cy="1086222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1478682"/>
                <a:ext cx="1849296" cy="360040"/>
              </a:xfrm>
              <a:prstGeom prst="rect">
                <a:avLst/>
              </a:prstGeom>
              <a:noFill/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1844824"/>
                <a:ext cx="1865662" cy="392771"/>
              </a:xfrm>
              <a:prstGeom prst="rect">
                <a:avLst/>
              </a:prstGeom>
              <a:noFill/>
            </p:spPr>
          </p:pic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512" y="2204864"/>
                <a:ext cx="1702007" cy="360040"/>
              </a:xfrm>
              <a:prstGeom prst="rect">
                <a:avLst/>
              </a:prstGeom>
              <a:noFill/>
            </p:spPr>
          </p:pic>
        </p:grpSp>
        <p:sp>
          <p:nvSpPr>
            <p:cNvPr id="9" name="8 Rectángulo"/>
            <p:cNvSpPr/>
            <p:nvPr/>
          </p:nvSpPr>
          <p:spPr>
            <a:xfrm>
              <a:off x="318434" y="1340768"/>
              <a:ext cx="28750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erpetua" pitchFamily="18" charset="0"/>
                </a:rPr>
                <a:t>MOMENTOS DE INERCIA 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endParaRPr>
            </a:p>
          </p:txBody>
        </p:sp>
      </p:grp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2708" y="2780928"/>
            <a:ext cx="2425044" cy="432048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051448" y="1772816"/>
            <a:ext cx="2924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PARA UNA ÓRBITA CIRCULAR CON ALTITUD DE 800KM, TENEMOS: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003776" y="1700808"/>
            <a:ext cx="292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LAS PERTURBACIONES QUE SE ESPERAN PARA NUESTRO SISTEMA SON ALREDEDOR DE: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1848" y="2924944"/>
            <a:ext cx="1710190" cy="36004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107504" y="3945830"/>
            <a:ext cx="3736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COEFICIENTE DE AMORTIGUACIÓN DEL FLUIDO EN EL CUAL ESTÁ INMERSA LA RUEDA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9635" y="5056210"/>
            <a:ext cx="1631770" cy="505619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4887652" y="393305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MOMENTO DE INERCIA DE LA RUEDA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18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1688" y="4986894"/>
            <a:ext cx="2088232" cy="429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0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1368152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 smtClean="0">
                <a:solidFill>
                  <a:schemeClr val="tx1"/>
                </a:solidFill>
                <a:latin typeface="Perpetua" pitchFamily="18" charset="0"/>
              </a:rPr>
              <a:t>Nuestro sistema se basa en un satélite en órbita, tendrá perturbaciones representada con torques, momentos de inercia con respecto a cada uno de los ejes y estará a una cierta altura del la superficie terrestre orbitando a una respectiva velocidad angular.</a:t>
            </a:r>
          </a:p>
          <a:p>
            <a:pPr marL="0" indent="0" algn="just">
              <a:buNone/>
            </a:pPr>
            <a:endParaRPr lang="es-ES" sz="2400" dirty="0">
              <a:latin typeface="Perpetua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85800" y="666750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	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85800" y="1104900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85800" y="752475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85800" y="685800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685800" y="666750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85800" y="666750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3581" name="Picture 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90" y="3068960"/>
            <a:ext cx="8267419" cy="792088"/>
          </a:xfrm>
          <a:prstGeom prst="rect">
            <a:avLst/>
          </a:prstGeom>
          <a:noFill/>
          <a:effectLst/>
        </p:spPr>
      </p:pic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85800" y="914400"/>
            <a:ext cx="9144000" cy="0"/>
          </a:xfrm>
          <a:prstGeom prst="rect">
            <a:avLst/>
          </a:prstGeom>
          <a:solidFill>
            <a:srgbClr val="EBEF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 bwMode="auto">
          <a:xfrm>
            <a:off x="1772072" y="44624"/>
            <a:ext cx="5824264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ECUACIÓN CON VALORES REEMPLAZADOS</a:t>
            </a:r>
          </a:p>
          <a:p>
            <a:pPr marL="0" indent="0" algn="ctr">
              <a:buFontTx/>
              <a:buNone/>
            </a:pP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Rectángulo"/>
              <p:cNvSpPr/>
              <p:nvPr/>
            </p:nvSpPr>
            <p:spPr>
              <a:xfrm>
                <a:off x="1862336" y="5238317"/>
                <a:ext cx="5085928" cy="782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/>
                        <m:t>𝜃</m:t>
                      </m:r>
                      <m:d>
                        <m:dPr>
                          <m:ctrlPr>
                            <a:rPr lang="es-ES" i="1"/>
                          </m:ctrlPr>
                        </m:dPr>
                        <m:e>
                          <m:r>
                            <a:rPr lang="es-ES" i="1"/>
                            <m:t>𝑆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  <m:r>
                        <a:rPr lang="es-ES" i="1"/>
                        <m:t>=</m:t>
                      </m:r>
                      <m:f>
                        <m:fPr>
                          <m:ctrlPr>
                            <a:rPr lang="es-ES" i="1"/>
                          </m:ctrlPr>
                        </m:fPr>
                        <m:num>
                          <m:r>
                            <a:rPr lang="es-ES" i="1"/>
                            <m:t>1.219×</m:t>
                          </m:r>
                          <m:sSup>
                            <m:sSupPr>
                              <m:ctrlPr>
                                <a:rPr lang="es-ES" i="1"/>
                              </m:ctrlPr>
                            </m:sSupPr>
                            <m:e>
                              <m:r>
                                <a:rPr lang="es-ES" i="1"/>
                                <m:t>10</m:t>
                              </m:r>
                            </m:e>
                            <m:sup>
                              <m:r>
                                <a:rPr lang="es-ES" i="1"/>
                                <m:t>−7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s-ES" i="1"/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i="1"/>
                                  </m:ctrlPr>
                                </m:sSupPr>
                                <m:e>
                                  <m:r>
                                    <a:rPr lang="es-ES" i="1"/>
                                    <m:t>𝑆</m:t>
                                  </m:r>
                                </m:e>
                                <m:sup>
                                  <m:r>
                                    <a:rPr lang="es-ES" i="1"/>
                                    <m:t>2</m:t>
                                  </m:r>
                                </m:sup>
                              </m:sSup>
                              <m:r>
                                <a:rPr lang="es-ES" i="1"/>
                                <m:t>+</m:t>
                              </m:r>
                              <m:sSup>
                                <m:sSupPr>
                                  <m:ctrlPr>
                                    <a:rPr lang="es-ES" i="1"/>
                                  </m:ctrlPr>
                                </m:sSupPr>
                                <m:e>
                                  <m:r>
                                    <a:rPr lang="es-ES" i="1"/>
                                    <m:t>1.038×10</m:t>
                                  </m:r>
                                </m:e>
                                <m:sup>
                                  <m:r>
                                    <a:rPr lang="es-ES" i="1"/>
                                    <m:t>−5</m:t>
                                  </m:r>
                                </m:sup>
                              </m:sSup>
                              <m:r>
                                <a:rPr lang="es-ES" i="1"/>
                                <m:t>𝑆</m:t>
                              </m:r>
                              <m:r>
                                <a:rPr lang="es-ES" i="1"/>
                                <m:t>+</m:t>
                              </m:r>
                              <m:sSup>
                                <m:sSupPr>
                                  <m:ctrlPr>
                                    <a:rPr lang="es-ES" i="1"/>
                                  </m:ctrlPr>
                                </m:sSupPr>
                                <m:e>
                                  <m:r>
                                    <a:rPr lang="es-ES" i="1"/>
                                    <m:t>2.984×10</m:t>
                                  </m:r>
                                </m:e>
                                <m:sup>
                                  <m:r>
                                    <a:rPr lang="es-ES" i="1"/>
                                    <m:t>−6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36" y="5238317"/>
                <a:ext cx="5085928" cy="7829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2 Marcador de contenido"/>
          <p:cNvSpPr txBox="1">
            <a:spLocks/>
          </p:cNvSpPr>
          <p:nvPr/>
        </p:nvSpPr>
        <p:spPr bwMode="auto">
          <a:xfrm>
            <a:off x="438291" y="4113076"/>
            <a:ext cx="8267418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FUNCI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Ó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N DE TRANSFERENCIA DE PLANTA SIMULADDA</a:t>
            </a:r>
          </a:p>
          <a:p>
            <a:pPr marL="0" indent="0" algn="ctr">
              <a:buFontTx/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/>
          <a:lstStyle/>
          <a:p>
            <a:r>
              <a:rPr lang="es-E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RESPUESTA AL ESCALÓN</a:t>
            </a:r>
            <a:endParaRPr lang="es-E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496" y="630932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Tiempo de estabilización: 753000[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seg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]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97" t="13230" r="7273" b="13061"/>
          <a:stretch>
            <a:fillRect/>
          </a:stretch>
        </p:blipFill>
        <p:spPr bwMode="auto">
          <a:xfrm>
            <a:off x="-1" y="1196752"/>
            <a:ext cx="916532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148064" y="6309320"/>
            <a:ext cx="400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Tao promedio: 191500[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seg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]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es-E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PERÍODO DE MUESTREO</a:t>
            </a:r>
            <a:endParaRPr lang="es-E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764285"/>
            <a:ext cx="8928992" cy="752947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b="1" dirty="0">
                <a:latin typeface="Perpetua" pitchFamily="18" charset="0"/>
              </a:rPr>
              <a:t>V</a:t>
            </a:r>
            <a:r>
              <a:rPr lang="es-ES" sz="2800" b="1" dirty="0" smtClean="0">
                <a:latin typeface="Perpetua" pitchFamily="18" charset="0"/>
              </a:rPr>
              <a:t>olviendo nuestro proceso más preciso y sencillo de aplicar</a:t>
            </a:r>
            <a:r>
              <a:rPr lang="en-US" sz="2800" b="1" dirty="0" smtClean="0">
                <a:latin typeface="Perpetua" pitchFamily="18" charset="0"/>
              </a:rPr>
              <a:t>:</a:t>
            </a:r>
            <a:endParaRPr lang="es-ES" sz="2800" b="1" dirty="0">
              <a:latin typeface="Perpetua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740" y="1412776"/>
            <a:ext cx="866572" cy="61257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8696" y="2119374"/>
            <a:ext cx="1225152" cy="37352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5632" y="2545231"/>
            <a:ext cx="826328" cy="5237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5979" y="4350026"/>
            <a:ext cx="1142405" cy="3751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504955"/>
            <a:ext cx="920744" cy="71613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3730" y="3085449"/>
            <a:ext cx="1337470" cy="3130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0434" y="5661248"/>
            <a:ext cx="1865662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4 Flecha circular"/>
          <p:cNvSpPr/>
          <p:nvPr/>
        </p:nvSpPr>
        <p:spPr>
          <a:xfrm rot="1000107">
            <a:off x="1914481" y="1691100"/>
            <a:ext cx="532985" cy="672972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Flecha circular"/>
          <p:cNvSpPr/>
          <p:nvPr/>
        </p:nvSpPr>
        <p:spPr>
          <a:xfrm rot="1000107">
            <a:off x="3161609" y="2117664"/>
            <a:ext cx="532985" cy="672972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Flecha circular"/>
          <p:cNvSpPr/>
          <p:nvPr/>
        </p:nvSpPr>
        <p:spPr>
          <a:xfrm rot="1000107">
            <a:off x="4225270" y="2621720"/>
            <a:ext cx="532985" cy="672972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Flecha circular"/>
          <p:cNvSpPr/>
          <p:nvPr/>
        </p:nvSpPr>
        <p:spPr>
          <a:xfrm rot="1000107">
            <a:off x="5722140" y="3163678"/>
            <a:ext cx="464349" cy="556249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Flecha circular"/>
          <p:cNvSpPr/>
          <p:nvPr/>
        </p:nvSpPr>
        <p:spPr>
          <a:xfrm rot="1000107">
            <a:off x="6762009" y="3917864"/>
            <a:ext cx="532985" cy="672972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SEÑAL DE ENTRADA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268760"/>
            <a:ext cx="4932040" cy="4608512"/>
          </a:xfrm>
        </p:spPr>
        <p:txBody>
          <a:bodyPr/>
          <a:lstStyle/>
          <a:p>
            <a:pPr lvl="0" algn="just"/>
            <a:r>
              <a:rPr lang="es-ES" sz="2400" b="1" dirty="0" smtClean="0">
                <a:latin typeface="Perpetua" pitchFamily="18" charset="0"/>
              </a:rPr>
              <a:t>Tao Máximo:</a:t>
            </a:r>
            <a:r>
              <a:rPr lang="es-ES" sz="2400" dirty="0" smtClean="0">
                <a:latin typeface="Perpetua" pitchFamily="18" charset="0"/>
              </a:rPr>
              <a:t> 198000[</a:t>
            </a:r>
            <a:r>
              <a:rPr lang="es-ES" sz="2400" dirty="0" err="1" smtClean="0">
                <a:latin typeface="Perpetua" pitchFamily="18" charset="0"/>
              </a:rPr>
              <a:t>seg</a:t>
            </a:r>
            <a:r>
              <a:rPr lang="es-ES" sz="2400" dirty="0" smtClean="0">
                <a:latin typeface="Perpetua" pitchFamily="18" charset="0"/>
              </a:rPr>
              <a:t>] </a:t>
            </a:r>
            <a:r>
              <a:rPr lang="es-ES" sz="1400" dirty="0" smtClean="0">
                <a:latin typeface="Perpetua" pitchFamily="18" charset="0"/>
                <a:sym typeface="Wingdings" pitchFamily="2" charset="2"/>
              </a:rPr>
              <a:t> </a:t>
            </a:r>
            <a:r>
              <a:rPr lang="es-ES" sz="2400" dirty="0" smtClean="0">
                <a:latin typeface="Perpetua" pitchFamily="18" charset="0"/>
              </a:rPr>
              <a:t>Un bajo estimado de la constante de tiempo dominante</a:t>
            </a:r>
          </a:p>
          <a:p>
            <a:pPr lvl="0" algn="just"/>
            <a:r>
              <a:rPr lang="es-ES" sz="2400" b="1" dirty="0" smtClean="0">
                <a:latin typeface="Perpetua" pitchFamily="18" charset="0"/>
              </a:rPr>
              <a:t>Tao Mínimo:</a:t>
            </a:r>
            <a:r>
              <a:rPr lang="es-ES" sz="2400" dirty="0" smtClean="0">
                <a:latin typeface="Perpetua" pitchFamily="18" charset="0"/>
              </a:rPr>
              <a:t> 185000[</a:t>
            </a:r>
            <a:r>
              <a:rPr lang="es-ES" sz="2400" dirty="0" err="1" smtClean="0">
                <a:latin typeface="Perpetua" pitchFamily="18" charset="0"/>
              </a:rPr>
              <a:t>seg</a:t>
            </a:r>
            <a:r>
              <a:rPr lang="es-ES" sz="2400" dirty="0" smtClean="0">
                <a:latin typeface="Perpetua" pitchFamily="18" charset="0"/>
              </a:rPr>
              <a:t>] </a:t>
            </a:r>
            <a:r>
              <a:rPr lang="es-ES" sz="1400" dirty="0" smtClean="0">
                <a:latin typeface="Perpetua" pitchFamily="18" charset="0"/>
                <a:sym typeface="Wingdings" pitchFamily="2" charset="2"/>
              </a:rPr>
              <a:t></a:t>
            </a:r>
            <a:r>
              <a:rPr lang="es-ES" sz="2400" dirty="0" smtClean="0">
                <a:latin typeface="Perpetua" pitchFamily="18" charset="0"/>
              </a:rPr>
              <a:t> </a:t>
            </a:r>
            <a:r>
              <a:rPr lang="es-ES" sz="2400" dirty="0">
                <a:latin typeface="Perpetua" pitchFamily="18" charset="0"/>
              </a:rPr>
              <a:t>U</a:t>
            </a:r>
            <a:r>
              <a:rPr lang="es-ES" sz="2400" dirty="0" smtClean="0">
                <a:latin typeface="Perpetua" pitchFamily="18" charset="0"/>
              </a:rPr>
              <a:t>n alto estimado de la constante de tiempo dominante</a:t>
            </a:r>
          </a:p>
          <a:p>
            <a:pPr lvl="0"/>
            <a:r>
              <a:rPr lang="es-ES" sz="2400" b="1" dirty="0" smtClean="0">
                <a:latin typeface="Perpetua" pitchFamily="18" charset="0"/>
              </a:rPr>
              <a:t>β: 2</a:t>
            </a:r>
            <a:r>
              <a:rPr lang="es-ES" sz="2400" dirty="0">
                <a:latin typeface="Perpetua" pitchFamily="18" charset="0"/>
              </a:rPr>
              <a:t> </a:t>
            </a:r>
            <a:r>
              <a:rPr lang="es-ES" sz="1400" dirty="0" smtClean="0">
                <a:latin typeface="Perpetua" pitchFamily="18" charset="0"/>
                <a:sym typeface="Wingdings" pitchFamily="2" charset="2"/>
              </a:rPr>
              <a:t> </a:t>
            </a:r>
            <a:r>
              <a:rPr lang="es-ES" sz="2400" dirty="0">
                <a:latin typeface="Perpetua" pitchFamily="18" charset="0"/>
                <a:sym typeface="Wingdings" pitchFamily="2" charset="2"/>
              </a:rPr>
              <a:t>E</a:t>
            </a:r>
            <a:r>
              <a:rPr lang="es-ES" sz="2400" dirty="0" smtClean="0">
                <a:latin typeface="Perpetua" pitchFamily="18" charset="0"/>
              </a:rPr>
              <a:t>s un factor que representa el tiempo de establecimiento de un proceso</a:t>
            </a:r>
          </a:p>
          <a:p>
            <a:pPr algn="just"/>
            <a:r>
              <a:rPr lang="es-ES" sz="2400" b="1" dirty="0" smtClean="0">
                <a:latin typeface="Perpetua" pitchFamily="18" charset="0"/>
              </a:rPr>
              <a:t>α: 1</a:t>
            </a:r>
            <a:r>
              <a:rPr lang="es-ES" sz="2400" dirty="0" smtClean="0">
                <a:latin typeface="Perpetua" pitchFamily="18" charset="0"/>
              </a:rPr>
              <a:t> </a:t>
            </a:r>
            <a:r>
              <a:rPr lang="es-ES" sz="1400" dirty="0">
                <a:latin typeface="Perpetua" pitchFamily="18" charset="0"/>
                <a:sym typeface="Wingdings" pitchFamily="2" charset="2"/>
              </a:rPr>
              <a:t></a:t>
            </a:r>
            <a:r>
              <a:rPr lang="es-ES" sz="2400" dirty="0">
                <a:latin typeface="Perpetua" pitchFamily="18" charset="0"/>
                <a:sym typeface="Wingdings" pitchFamily="2" charset="2"/>
              </a:rPr>
              <a:t> E</a:t>
            </a:r>
            <a:r>
              <a:rPr lang="es-ES" sz="2400" dirty="0" smtClean="0">
                <a:latin typeface="Perpetua" pitchFamily="18" charset="0"/>
              </a:rPr>
              <a:t>s un factor que representa la velocidad de lazo cerrado como múltiplo del tiempo de respuesta en lazo abierto</a:t>
            </a:r>
            <a:endParaRPr lang="es-ES" sz="2400" dirty="0">
              <a:latin typeface="Perpetua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5226" r="5575"/>
          <a:stretch>
            <a:fillRect/>
          </a:stretch>
        </p:blipFill>
        <p:spPr bwMode="auto">
          <a:xfrm>
            <a:off x="179512" y="1628800"/>
            <a:ext cx="40721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74950"/>
              </p:ext>
            </p:extLst>
          </p:nvPr>
        </p:nvGraphicFramePr>
        <p:xfrm>
          <a:off x="251520" y="1628800"/>
          <a:ext cx="8712968" cy="4277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08712"/>
                <a:gridCol w="2304256"/>
              </a:tblGrid>
              <a:tr h="18707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 smtClean="0"/>
                        <a:t>α: 1 </a:t>
                      </a:r>
                      <a:r>
                        <a:rPr lang="es-ES" sz="1600" dirty="0" smtClean="0">
                          <a:sym typeface="Wingdings" pitchFamily="2" charset="2"/>
                        </a:rPr>
                        <a:t></a:t>
                      </a:r>
                      <a:r>
                        <a:rPr lang="es-ES" sz="2400" dirty="0" smtClean="0">
                          <a:sym typeface="Wingdings" pitchFamily="2" charset="2"/>
                        </a:rPr>
                        <a:t> L</a:t>
                      </a:r>
                      <a:r>
                        <a:rPr lang="es-ES" sz="2400" dirty="0" smtClean="0"/>
                        <a:t>a </a:t>
                      </a:r>
                      <a:r>
                        <a:rPr lang="es-ES" sz="2400" dirty="0"/>
                        <a:t>dinámica de la planta en lazo cerrado debe ser aproximadamente igual de la respuesta en lazo abierto </a:t>
                      </a:r>
                      <a:endParaRPr lang="es-ES" sz="2400" dirty="0" smtClean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 smtClean="0"/>
                        <a:t>β: 2 </a:t>
                      </a:r>
                      <a:r>
                        <a:rPr lang="es-ES" sz="1600" dirty="0" smtClean="0">
                          <a:sym typeface="Wingdings" pitchFamily="2" charset="2"/>
                        </a:rPr>
                        <a:t></a:t>
                      </a:r>
                      <a:r>
                        <a:rPr lang="es-ES" sz="2400" dirty="0" smtClean="0"/>
                        <a:t> Dá </a:t>
                      </a:r>
                      <a:r>
                        <a:rPr lang="es-ES" sz="2400" dirty="0"/>
                        <a:t>información de frecuencias bajas menor al 95% del tiempo de </a:t>
                      </a:r>
                      <a:r>
                        <a:rPr lang="es-ES" sz="2400" dirty="0" smtClean="0"/>
                        <a:t>estabilización.</a:t>
                      </a:r>
                      <a:endParaRPr lang="es-ES" sz="2400" dirty="0">
                        <a:latin typeface="Perpetu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/>
                        <a:t>3609000[</a:t>
                      </a:r>
                      <a:r>
                        <a:rPr lang="es-ES" sz="2400" dirty="0" err="1"/>
                        <a:t>seg</a:t>
                      </a:r>
                      <a:r>
                        <a:rPr lang="es-ES" sz="2400" dirty="0"/>
                        <a:t>]               (42 días)</a:t>
                      </a:r>
                      <a:endParaRPr lang="es-ES" sz="2400" dirty="0">
                        <a:latin typeface="Perpetu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337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 smtClean="0"/>
                        <a:t>α: 1 </a:t>
                      </a:r>
                      <a:r>
                        <a:rPr lang="es-ES" sz="1600" dirty="0" smtClean="0">
                          <a:sym typeface="Wingdings" pitchFamily="2" charset="2"/>
                        </a:rPr>
                        <a:t></a:t>
                      </a:r>
                      <a:r>
                        <a:rPr lang="es-ES" sz="2400" dirty="0" smtClean="0">
                          <a:sym typeface="Wingdings" pitchFamily="2" charset="2"/>
                        </a:rPr>
                        <a:t> L</a:t>
                      </a:r>
                      <a:r>
                        <a:rPr lang="es-ES" sz="2400" dirty="0" smtClean="0"/>
                        <a:t>a </a:t>
                      </a:r>
                      <a:r>
                        <a:rPr lang="es-ES" sz="2400" dirty="0"/>
                        <a:t>dinámica de la planta en lazo cerrado debe ser aproximadamente igual de la respuesta en lazo abierto </a:t>
                      </a:r>
                      <a:endParaRPr lang="es-ES" sz="2400" dirty="0" smtClean="0"/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 smtClean="0"/>
                        <a:t>β: 2 </a:t>
                      </a:r>
                      <a:r>
                        <a:rPr lang="es-ES" sz="1600" dirty="0" smtClean="0">
                          <a:sym typeface="Wingdings" pitchFamily="2" charset="2"/>
                        </a:rPr>
                        <a:t></a:t>
                      </a:r>
                      <a:r>
                        <a:rPr lang="es-ES" sz="2400" dirty="0" smtClean="0"/>
                        <a:t> Dá </a:t>
                      </a:r>
                      <a:r>
                        <a:rPr lang="es-ES" sz="2400" dirty="0"/>
                        <a:t>información de frecuencias bajas aproximando  un 99% del tiempo de </a:t>
                      </a:r>
                      <a:r>
                        <a:rPr lang="es-ES" sz="2400" dirty="0" smtClean="0"/>
                        <a:t>estabilización.</a:t>
                      </a:r>
                      <a:endParaRPr lang="es-ES" sz="2400" dirty="0">
                        <a:latin typeface="Perpetu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/>
                        <a:t>7733000[</a:t>
                      </a:r>
                      <a:r>
                        <a:rPr lang="es-ES" sz="2400" dirty="0" err="1"/>
                        <a:t>seg</a:t>
                      </a:r>
                      <a:r>
                        <a:rPr lang="es-ES" sz="2400" dirty="0"/>
                        <a:t>]                 (90 días)</a:t>
                      </a:r>
                      <a:endParaRPr lang="es-ES" sz="2400" dirty="0">
                        <a:latin typeface="Perpetua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55576" y="272842"/>
            <a:ext cx="7826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COMPARACI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Ó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N DE ENTRADAS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 l="6154" r="6462" b="4546"/>
          <a:stretch>
            <a:fillRect/>
          </a:stretch>
        </p:blipFill>
        <p:spPr bwMode="auto">
          <a:xfrm>
            <a:off x="0" y="3501008"/>
            <a:ext cx="4355976" cy="2717268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>
          <a:blip r:embed="rId3" cstate="print"/>
          <a:srcRect l="6970" r="6970"/>
          <a:stretch>
            <a:fillRect/>
          </a:stretch>
        </p:blipFill>
        <p:spPr bwMode="auto">
          <a:xfrm>
            <a:off x="4607496" y="3501008"/>
            <a:ext cx="4212976" cy="288032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148064" y="618621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al PRBS con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α=1, β=5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15616" y="6186210"/>
            <a:ext cx="2051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al PRBS con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α=1, β=2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/>
          <a:srcRect l="8255" r="7568"/>
          <a:stretch>
            <a:fillRect/>
          </a:stretch>
        </p:blipFill>
        <p:spPr bwMode="auto">
          <a:xfrm>
            <a:off x="2915816" y="1196752"/>
            <a:ext cx="3096344" cy="2520280"/>
          </a:xfrm>
          <a:prstGeom prst="rect">
            <a:avLst/>
          </a:prstGeom>
          <a:noFill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s-ES" sz="3600" b="1" dirty="0" smtClean="0">
                <a:solidFill>
                  <a:schemeClr val="bg1"/>
                </a:solidFill>
                <a:latin typeface="Perpetua" pitchFamily="18" charset="0"/>
              </a:rPr>
              <a:t>ANÁLISIS DE CORRELACIÓN PARA ESTIMAR LA RESPUESTA AL IMPULSO</a:t>
            </a:r>
            <a:r>
              <a:rPr lang="es-ES" sz="36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ES" sz="3600" dirty="0" smtClean="0">
                <a:solidFill>
                  <a:schemeClr val="bg1"/>
                </a:solidFill>
                <a:latin typeface="Perpetua" pitchFamily="18" charset="0"/>
              </a:rPr>
            </a:br>
            <a:endParaRPr lang="es-ES" sz="3600" dirty="0">
              <a:solidFill>
                <a:schemeClr val="bg1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IDENTIFICACIÓN PARAMÉTRICA </a:t>
            </a:r>
            <a:b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</a:b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8555" y="1628800"/>
            <a:ext cx="5266653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38918"/>
              </p:ext>
            </p:extLst>
          </p:nvPr>
        </p:nvGraphicFramePr>
        <p:xfrm>
          <a:off x="1586507" y="2852936"/>
          <a:ext cx="5865813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4" imgW="5926074" imgH="2538603" progId="">
                  <p:embed/>
                </p:oleObj>
              </mc:Choice>
              <mc:Fallback>
                <p:oleObj r:id="rId4" imgW="5926074" imgH="2538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507" y="2852936"/>
                        <a:ext cx="5865813" cy="242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7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BREVE INTRODUCCIÓN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09120"/>
          </a:xfrm>
        </p:spPr>
        <p:txBody>
          <a:bodyPr/>
          <a:lstStyle/>
          <a:p>
            <a:pPr algn="just" eaLnBrk="1" hangingPunct="1"/>
            <a:r>
              <a:rPr lang="es-ES" sz="2800" dirty="0" smtClean="0">
                <a:latin typeface="Perpetua" pitchFamily="18" charset="0"/>
              </a:rPr>
              <a:t>Actitud de un Satélite</a:t>
            </a:r>
          </a:p>
          <a:p>
            <a:pPr eaLnBrk="1" hangingPunct="1"/>
            <a:r>
              <a:rPr lang="es-ES" sz="2800" dirty="0" smtClean="0">
                <a:latin typeface="Perpetua" pitchFamily="18" charset="0"/>
              </a:rPr>
              <a:t>Sistema Dinámico</a:t>
            </a:r>
          </a:p>
          <a:p>
            <a:pPr eaLnBrk="1" hangingPunct="1"/>
            <a:r>
              <a:rPr lang="es-ES" sz="2800" dirty="0" smtClean="0">
                <a:latin typeface="Perpetua" pitchFamily="18" charset="0"/>
              </a:rPr>
              <a:t>Señales</a:t>
            </a:r>
          </a:p>
          <a:p>
            <a:pPr lvl="1" eaLnBrk="1" hangingPunct="1"/>
            <a:r>
              <a:rPr lang="es-ES" sz="2400" dirty="0">
                <a:latin typeface="Perpetua" pitchFamily="18" charset="0"/>
              </a:rPr>
              <a:t>Entrada</a:t>
            </a:r>
          </a:p>
          <a:p>
            <a:pPr lvl="1" eaLnBrk="1" hangingPunct="1"/>
            <a:r>
              <a:rPr lang="es-ES" sz="2400" dirty="0" smtClean="0">
                <a:latin typeface="Perpetua" pitchFamily="18" charset="0"/>
              </a:rPr>
              <a:t>Perturbaciones</a:t>
            </a:r>
          </a:p>
          <a:p>
            <a:pPr lvl="1" eaLnBrk="1" hangingPunct="1"/>
            <a:r>
              <a:rPr lang="es-ES" sz="2400" dirty="0" smtClean="0">
                <a:latin typeface="Perpetua" pitchFamily="18" charset="0"/>
              </a:rPr>
              <a:t>Salida </a:t>
            </a:r>
          </a:p>
          <a:p>
            <a:pPr lvl="1" eaLnBrk="1" hangingPunct="1"/>
            <a:r>
              <a:rPr lang="es-ES" sz="2400" dirty="0" smtClean="0">
                <a:latin typeface="Perpetua" pitchFamily="18" charset="0"/>
              </a:rPr>
              <a:t>Activas  (Error)</a:t>
            </a:r>
          </a:p>
          <a:p>
            <a:pPr eaLnBrk="1" hangingPunct="1"/>
            <a:r>
              <a:rPr lang="es-ES" sz="2800" dirty="0" smtClean="0">
                <a:latin typeface="Perpetua" pitchFamily="18" charset="0"/>
              </a:rPr>
              <a:t>Unidad de Control</a:t>
            </a:r>
          </a:p>
          <a:p>
            <a:pPr eaLnBrk="1" hangingPunct="1"/>
            <a:endParaRPr lang="es-ES" sz="2800" dirty="0" smtClean="0">
              <a:latin typeface="Perpetua" pitchFamily="18" charset="0"/>
            </a:endParaRPr>
          </a:p>
          <a:p>
            <a:pPr eaLnBrk="1" hangingPunct="1"/>
            <a:endParaRPr lang="es-ES" sz="2800" dirty="0" smtClean="0">
              <a:latin typeface="Perpetua" pitchFamily="18" charset="0"/>
            </a:endParaRPr>
          </a:p>
          <a:p>
            <a:pPr eaLnBrk="1" hangingPunct="1"/>
            <a:endParaRPr lang="es-ES" sz="2800" dirty="0" smtClean="0">
              <a:latin typeface="Perpetua" pitchFamily="18" charset="0"/>
            </a:endParaRPr>
          </a:p>
        </p:txBody>
      </p:sp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861048"/>
            <a:ext cx="4774497" cy="175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 cstate="print"/>
          <a:srcRect l="39647" t="24528" r="41405" b="27156"/>
          <a:stretch/>
        </p:blipFill>
        <p:spPr bwMode="auto">
          <a:xfrm>
            <a:off x="830519" y="1342470"/>
            <a:ext cx="3254268" cy="46375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4 CuadroTexto"/>
          <p:cNvSpPr txBox="1"/>
          <p:nvPr/>
        </p:nvSpPr>
        <p:spPr>
          <a:xfrm>
            <a:off x="971600" y="-54679"/>
            <a:ext cx="7056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MODELOS PARAMÉTRICOS Y DEFINICIONES</a:t>
            </a:r>
            <a:endParaRPr lang="es-ES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17955" r="33851" b="17786"/>
          <a:stretch>
            <a:fillRect/>
          </a:stretch>
        </p:blipFill>
        <p:spPr bwMode="auto">
          <a:xfrm>
            <a:off x="4934975" y="1340768"/>
            <a:ext cx="3525457" cy="46102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755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lvl="1"/>
            <a:r>
              <a:rPr lang="es-E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ELECCIÓN DE MODELO  </a:t>
            </a: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589240"/>
            <a:ext cx="8229600" cy="320899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dirty="0" smtClean="0">
                <a:latin typeface="Perpetua" pitchFamily="18" charset="0"/>
              </a:rPr>
              <a:t>Comparación de aproximaciones de las mejores respuestas de cada modelo </a:t>
            </a:r>
            <a:endParaRPr lang="es-ES" sz="2400" dirty="0">
              <a:latin typeface="Perpetua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3440" t="21040" r="43206" b="18676"/>
          <a:stretch>
            <a:fillRect/>
          </a:stretch>
        </p:blipFill>
        <p:spPr bwMode="auto">
          <a:xfrm>
            <a:off x="2051720" y="1412776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s-E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RESPUESTA AL ESCALÓN</a:t>
            </a:r>
            <a:endParaRPr lang="es-E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5445224"/>
            <a:ext cx="8229600" cy="464915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Diferencia en tiempos de estabilización 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6953" t="16416" r="53779" b="34452"/>
          <a:stretch>
            <a:fillRect/>
          </a:stretch>
        </p:blipFill>
        <p:spPr bwMode="auto">
          <a:xfrm>
            <a:off x="251520" y="1556792"/>
            <a:ext cx="42484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7421" t="16904" r="53499" b="34296"/>
          <a:stretch>
            <a:fillRect/>
          </a:stretch>
        </p:blipFill>
        <p:spPr bwMode="auto">
          <a:xfrm>
            <a:off x="4644008" y="1556792"/>
            <a:ext cx="42484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 l="58471" t="30240" r="29126" b="64090"/>
          <a:stretch>
            <a:fillRect/>
          </a:stretch>
        </p:blipFill>
        <p:spPr bwMode="auto">
          <a:xfrm>
            <a:off x="6660232" y="3212976"/>
            <a:ext cx="17641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 l="62015" t="37799" r="25582" b="55586"/>
          <a:stretch>
            <a:fillRect/>
          </a:stretch>
        </p:blipFill>
        <p:spPr bwMode="auto">
          <a:xfrm>
            <a:off x="2555776" y="3284984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43608" y="393305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Respuesta escalón BJ11121 y OE231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80112" y="393305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Respuesta escalón ARMAX2121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458112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96%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Tiempo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estabilización 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458112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90%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Tiempo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estabilización 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25760"/>
            <a:ext cx="8229600" cy="1143000"/>
          </a:xfrm>
        </p:spPr>
        <p:txBody>
          <a:bodyPr/>
          <a:lstStyle/>
          <a:p>
            <a:r>
              <a:rPr lang="es-E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ANÁLISIS RESIDUAL</a:t>
            </a:r>
            <a:endParaRPr lang="es-E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157192"/>
            <a:ext cx="8229600" cy="752947"/>
          </a:xfrm>
        </p:spPr>
        <p:txBody>
          <a:bodyPr/>
          <a:lstStyle/>
          <a:p>
            <a:r>
              <a:rPr lang="es-ES" sz="2000" dirty="0" smtClean="0"/>
              <a:t>Análisis residual OE231</a:t>
            </a:r>
          </a:p>
          <a:p>
            <a:r>
              <a:rPr lang="es-ES" sz="2000" dirty="0" smtClean="0">
                <a:solidFill>
                  <a:schemeClr val="accent2"/>
                </a:solidFill>
              </a:rPr>
              <a:t>Análisis residual BJ11121</a:t>
            </a:r>
          </a:p>
          <a:p>
            <a:r>
              <a:rPr lang="es-ES" sz="2000" dirty="0" smtClean="0">
                <a:solidFill>
                  <a:srgbClr val="008000"/>
                </a:solidFill>
              </a:rPr>
              <a:t>Análisis residual ARMAX2121</a:t>
            </a:r>
            <a:endParaRPr lang="es-ES" sz="2000" dirty="0">
              <a:solidFill>
                <a:srgbClr val="008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9992" t="32151" r="24118" b="21040"/>
          <a:stretch>
            <a:fillRect/>
          </a:stretch>
        </p:blipFill>
        <p:spPr bwMode="auto">
          <a:xfrm>
            <a:off x="1763688" y="1412776"/>
            <a:ext cx="5335094" cy="360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8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MODELO ARMAX 2121, </a:t>
            </a:r>
            <a:b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</a:b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PLANTA IDENTIFICADA ELEGIDA</a:t>
            </a:r>
            <a:b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</a:b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1540768"/>
          </a:xfrm>
        </p:spPr>
        <p:txBody>
          <a:bodyPr/>
          <a:lstStyle/>
          <a:p>
            <a:r>
              <a:rPr lang="es-ES" sz="2000" dirty="0" smtClean="0"/>
              <a:t>A(s)y(t) = B(s)u(t) + C(s)e(t) elegida </a:t>
            </a:r>
          </a:p>
          <a:p>
            <a:r>
              <a:rPr lang="en-US" sz="2000" dirty="0" smtClean="0"/>
              <a:t>A(s) = s^2 + 1.137e-005 s + 2.985e-006                       </a:t>
            </a:r>
            <a:endParaRPr lang="es-ES" sz="2000" dirty="0" smtClean="0"/>
          </a:p>
          <a:p>
            <a:r>
              <a:rPr lang="en-US" sz="2000" dirty="0" smtClean="0"/>
              <a:t>B(s) = 2.871e-005 s + 1.214e-007       </a:t>
            </a:r>
            <a:endParaRPr lang="es-ES" sz="2000" dirty="0" smtClean="0"/>
          </a:p>
          <a:p>
            <a:r>
              <a:rPr lang="en-US" sz="2000" dirty="0" smtClean="0"/>
              <a:t>C(s) = s^2 + 0.0002994 s + 3.063e-006</a:t>
            </a:r>
            <a:endParaRPr lang="es-ES" sz="20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852936"/>
            <a:ext cx="525658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42225" t="33660" r="29426" b="41770"/>
          <a:stretch>
            <a:fillRect/>
          </a:stretch>
        </p:blipFill>
        <p:spPr bwMode="auto">
          <a:xfrm>
            <a:off x="4716016" y="3005460"/>
            <a:ext cx="4254011" cy="2863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00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DISEÑO DE UN CONTROLADOR</a:t>
            </a:r>
            <a:b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</a:b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60229"/>
            <a:ext cx="8229600" cy="1905075"/>
          </a:xfrm>
        </p:spPr>
        <p:txBody>
          <a:bodyPr/>
          <a:lstStyle/>
          <a:p>
            <a:endParaRPr lang="es-ES" sz="2000" dirty="0" smtClean="0"/>
          </a:p>
          <a:p>
            <a:pPr>
              <a:buFont typeface="Wingdings" pitchFamily="2" charset="2"/>
              <a:buChar char="ü"/>
            </a:pPr>
            <a:r>
              <a:rPr lang="es-ES" sz="2000" dirty="0" smtClean="0"/>
              <a:t>Una vez identificado nuestro sistema planteamos el siguiente objetivo</a:t>
            </a:r>
            <a:r>
              <a:rPr lang="en-US" sz="2000" dirty="0" smtClean="0"/>
              <a:t>:</a:t>
            </a:r>
          </a:p>
          <a:p>
            <a:pPr algn="ctr">
              <a:buNone/>
            </a:pPr>
            <a:r>
              <a:rPr lang="es-ES" sz="2000" b="1" dirty="0" smtClean="0"/>
              <a:t>DISMINUIR EL TIEMPO DE ESTABILIZACION Y REDUCIR EL SOBRENIVEL PORCENTUAL ACERCA DE UN 2%</a:t>
            </a:r>
            <a:r>
              <a:rPr lang="es-ES" sz="2000" dirty="0" smtClean="0"/>
              <a:t>.</a:t>
            </a:r>
          </a:p>
          <a:p>
            <a:pPr>
              <a:buNone/>
            </a:pPr>
            <a:endParaRPr lang="es-ES" sz="20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801" t="9744" b="14102"/>
          <a:stretch>
            <a:fillRect/>
          </a:stretch>
        </p:blipFill>
        <p:spPr bwMode="auto">
          <a:xfrm>
            <a:off x="1619670" y="1412776"/>
            <a:ext cx="561662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0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Respuesta del modelo identificado lazo cerrado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2000" dirty="0" smtClean="0"/>
              <a:t>Valores a ser mejorados con el diseño de un controlador:</a:t>
            </a:r>
          </a:p>
          <a:p>
            <a:pPr lvl="0">
              <a:buFont typeface="Wingdings" pitchFamily="2" charset="2"/>
              <a:buChar char="ü"/>
            </a:pPr>
            <a:r>
              <a:rPr lang="es-ES" sz="2000" dirty="0" err="1" smtClean="0"/>
              <a:t>Overshoot</a:t>
            </a:r>
            <a:r>
              <a:rPr lang="es-ES" sz="2000" dirty="0" smtClean="0"/>
              <a:t> (%): 104</a:t>
            </a:r>
          </a:p>
          <a:p>
            <a:pPr lvl="0">
              <a:buFont typeface="Wingdings" pitchFamily="2" charset="2"/>
              <a:buChar char="ü"/>
            </a:pPr>
            <a:r>
              <a:rPr lang="es-ES" sz="2000" dirty="0" smtClean="0"/>
              <a:t>Tiempo de Estabilización: 196000 [</a:t>
            </a:r>
            <a:r>
              <a:rPr lang="es-ES" sz="2000" dirty="0" err="1" smtClean="0"/>
              <a:t>seg</a:t>
            </a:r>
            <a:r>
              <a:rPr lang="es-ES" sz="2000" dirty="0" smtClean="0"/>
              <a:t>]</a:t>
            </a:r>
          </a:p>
          <a:p>
            <a:endParaRPr lang="es-ES" sz="20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6653" t="20933" r="23234" b="18378"/>
          <a:stretch>
            <a:fillRect/>
          </a:stretch>
        </p:blipFill>
        <p:spPr bwMode="auto">
          <a:xfrm>
            <a:off x="2123728" y="1412776"/>
            <a:ext cx="532859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3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Nueva trayectoria de raíces con controlador PID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8654" t="11095" r="45032" b="13333"/>
          <a:stretch>
            <a:fillRect/>
          </a:stretch>
        </p:blipFill>
        <p:spPr bwMode="auto">
          <a:xfrm>
            <a:off x="179512" y="1268760"/>
            <a:ext cx="5688632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/>
          <p:nvPr/>
        </p:nvPicPr>
        <p:blipFill>
          <a:blip r:embed="rId3" cstate="print"/>
          <a:srcRect l="18644" t="28131" r="49281" b="44811"/>
          <a:stretch>
            <a:fillRect/>
          </a:stretch>
        </p:blipFill>
        <p:spPr bwMode="auto">
          <a:xfrm>
            <a:off x="5868144" y="1340768"/>
            <a:ext cx="302433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s-E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Respuesta del sistema con controlador</a:t>
            </a:r>
            <a:endParaRPr lang="es-E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340349"/>
            <a:ext cx="8229600" cy="896963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Overshoot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(%): 6.25</a:t>
            </a:r>
          </a:p>
          <a:p>
            <a:pPr lvl="0">
              <a:buFont typeface="Wingdings" pitchFamily="2" charset="2"/>
              <a:buChar char="ü"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Tiempo de Estabilización: 684 [</a:t>
            </a:r>
            <a:r>
              <a:rPr lang="es-E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seg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]</a:t>
            </a:r>
          </a:p>
          <a:p>
            <a:pPr>
              <a:buFont typeface="Wingdings" pitchFamily="2" charset="2"/>
              <a:buChar char="ü"/>
            </a:pP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8387" t="23633" r="12328" b="18659"/>
          <a:stretch>
            <a:fillRect/>
          </a:stretch>
        </p:blipFill>
        <p:spPr bwMode="auto">
          <a:xfrm>
            <a:off x="2915816" y="1412776"/>
            <a:ext cx="576064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3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lvl="1"/>
            <a:r>
              <a:rPr lang="es-ES" sz="4000" b="1" dirty="0" smtClean="0">
                <a:solidFill>
                  <a:schemeClr val="bg1"/>
                </a:solidFill>
                <a:latin typeface="Perpetua" pitchFamily="18" charset="0"/>
              </a:rPr>
              <a:t>APLICACIÓN DEL CONTROLADOR A LA PLANTA</a:t>
            </a:r>
            <a:r>
              <a:rPr lang="es-ES" sz="4000" dirty="0" smtClean="0">
                <a:solidFill>
                  <a:schemeClr val="bg1"/>
                </a:solidFill>
                <a:latin typeface="Perpetua" pitchFamily="18" charset="0"/>
              </a:rPr>
              <a:t/>
            </a:r>
            <a:br>
              <a:rPr lang="es-ES" sz="4000" dirty="0" smtClean="0">
                <a:solidFill>
                  <a:schemeClr val="bg1"/>
                </a:solidFill>
                <a:latin typeface="Perpetua" pitchFamily="18" charset="0"/>
              </a:rPr>
            </a:br>
            <a:endParaRPr lang="es-ES" sz="4000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5628381"/>
            <a:ext cx="8229600" cy="60893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2400" dirty="0" smtClean="0">
                <a:latin typeface="Perpetua" pitchFamily="18" charset="0"/>
              </a:rPr>
              <a:t>Diagrama de bloques en SIMULINK de la planta con el controlador</a:t>
            </a:r>
            <a:endParaRPr lang="es-ES" sz="2400" dirty="0">
              <a:latin typeface="Perpetua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0580" t="8026" r="7806" b="29107"/>
          <a:stretch>
            <a:fillRect/>
          </a:stretch>
        </p:blipFill>
        <p:spPr bwMode="auto">
          <a:xfrm>
            <a:off x="1547664" y="1412776"/>
            <a:ext cx="583264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2411760" y="3140968"/>
            <a:ext cx="1004887" cy="768350"/>
            <a:chOff x="4633" y="10559"/>
            <a:chExt cx="1581" cy="1212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4633" y="10559"/>
              <a:ext cx="1581" cy="798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4734" y="11357"/>
              <a:ext cx="1402" cy="4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Controlador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63888" y="2132856"/>
            <a:ext cx="1656184" cy="181228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923928" y="3933056"/>
            <a:ext cx="1008112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100" dirty="0" smtClean="0">
                <a:latin typeface="Calibri" pitchFamily="34" charset="0"/>
                <a:cs typeface="Arial" pitchFamily="34" charset="0"/>
              </a:rPr>
              <a:t>Planta Virtual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OBJETIVOS GENERALES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608488"/>
          </a:xfrm>
        </p:spPr>
        <p:txBody>
          <a:bodyPr anchor="ctr"/>
          <a:lstStyle/>
          <a:p>
            <a:pPr algn="just" eaLnBrk="1" hangingPunct="1">
              <a:lnSpc>
                <a:spcPct val="200000"/>
              </a:lnSpc>
            </a:pPr>
            <a:r>
              <a:rPr lang="es-ES" sz="2400" dirty="0" smtClean="0">
                <a:solidFill>
                  <a:srgbClr val="1C1C1C"/>
                </a:solidFill>
                <a:latin typeface="Candara" pitchFamily="34" charset="0"/>
              </a:rPr>
              <a:t>Obtención de un modelo matemático que represente eficientemente  el  proceso  propuesto.</a:t>
            </a:r>
          </a:p>
          <a:p>
            <a:pPr algn="just" eaLnBrk="1" hangingPunct="1">
              <a:lnSpc>
                <a:spcPct val="200000"/>
              </a:lnSpc>
            </a:pPr>
            <a:r>
              <a:rPr lang="es-ES" sz="2400" dirty="0" smtClean="0">
                <a:solidFill>
                  <a:srgbClr val="1C1C1C"/>
                </a:solidFill>
                <a:latin typeface="Candara" pitchFamily="34" charset="0"/>
              </a:rPr>
              <a:t>Demostrar que la técnica de identificación de sistemas es herramienta útil, no solo en procesos simulados sino también en el análisis  de  procesos industriales  reales.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Respuesta al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scalón de Planta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R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eal con Controlador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pPr lvl="0"/>
            <a:r>
              <a:rPr lang="es-ES" sz="2000" dirty="0" err="1" smtClean="0">
                <a:latin typeface="Perpetua" pitchFamily="18" charset="0"/>
              </a:rPr>
              <a:t>Overshoot</a:t>
            </a:r>
            <a:r>
              <a:rPr lang="es-ES" sz="2000" dirty="0" smtClean="0">
                <a:latin typeface="Perpetua" pitchFamily="18" charset="0"/>
              </a:rPr>
              <a:t> (%): 78.5</a:t>
            </a:r>
          </a:p>
          <a:p>
            <a:pPr lvl="0"/>
            <a:r>
              <a:rPr lang="es-ES" sz="2000" dirty="0" smtClean="0">
                <a:latin typeface="Perpetua" pitchFamily="18" charset="0"/>
              </a:rPr>
              <a:t>Tiempo de Estabilización: 2570 [</a:t>
            </a:r>
            <a:r>
              <a:rPr lang="es-ES" sz="2000" dirty="0" err="1" smtClean="0">
                <a:latin typeface="Perpetua" pitchFamily="18" charset="0"/>
              </a:rPr>
              <a:t>seg</a:t>
            </a:r>
            <a:r>
              <a:rPr lang="es-ES" sz="2000" dirty="0" smtClean="0">
                <a:latin typeface="Perpetua" pitchFamily="18" charset="0"/>
              </a:rPr>
              <a:t>]</a:t>
            </a:r>
          </a:p>
          <a:p>
            <a:endParaRPr lang="es-ES" sz="2000" dirty="0">
              <a:latin typeface="Perpetua" pitchFamily="18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0831" t="16143" r="27843" b="37694"/>
          <a:stretch>
            <a:fillRect/>
          </a:stretch>
        </p:blipFill>
        <p:spPr bwMode="auto">
          <a:xfrm>
            <a:off x="2051720" y="1484784"/>
            <a:ext cx="547260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 smtClean="0">
                <a:solidFill>
                  <a:schemeClr val="bg1"/>
                </a:solidFill>
                <a:latin typeface="Perpetua" pitchFamily="18" charset="0"/>
              </a:rPr>
              <a:t>CONCLUSIONES</a:t>
            </a:r>
            <a:endParaRPr lang="es-ES" sz="54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1484784"/>
            <a:ext cx="8712968" cy="4525963"/>
          </a:xfrm>
        </p:spPr>
        <p:txBody>
          <a:bodyPr/>
          <a:lstStyle/>
          <a:p>
            <a:pPr marL="914400" lvl="2" indent="0" algn="just">
              <a:buNone/>
            </a:pPr>
            <a:r>
              <a:rPr lang="es-ES" dirty="0" smtClean="0">
                <a:latin typeface="Perpetua" pitchFamily="18" charset="0"/>
              </a:rPr>
              <a:t>Realizar una identificación en sistemas reales  implica grandes costos debido a los paros de producción que requiere la experimentación, por tanto, para fines académicos, es de gran ayuda trabajar con un modelo matemático base que represente la dinámica del proceso. </a:t>
            </a:r>
          </a:p>
          <a:p>
            <a:pPr marL="914400" lvl="2" indent="0" algn="just">
              <a:buNone/>
            </a:pPr>
            <a:endParaRPr lang="es-ES" dirty="0" smtClean="0">
              <a:latin typeface="Perpetua" pitchFamily="18" charset="0"/>
            </a:endParaRPr>
          </a:p>
          <a:p>
            <a:pPr marL="914400" lvl="2" indent="0" algn="just">
              <a:buNone/>
            </a:pPr>
            <a:r>
              <a:rPr lang="es-ES" dirty="0" smtClean="0">
                <a:latin typeface="Perpetua" pitchFamily="18" charset="0"/>
              </a:rPr>
              <a:t>Por medio de las pruebas realizadas con los diferentes modelos de estimación paramétrica, establecimos que el modelo “ARMAX” </a:t>
            </a:r>
            <a:r>
              <a:rPr lang="es-ES" dirty="0" err="1" smtClean="0">
                <a:latin typeface="Perpetua" pitchFamily="18" charset="0"/>
              </a:rPr>
              <a:t>autorregresivo</a:t>
            </a:r>
            <a:r>
              <a:rPr lang="es-ES" dirty="0" smtClean="0">
                <a:latin typeface="Perpetua" pitchFamily="18" charset="0"/>
              </a:rPr>
              <a:t>, media móvil con entrada externa de orden </a:t>
            </a:r>
            <a:r>
              <a:rPr lang="es-ES" dirty="0" err="1" smtClean="0">
                <a:latin typeface="Perpetua" pitchFamily="18" charset="0"/>
              </a:rPr>
              <a:t>na</a:t>
            </a:r>
            <a:r>
              <a:rPr lang="es-ES" dirty="0" smtClean="0">
                <a:latin typeface="Perpetua" pitchFamily="18" charset="0"/>
              </a:rPr>
              <a:t>=2, </a:t>
            </a:r>
            <a:r>
              <a:rPr lang="es-ES" dirty="0" err="1" smtClean="0">
                <a:latin typeface="Perpetua" pitchFamily="18" charset="0"/>
              </a:rPr>
              <a:t>nb</a:t>
            </a:r>
            <a:r>
              <a:rPr lang="es-ES" dirty="0" smtClean="0">
                <a:latin typeface="Perpetua" pitchFamily="18" charset="0"/>
              </a:rPr>
              <a:t>=1 </a:t>
            </a:r>
            <a:r>
              <a:rPr lang="es-ES" dirty="0" err="1" smtClean="0">
                <a:latin typeface="Perpetua" pitchFamily="18" charset="0"/>
              </a:rPr>
              <a:t>nc</a:t>
            </a:r>
            <a:r>
              <a:rPr lang="es-ES" dirty="0" smtClean="0">
                <a:latin typeface="Perpetua" pitchFamily="18" charset="0"/>
              </a:rPr>
              <a:t>=2 y </a:t>
            </a:r>
            <a:r>
              <a:rPr lang="es-ES" dirty="0" err="1" smtClean="0">
                <a:latin typeface="Perpetua" pitchFamily="18" charset="0"/>
              </a:rPr>
              <a:t>nk</a:t>
            </a:r>
            <a:r>
              <a:rPr lang="es-ES" dirty="0" smtClean="0">
                <a:latin typeface="Perpetua" pitchFamily="18" charset="0"/>
              </a:rPr>
              <a:t>=1 considerado bajo y una aproximación de 93.41% nos da la mejor representación de identificación del satélite  </a:t>
            </a:r>
          </a:p>
          <a:p>
            <a:pPr marL="0" indent="0" algn="just">
              <a:buNone/>
            </a:pPr>
            <a:endParaRPr lang="es-ES" sz="24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580" y="1268760"/>
            <a:ext cx="8229600" cy="4680520"/>
          </a:xfrm>
        </p:spPr>
        <p:txBody>
          <a:bodyPr/>
          <a:lstStyle/>
          <a:p>
            <a:pPr lvl="2" algn="just"/>
            <a:r>
              <a:rPr lang="es-ES" dirty="0" smtClean="0">
                <a:latin typeface="Perpetua" pitchFamily="18" charset="0"/>
              </a:rPr>
              <a:t>Se demostró que el proceso de identificación nos ofrece una alternativa de mejora al reducir nuestro tiempo de estabilización y sobre nivel porcentual en un 98.68% y 24.52% respectivamente. Esto nos permite hacer más eficiente el sistema de control de actitud de un satélite, demostrando que la aplicación de esta técnica no se limita a los procesos industriales. </a:t>
            </a:r>
          </a:p>
          <a:p>
            <a:pPr lvl="2" algn="just">
              <a:buNone/>
            </a:pPr>
            <a:endParaRPr lang="es-ES" dirty="0" smtClean="0">
              <a:latin typeface="Perpetua" pitchFamily="18" charset="0"/>
            </a:endParaRPr>
          </a:p>
          <a:p>
            <a:pPr lvl="2" algn="just"/>
            <a:r>
              <a:rPr lang="es-ES" dirty="0" smtClean="0">
                <a:latin typeface="Perpetua" pitchFamily="18" charset="0"/>
              </a:rPr>
              <a:t>Mediante fórmulas se determinó que el período de muestro ideal para nuestro sistema satelital es de 752 segundos, pero tomando en cuenta que a mayor tiempo de muestreo obtendremos menor cantidad de datos para analizar, decidimos establecer que este periodo disminuya a 500 segundos, volviendo nuestro proceso más preciso y sencillo de aplicar.</a:t>
            </a:r>
          </a:p>
          <a:p>
            <a:endParaRPr lang="es-ES" sz="2400" dirty="0">
              <a:latin typeface="Perpetua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11760" y="205720"/>
            <a:ext cx="532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u="sng" dirty="0" smtClean="0">
                <a:solidFill>
                  <a:schemeClr val="bg1"/>
                </a:solidFill>
                <a:latin typeface="Perpetua" pitchFamily="18" charset="0"/>
              </a:rPr>
              <a:t>CONCLUSIONES</a:t>
            </a:r>
            <a:endParaRPr lang="es-ES" sz="4800" b="1" u="sng" dirty="0">
              <a:solidFill>
                <a:schemeClr val="bg1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OBJETIVOS ESPECÍFICOS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734888" y="1340768"/>
            <a:ext cx="8229600" cy="4525963"/>
          </a:xfrm>
        </p:spPr>
        <p:txBody>
          <a:bodyPr/>
          <a:lstStyle/>
          <a:p>
            <a:pPr algn="just" eaLnBrk="1" hangingPunct="1"/>
            <a:r>
              <a:rPr lang="es-ES" dirty="0">
                <a:latin typeface="Perpetua" pitchFamily="18" charset="0"/>
              </a:rPr>
              <a:t>C</a:t>
            </a:r>
            <a:r>
              <a:rPr lang="es-ES" dirty="0" smtClean="0">
                <a:latin typeface="Perpetua" pitchFamily="18" charset="0"/>
              </a:rPr>
              <a:t>onceptos generales sobre problemática y metodología del proceso de identificación</a:t>
            </a:r>
          </a:p>
          <a:p>
            <a:pPr algn="just" eaLnBrk="1" hangingPunct="1"/>
            <a:r>
              <a:rPr lang="en-US" dirty="0" smtClean="0">
                <a:latin typeface="Perpetua" pitchFamily="18" charset="0"/>
              </a:rPr>
              <a:t>Dise</a:t>
            </a:r>
            <a:r>
              <a:rPr lang="es-ES" dirty="0" smtClean="0">
                <a:latin typeface="Perpetua" pitchFamily="18" charset="0"/>
              </a:rPr>
              <a:t>ñ</a:t>
            </a:r>
            <a:r>
              <a:rPr lang="en-US" dirty="0" smtClean="0">
                <a:latin typeface="Perpetua" pitchFamily="18" charset="0"/>
              </a:rPr>
              <a:t>o de Señal de Entrada</a:t>
            </a:r>
          </a:p>
          <a:p>
            <a:pPr lvl="1" algn="just" eaLnBrk="1" hangingPunct="1"/>
            <a:r>
              <a:rPr lang="en-US" dirty="0" smtClean="0">
                <a:latin typeface="Perpetua" pitchFamily="18" charset="0"/>
              </a:rPr>
              <a:t>Identificaci</a:t>
            </a:r>
            <a:r>
              <a:rPr lang="es-ES" dirty="0" smtClean="0">
                <a:latin typeface="Perpetua" pitchFamily="18" charset="0"/>
              </a:rPr>
              <a:t>ó</a:t>
            </a:r>
            <a:r>
              <a:rPr lang="en-US" dirty="0" smtClean="0">
                <a:latin typeface="Perpetua" pitchFamily="18" charset="0"/>
              </a:rPr>
              <a:t>n No-Paramétrica</a:t>
            </a:r>
            <a:endParaRPr lang="en-US" dirty="0">
              <a:latin typeface="Perpetua" pitchFamily="18" charset="0"/>
            </a:endParaRPr>
          </a:p>
          <a:p>
            <a:pPr algn="just" eaLnBrk="1" hangingPunct="1"/>
            <a:r>
              <a:rPr lang="en-US" dirty="0" smtClean="0">
                <a:latin typeface="Perpetua" pitchFamily="18" charset="0"/>
              </a:rPr>
              <a:t>Elección de la Estructura del Sistema</a:t>
            </a:r>
          </a:p>
          <a:p>
            <a:pPr lvl="1" algn="just" eaLnBrk="1" hangingPunct="1"/>
            <a:r>
              <a:rPr lang="en-US" dirty="0" smtClean="0">
                <a:latin typeface="Perpetua" pitchFamily="18" charset="0"/>
              </a:rPr>
              <a:t>Identificación Paramétrica</a:t>
            </a:r>
          </a:p>
          <a:p>
            <a:pPr algn="just" eaLnBrk="1" hangingPunct="1"/>
            <a:r>
              <a:rPr lang="en-US" dirty="0" smtClean="0">
                <a:latin typeface="Perpetua" pitchFamily="18" charset="0"/>
              </a:rPr>
              <a:t>Diseño del Controlador</a:t>
            </a:r>
            <a:endParaRPr lang="es-ES" dirty="0" smtClean="0">
              <a:latin typeface="Perpetua" pitchFamily="18" charset="0"/>
            </a:endParaRPr>
          </a:p>
          <a:p>
            <a:pPr marL="0" indent="0" algn="just" eaLnBrk="1" hangingPunct="1">
              <a:buNone/>
            </a:pPr>
            <a:endParaRPr lang="es-ES" dirty="0" smtClean="0">
              <a:latin typeface="Perpetua" pitchFamily="18" charset="0"/>
            </a:endParaRPr>
          </a:p>
          <a:p>
            <a:pPr algn="just" eaLnBrk="1" hangingPunct="1"/>
            <a:endParaRPr lang="es-ES" dirty="0" smtClean="0">
              <a:latin typeface="Perpetua" pitchFamily="18" charset="0"/>
            </a:endParaRPr>
          </a:p>
          <a:p>
            <a:pPr algn="just" eaLnBrk="1" hangingPunct="1"/>
            <a:endParaRPr lang="es-ES" dirty="0" smtClean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7320" y="116632"/>
            <a:ext cx="6491064" cy="940966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DIAGRAMA DE FLUJO DEL PROCESO DE  IDENTIFICAC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ÍON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0" t="5990" r="24728" b="34115"/>
          <a:stretch/>
        </p:blipFill>
        <p:spPr bwMode="auto">
          <a:xfrm>
            <a:off x="1115616" y="1412776"/>
            <a:ext cx="753952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pPr lvl="1" eaLnBrk="1" hangingPunct="1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PLANTA VIRTUAL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grpSp>
        <p:nvGrpSpPr>
          <p:cNvPr id="4" name="9 Grupo"/>
          <p:cNvGrpSpPr/>
          <p:nvPr/>
        </p:nvGrpSpPr>
        <p:grpSpPr>
          <a:xfrm>
            <a:off x="1187624" y="5373216"/>
            <a:ext cx="6558456" cy="1224136"/>
            <a:chOff x="535606" y="2578620"/>
            <a:chExt cx="7906085" cy="1894496"/>
          </a:xfrm>
        </p:grpSpPr>
        <p:sp>
          <p:nvSpPr>
            <p:cNvPr id="5" name="3 Rectángulo"/>
            <p:cNvSpPr/>
            <p:nvPr/>
          </p:nvSpPr>
          <p:spPr>
            <a:xfrm>
              <a:off x="3139731" y="2690061"/>
              <a:ext cx="2880320" cy="1584177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 smtClean="0">
                  <a:latin typeface="Perpetua" pitchFamily="18" charset="0"/>
                </a:rPr>
                <a:t>MODELO ACTITUD DE UN SATÉLITE</a:t>
              </a:r>
              <a:endParaRPr lang="es-ES" dirty="0">
                <a:latin typeface="Perpetua" pitchFamily="18" charset="0"/>
              </a:endParaRPr>
            </a:p>
          </p:txBody>
        </p:sp>
        <p:cxnSp>
          <p:nvCxnSpPr>
            <p:cNvPr id="6" name="5 Conector recto de flecha"/>
            <p:cNvCxnSpPr/>
            <p:nvPr/>
          </p:nvCxnSpPr>
          <p:spPr>
            <a:xfrm flipV="1">
              <a:off x="2445298" y="3682617"/>
              <a:ext cx="686542" cy="10412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>
              <a:off x="6012160" y="3581588"/>
              <a:ext cx="773347" cy="12002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CuadroTexto"/>
            <p:cNvSpPr txBox="1"/>
            <p:nvPr/>
          </p:nvSpPr>
          <p:spPr>
            <a:xfrm>
              <a:off x="535606" y="2578620"/>
              <a:ext cx="2083300" cy="1857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 smtClean="0">
                  <a:latin typeface="Perpetua" pitchFamily="18" charset="0"/>
                </a:rPr>
                <a:t>Perturbaciones por gradiente gravitacional </a:t>
              </a:r>
              <a:r>
                <a:rPr lang="es-ES" b="1" dirty="0" smtClean="0">
                  <a:solidFill>
                    <a:schemeClr val="bg1"/>
                  </a:solidFill>
                  <a:latin typeface="Perpetua" pitchFamily="18" charset="0"/>
                </a:rPr>
                <a:t>(TORQUE)</a:t>
              </a:r>
              <a:endParaRPr lang="es-ES" b="1" dirty="0">
                <a:solidFill>
                  <a:schemeClr val="bg1"/>
                </a:solidFill>
                <a:latin typeface="Perpetua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785507" y="3044153"/>
              <a:ext cx="1656184" cy="1428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 smtClean="0">
                  <a:latin typeface="Perpetua" pitchFamily="18" charset="0"/>
                </a:rPr>
                <a:t>Inclinación del satélite </a:t>
              </a:r>
              <a:r>
                <a:rPr lang="es-ES" b="1" dirty="0" smtClean="0">
                  <a:solidFill>
                    <a:schemeClr val="bg1"/>
                  </a:solidFill>
                  <a:latin typeface="Perpetua" pitchFamily="18" charset="0"/>
                </a:rPr>
                <a:t>(ÁNGULO)</a:t>
              </a:r>
              <a:endParaRPr lang="es-ES" b="1" dirty="0">
                <a:solidFill>
                  <a:schemeClr val="bg1"/>
                </a:solidFill>
                <a:latin typeface="Perpetua" pitchFamily="18" charset="0"/>
              </a:endParaRPr>
            </a:p>
          </p:txBody>
        </p:sp>
      </p:grpSp>
      <p:pic>
        <p:nvPicPr>
          <p:cNvPr id="10" name="9 Imagen"/>
          <p:cNvPicPr/>
          <p:nvPr/>
        </p:nvPicPr>
        <p:blipFill>
          <a:blip r:embed="rId2" cstate="print"/>
          <a:srcRect t="15945" r="44484" b="49871"/>
          <a:stretch>
            <a:fillRect/>
          </a:stretch>
        </p:blipFill>
        <p:spPr bwMode="auto">
          <a:xfrm>
            <a:off x="323528" y="1362519"/>
            <a:ext cx="8424936" cy="35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128567" y="1556792"/>
            <a:ext cx="2091505" cy="1440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lvl="2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MOMENTO DE GRADIENTE GRAVITACIONAL </a:t>
            </a:r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/>
            </a:r>
            <a:b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</a:b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2739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400" dirty="0" smtClean="0">
                <a:latin typeface="Perpetua" pitchFamily="18" charset="0"/>
              </a:rPr>
              <a:t>Momento externo propio de satélites de órbita baja y de importante efecto en Sistemas de Control Pasivo.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400" dirty="0" smtClean="0">
                <a:latin typeface="Perpetua" pitchFamily="18" charset="0"/>
              </a:rPr>
              <a:t>Un cuerpo asimétrico sujeto a un campo gravitacional experimentará un torque con tendencia a alinear el eje de menor inercia con la dirección del campo. </a:t>
            </a:r>
            <a:endParaRPr lang="es-ES" sz="2400" dirty="0">
              <a:latin typeface="Perpetua" pitchFamily="18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29797" t="59072" r="50674" b="8779"/>
          <a:stretch/>
        </p:blipFill>
        <p:spPr bwMode="auto">
          <a:xfrm>
            <a:off x="1403648" y="3140968"/>
            <a:ext cx="2376264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05835"/>
            <a:ext cx="2191816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547678" y="2636912"/>
            <a:ext cx="6552714" cy="1368152"/>
            <a:chOff x="1547678" y="1556792"/>
            <a:chExt cx="6552714" cy="136815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78" y="1556792"/>
              <a:ext cx="6552714" cy="504056"/>
            </a:xfrm>
            <a:prstGeom prst="rect">
              <a:avLst/>
            </a:prstGeom>
            <a:noFill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78" y="1988841"/>
              <a:ext cx="6371254" cy="504055"/>
            </a:xfrm>
            <a:prstGeom prst="rect">
              <a:avLst/>
            </a:prstGeom>
            <a:noFill/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7678" y="2420889"/>
              <a:ext cx="3568709" cy="504055"/>
            </a:xfrm>
            <a:prstGeom prst="rect">
              <a:avLst/>
            </a:prstGeom>
            <a:noFill/>
          </p:spPr>
        </p:pic>
      </p:grp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5331213"/>
            <a:ext cx="6099071" cy="42004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23528" y="44624"/>
            <a:ext cx="881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LINEALIZACIÓN  DE LAS 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ECUACIONES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DE MOVIMIENTO ANGULAR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1520" y="436510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Perpetua" pitchFamily="18" charset="0"/>
              </a:rPr>
              <a:t>Simplificando la notificación abreviamos la inercia de la siguiente manera:</a:t>
            </a:r>
            <a:endParaRPr lang="es-ES" sz="2800" dirty="0">
              <a:latin typeface="Perpetu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151788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Perpetua" pitchFamily="18" charset="0"/>
              </a:rPr>
              <a:t>Luego del análisis matemático que combina las Ecuaciones de movimiento de Euler con las Ecuaciones de Momento Gravitacional obtenemos</a:t>
            </a:r>
            <a:r>
              <a:rPr lang="en-US" sz="2400" dirty="0" smtClean="0">
                <a:latin typeface="Perpetua" pitchFamily="18" charset="0"/>
              </a:rPr>
              <a:t>:</a:t>
            </a:r>
            <a:endParaRPr lang="es-ES" sz="24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3645024"/>
            <a:ext cx="8208912" cy="9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Perpetua" pitchFamily="18" charset="0"/>
                <a:ea typeface="+mj-ea"/>
                <a:cs typeface="+mj-cs"/>
              </a:rPr>
              <a:t>La Place para el Eje de Inclinación </a:t>
            </a: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Perpetua" pitchFamily="18" charset="0"/>
                <a:ea typeface="+mj-ea"/>
                <a:cs typeface="+mj-cs"/>
              </a:rPr>
              <a:t>Yb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509120"/>
            <a:ext cx="5040560" cy="831937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278042"/>
            <a:ext cx="3780422" cy="684521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Rectángulo"/>
              <p:cNvSpPr/>
              <p:nvPr/>
            </p:nvSpPr>
            <p:spPr>
              <a:xfrm>
                <a:off x="2306290" y="1446065"/>
                <a:ext cx="4785990" cy="686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3200"/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/>
                            <m:t>dy</m:t>
                          </m:r>
                        </m:sub>
                      </m:sSub>
                      <m:r>
                        <a:rPr lang="es-ES" sz="3200"/>
                        <m:t>=</m:t>
                      </m:r>
                      <m:sSub>
                        <m:sSubPr>
                          <m:ctrlPr>
                            <a:rPr lang="es-ES" sz="3200" i="1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3200"/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3200"/>
                            <m:t>y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s-ES" sz="3200" i="1"/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s-ES" sz="3200"/>
                            <m:t>θ</m:t>
                          </m:r>
                        </m:e>
                      </m:acc>
                      <m:r>
                        <a:rPr lang="es-ES" sz="3200"/>
                        <m:t>+</m:t>
                      </m:r>
                      <m:sSubSup>
                        <m:sSubSupPr>
                          <m:ctrlPr>
                            <a:rPr lang="es-ES" sz="3200" i="1"/>
                          </m:ctrlPr>
                        </m:sSubSupPr>
                        <m:e>
                          <m:r>
                            <a:rPr lang="es-ES" sz="3200"/>
                            <m:t>3</m:t>
                          </m:r>
                          <m:r>
                            <m:rPr>
                              <m:sty m:val="p"/>
                            </m:rPr>
                            <a:rPr lang="es-ES" sz="3200"/>
                            <m:t>w</m:t>
                          </m:r>
                        </m:e>
                        <m:sub>
                          <m:r>
                            <a:rPr lang="es-ES" sz="3200"/>
                            <m:t>0</m:t>
                          </m:r>
                        </m:sub>
                        <m:sup>
                          <m:r>
                            <a:rPr lang="es-ES" sz="3200"/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s-ES" sz="3200" i="1"/>
                          </m:ctrlPr>
                        </m:dPr>
                        <m:e>
                          <m:sSub>
                            <m:sSubPr>
                              <m:ctrlPr>
                                <a:rPr lang="es-ES" sz="3200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3200"/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3200"/>
                                <m:t>x</m:t>
                              </m:r>
                            </m:sub>
                          </m:sSub>
                          <m:r>
                            <a:rPr lang="es-ES" sz="3200" i="1"/>
                            <m:t>−</m:t>
                          </m:r>
                          <m:sSub>
                            <m:sSubPr>
                              <m:ctrlPr>
                                <a:rPr lang="es-ES" sz="3200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3200"/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3200"/>
                                <m:t>z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s-ES" sz="3200"/>
                        <m:t>θ</m:t>
                      </m:r>
                    </m:oMath>
                  </m:oMathPara>
                </a14:m>
                <a:endParaRPr lang="es-ES" sz="3200" dirty="0"/>
              </a:p>
            </p:txBody>
          </p:sp>
        </mc:Choice>
        <mc:Fallback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290" y="1446065"/>
                <a:ext cx="4785990" cy="6867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CuadroTexto"/>
          <p:cNvSpPr txBox="1"/>
          <p:nvPr/>
        </p:nvSpPr>
        <p:spPr>
          <a:xfrm>
            <a:off x="1403648" y="332656"/>
            <a:ext cx="7260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ANALISIS DEL EJE  ‘Y’ DE INCLINACI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Ó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N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8 Rectángulo"/>
              <p:cNvSpPr/>
              <p:nvPr/>
            </p:nvSpPr>
            <p:spPr>
              <a:xfrm>
                <a:off x="755576" y="2457068"/>
                <a:ext cx="7704856" cy="104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000" dirty="0">
                    <a:latin typeface="Perpetua" pitchFamily="18" charset="0"/>
                  </a:rPr>
                  <a:t>El movimiento del satélite en el eje de inclinación depende de las condiciones iniciales del ángulo de inclinación θ y su derivada, también de la perturbación externa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000"/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000"/>
                          <m:t>dy</m:t>
                        </m:r>
                      </m:sub>
                    </m:sSub>
                  </m:oMath>
                </a14:m>
                <a:r>
                  <a:rPr lang="es-ES" sz="2000" dirty="0">
                    <a:latin typeface="Perpetua" pitchFamily="18" charset="0"/>
                  </a:rPr>
                  <a:t> (1), asumiendo los ejes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1" i="1"/>
                        </m:ctrlPr>
                      </m:sSubPr>
                      <m:e>
                        <m:r>
                          <a:rPr lang="es-ES" sz="2000" b="1" i="1"/>
                          <m:t>𝐗</m:t>
                        </m:r>
                      </m:e>
                      <m:sub>
                        <m:r>
                          <a:rPr lang="es-ES" sz="2000" b="1" i="1"/>
                          <m:t>𝐁</m:t>
                        </m:r>
                      </m:sub>
                    </m:sSub>
                  </m:oMath>
                </a14:m>
                <a:r>
                  <a:rPr lang="es-ES" sz="2000" dirty="0">
                    <a:latin typeface="Perpetua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b="1" i="1"/>
                        </m:ctrlPr>
                      </m:sSubPr>
                      <m:e>
                        <m:r>
                          <a:rPr lang="es-ES" sz="2000" b="1" i="1"/>
                          <m:t>𝐙</m:t>
                        </m:r>
                      </m:e>
                      <m:sub>
                        <m:r>
                          <a:rPr lang="es-ES" sz="2000" b="1" i="1"/>
                          <m:t>𝐁</m:t>
                        </m:r>
                      </m:sub>
                    </m:sSub>
                  </m:oMath>
                </a14:m>
                <a:r>
                  <a:rPr lang="es-ES" sz="2000" b="1" dirty="0">
                    <a:latin typeface="Perpetua" pitchFamily="18" charset="0"/>
                  </a:rPr>
                  <a:t> </a:t>
                </a:r>
                <a:r>
                  <a:rPr lang="es-ES" sz="2000" dirty="0">
                    <a:latin typeface="Perpetua" pitchFamily="18" charset="0"/>
                  </a:rPr>
                  <a:t>constantes sin </a:t>
                </a:r>
                <a:r>
                  <a:rPr lang="es-ES" sz="2000" dirty="0" smtClean="0">
                    <a:latin typeface="Perpetua" pitchFamily="18" charset="0"/>
                  </a:rPr>
                  <a:t>perturbaciones.</a:t>
                </a:r>
                <a:endParaRPr lang="es-ES" sz="2000" dirty="0">
                  <a:latin typeface="Perpetua" pitchFamily="18" charset="0"/>
                </a:endParaRPr>
              </a:p>
            </p:txBody>
          </p:sp>
        </mc:Choice>
        <mc:Fallback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57068"/>
                <a:ext cx="7704856" cy="1043940"/>
              </a:xfrm>
              <a:prstGeom prst="rect">
                <a:avLst/>
              </a:prstGeom>
              <a:blipFill rotWithShape="1">
                <a:blip r:embed="rId5"/>
                <a:stretch>
                  <a:fillRect l="-870" t="-2339" r="-791" b="-99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5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7614</TotalTime>
  <Words>1217</Words>
  <Application>Microsoft Office PowerPoint</Application>
  <PresentationFormat>Presentación en pantalla (4:3)</PresentationFormat>
  <Paragraphs>135</Paragraphs>
  <Slides>32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Diseño predeterminado</vt:lpstr>
      <vt:lpstr>Presentación de PowerPoint</vt:lpstr>
      <vt:lpstr>BREVE INTRODUCCIÓN</vt:lpstr>
      <vt:lpstr>OBJETIVOS GENERALES</vt:lpstr>
      <vt:lpstr>OBJETIVOS ESPECÍFICOS</vt:lpstr>
      <vt:lpstr>DIAGRAMA DE FLUJO DEL PROCESO DE  IDENTIFICACÍON</vt:lpstr>
      <vt:lpstr>PLANTA VIRTUAL </vt:lpstr>
      <vt:lpstr>MOMENTO DE GRADIENTE GRAVITACIONAL  </vt:lpstr>
      <vt:lpstr>Presentación de PowerPoint</vt:lpstr>
      <vt:lpstr>Presentación de PowerPoint</vt:lpstr>
      <vt:lpstr>AMORTIGUADOR DE RUEDA </vt:lpstr>
      <vt:lpstr>ECUACIONES DE DINÁMICA DEL AMORTIGUADOR PARA ALINEACIÓN DEL EJE DE LA RUEDA CON EL EJE DE INCLINACIÓN YB</vt:lpstr>
      <vt:lpstr>Presentación de PowerPoint</vt:lpstr>
      <vt:lpstr>Presentación de PowerPoint</vt:lpstr>
      <vt:lpstr>RESPUESTA AL ESCALÓN</vt:lpstr>
      <vt:lpstr>PERÍODO DE MUESTREO</vt:lpstr>
      <vt:lpstr>SEÑAL DE ENTRADA</vt:lpstr>
      <vt:lpstr>Presentación de PowerPoint</vt:lpstr>
      <vt:lpstr>ANÁLISIS DE CORRELACIÓN PARA ESTIMAR LA RESPUESTA AL IMPULSO </vt:lpstr>
      <vt:lpstr>IDENTIFICACIÓN PARAMÉTRICA  </vt:lpstr>
      <vt:lpstr>Presentación de PowerPoint</vt:lpstr>
      <vt:lpstr>ELECCIÓN DE MODELO  </vt:lpstr>
      <vt:lpstr>RESPUESTA AL ESCALÓN</vt:lpstr>
      <vt:lpstr>ANÁLISIS RESIDUAL</vt:lpstr>
      <vt:lpstr>MODELO ARMAX 2121,  PLANTA IDENTIFICADA ELEGIDA </vt:lpstr>
      <vt:lpstr>DISEÑO DE UN CONTROLADOR </vt:lpstr>
      <vt:lpstr>Respuesta del modelo identificado lazo cerrado</vt:lpstr>
      <vt:lpstr>Nueva trayectoria de raíces con controlador PID</vt:lpstr>
      <vt:lpstr>Respuesta del sistema con controlador</vt:lpstr>
      <vt:lpstr>APLICACIÓN DEL CONTROLADOR A LA PLANTA </vt:lpstr>
      <vt:lpstr>Respuesta al Escalón de Planta Real con Controlador</vt:lpstr>
      <vt:lpstr>CONCLUSIONES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Gordita</cp:lastModifiedBy>
  <cp:revision>892</cp:revision>
  <dcterms:created xsi:type="dcterms:W3CDTF">2010-05-23T14:28:12Z</dcterms:created>
  <dcterms:modified xsi:type="dcterms:W3CDTF">2011-12-22T13:20:48Z</dcterms:modified>
</cp:coreProperties>
</file>