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56" r:id="rId3"/>
    <p:sldId id="257" r:id="rId4"/>
    <p:sldId id="258" r:id="rId5"/>
    <p:sldId id="263" r:id="rId6"/>
    <p:sldId id="261" r:id="rId7"/>
    <p:sldId id="269"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750" y="4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11CBEC-5EAF-400F-8493-9FCBAF5A24D9}" type="datetimeFigureOut">
              <a:rPr lang="en-US" smtClean="0"/>
              <a:pPr/>
              <a:t>11/20/2011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368103-AB4D-4E9A-A1EE-6B561C55E6F6}" type="slidenum">
              <a:rPr lang="en-US" smtClean="0"/>
              <a:pPr/>
              <a:t>‹Nº›</a:t>
            </a:fld>
            <a:endParaRPr lang="en-US"/>
          </a:p>
        </p:txBody>
      </p:sp>
    </p:spTree>
    <p:extLst>
      <p:ext uri="{BB962C8B-B14F-4D97-AF65-F5344CB8AC3E}">
        <p14:creationId xmlns:p14="http://schemas.microsoft.com/office/powerpoint/2010/main" val="295168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67198BFE-FC06-4EE5-8351-97E5F6D39D3F}"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67198BFE-FC06-4EE5-8351-97E5F6D39D3F}" type="slidenum">
              <a:rPr lang="es-ES" smtClean="0"/>
              <a:pPr/>
              <a:t>12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67198BFE-FC06-4EE5-8351-97E5F6D39D3F}"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67198BFE-FC06-4EE5-8351-97E5F6D39D3F}"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00368103-AB4D-4E9A-A1EE-6B561C55E6F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6D4B30-C66A-4914-8AB1-E946CABD7CAD}" type="datetimeFigureOut">
              <a:rPr lang="en-US" smtClean="0"/>
              <a:pPr/>
              <a:t>11/20/2011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68ABD86-537E-4653-8089-A0060796758D}"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D4B30-C66A-4914-8AB1-E946CABD7CAD}" type="datetimeFigureOut">
              <a:rPr lang="en-US" smtClean="0"/>
              <a:pPr/>
              <a:t>11/20/2011</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ABD86-537E-4653-8089-A0060796758D}"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sites.google.com/site/guayaquil360/project-updates/limpiando-el-puerto/el-tratamiento-de-la-b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espol.edu.ec/vlirtel/files/2009/05/espol1-300x299.png"/>
          <p:cNvPicPr/>
          <p:nvPr/>
        </p:nvPicPr>
        <p:blipFill>
          <a:blip r:embed="rId3" cstate="print"/>
          <a:srcRect/>
          <a:stretch>
            <a:fillRect/>
          </a:stretch>
        </p:blipFill>
        <p:spPr bwMode="auto">
          <a:xfrm>
            <a:off x="3962400" y="0"/>
            <a:ext cx="1447800" cy="1371600"/>
          </a:xfrm>
          <a:prstGeom prst="rect">
            <a:avLst/>
          </a:prstGeom>
          <a:noFill/>
          <a:ln w="9525">
            <a:noFill/>
            <a:miter lim="800000"/>
            <a:headEnd/>
            <a:tailEnd/>
          </a:ln>
        </p:spPr>
      </p:pic>
      <p:sp>
        <p:nvSpPr>
          <p:cNvPr id="5" name="4 Rectángulo"/>
          <p:cNvSpPr/>
          <p:nvPr/>
        </p:nvSpPr>
        <p:spPr>
          <a:xfrm>
            <a:off x="838200" y="1371600"/>
            <a:ext cx="7848600" cy="1477328"/>
          </a:xfrm>
          <a:prstGeom prst="rect">
            <a:avLst/>
          </a:prstGeom>
        </p:spPr>
        <p:txBody>
          <a:bodyPr wrap="square">
            <a:spAutoFit/>
          </a:bodyPr>
          <a:lstStyle/>
          <a:p>
            <a:pPr algn="ctr"/>
            <a:r>
              <a:rPr lang="es-ES" sz="3000" b="1" dirty="0"/>
              <a:t>ESCUELA SUPERIOR POLITÉCNICA DEL LITORAL</a:t>
            </a:r>
            <a:r>
              <a:rPr lang="es-ES" sz="3000" dirty="0"/>
              <a:t>.</a:t>
            </a:r>
            <a:br>
              <a:rPr lang="es-ES" sz="3000" dirty="0"/>
            </a:br>
            <a:r>
              <a:rPr lang="es-ES" sz="3000" b="1" dirty="0"/>
              <a:t>Facultad de Ingeniería en Electricidad y Computación</a:t>
            </a:r>
            <a:r>
              <a:rPr lang="es-ES" sz="3000" dirty="0"/>
              <a:t> </a:t>
            </a:r>
            <a:endParaRPr lang="en-US" sz="3000" dirty="0"/>
          </a:p>
        </p:txBody>
      </p:sp>
      <p:sp>
        <p:nvSpPr>
          <p:cNvPr id="7" name="6 Rectángulo"/>
          <p:cNvSpPr/>
          <p:nvPr/>
        </p:nvSpPr>
        <p:spPr>
          <a:xfrm>
            <a:off x="228600" y="2971800"/>
            <a:ext cx="8915400" cy="1477328"/>
          </a:xfrm>
          <a:prstGeom prst="rect">
            <a:avLst/>
          </a:prstGeom>
        </p:spPr>
        <p:txBody>
          <a:bodyPr wrap="square">
            <a:spAutoFit/>
          </a:bodyPr>
          <a:lstStyle/>
          <a:p>
            <a:pPr algn="ctr"/>
            <a:r>
              <a:rPr lang="es-ES" sz="3000" i="1" dirty="0" smtClean="0"/>
              <a:t>Tema:</a:t>
            </a:r>
            <a:r>
              <a:rPr lang="es-ES" sz="3000" dirty="0" smtClean="0"/>
              <a:t/>
            </a:r>
            <a:br>
              <a:rPr lang="es-ES" sz="3000" dirty="0" smtClean="0"/>
            </a:br>
            <a:r>
              <a:rPr lang="es-ES" sz="3000" b="1" dirty="0" smtClean="0"/>
              <a:t>“</a:t>
            </a:r>
            <a:r>
              <a:rPr lang="es-EC" sz="3000" b="1" dirty="0"/>
              <a:t>ECO PARQUE DE GUAYAQUIL, UNA PROPUESTA DE RECOLECCIÓN DE RESIDUOS EN </a:t>
            </a:r>
            <a:r>
              <a:rPr lang="es-EC" sz="3000" b="1" dirty="0" smtClean="0"/>
              <a:t>GUAYAQUIL.</a:t>
            </a:r>
            <a:r>
              <a:rPr lang="es-ES" sz="3000" b="1" dirty="0" smtClean="0"/>
              <a:t>”</a:t>
            </a:r>
            <a:endParaRPr lang="en-US" sz="3000" b="1" dirty="0"/>
          </a:p>
        </p:txBody>
      </p:sp>
      <p:sp>
        <p:nvSpPr>
          <p:cNvPr id="8" name="7 Rectángulo"/>
          <p:cNvSpPr/>
          <p:nvPr/>
        </p:nvSpPr>
        <p:spPr>
          <a:xfrm>
            <a:off x="228600" y="5029200"/>
            <a:ext cx="8915400" cy="1477328"/>
          </a:xfrm>
          <a:prstGeom prst="rect">
            <a:avLst/>
          </a:prstGeom>
        </p:spPr>
        <p:txBody>
          <a:bodyPr wrap="square">
            <a:spAutoFit/>
          </a:bodyPr>
          <a:lstStyle/>
          <a:p>
            <a:pPr algn="ctr"/>
            <a:r>
              <a:rPr lang="es-ES" sz="3000" i="1" dirty="0" smtClean="0"/>
              <a:t>Elaborado por:</a:t>
            </a:r>
          </a:p>
          <a:p>
            <a:pPr algn="ctr"/>
            <a:r>
              <a:rPr lang="es-ES" sz="3000" dirty="0" smtClean="0"/>
              <a:t>Dalton Freddy Narváez Figueroa</a:t>
            </a:r>
          </a:p>
          <a:p>
            <a:pPr algn="ctr"/>
            <a:r>
              <a:rPr lang="es-ES" sz="3000" dirty="0" smtClean="0"/>
              <a:t>Luis Alberto Triviño </a:t>
            </a:r>
            <a:r>
              <a:rPr lang="es-ES" sz="3000" dirty="0" err="1" smtClean="0"/>
              <a:t>Nonura</a:t>
            </a:r>
            <a:endParaRPr lang="es-ES" sz="3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Pergamino horizontal"/>
          <p:cNvSpPr/>
          <p:nvPr/>
        </p:nvSpPr>
        <p:spPr>
          <a:xfrm>
            <a:off x="2895600" y="3810000"/>
            <a:ext cx="3124200" cy="838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Pergamino horizontal"/>
          <p:cNvSpPr/>
          <p:nvPr/>
        </p:nvSpPr>
        <p:spPr>
          <a:xfrm>
            <a:off x="3352800" y="1752600"/>
            <a:ext cx="19812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066800" y="0"/>
            <a:ext cx="6629400" cy="868362"/>
          </a:xfrm>
        </p:spPr>
        <p:txBody>
          <a:bodyPr>
            <a:noAutofit/>
          </a:bodyPr>
          <a:lstStyle/>
          <a:p>
            <a:r>
              <a:rPr lang="es-ES" sz="3600" dirty="0" smtClean="0"/>
              <a:t>TIR &amp; VAN</a:t>
            </a:r>
            <a:endParaRPr lang="es-ES" sz="3600"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 name="24 CuadroTexto"/>
          <p:cNvSpPr txBox="1"/>
          <p:nvPr/>
        </p:nvSpPr>
        <p:spPr>
          <a:xfrm>
            <a:off x="3505200" y="1856601"/>
            <a:ext cx="2057400" cy="553998"/>
          </a:xfrm>
          <a:prstGeom prst="rect">
            <a:avLst/>
          </a:prstGeom>
          <a:noFill/>
        </p:spPr>
        <p:txBody>
          <a:bodyPr wrap="square" rtlCol="0">
            <a:spAutoFit/>
          </a:bodyPr>
          <a:lstStyle/>
          <a:p>
            <a:r>
              <a:rPr lang="en-US" sz="3000" dirty="0" smtClean="0"/>
              <a:t>TIR=15%</a:t>
            </a:r>
            <a:endParaRPr lang="en-US" sz="3000" dirty="0"/>
          </a:p>
        </p:txBody>
      </p:sp>
      <p:sp>
        <p:nvSpPr>
          <p:cNvPr id="27" name="26 CuadroTexto"/>
          <p:cNvSpPr txBox="1"/>
          <p:nvPr/>
        </p:nvSpPr>
        <p:spPr>
          <a:xfrm>
            <a:off x="3048000" y="3886200"/>
            <a:ext cx="2971800" cy="553998"/>
          </a:xfrm>
          <a:prstGeom prst="rect">
            <a:avLst/>
          </a:prstGeom>
          <a:noFill/>
        </p:spPr>
        <p:txBody>
          <a:bodyPr wrap="square" rtlCol="0">
            <a:spAutoFit/>
          </a:bodyPr>
          <a:lstStyle/>
          <a:p>
            <a:r>
              <a:rPr lang="en-US" sz="3000" dirty="0" smtClean="0"/>
              <a:t>VAN=$26.659,97</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500" fill="hold"/>
                                        <p:tgtEl>
                                          <p:spTgt spid="25"/>
                                        </p:tgtEl>
                                        <p:attrNameLst>
                                          <p:attrName>ppt_x</p:attrName>
                                        </p:attrNameLst>
                                      </p:cBhvr>
                                      <p:tavLst>
                                        <p:tav tm="0">
                                          <p:val>
                                            <p:strVal val="#ppt_x"/>
                                          </p:val>
                                        </p:tav>
                                        <p:tav tm="100000">
                                          <p:val>
                                            <p:strVal val="#ppt_x"/>
                                          </p:val>
                                        </p:tav>
                                      </p:tavLst>
                                    </p:anim>
                                    <p:anim calcmode="lin" valueType="num">
                                      <p:cBhvr additive="base">
                                        <p:cTn id="1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fill="hold"/>
                                        <p:tgtEl>
                                          <p:spTgt spid="27"/>
                                        </p:tgtEl>
                                        <p:attrNameLst>
                                          <p:attrName>ppt_x</p:attrName>
                                        </p:attrNameLst>
                                      </p:cBhvr>
                                      <p:tavLst>
                                        <p:tav tm="0">
                                          <p:val>
                                            <p:strVal val="#ppt_x"/>
                                          </p:val>
                                        </p:tav>
                                        <p:tav tm="100000">
                                          <p:val>
                                            <p:strVal val="#ppt_x"/>
                                          </p:val>
                                        </p:tav>
                                      </p:tavLst>
                                    </p:anim>
                                    <p:anim calcmode="lin" valueType="num">
                                      <p:cBhvr additive="base">
                                        <p:cTn id="1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CONCLUSIONES</a:t>
            </a:r>
            <a:endParaRPr lang="es-ES" dirty="0"/>
          </a:p>
        </p:txBody>
      </p:sp>
      <p:sp>
        <p:nvSpPr>
          <p:cNvPr id="5" name="Content Placeholder 4"/>
          <p:cNvSpPr>
            <a:spLocks noGrp="1"/>
          </p:cNvSpPr>
          <p:nvPr>
            <p:ph idx="1"/>
          </p:nvPr>
        </p:nvSpPr>
        <p:spPr/>
        <p:txBody>
          <a:bodyPr>
            <a:normAutofit fontScale="62500" lnSpcReduction="20000"/>
          </a:bodyPr>
          <a:lstStyle/>
          <a:p>
            <a:pPr lvl="0"/>
            <a:r>
              <a:rPr lang="es-EC" dirty="0" smtClean="0"/>
              <a:t>Para </a:t>
            </a:r>
            <a:r>
              <a:rPr lang="es-EC" dirty="0"/>
              <a:t>que el proyecto de </a:t>
            </a:r>
            <a:r>
              <a:rPr lang="es-EC" dirty="0" err="1"/>
              <a:t>ecoparque</a:t>
            </a:r>
            <a:r>
              <a:rPr lang="es-EC" dirty="0"/>
              <a:t> sea rentable a veinte años al 15% de interés debemos recolectar el </a:t>
            </a:r>
            <a:r>
              <a:rPr lang="es-EC" dirty="0" smtClean="0"/>
              <a:t>9,5% </a:t>
            </a:r>
            <a:r>
              <a:rPr lang="es-EC" dirty="0"/>
              <a:t>de residuos de la basura recolectada en Guayaquil, para conseguir aquello en los años siguientes se espera que ingrese al </a:t>
            </a:r>
            <a:r>
              <a:rPr lang="es-EC" dirty="0" err="1"/>
              <a:t>ecoparque</a:t>
            </a:r>
            <a:r>
              <a:rPr lang="es-EC" dirty="0"/>
              <a:t> un 5</a:t>
            </a:r>
            <a:r>
              <a:rPr lang="es-EC" dirty="0" smtClean="0"/>
              <a:t>% </a:t>
            </a:r>
            <a:r>
              <a:rPr lang="es-EC" dirty="0"/>
              <a:t>adicional cada año. </a:t>
            </a:r>
            <a:endParaRPr lang="en-US" dirty="0"/>
          </a:p>
          <a:p>
            <a:pPr lvl="0"/>
            <a:r>
              <a:rPr lang="es-EC" dirty="0"/>
              <a:t>Por ende el </a:t>
            </a:r>
            <a:r>
              <a:rPr lang="es-EC" dirty="0" err="1"/>
              <a:t>ecoparque</a:t>
            </a:r>
            <a:r>
              <a:rPr lang="es-EC" dirty="0"/>
              <a:t> diseñado y construido contará con equipos e instalaciones necesarias para </a:t>
            </a:r>
            <a:r>
              <a:rPr lang="es-EC" dirty="0" smtClean="0"/>
              <a:t>realizar talleres </a:t>
            </a:r>
            <a:r>
              <a:rPr lang="es-EC" dirty="0"/>
              <a:t>y conferencias sobre el medio ambiente para de esta manera lograr una conciencia ambiental en los ciudadanos, debido al desconocimiento de los ciudadanos en temas relacionados al medio ambiente.</a:t>
            </a:r>
            <a:endParaRPr lang="en-US" dirty="0"/>
          </a:p>
          <a:p>
            <a:r>
              <a:rPr lang="es-EC" dirty="0" smtClean="0"/>
              <a:t>En </a:t>
            </a:r>
            <a:r>
              <a:rPr lang="es-EC" dirty="0"/>
              <a:t>consecuencia en la ciudad de Guayaquil, deberán existir varios centros de acopio para recolectar los desechos debido a que las personas les resultaría </a:t>
            </a:r>
            <a:r>
              <a:rPr lang="es-EC" dirty="0" smtClean="0"/>
              <a:t>difícil </a:t>
            </a:r>
            <a:r>
              <a:rPr lang="es-EC" dirty="0"/>
              <a:t>el ir a contribuir con sus desechos al </a:t>
            </a:r>
            <a:r>
              <a:rPr lang="es-EC" dirty="0" err="1" smtClean="0"/>
              <a:t>ecoparque</a:t>
            </a:r>
            <a:r>
              <a:rPr lang="es-EC" dirty="0" smtClean="0"/>
              <a:t>.</a:t>
            </a:r>
          </a:p>
          <a:p>
            <a:r>
              <a:rPr lang="es-EC" dirty="0" smtClean="0"/>
              <a:t>Con el éxito de este proyecto se mejoraría la </a:t>
            </a:r>
            <a:r>
              <a:rPr lang="es-ES" dirty="0"/>
              <a:t>calidad del biogás que se genera mediante procesos anaeróbicos y por lo tanto su potencial generación de electricidad</a:t>
            </a:r>
            <a:r>
              <a:rPr lang="es-E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RECOMENDACIONES</a:t>
            </a:r>
            <a:endParaRPr lang="es-ES" dirty="0"/>
          </a:p>
        </p:txBody>
      </p:sp>
      <p:sp>
        <p:nvSpPr>
          <p:cNvPr id="3" name="Content Placeholder 2"/>
          <p:cNvSpPr>
            <a:spLocks noGrp="1"/>
          </p:cNvSpPr>
          <p:nvPr>
            <p:ph idx="1"/>
          </p:nvPr>
        </p:nvSpPr>
        <p:spPr/>
        <p:txBody>
          <a:bodyPr>
            <a:noAutofit/>
          </a:bodyPr>
          <a:lstStyle/>
          <a:p>
            <a:pPr lvl="0"/>
            <a:r>
              <a:rPr lang="es-EC" sz="2100" dirty="0" smtClean="0"/>
              <a:t>Los lugares de recogida deben de estar dispuestos de tal manera que estas concentren los desechos de un sector de esta manera se disminuyen los costos.</a:t>
            </a:r>
            <a:endParaRPr lang="en-US" sz="2100" dirty="0" smtClean="0"/>
          </a:p>
          <a:p>
            <a:pPr lvl="0"/>
            <a:r>
              <a:rPr lang="es-EC" sz="2100" dirty="0" smtClean="0"/>
              <a:t>El horario de apertura al publico deberá de ser lo más flexible posible, según estudios realizados la mayor disposición de los desechos se la realiza los sábados de 12 a 14 horas y de 16 a 20 horas.</a:t>
            </a:r>
            <a:endParaRPr lang="en-US" sz="2100" dirty="0" smtClean="0"/>
          </a:p>
          <a:p>
            <a:pPr lvl="0"/>
            <a:r>
              <a:rPr lang="es-EC" sz="2100" dirty="0" smtClean="0"/>
              <a:t>Realizar campañas de concientización sobre el uso de los eco parques y de lo beneficioso que estos son para lograr una mayor aceptación local y de esta manera conseguir una mayor recolección de residuos.</a:t>
            </a:r>
            <a:endParaRPr lang="en-US" sz="2100" dirty="0" smtClean="0"/>
          </a:p>
          <a:p>
            <a:pPr lvl="0"/>
            <a:r>
              <a:rPr lang="es-EC" sz="2100" dirty="0" smtClean="0"/>
              <a:t>Para una buena recogida de los materiales se necesitará de capacitación a los habitantes, los cuales serán los que nos suministren la materia prima, para que la recogida de parte de ellos, sea de una forma técnica, para evitar contaminar más el medio ambiente.</a:t>
            </a:r>
            <a:endParaRPr lang="en-US" sz="21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4400" dirty="0" smtClean="0">
                <a:latin typeface="+mj-lt"/>
                <a:ea typeface="+mj-ea"/>
                <a:cs typeface="+mj-cs"/>
              </a:rPr>
              <a:t>BIOGAS</a:t>
            </a:r>
            <a:endParaRPr kumimoji="0" lang="es-E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1 Rectángulo"/>
          <p:cNvSpPr/>
          <p:nvPr/>
        </p:nvSpPr>
        <p:spPr>
          <a:xfrm>
            <a:off x="762000" y="1417638"/>
            <a:ext cx="7772400" cy="1754326"/>
          </a:xfrm>
          <a:prstGeom prst="rect">
            <a:avLst/>
          </a:prstGeom>
        </p:spPr>
        <p:txBody>
          <a:bodyPr wrap="square">
            <a:spAutoFit/>
          </a:bodyPr>
          <a:lstStyle/>
          <a:p>
            <a:pPr algn="just"/>
            <a:r>
              <a:rPr lang="es-EC" dirty="0"/>
              <a:t>El biogás es un gas combustible que se genera en medios naturales o en dispositivos específicos, por las reacciones de biodegradación de la materia orgánica, mediante la acción de </a:t>
            </a:r>
            <a:r>
              <a:rPr lang="es-EC" dirty="0" smtClean="0"/>
              <a:t>microorganismos, </a:t>
            </a:r>
            <a:r>
              <a:rPr lang="es-EC" dirty="0"/>
              <a:t>y otros factores, en ausencia de </a:t>
            </a:r>
            <a:r>
              <a:rPr lang="es-EC" dirty="0" smtClean="0"/>
              <a:t>oxígeno.</a:t>
            </a:r>
          </a:p>
          <a:p>
            <a:pPr algn="just"/>
            <a:r>
              <a:rPr lang="es-EC" dirty="0"/>
              <a:t>El biogás tiene como promedio un poder calorífico entre 18,8 a 23,4 mega julios por m³.</a:t>
            </a:r>
            <a:endParaRPr lang="en-US" dirty="0"/>
          </a:p>
        </p:txBody>
      </p:sp>
      <p:pic>
        <p:nvPicPr>
          <p:cNvPr id="3" name="Picture 2" descr="http://4.bp.blogspot.com/_HvjVE-5VXLU/TNI8Dk-tTmI/AAAAAAAAAJI/D70K7OH3OkI/s400/biodegradacion+materi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448963"/>
            <a:ext cx="4038600" cy="30289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1143000"/>
          </a:xfrm>
        </p:spPr>
        <p:txBody>
          <a:bodyPr>
            <a:normAutofit/>
          </a:bodyPr>
          <a:lstStyle/>
          <a:p>
            <a:pPr lvl="1" algn="ctr" rtl="0">
              <a:spcBef>
                <a:spcPct val="0"/>
              </a:spcBef>
            </a:pPr>
            <a:r>
              <a:rPr lang="es-ES" sz="2800" dirty="0" smtClean="0"/>
              <a:t>Procesos y Usos del </a:t>
            </a:r>
            <a:r>
              <a:rPr lang="es-ES" sz="2800" dirty="0" err="1" smtClean="0"/>
              <a:t>BioGas</a:t>
            </a:r>
            <a:endParaRPr lang="es-ES" sz="2800" dirty="0"/>
          </a:p>
        </p:txBody>
      </p:sp>
      <p:pic>
        <p:nvPicPr>
          <p:cNvPr id="5122" name="Picture 2" descr="http://www.terra-viva.it/immagini/003_schema_biogas_eng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0"/>
            <a:ext cx="8297985" cy="5178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lvl="1" algn="ctr" rtl="0">
              <a:spcBef>
                <a:spcPct val="0"/>
              </a:spcBef>
            </a:pPr>
            <a:r>
              <a:rPr lang="es-ES" sz="3200" dirty="0" smtClean="0">
                <a:solidFill>
                  <a:schemeClr val="tx1"/>
                </a:solidFill>
              </a:rPr>
              <a:t>ECOPARQUE</a:t>
            </a:r>
            <a:endParaRPr lang="es-ES" sz="3200" dirty="0">
              <a:solidFill>
                <a:schemeClr val="tx1"/>
              </a:solidFill>
            </a:endParaRPr>
          </a:p>
        </p:txBody>
      </p:sp>
      <p:sp>
        <p:nvSpPr>
          <p:cNvPr id="2" name="1 Rectángulo"/>
          <p:cNvSpPr/>
          <p:nvPr/>
        </p:nvSpPr>
        <p:spPr>
          <a:xfrm>
            <a:off x="5486400" y="1524000"/>
            <a:ext cx="3012831" cy="2585323"/>
          </a:xfrm>
          <a:prstGeom prst="rect">
            <a:avLst/>
          </a:prstGeom>
        </p:spPr>
        <p:txBody>
          <a:bodyPr wrap="square">
            <a:spAutoFit/>
          </a:bodyPr>
          <a:lstStyle/>
          <a:p>
            <a:pPr algn="just"/>
            <a:r>
              <a:rPr lang="es-EC" dirty="0"/>
              <a:t>Un Eco-parque o Punto Limpio es un centro diseñado y construido para recoger unos residuos </a:t>
            </a:r>
            <a:r>
              <a:rPr lang="es-EC" dirty="0" smtClean="0"/>
              <a:t>específicos, separarlos </a:t>
            </a:r>
            <a:r>
              <a:rPr lang="es-EC" dirty="0"/>
              <a:t>y seleccionarlos, para después poder reciclar los materiales y/o </a:t>
            </a:r>
            <a:r>
              <a:rPr lang="es-EC" dirty="0" err="1"/>
              <a:t>compostar</a:t>
            </a:r>
            <a:r>
              <a:rPr lang="es-EC" dirty="0"/>
              <a:t> la materia orgánica</a:t>
            </a:r>
            <a:r>
              <a:rPr lang="es-EC" dirty="0" smtClean="0"/>
              <a:t>.</a:t>
            </a:r>
          </a:p>
          <a:p>
            <a:pPr algn="just"/>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4 Objeto"/>
          <p:cNvGraphicFramePr>
            <a:graphicFrameLocks noChangeAspect="1"/>
          </p:cNvGraphicFramePr>
          <p:nvPr>
            <p:extLst>
              <p:ext uri="{D42A27DB-BD31-4B8C-83A1-F6EECF244321}">
                <p14:modId xmlns:p14="http://schemas.microsoft.com/office/powerpoint/2010/main" val="1062188159"/>
              </p:ext>
            </p:extLst>
          </p:nvPr>
        </p:nvGraphicFramePr>
        <p:xfrm>
          <a:off x="1447800" y="1219200"/>
          <a:ext cx="3276600" cy="5108311"/>
        </p:xfrm>
        <a:graphic>
          <a:graphicData uri="http://schemas.openxmlformats.org/presentationml/2006/ole">
            <mc:AlternateContent xmlns:mc="http://schemas.openxmlformats.org/markup-compatibility/2006">
              <mc:Choice xmlns:v="urn:schemas-microsoft-com:vml" Requires="v">
                <p:oleObj spid="_x0000_s6149" name="Bitmap Image" r:id="rId4" imgW="2228571" imgH="3533333" progId="Paint.Picture">
                  <p:embed/>
                </p:oleObj>
              </mc:Choice>
              <mc:Fallback>
                <p:oleObj name="Bitmap Image" r:id="rId4" imgW="2228571" imgH="3533333" progId="Paint.Picture">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219200"/>
                        <a:ext cx="3276600" cy="5108311"/>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Conciencia</a:t>
            </a:r>
            <a:r>
              <a:rPr lang="en-US" dirty="0" smtClean="0"/>
              <a:t> </a:t>
            </a:r>
            <a:r>
              <a:rPr lang="es-EC" dirty="0" smtClean="0"/>
              <a:t>Ambiental</a:t>
            </a:r>
            <a:endParaRPr lang="es-EC" dirty="0"/>
          </a:p>
        </p:txBody>
      </p:sp>
      <p:pic>
        <p:nvPicPr>
          <p:cNvPr id="7170" name="Picture 2" descr="http://t3.gstatic.com/images?q=tbn:ANd9GcRxecq-5-NotZ5pP8F8hYgZ4E1PtpPitTrZVo6XFb_1pHG5RA0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 y="1488830"/>
            <a:ext cx="2515923" cy="2549769"/>
          </a:xfrm>
          <a:prstGeom prst="rect">
            <a:avLst/>
          </a:prstGeom>
          <a:noFill/>
          <a:extLst>
            <a:ext uri="{909E8E84-426E-40DD-AFC4-6F175D3DCCD1}">
              <a14:hiddenFill xmlns:a14="http://schemas.microsoft.com/office/drawing/2010/main">
                <a:solidFill>
                  <a:srgbClr val="FFFFFF"/>
                </a:solidFill>
              </a14:hiddenFill>
            </a:ext>
          </a:extLst>
        </p:spPr>
      </p:pic>
      <p:sp>
        <p:nvSpPr>
          <p:cNvPr id="7168" name="AutoShape 6" descr="data:image/jpeg;base64,/9j/4AAQSkZJRgABAQAAAQABAAD/2wCEAAkGBhQSERQPEBQUFRUUGBQVFxcUFRAWFxQVFxgXFRgXFxcXHCYeFxkjGRgXHy8gIycpLC0sFx8xNTAqNSYrLCkBCQoKDgwOGg8PGjQkHyUyMiwpNS0sMC8yLzUpMCwyNDUsNCwvLyopLDAsLCwsLywsLCwsLCwpLC4sLCwsLCwsLP/AABEIAOEA4QMBIgACEQEDEQH/xAAbAAEAAgMBAQAAAAAAAAAAAAAABQYBAwQHAv/EAE0QAAEDAgMEBAgHDAoDAQAAAAEAAgMEEQUSIQYxQVETImFxBxQyUnOBkaEjNIKxsrPRFRYzNUJTVGJykqLBJENVY5OUwtLh8ER08Rf/xAAaAQEAAwEBAQAAAAAAAAAAAAAAAgMEBQEG/8QALREAAgECBAUDBAIDAAAAAAAAAAECAxESITFBBBNRYXEisfAzgZGhMlIU0eH/2gAMAwEAAhEDEQA/APcUREAREQBERAERYugMotMlUAcu88m6n18vXZfPXdyZ/EfsHvQG+61uqmDQuF+Vxf2L48SB8q7v2jcfu+T7luZGBoAB3CyA1eNjgHH5Dv5hPGD5jv4P9y3ogNPjB8x38H+5Y8aHEPHyXH5rrelkBpbVsOmYX5E2PsK23RzAdCL960Gib+Tdv7JI9273IDoRc5D28Q/v6p9o0PsCyyrF8pu08naX7uB9RKA3osXWUAREQBERAEREAREQBERAEREARFzyVBJyM1PEm9m9/M9nzID7mnDd+87gNSe4cVrDHP8AKOUcmnU97hu7h7SvuCmDddS47yd5+wdg0W5AfEcQaLNAA7F9oiAIiIAiIgCIiAIiIAvl8YIsQCOR1X0iA5jE5vkG481xPudvHcb+pbIqgO03EbwdCP8AvPctq1TU4dv0I3EaEdx/luKA2ouZk5aQ19tdA4bndn6ruzjw5DpBQBERAEREAREQBERAERc88hJDG7zvPmjn38h38igPmWUuORmlvKd5vYP1vm9y3xRBosN3/faUiiDRYbv++9faAIiIAiIgCIiAIiIAiIgCIiAwXKOk2kpmnK6ohBG8GWPT3qneFHaQsa2jicQXjNIQdQzc1vyjcnsHavMrLncRxvLlhirnPr8Zy5YYq57399dJ+k0/+LF9qy3amkJsKmn/AMWL7VUfBri8c8ZppmsMkYu0lrCXx7t9tS06dxHartJhMLhYxRkHgWMI+ZaadSVSKkrGinOVSKkrG8gPHAgjvBC0skLDlcbg6Ncefmu7eR47t++Bw94oZzSuOWnlDpIC49WNzdZYrncLdcdmbku7CcfjrHSthGaJlmmQ6Ne865WDeQBrfTeLc1YqieT1LFUTyepNouaF5a7o3G/Fp84cj+sPeNea6VYWBERAEREARFgoDXUTZRfedwHMncFinhyjXVx1ceZ+zgOxfEYzPLuDbtb2nc4/6f3ua6UAREQBERAEREAREQBEul0ARLrCAyuXEa9sMT5pDZrAXE9g/nwUdje1cVIQJ2ygHc5sbnMJ5Zhx7CuWfa6B7S18FU5rhYg0sxBHaCNVVKpFXV8yqVSKur5nj2K4i6omknk8p7ibchuDR2AWHqXKrviGytPUyFtD0sEhaXiKojkjY8Ai/Rl2otcaajXgq/S7LzOqmUcjHRvcdbjcwaueDucAL6jsXAqUJ4utzhTozxdblk2M2YkFMa+O/TBwdC29g9rLh7T2SXc31Ar0rC8QbPEyaPyXi4vvHMHkQbg9oUNjPjUUbafD4BZrQ0Pc+IBgAsA1rjq63E6d65cFFVTR9G2je67nPc59VAS57tXO3WFzwC7NKKpWik7b5bnXpJUvSk7b5PUktsBCKZz542yhhDmMd+VLfKxvbdxtbkSt2zOE+L07IzYvN3yEflSP6zz3X0HYAoHFsRd0kM1extPBCXSBplZI6aYC0YDWanLdzt2+y4sP8J4lrGRZAyB5yAuPXznyXGxs0X0trvvdHVpxneXhB1YKd5eEXyohzC247weII3EL5pZ8w10c02cOR+w7x2FbguWq6jhKN25/7N9Heon2ErWazrRYBWUAREQBaKqQgdXeeqO88fULn1LeubypOxg/id9jfpIDdFGGgNG4aLVXVzIWGWVwYxtruO4XNh7yF0KueEP8XT9zPrGKFSWGLl0ITlhi5dDb9/VF+kx/xfYg25ov0mL2kfOF4cAToOOi7cTwSeny9PG5ma9r2sbb7EEhclcfUavhOWuOqNXwnvdNWMkaHxua9p3FpDgfWFFS7a0bXFrqiMFpIIu7Qg2I3c15h4P8YfDWRsBOSZ2R7eBJ8l1uYNteV1DYx8Yn9LL9NytlxzwKSRZLjXgUkj2b7+qH9Jj/AIvsW3766cxGdkmdgeyIlgJs95AAP7wXj2F7K1NSzpYI87blt80Y1G8Wc4HirTR4LNTYe9lQzI51XSuAu03GeIX6pPEFSp8VVnm42RKnxNWWbjlY9RC5sQrWwxPmffLG0vdYXNmi5sOK6Qofa/4jVehl+iV0JO0WzfN2i2dFTjcUcAqZHZYyGuub36wBAsNSTfcFFjbeIWdLFUxMOgklhe2PXdc65R2myj6kgzYUyX8Hkc4X3GZsTOjv2i5I7Vb5Yg5pa4AtcCCDqCDvB5qpSlK9naxWpSleztY5MUxqOnhNRJcsGXVgzE5iALW37won7/IfzNX/AJaX7Fo2yoWQ4aYYxZjHQBouTYdKzidVbF7eblZOwvJysnbQrdXtPDJSzSGKQtbZnRzROb0r36MY1rvKu6w7F3bMYSaamjhcbuAJdqSA52pa2+5o3AcguXagWfSTP/Bx1Dc/IZ2ujY89z3N9qnwUivU77CK9Tb2IfaXC3SRiWH8PAeki7SPKjP6r23ae8cl14VXsqIo6hm5wuL72nc5p5EEEHuUPi0PjlR4pmcIoAJJSxxaTK4HomBw3Fo65+Qs7O4PPSTSMc/poZSZA42D2SccwGhzDW44jUakry7x5LI8TePJZFmXDjT5RBIafKZQ0lgcLgkcLc+XbZdt1X6naG9fDRR+bI6Q8iGEtZ365j8nmrJySWe+RZNpLPfI8Yr8QkmeZJnue88XcOwDc0dgXOrZ4RtnvF6npmD4Oe7hybJve31+V6zyVTXzdWMoTalqfPVYyhNqWp7bsLtD41StLjeSPqSdpA0d8oa991YXsBBB1B0tzC8z8EELs9Q/8jLG3sL7uPuHzhenLv8NNzpJs7nDTc6abOSgebGM74zlvzbvafW33grrXFUdSVj+D/gz36uYfbmHyl2rQaAiIgMFaKLVubzyXeo+T/CAvqrdZjiN9jbv4e9bI2WAA3AW9iA+lXPCH+Lp+5n1jFY1XPCH+Lp+5n1jFVW+nLwyqt9OXhnibHWIPIg+xTe0m10tbkEjWNDCSAwO1J0uSSeChYxqB2j51IbRYOaWokgO5pu0+cw6tPs07wV85FzUHbTc+fi5qLtpuWLwe7KSyTx1UjS2KM52lwt0jrdXKOI1vfdoFVsY+MT+ll+m5eieC3aLOw0Uh60fWjvxjvq35JPsPYvPMY+MT+ll+m5aa0YqjDCaKsYqjHDuKTG54m5IppY23Jyse5oueNgVe6asfLhEUkr3PcamIFziXHSoaALlVzZ7ayOmi6J9LHMcznZn5L2NtNWHlz4qyux4VeHzPigEQp5YJCxhBu1r2yOIAaLaAqzh7WfqvloToWs/VfLQ9HCh9r/iNV6GX6JUlT1LXtbIwgtcA4EbiDqCoXbisDKGcHfI0xMHFz39UADidfcuvUawPwdao1gb7G1uDx1NHDFM27ejiIsSHNcGCzmkagjmo93jlFrrWQDuFQxvzSj3qSwvEmteKFwLZI4Yna2s8WyksPGxFj3qWcdFHCpK61IqKkrrJlR2vxJlRhjpoXXa50NjbUHpWCxB3EHguv7iV/wDaA/ysP2qt1Njh9bKz8HJWB0fIt6WNpcOwuBXpCqguZK76LR+SuC5ju+i0fkiqfB3ugkgq5en6TMC7o2x2aQBazeINzf7FGw7SdBRyuqDeWlJifw6R4t0bh6QFp9Z5KzlefeFTBj0Yqo72u1soG4gZujee4uc35YUq16cHKOxKs3ThijsUqn2vq2ZiyZzc7nPdYM1c7UnUE/8AAC2/f1XfpD/ZH/tUEi4POqf2f5OFzZ/2f5PWtmtppPud4zM4yymR8bAbAyPJDY2CwHH3XPBdbNkJAIZGT9HOwyvkf0bX9JJMG5zZxGgy5R2AKtbNxuZQU9a0FwpZpnPZvvG7qve0eewdYdmbmvS4ZmvaHtILXAEEbiDqCPUu3R9cVi6I7VFY4rF0RV8W2PnqY+inrA5tw74vECCOIINx/wAqr4x4NWU8efp3Pc4hkcYjaDJI7RrQcxsOJNtACvUyVXsM/pVSas6xQ5o4OTnbpZh9Bp5Bx4r2rw9OTzWYq0Kcnmszt2awRtJTsgbYkaud5zz5R+zsAUssWWVqjFRVkaoxUVZHJikRdE7L5QGZv7Tes33gLfTzB7WvG5wDh3EXX2VwYIbRZPzbnx+priG/w2Xp6SCIiA0Ve4Dm5n0gf5LeFoqN7P2v9Lit6AKH2tpo5KSWOeTooyG5n2vls5pHvsPWphVzwh/i6fuZ9YxV1XaD8FdV2g32KI3ZrDQQfuju18lv2Ke2odh1cWOdWMjcy4zN1zNOtjmHA6+srzBovoOOi7cTwSenLRPG6PNfLe1jbfYgkLhxr+lpQVt9TixrelpQVt9T0PBPB5GySOqp6tzspDgWiNzXcwSDuIJB71DV+zeHulkc7EA1xfIS3IOqS4kj1HRRng+xd8NZGwE5JnBj28CTfK63MG2vIlQuMfGJ/Sy/TcrJVafLTUN+5ZKpT5aajv3LL97GHf2iP3ArNs0aShpppWTmeJz2NcWsvZxAaG5RvvmHtXn+F7LVNSzpIIs7blt80Y1FriznA8QrTS4LNTYbIydmRzqqmcBdhuM8Q/JJ4gqdBu+JQtlrmSotp4lC2TzzNxxCGEk0lTV0sZJJY+lkkiaTvyh7eoFYMAwiGZzax9S6se3yHEtDIz+rG3Rru/VWnKqntFgfi5OI0QySR9aWNujJ4xq4Fo0zAag9nNb+W4erVfO9jc6bh6tV9/8Adjs2jooZZYInPkjqD0joZI/KbkALwTuLSCNDvWmTZaolHR1NbI+L8pkcccReOTnNubdgsviqq2y12HSs1a+OpcO50bCFalNRjNt/NCajGbb+aFd2loIfFY6MkxMkkiijyNzZXA52i3AdXeVpds3UgXOJTgbz8HBp7lt2y30X/uQfM9c2ItNdVOorkU8AaZ8pIMr3atiuPyQNT/8AFCaWJ5dEiE0sTy6JGrC9p2RZoxLU17g7yooMwboBlzNs063O8712x7V0s5NNMHxmQFvR1Mbo84PAE6H2qfp6RsbQxjWta3QNaAAO4BacRwqOeMxTMD2ngRu7Qd4PaFNQmlqWKM0tTzXHtjqOGboulqWktzhjITNZpJG9ovvHFR/3t0n52t/yUv2K9UFN0eJiMEuyULG3cbuNpbXJ4lWpZlwsJXdl8+5mXDRm27JfPJDbL4I2mpmwtc57Tmfd7Q02frYtVadTTRVUOGNllihJlkjfGWg9FkLhHdwPkPBHc4K/2XPUUDXvjkcOtGSWnlmaWn1EH3BapUlZJZW9jTKkmklt7EM/ZEuGWSrrHsPlNMjAHDkSxgNu4qdpqZsbGxsAa1oDWgaAAaABbFlWRgo6Figo6BERSJBRuGm01Sz9djv3o2fzBUkoukNqucc44He+QfyQEoixdZQGio3s/a/0uW9aKrcDyc33kD+a3BAZVc8If4un7mfWMVjVc8If4un7mfWMVVb6cvDKq305eGeJsdYg8iD7NVN7S7Xy1uQStY1rCSAwO1J0uSSeChYxqO8fOu/aHCDS1EkB3NN2nmw6tPs07wV85FzUHbTc+fTkoO2m5YvB7srLJUR1UjS2KM5wXAjpHW6uW+8cb7tFV8Y+MT+ll+m5eieC7aPOw0Uh60fWjvxj4t+ST7COS88xj4xP6WX6blpqxiqMMO5oqxiqMcJmjxueJuSKaSNtybNe5oud5sFeoax8uDsfK9z3eMRgucSTYVDQBcqubPbVRU0XRSUkcxzOdnfkvY201YeXPirFJtE2qoH5IWwtjqKUZWkEHNK1xNg0WVlCyT9V8nkToWs/VfJ5HpQWqpaC1wO4g37rarZmVb2sxkhvidP1qmcFjWj+ra7R0j/NaBfeuxOSjFtnXnJRjdlf2XdrhN/zdaB3DQe6y9FVOrqNtJNhp3RRdJTl3AGSMBpPK7mn2q3gqqisKcX29kV0FhTi+3sivbY76L/3IPmevjYfVtU4+Uauozc9CAB7LLG1MwfUUNO3V/jDZiOUcbXZnHs1sueWfxCtfJJpTVZBLuEVQBbrcmvA38+4qLyqYtv+EG7VMW2n6Lei+WPBFwvieoaxpe9wa1ouSTYAcyVqNRUcVpZpMVy083Qu8VaS4xtkuOlOlnbtba9i7jglf+nj/KxfatNHUtkxQSsN2vomuadRcGW4Nj2K1XWeEFK779WZ4QUrvv1YYNNVlYus3Wg0BERAEREAUTSG9bP2RQD3ylSyhsJN6qrdydCz92MOPvegJiyLKIDTWNux1t9iR3jUe9bWOuARx1QhaKLycvmkt9m7+GyA6FD7W0sclJKyaTooyG5n2vls5pHtNh61MKueEP8AF0/cz6xirqu0G+xXVdoN9iiN2Zw4EH7ojSx8lqntqPudXOY41kcbmXGYWOZp1sc1tx19ZXmAHAcdF2Ylg81OQJ43x5r2zW1tvsRouHGv6WlBW31OLGtaLSgrb6nomCeDuOOSOqp6tzspDgWtjLXDcRcO1BFwe9Q1fs1QOlkc/EA1xe8ublb1SXEkeo6epRvg+xh8NZHGCckzsj28CSOq63MG2vIlQuMH+kT+ll+m5WSq0+Wmob9ycqlPlpqO/Vll+9fDv7SH7rVYsC2TgkpZoaaqMjXSRvL2tb1HR2cBa9jwVBw3ZipqGdJBEXtuW3DoxqN46zgeKvWzDZcNoaiSpjLXZwWMu0l7i1rWgZSd7tFZw9nK7hZW1zLKFnK7hZdczqxmmdAB41ik4DtzWMiEj+xoY0u9gXxhGL0tIC5lNWNDvLnkgkc5/a551t6rKY2c2c6P+lVPwlVJq9516O/9XH5rRu0VgyrdGm/5afv3N0abvi0/fuQOIYvST0b5XkTU9rPyguLdRqQOs0jQ8xvXJBs5UBoFNiEoiIBaHxxSkNO7K86kW3KUGzcImfO1uUyMdHI0aMkBtq5u7MNRfk4qO2UmMD5MNkJJh68JP5dO49XvLT1T6lJr1LF+j1q8lj/R24ZgMdLnne90kjheSaUguyjW3JrRa9gtwrYKim6V4HQPbc9KMoLOZDtw4j1KN2nlNRJHhrCbSfCTkfk07Tu7C93V9q5IaQV9Q4O+J0rujZGNGzSt3udbexu4D/lMVnhiuwxWeGK7EKyrbGS3DJ64xC/Vjp/GIm9jHSWIHtXbhEcFXIGVdVNNI3UU87OgbcceiGj/AGlXuOIABrQABoANAB2BcGM4DFUsySjUaseNHxuG5zXbwQo8lrv229yPJa79tvchanDBPWSOpqiSCSCOOF4ZGwjK68jbF2ns5L7qcAqWMc92Iz2aC4/BQbgLngvvAPxhiHfTfVlTWMfF5vRyfQK9jBNOXndnsYRknJ992QkO39OWggVDgQNRTza9ugXfhW1EVQ/o42yggF3wkUjBYEDe4WvruWNjx/QKX0Mf0QpjKrIY2k2/0WQxtJt/oyFlEVpaEREBgqF2VOaOWb87PM8fshxY3+FoXXj9f0NNLMN7WOLe1x0aPW4gLOBUPQ08UPmMaD32196A70REAXMDlkI88X+U3Q+637pXSuesYSMzdXNOYDnbePWLj1oDoVc8If4un7mfWMVhjeCARqCAR3FV7wh/i6fuZ9YxVVvpy8MqrfTl4Z4ox1iDyIPsU3tNthLWhgkaxjWEkBmbUnS5J7FCRi5A7Qu7aDB3UtRJA78k3afOYdWn2e8FfOxc1B203Pn05KDtpuWHwe7LSyVEdU9pbFGc4LgRndbqht94vrfdoqzjHxif0sv03L0bwXbRZ4zRyHrRax34x31b8kn2Ecl51jHxif0sv03LRWjFUYYdzRVjFUY4dzNHjs8LckM0kbbk2Y4gXO82CvGH1j5qTD3Tvc/NWgOLySTlL8oJ7wFXtndqYaeLopaSOZ2Yuzv6O9jbTVhPDnxVvoatuJ0c0cELad0L2OiyluUSjrtOjQBc6etW8NnkpXdtMyzh88lK7tpmXxqyofZzaBtTHc9SVnVljOjo3jQgjlfcVL3XYjJSV0deMlJXQVc2wpCxrK+IfCUpLyN2eE/hWH5Oo7Qpo4gzpRBmHSFpfl45QQLnkLkf9C49q/iVV6GX6BUalnFkalnFnDsxRv6KSskHw1T8IR5jLfBRjsDbeslPB6B9z4CN5D3O7XF7r39alMD+LQeii+g1QGDVAoal9DL1YpXulpnnyesbviJ4ODt3f2hVJYXF/b8laWBxb+XLei+brRXV7IWOllcGsbqSeH2nsWhuxobsQOAfjDEO+m+rKmsZ+Lzejk+iVC4B+MMQ76b6sqaxg/0eb0cn0SqYfwf392UQ/g/v7sqmzeGVrqSB0dYxjDGwtaadjsosLDMTr3qw4RQ1LHONTUNmBADQIWx5TffcHXRfOx/xCl9DH9EKYSnTSSef5PacEknn+QFlEV5cERYcUBX9o3dLPTUY3Of00no4dQD3yFv7pVgCrmzHw8s+IHdIRFD6GMkBw/admd6wrIgCIiALBWUQHJAcjzGdxu5vt6zfUTfud2LRtDhHjVO+nLsmfL1gL2s4O3epddVBmGhs4G7TycP5cD2ErNLUZ233HcRxa4bwf+9q8aTVmeNJqzKA3wQtBB8ZdoQfwbf9yntq9iWVxY8vMb2AjMGh2Zp1sbkbje3eVZrJZULhqSTilkylcPTScbZMouFeDE08zJ46l2Zhv+DbYjcWnrbiCR61qq/BO2SR8njDhnc59ujbpmcXW8rtV/sll5/i0rWtkef41K1rZHnf/wCPt/SXf4bf9ysmyWyYoWyNEhk6Rwdq0NtYW4E3VhsilDh6cHiisz2HD04O8UQeMbKxzPE7HPhnGgliNnEcnDc8d65PuBXHquxA5f1aeEPt+1fQqzrFlN0ot3JulFu5F4Ls5FTZnMzOkf5csji6R/e48OwaLpxWg6aGSC+XpGPZe17ZgRe3HeuxFJRSVloSUUlZHPQUvRxsivfI1rb7r5QBf3LViuExVEZimYHtPA8DzB3g9oXai9srWPbK1irR7MVUfVp6+QM4NmjjmLRyDjYrbT7H5ntlrJn1Tmm7Q8NbE08xE3S/abqx2WbKvlRK+VH4ys1Wys3jEtRBVvh6bJma2KN3kNyjV3r9q3U2AVAziasfK17HsymKJoBcLB1266clYLLFl7yo/Gz3lR+NlVo9kqqJjYo8Qka1gDWgQwaAaAa6qUwjC54nF01U6cEWDXRxsym++7d/JS9liyRpxjp7sRpxjp7sLKIrCwKu7W1bnBlDCfham7SRvjhH4R/Zp1R2u7FMYliDIInzSnKxgzE/yHMk6AcSVDbLUL3l9fUC0s9srT/UwjyI+/ie0lATtHStjY2Ngs1gDQOQAstyIgCIiAIiIAuKqYWO6VgJ3B7Rvc0cQPOHvGnK3ahCA+IpQ4BzSCCAQRxBX2o6VhhJe0ExnV7RqWHi9g4jm0d41uD3RShwDmkEEXBGoI5hAfaIiAIiIAiIgCIiAIiIAiIgCIiAIiIAvl7wBc6AakngEc8AXOgCp9RUuxR5hhJbRNNpZRoakjfHH/d83ce7eB9QH7pziT/w4HXYD/5Mo/L9G3W3PfytbwFrpqZsbWsYA1rQAANwAW1AEREAREQBERAEREBghRstK+ImSAXabl8VwLk73Rnc13ZuPYdVJogOeirmStzMO7QgghzTyc06tPeuhcFbhQeekY4xygWD221HJ7To9vYfVZczcZdEctW3JwErbmJ3ed8Z7HadpQEwi+WPBAIIIOoI3EL6QBERAEREAREQBERAERYLkBlcuI4lHBG6WZ7WMbvLvmHM9g1Kg6/bRpcYKFhqptxyH4KM/wB5Lu9Que5fOH7JukkFTiL+nlGrGAWhh/YZxP6x1QHJ0c2KHrh0FFfyD1Zakfr+ZH+rx48hbqambG0RsaGtaLAAWAC2ALKAIiIAiIgCIiAIiIAiIgCIiAL5cwEWIuDzX0iAhn7PZDmpJDAd+S2aFx7Yzu72kFa/uzPFpU05cPzlP8I3vMZs9vqzKdRAR1FtFTzHLHKwu80nK/8AcdZ3uUhdcddg0MwtNEx/7TQT7d6jTsdG38BLUQ9kcz8v7jrt9yAn0VeOC1jfwdcT6WCF3vaGlY8VxIbp6R3fBKPmkQFiRVs02Jn+uox3QzH55F8/cWvd5dc1voqeIe990BZbqPxLaKnp/wAPNGw8i4Zj3NHWPqCiTsRn+MVVXNzBlLGn5LLBd+HbI0kGsUEYPnEBzvadUBGu2xkm6tBSyy/3kvwMXf1us72BfP3qT1OuI1Bc38xBeOLucfKf6yrWBZZQHNQ4dHCwRwsaxo4NAAXSiIAiIgCIiAIiIAiIgCIiAIiIAiIgCIiAIiIAiIgCIiAwiIgMoiIAiIgCIiAIiIAiIgCIiAIi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69" name="AutoShape 8" descr="data:image/jpeg;base64,/9j/4AAQSkZJRgABAQAAAQABAAD/2wCEAAkGBhQSERQPEBQUFRUUGBQVFxcUFRAWFxQVFxgXFRgXFxcXHCYeFxkjGRgXHy8gIycpLC0sFx8xNTAqNSYrLCkBCQoKDgwOGg8PGjQkHyUyMiwpNS0sMC8yLzUpMCwyNDUsNCwvLyopLDAsLCwsLywsLCwsLCwpLC4sLCwsLCwsLP/AABEIAOEA4QMBIgACEQEDEQH/xAAbAAEAAgMBAQAAAAAAAAAAAAAABQYBAwQHAv/EAE0QAAEDAgMEBAgHDAoDAQAAAAEAAgMEEQUSIQYxQVETImFxBxQyUnOBkaEjNIKxsrPRFRYzNUJTVGJykqLBJENVY5OUwtLh8ER08Rf/xAAaAQEAAwEBAQAAAAAAAAAAAAAAAgMEBQEG/8QALREAAgECBAUDBAIDAAAAAAAAAAECAxESITFBBBNRYXEisfAzgZGhMlIU0eH/2gAMAwEAAhEDEQA/APcUREAREQBERAERYugMotMlUAcu88m6n18vXZfPXdyZ/EfsHvQG+61uqmDQuF+Vxf2L48SB8q7v2jcfu+T7luZGBoAB3CyA1eNjgHH5Dv5hPGD5jv4P9y3ogNPjB8x38H+5Y8aHEPHyXH5rrelkBpbVsOmYX5E2PsK23RzAdCL960Gib+Tdv7JI9273IDoRc5D28Q/v6p9o0PsCyyrF8pu08naX7uB9RKA3osXWUAREQBERAEREAREQBERAEREARFzyVBJyM1PEm9m9/M9nzID7mnDd+87gNSe4cVrDHP8AKOUcmnU97hu7h7SvuCmDddS47yd5+wdg0W5AfEcQaLNAA7F9oiAIiIAiIgCIiAIiIAvl8YIsQCOR1X0iA5jE5vkG481xPudvHcb+pbIqgO03EbwdCP8AvPctq1TU4dv0I3EaEdx/luKA2ouZk5aQ19tdA4bndn6ruzjw5DpBQBERAEREAREQBERAERc88hJDG7zvPmjn38h38igPmWUuORmlvKd5vYP1vm9y3xRBosN3/faUiiDRYbv++9faAIiIAiIgCIiAIiIAiIgCIiAwXKOk2kpmnK6ohBG8GWPT3qneFHaQsa2jicQXjNIQdQzc1vyjcnsHavMrLncRxvLlhirnPr8Zy5YYq57399dJ+k0/+LF9qy3amkJsKmn/AMWL7VUfBri8c8ZppmsMkYu0lrCXx7t9tS06dxHartJhMLhYxRkHgWMI+ZaadSVSKkrGinOVSKkrG8gPHAgjvBC0skLDlcbg6Ncefmu7eR47t++Bw94oZzSuOWnlDpIC49WNzdZYrncLdcdmbku7CcfjrHSthGaJlmmQ6Ne865WDeQBrfTeLc1YqieT1LFUTyepNouaF5a7o3G/Fp84cj+sPeNea6VYWBERAEREARFgoDXUTZRfedwHMncFinhyjXVx1ceZ+zgOxfEYzPLuDbtb2nc4/6f3ua6UAREQBERAEREAREQBEul0ARLrCAyuXEa9sMT5pDZrAXE9g/nwUdje1cVIQJ2ygHc5sbnMJ5Zhx7CuWfa6B7S18FU5rhYg0sxBHaCNVVKpFXV8yqVSKur5nj2K4i6omknk8p7ibchuDR2AWHqXKrviGytPUyFtD0sEhaXiKojkjY8Ai/Rl2otcaajXgq/S7LzOqmUcjHRvcdbjcwaueDucAL6jsXAqUJ4utzhTozxdblk2M2YkFMa+O/TBwdC29g9rLh7T2SXc31Ar0rC8QbPEyaPyXi4vvHMHkQbg9oUNjPjUUbafD4BZrQ0Pc+IBgAsA1rjq63E6d65cFFVTR9G2je67nPc59VAS57tXO3WFzwC7NKKpWik7b5bnXpJUvSk7b5PUktsBCKZz542yhhDmMd+VLfKxvbdxtbkSt2zOE+L07IzYvN3yEflSP6zz3X0HYAoHFsRd0kM1extPBCXSBplZI6aYC0YDWanLdzt2+y4sP8J4lrGRZAyB5yAuPXznyXGxs0X0trvvdHVpxneXhB1YKd5eEXyohzC247weII3EL5pZ8w10c02cOR+w7x2FbguWq6jhKN25/7N9Heon2ErWazrRYBWUAREQBaKqQgdXeeqO88fULn1LeubypOxg/id9jfpIDdFGGgNG4aLVXVzIWGWVwYxtruO4XNh7yF0KueEP8XT9zPrGKFSWGLl0ITlhi5dDb9/VF+kx/xfYg25ov0mL2kfOF4cAToOOi7cTwSeny9PG5ma9r2sbb7EEhclcfUavhOWuOqNXwnvdNWMkaHxua9p3FpDgfWFFS7a0bXFrqiMFpIIu7Qg2I3c15h4P8YfDWRsBOSZ2R7eBJ8l1uYNteV1DYx8Yn9LL9NytlxzwKSRZLjXgUkj2b7+qH9Jj/AIvsW3766cxGdkmdgeyIlgJs95AAP7wXj2F7K1NSzpYI87blt80Y1G8Wc4HirTR4LNTYe9lQzI51XSuAu03GeIX6pPEFSp8VVnm42RKnxNWWbjlY9RC5sQrWwxPmffLG0vdYXNmi5sOK6Qofa/4jVehl+iV0JO0WzfN2i2dFTjcUcAqZHZYyGuub36wBAsNSTfcFFjbeIWdLFUxMOgklhe2PXdc65R2myj6kgzYUyX8Hkc4X3GZsTOjv2i5I7Vb5Yg5pa4AtcCCDqCDvB5qpSlK9naxWpSleztY5MUxqOnhNRJcsGXVgzE5iALW37won7/IfzNX/AJaX7Fo2yoWQ4aYYxZjHQBouTYdKzidVbF7eblZOwvJysnbQrdXtPDJSzSGKQtbZnRzROb0r36MY1rvKu6w7F3bMYSaamjhcbuAJdqSA52pa2+5o3AcguXagWfSTP/Bx1Dc/IZ2ujY89z3N9qnwUivU77CK9Tb2IfaXC3SRiWH8PAeki7SPKjP6r23ae8cl14VXsqIo6hm5wuL72nc5p5EEEHuUPi0PjlR4pmcIoAJJSxxaTK4HomBw3Fo65+Qs7O4PPSTSMc/poZSZA42D2SccwGhzDW44jUakry7x5LI8TePJZFmXDjT5RBIafKZQ0lgcLgkcLc+XbZdt1X6naG9fDRR+bI6Q8iGEtZ365j8nmrJySWe+RZNpLPfI8Yr8QkmeZJnue88XcOwDc0dgXOrZ4RtnvF6npmD4Oe7hybJve31+V6zyVTXzdWMoTalqfPVYyhNqWp7bsLtD41StLjeSPqSdpA0d8oa991YXsBBB1B0tzC8z8EELs9Q/8jLG3sL7uPuHzhenLv8NNzpJs7nDTc6abOSgebGM74zlvzbvafW33grrXFUdSVj+D/gz36uYfbmHyl2rQaAiIgMFaKLVubzyXeo+T/CAvqrdZjiN9jbv4e9bI2WAA3AW9iA+lXPCH+Lp+5n1jFY1XPCH+Lp+5n1jFVW+nLwyqt9OXhnibHWIPIg+xTe0m10tbkEjWNDCSAwO1J0uSSeChYxqB2j51IbRYOaWokgO5pu0+cw6tPs07wV85FzUHbTc+fi5qLtpuWLwe7KSyTx1UjS2KM52lwt0jrdXKOI1vfdoFVsY+MT+ll+m5eieC3aLOw0Uh60fWjvxjvq35JPsPYvPMY+MT+ll+m5aa0YqjDCaKsYqjHDuKTG54m5IppY23Jyse5oueNgVe6asfLhEUkr3PcamIFziXHSoaALlVzZ7ayOmi6J9LHMcznZn5L2NtNWHlz4qyux4VeHzPigEQp5YJCxhBu1r2yOIAaLaAqzh7WfqvloToWs/VfLQ9HCh9r/iNV6GX6JUlT1LXtbIwgtcA4EbiDqCoXbisDKGcHfI0xMHFz39UADidfcuvUawPwdao1gb7G1uDx1NHDFM27ejiIsSHNcGCzmkagjmo93jlFrrWQDuFQxvzSj3qSwvEmteKFwLZI4Yna2s8WyksPGxFj3qWcdFHCpK61IqKkrrJlR2vxJlRhjpoXXa50NjbUHpWCxB3EHguv7iV/wDaA/ysP2qt1Njh9bKz8HJWB0fIt6WNpcOwuBXpCqguZK76LR+SuC5ju+i0fkiqfB3ugkgq5en6TMC7o2x2aQBazeINzf7FGw7SdBRyuqDeWlJifw6R4t0bh6QFp9Z5KzlefeFTBj0Yqo72u1soG4gZujee4uc35YUq16cHKOxKs3ThijsUqn2vq2ZiyZzc7nPdYM1c7UnUE/8AAC2/f1XfpD/ZH/tUEi4POqf2f5OFzZ/2f5PWtmtppPud4zM4yymR8bAbAyPJDY2CwHH3XPBdbNkJAIZGT9HOwyvkf0bX9JJMG5zZxGgy5R2AKtbNxuZQU9a0FwpZpnPZvvG7qve0eewdYdmbmvS4ZmvaHtILXAEEbiDqCPUu3R9cVi6I7VFY4rF0RV8W2PnqY+inrA5tw74vECCOIINx/wAqr4x4NWU8efp3Pc4hkcYjaDJI7RrQcxsOJNtACvUyVXsM/pVSas6xQ5o4OTnbpZh9Bp5Bx4r2rw9OTzWYq0Kcnmszt2awRtJTsgbYkaud5zz5R+zsAUssWWVqjFRVkaoxUVZHJikRdE7L5QGZv7Tes33gLfTzB7WvG5wDh3EXX2VwYIbRZPzbnx+priG/w2Xp6SCIiA0Ve4Dm5n0gf5LeFoqN7P2v9Lit6AKH2tpo5KSWOeTooyG5n2vls5pHvsPWphVzwh/i6fuZ9YxV1XaD8FdV2g32KI3ZrDQQfuju18lv2Ke2odh1cWOdWMjcy4zN1zNOtjmHA6+srzBovoOOi7cTwSenLRPG6PNfLe1jbfYgkLhxr+lpQVt9TixrelpQVt9T0PBPB5GySOqp6tzspDgWiNzXcwSDuIJB71DV+zeHulkc7EA1xfIS3IOqS4kj1HRRng+xd8NZGwE5JnBj28CTfK63MG2vIlQuMfGJ/Sy/TcrJVafLTUN+5ZKpT5aajv3LL97GHf2iP3ArNs0aShpppWTmeJz2NcWsvZxAaG5RvvmHtXn+F7LVNSzpIIs7blt80Y1FriznA8QrTS4LNTYbIydmRzqqmcBdhuM8Q/JJ4gqdBu+JQtlrmSotp4lC2TzzNxxCGEk0lTV0sZJJY+lkkiaTvyh7eoFYMAwiGZzax9S6se3yHEtDIz+rG3Rru/VWnKqntFgfi5OI0QySR9aWNujJ4xq4Fo0zAag9nNb+W4erVfO9jc6bh6tV9/8Adjs2jooZZYInPkjqD0joZI/KbkALwTuLSCNDvWmTZaolHR1NbI+L8pkcccReOTnNubdgsviqq2y12HSs1a+OpcO50bCFalNRjNt/NCajGbb+aFd2loIfFY6MkxMkkiijyNzZXA52i3AdXeVpds3UgXOJTgbz8HBp7lt2y30X/uQfM9c2ItNdVOorkU8AaZ8pIMr3atiuPyQNT/8AFCaWJ5dEiE0sTy6JGrC9p2RZoxLU17g7yooMwboBlzNs063O8712x7V0s5NNMHxmQFvR1Mbo84PAE6H2qfp6RsbQxjWta3QNaAAO4BacRwqOeMxTMD2ngRu7Qd4PaFNQmlqWKM0tTzXHtjqOGboulqWktzhjITNZpJG9ovvHFR/3t0n52t/yUv2K9UFN0eJiMEuyULG3cbuNpbXJ4lWpZlwsJXdl8+5mXDRm27JfPJDbL4I2mpmwtc57Tmfd7Q02frYtVadTTRVUOGNllihJlkjfGWg9FkLhHdwPkPBHc4K/2XPUUDXvjkcOtGSWnlmaWn1EH3BapUlZJZW9jTKkmklt7EM/ZEuGWSrrHsPlNMjAHDkSxgNu4qdpqZsbGxsAa1oDWgaAAaABbFlWRgo6Figo6BERSJBRuGm01Sz9djv3o2fzBUkoukNqucc44He+QfyQEoixdZQGio3s/a/0uW9aKrcDyc33kD+a3BAZVc8If4un7mfWMVjVc8If4un7mfWMVVb6cvDKq305eGeJsdYg8iD7NVN7S7Xy1uQStY1rCSAwO1J0uSSeChYxqO8fOu/aHCDS1EkB3NN2nmw6tPs07wV85FzUHbTc+fTkoO2m5YvB7srLJUR1UjS2KM5wXAjpHW6uW+8cb7tFV8Y+MT+ll+m5eieC7aPOw0Uh60fWjvxj4t+ST7COS88xj4xP6WX6blpqxiqMMO5oqxiqMcJmjxueJuSKaSNtybNe5oud5sFeoax8uDsfK9z3eMRgucSTYVDQBcqubPbVRU0XRSUkcxzOdnfkvY201YeXPirFJtE2qoH5IWwtjqKUZWkEHNK1xNg0WVlCyT9V8nkToWs/VfJ5HpQWqpaC1wO4g37rarZmVb2sxkhvidP1qmcFjWj+ra7R0j/NaBfeuxOSjFtnXnJRjdlf2XdrhN/zdaB3DQe6y9FVOrqNtJNhp3RRdJTl3AGSMBpPK7mn2q3gqqisKcX29kV0FhTi+3sivbY76L/3IPmevjYfVtU4+Uauozc9CAB7LLG1MwfUUNO3V/jDZiOUcbXZnHs1sueWfxCtfJJpTVZBLuEVQBbrcmvA38+4qLyqYtv+EG7VMW2n6Lei+WPBFwvieoaxpe9wa1ouSTYAcyVqNRUcVpZpMVy083Qu8VaS4xtkuOlOlnbtba9i7jglf+nj/KxfatNHUtkxQSsN2vomuadRcGW4Nj2K1XWeEFK779WZ4QUrvv1YYNNVlYus3Wg0BERAEREAUTSG9bP2RQD3ylSyhsJN6qrdydCz92MOPvegJiyLKIDTWNux1t9iR3jUe9bWOuARx1QhaKLycvmkt9m7+GyA6FD7W0sclJKyaTooyG5n2vls5pHtNh61MKueEP8AF0/cz6xirqu0G+xXVdoN9iiN2Zw4EH7ojSx8lqntqPudXOY41kcbmXGYWOZp1sc1tx19ZXmAHAcdF2Ylg81OQJ43x5r2zW1tvsRouHGv6WlBW31OLGtaLSgrb6nomCeDuOOSOqp6tzspDgWtjLXDcRcO1BFwe9Q1fs1QOlkc/EA1xe8ublb1SXEkeo6epRvg+xh8NZHGCckzsj28CSOq63MG2vIlQuMH+kT+ll+m5WSq0+Wmob9ycqlPlpqO/Vll+9fDv7SH7rVYsC2TgkpZoaaqMjXSRvL2tb1HR2cBa9jwVBw3ZipqGdJBEXtuW3DoxqN46zgeKvWzDZcNoaiSpjLXZwWMu0l7i1rWgZSd7tFZw9nK7hZW1zLKFnK7hZdczqxmmdAB41ik4DtzWMiEj+xoY0u9gXxhGL0tIC5lNWNDvLnkgkc5/a551t6rKY2c2c6P+lVPwlVJq9516O/9XH5rRu0VgyrdGm/5afv3N0abvi0/fuQOIYvST0b5XkTU9rPyguLdRqQOs0jQ8xvXJBs5UBoFNiEoiIBaHxxSkNO7K86kW3KUGzcImfO1uUyMdHI0aMkBtq5u7MNRfk4qO2UmMD5MNkJJh68JP5dO49XvLT1T6lJr1LF+j1q8lj/R24ZgMdLnne90kjheSaUguyjW3JrRa9gtwrYKim6V4HQPbc9KMoLOZDtw4j1KN2nlNRJHhrCbSfCTkfk07Tu7C93V9q5IaQV9Q4O+J0rujZGNGzSt3udbexu4D/lMVnhiuwxWeGK7EKyrbGS3DJ64xC/Vjp/GIm9jHSWIHtXbhEcFXIGVdVNNI3UU87OgbcceiGj/AGlXuOIABrQABoANAB2BcGM4DFUsySjUaseNHxuG5zXbwQo8lrv229yPJa79tvchanDBPWSOpqiSCSCOOF4ZGwjK68jbF2ns5L7qcAqWMc92Iz2aC4/BQbgLngvvAPxhiHfTfVlTWMfF5vRyfQK9jBNOXndnsYRknJ992QkO39OWggVDgQNRTza9ugXfhW1EVQ/o42yggF3wkUjBYEDe4WvruWNjx/QKX0Mf0QpjKrIY2k2/0WQxtJt/oyFlEVpaEREBgqF2VOaOWb87PM8fshxY3+FoXXj9f0NNLMN7WOLe1x0aPW4gLOBUPQ08UPmMaD32196A70REAXMDlkI88X+U3Q+637pXSuesYSMzdXNOYDnbePWLj1oDoVc8If4un7mfWMVhjeCARqCAR3FV7wh/i6fuZ9YxVVvpy8MqrfTl4Z4ox1iDyIPsU3tNthLWhgkaxjWEkBmbUnS5J7FCRi5A7Qu7aDB3UtRJA78k3afOYdWn2e8FfOxc1B203Pn05KDtpuWHwe7LSyVEdU9pbFGc4LgRndbqht94vrfdoqzjHxif0sv03L0bwXbRZ4zRyHrRax34x31b8kn2Ecl51jHxif0sv03LRWjFUYYdzRVjFUY4dzNHjs8LckM0kbbk2Y4gXO82CvGH1j5qTD3Tvc/NWgOLySTlL8oJ7wFXtndqYaeLopaSOZ2Yuzv6O9jbTVhPDnxVvoatuJ0c0cELad0L2OiyluUSjrtOjQBc6etW8NnkpXdtMyzh88lK7tpmXxqyofZzaBtTHc9SVnVljOjo3jQgjlfcVL3XYjJSV0deMlJXQVc2wpCxrK+IfCUpLyN2eE/hWH5Oo7Qpo4gzpRBmHSFpfl45QQLnkLkf9C49q/iVV6GX6BUalnFkalnFnDsxRv6KSskHw1T8IR5jLfBRjsDbeslPB6B9z4CN5D3O7XF7r39alMD+LQeii+g1QGDVAoal9DL1YpXulpnnyesbviJ4ODt3f2hVJYXF/b8laWBxb+XLei+brRXV7IWOllcGsbqSeH2nsWhuxobsQOAfjDEO+m+rKmsZ+Lzejk+iVC4B+MMQ76b6sqaxg/0eb0cn0SqYfwf392UQ/g/v7sqmzeGVrqSB0dYxjDGwtaadjsosLDMTr3qw4RQ1LHONTUNmBADQIWx5TffcHXRfOx/xCl9DH9EKYSnTSSef5PacEknn+QFlEV5cERYcUBX9o3dLPTUY3Of00no4dQD3yFv7pVgCrmzHw8s+IHdIRFD6GMkBw/admd6wrIgCIiALBWUQHJAcjzGdxu5vt6zfUTfud2LRtDhHjVO+nLsmfL1gL2s4O3epddVBmGhs4G7TycP5cD2ErNLUZ233HcRxa4bwf+9q8aTVmeNJqzKA3wQtBB8ZdoQfwbf9yntq9iWVxY8vMb2AjMGh2Zp1sbkbje3eVZrJZULhqSTilkylcPTScbZMouFeDE08zJ46l2Zhv+DbYjcWnrbiCR61qq/BO2SR8njDhnc59ujbpmcXW8rtV/sll5/i0rWtkef41K1rZHnf/wCPt/SXf4bf9ysmyWyYoWyNEhk6Rwdq0NtYW4E3VhsilDh6cHiisz2HD04O8UQeMbKxzPE7HPhnGgliNnEcnDc8d65PuBXHquxA5f1aeEPt+1fQqzrFlN0ot3JulFu5F4Ls5FTZnMzOkf5csji6R/e48OwaLpxWg6aGSC+XpGPZe17ZgRe3HeuxFJRSVloSUUlZHPQUvRxsivfI1rb7r5QBf3LViuExVEZimYHtPA8DzB3g9oXai9srWPbK1irR7MVUfVp6+QM4NmjjmLRyDjYrbT7H5ntlrJn1Tmm7Q8NbE08xE3S/abqx2WbKvlRK+VH4ys1Wys3jEtRBVvh6bJma2KN3kNyjV3r9q3U2AVAziasfK17HsymKJoBcLB1266clYLLFl7yo/Gz3lR+NlVo9kqqJjYo8Qka1gDWgQwaAaAa6qUwjC54nF01U6cEWDXRxsym++7d/JS9liyRpxjp7sRpxjp7sLKIrCwKu7W1bnBlDCfham7SRvjhH4R/Zp1R2u7FMYliDIInzSnKxgzE/yHMk6AcSVDbLUL3l9fUC0s9srT/UwjyI+/ie0lATtHStjY2Ngs1gDQOQAstyIgCIiAIiIAuKqYWO6VgJ3B7Rvc0cQPOHvGnK3ahCA+IpQ4BzSCCAQRxBX2o6VhhJe0ExnV7RqWHi9g4jm0d41uD3RShwDmkEEXBGoI5hAfaIiAIiIAiIgCIiAIiIAiIgCIiAIiIAvl7wBc6AakngEc8AXOgCp9RUuxR5hhJbRNNpZRoakjfHH/d83ce7eB9QH7pziT/w4HXYD/5Mo/L9G3W3PfytbwFrpqZsbWsYA1rQAANwAW1AEREAREQBERAEREBghRstK+ImSAXabl8VwLk73Rnc13ZuPYdVJogOeirmStzMO7QgghzTyc06tPeuhcFbhQeekY4xygWD221HJ7To9vYfVZczcZdEctW3JwErbmJ3ed8Z7HadpQEwi+WPBAIIIOoI3EL6QBERAEREAREQBERAERYLkBlcuI4lHBG6WZ7WMbvLvmHM9g1Kg6/bRpcYKFhqptxyH4KM/wB5Lu9Que5fOH7JukkFTiL+nlGrGAWhh/YZxP6x1QHJ0c2KHrh0FFfyD1Zakfr+ZH+rx48hbqambG0RsaGtaLAAWAC2ALKAIiIAiIgCIiAIiIAiIgCIiAL5cwEWIuDzX0iAhn7PZDmpJDAd+S2aFx7Yzu72kFa/uzPFpU05cPzlP8I3vMZs9vqzKdRAR1FtFTzHLHKwu80nK/8AcdZ3uUhdcddg0MwtNEx/7TQT7d6jTsdG38BLUQ9kcz8v7jrt9yAn0VeOC1jfwdcT6WCF3vaGlY8VxIbp6R3fBKPmkQFiRVs02Jn+uox3QzH55F8/cWvd5dc1voqeIe990BZbqPxLaKnp/wAPNGw8i4Zj3NHWPqCiTsRn+MVVXNzBlLGn5LLBd+HbI0kGsUEYPnEBzvadUBGu2xkm6tBSyy/3kvwMXf1us72BfP3qT1OuI1Bc38xBeOLucfKf6yrWBZZQHNQ4dHCwRwsaxo4NAAXSiIAiIgCIiAIiIAiIgCIiAIiIAiIgCIiAIiIAiIgCIiAwiIgMoiIAiIgCIiAIiIAiIgCIiAIiI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8" name="Picture 10" descr="http://blog.rodrigoarce.com/wp-content/uploads/2010/04/recycle-reuse-reduc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886200"/>
            <a:ext cx="2664253" cy="2664253"/>
          </a:xfrm>
          <a:prstGeom prst="rect">
            <a:avLst/>
          </a:prstGeom>
          <a:noFill/>
          <a:extLst>
            <a:ext uri="{909E8E84-426E-40DD-AFC4-6F175D3DCCD1}">
              <a14:hiddenFill xmlns:a14="http://schemas.microsoft.com/office/drawing/2010/main">
                <a:solidFill>
                  <a:srgbClr val="FFFFFF"/>
                </a:solidFill>
              </a14:hiddenFill>
            </a:ext>
          </a:extLst>
        </p:spPr>
      </p:pic>
      <p:pic>
        <p:nvPicPr>
          <p:cNvPr id="7179" name="Imagen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5712" y="1477106"/>
            <a:ext cx="2694140" cy="2332893"/>
          </a:xfrm>
          <a:prstGeom prst="rect">
            <a:avLst/>
          </a:prstGeom>
          <a:noFill/>
          <a:extLst>
            <a:ext uri="{909E8E84-426E-40DD-AFC4-6F175D3DCCD1}">
              <a14:hiddenFill xmlns:a14="http://schemas.microsoft.com/office/drawing/2010/main">
                <a:solidFill>
                  <a:srgbClr val="FFFFFF"/>
                </a:solidFill>
              </a14:hiddenFill>
            </a:ext>
          </a:extLst>
        </p:spPr>
      </p:pic>
      <p:cxnSp>
        <p:nvCxnSpPr>
          <p:cNvPr id="7172" name="7171 Conector recto de flecha"/>
          <p:cNvCxnSpPr/>
          <p:nvPr/>
        </p:nvCxnSpPr>
        <p:spPr>
          <a:xfrm>
            <a:off x="3886200" y="2643552"/>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74" name="7173 Conector recto de flecha"/>
          <p:cNvCxnSpPr/>
          <p:nvPr/>
        </p:nvCxnSpPr>
        <p:spPr>
          <a:xfrm flipH="1">
            <a:off x="6096000" y="4267200"/>
            <a:ext cx="914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723"/>
            <a:ext cx="8229600" cy="1514468"/>
          </a:xfrm>
        </p:spPr>
        <p:txBody>
          <a:bodyPr>
            <a:noAutofit/>
          </a:bodyPr>
          <a:lstStyle/>
          <a:p>
            <a:r>
              <a:rPr lang="es-ES" sz="3600" dirty="0" smtClean="0"/>
              <a:t>Proporción de Basura Generada en Guayaquil</a:t>
            </a:r>
            <a:endParaRPr lang="es-ES" sz="3600" dirty="0"/>
          </a:p>
        </p:txBody>
      </p:sp>
      <p:graphicFrame>
        <p:nvGraphicFramePr>
          <p:cNvPr id="3" name="2 Tabla"/>
          <p:cNvGraphicFramePr>
            <a:graphicFrameLocks noGrp="1"/>
          </p:cNvGraphicFramePr>
          <p:nvPr>
            <p:extLst>
              <p:ext uri="{D42A27DB-BD31-4B8C-83A1-F6EECF244321}">
                <p14:modId xmlns:p14="http://schemas.microsoft.com/office/powerpoint/2010/main" val="111643039"/>
              </p:ext>
            </p:extLst>
          </p:nvPr>
        </p:nvGraphicFramePr>
        <p:xfrm>
          <a:off x="2362200" y="4572000"/>
          <a:ext cx="4442460" cy="314579"/>
        </p:xfrm>
        <a:graphic>
          <a:graphicData uri="http://schemas.openxmlformats.org/drawingml/2006/table">
            <a:tbl>
              <a:tblPr firstRow="1" firstCol="1" bandRow="1" bandCol="1">
                <a:tableStyleId>{5C22544A-7EE6-4342-B048-85BDC9FD1C3A}</a:tableStyleId>
              </a:tblPr>
              <a:tblGrid>
                <a:gridCol w="3243580"/>
                <a:gridCol w="1198880"/>
              </a:tblGrid>
              <a:tr h="209550">
                <a:tc>
                  <a:txBody>
                    <a:bodyPr/>
                    <a:lstStyle/>
                    <a:p>
                      <a:pPr marL="0" marR="0" algn="ctr">
                        <a:lnSpc>
                          <a:spcPct val="200000"/>
                        </a:lnSpc>
                        <a:spcBef>
                          <a:spcPts val="0"/>
                        </a:spcBef>
                        <a:spcAft>
                          <a:spcPts val="1000"/>
                        </a:spcAft>
                      </a:pPr>
                      <a:r>
                        <a:rPr lang="es-EC" sz="1200">
                          <a:effectLst/>
                        </a:rPr>
                        <a:t>Toneladas de basura al Año:</a:t>
                      </a:r>
                      <a:endParaRPr lang="en-US" sz="1100">
                        <a:effectLst/>
                        <a:latin typeface="Calibri"/>
                        <a:ea typeface="Times New Roman"/>
                        <a:cs typeface="Times New Roman"/>
                      </a:endParaRPr>
                    </a:p>
                  </a:txBody>
                  <a:tcPr marL="44450" marR="44450" marT="0" marB="0" anchor="ctr"/>
                </a:tc>
                <a:tc>
                  <a:txBody>
                    <a:bodyPr/>
                    <a:lstStyle/>
                    <a:p>
                      <a:pPr marL="0" marR="0" algn="ctr">
                        <a:lnSpc>
                          <a:spcPct val="200000"/>
                        </a:lnSpc>
                        <a:spcBef>
                          <a:spcPts val="0"/>
                        </a:spcBef>
                        <a:spcAft>
                          <a:spcPts val="1000"/>
                        </a:spcAft>
                      </a:pPr>
                      <a:r>
                        <a:rPr lang="es-EC" sz="1200" dirty="0">
                          <a:effectLst/>
                        </a:rPr>
                        <a:t>1’095.000</a:t>
                      </a:r>
                      <a:endParaRPr lang="en-US" sz="1100" dirty="0">
                        <a:effectLst/>
                        <a:latin typeface="Calibri"/>
                        <a:ea typeface="Times New Roman"/>
                        <a:cs typeface="Times New Roman"/>
                      </a:endParaRPr>
                    </a:p>
                  </a:txBody>
                  <a:tcPr marL="44450" marR="44450" marT="0" marB="0" anchor="ctr"/>
                </a:tc>
              </a:tr>
            </a:tbl>
          </a:graphicData>
        </a:graphic>
      </p:graphicFrame>
      <p:pic>
        <p:nvPicPr>
          <p:cNvPr id="4097" name="Imagen 24" descr="https://sites.google.com/site/guayaquil360/_/rsrc/1297226945088/project-updates/limpiando-el-puerto/el-tratamiento-de-la-basura-en-gye/Imagen2.png?height=277&amp;width=40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6321" y="1512277"/>
            <a:ext cx="4303567" cy="290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2975437608"/>
              </p:ext>
            </p:extLst>
          </p:nvPr>
        </p:nvGraphicFramePr>
        <p:xfrm>
          <a:off x="1143000" y="5105400"/>
          <a:ext cx="6843734" cy="1405636"/>
        </p:xfrm>
        <a:graphic>
          <a:graphicData uri="http://schemas.openxmlformats.org/drawingml/2006/table">
            <a:tbl>
              <a:tblPr firstRow="1" firstCol="1" bandRow="1" bandCol="1">
                <a:tableStyleId>{5C22544A-7EE6-4342-B048-85BDC9FD1C3A}</a:tableStyleId>
              </a:tblPr>
              <a:tblGrid>
                <a:gridCol w="1771513"/>
                <a:gridCol w="1507292"/>
                <a:gridCol w="1667467"/>
                <a:gridCol w="1897462"/>
              </a:tblGrid>
              <a:tr h="610870">
                <a:tc>
                  <a:txBody>
                    <a:bodyPr/>
                    <a:lstStyle/>
                    <a:p>
                      <a:pPr marL="0" marR="0" algn="ctr">
                        <a:lnSpc>
                          <a:spcPct val="115000"/>
                        </a:lnSpc>
                        <a:spcBef>
                          <a:spcPts val="0"/>
                        </a:spcBef>
                        <a:spcAft>
                          <a:spcPts val="1000"/>
                        </a:spcAft>
                      </a:pPr>
                      <a:r>
                        <a:rPr lang="es-EC" sz="1200" dirty="0">
                          <a:effectLst/>
                        </a:rPr>
                        <a:t>Tipo de Residuo</a:t>
                      </a:r>
                      <a:endParaRPr lang="en-US"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Cantidad recogida Ton. / año</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Nº contenedores Necesarios al año</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Frecuencia de retirada a lo largo del año</a:t>
                      </a:r>
                      <a:endParaRPr lang="en-US" sz="1100">
                        <a:effectLst/>
                        <a:latin typeface="Calibri"/>
                        <a:ea typeface="Times New Roman"/>
                        <a:cs typeface="Times New Roman"/>
                      </a:endParaRPr>
                    </a:p>
                  </a:txBody>
                  <a:tcPr marL="68580" marR="68580" marT="0" marB="0"/>
                </a:tc>
              </a:tr>
              <a:tr h="199390">
                <a:tc>
                  <a:txBody>
                    <a:bodyPr/>
                    <a:lstStyle/>
                    <a:p>
                      <a:pPr marL="0" marR="0" algn="ctr">
                        <a:lnSpc>
                          <a:spcPct val="115000"/>
                        </a:lnSpc>
                        <a:spcBef>
                          <a:spcPts val="0"/>
                        </a:spcBef>
                        <a:spcAft>
                          <a:spcPts val="1000"/>
                        </a:spcAft>
                      </a:pPr>
                      <a:r>
                        <a:rPr lang="es-EC" sz="1200">
                          <a:effectLst/>
                        </a:rPr>
                        <a:t>Papel</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11443</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954</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Cada 5 días</a:t>
                      </a:r>
                      <a:endParaRPr lang="en-US" sz="1100">
                        <a:effectLst/>
                        <a:latin typeface="Calibri"/>
                        <a:ea typeface="Times New Roman"/>
                        <a:cs typeface="Times New Roman"/>
                      </a:endParaRPr>
                    </a:p>
                  </a:txBody>
                  <a:tcPr marL="68580" marR="68580" marT="0" marB="0"/>
                </a:tc>
              </a:tr>
              <a:tr h="185420">
                <a:tc>
                  <a:txBody>
                    <a:bodyPr/>
                    <a:lstStyle/>
                    <a:p>
                      <a:pPr marL="0" marR="0" algn="ctr">
                        <a:lnSpc>
                          <a:spcPct val="115000"/>
                        </a:lnSpc>
                        <a:spcBef>
                          <a:spcPts val="0"/>
                        </a:spcBef>
                        <a:spcAft>
                          <a:spcPts val="1000"/>
                        </a:spcAft>
                      </a:pPr>
                      <a:r>
                        <a:rPr lang="es-EC" sz="1200">
                          <a:effectLst/>
                        </a:rPr>
                        <a:t>Cartón</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5202</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434</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Cada 10 días</a:t>
                      </a:r>
                      <a:endParaRPr lang="en-US" sz="1100">
                        <a:effectLst/>
                        <a:latin typeface="Calibri"/>
                        <a:ea typeface="Times New Roman"/>
                        <a:cs typeface="Times New Roman"/>
                      </a:endParaRPr>
                    </a:p>
                  </a:txBody>
                  <a:tcPr marL="68580" marR="68580" marT="0" marB="0"/>
                </a:tc>
              </a:tr>
              <a:tr h="185420">
                <a:tc>
                  <a:txBody>
                    <a:bodyPr/>
                    <a:lstStyle/>
                    <a:p>
                      <a:pPr marL="0" marR="0" algn="ctr">
                        <a:lnSpc>
                          <a:spcPct val="115000"/>
                        </a:lnSpc>
                        <a:spcBef>
                          <a:spcPts val="0"/>
                        </a:spcBef>
                        <a:spcAft>
                          <a:spcPts val="1000"/>
                        </a:spcAft>
                      </a:pPr>
                      <a:r>
                        <a:rPr lang="es-EC" sz="1200">
                          <a:effectLst/>
                        </a:rPr>
                        <a:t>Vidrio</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4161</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347</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Cada 15 días</a:t>
                      </a:r>
                      <a:endParaRPr lang="en-US" sz="1100">
                        <a:effectLst/>
                        <a:latin typeface="Calibri"/>
                        <a:ea typeface="Times New Roman"/>
                        <a:cs typeface="Times New Roman"/>
                      </a:endParaRPr>
                    </a:p>
                  </a:txBody>
                  <a:tcPr marL="68580" marR="68580" marT="0" marB="0"/>
                </a:tc>
              </a:tr>
              <a:tr h="199390">
                <a:tc>
                  <a:txBody>
                    <a:bodyPr/>
                    <a:lstStyle/>
                    <a:p>
                      <a:pPr marL="0" marR="0" algn="ctr">
                        <a:lnSpc>
                          <a:spcPct val="115000"/>
                        </a:lnSpc>
                        <a:spcBef>
                          <a:spcPts val="0"/>
                        </a:spcBef>
                        <a:spcAft>
                          <a:spcPts val="1000"/>
                        </a:spcAft>
                      </a:pPr>
                      <a:r>
                        <a:rPr lang="es-EC" sz="1200">
                          <a:effectLst/>
                        </a:rPr>
                        <a:t>Textil</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3121</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a:effectLst/>
                        </a:rPr>
                        <a:t>260</a:t>
                      </a:r>
                      <a:endParaRPr lang="en-US"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s-EC" sz="1200" dirty="0">
                          <a:effectLst/>
                        </a:rPr>
                        <a:t>Cada 15 días</a:t>
                      </a:r>
                      <a:endParaRPr lang="en-US" sz="1100" dirty="0">
                        <a:effectLst/>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954453031"/>
              </p:ext>
            </p:extLst>
          </p:nvPr>
        </p:nvGraphicFramePr>
        <p:xfrm>
          <a:off x="2362200" y="990600"/>
          <a:ext cx="4216400" cy="1628267"/>
        </p:xfrm>
        <a:graphic>
          <a:graphicData uri="http://schemas.openxmlformats.org/drawingml/2006/table">
            <a:tbl>
              <a:tblPr firstRow="1" firstCol="1" bandRow="1" bandCol="1">
                <a:tableStyleId>{5C22544A-7EE6-4342-B048-85BDC9FD1C3A}</a:tableStyleId>
              </a:tblPr>
              <a:tblGrid>
                <a:gridCol w="1054100"/>
                <a:gridCol w="1054100"/>
                <a:gridCol w="1054100"/>
                <a:gridCol w="1054100"/>
              </a:tblGrid>
              <a:tr h="200025">
                <a:tc>
                  <a:txBody>
                    <a:bodyPr/>
                    <a:lstStyle/>
                    <a:p>
                      <a:pPr marL="0" marR="0" algn="ctr">
                        <a:lnSpc>
                          <a:spcPct val="115000"/>
                        </a:lnSpc>
                        <a:spcBef>
                          <a:spcPts val="0"/>
                        </a:spcBef>
                        <a:spcAft>
                          <a:spcPts val="0"/>
                        </a:spcAft>
                      </a:pPr>
                      <a:r>
                        <a:rPr lang="es-ES" sz="1200" dirty="0">
                          <a:effectLst/>
                        </a:rPr>
                        <a:t>Tipo de Residuo</a:t>
                      </a:r>
                      <a:endParaRPr lang="en-US" sz="1100" dirty="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200">
                          <a:effectLst/>
                        </a:rPr>
                        <a:t>Toneladas  al Año</a:t>
                      </a:r>
                      <a:endParaRPr lang="en-US" sz="110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200">
                          <a:effectLst/>
                        </a:rPr>
                        <a:t>Toneladas que ingresan al ECOPARQUE</a:t>
                      </a:r>
                      <a:endParaRPr lang="en-US" sz="1100">
                        <a:effectLst/>
                        <a:latin typeface="Calibri"/>
                        <a:ea typeface="Times New Roman"/>
                        <a:cs typeface="Times New Roman"/>
                      </a:endParaRPr>
                    </a:p>
                  </a:txBody>
                  <a:tcPr marL="44450" marR="44450" marT="0" marB="0" anchor="ctr"/>
                </a:tc>
                <a:tc>
                  <a:txBody>
                    <a:bodyPr/>
                    <a:lstStyle/>
                    <a:p>
                      <a:pPr marL="0" marR="0">
                        <a:lnSpc>
                          <a:spcPct val="115000"/>
                        </a:lnSpc>
                        <a:spcBef>
                          <a:spcPts val="0"/>
                        </a:spcBef>
                        <a:spcAft>
                          <a:spcPts val="0"/>
                        </a:spcAft>
                      </a:pPr>
                      <a:r>
                        <a:rPr lang="es-ES" sz="1200">
                          <a:effectLst/>
                        </a:rPr>
                        <a:t>Ganancia por ventas al Año</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200">
                          <a:effectLst/>
                        </a:rPr>
                        <a:t>Papel</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120450</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11442,75</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     343.282,50</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200">
                          <a:effectLst/>
                        </a:rPr>
                        <a:t>Cartón</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54750</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5201,25</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     156.037,50</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200">
                          <a:effectLst/>
                        </a:rPr>
                        <a:t>Vidrio</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43800</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4161</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     249.660,00</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200">
                          <a:effectLst/>
                        </a:rPr>
                        <a:t>Textil</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32850</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3120,75</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200">
                          <a:effectLst/>
                        </a:rPr>
                        <a:t>$     936.225,00</a:t>
                      </a:r>
                      <a:endParaRPr lang="en-US" sz="1100">
                        <a:effectLst/>
                        <a:latin typeface="Calibri"/>
                        <a:ea typeface="Times New Roman"/>
                        <a:cs typeface="Times New Roman"/>
                      </a:endParaRPr>
                    </a:p>
                  </a:txBody>
                  <a:tcPr marL="44450" marR="44450" marT="0" marB="0" anchor="ctr"/>
                </a:tc>
              </a:tr>
              <a:tr h="209550">
                <a:tc gridSpan="3">
                  <a:txBody>
                    <a:bodyPr/>
                    <a:lstStyle/>
                    <a:p>
                      <a:pPr marL="0" marR="0" algn="ctr">
                        <a:lnSpc>
                          <a:spcPct val="115000"/>
                        </a:lnSpc>
                        <a:spcBef>
                          <a:spcPts val="0"/>
                        </a:spcBef>
                        <a:spcAft>
                          <a:spcPts val="0"/>
                        </a:spcAft>
                      </a:pPr>
                      <a:r>
                        <a:rPr lang="es-ES" sz="1200" dirty="0">
                          <a:effectLst/>
                        </a:rPr>
                        <a:t>Ventas al Año</a:t>
                      </a:r>
                      <a:endParaRPr lang="en-US" sz="1100" dirty="0">
                        <a:effectLst/>
                        <a:latin typeface="Calibri"/>
                        <a:ea typeface="Times New Roman"/>
                        <a:cs typeface="Times New Roman"/>
                      </a:endParaRPr>
                    </a:p>
                  </a:txBody>
                  <a:tcPr marL="44450" marR="44450" marT="0" marB="0" anchor="ct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s-ES" sz="1200" dirty="0">
                          <a:effectLst/>
                        </a:rPr>
                        <a:t>$  1’685.205,00</a:t>
                      </a:r>
                      <a:endParaRPr lang="en-US" sz="1100" dirty="0">
                        <a:effectLst/>
                        <a:latin typeface="Calibri"/>
                        <a:ea typeface="Times New Roman"/>
                        <a:cs typeface="Times New Roman"/>
                      </a:endParaRPr>
                    </a:p>
                  </a:txBody>
                  <a:tcPr marL="44450" marR="44450" marT="0" marB="0" anchor="ctr"/>
                </a:tc>
              </a:tr>
            </a:tbl>
          </a:graphicData>
        </a:graphic>
      </p:graphicFrame>
      <p:sp>
        <p:nvSpPr>
          <p:cNvPr id="6" name="Title 1"/>
          <p:cNvSpPr>
            <a:spLocks noGrp="1"/>
          </p:cNvSpPr>
          <p:nvPr>
            <p:ph type="title"/>
          </p:nvPr>
        </p:nvSpPr>
        <p:spPr>
          <a:xfrm>
            <a:off x="1066800" y="0"/>
            <a:ext cx="6629400" cy="868362"/>
          </a:xfrm>
        </p:spPr>
        <p:txBody>
          <a:bodyPr>
            <a:noAutofit/>
          </a:bodyPr>
          <a:lstStyle/>
          <a:p>
            <a:r>
              <a:rPr lang="es-ES" sz="3600" dirty="0" smtClean="0"/>
              <a:t>Análisis </a:t>
            </a:r>
            <a:r>
              <a:rPr lang="es-ES" sz="3600" dirty="0" smtClean="0"/>
              <a:t>económico: Ingresos</a:t>
            </a:r>
            <a:endParaRPr lang="es-ES" sz="3600" dirty="0"/>
          </a:p>
        </p:txBody>
      </p:sp>
      <p:graphicFrame>
        <p:nvGraphicFramePr>
          <p:cNvPr id="7" name="6 Tabla"/>
          <p:cNvGraphicFramePr>
            <a:graphicFrameLocks noGrp="1"/>
          </p:cNvGraphicFramePr>
          <p:nvPr>
            <p:extLst>
              <p:ext uri="{D42A27DB-BD31-4B8C-83A1-F6EECF244321}">
                <p14:modId xmlns:p14="http://schemas.microsoft.com/office/powerpoint/2010/main" val="3180270177"/>
              </p:ext>
            </p:extLst>
          </p:nvPr>
        </p:nvGraphicFramePr>
        <p:xfrm>
          <a:off x="304800" y="2971800"/>
          <a:ext cx="2656840" cy="2687320"/>
        </p:xfrm>
        <a:graphic>
          <a:graphicData uri="http://schemas.openxmlformats.org/drawingml/2006/table">
            <a:tbl>
              <a:tblPr>
                <a:tableStyleId>{5C22544A-7EE6-4342-B048-85BDC9FD1C3A}</a:tableStyleId>
              </a:tblPr>
              <a:tblGrid>
                <a:gridCol w="1558290"/>
                <a:gridCol w="1098550"/>
              </a:tblGrid>
              <a:tr h="108585">
                <a:tc>
                  <a:txBody>
                    <a:bodyPr/>
                    <a:lstStyle/>
                    <a:p>
                      <a:pPr marL="0" marR="0" algn="ctr">
                        <a:lnSpc>
                          <a:spcPct val="200000"/>
                        </a:lnSpc>
                        <a:spcBef>
                          <a:spcPts val="0"/>
                        </a:spcBef>
                        <a:spcAft>
                          <a:spcPts val="1000"/>
                        </a:spcAft>
                      </a:pPr>
                      <a:r>
                        <a:rPr lang="es-EC" sz="1200" dirty="0" smtClean="0">
                          <a:effectLst/>
                        </a:rPr>
                        <a:t>Productos</a:t>
                      </a: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r>
                        <a:rPr lang="es-EC" sz="1200">
                          <a:effectLst/>
                        </a:rPr>
                        <a:t>Costos</a:t>
                      </a:r>
                      <a:endParaRPr lang="en-US" sz="1100">
                        <a:effectLst/>
                        <a:latin typeface="Calibri"/>
                        <a:ea typeface="Times New Roman"/>
                        <a:cs typeface="Times New Roman"/>
                      </a:endParaRPr>
                    </a:p>
                  </a:txBody>
                  <a:tcPr marL="44450" marR="44450" marT="0" marB="0"/>
                </a:tc>
              </a:tr>
              <a:tr h="787400">
                <a:tc rowSpan="2">
                  <a:txBody>
                    <a:bodyPr/>
                    <a:lstStyle/>
                    <a:p>
                      <a:pPr marL="0" marR="0" algn="ctr">
                        <a:lnSpc>
                          <a:spcPct val="200000"/>
                        </a:lnSpc>
                        <a:spcBef>
                          <a:spcPts val="0"/>
                        </a:spcBef>
                        <a:spcAft>
                          <a:spcPts val="1000"/>
                        </a:spcAft>
                      </a:pPr>
                      <a:r>
                        <a:rPr lang="es-EC" sz="1200" dirty="0">
                          <a:effectLst/>
                        </a:rPr>
                        <a:t>Papeles, servilletas, cartones, cuadernos, periódicos, toallas de limpieza,  papeles de oficina, </a:t>
                      </a:r>
                      <a:r>
                        <a:rPr lang="es-EC" sz="1200" dirty="0" err="1">
                          <a:effectLst/>
                        </a:rPr>
                        <a:t>etc</a:t>
                      </a:r>
                      <a:endParaRPr lang="en-US" sz="1100" dirty="0">
                        <a:effectLst/>
                      </a:endParaRPr>
                    </a:p>
                    <a:p>
                      <a:pPr marL="0" marR="0" algn="ctr">
                        <a:lnSpc>
                          <a:spcPct val="200000"/>
                        </a:lnSpc>
                        <a:spcBef>
                          <a:spcPts val="0"/>
                        </a:spcBef>
                        <a:spcAft>
                          <a:spcPts val="1000"/>
                        </a:spcAft>
                      </a:pPr>
                      <a:r>
                        <a:rPr lang="es-EC" sz="1200" dirty="0">
                          <a:effectLst/>
                        </a:rPr>
                        <a:t> </a:t>
                      </a:r>
                      <a:endParaRPr lang="en-US" sz="1100" dirty="0">
                        <a:effectLst/>
                        <a:latin typeface="Calibri"/>
                        <a:ea typeface="Times New Roman"/>
                        <a:cs typeface="Times New Roman"/>
                      </a:endParaRPr>
                    </a:p>
                  </a:txBody>
                  <a:tcPr marL="44450" marR="44450" marT="0" marB="0" anchor="ctr"/>
                </a:tc>
                <a:tc>
                  <a:txBody>
                    <a:bodyPr/>
                    <a:lstStyle/>
                    <a:p>
                      <a:pPr marL="0" marR="0" algn="ctr">
                        <a:lnSpc>
                          <a:spcPct val="200000"/>
                        </a:lnSpc>
                        <a:spcBef>
                          <a:spcPts val="0"/>
                        </a:spcBef>
                        <a:spcAft>
                          <a:spcPts val="1000"/>
                        </a:spcAft>
                      </a:pPr>
                      <a:endParaRPr lang="es-EC" sz="1200" dirty="0" smtClean="0">
                        <a:effectLst/>
                      </a:endParaRPr>
                    </a:p>
                    <a:p>
                      <a:pPr marL="0" marR="0" algn="ctr">
                        <a:lnSpc>
                          <a:spcPct val="200000"/>
                        </a:lnSpc>
                        <a:spcBef>
                          <a:spcPts val="0"/>
                        </a:spcBef>
                        <a:spcAft>
                          <a:spcPts val="1000"/>
                        </a:spcAft>
                      </a:pPr>
                      <a:r>
                        <a:rPr lang="es-EC" sz="1200" dirty="0" smtClean="0">
                          <a:effectLst/>
                        </a:rPr>
                        <a:t>$ </a:t>
                      </a:r>
                      <a:r>
                        <a:rPr lang="es-EC" sz="1200" dirty="0">
                          <a:effectLst/>
                        </a:rPr>
                        <a:t>0.13 / Kilo</a:t>
                      </a:r>
                      <a:endParaRPr lang="en-US" sz="1100" dirty="0">
                        <a:effectLst/>
                      </a:endParaRPr>
                    </a:p>
                    <a:p>
                      <a:pPr marL="0" marR="0" algn="ctr">
                        <a:lnSpc>
                          <a:spcPct val="200000"/>
                        </a:lnSpc>
                        <a:spcBef>
                          <a:spcPts val="0"/>
                        </a:spcBef>
                        <a:spcAft>
                          <a:spcPts val="1000"/>
                        </a:spcAft>
                      </a:pPr>
                      <a:r>
                        <a:rPr lang="es-EC" sz="1200" dirty="0">
                          <a:effectLst/>
                        </a:rPr>
                        <a:t> </a:t>
                      </a:r>
                      <a:endParaRPr lang="en-US" sz="1100" dirty="0">
                        <a:effectLst/>
                        <a:latin typeface="Calibri"/>
                        <a:ea typeface="Times New Roman"/>
                        <a:cs typeface="Times New Roman"/>
                      </a:endParaRPr>
                    </a:p>
                  </a:txBody>
                  <a:tcPr marL="44450" marR="44450" marT="0" marB="0" anchor="ctr"/>
                </a:tc>
              </a:tr>
              <a:tr h="787400">
                <a:tc vMerge="1">
                  <a:txBody>
                    <a:bodyPr/>
                    <a:lstStyle/>
                    <a:p>
                      <a:pPr marL="0" marR="0" algn="ctr">
                        <a:lnSpc>
                          <a:spcPct val="200000"/>
                        </a:lnSpc>
                        <a:spcBef>
                          <a:spcPts val="0"/>
                        </a:spcBef>
                        <a:spcAft>
                          <a:spcPts val="1000"/>
                        </a:spcAft>
                      </a:pPr>
                      <a:endParaRPr lang="en-US" sz="1100" dirty="0">
                        <a:effectLst/>
                        <a:latin typeface="Calibri"/>
                        <a:ea typeface="Times New Roman"/>
                        <a:cs typeface="Times New Roman"/>
                      </a:endParaRPr>
                    </a:p>
                  </a:txBody>
                  <a:tcPr marL="44450" marR="44450" marT="0" marB="0" anchor="ctr"/>
                </a:tc>
                <a:tc>
                  <a:txBody>
                    <a:bodyPr/>
                    <a:lstStyle/>
                    <a:p>
                      <a:pPr marL="0" marR="0" algn="ctr" defTabSz="914400" rtl="0" eaLnBrk="1" latinLnBrk="0" hangingPunct="1">
                        <a:lnSpc>
                          <a:spcPct val="200000"/>
                        </a:lnSpc>
                        <a:spcBef>
                          <a:spcPts val="0"/>
                        </a:spcBef>
                        <a:spcAft>
                          <a:spcPts val="1000"/>
                        </a:spcAft>
                      </a:pPr>
                      <a:r>
                        <a:rPr lang="es-EC" sz="1200" kern="1200" dirty="0" smtClean="0">
                          <a:solidFill>
                            <a:schemeClr val="dk1"/>
                          </a:solidFill>
                          <a:effectLst/>
                          <a:latin typeface="+mn-lt"/>
                          <a:ea typeface="+mn-ea"/>
                          <a:cs typeface="+mn-cs"/>
                        </a:rPr>
                        <a:t>$ 0.18 / Kilo</a:t>
                      </a:r>
                      <a:endParaRPr lang="en-US" sz="1200" kern="1200" dirty="0">
                        <a:solidFill>
                          <a:schemeClr val="dk1"/>
                        </a:solidFill>
                        <a:effectLst/>
                        <a:latin typeface="+mn-lt"/>
                        <a:ea typeface="+mn-ea"/>
                        <a:cs typeface="+mn-cs"/>
                      </a:endParaRPr>
                    </a:p>
                  </a:txBody>
                  <a:tcPr marL="44450" marR="44450" marT="0" marB="0" anchor="ct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210031111"/>
              </p:ext>
            </p:extLst>
          </p:nvPr>
        </p:nvGraphicFramePr>
        <p:xfrm>
          <a:off x="3276600" y="2971800"/>
          <a:ext cx="2676525" cy="2852548"/>
        </p:xfrm>
        <a:graphic>
          <a:graphicData uri="http://schemas.openxmlformats.org/drawingml/2006/table">
            <a:tbl>
              <a:tblPr>
                <a:tableStyleId>{5C22544A-7EE6-4342-B048-85BDC9FD1C3A}</a:tableStyleId>
              </a:tblPr>
              <a:tblGrid>
                <a:gridCol w="1449705"/>
                <a:gridCol w="1226820"/>
              </a:tblGrid>
              <a:tr h="147320">
                <a:tc>
                  <a:txBody>
                    <a:bodyPr/>
                    <a:lstStyle/>
                    <a:p>
                      <a:pPr marL="0" marR="0" algn="ctr">
                        <a:lnSpc>
                          <a:spcPct val="200000"/>
                        </a:lnSpc>
                        <a:spcBef>
                          <a:spcPts val="0"/>
                        </a:spcBef>
                        <a:spcAft>
                          <a:spcPts val="1000"/>
                        </a:spcAft>
                      </a:pPr>
                      <a:r>
                        <a:rPr lang="es-EC" sz="1200" dirty="0">
                          <a:effectLst/>
                        </a:rPr>
                        <a:t>Producto o Servicio</a:t>
                      </a: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r>
                        <a:rPr lang="es-EC" sz="1200">
                          <a:effectLst/>
                        </a:rPr>
                        <a:t>Costo</a:t>
                      </a:r>
                      <a:endParaRPr lang="en-US" sz="1100">
                        <a:effectLst/>
                        <a:latin typeface="Calibri"/>
                        <a:ea typeface="Times New Roman"/>
                        <a:cs typeface="Times New Roman"/>
                      </a:endParaRPr>
                    </a:p>
                  </a:txBody>
                  <a:tcPr marL="44450" marR="44450" marT="0" marB="0"/>
                </a:tc>
              </a:tr>
              <a:tr h="940435">
                <a:tc rowSpan="2">
                  <a:txBody>
                    <a:bodyPr/>
                    <a:lstStyle/>
                    <a:p>
                      <a:pPr marL="0" marR="0" algn="ctr">
                        <a:lnSpc>
                          <a:spcPct val="200000"/>
                        </a:lnSpc>
                        <a:spcBef>
                          <a:spcPts val="0"/>
                        </a:spcBef>
                        <a:spcAft>
                          <a:spcPts val="1000"/>
                        </a:spcAft>
                      </a:pPr>
                      <a:r>
                        <a:rPr lang="es-EC" sz="1200" dirty="0">
                          <a:effectLst/>
                        </a:rPr>
                        <a:t> </a:t>
                      </a:r>
                      <a:endParaRPr lang="en-US" sz="1100" dirty="0">
                        <a:effectLst/>
                      </a:endParaRPr>
                    </a:p>
                    <a:p>
                      <a:pPr marL="0" marR="0" algn="ctr">
                        <a:lnSpc>
                          <a:spcPct val="200000"/>
                        </a:lnSpc>
                        <a:spcBef>
                          <a:spcPts val="0"/>
                        </a:spcBef>
                        <a:spcAft>
                          <a:spcPts val="1000"/>
                        </a:spcAft>
                      </a:pPr>
                      <a:r>
                        <a:rPr lang="es-EC" sz="1200" dirty="0">
                          <a:effectLst/>
                        </a:rPr>
                        <a:t>Ropa en general</a:t>
                      </a: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endParaRPr lang="es-EC" sz="1200" dirty="0" smtClean="0">
                        <a:effectLst/>
                      </a:endParaRPr>
                    </a:p>
                    <a:p>
                      <a:pPr marL="0" marR="0" algn="ctr">
                        <a:lnSpc>
                          <a:spcPct val="200000"/>
                        </a:lnSpc>
                        <a:spcBef>
                          <a:spcPts val="0"/>
                        </a:spcBef>
                        <a:spcAft>
                          <a:spcPts val="1000"/>
                        </a:spcAft>
                      </a:pPr>
                      <a:r>
                        <a:rPr lang="es-EC" sz="1200" dirty="0" smtClean="0">
                          <a:effectLst/>
                        </a:rPr>
                        <a:t>$ </a:t>
                      </a:r>
                      <a:r>
                        <a:rPr lang="es-EC" sz="1200" dirty="0">
                          <a:effectLst/>
                        </a:rPr>
                        <a:t>1.30 / </a:t>
                      </a:r>
                      <a:r>
                        <a:rPr lang="es-EC" sz="1200" dirty="0" smtClean="0">
                          <a:effectLst/>
                        </a:rPr>
                        <a:t>Kilo</a:t>
                      </a:r>
                    </a:p>
                    <a:p>
                      <a:pPr marL="0" marR="0" algn="ctr">
                        <a:lnSpc>
                          <a:spcPct val="200000"/>
                        </a:lnSpc>
                        <a:spcBef>
                          <a:spcPts val="0"/>
                        </a:spcBef>
                        <a:spcAft>
                          <a:spcPts val="1000"/>
                        </a:spcAft>
                      </a:pPr>
                      <a:endParaRPr lang="en-US" sz="1100" dirty="0">
                        <a:effectLst/>
                        <a:latin typeface="Calibri"/>
                        <a:ea typeface="Times New Roman"/>
                        <a:cs typeface="Times New Roman"/>
                      </a:endParaRPr>
                    </a:p>
                  </a:txBody>
                  <a:tcPr marL="44450" marR="44450" marT="0" marB="0"/>
                </a:tc>
              </a:tr>
              <a:tr h="940435">
                <a:tc vMerge="1">
                  <a:txBody>
                    <a:bodyPr/>
                    <a:lstStyle/>
                    <a:p>
                      <a:pPr marL="0" marR="0" algn="ctr">
                        <a:lnSpc>
                          <a:spcPct val="200000"/>
                        </a:lnSpc>
                        <a:spcBef>
                          <a:spcPts val="0"/>
                        </a:spcBef>
                        <a:spcAft>
                          <a:spcPts val="1000"/>
                        </a:spcAft>
                      </a:pP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endParaRPr lang="es-EC" sz="1100" kern="1200" dirty="0" smtClean="0">
                        <a:solidFill>
                          <a:schemeClr val="dk1"/>
                        </a:solidFill>
                        <a:effectLst/>
                        <a:latin typeface="+mn-lt"/>
                        <a:ea typeface="+mn-ea"/>
                        <a:cs typeface="+mn-cs"/>
                      </a:endParaRPr>
                    </a:p>
                    <a:p>
                      <a:pPr marL="0" marR="0" algn="ctr">
                        <a:lnSpc>
                          <a:spcPct val="200000"/>
                        </a:lnSpc>
                        <a:spcBef>
                          <a:spcPts val="0"/>
                        </a:spcBef>
                        <a:spcAft>
                          <a:spcPts val="1000"/>
                        </a:spcAft>
                      </a:pPr>
                      <a:r>
                        <a:rPr lang="es-EC" sz="1100" kern="1200" dirty="0" smtClean="0">
                          <a:solidFill>
                            <a:schemeClr val="dk1"/>
                          </a:solidFill>
                          <a:effectLst/>
                          <a:latin typeface="+mn-lt"/>
                          <a:ea typeface="+mn-ea"/>
                          <a:cs typeface="+mn-cs"/>
                        </a:rPr>
                        <a:t>$ 1.00 / Kilo</a:t>
                      </a:r>
                    </a:p>
                    <a:p>
                      <a:pPr marL="0" marR="0" algn="ctr">
                        <a:lnSpc>
                          <a:spcPct val="200000"/>
                        </a:lnSpc>
                        <a:spcBef>
                          <a:spcPts val="0"/>
                        </a:spcBef>
                        <a:spcAft>
                          <a:spcPts val="1000"/>
                        </a:spcAft>
                      </a:pPr>
                      <a:endParaRPr lang="en-US" sz="1100" kern="1200" dirty="0">
                        <a:solidFill>
                          <a:schemeClr val="dk1"/>
                        </a:solidFill>
                        <a:effectLst/>
                        <a:latin typeface="+mn-lt"/>
                        <a:ea typeface="+mn-ea"/>
                        <a:cs typeface="+mn-cs"/>
                      </a:endParaRPr>
                    </a:p>
                  </a:txBody>
                  <a:tcPr marL="44450" marR="44450" marT="0" marB="0"/>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878793597"/>
              </p:ext>
            </p:extLst>
          </p:nvPr>
        </p:nvGraphicFramePr>
        <p:xfrm>
          <a:off x="6248400" y="2895600"/>
          <a:ext cx="2675890" cy="2939733"/>
        </p:xfrm>
        <a:graphic>
          <a:graphicData uri="http://schemas.openxmlformats.org/drawingml/2006/table">
            <a:tbl>
              <a:tblPr>
                <a:tableStyleId>{5C22544A-7EE6-4342-B048-85BDC9FD1C3A}</a:tableStyleId>
              </a:tblPr>
              <a:tblGrid>
                <a:gridCol w="1551305"/>
                <a:gridCol w="1124585"/>
              </a:tblGrid>
              <a:tr h="196850">
                <a:tc>
                  <a:txBody>
                    <a:bodyPr/>
                    <a:lstStyle/>
                    <a:p>
                      <a:pPr marL="0" marR="0" algn="ctr">
                        <a:lnSpc>
                          <a:spcPct val="200000"/>
                        </a:lnSpc>
                        <a:spcBef>
                          <a:spcPts val="0"/>
                        </a:spcBef>
                        <a:spcAft>
                          <a:spcPts val="1000"/>
                        </a:spcAft>
                      </a:pPr>
                      <a:r>
                        <a:rPr lang="es-EC" sz="1200" dirty="0" smtClean="0">
                          <a:effectLst/>
                        </a:rPr>
                        <a:t>Producto</a:t>
                      </a: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r>
                        <a:rPr lang="es-EC" sz="1200">
                          <a:effectLst/>
                        </a:rPr>
                        <a:t>Costo</a:t>
                      </a:r>
                      <a:endParaRPr lang="en-US" sz="1100">
                        <a:effectLst/>
                        <a:latin typeface="Calibri"/>
                        <a:ea typeface="Times New Roman"/>
                        <a:cs typeface="Times New Roman"/>
                      </a:endParaRPr>
                    </a:p>
                  </a:txBody>
                  <a:tcPr marL="44450" marR="44450" marT="0" marB="0"/>
                </a:tc>
              </a:tr>
              <a:tr h="499110">
                <a:tc rowSpan="2">
                  <a:txBody>
                    <a:bodyPr/>
                    <a:lstStyle/>
                    <a:p>
                      <a:pPr marL="0" marR="0" algn="ctr">
                        <a:lnSpc>
                          <a:spcPct val="200000"/>
                        </a:lnSpc>
                        <a:spcBef>
                          <a:spcPts val="0"/>
                        </a:spcBef>
                        <a:spcAft>
                          <a:spcPts val="1000"/>
                        </a:spcAft>
                      </a:pPr>
                      <a:r>
                        <a:rPr lang="es-EC" sz="1200" dirty="0">
                          <a:effectLst/>
                        </a:rPr>
                        <a:t>Botellas de vidrio, Jarrones de Planta, Frascos de conservas, conservas, vidrios de ventana, etc.</a:t>
                      </a:r>
                      <a:endParaRPr lang="en-US" sz="1100" dirty="0">
                        <a:effectLst/>
                        <a:latin typeface="Calibri"/>
                        <a:ea typeface="Times New Roman"/>
                        <a:cs typeface="Times New Roman"/>
                      </a:endParaRPr>
                    </a:p>
                  </a:txBody>
                  <a:tcPr marL="44450" marR="44450" marT="0" marB="0"/>
                </a:tc>
                <a:tc>
                  <a:txBody>
                    <a:bodyPr/>
                    <a:lstStyle/>
                    <a:p>
                      <a:pPr marL="0" marR="0" algn="ctr">
                        <a:lnSpc>
                          <a:spcPct val="200000"/>
                        </a:lnSpc>
                        <a:spcBef>
                          <a:spcPts val="0"/>
                        </a:spcBef>
                        <a:spcAft>
                          <a:spcPts val="1000"/>
                        </a:spcAft>
                      </a:pPr>
                      <a:r>
                        <a:rPr lang="es-EC" sz="1200" dirty="0">
                          <a:effectLst/>
                        </a:rPr>
                        <a:t> </a:t>
                      </a:r>
                      <a:endParaRPr lang="en-US" sz="1100" dirty="0">
                        <a:effectLst/>
                      </a:endParaRPr>
                    </a:p>
                    <a:p>
                      <a:pPr marL="0" marR="0" algn="ctr">
                        <a:lnSpc>
                          <a:spcPct val="200000"/>
                        </a:lnSpc>
                        <a:spcBef>
                          <a:spcPts val="0"/>
                        </a:spcBef>
                        <a:spcAft>
                          <a:spcPts val="1000"/>
                        </a:spcAft>
                      </a:pPr>
                      <a:r>
                        <a:rPr lang="es-EC" sz="1200" dirty="0">
                          <a:effectLst/>
                        </a:rPr>
                        <a:t>$ 0.24 / </a:t>
                      </a:r>
                      <a:r>
                        <a:rPr lang="es-EC" sz="1200" dirty="0" smtClean="0">
                          <a:effectLst/>
                        </a:rPr>
                        <a:t>Kilo</a:t>
                      </a:r>
                    </a:p>
                    <a:p>
                      <a:pPr marL="0" marR="0" algn="ctr">
                        <a:lnSpc>
                          <a:spcPct val="200000"/>
                        </a:lnSpc>
                        <a:spcBef>
                          <a:spcPts val="0"/>
                        </a:spcBef>
                        <a:spcAft>
                          <a:spcPts val="1000"/>
                        </a:spcAft>
                      </a:pPr>
                      <a:endParaRPr lang="en-US" sz="1100" dirty="0">
                        <a:effectLst/>
                        <a:latin typeface="Calibri"/>
                        <a:ea typeface="Times New Roman"/>
                        <a:cs typeface="Times New Roman"/>
                      </a:endParaRPr>
                    </a:p>
                  </a:txBody>
                  <a:tcPr marL="44450" marR="44450" marT="0" marB="0"/>
                </a:tc>
              </a:tr>
              <a:tr h="499110">
                <a:tc vMerge="1">
                  <a:txBody>
                    <a:bodyPr/>
                    <a:lstStyle/>
                    <a:p>
                      <a:pPr marL="0" marR="0" algn="ctr">
                        <a:lnSpc>
                          <a:spcPct val="200000"/>
                        </a:lnSpc>
                        <a:spcBef>
                          <a:spcPts val="0"/>
                        </a:spcBef>
                        <a:spcAft>
                          <a:spcPts val="1000"/>
                        </a:spcAft>
                      </a:pPr>
                      <a:endParaRPr lang="en-US" sz="1100" dirty="0">
                        <a:effectLst/>
                        <a:latin typeface="Calibri"/>
                        <a:ea typeface="Times New Roman"/>
                        <a:cs typeface="Times New Roman"/>
                      </a:endParaRPr>
                    </a:p>
                  </a:txBody>
                  <a:tcPr marL="44450" marR="44450" marT="0" marB="0"/>
                </a:tc>
                <a:tc>
                  <a:txBody>
                    <a:bodyPr/>
                    <a:lstStyle/>
                    <a:p>
                      <a:pPr marL="0" marR="0" algn="ctr" defTabSz="914400" rtl="0" eaLnBrk="1" latinLnBrk="0" hangingPunct="1">
                        <a:lnSpc>
                          <a:spcPct val="200000"/>
                        </a:lnSpc>
                        <a:spcBef>
                          <a:spcPts val="0"/>
                        </a:spcBef>
                        <a:spcAft>
                          <a:spcPts val="1000"/>
                        </a:spcAft>
                      </a:pPr>
                      <a:endParaRPr lang="es-EC" sz="1200" kern="1200" dirty="0" smtClean="0">
                        <a:solidFill>
                          <a:schemeClr val="dk1"/>
                        </a:solidFill>
                        <a:effectLst/>
                        <a:latin typeface="+mn-lt"/>
                        <a:ea typeface="+mn-ea"/>
                        <a:cs typeface="+mn-cs"/>
                      </a:endParaRPr>
                    </a:p>
                    <a:p>
                      <a:pPr marL="0" marR="0" algn="ctr" defTabSz="914400" rtl="0" eaLnBrk="1" latinLnBrk="0" hangingPunct="1">
                        <a:lnSpc>
                          <a:spcPct val="200000"/>
                        </a:lnSpc>
                        <a:spcBef>
                          <a:spcPts val="0"/>
                        </a:spcBef>
                        <a:spcAft>
                          <a:spcPts val="1000"/>
                        </a:spcAft>
                      </a:pPr>
                      <a:r>
                        <a:rPr lang="es-EC" sz="1200" kern="1200" dirty="0" smtClean="0">
                          <a:solidFill>
                            <a:schemeClr val="dk1"/>
                          </a:solidFill>
                          <a:effectLst/>
                          <a:latin typeface="+mn-lt"/>
                          <a:ea typeface="+mn-ea"/>
                          <a:cs typeface="+mn-cs"/>
                        </a:rPr>
                        <a:t>$ 0.18 / Kilo</a:t>
                      </a:r>
                    </a:p>
                    <a:p>
                      <a:pPr marL="0" marR="0" algn="ctr" defTabSz="914400" rtl="0" eaLnBrk="1" latinLnBrk="0" hangingPunct="1">
                        <a:lnSpc>
                          <a:spcPct val="200000"/>
                        </a:lnSpc>
                        <a:spcBef>
                          <a:spcPts val="0"/>
                        </a:spcBef>
                        <a:spcAft>
                          <a:spcPts val="1000"/>
                        </a:spcAft>
                      </a:pPr>
                      <a:endParaRPr lang="en-US" sz="1200" kern="1200" dirty="0">
                        <a:solidFill>
                          <a:schemeClr val="dk1"/>
                        </a:solidFill>
                        <a:effectLst/>
                        <a:latin typeface="+mn-lt"/>
                        <a:ea typeface="+mn-ea"/>
                        <a:cs typeface="+mn-cs"/>
                      </a:endParaRPr>
                    </a:p>
                  </a:txBody>
                  <a:tcPr marL="44450" marR="44450" marT="0" marB="0"/>
                </a:tc>
              </a:tr>
            </a:tbl>
          </a:graphicData>
        </a:graphic>
      </p:graphicFrame>
    </p:spTree>
    <p:extLst>
      <p:ext uri="{BB962C8B-B14F-4D97-AF65-F5344CB8AC3E}">
        <p14:creationId xmlns:p14="http://schemas.microsoft.com/office/powerpoint/2010/main" val="749305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0"/>
            <a:ext cx="6629400" cy="868362"/>
          </a:xfrm>
        </p:spPr>
        <p:txBody>
          <a:bodyPr>
            <a:noAutofit/>
          </a:bodyPr>
          <a:lstStyle/>
          <a:p>
            <a:r>
              <a:rPr lang="es-ES" sz="3600" dirty="0" smtClean="0"/>
              <a:t>Análisis </a:t>
            </a:r>
            <a:r>
              <a:rPr lang="es-ES" sz="3600" dirty="0" smtClean="0"/>
              <a:t>económico: Costos</a:t>
            </a:r>
            <a:endParaRPr lang="es-ES" sz="3600" dirty="0"/>
          </a:p>
        </p:txBody>
      </p:sp>
      <p:graphicFrame>
        <p:nvGraphicFramePr>
          <p:cNvPr id="3" name="2 Tabla"/>
          <p:cNvGraphicFramePr>
            <a:graphicFrameLocks noGrp="1"/>
          </p:cNvGraphicFramePr>
          <p:nvPr>
            <p:extLst>
              <p:ext uri="{D42A27DB-BD31-4B8C-83A1-F6EECF244321}">
                <p14:modId xmlns:p14="http://schemas.microsoft.com/office/powerpoint/2010/main" val="2386177127"/>
              </p:ext>
            </p:extLst>
          </p:nvPr>
        </p:nvGraphicFramePr>
        <p:xfrm>
          <a:off x="1295400" y="990600"/>
          <a:ext cx="3111500" cy="2590800"/>
        </p:xfrm>
        <a:graphic>
          <a:graphicData uri="http://schemas.openxmlformats.org/drawingml/2006/table">
            <a:tbl>
              <a:tblPr firstRow="1" firstCol="1" bandRow="1" bandCol="1">
                <a:tableStyleId>{5C22544A-7EE6-4342-B048-85BDC9FD1C3A}</a:tableStyleId>
              </a:tblPr>
              <a:tblGrid>
                <a:gridCol w="2209800"/>
                <a:gridCol w="901700"/>
              </a:tblGrid>
              <a:tr h="190500">
                <a:tc>
                  <a:txBody>
                    <a:bodyPr/>
                    <a:lstStyle/>
                    <a:p>
                      <a:pPr marL="0" marR="0">
                        <a:lnSpc>
                          <a:spcPct val="115000"/>
                        </a:lnSpc>
                        <a:spcBef>
                          <a:spcPts val="0"/>
                        </a:spcBef>
                        <a:spcAft>
                          <a:spcPts val="0"/>
                        </a:spcAft>
                      </a:pPr>
                      <a:r>
                        <a:rPr lang="es-ES" sz="1100">
                          <a:effectLst/>
                        </a:rPr>
                        <a:t>COSTOS FIJOS MENSUALES</a:t>
                      </a:r>
                      <a:endParaRPr lang="en-US" sz="110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100">
                          <a:effectLst/>
                        </a:rPr>
                        <a:t>VALOR</a:t>
                      </a:r>
                      <a:endParaRPr lang="en-US" sz="1100">
                        <a:effectLst/>
                        <a:latin typeface="Calibri"/>
                        <a:ea typeface="Times New Roman"/>
                        <a:cs typeface="Times New Roman"/>
                      </a:endParaRPr>
                    </a:p>
                  </a:txBody>
                  <a:tcPr marL="44450" marR="44450" marT="0" marB="0" anchor="b"/>
                </a:tc>
              </a:tr>
              <a:tr h="200025">
                <a:tc>
                  <a:txBody>
                    <a:bodyPr/>
                    <a:lstStyle/>
                    <a:p>
                      <a:pPr marL="0" marR="0">
                        <a:lnSpc>
                          <a:spcPct val="115000"/>
                        </a:lnSpc>
                        <a:spcBef>
                          <a:spcPts val="0"/>
                        </a:spcBef>
                        <a:spcAft>
                          <a:spcPts val="0"/>
                        </a:spcAft>
                      </a:pPr>
                      <a:r>
                        <a:rPr lang="es-ES" sz="1100">
                          <a:effectLst/>
                        </a:rPr>
                        <a:t>Sueldos y salarios</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10.000,00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Teléfono</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100,00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Agua</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100,00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Electricidad</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400,00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Seguros</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2.000,00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Papelería</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400,00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Materiales y Suministros</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1.000,00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Mantenimiento Vehículos</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8.000,00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Combustible</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1.000,00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Gastos de Movilización</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$1.000,00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TOTAL</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a:effectLst/>
                        </a:rPr>
                        <a:t>$  24.000,00 </a:t>
                      </a:r>
                      <a:endParaRPr lang="en-US" sz="1100">
                        <a:effectLst/>
                        <a:latin typeface="Calibri"/>
                        <a:ea typeface="Times New Roman"/>
                        <a:cs typeface="Times New Roman"/>
                      </a:endParaRPr>
                    </a:p>
                  </a:txBody>
                  <a:tcPr marL="44450" marR="44450" marT="0" marB="0" anchor="ctr"/>
                </a:tc>
              </a:tr>
              <a:tr h="200025">
                <a:tc>
                  <a:txBody>
                    <a:bodyPr/>
                    <a:lstStyle/>
                    <a:p>
                      <a:pPr marL="0" marR="0">
                        <a:lnSpc>
                          <a:spcPct val="115000"/>
                        </a:lnSpc>
                        <a:spcBef>
                          <a:spcPts val="0"/>
                        </a:spcBef>
                        <a:spcAft>
                          <a:spcPts val="0"/>
                        </a:spcAft>
                      </a:pPr>
                      <a:r>
                        <a:rPr lang="es-ES" sz="1100">
                          <a:effectLst/>
                        </a:rPr>
                        <a:t>COSTOS FIJOS ANUALES</a:t>
                      </a:r>
                      <a:endParaRPr lang="en-US" sz="1100">
                        <a:effectLst/>
                        <a:latin typeface="Calibri"/>
                        <a:ea typeface="Times New Roman"/>
                        <a:cs typeface="Times New Roman"/>
                      </a:endParaRPr>
                    </a:p>
                  </a:txBody>
                  <a:tcPr marL="44450" marR="44450" marT="0" marB="0" anchor="ctr"/>
                </a:tc>
                <a:tc>
                  <a:txBody>
                    <a:bodyPr/>
                    <a:lstStyle/>
                    <a:p>
                      <a:pPr marL="0" marR="0" algn="r">
                        <a:lnSpc>
                          <a:spcPct val="115000"/>
                        </a:lnSpc>
                        <a:spcBef>
                          <a:spcPts val="0"/>
                        </a:spcBef>
                        <a:spcAft>
                          <a:spcPts val="0"/>
                        </a:spcAft>
                      </a:pPr>
                      <a:r>
                        <a:rPr lang="es-ES" sz="1100" dirty="0">
                          <a:effectLst/>
                        </a:rPr>
                        <a:t>$288.000,00 </a:t>
                      </a:r>
                      <a:endParaRPr lang="en-US" sz="1100" dirty="0">
                        <a:effectLst/>
                        <a:latin typeface="Calibri"/>
                        <a:ea typeface="Times New Roman"/>
                        <a:cs typeface="Times New Roman"/>
                      </a:endParaRPr>
                    </a:p>
                  </a:txBody>
                  <a:tcPr marL="44450" marR="44450"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312281742"/>
              </p:ext>
            </p:extLst>
          </p:nvPr>
        </p:nvGraphicFramePr>
        <p:xfrm>
          <a:off x="1143000" y="3962400"/>
          <a:ext cx="3263900" cy="2294255"/>
        </p:xfrm>
        <a:graphic>
          <a:graphicData uri="http://schemas.openxmlformats.org/drawingml/2006/table">
            <a:tbl>
              <a:tblPr firstRow="1" firstCol="1" bandRow="1" bandCol="1">
                <a:tableStyleId>{5C22544A-7EE6-4342-B048-85BDC9FD1C3A}</a:tableStyleId>
              </a:tblPr>
              <a:tblGrid>
                <a:gridCol w="2032635"/>
                <a:gridCol w="1231265"/>
              </a:tblGrid>
              <a:tr h="209550">
                <a:tc gridSpan="2">
                  <a:txBody>
                    <a:bodyPr/>
                    <a:lstStyle/>
                    <a:p>
                      <a:pPr marL="0" marR="0" algn="ctr">
                        <a:lnSpc>
                          <a:spcPct val="115000"/>
                        </a:lnSpc>
                        <a:spcBef>
                          <a:spcPts val="0"/>
                        </a:spcBef>
                        <a:spcAft>
                          <a:spcPts val="0"/>
                        </a:spcAft>
                      </a:pPr>
                      <a:r>
                        <a:rPr lang="es-ES" sz="1200" dirty="0">
                          <a:effectLst/>
                        </a:rPr>
                        <a:t>INVERSION</a:t>
                      </a:r>
                      <a:endParaRPr lang="en-US" sz="1100" dirty="0">
                        <a:effectLst/>
                        <a:latin typeface="Calibri"/>
                        <a:ea typeface="Times New Roman"/>
                        <a:cs typeface="Times New Roman"/>
                      </a:endParaRPr>
                    </a:p>
                  </a:txBody>
                  <a:tcPr marL="44450" marR="44450" marT="0" marB="0" anchor="b"/>
                </a:tc>
                <a:tc hMerge="1">
                  <a:txBody>
                    <a:bodyPr/>
                    <a:lstStyle/>
                    <a:p>
                      <a:endParaRPr lang="en-US"/>
                    </a:p>
                  </a:txBody>
                  <a:tcPr/>
                </a:tc>
              </a:tr>
              <a:tr h="209550">
                <a:tc>
                  <a:txBody>
                    <a:bodyPr/>
                    <a:lstStyle/>
                    <a:p>
                      <a:pPr marL="0" marR="0" algn="l">
                        <a:lnSpc>
                          <a:spcPct val="115000"/>
                        </a:lnSpc>
                        <a:spcBef>
                          <a:spcPts val="0"/>
                        </a:spcBef>
                        <a:spcAft>
                          <a:spcPts val="0"/>
                        </a:spcAft>
                      </a:pPr>
                      <a:r>
                        <a:rPr lang="es-ES" sz="1200">
                          <a:effectLst/>
                        </a:rPr>
                        <a:t>Edificación</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$ 3’750.000,00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Compra de materiales reciclados</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$4’000.000,00</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Maquinaria</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$ 150.000,00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Bodega</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$ 250.000,00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Camiones</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$ 200.000,00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Estudios de diseño</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$ 100.000,00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Amoblado de instalaciones</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$ 100.000,00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a:effectLst/>
                        </a:rPr>
                        <a:t>Gasto (Amortización)</a:t>
                      </a:r>
                      <a:endParaRPr lang="en-US" sz="110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a:effectLst/>
                        </a:rPr>
                        <a:t>$ 450.000,00 </a:t>
                      </a:r>
                      <a:endParaRPr lang="en-US" sz="1100">
                        <a:effectLst/>
                        <a:latin typeface="Calibri"/>
                        <a:ea typeface="Times New Roman"/>
                        <a:cs typeface="Times New Roman"/>
                      </a:endParaRPr>
                    </a:p>
                  </a:txBody>
                  <a:tcPr marL="44450" marR="44450" marT="0" marB="0" anchor="b"/>
                </a:tc>
              </a:tr>
              <a:tr h="209550">
                <a:tc>
                  <a:txBody>
                    <a:bodyPr/>
                    <a:lstStyle/>
                    <a:p>
                      <a:pPr marL="0" marR="0" algn="l">
                        <a:lnSpc>
                          <a:spcPct val="115000"/>
                        </a:lnSpc>
                        <a:spcBef>
                          <a:spcPts val="0"/>
                        </a:spcBef>
                        <a:spcAft>
                          <a:spcPts val="0"/>
                        </a:spcAft>
                      </a:pPr>
                      <a:r>
                        <a:rPr lang="es-ES" sz="1200" dirty="0">
                          <a:effectLst/>
                        </a:rPr>
                        <a:t>Total de la Inversión</a:t>
                      </a:r>
                      <a:endParaRPr lang="en-US" sz="1100" dirty="0">
                        <a:effectLst/>
                        <a:latin typeface="Calibri"/>
                        <a:ea typeface="Times New Roman"/>
                        <a:cs typeface="Times New Roman"/>
                      </a:endParaRPr>
                    </a:p>
                  </a:txBody>
                  <a:tcPr marL="44450" marR="44450" marT="0" marB="0" anchor="b"/>
                </a:tc>
                <a:tc>
                  <a:txBody>
                    <a:bodyPr/>
                    <a:lstStyle/>
                    <a:p>
                      <a:pPr marL="0" marR="0" algn="r">
                        <a:lnSpc>
                          <a:spcPct val="115000"/>
                        </a:lnSpc>
                        <a:spcBef>
                          <a:spcPts val="0"/>
                        </a:spcBef>
                        <a:spcAft>
                          <a:spcPts val="0"/>
                        </a:spcAft>
                      </a:pPr>
                      <a:r>
                        <a:rPr lang="es-ES" sz="1200" dirty="0">
                          <a:effectLst/>
                        </a:rPr>
                        <a:t>$ 9.000.000,00 </a:t>
                      </a:r>
                      <a:endParaRPr lang="en-US" sz="1100" dirty="0">
                        <a:effectLst/>
                        <a:latin typeface="Calibri"/>
                        <a:ea typeface="Times New Roman"/>
                        <a:cs typeface="Times New Roman"/>
                      </a:endParaRPr>
                    </a:p>
                  </a:txBody>
                  <a:tcPr marL="44450" marR="44450" marT="0" marB="0" anchor="b"/>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229405294"/>
              </p:ext>
            </p:extLst>
          </p:nvPr>
        </p:nvGraphicFramePr>
        <p:xfrm>
          <a:off x="4800600" y="914400"/>
          <a:ext cx="3390900" cy="4578734"/>
        </p:xfrm>
        <a:graphic>
          <a:graphicData uri="http://schemas.openxmlformats.org/drawingml/2006/table">
            <a:tbl>
              <a:tblPr firstRow="1" firstCol="1" bandRow="1" bandCol="1">
                <a:tableStyleId>{5C22544A-7EE6-4342-B048-85BDC9FD1C3A}</a:tableStyleId>
              </a:tblPr>
              <a:tblGrid>
                <a:gridCol w="1765300"/>
                <a:gridCol w="1625600"/>
              </a:tblGrid>
              <a:tr h="191020">
                <a:tc gridSpan="2">
                  <a:txBody>
                    <a:bodyPr/>
                    <a:lstStyle/>
                    <a:p>
                      <a:pPr marL="0" marR="0" algn="ctr">
                        <a:lnSpc>
                          <a:spcPct val="115000"/>
                        </a:lnSpc>
                        <a:spcBef>
                          <a:spcPts val="0"/>
                        </a:spcBef>
                        <a:spcAft>
                          <a:spcPts val="0"/>
                        </a:spcAft>
                      </a:pPr>
                      <a:r>
                        <a:rPr lang="es-ES" sz="1100">
                          <a:effectLst/>
                        </a:rPr>
                        <a:t>Rubros de Edificación</a:t>
                      </a:r>
                      <a:endParaRPr lang="en-US" sz="1100">
                        <a:effectLst/>
                        <a:latin typeface="Calibri"/>
                        <a:ea typeface="Times New Roman"/>
                        <a:cs typeface="Times New Roman"/>
                      </a:endParaRPr>
                    </a:p>
                  </a:txBody>
                  <a:tcPr marL="44450" marR="44450" marT="0" marB="0" anchor="ctr"/>
                </a:tc>
                <a:tc hMerge="1">
                  <a:txBody>
                    <a:bodyPr/>
                    <a:lstStyle/>
                    <a:p>
                      <a:endParaRPr lang="en-US"/>
                    </a:p>
                  </a:txBody>
                  <a:tcPr/>
                </a:tc>
              </a:tr>
              <a:tr h="200511">
                <a:tc>
                  <a:txBody>
                    <a:bodyPr/>
                    <a:lstStyle/>
                    <a:p>
                      <a:pPr marL="0" marR="0" algn="ctr">
                        <a:lnSpc>
                          <a:spcPct val="115000"/>
                        </a:lnSpc>
                        <a:spcBef>
                          <a:spcPts val="0"/>
                        </a:spcBef>
                        <a:spcAft>
                          <a:spcPts val="0"/>
                        </a:spcAft>
                      </a:pPr>
                      <a:r>
                        <a:rPr lang="es-ES" sz="1100">
                          <a:effectLst/>
                        </a:rPr>
                        <a:t>Mano de Obra (30 %)</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a:effectLst/>
                        </a:rPr>
                        <a:t>$ 1.125.000,00 </a:t>
                      </a:r>
                      <a:endParaRPr lang="en-US" sz="1100">
                        <a:effectLst/>
                        <a:latin typeface="Calibri"/>
                        <a:ea typeface="Times New Roman"/>
                        <a:cs typeface="Times New Roman"/>
                      </a:endParaRPr>
                    </a:p>
                  </a:txBody>
                  <a:tcPr marL="44450" marR="44450" marT="0" marB="0" anchor="b"/>
                </a:tc>
              </a:tr>
              <a:tr h="200511">
                <a:tc>
                  <a:txBody>
                    <a:bodyPr/>
                    <a:lstStyle/>
                    <a:p>
                      <a:pPr marL="0" marR="0" algn="ctr">
                        <a:lnSpc>
                          <a:spcPct val="115000"/>
                        </a:lnSpc>
                        <a:spcBef>
                          <a:spcPts val="0"/>
                        </a:spcBef>
                        <a:spcAft>
                          <a:spcPts val="0"/>
                        </a:spcAft>
                      </a:pPr>
                      <a:r>
                        <a:rPr lang="es-ES" sz="1100">
                          <a:effectLst/>
                        </a:rPr>
                        <a:t>Materiales (70 %)</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a:effectLst/>
                        </a:rPr>
                        <a:t>$ 2.625.000,00 </a:t>
                      </a:r>
                      <a:endParaRPr lang="en-US" sz="1100">
                        <a:effectLst/>
                        <a:latin typeface="Calibri"/>
                        <a:ea typeface="Times New Roman"/>
                        <a:cs typeface="Times New Roman"/>
                      </a:endParaRPr>
                    </a:p>
                  </a:txBody>
                  <a:tcPr marL="44450" marR="44450" marT="0" marB="0" anchor="b"/>
                </a:tc>
              </a:tr>
              <a:tr h="200511">
                <a:tc gridSpan="2">
                  <a:txBody>
                    <a:bodyPr/>
                    <a:lstStyle/>
                    <a:p>
                      <a:pPr marL="0" marR="0" algn="ctr">
                        <a:lnSpc>
                          <a:spcPct val="115000"/>
                        </a:lnSpc>
                        <a:spcBef>
                          <a:spcPts val="0"/>
                        </a:spcBef>
                        <a:spcAft>
                          <a:spcPts val="0"/>
                        </a:spcAft>
                      </a:pPr>
                      <a:r>
                        <a:rPr lang="es-ES" sz="1100">
                          <a:effectLst/>
                        </a:rPr>
                        <a:t>Rubro de compra de materiales reciclados</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200511">
                <a:tc>
                  <a:txBody>
                    <a:bodyPr/>
                    <a:lstStyle/>
                    <a:p>
                      <a:pPr marL="0" marR="0" algn="ctr">
                        <a:lnSpc>
                          <a:spcPct val="115000"/>
                        </a:lnSpc>
                        <a:spcBef>
                          <a:spcPts val="0"/>
                        </a:spcBef>
                        <a:spcAft>
                          <a:spcPts val="0"/>
                        </a:spcAft>
                      </a:pPr>
                      <a:r>
                        <a:rPr lang="es-ES" sz="1100">
                          <a:effectLst/>
                        </a:rPr>
                        <a:t> Materiales Reciclados</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a:effectLst/>
                        </a:rPr>
                        <a:t>$ 4.000.000,00 </a:t>
                      </a:r>
                      <a:endParaRPr lang="en-US" sz="1100">
                        <a:effectLst/>
                        <a:latin typeface="Calibri"/>
                        <a:ea typeface="Times New Roman"/>
                        <a:cs typeface="Times New Roman"/>
                      </a:endParaRPr>
                    </a:p>
                  </a:txBody>
                  <a:tcPr marL="44450" marR="44450" marT="0" marB="0" anchor="b"/>
                </a:tc>
              </a:tr>
              <a:tr h="200511">
                <a:tc gridSpan="2">
                  <a:txBody>
                    <a:bodyPr/>
                    <a:lstStyle/>
                    <a:p>
                      <a:pPr marL="0" marR="0" algn="ctr">
                        <a:lnSpc>
                          <a:spcPct val="115000"/>
                        </a:lnSpc>
                        <a:spcBef>
                          <a:spcPts val="0"/>
                        </a:spcBef>
                        <a:spcAft>
                          <a:spcPts val="0"/>
                        </a:spcAft>
                      </a:pPr>
                      <a:r>
                        <a:rPr lang="es-ES" sz="1100">
                          <a:effectLst/>
                        </a:rPr>
                        <a:t>Rubros de Maquinaria</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200511">
                <a:tc>
                  <a:txBody>
                    <a:bodyPr/>
                    <a:lstStyle/>
                    <a:p>
                      <a:pPr marL="0" marR="0" algn="ctr">
                        <a:lnSpc>
                          <a:spcPct val="115000"/>
                        </a:lnSpc>
                        <a:spcBef>
                          <a:spcPts val="0"/>
                        </a:spcBef>
                        <a:spcAft>
                          <a:spcPts val="0"/>
                        </a:spcAft>
                      </a:pPr>
                      <a:r>
                        <a:rPr lang="es-ES" sz="1100">
                          <a:effectLst/>
                        </a:rPr>
                        <a:t>5 tractores pequeños</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a:effectLst/>
                        </a:rPr>
                        <a:t>$ 150.000,00 </a:t>
                      </a:r>
                      <a:endParaRPr lang="en-US" sz="1100">
                        <a:effectLst/>
                        <a:latin typeface="Calibri"/>
                        <a:ea typeface="Times New Roman"/>
                        <a:cs typeface="Times New Roman"/>
                      </a:endParaRPr>
                    </a:p>
                  </a:txBody>
                  <a:tcPr marL="44450" marR="44450" marT="0" marB="0" anchor="b"/>
                </a:tc>
              </a:tr>
              <a:tr h="200511">
                <a:tc gridSpan="2">
                  <a:txBody>
                    <a:bodyPr/>
                    <a:lstStyle/>
                    <a:p>
                      <a:pPr marL="0" marR="0" algn="ctr">
                        <a:lnSpc>
                          <a:spcPct val="115000"/>
                        </a:lnSpc>
                        <a:spcBef>
                          <a:spcPts val="0"/>
                        </a:spcBef>
                        <a:spcAft>
                          <a:spcPts val="0"/>
                        </a:spcAft>
                      </a:pPr>
                      <a:r>
                        <a:rPr lang="es-ES" sz="1100">
                          <a:effectLst/>
                        </a:rPr>
                        <a:t>Rubros de Camiones</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200511">
                <a:tc>
                  <a:txBody>
                    <a:bodyPr/>
                    <a:lstStyle/>
                    <a:p>
                      <a:pPr marL="0" marR="0" algn="ctr">
                        <a:lnSpc>
                          <a:spcPct val="115000"/>
                        </a:lnSpc>
                        <a:spcBef>
                          <a:spcPts val="0"/>
                        </a:spcBef>
                        <a:spcAft>
                          <a:spcPts val="0"/>
                        </a:spcAft>
                      </a:pPr>
                      <a:r>
                        <a:rPr lang="es-ES" sz="1100">
                          <a:effectLst/>
                        </a:rPr>
                        <a:t>4 Camiones</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a:effectLst/>
                        </a:rPr>
                        <a:t>$ 200.000,00 </a:t>
                      </a:r>
                      <a:endParaRPr lang="en-US" sz="1100">
                        <a:effectLst/>
                        <a:latin typeface="Calibri"/>
                        <a:ea typeface="Times New Roman"/>
                        <a:cs typeface="Times New Roman"/>
                      </a:endParaRPr>
                    </a:p>
                  </a:txBody>
                  <a:tcPr marL="44450" marR="44450" marT="0" marB="0" anchor="b"/>
                </a:tc>
              </a:tr>
              <a:tr h="200511">
                <a:tc gridSpan="2">
                  <a:txBody>
                    <a:bodyPr/>
                    <a:lstStyle/>
                    <a:p>
                      <a:pPr marL="0" marR="0" algn="ctr">
                        <a:lnSpc>
                          <a:spcPct val="115000"/>
                        </a:lnSpc>
                        <a:spcBef>
                          <a:spcPts val="0"/>
                        </a:spcBef>
                        <a:spcAft>
                          <a:spcPts val="0"/>
                        </a:spcAft>
                      </a:pPr>
                      <a:r>
                        <a:rPr lang="es-ES" sz="1100">
                          <a:effectLst/>
                        </a:rPr>
                        <a:t>Rubro de estudio de diseño</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596854">
                <a:tc>
                  <a:txBody>
                    <a:bodyPr/>
                    <a:lstStyle/>
                    <a:p>
                      <a:pPr marL="0" marR="0" algn="ctr">
                        <a:lnSpc>
                          <a:spcPct val="115000"/>
                        </a:lnSpc>
                        <a:spcBef>
                          <a:spcPts val="0"/>
                        </a:spcBef>
                        <a:spcAft>
                          <a:spcPts val="0"/>
                        </a:spcAft>
                      </a:pPr>
                      <a:r>
                        <a:rPr lang="es-ES" sz="1100">
                          <a:effectLst/>
                        </a:rPr>
                        <a:t>Opiniones, sustentabilidad del proyecto, estudios de impacto ambiental </a:t>
                      </a:r>
                      <a:endParaRPr lang="en-US" sz="110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100">
                          <a:effectLst/>
                        </a:rPr>
                        <a:t>$ 100.000,00 </a:t>
                      </a:r>
                      <a:endParaRPr lang="en-US" sz="1100">
                        <a:effectLst/>
                        <a:latin typeface="Calibri"/>
                        <a:ea typeface="Times New Roman"/>
                        <a:cs typeface="Times New Roman"/>
                      </a:endParaRPr>
                    </a:p>
                  </a:txBody>
                  <a:tcPr marL="44450" marR="44450" marT="0" marB="0" anchor="ctr"/>
                </a:tc>
              </a:tr>
              <a:tr h="200511">
                <a:tc gridSpan="2">
                  <a:txBody>
                    <a:bodyPr/>
                    <a:lstStyle/>
                    <a:p>
                      <a:pPr marL="0" marR="0" algn="ctr">
                        <a:lnSpc>
                          <a:spcPct val="115000"/>
                        </a:lnSpc>
                        <a:spcBef>
                          <a:spcPts val="0"/>
                        </a:spcBef>
                        <a:spcAft>
                          <a:spcPts val="0"/>
                        </a:spcAft>
                      </a:pPr>
                      <a:r>
                        <a:rPr lang="es-ES" sz="1100">
                          <a:effectLst/>
                        </a:rPr>
                        <a:t>Rubro Amoblado de instalaciones</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393937">
                <a:tc>
                  <a:txBody>
                    <a:bodyPr/>
                    <a:lstStyle/>
                    <a:p>
                      <a:pPr marL="0" marR="0" algn="ctr">
                        <a:lnSpc>
                          <a:spcPct val="115000"/>
                        </a:lnSpc>
                        <a:spcBef>
                          <a:spcPts val="0"/>
                        </a:spcBef>
                        <a:spcAft>
                          <a:spcPts val="0"/>
                        </a:spcAft>
                      </a:pPr>
                      <a:r>
                        <a:rPr lang="es-ES" sz="1100">
                          <a:effectLst/>
                        </a:rPr>
                        <a:t>Compra de mobiliario, computadores, nevera, etc.</a:t>
                      </a:r>
                      <a:endParaRPr lang="en-US" sz="110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100">
                          <a:effectLst/>
                        </a:rPr>
                        <a:t>$ 100.000,00 </a:t>
                      </a:r>
                      <a:endParaRPr lang="en-US" sz="1100">
                        <a:effectLst/>
                        <a:latin typeface="Calibri"/>
                        <a:ea typeface="Times New Roman"/>
                        <a:cs typeface="Times New Roman"/>
                      </a:endParaRPr>
                    </a:p>
                  </a:txBody>
                  <a:tcPr marL="44450" marR="44450" marT="0" marB="0" anchor="ctr"/>
                </a:tc>
              </a:tr>
              <a:tr h="200511">
                <a:tc gridSpan="2">
                  <a:txBody>
                    <a:bodyPr/>
                    <a:lstStyle/>
                    <a:p>
                      <a:pPr marL="0" marR="0" algn="ctr">
                        <a:lnSpc>
                          <a:spcPct val="115000"/>
                        </a:lnSpc>
                        <a:spcBef>
                          <a:spcPts val="0"/>
                        </a:spcBef>
                        <a:spcAft>
                          <a:spcPts val="0"/>
                        </a:spcAft>
                      </a:pPr>
                      <a:r>
                        <a:rPr lang="es-ES" sz="1100">
                          <a:effectLst/>
                        </a:rPr>
                        <a:t>Rubro de Gasto</a:t>
                      </a:r>
                      <a:endParaRPr lang="en-US" sz="1100">
                        <a:effectLst/>
                        <a:latin typeface="Calibri"/>
                        <a:ea typeface="Times New Roman"/>
                        <a:cs typeface="Times New Roman"/>
                      </a:endParaRPr>
                    </a:p>
                  </a:txBody>
                  <a:tcPr marL="44450" marR="44450" marT="0" marB="0" anchor="b"/>
                </a:tc>
                <a:tc hMerge="1">
                  <a:txBody>
                    <a:bodyPr/>
                    <a:lstStyle/>
                    <a:p>
                      <a:endParaRPr lang="en-US"/>
                    </a:p>
                  </a:txBody>
                  <a:tcPr/>
                </a:tc>
              </a:tr>
              <a:tr h="596854">
                <a:tc>
                  <a:txBody>
                    <a:bodyPr/>
                    <a:lstStyle/>
                    <a:p>
                      <a:pPr marL="0" marR="0" algn="ctr">
                        <a:lnSpc>
                          <a:spcPct val="115000"/>
                        </a:lnSpc>
                        <a:spcBef>
                          <a:spcPts val="0"/>
                        </a:spcBef>
                        <a:spcAft>
                          <a:spcPts val="0"/>
                        </a:spcAft>
                      </a:pPr>
                      <a:r>
                        <a:rPr lang="es-ES" sz="1100">
                          <a:effectLst/>
                        </a:rPr>
                        <a:t>Inversión total ($ 9’000.000)/ Número de años (20)</a:t>
                      </a:r>
                      <a:endParaRPr lang="en-US" sz="1100">
                        <a:effectLst/>
                        <a:latin typeface="Calibri"/>
                        <a:ea typeface="Times New Roman"/>
                        <a:cs typeface="Times New Roman"/>
                      </a:endParaRPr>
                    </a:p>
                  </a:txBody>
                  <a:tcPr marL="44450" marR="44450" marT="0" marB="0" anchor="ctr"/>
                </a:tc>
                <a:tc>
                  <a:txBody>
                    <a:bodyPr/>
                    <a:lstStyle/>
                    <a:p>
                      <a:pPr marL="0" marR="0" algn="ctr">
                        <a:lnSpc>
                          <a:spcPct val="115000"/>
                        </a:lnSpc>
                        <a:spcBef>
                          <a:spcPts val="0"/>
                        </a:spcBef>
                        <a:spcAft>
                          <a:spcPts val="0"/>
                        </a:spcAft>
                      </a:pPr>
                      <a:r>
                        <a:rPr lang="es-ES" sz="1100">
                          <a:effectLst/>
                        </a:rPr>
                        <a:t>$ 450.000,00 </a:t>
                      </a:r>
                      <a:endParaRPr lang="en-US" sz="1100">
                        <a:effectLst/>
                        <a:latin typeface="Calibri"/>
                        <a:ea typeface="Times New Roman"/>
                        <a:cs typeface="Times New Roman"/>
                      </a:endParaRPr>
                    </a:p>
                  </a:txBody>
                  <a:tcPr marL="44450" marR="44450" marT="0" marB="0" anchor="ctr"/>
                </a:tc>
              </a:tr>
              <a:tr h="200511">
                <a:tc gridSpan="2">
                  <a:txBody>
                    <a:bodyPr/>
                    <a:lstStyle/>
                    <a:p>
                      <a:pPr marL="0" marR="0" algn="ctr">
                        <a:lnSpc>
                          <a:spcPct val="115000"/>
                        </a:lnSpc>
                        <a:spcBef>
                          <a:spcPts val="0"/>
                        </a:spcBef>
                        <a:spcAft>
                          <a:spcPts val="0"/>
                        </a:spcAft>
                      </a:pPr>
                      <a:r>
                        <a:rPr lang="es-ES" sz="1100">
                          <a:effectLst/>
                        </a:rPr>
                        <a:t>Rubro de bodega</a:t>
                      </a:r>
                      <a:endParaRPr lang="en-US" sz="1100">
                        <a:effectLst/>
                        <a:latin typeface="Calibri"/>
                        <a:ea typeface="Times New Roman"/>
                        <a:cs typeface="Times New Roman"/>
                      </a:endParaRPr>
                    </a:p>
                  </a:txBody>
                  <a:tcPr marL="44450" marR="44450" marT="0" marB="0" anchor="ctr"/>
                </a:tc>
                <a:tc hMerge="1">
                  <a:txBody>
                    <a:bodyPr/>
                    <a:lstStyle/>
                    <a:p>
                      <a:endParaRPr lang="en-US"/>
                    </a:p>
                  </a:txBody>
                  <a:tcPr/>
                </a:tc>
              </a:tr>
              <a:tr h="393937">
                <a:tc>
                  <a:txBody>
                    <a:bodyPr/>
                    <a:lstStyle/>
                    <a:p>
                      <a:pPr marL="0" marR="0">
                        <a:lnSpc>
                          <a:spcPct val="115000"/>
                        </a:lnSpc>
                        <a:spcBef>
                          <a:spcPts val="0"/>
                        </a:spcBef>
                        <a:spcAft>
                          <a:spcPts val="0"/>
                        </a:spcAft>
                      </a:pPr>
                      <a:r>
                        <a:rPr lang="es-ES" sz="1100">
                          <a:effectLst/>
                        </a:rPr>
                        <a:t>Centro de acopio en la ciudad</a:t>
                      </a:r>
                      <a:endParaRPr lang="en-US" sz="1100">
                        <a:effectLst/>
                        <a:latin typeface="Calibri"/>
                        <a:ea typeface="Times New Roman"/>
                        <a:cs typeface="Times New Roman"/>
                      </a:endParaRPr>
                    </a:p>
                  </a:txBody>
                  <a:tcPr marL="44450" marR="44450" marT="0" marB="0" anchor="b"/>
                </a:tc>
                <a:tc>
                  <a:txBody>
                    <a:bodyPr/>
                    <a:lstStyle/>
                    <a:p>
                      <a:pPr marL="0" marR="0" algn="ctr">
                        <a:lnSpc>
                          <a:spcPct val="115000"/>
                        </a:lnSpc>
                        <a:spcBef>
                          <a:spcPts val="0"/>
                        </a:spcBef>
                        <a:spcAft>
                          <a:spcPts val="0"/>
                        </a:spcAft>
                      </a:pPr>
                      <a:r>
                        <a:rPr lang="es-ES" sz="1100" dirty="0">
                          <a:effectLst/>
                        </a:rPr>
                        <a:t>$ 250.000,00 </a:t>
                      </a:r>
                      <a:endParaRPr lang="en-US" sz="1100" dirty="0">
                        <a:effectLst/>
                        <a:latin typeface="Calibri"/>
                        <a:ea typeface="Times New Roman"/>
                        <a:cs typeface="Times New Roman"/>
                      </a:endParaRPr>
                    </a:p>
                  </a:txBody>
                  <a:tcPr marL="44450" marR="44450" marT="0" marB="0" anchor="b"/>
                </a:tc>
              </a:tr>
            </a:tbl>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66800" y="0"/>
            <a:ext cx="6629400" cy="868362"/>
          </a:xfrm>
        </p:spPr>
        <p:txBody>
          <a:bodyPr>
            <a:noAutofit/>
          </a:bodyPr>
          <a:lstStyle/>
          <a:p>
            <a:r>
              <a:rPr lang="es-ES" sz="3600" dirty="0" smtClean="0"/>
              <a:t>Análisis económico</a:t>
            </a:r>
            <a:endParaRPr lang="es-ES" sz="3600" dirty="0"/>
          </a:p>
        </p:txBody>
      </p:sp>
      <p:graphicFrame>
        <p:nvGraphicFramePr>
          <p:cNvPr id="2" name="1 Tabla"/>
          <p:cNvGraphicFramePr>
            <a:graphicFrameLocks noGrp="1"/>
          </p:cNvGraphicFramePr>
          <p:nvPr>
            <p:extLst>
              <p:ext uri="{D42A27DB-BD31-4B8C-83A1-F6EECF244321}">
                <p14:modId xmlns:p14="http://schemas.microsoft.com/office/powerpoint/2010/main" val="2971061449"/>
              </p:ext>
            </p:extLst>
          </p:nvPr>
        </p:nvGraphicFramePr>
        <p:xfrm>
          <a:off x="838200" y="914396"/>
          <a:ext cx="7620001" cy="5334010"/>
        </p:xfrm>
        <a:graphic>
          <a:graphicData uri="http://schemas.openxmlformats.org/drawingml/2006/table">
            <a:tbl>
              <a:tblPr>
                <a:tableStyleId>{5C22544A-7EE6-4342-B048-85BDC9FD1C3A}</a:tableStyleId>
              </a:tblPr>
              <a:tblGrid>
                <a:gridCol w="1331975"/>
                <a:gridCol w="1331975"/>
                <a:gridCol w="1331975"/>
                <a:gridCol w="1981309"/>
                <a:gridCol w="1642767"/>
              </a:tblGrid>
              <a:tr h="242455">
                <a:tc>
                  <a:txBody>
                    <a:bodyPr/>
                    <a:lstStyle/>
                    <a:p>
                      <a:pPr algn="ctr" fontAlgn="ctr"/>
                      <a:r>
                        <a:rPr lang="en-US" sz="1200" u="none" strike="noStrike">
                          <a:effectLst/>
                        </a:rPr>
                        <a:t>AÑO</a:t>
                      </a:r>
                      <a:endParaRPr lang="en-US" sz="1200" b="1" i="0" u="none" strike="noStrike">
                        <a:solidFill>
                          <a:srgbClr val="000000"/>
                        </a:solidFill>
                        <a:effectLst/>
                        <a:latin typeface="Calibri"/>
                      </a:endParaRPr>
                    </a:p>
                  </a:txBody>
                  <a:tcPr marL="9525" marR="9525" marT="9525" marB="0" anchor="ctr"/>
                </a:tc>
                <a:tc>
                  <a:txBody>
                    <a:bodyPr/>
                    <a:lstStyle/>
                    <a:p>
                      <a:pPr algn="ctr" fontAlgn="ctr"/>
                      <a:r>
                        <a:rPr lang="en-US" sz="1200" u="none" strike="noStrike">
                          <a:effectLst/>
                        </a:rPr>
                        <a:t>INGRESOS</a:t>
                      </a:r>
                      <a:endParaRPr lang="en-US" sz="1200" b="1" i="0" u="none" strike="noStrike">
                        <a:solidFill>
                          <a:srgbClr val="000000"/>
                        </a:solidFill>
                        <a:effectLst/>
                        <a:latin typeface="Calibri"/>
                      </a:endParaRPr>
                    </a:p>
                  </a:txBody>
                  <a:tcPr marL="9525" marR="9525" marT="9525" marB="0" anchor="ctr"/>
                </a:tc>
                <a:tc>
                  <a:txBody>
                    <a:bodyPr/>
                    <a:lstStyle/>
                    <a:p>
                      <a:pPr algn="ctr" fontAlgn="ctr"/>
                      <a:r>
                        <a:rPr lang="en-US" sz="1200" u="none" strike="noStrike">
                          <a:effectLst/>
                        </a:rPr>
                        <a:t>EGRESOS</a:t>
                      </a:r>
                      <a:endParaRPr lang="en-US" sz="1200" b="1" i="0" u="none" strike="noStrike">
                        <a:solidFill>
                          <a:srgbClr val="000000"/>
                        </a:solidFill>
                        <a:effectLst/>
                        <a:latin typeface="Calibri"/>
                      </a:endParaRPr>
                    </a:p>
                  </a:txBody>
                  <a:tcPr marL="9525" marR="9525" marT="9525" marB="0" anchor="ctr"/>
                </a:tc>
                <a:tc>
                  <a:txBody>
                    <a:bodyPr/>
                    <a:lstStyle/>
                    <a:p>
                      <a:pPr algn="ctr" fontAlgn="ctr"/>
                      <a:r>
                        <a:rPr lang="en-US" sz="1200" u="none" strike="noStrike">
                          <a:effectLst/>
                        </a:rPr>
                        <a:t>BENEFICIO BRUTO</a:t>
                      </a:r>
                      <a:endParaRPr lang="en-US" sz="1200" b="1" i="0" u="none" strike="noStrike">
                        <a:solidFill>
                          <a:srgbClr val="000000"/>
                        </a:solidFill>
                        <a:effectLst/>
                        <a:latin typeface="Calibri"/>
                      </a:endParaRPr>
                    </a:p>
                  </a:txBody>
                  <a:tcPr marL="9525" marR="9525" marT="9525" marB="0" anchor="ctr"/>
                </a:tc>
                <a:tc>
                  <a:txBody>
                    <a:bodyPr/>
                    <a:lstStyle/>
                    <a:p>
                      <a:pPr algn="ctr" fontAlgn="ctr"/>
                      <a:r>
                        <a:rPr lang="en-US" sz="1200" u="none" strike="noStrike">
                          <a:effectLst/>
                        </a:rPr>
                        <a:t>FLUJO DE CAJA</a:t>
                      </a:r>
                      <a:endParaRPr lang="en-US" sz="1200" b="1" i="0" u="none" strike="noStrike">
                        <a:solidFill>
                          <a:srgbClr val="000000"/>
                        </a:solidFill>
                        <a:effectLst/>
                        <a:latin typeface="Calibri"/>
                      </a:endParaRPr>
                    </a:p>
                  </a:txBody>
                  <a:tcPr marL="9525" marR="9525" marT="9525" marB="0" anchor="ctr"/>
                </a:tc>
              </a:tr>
              <a:tr h="242455">
                <a:tc>
                  <a:txBody>
                    <a:bodyPr/>
                    <a:lstStyle/>
                    <a:p>
                      <a:pPr algn="ctr" fontAlgn="ctr"/>
                      <a:r>
                        <a:rPr lang="en-US" sz="1200" u="none" strike="noStrike">
                          <a:effectLst/>
                        </a:rPr>
                        <a:t>1</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$0.00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$9,000,000.00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($9,000,000.00)</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($9,000,000.00)</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2</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$1,685,205.00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$192,520.50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$1,492,684.50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$1,114,711.37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3</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$1,769,465.25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$200,946.53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$1,568,518.73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$1,163,055.69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4</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$1,857,938.51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$209,793.85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$1,648,144.66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$1,213,817.22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5</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$1,950,835.44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$219,083.54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$1,731,751.89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$1,267,116.83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6</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$2,048,377.21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$228,837.72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$1,819,539.49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$1,323,081.42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7</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$2,150,796.07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$239,079.61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$1,911,716.46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$1,381,844.25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8</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$2,258,335.87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$249,833.59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$2,008,502.29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$1,443,545.21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9</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$2,371,252.67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$261,125.27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$2,110,127.40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$1,508,331.22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10</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$2,489,815.30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$272,981.53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$2,216,833.77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$1,576,356.53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11</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$2,614,306.07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$285,430.61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$2,328,875.46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$1,647,783.11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12</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$2,745,021.37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$298,502.14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$2,446,519.23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$1,722,781.01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13</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$2,882,272.44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$312,227.24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$2,570,045.19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$1,801,528.81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14</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$3,026,386.06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$326,638.61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$2,699,747.45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$1,884,214.00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15</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$3,177,705.36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$341,770.54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$2,835,934.83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$1,971,033.45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16</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$3,336,590.63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$357,659.06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$2,978,931.57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$2,062,193.87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17</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$3,503,420.16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$374,342.02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$3,129,078.15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$2,157,912.32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18</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$3,678,591.17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$391,859.12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$3,286,732.05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$2,258,416.68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19</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$3,862,520.73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$410,252.07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$3,452,268.66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$2,363,946.27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20</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$4,055,646.77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$429,564.68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$3,626,082.09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$2,474,752.33 </a:t>
                      </a:r>
                      <a:endParaRPr lang="en-US" sz="900" b="1" i="0" u="none" strike="noStrike">
                        <a:solidFill>
                          <a:srgbClr val="000000"/>
                        </a:solidFill>
                        <a:effectLst/>
                        <a:latin typeface="Times New Roman"/>
                      </a:endParaRPr>
                    </a:p>
                  </a:txBody>
                  <a:tcPr marL="9525" marR="9525" marT="9525" marB="0" anchor="ctr"/>
                </a:tc>
              </a:tr>
              <a:tr h="242455">
                <a:tc>
                  <a:txBody>
                    <a:bodyPr/>
                    <a:lstStyle/>
                    <a:p>
                      <a:pPr algn="ctr" fontAlgn="ctr"/>
                      <a:r>
                        <a:rPr lang="en-US" sz="1200" u="none" strike="noStrike">
                          <a:effectLst/>
                        </a:rPr>
                        <a:t>21</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900" u="none" strike="noStrike">
                          <a:effectLst/>
                        </a:rPr>
                        <a:t>$4,258,429.10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$449,842.91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a:effectLst/>
                        </a:rPr>
                        <a:t>$3,808,586.19 </a:t>
                      </a:r>
                      <a:endParaRPr lang="en-US" sz="900" b="1" i="0" u="none" strike="noStrike">
                        <a:solidFill>
                          <a:srgbClr val="000000"/>
                        </a:solidFill>
                        <a:effectLst/>
                        <a:latin typeface="Times New Roman"/>
                      </a:endParaRPr>
                    </a:p>
                  </a:txBody>
                  <a:tcPr marL="9525" marR="9525" marT="9525" marB="0" anchor="ctr"/>
                </a:tc>
                <a:tc>
                  <a:txBody>
                    <a:bodyPr/>
                    <a:lstStyle/>
                    <a:p>
                      <a:pPr algn="ctr" fontAlgn="ctr"/>
                      <a:r>
                        <a:rPr lang="en-US" sz="900" u="none" strike="noStrike" dirty="0">
                          <a:effectLst/>
                        </a:rPr>
                        <a:t>$2,591,098.70 </a:t>
                      </a:r>
                      <a:endParaRPr lang="en-US" sz="900" b="1" i="0" u="none" strike="noStrike" dirty="0">
                        <a:solidFill>
                          <a:srgbClr val="000000"/>
                        </a:solidFill>
                        <a:effectLst/>
                        <a:latin typeface="Times New Roman"/>
                      </a:endParaRPr>
                    </a:p>
                  </a:txBody>
                  <a:tcPr marL="9525" marR="9525" marT="9525"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cinem%25C3%25A1tica%2Ben%2Bdos%2Bdimensiones%2Bproped%25C3%25A9utic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TotalTime>
  <Words>1022</Words>
  <Application>Microsoft Office PowerPoint</Application>
  <PresentationFormat>Presentación en pantalla (4:3)</PresentationFormat>
  <Paragraphs>288</Paragraphs>
  <Slides>12</Slides>
  <Notes>11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cinem%25C3%25A1tica%2Ben%2Bdos%2Bdimensiones%2Bproped%25C3%25A9utico</vt:lpstr>
      <vt:lpstr>Paintbrush Picture</vt:lpstr>
      <vt:lpstr>Presentación de PowerPoint</vt:lpstr>
      <vt:lpstr>Presentación de PowerPoint</vt:lpstr>
      <vt:lpstr>Procesos y Usos del BioGas</vt:lpstr>
      <vt:lpstr>ECOPARQUE</vt:lpstr>
      <vt:lpstr>Conciencia Ambiental</vt:lpstr>
      <vt:lpstr>Proporción de Basura Generada en Guayaquil</vt:lpstr>
      <vt:lpstr>Análisis económico: Ingresos</vt:lpstr>
      <vt:lpstr>Análisis económico: Costos</vt:lpstr>
      <vt:lpstr>Análisis económico</vt:lpstr>
      <vt:lpstr>TIR &amp; VAN</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Fla. Alvarez</dc:creator>
  <cp:lastModifiedBy>Computer</cp:lastModifiedBy>
  <cp:revision>40</cp:revision>
  <dcterms:created xsi:type="dcterms:W3CDTF">2011-08-18T01:59:49Z</dcterms:created>
  <dcterms:modified xsi:type="dcterms:W3CDTF">2011-11-21T05:01:39Z</dcterms:modified>
</cp:coreProperties>
</file>