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9" r:id="rId4"/>
    <p:sldId id="260" r:id="rId5"/>
    <p:sldId id="274" r:id="rId6"/>
    <p:sldId id="261" r:id="rId7"/>
    <p:sldId id="262" r:id="rId8"/>
    <p:sldId id="263" r:id="rId9"/>
    <p:sldId id="264" r:id="rId10"/>
    <p:sldId id="311" r:id="rId11"/>
    <p:sldId id="312" r:id="rId12"/>
    <p:sldId id="265" r:id="rId13"/>
    <p:sldId id="266" r:id="rId14"/>
    <p:sldId id="269" r:id="rId15"/>
    <p:sldId id="270" r:id="rId16"/>
    <p:sldId id="271" r:id="rId17"/>
    <p:sldId id="272" r:id="rId18"/>
    <p:sldId id="310" r:id="rId19"/>
    <p:sldId id="267" r:id="rId20"/>
    <p:sldId id="268" r:id="rId21"/>
    <p:sldId id="276" r:id="rId22"/>
    <p:sldId id="295" r:id="rId23"/>
    <p:sldId id="296" r:id="rId24"/>
    <p:sldId id="297" r:id="rId25"/>
    <p:sldId id="277" r:id="rId26"/>
    <p:sldId id="278" r:id="rId27"/>
    <p:sldId id="279" r:id="rId28"/>
    <p:sldId id="280" r:id="rId29"/>
    <p:sldId id="281" r:id="rId30"/>
    <p:sldId id="282" r:id="rId31"/>
    <p:sldId id="283" r:id="rId32"/>
    <p:sldId id="284" r:id="rId33"/>
    <p:sldId id="285" r:id="rId34"/>
    <p:sldId id="306" r:id="rId35"/>
    <p:sldId id="307" r:id="rId36"/>
    <p:sldId id="308" r:id="rId37"/>
    <p:sldId id="313" r:id="rId38"/>
    <p:sldId id="288" r:id="rId39"/>
    <p:sldId id="289" r:id="rId40"/>
    <p:sldId id="290" r:id="rId41"/>
    <p:sldId id="291" r:id="rId42"/>
    <p:sldId id="292" r:id="rId43"/>
    <p:sldId id="293" r:id="rId44"/>
    <p:sldId id="294" r:id="rId45"/>
    <p:sldId id="298" r:id="rId46"/>
    <p:sldId id="299" r:id="rId47"/>
    <p:sldId id="300" r:id="rId48"/>
    <p:sldId id="301" r:id="rId49"/>
    <p:sldId id="302" r:id="rId50"/>
    <p:sldId id="309" r:id="rId5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B53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81" autoAdjust="0"/>
    <p:restoredTop sz="94660"/>
  </p:normalViewPr>
  <p:slideViewPr>
    <p:cSldViewPr>
      <p:cViewPr>
        <p:scale>
          <a:sx n="80" d="100"/>
          <a:sy n="80" d="100"/>
        </p:scale>
        <p:origin x="-108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7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8 Título"/>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928E8387-F484-40AE-9E35-405FE004CECD}" type="datetimeFigureOut">
              <a:rPr lang="es-ES" smtClean="0"/>
              <a:pPr/>
              <a:t>23/11/2011</a:t>
            </a:fld>
            <a:endParaRPr lang="es-ES" dirty="0"/>
          </a:p>
        </p:txBody>
      </p:sp>
      <p:sp>
        <p:nvSpPr>
          <p:cNvPr id="19" name="18 Marcador de pie de página"/>
          <p:cNvSpPr>
            <a:spLocks noGrp="1"/>
          </p:cNvSpPr>
          <p:nvPr>
            <p:ph type="ftr" sz="quarter" idx="11"/>
          </p:nvPr>
        </p:nvSpPr>
        <p:spPr/>
        <p:txBody>
          <a:bodyPr/>
          <a:lstStyle/>
          <a:p>
            <a:endParaRPr lang="es-ES" dirty="0"/>
          </a:p>
        </p:txBody>
      </p:sp>
      <p:sp>
        <p:nvSpPr>
          <p:cNvPr id="27" name="26 Marcador de número de diapositiva"/>
          <p:cNvSpPr>
            <a:spLocks noGrp="1"/>
          </p:cNvSpPr>
          <p:nvPr>
            <p:ph type="sldNum" sz="quarter" idx="12"/>
          </p:nvPr>
        </p:nvSpPr>
        <p:spPr/>
        <p:txBody>
          <a:bodyPr/>
          <a:lstStyle/>
          <a:p>
            <a:fld id="{439F92D4-2523-4B50-95DC-A89CFCC3BCD9}" type="slidenum">
              <a:rPr lang="es-ES" smtClean="0"/>
              <a:pPr/>
              <a:t>‹Nº›</a:t>
            </a:fld>
            <a:endParaRPr lang="es-E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28E8387-F484-40AE-9E35-405FE004CECD}" type="datetimeFigureOut">
              <a:rPr lang="es-ES" smtClean="0"/>
              <a:pPr/>
              <a:t>23/11/2011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439F92D4-2523-4B50-95DC-A89CFCC3BCD9}"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28E8387-F484-40AE-9E35-405FE004CECD}" type="datetimeFigureOut">
              <a:rPr lang="es-ES" smtClean="0"/>
              <a:pPr/>
              <a:t>23/11/2011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439F92D4-2523-4B50-95DC-A89CFCC3BCD9}"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28E8387-F484-40AE-9E35-405FE004CECD}" type="datetimeFigureOut">
              <a:rPr lang="es-ES" smtClean="0"/>
              <a:pPr/>
              <a:t>23/11/2011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439F92D4-2523-4B50-95DC-A89CFCC3BCD9}"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8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928E8387-F484-40AE-9E35-405FE004CECD}" type="datetimeFigureOut">
              <a:rPr lang="es-ES" smtClean="0"/>
              <a:pPr/>
              <a:t>23/11/2011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439F92D4-2523-4B50-95DC-A89CFCC3BCD9}" type="slidenum">
              <a:rPr lang="es-ES" smtClean="0"/>
              <a:pPr/>
              <a:t>‹Nº›</a:t>
            </a:fld>
            <a:endParaRPr lang="es-E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928E8387-F484-40AE-9E35-405FE004CECD}" type="datetimeFigureOut">
              <a:rPr lang="es-ES" smtClean="0"/>
              <a:pPr/>
              <a:t>23/11/2011</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439F92D4-2523-4B50-95DC-A89CFCC3BCD9}"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928E8387-F484-40AE-9E35-405FE004CECD}" type="datetimeFigureOut">
              <a:rPr lang="es-ES" smtClean="0"/>
              <a:pPr/>
              <a:t>23/11/2011</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439F92D4-2523-4B50-95DC-A89CFCC3BCD9}"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320"/>
            <a:ext cx="7470648" cy="1143000"/>
          </a:xfrm>
        </p:spPr>
        <p:txBody>
          <a:bodyPr anchor="ctr"/>
          <a:lstStyle>
            <a:lvl1pPr algn="l">
              <a:defRPr sz="4600"/>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928E8387-F484-40AE-9E35-405FE004CECD}" type="datetimeFigureOut">
              <a:rPr lang="es-ES" smtClean="0"/>
              <a:pPr/>
              <a:t>23/11/2011</a:t>
            </a:fld>
            <a:endParaRPr lang="es-ES" dirty="0"/>
          </a:p>
        </p:txBody>
      </p:sp>
      <p:sp>
        <p:nvSpPr>
          <p:cNvPr id="8" name="7 Marcador de número de diapositiva"/>
          <p:cNvSpPr>
            <a:spLocks noGrp="1"/>
          </p:cNvSpPr>
          <p:nvPr>
            <p:ph type="sldNum" sz="quarter" idx="11"/>
          </p:nvPr>
        </p:nvSpPr>
        <p:spPr/>
        <p:txBody>
          <a:bodyPr/>
          <a:lstStyle/>
          <a:p>
            <a:fld id="{439F92D4-2523-4B50-95DC-A89CFCC3BCD9}" type="slidenum">
              <a:rPr lang="es-ES" smtClean="0"/>
              <a:pPr/>
              <a:t>‹Nº›</a:t>
            </a:fld>
            <a:endParaRPr lang="es-ES" dirty="0"/>
          </a:p>
        </p:txBody>
      </p:sp>
      <p:sp>
        <p:nvSpPr>
          <p:cNvPr id="9" name="8 Marcador de pie de página"/>
          <p:cNvSpPr>
            <a:spLocks noGrp="1"/>
          </p:cNvSpPr>
          <p:nvPr>
            <p:ph type="ftr" sz="quarter" idx="12"/>
          </p:nvPr>
        </p:nvSpPr>
        <p:spPr/>
        <p:txBody>
          <a:bodyPr/>
          <a:lstStyle/>
          <a:p>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28E8387-F484-40AE-9E35-405FE004CECD}" type="datetimeFigureOut">
              <a:rPr lang="es-ES" smtClean="0"/>
              <a:pPr/>
              <a:t>23/11/2011</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439F92D4-2523-4B50-95DC-A89CFCC3BCD9}"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928E8387-F484-40AE-9E35-405FE004CECD}" type="datetimeFigureOut">
              <a:rPr lang="es-ES" smtClean="0"/>
              <a:pPr/>
              <a:t>23/11/2011</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a:xfrm>
            <a:off x="8156448" y="6422064"/>
            <a:ext cx="762000" cy="365125"/>
          </a:xfrm>
        </p:spPr>
        <p:txBody>
          <a:bodyPr/>
          <a:lstStyle/>
          <a:p>
            <a:fld id="{439F92D4-2523-4B50-95DC-A89CFCC3BCD9}"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s-ES" dirty="0" smtClean="0"/>
              <a:t>Haga clic en el icono para agregar una imagen</a:t>
            </a:r>
            <a:endParaRPr kumimoji="0" lang="en-US" dirty="0"/>
          </a:p>
        </p:txBody>
      </p:sp>
      <p:sp>
        <p:nvSpPr>
          <p:cNvPr id="4" name="3 Marcador de texto"/>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457200" y="6422064"/>
            <a:ext cx="2133600" cy="365125"/>
          </a:xfrm>
        </p:spPr>
        <p:txBody>
          <a:bodyPr/>
          <a:lstStyle/>
          <a:p>
            <a:fld id="{928E8387-F484-40AE-9E35-405FE004CECD}" type="datetimeFigureOut">
              <a:rPr lang="es-ES" smtClean="0"/>
              <a:pPr/>
              <a:t>23/11/2011</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439F92D4-2523-4B50-95DC-A89CFCC3BCD9}" type="slidenum">
              <a:rPr lang="es-ES" smtClean="0"/>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15 Forma libre"/>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8 Marcador de título"/>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928E8387-F484-40AE-9E35-405FE004CECD}" type="datetimeFigureOut">
              <a:rPr lang="es-ES" smtClean="0"/>
              <a:pPr/>
              <a:t>23/11/2011</a:t>
            </a:fld>
            <a:endParaRPr lang="es-ES" dirty="0"/>
          </a:p>
        </p:txBody>
      </p:sp>
      <p:sp>
        <p:nvSpPr>
          <p:cNvPr id="22" name="21 Marcador de pie de página"/>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s-ES" dirty="0"/>
          </a:p>
        </p:txBody>
      </p:sp>
      <p:sp>
        <p:nvSpPr>
          <p:cNvPr id="18" name="17 Marcador de número de diapositiva"/>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439F92D4-2523-4B50-95DC-A89CFCC3BCD9}" type="slidenum">
              <a:rPr lang="es-ES" smtClean="0"/>
              <a:pPr/>
              <a:t>‹Nº›</a:t>
            </a:fld>
            <a:endParaRPr lang="es-ES" dirty="0"/>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tablas%20de%20datos%20de%20barra.docx" TargetMode="External"/><Relationship Id="rId2" Type="http://schemas.openxmlformats.org/officeDocument/2006/relationships/hyperlink" Target="sni%207%20con%20g1234%20mw48.PWB" TargetMode="External"/><Relationship Id="rId1" Type="http://schemas.openxmlformats.org/officeDocument/2006/relationships/slideLayout" Target="../slideLayouts/slideLayout2.xml"/><Relationship Id="rId6" Type="http://schemas.openxmlformats.org/officeDocument/2006/relationships/hyperlink" Target="tabla%20de%20datos%20generador.docx" TargetMode="External"/><Relationship Id="rId5" Type="http://schemas.openxmlformats.org/officeDocument/2006/relationships/hyperlink" Target="tabla%20de%20datos%20trafos.docx" TargetMode="External"/><Relationship Id="rId4" Type="http://schemas.openxmlformats.org/officeDocument/2006/relationships/hyperlink" Target="tabla%20de%20datos%20l&#237;neas.docx"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tabla%20de%20carga%20y%20factor%20de%20potencia%20en%20barras.docx" TargetMode="External"/><Relationship Id="rId2" Type="http://schemas.openxmlformats.org/officeDocument/2006/relationships/hyperlink" Target="Tabla%20de%20voltaje%20en%20barras%20xu.docx" TargetMode="External"/><Relationship Id="rId1" Type="http://schemas.openxmlformats.org/officeDocument/2006/relationships/slideLayout" Target="../slideLayouts/slideLayout2.xml"/><Relationship Id="rId4" Type="http://schemas.openxmlformats.org/officeDocument/2006/relationships/hyperlink" Target="tabla%20de%20porcentaje%20carga%20en%20linea%20y%20trafo.doc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29064" y="1412776"/>
            <a:ext cx="8319400" cy="4226024"/>
          </a:xfrm>
        </p:spPr>
        <p:txBody>
          <a:bodyPr>
            <a:normAutofit/>
          </a:bodyPr>
          <a:lstStyle/>
          <a:p>
            <a:pPr algn="ctr"/>
            <a:r>
              <a:rPr lang="es-ES" dirty="0" smtClean="0"/>
              <a:t>Estudio de la coordinación de las protecciones por métodos computarizados aplicados a la central electroquil</a:t>
            </a:r>
            <a:endParaRPr lang="es-ES" dirty="0"/>
          </a:p>
        </p:txBody>
      </p:sp>
      <p:sp>
        <p:nvSpPr>
          <p:cNvPr id="6" name="5 CuadroTexto"/>
          <p:cNvSpPr txBox="1"/>
          <p:nvPr/>
        </p:nvSpPr>
        <p:spPr>
          <a:xfrm>
            <a:off x="2987824" y="5661248"/>
            <a:ext cx="2448272" cy="646331"/>
          </a:xfrm>
          <a:prstGeom prst="rect">
            <a:avLst/>
          </a:prstGeom>
          <a:noFill/>
        </p:spPr>
        <p:txBody>
          <a:bodyPr wrap="square" rtlCol="0">
            <a:spAutoFit/>
          </a:bodyPr>
          <a:lstStyle/>
          <a:p>
            <a:pPr algn="ctr"/>
            <a:r>
              <a:rPr lang="es-ES" dirty="0" smtClean="0"/>
              <a:t>ERIKA CABRERA</a:t>
            </a:r>
          </a:p>
          <a:p>
            <a:pPr algn="ctr"/>
            <a:r>
              <a:rPr lang="es-ES" dirty="0" smtClean="0"/>
              <a:t>YESENIA CAJAS</a:t>
            </a:r>
            <a:endParaRPr lang="es-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a:spLocks noGrp="1"/>
          </p:cNvSpPr>
          <p:nvPr>
            <p:ph idx="1"/>
          </p:nvPr>
        </p:nvSpPr>
        <p:spPr>
          <a:xfrm>
            <a:off x="457200" y="548680"/>
            <a:ext cx="7467600" cy="5400601"/>
          </a:xfrm>
        </p:spPr>
        <p:txBody>
          <a:bodyPr>
            <a:normAutofit/>
          </a:bodyPr>
          <a:lstStyle/>
          <a:p>
            <a:r>
              <a:rPr lang="es-ES" sz="3200" b="1" dirty="0" smtClean="0"/>
              <a:t>Conclusiones </a:t>
            </a:r>
          </a:p>
          <a:p>
            <a:pPr>
              <a:buNone/>
            </a:pPr>
            <a:endParaRPr lang="es-ES" sz="1600" dirty="0" smtClean="0"/>
          </a:p>
          <a:p>
            <a:pPr>
              <a:buFont typeface="Wingdings" pitchFamily="2" charset="2"/>
              <a:buChar char="Ø"/>
            </a:pPr>
            <a:r>
              <a:rPr lang="es-ES" sz="2000" dirty="0" smtClean="0"/>
              <a:t>En base al estudio de flujo de carga se puede concluir que las líneas y transformadores están por debajo de su carga nominal y están capacitados para soportar un aumento de carga o en casos que se produzcan contingencias.</a:t>
            </a:r>
          </a:p>
          <a:p>
            <a:pPr>
              <a:buNone/>
            </a:pPr>
            <a:endParaRPr lang="es-ES" sz="2000" dirty="0" smtClean="0"/>
          </a:p>
          <a:p>
            <a:pPr>
              <a:buFont typeface="Wingdings" pitchFamily="2" charset="2"/>
              <a:buChar char="Ø"/>
            </a:pPr>
            <a:r>
              <a:rPr lang="es-ES" sz="2000" dirty="0" smtClean="0"/>
              <a:t>Las líneas más cargadas cerca de la subestación de Electroquil son las que van desde Electroquil 69 KV a Salitral de 69KV, que están al  66% de su capacidad de transmisión pero a nivel de 138 Kv con la línea de salitral a trinitaria tenemos un 84,6% de su capacidad y la de salitral a pascuales 138 con 88,1% que son porcentajes significativos que deben ser considerados en casos de contingencias.</a:t>
            </a:r>
          </a:p>
          <a:p>
            <a:pPr>
              <a:buNone/>
            </a:pPr>
            <a:endParaRPr lang="es-ES" sz="2000" dirty="0" smtClean="0"/>
          </a:p>
          <a:p>
            <a:pPr>
              <a:buNone/>
            </a:pPr>
            <a:endParaRPr lang="es-ES" sz="2000" dirty="0" smtClean="0"/>
          </a:p>
          <a:p>
            <a:pPr>
              <a:buNone/>
            </a:pPr>
            <a:endParaRPr lang="es-ES" sz="2000" dirty="0" smtClean="0"/>
          </a:p>
          <a:p>
            <a:pPr>
              <a:buNone/>
            </a:pPr>
            <a:endParaRPr lang="es-ES" sz="2000" dirty="0" smtClean="0"/>
          </a:p>
          <a:p>
            <a:pPr>
              <a:buNone/>
            </a:pPr>
            <a:endParaRPr lang="es-ES" sz="2000" dirty="0" smtClean="0"/>
          </a:p>
          <a:p>
            <a:pPr>
              <a:buNone/>
            </a:pPr>
            <a:endParaRPr lang="es-ES" sz="2000" dirty="0" smtClean="0"/>
          </a:p>
          <a:p>
            <a:pPr>
              <a:buNone/>
            </a:pPr>
            <a:endParaRPr lang="es-ES" sz="2000" dirty="0" smtClean="0"/>
          </a:p>
          <a:p>
            <a:pPr>
              <a:buNone/>
            </a:pPr>
            <a:endParaRPr lang="es-ES" sz="2000" dirty="0" smtClean="0"/>
          </a:p>
          <a:p>
            <a:pPr>
              <a:buNone/>
            </a:pPr>
            <a:endParaRPr lang="es-ES" sz="2000" dirty="0" smtClean="0"/>
          </a:p>
          <a:p>
            <a:pPr>
              <a:buNone/>
            </a:pPr>
            <a:endParaRPr lang="es-ES" sz="2000" dirty="0" smtClean="0"/>
          </a:p>
          <a:p>
            <a:pPr>
              <a:buNone/>
            </a:pPr>
            <a:endParaRPr lang="es-ES" sz="2000" dirty="0" smtClean="0"/>
          </a:p>
          <a:p>
            <a:pPr>
              <a:buNone/>
            </a:pPr>
            <a:endParaRPr lang="es-ES" sz="20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457200" y="548680"/>
            <a:ext cx="7467600" cy="6048672"/>
          </a:xfrm>
        </p:spPr>
        <p:txBody>
          <a:bodyPr>
            <a:normAutofit/>
          </a:bodyPr>
          <a:lstStyle/>
          <a:p>
            <a:pPr>
              <a:buFont typeface="Wingdings" pitchFamily="2" charset="2"/>
              <a:buChar char="Ø"/>
            </a:pPr>
            <a:endParaRPr lang="es-ES" sz="2000" dirty="0" smtClean="0"/>
          </a:p>
          <a:p>
            <a:pPr>
              <a:buFont typeface="Wingdings" pitchFamily="2" charset="2"/>
              <a:buChar char="Ø"/>
            </a:pPr>
            <a:endParaRPr lang="es-ES" sz="2000" dirty="0" smtClean="0"/>
          </a:p>
          <a:p>
            <a:pPr>
              <a:buFont typeface="Wingdings" pitchFamily="2" charset="2"/>
              <a:buChar char="Ø"/>
            </a:pPr>
            <a:endParaRPr lang="es-ES" sz="2000" dirty="0" smtClean="0"/>
          </a:p>
          <a:p>
            <a:pPr>
              <a:buFont typeface="Wingdings" pitchFamily="2" charset="2"/>
              <a:buChar char="Ø"/>
            </a:pPr>
            <a:endParaRPr lang="es-ES" sz="2000" dirty="0" smtClean="0"/>
          </a:p>
          <a:p>
            <a:pPr>
              <a:buFont typeface="Wingdings" pitchFamily="2" charset="2"/>
              <a:buChar char="Ø"/>
            </a:pPr>
            <a:endParaRPr lang="es-ES" sz="2000" dirty="0" smtClean="0"/>
          </a:p>
          <a:p>
            <a:pPr>
              <a:buFont typeface="Wingdings" pitchFamily="2" charset="2"/>
              <a:buChar char="Ø"/>
            </a:pPr>
            <a:endParaRPr lang="es-ES" sz="2000" dirty="0" smtClean="0"/>
          </a:p>
          <a:p>
            <a:pPr>
              <a:buFont typeface="Wingdings" pitchFamily="2" charset="2"/>
              <a:buChar char="Ø"/>
            </a:pPr>
            <a:endParaRPr lang="es-ES" sz="2000" dirty="0" smtClean="0"/>
          </a:p>
          <a:p>
            <a:pPr>
              <a:buFont typeface="Wingdings" pitchFamily="2" charset="2"/>
              <a:buChar char="Ø"/>
            </a:pPr>
            <a:endParaRPr lang="es-ES" sz="2000" dirty="0" smtClean="0"/>
          </a:p>
          <a:p>
            <a:pPr>
              <a:buFont typeface="Wingdings" pitchFamily="2" charset="2"/>
              <a:buChar char="Ø"/>
            </a:pPr>
            <a:r>
              <a:rPr lang="es-ES" sz="2000" dirty="0" smtClean="0"/>
              <a:t>Y la que se encuentra trabajando a su  menor capacidad es la línea que va desde Trinitaria a  pascuales 230 kv con un porcentaje de 14,6 % de su capacidad de transmisión y la que le sigue es la de Electroquil a pascuales 138 Kv con 18,2% de su capacidad por lo que se espera que sean capaces de aguantar cualquier tipo de contingencia.</a:t>
            </a:r>
          </a:p>
          <a:p>
            <a:pPr>
              <a:buNone/>
            </a:pPr>
            <a:endParaRPr lang="es-ES" sz="2000" dirty="0" smtClean="0"/>
          </a:p>
          <a:p>
            <a:pPr>
              <a:buFont typeface="Wingdings" pitchFamily="2" charset="2"/>
              <a:buChar char="Ø"/>
            </a:pPr>
            <a:r>
              <a:rPr lang="es-ES" sz="2000" dirty="0" smtClean="0"/>
              <a:t>En los voltajes de barra podemos observar que la regulación de voltaje está dentro de los parámetros permitidos.</a:t>
            </a:r>
          </a:p>
        </p:txBody>
      </p:sp>
      <p:graphicFrame>
        <p:nvGraphicFramePr>
          <p:cNvPr id="5" name="4 Tabla"/>
          <p:cNvGraphicFramePr>
            <a:graphicFrameLocks noGrp="1"/>
          </p:cNvGraphicFramePr>
          <p:nvPr/>
        </p:nvGraphicFramePr>
        <p:xfrm>
          <a:off x="1259632" y="332653"/>
          <a:ext cx="5976663" cy="3096347"/>
        </p:xfrm>
        <a:graphic>
          <a:graphicData uri="http://schemas.openxmlformats.org/drawingml/2006/table">
            <a:tbl>
              <a:tblPr/>
              <a:tblGrid>
                <a:gridCol w="441245"/>
                <a:gridCol w="1168564"/>
                <a:gridCol w="1234015"/>
                <a:gridCol w="520669"/>
                <a:gridCol w="730261"/>
                <a:gridCol w="729524"/>
                <a:gridCol w="527288"/>
                <a:gridCol w="625097"/>
              </a:tblGrid>
              <a:tr h="881001">
                <a:tc>
                  <a:txBody>
                    <a:bodyPr/>
                    <a:lstStyle/>
                    <a:p>
                      <a:pPr algn="ctr">
                        <a:spcAft>
                          <a:spcPts val="0"/>
                        </a:spcAft>
                      </a:pPr>
                      <a:r>
                        <a:rPr lang="es-ES" sz="900" b="1" dirty="0">
                          <a:solidFill>
                            <a:srgbClr val="000000"/>
                          </a:solidFill>
                          <a:latin typeface="Calibri"/>
                          <a:ea typeface="Times New Roman"/>
                          <a:cs typeface="Times New Roman"/>
                        </a:rPr>
                        <a:t>Nº  </a:t>
                      </a:r>
                      <a:endParaRPr lang="es-ES" sz="12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s-ES" sz="900" b="1" dirty="0">
                          <a:solidFill>
                            <a:srgbClr val="000000"/>
                          </a:solidFill>
                          <a:latin typeface="Calibri"/>
                          <a:ea typeface="Times New Roman"/>
                          <a:cs typeface="Times New Roman"/>
                        </a:rPr>
                        <a:t>Desde Barra </a:t>
                      </a:r>
                      <a:endParaRPr lang="es-ES" sz="12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s-ES" sz="900" b="1" dirty="0">
                          <a:solidFill>
                            <a:srgbClr val="000000"/>
                          </a:solidFill>
                          <a:latin typeface="Calibri"/>
                          <a:ea typeface="Times New Roman"/>
                          <a:cs typeface="Times New Roman"/>
                        </a:rPr>
                        <a:t>Hasta Barra </a:t>
                      </a:r>
                      <a:endParaRPr lang="es-ES" sz="12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s-ES" sz="900" b="1" dirty="0">
                          <a:solidFill>
                            <a:srgbClr val="000000"/>
                          </a:solidFill>
                          <a:latin typeface="Calibri"/>
                          <a:ea typeface="Times New Roman"/>
                          <a:cs typeface="Times New Roman"/>
                        </a:rPr>
                        <a:t>MVA  </a:t>
                      </a:r>
                      <a:endParaRPr lang="es-ES" sz="12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s-ES" sz="900" b="1" dirty="0">
                          <a:solidFill>
                            <a:srgbClr val="000000"/>
                          </a:solidFill>
                          <a:latin typeface="Calibri"/>
                          <a:ea typeface="Times New Roman"/>
                          <a:cs typeface="Times New Roman"/>
                        </a:rPr>
                        <a:t>MVA nominal</a:t>
                      </a:r>
                      <a:endParaRPr lang="es-ES" sz="12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s-ES" sz="900" b="1" dirty="0">
                          <a:solidFill>
                            <a:srgbClr val="000000"/>
                          </a:solidFill>
                          <a:latin typeface="Calibri"/>
                          <a:ea typeface="Times New Roman"/>
                          <a:cs typeface="Times New Roman"/>
                        </a:rPr>
                        <a:t>% de  MVA Limit (Max)</a:t>
                      </a:r>
                      <a:endParaRPr lang="es-ES" sz="12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s-ES" sz="900" b="1" dirty="0">
                          <a:solidFill>
                            <a:srgbClr val="000000"/>
                          </a:solidFill>
                          <a:latin typeface="Calibri"/>
                          <a:ea typeface="Times New Roman"/>
                          <a:cs typeface="Times New Roman"/>
                        </a:rPr>
                        <a:t>Perdida (MW )</a:t>
                      </a:r>
                      <a:endParaRPr lang="es-ES" sz="12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s-ES" sz="900" b="1" dirty="0">
                          <a:solidFill>
                            <a:srgbClr val="000000"/>
                          </a:solidFill>
                          <a:latin typeface="Calibri"/>
                          <a:ea typeface="Times New Roman"/>
                          <a:cs typeface="Times New Roman"/>
                        </a:rPr>
                        <a:t>Perdida (MVAR) </a:t>
                      </a:r>
                      <a:endParaRPr lang="es-ES" sz="12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r h="316478">
                <a:tc>
                  <a:txBody>
                    <a:bodyPr/>
                    <a:lstStyle/>
                    <a:p>
                      <a:pPr algn="ctr">
                        <a:spcAft>
                          <a:spcPts val="0"/>
                        </a:spcAft>
                      </a:pPr>
                      <a:r>
                        <a:rPr lang="es-ES" sz="900" b="1" dirty="0">
                          <a:solidFill>
                            <a:srgbClr val="000000"/>
                          </a:solidFill>
                          <a:latin typeface="Calibri"/>
                          <a:ea typeface="Times New Roman"/>
                          <a:cs typeface="Times New Roman"/>
                        </a:rPr>
                        <a:t>1</a:t>
                      </a:r>
                      <a:endParaRPr lang="es-ES" sz="1200" b="1"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spcAft>
                          <a:spcPts val="0"/>
                        </a:spcAft>
                      </a:pPr>
                      <a:r>
                        <a:rPr lang="es-ES" sz="900" b="1" dirty="0">
                          <a:solidFill>
                            <a:srgbClr val="000000"/>
                          </a:solidFill>
                          <a:latin typeface="Calibri"/>
                          <a:ea typeface="Times New Roman"/>
                          <a:cs typeface="Times New Roman"/>
                        </a:rPr>
                        <a:t>PASCUALES 230</a:t>
                      </a:r>
                      <a:endParaRPr lang="es-ES" sz="1200" b="1"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spcAft>
                          <a:spcPts val="0"/>
                        </a:spcAft>
                      </a:pPr>
                      <a:r>
                        <a:rPr lang="es-ES" sz="900" b="1" dirty="0">
                          <a:solidFill>
                            <a:srgbClr val="000000"/>
                          </a:solidFill>
                          <a:latin typeface="Calibri"/>
                          <a:ea typeface="Times New Roman"/>
                          <a:cs typeface="Times New Roman"/>
                        </a:rPr>
                        <a:t>TRINITARIA 230</a:t>
                      </a:r>
                      <a:endParaRPr lang="es-ES" sz="1200" b="1"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r">
                        <a:spcAft>
                          <a:spcPts val="0"/>
                        </a:spcAft>
                      </a:pPr>
                      <a:r>
                        <a:rPr lang="es-ES" sz="900" b="1" dirty="0">
                          <a:solidFill>
                            <a:srgbClr val="000000"/>
                          </a:solidFill>
                          <a:latin typeface="Calibri"/>
                          <a:ea typeface="Times New Roman"/>
                          <a:cs typeface="Times New Roman"/>
                        </a:rPr>
                        <a:t>49,3</a:t>
                      </a:r>
                      <a:endParaRPr lang="es-ES" sz="1200" b="1"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r">
                        <a:spcAft>
                          <a:spcPts val="0"/>
                        </a:spcAft>
                      </a:pPr>
                      <a:r>
                        <a:rPr lang="es-ES" sz="900" b="1" dirty="0">
                          <a:solidFill>
                            <a:srgbClr val="000000"/>
                          </a:solidFill>
                          <a:latin typeface="Calibri"/>
                          <a:ea typeface="Times New Roman"/>
                          <a:cs typeface="Times New Roman"/>
                        </a:rPr>
                        <a:t>353</a:t>
                      </a:r>
                      <a:endParaRPr lang="es-ES" sz="1200" b="1"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r">
                        <a:spcAft>
                          <a:spcPts val="0"/>
                        </a:spcAft>
                      </a:pPr>
                      <a:r>
                        <a:rPr lang="es-ES" sz="900" b="1" dirty="0">
                          <a:solidFill>
                            <a:srgbClr val="000000"/>
                          </a:solidFill>
                          <a:latin typeface="Calibri"/>
                          <a:ea typeface="Times New Roman"/>
                          <a:cs typeface="Times New Roman"/>
                        </a:rPr>
                        <a:t>14,6</a:t>
                      </a:r>
                      <a:endParaRPr lang="es-ES" sz="1200" b="1"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r">
                        <a:spcAft>
                          <a:spcPts val="0"/>
                        </a:spcAft>
                      </a:pPr>
                      <a:r>
                        <a:rPr lang="es-ES" sz="900" b="1" dirty="0">
                          <a:solidFill>
                            <a:srgbClr val="000000"/>
                          </a:solidFill>
                          <a:latin typeface="Calibri"/>
                          <a:ea typeface="Times New Roman"/>
                          <a:cs typeface="Times New Roman"/>
                        </a:rPr>
                        <a:t>0,09</a:t>
                      </a:r>
                      <a:endParaRPr lang="es-ES" sz="1200" b="1"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r">
                        <a:spcAft>
                          <a:spcPts val="0"/>
                        </a:spcAft>
                      </a:pPr>
                      <a:r>
                        <a:rPr lang="es-ES" sz="900" b="1" dirty="0">
                          <a:solidFill>
                            <a:srgbClr val="000000"/>
                          </a:solidFill>
                          <a:latin typeface="Calibri"/>
                          <a:ea typeface="Times New Roman"/>
                          <a:cs typeface="Times New Roman"/>
                        </a:rPr>
                        <a:t>0,69</a:t>
                      </a:r>
                      <a:endParaRPr lang="es-ES" sz="1200" b="1"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r>
              <a:tr h="316478">
                <a:tc>
                  <a:txBody>
                    <a:bodyPr/>
                    <a:lstStyle/>
                    <a:p>
                      <a:pPr algn="ctr">
                        <a:spcAft>
                          <a:spcPts val="0"/>
                        </a:spcAft>
                      </a:pPr>
                      <a:r>
                        <a:rPr lang="es-ES" sz="900" b="1" dirty="0">
                          <a:solidFill>
                            <a:srgbClr val="000000"/>
                          </a:solidFill>
                          <a:latin typeface="Calibri"/>
                          <a:ea typeface="Times New Roman"/>
                          <a:cs typeface="Times New Roman"/>
                        </a:rPr>
                        <a:t>3</a:t>
                      </a:r>
                      <a:endParaRPr lang="es-ES" sz="1200" b="1"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spcAft>
                          <a:spcPts val="0"/>
                        </a:spcAft>
                      </a:pPr>
                      <a:r>
                        <a:rPr lang="es-ES" sz="900" b="1" dirty="0">
                          <a:solidFill>
                            <a:srgbClr val="000000"/>
                          </a:solidFill>
                          <a:latin typeface="Calibri"/>
                          <a:ea typeface="Times New Roman"/>
                          <a:cs typeface="Times New Roman"/>
                        </a:rPr>
                        <a:t>SALITRAL 138</a:t>
                      </a:r>
                      <a:endParaRPr lang="es-ES" sz="1200" b="1"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spcAft>
                          <a:spcPts val="0"/>
                        </a:spcAft>
                      </a:pPr>
                      <a:r>
                        <a:rPr lang="es-ES" sz="900" b="1" dirty="0">
                          <a:solidFill>
                            <a:srgbClr val="000000"/>
                          </a:solidFill>
                          <a:latin typeface="Calibri"/>
                          <a:ea typeface="Times New Roman"/>
                          <a:cs typeface="Times New Roman"/>
                        </a:rPr>
                        <a:t>TRINITARIA 138</a:t>
                      </a:r>
                      <a:endParaRPr lang="es-ES" sz="1200" b="1"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r">
                        <a:spcAft>
                          <a:spcPts val="0"/>
                        </a:spcAft>
                      </a:pPr>
                      <a:r>
                        <a:rPr lang="es-ES" sz="900" b="1" dirty="0">
                          <a:solidFill>
                            <a:srgbClr val="000000"/>
                          </a:solidFill>
                          <a:latin typeface="Calibri"/>
                          <a:ea typeface="Times New Roman"/>
                          <a:cs typeface="Times New Roman"/>
                        </a:rPr>
                        <a:t>7,1</a:t>
                      </a:r>
                      <a:endParaRPr lang="es-ES" sz="1200" b="1"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r">
                        <a:spcAft>
                          <a:spcPts val="0"/>
                        </a:spcAft>
                      </a:pPr>
                      <a:r>
                        <a:rPr lang="es-ES" sz="900" b="1" dirty="0">
                          <a:solidFill>
                            <a:srgbClr val="000000"/>
                          </a:solidFill>
                          <a:latin typeface="Calibri"/>
                          <a:ea typeface="Times New Roman"/>
                          <a:cs typeface="Times New Roman"/>
                        </a:rPr>
                        <a:t>160</a:t>
                      </a:r>
                      <a:endParaRPr lang="es-ES" sz="1200" b="1"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r">
                        <a:spcAft>
                          <a:spcPts val="0"/>
                        </a:spcAft>
                      </a:pPr>
                      <a:r>
                        <a:rPr lang="es-ES" sz="900" b="1" dirty="0">
                          <a:solidFill>
                            <a:srgbClr val="000000"/>
                          </a:solidFill>
                          <a:latin typeface="Calibri"/>
                          <a:ea typeface="Times New Roman"/>
                          <a:cs typeface="Times New Roman"/>
                        </a:rPr>
                        <a:t>84,6</a:t>
                      </a:r>
                      <a:endParaRPr lang="es-ES" sz="1200" b="1"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r">
                        <a:spcAft>
                          <a:spcPts val="0"/>
                        </a:spcAft>
                      </a:pPr>
                      <a:r>
                        <a:rPr lang="es-ES" sz="900" b="1" dirty="0">
                          <a:solidFill>
                            <a:srgbClr val="000000"/>
                          </a:solidFill>
                          <a:latin typeface="Calibri"/>
                          <a:ea typeface="Times New Roman"/>
                          <a:cs typeface="Times New Roman"/>
                        </a:rPr>
                        <a:t>0</a:t>
                      </a:r>
                      <a:endParaRPr lang="es-ES" sz="1200" b="1"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r">
                        <a:spcAft>
                          <a:spcPts val="0"/>
                        </a:spcAft>
                      </a:pPr>
                      <a:r>
                        <a:rPr lang="es-ES" sz="900" b="1" dirty="0">
                          <a:solidFill>
                            <a:srgbClr val="000000"/>
                          </a:solidFill>
                          <a:latin typeface="Calibri"/>
                          <a:ea typeface="Times New Roman"/>
                          <a:cs typeface="Times New Roman"/>
                        </a:rPr>
                        <a:t>8,71</a:t>
                      </a:r>
                      <a:endParaRPr lang="es-ES" sz="1200" b="1"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r>
              <a:tr h="316478">
                <a:tc>
                  <a:txBody>
                    <a:bodyPr/>
                    <a:lstStyle/>
                    <a:p>
                      <a:pPr algn="ctr">
                        <a:spcAft>
                          <a:spcPts val="0"/>
                        </a:spcAft>
                      </a:pPr>
                      <a:r>
                        <a:rPr lang="es-ES" sz="900" b="1" dirty="0">
                          <a:solidFill>
                            <a:srgbClr val="000000"/>
                          </a:solidFill>
                          <a:latin typeface="Calibri"/>
                          <a:ea typeface="Times New Roman"/>
                          <a:cs typeface="Times New Roman"/>
                        </a:rPr>
                        <a:t>5</a:t>
                      </a:r>
                      <a:endParaRPr lang="es-ES" sz="1200" b="1"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spcAft>
                          <a:spcPts val="0"/>
                        </a:spcAft>
                      </a:pPr>
                      <a:r>
                        <a:rPr lang="es-ES" sz="900" b="1" dirty="0">
                          <a:solidFill>
                            <a:srgbClr val="000000"/>
                          </a:solidFill>
                          <a:latin typeface="Calibri"/>
                          <a:ea typeface="Times New Roman"/>
                          <a:cs typeface="Times New Roman"/>
                        </a:rPr>
                        <a:t>PASCUALES 138</a:t>
                      </a:r>
                      <a:endParaRPr lang="es-ES" sz="1200" b="1"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spcAft>
                          <a:spcPts val="0"/>
                        </a:spcAft>
                      </a:pPr>
                      <a:r>
                        <a:rPr lang="es-ES" sz="900" b="1" dirty="0">
                          <a:solidFill>
                            <a:srgbClr val="000000"/>
                          </a:solidFill>
                          <a:latin typeface="Calibri"/>
                          <a:ea typeface="Times New Roman"/>
                          <a:cs typeface="Times New Roman"/>
                        </a:rPr>
                        <a:t>ELECTROQUIL 138</a:t>
                      </a:r>
                      <a:endParaRPr lang="es-ES" sz="1200" b="1"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r">
                        <a:spcAft>
                          <a:spcPts val="0"/>
                        </a:spcAft>
                      </a:pPr>
                      <a:r>
                        <a:rPr lang="es-ES" sz="900" b="1" dirty="0">
                          <a:solidFill>
                            <a:srgbClr val="000000"/>
                          </a:solidFill>
                          <a:latin typeface="Calibri"/>
                          <a:ea typeface="Times New Roman"/>
                          <a:cs typeface="Times New Roman"/>
                        </a:rPr>
                        <a:t>45,5</a:t>
                      </a:r>
                      <a:endParaRPr lang="es-ES" sz="1200" b="1"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r">
                        <a:spcAft>
                          <a:spcPts val="0"/>
                        </a:spcAft>
                      </a:pPr>
                      <a:r>
                        <a:rPr lang="es-ES" sz="900" b="1" dirty="0">
                          <a:solidFill>
                            <a:srgbClr val="000000"/>
                          </a:solidFill>
                          <a:latin typeface="Calibri"/>
                          <a:ea typeface="Times New Roman"/>
                          <a:cs typeface="Times New Roman"/>
                        </a:rPr>
                        <a:t>113</a:t>
                      </a:r>
                      <a:endParaRPr lang="es-ES" sz="1200" b="1"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r">
                        <a:spcAft>
                          <a:spcPts val="0"/>
                        </a:spcAft>
                      </a:pPr>
                      <a:r>
                        <a:rPr lang="es-ES" sz="900" b="1" dirty="0">
                          <a:solidFill>
                            <a:srgbClr val="000000"/>
                          </a:solidFill>
                          <a:latin typeface="Calibri"/>
                          <a:ea typeface="Times New Roman"/>
                          <a:cs typeface="Times New Roman"/>
                        </a:rPr>
                        <a:t>18,2</a:t>
                      </a:r>
                      <a:endParaRPr lang="es-ES" sz="1200" b="1"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r">
                        <a:spcAft>
                          <a:spcPts val="0"/>
                        </a:spcAft>
                      </a:pPr>
                      <a:r>
                        <a:rPr lang="es-ES" sz="900" b="1" dirty="0">
                          <a:solidFill>
                            <a:srgbClr val="000000"/>
                          </a:solidFill>
                          <a:latin typeface="Calibri"/>
                          <a:ea typeface="Times New Roman"/>
                          <a:cs typeface="Times New Roman"/>
                        </a:rPr>
                        <a:t>0,31</a:t>
                      </a:r>
                      <a:endParaRPr lang="es-ES" sz="1200" b="1"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r">
                        <a:spcAft>
                          <a:spcPts val="0"/>
                        </a:spcAft>
                      </a:pPr>
                      <a:r>
                        <a:rPr lang="es-ES" sz="900" b="1" dirty="0">
                          <a:solidFill>
                            <a:srgbClr val="000000"/>
                          </a:solidFill>
                          <a:latin typeface="Calibri"/>
                          <a:ea typeface="Times New Roman"/>
                          <a:cs typeface="Times New Roman"/>
                        </a:rPr>
                        <a:t>0,9</a:t>
                      </a:r>
                      <a:endParaRPr lang="es-ES" sz="1200" b="1"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r>
              <a:tr h="316478">
                <a:tc>
                  <a:txBody>
                    <a:bodyPr/>
                    <a:lstStyle/>
                    <a:p>
                      <a:pPr algn="ctr">
                        <a:spcAft>
                          <a:spcPts val="0"/>
                        </a:spcAft>
                      </a:pPr>
                      <a:r>
                        <a:rPr lang="es-ES" sz="900" b="1" dirty="0">
                          <a:solidFill>
                            <a:srgbClr val="000000"/>
                          </a:solidFill>
                          <a:latin typeface="Calibri"/>
                          <a:ea typeface="Times New Roman"/>
                          <a:cs typeface="Times New Roman"/>
                        </a:rPr>
                        <a:t>7</a:t>
                      </a:r>
                      <a:endParaRPr lang="es-ES" sz="1200" b="1"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spcAft>
                          <a:spcPts val="0"/>
                        </a:spcAft>
                      </a:pPr>
                      <a:r>
                        <a:rPr lang="es-ES" sz="900" b="1" dirty="0">
                          <a:solidFill>
                            <a:srgbClr val="000000"/>
                          </a:solidFill>
                          <a:latin typeface="Calibri"/>
                          <a:ea typeface="Times New Roman"/>
                          <a:cs typeface="Times New Roman"/>
                        </a:rPr>
                        <a:t>SALITRAL 138</a:t>
                      </a:r>
                      <a:endParaRPr lang="es-ES" sz="1200" b="1"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spcAft>
                          <a:spcPts val="0"/>
                        </a:spcAft>
                      </a:pPr>
                      <a:r>
                        <a:rPr lang="es-ES" sz="900" b="1" dirty="0">
                          <a:solidFill>
                            <a:srgbClr val="000000"/>
                          </a:solidFill>
                          <a:latin typeface="Calibri"/>
                          <a:ea typeface="Times New Roman"/>
                          <a:cs typeface="Times New Roman"/>
                        </a:rPr>
                        <a:t>PASCUALES 138</a:t>
                      </a:r>
                      <a:endParaRPr lang="es-ES" sz="1200" b="1"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r">
                        <a:spcAft>
                          <a:spcPts val="0"/>
                        </a:spcAft>
                      </a:pPr>
                      <a:r>
                        <a:rPr lang="es-ES" sz="900" b="1" dirty="0">
                          <a:solidFill>
                            <a:srgbClr val="000000"/>
                          </a:solidFill>
                          <a:latin typeface="Calibri"/>
                          <a:ea typeface="Times New Roman"/>
                          <a:cs typeface="Times New Roman"/>
                        </a:rPr>
                        <a:t>74,5</a:t>
                      </a:r>
                      <a:endParaRPr lang="es-ES" sz="1200" b="1"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r">
                        <a:spcAft>
                          <a:spcPts val="0"/>
                        </a:spcAft>
                      </a:pPr>
                      <a:r>
                        <a:rPr lang="es-ES" sz="900" b="1" dirty="0">
                          <a:solidFill>
                            <a:srgbClr val="000000"/>
                          </a:solidFill>
                          <a:latin typeface="Calibri"/>
                          <a:ea typeface="Times New Roman"/>
                          <a:cs typeface="Times New Roman"/>
                        </a:rPr>
                        <a:t>56</a:t>
                      </a:r>
                      <a:endParaRPr lang="es-ES" sz="1200" b="1"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r">
                        <a:spcAft>
                          <a:spcPts val="0"/>
                        </a:spcAft>
                      </a:pPr>
                      <a:r>
                        <a:rPr lang="es-ES" sz="900" b="1" dirty="0">
                          <a:solidFill>
                            <a:srgbClr val="000000"/>
                          </a:solidFill>
                          <a:latin typeface="Calibri"/>
                          <a:ea typeface="Times New Roman"/>
                          <a:cs typeface="Times New Roman"/>
                        </a:rPr>
                        <a:t>88,1</a:t>
                      </a:r>
                      <a:endParaRPr lang="es-ES" sz="1200" b="1"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r">
                        <a:spcAft>
                          <a:spcPts val="0"/>
                        </a:spcAft>
                      </a:pPr>
                      <a:r>
                        <a:rPr lang="es-ES" sz="900" b="1" dirty="0">
                          <a:solidFill>
                            <a:srgbClr val="000000"/>
                          </a:solidFill>
                          <a:latin typeface="Calibri"/>
                          <a:ea typeface="Times New Roman"/>
                          <a:cs typeface="Times New Roman"/>
                        </a:rPr>
                        <a:t>0</a:t>
                      </a:r>
                      <a:endParaRPr lang="es-ES" sz="1200" b="1"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r">
                        <a:spcAft>
                          <a:spcPts val="0"/>
                        </a:spcAft>
                      </a:pPr>
                      <a:r>
                        <a:rPr lang="es-ES" sz="900" b="1" dirty="0">
                          <a:solidFill>
                            <a:srgbClr val="000000"/>
                          </a:solidFill>
                          <a:latin typeface="Calibri"/>
                          <a:ea typeface="Times New Roman"/>
                          <a:cs typeface="Times New Roman"/>
                        </a:rPr>
                        <a:t>7,88</a:t>
                      </a:r>
                      <a:endParaRPr lang="es-ES" sz="1200" b="1"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r>
              <a:tr h="316478">
                <a:tc>
                  <a:txBody>
                    <a:bodyPr/>
                    <a:lstStyle/>
                    <a:p>
                      <a:pPr algn="ctr">
                        <a:spcAft>
                          <a:spcPts val="0"/>
                        </a:spcAft>
                      </a:pPr>
                      <a:r>
                        <a:rPr lang="es-ES" sz="900" b="1" dirty="0">
                          <a:solidFill>
                            <a:srgbClr val="000000"/>
                          </a:solidFill>
                          <a:latin typeface="Calibri"/>
                          <a:ea typeface="Times New Roman"/>
                          <a:cs typeface="Times New Roman"/>
                        </a:rPr>
                        <a:t>8</a:t>
                      </a:r>
                      <a:endParaRPr lang="es-ES" sz="1200" b="1"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spcAft>
                          <a:spcPts val="0"/>
                        </a:spcAft>
                      </a:pPr>
                      <a:r>
                        <a:rPr lang="es-ES" sz="900" b="1" dirty="0">
                          <a:solidFill>
                            <a:srgbClr val="000000"/>
                          </a:solidFill>
                          <a:latin typeface="Calibri"/>
                          <a:ea typeface="Times New Roman"/>
                          <a:cs typeface="Times New Roman"/>
                        </a:rPr>
                        <a:t>ELECTROQUIL 138</a:t>
                      </a:r>
                      <a:endParaRPr lang="es-ES" sz="1200" b="1"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spcAft>
                          <a:spcPts val="0"/>
                        </a:spcAft>
                      </a:pPr>
                      <a:r>
                        <a:rPr lang="es-ES" sz="900" b="1" dirty="0">
                          <a:solidFill>
                            <a:srgbClr val="000000"/>
                          </a:solidFill>
                          <a:latin typeface="Calibri"/>
                          <a:ea typeface="Times New Roman"/>
                          <a:cs typeface="Times New Roman"/>
                        </a:rPr>
                        <a:t>POSORJA 138</a:t>
                      </a:r>
                      <a:endParaRPr lang="es-ES" sz="1200" b="1"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r">
                        <a:spcAft>
                          <a:spcPts val="0"/>
                        </a:spcAft>
                      </a:pPr>
                      <a:r>
                        <a:rPr lang="es-ES" sz="900" b="1" dirty="0">
                          <a:solidFill>
                            <a:srgbClr val="000000"/>
                          </a:solidFill>
                          <a:latin typeface="Calibri"/>
                          <a:ea typeface="Times New Roman"/>
                          <a:cs typeface="Times New Roman"/>
                        </a:rPr>
                        <a:t>20,6</a:t>
                      </a:r>
                      <a:endParaRPr lang="es-ES" sz="1200" b="1"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r">
                        <a:spcAft>
                          <a:spcPts val="0"/>
                        </a:spcAft>
                      </a:pPr>
                      <a:r>
                        <a:rPr lang="es-ES" sz="900" b="1" dirty="0">
                          <a:solidFill>
                            <a:srgbClr val="000000"/>
                          </a:solidFill>
                          <a:latin typeface="Calibri"/>
                          <a:ea typeface="Times New Roman"/>
                          <a:cs typeface="Times New Roman"/>
                        </a:rPr>
                        <a:t>150</a:t>
                      </a:r>
                      <a:endParaRPr lang="es-ES" sz="1200" b="1"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r">
                        <a:spcAft>
                          <a:spcPts val="0"/>
                        </a:spcAft>
                      </a:pPr>
                      <a:r>
                        <a:rPr lang="es-ES" sz="900" b="1" dirty="0">
                          <a:solidFill>
                            <a:srgbClr val="000000"/>
                          </a:solidFill>
                          <a:latin typeface="Calibri"/>
                          <a:ea typeface="Times New Roman"/>
                          <a:cs typeface="Times New Roman"/>
                        </a:rPr>
                        <a:t>46,6</a:t>
                      </a:r>
                      <a:endParaRPr lang="es-ES" sz="1200" b="1"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r">
                        <a:spcAft>
                          <a:spcPts val="0"/>
                        </a:spcAft>
                      </a:pPr>
                      <a:r>
                        <a:rPr lang="es-ES" sz="900" b="1" dirty="0">
                          <a:solidFill>
                            <a:srgbClr val="000000"/>
                          </a:solidFill>
                          <a:latin typeface="Calibri"/>
                          <a:ea typeface="Times New Roman"/>
                          <a:cs typeface="Times New Roman"/>
                        </a:rPr>
                        <a:t>0</a:t>
                      </a:r>
                      <a:endParaRPr lang="es-ES" sz="1200" b="1"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r">
                        <a:spcAft>
                          <a:spcPts val="0"/>
                        </a:spcAft>
                      </a:pPr>
                      <a:r>
                        <a:rPr lang="es-ES" sz="900" b="1" dirty="0">
                          <a:solidFill>
                            <a:srgbClr val="000000"/>
                          </a:solidFill>
                          <a:latin typeface="Calibri"/>
                          <a:ea typeface="Times New Roman"/>
                          <a:cs typeface="Times New Roman"/>
                        </a:rPr>
                        <a:t>2,84</a:t>
                      </a:r>
                      <a:endParaRPr lang="es-ES" sz="1200" b="1"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r>
              <a:tr h="316478">
                <a:tc>
                  <a:txBody>
                    <a:bodyPr/>
                    <a:lstStyle/>
                    <a:p>
                      <a:pPr algn="ctr">
                        <a:spcAft>
                          <a:spcPts val="0"/>
                        </a:spcAft>
                      </a:pPr>
                      <a:r>
                        <a:rPr lang="es-ES" sz="900" b="1" dirty="0">
                          <a:solidFill>
                            <a:srgbClr val="000000"/>
                          </a:solidFill>
                          <a:latin typeface="Calibri"/>
                          <a:ea typeface="Times New Roman"/>
                          <a:cs typeface="Times New Roman"/>
                        </a:rPr>
                        <a:t>13</a:t>
                      </a:r>
                      <a:endParaRPr lang="es-ES" sz="1200" b="1"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spcAft>
                          <a:spcPts val="0"/>
                        </a:spcAft>
                      </a:pPr>
                      <a:r>
                        <a:rPr lang="es-ES" sz="900" b="1" dirty="0">
                          <a:solidFill>
                            <a:srgbClr val="000000"/>
                          </a:solidFill>
                          <a:latin typeface="Calibri"/>
                          <a:ea typeface="Times New Roman"/>
                          <a:cs typeface="Times New Roman"/>
                        </a:rPr>
                        <a:t>SALITRAL 69</a:t>
                      </a:r>
                      <a:endParaRPr lang="es-ES" sz="1200" b="1"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spcAft>
                          <a:spcPts val="0"/>
                        </a:spcAft>
                      </a:pPr>
                      <a:r>
                        <a:rPr lang="es-ES" sz="900" b="1" dirty="0">
                          <a:solidFill>
                            <a:srgbClr val="000000"/>
                          </a:solidFill>
                          <a:latin typeface="Calibri"/>
                          <a:ea typeface="Times New Roman"/>
                          <a:cs typeface="Times New Roman"/>
                        </a:rPr>
                        <a:t>ELECTROQUIL 69</a:t>
                      </a:r>
                      <a:endParaRPr lang="es-ES" sz="1200" b="1"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r">
                        <a:spcAft>
                          <a:spcPts val="0"/>
                        </a:spcAft>
                      </a:pPr>
                      <a:r>
                        <a:rPr lang="es-ES" sz="900" b="1" dirty="0">
                          <a:solidFill>
                            <a:srgbClr val="000000"/>
                          </a:solidFill>
                          <a:latin typeface="Calibri"/>
                          <a:ea typeface="Times New Roman"/>
                          <a:cs typeface="Times New Roman"/>
                        </a:rPr>
                        <a:t>41,7</a:t>
                      </a:r>
                      <a:endParaRPr lang="es-ES" sz="1200" b="1"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r">
                        <a:spcAft>
                          <a:spcPts val="0"/>
                        </a:spcAft>
                      </a:pPr>
                      <a:r>
                        <a:rPr lang="es-ES" sz="900" b="1" dirty="0">
                          <a:solidFill>
                            <a:srgbClr val="000000"/>
                          </a:solidFill>
                          <a:latin typeface="Calibri"/>
                          <a:ea typeface="Times New Roman"/>
                          <a:cs typeface="Times New Roman"/>
                        </a:rPr>
                        <a:t>70</a:t>
                      </a:r>
                      <a:endParaRPr lang="es-ES" sz="1200" b="1"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r">
                        <a:spcAft>
                          <a:spcPts val="0"/>
                        </a:spcAft>
                      </a:pPr>
                      <a:r>
                        <a:rPr lang="es-ES" sz="900" b="1" dirty="0">
                          <a:solidFill>
                            <a:srgbClr val="000000"/>
                          </a:solidFill>
                          <a:latin typeface="Calibri"/>
                          <a:ea typeface="Times New Roman"/>
                          <a:cs typeface="Times New Roman"/>
                        </a:rPr>
                        <a:t>66</a:t>
                      </a:r>
                      <a:endParaRPr lang="es-ES" sz="1200" b="1"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r">
                        <a:spcAft>
                          <a:spcPts val="0"/>
                        </a:spcAft>
                      </a:pPr>
                      <a:r>
                        <a:rPr lang="es-ES" sz="900" b="1" dirty="0">
                          <a:solidFill>
                            <a:srgbClr val="000000"/>
                          </a:solidFill>
                          <a:latin typeface="Calibri"/>
                          <a:ea typeface="Times New Roman"/>
                          <a:cs typeface="Times New Roman"/>
                        </a:rPr>
                        <a:t>0,61</a:t>
                      </a:r>
                      <a:endParaRPr lang="es-ES" sz="1200" b="1"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r">
                        <a:spcAft>
                          <a:spcPts val="0"/>
                        </a:spcAft>
                      </a:pPr>
                      <a:r>
                        <a:rPr lang="es-ES" sz="900" b="1" dirty="0">
                          <a:solidFill>
                            <a:srgbClr val="000000"/>
                          </a:solidFill>
                          <a:latin typeface="Calibri"/>
                          <a:ea typeface="Times New Roman"/>
                          <a:cs typeface="Times New Roman"/>
                        </a:rPr>
                        <a:t>2,9</a:t>
                      </a:r>
                      <a:endParaRPr lang="es-ES" sz="1200" b="1"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r>
              <a:tr h="316478">
                <a:tc>
                  <a:txBody>
                    <a:bodyPr/>
                    <a:lstStyle/>
                    <a:p>
                      <a:pPr algn="ctr">
                        <a:spcAft>
                          <a:spcPts val="0"/>
                        </a:spcAft>
                      </a:pPr>
                      <a:r>
                        <a:rPr lang="es-ES" sz="900" b="1" dirty="0">
                          <a:solidFill>
                            <a:srgbClr val="000000"/>
                          </a:solidFill>
                          <a:latin typeface="Calibri"/>
                          <a:ea typeface="Times New Roman"/>
                          <a:cs typeface="Times New Roman"/>
                        </a:rPr>
                        <a:t>14</a:t>
                      </a:r>
                      <a:endParaRPr lang="es-ES" sz="1200" b="1"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spcAft>
                          <a:spcPts val="0"/>
                        </a:spcAft>
                      </a:pPr>
                      <a:r>
                        <a:rPr lang="es-ES" sz="900" b="1" dirty="0">
                          <a:solidFill>
                            <a:srgbClr val="000000"/>
                          </a:solidFill>
                          <a:latin typeface="Calibri"/>
                          <a:ea typeface="Times New Roman"/>
                          <a:cs typeface="Times New Roman"/>
                        </a:rPr>
                        <a:t>SALITRAL 69</a:t>
                      </a:r>
                      <a:endParaRPr lang="es-ES" sz="1200" b="1"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spcAft>
                          <a:spcPts val="0"/>
                        </a:spcAft>
                      </a:pPr>
                      <a:r>
                        <a:rPr lang="es-ES" sz="900" b="1" dirty="0">
                          <a:solidFill>
                            <a:srgbClr val="000000"/>
                          </a:solidFill>
                          <a:latin typeface="Calibri"/>
                          <a:ea typeface="Times New Roman"/>
                          <a:cs typeface="Times New Roman"/>
                        </a:rPr>
                        <a:t>ELECTROQUIL 69</a:t>
                      </a:r>
                      <a:endParaRPr lang="es-ES" sz="1200" b="1"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r">
                        <a:spcAft>
                          <a:spcPts val="0"/>
                        </a:spcAft>
                      </a:pPr>
                      <a:r>
                        <a:rPr lang="es-ES" sz="900" b="1" dirty="0">
                          <a:solidFill>
                            <a:srgbClr val="000000"/>
                          </a:solidFill>
                          <a:latin typeface="Calibri"/>
                          <a:ea typeface="Times New Roman"/>
                          <a:cs typeface="Times New Roman"/>
                        </a:rPr>
                        <a:t>41,7</a:t>
                      </a:r>
                      <a:endParaRPr lang="es-ES" sz="1200" b="1"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r">
                        <a:spcAft>
                          <a:spcPts val="0"/>
                        </a:spcAft>
                      </a:pPr>
                      <a:r>
                        <a:rPr lang="es-ES" sz="900" b="1" dirty="0">
                          <a:solidFill>
                            <a:srgbClr val="000000"/>
                          </a:solidFill>
                          <a:latin typeface="Calibri"/>
                          <a:ea typeface="Times New Roman"/>
                          <a:cs typeface="Times New Roman"/>
                        </a:rPr>
                        <a:t>70</a:t>
                      </a:r>
                      <a:endParaRPr lang="es-ES" sz="1200" b="1"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r">
                        <a:spcAft>
                          <a:spcPts val="0"/>
                        </a:spcAft>
                      </a:pPr>
                      <a:r>
                        <a:rPr lang="es-ES" sz="900" b="1" dirty="0">
                          <a:solidFill>
                            <a:srgbClr val="000000"/>
                          </a:solidFill>
                          <a:latin typeface="Calibri"/>
                          <a:ea typeface="Times New Roman"/>
                          <a:cs typeface="Times New Roman"/>
                        </a:rPr>
                        <a:t>66</a:t>
                      </a:r>
                      <a:endParaRPr lang="es-ES" sz="1200" b="1"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r">
                        <a:spcAft>
                          <a:spcPts val="0"/>
                        </a:spcAft>
                      </a:pPr>
                      <a:r>
                        <a:rPr lang="es-ES" sz="900" b="1" dirty="0">
                          <a:solidFill>
                            <a:srgbClr val="000000"/>
                          </a:solidFill>
                          <a:latin typeface="Calibri"/>
                          <a:ea typeface="Times New Roman"/>
                          <a:cs typeface="Times New Roman"/>
                        </a:rPr>
                        <a:t>0,61</a:t>
                      </a:r>
                      <a:endParaRPr lang="es-ES" sz="1200" b="1"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r">
                        <a:spcAft>
                          <a:spcPts val="0"/>
                        </a:spcAft>
                      </a:pPr>
                      <a:r>
                        <a:rPr lang="es-ES" sz="900" b="1" dirty="0">
                          <a:solidFill>
                            <a:srgbClr val="000000"/>
                          </a:solidFill>
                          <a:latin typeface="Calibri"/>
                          <a:ea typeface="Times New Roman"/>
                          <a:cs typeface="Times New Roman"/>
                        </a:rPr>
                        <a:t>2,9</a:t>
                      </a:r>
                      <a:endParaRPr lang="es-ES" sz="1200" b="1"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84784"/>
            <a:ext cx="7467600" cy="4896544"/>
          </a:xfrm>
        </p:spPr>
        <p:txBody>
          <a:bodyPr>
            <a:normAutofit fontScale="85000" lnSpcReduction="20000"/>
          </a:bodyPr>
          <a:lstStyle/>
          <a:p>
            <a:pPr algn="just"/>
            <a:r>
              <a:rPr lang="es-ES" dirty="0" smtClean="0"/>
              <a:t>La importancia de este capítulo se basará en mostrar las zonas en el sistema donde las corrientes de falla pueden ser más perjudiciales para nuestros equipos como líneas, barras, transformadores, generadores y así poder determinar la secuencia de las protecciones que actuarán primero para despejar la  falla en un retardo de tiempo mínimo.</a:t>
            </a:r>
          </a:p>
          <a:p>
            <a:pPr algn="just"/>
            <a:endParaRPr lang="es-ES" dirty="0" smtClean="0"/>
          </a:p>
          <a:p>
            <a:pPr algn="just"/>
            <a:r>
              <a:rPr lang="es-ES" dirty="0" smtClean="0"/>
              <a:t>Tomaremos en consideración dos tipos de fallas:</a:t>
            </a:r>
          </a:p>
          <a:p>
            <a:pPr algn="just">
              <a:buFont typeface="Wingdings 2" pitchFamily="18" charset="2"/>
              <a:buChar char=""/>
            </a:pPr>
            <a:r>
              <a:rPr lang="es-ES" dirty="0" smtClean="0"/>
              <a:t>Falla trifásica a tierra</a:t>
            </a:r>
          </a:p>
          <a:p>
            <a:pPr algn="just">
              <a:buFont typeface="Wingdings 2" pitchFamily="18" charset="2"/>
              <a:buChar char=""/>
            </a:pPr>
            <a:r>
              <a:rPr lang="es-ES" dirty="0" smtClean="0"/>
              <a:t>Falla de línea a tierra</a:t>
            </a:r>
            <a:endParaRPr lang="es-ES" dirty="0"/>
          </a:p>
        </p:txBody>
      </p:sp>
      <p:sp>
        <p:nvSpPr>
          <p:cNvPr id="4" name="3 Rectángulo"/>
          <p:cNvSpPr/>
          <p:nvPr/>
        </p:nvSpPr>
        <p:spPr>
          <a:xfrm>
            <a:off x="467544" y="620688"/>
            <a:ext cx="7563095" cy="923330"/>
          </a:xfrm>
          <a:prstGeom prst="rect">
            <a:avLst/>
          </a:prstGeom>
          <a:noFill/>
        </p:spPr>
        <p:txBody>
          <a:bodyPr wrap="square" lIns="91440" tIns="45720" rIns="91440" bIns="45720">
            <a:spAutoFit/>
          </a:bodyPr>
          <a:lstStyle/>
          <a:p>
            <a:r>
              <a:rPr lang="es-E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Capítulo 3.</a:t>
            </a:r>
            <a:r>
              <a:rPr lang="es-E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s-E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Estudio de corto circuito</a:t>
            </a:r>
            <a:endParaRPr lang="es-E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lnSpcReduction="10000"/>
          </a:bodyPr>
          <a:lstStyle/>
          <a:p>
            <a:r>
              <a:rPr lang="es-ES" dirty="0" smtClean="0"/>
              <a:t>Resultados de los estudios de corto circuito</a:t>
            </a:r>
          </a:p>
          <a:p>
            <a:pPr>
              <a:buNone/>
            </a:pPr>
            <a:r>
              <a:rPr lang="es-ES" dirty="0" smtClean="0"/>
              <a:t>	Para fallas de línea a tierra tenemos:</a:t>
            </a:r>
          </a:p>
          <a:p>
            <a:pPr>
              <a:buFont typeface="Wingdings" pitchFamily="2" charset="2"/>
              <a:buChar char="ü"/>
            </a:pPr>
            <a:r>
              <a:rPr lang="es-ES" dirty="0" smtClean="0"/>
              <a:t>Falla en la barra de Electroquil 69 KV</a:t>
            </a:r>
          </a:p>
          <a:p>
            <a:pPr>
              <a:buFont typeface="Wingdings" pitchFamily="2" charset="2"/>
              <a:buChar char="ü"/>
            </a:pPr>
            <a:r>
              <a:rPr lang="es-ES" dirty="0" smtClean="0"/>
              <a:t>Falla en la barra de Electroquil 138 KV</a:t>
            </a:r>
          </a:p>
          <a:p>
            <a:pPr>
              <a:buNone/>
            </a:pPr>
            <a:r>
              <a:rPr lang="es-ES" dirty="0" smtClean="0"/>
              <a:t>	Y para fallas trifásicas tenemos:</a:t>
            </a:r>
          </a:p>
          <a:p>
            <a:pPr>
              <a:buFont typeface="Wingdings" pitchFamily="2" charset="2"/>
              <a:buChar char="ü"/>
            </a:pPr>
            <a:r>
              <a:rPr lang="es-ES" dirty="0" smtClean="0"/>
              <a:t>Falla trifásica en barra Electroquil 69 KV</a:t>
            </a:r>
          </a:p>
          <a:p>
            <a:pPr>
              <a:buFont typeface="Wingdings" pitchFamily="2" charset="2"/>
              <a:buChar char="ü"/>
            </a:pPr>
            <a:r>
              <a:rPr lang="es-ES" dirty="0" smtClean="0"/>
              <a:t>Falla trifásica en barra Electroquil 138 KV </a:t>
            </a:r>
          </a:p>
          <a:p>
            <a:pPr>
              <a:buNone/>
            </a:pPr>
            <a:r>
              <a:rPr lang="es-ES" dirty="0" smtClean="0"/>
              <a:t>	</a:t>
            </a:r>
            <a:endParaRPr lang="es-ES" dirty="0"/>
          </a:p>
        </p:txBody>
      </p:sp>
      <p:sp>
        <p:nvSpPr>
          <p:cNvPr id="4" name="3 Rectángulo"/>
          <p:cNvSpPr/>
          <p:nvPr/>
        </p:nvSpPr>
        <p:spPr>
          <a:xfrm>
            <a:off x="467544" y="620688"/>
            <a:ext cx="7563095" cy="923330"/>
          </a:xfrm>
          <a:prstGeom prst="rect">
            <a:avLst/>
          </a:prstGeom>
          <a:noFill/>
        </p:spPr>
        <p:txBody>
          <a:bodyPr wrap="square" lIns="91440" tIns="45720" rIns="91440" bIns="45720">
            <a:spAutoFit/>
          </a:bodyPr>
          <a:lstStyle/>
          <a:p>
            <a:r>
              <a:rPr lang="es-E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Capítulo 3.</a:t>
            </a:r>
            <a:r>
              <a:rPr lang="es-E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s-E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Estudio de corto circuito</a:t>
            </a:r>
            <a:endParaRPr lang="es-E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697486" y="933445"/>
            <a:ext cx="7546922" cy="479981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664751" y="980728"/>
            <a:ext cx="7507649" cy="45365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611560" y="908720"/>
            <a:ext cx="7618510" cy="484743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467545" y="980728"/>
            <a:ext cx="7848872" cy="49991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457200" y="548680"/>
            <a:ext cx="7467600" cy="5400601"/>
          </a:xfrm>
        </p:spPr>
        <p:txBody>
          <a:bodyPr>
            <a:normAutofit fontScale="85000" lnSpcReduction="10000"/>
          </a:bodyPr>
          <a:lstStyle/>
          <a:p>
            <a:r>
              <a:rPr lang="es-ES" sz="3200" b="1" dirty="0" smtClean="0"/>
              <a:t>Conclusiones </a:t>
            </a:r>
          </a:p>
          <a:p>
            <a:pPr>
              <a:buNone/>
            </a:pPr>
            <a:r>
              <a:rPr lang="es-ES" dirty="0" smtClean="0"/>
              <a:t>		</a:t>
            </a:r>
            <a:endParaRPr lang="es-ES" sz="2000" dirty="0" smtClean="0"/>
          </a:p>
          <a:p>
            <a:pPr>
              <a:buFont typeface="Wingdings" pitchFamily="2" charset="2"/>
              <a:buChar char="v"/>
            </a:pPr>
            <a:r>
              <a:rPr lang="es-ES" sz="2400" dirty="0" smtClean="0"/>
              <a:t>Comparando los casos vistos tenemos corrientes de falla más altas en la simulación de corto circuito de falla línea a tierra. Por ejemplo en la fase A desde la barra de Electroquil 69 Kv hacia la barra de generador 2 EQL tenemos una aportación de 18526,04 A  que es la mayor a todas.</a:t>
            </a:r>
          </a:p>
          <a:p>
            <a:pPr>
              <a:buNone/>
            </a:pPr>
            <a:endParaRPr lang="es-ES" sz="2000" dirty="0" smtClean="0"/>
          </a:p>
          <a:p>
            <a:pPr>
              <a:buFont typeface="Wingdings" pitchFamily="2" charset="2"/>
              <a:buChar char="v"/>
            </a:pPr>
            <a:r>
              <a:rPr lang="es-ES" sz="2400" dirty="0" smtClean="0"/>
              <a:t>Para falla trifásica la mayor corriente de corto circuito que se obtuvo es en la barra de Electroquil 69 Kv hacia la barra del generador 2 EQL con una aportación de 15676,24 A en las tres fases ya que la falla es balanceada.</a:t>
            </a:r>
          </a:p>
          <a:p>
            <a:pPr>
              <a:buNone/>
            </a:pPr>
            <a:endParaRPr lang="es-ES" sz="2000" dirty="0" smtClean="0"/>
          </a:p>
          <a:p>
            <a:pPr>
              <a:buFont typeface="Wingdings" pitchFamily="2" charset="2"/>
              <a:buChar char="v"/>
            </a:pPr>
            <a:r>
              <a:rPr lang="es-ES" sz="2400" dirty="0" smtClean="0"/>
              <a:t>En conclusión para efectos de cálculo se tomará en cuenta la corriente de falla más alta para los cálculos de las protecciones.</a:t>
            </a:r>
          </a:p>
          <a:p>
            <a:pPr>
              <a:buNone/>
            </a:pPr>
            <a:r>
              <a:rPr lang="es-ES" sz="3200" dirty="0" smtClean="0"/>
              <a:t>	</a:t>
            </a:r>
            <a:endParaRPr lang="es-ES" sz="2000" dirty="0" smtClean="0"/>
          </a:p>
          <a:p>
            <a:pPr>
              <a:buNone/>
            </a:pPr>
            <a:endParaRPr lang="es-ES" sz="2000" dirty="0" smtClean="0"/>
          </a:p>
          <a:p>
            <a:pPr>
              <a:buNone/>
            </a:pPr>
            <a:endParaRPr lang="es-ES" sz="20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204864"/>
            <a:ext cx="7467600" cy="4248472"/>
          </a:xfrm>
        </p:spPr>
        <p:txBody>
          <a:bodyPr/>
          <a:lstStyle/>
          <a:p>
            <a:pPr algn="just"/>
            <a:r>
              <a:rPr lang="es-ES" dirty="0" smtClean="0"/>
              <a:t>En este capítulo aplicaremos los resultados obtenidos en la simulación de corto circuito para ajustar los parámetros de tiempo, corriente, voltaje y otros para la reacción adecuada de los relés instalados en la Central Electroquil. </a:t>
            </a:r>
          </a:p>
          <a:p>
            <a:pPr>
              <a:buNone/>
            </a:pPr>
            <a:endParaRPr lang="es-ES" dirty="0"/>
          </a:p>
        </p:txBody>
      </p:sp>
      <p:sp>
        <p:nvSpPr>
          <p:cNvPr id="4" name="3 Rectángulo"/>
          <p:cNvSpPr/>
          <p:nvPr/>
        </p:nvSpPr>
        <p:spPr>
          <a:xfrm>
            <a:off x="467544" y="332656"/>
            <a:ext cx="7632848" cy="1477328"/>
          </a:xfrm>
          <a:prstGeom prst="rect">
            <a:avLst/>
          </a:prstGeom>
          <a:noFill/>
        </p:spPr>
        <p:txBody>
          <a:bodyPr wrap="square" lIns="91440" tIns="45720" rIns="91440" bIns="45720">
            <a:spAutoFit/>
          </a:bodyPr>
          <a:lstStyle/>
          <a:p>
            <a:r>
              <a:rPr lang="es-ES"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Capítulo 4.</a:t>
            </a:r>
            <a:r>
              <a:rPr lang="es-E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p>
          <a:p>
            <a:r>
              <a:rPr lang="es-E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Coordinación de las protecciones</a:t>
            </a:r>
            <a:endParaRPr lang="es-ES"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1"/>
            <a:ext cx="7467600" cy="3989040"/>
          </a:xfrm>
        </p:spPr>
        <p:txBody>
          <a:bodyPr>
            <a:normAutofit fontScale="92500"/>
          </a:bodyPr>
          <a:lstStyle/>
          <a:p>
            <a:pPr algn="just"/>
            <a:r>
              <a:rPr lang="es-ES" dirty="0" smtClean="0">
                <a:cs typeface="Times New Roman" pitchFamily="18" charset="0"/>
              </a:rPr>
              <a:t>Este documento presenta el estudio de la coordinación de las protecciones en la Central Electroquil, que mediante datos obtenidos de nuestro sistema en estudio y corridas de flujo de cargas en el programa power world se llegó a determinar las corrientes de cortocircuito, y así realizar el ajuste de los diferentes relés existentes en la Central.</a:t>
            </a:r>
            <a:endParaRPr lang="es-ES" dirty="0">
              <a:cs typeface="Times New Roman" pitchFamily="18" charset="0"/>
            </a:endParaRPr>
          </a:p>
        </p:txBody>
      </p:sp>
      <p:sp>
        <p:nvSpPr>
          <p:cNvPr id="5" name="4 Rectángulo"/>
          <p:cNvSpPr/>
          <p:nvPr/>
        </p:nvSpPr>
        <p:spPr>
          <a:xfrm>
            <a:off x="395536" y="620688"/>
            <a:ext cx="8136903" cy="923330"/>
          </a:xfrm>
          <a:prstGeom prst="rect">
            <a:avLst/>
          </a:prstGeom>
          <a:noFill/>
        </p:spPr>
        <p:txBody>
          <a:bodyPr wrap="square" lIns="91440" tIns="45720" rIns="91440" bIns="45720">
            <a:spAutoFit/>
          </a:bodyPr>
          <a:lstStyle/>
          <a:p>
            <a:r>
              <a:rPr lang="es-E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Resumen</a:t>
            </a:r>
            <a:endParaRPr lang="es-E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836712"/>
            <a:ext cx="7467600" cy="5289451"/>
          </a:xfrm>
        </p:spPr>
        <p:txBody>
          <a:bodyPr>
            <a:normAutofit fontScale="92500" lnSpcReduction="20000"/>
          </a:bodyPr>
          <a:lstStyle/>
          <a:p>
            <a:pPr>
              <a:buNone/>
            </a:pPr>
            <a:r>
              <a:rPr lang="es-ES" dirty="0" smtClean="0"/>
              <a:t>Las protecciones existentes son:</a:t>
            </a:r>
          </a:p>
          <a:p>
            <a:pPr>
              <a:buNone/>
            </a:pPr>
            <a:endParaRPr lang="es-ES" dirty="0" smtClean="0"/>
          </a:p>
          <a:p>
            <a:r>
              <a:rPr lang="es-ES" dirty="0" smtClean="0"/>
              <a:t>Protección para generadores</a:t>
            </a:r>
          </a:p>
          <a:p>
            <a:pPr lvl="1">
              <a:buFont typeface="Wingdings" pitchFamily="2" charset="2"/>
              <a:buChar char="v"/>
            </a:pPr>
            <a:r>
              <a:rPr lang="es-ES" dirty="0" smtClean="0"/>
              <a:t>   Relé GE DGP</a:t>
            </a:r>
          </a:p>
          <a:p>
            <a:pPr lvl="1">
              <a:buNone/>
            </a:pPr>
            <a:endParaRPr lang="es-ES" dirty="0" smtClean="0"/>
          </a:p>
          <a:p>
            <a:r>
              <a:rPr lang="es-ES" dirty="0" smtClean="0"/>
              <a:t>Protección de distancia para líneas</a:t>
            </a:r>
          </a:p>
          <a:p>
            <a:pPr lvl="1">
              <a:buFont typeface="Wingdings" pitchFamily="2" charset="2"/>
              <a:buChar char="v"/>
            </a:pPr>
            <a:r>
              <a:rPr lang="es-ES" dirty="0" smtClean="0"/>
              <a:t>    Relé GE D60 y D30</a:t>
            </a:r>
          </a:p>
          <a:p>
            <a:pPr lvl="1">
              <a:buNone/>
            </a:pPr>
            <a:endParaRPr lang="es-ES" dirty="0" smtClean="0"/>
          </a:p>
          <a:p>
            <a:r>
              <a:rPr lang="es-ES" dirty="0" smtClean="0"/>
              <a:t>Protección para transformadores</a:t>
            </a:r>
          </a:p>
          <a:p>
            <a:pPr lvl="1">
              <a:buFont typeface="Wingdings" pitchFamily="2" charset="2"/>
              <a:buChar char="v"/>
            </a:pPr>
            <a:r>
              <a:rPr lang="es-ES" dirty="0" smtClean="0"/>
              <a:t>    Relé GE DTP, T60 y GE 745</a:t>
            </a:r>
          </a:p>
          <a:p>
            <a:pPr lvl="1">
              <a:buFont typeface="Wingdings" pitchFamily="2" charset="2"/>
              <a:buChar char="v"/>
            </a:pPr>
            <a:endParaRPr lang="es-ES" dirty="0" smtClean="0"/>
          </a:p>
          <a:p>
            <a:r>
              <a:rPr lang="es-ES" dirty="0" smtClean="0"/>
              <a:t>Protección para barras</a:t>
            </a:r>
          </a:p>
          <a:p>
            <a:pPr lvl="1">
              <a:buFont typeface="Wingdings" pitchFamily="2" charset="2"/>
              <a:buChar char="v"/>
            </a:pPr>
            <a:r>
              <a:rPr lang="es-ES" dirty="0" smtClean="0"/>
              <a:t>    Relé GE B90 y B30</a:t>
            </a:r>
          </a:p>
          <a:p>
            <a:pPr lvl="1">
              <a:buNone/>
            </a:pPr>
            <a:endParaRPr lang="es-ES" dirty="0" smtClean="0"/>
          </a:p>
          <a:p>
            <a:pPr lvl="1">
              <a:buNone/>
            </a:pPr>
            <a:endParaRPr lang="es-E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11560" y="188640"/>
            <a:ext cx="8280920" cy="646331"/>
          </a:xfrm>
          <a:prstGeom prst="rect">
            <a:avLst/>
          </a:prstGeom>
        </p:spPr>
        <p:txBody>
          <a:bodyPr wrap="square">
            <a:spAutoFit/>
          </a:bodyPr>
          <a:lstStyle/>
          <a:p>
            <a:r>
              <a:rPr lang="es-E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Esquema de las protecciones 69 Kv </a:t>
            </a:r>
          </a:p>
        </p:txBody>
      </p:sp>
      <p:pic>
        <p:nvPicPr>
          <p:cNvPr id="32771" name="Picture 3" descr="C:\ERIKA\power point tesis\SUB 69 BAJO.bmp"/>
          <p:cNvPicPr>
            <a:picLocks noChangeAspect="1" noChangeArrowheads="1"/>
          </p:cNvPicPr>
          <p:nvPr/>
        </p:nvPicPr>
        <p:blipFill>
          <a:blip r:embed="rId2" cstate="print"/>
          <a:srcRect/>
          <a:stretch>
            <a:fillRect/>
          </a:stretch>
        </p:blipFill>
        <p:spPr bwMode="auto">
          <a:xfrm>
            <a:off x="76200" y="980728"/>
            <a:ext cx="8991600" cy="532859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188640"/>
            <a:ext cx="7992888" cy="646331"/>
          </a:xfrm>
          <a:prstGeom prst="rect">
            <a:avLst/>
          </a:prstGeom>
        </p:spPr>
        <p:txBody>
          <a:bodyPr wrap="square">
            <a:spAutoFit/>
          </a:bodyPr>
          <a:lstStyle/>
          <a:p>
            <a:r>
              <a:rPr lang="es-E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Esquema de las protecciones 69 Kv </a:t>
            </a:r>
          </a:p>
        </p:txBody>
      </p:sp>
      <p:pic>
        <p:nvPicPr>
          <p:cNvPr id="63490" name="Picture 2" descr="C:\ERIKA\power point tesis\SUB 69 ARRIBA.bmp"/>
          <p:cNvPicPr>
            <a:picLocks noChangeAspect="1" noChangeArrowheads="1"/>
          </p:cNvPicPr>
          <p:nvPr/>
        </p:nvPicPr>
        <p:blipFill>
          <a:blip r:embed="rId2" cstate="print"/>
          <a:srcRect/>
          <a:stretch>
            <a:fillRect/>
          </a:stretch>
        </p:blipFill>
        <p:spPr bwMode="auto">
          <a:xfrm>
            <a:off x="76200" y="971550"/>
            <a:ext cx="8991600" cy="526576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9552" y="188640"/>
            <a:ext cx="8280920" cy="646331"/>
          </a:xfrm>
          <a:prstGeom prst="rect">
            <a:avLst/>
          </a:prstGeom>
        </p:spPr>
        <p:txBody>
          <a:bodyPr wrap="square">
            <a:spAutoFit/>
          </a:bodyPr>
          <a:lstStyle/>
          <a:p>
            <a:r>
              <a:rPr lang="es-E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Esquema de las protecciones 138 Kv </a:t>
            </a:r>
          </a:p>
        </p:txBody>
      </p:sp>
      <p:pic>
        <p:nvPicPr>
          <p:cNvPr id="64514" name="Picture 2" descr="C:\ERIKA\power point tesis\SUB 138 BAJO.bmp"/>
          <p:cNvPicPr>
            <a:picLocks noChangeAspect="1" noChangeArrowheads="1"/>
          </p:cNvPicPr>
          <p:nvPr/>
        </p:nvPicPr>
        <p:blipFill>
          <a:blip r:embed="rId2" cstate="print"/>
          <a:srcRect/>
          <a:stretch>
            <a:fillRect/>
          </a:stretch>
        </p:blipFill>
        <p:spPr bwMode="auto">
          <a:xfrm>
            <a:off x="76200" y="971550"/>
            <a:ext cx="8991600" cy="533777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188640"/>
            <a:ext cx="8280920" cy="646331"/>
          </a:xfrm>
          <a:prstGeom prst="rect">
            <a:avLst/>
          </a:prstGeom>
        </p:spPr>
        <p:txBody>
          <a:bodyPr wrap="square">
            <a:spAutoFit/>
          </a:bodyPr>
          <a:lstStyle/>
          <a:p>
            <a:r>
              <a:rPr lang="es-E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Esquema de las protecciones 138 Kv </a:t>
            </a:r>
          </a:p>
        </p:txBody>
      </p:sp>
      <p:pic>
        <p:nvPicPr>
          <p:cNvPr id="65538" name="Picture 2" descr="C:\ERIKA\power point tesis\SUB 138 ARRIBA.bmp"/>
          <p:cNvPicPr>
            <a:picLocks noChangeAspect="1" noChangeArrowheads="1"/>
          </p:cNvPicPr>
          <p:nvPr/>
        </p:nvPicPr>
        <p:blipFill>
          <a:blip r:embed="rId2" cstate="print"/>
          <a:srcRect/>
          <a:stretch>
            <a:fillRect/>
          </a:stretch>
        </p:blipFill>
        <p:spPr bwMode="auto">
          <a:xfrm>
            <a:off x="76200" y="1043558"/>
            <a:ext cx="8991600" cy="512174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8"/>
            <a:ext cx="7467600" cy="5505475"/>
          </a:xfrm>
        </p:spPr>
        <p:txBody>
          <a:bodyPr>
            <a:normAutofit/>
          </a:bodyPr>
          <a:lstStyle/>
          <a:p>
            <a:r>
              <a:rPr lang="es-ES" sz="3200" b="1" dirty="0" smtClean="0"/>
              <a:t>Protección para generadores(DGP)</a:t>
            </a:r>
          </a:p>
          <a:p>
            <a:pPr lvl="1">
              <a:buFont typeface="Wingdings" pitchFamily="2" charset="2"/>
              <a:buChar char="Ø"/>
            </a:pPr>
            <a:r>
              <a:rPr lang="es-ES" dirty="0" smtClean="0"/>
              <a:t>  Datos de generador</a:t>
            </a:r>
          </a:p>
          <a:p>
            <a:endParaRPr lang="es-ES" dirty="0" smtClean="0"/>
          </a:p>
          <a:p>
            <a:endParaRPr lang="es-ES" dirty="0" smtClean="0"/>
          </a:p>
          <a:p>
            <a:endParaRPr lang="es-ES" dirty="0" smtClean="0"/>
          </a:p>
          <a:p>
            <a:endParaRPr lang="es-ES" dirty="0" smtClean="0"/>
          </a:p>
          <a:p>
            <a:pPr>
              <a:buNone/>
            </a:pPr>
            <a:endParaRPr lang="es-ES" dirty="0" smtClean="0"/>
          </a:p>
          <a:p>
            <a:r>
              <a:rPr lang="es-ES" sz="2000" dirty="0" smtClean="0"/>
              <a:t>Función 87G (función diferencial del estator)</a:t>
            </a:r>
          </a:p>
          <a:p>
            <a:pPr>
              <a:buNone/>
            </a:pPr>
            <a:endParaRPr lang="es-ES" dirty="0" smtClean="0">
              <a:solidFill>
                <a:srgbClr val="FF0000"/>
              </a:solidFill>
            </a:endParaRPr>
          </a:p>
          <a:p>
            <a:pPr>
              <a:buNone/>
            </a:pPr>
            <a:endParaRPr lang="es-ES" dirty="0"/>
          </a:p>
        </p:txBody>
      </p:sp>
      <p:graphicFrame>
        <p:nvGraphicFramePr>
          <p:cNvPr id="5" name="4 Tabla"/>
          <p:cNvGraphicFramePr>
            <a:graphicFrameLocks noGrp="1"/>
          </p:cNvGraphicFramePr>
          <p:nvPr/>
        </p:nvGraphicFramePr>
        <p:xfrm>
          <a:off x="3635896" y="5157192"/>
          <a:ext cx="1728192" cy="792088"/>
        </p:xfrm>
        <a:graphic>
          <a:graphicData uri="http://schemas.openxmlformats.org/drawingml/2006/table">
            <a:tbl>
              <a:tblPr/>
              <a:tblGrid>
                <a:gridCol w="864096"/>
                <a:gridCol w="864096"/>
              </a:tblGrid>
              <a:tr h="396044">
                <a:tc>
                  <a:txBody>
                    <a:bodyPr/>
                    <a:lstStyle/>
                    <a:p>
                      <a:pPr algn="ctr" fontAlgn="b"/>
                      <a:r>
                        <a:rPr lang="es-ES" sz="1100" b="1" i="0" u="none" strike="noStrike" dirty="0">
                          <a:solidFill>
                            <a:srgbClr val="000000"/>
                          </a:solidFill>
                          <a:latin typeface="Calibri"/>
                        </a:rPr>
                        <a:t>K1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s-ES" sz="1100" b="1" i="0" u="none" strike="noStrike" dirty="0">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96044">
                <a:tc>
                  <a:txBody>
                    <a:bodyPr/>
                    <a:lstStyle/>
                    <a:p>
                      <a:pPr algn="ctr" fontAlgn="b"/>
                      <a:r>
                        <a:rPr lang="es-ES" sz="1100" b="1" i="0" u="none" strike="noStrike" dirty="0">
                          <a:solidFill>
                            <a:srgbClr val="000000"/>
                          </a:solidFill>
                          <a:latin typeface="Calibri"/>
                        </a:rPr>
                        <a:t> I PICKUP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s-ES" sz="1100" b="1" i="0" u="none" strike="noStrike" dirty="0">
                          <a:solidFill>
                            <a:srgbClr val="000000"/>
                          </a:solidFill>
                          <a:latin typeface="Calibri"/>
                        </a:rPr>
                        <a:t>0,3 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bl>
          </a:graphicData>
        </a:graphic>
      </p:graphicFrame>
      <p:graphicFrame>
        <p:nvGraphicFramePr>
          <p:cNvPr id="4" name="3 Tabla"/>
          <p:cNvGraphicFramePr>
            <a:graphicFrameLocks noGrp="1"/>
          </p:cNvGraphicFramePr>
          <p:nvPr/>
        </p:nvGraphicFramePr>
        <p:xfrm>
          <a:off x="3194050" y="1909564"/>
          <a:ext cx="2755900" cy="2095500"/>
        </p:xfrm>
        <a:graphic>
          <a:graphicData uri="http://schemas.openxmlformats.org/drawingml/2006/table">
            <a:tbl>
              <a:tblPr/>
              <a:tblGrid>
                <a:gridCol w="1344574"/>
                <a:gridCol w="1411326"/>
              </a:tblGrid>
              <a:tr h="190500">
                <a:tc gridSpan="2">
                  <a:txBody>
                    <a:bodyPr/>
                    <a:lstStyle/>
                    <a:p>
                      <a:pPr algn="ctr" fontAlgn="b"/>
                      <a:r>
                        <a:rPr lang="es-ES" sz="1100" b="1" i="1" u="none" strike="noStrike" dirty="0">
                          <a:solidFill>
                            <a:srgbClr val="000000"/>
                          </a:solidFill>
                          <a:latin typeface="Arial"/>
                        </a:rPr>
                        <a:t>DATOS DEL GENERADOR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s-ES"/>
                    </a:p>
                  </a:txBody>
                  <a:tcPr/>
                </a:tc>
              </a:tr>
              <a:tr h="190500">
                <a:tc>
                  <a:txBody>
                    <a:bodyPr/>
                    <a:lstStyle/>
                    <a:p>
                      <a:pPr algn="ctr" fontAlgn="b"/>
                      <a:r>
                        <a:rPr lang="es-ES" sz="1100" b="1" i="0" u="none" strike="noStrike" dirty="0">
                          <a:solidFill>
                            <a:srgbClr val="000000"/>
                          </a:solidFill>
                          <a:latin typeface="Calibri"/>
                        </a:rPr>
                        <a:t>Potencia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ES" sz="1100" b="1" i="0" u="none" strike="noStrike" dirty="0">
                          <a:solidFill>
                            <a:srgbClr val="000000"/>
                          </a:solidFill>
                          <a:latin typeface="Calibri"/>
                        </a:rPr>
                        <a:t> 57.412 MVA, 48.8 MW.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190500">
                <a:tc>
                  <a:txBody>
                    <a:bodyPr/>
                    <a:lstStyle/>
                    <a:p>
                      <a:pPr algn="ctr" fontAlgn="b"/>
                      <a:r>
                        <a:rPr lang="es-ES" sz="1100" b="1" i="0" u="none" strike="noStrike" dirty="0">
                          <a:solidFill>
                            <a:srgbClr val="000000"/>
                          </a:solidFill>
                          <a:latin typeface="Calibri"/>
                        </a:rPr>
                        <a:t>Voltaje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ES" sz="1100" b="1" i="0" u="none" strike="noStrike" dirty="0">
                          <a:solidFill>
                            <a:srgbClr val="000000"/>
                          </a:solidFill>
                          <a:latin typeface="Calibri"/>
                        </a:rPr>
                        <a:t> 13.8 KV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190500">
                <a:tc>
                  <a:txBody>
                    <a:bodyPr/>
                    <a:lstStyle/>
                    <a:p>
                      <a:pPr algn="ctr" fontAlgn="b"/>
                      <a:r>
                        <a:rPr lang="es-ES" sz="1100" b="1" i="0" u="none" strike="noStrike" dirty="0">
                          <a:solidFill>
                            <a:srgbClr val="000000"/>
                          </a:solidFill>
                          <a:latin typeface="Calibri"/>
                        </a:rPr>
                        <a:t>Factor de Potencia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ES" sz="1100" b="1" i="0" u="none" strike="noStrike" dirty="0">
                          <a:solidFill>
                            <a:srgbClr val="000000"/>
                          </a:solidFill>
                          <a:latin typeface="Calibri"/>
                        </a:rPr>
                        <a:t>0.85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190500">
                <a:tc>
                  <a:txBody>
                    <a:bodyPr/>
                    <a:lstStyle/>
                    <a:p>
                      <a:pPr algn="ctr" fontAlgn="b"/>
                      <a:r>
                        <a:rPr lang="es-ES" sz="1100" b="1" i="0" u="none" strike="noStrike" dirty="0">
                          <a:solidFill>
                            <a:srgbClr val="000000"/>
                          </a:solidFill>
                          <a:latin typeface="Calibri"/>
                        </a:rPr>
                        <a:t>Resistencia a tierra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ES" sz="1100" b="1" i="0" u="none" strike="noStrike" dirty="0">
                          <a:solidFill>
                            <a:srgbClr val="000000"/>
                          </a:solidFill>
                          <a:latin typeface="Calibri"/>
                        </a:rPr>
                        <a:t>1600 OHM= 840,159 pu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190500">
                <a:tc>
                  <a:txBody>
                    <a:bodyPr/>
                    <a:lstStyle/>
                    <a:p>
                      <a:pPr algn="ctr" fontAlgn="b"/>
                      <a:r>
                        <a:rPr lang="es-ES" sz="1100" b="1" i="0" u="none" strike="noStrike" dirty="0">
                          <a:solidFill>
                            <a:srgbClr val="000000"/>
                          </a:solidFill>
                          <a:latin typeface="Calibri"/>
                        </a:rPr>
                        <a:t>Inominal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ES" sz="1100" b="1" i="0" u="none" strike="noStrike" dirty="0">
                          <a:solidFill>
                            <a:srgbClr val="000000"/>
                          </a:solidFill>
                          <a:latin typeface="Calibri"/>
                        </a:rPr>
                        <a:t>2642,12 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190500">
                <a:tc>
                  <a:txBody>
                    <a:bodyPr/>
                    <a:lstStyle/>
                    <a:p>
                      <a:pPr algn="ctr" fontAlgn="b"/>
                      <a:r>
                        <a:rPr lang="es-ES" sz="1100" b="1" i="0" u="none" strike="noStrike" dirty="0">
                          <a:solidFill>
                            <a:srgbClr val="000000"/>
                          </a:solidFill>
                          <a:latin typeface="Calibri"/>
                        </a:rPr>
                        <a:t>Xd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100" b="1" i="0" u="none" strike="noStrike" dirty="0">
                          <a:solidFill>
                            <a:srgbClr val="000000"/>
                          </a:solidFill>
                          <a:latin typeface="Calibri"/>
                        </a:rPr>
                        <a:t>2,39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190500">
                <a:tc>
                  <a:txBody>
                    <a:bodyPr/>
                    <a:lstStyle/>
                    <a:p>
                      <a:pPr algn="ctr" fontAlgn="b"/>
                      <a:r>
                        <a:rPr lang="es-ES" sz="1100" b="1" i="0" u="none" strike="noStrike" dirty="0">
                          <a:solidFill>
                            <a:srgbClr val="000000"/>
                          </a:solidFill>
                          <a:latin typeface="Calibri"/>
                        </a:rPr>
                        <a:t>Xd´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100" b="1" i="0" u="none" strike="noStrike" dirty="0">
                          <a:solidFill>
                            <a:srgbClr val="000000"/>
                          </a:solidFill>
                          <a:latin typeface="Calibri"/>
                        </a:rPr>
                        <a:t>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190500">
                <a:tc>
                  <a:txBody>
                    <a:bodyPr/>
                    <a:lstStyle/>
                    <a:p>
                      <a:pPr algn="ctr" fontAlgn="b"/>
                      <a:r>
                        <a:rPr lang="es-ES" sz="1100" b="1" i="0" u="none" strike="noStrike" dirty="0">
                          <a:solidFill>
                            <a:srgbClr val="000000"/>
                          </a:solidFill>
                          <a:latin typeface="Calibri"/>
                        </a:rPr>
                        <a:t>Xd´´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100" b="1" i="0" u="none" strike="noStrike" dirty="0">
                          <a:solidFill>
                            <a:srgbClr val="000000"/>
                          </a:solidFill>
                          <a:latin typeface="Calibri"/>
                        </a:rPr>
                        <a:t>0,124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190500">
                <a:tc>
                  <a:txBody>
                    <a:bodyPr/>
                    <a:lstStyle/>
                    <a:p>
                      <a:pPr algn="ctr" fontAlgn="b"/>
                      <a:r>
                        <a:rPr lang="es-ES" sz="1100" b="1" i="0" u="none" strike="noStrike" dirty="0">
                          <a:solidFill>
                            <a:srgbClr val="000000"/>
                          </a:solidFill>
                          <a:latin typeface="Calibri"/>
                        </a:rPr>
                        <a:t>CTs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ES" sz="1100" b="1" i="0" u="none" strike="noStrike" dirty="0">
                          <a:solidFill>
                            <a:srgbClr val="000000"/>
                          </a:solidFill>
                          <a:latin typeface="Calibri"/>
                        </a:rPr>
                        <a:t>3000/5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190500">
                <a:tc>
                  <a:txBody>
                    <a:bodyPr/>
                    <a:lstStyle/>
                    <a:p>
                      <a:pPr algn="ctr" fontAlgn="b"/>
                      <a:r>
                        <a:rPr lang="es-ES" sz="1100" b="1" i="0" u="none" strike="noStrike" dirty="0">
                          <a:solidFill>
                            <a:srgbClr val="000000"/>
                          </a:solidFill>
                          <a:latin typeface="Calibri"/>
                        </a:rPr>
                        <a:t>VTs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100" b="1" i="0" u="none" strike="noStrike" dirty="0">
                          <a:solidFill>
                            <a:srgbClr val="000000"/>
                          </a:solidFill>
                          <a:latin typeface="Calibri"/>
                        </a:rPr>
                        <a:t>13800/115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Imagen 6"/>
          <p:cNvPicPr>
            <a:picLocks noChangeAspect="1" noChangeArrowheads="1"/>
          </p:cNvPicPr>
          <p:nvPr/>
        </p:nvPicPr>
        <p:blipFill>
          <a:blip r:embed="rId2" cstate="print"/>
          <a:srcRect/>
          <a:stretch>
            <a:fillRect/>
          </a:stretch>
        </p:blipFill>
        <p:spPr bwMode="auto">
          <a:xfrm>
            <a:off x="1217661" y="260648"/>
            <a:ext cx="6897913" cy="5904656"/>
          </a:xfrm>
          <a:prstGeom prst="rect">
            <a:avLst/>
          </a:prstGeom>
          <a:noFill/>
          <a:ln w="9525">
            <a:noFill/>
            <a:miter lim="800000"/>
            <a:headEnd/>
            <a:tailEnd/>
          </a:ln>
        </p:spPr>
      </p:pic>
      <p:sp>
        <p:nvSpPr>
          <p:cNvPr id="63491" name="Rectangle 3"/>
          <p:cNvSpPr>
            <a:spLocks noChangeArrowheads="1"/>
          </p:cNvSpPr>
          <p:nvPr/>
        </p:nvSpPr>
        <p:spPr bwMode="auto">
          <a:xfrm>
            <a:off x="2304256" y="6248345"/>
            <a:ext cx="493204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rPr>
              <a:t>Curva de característica  relé 87G </a:t>
            </a:r>
            <a:r>
              <a:rPr lang="es-ES" sz="1200" b="1" dirty="0" smtClean="0">
                <a:latin typeface="Arial" pitchFamily="34" charset="0"/>
                <a:ea typeface="Times New Roman" pitchFamily="18" charset="0"/>
              </a:rPr>
              <a:t>  </a:t>
            </a:r>
            <a:r>
              <a:rPr kumimoji="0" lang="es-ES" sz="1200" b="1" i="0" u="none" strike="noStrike" cap="none" normalizeH="0" baseline="0" dirty="0" smtClean="0">
                <a:ln>
                  <a:noFill/>
                </a:ln>
                <a:solidFill>
                  <a:schemeClr val="tx1"/>
                </a:solidFill>
                <a:effectLst/>
                <a:latin typeface="Arial" pitchFamily="34" charset="0"/>
                <a:ea typeface="Times New Roman" pitchFamily="18" charset="0"/>
              </a:rPr>
              <a:t>K1 = 2%, CAPTACIÓN = 0.3 A</a:t>
            </a:r>
            <a:r>
              <a:rPr kumimoji="0" lang="es-ES" sz="900" b="0" i="0" u="none" strike="noStrike" cap="none" normalizeH="0" baseline="0" dirty="0" smtClean="0">
                <a:ln>
                  <a:noFill/>
                </a:ln>
                <a:solidFill>
                  <a:schemeClr val="tx1"/>
                </a:solidFill>
                <a:effectLst/>
                <a:latin typeface="Arial" pitchFamily="34" charset="0"/>
              </a:rPr>
              <a:t> </a:t>
            </a:r>
            <a:endParaRPr kumimoji="0" lang="es-E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7467600" cy="5721499"/>
          </a:xfrm>
        </p:spPr>
        <p:txBody>
          <a:bodyPr>
            <a:normAutofit/>
          </a:bodyPr>
          <a:lstStyle/>
          <a:p>
            <a:r>
              <a:rPr lang="es-ES" sz="2000" dirty="0" smtClean="0"/>
              <a:t>Funciones 46A y 46T (corriente desbalanceada)</a:t>
            </a:r>
            <a:endParaRPr lang="es-ES" sz="2000" dirty="0"/>
          </a:p>
        </p:txBody>
      </p:sp>
      <p:pic>
        <p:nvPicPr>
          <p:cNvPr id="65538" name="Picture 2" descr="1"/>
          <p:cNvPicPr>
            <a:picLocks noChangeAspect="1" noChangeArrowheads="1"/>
          </p:cNvPicPr>
          <p:nvPr/>
        </p:nvPicPr>
        <p:blipFill>
          <a:blip r:embed="rId2" cstate="print"/>
          <a:srcRect/>
          <a:stretch>
            <a:fillRect/>
          </a:stretch>
        </p:blipFill>
        <p:spPr bwMode="auto">
          <a:xfrm>
            <a:off x="1619672" y="836712"/>
            <a:ext cx="5371678" cy="5548533"/>
          </a:xfrm>
          <a:prstGeom prst="rect">
            <a:avLst/>
          </a:prstGeom>
          <a:noFill/>
          <a:ln w="9525">
            <a:noFill/>
            <a:miter lim="800000"/>
            <a:headEnd/>
            <a:tailEnd/>
          </a:ln>
        </p:spPr>
      </p:pic>
      <p:sp>
        <p:nvSpPr>
          <p:cNvPr id="5" name="4 Rectángulo"/>
          <p:cNvSpPr/>
          <p:nvPr/>
        </p:nvSpPr>
        <p:spPr>
          <a:xfrm>
            <a:off x="827584" y="6381328"/>
            <a:ext cx="6534472" cy="369332"/>
          </a:xfrm>
          <a:prstGeom prst="rect">
            <a:avLst/>
          </a:prstGeom>
        </p:spPr>
        <p:txBody>
          <a:bodyPr wrap="square">
            <a:spAutoFit/>
          </a:bodyPr>
          <a:lstStyle/>
          <a:p>
            <a:r>
              <a:rPr lang="es-ES" b="1" dirty="0" smtClean="0"/>
              <a:t>Duración permisible de la corriente de secuencia negativa</a:t>
            </a:r>
            <a:endParaRPr lang="es-E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Imagen 7"/>
          <p:cNvPicPr>
            <a:picLocks noChangeAspect="1" noChangeArrowheads="1"/>
          </p:cNvPicPr>
          <p:nvPr/>
        </p:nvPicPr>
        <p:blipFill>
          <a:blip r:embed="rId2" cstate="print"/>
          <a:srcRect/>
          <a:stretch>
            <a:fillRect/>
          </a:stretch>
        </p:blipFill>
        <p:spPr bwMode="auto">
          <a:xfrm>
            <a:off x="2279328" y="150841"/>
            <a:ext cx="4380904" cy="6086471"/>
          </a:xfrm>
          <a:prstGeom prst="rect">
            <a:avLst/>
          </a:prstGeom>
          <a:noFill/>
          <a:ln w="9525">
            <a:noFill/>
            <a:miter lim="800000"/>
            <a:headEnd/>
            <a:tailEnd/>
          </a:ln>
        </p:spPr>
      </p:pic>
      <p:sp>
        <p:nvSpPr>
          <p:cNvPr id="5" name="4 Rectángulo"/>
          <p:cNvSpPr/>
          <p:nvPr/>
        </p:nvSpPr>
        <p:spPr>
          <a:xfrm>
            <a:off x="1781944" y="6309320"/>
            <a:ext cx="6030416" cy="369332"/>
          </a:xfrm>
          <a:prstGeom prst="rect">
            <a:avLst/>
          </a:prstGeom>
        </p:spPr>
        <p:txBody>
          <a:bodyPr wrap="square">
            <a:spAutoFit/>
          </a:bodyPr>
          <a:lstStyle/>
          <a:p>
            <a:r>
              <a:rPr lang="es-ES" b="1" dirty="0" smtClean="0"/>
              <a:t>Tabla ANSI aplicada para fallas desbalanceadas </a:t>
            </a:r>
            <a:endParaRPr lang="es-E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051720" y="940658"/>
            <a:ext cx="4680520" cy="400110"/>
          </a:xfrm>
          <a:prstGeom prst="rect">
            <a:avLst/>
          </a:prstGeom>
        </p:spPr>
        <p:txBody>
          <a:bodyPr wrap="square">
            <a:spAutoFit/>
          </a:bodyPr>
          <a:lstStyle/>
          <a:p>
            <a:pPr algn="ctr"/>
            <a:r>
              <a:rPr lang="es-ES" sz="2000" dirty="0" smtClean="0"/>
              <a:t>Seteos para la función de alarma 46 A:</a:t>
            </a:r>
            <a:endParaRPr lang="es-ES" sz="2000" dirty="0"/>
          </a:p>
        </p:txBody>
      </p:sp>
      <p:graphicFrame>
        <p:nvGraphicFramePr>
          <p:cNvPr id="6" name="5 Tabla"/>
          <p:cNvGraphicFramePr>
            <a:graphicFrameLocks noGrp="1"/>
          </p:cNvGraphicFramePr>
          <p:nvPr/>
        </p:nvGraphicFramePr>
        <p:xfrm>
          <a:off x="3449960" y="1844824"/>
          <a:ext cx="1914128" cy="792088"/>
        </p:xfrm>
        <a:graphic>
          <a:graphicData uri="http://schemas.openxmlformats.org/drawingml/2006/table">
            <a:tbl>
              <a:tblPr/>
              <a:tblGrid>
                <a:gridCol w="957064"/>
                <a:gridCol w="957064"/>
              </a:tblGrid>
              <a:tr h="396044">
                <a:tc>
                  <a:txBody>
                    <a:bodyPr/>
                    <a:lstStyle/>
                    <a:p>
                      <a:pPr algn="ctr" fontAlgn="b"/>
                      <a:r>
                        <a:rPr lang="es-ES" sz="1100" b="1" i="0" u="none" strike="noStrike" dirty="0">
                          <a:solidFill>
                            <a:srgbClr val="000000"/>
                          </a:solidFill>
                          <a:latin typeface="Calibri"/>
                        </a:rPr>
                        <a:t>I PICKUP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s-ES" sz="1100" b="1" i="0" u="none" strike="noStrike" dirty="0">
                          <a:solidFill>
                            <a:srgbClr val="000000"/>
                          </a:solidFill>
                          <a:latin typeface="Calibri"/>
                        </a:rPr>
                        <a:t>0,23 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96044">
                <a:tc>
                  <a:txBody>
                    <a:bodyPr/>
                    <a:lstStyle/>
                    <a:p>
                      <a:pPr algn="ctr" fontAlgn="b"/>
                      <a:r>
                        <a:rPr lang="es-ES" sz="1100" b="1" i="0" u="none" strike="noStrike" dirty="0">
                          <a:solidFill>
                            <a:srgbClr val="000000"/>
                          </a:solidFill>
                          <a:latin typeface="Calibri"/>
                        </a:rPr>
                        <a:t>TIMER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s-ES" sz="1100" b="1" i="0" u="none" strike="noStrike" dirty="0">
                          <a:solidFill>
                            <a:srgbClr val="000000"/>
                          </a:solidFill>
                          <a:latin typeface="Calibri"/>
                        </a:rPr>
                        <a:t>2 sg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bl>
          </a:graphicData>
        </a:graphic>
      </p:graphicFrame>
      <p:sp>
        <p:nvSpPr>
          <p:cNvPr id="7" name="6 Rectángulo"/>
          <p:cNvSpPr/>
          <p:nvPr/>
        </p:nvSpPr>
        <p:spPr>
          <a:xfrm>
            <a:off x="2204120" y="3100898"/>
            <a:ext cx="4744144" cy="400110"/>
          </a:xfrm>
          <a:prstGeom prst="rect">
            <a:avLst/>
          </a:prstGeom>
        </p:spPr>
        <p:txBody>
          <a:bodyPr wrap="square">
            <a:spAutoFit/>
          </a:bodyPr>
          <a:lstStyle/>
          <a:p>
            <a:r>
              <a:rPr lang="es-ES" sz="2000" dirty="0" smtClean="0"/>
              <a:t>Seteos para la función de disparo 46 T:</a:t>
            </a:r>
            <a:endParaRPr lang="es-ES" sz="2000" dirty="0"/>
          </a:p>
        </p:txBody>
      </p:sp>
      <p:graphicFrame>
        <p:nvGraphicFramePr>
          <p:cNvPr id="8" name="7 Tabla"/>
          <p:cNvGraphicFramePr>
            <a:graphicFrameLocks noGrp="1"/>
          </p:cNvGraphicFramePr>
          <p:nvPr/>
        </p:nvGraphicFramePr>
        <p:xfrm>
          <a:off x="3449960" y="4174604"/>
          <a:ext cx="1842120" cy="838572"/>
        </p:xfrm>
        <a:graphic>
          <a:graphicData uri="http://schemas.openxmlformats.org/drawingml/2006/table">
            <a:tbl>
              <a:tblPr/>
              <a:tblGrid>
                <a:gridCol w="921060"/>
                <a:gridCol w="921060"/>
              </a:tblGrid>
              <a:tr h="419286">
                <a:tc>
                  <a:txBody>
                    <a:bodyPr/>
                    <a:lstStyle/>
                    <a:p>
                      <a:pPr algn="ctr" fontAlgn="b"/>
                      <a:r>
                        <a:rPr lang="es-ES" sz="1100" b="1" i="0" u="none" strike="noStrike" dirty="0">
                          <a:solidFill>
                            <a:srgbClr val="000000"/>
                          </a:solidFill>
                          <a:latin typeface="Calibri"/>
                        </a:rPr>
                        <a:t>I PICKUP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b"/>
                      <a:r>
                        <a:rPr lang="es-ES" sz="1100" b="1" i="0" u="none" strike="noStrike" dirty="0">
                          <a:solidFill>
                            <a:srgbClr val="000000"/>
                          </a:solidFill>
                          <a:latin typeface="Calibri"/>
                        </a:rPr>
                        <a:t>0,4 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r>
              <a:tr h="419286">
                <a:tc>
                  <a:txBody>
                    <a:bodyPr/>
                    <a:lstStyle/>
                    <a:p>
                      <a:pPr algn="ctr" fontAlgn="b"/>
                      <a:r>
                        <a:rPr lang="es-ES" sz="1100" b="1" i="0" u="none" strike="noStrike" dirty="0">
                          <a:solidFill>
                            <a:srgbClr val="000000"/>
                          </a:solidFill>
                          <a:latin typeface="Calibri"/>
                        </a:rPr>
                        <a:t>K2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b"/>
                      <a:r>
                        <a:rPr lang="es-ES" sz="1100" b="1" i="0" u="none" strike="noStrike" dirty="0" smtClean="0">
                          <a:solidFill>
                            <a:srgbClr val="000000"/>
                          </a:solidFill>
                          <a:latin typeface="Calibri"/>
                        </a:rPr>
                        <a:t>30 </a:t>
                      </a:r>
                      <a:endParaRPr lang="es-ES"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lnSpcReduction="20000"/>
          </a:bodyPr>
          <a:lstStyle/>
          <a:p>
            <a:pPr algn="just"/>
            <a:r>
              <a:rPr lang="es-ES" dirty="0" smtClean="0"/>
              <a:t>En este informe se presentará la aplicación del programa power world para estudio de flujo de carga y su importancia ya que se observará el comportamiento en estado estable del sistema y se simulará fallas cercanas a la subestación de Electroquil para obtener las corrientes de corto circuito y así coordinar los ajustes de los relés de protección para proteger a los equipos no solo de corrientes de corto circuito sino también de otras condiciones anormales como altos o bajos voltajes.  </a:t>
            </a:r>
            <a:endParaRPr lang="es-ES" dirty="0"/>
          </a:p>
        </p:txBody>
      </p:sp>
      <p:sp>
        <p:nvSpPr>
          <p:cNvPr id="4" name="3 Rectángulo"/>
          <p:cNvSpPr/>
          <p:nvPr/>
        </p:nvSpPr>
        <p:spPr>
          <a:xfrm>
            <a:off x="395536" y="620688"/>
            <a:ext cx="7635103" cy="923330"/>
          </a:xfrm>
          <a:prstGeom prst="rect">
            <a:avLst/>
          </a:prstGeom>
          <a:noFill/>
        </p:spPr>
        <p:txBody>
          <a:bodyPr wrap="square" lIns="91440" tIns="45720" rIns="91440" bIns="45720">
            <a:spAutoFit/>
          </a:bodyPr>
          <a:lstStyle/>
          <a:p>
            <a:r>
              <a:rPr lang="es-E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Introducción</a:t>
            </a:r>
            <a:endParaRPr lang="es-E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457200" y="404664"/>
            <a:ext cx="7467600" cy="5721499"/>
          </a:xfrm>
          <a:prstGeom prst="rect">
            <a:avLst/>
          </a:prstGeom>
        </p:spPr>
        <p:txBody>
          <a:bodyPr vert="horz">
            <a:normAutofit/>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lang="es-ES" sz="2000" dirty="0" smtClean="0"/>
              <a:t>Función </a:t>
            </a:r>
            <a:r>
              <a:rPr kumimoji="0" lang="es-ES" sz="2000" b="0" i="0" u="none" strike="noStrike" kern="1200" cap="none" spc="0" normalizeH="0" baseline="0" noProof="0" dirty="0" smtClean="0">
                <a:ln>
                  <a:noFill/>
                </a:ln>
                <a:solidFill>
                  <a:schemeClr val="tx1"/>
                </a:solidFill>
                <a:effectLst/>
                <a:uLnTx/>
                <a:uFillTx/>
                <a:latin typeface="+mn-lt"/>
                <a:ea typeface="+mn-ea"/>
                <a:cs typeface="+mn-cs"/>
              </a:rPr>
              <a:t>40 (perdida de excitación)</a:t>
            </a:r>
            <a:endParaRPr kumimoji="0" lang="es-ES"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68609" name="Imagen 9"/>
          <p:cNvPicPr>
            <a:picLocks noChangeAspect="1" noChangeArrowheads="1"/>
          </p:cNvPicPr>
          <p:nvPr/>
        </p:nvPicPr>
        <p:blipFill>
          <a:blip r:embed="rId2" cstate="print"/>
          <a:srcRect/>
          <a:stretch>
            <a:fillRect/>
          </a:stretch>
        </p:blipFill>
        <p:spPr bwMode="auto">
          <a:xfrm>
            <a:off x="1909216" y="1124744"/>
            <a:ext cx="5399088" cy="2640013"/>
          </a:xfrm>
          <a:prstGeom prst="rect">
            <a:avLst/>
          </a:prstGeom>
          <a:noFill/>
          <a:ln w="9525">
            <a:noFill/>
            <a:miter lim="800000"/>
            <a:headEnd/>
            <a:tailEnd/>
          </a:ln>
        </p:spPr>
      </p:pic>
      <p:sp>
        <p:nvSpPr>
          <p:cNvPr id="6" name="5 Rectángulo"/>
          <p:cNvSpPr/>
          <p:nvPr/>
        </p:nvSpPr>
        <p:spPr>
          <a:xfrm>
            <a:off x="1604372" y="3933056"/>
            <a:ext cx="5775940" cy="369332"/>
          </a:xfrm>
          <a:prstGeom prst="rect">
            <a:avLst/>
          </a:prstGeom>
        </p:spPr>
        <p:txBody>
          <a:bodyPr wrap="none">
            <a:spAutoFit/>
          </a:bodyPr>
          <a:lstStyle/>
          <a:p>
            <a:r>
              <a:rPr lang="es-ES" b="1" dirty="0" smtClean="0"/>
              <a:t>Características MHO para las funciones 40-1 y 40-2</a:t>
            </a:r>
            <a:endParaRPr lang="es-ES" dirty="0"/>
          </a:p>
        </p:txBody>
      </p:sp>
      <p:graphicFrame>
        <p:nvGraphicFramePr>
          <p:cNvPr id="8" name="7 Tabla"/>
          <p:cNvGraphicFramePr>
            <a:graphicFrameLocks noGrp="1"/>
          </p:cNvGraphicFramePr>
          <p:nvPr/>
        </p:nvGraphicFramePr>
        <p:xfrm>
          <a:off x="3109595" y="4653136"/>
          <a:ext cx="2924810" cy="1173480"/>
        </p:xfrm>
        <a:graphic>
          <a:graphicData uri="http://schemas.openxmlformats.org/drawingml/2006/table">
            <a:tbl>
              <a:tblPr/>
              <a:tblGrid>
                <a:gridCol w="2924810"/>
              </a:tblGrid>
              <a:tr h="749935">
                <a:tc>
                  <a:txBody>
                    <a:bodyPr/>
                    <a:lstStyle/>
                    <a:p>
                      <a:pPr>
                        <a:spcAft>
                          <a:spcPts val="0"/>
                        </a:spcAft>
                      </a:pPr>
                      <a:r>
                        <a:rPr lang="es-ES" sz="1100" b="1" dirty="0">
                          <a:latin typeface="Arial"/>
                          <a:ea typeface="Times New Roman"/>
                          <a:cs typeface="Times New Roman"/>
                        </a:rPr>
                        <a:t>C1  = Centro de 40-1 = </a:t>
                      </a:r>
                      <a:r>
                        <a:rPr lang="es-ES" sz="1100" b="1" dirty="0" smtClean="0">
                          <a:latin typeface="Arial"/>
                          <a:ea typeface="Times New Roman"/>
                          <a:cs typeface="Times New Roman"/>
                        </a:rPr>
                        <a:t>( Zb + X'd )/</a:t>
                      </a:r>
                      <a:r>
                        <a:rPr lang="es-ES" sz="1100" b="1" dirty="0">
                          <a:latin typeface="Arial"/>
                          <a:ea typeface="Times New Roman"/>
                          <a:cs typeface="Times New Roman"/>
                        </a:rPr>
                        <a:t>2</a:t>
                      </a:r>
                      <a:endParaRPr lang="es-ES" sz="1200" dirty="0">
                        <a:latin typeface="Times New Roman"/>
                        <a:ea typeface="Times New Roman"/>
                        <a:cs typeface="Times New Roman"/>
                      </a:endParaRPr>
                    </a:p>
                    <a:p>
                      <a:pPr>
                        <a:spcAft>
                          <a:spcPts val="0"/>
                        </a:spcAft>
                      </a:pPr>
                      <a:r>
                        <a:rPr lang="es-ES" sz="1100" b="1" dirty="0">
                          <a:latin typeface="Arial"/>
                          <a:ea typeface="Times New Roman"/>
                          <a:cs typeface="Times New Roman"/>
                        </a:rPr>
                        <a:t>R1  = Radio de 40-1 = </a:t>
                      </a:r>
                      <a:r>
                        <a:rPr lang="es-ES" sz="1100" b="1" dirty="0" smtClean="0">
                          <a:latin typeface="Arial"/>
                          <a:ea typeface="Times New Roman"/>
                          <a:cs typeface="Times New Roman"/>
                        </a:rPr>
                        <a:t>Zb /2</a:t>
                      </a:r>
                      <a:endParaRPr lang="es-ES" sz="1200" dirty="0">
                        <a:latin typeface="Times New Roman"/>
                        <a:ea typeface="Times New Roman"/>
                        <a:cs typeface="Times New Roman"/>
                      </a:endParaRPr>
                    </a:p>
                    <a:p>
                      <a:pPr>
                        <a:spcAft>
                          <a:spcPts val="0"/>
                        </a:spcAft>
                      </a:pPr>
                      <a:r>
                        <a:rPr lang="es-ES" sz="1100" b="1" dirty="0">
                          <a:latin typeface="Arial"/>
                          <a:ea typeface="Times New Roman"/>
                          <a:cs typeface="Times New Roman"/>
                        </a:rPr>
                        <a:t>C2  = Centro de 40-2 = (Xd + X'd)/2</a:t>
                      </a:r>
                      <a:endParaRPr lang="es-ES" sz="1200" dirty="0">
                        <a:latin typeface="Times New Roman"/>
                        <a:ea typeface="Times New Roman"/>
                        <a:cs typeface="Times New Roman"/>
                      </a:endParaRPr>
                    </a:p>
                    <a:p>
                      <a:pPr>
                        <a:spcAft>
                          <a:spcPts val="0"/>
                        </a:spcAft>
                      </a:pPr>
                      <a:r>
                        <a:rPr lang="es-ES" sz="1100" b="1" dirty="0">
                          <a:latin typeface="Arial"/>
                          <a:ea typeface="Times New Roman"/>
                          <a:cs typeface="Times New Roman"/>
                        </a:rPr>
                        <a:t>R2  = Radio de 40-2 = Xd/2</a:t>
                      </a:r>
                      <a:endParaRPr lang="es-ES" sz="1200" dirty="0">
                        <a:latin typeface="Times New Roman"/>
                        <a:ea typeface="Times New Roman"/>
                        <a:cs typeface="Times New Roman"/>
                      </a:endParaRPr>
                    </a:p>
                    <a:p>
                      <a:pPr>
                        <a:spcAft>
                          <a:spcPts val="0"/>
                        </a:spcAft>
                      </a:pPr>
                      <a:r>
                        <a:rPr lang="es-ES" sz="1100" b="1" dirty="0">
                          <a:latin typeface="Arial"/>
                          <a:ea typeface="Times New Roman"/>
                          <a:cs typeface="Times New Roman"/>
                        </a:rPr>
                        <a:t>Zb  = Impedancia base de la máquina</a:t>
                      </a:r>
                      <a:endParaRPr lang="es-ES" sz="1200" dirty="0">
                        <a:latin typeface="Times New Roman"/>
                        <a:ea typeface="Times New Roman"/>
                        <a:cs typeface="Times New Roman"/>
                      </a:endParaRPr>
                    </a:p>
                    <a:p>
                      <a:pPr>
                        <a:spcAft>
                          <a:spcPts val="0"/>
                        </a:spcAft>
                      </a:pPr>
                      <a:r>
                        <a:rPr lang="es-ES" sz="1100" b="1" dirty="0">
                          <a:latin typeface="Arial"/>
                          <a:ea typeface="Times New Roman"/>
                          <a:cs typeface="Times New Roman"/>
                        </a:rPr>
                        <a:t>X'd = Reactancia transitoria de la máquina </a:t>
                      </a:r>
                      <a:endParaRPr lang="es-ES" sz="1200" dirty="0">
                        <a:latin typeface="Times New Roman"/>
                        <a:ea typeface="Times New Roman"/>
                        <a:cs typeface="Times New Roman"/>
                      </a:endParaRPr>
                    </a:p>
                    <a:p>
                      <a:pPr>
                        <a:spcAft>
                          <a:spcPts val="0"/>
                        </a:spcAft>
                      </a:pPr>
                      <a:r>
                        <a:rPr lang="es-ES" sz="1100" b="1" dirty="0">
                          <a:latin typeface="Arial"/>
                          <a:ea typeface="Times New Roman"/>
                          <a:cs typeface="Times New Roman"/>
                        </a:rPr>
                        <a:t>Xd  = Reactancia sincrónica de la máquina</a:t>
                      </a:r>
                      <a:endParaRPr lang="es-ES" sz="12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alpha val="44000"/>
                      </a:srgbClr>
                    </a:solid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87624" y="980728"/>
            <a:ext cx="4680520" cy="400110"/>
          </a:xfrm>
          <a:prstGeom prst="rect">
            <a:avLst/>
          </a:prstGeom>
        </p:spPr>
        <p:txBody>
          <a:bodyPr wrap="square">
            <a:spAutoFit/>
          </a:bodyPr>
          <a:lstStyle/>
          <a:p>
            <a:r>
              <a:rPr lang="es-ES" sz="2000" dirty="0" smtClean="0"/>
              <a:t>Seteos para la función de 40-1 Y 40-2:</a:t>
            </a:r>
            <a:endParaRPr lang="es-ES" sz="2000" dirty="0"/>
          </a:p>
        </p:txBody>
      </p:sp>
      <p:graphicFrame>
        <p:nvGraphicFramePr>
          <p:cNvPr id="5" name="4 Tabla"/>
          <p:cNvGraphicFramePr>
            <a:graphicFrameLocks noGrp="1"/>
          </p:cNvGraphicFramePr>
          <p:nvPr/>
        </p:nvGraphicFramePr>
        <p:xfrm>
          <a:off x="3563888" y="1772816"/>
          <a:ext cx="1728192" cy="936105"/>
        </p:xfrm>
        <a:graphic>
          <a:graphicData uri="http://schemas.openxmlformats.org/drawingml/2006/table">
            <a:tbl>
              <a:tblPr/>
              <a:tblGrid>
                <a:gridCol w="864096"/>
                <a:gridCol w="864096"/>
              </a:tblGrid>
              <a:tr h="312035">
                <a:tc>
                  <a:txBody>
                    <a:bodyPr/>
                    <a:lstStyle/>
                    <a:p>
                      <a:pPr algn="ctr" fontAlgn="b"/>
                      <a:r>
                        <a:rPr lang="es-ES" sz="1100" b="1" i="0" u="none" strike="noStrike" dirty="0">
                          <a:solidFill>
                            <a:srgbClr val="000000"/>
                          </a:solidFill>
                          <a:latin typeface="Calibri"/>
                        </a:rPr>
                        <a:t>Zb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l-GR" sz="1100" b="1" i="0" u="none" strike="noStrike" dirty="0">
                          <a:solidFill>
                            <a:srgbClr val="000000"/>
                          </a:solidFill>
                          <a:latin typeface="Calibri"/>
                        </a:rPr>
                        <a:t>16,58 Ω</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12035">
                <a:tc>
                  <a:txBody>
                    <a:bodyPr/>
                    <a:lstStyle/>
                    <a:p>
                      <a:pPr algn="ctr" fontAlgn="b"/>
                      <a:r>
                        <a:rPr lang="en-GB" sz="1100" b="1" i="0" u="none" strike="noStrike" dirty="0">
                          <a:solidFill>
                            <a:srgbClr val="000000"/>
                          </a:solidFill>
                          <a:latin typeface="Calibri"/>
                        </a:rPr>
                        <a:t>Xd´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l-GR" sz="1100" b="1" i="0" u="none" strike="noStrike" dirty="0">
                          <a:solidFill>
                            <a:srgbClr val="000000"/>
                          </a:solidFill>
                          <a:latin typeface="Calibri"/>
                        </a:rPr>
                        <a:t>2,9844 Ω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12035">
                <a:tc>
                  <a:txBody>
                    <a:bodyPr/>
                    <a:lstStyle/>
                    <a:p>
                      <a:pPr algn="ctr" fontAlgn="b"/>
                      <a:r>
                        <a:rPr lang="es-ES" sz="1100" b="1" i="0" u="none" strike="noStrike" dirty="0">
                          <a:solidFill>
                            <a:srgbClr val="000000"/>
                          </a:solidFill>
                          <a:latin typeface="Calibri"/>
                        </a:rPr>
                        <a:t>Xd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l-GR" sz="1100" b="1" i="0" u="none" strike="noStrike" dirty="0">
                          <a:solidFill>
                            <a:srgbClr val="000000"/>
                          </a:solidFill>
                          <a:latin typeface="Calibri"/>
                        </a:rPr>
                        <a:t>39,63 Ω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bl>
          </a:graphicData>
        </a:graphic>
      </p:graphicFrame>
      <p:graphicFrame>
        <p:nvGraphicFramePr>
          <p:cNvPr id="6" name="5 Tabla"/>
          <p:cNvGraphicFramePr>
            <a:graphicFrameLocks noGrp="1"/>
          </p:cNvGraphicFramePr>
          <p:nvPr/>
        </p:nvGraphicFramePr>
        <p:xfrm>
          <a:off x="1895872" y="3647306"/>
          <a:ext cx="1884040" cy="1221855"/>
        </p:xfrm>
        <a:graphic>
          <a:graphicData uri="http://schemas.openxmlformats.org/drawingml/2006/table">
            <a:tbl>
              <a:tblPr/>
              <a:tblGrid>
                <a:gridCol w="942020"/>
                <a:gridCol w="942020"/>
              </a:tblGrid>
              <a:tr h="407285">
                <a:tc>
                  <a:txBody>
                    <a:bodyPr/>
                    <a:lstStyle/>
                    <a:p>
                      <a:pPr algn="ctr" fontAlgn="b"/>
                      <a:r>
                        <a:rPr lang="es-ES" sz="1100" b="1" i="0" u="none" strike="noStrike" dirty="0">
                          <a:solidFill>
                            <a:srgbClr val="000000"/>
                          </a:solidFill>
                          <a:latin typeface="Calibri"/>
                        </a:rPr>
                        <a:t>C1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GB" sz="1100" b="1" i="0" u="none" strike="noStrike" dirty="0">
                          <a:solidFill>
                            <a:srgbClr val="000000"/>
                          </a:solidFill>
                          <a:latin typeface="Calibri"/>
                        </a:rPr>
                        <a:t>9.78  Ω</a:t>
                      </a:r>
                      <a:endParaRPr lang="es-ES"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407285">
                <a:tc>
                  <a:txBody>
                    <a:bodyPr/>
                    <a:lstStyle/>
                    <a:p>
                      <a:pPr algn="ctr" fontAlgn="b"/>
                      <a:r>
                        <a:rPr lang="es-ES" sz="1100" b="1" i="0" u="none" strike="noStrike" dirty="0">
                          <a:solidFill>
                            <a:srgbClr val="000000"/>
                          </a:solidFill>
                          <a:latin typeface="Calibri"/>
                        </a:rPr>
                        <a:t>R1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GB" sz="1100" b="1" i="0" u="none" strike="noStrike" dirty="0">
                          <a:solidFill>
                            <a:srgbClr val="000000"/>
                          </a:solidFill>
                          <a:latin typeface="Calibri"/>
                        </a:rPr>
                        <a:t>8,29 Ω</a:t>
                      </a:r>
                      <a:endParaRPr lang="es-ES"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407285">
                <a:tc>
                  <a:txBody>
                    <a:bodyPr/>
                    <a:lstStyle/>
                    <a:p>
                      <a:pPr algn="ctr" fontAlgn="b"/>
                      <a:r>
                        <a:rPr lang="es-ES" sz="1100" b="1" i="0" u="none" strike="noStrike" dirty="0">
                          <a:solidFill>
                            <a:srgbClr val="000000"/>
                          </a:solidFill>
                          <a:latin typeface="Calibri"/>
                        </a:rPr>
                        <a:t>TIMER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100" b="1" i="0" u="none" strike="noStrike" dirty="0">
                          <a:solidFill>
                            <a:srgbClr val="000000"/>
                          </a:solidFill>
                          <a:latin typeface="Calibri"/>
                        </a:rPr>
                        <a:t>0,06 sg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bl>
          </a:graphicData>
        </a:graphic>
      </p:graphicFrame>
      <p:graphicFrame>
        <p:nvGraphicFramePr>
          <p:cNvPr id="7" name="6 Tabla"/>
          <p:cNvGraphicFramePr>
            <a:graphicFrameLocks noGrp="1"/>
          </p:cNvGraphicFramePr>
          <p:nvPr/>
        </p:nvGraphicFramePr>
        <p:xfrm>
          <a:off x="5208240" y="3645024"/>
          <a:ext cx="1884040" cy="1224135"/>
        </p:xfrm>
        <a:graphic>
          <a:graphicData uri="http://schemas.openxmlformats.org/drawingml/2006/table">
            <a:tbl>
              <a:tblPr/>
              <a:tblGrid>
                <a:gridCol w="942020"/>
                <a:gridCol w="942020"/>
              </a:tblGrid>
              <a:tr h="408045">
                <a:tc>
                  <a:txBody>
                    <a:bodyPr/>
                    <a:lstStyle/>
                    <a:p>
                      <a:pPr algn="ctr" fontAlgn="b"/>
                      <a:r>
                        <a:rPr lang="es-ES" sz="1100" b="1" i="0" u="none" strike="noStrike" dirty="0">
                          <a:solidFill>
                            <a:srgbClr val="000000"/>
                          </a:solidFill>
                          <a:latin typeface="Calibri"/>
                        </a:rPr>
                        <a:t>C2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100" b="1" i="0" u="none" strike="noStrike" dirty="0">
                          <a:solidFill>
                            <a:srgbClr val="000000"/>
                          </a:solidFill>
                          <a:latin typeface="Calibri"/>
                        </a:rPr>
                        <a:t>21,31Ω</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408045">
                <a:tc>
                  <a:txBody>
                    <a:bodyPr/>
                    <a:lstStyle/>
                    <a:p>
                      <a:pPr algn="ctr" fontAlgn="b"/>
                      <a:r>
                        <a:rPr lang="es-ES" sz="1100" b="1" i="0" u="none" strike="noStrike" dirty="0">
                          <a:solidFill>
                            <a:srgbClr val="000000"/>
                          </a:solidFill>
                          <a:latin typeface="Calibri"/>
                        </a:rPr>
                        <a:t>R2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100" b="1" i="0" u="none" strike="noStrike" dirty="0">
                          <a:solidFill>
                            <a:srgbClr val="000000"/>
                          </a:solidFill>
                          <a:latin typeface="Calibri"/>
                        </a:rPr>
                        <a:t>19,81 Ω</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408045">
                <a:tc>
                  <a:txBody>
                    <a:bodyPr/>
                    <a:lstStyle/>
                    <a:p>
                      <a:pPr algn="ctr" fontAlgn="b"/>
                      <a:r>
                        <a:rPr lang="es-ES" sz="1100" b="1" i="0" u="none" strike="noStrike" dirty="0">
                          <a:solidFill>
                            <a:srgbClr val="000000"/>
                          </a:solidFill>
                          <a:latin typeface="Calibri"/>
                        </a:rPr>
                        <a:t>TIMER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100" b="1" i="0" u="none" strike="noStrike" dirty="0">
                          <a:solidFill>
                            <a:srgbClr val="000000"/>
                          </a:solidFill>
                          <a:latin typeface="Calibri"/>
                        </a:rPr>
                        <a:t>0,5 sg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bl>
          </a:graphicData>
        </a:graphic>
      </p:graphicFrame>
      <p:sp>
        <p:nvSpPr>
          <p:cNvPr id="8" name="7 Rectángulo"/>
          <p:cNvSpPr/>
          <p:nvPr/>
        </p:nvSpPr>
        <p:spPr>
          <a:xfrm>
            <a:off x="2483768" y="3131676"/>
            <a:ext cx="646331" cy="369332"/>
          </a:xfrm>
          <a:prstGeom prst="rect">
            <a:avLst/>
          </a:prstGeom>
        </p:spPr>
        <p:txBody>
          <a:bodyPr wrap="none">
            <a:spAutoFit/>
          </a:bodyPr>
          <a:lstStyle/>
          <a:p>
            <a:r>
              <a:rPr lang="es-ES" dirty="0" smtClean="0"/>
              <a:t>40-1</a:t>
            </a:r>
            <a:endParaRPr lang="es-ES" dirty="0"/>
          </a:p>
        </p:txBody>
      </p:sp>
      <p:sp>
        <p:nvSpPr>
          <p:cNvPr id="9" name="8 Rectángulo"/>
          <p:cNvSpPr/>
          <p:nvPr/>
        </p:nvSpPr>
        <p:spPr>
          <a:xfrm>
            <a:off x="5796136" y="3131676"/>
            <a:ext cx="646331" cy="369332"/>
          </a:xfrm>
          <a:prstGeom prst="rect">
            <a:avLst/>
          </a:prstGeom>
        </p:spPr>
        <p:txBody>
          <a:bodyPr wrap="none">
            <a:spAutoFit/>
          </a:bodyPr>
          <a:lstStyle/>
          <a:p>
            <a:r>
              <a:rPr lang="es-ES" dirty="0" smtClean="0"/>
              <a:t>40-2</a:t>
            </a:r>
            <a:endParaRPr lang="es-E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003232" cy="6120680"/>
          </a:xfrm>
        </p:spPr>
        <p:txBody>
          <a:bodyPr/>
          <a:lstStyle/>
          <a:p>
            <a:pPr>
              <a:defRPr/>
            </a:pPr>
            <a:r>
              <a:rPr lang="es-ES" sz="2000" dirty="0" smtClean="0"/>
              <a:t>Función 32 (potencia inversa)</a:t>
            </a:r>
          </a:p>
          <a:p>
            <a:pPr>
              <a:defRPr/>
            </a:pPr>
            <a:endParaRPr lang="es-ES" sz="2000" dirty="0" smtClean="0"/>
          </a:p>
          <a:p>
            <a:pPr>
              <a:buNone/>
              <a:defRPr/>
            </a:pPr>
            <a:endParaRPr lang="es-ES" sz="2000" dirty="0" smtClean="0"/>
          </a:p>
          <a:p>
            <a:pPr>
              <a:defRPr/>
            </a:pPr>
            <a:r>
              <a:rPr lang="es-ES" sz="2000" dirty="0" smtClean="0"/>
              <a:t>Función 64G (estator a tierra)</a:t>
            </a:r>
          </a:p>
          <a:p>
            <a:pPr>
              <a:defRPr/>
            </a:pPr>
            <a:endParaRPr lang="es-ES" sz="2000" dirty="0" smtClean="0"/>
          </a:p>
          <a:p>
            <a:pPr>
              <a:defRPr/>
            </a:pPr>
            <a:endParaRPr lang="es-ES" sz="2000" dirty="0" smtClean="0"/>
          </a:p>
          <a:p>
            <a:pPr>
              <a:defRPr/>
            </a:pPr>
            <a:endParaRPr lang="es-ES" sz="2000" dirty="0" smtClean="0"/>
          </a:p>
          <a:p>
            <a:pPr>
              <a:defRPr/>
            </a:pPr>
            <a:r>
              <a:rPr lang="es-ES" sz="2000" dirty="0" smtClean="0"/>
              <a:t>Función 24 (sobreexcitación): </a:t>
            </a:r>
          </a:p>
          <a:p>
            <a:pPr>
              <a:buNone/>
              <a:defRPr/>
            </a:pPr>
            <a:endParaRPr lang="es-ES" sz="2000" dirty="0" smtClean="0"/>
          </a:p>
          <a:p>
            <a:pPr>
              <a:defRPr/>
            </a:pPr>
            <a:endParaRPr lang="es-ES" sz="2000" dirty="0" smtClean="0"/>
          </a:p>
          <a:p>
            <a:pPr>
              <a:defRPr/>
            </a:pPr>
            <a:endParaRPr lang="es-ES" sz="2000" dirty="0" smtClean="0"/>
          </a:p>
          <a:p>
            <a:pPr>
              <a:buNone/>
              <a:defRPr/>
            </a:pPr>
            <a:endParaRPr lang="es-ES" sz="2000" dirty="0" smtClean="0"/>
          </a:p>
          <a:p>
            <a:pPr>
              <a:defRPr/>
            </a:pPr>
            <a:r>
              <a:rPr lang="es-ES" sz="2000" dirty="0" smtClean="0"/>
              <a:t>Función 59 (sobretensión)</a:t>
            </a:r>
          </a:p>
          <a:p>
            <a:pPr>
              <a:buNone/>
              <a:defRPr/>
            </a:pPr>
            <a:endParaRPr lang="es-ES" sz="2000" dirty="0" smtClean="0"/>
          </a:p>
          <a:p>
            <a:pPr>
              <a:buNone/>
              <a:defRPr/>
            </a:pPr>
            <a:endParaRPr lang="es-ES" sz="2000" dirty="0" smtClean="0"/>
          </a:p>
          <a:p>
            <a:pPr>
              <a:buNone/>
              <a:defRPr/>
            </a:pPr>
            <a:endParaRPr lang="es-ES" sz="2000" dirty="0" smtClean="0"/>
          </a:p>
        </p:txBody>
      </p:sp>
      <p:graphicFrame>
        <p:nvGraphicFramePr>
          <p:cNvPr id="4" name="3 Tabla"/>
          <p:cNvGraphicFramePr>
            <a:graphicFrameLocks noGrp="1"/>
          </p:cNvGraphicFramePr>
          <p:nvPr/>
        </p:nvGraphicFramePr>
        <p:xfrm>
          <a:off x="3419872" y="908720"/>
          <a:ext cx="1626096" cy="576064"/>
        </p:xfrm>
        <a:graphic>
          <a:graphicData uri="http://schemas.openxmlformats.org/drawingml/2006/table">
            <a:tbl>
              <a:tblPr/>
              <a:tblGrid>
                <a:gridCol w="813048"/>
                <a:gridCol w="813048"/>
              </a:tblGrid>
              <a:tr h="288032">
                <a:tc>
                  <a:txBody>
                    <a:bodyPr/>
                    <a:lstStyle/>
                    <a:p>
                      <a:pPr algn="ctr" fontAlgn="b"/>
                      <a:r>
                        <a:rPr lang="es-ES" sz="1100" b="1" i="0" u="none" strike="noStrike" dirty="0">
                          <a:solidFill>
                            <a:srgbClr val="000000"/>
                          </a:solidFill>
                          <a:latin typeface="Calibri"/>
                        </a:rPr>
                        <a:t>REV PWR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s-ES" sz="1100" b="1" i="0" u="none" strike="noStrike" dirty="0">
                          <a:solidFill>
                            <a:srgbClr val="000000"/>
                          </a:solidFill>
                          <a:latin typeface="Calibri"/>
                        </a:rPr>
                        <a:t>5,42 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88032">
                <a:tc>
                  <a:txBody>
                    <a:bodyPr/>
                    <a:lstStyle/>
                    <a:p>
                      <a:pPr algn="ctr" fontAlgn="b"/>
                      <a:r>
                        <a:rPr lang="es-ES" sz="1100" b="1" i="0" u="none" strike="noStrike" dirty="0">
                          <a:solidFill>
                            <a:srgbClr val="000000"/>
                          </a:solidFill>
                          <a:latin typeface="Calibri"/>
                        </a:rPr>
                        <a:t>TL1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s-ES" sz="1100" b="1" i="0" u="none" strike="noStrike" dirty="0">
                          <a:solidFill>
                            <a:srgbClr val="000000"/>
                          </a:solidFill>
                          <a:latin typeface="Calibri"/>
                        </a:rPr>
                        <a:t>10 sg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bl>
          </a:graphicData>
        </a:graphic>
      </p:graphicFrame>
      <p:graphicFrame>
        <p:nvGraphicFramePr>
          <p:cNvPr id="5" name="4 Tabla"/>
          <p:cNvGraphicFramePr>
            <a:graphicFrameLocks noGrp="1"/>
          </p:cNvGraphicFramePr>
          <p:nvPr/>
        </p:nvGraphicFramePr>
        <p:xfrm>
          <a:off x="3419872" y="2132856"/>
          <a:ext cx="1554088" cy="648072"/>
        </p:xfrm>
        <a:graphic>
          <a:graphicData uri="http://schemas.openxmlformats.org/drawingml/2006/table">
            <a:tbl>
              <a:tblPr/>
              <a:tblGrid>
                <a:gridCol w="777044"/>
                <a:gridCol w="777044"/>
              </a:tblGrid>
              <a:tr h="324036">
                <a:tc>
                  <a:txBody>
                    <a:bodyPr/>
                    <a:lstStyle/>
                    <a:p>
                      <a:pPr algn="ctr" fontAlgn="b"/>
                      <a:r>
                        <a:rPr lang="es-ES" sz="1100" b="1" i="0" u="none" strike="noStrike" dirty="0">
                          <a:solidFill>
                            <a:srgbClr val="000000"/>
                          </a:solidFill>
                          <a:latin typeface="Calibri"/>
                        </a:rPr>
                        <a:t>Pickup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b"/>
                      <a:r>
                        <a:rPr lang="es-ES" sz="1100" b="1" i="0" u="none" strike="noStrike" dirty="0">
                          <a:solidFill>
                            <a:srgbClr val="000000"/>
                          </a:solidFill>
                          <a:latin typeface="Calibri"/>
                        </a:rPr>
                        <a:t>5 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r>
              <a:tr h="324036">
                <a:tc>
                  <a:txBody>
                    <a:bodyPr/>
                    <a:lstStyle/>
                    <a:p>
                      <a:pPr algn="ctr" fontAlgn="b"/>
                      <a:r>
                        <a:rPr lang="es-ES" sz="1100" b="1" i="0" u="none" strike="noStrike" dirty="0">
                          <a:solidFill>
                            <a:srgbClr val="000000"/>
                          </a:solidFill>
                          <a:latin typeface="Calibri"/>
                        </a:rPr>
                        <a:t>TL4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b"/>
                      <a:r>
                        <a:rPr lang="es-ES" sz="1100" b="1" i="0" u="none" strike="noStrike" dirty="0">
                          <a:solidFill>
                            <a:srgbClr val="000000"/>
                          </a:solidFill>
                          <a:latin typeface="Calibri"/>
                        </a:rPr>
                        <a:t>1 sg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r>
            </a:tbl>
          </a:graphicData>
        </a:graphic>
      </p:graphicFrame>
      <p:graphicFrame>
        <p:nvGraphicFramePr>
          <p:cNvPr id="6" name="5 Tabla"/>
          <p:cNvGraphicFramePr>
            <a:graphicFrameLocks noGrp="1"/>
          </p:cNvGraphicFramePr>
          <p:nvPr/>
        </p:nvGraphicFramePr>
        <p:xfrm>
          <a:off x="1763688" y="4077072"/>
          <a:ext cx="1440160" cy="648072"/>
        </p:xfrm>
        <a:graphic>
          <a:graphicData uri="http://schemas.openxmlformats.org/drawingml/2006/table">
            <a:tbl>
              <a:tblPr/>
              <a:tblGrid>
                <a:gridCol w="684369"/>
                <a:gridCol w="755791"/>
              </a:tblGrid>
              <a:tr h="324036">
                <a:tc>
                  <a:txBody>
                    <a:bodyPr/>
                    <a:lstStyle/>
                    <a:p>
                      <a:pPr algn="ctr" fontAlgn="b"/>
                      <a:r>
                        <a:rPr lang="es-ES" sz="1100" b="1" i="0" u="none" strike="noStrike" dirty="0">
                          <a:solidFill>
                            <a:srgbClr val="000000"/>
                          </a:solidFill>
                          <a:latin typeface="Calibri"/>
                        </a:rPr>
                        <a:t>Pickup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s-ES" sz="1100" b="1" i="0" u="none" strike="noStrike" dirty="0">
                          <a:solidFill>
                            <a:srgbClr val="000000"/>
                          </a:solidFill>
                          <a:latin typeface="Calibri"/>
                        </a:rPr>
                        <a:t>1,09 xu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24036">
                <a:tc>
                  <a:txBody>
                    <a:bodyPr/>
                    <a:lstStyle/>
                    <a:p>
                      <a:pPr algn="ctr" fontAlgn="b"/>
                      <a:r>
                        <a:rPr lang="es-ES" sz="1100" b="1" i="0" u="none" strike="noStrike" dirty="0">
                          <a:solidFill>
                            <a:srgbClr val="000000"/>
                          </a:solidFill>
                          <a:latin typeface="Calibri"/>
                        </a:rPr>
                        <a:t>TL6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s-ES" sz="1100" b="1" i="0" u="none" strike="noStrike" dirty="0">
                          <a:solidFill>
                            <a:srgbClr val="000000"/>
                          </a:solidFill>
                          <a:latin typeface="Calibri"/>
                        </a:rPr>
                        <a:t>2 sg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bl>
          </a:graphicData>
        </a:graphic>
      </p:graphicFrame>
      <p:graphicFrame>
        <p:nvGraphicFramePr>
          <p:cNvPr id="7" name="6 Tabla"/>
          <p:cNvGraphicFramePr>
            <a:graphicFrameLocks noGrp="1"/>
          </p:cNvGraphicFramePr>
          <p:nvPr/>
        </p:nvGraphicFramePr>
        <p:xfrm>
          <a:off x="5064224" y="4077072"/>
          <a:ext cx="1524000" cy="720080"/>
        </p:xfrm>
        <a:graphic>
          <a:graphicData uri="http://schemas.openxmlformats.org/drawingml/2006/table">
            <a:tbl>
              <a:tblPr/>
              <a:tblGrid>
                <a:gridCol w="762000"/>
                <a:gridCol w="762000"/>
              </a:tblGrid>
              <a:tr h="180020">
                <a:tc>
                  <a:txBody>
                    <a:bodyPr/>
                    <a:lstStyle/>
                    <a:p>
                      <a:pPr algn="ctr" fontAlgn="b"/>
                      <a:r>
                        <a:rPr lang="es-ES" sz="1100" b="1" i="0" u="none" strike="noStrike" dirty="0">
                          <a:solidFill>
                            <a:srgbClr val="000000"/>
                          </a:solidFill>
                          <a:latin typeface="Calibri"/>
                        </a:rPr>
                        <a:t>Pickup Inv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s-ES" sz="1100" b="1" i="0" u="none" strike="noStrike" dirty="0">
                          <a:solidFill>
                            <a:srgbClr val="000000"/>
                          </a:solidFill>
                          <a:latin typeface="Calibri"/>
                        </a:rPr>
                        <a:t>1,1 xu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80020">
                <a:tc>
                  <a:txBody>
                    <a:bodyPr/>
                    <a:lstStyle/>
                    <a:p>
                      <a:pPr algn="ctr" fontAlgn="b"/>
                      <a:r>
                        <a:rPr lang="es-ES" sz="1100" b="1" i="0" u="none" strike="noStrike" dirty="0">
                          <a:solidFill>
                            <a:srgbClr val="000000"/>
                          </a:solidFill>
                          <a:latin typeface="Calibri"/>
                        </a:rPr>
                        <a:t>Time factor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s-ES" sz="1100" b="1" i="0" u="none" strike="noStrike" dirty="0">
                          <a:solidFill>
                            <a:srgbClr val="000000"/>
                          </a:solidFill>
                          <a:latin typeface="Calibri"/>
                        </a:rPr>
                        <a:t>45 sg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80020">
                <a:tc>
                  <a:txBody>
                    <a:bodyPr/>
                    <a:lstStyle/>
                    <a:p>
                      <a:pPr algn="ctr" fontAlgn="b"/>
                      <a:r>
                        <a:rPr lang="es-ES" sz="1100" b="1" i="0" u="none" strike="noStrike" dirty="0">
                          <a:solidFill>
                            <a:srgbClr val="000000"/>
                          </a:solidFill>
                          <a:latin typeface="Calibri"/>
                        </a:rPr>
                        <a:t>Pickup Inst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s-ES" sz="1100" b="1" i="0" u="none" strike="noStrike" dirty="0">
                          <a:solidFill>
                            <a:srgbClr val="000000"/>
                          </a:solidFill>
                          <a:latin typeface="Calibri"/>
                        </a:rPr>
                        <a:t>1,18 xu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80020">
                <a:tc>
                  <a:txBody>
                    <a:bodyPr/>
                    <a:lstStyle/>
                    <a:p>
                      <a:pPr algn="ctr" fontAlgn="b"/>
                      <a:r>
                        <a:rPr lang="es-ES" sz="1100" b="1" i="0" u="none" strike="noStrike" dirty="0">
                          <a:solidFill>
                            <a:srgbClr val="000000"/>
                          </a:solidFill>
                          <a:latin typeface="Calibri"/>
                        </a:rPr>
                        <a:t>Timer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s-ES" sz="1100" b="1" i="0" u="none" strike="noStrike" dirty="0">
                          <a:solidFill>
                            <a:srgbClr val="000000"/>
                          </a:solidFill>
                          <a:latin typeface="Calibri"/>
                        </a:rPr>
                        <a:t>2 sg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bl>
          </a:graphicData>
        </a:graphic>
      </p:graphicFrame>
      <p:sp>
        <p:nvSpPr>
          <p:cNvPr id="8" name="7 Rectángulo"/>
          <p:cNvSpPr/>
          <p:nvPr/>
        </p:nvSpPr>
        <p:spPr>
          <a:xfrm>
            <a:off x="1762363" y="3573016"/>
            <a:ext cx="1441485" cy="369332"/>
          </a:xfrm>
          <a:prstGeom prst="rect">
            <a:avLst/>
          </a:prstGeom>
        </p:spPr>
        <p:txBody>
          <a:bodyPr wrap="none">
            <a:spAutoFit/>
          </a:bodyPr>
          <a:lstStyle/>
          <a:p>
            <a:r>
              <a:rPr lang="es-ES" dirty="0" smtClean="0"/>
              <a:t>Alarma 24A </a:t>
            </a:r>
            <a:endParaRPr lang="es-ES" dirty="0"/>
          </a:p>
        </p:txBody>
      </p:sp>
      <p:sp>
        <p:nvSpPr>
          <p:cNvPr id="9" name="8 Rectángulo"/>
          <p:cNvSpPr/>
          <p:nvPr/>
        </p:nvSpPr>
        <p:spPr>
          <a:xfrm>
            <a:off x="5125323" y="3573016"/>
            <a:ext cx="1462901" cy="369332"/>
          </a:xfrm>
          <a:prstGeom prst="rect">
            <a:avLst/>
          </a:prstGeom>
        </p:spPr>
        <p:txBody>
          <a:bodyPr wrap="none">
            <a:spAutoFit/>
          </a:bodyPr>
          <a:lstStyle/>
          <a:p>
            <a:r>
              <a:rPr lang="es-ES" dirty="0" smtClean="0"/>
              <a:t>disparo 24T </a:t>
            </a:r>
            <a:endParaRPr lang="es-ES" dirty="0"/>
          </a:p>
        </p:txBody>
      </p:sp>
      <p:graphicFrame>
        <p:nvGraphicFramePr>
          <p:cNvPr id="10" name="9 Tabla"/>
          <p:cNvGraphicFramePr>
            <a:graphicFrameLocks noGrp="1"/>
          </p:cNvGraphicFramePr>
          <p:nvPr/>
        </p:nvGraphicFramePr>
        <p:xfrm>
          <a:off x="3259956" y="5517232"/>
          <a:ext cx="1888108" cy="504056"/>
        </p:xfrm>
        <a:graphic>
          <a:graphicData uri="http://schemas.openxmlformats.org/drawingml/2006/table">
            <a:tbl>
              <a:tblPr/>
              <a:tblGrid>
                <a:gridCol w="1095895"/>
                <a:gridCol w="792213"/>
              </a:tblGrid>
              <a:tr h="252028">
                <a:tc>
                  <a:txBody>
                    <a:bodyPr/>
                    <a:lstStyle/>
                    <a:p>
                      <a:pPr algn="ctr" fontAlgn="b"/>
                      <a:r>
                        <a:rPr lang="en-US" sz="1100" b="1" i="0" u="none" strike="noStrike" dirty="0" smtClean="0">
                          <a:solidFill>
                            <a:srgbClr val="000000"/>
                          </a:solidFill>
                          <a:latin typeface="Calibri"/>
                        </a:rPr>
                        <a:t>Nom</a:t>
                      </a:r>
                      <a:r>
                        <a:rPr lang="en-US" sz="1100" b="1" i="0" u="none" strike="noStrike" baseline="0" dirty="0" smtClean="0">
                          <a:solidFill>
                            <a:srgbClr val="000000"/>
                          </a:solidFill>
                          <a:latin typeface="Calibri"/>
                        </a:rPr>
                        <a:t> </a:t>
                      </a:r>
                      <a:r>
                        <a:rPr lang="en-US" sz="1100" b="1" i="0" u="none" strike="noStrike" dirty="0" smtClean="0">
                          <a:solidFill>
                            <a:srgbClr val="000000"/>
                          </a:solidFill>
                          <a:latin typeface="Calibri"/>
                        </a:rPr>
                        <a:t>Volt</a:t>
                      </a:r>
                      <a:endParaRPr lang="es-ES"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b"/>
                      <a:r>
                        <a:rPr lang="es-ES" sz="1100" b="1" i="0" u="none" strike="noStrike" dirty="0">
                          <a:solidFill>
                            <a:srgbClr val="000000"/>
                          </a:solidFill>
                          <a:latin typeface="Calibri"/>
                        </a:rPr>
                        <a:t>126 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r>
              <a:tr h="252028">
                <a:tc>
                  <a:txBody>
                    <a:bodyPr/>
                    <a:lstStyle/>
                    <a:p>
                      <a:pPr algn="ctr" fontAlgn="b"/>
                      <a:r>
                        <a:rPr lang="es-ES" sz="1100" b="1" i="0" u="none" strike="noStrike" dirty="0" smtClean="0">
                          <a:solidFill>
                            <a:srgbClr val="000000"/>
                          </a:solidFill>
                          <a:latin typeface="Calibri"/>
                        </a:rPr>
                        <a:t>Time Factor=K</a:t>
                      </a:r>
                      <a:r>
                        <a:rPr lang="es-ES" sz="1100" b="1" i="1" u="none" strike="noStrike" dirty="0" smtClean="0">
                          <a:solidFill>
                            <a:srgbClr val="000000"/>
                          </a:solidFill>
                          <a:latin typeface="Arial"/>
                        </a:rPr>
                        <a:t> </a:t>
                      </a:r>
                      <a:endParaRPr lang="es-ES"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b"/>
                      <a:r>
                        <a:rPr lang="es-ES" sz="1100" b="1" i="0" u="none" strike="noStrike" dirty="0">
                          <a:solidFill>
                            <a:srgbClr val="000000"/>
                          </a:solidFill>
                          <a:latin typeface="Calibri"/>
                        </a:rPr>
                        <a:t>1 sg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7467600" cy="5577483"/>
          </a:xfrm>
        </p:spPr>
        <p:txBody>
          <a:bodyPr/>
          <a:lstStyle/>
          <a:p>
            <a:pPr>
              <a:defRPr/>
            </a:pPr>
            <a:endParaRPr lang="es-ES" sz="2000" dirty="0" smtClean="0"/>
          </a:p>
          <a:p>
            <a:pPr>
              <a:defRPr/>
            </a:pPr>
            <a:r>
              <a:rPr lang="es-ES" sz="2000" dirty="0" smtClean="0"/>
              <a:t>Función 27 (baja tensión)</a:t>
            </a:r>
          </a:p>
          <a:p>
            <a:pPr>
              <a:defRPr/>
            </a:pPr>
            <a:endParaRPr lang="es-ES" sz="2000" dirty="0" smtClean="0"/>
          </a:p>
          <a:p>
            <a:pPr>
              <a:defRPr/>
            </a:pPr>
            <a:endParaRPr lang="es-ES" sz="2000" dirty="0" smtClean="0"/>
          </a:p>
          <a:p>
            <a:pPr>
              <a:defRPr/>
            </a:pPr>
            <a:endParaRPr lang="es-ES" sz="2000" dirty="0" smtClean="0"/>
          </a:p>
          <a:p>
            <a:pPr>
              <a:defRPr/>
            </a:pPr>
            <a:r>
              <a:rPr lang="es-ES" sz="2000" dirty="0" smtClean="0"/>
              <a:t>Función 81 (baja/sobre frecuencia)</a:t>
            </a:r>
          </a:p>
          <a:p>
            <a:pPr>
              <a:buNone/>
              <a:defRPr/>
            </a:pPr>
            <a:endParaRPr lang="es-ES" sz="2000" dirty="0" smtClean="0"/>
          </a:p>
          <a:p>
            <a:pPr>
              <a:defRPr/>
            </a:pPr>
            <a:endParaRPr lang="es-ES" sz="2000" dirty="0" smtClean="0"/>
          </a:p>
          <a:p>
            <a:pPr>
              <a:defRPr/>
            </a:pPr>
            <a:endParaRPr lang="es-ES" sz="2000" dirty="0" smtClean="0"/>
          </a:p>
          <a:p>
            <a:pPr>
              <a:defRPr/>
            </a:pPr>
            <a:endParaRPr lang="es-ES" sz="2000" dirty="0" smtClean="0"/>
          </a:p>
          <a:p>
            <a:pPr>
              <a:buNone/>
              <a:defRPr/>
            </a:pPr>
            <a:endParaRPr lang="es-ES" sz="2000" dirty="0" smtClean="0"/>
          </a:p>
          <a:p>
            <a:pPr>
              <a:buNone/>
            </a:pPr>
            <a:endParaRPr lang="es-ES" dirty="0"/>
          </a:p>
        </p:txBody>
      </p:sp>
      <p:graphicFrame>
        <p:nvGraphicFramePr>
          <p:cNvPr id="4" name="3 Tabla"/>
          <p:cNvGraphicFramePr>
            <a:graphicFrameLocks noGrp="1"/>
          </p:cNvGraphicFramePr>
          <p:nvPr/>
        </p:nvGraphicFramePr>
        <p:xfrm>
          <a:off x="3419872" y="1556792"/>
          <a:ext cx="1844154" cy="504056"/>
        </p:xfrm>
        <a:graphic>
          <a:graphicData uri="http://schemas.openxmlformats.org/drawingml/2006/table">
            <a:tbl>
              <a:tblPr/>
              <a:tblGrid>
                <a:gridCol w="1070383"/>
                <a:gridCol w="773771"/>
              </a:tblGrid>
              <a:tr h="252028">
                <a:tc>
                  <a:txBody>
                    <a:bodyPr/>
                    <a:lstStyle/>
                    <a:p>
                      <a:pPr algn="ctr" fontAlgn="b"/>
                      <a:r>
                        <a:rPr lang="en-US" sz="1100" b="1" i="0" u="none" strike="noStrike" dirty="0">
                          <a:solidFill>
                            <a:srgbClr val="000000"/>
                          </a:solidFill>
                          <a:latin typeface="Calibri"/>
                        </a:rPr>
                        <a:t>Pickup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ES" sz="1100" b="1" i="0" u="none" strike="noStrike" dirty="0">
                          <a:solidFill>
                            <a:srgbClr val="000000"/>
                          </a:solidFill>
                          <a:latin typeface="Calibri"/>
                        </a:rPr>
                        <a:t>103 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252028">
                <a:tc>
                  <a:txBody>
                    <a:bodyPr/>
                    <a:lstStyle/>
                    <a:p>
                      <a:pPr algn="ctr" fontAlgn="b"/>
                      <a:r>
                        <a:rPr lang="es-ES" sz="1100" b="1" i="0" u="none" strike="noStrike" dirty="0">
                          <a:solidFill>
                            <a:srgbClr val="000000"/>
                          </a:solidFill>
                          <a:latin typeface="Calibri"/>
                        </a:rPr>
                        <a:t>Time factor</a:t>
                      </a:r>
                      <a:r>
                        <a:rPr lang="es-ES" sz="1100" b="1" i="1" u="none" strike="noStrike" dirty="0">
                          <a:solidFill>
                            <a:srgbClr val="000000"/>
                          </a:solidFill>
                          <a:latin typeface="Arial"/>
                        </a:rPr>
                        <a:t> </a:t>
                      </a:r>
                      <a:endParaRPr lang="es-ES"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ES" sz="1100" b="1" i="0" u="none" strike="noStrike" dirty="0">
                          <a:solidFill>
                            <a:srgbClr val="000000"/>
                          </a:solidFill>
                          <a:latin typeface="Calibri"/>
                        </a:rPr>
                        <a:t>1 sg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bl>
          </a:graphicData>
        </a:graphic>
      </p:graphicFrame>
      <p:graphicFrame>
        <p:nvGraphicFramePr>
          <p:cNvPr id="5" name="4 Tabla"/>
          <p:cNvGraphicFramePr>
            <a:graphicFrameLocks noGrp="1"/>
          </p:cNvGraphicFramePr>
          <p:nvPr/>
        </p:nvGraphicFramePr>
        <p:xfrm>
          <a:off x="3059832" y="3449935"/>
          <a:ext cx="2654300" cy="1419225"/>
        </p:xfrm>
        <a:graphic>
          <a:graphicData uri="http://schemas.openxmlformats.org/drawingml/2006/table">
            <a:tbl>
              <a:tblPr/>
              <a:tblGrid>
                <a:gridCol w="1893210"/>
                <a:gridCol w="761090"/>
              </a:tblGrid>
              <a:tr h="276225">
                <a:tc>
                  <a:txBody>
                    <a:bodyPr/>
                    <a:lstStyle/>
                    <a:p>
                      <a:pPr algn="ctr" fontAlgn="b"/>
                      <a:r>
                        <a:rPr lang="es-ES" sz="1100" b="1" i="0" u="none" strike="noStrike" dirty="0">
                          <a:solidFill>
                            <a:srgbClr val="000000"/>
                          </a:solidFill>
                          <a:latin typeface="Calibri"/>
                        </a:rPr>
                        <a:t>UNDER VOLTAGE CUT OFF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057"/>
                    </a:solidFill>
                  </a:tcPr>
                </a:tc>
                <a:tc>
                  <a:txBody>
                    <a:bodyPr/>
                    <a:lstStyle/>
                    <a:p>
                      <a:pPr algn="ctr" fontAlgn="b"/>
                      <a:r>
                        <a:rPr lang="es-ES" sz="1100" b="1" i="0" u="none" strike="noStrike" dirty="0">
                          <a:solidFill>
                            <a:srgbClr val="000000"/>
                          </a:solidFill>
                          <a:latin typeface="Calibri"/>
                        </a:rPr>
                        <a:t>80 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057"/>
                    </a:solidFill>
                  </a:tcPr>
                </a:tc>
              </a:tr>
              <a:tr h="190500">
                <a:tc gridSpan="2">
                  <a:txBody>
                    <a:bodyPr/>
                    <a:lstStyle/>
                    <a:p>
                      <a:pPr algn="ctr" fontAlgn="b"/>
                      <a:r>
                        <a:rPr lang="es-ES" sz="1000" b="1" i="0" u="none" strike="noStrike" dirty="0">
                          <a:solidFill>
                            <a:srgbClr val="000000"/>
                          </a:solidFill>
                          <a:latin typeface="Arial"/>
                        </a:rPr>
                        <a:t>UNDER FREQUENCY 1 81-1U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hMerge="1">
                  <a:txBody>
                    <a:bodyPr/>
                    <a:lstStyle/>
                    <a:p>
                      <a:endParaRPr lang="es-ES"/>
                    </a:p>
                  </a:txBody>
                  <a:tcPr/>
                </a:tc>
              </a:tr>
              <a:tr h="190500">
                <a:tc>
                  <a:txBody>
                    <a:bodyPr/>
                    <a:lstStyle/>
                    <a:p>
                      <a:pPr algn="ctr" fontAlgn="b"/>
                      <a:r>
                        <a:rPr lang="es-ES" sz="1100" b="1" i="0" u="none" strike="noStrike" dirty="0">
                          <a:solidFill>
                            <a:srgbClr val="000000"/>
                          </a:solidFill>
                          <a:latin typeface="Calibri"/>
                        </a:rPr>
                        <a:t>Pickup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057"/>
                    </a:solidFill>
                  </a:tcPr>
                </a:tc>
                <a:tc>
                  <a:txBody>
                    <a:bodyPr/>
                    <a:lstStyle/>
                    <a:p>
                      <a:pPr algn="ctr" fontAlgn="b"/>
                      <a:r>
                        <a:rPr lang="es-ES" sz="1100" b="1" i="0" u="none" strike="noStrike" dirty="0">
                          <a:solidFill>
                            <a:srgbClr val="000000"/>
                          </a:solidFill>
                          <a:latin typeface="Calibri"/>
                        </a:rPr>
                        <a:t>58 Hz</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057"/>
                    </a:solidFill>
                  </a:tcPr>
                </a:tc>
              </a:tr>
              <a:tr h="190500">
                <a:tc>
                  <a:txBody>
                    <a:bodyPr/>
                    <a:lstStyle/>
                    <a:p>
                      <a:pPr algn="ctr" fontAlgn="b"/>
                      <a:r>
                        <a:rPr lang="es-ES" sz="1100" b="1" i="0" u="none" strike="noStrike" dirty="0">
                          <a:solidFill>
                            <a:srgbClr val="000000"/>
                          </a:solidFill>
                          <a:latin typeface="Calibri"/>
                        </a:rPr>
                        <a:t>Time Delay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057"/>
                    </a:solidFill>
                  </a:tcPr>
                </a:tc>
                <a:tc>
                  <a:txBody>
                    <a:bodyPr/>
                    <a:lstStyle/>
                    <a:p>
                      <a:pPr algn="ctr" fontAlgn="b"/>
                      <a:r>
                        <a:rPr lang="es-ES" sz="1100" b="1" i="0" u="none" strike="noStrike" dirty="0">
                          <a:solidFill>
                            <a:srgbClr val="000000"/>
                          </a:solidFill>
                          <a:latin typeface="Calibri"/>
                        </a:rPr>
                        <a:t>5 sg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057"/>
                    </a:solidFill>
                  </a:tcPr>
                </a:tc>
              </a:tr>
              <a:tr h="190500">
                <a:tc gridSpan="2">
                  <a:txBody>
                    <a:bodyPr/>
                    <a:lstStyle/>
                    <a:p>
                      <a:pPr algn="ctr" fontAlgn="b"/>
                      <a:r>
                        <a:rPr lang="es-ES" sz="1000" b="1" i="0" u="none" strike="noStrike" dirty="0">
                          <a:solidFill>
                            <a:srgbClr val="000000"/>
                          </a:solidFill>
                          <a:latin typeface="Arial"/>
                        </a:rPr>
                        <a:t>OVER FREQUENCY 1 </a:t>
                      </a:r>
                      <a:r>
                        <a:rPr lang="es-ES" sz="1000" b="1" i="0" u="none" strike="noStrike" dirty="0" smtClean="0">
                          <a:solidFill>
                            <a:srgbClr val="000000"/>
                          </a:solidFill>
                          <a:latin typeface="Arial"/>
                        </a:rPr>
                        <a:t>81-1O</a:t>
                      </a:r>
                      <a:endParaRPr lang="es-ES" sz="1000" b="1"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hMerge="1">
                  <a:txBody>
                    <a:bodyPr/>
                    <a:lstStyle/>
                    <a:p>
                      <a:endParaRPr lang="es-ES"/>
                    </a:p>
                  </a:txBody>
                  <a:tcPr/>
                </a:tc>
              </a:tr>
              <a:tr h="190500">
                <a:tc>
                  <a:txBody>
                    <a:bodyPr/>
                    <a:lstStyle/>
                    <a:p>
                      <a:pPr algn="ctr" fontAlgn="b"/>
                      <a:r>
                        <a:rPr lang="es-ES" sz="1100" b="1" i="0" u="none" strike="noStrike" dirty="0">
                          <a:solidFill>
                            <a:srgbClr val="000000"/>
                          </a:solidFill>
                          <a:latin typeface="Calibri"/>
                        </a:rPr>
                        <a:t>Pickup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057"/>
                    </a:solidFill>
                  </a:tcPr>
                </a:tc>
                <a:tc>
                  <a:txBody>
                    <a:bodyPr/>
                    <a:lstStyle/>
                    <a:p>
                      <a:pPr algn="ctr" fontAlgn="b"/>
                      <a:r>
                        <a:rPr lang="es-ES" sz="1100" b="1" i="0" u="none" strike="noStrike" dirty="0">
                          <a:solidFill>
                            <a:srgbClr val="000000"/>
                          </a:solidFill>
                          <a:latin typeface="Calibri"/>
                        </a:rPr>
                        <a:t>62 Hz</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057"/>
                    </a:solidFill>
                  </a:tcPr>
                </a:tc>
              </a:tr>
              <a:tr h="190500">
                <a:tc>
                  <a:txBody>
                    <a:bodyPr/>
                    <a:lstStyle/>
                    <a:p>
                      <a:pPr algn="ctr" fontAlgn="b"/>
                      <a:r>
                        <a:rPr lang="es-ES" sz="1100" b="1" i="0" u="none" strike="noStrike" dirty="0">
                          <a:solidFill>
                            <a:srgbClr val="000000"/>
                          </a:solidFill>
                          <a:latin typeface="Calibri"/>
                        </a:rPr>
                        <a:t>Time Delay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057"/>
                    </a:solidFill>
                  </a:tcPr>
                </a:tc>
                <a:tc>
                  <a:txBody>
                    <a:bodyPr/>
                    <a:lstStyle/>
                    <a:p>
                      <a:pPr algn="ctr" fontAlgn="b"/>
                      <a:r>
                        <a:rPr lang="es-ES" sz="1100" b="1" i="0" u="none" strike="noStrike" dirty="0">
                          <a:solidFill>
                            <a:srgbClr val="000000"/>
                          </a:solidFill>
                          <a:latin typeface="Calibri"/>
                        </a:rPr>
                        <a:t>3 sg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057"/>
                    </a:solidFill>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457200" y="332656"/>
            <a:ext cx="8147248" cy="5793507"/>
          </a:xfrm>
        </p:spPr>
        <p:txBody>
          <a:bodyPr>
            <a:normAutofit/>
          </a:bodyPr>
          <a:lstStyle/>
          <a:p>
            <a:pPr>
              <a:buNone/>
              <a:defRPr/>
            </a:pPr>
            <a:r>
              <a:rPr lang="es-ES" sz="2400" dirty="0" smtClean="0"/>
              <a:t>Coordinación de la función 51V(sobrecorriente) del relé</a:t>
            </a:r>
          </a:p>
          <a:p>
            <a:pPr>
              <a:buNone/>
              <a:defRPr/>
            </a:pPr>
            <a:r>
              <a:rPr lang="es-ES" sz="2400" dirty="0" smtClean="0"/>
              <a:t>DGP del generador 1 y 2 con el relé T60 del TE1 y TE2 </a:t>
            </a:r>
          </a:p>
          <a:p>
            <a:pPr>
              <a:defRPr/>
            </a:pPr>
            <a:endParaRPr lang="es-ES" sz="2000" dirty="0" smtClean="0"/>
          </a:p>
        </p:txBody>
      </p:sp>
      <p:pic>
        <p:nvPicPr>
          <p:cNvPr id="5" name="Picture 2"/>
          <p:cNvPicPr>
            <a:picLocks noChangeAspect="1" noChangeArrowheads="1"/>
          </p:cNvPicPr>
          <p:nvPr/>
        </p:nvPicPr>
        <p:blipFill>
          <a:blip r:embed="rId2" cstate="print"/>
          <a:srcRect/>
          <a:stretch>
            <a:fillRect/>
          </a:stretch>
        </p:blipFill>
        <p:spPr bwMode="auto">
          <a:xfrm>
            <a:off x="2022053" y="1171202"/>
            <a:ext cx="5430267" cy="55701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457200" y="404664"/>
            <a:ext cx="7467600" cy="5721499"/>
          </a:xfrm>
        </p:spPr>
        <p:txBody>
          <a:bodyPr/>
          <a:lstStyle/>
          <a:p>
            <a:r>
              <a:rPr lang="es-ES" sz="2000" dirty="0" smtClean="0"/>
              <a:t>Ajustes de la coordinación de la función 51V del relé DGP para el generador 1 y 2 en subestación de 69 kv con el relé T60.</a:t>
            </a:r>
          </a:p>
          <a:p>
            <a:pPr>
              <a:buNone/>
            </a:pPr>
            <a:endParaRPr lang="es-ES" dirty="0" smtClean="0"/>
          </a:p>
          <a:p>
            <a:pPr>
              <a:buNone/>
            </a:pPr>
            <a:endParaRPr lang="es-ES" dirty="0" smtClean="0"/>
          </a:p>
          <a:p>
            <a:pPr>
              <a:buNone/>
            </a:pPr>
            <a:endParaRPr lang="es-ES" dirty="0" smtClean="0"/>
          </a:p>
          <a:p>
            <a:r>
              <a:rPr lang="es-ES" sz="2000" dirty="0" smtClean="0"/>
              <a:t>Ajustes de la coordinación de la función 51V del relé DGP para el generador 3 y 4 en subestación de 138 kv con el relé T60.</a:t>
            </a:r>
          </a:p>
        </p:txBody>
      </p:sp>
      <p:graphicFrame>
        <p:nvGraphicFramePr>
          <p:cNvPr id="5" name="4 Tabla"/>
          <p:cNvGraphicFramePr>
            <a:graphicFrameLocks noGrp="1"/>
          </p:cNvGraphicFramePr>
          <p:nvPr/>
        </p:nvGraphicFramePr>
        <p:xfrm>
          <a:off x="3563888" y="1412776"/>
          <a:ext cx="1656184" cy="1152130"/>
        </p:xfrm>
        <a:graphic>
          <a:graphicData uri="http://schemas.openxmlformats.org/drawingml/2006/table">
            <a:tbl>
              <a:tblPr/>
              <a:tblGrid>
                <a:gridCol w="822883"/>
                <a:gridCol w="833301"/>
              </a:tblGrid>
              <a:tr h="230426">
                <a:tc>
                  <a:txBody>
                    <a:bodyPr/>
                    <a:lstStyle/>
                    <a:p>
                      <a:pPr algn="ctr" fontAlgn="b"/>
                      <a:r>
                        <a:rPr lang="es-ES" sz="1100" b="1" i="0" u="none" strike="noStrike" dirty="0">
                          <a:solidFill>
                            <a:srgbClr val="000000"/>
                          </a:solidFill>
                          <a:latin typeface="Calibri"/>
                        </a:rPr>
                        <a:t>TD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ES" sz="1100" b="1" i="0" u="none" strike="noStrike" dirty="0">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230426">
                <a:tc>
                  <a:txBody>
                    <a:bodyPr/>
                    <a:lstStyle/>
                    <a:p>
                      <a:pPr algn="ctr" fontAlgn="b"/>
                      <a:r>
                        <a:rPr lang="es-ES" sz="1100" b="1" i="0" u="none" strike="noStrike" dirty="0">
                          <a:solidFill>
                            <a:srgbClr val="000000"/>
                          </a:solidFill>
                          <a:latin typeface="Calibri"/>
                        </a:rPr>
                        <a:t>I pickup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ES" sz="1100" b="1" i="0" u="none" strike="noStrike" dirty="0">
                          <a:solidFill>
                            <a:srgbClr val="000000"/>
                          </a:solidFill>
                          <a:latin typeface="Calibri"/>
                        </a:rPr>
                        <a:t>4624 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230426">
                <a:tc>
                  <a:txBody>
                    <a:bodyPr/>
                    <a:lstStyle/>
                    <a:p>
                      <a:pPr algn="ctr" fontAlgn="b"/>
                      <a:r>
                        <a:rPr lang="es-ES" sz="1100" b="1" i="0" u="none" strike="noStrike" dirty="0">
                          <a:solidFill>
                            <a:srgbClr val="000000"/>
                          </a:solidFill>
                          <a:latin typeface="Calibri"/>
                        </a:rPr>
                        <a:t>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ES" sz="1100" b="1" i="0" u="none" strike="noStrike" dirty="0">
                          <a:solidFill>
                            <a:srgbClr val="000000"/>
                          </a:solidFill>
                          <a:latin typeface="Calibri"/>
                        </a:rPr>
                        <a:t>0,38 sg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230426">
                <a:tc>
                  <a:txBody>
                    <a:bodyPr/>
                    <a:lstStyle/>
                    <a:p>
                      <a:pPr algn="ctr" fontAlgn="b"/>
                      <a:r>
                        <a:rPr lang="es-ES" sz="1100" b="1" i="0" u="none" strike="noStrike" dirty="0">
                          <a:solidFill>
                            <a:srgbClr val="000000"/>
                          </a:solidFill>
                          <a:latin typeface="Calibri"/>
                        </a:rPr>
                        <a:t>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ES" sz="1100" b="1" i="0" u="none" strike="noStrike" dirty="0">
                          <a:solidFill>
                            <a:srgbClr val="000000"/>
                          </a:solidFill>
                          <a:latin typeface="Calibri"/>
                        </a:rPr>
                        <a:t>0,17 sg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230426">
                <a:tc>
                  <a:txBody>
                    <a:bodyPr/>
                    <a:lstStyle/>
                    <a:p>
                      <a:pPr algn="ctr" fontAlgn="b"/>
                      <a:r>
                        <a:rPr lang="es-ES" sz="1100" b="1" i="0" u="none" strike="noStrike" dirty="0">
                          <a:solidFill>
                            <a:srgbClr val="000000"/>
                          </a:solidFill>
                          <a:latin typeface="Calibri"/>
                        </a:rPr>
                        <a:t>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ES" sz="1100" b="1" i="0" u="none" strike="noStrike" dirty="0">
                          <a:solidFill>
                            <a:srgbClr val="000000"/>
                          </a:solidFill>
                          <a:latin typeface="Calibri"/>
                        </a:rPr>
                        <a:t>0,26 sg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bl>
          </a:graphicData>
        </a:graphic>
      </p:graphicFrame>
      <p:graphicFrame>
        <p:nvGraphicFramePr>
          <p:cNvPr id="6" name="5 Tabla"/>
          <p:cNvGraphicFramePr>
            <a:graphicFrameLocks noGrp="1"/>
          </p:cNvGraphicFramePr>
          <p:nvPr/>
        </p:nvGraphicFramePr>
        <p:xfrm>
          <a:off x="3563888" y="4653134"/>
          <a:ext cx="1656184" cy="1152130"/>
        </p:xfrm>
        <a:graphic>
          <a:graphicData uri="http://schemas.openxmlformats.org/drawingml/2006/table">
            <a:tbl>
              <a:tblPr/>
              <a:tblGrid>
                <a:gridCol w="822883"/>
                <a:gridCol w="833301"/>
              </a:tblGrid>
              <a:tr h="230426">
                <a:tc>
                  <a:txBody>
                    <a:bodyPr/>
                    <a:lstStyle/>
                    <a:p>
                      <a:pPr algn="ctr" fontAlgn="b"/>
                      <a:r>
                        <a:rPr lang="es-ES" sz="1100" b="1" i="0" u="none" strike="noStrike" dirty="0">
                          <a:solidFill>
                            <a:srgbClr val="000000"/>
                          </a:solidFill>
                          <a:latin typeface="Calibri"/>
                        </a:rPr>
                        <a:t>TD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ES" sz="1100" b="1" i="0" u="none" strike="noStrike" dirty="0">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30426">
                <a:tc>
                  <a:txBody>
                    <a:bodyPr/>
                    <a:lstStyle/>
                    <a:p>
                      <a:pPr algn="ctr" fontAlgn="b"/>
                      <a:r>
                        <a:rPr lang="es-ES" sz="1100" b="1" i="0" u="none" strike="noStrike" dirty="0">
                          <a:solidFill>
                            <a:srgbClr val="000000"/>
                          </a:solidFill>
                          <a:latin typeface="Calibri"/>
                        </a:rPr>
                        <a:t>I pickup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ES" sz="1100" b="1" i="0" u="none" strike="noStrike" dirty="0">
                          <a:solidFill>
                            <a:srgbClr val="000000"/>
                          </a:solidFill>
                          <a:latin typeface="Calibri"/>
                        </a:rPr>
                        <a:t>4624 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30426">
                <a:tc>
                  <a:txBody>
                    <a:bodyPr/>
                    <a:lstStyle/>
                    <a:p>
                      <a:pPr algn="ctr" fontAlgn="b"/>
                      <a:r>
                        <a:rPr lang="es-ES" sz="1100" b="1" i="0" u="none" strike="noStrike" dirty="0" smtClean="0">
                          <a:solidFill>
                            <a:srgbClr val="000000"/>
                          </a:solidFill>
                          <a:latin typeface="Calibri"/>
                        </a:rPr>
                        <a:t>t</a:t>
                      </a:r>
                      <a:endParaRPr lang="es-ES"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ES" sz="1100" b="1" i="0" u="none" strike="noStrike" dirty="0" smtClean="0">
                          <a:solidFill>
                            <a:srgbClr val="000000"/>
                          </a:solidFill>
                          <a:latin typeface="Calibri"/>
                        </a:rPr>
                        <a:t>0,63 </a:t>
                      </a:r>
                      <a:r>
                        <a:rPr lang="es-ES" sz="1100" b="1" i="0" u="none" strike="noStrike" dirty="0">
                          <a:solidFill>
                            <a:srgbClr val="000000"/>
                          </a:solidFill>
                          <a:latin typeface="Calibri"/>
                        </a:rPr>
                        <a:t>sg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30426">
                <a:tc>
                  <a:txBody>
                    <a:bodyPr/>
                    <a:lstStyle/>
                    <a:p>
                      <a:pPr algn="ctr" fontAlgn="b"/>
                      <a:r>
                        <a:rPr lang="es-ES" sz="1100" b="1" i="0" u="none" strike="noStrike" dirty="0">
                          <a:solidFill>
                            <a:srgbClr val="000000"/>
                          </a:solidFill>
                          <a:latin typeface="Calibri"/>
                        </a:rPr>
                        <a:t>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ES" sz="1100" b="1" i="0" u="none" strike="noStrike" dirty="0" smtClean="0">
                          <a:solidFill>
                            <a:srgbClr val="000000"/>
                          </a:solidFill>
                          <a:latin typeface="Calibri"/>
                        </a:rPr>
                        <a:t>0,25 </a:t>
                      </a:r>
                      <a:r>
                        <a:rPr lang="es-ES" sz="1100" b="1" i="0" u="none" strike="noStrike" dirty="0">
                          <a:solidFill>
                            <a:srgbClr val="000000"/>
                          </a:solidFill>
                          <a:latin typeface="Calibri"/>
                        </a:rPr>
                        <a:t>sg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30426">
                <a:tc>
                  <a:txBody>
                    <a:bodyPr/>
                    <a:lstStyle/>
                    <a:p>
                      <a:pPr algn="ctr" fontAlgn="b"/>
                      <a:r>
                        <a:rPr lang="es-ES" sz="1100" b="1" i="0" u="none" strike="noStrike" dirty="0">
                          <a:solidFill>
                            <a:srgbClr val="000000"/>
                          </a:solidFill>
                          <a:latin typeface="Calibri"/>
                        </a:rPr>
                        <a:t>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ES" sz="1100" b="1" i="0" u="none" strike="noStrike" dirty="0" smtClean="0">
                          <a:solidFill>
                            <a:srgbClr val="000000"/>
                          </a:solidFill>
                          <a:latin typeface="Calibri"/>
                        </a:rPr>
                        <a:t>0,47 </a:t>
                      </a:r>
                      <a:r>
                        <a:rPr lang="es-ES" sz="1100" b="1" i="0" u="none" strike="noStrike" dirty="0">
                          <a:solidFill>
                            <a:srgbClr val="000000"/>
                          </a:solidFill>
                          <a:latin typeface="Calibri"/>
                        </a:rPr>
                        <a:t>sg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457200" y="332656"/>
            <a:ext cx="8147248" cy="5793507"/>
          </a:xfrm>
        </p:spPr>
        <p:txBody>
          <a:bodyPr>
            <a:normAutofit/>
          </a:bodyPr>
          <a:lstStyle/>
          <a:p>
            <a:pPr algn="ctr">
              <a:buNone/>
              <a:defRPr/>
            </a:pPr>
            <a:r>
              <a:rPr lang="es-ES" sz="2400" dirty="0" smtClean="0"/>
              <a:t>Coordinación de la función 51V (sobrecorriente) del relé DGP del generador 3 y 4 con el relé T60 del TE3 y TE4 </a:t>
            </a:r>
          </a:p>
          <a:p>
            <a:pPr>
              <a:defRPr/>
            </a:pPr>
            <a:endParaRPr lang="es-ES" sz="2000" dirty="0" smtClean="0"/>
          </a:p>
        </p:txBody>
      </p:sp>
      <p:pic>
        <p:nvPicPr>
          <p:cNvPr id="5" name="Picture 3" descr="C:\ERIKA\redaccion tesis\PAINT\t60vs51v g3 y 4.png"/>
          <p:cNvPicPr>
            <a:picLocks noChangeAspect="1" noChangeArrowheads="1"/>
          </p:cNvPicPr>
          <p:nvPr/>
        </p:nvPicPr>
        <p:blipFill>
          <a:blip r:embed="rId2" cstate="print"/>
          <a:srcRect/>
          <a:stretch>
            <a:fillRect/>
          </a:stretch>
        </p:blipFill>
        <p:spPr bwMode="auto">
          <a:xfrm>
            <a:off x="1541207" y="1196752"/>
            <a:ext cx="5983122" cy="5445813"/>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457200" y="404664"/>
            <a:ext cx="7467600" cy="5721499"/>
          </a:xfrm>
        </p:spPr>
        <p:txBody>
          <a:bodyPr>
            <a:normAutofit/>
          </a:bodyPr>
          <a:lstStyle/>
          <a:p>
            <a:r>
              <a:rPr lang="es-ES" sz="3200" b="1" dirty="0" smtClean="0"/>
              <a:t>Protección de distancia para líneas</a:t>
            </a:r>
          </a:p>
          <a:p>
            <a:pPr lvl="1" algn="just">
              <a:buFont typeface="Wingdings" pitchFamily="2" charset="2"/>
              <a:buChar char="Ø"/>
            </a:pPr>
            <a:r>
              <a:rPr lang="es-ES" sz="2400" dirty="0" smtClean="0"/>
              <a:t>El esquema básico de los relés de distancia comprende de una zona 1 instantánea y al menos dos zonas con disparo temporizado. Los relés D60 y D30 son digitales y tienen hasta 5 zonas y algunas de ellas se las puede ajustar para operar hacia atrás. </a:t>
            </a:r>
          </a:p>
          <a:p>
            <a:pPr lvl="1">
              <a:buFont typeface="Wingdings" pitchFamily="2" charset="2"/>
              <a:buChar char="Ø"/>
            </a:pPr>
            <a:r>
              <a:rPr lang="es-ES" sz="2400" dirty="0" smtClean="0"/>
              <a:t>Los ajustes típicos de cada zona son: </a:t>
            </a:r>
          </a:p>
          <a:p>
            <a:pPr lvl="2">
              <a:buFont typeface="Wingdings" pitchFamily="2" charset="2"/>
              <a:buChar char="ü"/>
            </a:pPr>
            <a:r>
              <a:rPr lang="es-ES" dirty="0" smtClean="0"/>
              <a:t>Zona 1: 80% impedancia de la línea; Tiempo: instantáneo </a:t>
            </a:r>
            <a:endParaRPr lang="es-ES" sz="3000" dirty="0" smtClean="0"/>
          </a:p>
          <a:p>
            <a:pPr lvl="2">
              <a:buFont typeface="Wingdings" pitchFamily="2" charset="2"/>
              <a:buChar char="ü"/>
            </a:pPr>
            <a:r>
              <a:rPr lang="es-ES" dirty="0" smtClean="0"/>
              <a:t>Zona 2: 120% impedancia de la línea: Tiempo: 0.3 a 0.6 s </a:t>
            </a:r>
            <a:endParaRPr lang="es-ES" sz="3000" dirty="0" smtClean="0"/>
          </a:p>
          <a:p>
            <a:pPr lvl="2">
              <a:buFont typeface="Wingdings" pitchFamily="2" charset="2"/>
              <a:buChar char="ü"/>
            </a:pPr>
            <a:r>
              <a:rPr lang="es-ES" dirty="0" smtClean="0"/>
              <a:t>Zona 3: respaldo de líneas adyacentes: Tiempo: &gt;1 s</a:t>
            </a:r>
          </a:p>
          <a:p>
            <a:pPr>
              <a:buNone/>
            </a:pPr>
            <a:endParaRPr lang="es-E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7467600" cy="5721499"/>
          </a:xfrm>
        </p:spPr>
        <p:txBody>
          <a:bodyPr/>
          <a:lstStyle/>
          <a:p>
            <a:r>
              <a:rPr lang="es-ES" sz="3200" b="1" dirty="0" smtClean="0"/>
              <a:t>Protección de distancia para líneas</a:t>
            </a:r>
          </a:p>
          <a:p>
            <a:pPr lvl="1">
              <a:buFont typeface="Wingdings" pitchFamily="2" charset="2"/>
              <a:buChar char="Ø"/>
            </a:pPr>
            <a:r>
              <a:rPr lang="es-ES" dirty="0" smtClean="0"/>
              <a:t>Datos de líneas</a:t>
            </a:r>
          </a:p>
          <a:p>
            <a:pPr>
              <a:buNone/>
            </a:pPr>
            <a:endParaRPr lang="es-ES" dirty="0" smtClean="0"/>
          </a:p>
        </p:txBody>
      </p:sp>
      <p:graphicFrame>
        <p:nvGraphicFramePr>
          <p:cNvPr id="4" name="3 Tabla"/>
          <p:cNvGraphicFramePr>
            <a:graphicFrameLocks noGrp="1"/>
          </p:cNvGraphicFramePr>
          <p:nvPr/>
        </p:nvGraphicFramePr>
        <p:xfrm>
          <a:off x="3203848" y="1772816"/>
          <a:ext cx="2736304" cy="3456390"/>
        </p:xfrm>
        <a:graphic>
          <a:graphicData uri="http://schemas.openxmlformats.org/drawingml/2006/table">
            <a:tbl>
              <a:tblPr/>
              <a:tblGrid>
                <a:gridCol w="1472591"/>
                <a:gridCol w="1263713"/>
              </a:tblGrid>
              <a:tr h="230426">
                <a:tc gridSpan="2">
                  <a:txBody>
                    <a:bodyPr/>
                    <a:lstStyle/>
                    <a:p>
                      <a:pPr algn="ctr" fontAlgn="b"/>
                      <a:r>
                        <a:rPr lang="es-ES" sz="1100" b="1" i="1" u="none" strike="noStrike" dirty="0">
                          <a:solidFill>
                            <a:srgbClr val="000000"/>
                          </a:solidFill>
                          <a:latin typeface="Arial"/>
                        </a:rPr>
                        <a:t>DATOS PARA LA LINEA #1 Y LINEA #2: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s-ES"/>
                    </a:p>
                  </a:txBody>
                  <a:tcPr/>
                </a:tc>
              </a:tr>
              <a:tr h="230426">
                <a:tc>
                  <a:txBody>
                    <a:bodyPr/>
                    <a:lstStyle/>
                    <a:p>
                      <a:pPr algn="ctr" fontAlgn="b"/>
                      <a:r>
                        <a:rPr lang="es-ES" sz="1100" b="1" i="0" u="none" strike="noStrike" dirty="0">
                          <a:solidFill>
                            <a:srgbClr val="000000"/>
                          </a:solidFill>
                          <a:latin typeface="Calibri"/>
                        </a:rPr>
                        <a:t>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b"/>
                      <a:r>
                        <a:rPr lang="es-ES" sz="1100" b="1" i="0" u="none" strike="noStrike" dirty="0">
                          <a:solidFill>
                            <a:srgbClr val="000000"/>
                          </a:solidFill>
                          <a:latin typeface="Calibri"/>
                        </a:rPr>
                        <a:t>800/5= 160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r>
              <a:tr h="230426">
                <a:tc>
                  <a:txBody>
                    <a:bodyPr/>
                    <a:lstStyle/>
                    <a:p>
                      <a:pPr algn="ctr" fontAlgn="b"/>
                      <a:r>
                        <a:rPr lang="es-ES" sz="1100" b="1" i="0" u="none" strike="noStrike" dirty="0">
                          <a:solidFill>
                            <a:srgbClr val="000000"/>
                          </a:solidFill>
                          <a:latin typeface="Calibri"/>
                        </a:rPr>
                        <a:t>PT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b"/>
                      <a:r>
                        <a:rPr lang="es-ES" sz="1100" b="1" i="0" u="none" strike="noStrike" dirty="0">
                          <a:solidFill>
                            <a:srgbClr val="000000"/>
                          </a:solidFill>
                          <a:latin typeface="Calibri"/>
                        </a:rPr>
                        <a:t>69000/115=600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r>
              <a:tr h="230426">
                <a:tc>
                  <a:txBody>
                    <a:bodyPr/>
                    <a:lstStyle/>
                    <a:p>
                      <a:pPr algn="ctr" fontAlgn="b"/>
                      <a:r>
                        <a:rPr lang="es-ES" sz="1100" b="1" i="0" u="none" strike="noStrike" dirty="0">
                          <a:solidFill>
                            <a:srgbClr val="000000"/>
                          </a:solidFill>
                          <a:latin typeface="Calibri"/>
                        </a:rPr>
                        <a:t>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b"/>
                      <a:r>
                        <a:rPr lang="el-GR" sz="1100" b="1" i="0" u="none" strike="noStrike" dirty="0">
                          <a:solidFill>
                            <a:srgbClr val="000000"/>
                          </a:solidFill>
                          <a:latin typeface="Calibri"/>
                        </a:rPr>
                        <a:t> 1,34153Ω</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r>
              <a:tr h="230426">
                <a:tc>
                  <a:txBody>
                    <a:bodyPr/>
                    <a:lstStyle/>
                    <a:p>
                      <a:pPr algn="ctr" fontAlgn="b"/>
                      <a:r>
                        <a:rPr lang="es-ES" sz="1100" b="1" i="0" u="none" strike="noStrike" dirty="0">
                          <a:solidFill>
                            <a:srgbClr val="000000"/>
                          </a:solidFill>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b"/>
                      <a:r>
                        <a:rPr lang="el-GR" sz="1100" b="1" i="0" u="none" strike="noStrike" dirty="0">
                          <a:solidFill>
                            <a:srgbClr val="000000"/>
                          </a:solidFill>
                          <a:latin typeface="Calibri"/>
                        </a:rPr>
                        <a:t>6,35883Ω</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r>
              <a:tr h="230426">
                <a:tc gridSpan="2">
                  <a:txBody>
                    <a:bodyPr/>
                    <a:lstStyle/>
                    <a:p>
                      <a:pPr algn="ctr" fontAlgn="b"/>
                      <a:r>
                        <a:rPr lang="es-ES" sz="1100" b="1" i="1" u="none" strike="noStrike" dirty="0">
                          <a:solidFill>
                            <a:srgbClr val="000000"/>
                          </a:solidFill>
                          <a:latin typeface="Arial"/>
                        </a:rPr>
                        <a:t>DATOS PARA LA LINEA #3: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s-ES"/>
                    </a:p>
                  </a:txBody>
                  <a:tcPr/>
                </a:tc>
              </a:tr>
              <a:tr h="230426">
                <a:tc>
                  <a:txBody>
                    <a:bodyPr/>
                    <a:lstStyle/>
                    <a:p>
                      <a:pPr algn="ctr" fontAlgn="b"/>
                      <a:r>
                        <a:rPr lang="es-ES" sz="1100" b="1" i="0" u="none" strike="noStrike" dirty="0">
                          <a:solidFill>
                            <a:srgbClr val="000000"/>
                          </a:solidFill>
                          <a:latin typeface="Calibri"/>
                        </a:rPr>
                        <a:t>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b"/>
                      <a:r>
                        <a:rPr lang="es-ES" sz="1100" b="1" i="0" u="none" strike="noStrike" dirty="0">
                          <a:solidFill>
                            <a:srgbClr val="000000"/>
                          </a:solidFill>
                          <a:latin typeface="Calibri"/>
                        </a:rPr>
                        <a:t>800/5= 160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r>
              <a:tr h="230426">
                <a:tc>
                  <a:txBody>
                    <a:bodyPr/>
                    <a:lstStyle/>
                    <a:p>
                      <a:pPr algn="ctr" fontAlgn="b"/>
                      <a:r>
                        <a:rPr lang="es-ES" sz="1100" b="1" i="0" u="none" strike="noStrike" dirty="0">
                          <a:solidFill>
                            <a:srgbClr val="000000"/>
                          </a:solidFill>
                          <a:latin typeface="Calibri"/>
                        </a:rPr>
                        <a:t>PT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b"/>
                      <a:r>
                        <a:rPr lang="es-ES" sz="1100" b="1" i="0" u="none" strike="noStrike" dirty="0">
                          <a:solidFill>
                            <a:srgbClr val="000000"/>
                          </a:solidFill>
                          <a:latin typeface="Calibri"/>
                        </a:rPr>
                        <a:t>138000/115=1200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r>
              <a:tr h="230426">
                <a:tc>
                  <a:txBody>
                    <a:bodyPr/>
                    <a:lstStyle/>
                    <a:p>
                      <a:pPr algn="ctr" fontAlgn="b"/>
                      <a:r>
                        <a:rPr lang="es-ES" sz="1100" b="1" i="0" u="none" strike="noStrike" dirty="0">
                          <a:solidFill>
                            <a:srgbClr val="000000"/>
                          </a:solidFill>
                          <a:latin typeface="Calibri"/>
                        </a:rPr>
                        <a:t>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b"/>
                      <a:r>
                        <a:rPr lang="el-GR" sz="1100" b="1" i="0" u="none" strike="noStrike" dirty="0">
                          <a:solidFill>
                            <a:srgbClr val="000000"/>
                          </a:solidFill>
                          <a:latin typeface="Calibri"/>
                        </a:rPr>
                        <a:t>5,017Ω</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r>
              <a:tr h="230426">
                <a:tc>
                  <a:txBody>
                    <a:bodyPr/>
                    <a:lstStyle/>
                    <a:p>
                      <a:pPr algn="ctr" fontAlgn="b"/>
                      <a:r>
                        <a:rPr lang="es-ES" sz="1100" b="1" i="0" u="none" strike="noStrike" dirty="0">
                          <a:solidFill>
                            <a:srgbClr val="000000"/>
                          </a:solidFill>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b"/>
                      <a:r>
                        <a:rPr lang="el-GR" sz="1100" b="1" i="0" u="none" strike="noStrike" dirty="0">
                          <a:solidFill>
                            <a:srgbClr val="000000"/>
                          </a:solidFill>
                          <a:latin typeface="Calibri"/>
                        </a:rPr>
                        <a:t>15,371Ω</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r>
              <a:tr h="230426">
                <a:tc gridSpan="2">
                  <a:txBody>
                    <a:bodyPr/>
                    <a:lstStyle/>
                    <a:p>
                      <a:pPr algn="ctr" fontAlgn="b"/>
                      <a:r>
                        <a:rPr lang="es-ES" sz="1100" b="1" i="1" u="none" strike="noStrike" dirty="0">
                          <a:solidFill>
                            <a:srgbClr val="000000"/>
                          </a:solidFill>
                          <a:latin typeface="Arial"/>
                        </a:rPr>
                        <a:t>DATOS PARA LA LINEA #4: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s-ES"/>
                    </a:p>
                  </a:txBody>
                  <a:tcPr/>
                </a:tc>
              </a:tr>
              <a:tr h="230426">
                <a:tc>
                  <a:txBody>
                    <a:bodyPr/>
                    <a:lstStyle/>
                    <a:p>
                      <a:pPr algn="ctr" fontAlgn="b"/>
                      <a:r>
                        <a:rPr lang="es-ES" sz="1100" b="1" i="0" u="none" strike="noStrike" dirty="0">
                          <a:solidFill>
                            <a:srgbClr val="000000"/>
                          </a:solidFill>
                          <a:latin typeface="Calibri"/>
                        </a:rPr>
                        <a:t>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b"/>
                      <a:r>
                        <a:rPr lang="es-ES" sz="1100" b="1" i="0" u="none" strike="noStrike" dirty="0">
                          <a:solidFill>
                            <a:srgbClr val="000000"/>
                          </a:solidFill>
                          <a:latin typeface="Calibri"/>
                        </a:rPr>
                        <a:t>100/5= 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r>
              <a:tr h="230426">
                <a:tc>
                  <a:txBody>
                    <a:bodyPr/>
                    <a:lstStyle/>
                    <a:p>
                      <a:pPr algn="ctr" fontAlgn="b"/>
                      <a:r>
                        <a:rPr lang="es-ES" sz="1100" b="1" i="0" u="none" strike="noStrike" dirty="0">
                          <a:solidFill>
                            <a:srgbClr val="000000"/>
                          </a:solidFill>
                          <a:latin typeface="Calibri"/>
                        </a:rPr>
                        <a:t>PT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b"/>
                      <a:r>
                        <a:rPr lang="es-ES" sz="1100" b="1" i="0" u="none" strike="noStrike" dirty="0">
                          <a:solidFill>
                            <a:srgbClr val="000000"/>
                          </a:solidFill>
                          <a:latin typeface="Calibri"/>
                        </a:rPr>
                        <a:t>138000/115=1200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r>
              <a:tr h="230426">
                <a:tc>
                  <a:txBody>
                    <a:bodyPr/>
                    <a:lstStyle/>
                    <a:p>
                      <a:pPr algn="ctr" fontAlgn="b"/>
                      <a:r>
                        <a:rPr lang="es-ES" sz="1100" b="1" i="0" u="none" strike="noStrike" dirty="0">
                          <a:solidFill>
                            <a:srgbClr val="000000"/>
                          </a:solidFill>
                          <a:latin typeface="Calibri"/>
                        </a:rPr>
                        <a:t>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b"/>
                      <a:r>
                        <a:rPr lang="el-GR" sz="1100" b="1" i="0" u="none" strike="noStrike" dirty="0">
                          <a:solidFill>
                            <a:srgbClr val="000000"/>
                          </a:solidFill>
                          <a:latin typeface="Calibri"/>
                        </a:rPr>
                        <a:t>13,466Ω</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r>
              <a:tr h="230426">
                <a:tc>
                  <a:txBody>
                    <a:bodyPr/>
                    <a:lstStyle/>
                    <a:p>
                      <a:pPr algn="ctr" fontAlgn="b"/>
                      <a:r>
                        <a:rPr lang="es-ES" sz="1100" b="1" i="0" u="none" strike="noStrike" dirty="0">
                          <a:solidFill>
                            <a:srgbClr val="000000"/>
                          </a:solidFill>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b"/>
                      <a:r>
                        <a:rPr lang="el-GR" sz="1100" b="1" i="0" u="none" strike="noStrike" dirty="0">
                          <a:solidFill>
                            <a:srgbClr val="000000"/>
                          </a:solidFill>
                          <a:latin typeface="Calibri"/>
                        </a:rPr>
                        <a:t>39,801Ω</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7467600" cy="5649491"/>
          </a:xfrm>
        </p:spPr>
        <p:txBody>
          <a:bodyPr/>
          <a:lstStyle/>
          <a:p>
            <a:r>
              <a:rPr lang="es-ES" sz="2000" dirty="0" smtClean="0"/>
              <a:t>Ajuste de la línea 1 y línea 2 hacia Salitral (relé D60)</a:t>
            </a:r>
          </a:p>
          <a:p>
            <a:pPr>
              <a:buNone/>
            </a:pPr>
            <a:endParaRPr lang="es-ES" dirty="0"/>
          </a:p>
        </p:txBody>
      </p:sp>
      <p:graphicFrame>
        <p:nvGraphicFramePr>
          <p:cNvPr id="4" name="3 Tabla"/>
          <p:cNvGraphicFramePr>
            <a:graphicFrameLocks noGrp="1"/>
          </p:cNvGraphicFramePr>
          <p:nvPr/>
        </p:nvGraphicFramePr>
        <p:xfrm>
          <a:off x="925860" y="1268760"/>
          <a:ext cx="3070076" cy="4156292"/>
        </p:xfrm>
        <a:graphic>
          <a:graphicData uri="http://schemas.openxmlformats.org/drawingml/2006/table">
            <a:tbl>
              <a:tblPr/>
              <a:tblGrid>
                <a:gridCol w="1613758"/>
                <a:gridCol w="1456318"/>
              </a:tblGrid>
              <a:tr h="205757">
                <a:tc>
                  <a:txBody>
                    <a:bodyPr/>
                    <a:lstStyle/>
                    <a:p>
                      <a:pPr algn="ctr" fontAlgn="b"/>
                      <a:r>
                        <a:rPr lang="es-ES" sz="1100" b="1" i="0" u="none" strike="noStrike" dirty="0">
                          <a:solidFill>
                            <a:srgbClr val="000000"/>
                          </a:solidFill>
                          <a:latin typeface="Calibri"/>
                        </a:rPr>
                        <a:t>ZL(PRI)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ES" sz="1100" b="1" i="0" u="none" strike="noStrike" dirty="0">
                          <a:solidFill>
                            <a:srgbClr val="000000"/>
                          </a:solidFill>
                          <a:latin typeface="Calibri"/>
                        </a:rPr>
                        <a:t>6,4988 Ω</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205757">
                <a:tc>
                  <a:txBody>
                    <a:bodyPr/>
                    <a:lstStyle/>
                    <a:p>
                      <a:pPr algn="ctr" fontAlgn="b"/>
                      <a:r>
                        <a:rPr lang="en-US" sz="1100" b="1" i="0" u="none" strike="noStrike" dirty="0">
                          <a:solidFill>
                            <a:srgbClr val="000000"/>
                          </a:solidFill>
                          <a:latin typeface="Calibri"/>
                        </a:rPr>
                        <a:t>ZL(SEC)</a:t>
                      </a:r>
                      <a:endParaRPr lang="es-ES"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ES" sz="1100" b="1" i="0" u="none" strike="noStrike" dirty="0">
                          <a:solidFill>
                            <a:srgbClr val="000000"/>
                          </a:solidFill>
                          <a:latin typeface="Calibri"/>
                        </a:rPr>
                        <a:t>1,733Ω</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205757">
                <a:tc gridSpan="2">
                  <a:txBody>
                    <a:bodyPr/>
                    <a:lstStyle/>
                    <a:p>
                      <a:pPr algn="ctr" fontAlgn="b"/>
                      <a:r>
                        <a:rPr lang="en-US" sz="1100" b="1" i="1" u="none" strike="noStrike" dirty="0">
                          <a:solidFill>
                            <a:srgbClr val="000000"/>
                          </a:solidFill>
                          <a:latin typeface="Arial"/>
                        </a:rPr>
                        <a:t>PHASE DISTANCE Z1:</a:t>
                      </a:r>
                      <a:endParaRPr lang="es-ES" sz="1100" b="1" i="1"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hMerge="1">
                  <a:txBody>
                    <a:bodyPr/>
                    <a:lstStyle/>
                    <a:p>
                      <a:endParaRPr lang="es-ES"/>
                    </a:p>
                  </a:txBody>
                  <a:tcPr/>
                </a:tc>
              </a:tr>
              <a:tr h="205757">
                <a:tc>
                  <a:txBody>
                    <a:bodyPr/>
                    <a:lstStyle/>
                    <a:p>
                      <a:pPr algn="ctr" fontAlgn="b"/>
                      <a:r>
                        <a:rPr lang="es-ES" sz="1100" b="1" i="0" u="none" strike="noStrike" dirty="0">
                          <a:solidFill>
                            <a:srgbClr val="000000"/>
                          </a:solidFill>
                          <a:latin typeface="Calibri"/>
                        </a:rPr>
                        <a:t>PHASE REACH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ES" sz="1100" b="1" i="0" u="none" strike="noStrike" dirty="0">
                          <a:solidFill>
                            <a:srgbClr val="000000"/>
                          </a:solidFill>
                          <a:latin typeface="Calibri"/>
                        </a:rPr>
                        <a:t>1,39 Ω</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205757">
                <a:tc>
                  <a:txBody>
                    <a:bodyPr/>
                    <a:lstStyle/>
                    <a:p>
                      <a:pPr algn="ctr" fontAlgn="b"/>
                      <a:r>
                        <a:rPr lang="es-ES" sz="1100" b="1" i="0" u="none" strike="noStrike" dirty="0">
                          <a:solidFill>
                            <a:srgbClr val="000000"/>
                          </a:solidFill>
                          <a:latin typeface="Calibri"/>
                        </a:rPr>
                        <a:t>ZONA 1 DELAY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ES" sz="1100" b="1" i="0" u="none" strike="noStrike" dirty="0">
                          <a:solidFill>
                            <a:srgbClr val="000000"/>
                          </a:solidFill>
                          <a:latin typeface="Calibri"/>
                        </a:rPr>
                        <a:t>0 sg (instantáneo)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205757">
                <a:tc gridSpan="2">
                  <a:txBody>
                    <a:bodyPr/>
                    <a:lstStyle/>
                    <a:p>
                      <a:pPr algn="ctr" fontAlgn="b"/>
                      <a:r>
                        <a:rPr lang="en-US" sz="1100" b="1" i="1" u="none" strike="noStrike" dirty="0">
                          <a:solidFill>
                            <a:srgbClr val="000000"/>
                          </a:solidFill>
                          <a:latin typeface="Arial"/>
                        </a:rPr>
                        <a:t>ZONA 1 GROUND:</a:t>
                      </a:r>
                      <a:endParaRPr lang="es-ES" sz="1100" b="1" i="1"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hMerge="1">
                  <a:txBody>
                    <a:bodyPr/>
                    <a:lstStyle/>
                    <a:p>
                      <a:endParaRPr lang="es-ES"/>
                    </a:p>
                  </a:txBody>
                  <a:tcPr/>
                </a:tc>
              </a:tr>
              <a:tr h="205757">
                <a:tc>
                  <a:txBody>
                    <a:bodyPr/>
                    <a:lstStyle/>
                    <a:p>
                      <a:pPr algn="ctr" fontAlgn="b"/>
                      <a:r>
                        <a:rPr lang="en-US" sz="1100" b="1" i="0" u="none" strike="noStrike" dirty="0">
                          <a:solidFill>
                            <a:srgbClr val="000000"/>
                          </a:solidFill>
                          <a:latin typeface="Calibri"/>
                        </a:rPr>
                        <a:t>GROUND REACH</a:t>
                      </a:r>
                      <a:endParaRPr lang="es-ES"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ES" sz="1100" b="1" i="0" u="none" strike="noStrike" dirty="0">
                          <a:solidFill>
                            <a:srgbClr val="000000"/>
                          </a:solidFill>
                          <a:latin typeface="Calibri"/>
                        </a:rPr>
                        <a:t>1,39 Ω</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205757">
                <a:tc>
                  <a:txBody>
                    <a:bodyPr/>
                    <a:lstStyle/>
                    <a:p>
                      <a:pPr algn="ctr" fontAlgn="b"/>
                      <a:r>
                        <a:rPr lang="en-US" sz="1100" b="1" i="0" u="none" strike="noStrike" dirty="0">
                          <a:solidFill>
                            <a:srgbClr val="000000"/>
                          </a:solidFill>
                          <a:latin typeface="Calibri"/>
                        </a:rPr>
                        <a:t>GROUND ZONA 1 DELAY</a:t>
                      </a:r>
                      <a:endParaRPr lang="es-ES"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ES" sz="1100" b="1" i="0" u="none" strike="noStrike" dirty="0">
                          <a:solidFill>
                            <a:srgbClr val="000000"/>
                          </a:solidFill>
                          <a:latin typeface="Calibri"/>
                        </a:rPr>
                        <a:t>0 sg (instantáneo)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246909">
                <a:tc gridSpan="2">
                  <a:txBody>
                    <a:bodyPr/>
                    <a:lstStyle/>
                    <a:p>
                      <a:pPr marL="0" algn="ctr" rtl="0" eaLnBrk="1" fontAlgn="b" latinLnBrk="0" hangingPunct="1"/>
                      <a:r>
                        <a:rPr kumimoji="0" lang="en-US" sz="1100" b="1" i="1" u="none" strike="noStrike" kern="1200" dirty="0">
                          <a:solidFill>
                            <a:srgbClr val="000000"/>
                          </a:solidFill>
                          <a:latin typeface="Arial"/>
                          <a:ea typeface="+mn-ea"/>
                          <a:cs typeface="+mn-cs"/>
                        </a:rPr>
                        <a:t>PHASE DISTANCE Z2:</a:t>
                      </a:r>
                      <a:endParaRPr kumimoji="0" lang="es-ES" sz="1100" b="1" i="1" u="none" strike="noStrike" kern="1200" dirty="0">
                        <a:solidFill>
                          <a:srgbClr val="000000"/>
                        </a:solidFill>
                        <a:latin typeface="Arial"/>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hMerge="1">
                  <a:txBody>
                    <a:bodyPr/>
                    <a:lstStyle/>
                    <a:p>
                      <a:endParaRPr lang="es-ES"/>
                    </a:p>
                  </a:txBody>
                  <a:tcPr/>
                </a:tc>
              </a:tr>
              <a:tr h="205757">
                <a:tc>
                  <a:txBody>
                    <a:bodyPr/>
                    <a:lstStyle/>
                    <a:p>
                      <a:pPr algn="ctr" fontAlgn="b"/>
                      <a:r>
                        <a:rPr lang="es-ES" sz="1100" b="1" i="0" u="none" strike="noStrike" dirty="0">
                          <a:solidFill>
                            <a:srgbClr val="000000"/>
                          </a:solidFill>
                          <a:latin typeface="Calibri"/>
                        </a:rPr>
                        <a:t>PHASE REACH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ES" sz="1100" b="1" i="0" u="none" strike="noStrike" dirty="0">
                          <a:solidFill>
                            <a:srgbClr val="000000"/>
                          </a:solidFill>
                          <a:latin typeface="Calibri"/>
                        </a:rPr>
                        <a:t> 2,08 Ω</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205757">
                <a:tc>
                  <a:txBody>
                    <a:bodyPr/>
                    <a:lstStyle/>
                    <a:p>
                      <a:pPr algn="ctr" fontAlgn="b"/>
                      <a:r>
                        <a:rPr lang="es-ES" sz="1100" b="1" i="0" u="none" strike="noStrike" dirty="0">
                          <a:solidFill>
                            <a:srgbClr val="000000"/>
                          </a:solidFill>
                          <a:latin typeface="Calibri"/>
                        </a:rPr>
                        <a:t>ZONA 2 DELAY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ES" sz="1100" b="1" i="0" u="none" strike="noStrike" dirty="0">
                          <a:solidFill>
                            <a:srgbClr val="000000"/>
                          </a:solidFill>
                          <a:latin typeface="Calibri"/>
                        </a:rPr>
                        <a:t>0,3 sg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205757">
                <a:tc gridSpan="2">
                  <a:txBody>
                    <a:bodyPr/>
                    <a:lstStyle/>
                    <a:p>
                      <a:pPr marL="0" algn="ctr" rtl="0" eaLnBrk="1" fontAlgn="b" latinLnBrk="0" hangingPunct="1"/>
                      <a:r>
                        <a:rPr kumimoji="0" lang="en-US" sz="1100" b="1" i="1" u="none" strike="noStrike" kern="1200" dirty="0">
                          <a:solidFill>
                            <a:srgbClr val="000000"/>
                          </a:solidFill>
                          <a:latin typeface="Arial"/>
                          <a:ea typeface="+mn-ea"/>
                          <a:cs typeface="+mn-cs"/>
                        </a:rPr>
                        <a:t>ZONA 2 GROUND:</a:t>
                      </a:r>
                      <a:endParaRPr kumimoji="0" lang="es-ES" sz="1100" b="1" i="1" u="none" strike="noStrike" kern="1200" dirty="0">
                        <a:solidFill>
                          <a:srgbClr val="000000"/>
                        </a:solidFill>
                        <a:latin typeface="Arial"/>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hMerge="1">
                  <a:txBody>
                    <a:bodyPr/>
                    <a:lstStyle/>
                    <a:p>
                      <a:endParaRPr lang="es-ES"/>
                    </a:p>
                  </a:txBody>
                  <a:tcPr/>
                </a:tc>
              </a:tr>
              <a:tr h="205757">
                <a:tc>
                  <a:txBody>
                    <a:bodyPr/>
                    <a:lstStyle/>
                    <a:p>
                      <a:pPr algn="ctr" fontAlgn="b"/>
                      <a:r>
                        <a:rPr lang="en-US" sz="1100" b="1" i="0" u="none" strike="noStrike" dirty="0">
                          <a:solidFill>
                            <a:srgbClr val="000000"/>
                          </a:solidFill>
                          <a:latin typeface="Calibri"/>
                        </a:rPr>
                        <a:t>GROUND REACH</a:t>
                      </a:r>
                      <a:endParaRPr lang="es-ES"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ES" sz="1100" b="1" i="0" u="none" strike="noStrike" dirty="0">
                          <a:solidFill>
                            <a:srgbClr val="000000"/>
                          </a:solidFill>
                          <a:latin typeface="Calibri"/>
                        </a:rPr>
                        <a:t> 2,08 Ω</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205757">
                <a:tc>
                  <a:txBody>
                    <a:bodyPr/>
                    <a:lstStyle/>
                    <a:p>
                      <a:pPr algn="ctr" fontAlgn="b"/>
                      <a:r>
                        <a:rPr lang="es-ES" sz="1100" b="1" i="0" u="none" strike="noStrike" dirty="0">
                          <a:solidFill>
                            <a:srgbClr val="000000"/>
                          </a:solidFill>
                          <a:latin typeface="Calibri"/>
                        </a:rPr>
                        <a:t>GROUND ZONA 2 DELAY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ES" sz="1100" b="1" i="0" u="none" strike="noStrike" dirty="0">
                          <a:solidFill>
                            <a:srgbClr val="000000"/>
                          </a:solidFill>
                          <a:latin typeface="Calibri"/>
                        </a:rPr>
                        <a:t>0,3 sg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205757">
                <a:tc gridSpan="2">
                  <a:txBody>
                    <a:bodyPr/>
                    <a:lstStyle/>
                    <a:p>
                      <a:pPr marL="0" algn="ctr" rtl="0" eaLnBrk="1" fontAlgn="b" latinLnBrk="0" hangingPunct="1"/>
                      <a:r>
                        <a:rPr kumimoji="0" lang="es-ES" sz="1100" b="1" i="1" u="none" strike="noStrike" kern="1200" dirty="0">
                          <a:solidFill>
                            <a:srgbClr val="000000"/>
                          </a:solidFill>
                          <a:latin typeface="Arial"/>
                          <a:ea typeface="+mn-ea"/>
                          <a:cs typeface="+mn-cs"/>
                        </a:rPr>
                        <a:t>PHASE DISTANCE Z3: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hMerge="1">
                  <a:txBody>
                    <a:bodyPr/>
                    <a:lstStyle/>
                    <a:p>
                      <a:endParaRPr lang="es-ES"/>
                    </a:p>
                  </a:txBody>
                  <a:tcPr/>
                </a:tc>
              </a:tr>
              <a:tr h="205757">
                <a:tc>
                  <a:txBody>
                    <a:bodyPr/>
                    <a:lstStyle/>
                    <a:p>
                      <a:pPr algn="ctr" fontAlgn="b"/>
                      <a:r>
                        <a:rPr lang="en-US" sz="1100" b="1" i="0" u="none" strike="noStrike" dirty="0">
                          <a:solidFill>
                            <a:srgbClr val="000000"/>
                          </a:solidFill>
                          <a:latin typeface="Calibri"/>
                        </a:rPr>
                        <a:t>PHASE REACH</a:t>
                      </a:r>
                      <a:endParaRPr lang="es-ES"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ES" sz="1100" b="1" i="0" u="none" strike="noStrike" dirty="0">
                          <a:solidFill>
                            <a:srgbClr val="000000"/>
                          </a:solidFill>
                          <a:latin typeface="Calibri"/>
                        </a:rPr>
                        <a:t>2,019 Ω (SEC)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205757">
                <a:tc>
                  <a:txBody>
                    <a:bodyPr/>
                    <a:lstStyle/>
                    <a:p>
                      <a:pPr algn="ctr" fontAlgn="b"/>
                      <a:r>
                        <a:rPr lang="es-ES" sz="1100" b="1" i="0" u="none" strike="noStrike" dirty="0">
                          <a:solidFill>
                            <a:srgbClr val="000000"/>
                          </a:solidFill>
                          <a:latin typeface="Calibri"/>
                        </a:rPr>
                        <a:t>ZONA 3 DELAY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ES" sz="1100" b="1" i="0" u="none" strike="noStrike" dirty="0">
                          <a:solidFill>
                            <a:srgbClr val="000000"/>
                          </a:solidFill>
                          <a:latin typeface="Calibri"/>
                        </a:rPr>
                        <a:t>1 sg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205757">
                <a:tc gridSpan="2">
                  <a:txBody>
                    <a:bodyPr/>
                    <a:lstStyle/>
                    <a:p>
                      <a:pPr marL="0" algn="ctr" rtl="0" eaLnBrk="1" fontAlgn="b" latinLnBrk="0" hangingPunct="1"/>
                      <a:r>
                        <a:rPr kumimoji="0" lang="es-ES" sz="1100" b="1" i="1" u="none" strike="noStrike" kern="1200" dirty="0">
                          <a:solidFill>
                            <a:srgbClr val="000000"/>
                          </a:solidFill>
                          <a:latin typeface="Arial"/>
                          <a:ea typeface="+mn-ea"/>
                          <a:cs typeface="+mn-cs"/>
                        </a:rPr>
                        <a:t>ZONA 3 GROUND: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hMerge="1">
                  <a:txBody>
                    <a:bodyPr/>
                    <a:lstStyle/>
                    <a:p>
                      <a:endParaRPr lang="es-ES"/>
                    </a:p>
                  </a:txBody>
                  <a:tcPr/>
                </a:tc>
              </a:tr>
              <a:tr h="205757">
                <a:tc>
                  <a:txBody>
                    <a:bodyPr/>
                    <a:lstStyle/>
                    <a:p>
                      <a:pPr algn="ctr" fontAlgn="b"/>
                      <a:r>
                        <a:rPr lang="en-US" sz="1100" b="1" i="0" u="none" strike="noStrike" dirty="0">
                          <a:solidFill>
                            <a:srgbClr val="000000"/>
                          </a:solidFill>
                          <a:latin typeface="Calibri"/>
                        </a:rPr>
                        <a:t>GROUND REACH</a:t>
                      </a:r>
                      <a:endParaRPr lang="es-ES"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ES" sz="1100" b="1" i="0" u="none" strike="noStrike" dirty="0">
                          <a:solidFill>
                            <a:srgbClr val="000000"/>
                          </a:solidFill>
                          <a:latin typeface="Calibri"/>
                        </a:rPr>
                        <a:t>2,019 Ω (SEC)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205757">
                <a:tc>
                  <a:txBody>
                    <a:bodyPr/>
                    <a:lstStyle/>
                    <a:p>
                      <a:pPr algn="ctr" fontAlgn="b"/>
                      <a:r>
                        <a:rPr lang="es-ES" sz="1100" b="1" i="0" u="none" strike="noStrike" dirty="0">
                          <a:solidFill>
                            <a:srgbClr val="000000"/>
                          </a:solidFill>
                          <a:latin typeface="Calibri"/>
                        </a:rPr>
                        <a:t>GROUND ZONA 3 DELAY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ES" sz="1100" b="1" i="0" u="none" strike="noStrike" dirty="0">
                          <a:solidFill>
                            <a:srgbClr val="000000"/>
                          </a:solidFill>
                          <a:latin typeface="Calibri"/>
                        </a:rPr>
                        <a:t>1 sg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bl>
          </a:graphicData>
        </a:graphic>
      </p:graphicFrame>
      <p:pic>
        <p:nvPicPr>
          <p:cNvPr id="5" name="Picture 2"/>
          <p:cNvPicPr>
            <a:picLocks noChangeAspect="1" noChangeArrowheads="1"/>
          </p:cNvPicPr>
          <p:nvPr/>
        </p:nvPicPr>
        <p:blipFill>
          <a:blip r:embed="rId2" cstate="print"/>
          <a:srcRect/>
          <a:stretch>
            <a:fillRect/>
          </a:stretch>
        </p:blipFill>
        <p:spPr bwMode="auto">
          <a:xfrm>
            <a:off x="4211960" y="1700808"/>
            <a:ext cx="4680149" cy="2465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P1030812.JPG"/>
          <p:cNvPicPr>
            <a:picLocks noGrp="1" noChangeAspect="1"/>
          </p:cNvPicPr>
          <p:nvPr>
            <p:ph sz="half" idx="1"/>
          </p:nvPr>
        </p:nvPicPr>
        <p:blipFill>
          <a:blip r:embed="rId2" cstate="print"/>
          <a:stretch>
            <a:fillRect/>
          </a:stretch>
        </p:blipFill>
        <p:spPr>
          <a:xfrm>
            <a:off x="539552" y="1412776"/>
            <a:ext cx="3576453" cy="2422722"/>
          </a:xfrm>
        </p:spPr>
      </p:pic>
      <p:sp>
        <p:nvSpPr>
          <p:cNvPr id="7" name="6 Marcador de contenido"/>
          <p:cNvSpPr>
            <a:spLocks noGrp="1"/>
          </p:cNvSpPr>
          <p:nvPr>
            <p:ph sz="half" idx="2"/>
          </p:nvPr>
        </p:nvSpPr>
        <p:spPr>
          <a:xfrm>
            <a:off x="4267200" y="1412776"/>
            <a:ext cx="3657600" cy="4896544"/>
          </a:xfrm>
        </p:spPr>
        <p:txBody>
          <a:bodyPr>
            <a:normAutofit lnSpcReduction="10000"/>
          </a:bodyPr>
          <a:lstStyle/>
          <a:p>
            <a:pPr algn="just"/>
            <a:r>
              <a:rPr lang="es-ES" dirty="0" smtClean="0"/>
              <a:t>Electroquil cuenta con cuatro unidades de generación de 48 MW cada una.</a:t>
            </a:r>
          </a:p>
          <a:p>
            <a:pPr algn="just"/>
            <a:r>
              <a:rPr lang="es-ES" dirty="0" smtClean="0"/>
              <a:t>Y una subestación que trabaja con dos niveles de voltaje 69 y 138 Kv. Voltaje de unidades 1 y 2 son elevadas a 69KV y unidades 3 y 4 elevadas a 138 KV.</a:t>
            </a:r>
            <a:endParaRPr lang="es-ES" dirty="0"/>
          </a:p>
        </p:txBody>
      </p:sp>
      <p:sp>
        <p:nvSpPr>
          <p:cNvPr id="4" name="3 Rectángulo"/>
          <p:cNvSpPr/>
          <p:nvPr/>
        </p:nvSpPr>
        <p:spPr>
          <a:xfrm>
            <a:off x="395536" y="692696"/>
            <a:ext cx="7920880" cy="584775"/>
          </a:xfrm>
          <a:prstGeom prst="rect">
            <a:avLst/>
          </a:prstGeom>
          <a:noFill/>
        </p:spPr>
        <p:txBody>
          <a:bodyPr wrap="square" lIns="91440" tIns="45720" rIns="91440" bIns="45720">
            <a:spAutoFit/>
          </a:bodyPr>
          <a:lstStyle/>
          <a:p>
            <a:r>
              <a:rPr lang="es-E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Capítulo 1.</a:t>
            </a:r>
            <a:r>
              <a:rPr lang="es-E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Descripción de las Instalaciones</a:t>
            </a:r>
            <a:endParaRPr lang="es-ES"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1" name="Picture 2" descr="\\Deiappec1\apps\Erika\tesis\PANORAMICAS DE PLANTA\P1030778.JPG"/>
          <p:cNvPicPr>
            <a:picLocks noChangeAspect="1" noChangeArrowheads="1"/>
          </p:cNvPicPr>
          <p:nvPr/>
        </p:nvPicPr>
        <p:blipFill>
          <a:blip r:embed="rId3" cstate="print"/>
          <a:srcRect/>
          <a:stretch>
            <a:fillRect/>
          </a:stretch>
        </p:blipFill>
        <p:spPr bwMode="auto">
          <a:xfrm>
            <a:off x="539552" y="4005064"/>
            <a:ext cx="3600400" cy="2304256"/>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7467600" cy="5649491"/>
          </a:xfrm>
        </p:spPr>
        <p:txBody>
          <a:bodyPr/>
          <a:lstStyle/>
          <a:p>
            <a:r>
              <a:rPr lang="es-ES" sz="2000" dirty="0" smtClean="0"/>
              <a:t>Ajuste de la línea 3 hacia Pascuales (relé D60)</a:t>
            </a:r>
          </a:p>
          <a:p>
            <a:endParaRPr lang="es-ES" dirty="0"/>
          </a:p>
        </p:txBody>
      </p:sp>
      <p:graphicFrame>
        <p:nvGraphicFramePr>
          <p:cNvPr id="4" name="3 Tabla"/>
          <p:cNvGraphicFramePr>
            <a:graphicFrameLocks noGrp="1"/>
          </p:cNvGraphicFramePr>
          <p:nvPr/>
        </p:nvGraphicFramePr>
        <p:xfrm>
          <a:off x="2897510" y="1268760"/>
          <a:ext cx="3114650" cy="4084298"/>
        </p:xfrm>
        <a:graphic>
          <a:graphicData uri="http://schemas.openxmlformats.org/drawingml/2006/table">
            <a:tbl>
              <a:tblPr/>
              <a:tblGrid>
                <a:gridCol w="1775501"/>
                <a:gridCol w="1339149"/>
              </a:tblGrid>
              <a:tr h="202193">
                <a:tc>
                  <a:txBody>
                    <a:bodyPr/>
                    <a:lstStyle/>
                    <a:p>
                      <a:pPr algn="ctr" fontAlgn="b"/>
                      <a:r>
                        <a:rPr lang="es-ES" sz="1100" b="1" i="0" u="none" strike="noStrike" dirty="0">
                          <a:solidFill>
                            <a:srgbClr val="000000"/>
                          </a:solidFill>
                          <a:latin typeface="Calibri"/>
                        </a:rPr>
                        <a:t>ZL(PRI)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s-ES" sz="1100" b="1" i="0" u="none" strike="noStrike" dirty="0">
                          <a:solidFill>
                            <a:srgbClr val="000000"/>
                          </a:solidFill>
                          <a:latin typeface="Calibri"/>
                        </a:rPr>
                        <a:t>16,169 Ω</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202193">
                <a:tc>
                  <a:txBody>
                    <a:bodyPr/>
                    <a:lstStyle/>
                    <a:p>
                      <a:pPr algn="ctr" fontAlgn="b"/>
                      <a:r>
                        <a:rPr lang="en-US" sz="1100" b="1" i="0" u="none" strike="noStrike" dirty="0">
                          <a:solidFill>
                            <a:srgbClr val="000000"/>
                          </a:solidFill>
                          <a:latin typeface="Calibri"/>
                        </a:rPr>
                        <a:t>ZL(SEC)</a:t>
                      </a:r>
                      <a:endParaRPr lang="es-ES"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1100" b="1" i="0" u="none" strike="noStrike" dirty="0">
                          <a:solidFill>
                            <a:srgbClr val="000000"/>
                          </a:solidFill>
                          <a:latin typeface="Calibri"/>
                        </a:rPr>
                        <a:t>2,156 Ω</a:t>
                      </a:r>
                      <a:endParaRPr lang="es-ES"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202193">
                <a:tc gridSpan="2">
                  <a:txBody>
                    <a:bodyPr/>
                    <a:lstStyle/>
                    <a:p>
                      <a:pPr algn="ctr" fontAlgn="b"/>
                      <a:r>
                        <a:rPr lang="en-US" sz="1100" b="1" i="1" u="none" strike="noStrike" dirty="0">
                          <a:solidFill>
                            <a:srgbClr val="000000"/>
                          </a:solidFill>
                          <a:latin typeface="Arial"/>
                        </a:rPr>
                        <a:t>PHASE DISTANCE Z1:</a:t>
                      </a:r>
                      <a:endParaRPr lang="es-ES" sz="1100" b="1" i="1"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endParaRPr lang="es-ES"/>
                    </a:p>
                  </a:txBody>
                  <a:tcPr/>
                </a:tc>
              </a:tr>
              <a:tr h="202193">
                <a:tc>
                  <a:txBody>
                    <a:bodyPr/>
                    <a:lstStyle/>
                    <a:p>
                      <a:pPr algn="ctr" fontAlgn="b"/>
                      <a:r>
                        <a:rPr lang="es-ES" sz="1100" b="1" i="0" u="none" strike="noStrike" dirty="0">
                          <a:solidFill>
                            <a:srgbClr val="000000"/>
                          </a:solidFill>
                          <a:latin typeface="Calibri"/>
                        </a:rPr>
                        <a:t>PHASE REACH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s-ES" sz="1100" b="1" i="0" u="none" strike="noStrike" dirty="0">
                          <a:solidFill>
                            <a:srgbClr val="000000"/>
                          </a:solidFill>
                          <a:latin typeface="Calibri"/>
                        </a:rPr>
                        <a:t>1,725 Ω</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202193">
                <a:tc>
                  <a:txBody>
                    <a:bodyPr/>
                    <a:lstStyle/>
                    <a:p>
                      <a:pPr algn="ctr" fontAlgn="b"/>
                      <a:r>
                        <a:rPr lang="es-ES" sz="1100" b="1" i="0" u="none" strike="noStrike" dirty="0">
                          <a:solidFill>
                            <a:srgbClr val="000000"/>
                          </a:solidFill>
                          <a:latin typeface="Calibri"/>
                        </a:rPr>
                        <a:t>ZONA 1 DELAY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s-ES" sz="1100" b="1" i="0" u="none" strike="noStrike" dirty="0">
                          <a:solidFill>
                            <a:srgbClr val="000000"/>
                          </a:solidFill>
                          <a:latin typeface="Calibri"/>
                        </a:rPr>
                        <a:t>0 sg (instantáneo)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202193">
                <a:tc gridSpan="2">
                  <a:txBody>
                    <a:bodyPr/>
                    <a:lstStyle/>
                    <a:p>
                      <a:pPr algn="ctr" fontAlgn="b"/>
                      <a:r>
                        <a:rPr lang="en-US" sz="1100" b="1" i="1" u="none" strike="noStrike" dirty="0">
                          <a:solidFill>
                            <a:srgbClr val="000000"/>
                          </a:solidFill>
                          <a:latin typeface="Arial"/>
                        </a:rPr>
                        <a:t>ZONA 1 GROUND:</a:t>
                      </a:r>
                      <a:endParaRPr lang="es-ES" sz="1100" b="1" i="1"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endParaRPr lang="es-ES"/>
                    </a:p>
                  </a:txBody>
                  <a:tcPr/>
                </a:tc>
              </a:tr>
              <a:tr h="202193">
                <a:tc>
                  <a:txBody>
                    <a:bodyPr/>
                    <a:lstStyle/>
                    <a:p>
                      <a:pPr algn="ctr" fontAlgn="b"/>
                      <a:r>
                        <a:rPr lang="en-US" sz="1100" b="1" i="0" u="none" strike="noStrike" dirty="0">
                          <a:solidFill>
                            <a:srgbClr val="000000"/>
                          </a:solidFill>
                          <a:latin typeface="Calibri"/>
                        </a:rPr>
                        <a:t>GROUND REACH</a:t>
                      </a:r>
                      <a:endParaRPr lang="es-ES"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1100" b="1" i="0" u="none" strike="noStrike" dirty="0">
                          <a:solidFill>
                            <a:srgbClr val="000000"/>
                          </a:solidFill>
                          <a:latin typeface="Calibri"/>
                        </a:rPr>
                        <a:t>1,725 Ω</a:t>
                      </a:r>
                      <a:endParaRPr lang="es-ES"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202193">
                <a:tc>
                  <a:txBody>
                    <a:bodyPr/>
                    <a:lstStyle/>
                    <a:p>
                      <a:pPr algn="ctr" fontAlgn="b"/>
                      <a:r>
                        <a:rPr lang="en-US" sz="1100" b="1" i="0" u="none" strike="noStrike" dirty="0">
                          <a:solidFill>
                            <a:srgbClr val="000000"/>
                          </a:solidFill>
                          <a:latin typeface="Calibri"/>
                        </a:rPr>
                        <a:t>GROUND ZONA 1 DELAY</a:t>
                      </a:r>
                      <a:endParaRPr lang="es-ES"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s-ES" sz="1100" b="1" i="0" u="none" strike="noStrike" dirty="0">
                          <a:solidFill>
                            <a:srgbClr val="000000"/>
                          </a:solidFill>
                          <a:latin typeface="Calibri"/>
                        </a:rPr>
                        <a:t>0 sg (instantáneo)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242631">
                <a:tc gridSpan="2">
                  <a:txBody>
                    <a:bodyPr/>
                    <a:lstStyle/>
                    <a:p>
                      <a:pPr algn="ctr" fontAlgn="b"/>
                      <a:r>
                        <a:rPr lang="en-US" sz="1100" b="1" i="1" u="none" strike="noStrike" dirty="0">
                          <a:solidFill>
                            <a:srgbClr val="000000"/>
                          </a:solidFill>
                          <a:latin typeface="Arial"/>
                        </a:rPr>
                        <a:t>PHASE DISTANCE Z2:</a:t>
                      </a:r>
                      <a:endParaRPr lang="es-ES" sz="1100" b="1" i="1"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endParaRPr lang="es-ES"/>
                    </a:p>
                  </a:txBody>
                  <a:tcPr/>
                </a:tc>
              </a:tr>
              <a:tr h="202193">
                <a:tc>
                  <a:txBody>
                    <a:bodyPr/>
                    <a:lstStyle/>
                    <a:p>
                      <a:pPr algn="ctr" fontAlgn="b"/>
                      <a:r>
                        <a:rPr lang="es-ES" sz="1100" b="1" i="0" u="none" strike="noStrike" dirty="0">
                          <a:solidFill>
                            <a:srgbClr val="000000"/>
                          </a:solidFill>
                          <a:latin typeface="Calibri"/>
                        </a:rPr>
                        <a:t>PHASE REACH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1100" b="1" i="0" u="none" strike="noStrike" dirty="0">
                          <a:solidFill>
                            <a:srgbClr val="000000"/>
                          </a:solidFill>
                          <a:latin typeface="Calibri"/>
                        </a:rPr>
                        <a:t>2,279 Ω (SEC)</a:t>
                      </a:r>
                      <a:endParaRPr lang="es-ES"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202193">
                <a:tc>
                  <a:txBody>
                    <a:bodyPr/>
                    <a:lstStyle/>
                    <a:p>
                      <a:pPr algn="ctr" fontAlgn="b"/>
                      <a:r>
                        <a:rPr lang="es-ES" sz="1100" b="1" i="0" u="none" strike="noStrike" dirty="0">
                          <a:solidFill>
                            <a:srgbClr val="000000"/>
                          </a:solidFill>
                          <a:latin typeface="Calibri"/>
                        </a:rPr>
                        <a:t>ZONA 2 DELAY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s-ES" sz="1100" b="1" i="0" u="none" strike="noStrike" dirty="0">
                          <a:solidFill>
                            <a:srgbClr val="000000"/>
                          </a:solidFill>
                          <a:latin typeface="Calibri"/>
                        </a:rPr>
                        <a:t>0,3 sg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202193">
                <a:tc gridSpan="2">
                  <a:txBody>
                    <a:bodyPr/>
                    <a:lstStyle/>
                    <a:p>
                      <a:pPr algn="ctr" fontAlgn="b"/>
                      <a:r>
                        <a:rPr lang="en-US" sz="1100" b="1" i="1" u="none" strike="noStrike" dirty="0">
                          <a:solidFill>
                            <a:srgbClr val="000000"/>
                          </a:solidFill>
                          <a:latin typeface="Arial"/>
                        </a:rPr>
                        <a:t>ZONA 2 GROUND:</a:t>
                      </a:r>
                      <a:endParaRPr lang="es-ES" sz="1100" b="1" i="1"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endParaRPr lang="es-ES"/>
                    </a:p>
                  </a:txBody>
                  <a:tcPr/>
                </a:tc>
              </a:tr>
              <a:tr h="202193">
                <a:tc>
                  <a:txBody>
                    <a:bodyPr/>
                    <a:lstStyle/>
                    <a:p>
                      <a:pPr algn="ctr" fontAlgn="b"/>
                      <a:r>
                        <a:rPr lang="en-US" sz="1100" b="1" i="0" u="none" strike="noStrike" dirty="0">
                          <a:solidFill>
                            <a:srgbClr val="000000"/>
                          </a:solidFill>
                          <a:latin typeface="Calibri"/>
                        </a:rPr>
                        <a:t>GROUND REACH</a:t>
                      </a:r>
                      <a:endParaRPr lang="es-ES"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1100" b="1" i="0" u="none" strike="noStrike" dirty="0">
                          <a:solidFill>
                            <a:srgbClr val="000000"/>
                          </a:solidFill>
                          <a:latin typeface="Calibri"/>
                        </a:rPr>
                        <a:t>2,279 Ω (SEC)</a:t>
                      </a:r>
                      <a:endParaRPr lang="es-ES"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202193">
                <a:tc>
                  <a:txBody>
                    <a:bodyPr/>
                    <a:lstStyle/>
                    <a:p>
                      <a:pPr algn="ctr" fontAlgn="b"/>
                      <a:r>
                        <a:rPr lang="es-ES" sz="1100" b="1" i="0" u="none" strike="noStrike" dirty="0">
                          <a:solidFill>
                            <a:srgbClr val="000000"/>
                          </a:solidFill>
                          <a:latin typeface="Calibri"/>
                        </a:rPr>
                        <a:t>GROUND ZONA 2 DELAY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s-ES" sz="1100" b="1" i="0" u="none" strike="noStrike" dirty="0">
                          <a:solidFill>
                            <a:srgbClr val="000000"/>
                          </a:solidFill>
                          <a:latin typeface="Calibri"/>
                        </a:rPr>
                        <a:t>0,3 sg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202193">
                <a:tc gridSpan="2">
                  <a:txBody>
                    <a:bodyPr/>
                    <a:lstStyle/>
                    <a:p>
                      <a:pPr algn="ctr" fontAlgn="b"/>
                      <a:r>
                        <a:rPr lang="es-ES" sz="1100" b="1" i="1" u="none" strike="noStrike" dirty="0">
                          <a:solidFill>
                            <a:srgbClr val="000000"/>
                          </a:solidFill>
                          <a:latin typeface="Arial"/>
                        </a:rPr>
                        <a:t>PHASE DISTANCE Z3: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endParaRPr lang="es-ES"/>
                    </a:p>
                  </a:txBody>
                  <a:tcPr/>
                </a:tc>
              </a:tr>
              <a:tr h="202193">
                <a:tc>
                  <a:txBody>
                    <a:bodyPr/>
                    <a:lstStyle/>
                    <a:p>
                      <a:pPr algn="ctr" fontAlgn="b"/>
                      <a:r>
                        <a:rPr lang="en-US" sz="1100" b="1" i="0" u="none" strike="noStrike" dirty="0">
                          <a:solidFill>
                            <a:srgbClr val="000000"/>
                          </a:solidFill>
                          <a:latin typeface="Calibri"/>
                        </a:rPr>
                        <a:t>PHASE REACH</a:t>
                      </a:r>
                      <a:endParaRPr lang="es-ES"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1100" b="1" i="0" u="none" strike="noStrike" dirty="0">
                          <a:solidFill>
                            <a:srgbClr val="000000"/>
                          </a:solidFill>
                          <a:latin typeface="Calibri"/>
                        </a:rPr>
                        <a:t>2,353 Ω (SEC)</a:t>
                      </a:r>
                      <a:endParaRPr lang="es-ES"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202193">
                <a:tc>
                  <a:txBody>
                    <a:bodyPr/>
                    <a:lstStyle/>
                    <a:p>
                      <a:pPr algn="ctr" fontAlgn="b"/>
                      <a:r>
                        <a:rPr lang="es-ES" sz="1100" b="1" i="0" u="none" strike="noStrike" dirty="0">
                          <a:solidFill>
                            <a:srgbClr val="000000"/>
                          </a:solidFill>
                          <a:latin typeface="Calibri"/>
                        </a:rPr>
                        <a:t>ZONA 3 DELAY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s-ES" sz="1100" b="1" i="0" u="none" strike="noStrike" dirty="0">
                          <a:solidFill>
                            <a:srgbClr val="000000"/>
                          </a:solidFill>
                          <a:latin typeface="Calibri"/>
                        </a:rPr>
                        <a:t>1 sg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202193">
                <a:tc gridSpan="2">
                  <a:txBody>
                    <a:bodyPr/>
                    <a:lstStyle/>
                    <a:p>
                      <a:pPr algn="ctr" fontAlgn="b"/>
                      <a:r>
                        <a:rPr lang="es-ES" sz="1100" b="1" i="1" u="none" strike="noStrike" dirty="0">
                          <a:solidFill>
                            <a:srgbClr val="000000"/>
                          </a:solidFill>
                          <a:latin typeface="Arial"/>
                        </a:rPr>
                        <a:t>ZONA 3 GROUND: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endParaRPr lang="es-ES"/>
                    </a:p>
                  </a:txBody>
                  <a:tcPr/>
                </a:tc>
              </a:tr>
              <a:tr h="202193">
                <a:tc>
                  <a:txBody>
                    <a:bodyPr/>
                    <a:lstStyle/>
                    <a:p>
                      <a:pPr algn="ctr" fontAlgn="b"/>
                      <a:r>
                        <a:rPr lang="en-US" sz="1100" b="1" i="0" u="none" strike="noStrike" dirty="0">
                          <a:solidFill>
                            <a:srgbClr val="000000"/>
                          </a:solidFill>
                          <a:latin typeface="Calibri"/>
                        </a:rPr>
                        <a:t>GROUND REACH</a:t>
                      </a:r>
                      <a:endParaRPr lang="es-ES"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1100" b="1" i="0" u="none" strike="noStrike" dirty="0">
                          <a:solidFill>
                            <a:srgbClr val="000000"/>
                          </a:solidFill>
                          <a:latin typeface="Calibri"/>
                        </a:rPr>
                        <a:t>2,353 Ω (SEC)</a:t>
                      </a:r>
                      <a:endParaRPr lang="es-ES"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202193">
                <a:tc>
                  <a:txBody>
                    <a:bodyPr/>
                    <a:lstStyle/>
                    <a:p>
                      <a:pPr algn="ctr" fontAlgn="b"/>
                      <a:r>
                        <a:rPr lang="es-ES" sz="1100" b="1" i="0" u="none" strike="noStrike" dirty="0">
                          <a:solidFill>
                            <a:srgbClr val="000000"/>
                          </a:solidFill>
                          <a:latin typeface="Calibri"/>
                        </a:rPr>
                        <a:t>GROUND ZONA 3 DELAY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s-ES" sz="1100" b="1" i="0" u="none" strike="noStrike" dirty="0">
                          <a:solidFill>
                            <a:srgbClr val="000000"/>
                          </a:solidFill>
                          <a:latin typeface="Calibri"/>
                        </a:rPr>
                        <a:t>1 sg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457200" y="476672"/>
            <a:ext cx="7467600" cy="5649491"/>
          </a:xfrm>
        </p:spPr>
        <p:txBody>
          <a:bodyPr/>
          <a:lstStyle/>
          <a:p>
            <a:r>
              <a:rPr lang="es-ES" sz="2000" dirty="0" smtClean="0"/>
              <a:t>Ajuste de la línea 4 hacia Posorja (relé D30)</a:t>
            </a:r>
          </a:p>
          <a:p>
            <a:endParaRPr lang="es-ES" dirty="0"/>
          </a:p>
        </p:txBody>
      </p:sp>
      <p:graphicFrame>
        <p:nvGraphicFramePr>
          <p:cNvPr id="5" name="4 Tabla"/>
          <p:cNvGraphicFramePr>
            <a:graphicFrameLocks noGrp="1"/>
          </p:cNvGraphicFramePr>
          <p:nvPr/>
        </p:nvGraphicFramePr>
        <p:xfrm>
          <a:off x="2753494" y="1288928"/>
          <a:ext cx="3258666" cy="4228304"/>
        </p:xfrm>
        <a:graphic>
          <a:graphicData uri="http://schemas.openxmlformats.org/drawingml/2006/table">
            <a:tbl>
              <a:tblPr/>
              <a:tblGrid>
                <a:gridCol w="1857597"/>
                <a:gridCol w="1401069"/>
              </a:tblGrid>
              <a:tr h="209322">
                <a:tc>
                  <a:txBody>
                    <a:bodyPr/>
                    <a:lstStyle/>
                    <a:p>
                      <a:pPr algn="ctr" fontAlgn="b"/>
                      <a:r>
                        <a:rPr lang="es-ES" sz="1100" b="1" i="0" u="none" strike="noStrike" dirty="0">
                          <a:solidFill>
                            <a:srgbClr val="000000"/>
                          </a:solidFill>
                          <a:latin typeface="Calibri"/>
                        </a:rPr>
                        <a:t>ZL(PRI)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S" sz="1100" b="1" i="0" u="none" strike="noStrike" dirty="0">
                          <a:solidFill>
                            <a:srgbClr val="000000"/>
                          </a:solidFill>
                          <a:latin typeface="Calibri"/>
                        </a:rPr>
                        <a:t>42,018 Ω</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209322">
                <a:tc>
                  <a:txBody>
                    <a:bodyPr/>
                    <a:lstStyle/>
                    <a:p>
                      <a:pPr algn="ctr" fontAlgn="b"/>
                      <a:r>
                        <a:rPr lang="en-US" sz="1100" b="1" i="0" u="none" strike="noStrike" dirty="0">
                          <a:solidFill>
                            <a:srgbClr val="000000"/>
                          </a:solidFill>
                          <a:latin typeface="Calibri"/>
                        </a:rPr>
                        <a:t>ZL(SEC)</a:t>
                      </a:r>
                      <a:endParaRPr lang="es-ES"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n-US" sz="1100" b="1" i="0" u="none" strike="noStrike" dirty="0">
                          <a:solidFill>
                            <a:srgbClr val="000000"/>
                          </a:solidFill>
                          <a:latin typeface="Calibri"/>
                        </a:rPr>
                        <a:t>0,70 Ω</a:t>
                      </a:r>
                      <a:endParaRPr lang="es-ES"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209322">
                <a:tc gridSpan="2">
                  <a:txBody>
                    <a:bodyPr/>
                    <a:lstStyle/>
                    <a:p>
                      <a:pPr algn="ctr" fontAlgn="b"/>
                      <a:r>
                        <a:rPr lang="en-US" sz="1100" b="1" i="1" u="none" strike="noStrike" dirty="0">
                          <a:solidFill>
                            <a:srgbClr val="000000"/>
                          </a:solidFill>
                          <a:latin typeface="Arial"/>
                        </a:rPr>
                        <a:t>PHASE DISTANCE Z1:</a:t>
                      </a:r>
                      <a:endParaRPr lang="es-ES" sz="1100" b="1" i="1"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hMerge="1">
                  <a:txBody>
                    <a:bodyPr/>
                    <a:lstStyle/>
                    <a:p>
                      <a:endParaRPr lang="es-ES"/>
                    </a:p>
                  </a:txBody>
                  <a:tcPr/>
                </a:tc>
              </a:tr>
              <a:tr h="209322">
                <a:tc>
                  <a:txBody>
                    <a:bodyPr/>
                    <a:lstStyle/>
                    <a:p>
                      <a:pPr algn="ctr" fontAlgn="b"/>
                      <a:r>
                        <a:rPr lang="es-ES" sz="1100" b="1" i="0" u="none" strike="noStrike" dirty="0">
                          <a:solidFill>
                            <a:srgbClr val="000000"/>
                          </a:solidFill>
                          <a:latin typeface="Calibri"/>
                        </a:rPr>
                        <a:t>PHASE REACH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S" sz="1100" b="1" i="0" u="none" strike="noStrike" dirty="0">
                          <a:solidFill>
                            <a:srgbClr val="000000"/>
                          </a:solidFill>
                          <a:latin typeface="Calibri"/>
                        </a:rPr>
                        <a:t>0,56 Ω</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209322">
                <a:tc>
                  <a:txBody>
                    <a:bodyPr/>
                    <a:lstStyle/>
                    <a:p>
                      <a:pPr algn="ctr" fontAlgn="b"/>
                      <a:r>
                        <a:rPr lang="es-ES" sz="1100" b="1" i="0" u="none" strike="noStrike" dirty="0">
                          <a:solidFill>
                            <a:srgbClr val="000000"/>
                          </a:solidFill>
                          <a:latin typeface="Calibri"/>
                        </a:rPr>
                        <a:t>ZONA 1 DELAY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S" sz="1100" b="1" i="0" u="none" strike="noStrike" dirty="0">
                          <a:solidFill>
                            <a:srgbClr val="000000"/>
                          </a:solidFill>
                          <a:latin typeface="Calibri"/>
                        </a:rPr>
                        <a:t>0 sg (instantáneo)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209322">
                <a:tc gridSpan="2">
                  <a:txBody>
                    <a:bodyPr/>
                    <a:lstStyle/>
                    <a:p>
                      <a:pPr algn="ctr" fontAlgn="b"/>
                      <a:r>
                        <a:rPr lang="en-US" sz="1100" b="1" i="1" u="none" strike="noStrike" dirty="0">
                          <a:solidFill>
                            <a:srgbClr val="000000"/>
                          </a:solidFill>
                          <a:latin typeface="Arial"/>
                        </a:rPr>
                        <a:t>ZONA 1 GROUND:</a:t>
                      </a:r>
                      <a:endParaRPr lang="es-ES" sz="1100" b="1" i="1"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hMerge="1">
                  <a:txBody>
                    <a:bodyPr/>
                    <a:lstStyle/>
                    <a:p>
                      <a:endParaRPr lang="es-ES"/>
                    </a:p>
                  </a:txBody>
                  <a:tcPr/>
                </a:tc>
              </a:tr>
              <a:tr h="209322">
                <a:tc>
                  <a:txBody>
                    <a:bodyPr/>
                    <a:lstStyle/>
                    <a:p>
                      <a:pPr algn="ctr" fontAlgn="b"/>
                      <a:r>
                        <a:rPr lang="en-US" sz="1100" b="1" i="0" u="none" strike="noStrike" dirty="0">
                          <a:solidFill>
                            <a:srgbClr val="000000"/>
                          </a:solidFill>
                          <a:latin typeface="Calibri"/>
                        </a:rPr>
                        <a:t>GROUND REACH</a:t>
                      </a:r>
                      <a:endParaRPr lang="es-ES"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S" sz="1100" b="1" i="0" u="none" strike="noStrike" dirty="0">
                          <a:solidFill>
                            <a:srgbClr val="000000"/>
                          </a:solidFill>
                          <a:latin typeface="Calibri"/>
                        </a:rPr>
                        <a:t>0,56 Ω</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209322">
                <a:tc>
                  <a:txBody>
                    <a:bodyPr/>
                    <a:lstStyle/>
                    <a:p>
                      <a:pPr algn="ctr" fontAlgn="b"/>
                      <a:r>
                        <a:rPr lang="en-US" sz="1100" b="1" i="0" u="none" strike="noStrike" dirty="0">
                          <a:solidFill>
                            <a:srgbClr val="000000"/>
                          </a:solidFill>
                          <a:latin typeface="Calibri"/>
                        </a:rPr>
                        <a:t>GROUND ZONA 1 DELAY</a:t>
                      </a:r>
                      <a:endParaRPr lang="es-ES"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S" sz="1100" b="1" i="0" u="none" strike="noStrike" dirty="0">
                          <a:solidFill>
                            <a:srgbClr val="000000"/>
                          </a:solidFill>
                          <a:latin typeface="Calibri"/>
                        </a:rPr>
                        <a:t>0 sg (instantáneo)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251186">
                <a:tc gridSpan="2">
                  <a:txBody>
                    <a:bodyPr/>
                    <a:lstStyle/>
                    <a:p>
                      <a:pPr algn="ctr" fontAlgn="b"/>
                      <a:r>
                        <a:rPr lang="en-US" sz="1100" b="1" i="1" u="none" strike="noStrike" dirty="0">
                          <a:solidFill>
                            <a:srgbClr val="000000"/>
                          </a:solidFill>
                          <a:latin typeface="Arial"/>
                        </a:rPr>
                        <a:t>PHASE DISTANCE Z2:</a:t>
                      </a:r>
                      <a:endParaRPr lang="es-ES" sz="1100" b="1" i="1"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hMerge="1">
                  <a:txBody>
                    <a:bodyPr/>
                    <a:lstStyle/>
                    <a:p>
                      <a:endParaRPr lang="es-ES"/>
                    </a:p>
                  </a:txBody>
                  <a:tcPr/>
                </a:tc>
              </a:tr>
              <a:tr h="209322">
                <a:tc>
                  <a:txBody>
                    <a:bodyPr/>
                    <a:lstStyle/>
                    <a:p>
                      <a:pPr algn="ctr" fontAlgn="b"/>
                      <a:r>
                        <a:rPr lang="es-ES" sz="1100" b="1" i="0" u="none" strike="noStrike" dirty="0">
                          <a:solidFill>
                            <a:srgbClr val="000000"/>
                          </a:solidFill>
                          <a:latin typeface="Calibri"/>
                        </a:rPr>
                        <a:t>PHASE REACH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n-US" sz="1100" b="1" i="0" u="none" strike="noStrike" dirty="0">
                          <a:solidFill>
                            <a:srgbClr val="000000"/>
                          </a:solidFill>
                          <a:latin typeface="Calibri"/>
                        </a:rPr>
                        <a:t>0,84 Ω (SEC)</a:t>
                      </a:r>
                      <a:endParaRPr lang="es-ES"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209322">
                <a:tc>
                  <a:txBody>
                    <a:bodyPr/>
                    <a:lstStyle/>
                    <a:p>
                      <a:pPr algn="ctr" fontAlgn="b"/>
                      <a:r>
                        <a:rPr lang="es-ES" sz="1100" b="1" i="0" u="none" strike="noStrike" dirty="0">
                          <a:solidFill>
                            <a:srgbClr val="000000"/>
                          </a:solidFill>
                          <a:latin typeface="Calibri"/>
                        </a:rPr>
                        <a:t>ZONA 2 DELAY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S" sz="1100" b="1" i="0" u="none" strike="noStrike" dirty="0">
                          <a:solidFill>
                            <a:srgbClr val="000000"/>
                          </a:solidFill>
                          <a:latin typeface="Calibri"/>
                        </a:rPr>
                        <a:t>0,3 sg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209322">
                <a:tc gridSpan="2">
                  <a:txBody>
                    <a:bodyPr/>
                    <a:lstStyle/>
                    <a:p>
                      <a:pPr algn="ctr" fontAlgn="b"/>
                      <a:r>
                        <a:rPr lang="en-US" sz="1100" b="1" i="1" u="none" strike="noStrike" dirty="0">
                          <a:solidFill>
                            <a:srgbClr val="000000"/>
                          </a:solidFill>
                          <a:latin typeface="Arial"/>
                        </a:rPr>
                        <a:t>ZONA 2 GROUND:</a:t>
                      </a:r>
                      <a:endParaRPr lang="es-ES" sz="1100" b="1" i="1"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hMerge="1">
                  <a:txBody>
                    <a:bodyPr/>
                    <a:lstStyle/>
                    <a:p>
                      <a:endParaRPr lang="es-ES"/>
                    </a:p>
                  </a:txBody>
                  <a:tcPr/>
                </a:tc>
              </a:tr>
              <a:tr h="209322">
                <a:tc>
                  <a:txBody>
                    <a:bodyPr/>
                    <a:lstStyle/>
                    <a:p>
                      <a:pPr algn="ctr" fontAlgn="b"/>
                      <a:r>
                        <a:rPr lang="en-US" sz="1100" b="1" i="0" u="none" strike="noStrike" dirty="0">
                          <a:solidFill>
                            <a:srgbClr val="000000"/>
                          </a:solidFill>
                          <a:latin typeface="Calibri"/>
                        </a:rPr>
                        <a:t>GROUND REACH</a:t>
                      </a:r>
                      <a:endParaRPr lang="es-ES"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n-US" sz="1100" b="1" i="0" u="none" strike="noStrike" dirty="0">
                          <a:solidFill>
                            <a:srgbClr val="000000"/>
                          </a:solidFill>
                          <a:latin typeface="Calibri"/>
                        </a:rPr>
                        <a:t>0,84 Ω (SEC)</a:t>
                      </a:r>
                      <a:endParaRPr lang="es-ES"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209322">
                <a:tc>
                  <a:txBody>
                    <a:bodyPr/>
                    <a:lstStyle/>
                    <a:p>
                      <a:pPr algn="ctr" fontAlgn="b"/>
                      <a:r>
                        <a:rPr lang="es-ES" sz="1100" b="1" i="0" u="none" strike="noStrike" dirty="0">
                          <a:solidFill>
                            <a:srgbClr val="000000"/>
                          </a:solidFill>
                          <a:latin typeface="Calibri"/>
                        </a:rPr>
                        <a:t>GROUND ZONA 2 DELAY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S" sz="1100" b="1" i="0" u="none" strike="noStrike" dirty="0">
                          <a:solidFill>
                            <a:srgbClr val="000000"/>
                          </a:solidFill>
                          <a:latin typeface="Calibri"/>
                        </a:rPr>
                        <a:t>0,3 sg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209322">
                <a:tc gridSpan="2">
                  <a:txBody>
                    <a:bodyPr/>
                    <a:lstStyle/>
                    <a:p>
                      <a:pPr algn="ctr" fontAlgn="b"/>
                      <a:r>
                        <a:rPr lang="es-ES" sz="1100" b="1" i="1" u="none" strike="noStrike" dirty="0">
                          <a:solidFill>
                            <a:srgbClr val="000000"/>
                          </a:solidFill>
                          <a:latin typeface="Arial"/>
                        </a:rPr>
                        <a:t>PHASE DISTANCE Z3: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hMerge="1">
                  <a:txBody>
                    <a:bodyPr/>
                    <a:lstStyle/>
                    <a:p>
                      <a:endParaRPr lang="es-ES"/>
                    </a:p>
                  </a:txBody>
                  <a:tcPr/>
                </a:tc>
              </a:tr>
              <a:tr h="209322">
                <a:tc>
                  <a:txBody>
                    <a:bodyPr/>
                    <a:lstStyle/>
                    <a:p>
                      <a:pPr algn="ctr" fontAlgn="b"/>
                      <a:r>
                        <a:rPr lang="en-US" sz="1100" b="1" i="0" u="none" strike="noStrike" dirty="0">
                          <a:solidFill>
                            <a:srgbClr val="000000"/>
                          </a:solidFill>
                          <a:latin typeface="Calibri"/>
                        </a:rPr>
                        <a:t>PHASE REACH</a:t>
                      </a:r>
                      <a:endParaRPr lang="es-ES"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S" sz="1100" b="1" i="0" u="none" strike="noStrike" dirty="0">
                          <a:solidFill>
                            <a:srgbClr val="000000"/>
                          </a:solidFill>
                          <a:latin typeface="Calibri"/>
                        </a:rPr>
                        <a:t>1,2 Ω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209322">
                <a:tc>
                  <a:txBody>
                    <a:bodyPr/>
                    <a:lstStyle/>
                    <a:p>
                      <a:pPr algn="ctr" fontAlgn="b"/>
                      <a:r>
                        <a:rPr lang="es-ES" sz="1100" b="1" i="0" u="none" strike="noStrike" dirty="0">
                          <a:solidFill>
                            <a:srgbClr val="000000"/>
                          </a:solidFill>
                          <a:latin typeface="Calibri"/>
                        </a:rPr>
                        <a:t>ZONA 3 DELAY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S" sz="1100" b="1" i="0" u="none" strike="noStrike" dirty="0">
                          <a:solidFill>
                            <a:srgbClr val="000000"/>
                          </a:solidFill>
                          <a:latin typeface="Calibri"/>
                        </a:rPr>
                        <a:t>1 sg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209322">
                <a:tc gridSpan="2">
                  <a:txBody>
                    <a:bodyPr/>
                    <a:lstStyle/>
                    <a:p>
                      <a:pPr algn="ctr" fontAlgn="b"/>
                      <a:r>
                        <a:rPr lang="es-ES" sz="1100" b="1" i="1" u="none" strike="noStrike" dirty="0">
                          <a:solidFill>
                            <a:srgbClr val="000000"/>
                          </a:solidFill>
                          <a:latin typeface="Arial"/>
                        </a:rPr>
                        <a:t>ZONA 3 GROUND: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hMerge="1">
                  <a:txBody>
                    <a:bodyPr/>
                    <a:lstStyle/>
                    <a:p>
                      <a:endParaRPr lang="es-ES"/>
                    </a:p>
                  </a:txBody>
                  <a:tcPr/>
                </a:tc>
              </a:tr>
              <a:tr h="209322">
                <a:tc>
                  <a:txBody>
                    <a:bodyPr/>
                    <a:lstStyle/>
                    <a:p>
                      <a:pPr algn="ctr" fontAlgn="b"/>
                      <a:r>
                        <a:rPr lang="en-US" sz="1100" b="1" i="0" u="none" strike="noStrike" dirty="0">
                          <a:solidFill>
                            <a:srgbClr val="000000"/>
                          </a:solidFill>
                          <a:latin typeface="Calibri"/>
                        </a:rPr>
                        <a:t>GROUND REACH</a:t>
                      </a:r>
                      <a:endParaRPr lang="es-ES"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S" sz="1100" b="1" i="0" u="none" strike="noStrike" dirty="0">
                          <a:solidFill>
                            <a:srgbClr val="000000"/>
                          </a:solidFill>
                          <a:latin typeface="Calibri"/>
                        </a:rPr>
                        <a:t>1,2 Ω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209322">
                <a:tc>
                  <a:txBody>
                    <a:bodyPr/>
                    <a:lstStyle/>
                    <a:p>
                      <a:pPr algn="ctr" fontAlgn="b"/>
                      <a:r>
                        <a:rPr lang="es-ES" sz="1100" b="1" i="0" u="none" strike="noStrike" dirty="0">
                          <a:solidFill>
                            <a:srgbClr val="000000"/>
                          </a:solidFill>
                          <a:latin typeface="Calibri"/>
                        </a:rPr>
                        <a:t>GROUND ZONA 3 DELAY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S" sz="1100" b="1" i="0" u="none" strike="noStrike" dirty="0">
                          <a:solidFill>
                            <a:srgbClr val="000000"/>
                          </a:solidFill>
                          <a:latin typeface="Calibri"/>
                        </a:rPr>
                        <a:t>1 sg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a:spLocks noGrp="1"/>
          </p:cNvSpPr>
          <p:nvPr>
            <p:ph idx="1"/>
          </p:nvPr>
        </p:nvSpPr>
        <p:spPr>
          <a:xfrm>
            <a:off x="457200" y="404664"/>
            <a:ext cx="7467600" cy="5721499"/>
          </a:xfrm>
        </p:spPr>
        <p:txBody>
          <a:bodyPr/>
          <a:lstStyle/>
          <a:p>
            <a:r>
              <a:rPr lang="es-ES" sz="3200" b="1" dirty="0" smtClean="0"/>
              <a:t>Protección de barras</a:t>
            </a:r>
          </a:p>
          <a:p>
            <a:pPr lvl="1">
              <a:buFont typeface="Wingdings" pitchFamily="2" charset="2"/>
              <a:buChar char="Ø"/>
            </a:pPr>
            <a:r>
              <a:rPr lang="es-ES" dirty="0" smtClean="0"/>
              <a:t>Datos de barras A y B</a:t>
            </a:r>
          </a:p>
          <a:p>
            <a:pPr>
              <a:buNone/>
            </a:pPr>
            <a:r>
              <a:rPr lang="es-ES" dirty="0" smtClean="0"/>
              <a:t>		</a:t>
            </a:r>
            <a:r>
              <a:rPr lang="es-ES" sz="2000" dirty="0" smtClean="0"/>
              <a:t>Para los 52 G1,G2,TAP,CDG,LT1,LT2,LTIC:</a:t>
            </a:r>
          </a:p>
          <a:p>
            <a:pPr>
              <a:buNone/>
            </a:pPr>
            <a:endParaRPr lang="es-ES" sz="2000" dirty="0" smtClean="0"/>
          </a:p>
          <a:p>
            <a:pPr>
              <a:buNone/>
            </a:pPr>
            <a:endParaRPr lang="es-ES" sz="2000" dirty="0" smtClean="0"/>
          </a:p>
          <a:p>
            <a:pPr>
              <a:buNone/>
            </a:pPr>
            <a:r>
              <a:rPr lang="es-ES" sz="3200" dirty="0" smtClean="0"/>
              <a:t>		</a:t>
            </a:r>
            <a:r>
              <a:rPr lang="es-ES" sz="2000" dirty="0" smtClean="0"/>
              <a:t>Para la barra A (69 Kv): </a:t>
            </a:r>
          </a:p>
          <a:p>
            <a:pPr>
              <a:buNone/>
            </a:pPr>
            <a:endParaRPr lang="es-ES" sz="2000" dirty="0" smtClean="0"/>
          </a:p>
          <a:p>
            <a:pPr>
              <a:buNone/>
            </a:pPr>
            <a:endParaRPr lang="es-ES" sz="2000" dirty="0" smtClean="0"/>
          </a:p>
          <a:p>
            <a:pPr>
              <a:buNone/>
            </a:pPr>
            <a:r>
              <a:rPr lang="es-ES" sz="2000" dirty="0" smtClean="0"/>
              <a:t>		 Para los 52 G3,G4,LT3,LT4,HTIC: </a:t>
            </a:r>
          </a:p>
          <a:p>
            <a:pPr>
              <a:buNone/>
            </a:pPr>
            <a:endParaRPr lang="es-ES" sz="2000" dirty="0" smtClean="0"/>
          </a:p>
          <a:p>
            <a:pPr>
              <a:buNone/>
            </a:pPr>
            <a:endParaRPr lang="es-ES" sz="2000" dirty="0" smtClean="0"/>
          </a:p>
          <a:p>
            <a:pPr>
              <a:buNone/>
            </a:pPr>
            <a:r>
              <a:rPr lang="es-ES" sz="2000" dirty="0" smtClean="0"/>
              <a:t>		 Para la barra B (138 Kv): </a:t>
            </a:r>
          </a:p>
          <a:p>
            <a:pPr>
              <a:buNone/>
            </a:pPr>
            <a:endParaRPr lang="es-ES" sz="2000" dirty="0" smtClean="0"/>
          </a:p>
          <a:p>
            <a:pPr>
              <a:buNone/>
            </a:pPr>
            <a:endParaRPr lang="es-ES" sz="2000" dirty="0" smtClean="0"/>
          </a:p>
          <a:p>
            <a:pPr>
              <a:buNone/>
            </a:pPr>
            <a:endParaRPr lang="es-ES" sz="2000" dirty="0" smtClean="0"/>
          </a:p>
        </p:txBody>
      </p:sp>
      <p:graphicFrame>
        <p:nvGraphicFramePr>
          <p:cNvPr id="7" name="6 Tabla"/>
          <p:cNvGraphicFramePr>
            <a:graphicFrameLocks noGrp="1"/>
          </p:cNvGraphicFramePr>
          <p:nvPr/>
        </p:nvGraphicFramePr>
        <p:xfrm>
          <a:off x="3408040" y="2204864"/>
          <a:ext cx="1524000" cy="360041"/>
        </p:xfrm>
        <a:graphic>
          <a:graphicData uri="http://schemas.openxmlformats.org/drawingml/2006/table">
            <a:tbl>
              <a:tblPr/>
              <a:tblGrid>
                <a:gridCol w="762000"/>
                <a:gridCol w="762000"/>
              </a:tblGrid>
              <a:tr h="360041">
                <a:tc>
                  <a:txBody>
                    <a:bodyPr/>
                    <a:lstStyle/>
                    <a:p>
                      <a:pPr algn="ctr" fontAlgn="b"/>
                      <a:r>
                        <a:rPr lang="es-ES" sz="1100" b="1" i="0" u="none" strike="noStrike" dirty="0">
                          <a:solidFill>
                            <a:srgbClr val="000000"/>
                          </a:solidFill>
                          <a:latin typeface="Calibri"/>
                        </a:rPr>
                        <a:t>CTS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s-ES" sz="1100" b="1" i="0" u="none" strike="noStrike" dirty="0">
                          <a:solidFill>
                            <a:srgbClr val="000000"/>
                          </a:solidFill>
                          <a:latin typeface="Calibri"/>
                        </a:rPr>
                        <a:t>600/5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r>
            </a:tbl>
          </a:graphicData>
        </a:graphic>
      </p:graphicFrame>
      <p:graphicFrame>
        <p:nvGraphicFramePr>
          <p:cNvPr id="8" name="7 Tabla"/>
          <p:cNvGraphicFramePr>
            <a:graphicFrameLocks noGrp="1"/>
          </p:cNvGraphicFramePr>
          <p:nvPr/>
        </p:nvGraphicFramePr>
        <p:xfrm>
          <a:off x="3408040" y="3429000"/>
          <a:ext cx="1524000" cy="360040"/>
        </p:xfrm>
        <a:graphic>
          <a:graphicData uri="http://schemas.openxmlformats.org/drawingml/2006/table">
            <a:tbl>
              <a:tblPr/>
              <a:tblGrid>
                <a:gridCol w="762000"/>
                <a:gridCol w="762000"/>
              </a:tblGrid>
              <a:tr h="360040">
                <a:tc>
                  <a:txBody>
                    <a:bodyPr/>
                    <a:lstStyle/>
                    <a:p>
                      <a:pPr algn="ctr" fontAlgn="b"/>
                      <a:r>
                        <a:rPr lang="es-ES" sz="1100" b="1" i="0" u="none" strike="noStrike" dirty="0">
                          <a:solidFill>
                            <a:srgbClr val="000000"/>
                          </a:solidFill>
                          <a:latin typeface="Calibri"/>
                        </a:rPr>
                        <a:t>PTS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s-ES" sz="1100" b="1" i="0" u="none" strike="noStrike" dirty="0">
                          <a:solidFill>
                            <a:srgbClr val="000000"/>
                          </a:solidFill>
                          <a:latin typeface="Calibri"/>
                        </a:rPr>
                        <a:t>69000/115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r>
            </a:tbl>
          </a:graphicData>
        </a:graphic>
      </p:graphicFrame>
      <p:graphicFrame>
        <p:nvGraphicFramePr>
          <p:cNvPr id="9" name="8 Tabla"/>
          <p:cNvGraphicFramePr>
            <a:graphicFrameLocks noGrp="1"/>
          </p:cNvGraphicFramePr>
          <p:nvPr/>
        </p:nvGraphicFramePr>
        <p:xfrm>
          <a:off x="3408040" y="4581129"/>
          <a:ext cx="1524000" cy="360040"/>
        </p:xfrm>
        <a:graphic>
          <a:graphicData uri="http://schemas.openxmlformats.org/drawingml/2006/table">
            <a:tbl>
              <a:tblPr/>
              <a:tblGrid>
                <a:gridCol w="762000"/>
                <a:gridCol w="762000"/>
              </a:tblGrid>
              <a:tr h="360040">
                <a:tc>
                  <a:txBody>
                    <a:bodyPr/>
                    <a:lstStyle/>
                    <a:p>
                      <a:pPr algn="ctr" fontAlgn="b"/>
                      <a:r>
                        <a:rPr lang="es-ES" sz="1100" b="1" i="0" u="none" strike="noStrike" dirty="0">
                          <a:solidFill>
                            <a:srgbClr val="000000"/>
                          </a:solidFill>
                          <a:latin typeface="Calibri"/>
                        </a:rPr>
                        <a:t>CTS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s-ES" sz="1100" b="1" i="0" u="none" strike="noStrike" dirty="0">
                          <a:solidFill>
                            <a:srgbClr val="000000"/>
                          </a:solidFill>
                          <a:latin typeface="Calibri"/>
                        </a:rPr>
                        <a:t> 1200/5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r>
            </a:tbl>
          </a:graphicData>
        </a:graphic>
      </p:graphicFrame>
      <p:graphicFrame>
        <p:nvGraphicFramePr>
          <p:cNvPr id="10" name="9 Tabla"/>
          <p:cNvGraphicFramePr>
            <a:graphicFrameLocks noGrp="1"/>
          </p:cNvGraphicFramePr>
          <p:nvPr/>
        </p:nvGraphicFramePr>
        <p:xfrm>
          <a:off x="3408040" y="5661248"/>
          <a:ext cx="1524000" cy="360040"/>
        </p:xfrm>
        <a:graphic>
          <a:graphicData uri="http://schemas.openxmlformats.org/drawingml/2006/table">
            <a:tbl>
              <a:tblPr/>
              <a:tblGrid>
                <a:gridCol w="762000"/>
                <a:gridCol w="762000"/>
              </a:tblGrid>
              <a:tr h="360040">
                <a:tc>
                  <a:txBody>
                    <a:bodyPr/>
                    <a:lstStyle/>
                    <a:p>
                      <a:pPr algn="ctr" fontAlgn="b"/>
                      <a:r>
                        <a:rPr lang="es-ES" sz="1100" b="1" i="0" u="none" strike="noStrike" dirty="0">
                          <a:solidFill>
                            <a:srgbClr val="000000"/>
                          </a:solidFill>
                          <a:latin typeface="Calibri"/>
                        </a:rPr>
                        <a:t>PTS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s-ES" sz="1100" b="1" i="0" u="none" strike="noStrike" dirty="0">
                          <a:solidFill>
                            <a:srgbClr val="000000"/>
                          </a:solidFill>
                          <a:latin typeface="Calibri"/>
                        </a:rPr>
                        <a:t>138000/115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457200" y="476672"/>
            <a:ext cx="7467600" cy="5649491"/>
          </a:xfrm>
        </p:spPr>
        <p:txBody>
          <a:bodyPr/>
          <a:lstStyle/>
          <a:p>
            <a:r>
              <a:rPr lang="es-ES" sz="2000" dirty="0" smtClean="0"/>
              <a:t>Ajuste de barra A a 69 Kv (relé B90)</a:t>
            </a:r>
          </a:p>
          <a:p>
            <a:endParaRPr lang="es-ES" sz="2000" dirty="0" smtClean="0"/>
          </a:p>
          <a:p>
            <a:pPr>
              <a:buNone/>
            </a:pPr>
            <a:endParaRPr lang="es-ES" sz="2000" dirty="0" smtClean="0"/>
          </a:p>
          <a:p>
            <a:endParaRPr lang="es-ES" sz="2000" dirty="0" smtClean="0"/>
          </a:p>
          <a:p>
            <a:endParaRPr lang="es-ES" sz="2000" dirty="0" smtClean="0"/>
          </a:p>
          <a:p>
            <a:pPr>
              <a:buNone/>
            </a:pPr>
            <a:endParaRPr lang="es-ES" sz="2000" dirty="0" smtClean="0"/>
          </a:p>
          <a:p>
            <a:pPr>
              <a:buNone/>
            </a:pPr>
            <a:endParaRPr lang="es-ES" sz="2000" dirty="0" smtClean="0"/>
          </a:p>
          <a:p>
            <a:pPr>
              <a:buNone/>
            </a:pPr>
            <a:endParaRPr lang="es-ES" sz="2000" dirty="0" smtClean="0"/>
          </a:p>
          <a:p>
            <a:pPr>
              <a:buNone/>
            </a:pPr>
            <a:endParaRPr lang="es-ES" sz="2000" dirty="0" smtClean="0"/>
          </a:p>
          <a:p>
            <a:r>
              <a:rPr lang="es-ES" sz="2000" dirty="0" smtClean="0"/>
              <a:t>Ajuste de barra B a 138 Kv (relé B30)</a:t>
            </a:r>
          </a:p>
          <a:p>
            <a:pPr>
              <a:buNone/>
            </a:pPr>
            <a:endParaRPr lang="es-ES" sz="2000" dirty="0" smtClean="0"/>
          </a:p>
          <a:p>
            <a:pPr>
              <a:buNone/>
            </a:pPr>
            <a:endParaRPr lang="es-ES" dirty="0"/>
          </a:p>
        </p:txBody>
      </p:sp>
      <p:graphicFrame>
        <p:nvGraphicFramePr>
          <p:cNvPr id="5" name="4 Tabla"/>
          <p:cNvGraphicFramePr>
            <a:graphicFrameLocks noGrp="1"/>
          </p:cNvGraphicFramePr>
          <p:nvPr/>
        </p:nvGraphicFramePr>
        <p:xfrm>
          <a:off x="2123728" y="1637928"/>
          <a:ext cx="1701800" cy="1143000"/>
        </p:xfrm>
        <a:graphic>
          <a:graphicData uri="http://schemas.openxmlformats.org/drawingml/2006/table">
            <a:tbl>
              <a:tblPr/>
              <a:tblGrid>
                <a:gridCol w="939800"/>
                <a:gridCol w="762000"/>
              </a:tblGrid>
              <a:tr h="190500">
                <a:tc>
                  <a:txBody>
                    <a:bodyPr/>
                    <a:lstStyle/>
                    <a:p>
                      <a:pPr algn="ctr" fontAlgn="b"/>
                      <a:r>
                        <a:rPr lang="en-US" sz="1100" b="1" i="0" u="none" strike="noStrike" dirty="0">
                          <a:solidFill>
                            <a:srgbClr val="000000"/>
                          </a:solidFill>
                          <a:latin typeface="Calibri"/>
                        </a:rPr>
                        <a:t>DIFF PICKUP</a:t>
                      </a:r>
                      <a:endParaRPr lang="es-ES"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100" b="1" i="0" u="none" strike="noStrike" dirty="0">
                          <a:solidFill>
                            <a:srgbClr val="000000"/>
                          </a:solidFill>
                          <a:latin typeface="Calibri"/>
                        </a:rPr>
                        <a:t>0.1 pu</a:t>
                      </a:r>
                      <a:endParaRPr lang="es-ES"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190500">
                <a:tc>
                  <a:txBody>
                    <a:bodyPr/>
                    <a:lstStyle/>
                    <a:p>
                      <a:pPr algn="ctr" fontAlgn="b"/>
                      <a:r>
                        <a:rPr lang="en-US" sz="1100" b="1" i="0" u="none" strike="noStrike" dirty="0">
                          <a:solidFill>
                            <a:srgbClr val="000000"/>
                          </a:solidFill>
                          <a:latin typeface="Calibri"/>
                        </a:rPr>
                        <a:t>LOW SLOPE</a:t>
                      </a:r>
                      <a:endParaRPr lang="es-ES"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100" b="1" i="0" u="none" strike="noStrike" dirty="0">
                          <a:solidFill>
                            <a:srgbClr val="000000"/>
                          </a:solidFill>
                          <a:latin typeface="Calibri"/>
                        </a:rPr>
                        <a:t>25%</a:t>
                      </a:r>
                      <a:endParaRPr lang="es-ES"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190500">
                <a:tc>
                  <a:txBody>
                    <a:bodyPr/>
                    <a:lstStyle/>
                    <a:p>
                      <a:pPr algn="ctr" fontAlgn="b"/>
                      <a:r>
                        <a:rPr lang="en-US" sz="1100" b="1" i="0" u="none" strike="noStrike" dirty="0">
                          <a:solidFill>
                            <a:srgbClr val="000000"/>
                          </a:solidFill>
                          <a:latin typeface="Calibri"/>
                        </a:rPr>
                        <a:t>LOW </a:t>
                      </a:r>
                      <a:r>
                        <a:rPr lang="en-US" sz="1100" b="1" i="0" u="none" strike="noStrike" dirty="0" smtClean="0">
                          <a:solidFill>
                            <a:srgbClr val="000000"/>
                          </a:solidFill>
                          <a:latin typeface="Calibri"/>
                        </a:rPr>
                        <a:t>BPNT</a:t>
                      </a:r>
                      <a:endParaRPr lang="es-ES"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100" b="1" i="0" u="none" strike="noStrike" dirty="0">
                          <a:solidFill>
                            <a:srgbClr val="000000"/>
                          </a:solidFill>
                          <a:latin typeface="Calibri"/>
                        </a:rPr>
                        <a:t>4.38 pu</a:t>
                      </a:r>
                      <a:endParaRPr lang="es-ES"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190500">
                <a:tc>
                  <a:txBody>
                    <a:bodyPr/>
                    <a:lstStyle/>
                    <a:p>
                      <a:pPr algn="ctr" fontAlgn="b"/>
                      <a:r>
                        <a:rPr lang="en-US" sz="1100" b="1" i="0" u="none" strike="noStrike" dirty="0">
                          <a:solidFill>
                            <a:srgbClr val="000000"/>
                          </a:solidFill>
                          <a:latin typeface="Calibri"/>
                        </a:rPr>
                        <a:t>HIGH SLOPE</a:t>
                      </a:r>
                      <a:endParaRPr lang="es-ES"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190500">
                <a:tc>
                  <a:txBody>
                    <a:bodyPr/>
                    <a:lstStyle/>
                    <a:p>
                      <a:pPr algn="ctr" fontAlgn="b"/>
                      <a:r>
                        <a:rPr lang="es-ES" sz="1100" b="1" i="0" u="none" strike="noStrike" dirty="0">
                          <a:solidFill>
                            <a:srgbClr val="000000"/>
                          </a:solidFill>
                          <a:latin typeface="Calibri"/>
                        </a:rPr>
                        <a:t>HIGH </a:t>
                      </a:r>
                      <a:r>
                        <a:rPr lang="es-ES" sz="1100" b="1" i="0" u="none" strike="noStrike" dirty="0" smtClean="0">
                          <a:solidFill>
                            <a:srgbClr val="000000"/>
                          </a:solidFill>
                          <a:latin typeface="Calibri"/>
                        </a:rPr>
                        <a:t>BPNT</a:t>
                      </a:r>
                      <a:endParaRPr lang="es-ES"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21.9 pu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190500">
                <a:tc>
                  <a:txBody>
                    <a:bodyPr/>
                    <a:lstStyle/>
                    <a:p>
                      <a:pPr algn="ctr" fontAlgn="b"/>
                      <a:r>
                        <a:rPr lang="es-ES" sz="1100" b="1" i="0" u="none" strike="noStrike" dirty="0">
                          <a:solidFill>
                            <a:srgbClr val="000000"/>
                          </a:solidFill>
                          <a:latin typeface="Calibri"/>
                        </a:rPr>
                        <a:t>HIGH SET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2 pu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bl>
          </a:graphicData>
        </a:graphic>
      </p:graphicFrame>
      <p:graphicFrame>
        <p:nvGraphicFramePr>
          <p:cNvPr id="6" name="5 Tabla"/>
          <p:cNvGraphicFramePr>
            <a:graphicFrameLocks noGrp="1"/>
          </p:cNvGraphicFramePr>
          <p:nvPr/>
        </p:nvGraphicFramePr>
        <p:xfrm>
          <a:off x="2123728" y="4518248"/>
          <a:ext cx="1701800" cy="1143000"/>
        </p:xfrm>
        <a:graphic>
          <a:graphicData uri="http://schemas.openxmlformats.org/drawingml/2006/table">
            <a:tbl>
              <a:tblPr/>
              <a:tblGrid>
                <a:gridCol w="939800"/>
                <a:gridCol w="762000"/>
              </a:tblGrid>
              <a:tr h="190500">
                <a:tc>
                  <a:txBody>
                    <a:bodyPr/>
                    <a:lstStyle/>
                    <a:p>
                      <a:pPr algn="ctr" fontAlgn="b"/>
                      <a:r>
                        <a:rPr lang="es-ES" sz="1100" b="1" i="0" u="none" strike="noStrike" dirty="0">
                          <a:solidFill>
                            <a:srgbClr val="000000"/>
                          </a:solidFill>
                          <a:latin typeface="Calibri"/>
                        </a:rPr>
                        <a:t>DIFF PICKUP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100" b="1" i="0" u="none" strike="noStrike" dirty="0">
                          <a:solidFill>
                            <a:srgbClr val="000000"/>
                          </a:solidFill>
                          <a:latin typeface="Calibri"/>
                        </a:rPr>
                        <a:t>0.1 pu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90500">
                <a:tc>
                  <a:txBody>
                    <a:bodyPr/>
                    <a:lstStyle/>
                    <a:p>
                      <a:pPr algn="ctr" fontAlgn="b"/>
                      <a:r>
                        <a:rPr lang="es-ES" sz="1100" b="1" i="0" u="none" strike="noStrike" dirty="0">
                          <a:solidFill>
                            <a:srgbClr val="000000"/>
                          </a:solidFill>
                          <a:latin typeface="Calibri"/>
                        </a:rPr>
                        <a:t>LOW SLOPE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100" b="1" i="0" u="none" strike="noStrike" dirty="0">
                          <a:solidFill>
                            <a:srgbClr val="000000"/>
                          </a:solidFill>
                          <a:latin typeface="Calibri"/>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90500">
                <a:tc>
                  <a:txBody>
                    <a:bodyPr/>
                    <a:lstStyle/>
                    <a:p>
                      <a:pPr algn="ctr" fontAlgn="b"/>
                      <a:r>
                        <a:rPr lang="es-ES" sz="1100" b="1" i="0" u="none" strike="noStrike" dirty="0">
                          <a:solidFill>
                            <a:srgbClr val="000000"/>
                          </a:solidFill>
                          <a:latin typeface="Calibri"/>
                        </a:rPr>
                        <a:t>LOW </a:t>
                      </a:r>
                      <a:r>
                        <a:rPr lang="es-ES" sz="1100" b="1" i="0" u="none" strike="noStrike" dirty="0" smtClean="0">
                          <a:solidFill>
                            <a:srgbClr val="000000"/>
                          </a:solidFill>
                          <a:latin typeface="Calibri"/>
                        </a:rPr>
                        <a:t>BPNT</a:t>
                      </a:r>
                      <a:endParaRPr lang="es-ES"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100" b="1" i="0" u="none" strike="noStrike" dirty="0">
                          <a:solidFill>
                            <a:srgbClr val="000000"/>
                          </a:solidFill>
                          <a:latin typeface="Calibri"/>
                        </a:rPr>
                        <a:t>7.83 pu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90500">
                <a:tc>
                  <a:txBody>
                    <a:bodyPr/>
                    <a:lstStyle/>
                    <a:p>
                      <a:pPr algn="ctr" fontAlgn="b"/>
                      <a:r>
                        <a:rPr lang="es-ES" sz="1100" b="1" i="0" u="none" strike="noStrike" dirty="0">
                          <a:solidFill>
                            <a:srgbClr val="000000"/>
                          </a:solidFill>
                          <a:latin typeface="Calibri"/>
                        </a:rPr>
                        <a:t>HIGH SLOPE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100" b="1" i="0" u="none" strike="noStrike" dirty="0">
                          <a:solidFill>
                            <a:srgbClr val="000000"/>
                          </a:solidFill>
                          <a:latin typeface="Calibri"/>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90500">
                <a:tc>
                  <a:txBody>
                    <a:bodyPr/>
                    <a:lstStyle/>
                    <a:p>
                      <a:pPr algn="ctr" fontAlgn="b"/>
                      <a:r>
                        <a:rPr lang="es-ES" sz="1100" b="1" i="0" u="none" strike="noStrike" dirty="0">
                          <a:solidFill>
                            <a:srgbClr val="000000"/>
                          </a:solidFill>
                          <a:latin typeface="Calibri"/>
                        </a:rPr>
                        <a:t>HIGH </a:t>
                      </a:r>
                      <a:r>
                        <a:rPr lang="es-ES" sz="1100" b="1" i="0" u="none" strike="noStrike" dirty="0" smtClean="0">
                          <a:solidFill>
                            <a:srgbClr val="000000"/>
                          </a:solidFill>
                          <a:latin typeface="Calibri"/>
                        </a:rPr>
                        <a:t>BPNT</a:t>
                      </a:r>
                      <a:endParaRPr lang="es-ES"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100" b="1" i="0" u="none" strike="noStrike" dirty="0">
                          <a:solidFill>
                            <a:srgbClr val="000000"/>
                          </a:solidFill>
                          <a:latin typeface="Calibri"/>
                        </a:rPr>
                        <a:t>30 pu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90500">
                <a:tc>
                  <a:txBody>
                    <a:bodyPr/>
                    <a:lstStyle/>
                    <a:p>
                      <a:pPr algn="ctr" fontAlgn="b"/>
                      <a:r>
                        <a:rPr lang="es-ES" sz="1100" b="1" i="0" u="none" strike="noStrike" dirty="0">
                          <a:solidFill>
                            <a:srgbClr val="000000"/>
                          </a:solidFill>
                          <a:latin typeface="Calibri"/>
                        </a:rPr>
                        <a:t>HIGH SET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100" b="1" i="0" u="none" strike="noStrike" dirty="0">
                          <a:solidFill>
                            <a:srgbClr val="000000"/>
                          </a:solidFill>
                          <a:latin typeface="Calibri"/>
                        </a:rPr>
                        <a:t>2 pu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bl>
          </a:graphicData>
        </a:graphic>
      </p:graphicFrame>
      <p:pic>
        <p:nvPicPr>
          <p:cNvPr id="1026" name="Picture 2"/>
          <p:cNvPicPr>
            <a:picLocks noChangeAspect="1" noChangeArrowheads="1"/>
          </p:cNvPicPr>
          <p:nvPr/>
        </p:nvPicPr>
        <p:blipFill>
          <a:blip r:embed="rId2" cstate="print"/>
          <a:srcRect/>
          <a:stretch>
            <a:fillRect/>
          </a:stretch>
        </p:blipFill>
        <p:spPr bwMode="auto">
          <a:xfrm>
            <a:off x="5148064" y="932739"/>
            <a:ext cx="3744416" cy="26811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457200" y="404664"/>
            <a:ext cx="7467600" cy="5721499"/>
          </a:xfrm>
        </p:spPr>
        <p:txBody>
          <a:bodyPr/>
          <a:lstStyle/>
          <a:p>
            <a:r>
              <a:rPr lang="es-ES" sz="3200" b="1" dirty="0" smtClean="0"/>
              <a:t>Protección de transformadores</a:t>
            </a:r>
          </a:p>
          <a:p>
            <a:pPr lvl="1">
              <a:buFont typeface="Wingdings" pitchFamily="2" charset="2"/>
              <a:buChar char="Ø"/>
            </a:pPr>
            <a:r>
              <a:rPr lang="es-ES" dirty="0" smtClean="0"/>
              <a:t>Datos de transformadores</a:t>
            </a:r>
          </a:p>
          <a:p>
            <a:pPr>
              <a:buNone/>
            </a:pPr>
            <a:r>
              <a:rPr lang="es-ES" dirty="0" smtClean="0"/>
              <a:t>		</a:t>
            </a:r>
            <a:endParaRPr lang="es-ES" sz="2000" dirty="0" smtClean="0"/>
          </a:p>
          <a:p>
            <a:pPr>
              <a:buNone/>
            </a:pPr>
            <a:endParaRPr lang="es-ES" sz="2000" dirty="0" smtClean="0"/>
          </a:p>
          <a:p>
            <a:pPr>
              <a:buNone/>
            </a:pPr>
            <a:endParaRPr lang="es-ES" sz="2000" dirty="0" smtClean="0"/>
          </a:p>
          <a:p>
            <a:pPr>
              <a:buNone/>
            </a:pPr>
            <a:endParaRPr lang="es-ES" sz="2000" dirty="0" smtClean="0"/>
          </a:p>
        </p:txBody>
      </p:sp>
      <p:graphicFrame>
        <p:nvGraphicFramePr>
          <p:cNvPr id="5" name="4 Tabla"/>
          <p:cNvGraphicFramePr>
            <a:graphicFrameLocks noGrp="1"/>
          </p:cNvGraphicFramePr>
          <p:nvPr/>
        </p:nvGraphicFramePr>
        <p:xfrm>
          <a:off x="1835148" y="2132857"/>
          <a:ext cx="6409259" cy="1656183"/>
        </p:xfrm>
        <a:graphic>
          <a:graphicData uri="http://schemas.openxmlformats.org/drawingml/2006/table">
            <a:tbl>
              <a:tblPr/>
              <a:tblGrid>
                <a:gridCol w="891723"/>
                <a:gridCol w="891723"/>
                <a:gridCol w="891723"/>
                <a:gridCol w="891723"/>
                <a:gridCol w="891723"/>
                <a:gridCol w="891723"/>
                <a:gridCol w="1058921"/>
              </a:tblGrid>
              <a:tr h="756705">
                <a:tc>
                  <a:txBody>
                    <a:bodyPr/>
                    <a:lstStyle/>
                    <a:p>
                      <a:pPr algn="ctr" fontAlgn="b"/>
                      <a:r>
                        <a:rPr lang="es-ES" sz="1000" b="1" i="0" u="none" strike="noStrike" dirty="0">
                          <a:solidFill>
                            <a:srgbClr val="000000"/>
                          </a:solidFill>
                          <a:latin typeface="Arial"/>
                        </a:rPr>
                        <a:t>TRAFO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fontAlgn="b"/>
                      <a:r>
                        <a:rPr lang="es-ES" sz="1000" b="1" i="0" u="none" strike="noStrike" dirty="0">
                          <a:solidFill>
                            <a:srgbClr val="000000"/>
                          </a:solidFill>
                          <a:latin typeface="Arial"/>
                        </a:rPr>
                        <a:t>P(MVA)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fontAlgn="b"/>
                      <a:r>
                        <a:rPr lang="es-ES" sz="1000" b="1" i="0" u="none" strike="noStrike" dirty="0">
                          <a:solidFill>
                            <a:srgbClr val="000000"/>
                          </a:solidFill>
                          <a:latin typeface="Arial"/>
                        </a:rPr>
                        <a:t>VOLT  EN ALTA(KV)</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fontAlgn="b"/>
                      <a:r>
                        <a:rPr lang="es-ES" sz="1000" b="1" i="0" u="none" strike="noStrike" dirty="0">
                          <a:solidFill>
                            <a:srgbClr val="000000"/>
                          </a:solidFill>
                          <a:latin typeface="Arial"/>
                        </a:rPr>
                        <a:t>VOLT EN BAJA(KV)</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fontAlgn="b"/>
                      <a:r>
                        <a:rPr lang="es-ES" sz="1000" b="1" i="0" u="none" strike="noStrike" dirty="0">
                          <a:solidFill>
                            <a:srgbClr val="000000"/>
                          </a:solidFill>
                          <a:latin typeface="Arial"/>
                        </a:rPr>
                        <a:t>Z Traf en base a su Pnom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fontAlgn="b"/>
                      <a:r>
                        <a:rPr lang="da-DK" sz="1000" b="1" i="0" u="none" strike="noStrike" dirty="0">
                          <a:solidFill>
                            <a:srgbClr val="000000"/>
                          </a:solidFill>
                          <a:latin typeface="Arial"/>
                        </a:rPr>
                        <a:t>Z traf en base 100MVA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fontAlgn="b"/>
                      <a:r>
                        <a:rPr lang="es-ES" sz="1000" b="1" i="0" u="none" strike="noStrike" dirty="0">
                          <a:solidFill>
                            <a:srgbClr val="000000"/>
                          </a:solidFill>
                          <a:latin typeface="Arial"/>
                        </a:rPr>
                        <a:t>Inom(A)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r>
              <a:tr h="299826">
                <a:tc>
                  <a:txBody>
                    <a:bodyPr/>
                    <a:lstStyle/>
                    <a:p>
                      <a:pPr algn="r" fontAlgn="t"/>
                      <a:r>
                        <a:rPr lang="es-ES" sz="1100" b="1" i="0" u="none" strike="noStrike" dirty="0">
                          <a:solidFill>
                            <a:srgbClr val="000000"/>
                          </a:solidFill>
                          <a:latin typeface="Calibri"/>
                        </a:rPr>
                        <a:t> TE 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fontAlgn="t"/>
                      <a:r>
                        <a:rPr lang="es-ES" sz="1100" b="1" i="0" u="none" strike="noStrike" dirty="0">
                          <a:solidFill>
                            <a:srgbClr val="000000"/>
                          </a:solidFill>
                          <a:latin typeface="Calibri"/>
                        </a:rPr>
                        <a:t>64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fontAlgn="t"/>
                      <a:r>
                        <a:rPr lang="es-ES" sz="1100" b="1" i="0" u="none" strike="noStrike" dirty="0">
                          <a:solidFill>
                            <a:srgbClr val="000000"/>
                          </a:solidFill>
                          <a:latin typeface="Calibri"/>
                        </a:rPr>
                        <a:t>67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fontAlgn="t"/>
                      <a:r>
                        <a:rPr lang="es-ES" sz="1100" b="1" i="0" u="none" strike="noStrike" dirty="0">
                          <a:solidFill>
                            <a:srgbClr val="000000"/>
                          </a:solidFill>
                          <a:latin typeface="Calibri"/>
                        </a:rPr>
                        <a:t>13,8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fontAlgn="t"/>
                      <a:r>
                        <a:rPr lang="es-ES" sz="1100" b="1" i="0" u="none" strike="noStrike" dirty="0">
                          <a:solidFill>
                            <a:srgbClr val="000000"/>
                          </a:solidFill>
                          <a:latin typeface="Calibri"/>
                        </a:rPr>
                        <a:t>14,52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fontAlgn="t"/>
                      <a:r>
                        <a:rPr lang="es-ES" sz="1100" b="1" i="0" u="none" strike="noStrike" dirty="0">
                          <a:solidFill>
                            <a:srgbClr val="000000"/>
                          </a:solidFill>
                          <a:latin typeface="Calibri"/>
                        </a:rPr>
                        <a:t>0,21391344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fontAlgn="t"/>
                      <a:r>
                        <a:rPr lang="es-ES" sz="1100" b="1" i="0" u="none" strike="noStrike" dirty="0">
                          <a:solidFill>
                            <a:srgbClr val="000000"/>
                          </a:solidFill>
                          <a:latin typeface="Calibri"/>
                        </a:rPr>
                        <a:t>551,5/2677,6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r>
              <a:tr h="299826">
                <a:tc>
                  <a:txBody>
                    <a:bodyPr/>
                    <a:lstStyle/>
                    <a:p>
                      <a:pPr algn="r" fontAlgn="t"/>
                      <a:r>
                        <a:rPr lang="es-ES" sz="1100" b="1" i="0" u="none" strike="noStrike" dirty="0">
                          <a:solidFill>
                            <a:srgbClr val="000000"/>
                          </a:solidFill>
                          <a:latin typeface="Calibri"/>
                        </a:rPr>
                        <a:t> TE 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fontAlgn="t"/>
                      <a:r>
                        <a:rPr lang="es-ES" sz="1100" b="1" i="0" u="none" strike="noStrike" dirty="0">
                          <a:solidFill>
                            <a:srgbClr val="000000"/>
                          </a:solidFill>
                          <a:latin typeface="Calibri"/>
                        </a:rPr>
                        <a:t>84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fontAlgn="t"/>
                      <a:r>
                        <a:rPr lang="es-ES" sz="1100" b="1" i="0" u="none" strike="noStrike" dirty="0">
                          <a:solidFill>
                            <a:srgbClr val="000000"/>
                          </a:solidFill>
                          <a:latin typeface="Calibri"/>
                        </a:rPr>
                        <a:t>67,8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fontAlgn="t"/>
                      <a:r>
                        <a:rPr lang="es-ES" sz="1100" b="1" i="0" u="none" strike="noStrike" dirty="0">
                          <a:solidFill>
                            <a:srgbClr val="000000"/>
                          </a:solidFill>
                          <a:latin typeface="Calibri"/>
                        </a:rPr>
                        <a:t>13,8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fontAlgn="t"/>
                      <a:r>
                        <a:rPr lang="es-ES" sz="1100" b="1" i="0" u="none" strike="noStrike" dirty="0">
                          <a:solidFill>
                            <a:srgbClr val="000000"/>
                          </a:solidFill>
                          <a:latin typeface="Calibri"/>
                        </a:rPr>
                        <a:t>8,064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fontAlgn="t"/>
                      <a:r>
                        <a:rPr lang="es-ES" sz="1100" b="1" i="0" u="none" strike="noStrike" dirty="0">
                          <a:solidFill>
                            <a:srgbClr val="000000"/>
                          </a:solidFill>
                          <a:latin typeface="Calibri"/>
                        </a:rPr>
                        <a:t>0,09268991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fontAlgn="t"/>
                      <a:r>
                        <a:rPr lang="es-ES" sz="1100" b="1" i="0" u="none" strike="noStrike" dirty="0">
                          <a:solidFill>
                            <a:srgbClr val="000000"/>
                          </a:solidFill>
                          <a:latin typeface="Calibri"/>
                        </a:rPr>
                        <a:t>716/3518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r>
              <a:tr h="299826">
                <a:tc>
                  <a:txBody>
                    <a:bodyPr/>
                    <a:lstStyle/>
                    <a:p>
                      <a:pPr algn="r" fontAlgn="t"/>
                      <a:r>
                        <a:rPr lang="es-ES" sz="1100" b="1" i="0" u="none" strike="noStrike" dirty="0">
                          <a:solidFill>
                            <a:srgbClr val="000000"/>
                          </a:solidFill>
                          <a:latin typeface="Calibri"/>
                        </a:rPr>
                        <a:t> TE 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fontAlgn="t"/>
                      <a:r>
                        <a:rPr lang="es-ES" sz="1100" b="1" i="0" u="none" strike="noStrike" dirty="0">
                          <a:solidFill>
                            <a:srgbClr val="000000"/>
                          </a:solidFill>
                          <a:latin typeface="Calibri"/>
                        </a:rPr>
                        <a:t>56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fontAlgn="t"/>
                      <a:r>
                        <a:rPr lang="es-ES" sz="1100" b="1" i="0" u="none" strike="noStrike" dirty="0">
                          <a:solidFill>
                            <a:srgbClr val="000000"/>
                          </a:solidFill>
                          <a:latin typeface="Calibri"/>
                        </a:rPr>
                        <a:t>138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fontAlgn="t"/>
                      <a:r>
                        <a:rPr lang="es-ES" sz="1100" b="1" i="0" u="none" strike="noStrike" dirty="0">
                          <a:solidFill>
                            <a:srgbClr val="000000"/>
                          </a:solidFill>
                          <a:latin typeface="Calibri"/>
                        </a:rPr>
                        <a:t>13,8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fontAlgn="t"/>
                      <a:r>
                        <a:rPr lang="es-ES" sz="1100" b="1" i="0" u="none" strike="noStrike" dirty="0">
                          <a:solidFill>
                            <a:srgbClr val="000000"/>
                          </a:solidFill>
                          <a:latin typeface="Calibri"/>
                        </a:rPr>
                        <a:t>18,1066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fontAlgn="t"/>
                      <a:r>
                        <a:rPr lang="es-ES" sz="1100" b="1" i="0" u="none" strike="noStrike" dirty="0">
                          <a:solidFill>
                            <a:srgbClr val="000000"/>
                          </a:solidFill>
                          <a:latin typeface="Calibri"/>
                        </a:rPr>
                        <a:t>0,32333214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fontAlgn="t"/>
                      <a:r>
                        <a:rPr lang="es-ES" sz="1100" b="1" i="0" u="none" strike="noStrike" dirty="0">
                          <a:solidFill>
                            <a:srgbClr val="000000"/>
                          </a:solidFill>
                          <a:latin typeface="Calibri"/>
                        </a:rPr>
                        <a:t>234/2343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r>
            </a:tbl>
          </a:graphicData>
        </a:graphic>
      </p:graphicFrame>
      <p:graphicFrame>
        <p:nvGraphicFramePr>
          <p:cNvPr id="6" name="5 Tabla"/>
          <p:cNvGraphicFramePr>
            <a:graphicFrameLocks noGrp="1"/>
          </p:cNvGraphicFramePr>
          <p:nvPr/>
        </p:nvGraphicFramePr>
        <p:xfrm>
          <a:off x="3022600" y="4581128"/>
          <a:ext cx="3349600" cy="1312540"/>
        </p:xfrm>
        <a:graphic>
          <a:graphicData uri="http://schemas.openxmlformats.org/drawingml/2006/table">
            <a:tbl>
              <a:tblPr/>
              <a:tblGrid>
                <a:gridCol w="1537521"/>
                <a:gridCol w="1812079"/>
              </a:tblGrid>
              <a:tr h="262508">
                <a:tc>
                  <a:txBody>
                    <a:bodyPr/>
                    <a:lstStyle/>
                    <a:p>
                      <a:pPr algn="ctr" fontAlgn="b"/>
                      <a:r>
                        <a:rPr lang="es-ES" sz="1100" b="1" i="0" u="none" strike="noStrike" dirty="0">
                          <a:solidFill>
                            <a:srgbClr val="000000"/>
                          </a:solidFill>
                          <a:latin typeface="Calibri"/>
                        </a:rPr>
                        <a:t>TC lado de alta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600/5=120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262508">
                <a:tc>
                  <a:txBody>
                    <a:bodyPr/>
                    <a:lstStyle/>
                    <a:p>
                      <a:pPr algn="ctr" fontAlgn="b"/>
                      <a:r>
                        <a:rPr lang="es-ES" sz="1100" b="1" i="0" u="none" strike="noStrike" dirty="0">
                          <a:solidFill>
                            <a:srgbClr val="000000"/>
                          </a:solidFill>
                          <a:latin typeface="Calibri"/>
                        </a:rPr>
                        <a:t>TC lado de baja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3000/5= 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262508">
                <a:tc>
                  <a:txBody>
                    <a:bodyPr/>
                    <a:lstStyle/>
                    <a:p>
                      <a:pPr algn="ctr" fontAlgn="b"/>
                      <a:r>
                        <a:rPr lang="es-ES" sz="1100" b="1" i="0" u="none" strike="noStrike" dirty="0">
                          <a:solidFill>
                            <a:srgbClr val="000000"/>
                          </a:solidFill>
                          <a:latin typeface="Calibri"/>
                        </a:rPr>
                        <a:t>PT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69000/115= 600  conexión 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262508">
                <a:tc>
                  <a:txBody>
                    <a:bodyPr/>
                    <a:lstStyle/>
                    <a:p>
                      <a:pPr algn="ctr" fontAlgn="b"/>
                      <a:r>
                        <a:rPr lang="es-ES" sz="1100" b="1" i="0" u="none" strike="noStrike" dirty="0">
                          <a:solidFill>
                            <a:srgbClr val="000000"/>
                          </a:solidFill>
                          <a:latin typeface="Calibri"/>
                        </a:rPr>
                        <a:t>PHASE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ACB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262508">
                <a:tc>
                  <a:txBody>
                    <a:bodyPr/>
                    <a:lstStyle/>
                    <a:p>
                      <a:pPr algn="ctr" fontAlgn="b"/>
                      <a:r>
                        <a:rPr lang="es-ES" sz="1100" b="1" i="0" u="none" strike="noStrike" dirty="0">
                          <a:solidFill>
                            <a:srgbClr val="000000"/>
                          </a:solidFill>
                          <a:latin typeface="Calibri"/>
                        </a:rPr>
                        <a:t>CONNECTION TRAFO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ALTA: Y   BAJA: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1835148" y="2132856"/>
          <a:ext cx="5545163" cy="936104"/>
        </p:xfrm>
        <a:graphic>
          <a:graphicData uri="http://schemas.openxmlformats.org/drawingml/2006/table">
            <a:tbl>
              <a:tblPr/>
              <a:tblGrid>
                <a:gridCol w="771501"/>
                <a:gridCol w="771501"/>
                <a:gridCol w="771501"/>
                <a:gridCol w="771501"/>
                <a:gridCol w="771501"/>
                <a:gridCol w="771501"/>
                <a:gridCol w="916157"/>
              </a:tblGrid>
              <a:tr h="680803">
                <a:tc>
                  <a:txBody>
                    <a:bodyPr/>
                    <a:lstStyle/>
                    <a:p>
                      <a:pPr algn="ctr" fontAlgn="b"/>
                      <a:r>
                        <a:rPr lang="es-ES" sz="1000" b="1" i="0" u="none" strike="noStrike" dirty="0">
                          <a:solidFill>
                            <a:srgbClr val="000000"/>
                          </a:solidFill>
                          <a:latin typeface="Arial"/>
                        </a:rPr>
                        <a:t>TRAFO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b"/>
                      <a:r>
                        <a:rPr lang="es-ES" sz="1000" b="1" i="0" u="none" strike="noStrike" dirty="0">
                          <a:solidFill>
                            <a:srgbClr val="000000"/>
                          </a:solidFill>
                          <a:latin typeface="Arial"/>
                        </a:rPr>
                        <a:t>P(MVA)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b"/>
                      <a:r>
                        <a:rPr lang="es-ES" sz="1000" b="1" i="0" u="none" strike="noStrike" dirty="0">
                          <a:solidFill>
                            <a:srgbClr val="000000"/>
                          </a:solidFill>
                          <a:latin typeface="Arial"/>
                        </a:rPr>
                        <a:t>VOLT  EN ALTA    (KV)</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b"/>
                      <a:r>
                        <a:rPr lang="es-ES" sz="1000" b="1" i="0" u="none" strike="noStrike" dirty="0">
                          <a:solidFill>
                            <a:srgbClr val="000000"/>
                          </a:solidFill>
                          <a:latin typeface="Arial"/>
                        </a:rPr>
                        <a:t>VOLT EN BAJA   (KV)</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b"/>
                      <a:r>
                        <a:rPr lang="es-ES" sz="1000" b="1" i="0" u="none" strike="noStrike" dirty="0">
                          <a:solidFill>
                            <a:srgbClr val="000000"/>
                          </a:solidFill>
                          <a:latin typeface="Arial"/>
                        </a:rPr>
                        <a:t>Z TRAFO EN BASE A SU  PNOM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b"/>
                      <a:r>
                        <a:rPr lang="es-ES" sz="1000" b="1" i="0" u="none" strike="noStrike" dirty="0">
                          <a:solidFill>
                            <a:srgbClr val="000000"/>
                          </a:solidFill>
                          <a:latin typeface="Arial"/>
                        </a:rPr>
                        <a:t>ZTRAFO EN   BASE 100        MVA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b"/>
                      <a:r>
                        <a:rPr lang="es-ES" sz="1000" b="1" i="0" u="none" strike="noStrike" dirty="0">
                          <a:solidFill>
                            <a:srgbClr val="000000"/>
                          </a:solidFill>
                          <a:latin typeface="Arial"/>
                        </a:rPr>
                        <a:t>CT(FASE Y TIERRA)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r>
              <a:tr h="255301">
                <a:tc>
                  <a:txBody>
                    <a:bodyPr/>
                    <a:lstStyle/>
                    <a:p>
                      <a:pPr algn="r" fontAlgn="t"/>
                      <a:r>
                        <a:rPr lang="es-ES" sz="1100" b="1" i="0" u="none" strike="noStrike" dirty="0">
                          <a:solidFill>
                            <a:srgbClr val="000000"/>
                          </a:solidFill>
                          <a:latin typeface="Calibri"/>
                        </a:rPr>
                        <a:t> TE 3</a:t>
                      </a:r>
                    </a:p>
                  </a:txBody>
                  <a:tcPr marL="9525" marR="9525" marT="952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r" fontAlgn="t"/>
                      <a:r>
                        <a:rPr lang="es-ES" sz="1100" b="1" i="0" u="none" strike="noStrike" dirty="0">
                          <a:solidFill>
                            <a:srgbClr val="000000"/>
                          </a:solidFill>
                          <a:latin typeface="Calibri"/>
                        </a:rPr>
                        <a:t>56</a:t>
                      </a:r>
                    </a:p>
                  </a:txBody>
                  <a:tcPr marL="9525" marR="9525" marT="952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r" fontAlgn="t"/>
                      <a:r>
                        <a:rPr lang="es-ES" sz="1100" b="1" i="0" u="none" strike="noStrike" dirty="0">
                          <a:solidFill>
                            <a:srgbClr val="000000"/>
                          </a:solidFill>
                          <a:latin typeface="Calibri"/>
                        </a:rPr>
                        <a:t>138</a:t>
                      </a:r>
                    </a:p>
                  </a:txBody>
                  <a:tcPr marL="9525" marR="9525" marT="952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r" fontAlgn="t"/>
                      <a:r>
                        <a:rPr lang="es-ES" sz="1100" b="1" i="0" u="none" strike="noStrike" dirty="0">
                          <a:solidFill>
                            <a:srgbClr val="000000"/>
                          </a:solidFill>
                          <a:latin typeface="Calibri"/>
                        </a:rPr>
                        <a:t>13,8</a:t>
                      </a:r>
                    </a:p>
                  </a:txBody>
                  <a:tcPr marL="9525" marR="9525" marT="952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r" fontAlgn="t"/>
                      <a:r>
                        <a:rPr lang="es-ES" sz="1100" b="1" i="0" u="none" strike="noStrike" dirty="0">
                          <a:solidFill>
                            <a:srgbClr val="000000"/>
                          </a:solidFill>
                          <a:latin typeface="Calibri"/>
                        </a:rPr>
                        <a:t>18,1066</a:t>
                      </a:r>
                    </a:p>
                  </a:txBody>
                  <a:tcPr marL="9525" marR="9525" marT="952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r" fontAlgn="t"/>
                      <a:r>
                        <a:rPr lang="es-ES" sz="1100" b="1" i="0" u="none" strike="noStrike" dirty="0">
                          <a:solidFill>
                            <a:srgbClr val="000000"/>
                          </a:solidFill>
                          <a:latin typeface="Calibri"/>
                        </a:rPr>
                        <a:t>0,32333214</a:t>
                      </a:r>
                    </a:p>
                  </a:txBody>
                  <a:tcPr marL="9525" marR="9525" marT="952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r" fontAlgn="t"/>
                      <a:r>
                        <a:rPr lang="es-ES" sz="1100" b="1" i="0" u="none" strike="noStrike" dirty="0">
                          <a:solidFill>
                            <a:srgbClr val="000000"/>
                          </a:solidFill>
                          <a:latin typeface="Calibri"/>
                        </a:rPr>
                        <a:t>600/5</a:t>
                      </a:r>
                    </a:p>
                  </a:txBody>
                  <a:tcPr marL="9525" marR="9525" marT="952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bl>
          </a:graphicData>
        </a:graphic>
      </p:graphicFrame>
      <p:graphicFrame>
        <p:nvGraphicFramePr>
          <p:cNvPr id="5" name="4 Tabla"/>
          <p:cNvGraphicFramePr>
            <a:graphicFrameLocks noGrp="1"/>
          </p:cNvGraphicFramePr>
          <p:nvPr/>
        </p:nvGraphicFramePr>
        <p:xfrm>
          <a:off x="1835151" y="4156694"/>
          <a:ext cx="5473152" cy="1072506"/>
        </p:xfrm>
        <a:graphic>
          <a:graphicData uri="http://schemas.openxmlformats.org/drawingml/2006/table">
            <a:tbl>
              <a:tblPr/>
              <a:tblGrid>
                <a:gridCol w="761482"/>
                <a:gridCol w="761482"/>
                <a:gridCol w="761482"/>
                <a:gridCol w="761482"/>
                <a:gridCol w="761482"/>
                <a:gridCol w="761482"/>
                <a:gridCol w="904260"/>
              </a:tblGrid>
              <a:tr h="768146">
                <a:tc>
                  <a:txBody>
                    <a:bodyPr/>
                    <a:lstStyle/>
                    <a:p>
                      <a:pPr algn="ctr" fontAlgn="b"/>
                      <a:r>
                        <a:rPr lang="es-ES" sz="1000" b="1" i="0" u="none" strike="noStrike" dirty="0">
                          <a:solidFill>
                            <a:srgbClr val="000000"/>
                          </a:solidFill>
                          <a:latin typeface="Arial"/>
                        </a:rPr>
                        <a:t>TRAFO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fontAlgn="b"/>
                      <a:r>
                        <a:rPr lang="es-ES" sz="1000" b="1" i="0" u="none" strike="noStrike" dirty="0">
                          <a:solidFill>
                            <a:srgbClr val="000000"/>
                          </a:solidFill>
                          <a:latin typeface="Arial"/>
                        </a:rPr>
                        <a:t>P(MVA)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fontAlgn="b"/>
                      <a:r>
                        <a:rPr lang="es-ES" sz="1000" b="1" i="0" u="none" strike="noStrike" dirty="0">
                          <a:solidFill>
                            <a:srgbClr val="000000"/>
                          </a:solidFill>
                          <a:latin typeface="Arial"/>
                        </a:rPr>
                        <a:t>VOLT  EN ALTA(KV)</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fontAlgn="b"/>
                      <a:r>
                        <a:rPr lang="es-ES" sz="1000" b="1" i="0" u="none" strike="noStrike" dirty="0">
                          <a:solidFill>
                            <a:srgbClr val="000000"/>
                          </a:solidFill>
                          <a:latin typeface="Arial"/>
                        </a:rPr>
                        <a:t>VOLT EN BAJA(KV)</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fontAlgn="b"/>
                      <a:r>
                        <a:rPr lang="es-ES" sz="1000" b="1" i="0" u="none" strike="noStrike" dirty="0">
                          <a:solidFill>
                            <a:srgbClr val="000000"/>
                          </a:solidFill>
                          <a:latin typeface="Arial"/>
                        </a:rPr>
                        <a:t>Z TRAFO EN BASE A SU PNOM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fontAlgn="b"/>
                      <a:r>
                        <a:rPr lang="es-ES" sz="1000" b="1" i="0" u="none" strike="noStrike" dirty="0">
                          <a:solidFill>
                            <a:srgbClr val="000000"/>
                          </a:solidFill>
                          <a:latin typeface="Arial"/>
                        </a:rPr>
                        <a:t>ZTRAFO EN BASE 100MVA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fontAlgn="b"/>
                      <a:r>
                        <a:rPr lang="es-ES" sz="1000" b="1" i="0" u="none" strike="noStrike" dirty="0">
                          <a:solidFill>
                            <a:srgbClr val="000000"/>
                          </a:solidFill>
                          <a:latin typeface="Arial"/>
                        </a:rPr>
                        <a:t>TC (FASE Y TIERRA)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r>
              <a:tr h="304360">
                <a:tc>
                  <a:txBody>
                    <a:bodyPr/>
                    <a:lstStyle/>
                    <a:p>
                      <a:pPr algn="r" fontAlgn="t"/>
                      <a:r>
                        <a:rPr lang="es-ES" sz="1100" b="1" i="0" u="none" strike="noStrike" dirty="0">
                          <a:solidFill>
                            <a:srgbClr val="000000"/>
                          </a:solidFill>
                          <a:latin typeface="Calibri"/>
                        </a:rPr>
                        <a:t> TIC</a:t>
                      </a:r>
                    </a:p>
                  </a:txBody>
                  <a:tcPr marL="9525" marR="9525" marT="952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r" fontAlgn="t"/>
                      <a:r>
                        <a:rPr lang="es-ES" sz="1100" b="1" i="0" u="none" strike="noStrike" dirty="0">
                          <a:solidFill>
                            <a:srgbClr val="000000"/>
                          </a:solidFill>
                          <a:latin typeface="Calibri"/>
                        </a:rPr>
                        <a:t>112</a:t>
                      </a:r>
                    </a:p>
                  </a:txBody>
                  <a:tcPr marL="9525" marR="9525" marT="952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r" fontAlgn="t"/>
                      <a:r>
                        <a:rPr lang="es-ES" sz="1100" b="1" i="0" u="none" strike="noStrike" dirty="0">
                          <a:solidFill>
                            <a:srgbClr val="000000"/>
                          </a:solidFill>
                          <a:latin typeface="Calibri"/>
                        </a:rPr>
                        <a:t>138,4</a:t>
                      </a:r>
                    </a:p>
                  </a:txBody>
                  <a:tcPr marL="9525" marR="9525" marT="952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r" fontAlgn="t"/>
                      <a:r>
                        <a:rPr lang="es-ES" sz="1100" b="1" i="0" u="none" strike="noStrike" dirty="0">
                          <a:solidFill>
                            <a:srgbClr val="000000"/>
                          </a:solidFill>
                          <a:latin typeface="Calibri"/>
                        </a:rPr>
                        <a:t>72,6</a:t>
                      </a:r>
                    </a:p>
                  </a:txBody>
                  <a:tcPr marL="9525" marR="9525" marT="952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r" fontAlgn="t"/>
                      <a:r>
                        <a:rPr lang="es-ES" sz="1100" b="1" i="0" u="none" strike="noStrike" dirty="0">
                          <a:solidFill>
                            <a:srgbClr val="000000"/>
                          </a:solidFill>
                          <a:latin typeface="Calibri"/>
                        </a:rPr>
                        <a:t>13,527</a:t>
                      </a:r>
                    </a:p>
                  </a:txBody>
                  <a:tcPr marL="9525" marR="9525" marT="952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r" fontAlgn="t"/>
                      <a:r>
                        <a:rPr lang="es-ES" sz="1100" b="1" i="0" u="none" strike="noStrike" dirty="0">
                          <a:solidFill>
                            <a:srgbClr val="000000"/>
                          </a:solidFill>
                          <a:latin typeface="Calibri"/>
                        </a:rPr>
                        <a:t>0,12147796</a:t>
                      </a:r>
                    </a:p>
                  </a:txBody>
                  <a:tcPr marL="9525" marR="9525" marT="952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r" fontAlgn="t"/>
                      <a:r>
                        <a:rPr lang="es-ES" sz="1100" b="1" i="0" u="none" strike="noStrike" dirty="0">
                          <a:solidFill>
                            <a:srgbClr val="000000"/>
                          </a:solidFill>
                          <a:latin typeface="Calibri"/>
                        </a:rPr>
                        <a:t>600/5</a:t>
                      </a:r>
                    </a:p>
                  </a:txBody>
                  <a:tcPr marL="9525" marR="9525" marT="952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r>
            </a:tbl>
          </a:graphicData>
        </a:graphic>
      </p:graphicFrame>
      <p:sp>
        <p:nvSpPr>
          <p:cNvPr id="6" name="5 Rectángulo"/>
          <p:cNvSpPr/>
          <p:nvPr/>
        </p:nvSpPr>
        <p:spPr>
          <a:xfrm>
            <a:off x="467544" y="992341"/>
            <a:ext cx="4774384" cy="492443"/>
          </a:xfrm>
          <a:prstGeom prst="rect">
            <a:avLst/>
          </a:prstGeom>
        </p:spPr>
        <p:txBody>
          <a:bodyPr wrap="none">
            <a:spAutoFit/>
          </a:bodyPr>
          <a:lstStyle/>
          <a:p>
            <a:pPr marL="722376" lvl="1" indent="-274320">
              <a:spcBef>
                <a:spcPct val="20000"/>
              </a:spcBef>
              <a:buClr>
                <a:schemeClr val="accent1"/>
              </a:buClr>
              <a:buSzPct val="90000"/>
              <a:buFont typeface="Wingdings" pitchFamily="2" charset="2"/>
              <a:buChar char="Ø"/>
            </a:pPr>
            <a:r>
              <a:rPr lang="es-ES" sz="2600" dirty="0" smtClean="0"/>
              <a:t>Datos de transformadores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611560" y="1412776"/>
          <a:ext cx="4323556" cy="4362804"/>
        </p:xfrm>
        <a:graphic>
          <a:graphicData uri="http://schemas.openxmlformats.org/drawingml/2006/table">
            <a:tbl>
              <a:tblPr/>
              <a:tblGrid>
                <a:gridCol w="2681828"/>
                <a:gridCol w="1101283"/>
                <a:gridCol w="540445"/>
              </a:tblGrid>
              <a:tr h="227907">
                <a:tc gridSpan="3">
                  <a:txBody>
                    <a:bodyPr/>
                    <a:lstStyle/>
                    <a:p>
                      <a:pPr algn="ctr" fontAlgn="b"/>
                      <a:r>
                        <a:rPr lang="es-ES" sz="1100" b="1" i="0" u="none" strike="noStrike" dirty="0">
                          <a:solidFill>
                            <a:srgbClr val="000000"/>
                          </a:solidFill>
                          <a:latin typeface="Calibri"/>
                        </a:rPr>
                        <a:t>PERCENT DIFFERENTIAL 87T</a:t>
                      </a: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s-ES"/>
                    </a:p>
                  </a:txBody>
                  <a:tcPr/>
                </a:tc>
                <a:tc hMerge="1">
                  <a:txBody>
                    <a:bodyPr/>
                    <a:lstStyle/>
                    <a:p>
                      <a:endParaRPr lang="es-ES"/>
                    </a:p>
                  </a:txBody>
                  <a:tcPr/>
                </a:tc>
              </a:tr>
              <a:tr h="217055">
                <a:tc>
                  <a:txBody>
                    <a:bodyPr/>
                    <a:lstStyle/>
                    <a:p>
                      <a:pPr algn="ctr" fontAlgn="b"/>
                      <a:r>
                        <a:rPr lang="es-ES" sz="1100" b="1" i="0" u="none" strike="noStrike" dirty="0">
                          <a:solidFill>
                            <a:srgbClr val="000000"/>
                          </a:solidFill>
                          <a:latin typeface="Calibri"/>
                        </a:rPr>
                        <a:t>PICKUP</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PU</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217055">
                <a:tc>
                  <a:txBody>
                    <a:bodyPr/>
                    <a:lstStyle/>
                    <a:p>
                      <a:pPr algn="ctr" fontAlgn="b"/>
                      <a:r>
                        <a:rPr lang="es-ES" sz="1100" b="1" i="0" u="none" strike="noStrike" dirty="0">
                          <a:solidFill>
                            <a:srgbClr val="000000"/>
                          </a:solidFill>
                          <a:latin typeface="Calibri"/>
                        </a:rPr>
                        <a:t>SLOPE 1</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217055">
                <a:tc>
                  <a:txBody>
                    <a:bodyPr/>
                    <a:lstStyle/>
                    <a:p>
                      <a:pPr algn="ctr" fontAlgn="b"/>
                      <a:r>
                        <a:rPr lang="es-ES" sz="1100" b="1" i="0" u="none" strike="noStrike" dirty="0">
                          <a:solidFill>
                            <a:srgbClr val="000000"/>
                          </a:solidFill>
                          <a:latin typeface="Calibri"/>
                        </a:rPr>
                        <a:t>BREAK 1</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PU</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217055">
                <a:tc>
                  <a:txBody>
                    <a:bodyPr/>
                    <a:lstStyle/>
                    <a:p>
                      <a:pPr algn="ctr" fontAlgn="b"/>
                      <a:r>
                        <a:rPr lang="es-ES" sz="1100" b="1" i="0" u="none" strike="noStrike" dirty="0">
                          <a:solidFill>
                            <a:srgbClr val="000000"/>
                          </a:solidFill>
                          <a:latin typeface="Calibri"/>
                        </a:rPr>
                        <a:t>BREAK 2</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PU</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217055">
                <a:tc>
                  <a:txBody>
                    <a:bodyPr/>
                    <a:lstStyle/>
                    <a:p>
                      <a:pPr algn="ctr" fontAlgn="b"/>
                      <a:r>
                        <a:rPr lang="es-ES" sz="1100" b="1" i="0" u="none" strike="noStrike" dirty="0">
                          <a:solidFill>
                            <a:srgbClr val="000000"/>
                          </a:solidFill>
                          <a:latin typeface="Calibri"/>
                        </a:rPr>
                        <a:t>SLOPE 2</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217055">
                <a:tc>
                  <a:txBody>
                    <a:bodyPr/>
                    <a:lstStyle/>
                    <a:p>
                      <a:pPr algn="ctr" fontAlgn="b"/>
                      <a:r>
                        <a:rPr lang="es-ES" sz="1100" b="1" i="0" u="none" strike="noStrike" dirty="0">
                          <a:solidFill>
                            <a:srgbClr val="000000"/>
                          </a:solidFill>
                          <a:latin typeface="Calibri"/>
                        </a:rPr>
                        <a:t>INRUSH INHIBIT FUNCTION</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TRAD. 2ND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N/A</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217055">
                <a:tc>
                  <a:txBody>
                    <a:bodyPr/>
                    <a:lstStyle/>
                    <a:p>
                      <a:pPr algn="ctr" fontAlgn="b"/>
                      <a:r>
                        <a:rPr lang="es-ES" sz="1100" b="1" i="0" u="none" strike="noStrike" dirty="0">
                          <a:solidFill>
                            <a:srgbClr val="000000"/>
                          </a:solidFill>
                          <a:latin typeface="Calibri"/>
                        </a:rPr>
                        <a:t>INRUSH INHIBIT MODE</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AVERAGE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N/A</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217055">
                <a:tc>
                  <a:txBody>
                    <a:bodyPr/>
                    <a:lstStyle/>
                    <a:p>
                      <a:pPr algn="ctr" fontAlgn="b"/>
                      <a:r>
                        <a:rPr lang="es-ES" sz="1100" b="1" i="0" u="none" strike="noStrike" dirty="0">
                          <a:solidFill>
                            <a:srgbClr val="000000"/>
                          </a:solidFill>
                          <a:latin typeface="Calibri"/>
                        </a:rPr>
                        <a:t>INRUSH INHIBIT LEVEL</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217055">
                <a:tc gridSpan="3">
                  <a:txBody>
                    <a:bodyPr/>
                    <a:lstStyle/>
                    <a:p>
                      <a:pPr algn="ctr" fontAlgn="b"/>
                      <a:r>
                        <a:rPr lang="es-ES" sz="1100" b="1" i="0" u="none" strike="noStrike" dirty="0">
                          <a:solidFill>
                            <a:srgbClr val="000000"/>
                          </a:solidFill>
                          <a:latin typeface="Calibri"/>
                        </a:rPr>
                        <a:t>INSTANTANEOUS DIFFERENTIAL</a:t>
                      </a: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s-ES"/>
                    </a:p>
                  </a:txBody>
                  <a:tcPr/>
                </a:tc>
                <a:tc hMerge="1">
                  <a:txBody>
                    <a:bodyPr/>
                    <a:lstStyle/>
                    <a:p>
                      <a:endParaRPr lang="es-ES"/>
                    </a:p>
                  </a:txBody>
                  <a:tcPr/>
                </a:tc>
              </a:tr>
              <a:tr h="217055">
                <a:tc>
                  <a:txBody>
                    <a:bodyPr/>
                    <a:lstStyle/>
                    <a:p>
                      <a:pPr algn="ctr" fontAlgn="b"/>
                      <a:r>
                        <a:rPr lang="es-ES" sz="1100" b="1" i="0" u="none" strike="noStrike" dirty="0">
                          <a:solidFill>
                            <a:srgbClr val="000000"/>
                          </a:solidFill>
                          <a:latin typeface="Calibri"/>
                        </a:rPr>
                        <a:t>PICKUP</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PU</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217055">
                <a:tc gridSpan="3">
                  <a:txBody>
                    <a:bodyPr/>
                    <a:lstStyle/>
                    <a:p>
                      <a:pPr algn="ctr" fontAlgn="b"/>
                      <a:r>
                        <a:rPr lang="es-ES" sz="1100" b="1" i="0" u="none" strike="noStrike" dirty="0">
                          <a:solidFill>
                            <a:srgbClr val="000000"/>
                          </a:solidFill>
                          <a:latin typeface="Calibri"/>
                        </a:rPr>
                        <a:t>PHASE INSTANTANEOUS  OVERCURRENT</a:t>
                      </a: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s-ES"/>
                    </a:p>
                  </a:txBody>
                  <a:tcPr/>
                </a:tc>
                <a:tc hMerge="1">
                  <a:txBody>
                    <a:bodyPr/>
                    <a:lstStyle/>
                    <a:p>
                      <a:endParaRPr lang="es-ES"/>
                    </a:p>
                  </a:txBody>
                  <a:tcPr/>
                </a:tc>
              </a:tr>
              <a:tr h="217055">
                <a:tc>
                  <a:txBody>
                    <a:bodyPr/>
                    <a:lstStyle/>
                    <a:p>
                      <a:pPr algn="ctr" fontAlgn="b"/>
                      <a:r>
                        <a:rPr lang="es-ES" sz="1100" b="1" i="0" u="none" strike="noStrike" dirty="0">
                          <a:solidFill>
                            <a:srgbClr val="000000"/>
                          </a:solidFill>
                          <a:latin typeface="Calibri"/>
                        </a:rPr>
                        <a:t>BAJA</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217055">
                <a:tc>
                  <a:txBody>
                    <a:bodyPr/>
                    <a:lstStyle/>
                    <a:p>
                      <a:pPr algn="ctr" fontAlgn="b"/>
                      <a:r>
                        <a:rPr lang="es-ES" sz="1100" b="1" i="0" u="none" strike="noStrike" dirty="0">
                          <a:solidFill>
                            <a:srgbClr val="000000"/>
                          </a:solidFill>
                          <a:latin typeface="Calibri"/>
                        </a:rPr>
                        <a:t>PICKUP</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10.71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PU</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217055">
                <a:tc>
                  <a:txBody>
                    <a:bodyPr/>
                    <a:lstStyle/>
                    <a:p>
                      <a:pPr algn="ctr" fontAlgn="b"/>
                      <a:r>
                        <a:rPr lang="es-ES" sz="1100" b="1" i="0" u="none" strike="noStrike" dirty="0">
                          <a:solidFill>
                            <a:srgbClr val="000000"/>
                          </a:solidFill>
                          <a:latin typeface="Calibri"/>
                        </a:rPr>
                        <a:t>CURVE</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N/A</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217055">
                <a:tc gridSpan="3">
                  <a:txBody>
                    <a:bodyPr/>
                    <a:lstStyle/>
                    <a:p>
                      <a:pPr algn="ctr" fontAlgn="b"/>
                      <a:r>
                        <a:rPr lang="es-ES" sz="1100" b="1" i="0" u="none" strike="noStrike" dirty="0">
                          <a:solidFill>
                            <a:srgbClr val="000000"/>
                          </a:solidFill>
                          <a:latin typeface="Calibri"/>
                        </a:rPr>
                        <a:t>NEUTRAL TIME OVERCURRENT</a:t>
                      </a: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s-ES"/>
                    </a:p>
                  </a:txBody>
                  <a:tcPr/>
                </a:tc>
                <a:tc hMerge="1">
                  <a:txBody>
                    <a:bodyPr/>
                    <a:lstStyle/>
                    <a:p>
                      <a:endParaRPr lang="es-ES"/>
                    </a:p>
                  </a:txBody>
                  <a:tcPr/>
                </a:tc>
              </a:tr>
              <a:tr h="217055">
                <a:tc>
                  <a:txBody>
                    <a:bodyPr/>
                    <a:lstStyle/>
                    <a:p>
                      <a:pPr algn="ctr" fontAlgn="b"/>
                      <a:r>
                        <a:rPr lang="es-ES" sz="1100" b="1" i="0" u="none" strike="noStrike" dirty="0">
                          <a:solidFill>
                            <a:srgbClr val="000000"/>
                          </a:solidFill>
                          <a:latin typeface="Calibri"/>
                        </a:rPr>
                        <a:t>BAJA</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217055">
                <a:tc>
                  <a:txBody>
                    <a:bodyPr/>
                    <a:lstStyle/>
                    <a:p>
                      <a:pPr algn="ctr" fontAlgn="b"/>
                      <a:r>
                        <a:rPr lang="es-ES" sz="1100" b="1" i="0" u="none" strike="noStrike" dirty="0">
                          <a:solidFill>
                            <a:srgbClr val="000000"/>
                          </a:solidFill>
                          <a:latin typeface="Calibri"/>
                        </a:rPr>
                        <a:t>PICKUP</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0.092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PU</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217055">
                <a:tc>
                  <a:txBody>
                    <a:bodyPr/>
                    <a:lstStyle/>
                    <a:p>
                      <a:pPr algn="ctr" fontAlgn="b"/>
                      <a:r>
                        <a:rPr lang="es-ES" sz="1100" b="1" i="0" u="none" strike="noStrike" dirty="0">
                          <a:solidFill>
                            <a:srgbClr val="000000"/>
                          </a:solidFill>
                          <a:latin typeface="Calibri"/>
                        </a:rPr>
                        <a:t>CURVE</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IAC VERY INV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N/A</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227907">
                <a:tc>
                  <a:txBody>
                    <a:bodyPr/>
                    <a:lstStyle/>
                    <a:p>
                      <a:pPr algn="ctr" fontAlgn="b"/>
                      <a:r>
                        <a:rPr lang="es-ES" sz="1100" b="1" i="0" u="none" strike="noStrike" dirty="0">
                          <a:solidFill>
                            <a:srgbClr val="000000"/>
                          </a:solidFill>
                          <a:latin typeface="Calibri"/>
                        </a:rPr>
                        <a:t>TD MULT</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N/A</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DB4E3"/>
                    </a:solidFill>
                  </a:tcPr>
                </a:tc>
              </a:tr>
            </a:tbl>
          </a:graphicData>
        </a:graphic>
      </p:graphicFrame>
      <p:sp>
        <p:nvSpPr>
          <p:cNvPr id="6" name="5 Rectángulo"/>
          <p:cNvSpPr/>
          <p:nvPr/>
        </p:nvSpPr>
        <p:spPr>
          <a:xfrm>
            <a:off x="2051720" y="404664"/>
            <a:ext cx="1680909" cy="369332"/>
          </a:xfrm>
          <a:prstGeom prst="rect">
            <a:avLst/>
          </a:prstGeom>
        </p:spPr>
        <p:txBody>
          <a:bodyPr wrap="none">
            <a:spAutoFit/>
          </a:bodyPr>
          <a:lstStyle/>
          <a:p>
            <a:r>
              <a:rPr lang="es-ES" dirty="0" smtClean="0"/>
              <a:t>SETEOS TE-1</a:t>
            </a:r>
            <a:endParaRPr lang="es-ES" dirty="0"/>
          </a:p>
        </p:txBody>
      </p:sp>
      <p:pic>
        <p:nvPicPr>
          <p:cNvPr id="11265" name="Picture 1"/>
          <p:cNvPicPr>
            <a:picLocks noChangeAspect="1" noChangeArrowheads="1"/>
          </p:cNvPicPr>
          <p:nvPr/>
        </p:nvPicPr>
        <p:blipFill>
          <a:blip r:embed="rId2" cstate="print"/>
          <a:srcRect/>
          <a:stretch>
            <a:fillRect/>
          </a:stretch>
        </p:blipFill>
        <p:spPr bwMode="auto">
          <a:xfrm>
            <a:off x="5148064" y="1844824"/>
            <a:ext cx="3744416" cy="2560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2273300" y="1370442"/>
          <a:ext cx="4962996" cy="4434822"/>
        </p:xfrm>
        <a:graphic>
          <a:graphicData uri="http://schemas.openxmlformats.org/drawingml/2006/table">
            <a:tbl>
              <a:tblPr/>
              <a:tblGrid>
                <a:gridCol w="1890665"/>
                <a:gridCol w="1592680"/>
                <a:gridCol w="1479651"/>
              </a:tblGrid>
              <a:tr h="231669">
                <a:tc gridSpan="3">
                  <a:txBody>
                    <a:bodyPr/>
                    <a:lstStyle/>
                    <a:p>
                      <a:pPr algn="ctr" fontAlgn="b"/>
                      <a:r>
                        <a:rPr lang="es-ES" sz="1100" b="1" i="0" u="none" strike="noStrike" dirty="0">
                          <a:solidFill>
                            <a:srgbClr val="000000"/>
                          </a:solidFill>
                          <a:latin typeface="Calibri"/>
                        </a:rPr>
                        <a:t>PERCENT DIFFERENTIAL 87T</a:t>
                      </a: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s-ES"/>
                    </a:p>
                  </a:txBody>
                  <a:tcPr/>
                </a:tc>
                <a:tc hMerge="1">
                  <a:txBody>
                    <a:bodyPr/>
                    <a:lstStyle/>
                    <a:p>
                      <a:endParaRPr lang="es-ES"/>
                    </a:p>
                  </a:txBody>
                  <a:tcPr/>
                </a:tc>
              </a:tr>
              <a:tr h="220638">
                <a:tc>
                  <a:txBody>
                    <a:bodyPr/>
                    <a:lstStyle/>
                    <a:p>
                      <a:pPr algn="ctr" fontAlgn="b"/>
                      <a:r>
                        <a:rPr lang="es-ES" sz="1100" b="1" i="0" u="none" strike="noStrike" dirty="0">
                          <a:solidFill>
                            <a:srgbClr val="000000"/>
                          </a:solidFill>
                          <a:latin typeface="Calibri"/>
                        </a:rPr>
                        <a:t>PICKUP</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PU</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220638">
                <a:tc>
                  <a:txBody>
                    <a:bodyPr/>
                    <a:lstStyle/>
                    <a:p>
                      <a:pPr algn="ctr" fontAlgn="b"/>
                      <a:r>
                        <a:rPr lang="es-ES" sz="1100" b="1" i="0" u="none" strike="noStrike" dirty="0">
                          <a:solidFill>
                            <a:srgbClr val="000000"/>
                          </a:solidFill>
                          <a:latin typeface="Calibri"/>
                        </a:rPr>
                        <a:t>SLOPE 1</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220638">
                <a:tc>
                  <a:txBody>
                    <a:bodyPr/>
                    <a:lstStyle/>
                    <a:p>
                      <a:pPr algn="ctr" fontAlgn="b"/>
                      <a:r>
                        <a:rPr lang="es-ES" sz="1100" b="1" i="0" u="none" strike="noStrike" dirty="0">
                          <a:solidFill>
                            <a:srgbClr val="000000"/>
                          </a:solidFill>
                          <a:latin typeface="Calibri"/>
                        </a:rPr>
                        <a:t>BREAK 1</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PU</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220638">
                <a:tc>
                  <a:txBody>
                    <a:bodyPr/>
                    <a:lstStyle/>
                    <a:p>
                      <a:pPr algn="ctr" fontAlgn="b"/>
                      <a:r>
                        <a:rPr lang="es-ES" sz="1100" b="1" i="0" u="none" strike="noStrike" dirty="0">
                          <a:solidFill>
                            <a:srgbClr val="000000"/>
                          </a:solidFill>
                          <a:latin typeface="Calibri"/>
                        </a:rPr>
                        <a:t>BREAK 2</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PU</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220638">
                <a:tc>
                  <a:txBody>
                    <a:bodyPr/>
                    <a:lstStyle/>
                    <a:p>
                      <a:pPr algn="ctr" fontAlgn="b"/>
                      <a:r>
                        <a:rPr lang="es-ES" sz="1100" b="1" i="0" u="none" strike="noStrike" dirty="0">
                          <a:solidFill>
                            <a:srgbClr val="000000"/>
                          </a:solidFill>
                          <a:latin typeface="Calibri"/>
                        </a:rPr>
                        <a:t>SLOPE 2</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220638">
                <a:tc>
                  <a:txBody>
                    <a:bodyPr/>
                    <a:lstStyle/>
                    <a:p>
                      <a:pPr algn="ctr" fontAlgn="b"/>
                      <a:r>
                        <a:rPr lang="es-ES" sz="1100" b="1" i="0" u="none" strike="noStrike" dirty="0">
                          <a:solidFill>
                            <a:srgbClr val="000000"/>
                          </a:solidFill>
                          <a:latin typeface="Calibri"/>
                        </a:rPr>
                        <a:t>INRUSH INHIBIT FUNCTION</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TRAD. 2ND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N/A</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220638">
                <a:tc>
                  <a:txBody>
                    <a:bodyPr/>
                    <a:lstStyle/>
                    <a:p>
                      <a:pPr algn="ctr" fontAlgn="b"/>
                      <a:r>
                        <a:rPr lang="es-ES" sz="1100" b="1" i="0" u="none" strike="noStrike" dirty="0">
                          <a:solidFill>
                            <a:srgbClr val="000000"/>
                          </a:solidFill>
                          <a:latin typeface="Calibri"/>
                        </a:rPr>
                        <a:t>INRUSH INHIBIT MODE</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AVERAGE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N/A</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220638">
                <a:tc>
                  <a:txBody>
                    <a:bodyPr/>
                    <a:lstStyle/>
                    <a:p>
                      <a:pPr algn="ctr" fontAlgn="b"/>
                      <a:r>
                        <a:rPr lang="es-ES" sz="1100" b="1" i="0" u="none" strike="noStrike" dirty="0">
                          <a:solidFill>
                            <a:srgbClr val="000000"/>
                          </a:solidFill>
                          <a:latin typeface="Calibri"/>
                        </a:rPr>
                        <a:t>INRUSH INHIBIT LEVEL</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220638">
                <a:tc gridSpan="3">
                  <a:txBody>
                    <a:bodyPr/>
                    <a:lstStyle/>
                    <a:p>
                      <a:pPr algn="ctr" fontAlgn="b"/>
                      <a:r>
                        <a:rPr lang="es-ES" sz="1100" b="1" i="0" u="none" strike="noStrike" dirty="0">
                          <a:solidFill>
                            <a:srgbClr val="000000"/>
                          </a:solidFill>
                          <a:latin typeface="Calibri"/>
                        </a:rPr>
                        <a:t>INSTANTANEOUS DIFFERENTIAL</a:t>
                      </a: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s-ES"/>
                    </a:p>
                  </a:txBody>
                  <a:tcPr/>
                </a:tc>
                <a:tc hMerge="1">
                  <a:txBody>
                    <a:bodyPr/>
                    <a:lstStyle/>
                    <a:p>
                      <a:endParaRPr lang="es-ES"/>
                    </a:p>
                  </a:txBody>
                  <a:tcPr/>
                </a:tc>
              </a:tr>
              <a:tr h="220638">
                <a:tc>
                  <a:txBody>
                    <a:bodyPr/>
                    <a:lstStyle/>
                    <a:p>
                      <a:pPr algn="ctr" fontAlgn="b"/>
                      <a:r>
                        <a:rPr lang="es-ES" sz="1100" b="1" i="0" u="none" strike="noStrike" dirty="0">
                          <a:solidFill>
                            <a:srgbClr val="000000"/>
                          </a:solidFill>
                          <a:latin typeface="Calibri"/>
                        </a:rPr>
                        <a:t>PICKUP</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PU</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220638">
                <a:tc gridSpan="3">
                  <a:txBody>
                    <a:bodyPr/>
                    <a:lstStyle/>
                    <a:p>
                      <a:pPr algn="ctr" fontAlgn="b"/>
                      <a:r>
                        <a:rPr lang="es-ES" sz="1100" b="1" i="0" u="none" strike="noStrike" dirty="0">
                          <a:solidFill>
                            <a:srgbClr val="000000"/>
                          </a:solidFill>
                          <a:latin typeface="Calibri"/>
                        </a:rPr>
                        <a:t>PHASE INSTANTANEOUS  OVERCURRENT</a:t>
                      </a: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s-ES"/>
                    </a:p>
                  </a:txBody>
                  <a:tcPr/>
                </a:tc>
                <a:tc hMerge="1">
                  <a:txBody>
                    <a:bodyPr/>
                    <a:lstStyle/>
                    <a:p>
                      <a:endParaRPr lang="es-ES"/>
                    </a:p>
                  </a:txBody>
                  <a:tcPr/>
                </a:tc>
              </a:tr>
              <a:tr h="220638">
                <a:tc>
                  <a:txBody>
                    <a:bodyPr/>
                    <a:lstStyle/>
                    <a:p>
                      <a:pPr algn="ctr" fontAlgn="b"/>
                      <a:r>
                        <a:rPr lang="es-ES" sz="1100" b="1" i="0" u="none" strike="noStrike" dirty="0">
                          <a:solidFill>
                            <a:srgbClr val="000000"/>
                          </a:solidFill>
                          <a:latin typeface="Calibri"/>
                        </a:rPr>
                        <a:t>BAJA</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220638">
                <a:tc>
                  <a:txBody>
                    <a:bodyPr/>
                    <a:lstStyle/>
                    <a:p>
                      <a:pPr algn="ctr" fontAlgn="b"/>
                      <a:r>
                        <a:rPr lang="es-ES" sz="1100" b="1" i="0" u="none" strike="noStrike" dirty="0">
                          <a:solidFill>
                            <a:srgbClr val="000000"/>
                          </a:solidFill>
                          <a:latin typeface="Calibri"/>
                        </a:rPr>
                        <a:t>PICKUP</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14,90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PU</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220638">
                <a:tc>
                  <a:txBody>
                    <a:bodyPr/>
                    <a:lstStyle/>
                    <a:p>
                      <a:pPr algn="ctr" fontAlgn="b"/>
                      <a:r>
                        <a:rPr lang="es-ES" sz="1100" b="1" i="0" u="none" strike="noStrike" dirty="0">
                          <a:solidFill>
                            <a:srgbClr val="000000"/>
                          </a:solidFill>
                          <a:latin typeface="Calibri"/>
                        </a:rPr>
                        <a:t>CURVE</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N/A</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220638">
                <a:tc gridSpan="3">
                  <a:txBody>
                    <a:bodyPr/>
                    <a:lstStyle/>
                    <a:p>
                      <a:pPr algn="ctr" fontAlgn="b"/>
                      <a:r>
                        <a:rPr lang="es-ES" sz="1100" b="1" i="0" u="none" strike="noStrike" dirty="0">
                          <a:solidFill>
                            <a:srgbClr val="000000"/>
                          </a:solidFill>
                          <a:latin typeface="Calibri"/>
                        </a:rPr>
                        <a:t>NEUTRAL TIME OVERCURRENT</a:t>
                      </a: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s-ES"/>
                    </a:p>
                  </a:txBody>
                  <a:tcPr/>
                </a:tc>
                <a:tc hMerge="1">
                  <a:txBody>
                    <a:bodyPr/>
                    <a:lstStyle/>
                    <a:p>
                      <a:endParaRPr lang="es-ES"/>
                    </a:p>
                  </a:txBody>
                  <a:tcPr/>
                </a:tc>
              </a:tr>
              <a:tr h="220638">
                <a:tc>
                  <a:txBody>
                    <a:bodyPr/>
                    <a:lstStyle/>
                    <a:p>
                      <a:pPr algn="ctr" fontAlgn="b"/>
                      <a:r>
                        <a:rPr lang="es-ES" sz="1100" b="1" i="0" u="none" strike="noStrike" dirty="0">
                          <a:solidFill>
                            <a:srgbClr val="000000"/>
                          </a:solidFill>
                          <a:latin typeface="Calibri"/>
                        </a:rPr>
                        <a:t>BAJA</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220638">
                <a:tc>
                  <a:txBody>
                    <a:bodyPr/>
                    <a:lstStyle/>
                    <a:p>
                      <a:pPr algn="ctr" fontAlgn="b"/>
                      <a:r>
                        <a:rPr lang="es-ES" sz="1100" b="1" i="0" u="none" strike="noStrike" dirty="0">
                          <a:solidFill>
                            <a:srgbClr val="000000"/>
                          </a:solidFill>
                          <a:latin typeface="Calibri"/>
                        </a:rPr>
                        <a:t>PICKUP</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0,117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PU</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220638">
                <a:tc>
                  <a:txBody>
                    <a:bodyPr/>
                    <a:lstStyle/>
                    <a:p>
                      <a:pPr algn="ctr" fontAlgn="b"/>
                      <a:r>
                        <a:rPr lang="es-ES" sz="1100" b="1" i="0" u="none" strike="noStrike" dirty="0">
                          <a:solidFill>
                            <a:srgbClr val="000000"/>
                          </a:solidFill>
                          <a:latin typeface="Calibri"/>
                        </a:rPr>
                        <a:t>CURVE</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IAC VERY INV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N/A</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231669">
                <a:tc>
                  <a:txBody>
                    <a:bodyPr/>
                    <a:lstStyle/>
                    <a:p>
                      <a:pPr algn="ctr" fontAlgn="b"/>
                      <a:r>
                        <a:rPr lang="es-ES" sz="1100" b="1" i="0" u="none" strike="noStrike" dirty="0">
                          <a:solidFill>
                            <a:srgbClr val="000000"/>
                          </a:solidFill>
                          <a:latin typeface="Calibri"/>
                        </a:rPr>
                        <a:t>TD MULT</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N/A</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DB4E3"/>
                    </a:solidFill>
                  </a:tcPr>
                </a:tc>
              </a:tr>
            </a:tbl>
          </a:graphicData>
        </a:graphic>
      </p:graphicFrame>
      <p:sp>
        <p:nvSpPr>
          <p:cNvPr id="5" name="4 Rectángulo"/>
          <p:cNvSpPr/>
          <p:nvPr/>
        </p:nvSpPr>
        <p:spPr>
          <a:xfrm>
            <a:off x="3731545" y="692696"/>
            <a:ext cx="1680909" cy="369332"/>
          </a:xfrm>
          <a:prstGeom prst="rect">
            <a:avLst/>
          </a:prstGeom>
        </p:spPr>
        <p:txBody>
          <a:bodyPr wrap="none">
            <a:spAutoFit/>
          </a:bodyPr>
          <a:lstStyle/>
          <a:p>
            <a:r>
              <a:rPr lang="es-ES" dirty="0" smtClean="0"/>
              <a:t>SETEOS TE-2</a:t>
            </a:r>
            <a:endParaRPr lang="es-E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731545" y="404664"/>
            <a:ext cx="1680909" cy="369332"/>
          </a:xfrm>
          <a:prstGeom prst="rect">
            <a:avLst/>
          </a:prstGeom>
        </p:spPr>
        <p:txBody>
          <a:bodyPr wrap="none">
            <a:spAutoFit/>
          </a:bodyPr>
          <a:lstStyle/>
          <a:p>
            <a:r>
              <a:rPr lang="es-ES" dirty="0" smtClean="0"/>
              <a:t>SETEOS TE-4</a:t>
            </a:r>
            <a:endParaRPr lang="es-ES" dirty="0"/>
          </a:p>
        </p:txBody>
      </p:sp>
      <p:graphicFrame>
        <p:nvGraphicFramePr>
          <p:cNvPr id="6" name="5 Tabla"/>
          <p:cNvGraphicFramePr>
            <a:graphicFrameLocks noGrp="1"/>
          </p:cNvGraphicFramePr>
          <p:nvPr/>
        </p:nvGraphicFramePr>
        <p:xfrm>
          <a:off x="2895599" y="1052736"/>
          <a:ext cx="3548609" cy="2232252"/>
        </p:xfrm>
        <a:graphic>
          <a:graphicData uri="http://schemas.openxmlformats.org/drawingml/2006/table">
            <a:tbl>
              <a:tblPr/>
              <a:tblGrid>
                <a:gridCol w="1152540"/>
                <a:gridCol w="1142430"/>
                <a:gridCol w="1253639"/>
              </a:tblGrid>
              <a:tr h="248028">
                <a:tc gridSpan="3">
                  <a:txBody>
                    <a:bodyPr/>
                    <a:lstStyle/>
                    <a:p>
                      <a:pPr algn="ctr" fontAlgn="b"/>
                      <a:r>
                        <a:rPr lang="es-ES" sz="1100" b="1" i="0" u="none" strike="noStrike" dirty="0">
                          <a:solidFill>
                            <a:srgbClr val="000000"/>
                          </a:solidFill>
                          <a:latin typeface="Calibri"/>
                        </a:rPr>
                        <a:t>PHASE INSTANTANEOUS  OVERCURRENT</a:t>
                      </a:r>
                    </a:p>
                  </a:txBody>
                  <a:tcPr marL="9525" marR="9525" marT="9525" marB="0" anchor="b">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s-ES"/>
                    </a:p>
                  </a:txBody>
                  <a:tcPr/>
                </a:tc>
                <a:tc hMerge="1">
                  <a:txBody>
                    <a:bodyPr/>
                    <a:lstStyle/>
                    <a:p>
                      <a:endParaRPr lang="es-ES"/>
                    </a:p>
                  </a:txBody>
                  <a:tcPr/>
                </a:tc>
              </a:tr>
              <a:tr h="248028">
                <a:tc>
                  <a:txBody>
                    <a:bodyPr/>
                    <a:lstStyle/>
                    <a:p>
                      <a:pPr algn="ctr" fontAlgn="b"/>
                      <a:r>
                        <a:rPr lang="es-ES" sz="1100" b="1" i="0" u="none" strike="noStrike" dirty="0">
                          <a:solidFill>
                            <a:srgbClr val="000000"/>
                          </a:solidFill>
                          <a:latin typeface="Calibri"/>
                        </a:rPr>
                        <a:t>BAJA</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l" fontAlgn="b"/>
                      <a:r>
                        <a:rPr lang="es-ES"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248028">
                <a:tc>
                  <a:txBody>
                    <a:bodyPr/>
                    <a:lstStyle/>
                    <a:p>
                      <a:pPr algn="ctr" fontAlgn="b"/>
                      <a:r>
                        <a:rPr lang="es-ES" sz="1100" b="1" i="0" u="none" strike="noStrike" dirty="0">
                          <a:solidFill>
                            <a:srgbClr val="000000"/>
                          </a:solidFill>
                          <a:latin typeface="Calibri"/>
                        </a:rPr>
                        <a:t>PICKUP</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000" b="1" i="0" u="none" strike="noStrike" dirty="0">
                          <a:solidFill>
                            <a:srgbClr val="000000"/>
                          </a:solidFill>
                          <a:latin typeface="Arial"/>
                        </a:rPr>
                        <a:t>4,87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PU</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248028">
                <a:tc>
                  <a:txBody>
                    <a:bodyPr/>
                    <a:lstStyle/>
                    <a:p>
                      <a:pPr algn="ctr" fontAlgn="b"/>
                      <a:r>
                        <a:rPr lang="es-ES" sz="1100" b="1" i="0" u="none" strike="noStrike" dirty="0">
                          <a:solidFill>
                            <a:srgbClr val="000000"/>
                          </a:solidFill>
                          <a:latin typeface="Calibri"/>
                        </a:rPr>
                        <a:t>CURVE</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DB4E3"/>
                    </a:solidFill>
                  </a:tcPr>
                </a:tc>
                <a:tc>
                  <a:txBody>
                    <a:bodyPr/>
                    <a:lstStyle/>
                    <a:p>
                      <a:pPr algn="ctr" fontAlgn="b"/>
                      <a:r>
                        <a:rPr lang="es-ES" sz="1000" b="1" i="0" u="none" strike="noStrike" dirty="0">
                          <a:solidFill>
                            <a:srgbClr val="000000"/>
                          </a:solidFill>
                          <a:latin typeface="Arial"/>
                        </a:rPr>
                        <a:t>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N/A</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DB4E3"/>
                    </a:solidFill>
                  </a:tcPr>
                </a:tc>
              </a:tr>
              <a:tr h="248028">
                <a:tc gridSpan="3">
                  <a:txBody>
                    <a:bodyPr/>
                    <a:lstStyle/>
                    <a:p>
                      <a:pPr algn="ctr" fontAlgn="b"/>
                      <a:r>
                        <a:rPr lang="es-ES" sz="1100" b="1" i="0" u="none" strike="noStrike" dirty="0">
                          <a:solidFill>
                            <a:srgbClr val="000000"/>
                          </a:solidFill>
                          <a:latin typeface="Calibri"/>
                        </a:rPr>
                        <a:t>NEUTRAL TIME OVERCURRENT</a:t>
                      </a:r>
                    </a:p>
                  </a:txBody>
                  <a:tcPr marL="9525" marR="9525" marT="9525" marB="0" anchor="b">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D9F1"/>
                    </a:solidFill>
                  </a:tcPr>
                </a:tc>
                <a:tc hMerge="1">
                  <a:txBody>
                    <a:bodyPr/>
                    <a:lstStyle/>
                    <a:p>
                      <a:endParaRPr lang="es-ES"/>
                    </a:p>
                  </a:txBody>
                  <a:tcPr/>
                </a:tc>
                <a:tc hMerge="1">
                  <a:txBody>
                    <a:bodyPr/>
                    <a:lstStyle/>
                    <a:p>
                      <a:endParaRPr lang="es-ES"/>
                    </a:p>
                  </a:txBody>
                  <a:tcPr/>
                </a:tc>
              </a:tr>
              <a:tr h="248028">
                <a:tc>
                  <a:txBody>
                    <a:bodyPr/>
                    <a:lstStyle/>
                    <a:p>
                      <a:pPr algn="ctr" fontAlgn="b"/>
                      <a:r>
                        <a:rPr lang="es-ES" sz="1100" b="1" i="0" u="none" strike="noStrike" dirty="0">
                          <a:solidFill>
                            <a:srgbClr val="000000"/>
                          </a:solidFill>
                          <a:latin typeface="Calibri"/>
                        </a:rPr>
                        <a:t>BAJA</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l" fontAlgn="b"/>
                      <a:r>
                        <a:rPr lang="es-ES" sz="1100" b="1"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248028">
                <a:tc>
                  <a:txBody>
                    <a:bodyPr/>
                    <a:lstStyle/>
                    <a:p>
                      <a:pPr algn="ctr" fontAlgn="b"/>
                      <a:r>
                        <a:rPr lang="es-ES" sz="1100" b="1" i="0" u="none" strike="noStrike" dirty="0">
                          <a:solidFill>
                            <a:srgbClr val="000000"/>
                          </a:solidFill>
                          <a:latin typeface="Calibri"/>
                        </a:rPr>
                        <a:t>PICKUP</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000" b="1" i="0" u="none" strike="noStrike" dirty="0">
                          <a:solidFill>
                            <a:srgbClr val="000000"/>
                          </a:solidFill>
                          <a:latin typeface="Arial"/>
                        </a:rPr>
                        <a:t>0.039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PU</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248028">
                <a:tc>
                  <a:txBody>
                    <a:bodyPr/>
                    <a:lstStyle/>
                    <a:p>
                      <a:pPr algn="ctr" fontAlgn="b"/>
                      <a:r>
                        <a:rPr lang="es-ES" sz="1100" b="1" i="0" u="none" strike="noStrike" dirty="0">
                          <a:solidFill>
                            <a:srgbClr val="000000"/>
                          </a:solidFill>
                          <a:latin typeface="Calibri"/>
                        </a:rPr>
                        <a:t>CURVE</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000" b="1" i="0" u="none" strike="noStrike" dirty="0">
                          <a:solidFill>
                            <a:srgbClr val="000000"/>
                          </a:solidFill>
                          <a:latin typeface="Arial"/>
                        </a:rPr>
                        <a:t>IAC VERY INV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N/A</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248028">
                <a:tc>
                  <a:txBody>
                    <a:bodyPr/>
                    <a:lstStyle/>
                    <a:p>
                      <a:pPr algn="ctr" fontAlgn="b"/>
                      <a:r>
                        <a:rPr lang="es-ES" sz="1100" b="1" i="0" u="none" strike="noStrike" dirty="0">
                          <a:solidFill>
                            <a:srgbClr val="000000"/>
                          </a:solidFill>
                          <a:latin typeface="Calibri"/>
                        </a:rPr>
                        <a:t>TD MULT</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DB4E3"/>
                    </a:solidFill>
                  </a:tcPr>
                </a:tc>
                <a:tc>
                  <a:txBody>
                    <a:bodyPr/>
                    <a:lstStyle/>
                    <a:p>
                      <a:pPr algn="ctr" fontAlgn="b"/>
                      <a:r>
                        <a:rPr lang="es-ES" sz="1000" b="1" i="0" u="none" strike="noStrike" dirty="0">
                          <a:solidFill>
                            <a:srgbClr val="000000"/>
                          </a:solidFill>
                          <a:latin typeface="Arial"/>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N/A</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DB4E3"/>
                    </a:solidFill>
                  </a:tcPr>
                </a:tc>
              </a:tr>
            </a:tbl>
          </a:graphicData>
        </a:graphic>
      </p:graphicFrame>
      <p:sp>
        <p:nvSpPr>
          <p:cNvPr id="7" name="6 Rectángulo"/>
          <p:cNvSpPr/>
          <p:nvPr/>
        </p:nvSpPr>
        <p:spPr>
          <a:xfrm>
            <a:off x="3731545" y="3573016"/>
            <a:ext cx="1680909" cy="369332"/>
          </a:xfrm>
          <a:prstGeom prst="rect">
            <a:avLst/>
          </a:prstGeom>
        </p:spPr>
        <p:txBody>
          <a:bodyPr wrap="none">
            <a:spAutoFit/>
          </a:bodyPr>
          <a:lstStyle/>
          <a:p>
            <a:r>
              <a:rPr lang="es-ES" dirty="0" smtClean="0"/>
              <a:t>SETEOS TE-3</a:t>
            </a:r>
            <a:endParaRPr lang="es-ES" dirty="0"/>
          </a:p>
        </p:txBody>
      </p:sp>
      <p:graphicFrame>
        <p:nvGraphicFramePr>
          <p:cNvPr id="8" name="7 Tabla"/>
          <p:cNvGraphicFramePr>
            <a:graphicFrameLocks noGrp="1"/>
          </p:cNvGraphicFramePr>
          <p:nvPr/>
        </p:nvGraphicFramePr>
        <p:xfrm>
          <a:off x="2699792" y="4077072"/>
          <a:ext cx="4013200" cy="2371725"/>
        </p:xfrm>
        <a:graphic>
          <a:graphicData uri="http://schemas.openxmlformats.org/drawingml/2006/table">
            <a:tbl>
              <a:tblPr/>
              <a:tblGrid>
                <a:gridCol w="2489200"/>
                <a:gridCol w="762000"/>
                <a:gridCol w="762000"/>
              </a:tblGrid>
              <a:tr h="200025">
                <a:tc>
                  <a:txBody>
                    <a:bodyPr/>
                    <a:lstStyle/>
                    <a:p>
                      <a:pPr algn="ctr" fontAlgn="b"/>
                      <a:r>
                        <a:rPr lang="es-ES" sz="1100" b="1" i="0" u="none" strike="noStrike" dirty="0">
                          <a:solidFill>
                            <a:srgbClr val="000000"/>
                          </a:solidFill>
                          <a:latin typeface="Calibri"/>
                        </a:rPr>
                        <a:t>FREQUENCY</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Arial"/>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HZ</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190500">
                <a:tc>
                  <a:txBody>
                    <a:bodyPr/>
                    <a:lstStyle/>
                    <a:p>
                      <a:pPr algn="ctr" fontAlgn="b"/>
                      <a:r>
                        <a:rPr lang="es-ES" sz="1100" b="1" i="0" u="none" strike="noStrike" dirty="0">
                          <a:solidFill>
                            <a:srgbClr val="000000"/>
                          </a:solidFill>
                          <a:latin typeface="Calibri"/>
                        </a:rPr>
                        <a:t>RELAY NOMINAL CURRENT ALTA</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Arial"/>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AMPS</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200025">
                <a:tc>
                  <a:txBody>
                    <a:bodyPr/>
                    <a:lstStyle/>
                    <a:p>
                      <a:pPr algn="ctr" fontAlgn="b"/>
                      <a:r>
                        <a:rPr lang="es-ES" sz="1100" b="1" i="0" u="none" strike="noStrike" dirty="0">
                          <a:solidFill>
                            <a:srgbClr val="000000"/>
                          </a:solidFill>
                          <a:latin typeface="Calibri"/>
                        </a:rPr>
                        <a:t>RELAY NOMINAL CURRENT BAJA</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Arial"/>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100" b="1" i="0" u="none" strike="noStrike" dirty="0">
                          <a:solidFill>
                            <a:srgbClr val="000000"/>
                          </a:solidFill>
                          <a:latin typeface="Calibri"/>
                        </a:rPr>
                        <a:t>AMPS</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190500">
                <a:tc>
                  <a:txBody>
                    <a:bodyPr/>
                    <a:lstStyle/>
                    <a:p>
                      <a:pPr algn="ctr" fontAlgn="b"/>
                      <a:r>
                        <a:rPr lang="es-ES" sz="1100" b="1" i="0" u="none" strike="noStrike" dirty="0">
                          <a:solidFill>
                            <a:srgbClr val="000000"/>
                          </a:solidFill>
                          <a:latin typeface="Calibri"/>
                        </a:rPr>
                        <a:t>COMPENSATION</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s-ES" sz="1000" b="1" i="0" u="none" strike="noStrike" dirty="0">
                          <a:solidFill>
                            <a:srgbClr val="000000"/>
                          </a:solidFill>
                          <a:latin typeface="Arial"/>
                        </a:rPr>
                        <a:t>INTERNAL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s-ES" sz="1100" b="1" i="0" u="none" strike="noStrike" dirty="0">
                          <a:solidFill>
                            <a:srgbClr val="000000"/>
                          </a:solidFill>
                          <a:latin typeface="Calibri"/>
                        </a:rPr>
                        <a:t>N/A</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190500">
                <a:tc>
                  <a:txBody>
                    <a:bodyPr/>
                    <a:lstStyle/>
                    <a:p>
                      <a:pPr algn="ctr" fontAlgn="b"/>
                      <a:r>
                        <a:rPr lang="en-US" sz="1100" b="1" i="0" u="none" strike="noStrike" dirty="0">
                          <a:solidFill>
                            <a:srgbClr val="000000"/>
                          </a:solidFill>
                          <a:latin typeface="Calibri"/>
                        </a:rPr>
                        <a:t>1ST WIND TAP [X In]</a:t>
                      </a:r>
                      <a:endParaRPr lang="es-ES" sz="1100" b="1" i="0" u="none" strike="noStrike" dirty="0">
                        <a:solidFill>
                          <a:srgbClr val="000000"/>
                        </a:solidFill>
                        <a:latin typeface="Calibri"/>
                      </a:endParaRP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s-ES" sz="1100" b="1" i="0" u="none" strike="noStrike" dirty="0">
                          <a:solidFill>
                            <a:srgbClr val="000000"/>
                          </a:solidFill>
                          <a:latin typeface="Arial"/>
                        </a:rPr>
                        <a:t>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s-ES" sz="1100" b="1" i="0" u="none" strike="noStrike" dirty="0">
                          <a:solidFill>
                            <a:srgbClr val="000000"/>
                          </a:solidFill>
                          <a:latin typeface="Calibri"/>
                        </a:rPr>
                        <a:t>AMPS</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200025">
                <a:tc>
                  <a:txBody>
                    <a:bodyPr/>
                    <a:lstStyle/>
                    <a:p>
                      <a:pPr algn="ctr" fontAlgn="b"/>
                      <a:r>
                        <a:rPr lang="en-US" sz="1100" b="1" i="0" u="none" strike="noStrike" dirty="0">
                          <a:solidFill>
                            <a:srgbClr val="000000"/>
                          </a:solidFill>
                          <a:latin typeface="Calibri"/>
                        </a:rPr>
                        <a:t>2ND WIND TAP [X In]</a:t>
                      </a:r>
                      <a:endParaRPr lang="es-ES" sz="1100" b="1" i="0" u="none" strike="noStrike" dirty="0">
                        <a:solidFill>
                          <a:srgbClr val="000000"/>
                        </a:solidFill>
                        <a:latin typeface="Calibri"/>
                      </a:endParaRP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s-ES" sz="1100" b="1" i="0" u="none" strike="noStrike" dirty="0">
                          <a:solidFill>
                            <a:srgbClr val="000000"/>
                          </a:solidFill>
                          <a:latin typeface="Arial"/>
                        </a:rPr>
                        <a:t>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s-ES" sz="1100" b="1" i="0" u="none" strike="noStrike" dirty="0">
                          <a:solidFill>
                            <a:srgbClr val="000000"/>
                          </a:solidFill>
                          <a:latin typeface="Calibri"/>
                        </a:rPr>
                        <a:t>AMPS</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209550">
                <a:tc>
                  <a:txBody>
                    <a:bodyPr/>
                    <a:lstStyle/>
                    <a:p>
                      <a:pPr algn="ctr" fontAlgn="b"/>
                      <a:r>
                        <a:rPr lang="es-ES" sz="1100" b="1" i="0" u="none" strike="noStrike" dirty="0">
                          <a:solidFill>
                            <a:srgbClr val="000000"/>
                          </a:solidFill>
                          <a:latin typeface="Calibri"/>
                        </a:rPr>
                        <a:t>1ST WIND CONN</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s-ES" sz="1100" b="1" i="0" u="none" strike="noStrike" dirty="0">
                          <a:solidFill>
                            <a:srgbClr val="000000"/>
                          </a:solidFill>
                          <a:latin typeface="Arial"/>
                        </a:rPr>
                        <a: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s-ES" sz="1100" b="1" i="0" u="none" strike="noStrike" dirty="0">
                          <a:solidFill>
                            <a:srgbClr val="000000"/>
                          </a:solidFill>
                          <a:latin typeface="Calibri"/>
                        </a:rPr>
                        <a:t>N/A</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200025">
                <a:tc>
                  <a:txBody>
                    <a:bodyPr/>
                    <a:lstStyle/>
                    <a:p>
                      <a:pPr algn="ctr" fontAlgn="b"/>
                      <a:r>
                        <a:rPr lang="es-ES" sz="1100" b="1" i="0" u="none" strike="noStrike" dirty="0">
                          <a:solidFill>
                            <a:srgbClr val="000000"/>
                          </a:solidFill>
                          <a:latin typeface="Calibri"/>
                        </a:rPr>
                        <a:t>2ND WIND CONN</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s-ES" sz="1000" b="1" i="0" u="none" strike="noStrike" dirty="0">
                          <a:solidFill>
                            <a:srgbClr val="000000"/>
                          </a:solidFill>
                          <a:latin typeface="Arial"/>
                        </a:rPr>
                        <a:t>DELTA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s-ES" sz="1100" b="1" i="0" u="none" strike="noStrike" dirty="0">
                          <a:solidFill>
                            <a:srgbClr val="000000"/>
                          </a:solidFill>
                          <a:latin typeface="Calibri"/>
                        </a:rPr>
                        <a:t>N/A</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190500">
                <a:tc>
                  <a:txBody>
                    <a:bodyPr/>
                    <a:lstStyle/>
                    <a:p>
                      <a:pPr algn="ctr" fontAlgn="b"/>
                      <a:r>
                        <a:rPr lang="es-ES" sz="1100" b="1" i="0" u="none" strike="noStrike" dirty="0">
                          <a:solidFill>
                            <a:srgbClr val="000000"/>
                          </a:solidFill>
                          <a:latin typeface="Calibri"/>
                        </a:rPr>
                        <a:t>SENSITIVITY [X TAP]</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s-ES" sz="1100" b="1" i="0" u="none" strike="noStrike" dirty="0">
                          <a:solidFill>
                            <a:srgbClr val="000000"/>
                          </a:solidFill>
                          <a:latin typeface="Arial"/>
                        </a:rPr>
                        <a:t>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s-ES" sz="1100" b="1" i="0" u="none" strike="noStrike" dirty="0">
                          <a:solidFill>
                            <a:srgbClr val="000000"/>
                          </a:solidFill>
                          <a:latin typeface="Calibri"/>
                        </a:rPr>
                        <a:t>N/A</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190500">
                <a:tc>
                  <a:txBody>
                    <a:bodyPr/>
                    <a:lstStyle/>
                    <a:p>
                      <a:pPr algn="ctr" fontAlgn="b"/>
                      <a:r>
                        <a:rPr lang="es-ES" sz="1100" b="1" i="0" u="none" strike="noStrike" dirty="0">
                          <a:solidFill>
                            <a:srgbClr val="000000"/>
                          </a:solidFill>
                          <a:latin typeface="Calibri"/>
                        </a:rPr>
                        <a:t>PERCENT RESTRAINT</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s-ES" sz="1100" b="1" i="0" u="none" strike="noStrike" dirty="0">
                          <a:solidFill>
                            <a:srgbClr val="000000"/>
                          </a:solidFill>
                          <a:latin typeface="Arial"/>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s-ES" sz="1100" b="1" i="0" u="none" strike="noStrike" dirty="0">
                          <a:solidFill>
                            <a:srgbClr val="000000"/>
                          </a:solidFill>
                          <a:latin typeface="Calibri"/>
                        </a:rPr>
                        <a:t>%</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200025">
                <a:tc>
                  <a:txBody>
                    <a:bodyPr/>
                    <a:lstStyle/>
                    <a:p>
                      <a:pPr algn="ctr" fontAlgn="b"/>
                      <a:r>
                        <a:rPr lang="es-ES" sz="1100" b="1" i="0" u="none" strike="noStrike" dirty="0">
                          <a:solidFill>
                            <a:srgbClr val="000000"/>
                          </a:solidFill>
                          <a:latin typeface="Calibri"/>
                        </a:rPr>
                        <a:t>HARMONICS RESTRAINT</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s-ES" sz="1100" b="1" i="0" u="none" strike="noStrike" dirty="0">
                          <a:solidFill>
                            <a:srgbClr val="000000"/>
                          </a:solidFill>
                          <a:latin typeface="Arial"/>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s-ES" sz="1100" b="1" i="0" u="none" strike="noStrike" dirty="0">
                          <a:solidFill>
                            <a:srgbClr val="000000"/>
                          </a:solidFill>
                          <a:latin typeface="Calibri"/>
                        </a:rPr>
                        <a:t>%</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209550">
                <a:tc>
                  <a:txBody>
                    <a:bodyPr/>
                    <a:lstStyle/>
                    <a:p>
                      <a:pPr algn="ctr" fontAlgn="b"/>
                      <a:r>
                        <a:rPr lang="es-ES" sz="1100" b="1" i="0" u="none" strike="noStrike" dirty="0">
                          <a:solidFill>
                            <a:srgbClr val="000000"/>
                          </a:solidFill>
                          <a:latin typeface="Calibri"/>
                        </a:rPr>
                        <a:t>INSTANTANEOUS CURRENT [XTAP]</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6DDE8"/>
                    </a:solidFill>
                  </a:tcPr>
                </a:tc>
                <a:tc>
                  <a:txBody>
                    <a:bodyPr/>
                    <a:lstStyle/>
                    <a:p>
                      <a:pPr algn="ctr" fontAlgn="b"/>
                      <a:r>
                        <a:rPr lang="es-ES" sz="1100" b="1" i="0" u="none" strike="noStrike" dirty="0">
                          <a:solidFill>
                            <a:srgbClr val="000000"/>
                          </a:solidFill>
                          <a:latin typeface="Arial"/>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6DDE8"/>
                    </a:solidFill>
                  </a:tcPr>
                </a:tc>
                <a:tc>
                  <a:txBody>
                    <a:bodyPr/>
                    <a:lstStyle/>
                    <a:p>
                      <a:pPr algn="ctr" fontAlgn="b"/>
                      <a:r>
                        <a:rPr lang="es-ES" sz="1100" b="1" i="0" u="none" strike="noStrike" dirty="0">
                          <a:solidFill>
                            <a:srgbClr val="000000"/>
                          </a:solidFill>
                          <a:latin typeface="Calibri"/>
                        </a:rPr>
                        <a:t>AMPS</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6DDE8"/>
                    </a:solidFill>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707904" y="548680"/>
            <a:ext cx="1924566" cy="369332"/>
          </a:xfrm>
          <a:prstGeom prst="rect">
            <a:avLst/>
          </a:prstGeom>
        </p:spPr>
        <p:txBody>
          <a:bodyPr wrap="none">
            <a:spAutoFit/>
          </a:bodyPr>
          <a:lstStyle/>
          <a:p>
            <a:r>
              <a:rPr lang="es-ES" dirty="0" smtClean="0"/>
              <a:t>SETEOS TE-TIC</a:t>
            </a:r>
            <a:endParaRPr lang="es-ES" dirty="0"/>
          </a:p>
        </p:txBody>
      </p:sp>
      <p:graphicFrame>
        <p:nvGraphicFramePr>
          <p:cNvPr id="5" name="4 Tabla"/>
          <p:cNvGraphicFramePr>
            <a:graphicFrameLocks noGrp="1"/>
          </p:cNvGraphicFramePr>
          <p:nvPr/>
        </p:nvGraphicFramePr>
        <p:xfrm>
          <a:off x="2622550" y="1268762"/>
          <a:ext cx="4325715" cy="4608506"/>
        </p:xfrm>
        <a:graphic>
          <a:graphicData uri="http://schemas.openxmlformats.org/drawingml/2006/table">
            <a:tbl>
              <a:tblPr/>
              <a:tblGrid>
                <a:gridCol w="2634881"/>
                <a:gridCol w="845417"/>
                <a:gridCol w="845417"/>
              </a:tblGrid>
              <a:tr h="260859">
                <a:tc>
                  <a:txBody>
                    <a:bodyPr/>
                    <a:lstStyle/>
                    <a:p>
                      <a:pPr algn="ctr" fontAlgn="b"/>
                      <a:r>
                        <a:rPr lang="es-ES" sz="1100" b="1" i="0" u="none" strike="noStrike" dirty="0">
                          <a:solidFill>
                            <a:srgbClr val="000000"/>
                          </a:solidFill>
                          <a:latin typeface="Calibri"/>
                        </a:rPr>
                        <a:t>FREQUENCY</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000" b="1" i="0" u="none" strike="noStrike" dirty="0">
                          <a:solidFill>
                            <a:srgbClr val="000000"/>
                          </a:solidFill>
                          <a:latin typeface="Arial"/>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s-ES" sz="1100" b="1" i="0" u="none" strike="noStrike" dirty="0">
                          <a:solidFill>
                            <a:srgbClr val="000000"/>
                          </a:solidFill>
                          <a:latin typeface="Calibri"/>
                        </a:rPr>
                        <a:t>HZ</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248437">
                <a:tc>
                  <a:txBody>
                    <a:bodyPr/>
                    <a:lstStyle/>
                    <a:p>
                      <a:pPr algn="ctr" fontAlgn="b"/>
                      <a:r>
                        <a:rPr lang="es-ES" sz="1100" b="1" i="0" u="none" strike="noStrike" dirty="0">
                          <a:solidFill>
                            <a:srgbClr val="000000"/>
                          </a:solidFill>
                          <a:latin typeface="Calibri"/>
                        </a:rPr>
                        <a:t>PHASE SEQUENCE</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000" b="1" i="0" u="none" strike="noStrike" dirty="0">
                          <a:solidFill>
                            <a:srgbClr val="000000"/>
                          </a:solidFill>
                          <a:latin typeface="Arial"/>
                        </a:rPr>
                        <a:t>ABC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s-ES" sz="1100" b="1" i="0" u="none" strike="noStrike" dirty="0">
                          <a:solidFill>
                            <a:srgbClr val="000000"/>
                          </a:solidFill>
                          <a:latin typeface="Calibri"/>
                        </a:rPr>
                        <a:t>N/A</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260859">
                <a:tc>
                  <a:txBody>
                    <a:bodyPr/>
                    <a:lstStyle/>
                    <a:p>
                      <a:pPr algn="ctr" fontAlgn="b"/>
                      <a:r>
                        <a:rPr lang="es-ES" sz="1100" b="1" i="0" u="none" strike="noStrike" dirty="0">
                          <a:solidFill>
                            <a:srgbClr val="000000"/>
                          </a:solidFill>
                          <a:latin typeface="Calibri"/>
                        </a:rPr>
                        <a:t>TRANSFORMER TYPE</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000" b="1" i="0" u="none" strike="noStrike" dirty="0">
                          <a:solidFill>
                            <a:srgbClr val="000000"/>
                          </a:solidFill>
                          <a:latin typeface="Arial"/>
                        </a:rPr>
                        <a:t>Y/y0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s-ES" sz="1100" b="1" i="0" u="none" strike="noStrike" dirty="0">
                          <a:solidFill>
                            <a:srgbClr val="000000"/>
                          </a:solidFill>
                          <a:latin typeface="Calibri"/>
                        </a:rPr>
                        <a:t>N/A</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248437">
                <a:tc>
                  <a:txBody>
                    <a:bodyPr/>
                    <a:lstStyle/>
                    <a:p>
                      <a:pPr algn="ctr" fontAlgn="b"/>
                      <a:r>
                        <a:rPr lang="es-ES" sz="1100" b="1" i="0" u="none" strike="noStrike" dirty="0">
                          <a:solidFill>
                            <a:srgbClr val="000000"/>
                          </a:solidFill>
                          <a:latin typeface="Calibri"/>
                        </a:rPr>
                        <a:t>W1 VOLTAGE</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000" b="1" i="0" u="none" strike="noStrike" dirty="0">
                          <a:solidFill>
                            <a:srgbClr val="000000"/>
                          </a:solidFill>
                          <a:latin typeface="Arial"/>
                        </a:rPr>
                        <a:t>138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s-ES" sz="1100" b="1" i="0" u="none" strike="noStrike" dirty="0">
                          <a:solidFill>
                            <a:srgbClr val="000000"/>
                          </a:solidFill>
                          <a:latin typeface="Calibri"/>
                        </a:rPr>
                        <a:t>KV</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248437">
                <a:tc>
                  <a:txBody>
                    <a:bodyPr/>
                    <a:lstStyle/>
                    <a:p>
                      <a:pPr algn="ctr" fontAlgn="b"/>
                      <a:r>
                        <a:rPr lang="es-ES" sz="1100" b="1" i="0" u="none" strike="noStrike" dirty="0">
                          <a:solidFill>
                            <a:srgbClr val="000000"/>
                          </a:solidFill>
                          <a:latin typeface="Calibri"/>
                        </a:rPr>
                        <a:t>W1 RATED LOAD</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000" b="1" i="0" u="none" strike="noStrike" dirty="0">
                          <a:solidFill>
                            <a:srgbClr val="000000"/>
                          </a:solidFill>
                          <a:latin typeface="Arial"/>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s-ES" sz="1100" b="1" i="0" u="none" strike="noStrike" dirty="0">
                          <a:solidFill>
                            <a:srgbClr val="000000"/>
                          </a:solidFill>
                          <a:latin typeface="Calibri"/>
                        </a:rPr>
                        <a:t>MVA</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260859">
                <a:tc>
                  <a:txBody>
                    <a:bodyPr/>
                    <a:lstStyle/>
                    <a:p>
                      <a:pPr algn="ctr" fontAlgn="b"/>
                      <a:r>
                        <a:rPr lang="es-ES" sz="1100" b="1" i="0" u="none" strike="noStrike" dirty="0">
                          <a:solidFill>
                            <a:srgbClr val="000000"/>
                          </a:solidFill>
                          <a:latin typeface="Calibri"/>
                        </a:rPr>
                        <a:t>W1 PHASE CT PRIMARY</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000" b="1" i="0" u="none" strike="noStrike" dirty="0">
                          <a:solidFill>
                            <a:srgbClr val="000000"/>
                          </a:solidFill>
                          <a:latin typeface="Arial"/>
                        </a:rPr>
                        <a:t>600/5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s-ES" sz="1100" b="1" i="0" u="none" strike="noStrike" dirty="0">
                          <a:solidFill>
                            <a:srgbClr val="000000"/>
                          </a:solidFill>
                          <a:latin typeface="Calibri"/>
                        </a:rPr>
                        <a:t>N/A</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273280">
                <a:tc>
                  <a:txBody>
                    <a:bodyPr/>
                    <a:lstStyle/>
                    <a:p>
                      <a:pPr algn="ctr" fontAlgn="b"/>
                      <a:r>
                        <a:rPr lang="es-ES" sz="1100" b="1" i="0" u="none" strike="noStrike" dirty="0">
                          <a:solidFill>
                            <a:srgbClr val="000000"/>
                          </a:solidFill>
                          <a:latin typeface="Calibri"/>
                        </a:rPr>
                        <a:t>W1 GROUND CT PRIMARY</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000" b="1" i="0" u="none" strike="noStrike" dirty="0">
                          <a:solidFill>
                            <a:srgbClr val="000000"/>
                          </a:solidFill>
                          <a:latin typeface="Arial"/>
                        </a:rPr>
                        <a:t>1200/5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s-ES" sz="1100" b="1" i="0" u="none" strike="noStrike" dirty="0">
                          <a:solidFill>
                            <a:srgbClr val="000000"/>
                          </a:solidFill>
                          <a:latin typeface="Calibri"/>
                        </a:rPr>
                        <a:t>N/A</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260859">
                <a:tc>
                  <a:txBody>
                    <a:bodyPr/>
                    <a:lstStyle/>
                    <a:p>
                      <a:pPr algn="ctr" fontAlgn="b"/>
                      <a:r>
                        <a:rPr lang="es-ES" sz="1100" b="1" i="0" u="none" strike="noStrike" dirty="0">
                          <a:solidFill>
                            <a:srgbClr val="000000"/>
                          </a:solidFill>
                          <a:latin typeface="Calibri"/>
                        </a:rPr>
                        <a:t>W2 VOLTAGE</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000" b="1" i="0" u="none" strike="noStrike" dirty="0">
                          <a:solidFill>
                            <a:srgbClr val="000000"/>
                          </a:solidFill>
                          <a:latin typeface="Arial"/>
                        </a:rPr>
                        <a:t>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s-ES" sz="1100" b="1" i="0" u="none" strike="noStrike" dirty="0">
                          <a:solidFill>
                            <a:srgbClr val="000000"/>
                          </a:solidFill>
                          <a:latin typeface="Calibri"/>
                        </a:rPr>
                        <a:t>KV</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248437">
                <a:tc>
                  <a:txBody>
                    <a:bodyPr/>
                    <a:lstStyle/>
                    <a:p>
                      <a:pPr algn="ctr" fontAlgn="b"/>
                      <a:r>
                        <a:rPr lang="es-ES" sz="1100" b="1" i="0" u="none" strike="noStrike" dirty="0">
                          <a:solidFill>
                            <a:srgbClr val="000000"/>
                          </a:solidFill>
                          <a:latin typeface="Calibri"/>
                        </a:rPr>
                        <a:t>W2 RATED LOAD</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000" b="1" i="0" u="none" strike="noStrike" dirty="0">
                          <a:solidFill>
                            <a:srgbClr val="000000"/>
                          </a:solidFill>
                          <a:latin typeface="Arial"/>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s-ES" sz="1100" b="1" i="0" u="none" strike="noStrike" dirty="0">
                          <a:solidFill>
                            <a:srgbClr val="000000"/>
                          </a:solidFill>
                          <a:latin typeface="Calibri"/>
                        </a:rPr>
                        <a:t>MVA</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248437">
                <a:tc>
                  <a:txBody>
                    <a:bodyPr/>
                    <a:lstStyle/>
                    <a:p>
                      <a:pPr algn="ctr" fontAlgn="b"/>
                      <a:r>
                        <a:rPr lang="es-ES" sz="1100" b="1" i="0" u="none" strike="noStrike" dirty="0">
                          <a:solidFill>
                            <a:srgbClr val="000000"/>
                          </a:solidFill>
                          <a:latin typeface="Calibri"/>
                        </a:rPr>
                        <a:t>W2 PHASE CT PRIMARY</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000" b="1" i="0" u="none" strike="noStrike" dirty="0">
                          <a:solidFill>
                            <a:srgbClr val="000000"/>
                          </a:solidFill>
                          <a:latin typeface="Arial"/>
                        </a:rPr>
                        <a:t>1200/5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s-ES" sz="1100" b="1" i="0" u="none" strike="noStrike" dirty="0">
                          <a:solidFill>
                            <a:srgbClr val="000000"/>
                          </a:solidFill>
                          <a:latin typeface="Calibri"/>
                        </a:rPr>
                        <a:t>N/A</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260859">
                <a:tc>
                  <a:txBody>
                    <a:bodyPr/>
                    <a:lstStyle/>
                    <a:p>
                      <a:pPr algn="ctr" fontAlgn="b"/>
                      <a:r>
                        <a:rPr lang="es-ES" sz="1100" b="1" i="0" u="none" strike="noStrike" dirty="0">
                          <a:solidFill>
                            <a:srgbClr val="000000"/>
                          </a:solidFill>
                          <a:latin typeface="Calibri"/>
                        </a:rPr>
                        <a:t>W2 GROUND CT PRIMARY</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000" b="1" i="0" u="none" strike="noStrike" dirty="0">
                          <a:solidFill>
                            <a:srgbClr val="000000"/>
                          </a:solidFill>
                          <a:latin typeface="Arial"/>
                        </a:rPr>
                        <a:t>1200/5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s-ES" sz="1100" b="1" i="0" u="none" strike="noStrike" dirty="0">
                          <a:solidFill>
                            <a:srgbClr val="000000"/>
                          </a:solidFill>
                          <a:latin typeface="Calibri"/>
                        </a:rPr>
                        <a:t>N/A</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273280">
                <a:tc>
                  <a:txBody>
                    <a:bodyPr/>
                    <a:lstStyle/>
                    <a:p>
                      <a:pPr algn="ctr" fontAlgn="b"/>
                      <a:r>
                        <a:rPr lang="es-ES" sz="1100" b="1" i="0" u="none" strike="noStrike" dirty="0">
                          <a:solidFill>
                            <a:srgbClr val="000000"/>
                          </a:solidFill>
                          <a:latin typeface="Calibri"/>
                        </a:rPr>
                        <a:t>PERCENT DIFFERENTIAL PICKUP</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000" b="1" i="0" u="none" strike="noStrike" dirty="0">
                          <a:solidFill>
                            <a:srgbClr val="000000"/>
                          </a:solidFill>
                          <a:latin typeface="Arial"/>
                        </a:rPr>
                        <a:t>0.22xCT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s-ES" sz="1100" b="1" i="0" u="none" strike="noStrike" dirty="0">
                          <a:solidFill>
                            <a:srgbClr val="000000"/>
                          </a:solidFill>
                          <a:latin typeface="Calibri"/>
                        </a:rPr>
                        <a:t>AMPS</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260859">
                <a:tc>
                  <a:txBody>
                    <a:bodyPr/>
                    <a:lstStyle/>
                    <a:p>
                      <a:pPr algn="ctr" fontAlgn="b"/>
                      <a:r>
                        <a:rPr lang="es-ES" sz="1100" b="1" i="0" u="none" strike="noStrike" dirty="0">
                          <a:solidFill>
                            <a:srgbClr val="000000"/>
                          </a:solidFill>
                          <a:latin typeface="Calibri"/>
                        </a:rPr>
                        <a:t>PERCENT DIFF  SLOPE 1</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000" b="1" i="0" u="none" strike="noStrike" dirty="0">
                          <a:solidFill>
                            <a:srgbClr val="000000"/>
                          </a:solidFill>
                          <a:latin typeface="Arial"/>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s-ES" sz="1100" b="1" i="0" u="none" strike="noStrike" dirty="0">
                          <a:solidFill>
                            <a:srgbClr val="000000"/>
                          </a:solidFill>
                          <a:latin typeface="Calibri"/>
                        </a:rPr>
                        <a:t>%</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248437">
                <a:tc>
                  <a:txBody>
                    <a:bodyPr/>
                    <a:lstStyle/>
                    <a:p>
                      <a:pPr algn="ctr" fontAlgn="b"/>
                      <a:r>
                        <a:rPr lang="es-ES" sz="1100" b="1" i="0" u="none" strike="noStrike" dirty="0">
                          <a:solidFill>
                            <a:srgbClr val="000000"/>
                          </a:solidFill>
                          <a:latin typeface="Calibri"/>
                        </a:rPr>
                        <a:t>PERCENT DIFF BREAK POINT</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000" b="1" i="0" u="none" strike="noStrike" dirty="0">
                          <a:solidFill>
                            <a:srgbClr val="000000"/>
                          </a:solidFill>
                          <a:latin typeface="Arial"/>
                        </a:rPr>
                        <a:t>1.5xCT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s-ES" sz="1100" b="1"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248437">
                <a:tc>
                  <a:txBody>
                    <a:bodyPr/>
                    <a:lstStyle/>
                    <a:p>
                      <a:pPr algn="ctr" fontAlgn="b"/>
                      <a:r>
                        <a:rPr lang="es-ES" sz="1100" b="1" i="0" u="none" strike="noStrike" dirty="0">
                          <a:solidFill>
                            <a:srgbClr val="000000"/>
                          </a:solidFill>
                          <a:latin typeface="Calibri"/>
                        </a:rPr>
                        <a:t>PERCENT DIFF SLOPE 2</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000" b="1" i="0" u="none" strike="noStrike" dirty="0">
                          <a:solidFill>
                            <a:srgbClr val="000000"/>
                          </a:solidFill>
                          <a:latin typeface="Arial"/>
                        </a:rPr>
                        <a:t>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s-ES" sz="1100" b="1" i="0" u="none" strike="noStrike" dirty="0">
                          <a:solidFill>
                            <a:srgbClr val="000000"/>
                          </a:solidFill>
                          <a:latin typeface="Calibri"/>
                        </a:rPr>
                        <a:t>%</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248437">
                <a:tc>
                  <a:txBody>
                    <a:bodyPr/>
                    <a:lstStyle/>
                    <a:p>
                      <a:pPr algn="ctr" fontAlgn="b"/>
                      <a:r>
                        <a:rPr lang="es-ES" sz="1100" b="1" i="0" u="none" strike="noStrike" dirty="0">
                          <a:solidFill>
                            <a:srgbClr val="000000"/>
                          </a:solidFill>
                          <a:latin typeface="Calibri"/>
                        </a:rPr>
                        <a:t>HARMONIC INHIBIT PARAMETERS</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000" b="1" i="0" u="none" strike="noStrike" dirty="0">
                          <a:solidFill>
                            <a:srgbClr val="000000"/>
                          </a:solidFill>
                          <a:latin typeface="Arial"/>
                        </a:rPr>
                        <a:t>2ND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s-ES" sz="1100" b="1" i="0" u="none" strike="noStrike" dirty="0">
                          <a:solidFill>
                            <a:srgbClr val="000000"/>
                          </a:solidFill>
                          <a:latin typeface="Calibri"/>
                        </a:rPr>
                        <a:t>N/A</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248437">
                <a:tc>
                  <a:txBody>
                    <a:bodyPr/>
                    <a:lstStyle/>
                    <a:p>
                      <a:pPr algn="ctr" fontAlgn="b"/>
                      <a:r>
                        <a:rPr lang="es-ES" sz="1100" b="1" i="0" u="none" strike="noStrike" dirty="0">
                          <a:solidFill>
                            <a:srgbClr val="000000"/>
                          </a:solidFill>
                          <a:latin typeface="Calibri"/>
                        </a:rPr>
                        <a:t>HARMONIC INHIBIT LEVEL</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S" sz="1000" b="1" i="0" u="none" strike="noStrike" dirty="0">
                          <a:solidFill>
                            <a:srgbClr val="000000"/>
                          </a:solidFill>
                          <a:latin typeface="Arial"/>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s-ES" sz="1100" b="1" i="0" u="none" strike="noStrike" dirty="0">
                          <a:solidFill>
                            <a:srgbClr val="000000"/>
                          </a:solidFill>
                          <a:latin typeface="Calibri"/>
                        </a:rPr>
                        <a:t>%</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260859">
                <a:tc>
                  <a:txBody>
                    <a:bodyPr/>
                    <a:lstStyle/>
                    <a:p>
                      <a:pPr algn="ctr" fontAlgn="b"/>
                      <a:r>
                        <a:rPr lang="es-ES" sz="1100" b="1" i="0" u="none" strike="noStrike" dirty="0">
                          <a:solidFill>
                            <a:srgbClr val="000000"/>
                          </a:solidFill>
                          <a:latin typeface="Calibri"/>
                        </a:rPr>
                        <a:t>INSTANTANEOUS DIFF PICKUP</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DB4E3"/>
                    </a:solidFill>
                  </a:tcPr>
                </a:tc>
                <a:tc>
                  <a:txBody>
                    <a:bodyPr/>
                    <a:lstStyle/>
                    <a:p>
                      <a:pPr algn="ctr" fontAlgn="b"/>
                      <a:r>
                        <a:rPr lang="es-ES" sz="1000" b="1" i="0" u="none" strike="noStrike" dirty="0">
                          <a:solidFill>
                            <a:srgbClr val="000000"/>
                          </a:solidFill>
                          <a:latin typeface="Arial"/>
                        </a:rPr>
                        <a:t>8xCT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5B3D7"/>
                    </a:solidFill>
                  </a:tcPr>
                </a:tc>
                <a:tc>
                  <a:txBody>
                    <a:bodyPr/>
                    <a:lstStyle/>
                    <a:p>
                      <a:pPr algn="ctr" fontAlgn="b"/>
                      <a:r>
                        <a:rPr lang="es-ES" sz="1100" b="1" i="0" u="none" strike="noStrike" dirty="0">
                          <a:solidFill>
                            <a:srgbClr val="000000"/>
                          </a:solidFill>
                          <a:latin typeface="Calibri"/>
                        </a:rPr>
                        <a:t>AMPS</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DB4E3"/>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76672"/>
            <a:ext cx="8208912" cy="706090"/>
          </a:xfrm>
        </p:spPr>
        <p:txBody>
          <a:bodyPr>
            <a:normAutofit fontScale="90000"/>
          </a:bodyPr>
          <a:lstStyle/>
          <a:p>
            <a:pPr algn="ctr"/>
            <a:r>
              <a:rPr lang="es-ES"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Diagrama unifilar Electroquil</a:t>
            </a:r>
            <a:endParaRPr lang="es-ES" dirty="0"/>
          </a:p>
        </p:txBody>
      </p:sp>
      <p:pic>
        <p:nvPicPr>
          <p:cNvPr id="46081" name="Picture 1" descr="C:\ERIKA\power point tesis\DIAGRAMA UNIF PARA TESIS.bmp"/>
          <p:cNvPicPr>
            <a:picLocks noChangeAspect="1" noChangeArrowheads="1"/>
          </p:cNvPicPr>
          <p:nvPr/>
        </p:nvPicPr>
        <p:blipFill>
          <a:blip r:embed="rId2" cstate="print"/>
          <a:srcRect/>
          <a:stretch>
            <a:fillRect/>
          </a:stretch>
        </p:blipFill>
        <p:spPr bwMode="auto">
          <a:xfrm>
            <a:off x="76200" y="1322412"/>
            <a:ext cx="8991600" cy="49149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457200" y="548680"/>
            <a:ext cx="7467600" cy="5400601"/>
          </a:xfrm>
        </p:spPr>
        <p:txBody>
          <a:bodyPr>
            <a:normAutofit fontScale="92500" lnSpcReduction="20000"/>
          </a:bodyPr>
          <a:lstStyle/>
          <a:p>
            <a:r>
              <a:rPr lang="es-ES" sz="3200" b="1" dirty="0" smtClean="0"/>
              <a:t>Conclusiones </a:t>
            </a:r>
          </a:p>
          <a:p>
            <a:pPr>
              <a:buNone/>
            </a:pPr>
            <a:r>
              <a:rPr lang="es-ES" dirty="0" smtClean="0"/>
              <a:t>		</a:t>
            </a:r>
            <a:endParaRPr lang="es-ES" sz="2000" dirty="0" smtClean="0"/>
          </a:p>
          <a:p>
            <a:pPr>
              <a:buFont typeface="Wingdings" pitchFamily="2" charset="2"/>
              <a:buChar char="v"/>
            </a:pPr>
            <a:r>
              <a:rPr lang="es-ES" sz="2000" dirty="0" smtClean="0"/>
              <a:t>Luego de este análisis podemos concluir que el generador estará protegido por el relé T60 que actuará primero dando una protección al transformador y aislando el generador. Si en caso de que no actúe dicho relé por falla o por algún otro motivo entrará a operar el del generador para aislarlo rápidamente.</a:t>
            </a:r>
          </a:p>
          <a:p>
            <a:pPr>
              <a:buNone/>
            </a:pPr>
            <a:endParaRPr lang="es-ES" sz="2000" dirty="0" smtClean="0"/>
          </a:p>
          <a:p>
            <a:pPr>
              <a:buFont typeface="Wingdings" pitchFamily="2" charset="2"/>
              <a:buChar char="v"/>
            </a:pPr>
            <a:r>
              <a:rPr lang="es-ES" sz="2000" dirty="0" smtClean="0"/>
              <a:t>Se recomienda que en la coordinación entre las curvas del 51V del generador y el T60 del transformador exista un intervalo de separación entre 0,15 y 0,2 seg entre  curvas.</a:t>
            </a:r>
          </a:p>
          <a:p>
            <a:pPr>
              <a:buNone/>
            </a:pPr>
            <a:r>
              <a:rPr lang="es-ES" sz="2000" dirty="0" smtClean="0"/>
              <a:t> </a:t>
            </a:r>
          </a:p>
          <a:p>
            <a:pPr>
              <a:buFont typeface="Wingdings" pitchFamily="2" charset="2"/>
              <a:buChar char="v"/>
            </a:pPr>
            <a:r>
              <a:rPr lang="es-ES" sz="2000" dirty="0" smtClean="0"/>
              <a:t>Según los resultados obtenidos podemos concluir que las protecciones han sido  ajustadas correctamente para proteger cada uno de los elementos de la subestación Electroquil en caso de fallas de corto circuito y demás anomalías que  se pueden presentar en el sistema.</a:t>
            </a:r>
          </a:p>
          <a:p>
            <a:pPr>
              <a:buNone/>
            </a:pPr>
            <a:endParaRPr lang="es-ES" sz="2000" dirty="0" smtClean="0"/>
          </a:p>
          <a:p>
            <a:pPr>
              <a:buNone/>
            </a:pPr>
            <a:r>
              <a:rPr lang="es-ES" sz="3200" dirty="0" smtClean="0"/>
              <a:t>		</a:t>
            </a:r>
            <a:endParaRPr lang="es-ES" sz="2000" dirty="0" smtClean="0"/>
          </a:p>
          <a:p>
            <a:pPr>
              <a:buNone/>
            </a:pPr>
            <a:endParaRPr lang="es-ES" sz="2000" dirty="0" smtClean="0"/>
          </a:p>
          <a:p>
            <a:pPr>
              <a:buNone/>
            </a:pPr>
            <a:endParaRPr lang="es-ES" sz="20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contenido"/>
          <p:cNvSpPr>
            <a:spLocks noGrp="1"/>
          </p:cNvSpPr>
          <p:nvPr>
            <p:ph idx="1"/>
          </p:nvPr>
        </p:nvSpPr>
        <p:spPr/>
        <p:txBody>
          <a:bodyPr>
            <a:normAutofit fontScale="92500"/>
          </a:bodyPr>
          <a:lstStyle/>
          <a:p>
            <a:pPr algn="just"/>
            <a:r>
              <a:rPr lang="es-EC" dirty="0" smtClean="0">
                <a:cs typeface="Times New Roman" pitchFamily="18" charset="0"/>
              </a:rPr>
              <a:t>Este capítulo tiene como objetivo  analizar el flujo de carga máxima existente en nuestro sistema con el fin de obtener datos reales de operación como corriente, voltaje y potencia en la subestación Electroquil que es de interés principal de nuestro estudio y para posteriormente poder simular contingencias en las cercanías obteniendo así las corrientes de corto circuito.</a:t>
            </a:r>
            <a:endParaRPr lang="es-ES" dirty="0"/>
          </a:p>
        </p:txBody>
      </p:sp>
      <p:sp>
        <p:nvSpPr>
          <p:cNvPr id="5" name="4 Rectángulo"/>
          <p:cNvSpPr/>
          <p:nvPr/>
        </p:nvSpPr>
        <p:spPr>
          <a:xfrm>
            <a:off x="467544" y="620688"/>
            <a:ext cx="7563095" cy="923330"/>
          </a:xfrm>
          <a:prstGeom prst="rect">
            <a:avLst/>
          </a:prstGeom>
          <a:noFill/>
        </p:spPr>
        <p:txBody>
          <a:bodyPr wrap="square" lIns="91440" tIns="45720" rIns="91440" bIns="45720">
            <a:spAutoFit/>
          </a:bodyPr>
          <a:lstStyle/>
          <a:p>
            <a:r>
              <a:rPr lang="es-E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Capítulo 2.</a:t>
            </a:r>
            <a:r>
              <a:rPr lang="es-E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s-E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Estudio de flujo de carga</a:t>
            </a:r>
            <a:endParaRPr lang="es-E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844824"/>
            <a:ext cx="7467600" cy="4281339"/>
          </a:xfrm>
        </p:spPr>
        <p:txBody>
          <a:bodyPr>
            <a:normAutofit/>
          </a:bodyPr>
          <a:lstStyle/>
          <a:p>
            <a:pPr>
              <a:defRPr/>
            </a:pPr>
            <a:r>
              <a:rPr lang="es-ES" b="1" dirty="0" smtClean="0"/>
              <a:t>Criterios adoptados para el estudio:</a:t>
            </a:r>
          </a:p>
          <a:p>
            <a:pPr>
              <a:buNone/>
              <a:defRPr/>
            </a:pPr>
            <a:endParaRPr lang="es-EC" b="1" dirty="0" smtClean="0"/>
          </a:p>
          <a:p>
            <a:pPr lvl="1">
              <a:buFont typeface="Wingdings" pitchFamily="2" charset="2"/>
              <a:buChar char="v"/>
              <a:defRPr/>
            </a:pPr>
            <a:r>
              <a:rPr lang="es-ES" dirty="0" smtClean="0"/>
              <a:t>Flexibilidad Operacional. </a:t>
            </a:r>
            <a:endParaRPr lang="es-EC" dirty="0" smtClean="0"/>
          </a:p>
          <a:p>
            <a:pPr lvl="1">
              <a:buFont typeface="Wingdings" pitchFamily="2" charset="2"/>
              <a:buChar char="v"/>
              <a:defRPr/>
            </a:pPr>
            <a:r>
              <a:rPr lang="es-ES" dirty="0" smtClean="0"/>
              <a:t>Niveles de Confiabilidad.</a:t>
            </a:r>
            <a:endParaRPr lang="es-EC" dirty="0" smtClean="0"/>
          </a:p>
          <a:p>
            <a:pPr lvl="1">
              <a:buFont typeface="Wingdings" pitchFamily="2" charset="2"/>
              <a:buChar char="v"/>
              <a:defRPr/>
            </a:pPr>
            <a:r>
              <a:rPr lang="es-ES" dirty="0" smtClean="0"/>
              <a:t>Niveles de Sobrecarga.</a:t>
            </a:r>
            <a:endParaRPr lang="es-EC" dirty="0" smtClean="0"/>
          </a:p>
          <a:p>
            <a:pPr lvl="1">
              <a:buFont typeface="Wingdings" pitchFamily="2" charset="2"/>
              <a:buChar char="v"/>
              <a:defRPr/>
            </a:pPr>
            <a:r>
              <a:rPr lang="es-ES" dirty="0" smtClean="0"/>
              <a:t>Regulación de Voltaje.</a:t>
            </a:r>
          </a:p>
          <a:p>
            <a:pPr lvl="1">
              <a:buFont typeface="Wingdings" pitchFamily="2" charset="2"/>
              <a:buChar char="v"/>
              <a:defRPr/>
            </a:pPr>
            <a:endParaRPr lang="es-ES" dirty="0" smtClean="0"/>
          </a:p>
          <a:p>
            <a:pPr>
              <a:buNone/>
            </a:pPr>
            <a:endParaRPr lang="es-ES" dirty="0"/>
          </a:p>
        </p:txBody>
      </p:sp>
      <p:sp>
        <p:nvSpPr>
          <p:cNvPr id="4" name="3 Rectángulo"/>
          <p:cNvSpPr/>
          <p:nvPr/>
        </p:nvSpPr>
        <p:spPr>
          <a:xfrm>
            <a:off x="467544" y="620688"/>
            <a:ext cx="7563095" cy="923330"/>
          </a:xfrm>
          <a:prstGeom prst="rect">
            <a:avLst/>
          </a:prstGeom>
          <a:noFill/>
        </p:spPr>
        <p:txBody>
          <a:bodyPr wrap="square" lIns="91440" tIns="45720" rIns="91440" bIns="45720">
            <a:spAutoFit/>
          </a:bodyPr>
          <a:lstStyle/>
          <a:p>
            <a:r>
              <a:rPr lang="es-E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Capítulo 2.</a:t>
            </a:r>
            <a:r>
              <a:rPr lang="es-E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s-E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Estudio de flujo de carga</a:t>
            </a:r>
            <a:endParaRPr lang="es-E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7467600" cy="5069160"/>
          </a:xfrm>
        </p:spPr>
        <p:txBody>
          <a:bodyPr>
            <a:normAutofit fontScale="85000" lnSpcReduction="20000"/>
          </a:bodyPr>
          <a:lstStyle/>
          <a:p>
            <a:r>
              <a:rPr lang="es-ES" b="1" dirty="0" smtClean="0"/>
              <a:t>Datos del Sistema</a:t>
            </a:r>
          </a:p>
          <a:p>
            <a:pPr algn="just">
              <a:buNone/>
            </a:pPr>
            <a:r>
              <a:rPr lang="es-ES" dirty="0" smtClean="0"/>
              <a:t>    Es importante recalcar que para el análisis de flujo de carga en la subestación Electroquil se consideró como barra infinita a partir de la subestación de Pascuales a </a:t>
            </a:r>
            <a:r>
              <a:rPr lang="es-ES" dirty="0" smtClean="0">
                <a:hlinkClick r:id="rId2" action="ppaction://hlinkfile"/>
              </a:rPr>
              <a:t>230KV</a:t>
            </a:r>
            <a:r>
              <a:rPr lang="es-ES" dirty="0" smtClean="0"/>
              <a:t> hacia el sistema nacional interconectado.</a:t>
            </a:r>
          </a:p>
          <a:p>
            <a:pPr algn="just">
              <a:buNone/>
            </a:pPr>
            <a:r>
              <a:rPr lang="es-ES" dirty="0" smtClean="0"/>
              <a:t>    </a:t>
            </a:r>
          </a:p>
          <a:p>
            <a:pPr algn="just">
              <a:buNone/>
            </a:pPr>
            <a:r>
              <a:rPr lang="es-ES" dirty="0" smtClean="0"/>
              <a:t>    Adicionalmente se presentan a continuación:</a:t>
            </a:r>
          </a:p>
          <a:p>
            <a:pPr algn="just">
              <a:buFont typeface="Wingdings" pitchFamily="2" charset="2"/>
              <a:buChar char="Ø"/>
            </a:pPr>
            <a:r>
              <a:rPr lang="es-ES" dirty="0" smtClean="0">
                <a:hlinkClick r:id="rId3" action="ppaction://hlinkfile"/>
              </a:rPr>
              <a:t>Datos de barras de carga</a:t>
            </a:r>
            <a:endParaRPr lang="es-ES" dirty="0" smtClean="0"/>
          </a:p>
          <a:p>
            <a:pPr algn="just">
              <a:buFont typeface="Wingdings" pitchFamily="2" charset="2"/>
              <a:buChar char="Ø"/>
            </a:pPr>
            <a:r>
              <a:rPr lang="es-ES" dirty="0" smtClean="0">
                <a:hlinkClick r:id="rId4" action="ppaction://hlinkfile"/>
              </a:rPr>
              <a:t>Datos de líneas: calibre, tipo, capacidades e impedancias.</a:t>
            </a:r>
            <a:endParaRPr lang="es-ES" dirty="0" smtClean="0"/>
          </a:p>
          <a:p>
            <a:pPr algn="just">
              <a:buFont typeface="Wingdings" pitchFamily="2" charset="2"/>
              <a:buChar char="Ø"/>
            </a:pPr>
            <a:r>
              <a:rPr lang="es-ES" dirty="0" smtClean="0">
                <a:hlinkClick r:id="rId5" action="ppaction://hlinkfile"/>
              </a:rPr>
              <a:t>Datos de transformadores de fuerza.</a:t>
            </a:r>
            <a:endParaRPr lang="es-ES" dirty="0" smtClean="0"/>
          </a:p>
          <a:p>
            <a:pPr algn="just">
              <a:buFont typeface="Wingdings" pitchFamily="2" charset="2"/>
              <a:buChar char="Ø"/>
            </a:pPr>
            <a:r>
              <a:rPr lang="es-ES" dirty="0" smtClean="0">
                <a:hlinkClick r:id="rId6" action="ppaction://hlinkfile"/>
              </a:rPr>
              <a:t>Datos de Generadores</a:t>
            </a:r>
            <a:endParaRPr lang="es-ES" dirty="0"/>
          </a:p>
        </p:txBody>
      </p:sp>
      <p:sp>
        <p:nvSpPr>
          <p:cNvPr id="6" name="5 Rectángulo"/>
          <p:cNvSpPr/>
          <p:nvPr/>
        </p:nvSpPr>
        <p:spPr>
          <a:xfrm>
            <a:off x="467544" y="620688"/>
            <a:ext cx="7563095" cy="923330"/>
          </a:xfrm>
          <a:prstGeom prst="rect">
            <a:avLst/>
          </a:prstGeom>
          <a:noFill/>
        </p:spPr>
        <p:txBody>
          <a:bodyPr wrap="square" lIns="91440" tIns="45720" rIns="91440" bIns="45720">
            <a:spAutoFit/>
          </a:bodyPr>
          <a:lstStyle/>
          <a:p>
            <a:r>
              <a:rPr lang="es-E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Capítulo 2.</a:t>
            </a:r>
            <a:r>
              <a:rPr lang="es-E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s-E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Estudio de flujo de carga</a:t>
            </a:r>
            <a:endParaRPr lang="es-E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85000" lnSpcReduction="20000"/>
          </a:bodyPr>
          <a:lstStyle/>
          <a:p>
            <a:pPr algn="just"/>
            <a:r>
              <a:rPr lang="es-ES" b="1" dirty="0" smtClean="0"/>
              <a:t>Resultados de los estudios de flujo de Carga.</a:t>
            </a:r>
          </a:p>
          <a:p>
            <a:pPr algn="just">
              <a:buNone/>
            </a:pPr>
            <a:r>
              <a:rPr lang="es-ES" b="1" dirty="0" smtClean="0"/>
              <a:t>     </a:t>
            </a:r>
            <a:r>
              <a:rPr lang="es-ES" sz="2800" dirty="0" smtClean="0"/>
              <a:t>Para el caso base </a:t>
            </a:r>
            <a:r>
              <a:rPr lang="es-EC" sz="2800" dirty="0" smtClean="0"/>
              <a:t>se tomó en consideración la      demanda máxima del Sistema, además para nuestro estudio tomamos como base 100 MVA para el ingreso de datos de líneas, transformadores, generadores y  barras.</a:t>
            </a:r>
          </a:p>
          <a:p>
            <a:pPr algn="just">
              <a:buNone/>
            </a:pPr>
            <a:r>
              <a:rPr lang="es-EC" sz="2800" dirty="0" smtClean="0"/>
              <a:t>    </a:t>
            </a:r>
          </a:p>
          <a:p>
            <a:pPr algn="just">
              <a:buNone/>
            </a:pPr>
            <a:r>
              <a:rPr lang="es-EC" sz="2800" dirty="0" smtClean="0"/>
              <a:t>	El análisis muestra lo siguiente:</a:t>
            </a:r>
          </a:p>
          <a:p>
            <a:pPr algn="just">
              <a:buFont typeface="Wingdings" pitchFamily="2" charset="2"/>
              <a:buChar char="q"/>
            </a:pPr>
            <a:r>
              <a:rPr lang="es-EC" sz="2800" dirty="0" smtClean="0">
                <a:hlinkClick r:id="rId2" action="ppaction://hlinkfile"/>
              </a:rPr>
              <a:t>Voltajes en barras en por unidad</a:t>
            </a:r>
            <a:endParaRPr lang="es-EC" sz="2800" dirty="0" smtClean="0"/>
          </a:p>
          <a:p>
            <a:pPr algn="just">
              <a:buFont typeface="Wingdings" pitchFamily="2" charset="2"/>
              <a:buChar char="q"/>
            </a:pPr>
            <a:r>
              <a:rPr lang="es-EC" sz="2800" dirty="0" smtClean="0">
                <a:hlinkClick r:id="rId3" action="ppaction://hlinkfile"/>
              </a:rPr>
              <a:t>Factor de potencia y carga en barras.</a:t>
            </a:r>
            <a:endParaRPr lang="es-EC" sz="2800" dirty="0" smtClean="0"/>
          </a:p>
          <a:p>
            <a:pPr algn="just">
              <a:buFont typeface="Wingdings" pitchFamily="2" charset="2"/>
              <a:buChar char="q"/>
            </a:pPr>
            <a:r>
              <a:rPr lang="es-EC" sz="2800" dirty="0" smtClean="0">
                <a:hlinkClick r:id="rId4" action="ppaction://hlinkfile"/>
              </a:rPr>
              <a:t>Porcentaje de carga en líneas y transformadores. </a:t>
            </a:r>
            <a:endParaRPr lang="es-EC" sz="2800" dirty="0" smtClean="0"/>
          </a:p>
          <a:p>
            <a:pPr>
              <a:buNone/>
            </a:pPr>
            <a:endParaRPr lang="es-ES" dirty="0"/>
          </a:p>
        </p:txBody>
      </p:sp>
      <p:sp>
        <p:nvSpPr>
          <p:cNvPr id="4" name="3 Rectángulo"/>
          <p:cNvSpPr/>
          <p:nvPr/>
        </p:nvSpPr>
        <p:spPr>
          <a:xfrm>
            <a:off x="467544" y="620688"/>
            <a:ext cx="7563095" cy="923330"/>
          </a:xfrm>
          <a:prstGeom prst="rect">
            <a:avLst/>
          </a:prstGeom>
          <a:noFill/>
        </p:spPr>
        <p:txBody>
          <a:bodyPr wrap="square" lIns="91440" tIns="45720" rIns="91440" bIns="45720">
            <a:spAutoFit/>
          </a:bodyPr>
          <a:lstStyle/>
          <a:p>
            <a:r>
              <a:rPr lang="es-E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Capítulo 2.</a:t>
            </a:r>
            <a:r>
              <a:rPr lang="es-E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s-E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Estudio de flujo de carga</a:t>
            </a:r>
            <a:endParaRPr lang="es-E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écnico">
  <a:themeElements>
    <a:clrScheme name="Técnico">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écnico">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écnico">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5105</TotalTime>
  <Words>2560</Words>
  <Application>Microsoft Office PowerPoint</Application>
  <PresentationFormat>Presentación en pantalla (4:3)</PresentationFormat>
  <Paragraphs>838</Paragraphs>
  <Slides>50</Slides>
  <Notes>0</Notes>
  <HiddenSlides>0</HiddenSlides>
  <MMClips>0</MMClips>
  <ScaleCrop>false</ScaleCrop>
  <HeadingPairs>
    <vt:vector size="4" baseType="variant">
      <vt:variant>
        <vt:lpstr>Tema</vt:lpstr>
      </vt:variant>
      <vt:variant>
        <vt:i4>1</vt:i4>
      </vt:variant>
      <vt:variant>
        <vt:lpstr>Títulos de diapositiva</vt:lpstr>
      </vt:variant>
      <vt:variant>
        <vt:i4>50</vt:i4>
      </vt:variant>
    </vt:vector>
  </HeadingPairs>
  <TitlesOfParts>
    <vt:vector size="51" baseType="lpstr">
      <vt:lpstr>Técnico</vt:lpstr>
      <vt:lpstr>Estudio de la coordinación de las protecciones por métodos computarizados aplicados a la central electroquil</vt:lpstr>
      <vt:lpstr>Diapositiva 2</vt:lpstr>
      <vt:lpstr>Diapositiva 3</vt:lpstr>
      <vt:lpstr>Diapositiva 4</vt:lpstr>
      <vt:lpstr>Diagrama unifilar Electroquil</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yesenia</dc:creator>
  <cp:lastModifiedBy>personal</cp:lastModifiedBy>
  <cp:revision>244</cp:revision>
  <dcterms:created xsi:type="dcterms:W3CDTF">2011-10-08T22:53:01Z</dcterms:created>
  <dcterms:modified xsi:type="dcterms:W3CDTF">2011-11-23T16:54:21Z</dcterms:modified>
</cp:coreProperties>
</file>