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176.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183.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410" r:id="rId26"/>
    <p:sldId id="280" r:id="rId27"/>
    <p:sldId id="411" r:id="rId28"/>
    <p:sldId id="281" r:id="rId29"/>
    <p:sldId id="282" r:id="rId30"/>
    <p:sldId id="412" r:id="rId31"/>
    <p:sldId id="413" r:id="rId32"/>
    <p:sldId id="283" r:id="rId33"/>
    <p:sldId id="284" r:id="rId34"/>
    <p:sldId id="285" r:id="rId35"/>
    <p:sldId id="286" r:id="rId36"/>
    <p:sldId id="287" r:id="rId37"/>
    <p:sldId id="288" r:id="rId38"/>
    <p:sldId id="289" r:id="rId39"/>
    <p:sldId id="414" r:id="rId40"/>
    <p:sldId id="290" r:id="rId41"/>
    <p:sldId id="291" r:id="rId42"/>
    <p:sldId id="415" r:id="rId43"/>
    <p:sldId id="416" r:id="rId44"/>
    <p:sldId id="417" r:id="rId45"/>
    <p:sldId id="418" r:id="rId46"/>
    <p:sldId id="292" r:id="rId47"/>
    <p:sldId id="294" r:id="rId48"/>
    <p:sldId id="295" r:id="rId49"/>
    <p:sldId id="419" r:id="rId50"/>
    <p:sldId id="296" r:id="rId51"/>
    <p:sldId id="297" r:id="rId52"/>
    <p:sldId id="298" r:id="rId53"/>
    <p:sldId id="299" r:id="rId54"/>
    <p:sldId id="300" r:id="rId55"/>
    <p:sldId id="383" r:id="rId56"/>
    <p:sldId id="420" r:id="rId57"/>
    <p:sldId id="423" r:id="rId58"/>
    <p:sldId id="386" r:id="rId59"/>
    <p:sldId id="301" r:id="rId60"/>
    <p:sldId id="302" r:id="rId61"/>
    <p:sldId id="303" r:id="rId62"/>
    <p:sldId id="304" r:id="rId63"/>
    <p:sldId id="404" r:id="rId64"/>
    <p:sldId id="407" r:id="rId65"/>
    <p:sldId id="406" r:id="rId66"/>
    <p:sldId id="405" r:id="rId67"/>
    <p:sldId id="409" r:id="rId68"/>
    <p:sldId id="408" r:id="rId69"/>
    <p:sldId id="424" r:id="rId70"/>
    <p:sldId id="425" r:id="rId71"/>
    <p:sldId id="426" r:id="rId72"/>
    <p:sldId id="430" r:id="rId73"/>
    <p:sldId id="429" r:id="rId74"/>
    <p:sldId id="428" r:id="rId75"/>
    <p:sldId id="427" r:id="rId76"/>
    <p:sldId id="434" r:id="rId77"/>
    <p:sldId id="433" r:id="rId78"/>
    <p:sldId id="432" r:id="rId79"/>
    <p:sldId id="431" r:id="rId80"/>
    <p:sldId id="305" r:id="rId81"/>
    <p:sldId id="435" r:id="rId82"/>
    <p:sldId id="306" r:id="rId83"/>
    <p:sldId id="307" r:id="rId84"/>
    <p:sldId id="308" r:id="rId85"/>
    <p:sldId id="436" r:id="rId86"/>
    <p:sldId id="309" r:id="rId87"/>
    <p:sldId id="310" r:id="rId88"/>
    <p:sldId id="311" r:id="rId89"/>
    <p:sldId id="312" r:id="rId90"/>
    <p:sldId id="313" r:id="rId91"/>
    <p:sldId id="437" r:id="rId92"/>
    <p:sldId id="314" r:id="rId93"/>
    <p:sldId id="315" r:id="rId94"/>
    <p:sldId id="316" r:id="rId95"/>
    <p:sldId id="438" r:id="rId96"/>
    <p:sldId id="439" r:id="rId97"/>
    <p:sldId id="317" r:id="rId98"/>
    <p:sldId id="318" r:id="rId99"/>
    <p:sldId id="440" r:id="rId100"/>
    <p:sldId id="319" r:id="rId101"/>
    <p:sldId id="320" r:id="rId102"/>
    <p:sldId id="441" r:id="rId103"/>
    <p:sldId id="442" r:id="rId104"/>
    <p:sldId id="321" r:id="rId105"/>
    <p:sldId id="322" r:id="rId106"/>
    <p:sldId id="443" r:id="rId107"/>
    <p:sldId id="323" r:id="rId108"/>
    <p:sldId id="324" r:id="rId109"/>
    <p:sldId id="325" r:id="rId110"/>
    <p:sldId id="326" r:id="rId111"/>
    <p:sldId id="327" r:id="rId112"/>
    <p:sldId id="444" r:id="rId113"/>
    <p:sldId id="445" r:id="rId114"/>
    <p:sldId id="446" r:id="rId115"/>
    <p:sldId id="447" r:id="rId116"/>
    <p:sldId id="448" r:id="rId117"/>
    <p:sldId id="449" r:id="rId118"/>
    <p:sldId id="328" r:id="rId119"/>
    <p:sldId id="329" r:id="rId120"/>
    <p:sldId id="331" r:id="rId121"/>
    <p:sldId id="332" r:id="rId122"/>
    <p:sldId id="333" r:id="rId123"/>
    <p:sldId id="334" r:id="rId124"/>
    <p:sldId id="336" r:id="rId125"/>
    <p:sldId id="338" r:id="rId126"/>
    <p:sldId id="450" r:id="rId127"/>
    <p:sldId id="340" r:id="rId128"/>
    <p:sldId id="341" r:id="rId129"/>
    <p:sldId id="342" r:id="rId130"/>
    <p:sldId id="343" r:id="rId131"/>
    <p:sldId id="451" r:id="rId132"/>
    <p:sldId id="344" r:id="rId133"/>
    <p:sldId id="452" r:id="rId134"/>
    <p:sldId id="457" r:id="rId135"/>
    <p:sldId id="456" r:id="rId136"/>
    <p:sldId id="455" r:id="rId137"/>
    <p:sldId id="454" r:id="rId138"/>
    <p:sldId id="453" r:id="rId139"/>
    <p:sldId id="459" r:id="rId140"/>
    <p:sldId id="458" r:id="rId141"/>
    <p:sldId id="461" r:id="rId142"/>
    <p:sldId id="460" r:id="rId143"/>
    <p:sldId id="462" r:id="rId144"/>
    <p:sldId id="464" r:id="rId145"/>
    <p:sldId id="463" r:id="rId146"/>
    <p:sldId id="356" r:id="rId147"/>
    <p:sldId id="357" r:id="rId148"/>
    <p:sldId id="465" r:id="rId149"/>
    <p:sldId id="466" r:id="rId150"/>
    <p:sldId id="358" r:id="rId151"/>
    <p:sldId id="359" r:id="rId152"/>
    <p:sldId id="360" r:id="rId153"/>
    <p:sldId id="467" r:id="rId154"/>
    <p:sldId id="361" r:id="rId155"/>
    <p:sldId id="362" r:id="rId156"/>
    <p:sldId id="468" r:id="rId157"/>
    <p:sldId id="469" r:id="rId158"/>
    <p:sldId id="363" r:id="rId159"/>
    <p:sldId id="364" r:id="rId160"/>
    <p:sldId id="470" r:id="rId161"/>
    <p:sldId id="471" r:id="rId162"/>
    <p:sldId id="366" r:id="rId163"/>
    <p:sldId id="367" r:id="rId164"/>
    <p:sldId id="368" r:id="rId165"/>
    <p:sldId id="369" r:id="rId166"/>
    <p:sldId id="401" r:id="rId167"/>
    <p:sldId id="370" r:id="rId168"/>
    <p:sldId id="371" r:id="rId169"/>
    <p:sldId id="392" r:id="rId170"/>
    <p:sldId id="472" r:id="rId171"/>
    <p:sldId id="473" r:id="rId172"/>
    <p:sldId id="474" r:id="rId173"/>
    <p:sldId id="475" r:id="rId174"/>
    <p:sldId id="476" r:id="rId175"/>
    <p:sldId id="379" r:id="rId176"/>
    <p:sldId id="477" r:id="rId177"/>
    <p:sldId id="478" r:id="rId178"/>
    <p:sldId id="479" r:id="rId179"/>
    <p:sldId id="480" r:id="rId180"/>
    <p:sldId id="481" r:id="rId181"/>
    <p:sldId id="482" r:id="rId182"/>
    <p:sldId id="380" r:id="rId183"/>
    <p:sldId id="381" r:id="rId184"/>
    <p:sldId id="390" r:id="rId185"/>
    <p:sldId id="382" r:id="rId186"/>
    <p:sldId id="403" r:id="rId18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image" Target="../media/image64.png"/><Relationship Id="rId4" Type="http://schemas.openxmlformats.org/officeDocument/2006/relationships/image" Target="../media/image67.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B1C7C4-A473-407A-BA1C-68828F0EDC00}" type="datetimeFigureOut">
              <a:rPr lang="es-EC" smtClean="0"/>
              <a:pPr/>
              <a:t>19/12/2011</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28F267-18D9-4ECD-80D2-0D5B6FEDE7CB}"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728F267-18D9-4ECD-80D2-0D5B6FEDE7CB}" type="slidenum">
              <a:rPr lang="es-EC" smtClean="0"/>
              <a:pPr/>
              <a:t>103</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728F267-18D9-4ECD-80D2-0D5B6FEDE7CB}" type="slidenum">
              <a:rPr lang="es-EC" smtClean="0"/>
              <a:pPr/>
              <a:t>119</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728F267-18D9-4ECD-80D2-0D5B6FEDE7CB}" type="slidenum">
              <a:rPr lang="es-EC" smtClean="0"/>
              <a:pPr/>
              <a:t>135</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64205104-741A-424A-9D7A-042B37FEC7C5}" type="datetimeFigureOut">
              <a:rPr lang="es-ES" smtClean="0"/>
              <a:pPr/>
              <a:t>19/12/2011</a:t>
            </a:fld>
            <a:endParaRPr lang="es-ES"/>
          </a:p>
        </p:txBody>
      </p:sp>
      <p:sp>
        <p:nvSpPr>
          <p:cNvPr id="2" name="1 Marcador de pie de página"/>
          <p:cNvSpPr>
            <a:spLocks noGrp="1"/>
          </p:cNvSpPr>
          <p:nvPr>
            <p:ph type="ftr" sz="quarter" idx="11"/>
          </p:nvPr>
        </p:nvSpPr>
        <p:spPr/>
        <p:txBody>
          <a:bodyPr/>
          <a:lstStyle/>
          <a:p>
            <a:endParaRPr lang="es-ES"/>
          </a:p>
        </p:txBody>
      </p:sp>
      <p:sp>
        <p:nvSpPr>
          <p:cNvPr id="15" name="14 Marcador de número de diapositiva"/>
          <p:cNvSpPr>
            <a:spLocks noGrp="1"/>
          </p:cNvSpPr>
          <p:nvPr>
            <p:ph type="sldNum" sz="quarter" idx="12"/>
          </p:nvPr>
        </p:nvSpPr>
        <p:spPr>
          <a:xfrm>
            <a:off x="8229600" y="6473952"/>
            <a:ext cx="758952" cy="246888"/>
          </a:xfrm>
        </p:spPr>
        <p:txBody>
          <a:bodyPr/>
          <a:lstStyle/>
          <a:p>
            <a:fld id="{57D35192-644E-400F-B5BC-7D44660771A8}"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4205104-741A-424A-9D7A-042B37FEC7C5}" type="datetimeFigureOut">
              <a:rPr lang="es-ES" smtClean="0"/>
              <a:pPr/>
              <a:t>19/12/2011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7D35192-644E-400F-B5BC-7D44660771A8}"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4205104-741A-424A-9D7A-042B37FEC7C5}" type="datetimeFigureOut">
              <a:rPr lang="es-ES" smtClean="0"/>
              <a:pPr/>
              <a:t>19/12/2011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7D35192-644E-400F-B5BC-7D44660771A8}"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64205104-741A-424A-9D7A-042B37FEC7C5}" type="datetimeFigureOut">
              <a:rPr lang="es-ES" smtClean="0"/>
              <a:pPr/>
              <a:t>19/12/2011</a:t>
            </a:fld>
            <a:endParaRPr lang="es-ES"/>
          </a:p>
        </p:txBody>
      </p:sp>
      <p:sp>
        <p:nvSpPr>
          <p:cNvPr id="19" name="18 Marcador de pie de página"/>
          <p:cNvSpPr>
            <a:spLocks noGrp="1"/>
          </p:cNvSpPr>
          <p:nvPr>
            <p:ph type="ftr" sz="quarter" idx="11"/>
          </p:nvPr>
        </p:nvSpPr>
        <p:spPr>
          <a:xfrm>
            <a:off x="3581400" y="76200"/>
            <a:ext cx="2895600" cy="288925"/>
          </a:xfrm>
        </p:spPr>
        <p:txBody>
          <a:bodyPr/>
          <a:lstStyle/>
          <a:p>
            <a:endParaRPr lang="es-ES"/>
          </a:p>
        </p:txBody>
      </p:sp>
      <p:sp>
        <p:nvSpPr>
          <p:cNvPr id="16" name="15 Marcador de número de diapositiva"/>
          <p:cNvSpPr>
            <a:spLocks noGrp="1"/>
          </p:cNvSpPr>
          <p:nvPr>
            <p:ph type="sldNum" sz="quarter" idx="12"/>
          </p:nvPr>
        </p:nvSpPr>
        <p:spPr>
          <a:xfrm>
            <a:off x="8229600" y="6473952"/>
            <a:ext cx="758952" cy="246888"/>
          </a:xfrm>
        </p:spPr>
        <p:txBody>
          <a:bodyPr/>
          <a:lstStyle/>
          <a:p>
            <a:fld id="{57D35192-644E-400F-B5BC-7D44660771A8}"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64205104-741A-424A-9D7A-042B37FEC7C5}" type="datetimeFigureOut">
              <a:rPr lang="es-ES" smtClean="0"/>
              <a:pPr/>
              <a:t>19/12/2011</a:t>
            </a:fld>
            <a:endParaRPr lang="es-ES"/>
          </a:p>
        </p:txBody>
      </p:sp>
      <p:sp>
        <p:nvSpPr>
          <p:cNvPr id="11" name="10 Marcador de pie de página"/>
          <p:cNvSpPr>
            <a:spLocks noGrp="1"/>
          </p:cNvSpPr>
          <p:nvPr>
            <p:ph type="ftr" sz="quarter" idx="11"/>
          </p:nvPr>
        </p:nvSpPr>
        <p:spPr/>
        <p:txBody>
          <a:bodyPr/>
          <a:lstStyle/>
          <a:p>
            <a:endParaRPr lang="es-ES"/>
          </a:p>
        </p:txBody>
      </p:sp>
      <p:sp>
        <p:nvSpPr>
          <p:cNvPr id="16" name="15 Marcador de número de diapositiva"/>
          <p:cNvSpPr>
            <a:spLocks noGrp="1"/>
          </p:cNvSpPr>
          <p:nvPr>
            <p:ph type="sldNum" sz="quarter" idx="12"/>
          </p:nvPr>
        </p:nvSpPr>
        <p:spPr/>
        <p:txBody>
          <a:bodyPr/>
          <a:lstStyle/>
          <a:p>
            <a:fld id="{57D35192-644E-400F-B5BC-7D44660771A8}" type="slidenum">
              <a:rPr lang="es-ES" smtClean="0"/>
              <a:pPr/>
              <a:t>‹Nº›</a:t>
            </a:fld>
            <a:endParaRPr lang="es-ES"/>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64205104-741A-424A-9D7A-042B37FEC7C5}" type="datetimeFigureOut">
              <a:rPr lang="es-ES" smtClean="0"/>
              <a:pPr/>
              <a:t>19/12/2011</a:t>
            </a:fld>
            <a:endParaRPr lang="es-ES"/>
          </a:p>
        </p:txBody>
      </p:sp>
      <p:sp>
        <p:nvSpPr>
          <p:cNvPr id="10" name="9 Marcador de pie de página"/>
          <p:cNvSpPr>
            <a:spLocks noGrp="1"/>
          </p:cNvSpPr>
          <p:nvPr>
            <p:ph type="ftr" sz="quarter" idx="11"/>
          </p:nvPr>
        </p:nvSpPr>
        <p:spPr/>
        <p:txBody>
          <a:bodyPr/>
          <a:lstStyle/>
          <a:p>
            <a:endParaRPr lang="es-ES"/>
          </a:p>
        </p:txBody>
      </p:sp>
      <p:sp>
        <p:nvSpPr>
          <p:cNvPr id="31" name="30 Marcador de número de diapositiva"/>
          <p:cNvSpPr>
            <a:spLocks noGrp="1"/>
          </p:cNvSpPr>
          <p:nvPr>
            <p:ph type="sldNum" sz="quarter" idx="12"/>
          </p:nvPr>
        </p:nvSpPr>
        <p:spPr/>
        <p:txBody>
          <a:bodyPr/>
          <a:lstStyle/>
          <a:p>
            <a:fld id="{57D35192-644E-400F-B5BC-7D44660771A8}"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64205104-741A-424A-9D7A-042B37FEC7C5}" type="datetimeFigureOut">
              <a:rPr lang="es-ES" smtClean="0"/>
              <a:pPr/>
              <a:t>19/12/2011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229600" y="6477000"/>
            <a:ext cx="762000" cy="246888"/>
          </a:xfrm>
        </p:spPr>
        <p:txBody>
          <a:bodyPr/>
          <a:lstStyle/>
          <a:p>
            <a:fld id="{57D35192-644E-400F-B5BC-7D44660771A8}" type="slidenum">
              <a:rPr lang="es-ES" smtClean="0"/>
              <a:pPr/>
              <a:t>‹Nº›</a:t>
            </a:fld>
            <a:endParaRPr lang="es-ES"/>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64205104-741A-424A-9D7A-042B37FEC7C5}" type="datetimeFigureOut">
              <a:rPr lang="es-ES" smtClean="0"/>
              <a:pPr/>
              <a:t>19/12/2011</a:t>
            </a:fld>
            <a:endParaRPr lang="es-ES"/>
          </a:p>
        </p:txBody>
      </p:sp>
      <p:sp>
        <p:nvSpPr>
          <p:cNvPr id="21" name="20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7D35192-644E-400F-B5BC-7D44660771A8}"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64205104-741A-424A-9D7A-042B37FEC7C5}" type="datetimeFigureOut">
              <a:rPr lang="es-ES" smtClean="0"/>
              <a:pPr/>
              <a:t>19/12/2011</a:t>
            </a:fld>
            <a:endParaRPr lang="es-ES"/>
          </a:p>
        </p:txBody>
      </p:sp>
      <p:sp>
        <p:nvSpPr>
          <p:cNvPr id="24" name="23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7D35192-644E-400F-B5BC-7D44660771A8}"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64205104-741A-424A-9D7A-042B37FEC7C5}" type="datetimeFigureOut">
              <a:rPr lang="es-ES" smtClean="0"/>
              <a:pPr/>
              <a:t>19/12/2011</a:t>
            </a:fld>
            <a:endParaRPr lang="es-ES"/>
          </a:p>
        </p:txBody>
      </p:sp>
      <p:sp>
        <p:nvSpPr>
          <p:cNvPr id="29" name="28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7D35192-644E-400F-B5BC-7D44660771A8}"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64205104-741A-424A-9D7A-042B37FEC7C5}" type="datetimeFigureOut">
              <a:rPr lang="es-ES" smtClean="0"/>
              <a:pPr/>
              <a:t>19/12/2011</a:t>
            </a:fld>
            <a:endParaRPr lang="es-ES"/>
          </a:p>
        </p:txBody>
      </p:sp>
      <p:sp>
        <p:nvSpPr>
          <p:cNvPr id="5" name="4 Marcador de pie de página"/>
          <p:cNvSpPr>
            <a:spLocks noGrp="1"/>
          </p:cNvSpPr>
          <p:nvPr>
            <p:ph type="ftr" sz="quarter" idx="11"/>
          </p:nvPr>
        </p:nvSpPr>
        <p:spPr/>
        <p:txBody>
          <a:bodyPr/>
          <a:lstStyle/>
          <a:p>
            <a:endParaRPr lang="es-ES"/>
          </a:p>
        </p:txBody>
      </p:sp>
      <p:sp>
        <p:nvSpPr>
          <p:cNvPr id="31" name="30 Marcador de número de diapositiva"/>
          <p:cNvSpPr>
            <a:spLocks noGrp="1"/>
          </p:cNvSpPr>
          <p:nvPr>
            <p:ph type="sldNum" sz="quarter" idx="12"/>
          </p:nvPr>
        </p:nvSpPr>
        <p:spPr/>
        <p:txBody>
          <a:bodyPr/>
          <a:lstStyle/>
          <a:p>
            <a:fld id="{57D35192-644E-400F-B5BC-7D44660771A8}" type="slidenum">
              <a:rPr lang="es-ES" smtClean="0"/>
              <a:pPr/>
              <a:t>‹Nº›</a:t>
            </a:fld>
            <a:endParaRPr lang="es-ES"/>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4205104-741A-424A-9D7A-042B37FEC7C5}" type="datetimeFigureOut">
              <a:rPr lang="es-ES" smtClean="0"/>
              <a:pPr/>
              <a:t>19/12/2011</a:t>
            </a:fld>
            <a:endParaRPr lang="es-ES"/>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ES"/>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7D35192-644E-400F-B5BC-7D44660771A8}" type="slidenum">
              <a:rPr lang="es-ES" smtClean="0"/>
              <a:pPr/>
              <a:t>‹Nº›</a:t>
            </a:fld>
            <a:endParaRPr lang="es-ES"/>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4.xml"/><Relationship Id="rId1" Type="http://schemas.openxmlformats.org/officeDocument/2006/relationships/vmlDrawing" Target="../drawings/vmlDrawing9.v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1.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 Id="rId5" Type="http://schemas.openxmlformats.org/officeDocument/2006/relationships/image" Target="../media/image100.png"/><Relationship Id="rId4" Type="http://schemas.openxmlformats.org/officeDocument/2006/relationships/image" Target="../media/image99.png"/></Relationships>
</file>

<file path=ppt/slides/_rels/slide14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 Id="rId5" Type="http://schemas.openxmlformats.org/officeDocument/2006/relationships/image" Target="../media/image104.png"/><Relationship Id="rId4" Type="http://schemas.openxmlformats.org/officeDocument/2006/relationships/image" Target="../media/image103.png"/></Relationships>
</file>

<file path=ppt/slides/_rels/slide148.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 Id="rId5" Type="http://schemas.openxmlformats.org/officeDocument/2006/relationships/image" Target="../media/image109.png"/><Relationship Id="rId4" Type="http://schemas.openxmlformats.org/officeDocument/2006/relationships/image" Target="../media/image108.png"/></Relationships>
</file>

<file path=ppt/slides/_rels/slide15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2.xml"/><Relationship Id="rId5" Type="http://schemas.openxmlformats.org/officeDocument/2006/relationships/image" Target="../media/image113.png"/><Relationship Id="rId4" Type="http://schemas.openxmlformats.org/officeDocument/2006/relationships/image" Target="../media/image112.png"/></Relationships>
</file>

<file path=ppt/slides/_rels/slide152.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2.xml"/><Relationship Id="rId5" Type="http://schemas.openxmlformats.org/officeDocument/2006/relationships/image" Target="../media/image118.png"/><Relationship Id="rId4" Type="http://schemas.openxmlformats.org/officeDocument/2006/relationships/image" Target="../media/image117.png"/></Relationships>
</file>

<file path=ppt/slides/_rels/slide15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2.xml"/><Relationship Id="rId5" Type="http://schemas.openxmlformats.org/officeDocument/2006/relationships/image" Target="../media/image122.png"/><Relationship Id="rId4" Type="http://schemas.openxmlformats.org/officeDocument/2006/relationships/image" Target="../media/image121.png"/></Relationships>
</file>

<file path=ppt/slides/_rels/slide156.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2.xml"/><Relationship Id="rId5" Type="http://schemas.openxmlformats.org/officeDocument/2006/relationships/image" Target="../media/image127.png"/><Relationship Id="rId4" Type="http://schemas.openxmlformats.org/officeDocument/2006/relationships/image" Target="../media/image126.png"/></Relationships>
</file>

<file path=ppt/slides/_rels/slide159.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2.xml"/><Relationship Id="rId5" Type="http://schemas.openxmlformats.org/officeDocument/2006/relationships/image" Target="../media/image131.png"/><Relationship Id="rId4" Type="http://schemas.openxmlformats.org/officeDocument/2006/relationships/image" Target="../media/image1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6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6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6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7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7.v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357166"/>
            <a:ext cx="7772400" cy="3286148"/>
          </a:xfrm>
        </p:spPr>
        <p:txBody>
          <a:bodyPr>
            <a:normAutofit fontScale="90000"/>
          </a:bodyPr>
          <a:lstStyle/>
          <a:p>
            <a:r>
              <a:rPr lang="es-PE" dirty="0"/>
              <a:t>“MODELOS DEPENDIENTES DE LA FRECUENCIA PARA ANÁLISIS DE </a:t>
            </a:r>
            <a:r>
              <a:rPr lang="es-PE" dirty="0" smtClean="0"/>
              <a:t>ENERGIZACIÓN Y </a:t>
            </a:r>
            <a:r>
              <a:rPr lang="es-PE" dirty="0"/>
              <a:t>DESCARGAS ATMOSFÉRICAS EN LÍNEAS DE TRASMISIÓN DE 500 KV”</a:t>
            </a:r>
            <a:r>
              <a:rPr lang="es-ES" dirty="0"/>
              <a:t/>
            </a:r>
            <a:br>
              <a:rPr lang="es-ES" dirty="0"/>
            </a:br>
            <a:endParaRPr lang="es-ES" dirty="0"/>
          </a:p>
        </p:txBody>
      </p:sp>
      <p:sp>
        <p:nvSpPr>
          <p:cNvPr id="3" name="2 Subtítulo"/>
          <p:cNvSpPr>
            <a:spLocks noGrp="1"/>
          </p:cNvSpPr>
          <p:nvPr>
            <p:ph type="subTitle" idx="1"/>
          </p:nvPr>
        </p:nvSpPr>
        <p:spPr>
          <a:xfrm>
            <a:off x="1214414" y="3214686"/>
            <a:ext cx="6400800" cy="1752600"/>
          </a:xfrm>
        </p:spPr>
        <p:txBody>
          <a:bodyPr>
            <a:normAutofit/>
          </a:bodyPr>
          <a:lstStyle/>
          <a:p>
            <a:r>
              <a:rPr lang="es-PE" b="1" dirty="0" smtClean="0"/>
              <a:t>INFORME DE MATERIA DE GRADUACIÓN</a:t>
            </a:r>
            <a:r>
              <a:rPr lang="es-PE" dirty="0"/>
              <a:t/>
            </a:r>
            <a:br>
              <a:rPr lang="es-PE" dirty="0"/>
            </a:br>
            <a:r>
              <a:rPr lang="es-PE" dirty="0"/>
              <a:t>Previa a la obtención del Título de:</a:t>
            </a:r>
            <a:br>
              <a:rPr lang="es-PE" dirty="0"/>
            </a:br>
            <a:r>
              <a:rPr lang="es-PE" b="1" dirty="0"/>
              <a:t>INGENIERO EN ELECTRICIDAD ESPECIALIZACIÓN POTENCIA</a:t>
            </a:r>
            <a:endParaRPr lang="es-ES" dirty="0"/>
          </a:p>
        </p:txBody>
      </p:sp>
      <p:sp>
        <p:nvSpPr>
          <p:cNvPr id="4" name="3 CuadroTexto"/>
          <p:cNvSpPr txBox="1"/>
          <p:nvPr/>
        </p:nvSpPr>
        <p:spPr>
          <a:xfrm>
            <a:off x="4714876" y="5286388"/>
            <a:ext cx="4214842" cy="923330"/>
          </a:xfrm>
          <a:prstGeom prst="rect">
            <a:avLst/>
          </a:prstGeom>
          <a:noFill/>
        </p:spPr>
        <p:txBody>
          <a:bodyPr wrap="square" rtlCol="0">
            <a:spAutoFit/>
          </a:bodyPr>
          <a:lstStyle/>
          <a:p>
            <a:r>
              <a:rPr lang="es-PE" dirty="0"/>
              <a:t>Presentada por:</a:t>
            </a:r>
            <a:br>
              <a:rPr lang="es-PE" dirty="0"/>
            </a:br>
            <a:r>
              <a:rPr lang="es-PE" b="1" dirty="0"/>
              <a:t>JOSE ENRIQUE VASCONCELLOS  PAREDES</a:t>
            </a:r>
            <a:endParaRPr lang="es-ES" dirty="0"/>
          </a:p>
          <a:p>
            <a:r>
              <a:rPr lang="es-PE" b="1" dirty="0"/>
              <a:t>RICARDO DANIEL VERA MERCHANCANO</a:t>
            </a: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3600" dirty="0" smtClean="0"/>
              <a:t>SITUACION ACTUAL DEL SISTEMA DE DISTRIBUCIÓN</a:t>
            </a:r>
            <a:endParaRPr lang="es-ES" sz="3600" dirty="0"/>
          </a:p>
        </p:txBody>
      </p:sp>
      <p:sp>
        <p:nvSpPr>
          <p:cNvPr id="3" name="2 Marcador de contenido"/>
          <p:cNvSpPr>
            <a:spLocks noGrp="1"/>
          </p:cNvSpPr>
          <p:nvPr>
            <p:ph idx="1"/>
          </p:nvPr>
        </p:nvSpPr>
        <p:spPr/>
        <p:txBody>
          <a:bodyPr>
            <a:normAutofit fontScale="62500" lnSpcReduction="20000"/>
          </a:bodyPr>
          <a:lstStyle/>
          <a:p>
            <a:r>
              <a:rPr lang="es-PE" dirty="0" smtClean="0"/>
              <a:t>En la actualidad, el país cuenta con 11 empresa eléctricas que se dedican a la distribución de energía eléctrica, 10 están incorporadas al Sistema Nacional Interconectado (SNI) y una es un sistema aislado, que es, la empresa de distribución Galápagos [1].</a:t>
            </a:r>
          </a:p>
          <a:p>
            <a:r>
              <a:rPr lang="es-PE" dirty="0" smtClean="0"/>
              <a:t>La situación financiera del sector eléctrico, depende en sí de las empresas de distribución, ya que, son los encargados de recaudar los ingresos sectoriales de energía eléctrica y cuyos ingresos serán distribuidos hacia los sectores de transmisión y generación para su mantenimiento y constante evolución.</a:t>
            </a:r>
          </a:p>
          <a:p>
            <a:r>
              <a:rPr lang="es-PE" dirty="0" smtClean="0"/>
              <a:t>la situación financiera de la mayoría de empresas distribuidoras refleja condiciones negativas y pone en peligro la estabilidad económica del sector eléctrico en su conjunto.</a:t>
            </a:r>
          </a:p>
          <a:p>
            <a:r>
              <a:rPr lang="es-PE" dirty="0" smtClean="0"/>
              <a:t>Para la superación de dichas dificultadas se deberá mejorar la parte administrativa, financiera y técnica dentro de los parámetros accesibles sin dificultar el objetivo de toda empresa distribuidora.</a:t>
            </a:r>
            <a:endParaRPr lang="es-ES" dirty="0" smtClean="0"/>
          </a:p>
          <a:p>
            <a:pPr>
              <a:buNone/>
            </a:pPr>
            <a:endParaRPr lang="es-E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b="1" dirty="0" smtClean="0"/>
              <a:t>MODELOS A UTILIZAR</a:t>
            </a:r>
            <a:endParaRPr lang="es-ES" sz="3600" dirty="0"/>
          </a:p>
        </p:txBody>
      </p:sp>
      <p:sp>
        <p:nvSpPr>
          <p:cNvPr id="3" name="2 Marcador de contenido"/>
          <p:cNvSpPr>
            <a:spLocks noGrp="1"/>
          </p:cNvSpPr>
          <p:nvPr>
            <p:ph idx="1"/>
          </p:nvPr>
        </p:nvSpPr>
        <p:spPr/>
        <p:txBody>
          <a:bodyPr>
            <a:normAutofit/>
          </a:bodyPr>
          <a:lstStyle/>
          <a:p>
            <a:r>
              <a:rPr lang="es-PE" sz="2400" dirty="0" smtClean="0"/>
              <a:t>Para la simulación de la Línea Las </a:t>
            </a:r>
            <a:r>
              <a:rPr lang="es-PE" sz="2400" dirty="0" err="1" smtClean="0"/>
              <a:t>Lojas</a:t>
            </a:r>
            <a:r>
              <a:rPr lang="es-PE" sz="2400" dirty="0" smtClean="0"/>
              <a:t> - </a:t>
            </a:r>
            <a:r>
              <a:rPr lang="es-PE" sz="2400" dirty="0" err="1" smtClean="0"/>
              <a:t>Taday</a:t>
            </a:r>
            <a:r>
              <a:rPr lang="es-PE" sz="2400" dirty="0" smtClean="0"/>
              <a:t>  se lo hará usando los modelos de </a:t>
            </a:r>
            <a:r>
              <a:rPr lang="es-PE" sz="2400" dirty="0" err="1" smtClean="0"/>
              <a:t>Bergeron</a:t>
            </a:r>
            <a:r>
              <a:rPr lang="es-PE" sz="2400" dirty="0" smtClean="0"/>
              <a:t> y  J. Martí. ¿Por qué se lo hace con estos dos modelos?:</a:t>
            </a:r>
            <a:r>
              <a:rPr lang="es-PE" sz="1600" dirty="0" smtClean="0"/>
              <a:t> </a:t>
            </a:r>
            <a:r>
              <a:rPr lang="es-PE" sz="2400" dirty="0" smtClean="0"/>
              <a:t>Se lo realiza con estos dos modelos para verificar las diferencias en el resultado, debido a que :</a:t>
            </a:r>
          </a:p>
          <a:p>
            <a:pPr lvl="2">
              <a:buFont typeface="Wingdings" pitchFamily="2" charset="2"/>
              <a:buChar char="Ø"/>
            </a:pPr>
            <a:r>
              <a:rPr lang="es-PE" sz="2000" dirty="0" smtClean="0"/>
              <a:t>El modelo </a:t>
            </a:r>
            <a:r>
              <a:rPr lang="es-PE" sz="2000" dirty="0" err="1" smtClean="0"/>
              <a:t>Bergeron</a:t>
            </a:r>
            <a:r>
              <a:rPr lang="es-PE" sz="2000" dirty="0" smtClean="0"/>
              <a:t> se diferencia del resto en que está basado en la propagación de las ondas de una línea sin perdidas y con parámetros L y C constantes distribuidos a través de la línea de transmisión.</a:t>
            </a:r>
          </a:p>
          <a:p>
            <a:pPr lvl="2">
              <a:buFont typeface="Wingdings" pitchFamily="2" charset="2"/>
              <a:buChar char="Ø"/>
            </a:pPr>
            <a:r>
              <a:rPr lang="es-PE" sz="2000" dirty="0" smtClean="0"/>
              <a:t>Al contrario el J. Martí se basa también en propagación de ondas de una línea sin pérdidas pero con parámetros dependientes de la frecuencia.</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25470"/>
          </a:xfrm>
        </p:spPr>
        <p:txBody>
          <a:bodyPr>
            <a:normAutofit/>
          </a:bodyPr>
          <a:lstStyle/>
          <a:p>
            <a:pPr algn="ctr"/>
            <a:r>
              <a:rPr lang="es-EC" b="1" dirty="0" smtClean="0"/>
              <a:t>MODELOS A UTILIZAR</a:t>
            </a:r>
            <a:endParaRPr lang="es-ES" sz="3600" dirty="0"/>
          </a:p>
        </p:txBody>
      </p:sp>
      <p:sp>
        <p:nvSpPr>
          <p:cNvPr id="3" name="2 Marcador de contenido"/>
          <p:cNvSpPr>
            <a:spLocks noGrp="1"/>
          </p:cNvSpPr>
          <p:nvPr>
            <p:ph idx="1"/>
          </p:nvPr>
        </p:nvSpPr>
        <p:spPr>
          <a:xfrm>
            <a:off x="428596" y="1071546"/>
            <a:ext cx="8229600" cy="5572164"/>
          </a:xfrm>
        </p:spPr>
        <p:txBody>
          <a:bodyPr/>
          <a:lstStyle/>
          <a:p>
            <a:r>
              <a:rPr lang="es-PE" dirty="0" smtClean="0"/>
              <a:t>La tabla 3.4 muestra un rango de frecuencia para los distintos modelos.</a:t>
            </a:r>
            <a:endParaRPr lang="es-EC" dirty="0" smtClean="0"/>
          </a:p>
          <a:p>
            <a:pPr>
              <a:buNone/>
            </a:pPr>
            <a:endParaRPr lang="es-ES" dirty="0"/>
          </a:p>
        </p:txBody>
      </p:sp>
      <p:graphicFrame>
        <p:nvGraphicFramePr>
          <p:cNvPr id="4" name="3 Tabla"/>
          <p:cNvGraphicFramePr>
            <a:graphicFrameLocks noGrp="1"/>
          </p:cNvGraphicFramePr>
          <p:nvPr/>
        </p:nvGraphicFramePr>
        <p:xfrm>
          <a:off x="785786" y="2285992"/>
          <a:ext cx="7500988" cy="4109468"/>
        </p:xfrm>
        <a:graphic>
          <a:graphicData uri="http://schemas.openxmlformats.org/drawingml/2006/table">
            <a:tbl>
              <a:tblPr firstRow="1" bandRow="1">
                <a:tableStyleId>{5C22544A-7EE6-4342-B048-85BDC9FD1C3A}</a:tableStyleId>
              </a:tblPr>
              <a:tblGrid>
                <a:gridCol w="1875247"/>
                <a:gridCol w="1875247"/>
                <a:gridCol w="1875247"/>
                <a:gridCol w="1875247"/>
              </a:tblGrid>
              <a:tr h="864231">
                <a:tc>
                  <a:txBody>
                    <a:bodyPr/>
                    <a:lstStyle/>
                    <a:p>
                      <a:pPr algn="ctr">
                        <a:lnSpc>
                          <a:spcPct val="200000"/>
                        </a:lnSpc>
                        <a:spcAft>
                          <a:spcPts val="0"/>
                        </a:spcAft>
                      </a:pPr>
                      <a:r>
                        <a:rPr lang="es-PE" sz="1600" b="1" dirty="0">
                          <a:solidFill>
                            <a:srgbClr val="231F20"/>
                          </a:solidFill>
                          <a:latin typeface="Arial"/>
                          <a:ea typeface="TimesNewRomanPSMT"/>
                          <a:cs typeface="Times New Roman"/>
                        </a:rPr>
                        <a:t>GRUPO</a:t>
                      </a:r>
                      <a:endParaRPr lang="es-ES" sz="1600" dirty="0">
                        <a:solidFill>
                          <a:srgbClr val="31849B"/>
                        </a:solidFill>
                        <a:latin typeface="Calibri"/>
                        <a:ea typeface="Calibri"/>
                        <a:cs typeface="Times New Roman"/>
                      </a:endParaRPr>
                    </a:p>
                  </a:txBody>
                  <a:tcPr marL="68580" marR="68580" marT="0" marB="0"/>
                </a:tc>
                <a:tc>
                  <a:txBody>
                    <a:bodyPr/>
                    <a:lstStyle/>
                    <a:p>
                      <a:pPr algn="ctr">
                        <a:lnSpc>
                          <a:spcPct val="200000"/>
                        </a:lnSpc>
                        <a:spcAft>
                          <a:spcPts val="0"/>
                        </a:spcAft>
                      </a:pPr>
                      <a:r>
                        <a:rPr lang="es-PE" sz="1600" b="1" dirty="0">
                          <a:solidFill>
                            <a:srgbClr val="231F20"/>
                          </a:solidFill>
                          <a:latin typeface="Arial"/>
                          <a:ea typeface="TimesNewRomanPSMT"/>
                          <a:cs typeface="Times New Roman"/>
                        </a:rPr>
                        <a:t>RANGO DE FRECUENCIA</a:t>
                      </a:r>
                      <a:endParaRPr lang="es-ES" sz="1600" dirty="0">
                        <a:solidFill>
                          <a:srgbClr val="31849B"/>
                        </a:solidFill>
                        <a:latin typeface="Calibri"/>
                        <a:ea typeface="Calibri"/>
                        <a:cs typeface="Times New Roman"/>
                      </a:endParaRPr>
                    </a:p>
                  </a:txBody>
                  <a:tcPr marL="68580" marR="68580" marT="0" marB="0"/>
                </a:tc>
                <a:tc>
                  <a:txBody>
                    <a:bodyPr/>
                    <a:lstStyle/>
                    <a:p>
                      <a:pPr algn="ctr">
                        <a:lnSpc>
                          <a:spcPct val="200000"/>
                        </a:lnSpc>
                        <a:spcAft>
                          <a:spcPts val="0"/>
                        </a:spcAft>
                      </a:pPr>
                      <a:r>
                        <a:rPr lang="es-PE" sz="1600" b="1" dirty="0">
                          <a:solidFill>
                            <a:srgbClr val="231F20"/>
                          </a:solidFill>
                          <a:latin typeface="Arial"/>
                          <a:ea typeface="TimesNewRomanPSMT"/>
                          <a:cs typeface="Times New Roman"/>
                        </a:rPr>
                        <a:t>MODELO</a:t>
                      </a:r>
                      <a:endParaRPr lang="es-ES" sz="1600" dirty="0">
                        <a:solidFill>
                          <a:srgbClr val="31849B"/>
                        </a:solidFill>
                        <a:latin typeface="Calibri"/>
                        <a:ea typeface="Calibri"/>
                        <a:cs typeface="Times New Roman"/>
                      </a:endParaRPr>
                    </a:p>
                  </a:txBody>
                  <a:tcPr marL="68580" marR="68580" marT="0" marB="0"/>
                </a:tc>
                <a:tc>
                  <a:txBody>
                    <a:bodyPr/>
                    <a:lstStyle/>
                    <a:p>
                      <a:pPr algn="ctr">
                        <a:lnSpc>
                          <a:spcPct val="200000"/>
                        </a:lnSpc>
                        <a:spcAft>
                          <a:spcPts val="0"/>
                        </a:spcAft>
                      </a:pPr>
                      <a:r>
                        <a:rPr lang="es-PE" sz="1600" b="1" dirty="0">
                          <a:solidFill>
                            <a:srgbClr val="231F20"/>
                          </a:solidFill>
                          <a:latin typeface="Arial"/>
                          <a:ea typeface="TimesNewRomanPSMT"/>
                          <a:cs typeface="Times New Roman"/>
                        </a:rPr>
                        <a:t>FENOMENO</a:t>
                      </a:r>
                      <a:endParaRPr lang="es-ES" sz="1600" dirty="0">
                        <a:solidFill>
                          <a:srgbClr val="31849B"/>
                        </a:solidFill>
                        <a:latin typeface="Calibri"/>
                        <a:ea typeface="Calibri"/>
                        <a:cs typeface="Times New Roman"/>
                      </a:endParaRPr>
                    </a:p>
                  </a:txBody>
                  <a:tcPr marL="68580" marR="68580" marT="0" marB="0"/>
                </a:tc>
              </a:tr>
              <a:tr h="864231">
                <a:tc>
                  <a:txBody>
                    <a:bodyPr/>
                    <a:lstStyle/>
                    <a:p>
                      <a:pPr algn="ctr">
                        <a:lnSpc>
                          <a:spcPct val="200000"/>
                        </a:lnSpc>
                        <a:spcAft>
                          <a:spcPts val="0"/>
                        </a:spcAft>
                      </a:pPr>
                      <a:r>
                        <a:rPr lang="es-PE" sz="1600" b="1" dirty="0">
                          <a:solidFill>
                            <a:srgbClr val="231F20"/>
                          </a:solidFill>
                          <a:latin typeface="Arial"/>
                          <a:ea typeface="TimesNewRomanPSMT"/>
                          <a:cs typeface="Times New Roman"/>
                        </a:rPr>
                        <a:t>I</a:t>
                      </a:r>
                      <a:endParaRPr lang="es-ES" sz="1600" dirty="0">
                        <a:solidFill>
                          <a:srgbClr val="31849B"/>
                        </a:solidFill>
                        <a:latin typeface="Calibri"/>
                        <a:ea typeface="Calibri"/>
                        <a:cs typeface="Times New Roman"/>
                      </a:endParaRPr>
                    </a:p>
                  </a:txBody>
                  <a:tcPr marL="68580" marR="68580" marT="0" marB="0"/>
                </a:tc>
                <a:tc>
                  <a:txBody>
                    <a:bodyPr/>
                    <a:lstStyle/>
                    <a:p>
                      <a:pPr algn="ctr">
                        <a:lnSpc>
                          <a:spcPct val="200000"/>
                        </a:lnSpc>
                        <a:spcAft>
                          <a:spcPts val="0"/>
                        </a:spcAft>
                      </a:pPr>
                      <a:r>
                        <a:rPr lang="es-PE" sz="1600" b="0" dirty="0">
                          <a:solidFill>
                            <a:srgbClr val="231F20"/>
                          </a:solidFill>
                          <a:latin typeface="Arial"/>
                          <a:ea typeface="TimesNewRomanPSMT"/>
                          <a:cs typeface="Times New Roman"/>
                        </a:rPr>
                        <a:t>0,1 Hz – 3KHz</a:t>
                      </a:r>
                      <a:endParaRPr lang="es-ES" sz="1600" b="0" dirty="0">
                        <a:solidFill>
                          <a:srgbClr val="31849B"/>
                        </a:solidFill>
                        <a:latin typeface="Calibri"/>
                        <a:ea typeface="Calibri"/>
                        <a:cs typeface="Times New Roman"/>
                      </a:endParaRPr>
                    </a:p>
                  </a:txBody>
                  <a:tcPr marL="68580" marR="68580" marT="0" marB="0"/>
                </a:tc>
                <a:tc>
                  <a:txBody>
                    <a:bodyPr/>
                    <a:lstStyle/>
                    <a:p>
                      <a:pPr algn="ctr">
                        <a:lnSpc>
                          <a:spcPct val="200000"/>
                        </a:lnSpc>
                        <a:spcAft>
                          <a:spcPts val="0"/>
                        </a:spcAft>
                      </a:pPr>
                      <a:r>
                        <a:rPr lang="es-PE" sz="1600" b="0" dirty="0">
                          <a:solidFill>
                            <a:srgbClr val="231F20"/>
                          </a:solidFill>
                          <a:latin typeface="Arial"/>
                          <a:ea typeface="TimesNewRomanPSMT"/>
                          <a:cs typeface="Times New Roman"/>
                        </a:rPr>
                        <a:t>Modelos basados en circuitos PI</a:t>
                      </a:r>
                      <a:endParaRPr lang="es-ES" sz="1600" b="0" dirty="0">
                        <a:solidFill>
                          <a:srgbClr val="31849B"/>
                        </a:solidFill>
                        <a:latin typeface="Calibri"/>
                        <a:ea typeface="Calibri"/>
                        <a:cs typeface="Times New Roman"/>
                      </a:endParaRPr>
                    </a:p>
                  </a:txBody>
                  <a:tcPr marL="68580" marR="68580" marT="0" marB="0"/>
                </a:tc>
                <a:tc>
                  <a:txBody>
                    <a:bodyPr/>
                    <a:lstStyle/>
                    <a:p>
                      <a:pPr algn="ctr">
                        <a:lnSpc>
                          <a:spcPct val="200000"/>
                        </a:lnSpc>
                        <a:spcAft>
                          <a:spcPts val="0"/>
                        </a:spcAft>
                      </a:pPr>
                      <a:r>
                        <a:rPr lang="es-PE" sz="1600" b="0" dirty="0" err="1">
                          <a:solidFill>
                            <a:srgbClr val="231F20"/>
                          </a:solidFill>
                          <a:latin typeface="Arial"/>
                          <a:ea typeface="TimesNewRomanPSMT"/>
                          <a:cs typeface="Times New Roman"/>
                        </a:rPr>
                        <a:t>Sobrevoltajes</a:t>
                      </a:r>
                      <a:r>
                        <a:rPr lang="es-PE" sz="1600" b="0" dirty="0">
                          <a:solidFill>
                            <a:srgbClr val="231F20"/>
                          </a:solidFill>
                          <a:latin typeface="Arial"/>
                          <a:ea typeface="TimesNewRomanPSMT"/>
                          <a:cs typeface="Times New Roman"/>
                        </a:rPr>
                        <a:t> temporales</a:t>
                      </a:r>
                      <a:endParaRPr lang="es-ES" sz="1600" b="0" dirty="0">
                        <a:solidFill>
                          <a:srgbClr val="31849B"/>
                        </a:solidFill>
                        <a:latin typeface="Calibri"/>
                        <a:ea typeface="Calibri"/>
                        <a:cs typeface="Times New Roman"/>
                      </a:endParaRPr>
                    </a:p>
                  </a:txBody>
                  <a:tcPr marL="68580" marR="68580" marT="0" marB="0"/>
                </a:tc>
              </a:tr>
              <a:tr h="864231">
                <a:tc>
                  <a:txBody>
                    <a:bodyPr/>
                    <a:lstStyle/>
                    <a:p>
                      <a:pPr algn="ctr">
                        <a:lnSpc>
                          <a:spcPct val="200000"/>
                        </a:lnSpc>
                        <a:spcAft>
                          <a:spcPts val="0"/>
                        </a:spcAft>
                      </a:pPr>
                      <a:r>
                        <a:rPr lang="es-PE" sz="1600" b="1" dirty="0">
                          <a:solidFill>
                            <a:srgbClr val="231F20"/>
                          </a:solidFill>
                          <a:latin typeface="Arial"/>
                          <a:ea typeface="TimesNewRomanPSMT"/>
                          <a:cs typeface="Times New Roman"/>
                        </a:rPr>
                        <a:t>II</a:t>
                      </a:r>
                      <a:endParaRPr lang="es-ES" sz="1600" dirty="0">
                        <a:solidFill>
                          <a:srgbClr val="31849B"/>
                        </a:solidFill>
                        <a:latin typeface="Calibri"/>
                        <a:ea typeface="Calibri"/>
                        <a:cs typeface="Times New Roman"/>
                      </a:endParaRPr>
                    </a:p>
                  </a:txBody>
                  <a:tcPr marL="68580" marR="68580" marT="0" marB="0"/>
                </a:tc>
                <a:tc>
                  <a:txBody>
                    <a:bodyPr/>
                    <a:lstStyle/>
                    <a:p>
                      <a:pPr algn="ctr">
                        <a:lnSpc>
                          <a:spcPct val="200000"/>
                        </a:lnSpc>
                        <a:spcAft>
                          <a:spcPts val="0"/>
                        </a:spcAft>
                      </a:pPr>
                      <a:r>
                        <a:rPr lang="es-PE" sz="1600" dirty="0">
                          <a:solidFill>
                            <a:srgbClr val="231F20"/>
                          </a:solidFill>
                          <a:latin typeface="Arial"/>
                          <a:ea typeface="TimesNewRomanPSMT"/>
                          <a:cs typeface="Times New Roman"/>
                        </a:rPr>
                        <a:t>50 Hz – 20KHz</a:t>
                      </a:r>
                      <a:endParaRPr lang="es-ES" sz="1600" dirty="0">
                        <a:solidFill>
                          <a:srgbClr val="31849B"/>
                        </a:solidFill>
                        <a:latin typeface="Calibri"/>
                        <a:ea typeface="Calibri"/>
                        <a:cs typeface="Times New Roman"/>
                      </a:endParaRPr>
                    </a:p>
                  </a:txBody>
                  <a:tcPr marL="68580" marR="68580" marT="0" marB="0"/>
                </a:tc>
                <a:tc>
                  <a:txBody>
                    <a:bodyPr/>
                    <a:lstStyle/>
                    <a:p>
                      <a:pPr algn="ctr">
                        <a:lnSpc>
                          <a:spcPct val="200000"/>
                        </a:lnSpc>
                        <a:spcAft>
                          <a:spcPts val="0"/>
                        </a:spcAft>
                      </a:pPr>
                      <a:r>
                        <a:rPr lang="es-PE" sz="1600">
                          <a:solidFill>
                            <a:srgbClr val="231F20"/>
                          </a:solidFill>
                          <a:latin typeface="Arial"/>
                          <a:ea typeface="TimesNewRomanPSMT"/>
                          <a:cs typeface="Times New Roman"/>
                        </a:rPr>
                        <a:t>Modelos de ondas viajeras</a:t>
                      </a:r>
                      <a:endParaRPr lang="es-ES" sz="1600">
                        <a:solidFill>
                          <a:srgbClr val="31849B"/>
                        </a:solidFill>
                        <a:latin typeface="Calibri"/>
                        <a:ea typeface="Calibri"/>
                        <a:cs typeface="Times New Roman"/>
                      </a:endParaRPr>
                    </a:p>
                  </a:txBody>
                  <a:tcPr marL="68580" marR="68580" marT="0" marB="0"/>
                </a:tc>
                <a:tc>
                  <a:txBody>
                    <a:bodyPr/>
                    <a:lstStyle/>
                    <a:p>
                      <a:pPr algn="ctr">
                        <a:lnSpc>
                          <a:spcPct val="200000"/>
                        </a:lnSpc>
                        <a:spcAft>
                          <a:spcPts val="0"/>
                        </a:spcAft>
                      </a:pPr>
                      <a:r>
                        <a:rPr lang="es-PE" sz="1600" dirty="0" err="1">
                          <a:solidFill>
                            <a:srgbClr val="231F20"/>
                          </a:solidFill>
                          <a:latin typeface="Arial"/>
                          <a:ea typeface="TimesNewRomanPSMT"/>
                          <a:cs typeface="Times New Roman"/>
                        </a:rPr>
                        <a:t>Sobrevoltajes</a:t>
                      </a:r>
                      <a:r>
                        <a:rPr lang="es-PE" sz="1600" dirty="0">
                          <a:solidFill>
                            <a:srgbClr val="231F20"/>
                          </a:solidFill>
                          <a:latin typeface="Arial"/>
                          <a:ea typeface="TimesNewRomanPSMT"/>
                          <a:cs typeface="Times New Roman"/>
                        </a:rPr>
                        <a:t> por maniobras</a:t>
                      </a:r>
                      <a:endParaRPr lang="es-ES" sz="1600" dirty="0">
                        <a:solidFill>
                          <a:srgbClr val="31849B"/>
                        </a:solidFill>
                        <a:latin typeface="Calibri"/>
                        <a:ea typeface="Calibri"/>
                        <a:cs typeface="Times New Roman"/>
                      </a:endParaRPr>
                    </a:p>
                  </a:txBody>
                  <a:tcPr marL="68580" marR="68580" marT="0" marB="0"/>
                </a:tc>
              </a:tr>
              <a:tr h="1329712">
                <a:tc>
                  <a:txBody>
                    <a:bodyPr/>
                    <a:lstStyle/>
                    <a:p>
                      <a:pPr algn="ctr">
                        <a:lnSpc>
                          <a:spcPct val="200000"/>
                        </a:lnSpc>
                        <a:spcAft>
                          <a:spcPts val="0"/>
                        </a:spcAft>
                      </a:pPr>
                      <a:r>
                        <a:rPr lang="es-PE" sz="1600" b="1">
                          <a:solidFill>
                            <a:srgbClr val="231F20"/>
                          </a:solidFill>
                          <a:latin typeface="Arial"/>
                          <a:ea typeface="TimesNewRomanPSMT"/>
                          <a:cs typeface="Times New Roman"/>
                        </a:rPr>
                        <a:t>III</a:t>
                      </a:r>
                      <a:endParaRPr lang="es-ES" sz="1600">
                        <a:solidFill>
                          <a:srgbClr val="31849B"/>
                        </a:solidFill>
                        <a:latin typeface="Calibri"/>
                        <a:ea typeface="Calibri"/>
                        <a:cs typeface="Times New Roman"/>
                      </a:endParaRPr>
                    </a:p>
                  </a:txBody>
                  <a:tcPr marL="68580" marR="68580" marT="0" marB="0"/>
                </a:tc>
                <a:tc>
                  <a:txBody>
                    <a:bodyPr/>
                    <a:lstStyle/>
                    <a:p>
                      <a:pPr algn="ctr">
                        <a:lnSpc>
                          <a:spcPct val="200000"/>
                        </a:lnSpc>
                        <a:spcAft>
                          <a:spcPts val="0"/>
                        </a:spcAft>
                      </a:pPr>
                      <a:r>
                        <a:rPr lang="es-PE" sz="1600" dirty="0">
                          <a:solidFill>
                            <a:srgbClr val="231F20"/>
                          </a:solidFill>
                          <a:latin typeface="Arial"/>
                          <a:ea typeface="TimesNewRomanPSMT"/>
                          <a:cs typeface="Times New Roman"/>
                        </a:rPr>
                        <a:t>10 </a:t>
                      </a:r>
                      <a:r>
                        <a:rPr lang="es-PE" sz="1600" dirty="0" err="1">
                          <a:solidFill>
                            <a:srgbClr val="231F20"/>
                          </a:solidFill>
                          <a:latin typeface="Arial"/>
                          <a:ea typeface="TimesNewRomanPSMT"/>
                          <a:cs typeface="Times New Roman"/>
                        </a:rPr>
                        <a:t>KHz</a:t>
                      </a:r>
                      <a:r>
                        <a:rPr lang="es-PE" sz="1600" dirty="0">
                          <a:solidFill>
                            <a:srgbClr val="231F20"/>
                          </a:solidFill>
                          <a:latin typeface="Arial"/>
                          <a:ea typeface="TimesNewRomanPSMT"/>
                          <a:cs typeface="Times New Roman"/>
                        </a:rPr>
                        <a:t> – 3MHz</a:t>
                      </a:r>
                      <a:endParaRPr lang="es-ES" sz="1600" dirty="0">
                        <a:solidFill>
                          <a:srgbClr val="31849B"/>
                        </a:solidFill>
                        <a:latin typeface="Calibri"/>
                        <a:ea typeface="Calibri"/>
                        <a:cs typeface="Times New Roman"/>
                      </a:endParaRPr>
                    </a:p>
                  </a:txBody>
                  <a:tcPr marL="68580" marR="68580" marT="0" marB="0"/>
                </a:tc>
                <a:tc>
                  <a:txBody>
                    <a:bodyPr/>
                    <a:lstStyle/>
                    <a:p>
                      <a:pPr algn="ctr">
                        <a:lnSpc>
                          <a:spcPct val="200000"/>
                        </a:lnSpc>
                        <a:spcAft>
                          <a:spcPts val="0"/>
                        </a:spcAft>
                      </a:pPr>
                      <a:r>
                        <a:rPr lang="es-PE" sz="1600" dirty="0">
                          <a:solidFill>
                            <a:srgbClr val="231F20"/>
                          </a:solidFill>
                          <a:latin typeface="Arial"/>
                          <a:ea typeface="TimesNewRomanPSMT"/>
                          <a:cs typeface="Times New Roman"/>
                        </a:rPr>
                        <a:t>Modelos de ondas viajeras</a:t>
                      </a:r>
                      <a:endParaRPr lang="es-ES" sz="1600" dirty="0">
                        <a:solidFill>
                          <a:srgbClr val="31849B"/>
                        </a:solidFill>
                        <a:latin typeface="Calibri"/>
                        <a:ea typeface="Calibri"/>
                        <a:cs typeface="Times New Roman"/>
                      </a:endParaRPr>
                    </a:p>
                  </a:txBody>
                  <a:tcPr marL="68580" marR="68580" marT="0" marB="0"/>
                </a:tc>
                <a:tc>
                  <a:txBody>
                    <a:bodyPr/>
                    <a:lstStyle/>
                    <a:p>
                      <a:pPr algn="ctr">
                        <a:lnSpc>
                          <a:spcPct val="200000"/>
                        </a:lnSpc>
                        <a:spcAft>
                          <a:spcPts val="0"/>
                        </a:spcAft>
                      </a:pPr>
                      <a:r>
                        <a:rPr lang="es-PE" sz="1600" dirty="0" err="1">
                          <a:solidFill>
                            <a:srgbClr val="231F20"/>
                          </a:solidFill>
                          <a:latin typeface="Arial"/>
                          <a:ea typeface="TimesNewRomanPSMT"/>
                          <a:cs typeface="Times New Roman"/>
                        </a:rPr>
                        <a:t>Sobrevoltajes</a:t>
                      </a:r>
                      <a:r>
                        <a:rPr lang="es-PE" sz="1600" dirty="0">
                          <a:solidFill>
                            <a:srgbClr val="231F20"/>
                          </a:solidFill>
                          <a:latin typeface="Arial"/>
                          <a:ea typeface="TimesNewRomanPSMT"/>
                          <a:cs typeface="Times New Roman"/>
                        </a:rPr>
                        <a:t> por descargas atmosféricas</a:t>
                      </a:r>
                      <a:endParaRPr lang="es-ES" sz="1600" dirty="0">
                        <a:solidFill>
                          <a:srgbClr val="31849B"/>
                        </a:solidFill>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t>MODELOS A UTILIZAR</a:t>
            </a:r>
            <a:endParaRPr lang="es-EC" dirty="0"/>
          </a:p>
        </p:txBody>
      </p:sp>
      <p:sp>
        <p:nvSpPr>
          <p:cNvPr id="3" name="2 Marcador de contenido"/>
          <p:cNvSpPr>
            <a:spLocks noGrp="1"/>
          </p:cNvSpPr>
          <p:nvPr>
            <p:ph idx="1"/>
          </p:nvPr>
        </p:nvSpPr>
        <p:spPr/>
        <p:txBody>
          <a:bodyPr>
            <a:normAutofit fontScale="92500" lnSpcReduction="20000"/>
          </a:bodyPr>
          <a:lstStyle/>
          <a:p>
            <a:r>
              <a:rPr lang="es-PE" dirty="0" smtClean="0"/>
              <a:t>La comparación de los dos modelos, se basa en cuatro índices muy significativos:</a:t>
            </a:r>
          </a:p>
          <a:p>
            <a:pPr lvl="1">
              <a:buFont typeface="Wingdings" pitchFamily="2" charset="2"/>
              <a:buChar char="q"/>
            </a:pPr>
            <a:r>
              <a:rPr lang="es-PE" dirty="0" smtClean="0"/>
              <a:t>La exactitud del modelo</a:t>
            </a:r>
          </a:p>
          <a:p>
            <a:pPr lvl="1">
              <a:buFont typeface="Wingdings" pitchFamily="2" charset="2"/>
              <a:buChar char="q"/>
            </a:pPr>
            <a:r>
              <a:rPr lang="es-PE" dirty="0" smtClean="0"/>
              <a:t>El tiempo de respuesta computacional,</a:t>
            </a:r>
            <a:endParaRPr lang="es-EC" dirty="0" smtClean="0"/>
          </a:p>
          <a:p>
            <a:pPr lvl="1">
              <a:buFont typeface="Wingdings" pitchFamily="2" charset="2"/>
              <a:buChar char="q"/>
            </a:pPr>
            <a:r>
              <a:rPr lang="es-PE" dirty="0" smtClean="0"/>
              <a:t>la capacidad del modelo de simular líneas con alta asimetría y </a:t>
            </a:r>
            <a:endParaRPr lang="es-EC" dirty="0" smtClean="0"/>
          </a:p>
          <a:p>
            <a:pPr lvl="1">
              <a:buFont typeface="Wingdings" pitchFamily="2" charset="2"/>
              <a:buChar char="q"/>
            </a:pPr>
            <a:r>
              <a:rPr lang="es-PE" dirty="0" smtClean="0"/>
              <a:t>su complejidad.</a:t>
            </a:r>
          </a:p>
          <a:p>
            <a:r>
              <a:rPr lang="es-PE" dirty="0" smtClean="0"/>
              <a:t>El modelo J. Martí, comparado con el modelo de </a:t>
            </a:r>
            <a:r>
              <a:rPr lang="es-PE" dirty="0" err="1" smtClean="0"/>
              <a:t>Bergeron</a:t>
            </a:r>
            <a:r>
              <a:rPr lang="es-PE" dirty="0" smtClean="0"/>
              <a:t> desarrollado por </a:t>
            </a:r>
            <a:r>
              <a:rPr lang="es-PE" dirty="0" err="1" smtClean="0"/>
              <a:t>Dommel</a:t>
            </a:r>
            <a:r>
              <a:rPr lang="es-PE" dirty="0" smtClean="0"/>
              <a:t>, ofrece una mayor exactitud; aunque resulta ser computacionalmente más lento.</a:t>
            </a:r>
            <a:endParaRPr lang="es-EC" dirty="0" smtClean="0"/>
          </a:p>
          <a:p>
            <a:pPr lvl="1">
              <a:buFont typeface="Wingdings" pitchFamily="2" charset="2"/>
              <a:buChar char="q"/>
            </a:pPr>
            <a:endParaRPr lang="es-EC"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357166"/>
            <a:ext cx="8686800" cy="614346"/>
          </a:xfrm>
        </p:spPr>
        <p:txBody>
          <a:bodyPr>
            <a:normAutofit fontScale="90000"/>
          </a:bodyPr>
          <a:lstStyle/>
          <a:p>
            <a:pPr algn="ctr"/>
            <a:r>
              <a:rPr lang="es-EC" b="1" dirty="0" smtClean="0"/>
              <a:t>MODELOS A UTILIZAR</a:t>
            </a:r>
            <a:endParaRPr lang="es-EC" dirty="0"/>
          </a:p>
        </p:txBody>
      </p:sp>
      <p:sp>
        <p:nvSpPr>
          <p:cNvPr id="3" name="2 Marcador de contenido"/>
          <p:cNvSpPr>
            <a:spLocks noGrp="1"/>
          </p:cNvSpPr>
          <p:nvPr>
            <p:ph idx="1"/>
          </p:nvPr>
        </p:nvSpPr>
        <p:spPr>
          <a:xfrm>
            <a:off x="304800" y="1285860"/>
            <a:ext cx="8686800" cy="5214974"/>
          </a:xfrm>
        </p:spPr>
        <p:txBody>
          <a:bodyPr>
            <a:normAutofit fontScale="40000" lnSpcReduction="20000"/>
          </a:bodyPr>
          <a:lstStyle/>
          <a:p>
            <a:r>
              <a:rPr lang="es-PE" sz="6500" dirty="0" smtClean="0"/>
              <a:t>La tabla 3.5 y 3.6 establece una comparación cualitativa de los diferentes modelos y sus características con respecto al modelo de J. Martí, teniendo en cuenta: la exactitud, el tiempo de respuesta computacional, la capacidad de simular líneas con alta asimetría y la complejidad del modelo, donde :</a:t>
            </a:r>
          </a:p>
          <a:p>
            <a:pPr>
              <a:buNone/>
            </a:pPr>
            <a:endParaRPr lang="es-PE" sz="4200" dirty="0" smtClean="0"/>
          </a:p>
          <a:p>
            <a:r>
              <a:rPr lang="es-PE" sz="4500" dirty="0" smtClean="0"/>
              <a:t>SM= </a:t>
            </a:r>
            <a:r>
              <a:rPr lang="es-PE" sz="4500" dirty="0" err="1" smtClean="0"/>
              <a:t>Sobrevoltaje</a:t>
            </a:r>
            <a:r>
              <a:rPr lang="es-PE" sz="4500" dirty="0" smtClean="0"/>
              <a:t> por maniobra</a:t>
            </a:r>
          </a:p>
          <a:p>
            <a:r>
              <a:rPr lang="es-PE" sz="4500" dirty="0" smtClean="0"/>
              <a:t>SD= </a:t>
            </a:r>
            <a:r>
              <a:rPr lang="es-PE" sz="4500" dirty="0" err="1" smtClean="0"/>
              <a:t>Sobrevoltaje</a:t>
            </a:r>
            <a:r>
              <a:rPr lang="es-PE" sz="4500" dirty="0" smtClean="0"/>
              <a:t> por descargas atmosféricas.</a:t>
            </a:r>
          </a:p>
          <a:p>
            <a:r>
              <a:rPr lang="es-PE" sz="4500" dirty="0" smtClean="0"/>
              <a:t>E= Exactitud</a:t>
            </a:r>
          </a:p>
          <a:p>
            <a:r>
              <a:rPr lang="es-PE" sz="4500" dirty="0" smtClean="0"/>
              <a:t>N= Número de fases</a:t>
            </a:r>
          </a:p>
          <a:p>
            <a:r>
              <a:rPr lang="es-PE" sz="4500" dirty="0" smtClean="0"/>
              <a:t>Modelo 1=Modelo de circuitos PI nominales en cascada.</a:t>
            </a:r>
          </a:p>
          <a:p>
            <a:r>
              <a:rPr lang="es-PE" sz="4500" dirty="0" smtClean="0"/>
              <a:t>Modelo 2=Modelo de </a:t>
            </a:r>
            <a:r>
              <a:rPr lang="es-PE" sz="4500" dirty="0" err="1" smtClean="0"/>
              <a:t>Bergeron</a:t>
            </a:r>
            <a:r>
              <a:rPr lang="es-PE" sz="4500" dirty="0" smtClean="0"/>
              <a:t>.</a:t>
            </a:r>
          </a:p>
          <a:p>
            <a:r>
              <a:rPr lang="es-PE" sz="4500" dirty="0" smtClean="0"/>
              <a:t>Modelo 3=Modelo de </a:t>
            </a:r>
            <a:r>
              <a:rPr lang="es-PE" sz="4500" dirty="0" err="1" smtClean="0"/>
              <a:t>Taku</a:t>
            </a:r>
            <a:r>
              <a:rPr lang="es-PE" sz="4500" dirty="0" smtClean="0"/>
              <a:t> </a:t>
            </a:r>
            <a:r>
              <a:rPr lang="es-PE" sz="4500" dirty="0" err="1" smtClean="0"/>
              <a:t>Noda</a:t>
            </a:r>
            <a:r>
              <a:rPr lang="es-PE" sz="4500" dirty="0" smtClean="0"/>
              <a:t>.</a:t>
            </a:r>
          </a:p>
          <a:p>
            <a:r>
              <a:rPr lang="es-PE" sz="4500" dirty="0" smtClean="0"/>
              <a:t>Modelo 4=Modelo Z-line.</a:t>
            </a:r>
          </a:p>
          <a:p>
            <a:r>
              <a:rPr lang="es-PE" sz="4500" dirty="0" smtClean="0"/>
              <a:t>Modelo 5=Modelo de línea </a:t>
            </a:r>
            <a:r>
              <a:rPr lang="es-PE" sz="4500" dirty="0" err="1" smtClean="0"/>
              <a:t>Idempotente</a:t>
            </a:r>
            <a:r>
              <a:rPr lang="es-PE" sz="4500" dirty="0" smtClean="0"/>
              <a:t>.</a:t>
            </a:r>
          </a:p>
          <a:p>
            <a:r>
              <a:rPr lang="es-PE" sz="4500" dirty="0" smtClean="0"/>
              <a:t>Modelo 6=Modelo Directo de </a:t>
            </a:r>
            <a:r>
              <a:rPr lang="es-PE" sz="4500" dirty="0" err="1" smtClean="0"/>
              <a:t>Nguye</a:t>
            </a:r>
            <a:r>
              <a:rPr lang="es-PE" sz="4500" dirty="0" smtClean="0"/>
              <a:t>.</a:t>
            </a:r>
            <a:endParaRPr lang="es-EC" sz="4200" dirty="0" smtClean="0"/>
          </a:p>
          <a:p>
            <a:endParaRPr lang="es-PE" dirty="0" smtClean="0"/>
          </a:p>
          <a:p>
            <a:endParaRPr lang="es-EC" dirty="0" smtClean="0"/>
          </a:p>
          <a:p>
            <a:pPr>
              <a:buNone/>
            </a:pPr>
            <a:endParaRPr lang="es-EC"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686800" cy="838200"/>
          </a:xfrm>
        </p:spPr>
        <p:txBody>
          <a:bodyPr>
            <a:normAutofit/>
          </a:bodyPr>
          <a:lstStyle/>
          <a:p>
            <a:pPr algn="ctr"/>
            <a:r>
              <a:rPr lang="es-EC" b="1" dirty="0" smtClean="0"/>
              <a:t>MODELOS A UTILIZAR</a:t>
            </a:r>
            <a:endParaRPr lang="es-ES" sz="3600" dirty="0"/>
          </a:p>
        </p:txBody>
      </p:sp>
      <p:graphicFrame>
        <p:nvGraphicFramePr>
          <p:cNvPr id="11" name="10 Marcador de contenido"/>
          <p:cNvGraphicFramePr>
            <a:graphicFrameLocks noGrp="1"/>
          </p:cNvGraphicFramePr>
          <p:nvPr>
            <p:ph idx="1"/>
          </p:nvPr>
        </p:nvGraphicFramePr>
        <p:xfrm>
          <a:off x="428596" y="2214554"/>
          <a:ext cx="8229600" cy="4308221"/>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es-EC" dirty="0" smtClean="0"/>
                        <a:t>MODELO</a:t>
                      </a:r>
                      <a:endParaRPr lang="es-EC" dirty="0"/>
                    </a:p>
                  </a:txBody>
                  <a:tcPr/>
                </a:tc>
                <a:tc gridSpan="4">
                  <a:txBody>
                    <a:bodyPr/>
                    <a:lstStyle/>
                    <a:p>
                      <a:r>
                        <a:rPr lang="es-EC" dirty="0" smtClean="0"/>
                        <a:t>INDICES DE EVALUACIÓN</a:t>
                      </a:r>
                      <a:endParaRPr lang="es-EC" dirty="0"/>
                    </a:p>
                  </a:txBody>
                  <a:tcPr/>
                </a:tc>
                <a:tc hMerge="1">
                  <a:txBody>
                    <a:bodyPr/>
                    <a:lstStyle/>
                    <a:p>
                      <a:endParaRPr lang="es-EC" dirty="0"/>
                    </a:p>
                  </a:txBody>
                  <a:tcPr/>
                </a:tc>
                <a:tc hMerge="1">
                  <a:txBody>
                    <a:bodyPr/>
                    <a:lstStyle/>
                    <a:p>
                      <a:endParaRPr lang="es-EC"/>
                    </a:p>
                  </a:txBody>
                  <a:tcPr/>
                </a:tc>
                <a:tc hMerge="1">
                  <a:txBody>
                    <a:bodyPr/>
                    <a:lstStyle/>
                    <a:p>
                      <a:endParaRPr lang="es-EC"/>
                    </a:p>
                  </a:txBody>
                  <a:tcPr/>
                </a:tc>
              </a:tr>
              <a:tr h="370840">
                <a:tc>
                  <a:txBody>
                    <a:bodyPr/>
                    <a:lstStyle/>
                    <a:p>
                      <a:endParaRPr lang="es-EC"/>
                    </a:p>
                  </a:txBody>
                  <a:tcPr/>
                </a:tc>
                <a:tc gridSpan="2">
                  <a:txBody>
                    <a:bodyPr/>
                    <a:lstStyle/>
                    <a:p>
                      <a:r>
                        <a:rPr lang="es-EC" dirty="0" smtClean="0"/>
                        <a:t>EXACTITUD DEL MODELO</a:t>
                      </a:r>
                      <a:endParaRPr lang="es-EC" dirty="0"/>
                    </a:p>
                  </a:txBody>
                  <a:tcPr/>
                </a:tc>
                <a:tc hMerge="1">
                  <a:txBody>
                    <a:bodyPr/>
                    <a:lstStyle/>
                    <a:p>
                      <a:endParaRPr lang="es-EC"/>
                    </a:p>
                  </a:txBody>
                  <a:tcPr/>
                </a:tc>
                <a:tc gridSpan="2">
                  <a:txBody>
                    <a:bodyPr/>
                    <a:lstStyle/>
                    <a:p>
                      <a:r>
                        <a:rPr lang="es-EC" dirty="0" smtClean="0"/>
                        <a:t>TIEMPO DE RESPUESTA COMPUTACIONAL</a:t>
                      </a:r>
                      <a:endParaRPr lang="es-EC" dirty="0"/>
                    </a:p>
                  </a:txBody>
                  <a:tcPr/>
                </a:tc>
                <a:tc hMerge="1">
                  <a:txBody>
                    <a:bodyPr/>
                    <a:lstStyle/>
                    <a:p>
                      <a:endParaRPr lang="es-EC"/>
                    </a:p>
                  </a:txBody>
                  <a:tcPr/>
                </a:tc>
              </a:tr>
              <a:tr h="370840">
                <a:tc>
                  <a:txBody>
                    <a:bodyPr/>
                    <a:lstStyle/>
                    <a:p>
                      <a:endParaRPr lang="es-EC"/>
                    </a:p>
                  </a:txBody>
                  <a:tcPr/>
                </a:tc>
                <a:tc>
                  <a:txBody>
                    <a:bodyPr/>
                    <a:lstStyle/>
                    <a:p>
                      <a:r>
                        <a:rPr lang="es-EC" dirty="0" smtClean="0"/>
                        <a:t>SM</a:t>
                      </a:r>
                      <a:endParaRPr lang="es-EC" dirty="0"/>
                    </a:p>
                  </a:txBody>
                  <a:tcPr/>
                </a:tc>
                <a:tc>
                  <a:txBody>
                    <a:bodyPr/>
                    <a:lstStyle/>
                    <a:p>
                      <a:r>
                        <a:rPr lang="es-EC" dirty="0" smtClean="0"/>
                        <a:t>SD</a:t>
                      </a:r>
                      <a:endParaRPr lang="es-EC" dirty="0"/>
                    </a:p>
                  </a:txBody>
                  <a:tcPr/>
                </a:tc>
                <a:tc>
                  <a:txBody>
                    <a:bodyPr/>
                    <a:lstStyle/>
                    <a:p>
                      <a:r>
                        <a:rPr lang="es-EC" dirty="0" smtClean="0"/>
                        <a:t>SM</a:t>
                      </a:r>
                      <a:endParaRPr lang="es-EC" dirty="0"/>
                    </a:p>
                  </a:txBody>
                  <a:tcPr/>
                </a:tc>
                <a:tc>
                  <a:txBody>
                    <a:bodyPr/>
                    <a:lstStyle/>
                    <a:p>
                      <a:r>
                        <a:rPr lang="es-EC" dirty="0" smtClean="0"/>
                        <a:t>SD</a:t>
                      </a:r>
                      <a:endParaRPr lang="es-EC" dirty="0"/>
                    </a:p>
                  </a:txBody>
                  <a:tcPr/>
                </a:tc>
              </a:tr>
              <a:tr h="370840">
                <a:tc>
                  <a:txBody>
                    <a:bodyPr/>
                    <a:lstStyle/>
                    <a:p>
                      <a:r>
                        <a:rPr lang="es-EC" dirty="0" smtClean="0"/>
                        <a:t>MODELO</a:t>
                      </a:r>
                      <a:r>
                        <a:rPr lang="es-EC" baseline="0" dirty="0" smtClean="0"/>
                        <a:t> 1</a:t>
                      </a:r>
                      <a:endParaRPr lang="es-EC" dirty="0"/>
                    </a:p>
                  </a:txBody>
                  <a:tcPr/>
                </a:tc>
                <a:tc>
                  <a:txBody>
                    <a:bodyPr/>
                    <a:lstStyle/>
                    <a:p>
                      <a:pPr algn="just">
                        <a:lnSpc>
                          <a:spcPct val="115000"/>
                        </a:lnSpc>
                        <a:spcAft>
                          <a:spcPts val="0"/>
                        </a:spcAft>
                      </a:pPr>
                      <a:r>
                        <a:rPr kumimoji="0" lang="es-EC" kern="1200" dirty="0" smtClean="0">
                          <a:solidFill>
                            <a:schemeClr val="dk1"/>
                          </a:solidFill>
                          <a:latin typeface="+mn-lt"/>
                          <a:ea typeface="+mn-ea"/>
                          <a:cs typeface="+mn-cs"/>
                        </a:rPr>
                        <a:t>-E</a:t>
                      </a:r>
                    </a:p>
                  </a:txBody>
                  <a:tcPr marL="68580" marR="68580" marT="0" marB="0"/>
                </a:tc>
                <a:tc>
                  <a:txBody>
                    <a:bodyPr/>
                    <a:lstStyle/>
                    <a:p>
                      <a:pPr algn="just">
                        <a:lnSpc>
                          <a:spcPct val="115000"/>
                        </a:lnSpc>
                        <a:spcAft>
                          <a:spcPts val="0"/>
                        </a:spcAft>
                      </a:pPr>
                      <a:r>
                        <a:rPr kumimoji="0" lang="es-EC" kern="1200" dirty="0" smtClean="0">
                          <a:solidFill>
                            <a:schemeClr val="dk1"/>
                          </a:solidFill>
                          <a:latin typeface="+mn-lt"/>
                          <a:ea typeface="+mn-ea"/>
                          <a:cs typeface="+mn-cs"/>
                        </a:rPr>
                        <a:t>-E</a:t>
                      </a:r>
                    </a:p>
                  </a:txBody>
                  <a:tcPr marL="68580" marR="68580" marT="0" marB="0"/>
                </a:tc>
                <a:tc>
                  <a:txBody>
                    <a:bodyPr/>
                    <a:lstStyle/>
                    <a:p>
                      <a:pPr marL="0" algn="just" rtl="0" eaLnBrk="1" latinLnBrk="0" hangingPunct="1">
                        <a:lnSpc>
                          <a:spcPct val="115000"/>
                        </a:lnSpc>
                        <a:spcAft>
                          <a:spcPts val="0"/>
                        </a:spcAft>
                      </a:pPr>
                      <a:r>
                        <a:rPr kumimoji="0" lang="es-EC" kern="1200" dirty="0" smtClean="0">
                          <a:solidFill>
                            <a:schemeClr val="dk1"/>
                          </a:solidFill>
                          <a:latin typeface="+mn-lt"/>
                          <a:ea typeface="+mn-ea"/>
                          <a:cs typeface="+mn-cs"/>
                        </a:rPr>
                        <a:t>Lento</a:t>
                      </a:r>
                    </a:p>
                  </a:txBody>
                  <a:tcPr marL="68580" marR="68580" marT="0" marB="0"/>
                </a:tc>
                <a:tc>
                  <a:txBody>
                    <a:bodyPr/>
                    <a:lstStyle/>
                    <a:p>
                      <a:pPr marL="0" algn="just" rtl="0" eaLnBrk="1" latinLnBrk="0" hangingPunct="1">
                        <a:lnSpc>
                          <a:spcPct val="115000"/>
                        </a:lnSpc>
                        <a:spcAft>
                          <a:spcPts val="0"/>
                        </a:spcAft>
                      </a:pPr>
                      <a:r>
                        <a:rPr kumimoji="0" lang="es-EC" kern="1200" dirty="0" smtClean="0">
                          <a:solidFill>
                            <a:schemeClr val="dk1"/>
                          </a:solidFill>
                          <a:latin typeface="+mn-lt"/>
                          <a:ea typeface="+mn-ea"/>
                          <a:cs typeface="+mn-cs"/>
                        </a:rPr>
                        <a:t>Lento</a:t>
                      </a:r>
                    </a:p>
                  </a:txBody>
                  <a:tcPr marL="68580" marR="68580" marT="0" marB="0"/>
                </a:tc>
              </a:tr>
              <a:tr h="370840">
                <a:tc>
                  <a:txBody>
                    <a:bodyPr/>
                    <a:lstStyle/>
                    <a:p>
                      <a:r>
                        <a:rPr lang="es-EC" dirty="0" smtClean="0"/>
                        <a:t>MODELO 2</a:t>
                      </a:r>
                      <a:endParaRPr lang="es-EC" dirty="0"/>
                    </a:p>
                  </a:txBody>
                  <a:tcPr/>
                </a:tc>
                <a:tc>
                  <a:txBody>
                    <a:bodyPr/>
                    <a:lstStyle/>
                    <a:p>
                      <a:pPr algn="just">
                        <a:lnSpc>
                          <a:spcPct val="115000"/>
                        </a:lnSpc>
                        <a:spcAft>
                          <a:spcPts val="0"/>
                        </a:spcAft>
                      </a:pPr>
                      <a:r>
                        <a:rPr kumimoji="0" lang="es-EC" kern="1200" dirty="0" smtClean="0">
                          <a:solidFill>
                            <a:schemeClr val="dk1"/>
                          </a:solidFill>
                          <a:latin typeface="+mn-lt"/>
                          <a:ea typeface="+mn-ea"/>
                          <a:cs typeface="+mn-cs"/>
                        </a:rPr>
                        <a:t>-E</a:t>
                      </a:r>
                    </a:p>
                  </a:txBody>
                  <a:tcPr marL="68580" marR="68580" marT="0" marB="0"/>
                </a:tc>
                <a:tc>
                  <a:txBody>
                    <a:bodyPr/>
                    <a:lstStyle/>
                    <a:p>
                      <a:pPr algn="just">
                        <a:lnSpc>
                          <a:spcPct val="115000"/>
                        </a:lnSpc>
                        <a:spcAft>
                          <a:spcPts val="0"/>
                        </a:spcAft>
                      </a:pPr>
                      <a:r>
                        <a:rPr kumimoji="0" lang="es-EC" kern="1200" dirty="0" smtClean="0">
                          <a:solidFill>
                            <a:schemeClr val="dk1"/>
                          </a:solidFill>
                          <a:latin typeface="+mn-lt"/>
                          <a:ea typeface="+mn-ea"/>
                          <a:cs typeface="+mn-cs"/>
                        </a:rPr>
                        <a:t>-E</a:t>
                      </a:r>
                    </a:p>
                  </a:txBody>
                  <a:tcPr marL="68580" marR="68580" marT="0" marB="0"/>
                </a:tc>
                <a:tc>
                  <a:txBody>
                    <a:bodyPr/>
                    <a:lstStyle/>
                    <a:p>
                      <a:pPr marL="0" algn="just" rtl="0" eaLnBrk="1" latinLnBrk="0" hangingPunct="1">
                        <a:lnSpc>
                          <a:spcPct val="115000"/>
                        </a:lnSpc>
                        <a:spcAft>
                          <a:spcPts val="0"/>
                        </a:spcAft>
                      </a:pPr>
                      <a:r>
                        <a:rPr kumimoji="0" lang="es-EC" kern="1200" dirty="0" smtClean="0">
                          <a:solidFill>
                            <a:schemeClr val="dk1"/>
                          </a:solidFill>
                          <a:latin typeface="+mn-lt"/>
                          <a:ea typeface="+mn-ea"/>
                          <a:cs typeface="+mn-cs"/>
                        </a:rPr>
                        <a:t>10 al 30% más rápido</a:t>
                      </a:r>
                    </a:p>
                  </a:txBody>
                  <a:tcPr marL="68580" marR="68580" marT="0" marB="0"/>
                </a:tc>
                <a:tc>
                  <a:txBody>
                    <a:bodyPr/>
                    <a:lstStyle/>
                    <a:p>
                      <a:pPr marL="0" algn="just" rtl="0" eaLnBrk="1" latinLnBrk="0" hangingPunct="1">
                        <a:lnSpc>
                          <a:spcPct val="115000"/>
                        </a:lnSpc>
                        <a:spcAft>
                          <a:spcPts val="0"/>
                        </a:spcAft>
                      </a:pPr>
                      <a:r>
                        <a:rPr kumimoji="0" lang="es-EC" kern="1200" dirty="0" smtClean="0">
                          <a:solidFill>
                            <a:schemeClr val="dk1"/>
                          </a:solidFill>
                          <a:latin typeface="+mn-lt"/>
                          <a:ea typeface="+mn-ea"/>
                          <a:cs typeface="+mn-cs"/>
                        </a:rPr>
                        <a:t>10 al 30% más rápido</a:t>
                      </a:r>
                    </a:p>
                  </a:txBody>
                  <a:tcPr marL="68580" marR="68580" marT="0" marB="0"/>
                </a:tc>
              </a:tr>
              <a:tr h="370840">
                <a:tc>
                  <a:txBody>
                    <a:bodyPr/>
                    <a:lstStyle/>
                    <a:p>
                      <a:r>
                        <a:rPr lang="es-EC" dirty="0" smtClean="0"/>
                        <a:t>MODELO 3</a:t>
                      </a:r>
                      <a:endParaRPr lang="es-EC" dirty="0"/>
                    </a:p>
                  </a:txBody>
                  <a:tcPr/>
                </a:tc>
                <a:tc>
                  <a:txBody>
                    <a:bodyPr/>
                    <a:lstStyle/>
                    <a:p>
                      <a:pPr algn="just">
                        <a:lnSpc>
                          <a:spcPct val="115000"/>
                        </a:lnSpc>
                        <a:spcAft>
                          <a:spcPts val="0"/>
                        </a:spcAft>
                      </a:pPr>
                      <a:r>
                        <a:rPr kumimoji="0" lang="es-EC" kern="1200" dirty="0" smtClean="0">
                          <a:solidFill>
                            <a:schemeClr val="dk1"/>
                          </a:solidFill>
                          <a:latin typeface="+mn-lt"/>
                          <a:ea typeface="+mn-ea"/>
                          <a:cs typeface="+mn-cs"/>
                        </a:rPr>
                        <a:t>+E</a:t>
                      </a:r>
                    </a:p>
                  </a:txBody>
                  <a:tcPr marL="68580" marR="68580" marT="0" marB="0"/>
                </a:tc>
                <a:tc>
                  <a:txBody>
                    <a:bodyPr/>
                    <a:lstStyle/>
                    <a:p>
                      <a:pPr algn="just">
                        <a:lnSpc>
                          <a:spcPct val="115000"/>
                        </a:lnSpc>
                        <a:spcAft>
                          <a:spcPts val="0"/>
                        </a:spcAft>
                      </a:pPr>
                      <a:r>
                        <a:rPr kumimoji="0" lang="es-EC" kern="1200" dirty="0" smtClean="0">
                          <a:solidFill>
                            <a:schemeClr val="dk1"/>
                          </a:solidFill>
                          <a:latin typeface="+mn-lt"/>
                          <a:ea typeface="+mn-ea"/>
                          <a:cs typeface="+mn-cs"/>
                        </a:rPr>
                        <a:t>+E</a:t>
                      </a:r>
                    </a:p>
                  </a:txBody>
                  <a:tcPr marL="68580" marR="68580" marT="0" marB="0"/>
                </a:tc>
                <a:tc>
                  <a:txBody>
                    <a:bodyPr/>
                    <a:lstStyle/>
                    <a:p>
                      <a:pPr marL="0" algn="just" rtl="0" eaLnBrk="1" latinLnBrk="0" hangingPunct="1">
                        <a:lnSpc>
                          <a:spcPct val="115000"/>
                        </a:lnSpc>
                        <a:spcAft>
                          <a:spcPts val="0"/>
                        </a:spcAft>
                      </a:pPr>
                      <a:r>
                        <a:rPr kumimoji="0" lang="es-EC" kern="1200" dirty="0" smtClean="0">
                          <a:solidFill>
                            <a:schemeClr val="dk1"/>
                          </a:solidFill>
                          <a:latin typeface="+mn-lt"/>
                          <a:ea typeface="+mn-ea"/>
                          <a:cs typeface="+mn-cs"/>
                        </a:rPr>
                        <a:t>Lento</a:t>
                      </a:r>
                    </a:p>
                  </a:txBody>
                  <a:tcPr marL="68580" marR="68580" marT="0" marB="0"/>
                </a:tc>
                <a:tc>
                  <a:txBody>
                    <a:bodyPr/>
                    <a:lstStyle/>
                    <a:p>
                      <a:pPr marL="0" algn="just" rtl="0" eaLnBrk="1" latinLnBrk="0" hangingPunct="1">
                        <a:lnSpc>
                          <a:spcPct val="115000"/>
                        </a:lnSpc>
                        <a:spcAft>
                          <a:spcPts val="0"/>
                        </a:spcAft>
                      </a:pPr>
                      <a:r>
                        <a:rPr kumimoji="0" lang="es-EC" kern="1200" dirty="0" smtClean="0">
                          <a:solidFill>
                            <a:schemeClr val="dk1"/>
                          </a:solidFill>
                          <a:latin typeface="+mn-lt"/>
                          <a:ea typeface="+mn-ea"/>
                          <a:cs typeface="+mn-cs"/>
                        </a:rPr>
                        <a:t>Lento</a:t>
                      </a:r>
                    </a:p>
                  </a:txBody>
                  <a:tcPr marL="68580" marR="68580" marT="0" marB="0"/>
                </a:tc>
              </a:tr>
              <a:tr h="370840">
                <a:tc>
                  <a:txBody>
                    <a:bodyPr/>
                    <a:lstStyle/>
                    <a:p>
                      <a:r>
                        <a:rPr lang="es-EC" dirty="0" smtClean="0"/>
                        <a:t>MODELO 4</a:t>
                      </a:r>
                      <a:endParaRPr lang="es-EC" dirty="0"/>
                    </a:p>
                  </a:txBody>
                  <a:tcPr/>
                </a:tc>
                <a:tc>
                  <a:txBody>
                    <a:bodyPr/>
                    <a:lstStyle/>
                    <a:p>
                      <a:pPr algn="just">
                        <a:lnSpc>
                          <a:spcPct val="115000"/>
                        </a:lnSpc>
                        <a:spcAft>
                          <a:spcPts val="0"/>
                        </a:spcAft>
                      </a:pPr>
                      <a:r>
                        <a:rPr kumimoji="0" lang="es-EC" kern="1200" dirty="0" smtClean="0">
                          <a:solidFill>
                            <a:schemeClr val="dk1"/>
                          </a:solidFill>
                          <a:latin typeface="+mn-lt"/>
                          <a:ea typeface="+mn-ea"/>
                          <a:cs typeface="+mn-cs"/>
                        </a:rPr>
                        <a:t>+E</a:t>
                      </a:r>
                    </a:p>
                  </a:txBody>
                  <a:tcPr marL="68580" marR="68580" marT="0" marB="0"/>
                </a:tc>
                <a:tc>
                  <a:txBody>
                    <a:bodyPr/>
                    <a:lstStyle/>
                    <a:p>
                      <a:pPr algn="just">
                        <a:lnSpc>
                          <a:spcPct val="115000"/>
                        </a:lnSpc>
                        <a:spcAft>
                          <a:spcPts val="0"/>
                        </a:spcAft>
                      </a:pPr>
                      <a:r>
                        <a:rPr kumimoji="0" lang="es-EC" kern="1200" dirty="0" smtClean="0">
                          <a:solidFill>
                            <a:schemeClr val="dk1"/>
                          </a:solidFill>
                          <a:latin typeface="+mn-lt"/>
                          <a:ea typeface="+mn-ea"/>
                          <a:cs typeface="+mn-cs"/>
                        </a:rPr>
                        <a:t>+E</a:t>
                      </a:r>
                    </a:p>
                  </a:txBody>
                  <a:tcPr marL="68580" marR="68580" marT="0" marB="0"/>
                </a:tc>
                <a:tc>
                  <a:txBody>
                    <a:bodyPr/>
                    <a:lstStyle/>
                    <a:p>
                      <a:pPr marL="0" algn="just" rtl="0" eaLnBrk="1" latinLnBrk="0" hangingPunct="1">
                        <a:lnSpc>
                          <a:spcPct val="115000"/>
                        </a:lnSpc>
                        <a:spcAft>
                          <a:spcPts val="0"/>
                        </a:spcAft>
                      </a:pPr>
                      <a:r>
                        <a:rPr kumimoji="0" lang="es-EC" kern="1200" dirty="0" smtClean="0">
                          <a:solidFill>
                            <a:schemeClr val="dk1"/>
                          </a:solidFill>
                          <a:latin typeface="+mn-lt"/>
                          <a:ea typeface="+mn-ea"/>
                          <a:cs typeface="+mn-cs"/>
                        </a:rPr>
                        <a:t>N segundos más lento</a:t>
                      </a:r>
                    </a:p>
                  </a:txBody>
                  <a:tcPr marL="68580" marR="68580" marT="0" marB="0"/>
                </a:tc>
                <a:tc>
                  <a:txBody>
                    <a:bodyPr/>
                    <a:lstStyle/>
                    <a:p>
                      <a:pPr marL="0" algn="just" rtl="0" eaLnBrk="1" latinLnBrk="0" hangingPunct="1">
                        <a:lnSpc>
                          <a:spcPct val="115000"/>
                        </a:lnSpc>
                        <a:spcAft>
                          <a:spcPts val="0"/>
                        </a:spcAft>
                      </a:pPr>
                      <a:r>
                        <a:rPr kumimoji="0" lang="es-EC" kern="1200" dirty="0" smtClean="0">
                          <a:solidFill>
                            <a:schemeClr val="dk1"/>
                          </a:solidFill>
                          <a:latin typeface="+mn-lt"/>
                          <a:ea typeface="+mn-ea"/>
                          <a:cs typeface="+mn-cs"/>
                        </a:rPr>
                        <a:t>N segundos más lento</a:t>
                      </a:r>
                    </a:p>
                  </a:txBody>
                  <a:tcPr marL="68580" marR="68580" marT="0" marB="0"/>
                </a:tc>
              </a:tr>
              <a:tr h="370840">
                <a:tc>
                  <a:txBody>
                    <a:bodyPr/>
                    <a:lstStyle/>
                    <a:p>
                      <a:r>
                        <a:rPr lang="es-EC" dirty="0" smtClean="0"/>
                        <a:t>MODELO 5</a:t>
                      </a:r>
                      <a:endParaRPr lang="es-EC" dirty="0"/>
                    </a:p>
                  </a:txBody>
                  <a:tcPr/>
                </a:tc>
                <a:tc>
                  <a:txBody>
                    <a:bodyPr/>
                    <a:lstStyle/>
                    <a:p>
                      <a:pPr algn="just">
                        <a:lnSpc>
                          <a:spcPct val="115000"/>
                        </a:lnSpc>
                        <a:spcAft>
                          <a:spcPts val="0"/>
                        </a:spcAft>
                      </a:pPr>
                      <a:r>
                        <a:rPr kumimoji="0" lang="es-EC" kern="1200" dirty="0" smtClean="0">
                          <a:solidFill>
                            <a:schemeClr val="dk1"/>
                          </a:solidFill>
                          <a:latin typeface="+mn-lt"/>
                          <a:ea typeface="+mn-ea"/>
                          <a:cs typeface="+mn-cs"/>
                        </a:rPr>
                        <a:t>+E</a:t>
                      </a:r>
                    </a:p>
                  </a:txBody>
                  <a:tcPr marL="68580" marR="68580" marT="0" marB="0"/>
                </a:tc>
                <a:tc>
                  <a:txBody>
                    <a:bodyPr/>
                    <a:lstStyle/>
                    <a:p>
                      <a:pPr algn="just">
                        <a:lnSpc>
                          <a:spcPct val="115000"/>
                        </a:lnSpc>
                        <a:spcAft>
                          <a:spcPts val="0"/>
                        </a:spcAft>
                      </a:pPr>
                      <a:r>
                        <a:rPr kumimoji="0" lang="es-EC" kern="1200" dirty="0" smtClean="0">
                          <a:solidFill>
                            <a:schemeClr val="dk1"/>
                          </a:solidFill>
                          <a:latin typeface="+mn-lt"/>
                          <a:ea typeface="+mn-ea"/>
                          <a:cs typeface="+mn-cs"/>
                        </a:rPr>
                        <a:t>+E</a:t>
                      </a:r>
                    </a:p>
                  </a:txBody>
                  <a:tcPr marL="68580" marR="68580" marT="0" marB="0"/>
                </a:tc>
                <a:tc>
                  <a:txBody>
                    <a:bodyPr/>
                    <a:lstStyle/>
                    <a:p>
                      <a:pPr marL="0" algn="just" rtl="0" eaLnBrk="1" latinLnBrk="0" hangingPunct="1">
                        <a:lnSpc>
                          <a:spcPct val="115000"/>
                        </a:lnSpc>
                        <a:spcAft>
                          <a:spcPts val="0"/>
                        </a:spcAft>
                      </a:pPr>
                      <a:r>
                        <a:rPr kumimoji="0" lang="es-EC" kern="1200" dirty="0" smtClean="0">
                          <a:solidFill>
                            <a:schemeClr val="dk1"/>
                          </a:solidFill>
                          <a:latin typeface="+mn-lt"/>
                          <a:ea typeface="+mn-ea"/>
                          <a:cs typeface="+mn-cs"/>
                        </a:rPr>
                        <a:t>N segundos más lento</a:t>
                      </a:r>
                    </a:p>
                  </a:txBody>
                  <a:tcPr marL="68580" marR="68580" marT="0" marB="0"/>
                </a:tc>
                <a:tc>
                  <a:txBody>
                    <a:bodyPr/>
                    <a:lstStyle/>
                    <a:p>
                      <a:pPr marL="0" algn="just" rtl="0" eaLnBrk="1" latinLnBrk="0" hangingPunct="1">
                        <a:lnSpc>
                          <a:spcPct val="115000"/>
                        </a:lnSpc>
                        <a:spcAft>
                          <a:spcPts val="0"/>
                        </a:spcAft>
                      </a:pPr>
                      <a:r>
                        <a:rPr kumimoji="0" lang="es-EC" kern="1200" dirty="0" smtClean="0">
                          <a:solidFill>
                            <a:schemeClr val="dk1"/>
                          </a:solidFill>
                          <a:latin typeface="+mn-lt"/>
                          <a:ea typeface="+mn-ea"/>
                          <a:cs typeface="+mn-cs"/>
                        </a:rPr>
                        <a:t>N segundos más lento</a:t>
                      </a:r>
                    </a:p>
                  </a:txBody>
                  <a:tcPr marL="68580" marR="68580" marT="0" marB="0"/>
                </a:tc>
              </a:tr>
              <a:tr h="370840">
                <a:tc>
                  <a:txBody>
                    <a:bodyPr/>
                    <a:lstStyle/>
                    <a:p>
                      <a:r>
                        <a:rPr lang="es-EC" dirty="0" smtClean="0"/>
                        <a:t>MODELO 6</a:t>
                      </a:r>
                      <a:endParaRPr lang="es-EC" dirty="0"/>
                    </a:p>
                  </a:txBody>
                  <a:tcPr/>
                </a:tc>
                <a:tc>
                  <a:txBody>
                    <a:bodyPr/>
                    <a:lstStyle/>
                    <a:p>
                      <a:pPr algn="just">
                        <a:lnSpc>
                          <a:spcPct val="115000"/>
                        </a:lnSpc>
                        <a:spcAft>
                          <a:spcPts val="0"/>
                        </a:spcAft>
                      </a:pPr>
                      <a:r>
                        <a:rPr kumimoji="0" lang="es-EC" kern="1200" dirty="0" smtClean="0">
                          <a:solidFill>
                            <a:schemeClr val="dk1"/>
                          </a:solidFill>
                          <a:latin typeface="+mn-lt"/>
                          <a:ea typeface="+mn-ea"/>
                          <a:cs typeface="+mn-cs"/>
                        </a:rPr>
                        <a:t>+E</a:t>
                      </a:r>
                    </a:p>
                  </a:txBody>
                  <a:tcPr marL="68580" marR="68580" marT="0" marB="0"/>
                </a:tc>
                <a:tc>
                  <a:txBody>
                    <a:bodyPr/>
                    <a:lstStyle/>
                    <a:p>
                      <a:pPr algn="just">
                        <a:lnSpc>
                          <a:spcPct val="115000"/>
                        </a:lnSpc>
                        <a:spcAft>
                          <a:spcPts val="0"/>
                        </a:spcAft>
                      </a:pPr>
                      <a:r>
                        <a:rPr kumimoji="0" lang="es-EC" kern="1200" dirty="0" smtClean="0">
                          <a:solidFill>
                            <a:schemeClr val="dk1"/>
                          </a:solidFill>
                          <a:latin typeface="+mn-lt"/>
                          <a:ea typeface="+mn-ea"/>
                          <a:cs typeface="+mn-cs"/>
                        </a:rPr>
                        <a:t>+E</a:t>
                      </a:r>
                    </a:p>
                  </a:txBody>
                  <a:tcPr marL="68580" marR="68580" marT="0" marB="0"/>
                </a:tc>
                <a:tc>
                  <a:txBody>
                    <a:bodyPr/>
                    <a:lstStyle/>
                    <a:p>
                      <a:pPr marL="0" algn="just" rtl="0" eaLnBrk="1" latinLnBrk="0" hangingPunct="1">
                        <a:lnSpc>
                          <a:spcPct val="115000"/>
                        </a:lnSpc>
                        <a:spcAft>
                          <a:spcPts val="0"/>
                        </a:spcAft>
                      </a:pPr>
                      <a:r>
                        <a:rPr kumimoji="0" lang="es-EC" kern="1200" dirty="0" smtClean="0">
                          <a:solidFill>
                            <a:schemeClr val="dk1"/>
                          </a:solidFill>
                          <a:latin typeface="+mn-lt"/>
                          <a:ea typeface="+mn-ea"/>
                          <a:cs typeface="+mn-cs"/>
                        </a:rPr>
                        <a:t>Lento</a:t>
                      </a:r>
                    </a:p>
                  </a:txBody>
                  <a:tcPr marL="68580" marR="68580" marT="0" marB="0"/>
                </a:tc>
                <a:tc>
                  <a:txBody>
                    <a:bodyPr/>
                    <a:lstStyle/>
                    <a:p>
                      <a:pPr marL="0" algn="just" rtl="0" eaLnBrk="1" latinLnBrk="0" hangingPunct="1">
                        <a:lnSpc>
                          <a:spcPct val="115000"/>
                        </a:lnSpc>
                        <a:spcAft>
                          <a:spcPts val="0"/>
                        </a:spcAft>
                      </a:pPr>
                      <a:r>
                        <a:rPr kumimoji="0" lang="es-EC" kern="1200" dirty="0" smtClean="0">
                          <a:solidFill>
                            <a:schemeClr val="dk1"/>
                          </a:solidFill>
                          <a:latin typeface="+mn-lt"/>
                          <a:ea typeface="+mn-ea"/>
                          <a:cs typeface="+mn-cs"/>
                        </a:rPr>
                        <a:t>Lento</a:t>
                      </a:r>
                    </a:p>
                  </a:txBody>
                  <a:tcPr marL="68580" marR="68580" marT="0" marB="0"/>
                </a:tc>
              </a:tr>
            </a:tbl>
          </a:graphicData>
        </a:graphic>
      </p:graphicFrame>
      <p:sp>
        <p:nvSpPr>
          <p:cNvPr id="362497" name="Rectangle 1"/>
          <p:cNvSpPr>
            <a:spLocks noChangeArrowheads="1"/>
          </p:cNvSpPr>
          <p:nvPr/>
        </p:nvSpPr>
        <p:spPr bwMode="auto">
          <a:xfrm>
            <a:off x="214282" y="1214422"/>
            <a:ext cx="8643998"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PE" sz="2600" dirty="0" smtClean="0">
                <a:solidFill>
                  <a:schemeClr val="tx2"/>
                </a:solidFill>
              </a:rPr>
              <a:t>Tabla 3.5 Comparación cualitativa de los modelos de línea con respecto al modelo Martí [8].</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b="1" dirty="0" smtClean="0"/>
              <a:t>MODELOS A UTILIZAR</a:t>
            </a:r>
            <a:endParaRPr lang="es-ES" sz="3600" dirty="0"/>
          </a:p>
        </p:txBody>
      </p:sp>
      <p:graphicFrame>
        <p:nvGraphicFramePr>
          <p:cNvPr id="5" name="4 Marcador de contenido"/>
          <p:cNvGraphicFramePr>
            <a:graphicFrameLocks noGrp="1"/>
          </p:cNvGraphicFramePr>
          <p:nvPr>
            <p:ph idx="1"/>
          </p:nvPr>
        </p:nvGraphicFramePr>
        <p:xfrm>
          <a:off x="457200" y="2285992"/>
          <a:ext cx="8686800" cy="3896487"/>
        </p:xfrm>
        <a:graphic>
          <a:graphicData uri="http://schemas.openxmlformats.org/drawingml/2006/table">
            <a:tbl>
              <a:tblPr firstRow="1" bandRow="1">
                <a:tableStyleId>{5C22544A-7EE6-4342-B048-85BDC9FD1C3A}</a:tableStyleId>
              </a:tblPr>
              <a:tblGrid>
                <a:gridCol w="2895600"/>
                <a:gridCol w="2895600"/>
                <a:gridCol w="2895600"/>
              </a:tblGrid>
              <a:tr h="256297">
                <a:tc>
                  <a:txBody>
                    <a:bodyPr/>
                    <a:lstStyle/>
                    <a:p>
                      <a:pPr algn="ctr">
                        <a:lnSpc>
                          <a:spcPct val="115000"/>
                        </a:lnSpc>
                        <a:spcAft>
                          <a:spcPts val="0"/>
                        </a:spcAft>
                      </a:pPr>
                      <a:r>
                        <a:rPr kumimoji="0" lang="es-EC" kern="1200" dirty="0" smtClean="0">
                          <a:solidFill>
                            <a:schemeClr val="dk1"/>
                          </a:solidFill>
                          <a:latin typeface="+mn-lt"/>
                          <a:ea typeface="+mn-ea"/>
                          <a:cs typeface="+mn-cs"/>
                        </a:rPr>
                        <a:t>MODELO</a:t>
                      </a:r>
                    </a:p>
                  </a:txBody>
                  <a:tcPr marL="68580" marR="68580" marT="0" marB="0"/>
                </a:tc>
                <a:tc>
                  <a:txBody>
                    <a:bodyPr/>
                    <a:lstStyle/>
                    <a:p>
                      <a:pPr algn="ctr">
                        <a:lnSpc>
                          <a:spcPct val="115000"/>
                        </a:lnSpc>
                        <a:spcAft>
                          <a:spcPts val="0"/>
                        </a:spcAft>
                      </a:pPr>
                      <a:r>
                        <a:rPr kumimoji="0" lang="es-EC" kern="1200" dirty="0" smtClean="0">
                          <a:solidFill>
                            <a:schemeClr val="dk1"/>
                          </a:solidFill>
                          <a:latin typeface="+mn-lt"/>
                          <a:ea typeface="+mn-ea"/>
                          <a:cs typeface="+mn-cs"/>
                        </a:rPr>
                        <a:t>SIMULACIÓN DE LÍNEAS CON ALTA SIMETRÍA</a:t>
                      </a:r>
                    </a:p>
                  </a:txBody>
                  <a:tcPr marL="68580" marR="68580" marT="0" marB="0"/>
                </a:tc>
                <a:tc>
                  <a:txBody>
                    <a:bodyPr/>
                    <a:lstStyle/>
                    <a:p>
                      <a:pPr algn="ctr">
                        <a:lnSpc>
                          <a:spcPct val="115000"/>
                        </a:lnSpc>
                        <a:spcAft>
                          <a:spcPts val="0"/>
                        </a:spcAft>
                      </a:pPr>
                      <a:r>
                        <a:rPr kumimoji="0" lang="es-EC" kern="1200" dirty="0" smtClean="0">
                          <a:solidFill>
                            <a:schemeClr val="dk1"/>
                          </a:solidFill>
                          <a:latin typeface="+mn-lt"/>
                          <a:ea typeface="+mn-ea"/>
                          <a:cs typeface="+mn-cs"/>
                        </a:rPr>
                        <a:t>COMPLEJIDAD DEL MODELO</a:t>
                      </a:r>
                    </a:p>
                  </a:txBody>
                  <a:tcPr marL="68580" marR="68580" marT="0" marB="0"/>
                </a:tc>
              </a:tr>
              <a:tr h="370840">
                <a:tc>
                  <a:txBody>
                    <a:bodyPr/>
                    <a:lstStyle/>
                    <a:p>
                      <a:pPr marL="0" algn="ctr" rtl="0" eaLnBrk="1" latinLnBrk="0" hangingPunct="1">
                        <a:lnSpc>
                          <a:spcPct val="115000"/>
                        </a:lnSpc>
                        <a:spcAft>
                          <a:spcPts val="0"/>
                        </a:spcAft>
                      </a:pPr>
                      <a:r>
                        <a:rPr kumimoji="0" lang="es-EC" b="1" kern="1200" dirty="0" smtClean="0">
                          <a:solidFill>
                            <a:schemeClr val="dk1"/>
                          </a:solidFill>
                          <a:latin typeface="+mn-lt"/>
                          <a:ea typeface="+mn-ea"/>
                          <a:cs typeface="+mn-cs"/>
                        </a:rPr>
                        <a:t>MODELO 1</a:t>
                      </a:r>
                    </a:p>
                  </a:txBody>
                  <a:tcPr marL="68580" marR="68580" marT="0" marB="0"/>
                </a:tc>
                <a:tc>
                  <a:txBody>
                    <a:bodyPr/>
                    <a:lstStyle/>
                    <a:p>
                      <a:pPr algn="ctr"/>
                      <a:r>
                        <a:rPr kumimoji="0" lang="es-EC" sz="1800" kern="1200" dirty="0" smtClean="0">
                          <a:solidFill>
                            <a:schemeClr val="dk1"/>
                          </a:solidFill>
                          <a:latin typeface="+mn-lt"/>
                          <a:ea typeface="+mn-ea"/>
                          <a:cs typeface="+mn-cs"/>
                        </a:rPr>
                        <a:t>No recomendado, se presentan oscilaciones entre los nodos de conexión de cada circuito PI</a:t>
                      </a:r>
                      <a:endParaRPr lang="es-EC" dirty="0"/>
                    </a:p>
                  </a:txBody>
                  <a:tcPr/>
                </a:tc>
                <a:tc>
                  <a:txBody>
                    <a:bodyPr/>
                    <a:lstStyle/>
                    <a:p>
                      <a:pPr algn="ctr">
                        <a:lnSpc>
                          <a:spcPct val="115000"/>
                        </a:lnSpc>
                        <a:spcAft>
                          <a:spcPts val="0"/>
                        </a:spcAft>
                      </a:pPr>
                      <a:r>
                        <a:rPr kumimoji="0" lang="es-EC" sz="1800" kern="1200" dirty="0" smtClean="0">
                          <a:solidFill>
                            <a:schemeClr val="dk1"/>
                          </a:solidFill>
                          <a:latin typeface="+mn-lt"/>
                          <a:ea typeface="+mn-ea"/>
                          <a:cs typeface="+mn-cs"/>
                        </a:rPr>
                        <a:t>Simple</a:t>
                      </a:r>
                    </a:p>
                  </a:txBody>
                  <a:tcPr marL="68580" marR="68580" marT="0" marB="0"/>
                </a:tc>
              </a:tr>
              <a:tr h="370840">
                <a:tc>
                  <a:txBody>
                    <a:bodyPr/>
                    <a:lstStyle/>
                    <a:p>
                      <a:pPr marL="0" algn="ctr" rtl="0" eaLnBrk="1" latinLnBrk="0" hangingPunct="1">
                        <a:lnSpc>
                          <a:spcPct val="115000"/>
                        </a:lnSpc>
                        <a:spcAft>
                          <a:spcPts val="0"/>
                        </a:spcAft>
                      </a:pPr>
                      <a:r>
                        <a:rPr kumimoji="0" lang="es-EC" b="1" kern="1200" dirty="0" smtClean="0">
                          <a:solidFill>
                            <a:schemeClr val="dk1"/>
                          </a:solidFill>
                          <a:latin typeface="+mn-lt"/>
                          <a:ea typeface="+mn-ea"/>
                          <a:cs typeface="+mn-cs"/>
                        </a:rPr>
                        <a:t>MODELO 2</a:t>
                      </a:r>
                    </a:p>
                  </a:txBody>
                  <a:tcPr marL="68580" marR="68580" marT="0" marB="0"/>
                </a:tc>
                <a:tc>
                  <a:txBody>
                    <a:bodyPr/>
                    <a:lstStyle/>
                    <a:p>
                      <a:pPr algn="ctr"/>
                      <a:r>
                        <a:rPr kumimoji="0" lang="es-EC" sz="1800" kern="1200" dirty="0" smtClean="0">
                          <a:solidFill>
                            <a:schemeClr val="dk1"/>
                          </a:solidFill>
                          <a:latin typeface="+mn-lt"/>
                          <a:ea typeface="+mn-ea"/>
                          <a:cs typeface="+mn-cs"/>
                        </a:rPr>
                        <a:t>No recomendado, utiliza matrices de transformación constantes en la descomposición fase modo</a:t>
                      </a:r>
                      <a:endParaRPr lang="es-EC" dirty="0"/>
                    </a:p>
                  </a:txBody>
                  <a:tcPr/>
                </a:tc>
                <a:tc>
                  <a:txBody>
                    <a:bodyPr/>
                    <a:lstStyle/>
                    <a:p>
                      <a:pPr algn="ctr">
                        <a:lnSpc>
                          <a:spcPct val="115000"/>
                        </a:lnSpc>
                        <a:spcAft>
                          <a:spcPts val="0"/>
                        </a:spcAft>
                      </a:pPr>
                      <a:r>
                        <a:rPr kumimoji="0" lang="es-EC" sz="1800" kern="1200" dirty="0" smtClean="0">
                          <a:solidFill>
                            <a:schemeClr val="dk1"/>
                          </a:solidFill>
                          <a:latin typeface="+mn-lt"/>
                          <a:ea typeface="+mn-ea"/>
                          <a:cs typeface="+mn-cs"/>
                        </a:rPr>
                        <a:t>Simple</a:t>
                      </a:r>
                    </a:p>
                  </a:txBody>
                  <a:tcPr marL="68580" marR="68580" marT="0" marB="0"/>
                </a:tc>
              </a:tr>
              <a:tr h="370840">
                <a:tc>
                  <a:txBody>
                    <a:bodyPr/>
                    <a:lstStyle/>
                    <a:p>
                      <a:pPr marL="0" algn="ctr" rtl="0" eaLnBrk="1" latinLnBrk="0" hangingPunct="1">
                        <a:lnSpc>
                          <a:spcPct val="115000"/>
                        </a:lnSpc>
                        <a:spcAft>
                          <a:spcPts val="0"/>
                        </a:spcAft>
                      </a:pPr>
                      <a:r>
                        <a:rPr kumimoji="0" lang="es-EC" b="1" kern="1200" dirty="0" smtClean="0">
                          <a:solidFill>
                            <a:schemeClr val="dk1"/>
                          </a:solidFill>
                          <a:latin typeface="+mn-lt"/>
                          <a:ea typeface="+mn-ea"/>
                          <a:cs typeface="+mn-cs"/>
                        </a:rPr>
                        <a:t>MODELO 3</a:t>
                      </a:r>
                    </a:p>
                  </a:txBody>
                  <a:tcPr marL="68580" marR="68580" marT="0" marB="0"/>
                </a:tc>
                <a:tc>
                  <a:txBody>
                    <a:bodyPr/>
                    <a:lstStyle/>
                    <a:p>
                      <a:pPr algn="ctr"/>
                      <a:r>
                        <a:rPr kumimoji="0" lang="es-EC" sz="1800" kern="1200" dirty="0" smtClean="0">
                          <a:solidFill>
                            <a:schemeClr val="dk1"/>
                          </a:solidFill>
                          <a:latin typeface="+mn-lt"/>
                          <a:ea typeface="+mn-ea"/>
                          <a:cs typeface="+mn-cs"/>
                        </a:rPr>
                        <a:t>Recomendado, aunque para las simulaciones, el modelo depende de ∆t</a:t>
                      </a:r>
                      <a:endParaRPr lang="es-EC" dirty="0"/>
                    </a:p>
                  </a:txBody>
                  <a:tcPr/>
                </a:tc>
                <a:tc>
                  <a:txBody>
                    <a:bodyPr/>
                    <a:lstStyle/>
                    <a:p>
                      <a:pPr algn="ctr">
                        <a:lnSpc>
                          <a:spcPct val="115000"/>
                        </a:lnSpc>
                        <a:spcAft>
                          <a:spcPts val="0"/>
                        </a:spcAft>
                      </a:pPr>
                      <a:r>
                        <a:rPr kumimoji="0" lang="es-EC" sz="1800" kern="1200" dirty="0" smtClean="0">
                          <a:solidFill>
                            <a:schemeClr val="dk1"/>
                          </a:solidFill>
                          <a:latin typeface="+mn-lt"/>
                          <a:ea typeface="+mn-ea"/>
                          <a:cs typeface="+mn-cs"/>
                        </a:rPr>
                        <a:t>Alto orden – transformada Z</a:t>
                      </a:r>
                    </a:p>
                  </a:txBody>
                  <a:tcPr marL="68580" marR="68580" marT="0" marB="0"/>
                </a:tc>
              </a:tr>
            </a:tbl>
          </a:graphicData>
        </a:graphic>
      </p:graphicFrame>
      <p:sp>
        <p:nvSpPr>
          <p:cNvPr id="6" name="5 Rectángulo"/>
          <p:cNvSpPr/>
          <p:nvPr/>
        </p:nvSpPr>
        <p:spPr>
          <a:xfrm>
            <a:off x="1571604" y="1357298"/>
            <a:ext cx="6357982" cy="830997"/>
          </a:xfrm>
          <a:prstGeom prst="rect">
            <a:avLst/>
          </a:prstGeom>
        </p:spPr>
        <p:txBody>
          <a:bodyPr wrap="square">
            <a:spAutoFit/>
          </a:bodyPr>
          <a:lstStyle/>
          <a:p>
            <a:pPr algn="ctr"/>
            <a:r>
              <a:rPr lang="es-EC" sz="2400" dirty="0" smtClean="0"/>
              <a:t>Tabla 3.6. Características de los modelos de línea</a:t>
            </a:r>
            <a:r>
              <a:rPr lang="es-PE" sz="2400" dirty="0" smtClean="0"/>
              <a:t>[8]</a:t>
            </a:r>
            <a:r>
              <a:rPr lang="es-EC" sz="2400" dirty="0" smtClean="0"/>
              <a:t>.</a:t>
            </a:r>
            <a:endParaRPr lang="es-EC" sz="2400"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457200"/>
            <a:ext cx="8686800" cy="614346"/>
          </a:xfrm>
        </p:spPr>
        <p:txBody>
          <a:bodyPr>
            <a:normAutofit fontScale="90000"/>
          </a:bodyPr>
          <a:lstStyle/>
          <a:p>
            <a:pPr algn="ctr"/>
            <a:r>
              <a:rPr lang="es-EC" b="1" dirty="0" smtClean="0"/>
              <a:t>MODELOS A UTILIZAR</a:t>
            </a:r>
            <a:endParaRPr lang="es-EC" dirty="0"/>
          </a:p>
        </p:txBody>
      </p:sp>
      <p:graphicFrame>
        <p:nvGraphicFramePr>
          <p:cNvPr id="4" name="3 Marcador de contenido"/>
          <p:cNvGraphicFramePr>
            <a:graphicFrameLocks noGrp="1"/>
          </p:cNvGraphicFramePr>
          <p:nvPr>
            <p:ph idx="1"/>
          </p:nvPr>
        </p:nvGraphicFramePr>
        <p:xfrm>
          <a:off x="214282" y="2285992"/>
          <a:ext cx="8686800" cy="4329667"/>
        </p:xfrm>
        <a:graphic>
          <a:graphicData uri="http://schemas.openxmlformats.org/drawingml/2006/table">
            <a:tbl>
              <a:tblPr firstRow="1" bandRow="1">
                <a:tableStyleId>{5C22544A-7EE6-4342-B048-85BDC9FD1C3A}</a:tableStyleId>
              </a:tblPr>
              <a:tblGrid>
                <a:gridCol w="2895600"/>
                <a:gridCol w="2895600"/>
                <a:gridCol w="2895600"/>
              </a:tblGrid>
              <a:tr h="1541228">
                <a:tc>
                  <a:txBody>
                    <a:bodyPr/>
                    <a:lstStyle/>
                    <a:p>
                      <a:pPr marL="0" algn="ctr" rtl="0" eaLnBrk="1" latinLnBrk="0" hangingPunct="1">
                        <a:lnSpc>
                          <a:spcPct val="115000"/>
                        </a:lnSpc>
                        <a:spcAft>
                          <a:spcPts val="0"/>
                        </a:spcAft>
                      </a:pPr>
                      <a:r>
                        <a:rPr kumimoji="0" lang="es-EC" b="1" kern="1200" dirty="0" smtClean="0">
                          <a:solidFill>
                            <a:schemeClr val="dk1"/>
                          </a:solidFill>
                          <a:latin typeface="+mn-lt"/>
                          <a:ea typeface="+mn-ea"/>
                          <a:cs typeface="+mn-cs"/>
                        </a:rPr>
                        <a:t>MODELO 4</a:t>
                      </a:r>
                    </a:p>
                  </a:txBody>
                  <a:tcPr marL="68580" marR="68580" marT="0" marB="0"/>
                </a:tc>
                <a:tc>
                  <a:txBody>
                    <a:bodyPr/>
                    <a:lstStyle/>
                    <a:p>
                      <a:pPr algn="ctr"/>
                      <a:r>
                        <a:rPr kumimoji="0" lang="es-EC" sz="1800" b="0" kern="1200" dirty="0" smtClean="0">
                          <a:solidFill>
                            <a:schemeClr val="dk1"/>
                          </a:solidFill>
                          <a:latin typeface="+mn-lt"/>
                          <a:ea typeface="+mn-ea"/>
                          <a:cs typeface="+mn-cs"/>
                        </a:rPr>
                        <a:t>Recomendado, aunque para efectos de simulación de la naturaleza distribuida de las perdidas, la línea debe subdividirse en un número de secciones.</a:t>
                      </a:r>
                      <a:endParaRPr kumimoji="0" lang="es-EC" sz="1800" b="0" kern="1200" dirty="0">
                        <a:solidFill>
                          <a:schemeClr val="dk1"/>
                        </a:solidFill>
                        <a:latin typeface="+mn-lt"/>
                        <a:ea typeface="+mn-ea"/>
                        <a:cs typeface="+mn-cs"/>
                      </a:endParaRPr>
                    </a:p>
                  </a:txBody>
                  <a:tcPr/>
                </a:tc>
                <a:tc>
                  <a:txBody>
                    <a:bodyPr/>
                    <a:lstStyle/>
                    <a:p>
                      <a:pPr algn="ctr"/>
                      <a:r>
                        <a:rPr kumimoji="0" lang="es-EC" sz="1800" b="0" kern="1200" dirty="0" smtClean="0">
                          <a:solidFill>
                            <a:schemeClr val="dk1"/>
                          </a:solidFill>
                          <a:latin typeface="+mn-lt"/>
                          <a:ea typeface="+mn-ea"/>
                          <a:cs typeface="+mn-cs"/>
                        </a:rPr>
                        <a:t>Alto orden-calculo de secuencia coordinado de n bloques de 1er orden</a:t>
                      </a:r>
                      <a:endParaRPr kumimoji="0" lang="es-EC" sz="1800" b="0" kern="1200" dirty="0">
                        <a:solidFill>
                          <a:schemeClr val="dk1"/>
                        </a:solidFill>
                        <a:latin typeface="+mn-lt"/>
                        <a:ea typeface="+mn-ea"/>
                        <a:cs typeface="+mn-cs"/>
                      </a:endParaRPr>
                    </a:p>
                  </a:txBody>
                  <a:tcPr/>
                </a:tc>
              </a:tr>
              <a:tr h="816242">
                <a:tc>
                  <a:txBody>
                    <a:bodyPr/>
                    <a:lstStyle/>
                    <a:p>
                      <a:pPr marL="0" algn="ctr" rtl="0" eaLnBrk="1" latinLnBrk="0" hangingPunct="1">
                        <a:lnSpc>
                          <a:spcPct val="115000"/>
                        </a:lnSpc>
                        <a:spcAft>
                          <a:spcPts val="0"/>
                        </a:spcAft>
                      </a:pPr>
                      <a:r>
                        <a:rPr kumimoji="0" lang="es-EC" b="1" kern="1200" dirty="0" smtClean="0">
                          <a:solidFill>
                            <a:schemeClr val="dk1"/>
                          </a:solidFill>
                          <a:latin typeface="+mn-lt"/>
                          <a:ea typeface="+mn-ea"/>
                          <a:cs typeface="+mn-cs"/>
                        </a:rPr>
                        <a:t>MODELO 5</a:t>
                      </a:r>
                    </a:p>
                  </a:txBody>
                  <a:tcPr marL="68580" marR="68580" marT="0" marB="0"/>
                </a:tc>
                <a:tc>
                  <a:txBody>
                    <a:bodyPr/>
                    <a:lstStyle/>
                    <a:p>
                      <a:pPr algn="ctr"/>
                      <a:r>
                        <a:rPr kumimoji="0" lang="es-EC" sz="1800" kern="1200" dirty="0" smtClean="0">
                          <a:solidFill>
                            <a:schemeClr val="dk1"/>
                          </a:solidFill>
                          <a:latin typeface="+mn-lt"/>
                          <a:ea typeface="+mn-ea"/>
                          <a:cs typeface="+mn-cs"/>
                        </a:rPr>
                        <a:t>Recomendado, es más exacto aun cuando el número de fases es mayor.</a:t>
                      </a:r>
                      <a:endParaRPr lang="es-EC" dirty="0"/>
                    </a:p>
                  </a:txBody>
                  <a:tcPr/>
                </a:tc>
                <a:tc>
                  <a:txBody>
                    <a:bodyPr/>
                    <a:lstStyle/>
                    <a:p>
                      <a:pPr algn="ctr">
                        <a:lnSpc>
                          <a:spcPct val="115000"/>
                        </a:lnSpc>
                        <a:spcAft>
                          <a:spcPts val="0"/>
                        </a:spcAft>
                      </a:pPr>
                      <a:r>
                        <a:rPr kumimoji="0" lang="es-EC" sz="1800" kern="1200" dirty="0" smtClean="0">
                          <a:solidFill>
                            <a:schemeClr val="dk1"/>
                          </a:solidFill>
                          <a:latin typeface="+mn-lt"/>
                          <a:ea typeface="+mn-ea"/>
                          <a:cs typeface="+mn-cs"/>
                        </a:rPr>
                        <a:t>Alto orden-juego de polos comunes, método de aproximación de Bode.</a:t>
                      </a:r>
                    </a:p>
                  </a:txBody>
                  <a:tcPr marL="68580" marR="68580" marT="0" marB="0"/>
                </a:tc>
              </a:tr>
              <a:tr h="1672192">
                <a:tc>
                  <a:txBody>
                    <a:bodyPr/>
                    <a:lstStyle/>
                    <a:p>
                      <a:pPr marL="0" algn="ctr" rtl="0" eaLnBrk="1" latinLnBrk="0" hangingPunct="1">
                        <a:lnSpc>
                          <a:spcPct val="115000"/>
                        </a:lnSpc>
                        <a:spcAft>
                          <a:spcPts val="0"/>
                        </a:spcAft>
                      </a:pPr>
                      <a:r>
                        <a:rPr kumimoji="0" lang="es-EC" b="1" kern="1200" dirty="0" smtClean="0">
                          <a:solidFill>
                            <a:schemeClr val="dk1"/>
                          </a:solidFill>
                          <a:latin typeface="+mn-lt"/>
                          <a:ea typeface="+mn-ea"/>
                          <a:cs typeface="+mn-cs"/>
                        </a:rPr>
                        <a:t>MODELO 6</a:t>
                      </a:r>
                    </a:p>
                  </a:txBody>
                  <a:tcPr marL="68580" marR="68580" marT="0" marB="0"/>
                </a:tc>
                <a:tc>
                  <a:txBody>
                    <a:bodyPr/>
                    <a:lstStyle/>
                    <a:p>
                      <a:pPr algn="ctr"/>
                      <a:r>
                        <a:rPr kumimoji="0" lang="es-EC" sz="1800" kern="1200" dirty="0" smtClean="0">
                          <a:solidFill>
                            <a:schemeClr val="dk1"/>
                          </a:solidFill>
                          <a:latin typeface="+mn-lt"/>
                          <a:ea typeface="+mn-ea"/>
                          <a:cs typeface="+mn-cs"/>
                        </a:rPr>
                        <a:t>Recomendado, incluso para analizar voltajes inducidos en rieles de tren cercanos a líneas de transmisión.</a:t>
                      </a:r>
                      <a:endParaRPr lang="es-EC" dirty="0"/>
                    </a:p>
                  </a:txBody>
                  <a:tcPr/>
                </a:tc>
                <a:tc>
                  <a:txBody>
                    <a:bodyPr/>
                    <a:lstStyle/>
                    <a:p>
                      <a:pPr algn="ctr">
                        <a:lnSpc>
                          <a:spcPct val="115000"/>
                        </a:lnSpc>
                        <a:spcAft>
                          <a:spcPts val="0"/>
                        </a:spcAft>
                      </a:pPr>
                      <a:r>
                        <a:rPr kumimoji="0" lang="es-EC" sz="1800" kern="1200" dirty="0" smtClean="0">
                          <a:solidFill>
                            <a:schemeClr val="dk1"/>
                          </a:solidFill>
                          <a:latin typeface="+mn-lt"/>
                          <a:ea typeface="+mn-ea"/>
                          <a:cs typeface="+mn-cs"/>
                        </a:rPr>
                        <a:t>Alto orden-polos y ceros reales, método de aproximación de Bode</a:t>
                      </a:r>
                    </a:p>
                  </a:txBody>
                  <a:tcPr marL="68580" marR="68580" marT="0" marB="0"/>
                </a:tc>
              </a:tr>
            </a:tbl>
          </a:graphicData>
        </a:graphic>
      </p:graphicFrame>
      <p:sp>
        <p:nvSpPr>
          <p:cNvPr id="5" name="4 Rectángulo"/>
          <p:cNvSpPr/>
          <p:nvPr/>
        </p:nvSpPr>
        <p:spPr>
          <a:xfrm>
            <a:off x="1000100" y="1214422"/>
            <a:ext cx="6858048" cy="830997"/>
          </a:xfrm>
          <a:prstGeom prst="rect">
            <a:avLst/>
          </a:prstGeom>
        </p:spPr>
        <p:txBody>
          <a:bodyPr wrap="square">
            <a:spAutoFit/>
          </a:bodyPr>
          <a:lstStyle/>
          <a:p>
            <a:pPr algn="ctr"/>
            <a:r>
              <a:rPr lang="es-EC" sz="2400" dirty="0" smtClean="0"/>
              <a:t>Tabla 3.6. Características de los modelos de línea</a:t>
            </a:r>
            <a:r>
              <a:rPr lang="es-PE" sz="2400" dirty="0" smtClean="0"/>
              <a:t>[8]</a:t>
            </a:r>
            <a:r>
              <a:rPr lang="es-EC" sz="2400" dirty="0" smtClean="0"/>
              <a:t>.</a:t>
            </a:r>
            <a:endParaRPr lang="es-EC" sz="2400"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PE" sz="3600" b="1" dirty="0" smtClean="0"/>
              <a:t>HERRAMIENTAS a utilizar</a:t>
            </a:r>
            <a:endParaRPr lang="es-ES" sz="3600" b="1" dirty="0"/>
          </a:p>
        </p:txBody>
      </p:sp>
      <p:sp>
        <p:nvSpPr>
          <p:cNvPr id="3" name="2 Marcador de contenido"/>
          <p:cNvSpPr>
            <a:spLocks noGrp="1"/>
          </p:cNvSpPr>
          <p:nvPr>
            <p:ph idx="1"/>
          </p:nvPr>
        </p:nvSpPr>
        <p:spPr/>
        <p:txBody>
          <a:bodyPr/>
          <a:lstStyle/>
          <a:p>
            <a:r>
              <a:rPr lang="es-PE" dirty="0" smtClean="0"/>
              <a:t>La herramienta principal utilizada es el Programa para Análisis de Transitorios Electromagnéticos, ATP.</a:t>
            </a:r>
          </a:p>
          <a:p>
            <a:r>
              <a:rPr lang="es-PE" dirty="0" smtClean="0"/>
              <a:t>El </a:t>
            </a:r>
            <a:r>
              <a:rPr lang="es-PE" dirty="0" err="1" smtClean="0"/>
              <a:t>Alternative</a:t>
            </a:r>
            <a:r>
              <a:rPr lang="es-PE" dirty="0" smtClean="0"/>
              <a:t> </a:t>
            </a:r>
            <a:r>
              <a:rPr lang="es-PE" dirty="0" err="1" smtClean="0"/>
              <a:t>Transient</a:t>
            </a:r>
            <a:r>
              <a:rPr lang="es-PE" dirty="0" smtClean="0"/>
              <a:t> </a:t>
            </a:r>
            <a:r>
              <a:rPr lang="es-PE" dirty="0" err="1" smtClean="0"/>
              <a:t>Program</a:t>
            </a:r>
            <a:r>
              <a:rPr lang="es-PE" dirty="0" smtClean="0"/>
              <a:t> (ATP) es una potente herramienta de simulación, fue originalmente diseñado para el cálculo de procesos transitorios en sistemas eléctricos de potencia.</a:t>
            </a:r>
            <a:endParaRPr lang="es-E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PE" b="1" dirty="0" smtClean="0"/>
              <a:t>HERRAMIENTAS a utilizar</a:t>
            </a:r>
            <a:endParaRPr lang="es-ES" sz="3600" dirty="0"/>
          </a:p>
        </p:txBody>
      </p:sp>
      <p:sp>
        <p:nvSpPr>
          <p:cNvPr id="3" name="2 Marcador de contenido"/>
          <p:cNvSpPr>
            <a:spLocks noGrp="1"/>
          </p:cNvSpPr>
          <p:nvPr>
            <p:ph idx="1"/>
          </p:nvPr>
        </p:nvSpPr>
        <p:spPr/>
        <p:txBody>
          <a:bodyPr/>
          <a:lstStyle/>
          <a:p>
            <a:r>
              <a:rPr lang="es-PE" dirty="0" smtClean="0"/>
              <a:t>Una simulación en el ATP se realiza generalmente en tres pasos:</a:t>
            </a:r>
          </a:p>
          <a:p>
            <a:pPr lvl="1">
              <a:buFont typeface="Wingdings" pitchFamily="2" charset="2"/>
              <a:buChar char="Ø"/>
            </a:pPr>
            <a:r>
              <a:rPr lang="es-PE" b="1" dirty="0" err="1" smtClean="0"/>
              <a:t>ATPDraw</a:t>
            </a:r>
            <a:r>
              <a:rPr lang="es-PE" dirty="0" smtClean="0"/>
              <a:t>, para creación y edición de archivos de entrada</a:t>
            </a:r>
          </a:p>
          <a:p>
            <a:pPr lvl="1">
              <a:buFont typeface="Wingdings" pitchFamily="2" charset="2"/>
              <a:buChar char="Ø"/>
            </a:pPr>
            <a:r>
              <a:rPr lang="es-PE" b="1" dirty="0" smtClean="0"/>
              <a:t>TPBIG</a:t>
            </a:r>
            <a:r>
              <a:rPr lang="es-PE" dirty="0" smtClean="0"/>
              <a:t>, para simular redes eléctricas en el dominio del tiempo y de la frecuencia.</a:t>
            </a:r>
            <a:endParaRPr lang="es-EC" dirty="0" smtClean="0"/>
          </a:p>
          <a:p>
            <a:pPr lvl="1">
              <a:buFont typeface="Wingdings" pitchFamily="2" charset="2"/>
              <a:buChar char="Ø"/>
            </a:pPr>
            <a:r>
              <a:rPr lang="es-PE" b="1" dirty="0" smtClean="0"/>
              <a:t>PCPLOT, TPPLOT, GTPPLOT o PLOTXY</a:t>
            </a:r>
            <a:r>
              <a:rPr lang="es-PE" dirty="0" smtClean="0"/>
              <a:t>, para procesar los resultados de una simulación de forma gráfica.</a:t>
            </a:r>
            <a:endParaRPr lang="es-E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PE" b="1" dirty="0" smtClean="0"/>
              <a:t>HERRAMIENTAS a utilizar</a:t>
            </a:r>
            <a:endParaRPr lang="es-EC" sz="3600" dirty="0"/>
          </a:p>
        </p:txBody>
      </p:sp>
      <p:sp>
        <p:nvSpPr>
          <p:cNvPr id="3" name="2 Marcador de contenido"/>
          <p:cNvSpPr>
            <a:spLocks noGrp="1"/>
          </p:cNvSpPr>
          <p:nvPr>
            <p:ph idx="1"/>
          </p:nvPr>
        </p:nvSpPr>
        <p:spPr>
          <a:xfrm>
            <a:off x="304800" y="1554162"/>
            <a:ext cx="8686800" cy="4803796"/>
          </a:xfrm>
        </p:spPr>
        <p:txBody>
          <a:bodyPr>
            <a:normAutofit fontScale="85000" lnSpcReduction="20000"/>
          </a:bodyPr>
          <a:lstStyle/>
          <a:p>
            <a:r>
              <a:rPr lang="es-EC" dirty="0" smtClean="0"/>
              <a:t>Algunos elementos requeridos en el ATP para modelar un circuito:</a:t>
            </a:r>
          </a:p>
          <a:p>
            <a:pPr lvl="1">
              <a:buFont typeface="Wingdings" pitchFamily="2" charset="2"/>
              <a:buChar char="Ø"/>
            </a:pPr>
            <a:r>
              <a:rPr lang="es-PE" dirty="0" smtClean="0"/>
              <a:t>Líneas de transmisión: mediante la componente LCC  se puede escoger un modelo de línea disponible en el ATP y automáticamente calcular los parámetros a partir de la geometría de la línea y de las propiedades de los conductores que lo conforman, los modelos disponibles son: </a:t>
            </a:r>
          </a:p>
          <a:p>
            <a:pPr lvl="3">
              <a:buFont typeface="Wingdings" pitchFamily="2" charset="2"/>
              <a:buChar char="q"/>
            </a:pPr>
            <a:r>
              <a:rPr lang="es-PE" sz="2800" dirty="0" smtClean="0"/>
              <a:t> Circuito π.</a:t>
            </a:r>
          </a:p>
          <a:p>
            <a:pPr lvl="3">
              <a:buFont typeface="Wingdings" pitchFamily="2" charset="2"/>
              <a:buChar char="q"/>
            </a:pPr>
            <a:r>
              <a:rPr lang="es-PE" sz="2800" dirty="0" smtClean="0"/>
              <a:t> Parámetros distribuidos constantes, o de </a:t>
            </a:r>
            <a:r>
              <a:rPr lang="es-PE" sz="2800" dirty="0" err="1" smtClean="0"/>
              <a:t>Bergerón</a:t>
            </a:r>
            <a:r>
              <a:rPr lang="es-PE" sz="2800" dirty="0" smtClean="0"/>
              <a:t>.</a:t>
            </a:r>
          </a:p>
          <a:p>
            <a:pPr lvl="3">
              <a:buFont typeface="Wingdings" pitchFamily="2" charset="2"/>
              <a:buChar char="q"/>
            </a:pPr>
            <a:r>
              <a:rPr lang="es-PE" sz="2800" dirty="0" smtClean="0"/>
              <a:t> Modelo de </a:t>
            </a:r>
            <a:r>
              <a:rPr lang="es-PE" sz="2800" dirty="0" err="1" smtClean="0"/>
              <a:t>Semlyen</a:t>
            </a:r>
            <a:endParaRPr lang="es-PE" sz="2800" dirty="0" smtClean="0"/>
          </a:p>
          <a:p>
            <a:pPr lvl="3">
              <a:buFont typeface="Wingdings" pitchFamily="2" charset="2"/>
              <a:buChar char="q"/>
            </a:pPr>
            <a:r>
              <a:rPr lang="es-PE" sz="2800" dirty="0" smtClean="0"/>
              <a:t> Modelo de José Martí.</a:t>
            </a:r>
          </a:p>
          <a:p>
            <a:pPr lvl="3">
              <a:buFont typeface="Wingdings" pitchFamily="2" charset="2"/>
              <a:buChar char="q"/>
            </a:pPr>
            <a:r>
              <a:rPr lang="es-PE" sz="2800" dirty="0" smtClean="0"/>
              <a:t> Modelo </a:t>
            </a:r>
            <a:r>
              <a:rPr lang="es-PE" sz="2800" dirty="0" err="1" smtClean="0"/>
              <a:t>Taku</a:t>
            </a:r>
            <a:r>
              <a:rPr lang="es-PE" sz="2800" dirty="0" smtClean="0"/>
              <a:t> </a:t>
            </a:r>
            <a:r>
              <a:rPr lang="es-PE" sz="2800" dirty="0" err="1" smtClean="0"/>
              <a:t>Noda</a:t>
            </a:r>
            <a:r>
              <a:rPr lang="es-PE" sz="2800" dirty="0" smtClean="0"/>
              <a:t>.</a:t>
            </a:r>
          </a:p>
          <a:p>
            <a:pPr lvl="3">
              <a:buFont typeface="Wingdings" pitchFamily="2" charset="2"/>
              <a:buChar char="q"/>
            </a:pPr>
            <a:endParaRPr lang="es-EC" sz="28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42852"/>
            <a:ext cx="8229600" cy="1143000"/>
          </a:xfrm>
        </p:spPr>
        <p:txBody>
          <a:bodyPr>
            <a:noAutofit/>
          </a:bodyPr>
          <a:lstStyle/>
          <a:p>
            <a:pPr algn="ctr"/>
            <a:r>
              <a:rPr lang="es-ES" sz="3600" dirty="0" smtClean="0"/>
              <a:t>EVOLUCION Y SITUACION ACTUAL DE LA DEMANDA</a:t>
            </a:r>
            <a:endParaRPr lang="es-ES" sz="3600" dirty="0"/>
          </a:p>
        </p:txBody>
      </p:sp>
      <p:sp>
        <p:nvSpPr>
          <p:cNvPr id="3" name="2 Marcador de contenido"/>
          <p:cNvSpPr>
            <a:spLocks noGrp="1"/>
          </p:cNvSpPr>
          <p:nvPr>
            <p:ph idx="1"/>
          </p:nvPr>
        </p:nvSpPr>
        <p:spPr>
          <a:xfrm>
            <a:off x="428596" y="1428736"/>
            <a:ext cx="8229600" cy="5143536"/>
          </a:xfrm>
        </p:spPr>
        <p:txBody>
          <a:bodyPr/>
          <a:lstStyle/>
          <a:p>
            <a:r>
              <a:rPr lang="es-PE" sz="2400" b="1" dirty="0" smtClean="0"/>
              <a:t>TASA DE CRECIMIENTO ANUAL DE LA ENERGÍA ELÉCTRICA</a:t>
            </a:r>
          </a:p>
          <a:p>
            <a:pPr algn="ctr">
              <a:buNone/>
            </a:pPr>
            <a:r>
              <a:rPr lang="es-PE" sz="2400" b="1" dirty="0" smtClean="0"/>
              <a:t>CONSUMO TOTAL DEL SNI</a:t>
            </a:r>
            <a:endParaRPr lang="es-ES" sz="2400" dirty="0" smtClean="0"/>
          </a:p>
          <a:p>
            <a:pPr>
              <a:buNone/>
            </a:pPr>
            <a:endParaRPr lang="es-ES" dirty="0"/>
          </a:p>
        </p:txBody>
      </p:sp>
      <p:pic>
        <p:nvPicPr>
          <p:cNvPr id="4" name="3 Imagen"/>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214414" y="2428868"/>
            <a:ext cx="6715172" cy="3214710"/>
          </a:xfrm>
          <a:prstGeom prst="rect">
            <a:avLst/>
          </a:prstGeom>
          <a:noFill/>
          <a:ln w="9525">
            <a:noFill/>
            <a:miter lim="800000"/>
            <a:headEnd/>
            <a:tailEnd/>
          </a:ln>
        </p:spPr>
      </p:pic>
      <p:sp>
        <p:nvSpPr>
          <p:cNvPr id="5" name="4 CuadroTexto"/>
          <p:cNvSpPr txBox="1"/>
          <p:nvPr/>
        </p:nvSpPr>
        <p:spPr>
          <a:xfrm>
            <a:off x="1285852" y="5857893"/>
            <a:ext cx="6572296" cy="646331"/>
          </a:xfrm>
          <a:prstGeom prst="rect">
            <a:avLst/>
          </a:prstGeom>
          <a:noFill/>
        </p:spPr>
        <p:txBody>
          <a:bodyPr wrap="square" rtlCol="0">
            <a:spAutoFit/>
          </a:bodyPr>
          <a:lstStyle/>
          <a:p>
            <a:r>
              <a:rPr lang="es-PE" dirty="0" smtClean="0"/>
              <a:t>Comportamiento de la demanda a nivel de barras de subestación [3]</a:t>
            </a:r>
            <a:endParaRPr lang="es-ES" dirty="0" smtClean="0"/>
          </a:p>
          <a:p>
            <a:endParaRPr lang="es-E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PE" b="1" dirty="0" smtClean="0"/>
              <a:t>HERRAMIENTAS a utilizar</a:t>
            </a:r>
            <a:endParaRPr lang="es-EC" sz="3600" dirty="0"/>
          </a:p>
        </p:txBody>
      </p:sp>
      <p:sp>
        <p:nvSpPr>
          <p:cNvPr id="3" name="2 Marcador de contenido"/>
          <p:cNvSpPr>
            <a:spLocks noGrp="1"/>
          </p:cNvSpPr>
          <p:nvPr>
            <p:ph idx="1"/>
          </p:nvPr>
        </p:nvSpPr>
        <p:spPr>
          <a:xfrm>
            <a:off x="457200" y="1357298"/>
            <a:ext cx="8229600" cy="5357850"/>
          </a:xfrm>
        </p:spPr>
        <p:txBody>
          <a:bodyPr>
            <a:normAutofit fontScale="32500" lnSpcReduction="20000"/>
          </a:bodyPr>
          <a:lstStyle/>
          <a:p>
            <a:r>
              <a:rPr lang="es-PE" sz="6800" dirty="0" smtClean="0"/>
              <a:t>Los elementos del ATP más comunes para la simulación de un sistema de transmisión son:</a:t>
            </a:r>
            <a:endParaRPr lang="es-EC" sz="6800" dirty="0" smtClean="0"/>
          </a:p>
          <a:p>
            <a:endParaRPr lang="es-EC" sz="3800" b="1" dirty="0" smtClean="0"/>
          </a:p>
          <a:p>
            <a:pPr lvl="1">
              <a:buFont typeface="Wingdings" pitchFamily="2" charset="2"/>
              <a:buChar char="Ø"/>
            </a:pPr>
            <a:r>
              <a:rPr lang="es-PE" sz="6800" b="1" dirty="0" smtClean="0"/>
              <a:t>Fuentes Equivalentes</a:t>
            </a:r>
            <a:r>
              <a:rPr lang="es-PE" sz="6800" dirty="0" smtClean="0"/>
              <a:t>: Compuestas por una fuente sinusoidal tipo ACSOURCE tipo 14 en serie con una línea de parámetros R – L.</a:t>
            </a:r>
          </a:p>
          <a:p>
            <a:pPr lvl="1">
              <a:buFont typeface="Wingdings" pitchFamily="2" charset="2"/>
              <a:buChar char="Ø"/>
            </a:pPr>
            <a:r>
              <a:rPr lang="es-PE" sz="6800" dirty="0" smtClean="0"/>
              <a:t> </a:t>
            </a:r>
            <a:r>
              <a:rPr lang="es-PE" sz="6800" b="1" dirty="0" smtClean="0"/>
              <a:t>Líneas de Transmisión</a:t>
            </a:r>
            <a:r>
              <a:rPr lang="es-PE" sz="6800" dirty="0" smtClean="0"/>
              <a:t>: El componente LCC nos brinda la opción de escoger el modelo.</a:t>
            </a:r>
            <a:endParaRPr lang="es-EC" sz="6800" dirty="0" smtClean="0"/>
          </a:p>
          <a:p>
            <a:pPr lvl="1">
              <a:buFont typeface="Wingdings" pitchFamily="2" charset="2"/>
              <a:buChar char="Ø"/>
            </a:pPr>
            <a:r>
              <a:rPr lang="es-PE" sz="6800" dirty="0" smtClean="0"/>
              <a:t> </a:t>
            </a:r>
            <a:r>
              <a:rPr lang="es-PE" sz="6800" b="1" dirty="0" smtClean="0"/>
              <a:t>Transformador</a:t>
            </a:r>
            <a:r>
              <a:rPr lang="es-PE" sz="6800" dirty="0" smtClean="0"/>
              <a:t>: El transformador debe ser de la rutina saturada debido a que los transformadores de 500 KV son de este tipo</a:t>
            </a:r>
          </a:p>
          <a:p>
            <a:pPr lvl="1">
              <a:buFont typeface="Wingdings" pitchFamily="2" charset="2"/>
              <a:buChar char="Ø"/>
            </a:pPr>
            <a:r>
              <a:rPr lang="es-PE" sz="6800" b="1" dirty="0" smtClean="0"/>
              <a:t>Interruptores</a:t>
            </a:r>
            <a:r>
              <a:rPr lang="es-PE" sz="6800" dirty="0" smtClean="0"/>
              <a:t>: Se usan dos tipos de interruptores, el primero es de tiempo fijo. El segundo es un interruptor estadístico.</a:t>
            </a:r>
            <a:endParaRPr lang="es-EC" sz="6800" dirty="0" smtClean="0"/>
          </a:p>
          <a:p>
            <a:pPr lvl="1">
              <a:buFont typeface="Wingdings" pitchFamily="2" charset="2"/>
              <a:buChar char="Ø"/>
            </a:pPr>
            <a:r>
              <a:rPr lang="es-PE" sz="6800" b="1" dirty="0" smtClean="0"/>
              <a:t>Reactores</a:t>
            </a:r>
            <a:r>
              <a:rPr lang="es-PE" sz="6800" dirty="0" smtClean="0"/>
              <a:t>: Se usa un elemento lineal</a:t>
            </a:r>
            <a:endParaRPr lang="es-EC" sz="6800" dirty="0" smtClean="0"/>
          </a:p>
          <a:p>
            <a:pPr lvl="1">
              <a:buFont typeface="Wingdings" pitchFamily="2" charset="2"/>
              <a:buChar char="Ø"/>
            </a:pPr>
            <a:r>
              <a:rPr lang="es-PE" sz="6800" b="1" dirty="0" smtClean="0"/>
              <a:t>Pararrayos</a:t>
            </a:r>
            <a:r>
              <a:rPr lang="es-PE" sz="6800" dirty="0" smtClean="0"/>
              <a:t>: El elemento no lineal MOV tipo 93 trifásico es el más común.</a:t>
            </a:r>
            <a:endParaRPr lang="es-EC" sz="6800" dirty="0" smtClean="0"/>
          </a:p>
          <a:p>
            <a:pPr lvl="1">
              <a:buFont typeface="Wingdings" pitchFamily="2" charset="2"/>
              <a:buChar char="Ø"/>
            </a:pPr>
            <a:endParaRPr lang="es-EC" sz="5100" dirty="0" smtClean="0"/>
          </a:p>
          <a:p>
            <a:pPr lvl="1">
              <a:buFont typeface="Wingdings" pitchFamily="2" charset="2"/>
              <a:buChar char="Ø"/>
            </a:pPr>
            <a:endParaRPr lang="es-EC" dirty="0" smtClean="0"/>
          </a:p>
          <a:p>
            <a:pPr lvl="1">
              <a:buFont typeface="Wingdings" pitchFamily="2" charset="2"/>
              <a:buChar char="Ø"/>
            </a:pPr>
            <a:endParaRPr lang="es-EC" dirty="0" smtClean="0"/>
          </a:p>
          <a:p>
            <a:pPr lvl="1">
              <a:buFont typeface="Wingdings" pitchFamily="2" charset="2"/>
              <a:buChar char="Ø"/>
            </a:pPr>
            <a:endParaRPr lang="es-EC" dirty="0" smtClean="0"/>
          </a:p>
          <a:p>
            <a:pPr lvl="1">
              <a:buFont typeface="Wingdings" pitchFamily="2" charset="2"/>
              <a:buChar char="Ø"/>
            </a:pPr>
            <a:endParaRPr lang="es-EC"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C" dirty="0" smtClean="0"/>
              <a:t>Capitulo IV. Recopilación de la información</a:t>
            </a:r>
            <a:endParaRPr lang="es-EC" dirty="0"/>
          </a:p>
        </p:txBody>
      </p:sp>
      <p:sp>
        <p:nvSpPr>
          <p:cNvPr id="4" name="3 Marcador de contenido"/>
          <p:cNvSpPr>
            <a:spLocks noGrp="1"/>
          </p:cNvSpPr>
          <p:nvPr>
            <p:ph idx="1"/>
          </p:nvPr>
        </p:nvSpPr>
        <p:spPr/>
        <p:txBody>
          <a:bodyPr>
            <a:normAutofit fontScale="92500" lnSpcReduction="20000"/>
          </a:bodyPr>
          <a:lstStyle/>
          <a:p>
            <a:pPr algn="ctr">
              <a:buNone/>
            </a:pPr>
            <a:r>
              <a:rPr lang="es-PE" b="1" dirty="0" smtClean="0"/>
              <a:t>DATOS DE CONDUCTOR Y TORRE</a:t>
            </a:r>
            <a:endParaRPr lang="es-EC" b="1" dirty="0" smtClean="0"/>
          </a:p>
          <a:p>
            <a:r>
              <a:rPr lang="es-PE" dirty="0" smtClean="0"/>
              <a:t>La línea de transmisión y sus características principales están dadas por el tipo de torres a utilizar.</a:t>
            </a:r>
          </a:p>
          <a:p>
            <a:r>
              <a:rPr lang="es-PE" dirty="0" smtClean="0"/>
              <a:t>Para la línea de 500 KV se usa la torre de la figura 4.1 y de acuerdo al tipo de torre, se ingresa las características al ATP el cual calcula los valores de impedancia de la línea.</a:t>
            </a:r>
          </a:p>
          <a:p>
            <a:r>
              <a:rPr lang="es-PE" dirty="0" smtClean="0"/>
              <a:t>En la tabla 4.1 se presentan los datos de la línea </a:t>
            </a:r>
            <a:r>
              <a:rPr lang="es-PE" dirty="0" err="1" smtClean="0"/>
              <a:t>Taday</a:t>
            </a:r>
            <a:r>
              <a:rPr lang="es-PE" dirty="0" smtClean="0"/>
              <a:t> -  Las </a:t>
            </a:r>
            <a:r>
              <a:rPr lang="es-PE" dirty="0" err="1" smtClean="0"/>
              <a:t>Lojas</a:t>
            </a:r>
            <a:r>
              <a:rPr lang="es-PE" dirty="0" smtClean="0"/>
              <a:t> según lo planificado por CELEC – </a:t>
            </a:r>
            <a:r>
              <a:rPr lang="es-PE" dirty="0" err="1" smtClean="0"/>
              <a:t>Transelectric</a:t>
            </a:r>
            <a:r>
              <a:rPr lang="es-PE" dirty="0" smtClean="0"/>
              <a:t>. </a:t>
            </a:r>
            <a:endParaRPr lang="es-EC" dirty="0" smtClean="0"/>
          </a:p>
          <a:p>
            <a:endParaRPr lang="es-EC"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normAutofit fontScale="90000"/>
          </a:bodyPr>
          <a:lstStyle/>
          <a:p>
            <a:pPr algn="ctr"/>
            <a:r>
              <a:rPr lang="es-PE" b="1" dirty="0" smtClean="0"/>
              <a:t>DATOS DE CONDUCTOR Y TORRE</a:t>
            </a:r>
            <a:r>
              <a:rPr lang="es-EC" b="1" dirty="0" smtClean="0"/>
              <a:t/>
            </a:r>
            <a:br>
              <a:rPr lang="es-EC" b="1" dirty="0" smtClean="0"/>
            </a:br>
            <a:endParaRPr lang="es-EC" dirty="0"/>
          </a:p>
        </p:txBody>
      </p:sp>
      <p:graphicFrame>
        <p:nvGraphicFramePr>
          <p:cNvPr id="11" name="10 Marcador de contenido"/>
          <p:cNvGraphicFramePr>
            <a:graphicFrameLocks noGrp="1"/>
          </p:cNvGraphicFramePr>
          <p:nvPr>
            <p:ph sz="half" idx="1"/>
          </p:nvPr>
        </p:nvGraphicFramePr>
        <p:xfrm>
          <a:off x="285720" y="2571744"/>
          <a:ext cx="5286410" cy="2286016"/>
        </p:xfrm>
        <a:graphic>
          <a:graphicData uri="http://schemas.openxmlformats.org/drawingml/2006/table">
            <a:tbl>
              <a:tblPr firstRow="1" bandRow="1">
                <a:tableStyleId>{5C22544A-7EE6-4342-B048-85BDC9FD1C3A}</a:tableStyleId>
              </a:tblPr>
              <a:tblGrid>
                <a:gridCol w="1057282"/>
                <a:gridCol w="1057282"/>
                <a:gridCol w="1057282"/>
                <a:gridCol w="1057282"/>
                <a:gridCol w="1057282"/>
              </a:tblGrid>
              <a:tr h="725760">
                <a:tc rowSpan="2">
                  <a:txBody>
                    <a:bodyPr/>
                    <a:lstStyle/>
                    <a:p>
                      <a:r>
                        <a:rPr lang="es-EC" dirty="0" smtClean="0"/>
                        <a:t>LÍNEA</a:t>
                      </a:r>
                      <a:r>
                        <a:rPr lang="es-EC" baseline="0" dirty="0" smtClean="0"/>
                        <a:t> DE TRANSMISIÓN</a:t>
                      </a:r>
                      <a:endParaRPr lang="es-EC" dirty="0"/>
                    </a:p>
                  </a:txBody>
                  <a:tcPr/>
                </a:tc>
                <a:tc rowSpan="2">
                  <a:txBody>
                    <a:bodyPr/>
                    <a:lstStyle/>
                    <a:p>
                      <a:r>
                        <a:rPr lang="es-EC" dirty="0" smtClean="0"/>
                        <a:t># DE CIRCUITOS</a:t>
                      </a:r>
                      <a:endParaRPr lang="es-EC" dirty="0"/>
                    </a:p>
                  </a:txBody>
                  <a:tcPr/>
                </a:tc>
                <a:tc>
                  <a:txBody>
                    <a:bodyPr/>
                    <a:lstStyle/>
                    <a:p>
                      <a:r>
                        <a:rPr lang="es-EC" dirty="0" smtClean="0"/>
                        <a:t>VOLTAJE</a:t>
                      </a:r>
                      <a:endParaRPr lang="es-EC" dirty="0"/>
                    </a:p>
                  </a:txBody>
                  <a:tcPr/>
                </a:tc>
                <a:tc>
                  <a:txBody>
                    <a:bodyPr/>
                    <a:lstStyle/>
                    <a:p>
                      <a:r>
                        <a:rPr lang="es-EC" dirty="0" smtClean="0"/>
                        <a:t>LONGITUD</a:t>
                      </a:r>
                      <a:endParaRPr lang="es-EC" dirty="0"/>
                    </a:p>
                  </a:txBody>
                  <a:tcPr/>
                </a:tc>
                <a:tc rowSpan="2">
                  <a:txBody>
                    <a:bodyPr/>
                    <a:lstStyle/>
                    <a:p>
                      <a:r>
                        <a:rPr lang="es-EC" dirty="0" smtClean="0"/>
                        <a:t>TIPO DE CONDUCTOR</a:t>
                      </a:r>
                      <a:endParaRPr lang="es-EC" dirty="0"/>
                    </a:p>
                  </a:txBody>
                  <a:tcPr/>
                </a:tc>
              </a:tr>
              <a:tr h="523457">
                <a:tc vMerge="1">
                  <a:txBody>
                    <a:bodyPr/>
                    <a:lstStyle/>
                    <a:p>
                      <a:endParaRPr lang="es-EC"/>
                    </a:p>
                  </a:txBody>
                  <a:tcPr/>
                </a:tc>
                <a:tc vMerge="1">
                  <a:txBody>
                    <a:bodyPr/>
                    <a:lstStyle/>
                    <a:p>
                      <a:endParaRPr lang="es-EC"/>
                    </a:p>
                  </a:txBody>
                  <a:tcPr/>
                </a:tc>
                <a:tc>
                  <a:txBody>
                    <a:bodyPr/>
                    <a:lstStyle/>
                    <a:p>
                      <a:r>
                        <a:rPr lang="es-EC" dirty="0" err="1" smtClean="0"/>
                        <a:t>kV</a:t>
                      </a:r>
                      <a:endParaRPr lang="es-EC" dirty="0"/>
                    </a:p>
                  </a:txBody>
                  <a:tcPr/>
                </a:tc>
                <a:tc>
                  <a:txBody>
                    <a:bodyPr/>
                    <a:lstStyle/>
                    <a:p>
                      <a:r>
                        <a:rPr lang="es-EC" dirty="0" smtClean="0"/>
                        <a:t>km</a:t>
                      </a:r>
                      <a:endParaRPr lang="es-EC" dirty="0"/>
                    </a:p>
                  </a:txBody>
                  <a:tcPr/>
                </a:tc>
                <a:tc vMerge="1">
                  <a:txBody>
                    <a:bodyPr/>
                    <a:lstStyle/>
                    <a:p>
                      <a:endParaRPr lang="es-EC" dirty="0"/>
                    </a:p>
                  </a:txBody>
                  <a:tcPr/>
                </a:tc>
              </a:tr>
              <a:tr h="1036799">
                <a:tc>
                  <a:txBody>
                    <a:bodyPr/>
                    <a:lstStyle/>
                    <a:p>
                      <a:r>
                        <a:rPr lang="es-EC" dirty="0" err="1" smtClean="0"/>
                        <a:t>Taday</a:t>
                      </a:r>
                      <a:r>
                        <a:rPr lang="es-EC" dirty="0" smtClean="0"/>
                        <a:t> – Las </a:t>
                      </a:r>
                      <a:r>
                        <a:rPr lang="es-EC" dirty="0" err="1" smtClean="0"/>
                        <a:t>Lojas</a:t>
                      </a:r>
                      <a:endParaRPr lang="es-EC" dirty="0"/>
                    </a:p>
                  </a:txBody>
                  <a:tcPr/>
                </a:tc>
                <a:tc>
                  <a:txBody>
                    <a:bodyPr/>
                    <a:lstStyle/>
                    <a:p>
                      <a:r>
                        <a:rPr lang="es-EC" dirty="0" smtClean="0"/>
                        <a:t>1</a:t>
                      </a:r>
                      <a:endParaRPr lang="es-EC" dirty="0"/>
                    </a:p>
                  </a:txBody>
                  <a:tcPr/>
                </a:tc>
                <a:tc>
                  <a:txBody>
                    <a:bodyPr/>
                    <a:lstStyle/>
                    <a:p>
                      <a:r>
                        <a:rPr lang="es-EC" dirty="0" smtClean="0"/>
                        <a:t>500</a:t>
                      </a:r>
                      <a:endParaRPr lang="es-EC" dirty="0"/>
                    </a:p>
                  </a:txBody>
                  <a:tcPr/>
                </a:tc>
                <a:tc>
                  <a:txBody>
                    <a:bodyPr/>
                    <a:lstStyle/>
                    <a:p>
                      <a:r>
                        <a:rPr lang="es-EC" dirty="0" smtClean="0"/>
                        <a:t>180</a:t>
                      </a:r>
                      <a:endParaRPr lang="es-EC" dirty="0"/>
                    </a:p>
                  </a:txBody>
                  <a:tcPr/>
                </a:tc>
                <a:tc>
                  <a:txBody>
                    <a:bodyPr/>
                    <a:lstStyle/>
                    <a:p>
                      <a:r>
                        <a:rPr kumimoji="0" lang="es-PE" sz="1800" kern="1200" dirty="0" smtClean="0">
                          <a:solidFill>
                            <a:schemeClr val="dk1"/>
                          </a:solidFill>
                          <a:latin typeface="+mn-lt"/>
                          <a:ea typeface="+mn-ea"/>
                          <a:cs typeface="+mn-cs"/>
                        </a:rPr>
                        <a:t>4x750ACAR</a:t>
                      </a:r>
                      <a:endParaRPr lang="es-EC" dirty="0"/>
                    </a:p>
                  </a:txBody>
                  <a:tcPr/>
                </a:tc>
              </a:tr>
            </a:tbl>
          </a:graphicData>
        </a:graphic>
      </p:graphicFrame>
      <p:sp>
        <p:nvSpPr>
          <p:cNvPr id="12" name="11 Rectángulo"/>
          <p:cNvSpPr/>
          <p:nvPr/>
        </p:nvSpPr>
        <p:spPr>
          <a:xfrm>
            <a:off x="214282" y="1714488"/>
            <a:ext cx="4572000" cy="707886"/>
          </a:xfrm>
          <a:prstGeom prst="rect">
            <a:avLst/>
          </a:prstGeom>
        </p:spPr>
        <p:txBody>
          <a:bodyPr>
            <a:spAutoFit/>
          </a:bodyPr>
          <a:lstStyle/>
          <a:p>
            <a:pPr algn="ctr"/>
            <a:r>
              <a:rPr lang="es-EC" sz="2000" dirty="0" smtClean="0"/>
              <a:t>Tabla 4.1 Datos de la línea según lo planificado por CELEC-</a:t>
            </a:r>
            <a:r>
              <a:rPr lang="es-EC" sz="2000" dirty="0" err="1" smtClean="0"/>
              <a:t>Transelectric</a:t>
            </a:r>
            <a:endParaRPr lang="es-EC" sz="2000" dirty="0"/>
          </a:p>
        </p:txBody>
      </p:sp>
      <p:sp>
        <p:nvSpPr>
          <p:cNvPr id="4597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459779" name="Object 3"/>
          <p:cNvGraphicFramePr>
            <a:graphicFrameLocks noChangeAspect="1"/>
          </p:cNvGraphicFramePr>
          <p:nvPr/>
        </p:nvGraphicFramePr>
        <p:xfrm>
          <a:off x="5786446" y="1643050"/>
          <a:ext cx="3031736" cy="3857652"/>
        </p:xfrm>
        <a:graphic>
          <a:graphicData uri="http://schemas.openxmlformats.org/presentationml/2006/ole">
            <p:oleObj spid="_x0000_s459779" r:id="rId3" imgW="2319147" imgH="2867406" progId="">
              <p:embed/>
            </p:oleObj>
          </a:graphicData>
        </a:graphic>
      </p:graphicFrame>
      <p:sp>
        <p:nvSpPr>
          <p:cNvPr id="459781" name="Rectangle 5"/>
          <p:cNvSpPr>
            <a:spLocks noChangeArrowheads="1"/>
          </p:cNvSpPr>
          <p:nvPr/>
        </p:nvSpPr>
        <p:spPr bwMode="auto">
          <a:xfrm>
            <a:off x="5000628" y="5786454"/>
            <a:ext cx="392909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Arial" pitchFamily="34" charset="0"/>
                <a:ea typeface="Calibri" pitchFamily="34" charset="0"/>
                <a:cs typeface="Arial" pitchFamily="34" charset="0"/>
              </a:rPr>
              <a:t>Figura 4.1 Torre para l</a:t>
            </a:r>
            <a:r>
              <a:rPr kumimoji="0" lang="es-EC" b="0" i="0" u="none" strike="noStrike" cap="none" normalizeH="0" baseline="0" dirty="0" smtClean="0">
                <a:ln>
                  <a:noFill/>
                </a:ln>
                <a:solidFill>
                  <a:schemeClr val="tx1"/>
                </a:solidFill>
                <a:effectLst/>
                <a:latin typeface="Calibri"/>
                <a:ea typeface="Calibri" pitchFamily="34" charset="0"/>
                <a:cs typeface="Arial" pitchFamily="34" charset="0"/>
              </a:rPr>
              <a:t>í</a:t>
            </a:r>
            <a:r>
              <a:rPr kumimoji="0" lang="es-EC" b="0" i="0" u="none" strike="noStrike" cap="none" normalizeH="0" baseline="0" dirty="0" smtClean="0">
                <a:ln>
                  <a:noFill/>
                </a:ln>
                <a:solidFill>
                  <a:schemeClr val="tx1"/>
                </a:solidFill>
                <a:effectLst/>
                <a:latin typeface="Arial" pitchFamily="34" charset="0"/>
                <a:ea typeface="Calibri" pitchFamily="34" charset="0"/>
                <a:cs typeface="Arial" pitchFamily="34" charset="0"/>
              </a:rPr>
              <a:t>neas de 500 KV.</a:t>
            </a:r>
            <a:endParaRPr kumimoji="0" lang="es-EC" sz="32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E" b="1" dirty="0" smtClean="0"/>
              <a:t>DATOS DE CONDUCTOR Y TORRE</a:t>
            </a:r>
            <a:endParaRPr lang="es-EC" dirty="0"/>
          </a:p>
        </p:txBody>
      </p:sp>
      <p:sp>
        <p:nvSpPr>
          <p:cNvPr id="5" name="4 Marcador de contenido"/>
          <p:cNvSpPr>
            <a:spLocks noGrp="1"/>
          </p:cNvSpPr>
          <p:nvPr>
            <p:ph idx="1"/>
          </p:nvPr>
        </p:nvSpPr>
        <p:spPr/>
        <p:txBody>
          <a:bodyPr/>
          <a:lstStyle/>
          <a:p>
            <a:r>
              <a:rPr lang="es-PE" dirty="0" smtClean="0"/>
              <a:t>Tabla 4.2 Parámetros utilizados en la simulación para línea de transmisión de 500 KV.</a:t>
            </a:r>
            <a:endParaRPr lang="es-EC" dirty="0" smtClean="0"/>
          </a:p>
          <a:p>
            <a:pPr>
              <a:buNone/>
            </a:pPr>
            <a:endParaRPr lang="es-EC" dirty="0"/>
          </a:p>
        </p:txBody>
      </p:sp>
      <p:graphicFrame>
        <p:nvGraphicFramePr>
          <p:cNvPr id="6" name="5 Tabla"/>
          <p:cNvGraphicFramePr>
            <a:graphicFrameLocks noGrp="1"/>
          </p:cNvGraphicFramePr>
          <p:nvPr/>
        </p:nvGraphicFramePr>
        <p:xfrm>
          <a:off x="428596" y="3357562"/>
          <a:ext cx="8501121" cy="2350140"/>
        </p:xfrm>
        <a:graphic>
          <a:graphicData uri="http://schemas.openxmlformats.org/drawingml/2006/table">
            <a:tbl>
              <a:tblPr firstRow="1" bandRow="1">
                <a:tableStyleId>{5C22544A-7EE6-4342-B048-85BDC9FD1C3A}</a:tableStyleId>
              </a:tblPr>
              <a:tblGrid>
                <a:gridCol w="2571768"/>
                <a:gridCol w="2000264"/>
                <a:gridCol w="1857388"/>
                <a:gridCol w="2071701"/>
              </a:tblGrid>
              <a:tr h="704220">
                <a:tc>
                  <a:txBody>
                    <a:bodyPr/>
                    <a:lstStyle/>
                    <a:p>
                      <a:pPr>
                        <a:lnSpc>
                          <a:spcPct val="150000"/>
                        </a:lnSpc>
                        <a:spcAft>
                          <a:spcPts val="0"/>
                        </a:spcAft>
                      </a:pPr>
                      <a:r>
                        <a:rPr kumimoji="0" lang="es-PE" sz="2800" kern="1200" dirty="0" smtClean="0">
                          <a:solidFill>
                            <a:schemeClr val="tx2"/>
                          </a:solidFill>
                          <a:latin typeface="+mn-lt"/>
                          <a:ea typeface="+mn-ea"/>
                          <a:cs typeface="+mn-cs"/>
                        </a:rPr>
                        <a:t>Secuencia</a:t>
                      </a:r>
                      <a:endParaRPr kumimoji="0" lang="es-EC" sz="2800" kern="1200" dirty="0" smtClean="0">
                        <a:solidFill>
                          <a:schemeClr val="tx2"/>
                        </a:solidFill>
                        <a:latin typeface="+mn-lt"/>
                        <a:ea typeface="+mn-ea"/>
                        <a:cs typeface="+mn-cs"/>
                      </a:endParaRPr>
                    </a:p>
                  </a:txBody>
                  <a:tcPr marL="44450" marR="44450" marT="0" marB="0" anchor="b"/>
                </a:tc>
                <a:tc>
                  <a:txBody>
                    <a:bodyPr/>
                    <a:lstStyle/>
                    <a:p>
                      <a:pPr algn="ctr">
                        <a:lnSpc>
                          <a:spcPct val="150000"/>
                        </a:lnSpc>
                        <a:spcAft>
                          <a:spcPts val="0"/>
                        </a:spcAft>
                      </a:pPr>
                      <a:r>
                        <a:rPr kumimoji="0" lang="es-PE" sz="2800" kern="1200" dirty="0" smtClean="0">
                          <a:solidFill>
                            <a:schemeClr val="tx2"/>
                          </a:solidFill>
                          <a:latin typeface="+mn-lt"/>
                          <a:ea typeface="+mn-ea"/>
                          <a:cs typeface="+mn-cs"/>
                        </a:rPr>
                        <a:t>R( Ω/km)</a:t>
                      </a:r>
                      <a:endParaRPr kumimoji="0" lang="es-EC" sz="2800" kern="1200" dirty="0" smtClean="0">
                        <a:solidFill>
                          <a:schemeClr val="tx2"/>
                        </a:solidFill>
                        <a:latin typeface="+mn-lt"/>
                        <a:ea typeface="+mn-ea"/>
                        <a:cs typeface="+mn-cs"/>
                      </a:endParaRPr>
                    </a:p>
                  </a:txBody>
                  <a:tcPr marL="44450" marR="44450" marT="0" marB="0" anchor="b"/>
                </a:tc>
                <a:tc>
                  <a:txBody>
                    <a:bodyPr/>
                    <a:lstStyle/>
                    <a:p>
                      <a:pPr algn="ctr">
                        <a:lnSpc>
                          <a:spcPct val="150000"/>
                        </a:lnSpc>
                        <a:spcAft>
                          <a:spcPts val="0"/>
                        </a:spcAft>
                      </a:pPr>
                      <a:r>
                        <a:rPr kumimoji="0" lang="es-PE" sz="2800" kern="1200" dirty="0" smtClean="0">
                          <a:solidFill>
                            <a:schemeClr val="tx2"/>
                          </a:solidFill>
                          <a:latin typeface="+mn-lt"/>
                          <a:ea typeface="+mn-ea"/>
                          <a:cs typeface="+mn-cs"/>
                        </a:rPr>
                        <a:t>X( Ω/km)</a:t>
                      </a:r>
                      <a:endParaRPr kumimoji="0" lang="es-EC" sz="2800" kern="1200" dirty="0" smtClean="0">
                        <a:solidFill>
                          <a:schemeClr val="tx2"/>
                        </a:solidFill>
                        <a:latin typeface="+mn-lt"/>
                        <a:ea typeface="+mn-ea"/>
                        <a:cs typeface="+mn-cs"/>
                      </a:endParaRPr>
                    </a:p>
                  </a:txBody>
                  <a:tcPr marL="44450" marR="44450" marT="0" marB="0" anchor="b"/>
                </a:tc>
                <a:tc>
                  <a:txBody>
                    <a:bodyPr/>
                    <a:lstStyle/>
                    <a:p>
                      <a:pPr algn="ctr">
                        <a:lnSpc>
                          <a:spcPct val="150000"/>
                        </a:lnSpc>
                        <a:spcAft>
                          <a:spcPts val="0"/>
                        </a:spcAft>
                      </a:pPr>
                      <a:r>
                        <a:rPr kumimoji="0" lang="es-PE" sz="2800" kern="1200" dirty="0" err="1" smtClean="0">
                          <a:solidFill>
                            <a:schemeClr val="tx2"/>
                          </a:solidFill>
                          <a:latin typeface="+mn-lt"/>
                          <a:ea typeface="+mn-ea"/>
                          <a:cs typeface="+mn-cs"/>
                        </a:rPr>
                        <a:t>Bc</a:t>
                      </a:r>
                      <a:r>
                        <a:rPr kumimoji="0" lang="es-PE" sz="2800" kern="1200" dirty="0" smtClean="0">
                          <a:solidFill>
                            <a:schemeClr val="tx2"/>
                          </a:solidFill>
                          <a:latin typeface="+mn-lt"/>
                          <a:ea typeface="+mn-ea"/>
                          <a:cs typeface="+mn-cs"/>
                        </a:rPr>
                        <a:t> (</a:t>
                      </a:r>
                      <a:r>
                        <a:rPr kumimoji="0" lang="es-PE" sz="2800" kern="1200" dirty="0" err="1" smtClean="0">
                          <a:solidFill>
                            <a:schemeClr val="tx2"/>
                          </a:solidFill>
                          <a:latin typeface="+mn-lt"/>
                          <a:ea typeface="+mn-ea"/>
                          <a:cs typeface="+mn-cs"/>
                        </a:rPr>
                        <a:t>μS</a:t>
                      </a:r>
                      <a:r>
                        <a:rPr kumimoji="0" lang="es-PE" sz="2800" kern="1200" dirty="0" smtClean="0">
                          <a:solidFill>
                            <a:schemeClr val="tx2"/>
                          </a:solidFill>
                          <a:latin typeface="+mn-lt"/>
                          <a:ea typeface="+mn-ea"/>
                          <a:cs typeface="+mn-cs"/>
                        </a:rPr>
                        <a:t>/km)</a:t>
                      </a:r>
                      <a:endParaRPr kumimoji="0" lang="es-EC" sz="2800" kern="1200" dirty="0" smtClean="0">
                        <a:solidFill>
                          <a:schemeClr val="tx2"/>
                        </a:solidFill>
                        <a:latin typeface="+mn-lt"/>
                        <a:ea typeface="+mn-ea"/>
                        <a:cs typeface="+mn-cs"/>
                      </a:endParaRPr>
                    </a:p>
                  </a:txBody>
                  <a:tcPr marL="44450" marR="44450" marT="0" marB="0" anchor="b"/>
                </a:tc>
              </a:tr>
              <a:tr h="270648">
                <a:tc>
                  <a:txBody>
                    <a:bodyPr/>
                    <a:lstStyle/>
                    <a:p>
                      <a:pPr>
                        <a:lnSpc>
                          <a:spcPct val="150000"/>
                        </a:lnSpc>
                        <a:spcAft>
                          <a:spcPts val="0"/>
                        </a:spcAft>
                      </a:pPr>
                      <a:r>
                        <a:rPr kumimoji="0" lang="es-PE" sz="2400" b="1" kern="1200" dirty="0" smtClean="0">
                          <a:solidFill>
                            <a:schemeClr val="tx2"/>
                          </a:solidFill>
                          <a:latin typeface="+mn-lt"/>
                          <a:ea typeface="+mn-ea"/>
                          <a:cs typeface="+mn-cs"/>
                        </a:rPr>
                        <a:t>Positiva (+) y Negativa (-)</a:t>
                      </a:r>
                      <a:endParaRPr kumimoji="0" lang="es-EC" sz="2400" b="1" kern="1200" dirty="0" smtClean="0">
                        <a:solidFill>
                          <a:schemeClr val="tx2"/>
                        </a:solidFill>
                        <a:latin typeface="+mn-lt"/>
                        <a:ea typeface="+mn-ea"/>
                        <a:cs typeface="+mn-cs"/>
                      </a:endParaRPr>
                    </a:p>
                  </a:txBody>
                  <a:tcPr marL="44450" marR="44450" marT="0" marB="0" anchor="b"/>
                </a:tc>
                <a:tc>
                  <a:txBody>
                    <a:bodyPr/>
                    <a:lstStyle/>
                    <a:p>
                      <a:pPr algn="ctr">
                        <a:lnSpc>
                          <a:spcPct val="150000"/>
                        </a:lnSpc>
                        <a:spcAft>
                          <a:spcPts val="0"/>
                        </a:spcAft>
                      </a:pPr>
                      <a:r>
                        <a:rPr kumimoji="0" lang="es-PE" sz="2400" b="1" kern="1200" dirty="0" smtClean="0">
                          <a:solidFill>
                            <a:schemeClr val="tx2"/>
                          </a:solidFill>
                          <a:latin typeface="+mn-lt"/>
                          <a:ea typeface="+mn-ea"/>
                          <a:cs typeface="+mn-cs"/>
                        </a:rPr>
                        <a:t>0,0229</a:t>
                      </a:r>
                      <a:endParaRPr kumimoji="0" lang="es-EC" sz="2400" b="1" kern="1200" dirty="0" smtClean="0">
                        <a:solidFill>
                          <a:schemeClr val="tx2"/>
                        </a:solidFill>
                        <a:latin typeface="+mn-lt"/>
                        <a:ea typeface="+mn-ea"/>
                        <a:cs typeface="+mn-cs"/>
                      </a:endParaRPr>
                    </a:p>
                  </a:txBody>
                  <a:tcPr marL="44450" marR="44450" marT="0" marB="0" anchor="b"/>
                </a:tc>
                <a:tc>
                  <a:txBody>
                    <a:bodyPr/>
                    <a:lstStyle/>
                    <a:p>
                      <a:pPr algn="ctr">
                        <a:lnSpc>
                          <a:spcPct val="150000"/>
                        </a:lnSpc>
                        <a:spcAft>
                          <a:spcPts val="0"/>
                        </a:spcAft>
                      </a:pPr>
                      <a:r>
                        <a:rPr kumimoji="0" lang="es-PE" sz="2400" b="1" kern="1200" dirty="0" smtClean="0">
                          <a:solidFill>
                            <a:schemeClr val="tx2"/>
                          </a:solidFill>
                          <a:latin typeface="+mn-lt"/>
                          <a:ea typeface="+mn-ea"/>
                          <a:cs typeface="+mn-cs"/>
                        </a:rPr>
                        <a:t>0,3234</a:t>
                      </a:r>
                      <a:endParaRPr kumimoji="0" lang="es-EC" sz="2400" b="1" kern="1200" dirty="0" smtClean="0">
                        <a:solidFill>
                          <a:schemeClr val="tx2"/>
                        </a:solidFill>
                        <a:latin typeface="+mn-lt"/>
                        <a:ea typeface="+mn-ea"/>
                        <a:cs typeface="+mn-cs"/>
                      </a:endParaRPr>
                    </a:p>
                  </a:txBody>
                  <a:tcPr marL="44450" marR="44450" marT="0" marB="0" anchor="b"/>
                </a:tc>
                <a:tc>
                  <a:txBody>
                    <a:bodyPr/>
                    <a:lstStyle/>
                    <a:p>
                      <a:pPr algn="ctr">
                        <a:lnSpc>
                          <a:spcPct val="150000"/>
                        </a:lnSpc>
                        <a:spcAft>
                          <a:spcPts val="0"/>
                        </a:spcAft>
                      </a:pPr>
                      <a:r>
                        <a:rPr kumimoji="0" lang="es-PE" sz="2400" b="1" kern="1200" dirty="0" smtClean="0">
                          <a:solidFill>
                            <a:schemeClr val="tx2"/>
                          </a:solidFill>
                          <a:latin typeface="+mn-lt"/>
                          <a:ea typeface="+mn-ea"/>
                          <a:cs typeface="+mn-cs"/>
                        </a:rPr>
                        <a:t>5,1011</a:t>
                      </a:r>
                      <a:endParaRPr kumimoji="0" lang="es-EC" sz="2400" b="1" kern="1200" dirty="0" smtClean="0">
                        <a:solidFill>
                          <a:schemeClr val="tx2"/>
                        </a:solidFill>
                        <a:latin typeface="+mn-lt"/>
                        <a:ea typeface="+mn-ea"/>
                        <a:cs typeface="+mn-cs"/>
                      </a:endParaRPr>
                    </a:p>
                  </a:txBody>
                  <a:tcPr marL="44450" marR="44450" marT="0" marB="0" anchor="b"/>
                </a:tc>
              </a:tr>
              <a:tr h="270648">
                <a:tc>
                  <a:txBody>
                    <a:bodyPr/>
                    <a:lstStyle/>
                    <a:p>
                      <a:pPr>
                        <a:lnSpc>
                          <a:spcPct val="150000"/>
                        </a:lnSpc>
                        <a:spcAft>
                          <a:spcPts val="0"/>
                        </a:spcAft>
                      </a:pPr>
                      <a:r>
                        <a:rPr kumimoji="0" lang="es-PE" sz="2400" b="1" kern="1200" dirty="0" smtClean="0">
                          <a:solidFill>
                            <a:schemeClr val="tx2"/>
                          </a:solidFill>
                          <a:latin typeface="+mn-lt"/>
                          <a:ea typeface="+mn-ea"/>
                          <a:cs typeface="+mn-cs"/>
                        </a:rPr>
                        <a:t>Cero (0)</a:t>
                      </a:r>
                      <a:endParaRPr kumimoji="0" lang="es-EC" sz="2400" b="1" kern="1200" dirty="0" smtClean="0">
                        <a:solidFill>
                          <a:schemeClr val="tx2"/>
                        </a:solidFill>
                        <a:latin typeface="+mn-lt"/>
                        <a:ea typeface="+mn-ea"/>
                        <a:cs typeface="+mn-cs"/>
                      </a:endParaRPr>
                    </a:p>
                  </a:txBody>
                  <a:tcPr marL="44450" marR="44450" marT="0" marB="0" anchor="b"/>
                </a:tc>
                <a:tc>
                  <a:txBody>
                    <a:bodyPr/>
                    <a:lstStyle/>
                    <a:p>
                      <a:pPr algn="ctr">
                        <a:lnSpc>
                          <a:spcPct val="150000"/>
                        </a:lnSpc>
                        <a:spcAft>
                          <a:spcPts val="0"/>
                        </a:spcAft>
                      </a:pPr>
                      <a:r>
                        <a:rPr kumimoji="0" lang="es-PE" sz="2400" b="1" kern="1200" dirty="0" smtClean="0">
                          <a:solidFill>
                            <a:schemeClr val="tx2"/>
                          </a:solidFill>
                          <a:latin typeface="+mn-lt"/>
                          <a:ea typeface="+mn-ea"/>
                          <a:cs typeface="+mn-cs"/>
                        </a:rPr>
                        <a:t>0,2956</a:t>
                      </a:r>
                      <a:endParaRPr kumimoji="0" lang="es-EC" sz="2400" b="1" kern="1200" dirty="0" smtClean="0">
                        <a:solidFill>
                          <a:schemeClr val="tx2"/>
                        </a:solidFill>
                        <a:latin typeface="+mn-lt"/>
                        <a:ea typeface="+mn-ea"/>
                        <a:cs typeface="+mn-cs"/>
                      </a:endParaRPr>
                    </a:p>
                  </a:txBody>
                  <a:tcPr marL="44450" marR="44450" marT="0" marB="0" anchor="b"/>
                </a:tc>
                <a:tc>
                  <a:txBody>
                    <a:bodyPr/>
                    <a:lstStyle/>
                    <a:p>
                      <a:pPr algn="ctr">
                        <a:lnSpc>
                          <a:spcPct val="150000"/>
                        </a:lnSpc>
                        <a:spcAft>
                          <a:spcPts val="0"/>
                        </a:spcAft>
                      </a:pPr>
                      <a:r>
                        <a:rPr kumimoji="0" lang="es-PE" sz="2400" b="1" kern="1200" dirty="0" smtClean="0">
                          <a:solidFill>
                            <a:schemeClr val="tx2"/>
                          </a:solidFill>
                          <a:latin typeface="+mn-lt"/>
                          <a:ea typeface="+mn-ea"/>
                          <a:cs typeface="+mn-cs"/>
                        </a:rPr>
                        <a:t>1,1025</a:t>
                      </a:r>
                      <a:endParaRPr kumimoji="0" lang="es-EC" sz="2400" b="1" kern="1200" dirty="0" smtClean="0">
                        <a:solidFill>
                          <a:schemeClr val="tx2"/>
                        </a:solidFill>
                        <a:latin typeface="+mn-lt"/>
                        <a:ea typeface="+mn-ea"/>
                        <a:cs typeface="+mn-cs"/>
                      </a:endParaRPr>
                    </a:p>
                  </a:txBody>
                  <a:tcPr marL="44450" marR="44450" marT="0" marB="0" anchor="b"/>
                </a:tc>
                <a:tc>
                  <a:txBody>
                    <a:bodyPr/>
                    <a:lstStyle/>
                    <a:p>
                      <a:pPr algn="ctr">
                        <a:lnSpc>
                          <a:spcPct val="150000"/>
                        </a:lnSpc>
                        <a:spcAft>
                          <a:spcPts val="0"/>
                        </a:spcAft>
                      </a:pPr>
                      <a:r>
                        <a:rPr kumimoji="0" lang="es-PE" sz="2400" b="1" kern="1200" dirty="0" smtClean="0">
                          <a:solidFill>
                            <a:schemeClr val="tx2"/>
                          </a:solidFill>
                          <a:latin typeface="+mn-lt"/>
                          <a:ea typeface="+mn-ea"/>
                          <a:cs typeface="+mn-cs"/>
                        </a:rPr>
                        <a:t>3,3581</a:t>
                      </a:r>
                      <a:endParaRPr kumimoji="0" lang="es-EC" sz="2400" b="1" kern="1200" dirty="0" smtClean="0">
                        <a:solidFill>
                          <a:schemeClr val="tx2"/>
                        </a:solidFill>
                        <a:latin typeface="+mn-lt"/>
                        <a:ea typeface="+mn-ea"/>
                        <a:cs typeface="+mn-cs"/>
                      </a:endParaRPr>
                    </a:p>
                  </a:txBody>
                  <a:tcPr marL="44450" marR="44450" marT="0" marB="0" anchor="b"/>
                </a:tc>
              </a:tr>
            </a:tbl>
          </a:graphicData>
        </a:graphic>
      </p:graphicFrame>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pPr algn="ctr"/>
            <a:r>
              <a:rPr lang="es-PE" b="1" dirty="0" smtClean="0"/>
              <a:t>DATOS DE CONDUCTOR Y TORRE</a:t>
            </a:r>
            <a:endParaRPr lang="es-EC" dirty="0"/>
          </a:p>
        </p:txBody>
      </p:sp>
      <p:sp>
        <p:nvSpPr>
          <p:cNvPr id="6" name="5 Marcador de contenido"/>
          <p:cNvSpPr>
            <a:spLocks noGrp="1"/>
          </p:cNvSpPr>
          <p:nvPr>
            <p:ph idx="1"/>
          </p:nvPr>
        </p:nvSpPr>
        <p:spPr/>
        <p:txBody>
          <a:bodyPr>
            <a:normAutofit lnSpcReduction="10000"/>
          </a:bodyPr>
          <a:lstStyle/>
          <a:p>
            <a:r>
              <a:rPr lang="es-PE" dirty="0" smtClean="0"/>
              <a:t>El conductor de fase a utilizar en todas las líneas de transmisión de 500 </a:t>
            </a:r>
            <a:r>
              <a:rPr lang="es-PE" dirty="0" err="1" smtClean="0"/>
              <a:t>kV</a:t>
            </a:r>
            <a:r>
              <a:rPr lang="es-PE" dirty="0" smtClean="0"/>
              <a:t> es el 750 </a:t>
            </a:r>
            <a:r>
              <a:rPr lang="es-PE" dirty="0" err="1" smtClean="0"/>
              <a:t>kcmil</a:t>
            </a:r>
            <a:r>
              <a:rPr lang="es-PE" dirty="0" smtClean="0"/>
              <a:t> ACAR, además se contará con 2 hilos de guarda, uno de acero galvanizado de 7 hilos y 3/8” de diámetro global y otro de fibra óptica llamado OPGW.</a:t>
            </a:r>
          </a:p>
          <a:p>
            <a:r>
              <a:rPr lang="es-PE" dirty="0" smtClean="0"/>
              <a:t>La tabla 4.3 presenta las principales características del conductor ACAR 750 para las líneas de transmisión de 500 </a:t>
            </a:r>
            <a:r>
              <a:rPr lang="es-PE" dirty="0" err="1" smtClean="0"/>
              <a:t>kV</a:t>
            </a:r>
            <a:r>
              <a:rPr lang="es-PE" dirty="0" smtClean="0"/>
              <a:t>.</a:t>
            </a:r>
            <a:endParaRPr lang="es-EC" dirty="0" smtClean="0"/>
          </a:p>
          <a:p>
            <a:endParaRPr lang="es-EC"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285720" y="285728"/>
            <a:ext cx="8686800" cy="614346"/>
          </a:xfrm>
        </p:spPr>
        <p:txBody>
          <a:bodyPr>
            <a:normAutofit fontScale="90000"/>
          </a:bodyPr>
          <a:lstStyle/>
          <a:p>
            <a:pPr algn="ctr"/>
            <a:r>
              <a:rPr lang="es-PE" b="1" dirty="0" smtClean="0"/>
              <a:t>DATOS DE CONDUCTOR Y TORRE</a:t>
            </a:r>
            <a:endParaRPr lang="es-EC" dirty="0"/>
          </a:p>
        </p:txBody>
      </p:sp>
      <p:sp>
        <p:nvSpPr>
          <p:cNvPr id="6" name="5 Marcador de contenido"/>
          <p:cNvSpPr>
            <a:spLocks noGrp="1"/>
          </p:cNvSpPr>
          <p:nvPr>
            <p:ph idx="1"/>
          </p:nvPr>
        </p:nvSpPr>
        <p:spPr>
          <a:xfrm>
            <a:off x="285720" y="1142984"/>
            <a:ext cx="8686800" cy="714380"/>
          </a:xfrm>
        </p:spPr>
        <p:txBody>
          <a:bodyPr>
            <a:normAutofit fontScale="70000" lnSpcReduction="20000"/>
          </a:bodyPr>
          <a:lstStyle/>
          <a:p>
            <a:pPr algn="ctr">
              <a:buNone/>
            </a:pPr>
            <a:r>
              <a:rPr lang="es-PE" sz="3400" dirty="0" smtClean="0"/>
              <a:t>Tabla 4.3 Características del conductor ACAR 750 para líneas de 500 KV.</a:t>
            </a:r>
            <a:endParaRPr lang="es-EC" sz="3400" dirty="0" smtClean="0"/>
          </a:p>
          <a:p>
            <a:pPr>
              <a:buNone/>
            </a:pPr>
            <a:endParaRPr lang="es-EC" dirty="0"/>
          </a:p>
        </p:txBody>
      </p:sp>
      <p:graphicFrame>
        <p:nvGraphicFramePr>
          <p:cNvPr id="7" name="6 Tabla"/>
          <p:cNvGraphicFramePr>
            <a:graphicFrameLocks noGrp="1"/>
          </p:cNvGraphicFramePr>
          <p:nvPr/>
        </p:nvGraphicFramePr>
        <p:xfrm>
          <a:off x="1142976" y="2143116"/>
          <a:ext cx="7024695" cy="4079240"/>
        </p:xfrm>
        <a:graphic>
          <a:graphicData uri="http://schemas.openxmlformats.org/drawingml/2006/table">
            <a:tbl>
              <a:tblPr firstRow="1" bandRow="1">
                <a:tableStyleId>{5C22544A-7EE6-4342-B048-85BDC9FD1C3A}</a:tableStyleId>
              </a:tblPr>
              <a:tblGrid>
                <a:gridCol w="3929091"/>
                <a:gridCol w="1571636"/>
                <a:gridCol w="1523968"/>
              </a:tblGrid>
              <a:tr h="370840">
                <a:tc>
                  <a:txBody>
                    <a:bodyPr/>
                    <a:lstStyle/>
                    <a:p>
                      <a:pPr algn="ctr">
                        <a:lnSpc>
                          <a:spcPct val="150000"/>
                        </a:lnSpc>
                        <a:spcAft>
                          <a:spcPts val="0"/>
                        </a:spcAft>
                      </a:pPr>
                      <a:r>
                        <a:rPr lang="es-PE" sz="1600" dirty="0">
                          <a:solidFill>
                            <a:srgbClr val="000000"/>
                          </a:solidFill>
                          <a:latin typeface="Arial"/>
                          <a:ea typeface="Times New Roman"/>
                          <a:cs typeface="Times New Roman"/>
                        </a:rPr>
                        <a:t>Tipo</a:t>
                      </a:r>
                      <a:endParaRPr lang="es-EC" sz="1400" dirty="0">
                        <a:latin typeface="Calibri"/>
                        <a:ea typeface="Calibri"/>
                        <a:cs typeface="Times New Roman"/>
                      </a:endParaRPr>
                    </a:p>
                  </a:txBody>
                  <a:tcPr marL="68580" marR="68580" marT="0" marB="0"/>
                </a:tc>
                <a:tc>
                  <a:txBody>
                    <a:bodyPr/>
                    <a:lstStyle/>
                    <a:p>
                      <a:pPr algn="ctr">
                        <a:lnSpc>
                          <a:spcPct val="150000"/>
                        </a:lnSpc>
                        <a:spcAft>
                          <a:spcPts val="0"/>
                        </a:spcAft>
                      </a:pPr>
                      <a:r>
                        <a:rPr lang="es-PE" sz="1600">
                          <a:solidFill>
                            <a:srgbClr val="000000"/>
                          </a:solidFill>
                          <a:latin typeface="Arial"/>
                          <a:ea typeface="Times New Roman"/>
                          <a:cs typeface="Times New Roman"/>
                        </a:rPr>
                        <a:t>Unidad</a:t>
                      </a:r>
                      <a:endParaRPr lang="es-EC" sz="1400">
                        <a:latin typeface="Calibri"/>
                        <a:ea typeface="Calibri"/>
                        <a:cs typeface="Times New Roman"/>
                      </a:endParaRPr>
                    </a:p>
                  </a:txBody>
                  <a:tcPr marL="68580" marR="68580" marT="0" marB="0"/>
                </a:tc>
                <a:tc>
                  <a:txBody>
                    <a:bodyPr/>
                    <a:lstStyle/>
                    <a:p>
                      <a:pPr algn="ctr">
                        <a:lnSpc>
                          <a:spcPct val="150000"/>
                        </a:lnSpc>
                        <a:spcAft>
                          <a:spcPts val="0"/>
                        </a:spcAft>
                      </a:pPr>
                      <a:r>
                        <a:rPr lang="es-PE" sz="1600">
                          <a:solidFill>
                            <a:srgbClr val="000000"/>
                          </a:solidFill>
                          <a:latin typeface="Arial"/>
                          <a:ea typeface="Times New Roman"/>
                          <a:cs typeface="Times New Roman"/>
                        </a:rPr>
                        <a:t>Valor</a:t>
                      </a:r>
                      <a:endParaRPr lang="es-EC" sz="1400">
                        <a:latin typeface="Calibri"/>
                        <a:ea typeface="Calibri"/>
                        <a:cs typeface="Times New Roman"/>
                      </a:endParaRPr>
                    </a:p>
                  </a:txBody>
                  <a:tcPr marL="68580" marR="68580" marT="0" marB="0"/>
                </a:tc>
              </a:tr>
              <a:tr h="370840">
                <a:tc>
                  <a:txBody>
                    <a:bodyPr/>
                    <a:lstStyle/>
                    <a:p>
                      <a:pPr algn="ctr">
                        <a:lnSpc>
                          <a:spcPct val="150000"/>
                        </a:lnSpc>
                        <a:spcAft>
                          <a:spcPts val="0"/>
                        </a:spcAft>
                      </a:pPr>
                      <a:r>
                        <a:rPr lang="es-PE" sz="1600" dirty="0">
                          <a:solidFill>
                            <a:srgbClr val="000000"/>
                          </a:solidFill>
                          <a:latin typeface="Arial"/>
                          <a:ea typeface="Times New Roman"/>
                          <a:cs typeface="Times New Roman"/>
                        </a:rPr>
                        <a:t>Calibre</a:t>
                      </a:r>
                      <a:endParaRPr lang="es-EC" sz="1400" dirty="0">
                        <a:latin typeface="Calibri"/>
                        <a:ea typeface="Calibri"/>
                        <a:cs typeface="Times New Roman"/>
                      </a:endParaRPr>
                    </a:p>
                  </a:txBody>
                  <a:tcPr marL="68580" marR="68580" marT="0" marB="0"/>
                </a:tc>
                <a:tc>
                  <a:txBody>
                    <a:bodyPr/>
                    <a:lstStyle/>
                    <a:p>
                      <a:pPr algn="ctr">
                        <a:lnSpc>
                          <a:spcPct val="150000"/>
                        </a:lnSpc>
                        <a:spcAft>
                          <a:spcPts val="0"/>
                        </a:spcAft>
                      </a:pPr>
                      <a:r>
                        <a:rPr lang="es-PE" sz="1600" dirty="0" err="1">
                          <a:solidFill>
                            <a:srgbClr val="000000"/>
                          </a:solidFill>
                          <a:latin typeface="Arial"/>
                          <a:ea typeface="Times New Roman"/>
                          <a:cs typeface="Times New Roman"/>
                        </a:rPr>
                        <a:t>kCM</a:t>
                      </a:r>
                      <a:endParaRPr lang="es-EC" sz="1400" dirty="0">
                        <a:latin typeface="Calibri"/>
                        <a:ea typeface="Calibri"/>
                        <a:cs typeface="Times New Roman"/>
                      </a:endParaRPr>
                    </a:p>
                  </a:txBody>
                  <a:tcPr marL="68580" marR="68580" marT="0" marB="0"/>
                </a:tc>
                <a:tc>
                  <a:txBody>
                    <a:bodyPr/>
                    <a:lstStyle/>
                    <a:p>
                      <a:pPr algn="ctr">
                        <a:lnSpc>
                          <a:spcPct val="150000"/>
                        </a:lnSpc>
                        <a:spcAft>
                          <a:spcPts val="0"/>
                        </a:spcAft>
                      </a:pPr>
                      <a:r>
                        <a:rPr lang="es-PE" sz="1600" dirty="0">
                          <a:solidFill>
                            <a:srgbClr val="000000"/>
                          </a:solidFill>
                          <a:latin typeface="Arial"/>
                          <a:ea typeface="Times New Roman"/>
                          <a:cs typeface="Times New Roman"/>
                        </a:rPr>
                        <a:t>750</a:t>
                      </a:r>
                      <a:endParaRPr lang="es-EC" sz="1400" dirty="0">
                        <a:latin typeface="Calibri"/>
                        <a:ea typeface="Calibri"/>
                        <a:cs typeface="Times New Roman"/>
                      </a:endParaRPr>
                    </a:p>
                  </a:txBody>
                  <a:tcPr marL="68580" marR="68580" marT="0" marB="0"/>
                </a:tc>
              </a:tr>
              <a:tr h="370840">
                <a:tc>
                  <a:txBody>
                    <a:bodyPr/>
                    <a:lstStyle/>
                    <a:p>
                      <a:pPr algn="ctr">
                        <a:lnSpc>
                          <a:spcPct val="150000"/>
                        </a:lnSpc>
                        <a:spcAft>
                          <a:spcPts val="0"/>
                        </a:spcAft>
                      </a:pPr>
                      <a:r>
                        <a:rPr lang="es-PE" sz="1600">
                          <a:solidFill>
                            <a:srgbClr val="000000"/>
                          </a:solidFill>
                          <a:latin typeface="Arial"/>
                          <a:ea typeface="Times New Roman"/>
                          <a:cs typeface="Times New Roman"/>
                        </a:rPr>
                        <a:t>Sección transversal</a:t>
                      </a:r>
                      <a:endParaRPr lang="es-EC" sz="1400">
                        <a:latin typeface="Calibri"/>
                        <a:ea typeface="Calibri"/>
                        <a:cs typeface="Times New Roman"/>
                      </a:endParaRPr>
                    </a:p>
                  </a:txBody>
                  <a:tcPr marL="68580" marR="68580" marT="0" marB="0"/>
                </a:tc>
                <a:tc>
                  <a:txBody>
                    <a:bodyPr/>
                    <a:lstStyle/>
                    <a:p>
                      <a:pPr algn="ctr">
                        <a:lnSpc>
                          <a:spcPct val="150000"/>
                        </a:lnSpc>
                        <a:spcAft>
                          <a:spcPts val="0"/>
                        </a:spcAft>
                      </a:pPr>
                      <a:r>
                        <a:rPr lang="es-PE" sz="1600" dirty="0">
                          <a:solidFill>
                            <a:srgbClr val="000000"/>
                          </a:solidFill>
                          <a:latin typeface="Arial"/>
                          <a:ea typeface="Times New Roman"/>
                          <a:cs typeface="Times New Roman"/>
                        </a:rPr>
                        <a:t>mm²</a:t>
                      </a:r>
                      <a:endParaRPr lang="es-EC" sz="1400" dirty="0">
                        <a:latin typeface="Calibri"/>
                        <a:ea typeface="Calibri"/>
                        <a:cs typeface="Times New Roman"/>
                      </a:endParaRPr>
                    </a:p>
                  </a:txBody>
                  <a:tcPr marL="68580" marR="68580" marT="0" marB="0"/>
                </a:tc>
                <a:tc>
                  <a:txBody>
                    <a:bodyPr/>
                    <a:lstStyle/>
                    <a:p>
                      <a:pPr algn="ctr">
                        <a:lnSpc>
                          <a:spcPct val="150000"/>
                        </a:lnSpc>
                        <a:spcAft>
                          <a:spcPts val="0"/>
                        </a:spcAft>
                      </a:pPr>
                      <a:r>
                        <a:rPr lang="es-PE" sz="1600">
                          <a:solidFill>
                            <a:srgbClr val="000000"/>
                          </a:solidFill>
                          <a:latin typeface="Arial"/>
                          <a:ea typeface="Times New Roman"/>
                          <a:cs typeface="Times New Roman"/>
                        </a:rPr>
                        <a:t>380</a:t>
                      </a:r>
                      <a:endParaRPr lang="es-EC" sz="1400">
                        <a:latin typeface="Calibri"/>
                        <a:ea typeface="Calibri"/>
                        <a:cs typeface="Times New Roman"/>
                      </a:endParaRPr>
                    </a:p>
                  </a:txBody>
                  <a:tcPr marL="68580" marR="68580" marT="0" marB="0"/>
                </a:tc>
              </a:tr>
              <a:tr h="370840">
                <a:tc>
                  <a:txBody>
                    <a:bodyPr/>
                    <a:lstStyle/>
                    <a:p>
                      <a:pPr algn="ctr">
                        <a:lnSpc>
                          <a:spcPct val="150000"/>
                        </a:lnSpc>
                        <a:spcAft>
                          <a:spcPts val="0"/>
                        </a:spcAft>
                      </a:pPr>
                      <a:r>
                        <a:rPr lang="es-PE" sz="1600">
                          <a:solidFill>
                            <a:srgbClr val="000000"/>
                          </a:solidFill>
                          <a:latin typeface="Arial"/>
                          <a:ea typeface="Times New Roman"/>
                          <a:cs typeface="Times New Roman"/>
                        </a:rPr>
                        <a:t>Número de alambres</a:t>
                      </a:r>
                      <a:endParaRPr lang="es-EC" sz="1400">
                        <a:latin typeface="Calibri"/>
                        <a:ea typeface="Calibri"/>
                        <a:cs typeface="Times New Roman"/>
                      </a:endParaRPr>
                    </a:p>
                  </a:txBody>
                  <a:tcPr marL="68580" marR="68580" marT="0" marB="0"/>
                </a:tc>
                <a:tc>
                  <a:txBody>
                    <a:bodyPr/>
                    <a:lstStyle/>
                    <a:p>
                      <a:pPr algn="ctr">
                        <a:lnSpc>
                          <a:spcPct val="150000"/>
                        </a:lnSpc>
                        <a:spcAft>
                          <a:spcPts val="0"/>
                        </a:spcAft>
                      </a:pPr>
                      <a:r>
                        <a:rPr lang="es-PE" sz="1600" dirty="0">
                          <a:solidFill>
                            <a:srgbClr val="000000"/>
                          </a:solidFill>
                          <a:latin typeface="Arial"/>
                          <a:ea typeface="Times New Roman"/>
                          <a:cs typeface="Times New Roman"/>
                        </a:rPr>
                        <a:t>c/u</a:t>
                      </a:r>
                      <a:endParaRPr lang="es-EC" sz="1400" dirty="0">
                        <a:latin typeface="Calibri"/>
                        <a:ea typeface="Calibri"/>
                        <a:cs typeface="Times New Roman"/>
                      </a:endParaRPr>
                    </a:p>
                  </a:txBody>
                  <a:tcPr marL="68580" marR="68580" marT="0" marB="0"/>
                </a:tc>
                <a:tc>
                  <a:txBody>
                    <a:bodyPr/>
                    <a:lstStyle/>
                    <a:p>
                      <a:pPr algn="ctr">
                        <a:lnSpc>
                          <a:spcPct val="150000"/>
                        </a:lnSpc>
                        <a:spcAft>
                          <a:spcPts val="0"/>
                        </a:spcAft>
                      </a:pPr>
                      <a:r>
                        <a:rPr lang="es-PE" sz="1600">
                          <a:solidFill>
                            <a:srgbClr val="000000"/>
                          </a:solidFill>
                          <a:latin typeface="Arial"/>
                          <a:ea typeface="Times New Roman"/>
                          <a:cs typeface="Times New Roman"/>
                        </a:rPr>
                        <a:t>30/7</a:t>
                      </a:r>
                      <a:endParaRPr lang="es-EC" sz="1400">
                        <a:latin typeface="Calibri"/>
                        <a:ea typeface="Calibri"/>
                        <a:cs typeface="Times New Roman"/>
                      </a:endParaRPr>
                    </a:p>
                  </a:txBody>
                  <a:tcPr marL="68580" marR="68580" marT="0" marB="0"/>
                </a:tc>
              </a:tr>
              <a:tr h="370840">
                <a:tc>
                  <a:txBody>
                    <a:bodyPr/>
                    <a:lstStyle/>
                    <a:p>
                      <a:pPr algn="ctr">
                        <a:lnSpc>
                          <a:spcPct val="150000"/>
                        </a:lnSpc>
                        <a:spcAft>
                          <a:spcPts val="0"/>
                        </a:spcAft>
                      </a:pPr>
                      <a:r>
                        <a:rPr lang="es-PE" sz="1600">
                          <a:solidFill>
                            <a:srgbClr val="000000"/>
                          </a:solidFill>
                          <a:latin typeface="Arial"/>
                          <a:ea typeface="Times New Roman"/>
                          <a:cs typeface="Times New Roman"/>
                        </a:rPr>
                        <a:t>Diámetro Aluminio</a:t>
                      </a:r>
                      <a:endParaRPr lang="es-EC" sz="1400">
                        <a:latin typeface="Calibri"/>
                        <a:ea typeface="Calibri"/>
                        <a:cs typeface="Times New Roman"/>
                      </a:endParaRPr>
                    </a:p>
                  </a:txBody>
                  <a:tcPr marL="68580" marR="68580" marT="0" marB="0"/>
                </a:tc>
                <a:tc>
                  <a:txBody>
                    <a:bodyPr/>
                    <a:lstStyle/>
                    <a:p>
                      <a:pPr algn="ctr">
                        <a:lnSpc>
                          <a:spcPct val="150000"/>
                        </a:lnSpc>
                        <a:spcAft>
                          <a:spcPts val="0"/>
                        </a:spcAft>
                      </a:pPr>
                      <a:r>
                        <a:rPr lang="es-PE" sz="1600" dirty="0">
                          <a:solidFill>
                            <a:srgbClr val="000000"/>
                          </a:solidFill>
                          <a:latin typeface="Arial"/>
                          <a:ea typeface="Times New Roman"/>
                          <a:cs typeface="Times New Roman"/>
                        </a:rPr>
                        <a:t>mm</a:t>
                      </a:r>
                      <a:endParaRPr lang="es-EC" sz="1400" dirty="0">
                        <a:latin typeface="Calibri"/>
                        <a:ea typeface="Calibri"/>
                        <a:cs typeface="Times New Roman"/>
                      </a:endParaRPr>
                    </a:p>
                  </a:txBody>
                  <a:tcPr marL="68580" marR="68580" marT="0" marB="0"/>
                </a:tc>
                <a:tc>
                  <a:txBody>
                    <a:bodyPr/>
                    <a:lstStyle/>
                    <a:p>
                      <a:pPr algn="ctr">
                        <a:lnSpc>
                          <a:spcPct val="150000"/>
                        </a:lnSpc>
                        <a:spcAft>
                          <a:spcPts val="0"/>
                        </a:spcAft>
                      </a:pPr>
                      <a:r>
                        <a:rPr lang="es-PE" sz="1600">
                          <a:solidFill>
                            <a:srgbClr val="000000"/>
                          </a:solidFill>
                          <a:latin typeface="Arial"/>
                          <a:ea typeface="Times New Roman"/>
                          <a:cs typeface="Times New Roman"/>
                        </a:rPr>
                        <a:t>3,617</a:t>
                      </a:r>
                      <a:endParaRPr lang="es-EC" sz="1400">
                        <a:latin typeface="Calibri"/>
                        <a:ea typeface="Calibri"/>
                        <a:cs typeface="Times New Roman"/>
                      </a:endParaRPr>
                    </a:p>
                  </a:txBody>
                  <a:tcPr marL="68580" marR="68580" marT="0" marB="0"/>
                </a:tc>
              </a:tr>
              <a:tr h="370840">
                <a:tc>
                  <a:txBody>
                    <a:bodyPr/>
                    <a:lstStyle/>
                    <a:p>
                      <a:pPr algn="ctr">
                        <a:lnSpc>
                          <a:spcPct val="150000"/>
                        </a:lnSpc>
                        <a:spcAft>
                          <a:spcPts val="0"/>
                        </a:spcAft>
                      </a:pPr>
                      <a:r>
                        <a:rPr lang="es-PE" sz="1600">
                          <a:solidFill>
                            <a:srgbClr val="000000"/>
                          </a:solidFill>
                          <a:latin typeface="Arial"/>
                          <a:ea typeface="Times New Roman"/>
                          <a:cs typeface="Times New Roman"/>
                        </a:rPr>
                        <a:t>Diámetro Aleación de aluminio</a:t>
                      </a:r>
                      <a:endParaRPr lang="es-EC" sz="1400">
                        <a:latin typeface="Calibri"/>
                        <a:ea typeface="Calibri"/>
                        <a:cs typeface="Times New Roman"/>
                      </a:endParaRPr>
                    </a:p>
                  </a:txBody>
                  <a:tcPr marL="68580" marR="68580" marT="0" marB="0"/>
                </a:tc>
                <a:tc>
                  <a:txBody>
                    <a:bodyPr/>
                    <a:lstStyle/>
                    <a:p>
                      <a:pPr algn="ctr">
                        <a:lnSpc>
                          <a:spcPct val="150000"/>
                        </a:lnSpc>
                        <a:spcAft>
                          <a:spcPts val="0"/>
                        </a:spcAft>
                      </a:pPr>
                      <a:r>
                        <a:rPr lang="es-PE" sz="1600" dirty="0">
                          <a:solidFill>
                            <a:srgbClr val="000000"/>
                          </a:solidFill>
                          <a:latin typeface="Arial"/>
                          <a:ea typeface="Times New Roman"/>
                          <a:cs typeface="Times New Roman"/>
                        </a:rPr>
                        <a:t>mm</a:t>
                      </a:r>
                      <a:endParaRPr lang="es-EC" sz="1400" dirty="0">
                        <a:latin typeface="Calibri"/>
                        <a:ea typeface="Calibri"/>
                        <a:cs typeface="Times New Roman"/>
                      </a:endParaRPr>
                    </a:p>
                  </a:txBody>
                  <a:tcPr marL="68580" marR="68580" marT="0" marB="0"/>
                </a:tc>
                <a:tc>
                  <a:txBody>
                    <a:bodyPr/>
                    <a:lstStyle/>
                    <a:p>
                      <a:pPr algn="ctr">
                        <a:lnSpc>
                          <a:spcPct val="150000"/>
                        </a:lnSpc>
                        <a:spcAft>
                          <a:spcPts val="0"/>
                        </a:spcAft>
                      </a:pPr>
                      <a:r>
                        <a:rPr lang="es-PE" sz="1600">
                          <a:solidFill>
                            <a:srgbClr val="000000"/>
                          </a:solidFill>
                          <a:latin typeface="Arial"/>
                          <a:ea typeface="Times New Roman"/>
                          <a:cs typeface="Times New Roman"/>
                        </a:rPr>
                        <a:t>3,617</a:t>
                      </a:r>
                      <a:endParaRPr lang="es-EC" sz="1400">
                        <a:latin typeface="Calibri"/>
                        <a:ea typeface="Calibri"/>
                        <a:cs typeface="Times New Roman"/>
                      </a:endParaRPr>
                    </a:p>
                  </a:txBody>
                  <a:tcPr marL="68580" marR="68580" marT="0" marB="0"/>
                </a:tc>
              </a:tr>
              <a:tr h="370840">
                <a:tc>
                  <a:txBody>
                    <a:bodyPr/>
                    <a:lstStyle/>
                    <a:p>
                      <a:pPr algn="ctr">
                        <a:lnSpc>
                          <a:spcPct val="150000"/>
                        </a:lnSpc>
                        <a:spcAft>
                          <a:spcPts val="0"/>
                        </a:spcAft>
                      </a:pPr>
                      <a:r>
                        <a:rPr lang="es-PE" sz="1600">
                          <a:solidFill>
                            <a:srgbClr val="000000"/>
                          </a:solidFill>
                          <a:latin typeface="Arial"/>
                          <a:ea typeface="Times New Roman"/>
                          <a:cs typeface="Times New Roman"/>
                        </a:rPr>
                        <a:t>Diámetro interior del conductor</a:t>
                      </a:r>
                      <a:endParaRPr lang="es-EC" sz="1400">
                        <a:latin typeface="Calibri"/>
                        <a:ea typeface="Calibri"/>
                        <a:cs typeface="Times New Roman"/>
                      </a:endParaRPr>
                    </a:p>
                  </a:txBody>
                  <a:tcPr marL="68580" marR="68580" marT="0" marB="0"/>
                </a:tc>
                <a:tc>
                  <a:txBody>
                    <a:bodyPr/>
                    <a:lstStyle/>
                    <a:p>
                      <a:pPr algn="ctr">
                        <a:lnSpc>
                          <a:spcPct val="150000"/>
                        </a:lnSpc>
                        <a:spcAft>
                          <a:spcPts val="0"/>
                        </a:spcAft>
                      </a:pPr>
                      <a:r>
                        <a:rPr lang="es-PE" sz="1600" dirty="0">
                          <a:solidFill>
                            <a:srgbClr val="000000"/>
                          </a:solidFill>
                          <a:latin typeface="Arial"/>
                          <a:ea typeface="Times New Roman"/>
                          <a:cs typeface="Times New Roman"/>
                        </a:rPr>
                        <a:t>mm</a:t>
                      </a:r>
                      <a:endParaRPr lang="es-EC" sz="1400" dirty="0">
                        <a:latin typeface="Calibri"/>
                        <a:ea typeface="Calibri"/>
                        <a:cs typeface="Times New Roman"/>
                      </a:endParaRPr>
                    </a:p>
                  </a:txBody>
                  <a:tcPr marL="68580" marR="68580" marT="0" marB="0"/>
                </a:tc>
                <a:tc>
                  <a:txBody>
                    <a:bodyPr/>
                    <a:lstStyle/>
                    <a:p>
                      <a:pPr algn="ctr">
                        <a:lnSpc>
                          <a:spcPct val="150000"/>
                        </a:lnSpc>
                        <a:spcAft>
                          <a:spcPts val="0"/>
                        </a:spcAft>
                      </a:pPr>
                      <a:r>
                        <a:rPr lang="es-PE" sz="1600">
                          <a:solidFill>
                            <a:srgbClr val="000000"/>
                          </a:solidFill>
                          <a:latin typeface="Arial"/>
                          <a:ea typeface="Times New Roman"/>
                          <a:cs typeface="Times New Roman"/>
                        </a:rPr>
                        <a:t>10,851</a:t>
                      </a:r>
                      <a:endParaRPr lang="es-EC" sz="1400">
                        <a:latin typeface="Calibri"/>
                        <a:ea typeface="Calibri"/>
                        <a:cs typeface="Times New Roman"/>
                      </a:endParaRPr>
                    </a:p>
                  </a:txBody>
                  <a:tcPr marL="68580" marR="68580" marT="0" marB="0"/>
                </a:tc>
              </a:tr>
              <a:tr h="370840">
                <a:tc>
                  <a:txBody>
                    <a:bodyPr/>
                    <a:lstStyle/>
                    <a:p>
                      <a:pPr algn="ctr">
                        <a:lnSpc>
                          <a:spcPct val="150000"/>
                        </a:lnSpc>
                        <a:spcAft>
                          <a:spcPts val="0"/>
                        </a:spcAft>
                      </a:pPr>
                      <a:r>
                        <a:rPr lang="es-PE" sz="1600">
                          <a:solidFill>
                            <a:srgbClr val="000000"/>
                          </a:solidFill>
                          <a:latin typeface="Arial"/>
                          <a:ea typeface="Times New Roman"/>
                          <a:cs typeface="Times New Roman"/>
                        </a:rPr>
                        <a:t>Diámetro exterior del conductor</a:t>
                      </a:r>
                      <a:endParaRPr lang="es-EC" sz="1400">
                        <a:latin typeface="Calibri"/>
                        <a:ea typeface="Calibri"/>
                        <a:cs typeface="Times New Roman"/>
                      </a:endParaRPr>
                    </a:p>
                  </a:txBody>
                  <a:tcPr marL="68580" marR="68580" marT="0" marB="0"/>
                </a:tc>
                <a:tc>
                  <a:txBody>
                    <a:bodyPr/>
                    <a:lstStyle/>
                    <a:p>
                      <a:pPr algn="ctr">
                        <a:lnSpc>
                          <a:spcPct val="150000"/>
                        </a:lnSpc>
                        <a:spcAft>
                          <a:spcPts val="0"/>
                        </a:spcAft>
                      </a:pPr>
                      <a:r>
                        <a:rPr lang="es-PE" sz="1600" dirty="0">
                          <a:solidFill>
                            <a:srgbClr val="000000"/>
                          </a:solidFill>
                          <a:latin typeface="Arial"/>
                          <a:ea typeface="Times New Roman"/>
                          <a:cs typeface="Times New Roman"/>
                        </a:rPr>
                        <a:t>mm</a:t>
                      </a:r>
                      <a:endParaRPr lang="es-EC" sz="1400" dirty="0">
                        <a:latin typeface="Calibri"/>
                        <a:ea typeface="Calibri"/>
                        <a:cs typeface="Times New Roman"/>
                      </a:endParaRPr>
                    </a:p>
                  </a:txBody>
                  <a:tcPr marL="68580" marR="68580" marT="0" marB="0"/>
                </a:tc>
                <a:tc>
                  <a:txBody>
                    <a:bodyPr/>
                    <a:lstStyle/>
                    <a:p>
                      <a:pPr algn="ctr">
                        <a:lnSpc>
                          <a:spcPct val="150000"/>
                        </a:lnSpc>
                        <a:spcAft>
                          <a:spcPts val="0"/>
                        </a:spcAft>
                      </a:pPr>
                      <a:r>
                        <a:rPr lang="es-PE" sz="1600">
                          <a:solidFill>
                            <a:srgbClr val="000000"/>
                          </a:solidFill>
                          <a:latin typeface="Arial"/>
                          <a:ea typeface="Times New Roman"/>
                          <a:cs typeface="Times New Roman"/>
                        </a:rPr>
                        <a:t>25,31</a:t>
                      </a:r>
                      <a:endParaRPr lang="es-EC" sz="1400">
                        <a:latin typeface="Calibri"/>
                        <a:ea typeface="Calibri"/>
                        <a:cs typeface="Times New Roman"/>
                      </a:endParaRPr>
                    </a:p>
                  </a:txBody>
                  <a:tcPr marL="68580" marR="68580" marT="0" marB="0"/>
                </a:tc>
              </a:tr>
              <a:tr h="370840">
                <a:tc>
                  <a:txBody>
                    <a:bodyPr/>
                    <a:lstStyle/>
                    <a:p>
                      <a:pPr algn="ctr">
                        <a:lnSpc>
                          <a:spcPct val="150000"/>
                        </a:lnSpc>
                        <a:spcAft>
                          <a:spcPts val="0"/>
                        </a:spcAft>
                      </a:pPr>
                      <a:r>
                        <a:rPr lang="es-PE" sz="1600">
                          <a:solidFill>
                            <a:srgbClr val="000000"/>
                          </a:solidFill>
                          <a:latin typeface="Arial"/>
                          <a:ea typeface="Times New Roman"/>
                          <a:cs typeface="Times New Roman"/>
                        </a:rPr>
                        <a:t>Peso aproximado del conductor</a:t>
                      </a:r>
                      <a:endParaRPr lang="es-EC" sz="1400">
                        <a:latin typeface="Calibri"/>
                        <a:ea typeface="Calibri"/>
                        <a:cs typeface="Times New Roman"/>
                      </a:endParaRPr>
                    </a:p>
                  </a:txBody>
                  <a:tcPr marL="68580" marR="68580" marT="0" marB="0"/>
                </a:tc>
                <a:tc>
                  <a:txBody>
                    <a:bodyPr/>
                    <a:lstStyle/>
                    <a:p>
                      <a:pPr algn="ctr">
                        <a:lnSpc>
                          <a:spcPct val="150000"/>
                        </a:lnSpc>
                        <a:spcAft>
                          <a:spcPts val="0"/>
                        </a:spcAft>
                      </a:pPr>
                      <a:r>
                        <a:rPr lang="es-PE" sz="1600" dirty="0">
                          <a:solidFill>
                            <a:srgbClr val="000000"/>
                          </a:solidFill>
                          <a:latin typeface="Arial"/>
                          <a:ea typeface="Times New Roman"/>
                          <a:cs typeface="Times New Roman"/>
                        </a:rPr>
                        <a:t>kg/km</a:t>
                      </a:r>
                      <a:endParaRPr lang="es-EC" sz="1400" dirty="0">
                        <a:latin typeface="Calibri"/>
                        <a:ea typeface="Calibri"/>
                        <a:cs typeface="Times New Roman"/>
                      </a:endParaRPr>
                    </a:p>
                  </a:txBody>
                  <a:tcPr marL="68580" marR="68580" marT="0" marB="0"/>
                </a:tc>
                <a:tc>
                  <a:txBody>
                    <a:bodyPr/>
                    <a:lstStyle/>
                    <a:p>
                      <a:pPr algn="ctr">
                        <a:lnSpc>
                          <a:spcPct val="150000"/>
                        </a:lnSpc>
                        <a:spcAft>
                          <a:spcPts val="0"/>
                        </a:spcAft>
                      </a:pPr>
                      <a:r>
                        <a:rPr lang="es-PE" sz="1600">
                          <a:solidFill>
                            <a:srgbClr val="000000"/>
                          </a:solidFill>
                          <a:latin typeface="Arial"/>
                          <a:ea typeface="Times New Roman"/>
                          <a:cs typeface="Times New Roman"/>
                        </a:rPr>
                        <a:t>1047</a:t>
                      </a:r>
                      <a:endParaRPr lang="es-EC" sz="1400">
                        <a:latin typeface="Calibri"/>
                        <a:ea typeface="Calibri"/>
                        <a:cs typeface="Times New Roman"/>
                      </a:endParaRPr>
                    </a:p>
                  </a:txBody>
                  <a:tcPr marL="68580" marR="68580" marT="0" marB="0"/>
                </a:tc>
              </a:tr>
              <a:tr h="370840">
                <a:tc>
                  <a:txBody>
                    <a:bodyPr/>
                    <a:lstStyle/>
                    <a:p>
                      <a:pPr algn="ctr">
                        <a:lnSpc>
                          <a:spcPct val="150000"/>
                        </a:lnSpc>
                        <a:spcAft>
                          <a:spcPts val="0"/>
                        </a:spcAft>
                      </a:pPr>
                      <a:r>
                        <a:rPr lang="es-PE" sz="1600">
                          <a:solidFill>
                            <a:srgbClr val="000000"/>
                          </a:solidFill>
                          <a:latin typeface="Arial"/>
                          <a:ea typeface="Times New Roman"/>
                          <a:cs typeface="Times New Roman"/>
                        </a:rPr>
                        <a:t>Carga a la rotura</a:t>
                      </a:r>
                      <a:endParaRPr lang="es-EC" sz="1400">
                        <a:latin typeface="Calibri"/>
                        <a:ea typeface="Calibri"/>
                        <a:cs typeface="Times New Roman"/>
                      </a:endParaRPr>
                    </a:p>
                  </a:txBody>
                  <a:tcPr marL="68580" marR="68580" marT="0" marB="0"/>
                </a:tc>
                <a:tc>
                  <a:txBody>
                    <a:bodyPr/>
                    <a:lstStyle/>
                    <a:p>
                      <a:pPr algn="ctr">
                        <a:lnSpc>
                          <a:spcPct val="150000"/>
                        </a:lnSpc>
                        <a:spcAft>
                          <a:spcPts val="0"/>
                        </a:spcAft>
                      </a:pPr>
                      <a:r>
                        <a:rPr lang="es-PE" sz="1600" dirty="0">
                          <a:solidFill>
                            <a:srgbClr val="000000"/>
                          </a:solidFill>
                          <a:latin typeface="Arial"/>
                          <a:ea typeface="Times New Roman"/>
                          <a:cs typeface="Times New Roman"/>
                        </a:rPr>
                        <a:t>kg</a:t>
                      </a:r>
                      <a:endParaRPr lang="es-EC" sz="1400" dirty="0">
                        <a:latin typeface="Calibri"/>
                        <a:ea typeface="Calibri"/>
                        <a:cs typeface="Times New Roman"/>
                      </a:endParaRPr>
                    </a:p>
                  </a:txBody>
                  <a:tcPr marL="68580" marR="68580" marT="0" marB="0"/>
                </a:tc>
                <a:tc>
                  <a:txBody>
                    <a:bodyPr/>
                    <a:lstStyle/>
                    <a:p>
                      <a:pPr algn="ctr">
                        <a:lnSpc>
                          <a:spcPct val="150000"/>
                        </a:lnSpc>
                        <a:spcAft>
                          <a:spcPts val="0"/>
                        </a:spcAft>
                      </a:pPr>
                      <a:r>
                        <a:rPr lang="es-PE" sz="1600">
                          <a:solidFill>
                            <a:srgbClr val="000000"/>
                          </a:solidFill>
                          <a:latin typeface="Arial"/>
                          <a:ea typeface="Times New Roman"/>
                          <a:cs typeface="Times New Roman"/>
                        </a:rPr>
                        <a:t>7056</a:t>
                      </a:r>
                      <a:endParaRPr lang="es-EC" sz="1400">
                        <a:latin typeface="Calibri"/>
                        <a:ea typeface="Calibri"/>
                        <a:cs typeface="Times New Roman"/>
                      </a:endParaRPr>
                    </a:p>
                  </a:txBody>
                  <a:tcPr marL="68580" marR="68580" marT="0" marB="0"/>
                </a:tc>
              </a:tr>
              <a:tr h="370840">
                <a:tc>
                  <a:txBody>
                    <a:bodyPr/>
                    <a:lstStyle/>
                    <a:p>
                      <a:pPr algn="ctr">
                        <a:lnSpc>
                          <a:spcPct val="150000"/>
                        </a:lnSpc>
                        <a:spcAft>
                          <a:spcPts val="0"/>
                        </a:spcAft>
                      </a:pPr>
                      <a:r>
                        <a:rPr lang="es-PE" sz="1600">
                          <a:solidFill>
                            <a:srgbClr val="000000"/>
                          </a:solidFill>
                          <a:latin typeface="Arial"/>
                          <a:ea typeface="Times New Roman"/>
                          <a:cs typeface="Times New Roman"/>
                        </a:rPr>
                        <a:t>Resistencia eléctrica máxima DC a 20ºC</a:t>
                      </a:r>
                      <a:endParaRPr lang="es-EC" sz="1400">
                        <a:latin typeface="Calibri"/>
                        <a:ea typeface="Calibri"/>
                        <a:cs typeface="Times New Roman"/>
                      </a:endParaRPr>
                    </a:p>
                  </a:txBody>
                  <a:tcPr marL="68580" marR="68580" marT="0" marB="0"/>
                </a:tc>
                <a:tc>
                  <a:txBody>
                    <a:bodyPr/>
                    <a:lstStyle/>
                    <a:p>
                      <a:pPr algn="ctr">
                        <a:lnSpc>
                          <a:spcPct val="150000"/>
                        </a:lnSpc>
                        <a:spcAft>
                          <a:spcPts val="0"/>
                        </a:spcAft>
                      </a:pPr>
                      <a:r>
                        <a:rPr lang="es-PE" sz="1600" dirty="0">
                          <a:solidFill>
                            <a:srgbClr val="000000"/>
                          </a:solidFill>
                          <a:latin typeface="Arial"/>
                          <a:ea typeface="Times New Roman"/>
                          <a:cs typeface="Times New Roman"/>
                        </a:rPr>
                        <a:t>ohm/km</a:t>
                      </a:r>
                      <a:endParaRPr lang="es-EC" sz="1400" dirty="0">
                        <a:latin typeface="Calibri"/>
                        <a:ea typeface="Calibri"/>
                        <a:cs typeface="Times New Roman"/>
                      </a:endParaRPr>
                    </a:p>
                  </a:txBody>
                  <a:tcPr marL="68580" marR="68580" marT="0" marB="0"/>
                </a:tc>
                <a:tc>
                  <a:txBody>
                    <a:bodyPr/>
                    <a:lstStyle/>
                    <a:p>
                      <a:pPr algn="ctr">
                        <a:lnSpc>
                          <a:spcPct val="150000"/>
                        </a:lnSpc>
                        <a:spcAft>
                          <a:spcPts val="0"/>
                        </a:spcAft>
                      </a:pPr>
                      <a:r>
                        <a:rPr lang="es-PE" sz="1600" dirty="0">
                          <a:solidFill>
                            <a:srgbClr val="000000"/>
                          </a:solidFill>
                          <a:latin typeface="Arial"/>
                          <a:ea typeface="Times New Roman"/>
                          <a:cs typeface="Times New Roman"/>
                        </a:rPr>
                        <a:t>0,0777</a:t>
                      </a:r>
                      <a:endParaRPr lang="es-EC" sz="1400" dirty="0">
                        <a:latin typeface="Calibri"/>
                        <a:ea typeface="Calibri"/>
                        <a:cs typeface="Times New Roman"/>
                      </a:endParaRPr>
                    </a:p>
                  </a:txBody>
                  <a:tcPr marL="68580" marR="68580" marT="0" marB="0"/>
                </a:tc>
              </a:tr>
            </a:tbl>
          </a:graphicData>
        </a:graphic>
      </p:graphicFrame>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E" b="1" dirty="0" smtClean="0"/>
              <a:t>DATOS DE CONDUCTOR Y TORRE</a:t>
            </a:r>
            <a:endParaRPr lang="es-EC" dirty="0"/>
          </a:p>
        </p:txBody>
      </p:sp>
      <p:sp>
        <p:nvSpPr>
          <p:cNvPr id="3" name="2 Marcador de contenido"/>
          <p:cNvSpPr>
            <a:spLocks noGrp="1"/>
          </p:cNvSpPr>
          <p:nvPr>
            <p:ph idx="1"/>
          </p:nvPr>
        </p:nvSpPr>
        <p:spPr>
          <a:xfrm>
            <a:off x="304800" y="1554163"/>
            <a:ext cx="8686800" cy="803268"/>
          </a:xfrm>
        </p:spPr>
        <p:txBody>
          <a:bodyPr>
            <a:normAutofit fontScale="85000" lnSpcReduction="20000"/>
          </a:bodyPr>
          <a:lstStyle/>
          <a:p>
            <a:pPr algn="ctr">
              <a:buNone/>
            </a:pPr>
            <a:r>
              <a:rPr lang="es-PE" dirty="0" smtClean="0"/>
              <a:t>Tabla 4.4 Características del cable de guarda de acero galvanizado</a:t>
            </a:r>
            <a:endParaRPr lang="es-EC" dirty="0"/>
          </a:p>
        </p:txBody>
      </p:sp>
      <p:graphicFrame>
        <p:nvGraphicFramePr>
          <p:cNvPr id="5" name="4 Tabla"/>
          <p:cNvGraphicFramePr>
            <a:graphicFrameLocks noGrp="1"/>
          </p:cNvGraphicFramePr>
          <p:nvPr/>
        </p:nvGraphicFramePr>
        <p:xfrm>
          <a:off x="928662" y="2500306"/>
          <a:ext cx="7572427" cy="3500463"/>
        </p:xfrm>
        <a:graphic>
          <a:graphicData uri="http://schemas.openxmlformats.org/drawingml/2006/table">
            <a:tbl>
              <a:tblPr firstRow="1" bandRow="1">
                <a:tableStyleId>{5C22544A-7EE6-4342-B048-85BDC9FD1C3A}</a:tableStyleId>
              </a:tblPr>
              <a:tblGrid>
                <a:gridCol w="4929222"/>
                <a:gridCol w="1357322"/>
                <a:gridCol w="1285883"/>
              </a:tblGrid>
              <a:tr h="390128">
                <a:tc>
                  <a:txBody>
                    <a:bodyPr/>
                    <a:lstStyle/>
                    <a:p>
                      <a:pPr algn="ctr">
                        <a:lnSpc>
                          <a:spcPct val="150000"/>
                        </a:lnSpc>
                        <a:spcAft>
                          <a:spcPts val="0"/>
                        </a:spcAft>
                      </a:pPr>
                      <a:r>
                        <a:rPr lang="es-PE" sz="1600" dirty="0">
                          <a:solidFill>
                            <a:srgbClr val="000000"/>
                          </a:solidFill>
                          <a:latin typeface="Arial"/>
                          <a:ea typeface="Times New Roman"/>
                          <a:cs typeface="Times New Roman"/>
                        </a:rPr>
                        <a:t>Tipo</a:t>
                      </a:r>
                      <a:endParaRPr lang="es-EC" sz="1400" dirty="0">
                        <a:latin typeface="Calibri"/>
                        <a:ea typeface="Calibri"/>
                        <a:cs typeface="Times New Roman"/>
                      </a:endParaRPr>
                    </a:p>
                  </a:txBody>
                  <a:tcPr marL="68580" marR="68580" marT="0" marB="0"/>
                </a:tc>
                <a:tc>
                  <a:txBody>
                    <a:bodyPr/>
                    <a:lstStyle/>
                    <a:p>
                      <a:pPr algn="ctr">
                        <a:lnSpc>
                          <a:spcPct val="150000"/>
                        </a:lnSpc>
                        <a:spcAft>
                          <a:spcPts val="0"/>
                        </a:spcAft>
                      </a:pPr>
                      <a:r>
                        <a:rPr lang="es-PE" sz="1600">
                          <a:solidFill>
                            <a:srgbClr val="000000"/>
                          </a:solidFill>
                          <a:latin typeface="Arial"/>
                          <a:ea typeface="Times New Roman"/>
                          <a:cs typeface="Times New Roman"/>
                        </a:rPr>
                        <a:t>Unidad</a:t>
                      </a:r>
                      <a:endParaRPr lang="es-EC" sz="1400">
                        <a:latin typeface="Calibri"/>
                        <a:ea typeface="Calibri"/>
                        <a:cs typeface="Times New Roman"/>
                      </a:endParaRPr>
                    </a:p>
                  </a:txBody>
                  <a:tcPr marL="68580" marR="68580" marT="0" marB="0"/>
                </a:tc>
                <a:tc>
                  <a:txBody>
                    <a:bodyPr/>
                    <a:lstStyle/>
                    <a:p>
                      <a:pPr algn="ctr">
                        <a:lnSpc>
                          <a:spcPct val="150000"/>
                        </a:lnSpc>
                        <a:spcAft>
                          <a:spcPts val="0"/>
                        </a:spcAft>
                      </a:pPr>
                      <a:r>
                        <a:rPr lang="es-PE" sz="1600">
                          <a:solidFill>
                            <a:srgbClr val="000000"/>
                          </a:solidFill>
                          <a:latin typeface="Arial"/>
                          <a:ea typeface="Times New Roman"/>
                          <a:cs typeface="Times New Roman"/>
                        </a:rPr>
                        <a:t>Valor</a:t>
                      </a:r>
                      <a:endParaRPr lang="es-EC" sz="1400">
                        <a:latin typeface="Calibri"/>
                        <a:ea typeface="Calibri"/>
                        <a:cs typeface="Times New Roman"/>
                      </a:endParaRPr>
                    </a:p>
                  </a:txBody>
                  <a:tcPr marL="68580" marR="68580" marT="0" marB="0"/>
                </a:tc>
              </a:tr>
              <a:tr h="390128">
                <a:tc>
                  <a:txBody>
                    <a:bodyPr/>
                    <a:lstStyle/>
                    <a:p>
                      <a:pPr algn="ctr">
                        <a:lnSpc>
                          <a:spcPct val="150000"/>
                        </a:lnSpc>
                        <a:spcAft>
                          <a:spcPts val="0"/>
                        </a:spcAft>
                      </a:pPr>
                      <a:r>
                        <a:rPr lang="es-PE" sz="1600" dirty="0">
                          <a:solidFill>
                            <a:srgbClr val="000000"/>
                          </a:solidFill>
                          <a:latin typeface="Arial"/>
                          <a:ea typeface="Times New Roman"/>
                          <a:cs typeface="Times New Roman"/>
                        </a:rPr>
                        <a:t>Calibre</a:t>
                      </a:r>
                      <a:endParaRPr lang="es-EC" sz="1400" dirty="0">
                        <a:latin typeface="Calibri"/>
                        <a:ea typeface="Calibri"/>
                        <a:cs typeface="Times New Roman"/>
                      </a:endParaRPr>
                    </a:p>
                  </a:txBody>
                  <a:tcPr marL="68580" marR="68580" marT="0" marB="0"/>
                </a:tc>
                <a:tc>
                  <a:txBody>
                    <a:bodyPr/>
                    <a:lstStyle/>
                    <a:p>
                      <a:pPr algn="ctr">
                        <a:lnSpc>
                          <a:spcPct val="150000"/>
                        </a:lnSpc>
                        <a:spcAft>
                          <a:spcPts val="0"/>
                        </a:spcAft>
                      </a:pPr>
                      <a:r>
                        <a:rPr lang="es-PE" sz="1600">
                          <a:solidFill>
                            <a:srgbClr val="000000"/>
                          </a:solidFill>
                          <a:latin typeface="Arial"/>
                          <a:ea typeface="Times New Roman"/>
                          <a:cs typeface="Times New Roman"/>
                        </a:rPr>
                        <a:t>kCM</a:t>
                      </a:r>
                      <a:endParaRPr lang="es-EC" sz="1400">
                        <a:latin typeface="Calibri"/>
                        <a:ea typeface="Calibri"/>
                        <a:cs typeface="Times New Roman"/>
                      </a:endParaRPr>
                    </a:p>
                  </a:txBody>
                  <a:tcPr marL="68580" marR="68580" marT="0" marB="0"/>
                </a:tc>
                <a:tc>
                  <a:txBody>
                    <a:bodyPr/>
                    <a:lstStyle/>
                    <a:p>
                      <a:pPr algn="ctr">
                        <a:lnSpc>
                          <a:spcPct val="150000"/>
                        </a:lnSpc>
                        <a:spcAft>
                          <a:spcPts val="0"/>
                        </a:spcAft>
                      </a:pPr>
                      <a:r>
                        <a:rPr lang="es-PE" sz="1600">
                          <a:solidFill>
                            <a:srgbClr val="000000"/>
                          </a:solidFill>
                          <a:latin typeface="Arial"/>
                          <a:ea typeface="Times New Roman"/>
                          <a:cs typeface="Times New Roman"/>
                        </a:rPr>
                        <a:t>3/8"</a:t>
                      </a:r>
                      <a:endParaRPr lang="es-EC" sz="1400">
                        <a:latin typeface="Calibri"/>
                        <a:ea typeface="Calibri"/>
                        <a:cs typeface="Times New Roman"/>
                      </a:endParaRPr>
                    </a:p>
                  </a:txBody>
                  <a:tcPr marL="68580" marR="68580" marT="0" marB="0"/>
                </a:tc>
              </a:tr>
              <a:tr h="390128">
                <a:tc>
                  <a:txBody>
                    <a:bodyPr/>
                    <a:lstStyle/>
                    <a:p>
                      <a:pPr algn="ctr">
                        <a:lnSpc>
                          <a:spcPct val="150000"/>
                        </a:lnSpc>
                        <a:spcAft>
                          <a:spcPts val="0"/>
                        </a:spcAft>
                      </a:pPr>
                      <a:r>
                        <a:rPr lang="es-PE" sz="1600" dirty="0">
                          <a:solidFill>
                            <a:srgbClr val="000000"/>
                          </a:solidFill>
                          <a:latin typeface="Arial"/>
                          <a:ea typeface="Times New Roman"/>
                          <a:cs typeface="Times New Roman"/>
                        </a:rPr>
                        <a:t>Sección transversal</a:t>
                      </a:r>
                      <a:endParaRPr lang="es-EC" sz="1400" dirty="0">
                        <a:latin typeface="Calibri"/>
                        <a:ea typeface="Calibri"/>
                        <a:cs typeface="Times New Roman"/>
                      </a:endParaRPr>
                    </a:p>
                  </a:txBody>
                  <a:tcPr marL="68580" marR="68580" marT="0" marB="0"/>
                </a:tc>
                <a:tc>
                  <a:txBody>
                    <a:bodyPr/>
                    <a:lstStyle/>
                    <a:p>
                      <a:pPr algn="ctr">
                        <a:lnSpc>
                          <a:spcPct val="150000"/>
                        </a:lnSpc>
                        <a:spcAft>
                          <a:spcPts val="0"/>
                        </a:spcAft>
                      </a:pPr>
                      <a:r>
                        <a:rPr lang="es-PE" sz="1600">
                          <a:solidFill>
                            <a:srgbClr val="000000"/>
                          </a:solidFill>
                          <a:latin typeface="Arial"/>
                          <a:ea typeface="Times New Roman"/>
                          <a:cs typeface="Times New Roman"/>
                        </a:rPr>
                        <a:t>mm²</a:t>
                      </a:r>
                      <a:endParaRPr lang="es-EC" sz="1400">
                        <a:latin typeface="Calibri"/>
                        <a:ea typeface="Calibri"/>
                        <a:cs typeface="Times New Roman"/>
                      </a:endParaRPr>
                    </a:p>
                  </a:txBody>
                  <a:tcPr marL="68580" marR="68580" marT="0" marB="0"/>
                </a:tc>
                <a:tc>
                  <a:txBody>
                    <a:bodyPr/>
                    <a:lstStyle/>
                    <a:p>
                      <a:pPr algn="ctr">
                        <a:lnSpc>
                          <a:spcPct val="150000"/>
                        </a:lnSpc>
                        <a:spcAft>
                          <a:spcPts val="0"/>
                        </a:spcAft>
                      </a:pPr>
                      <a:r>
                        <a:rPr lang="es-PE" sz="1600">
                          <a:solidFill>
                            <a:srgbClr val="000000"/>
                          </a:solidFill>
                          <a:latin typeface="Arial"/>
                          <a:ea typeface="Times New Roman"/>
                          <a:cs typeface="Times New Roman"/>
                        </a:rPr>
                        <a:t>51,14</a:t>
                      </a:r>
                      <a:endParaRPr lang="es-EC" sz="1400">
                        <a:latin typeface="Calibri"/>
                        <a:ea typeface="Calibri"/>
                        <a:cs typeface="Times New Roman"/>
                      </a:endParaRPr>
                    </a:p>
                  </a:txBody>
                  <a:tcPr marL="68580" marR="68580" marT="0" marB="0"/>
                </a:tc>
              </a:tr>
              <a:tr h="769567">
                <a:tc>
                  <a:txBody>
                    <a:bodyPr/>
                    <a:lstStyle/>
                    <a:p>
                      <a:pPr algn="ctr">
                        <a:lnSpc>
                          <a:spcPct val="150000"/>
                        </a:lnSpc>
                        <a:spcAft>
                          <a:spcPts val="0"/>
                        </a:spcAft>
                      </a:pPr>
                      <a:r>
                        <a:rPr lang="es-PE" sz="1600" dirty="0">
                          <a:solidFill>
                            <a:srgbClr val="000000"/>
                          </a:solidFill>
                          <a:latin typeface="Arial"/>
                          <a:ea typeface="Times New Roman"/>
                          <a:cs typeface="Times New Roman"/>
                        </a:rPr>
                        <a:t>Número de alambres de </a:t>
                      </a:r>
                      <a:r>
                        <a:rPr lang="es-PE" sz="1600" dirty="0" smtClean="0">
                          <a:solidFill>
                            <a:srgbClr val="000000"/>
                          </a:solidFill>
                          <a:latin typeface="Arial"/>
                          <a:ea typeface="Times New Roman"/>
                          <a:cs typeface="Times New Roman"/>
                        </a:rPr>
                        <a:t>acero</a:t>
                      </a:r>
                      <a:r>
                        <a:rPr lang="es-EC" sz="1400" baseline="0" dirty="0" smtClean="0">
                          <a:solidFill>
                            <a:srgbClr val="000000"/>
                          </a:solidFill>
                          <a:latin typeface="Calibri"/>
                          <a:ea typeface="Times New Roman"/>
                          <a:cs typeface="Times New Roman"/>
                        </a:rPr>
                        <a:t> </a:t>
                      </a:r>
                      <a:r>
                        <a:rPr lang="es-PE" sz="1600" dirty="0" smtClean="0">
                          <a:solidFill>
                            <a:srgbClr val="000000"/>
                          </a:solidFill>
                          <a:latin typeface="Arial"/>
                          <a:ea typeface="Times New Roman"/>
                          <a:cs typeface="Times New Roman"/>
                        </a:rPr>
                        <a:t>galvanizado </a:t>
                      </a:r>
                      <a:r>
                        <a:rPr lang="es-PE" sz="1600" dirty="0">
                          <a:solidFill>
                            <a:srgbClr val="000000"/>
                          </a:solidFill>
                          <a:latin typeface="Arial"/>
                          <a:ea typeface="Times New Roman"/>
                          <a:cs typeface="Times New Roman"/>
                        </a:rPr>
                        <a:t>de </a:t>
                      </a:r>
                      <a:r>
                        <a:rPr lang="es-PE" sz="1600" dirty="0" smtClean="0">
                          <a:solidFill>
                            <a:srgbClr val="000000"/>
                          </a:solidFill>
                          <a:latin typeface="Arial"/>
                          <a:ea typeface="Times New Roman"/>
                          <a:cs typeface="Times New Roman"/>
                        </a:rPr>
                        <a:t>alta</a:t>
                      </a:r>
                      <a:r>
                        <a:rPr lang="es-PE" sz="1600" baseline="0" dirty="0" smtClean="0">
                          <a:solidFill>
                            <a:srgbClr val="000000"/>
                          </a:solidFill>
                          <a:latin typeface="Arial"/>
                          <a:ea typeface="Times New Roman"/>
                          <a:cs typeface="Times New Roman"/>
                        </a:rPr>
                        <a:t> </a:t>
                      </a:r>
                      <a:r>
                        <a:rPr lang="es-PE" sz="1600" dirty="0" smtClean="0">
                          <a:solidFill>
                            <a:srgbClr val="000000"/>
                          </a:solidFill>
                          <a:latin typeface="Arial"/>
                          <a:ea typeface="Times New Roman"/>
                          <a:cs typeface="Times New Roman"/>
                        </a:rPr>
                        <a:t>resistencia</a:t>
                      </a:r>
                      <a:endParaRPr lang="es-EC" sz="1400" dirty="0">
                        <a:latin typeface="Calibri"/>
                        <a:ea typeface="Calibri"/>
                        <a:cs typeface="Times New Roman"/>
                      </a:endParaRPr>
                    </a:p>
                  </a:txBody>
                  <a:tcPr marL="68580" marR="68580" marT="0" marB="0"/>
                </a:tc>
                <a:tc>
                  <a:txBody>
                    <a:bodyPr/>
                    <a:lstStyle/>
                    <a:p>
                      <a:pPr algn="ctr">
                        <a:lnSpc>
                          <a:spcPct val="150000"/>
                        </a:lnSpc>
                        <a:spcAft>
                          <a:spcPts val="0"/>
                        </a:spcAft>
                      </a:pPr>
                      <a:r>
                        <a:rPr lang="es-PE" sz="1600">
                          <a:solidFill>
                            <a:srgbClr val="000000"/>
                          </a:solidFill>
                          <a:latin typeface="Arial"/>
                          <a:ea typeface="Times New Roman"/>
                          <a:cs typeface="Times New Roman"/>
                        </a:rPr>
                        <a:t>c/u</a:t>
                      </a:r>
                      <a:endParaRPr lang="es-EC" sz="1400">
                        <a:latin typeface="Calibri"/>
                        <a:ea typeface="Calibri"/>
                        <a:cs typeface="Times New Roman"/>
                      </a:endParaRPr>
                    </a:p>
                  </a:txBody>
                  <a:tcPr marL="68580" marR="68580" marT="0" marB="0"/>
                </a:tc>
                <a:tc>
                  <a:txBody>
                    <a:bodyPr/>
                    <a:lstStyle/>
                    <a:p>
                      <a:pPr algn="ctr">
                        <a:lnSpc>
                          <a:spcPct val="150000"/>
                        </a:lnSpc>
                        <a:spcAft>
                          <a:spcPts val="0"/>
                        </a:spcAft>
                      </a:pPr>
                      <a:r>
                        <a:rPr lang="es-PE" sz="1600">
                          <a:solidFill>
                            <a:srgbClr val="000000"/>
                          </a:solidFill>
                          <a:latin typeface="Arial"/>
                          <a:ea typeface="Times New Roman"/>
                          <a:cs typeface="Times New Roman"/>
                        </a:rPr>
                        <a:t>7</a:t>
                      </a:r>
                      <a:endParaRPr lang="es-EC" sz="1400">
                        <a:latin typeface="Calibri"/>
                        <a:ea typeface="Calibri"/>
                        <a:cs typeface="Times New Roman"/>
                      </a:endParaRPr>
                    </a:p>
                  </a:txBody>
                  <a:tcPr marL="68580" marR="68580" marT="0" marB="0"/>
                </a:tc>
              </a:tr>
              <a:tr h="390128">
                <a:tc>
                  <a:txBody>
                    <a:bodyPr/>
                    <a:lstStyle/>
                    <a:p>
                      <a:pPr algn="ctr">
                        <a:lnSpc>
                          <a:spcPct val="150000"/>
                        </a:lnSpc>
                        <a:spcAft>
                          <a:spcPts val="0"/>
                        </a:spcAft>
                      </a:pPr>
                      <a:r>
                        <a:rPr lang="es-PE" sz="1600" dirty="0">
                          <a:solidFill>
                            <a:srgbClr val="000000"/>
                          </a:solidFill>
                          <a:latin typeface="Arial"/>
                          <a:ea typeface="Times New Roman"/>
                          <a:cs typeface="Times New Roman"/>
                        </a:rPr>
                        <a:t>Diámetro nominal</a:t>
                      </a:r>
                      <a:endParaRPr lang="es-EC" sz="1400" dirty="0">
                        <a:latin typeface="Calibri"/>
                        <a:ea typeface="Calibri"/>
                        <a:cs typeface="Times New Roman"/>
                      </a:endParaRPr>
                    </a:p>
                  </a:txBody>
                  <a:tcPr marL="68580" marR="68580" marT="0" marB="0"/>
                </a:tc>
                <a:tc>
                  <a:txBody>
                    <a:bodyPr/>
                    <a:lstStyle/>
                    <a:p>
                      <a:pPr algn="ctr">
                        <a:lnSpc>
                          <a:spcPct val="150000"/>
                        </a:lnSpc>
                        <a:spcAft>
                          <a:spcPts val="0"/>
                        </a:spcAft>
                      </a:pPr>
                      <a:r>
                        <a:rPr lang="es-PE" sz="1600">
                          <a:solidFill>
                            <a:srgbClr val="000000"/>
                          </a:solidFill>
                          <a:latin typeface="Arial"/>
                          <a:ea typeface="Times New Roman"/>
                          <a:cs typeface="Times New Roman"/>
                        </a:rPr>
                        <a:t>mm</a:t>
                      </a:r>
                      <a:endParaRPr lang="es-EC" sz="1400">
                        <a:latin typeface="Calibri"/>
                        <a:ea typeface="Calibri"/>
                        <a:cs typeface="Times New Roman"/>
                      </a:endParaRPr>
                    </a:p>
                  </a:txBody>
                  <a:tcPr marL="68580" marR="68580" marT="0" marB="0"/>
                </a:tc>
                <a:tc>
                  <a:txBody>
                    <a:bodyPr/>
                    <a:lstStyle/>
                    <a:p>
                      <a:pPr algn="ctr">
                        <a:lnSpc>
                          <a:spcPct val="150000"/>
                        </a:lnSpc>
                        <a:spcAft>
                          <a:spcPts val="0"/>
                        </a:spcAft>
                      </a:pPr>
                      <a:r>
                        <a:rPr lang="es-PE" sz="1600">
                          <a:solidFill>
                            <a:srgbClr val="000000"/>
                          </a:solidFill>
                          <a:latin typeface="Arial"/>
                          <a:ea typeface="Times New Roman"/>
                          <a:cs typeface="Times New Roman"/>
                        </a:rPr>
                        <a:t>9,52</a:t>
                      </a:r>
                      <a:endParaRPr lang="es-EC" sz="1400">
                        <a:latin typeface="Calibri"/>
                        <a:ea typeface="Calibri"/>
                        <a:cs typeface="Times New Roman"/>
                      </a:endParaRPr>
                    </a:p>
                  </a:txBody>
                  <a:tcPr marL="68580" marR="68580" marT="0" marB="0"/>
                </a:tc>
              </a:tr>
              <a:tr h="390128">
                <a:tc>
                  <a:txBody>
                    <a:bodyPr/>
                    <a:lstStyle/>
                    <a:p>
                      <a:pPr algn="ctr">
                        <a:lnSpc>
                          <a:spcPct val="150000"/>
                        </a:lnSpc>
                        <a:spcAft>
                          <a:spcPts val="0"/>
                        </a:spcAft>
                      </a:pPr>
                      <a:r>
                        <a:rPr lang="es-PE" sz="1600" dirty="0">
                          <a:solidFill>
                            <a:srgbClr val="000000"/>
                          </a:solidFill>
                          <a:latin typeface="Arial"/>
                          <a:ea typeface="Times New Roman"/>
                          <a:cs typeface="Times New Roman"/>
                        </a:rPr>
                        <a:t>Peso unitario del conductor</a:t>
                      </a:r>
                      <a:endParaRPr lang="es-EC" sz="1400" dirty="0">
                        <a:latin typeface="Calibri"/>
                        <a:ea typeface="Calibri"/>
                        <a:cs typeface="Times New Roman"/>
                      </a:endParaRPr>
                    </a:p>
                  </a:txBody>
                  <a:tcPr marL="68580" marR="68580" marT="0" marB="0"/>
                </a:tc>
                <a:tc>
                  <a:txBody>
                    <a:bodyPr/>
                    <a:lstStyle/>
                    <a:p>
                      <a:pPr algn="ctr">
                        <a:lnSpc>
                          <a:spcPct val="150000"/>
                        </a:lnSpc>
                        <a:spcAft>
                          <a:spcPts val="0"/>
                        </a:spcAft>
                      </a:pPr>
                      <a:r>
                        <a:rPr lang="es-PE" sz="1600">
                          <a:solidFill>
                            <a:srgbClr val="000000"/>
                          </a:solidFill>
                          <a:latin typeface="Arial"/>
                          <a:ea typeface="Times New Roman"/>
                          <a:cs typeface="Times New Roman"/>
                        </a:rPr>
                        <a:t>kg/m</a:t>
                      </a:r>
                      <a:endParaRPr lang="es-EC" sz="1400">
                        <a:latin typeface="Calibri"/>
                        <a:ea typeface="Calibri"/>
                        <a:cs typeface="Times New Roman"/>
                      </a:endParaRPr>
                    </a:p>
                  </a:txBody>
                  <a:tcPr marL="68580" marR="68580" marT="0" marB="0"/>
                </a:tc>
                <a:tc>
                  <a:txBody>
                    <a:bodyPr/>
                    <a:lstStyle/>
                    <a:p>
                      <a:pPr algn="ctr">
                        <a:lnSpc>
                          <a:spcPct val="150000"/>
                        </a:lnSpc>
                        <a:spcAft>
                          <a:spcPts val="0"/>
                        </a:spcAft>
                      </a:pPr>
                      <a:r>
                        <a:rPr lang="es-PE" sz="1600">
                          <a:solidFill>
                            <a:srgbClr val="000000"/>
                          </a:solidFill>
                          <a:latin typeface="Arial"/>
                          <a:ea typeface="Times New Roman"/>
                          <a:cs typeface="Times New Roman"/>
                        </a:rPr>
                        <a:t>0,497</a:t>
                      </a:r>
                      <a:endParaRPr lang="es-EC" sz="1400">
                        <a:latin typeface="Calibri"/>
                        <a:ea typeface="Calibri"/>
                        <a:cs typeface="Times New Roman"/>
                      </a:endParaRPr>
                    </a:p>
                  </a:txBody>
                  <a:tcPr marL="68580" marR="68580" marT="0" marB="0"/>
                </a:tc>
              </a:tr>
              <a:tr h="390128">
                <a:tc>
                  <a:txBody>
                    <a:bodyPr/>
                    <a:lstStyle/>
                    <a:p>
                      <a:pPr algn="ctr">
                        <a:lnSpc>
                          <a:spcPct val="150000"/>
                        </a:lnSpc>
                        <a:spcAft>
                          <a:spcPts val="0"/>
                        </a:spcAft>
                      </a:pPr>
                      <a:r>
                        <a:rPr lang="es-PE" sz="1600" dirty="0">
                          <a:solidFill>
                            <a:srgbClr val="000000"/>
                          </a:solidFill>
                          <a:latin typeface="Arial"/>
                          <a:ea typeface="Times New Roman"/>
                          <a:cs typeface="Times New Roman"/>
                        </a:rPr>
                        <a:t>Resistencia mínima a la rotura</a:t>
                      </a:r>
                      <a:endParaRPr lang="es-EC" sz="1400" dirty="0">
                        <a:latin typeface="Calibri"/>
                        <a:ea typeface="Calibri"/>
                        <a:cs typeface="Times New Roman"/>
                      </a:endParaRPr>
                    </a:p>
                  </a:txBody>
                  <a:tcPr marL="68580" marR="68580" marT="0" marB="0"/>
                </a:tc>
                <a:tc>
                  <a:txBody>
                    <a:bodyPr/>
                    <a:lstStyle/>
                    <a:p>
                      <a:pPr algn="ctr">
                        <a:lnSpc>
                          <a:spcPct val="150000"/>
                        </a:lnSpc>
                        <a:spcAft>
                          <a:spcPts val="0"/>
                        </a:spcAft>
                      </a:pPr>
                      <a:r>
                        <a:rPr lang="es-PE" sz="1600">
                          <a:solidFill>
                            <a:srgbClr val="000000"/>
                          </a:solidFill>
                          <a:latin typeface="Arial"/>
                          <a:ea typeface="Times New Roman"/>
                          <a:cs typeface="Times New Roman"/>
                        </a:rPr>
                        <a:t>kgf</a:t>
                      </a:r>
                      <a:endParaRPr lang="es-EC" sz="1400">
                        <a:latin typeface="Calibri"/>
                        <a:ea typeface="Calibri"/>
                        <a:cs typeface="Times New Roman"/>
                      </a:endParaRPr>
                    </a:p>
                  </a:txBody>
                  <a:tcPr marL="68580" marR="68580" marT="0" marB="0"/>
                </a:tc>
                <a:tc>
                  <a:txBody>
                    <a:bodyPr/>
                    <a:lstStyle/>
                    <a:p>
                      <a:pPr algn="ctr">
                        <a:lnSpc>
                          <a:spcPct val="150000"/>
                        </a:lnSpc>
                        <a:spcAft>
                          <a:spcPts val="0"/>
                        </a:spcAft>
                      </a:pPr>
                      <a:r>
                        <a:rPr lang="es-PE" sz="1600">
                          <a:solidFill>
                            <a:srgbClr val="000000"/>
                          </a:solidFill>
                          <a:latin typeface="Arial"/>
                          <a:ea typeface="Times New Roman"/>
                          <a:cs typeface="Times New Roman"/>
                        </a:rPr>
                        <a:t>4900</a:t>
                      </a:r>
                      <a:endParaRPr lang="es-EC" sz="1400">
                        <a:latin typeface="Calibri"/>
                        <a:ea typeface="Calibri"/>
                        <a:cs typeface="Times New Roman"/>
                      </a:endParaRPr>
                    </a:p>
                  </a:txBody>
                  <a:tcPr marL="68580" marR="68580" marT="0" marB="0"/>
                </a:tc>
              </a:tr>
              <a:tr h="390128">
                <a:tc>
                  <a:txBody>
                    <a:bodyPr/>
                    <a:lstStyle/>
                    <a:p>
                      <a:pPr algn="ctr">
                        <a:lnSpc>
                          <a:spcPct val="150000"/>
                        </a:lnSpc>
                        <a:spcAft>
                          <a:spcPts val="0"/>
                        </a:spcAft>
                      </a:pPr>
                      <a:r>
                        <a:rPr lang="es-PE" sz="1600" dirty="0">
                          <a:solidFill>
                            <a:srgbClr val="000000"/>
                          </a:solidFill>
                          <a:latin typeface="Arial"/>
                          <a:ea typeface="Times New Roman"/>
                          <a:cs typeface="Times New Roman"/>
                        </a:rPr>
                        <a:t>Resistencia eléctrica máxima CC a 20ºC</a:t>
                      </a:r>
                      <a:endParaRPr lang="es-EC" sz="1400" dirty="0">
                        <a:latin typeface="Calibri"/>
                        <a:ea typeface="Calibri"/>
                        <a:cs typeface="Times New Roman"/>
                      </a:endParaRPr>
                    </a:p>
                  </a:txBody>
                  <a:tcPr marL="68580" marR="68580" marT="0" marB="0"/>
                </a:tc>
                <a:tc>
                  <a:txBody>
                    <a:bodyPr/>
                    <a:lstStyle/>
                    <a:p>
                      <a:pPr algn="ctr">
                        <a:lnSpc>
                          <a:spcPct val="150000"/>
                        </a:lnSpc>
                        <a:spcAft>
                          <a:spcPts val="0"/>
                        </a:spcAft>
                      </a:pPr>
                      <a:r>
                        <a:rPr lang="es-PE" sz="1600" dirty="0">
                          <a:solidFill>
                            <a:srgbClr val="000000"/>
                          </a:solidFill>
                          <a:latin typeface="Arial"/>
                          <a:ea typeface="Times New Roman"/>
                          <a:cs typeface="Times New Roman"/>
                        </a:rPr>
                        <a:t>ohm/km</a:t>
                      </a:r>
                      <a:endParaRPr lang="es-EC" sz="1400" dirty="0">
                        <a:latin typeface="Calibri"/>
                        <a:ea typeface="Calibri"/>
                        <a:cs typeface="Times New Roman"/>
                      </a:endParaRPr>
                    </a:p>
                  </a:txBody>
                  <a:tcPr marL="68580" marR="68580" marT="0" marB="0"/>
                </a:tc>
                <a:tc>
                  <a:txBody>
                    <a:bodyPr/>
                    <a:lstStyle/>
                    <a:p>
                      <a:pPr algn="ctr">
                        <a:lnSpc>
                          <a:spcPct val="150000"/>
                        </a:lnSpc>
                        <a:spcAft>
                          <a:spcPts val="0"/>
                        </a:spcAft>
                      </a:pPr>
                      <a:r>
                        <a:rPr lang="es-PE" sz="1600" dirty="0">
                          <a:solidFill>
                            <a:srgbClr val="000000"/>
                          </a:solidFill>
                          <a:latin typeface="Arial"/>
                          <a:ea typeface="Times New Roman"/>
                          <a:cs typeface="Times New Roman"/>
                        </a:rPr>
                        <a:t>0,05</a:t>
                      </a:r>
                      <a:endParaRPr lang="es-EC" sz="1400" dirty="0">
                        <a:latin typeface="Calibri"/>
                        <a:ea typeface="Calibri"/>
                        <a:cs typeface="Times New Roman"/>
                      </a:endParaRPr>
                    </a:p>
                  </a:txBody>
                  <a:tcPr marL="68580" marR="68580" marT="0" marB="0"/>
                </a:tc>
              </a:tr>
            </a:tbl>
          </a:graphicData>
        </a:graphic>
      </p:graphicFrame>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457200"/>
            <a:ext cx="8686800" cy="685784"/>
          </a:xfrm>
        </p:spPr>
        <p:txBody>
          <a:bodyPr/>
          <a:lstStyle/>
          <a:p>
            <a:pPr algn="ctr"/>
            <a:r>
              <a:rPr lang="es-PE" b="1" dirty="0" smtClean="0"/>
              <a:t>DATOS DE CONDUCTOR Y TORRE</a:t>
            </a:r>
            <a:endParaRPr lang="es-EC" dirty="0"/>
          </a:p>
        </p:txBody>
      </p:sp>
      <p:sp>
        <p:nvSpPr>
          <p:cNvPr id="3" name="2 Marcador de contenido"/>
          <p:cNvSpPr>
            <a:spLocks noGrp="1"/>
          </p:cNvSpPr>
          <p:nvPr>
            <p:ph idx="1"/>
          </p:nvPr>
        </p:nvSpPr>
        <p:spPr>
          <a:xfrm>
            <a:off x="457200" y="1285860"/>
            <a:ext cx="8686800" cy="517515"/>
          </a:xfrm>
        </p:spPr>
        <p:txBody>
          <a:bodyPr>
            <a:normAutofit fontScale="85000" lnSpcReduction="10000"/>
          </a:bodyPr>
          <a:lstStyle/>
          <a:p>
            <a:pPr algn="ctr">
              <a:buNone/>
            </a:pPr>
            <a:r>
              <a:rPr lang="es-PE" dirty="0" smtClean="0"/>
              <a:t>Tabla 4.5 Características del cable de guarda tipo OPGW</a:t>
            </a:r>
            <a:endParaRPr lang="es-EC" dirty="0" smtClean="0"/>
          </a:p>
          <a:p>
            <a:pPr algn="ctr">
              <a:buNone/>
            </a:pPr>
            <a:endParaRPr lang="es-EC" dirty="0"/>
          </a:p>
        </p:txBody>
      </p:sp>
      <p:graphicFrame>
        <p:nvGraphicFramePr>
          <p:cNvPr id="4" name="3 Tabla"/>
          <p:cNvGraphicFramePr>
            <a:graphicFrameLocks noGrp="1"/>
          </p:cNvGraphicFramePr>
          <p:nvPr/>
        </p:nvGraphicFramePr>
        <p:xfrm>
          <a:off x="1142976" y="1928802"/>
          <a:ext cx="6715172" cy="3214710"/>
        </p:xfrm>
        <a:graphic>
          <a:graphicData uri="http://schemas.openxmlformats.org/drawingml/2006/table">
            <a:tbl>
              <a:tblPr firstRow="1" bandRow="1">
                <a:tableStyleId>{5C22544A-7EE6-4342-B048-85BDC9FD1C3A}</a:tableStyleId>
              </a:tblPr>
              <a:tblGrid>
                <a:gridCol w="4044688"/>
                <a:gridCol w="1711214"/>
                <a:gridCol w="959270"/>
              </a:tblGrid>
              <a:tr h="357190">
                <a:tc>
                  <a:txBody>
                    <a:bodyPr/>
                    <a:lstStyle/>
                    <a:p>
                      <a:pPr algn="ctr">
                        <a:lnSpc>
                          <a:spcPct val="150000"/>
                        </a:lnSpc>
                        <a:spcAft>
                          <a:spcPts val="0"/>
                        </a:spcAft>
                      </a:pPr>
                      <a:r>
                        <a:rPr lang="es-PE" sz="1600" dirty="0">
                          <a:solidFill>
                            <a:srgbClr val="000000"/>
                          </a:solidFill>
                          <a:latin typeface="Arial"/>
                          <a:ea typeface="Times New Roman"/>
                          <a:cs typeface="Times New Roman"/>
                        </a:rPr>
                        <a:t>Tipo</a:t>
                      </a:r>
                      <a:endParaRPr lang="es-EC" sz="1400" dirty="0">
                        <a:latin typeface="Calibri"/>
                        <a:ea typeface="Calibri"/>
                        <a:cs typeface="Times New Roman"/>
                      </a:endParaRPr>
                    </a:p>
                  </a:txBody>
                  <a:tcPr marL="68580" marR="68580" marT="0" marB="0"/>
                </a:tc>
                <a:tc>
                  <a:txBody>
                    <a:bodyPr/>
                    <a:lstStyle/>
                    <a:p>
                      <a:pPr algn="ctr">
                        <a:lnSpc>
                          <a:spcPct val="150000"/>
                        </a:lnSpc>
                        <a:spcAft>
                          <a:spcPts val="0"/>
                        </a:spcAft>
                      </a:pPr>
                      <a:r>
                        <a:rPr lang="es-PE" sz="1600">
                          <a:solidFill>
                            <a:srgbClr val="000000"/>
                          </a:solidFill>
                          <a:latin typeface="Arial"/>
                          <a:ea typeface="Times New Roman"/>
                          <a:cs typeface="Times New Roman"/>
                        </a:rPr>
                        <a:t>Unidad</a:t>
                      </a:r>
                      <a:endParaRPr lang="es-EC" sz="1400">
                        <a:latin typeface="Calibri"/>
                        <a:ea typeface="Calibri"/>
                        <a:cs typeface="Times New Roman"/>
                      </a:endParaRPr>
                    </a:p>
                  </a:txBody>
                  <a:tcPr marL="68580" marR="68580" marT="0" marB="0"/>
                </a:tc>
                <a:tc>
                  <a:txBody>
                    <a:bodyPr/>
                    <a:lstStyle/>
                    <a:p>
                      <a:pPr algn="ctr">
                        <a:lnSpc>
                          <a:spcPct val="150000"/>
                        </a:lnSpc>
                        <a:spcAft>
                          <a:spcPts val="0"/>
                        </a:spcAft>
                      </a:pPr>
                      <a:r>
                        <a:rPr lang="es-PE" sz="1600">
                          <a:solidFill>
                            <a:srgbClr val="000000"/>
                          </a:solidFill>
                          <a:latin typeface="Arial"/>
                          <a:ea typeface="Times New Roman"/>
                          <a:cs typeface="Times New Roman"/>
                        </a:rPr>
                        <a:t>Valor</a:t>
                      </a:r>
                      <a:endParaRPr lang="es-EC" sz="1400">
                        <a:latin typeface="Calibri"/>
                        <a:ea typeface="Calibri"/>
                        <a:cs typeface="Times New Roman"/>
                      </a:endParaRPr>
                    </a:p>
                  </a:txBody>
                  <a:tcPr marL="68580" marR="68580" marT="0" marB="0"/>
                </a:tc>
              </a:tr>
              <a:tr h="357190">
                <a:tc>
                  <a:txBody>
                    <a:bodyPr/>
                    <a:lstStyle/>
                    <a:p>
                      <a:pPr algn="ctr">
                        <a:lnSpc>
                          <a:spcPct val="150000"/>
                        </a:lnSpc>
                        <a:spcAft>
                          <a:spcPts val="0"/>
                        </a:spcAft>
                      </a:pPr>
                      <a:r>
                        <a:rPr lang="es-PE" sz="1600" dirty="0">
                          <a:solidFill>
                            <a:srgbClr val="000000"/>
                          </a:solidFill>
                          <a:latin typeface="Arial"/>
                          <a:ea typeface="Times New Roman"/>
                          <a:cs typeface="Times New Roman"/>
                        </a:rPr>
                        <a:t>Nº de fibras ópticas</a:t>
                      </a:r>
                      <a:endParaRPr lang="es-EC" sz="1400" dirty="0">
                        <a:latin typeface="Calibri"/>
                        <a:ea typeface="Calibri"/>
                        <a:cs typeface="Times New Roman"/>
                      </a:endParaRPr>
                    </a:p>
                  </a:txBody>
                  <a:tcPr marL="68580" marR="68580" marT="0" marB="0"/>
                </a:tc>
                <a:tc>
                  <a:txBody>
                    <a:bodyPr/>
                    <a:lstStyle/>
                    <a:p>
                      <a:pPr algn="ctr">
                        <a:lnSpc>
                          <a:spcPct val="150000"/>
                        </a:lnSpc>
                        <a:spcAft>
                          <a:spcPts val="0"/>
                        </a:spcAft>
                      </a:pPr>
                      <a:r>
                        <a:rPr lang="es-PE" sz="1600">
                          <a:solidFill>
                            <a:srgbClr val="000000"/>
                          </a:solidFill>
                          <a:latin typeface="Arial"/>
                          <a:ea typeface="Times New Roman"/>
                          <a:cs typeface="Times New Roman"/>
                        </a:rPr>
                        <a:t>kCM</a:t>
                      </a:r>
                      <a:endParaRPr lang="es-EC" sz="1400">
                        <a:latin typeface="Calibri"/>
                        <a:ea typeface="Calibri"/>
                        <a:cs typeface="Times New Roman"/>
                      </a:endParaRPr>
                    </a:p>
                  </a:txBody>
                  <a:tcPr marL="68580" marR="68580" marT="0" marB="0"/>
                </a:tc>
                <a:tc>
                  <a:txBody>
                    <a:bodyPr/>
                    <a:lstStyle/>
                    <a:p>
                      <a:pPr algn="ctr">
                        <a:lnSpc>
                          <a:spcPct val="150000"/>
                        </a:lnSpc>
                        <a:spcAft>
                          <a:spcPts val="0"/>
                        </a:spcAft>
                      </a:pPr>
                      <a:r>
                        <a:rPr lang="es-PE" sz="1600">
                          <a:solidFill>
                            <a:srgbClr val="000000"/>
                          </a:solidFill>
                          <a:latin typeface="Arial"/>
                          <a:ea typeface="Times New Roman"/>
                          <a:cs typeface="Times New Roman"/>
                        </a:rPr>
                        <a:t>24</a:t>
                      </a:r>
                      <a:endParaRPr lang="es-EC" sz="1400">
                        <a:latin typeface="Calibri"/>
                        <a:ea typeface="Calibri"/>
                        <a:cs typeface="Times New Roman"/>
                      </a:endParaRPr>
                    </a:p>
                  </a:txBody>
                  <a:tcPr marL="68580" marR="68580" marT="0" marB="0"/>
                </a:tc>
              </a:tr>
              <a:tr h="357190">
                <a:tc>
                  <a:txBody>
                    <a:bodyPr/>
                    <a:lstStyle/>
                    <a:p>
                      <a:pPr algn="ctr">
                        <a:lnSpc>
                          <a:spcPct val="150000"/>
                        </a:lnSpc>
                        <a:spcAft>
                          <a:spcPts val="0"/>
                        </a:spcAft>
                      </a:pPr>
                      <a:r>
                        <a:rPr lang="es-PE" sz="1600" dirty="0">
                          <a:solidFill>
                            <a:srgbClr val="000000"/>
                          </a:solidFill>
                          <a:latin typeface="Arial"/>
                          <a:ea typeface="Times New Roman"/>
                          <a:cs typeface="Times New Roman"/>
                        </a:rPr>
                        <a:t>Diámetro exterior del conductor</a:t>
                      </a:r>
                      <a:endParaRPr lang="es-EC" sz="1400" dirty="0">
                        <a:latin typeface="Calibri"/>
                        <a:ea typeface="Calibri"/>
                        <a:cs typeface="Times New Roman"/>
                      </a:endParaRPr>
                    </a:p>
                  </a:txBody>
                  <a:tcPr marL="68580" marR="68580" marT="0" marB="0"/>
                </a:tc>
                <a:tc>
                  <a:txBody>
                    <a:bodyPr/>
                    <a:lstStyle/>
                    <a:p>
                      <a:pPr algn="ctr">
                        <a:lnSpc>
                          <a:spcPct val="150000"/>
                        </a:lnSpc>
                        <a:spcAft>
                          <a:spcPts val="0"/>
                        </a:spcAft>
                      </a:pPr>
                      <a:r>
                        <a:rPr lang="es-PE" sz="1600">
                          <a:solidFill>
                            <a:srgbClr val="000000"/>
                          </a:solidFill>
                          <a:latin typeface="Arial"/>
                          <a:ea typeface="Times New Roman"/>
                          <a:cs typeface="Times New Roman"/>
                        </a:rPr>
                        <a:t>mm</a:t>
                      </a:r>
                      <a:endParaRPr lang="es-EC" sz="1400">
                        <a:latin typeface="Calibri"/>
                        <a:ea typeface="Calibri"/>
                        <a:cs typeface="Times New Roman"/>
                      </a:endParaRPr>
                    </a:p>
                  </a:txBody>
                  <a:tcPr marL="68580" marR="68580" marT="0" marB="0"/>
                </a:tc>
                <a:tc>
                  <a:txBody>
                    <a:bodyPr/>
                    <a:lstStyle/>
                    <a:p>
                      <a:pPr algn="ctr">
                        <a:lnSpc>
                          <a:spcPct val="150000"/>
                        </a:lnSpc>
                        <a:spcAft>
                          <a:spcPts val="0"/>
                        </a:spcAft>
                      </a:pPr>
                      <a:r>
                        <a:rPr lang="es-PE" sz="1600">
                          <a:solidFill>
                            <a:srgbClr val="000000"/>
                          </a:solidFill>
                          <a:latin typeface="Arial"/>
                          <a:ea typeface="Times New Roman"/>
                          <a:cs typeface="Times New Roman"/>
                        </a:rPr>
                        <a:t>17</a:t>
                      </a:r>
                      <a:endParaRPr lang="es-EC" sz="1400">
                        <a:latin typeface="Calibri"/>
                        <a:ea typeface="Calibri"/>
                        <a:cs typeface="Times New Roman"/>
                      </a:endParaRPr>
                    </a:p>
                  </a:txBody>
                  <a:tcPr marL="68580" marR="68580" marT="0" marB="0"/>
                </a:tc>
              </a:tr>
              <a:tr h="357190">
                <a:tc>
                  <a:txBody>
                    <a:bodyPr/>
                    <a:lstStyle/>
                    <a:p>
                      <a:pPr algn="ctr">
                        <a:lnSpc>
                          <a:spcPct val="150000"/>
                        </a:lnSpc>
                        <a:spcAft>
                          <a:spcPts val="0"/>
                        </a:spcAft>
                      </a:pPr>
                      <a:r>
                        <a:rPr lang="es-PE" sz="1600" dirty="0">
                          <a:solidFill>
                            <a:srgbClr val="000000"/>
                          </a:solidFill>
                          <a:latin typeface="Arial"/>
                          <a:ea typeface="Times New Roman"/>
                          <a:cs typeface="Times New Roman"/>
                        </a:rPr>
                        <a:t>Sección total</a:t>
                      </a:r>
                      <a:endParaRPr lang="es-EC" sz="1400" dirty="0">
                        <a:latin typeface="Calibri"/>
                        <a:ea typeface="Calibri"/>
                        <a:cs typeface="Times New Roman"/>
                      </a:endParaRPr>
                    </a:p>
                  </a:txBody>
                  <a:tcPr marL="68580" marR="68580" marT="0" marB="0"/>
                </a:tc>
                <a:tc>
                  <a:txBody>
                    <a:bodyPr/>
                    <a:lstStyle/>
                    <a:p>
                      <a:pPr algn="ctr">
                        <a:lnSpc>
                          <a:spcPct val="150000"/>
                        </a:lnSpc>
                        <a:spcAft>
                          <a:spcPts val="0"/>
                        </a:spcAft>
                      </a:pPr>
                      <a:r>
                        <a:rPr lang="es-PE" sz="1600">
                          <a:solidFill>
                            <a:srgbClr val="000000"/>
                          </a:solidFill>
                          <a:latin typeface="Arial"/>
                          <a:ea typeface="Times New Roman"/>
                          <a:cs typeface="Times New Roman"/>
                        </a:rPr>
                        <a:t>mm²</a:t>
                      </a:r>
                      <a:endParaRPr lang="es-EC" sz="1400">
                        <a:latin typeface="Calibri"/>
                        <a:ea typeface="Calibri"/>
                        <a:cs typeface="Times New Roman"/>
                      </a:endParaRPr>
                    </a:p>
                  </a:txBody>
                  <a:tcPr marL="68580" marR="68580" marT="0" marB="0"/>
                </a:tc>
                <a:tc>
                  <a:txBody>
                    <a:bodyPr/>
                    <a:lstStyle/>
                    <a:p>
                      <a:pPr algn="ctr">
                        <a:lnSpc>
                          <a:spcPct val="150000"/>
                        </a:lnSpc>
                        <a:spcAft>
                          <a:spcPts val="0"/>
                        </a:spcAft>
                      </a:pPr>
                      <a:r>
                        <a:rPr lang="es-PE" sz="1600">
                          <a:solidFill>
                            <a:srgbClr val="000000"/>
                          </a:solidFill>
                          <a:latin typeface="Arial"/>
                          <a:ea typeface="Times New Roman"/>
                          <a:cs typeface="Times New Roman"/>
                        </a:rPr>
                        <a:t>140</a:t>
                      </a:r>
                      <a:endParaRPr lang="es-EC" sz="1400">
                        <a:latin typeface="Calibri"/>
                        <a:ea typeface="Calibri"/>
                        <a:cs typeface="Times New Roman"/>
                      </a:endParaRPr>
                    </a:p>
                  </a:txBody>
                  <a:tcPr marL="68580" marR="68580" marT="0" marB="0"/>
                </a:tc>
              </a:tr>
              <a:tr h="357190">
                <a:tc>
                  <a:txBody>
                    <a:bodyPr/>
                    <a:lstStyle/>
                    <a:p>
                      <a:pPr algn="ctr">
                        <a:lnSpc>
                          <a:spcPct val="150000"/>
                        </a:lnSpc>
                        <a:spcAft>
                          <a:spcPts val="0"/>
                        </a:spcAft>
                      </a:pPr>
                      <a:r>
                        <a:rPr lang="es-PE" sz="1600" dirty="0">
                          <a:solidFill>
                            <a:srgbClr val="000000"/>
                          </a:solidFill>
                          <a:latin typeface="Arial"/>
                          <a:ea typeface="Times New Roman"/>
                          <a:cs typeface="Times New Roman"/>
                        </a:rPr>
                        <a:t>Sección aluminio</a:t>
                      </a:r>
                      <a:endParaRPr lang="es-EC" sz="1400" dirty="0">
                        <a:latin typeface="Calibri"/>
                        <a:ea typeface="Calibri"/>
                        <a:cs typeface="Times New Roman"/>
                      </a:endParaRPr>
                    </a:p>
                  </a:txBody>
                  <a:tcPr marL="68580" marR="68580" marT="0" marB="0"/>
                </a:tc>
                <a:tc>
                  <a:txBody>
                    <a:bodyPr/>
                    <a:lstStyle/>
                    <a:p>
                      <a:pPr algn="ctr">
                        <a:lnSpc>
                          <a:spcPct val="150000"/>
                        </a:lnSpc>
                        <a:spcAft>
                          <a:spcPts val="0"/>
                        </a:spcAft>
                      </a:pPr>
                      <a:r>
                        <a:rPr lang="es-PE" sz="1600">
                          <a:solidFill>
                            <a:srgbClr val="000000"/>
                          </a:solidFill>
                          <a:latin typeface="Arial"/>
                          <a:ea typeface="Times New Roman"/>
                          <a:cs typeface="Times New Roman"/>
                        </a:rPr>
                        <a:t>mm²</a:t>
                      </a:r>
                      <a:endParaRPr lang="es-EC" sz="1400">
                        <a:latin typeface="Calibri"/>
                        <a:ea typeface="Calibri"/>
                        <a:cs typeface="Times New Roman"/>
                      </a:endParaRPr>
                    </a:p>
                  </a:txBody>
                  <a:tcPr marL="68580" marR="68580" marT="0" marB="0"/>
                </a:tc>
                <a:tc>
                  <a:txBody>
                    <a:bodyPr/>
                    <a:lstStyle/>
                    <a:p>
                      <a:pPr algn="ctr">
                        <a:lnSpc>
                          <a:spcPct val="150000"/>
                        </a:lnSpc>
                        <a:spcAft>
                          <a:spcPts val="0"/>
                        </a:spcAft>
                      </a:pPr>
                      <a:r>
                        <a:rPr lang="es-PE" sz="1600">
                          <a:solidFill>
                            <a:srgbClr val="000000"/>
                          </a:solidFill>
                          <a:latin typeface="Arial"/>
                          <a:ea typeface="Times New Roman"/>
                          <a:cs typeface="Times New Roman"/>
                        </a:rPr>
                        <a:t>105</a:t>
                      </a:r>
                      <a:endParaRPr lang="es-EC" sz="1400">
                        <a:latin typeface="Calibri"/>
                        <a:ea typeface="Calibri"/>
                        <a:cs typeface="Times New Roman"/>
                      </a:endParaRPr>
                    </a:p>
                  </a:txBody>
                  <a:tcPr marL="68580" marR="68580" marT="0" marB="0"/>
                </a:tc>
              </a:tr>
              <a:tr h="357190">
                <a:tc>
                  <a:txBody>
                    <a:bodyPr/>
                    <a:lstStyle/>
                    <a:p>
                      <a:pPr algn="ctr">
                        <a:lnSpc>
                          <a:spcPct val="150000"/>
                        </a:lnSpc>
                        <a:spcAft>
                          <a:spcPts val="0"/>
                        </a:spcAft>
                      </a:pPr>
                      <a:r>
                        <a:rPr lang="es-PE" sz="1600" dirty="0">
                          <a:solidFill>
                            <a:srgbClr val="000000"/>
                          </a:solidFill>
                          <a:latin typeface="Arial"/>
                          <a:ea typeface="Times New Roman"/>
                          <a:cs typeface="Times New Roman"/>
                        </a:rPr>
                        <a:t>Sección acero</a:t>
                      </a:r>
                      <a:endParaRPr lang="es-EC" sz="1400" dirty="0">
                        <a:latin typeface="Calibri"/>
                        <a:ea typeface="Calibri"/>
                        <a:cs typeface="Times New Roman"/>
                      </a:endParaRPr>
                    </a:p>
                  </a:txBody>
                  <a:tcPr marL="68580" marR="68580" marT="0" marB="0"/>
                </a:tc>
                <a:tc>
                  <a:txBody>
                    <a:bodyPr/>
                    <a:lstStyle/>
                    <a:p>
                      <a:pPr algn="ctr">
                        <a:lnSpc>
                          <a:spcPct val="150000"/>
                        </a:lnSpc>
                        <a:spcAft>
                          <a:spcPts val="0"/>
                        </a:spcAft>
                      </a:pPr>
                      <a:r>
                        <a:rPr lang="es-PE" sz="1600">
                          <a:solidFill>
                            <a:srgbClr val="000000"/>
                          </a:solidFill>
                          <a:latin typeface="Arial"/>
                          <a:ea typeface="Times New Roman"/>
                          <a:cs typeface="Times New Roman"/>
                        </a:rPr>
                        <a:t>mm²</a:t>
                      </a:r>
                      <a:endParaRPr lang="es-EC" sz="1400">
                        <a:latin typeface="Calibri"/>
                        <a:ea typeface="Calibri"/>
                        <a:cs typeface="Times New Roman"/>
                      </a:endParaRPr>
                    </a:p>
                  </a:txBody>
                  <a:tcPr marL="68580" marR="68580" marT="0" marB="0"/>
                </a:tc>
                <a:tc>
                  <a:txBody>
                    <a:bodyPr/>
                    <a:lstStyle/>
                    <a:p>
                      <a:pPr algn="ctr">
                        <a:lnSpc>
                          <a:spcPct val="150000"/>
                        </a:lnSpc>
                        <a:spcAft>
                          <a:spcPts val="0"/>
                        </a:spcAft>
                      </a:pPr>
                      <a:r>
                        <a:rPr lang="es-PE" sz="1600">
                          <a:solidFill>
                            <a:srgbClr val="000000"/>
                          </a:solidFill>
                          <a:latin typeface="Arial"/>
                          <a:ea typeface="Times New Roman"/>
                          <a:cs typeface="Times New Roman"/>
                        </a:rPr>
                        <a:t>35</a:t>
                      </a:r>
                      <a:endParaRPr lang="es-EC" sz="1400">
                        <a:latin typeface="Calibri"/>
                        <a:ea typeface="Calibri"/>
                        <a:cs typeface="Times New Roman"/>
                      </a:endParaRPr>
                    </a:p>
                  </a:txBody>
                  <a:tcPr marL="68580" marR="68580" marT="0" marB="0"/>
                </a:tc>
              </a:tr>
              <a:tr h="357190">
                <a:tc>
                  <a:txBody>
                    <a:bodyPr/>
                    <a:lstStyle/>
                    <a:p>
                      <a:pPr algn="ctr">
                        <a:lnSpc>
                          <a:spcPct val="150000"/>
                        </a:lnSpc>
                        <a:spcAft>
                          <a:spcPts val="0"/>
                        </a:spcAft>
                      </a:pPr>
                      <a:r>
                        <a:rPr lang="es-PE" sz="1600" dirty="0">
                          <a:solidFill>
                            <a:srgbClr val="000000"/>
                          </a:solidFill>
                          <a:latin typeface="Arial"/>
                          <a:ea typeface="Times New Roman"/>
                          <a:cs typeface="Times New Roman"/>
                        </a:rPr>
                        <a:t>Resistencia eléctrica máxima DC a 20ºC</a:t>
                      </a:r>
                      <a:endParaRPr lang="es-EC" sz="1400" dirty="0">
                        <a:latin typeface="Calibri"/>
                        <a:ea typeface="Calibri"/>
                        <a:cs typeface="Times New Roman"/>
                      </a:endParaRPr>
                    </a:p>
                  </a:txBody>
                  <a:tcPr marL="68580" marR="68580" marT="0" marB="0"/>
                </a:tc>
                <a:tc>
                  <a:txBody>
                    <a:bodyPr/>
                    <a:lstStyle/>
                    <a:p>
                      <a:pPr algn="ctr">
                        <a:lnSpc>
                          <a:spcPct val="150000"/>
                        </a:lnSpc>
                        <a:spcAft>
                          <a:spcPts val="0"/>
                        </a:spcAft>
                      </a:pPr>
                      <a:r>
                        <a:rPr lang="es-PE" sz="1600">
                          <a:solidFill>
                            <a:srgbClr val="000000"/>
                          </a:solidFill>
                          <a:latin typeface="Arial"/>
                          <a:ea typeface="Times New Roman"/>
                          <a:cs typeface="Times New Roman"/>
                        </a:rPr>
                        <a:t>ohm/km</a:t>
                      </a:r>
                      <a:endParaRPr lang="es-EC" sz="1400">
                        <a:latin typeface="Calibri"/>
                        <a:ea typeface="Calibri"/>
                        <a:cs typeface="Times New Roman"/>
                      </a:endParaRPr>
                    </a:p>
                  </a:txBody>
                  <a:tcPr marL="68580" marR="68580" marT="0" marB="0"/>
                </a:tc>
                <a:tc>
                  <a:txBody>
                    <a:bodyPr/>
                    <a:lstStyle/>
                    <a:p>
                      <a:pPr algn="ctr">
                        <a:lnSpc>
                          <a:spcPct val="150000"/>
                        </a:lnSpc>
                        <a:spcAft>
                          <a:spcPts val="0"/>
                        </a:spcAft>
                      </a:pPr>
                      <a:r>
                        <a:rPr lang="es-PE" sz="1600">
                          <a:solidFill>
                            <a:srgbClr val="000000"/>
                          </a:solidFill>
                          <a:latin typeface="Arial"/>
                          <a:ea typeface="Times New Roman"/>
                          <a:cs typeface="Times New Roman"/>
                        </a:rPr>
                        <a:t>0,29</a:t>
                      </a:r>
                      <a:endParaRPr lang="es-EC" sz="1400">
                        <a:latin typeface="Calibri"/>
                        <a:ea typeface="Calibri"/>
                        <a:cs typeface="Times New Roman"/>
                      </a:endParaRPr>
                    </a:p>
                  </a:txBody>
                  <a:tcPr marL="68580" marR="68580" marT="0" marB="0"/>
                </a:tc>
              </a:tr>
              <a:tr h="357190">
                <a:tc>
                  <a:txBody>
                    <a:bodyPr/>
                    <a:lstStyle/>
                    <a:p>
                      <a:pPr algn="ctr">
                        <a:lnSpc>
                          <a:spcPct val="150000"/>
                        </a:lnSpc>
                        <a:spcAft>
                          <a:spcPts val="0"/>
                        </a:spcAft>
                      </a:pPr>
                      <a:r>
                        <a:rPr lang="es-PE" sz="1600" dirty="0">
                          <a:solidFill>
                            <a:srgbClr val="000000"/>
                          </a:solidFill>
                          <a:latin typeface="Arial"/>
                          <a:ea typeface="Times New Roman"/>
                          <a:cs typeface="Times New Roman"/>
                        </a:rPr>
                        <a:t>Atenuación máx. 1310 </a:t>
                      </a:r>
                      <a:r>
                        <a:rPr lang="es-PE" sz="1600" dirty="0" err="1">
                          <a:solidFill>
                            <a:srgbClr val="000000"/>
                          </a:solidFill>
                          <a:latin typeface="Arial"/>
                          <a:ea typeface="Times New Roman"/>
                          <a:cs typeface="Times New Roman"/>
                        </a:rPr>
                        <a:t>nm</a:t>
                      </a:r>
                      <a:r>
                        <a:rPr lang="es-PE" sz="1600" dirty="0">
                          <a:solidFill>
                            <a:srgbClr val="000000"/>
                          </a:solidFill>
                          <a:latin typeface="Arial"/>
                          <a:ea typeface="Times New Roman"/>
                          <a:cs typeface="Times New Roman"/>
                        </a:rPr>
                        <a:t>, 20ºC</a:t>
                      </a:r>
                      <a:endParaRPr lang="es-EC" sz="1400" dirty="0">
                        <a:latin typeface="Calibri"/>
                        <a:ea typeface="Calibri"/>
                        <a:cs typeface="Times New Roman"/>
                      </a:endParaRPr>
                    </a:p>
                  </a:txBody>
                  <a:tcPr marL="68580" marR="68580" marT="0" marB="0"/>
                </a:tc>
                <a:tc>
                  <a:txBody>
                    <a:bodyPr/>
                    <a:lstStyle/>
                    <a:p>
                      <a:pPr algn="ctr">
                        <a:lnSpc>
                          <a:spcPct val="150000"/>
                        </a:lnSpc>
                        <a:spcAft>
                          <a:spcPts val="0"/>
                        </a:spcAft>
                      </a:pPr>
                      <a:r>
                        <a:rPr lang="es-PE" sz="1600" dirty="0">
                          <a:solidFill>
                            <a:srgbClr val="000000"/>
                          </a:solidFill>
                          <a:latin typeface="Arial"/>
                          <a:ea typeface="Times New Roman"/>
                          <a:cs typeface="Times New Roman"/>
                        </a:rPr>
                        <a:t>dB/km</a:t>
                      </a:r>
                      <a:endParaRPr lang="es-EC" sz="1400" dirty="0">
                        <a:latin typeface="Calibri"/>
                        <a:ea typeface="Calibri"/>
                        <a:cs typeface="Times New Roman"/>
                      </a:endParaRPr>
                    </a:p>
                  </a:txBody>
                  <a:tcPr marL="68580" marR="68580" marT="0" marB="0"/>
                </a:tc>
                <a:tc>
                  <a:txBody>
                    <a:bodyPr/>
                    <a:lstStyle/>
                    <a:p>
                      <a:pPr algn="ctr">
                        <a:lnSpc>
                          <a:spcPct val="150000"/>
                        </a:lnSpc>
                        <a:spcAft>
                          <a:spcPts val="0"/>
                        </a:spcAft>
                      </a:pPr>
                      <a:r>
                        <a:rPr lang="es-PE" sz="1600">
                          <a:solidFill>
                            <a:srgbClr val="000000"/>
                          </a:solidFill>
                          <a:latin typeface="Arial"/>
                          <a:ea typeface="Times New Roman"/>
                          <a:cs typeface="Times New Roman"/>
                        </a:rPr>
                        <a:t>0,4</a:t>
                      </a:r>
                      <a:endParaRPr lang="es-EC" sz="1400">
                        <a:latin typeface="Calibri"/>
                        <a:ea typeface="Calibri"/>
                        <a:cs typeface="Times New Roman"/>
                      </a:endParaRPr>
                    </a:p>
                  </a:txBody>
                  <a:tcPr marL="68580" marR="68580" marT="0" marB="0"/>
                </a:tc>
              </a:tr>
              <a:tr h="357190">
                <a:tc>
                  <a:txBody>
                    <a:bodyPr/>
                    <a:lstStyle/>
                    <a:p>
                      <a:pPr algn="ctr">
                        <a:lnSpc>
                          <a:spcPct val="150000"/>
                        </a:lnSpc>
                        <a:spcAft>
                          <a:spcPts val="0"/>
                        </a:spcAft>
                      </a:pPr>
                      <a:r>
                        <a:rPr lang="es-PE" sz="1600" dirty="0">
                          <a:solidFill>
                            <a:srgbClr val="000000"/>
                          </a:solidFill>
                          <a:latin typeface="Arial"/>
                          <a:ea typeface="Times New Roman"/>
                          <a:cs typeface="Times New Roman"/>
                        </a:rPr>
                        <a:t>Atenuación máx. 1550 </a:t>
                      </a:r>
                      <a:r>
                        <a:rPr lang="es-PE" sz="1600" dirty="0" err="1">
                          <a:solidFill>
                            <a:srgbClr val="000000"/>
                          </a:solidFill>
                          <a:latin typeface="Arial"/>
                          <a:ea typeface="Times New Roman"/>
                          <a:cs typeface="Times New Roman"/>
                        </a:rPr>
                        <a:t>nm</a:t>
                      </a:r>
                      <a:r>
                        <a:rPr lang="es-PE" sz="1600" dirty="0">
                          <a:solidFill>
                            <a:srgbClr val="000000"/>
                          </a:solidFill>
                          <a:latin typeface="Arial"/>
                          <a:ea typeface="Times New Roman"/>
                          <a:cs typeface="Times New Roman"/>
                        </a:rPr>
                        <a:t>, 20ºC</a:t>
                      </a:r>
                      <a:endParaRPr lang="es-EC" sz="1400" dirty="0">
                        <a:latin typeface="Calibri"/>
                        <a:ea typeface="Calibri"/>
                        <a:cs typeface="Times New Roman"/>
                      </a:endParaRPr>
                    </a:p>
                  </a:txBody>
                  <a:tcPr marL="68580" marR="68580" marT="0" marB="0"/>
                </a:tc>
                <a:tc>
                  <a:txBody>
                    <a:bodyPr/>
                    <a:lstStyle/>
                    <a:p>
                      <a:pPr algn="ctr">
                        <a:lnSpc>
                          <a:spcPct val="150000"/>
                        </a:lnSpc>
                        <a:spcAft>
                          <a:spcPts val="0"/>
                        </a:spcAft>
                      </a:pPr>
                      <a:r>
                        <a:rPr lang="es-PE" sz="1600" dirty="0">
                          <a:solidFill>
                            <a:srgbClr val="000000"/>
                          </a:solidFill>
                          <a:latin typeface="Arial"/>
                          <a:ea typeface="Times New Roman"/>
                          <a:cs typeface="Times New Roman"/>
                        </a:rPr>
                        <a:t>dB/km</a:t>
                      </a:r>
                      <a:endParaRPr lang="es-EC" sz="1400" dirty="0">
                        <a:latin typeface="Calibri"/>
                        <a:ea typeface="Calibri"/>
                        <a:cs typeface="Times New Roman"/>
                      </a:endParaRPr>
                    </a:p>
                  </a:txBody>
                  <a:tcPr marL="68580" marR="68580" marT="0" marB="0"/>
                </a:tc>
                <a:tc>
                  <a:txBody>
                    <a:bodyPr/>
                    <a:lstStyle/>
                    <a:p>
                      <a:pPr algn="ctr">
                        <a:lnSpc>
                          <a:spcPct val="150000"/>
                        </a:lnSpc>
                        <a:spcAft>
                          <a:spcPts val="0"/>
                        </a:spcAft>
                      </a:pPr>
                      <a:r>
                        <a:rPr lang="es-PE" sz="1600" dirty="0">
                          <a:solidFill>
                            <a:srgbClr val="000000"/>
                          </a:solidFill>
                          <a:latin typeface="Arial"/>
                          <a:ea typeface="Times New Roman"/>
                          <a:cs typeface="Times New Roman"/>
                        </a:rPr>
                        <a:t>0,25</a:t>
                      </a:r>
                      <a:endParaRPr lang="es-EC" sz="1400" dirty="0">
                        <a:latin typeface="Calibri"/>
                        <a:ea typeface="Calibri"/>
                        <a:cs typeface="Times New Roman"/>
                      </a:endParaRPr>
                    </a:p>
                  </a:txBody>
                  <a:tcPr marL="68580" marR="68580" marT="0" marB="0"/>
                </a:tc>
              </a:tr>
            </a:tbl>
          </a:graphicData>
        </a:graphic>
      </p:graphicFrame>
      <p:sp>
        <p:nvSpPr>
          <p:cNvPr id="5" name="4 Rectángulo"/>
          <p:cNvSpPr/>
          <p:nvPr/>
        </p:nvSpPr>
        <p:spPr>
          <a:xfrm>
            <a:off x="357158" y="5357826"/>
            <a:ext cx="8429684" cy="1015663"/>
          </a:xfrm>
          <a:prstGeom prst="rect">
            <a:avLst/>
          </a:prstGeom>
        </p:spPr>
        <p:txBody>
          <a:bodyPr wrap="square">
            <a:spAutoFit/>
          </a:bodyPr>
          <a:lstStyle/>
          <a:p>
            <a:r>
              <a:rPr lang="es-PE" sz="2000" dirty="0" smtClean="0"/>
              <a:t>Cada fase del sistema de 500 </a:t>
            </a:r>
            <a:r>
              <a:rPr lang="es-PE" sz="2000" dirty="0" err="1" smtClean="0"/>
              <a:t>kV</a:t>
            </a:r>
            <a:r>
              <a:rPr lang="es-PE" sz="2000" dirty="0" smtClean="0"/>
              <a:t> está formada por un haz de 4 conductores con lo cual se disminuye el efecto corona, la separación entre cada conductor del haz es de 45,7 cm.</a:t>
            </a:r>
            <a:endParaRPr lang="es-EC" sz="2000"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PE" b="1" dirty="0" smtClean="0"/>
              <a:t>DATOS  PARA LA SIMULACIÓN</a:t>
            </a:r>
            <a:r>
              <a:rPr lang="es-EC" dirty="0" smtClean="0"/>
              <a:t/>
            </a:r>
            <a:br>
              <a:rPr lang="es-EC" dirty="0" smtClean="0"/>
            </a:br>
            <a:r>
              <a:rPr lang="es-EC" sz="3100" dirty="0" smtClean="0"/>
              <a:t>Fuente Equivalente</a:t>
            </a:r>
            <a:endParaRPr lang="es-EC" dirty="0"/>
          </a:p>
        </p:txBody>
      </p:sp>
      <p:sp>
        <p:nvSpPr>
          <p:cNvPr id="3" name="2 Marcador de contenido"/>
          <p:cNvSpPr>
            <a:spLocks noGrp="1"/>
          </p:cNvSpPr>
          <p:nvPr>
            <p:ph idx="1"/>
          </p:nvPr>
        </p:nvSpPr>
        <p:spPr/>
        <p:txBody>
          <a:bodyPr>
            <a:normAutofit/>
          </a:bodyPr>
          <a:lstStyle/>
          <a:p>
            <a:r>
              <a:rPr lang="es-PE" dirty="0"/>
              <a:t>La fuente está representada por un generador trifásico ideal con su voltaje de línea a línea de 230 KV y seguido por una impedancia equivalente de secuencia la cual requiere los valores de reactancia y resistencia de secuencia cero y positiva.</a:t>
            </a:r>
            <a:endParaRPr lang="es-EC" dirty="0"/>
          </a:p>
          <a:p>
            <a:r>
              <a:rPr lang="es-PE" dirty="0"/>
              <a:t>Los circuitos equivalentes se obtienen con el análisis de </a:t>
            </a:r>
            <a:r>
              <a:rPr lang="es-PE" dirty="0" smtClean="0"/>
              <a:t>cortocircuito.</a:t>
            </a:r>
            <a:endParaRPr lang="es-EC"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457200"/>
            <a:ext cx="8686800" cy="685784"/>
          </a:xfrm>
        </p:spPr>
        <p:txBody>
          <a:bodyPr/>
          <a:lstStyle/>
          <a:p>
            <a:pPr algn="ctr"/>
            <a:r>
              <a:rPr lang="es-EC" dirty="0" smtClean="0"/>
              <a:t>Fuente Equivalente</a:t>
            </a:r>
            <a:endParaRPr lang="es-EC" dirty="0"/>
          </a:p>
        </p:txBody>
      </p:sp>
      <p:sp>
        <p:nvSpPr>
          <p:cNvPr id="3" name="2 Marcador de contenido"/>
          <p:cNvSpPr>
            <a:spLocks noGrp="1"/>
          </p:cNvSpPr>
          <p:nvPr>
            <p:ph idx="1"/>
          </p:nvPr>
        </p:nvSpPr>
        <p:spPr/>
        <p:txBody>
          <a:bodyPr>
            <a:normAutofit fontScale="92500" lnSpcReduction="10000"/>
          </a:bodyPr>
          <a:lstStyle/>
          <a:p>
            <a:pPr marL="0" indent="0" algn="just">
              <a:buNone/>
            </a:pPr>
            <a:r>
              <a:rPr lang="es-PE" sz="2600" dirty="0" smtClean="0"/>
              <a:t>Para el cálculo </a:t>
            </a:r>
            <a:r>
              <a:rPr lang="es-PE" sz="2600" dirty="0"/>
              <a:t>de las reactancias de secuencia positiva y cero </a:t>
            </a:r>
            <a:r>
              <a:rPr lang="es-PE" sz="2600" dirty="0" smtClean="0"/>
              <a:t>se lo realiza con los datos </a:t>
            </a:r>
            <a:r>
              <a:rPr lang="es-PE" sz="2600" dirty="0"/>
              <a:t>obtenidos </a:t>
            </a:r>
            <a:r>
              <a:rPr lang="es-PE" sz="2600" dirty="0" smtClean="0"/>
              <a:t>del programa </a:t>
            </a:r>
            <a:r>
              <a:rPr lang="es-PE" sz="2600" dirty="0" err="1"/>
              <a:t>Digsilent</a:t>
            </a:r>
            <a:r>
              <a:rPr lang="es-PE" sz="2600" dirty="0"/>
              <a:t> </a:t>
            </a:r>
            <a:r>
              <a:rPr lang="es-PE" sz="2600" dirty="0" smtClean="0"/>
              <a:t> </a:t>
            </a:r>
            <a:r>
              <a:rPr lang="es-PE" sz="2600" dirty="0" err="1" smtClean="0"/>
              <a:t>Power</a:t>
            </a:r>
            <a:r>
              <a:rPr lang="es-PE" sz="2600" dirty="0" smtClean="0"/>
              <a:t> </a:t>
            </a:r>
            <a:r>
              <a:rPr lang="es-PE" sz="2600" dirty="0" err="1" smtClean="0"/>
              <a:t>Factory</a:t>
            </a:r>
            <a:r>
              <a:rPr lang="es-PE" sz="2600" dirty="0" smtClean="0"/>
              <a:t>.</a:t>
            </a:r>
            <a:endParaRPr lang="es-EC" dirty="0"/>
          </a:p>
          <a:p>
            <a:pPr>
              <a:buFont typeface="Wingdings" pitchFamily="2" charset="2"/>
              <a:buChar char="ü"/>
            </a:pPr>
            <a:r>
              <a:rPr lang="es-PE" b="1" dirty="0" smtClean="0"/>
              <a:t>Barra </a:t>
            </a:r>
            <a:r>
              <a:rPr lang="es-PE" b="1" dirty="0"/>
              <a:t>Taday </a:t>
            </a:r>
            <a:r>
              <a:rPr lang="es-PE" b="1" dirty="0" smtClean="0"/>
              <a:t>(Sopladora)</a:t>
            </a:r>
            <a:endParaRPr lang="es-EC" b="1" dirty="0"/>
          </a:p>
          <a:p>
            <a:pPr lvl="2"/>
            <a:r>
              <a:rPr lang="es-PE" sz="2000" dirty="0"/>
              <a:t>Falla monofásica en la fase A		9.53 KA</a:t>
            </a:r>
            <a:endParaRPr lang="es-EC" sz="2000" dirty="0"/>
          </a:p>
          <a:p>
            <a:pPr lvl="2"/>
            <a:r>
              <a:rPr lang="es-PE" sz="2000" dirty="0"/>
              <a:t>Falla trifásica				</a:t>
            </a:r>
            <a:r>
              <a:rPr lang="es-PE" sz="2000" dirty="0" smtClean="0"/>
              <a:t>10.06 </a:t>
            </a:r>
            <a:r>
              <a:rPr lang="es-PE" sz="2000" dirty="0"/>
              <a:t>KA</a:t>
            </a:r>
            <a:endParaRPr lang="es-EC" sz="2000" dirty="0"/>
          </a:p>
          <a:p>
            <a:pPr>
              <a:buFont typeface="Wingdings" pitchFamily="2" charset="2"/>
              <a:buChar char="ü"/>
            </a:pPr>
            <a:r>
              <a:rPr lang="es-PE" b="1" dirty="0" smtClean="0"/>
              <a:t>Barra </a:t>
            </a:r>
            <a:r>
              <a:rPr lang="es-PE" b="1" dirty="0"/>
              <a:t>Las Lojas </a:t>
            </a:r>
            <a:r>
              <a:rPr lang="es-PE" b="1" dirty="0" smtClean="0"/>
              <a:t>(Guayaquil)</a:t>
            </a:r>
            <a:endParaRPr lang="es-EC" b="1" dirty="0"/>
          </a:p>
          <a:p>
            <a:pPr lvl="2"/>
            <a:r>
              <a:rPr lang="es-PE" sz="2000" dirty="0"/>
              <a:t>Falla monofásica en la fase A		9.68 KA</a:t>
            </a:r>
            <a:endParaRPr lang="es-EC" sz="2000" dirty="0"/>
          </a:p>
          <a:p>
            <a:pPr lvl="2"/>
            <a:r>
              <a:rPr lang="es-PE" sz="2000" dirty="0"/>
              <a:t>Falla trifásica				</a:t>
            </a:r>
            <a:r>
              <a:rPr lang="es-PE" sz="2000" dirty="0" smtClean="0"/>
              <a:t>9.37 </a:t>
            </a:r>
            <a:r>
              <a:rPr lang="es-PE" sz="2000" dirty="0"/>
              <a:t>KA</a:t>
            </a:r>
            <a:endParaRPr lang="es-EC" sz="2000" dirty="0"/>
          </a:p>
          <a:p>
            <a:r>
              <a:rPr lang="es-PE" dirty="0" smtClean="0"/>
              <a:t>La relación X/R = 10 (SNT)</a:t>
            </a:r>
          </a:p>
          <a:p>
            <a:r>
              <a:rPr lang="es-PE" dirty="0" smtClean="0"/>
              <a:t>Bases: 100MVA y 230 KV</a:t>
            </a:r>
            <a:endParaRPr lang="es-EC" dirty="0" smtClean="0"/>
          </a:p>
          <a:p>
            <a:pPr>
              <a:buNone/>
            </a:pPr>
            <a:endParaRPr lang="es-EC" dirty="0" smtClean="0"/>
          </a:p>
          <a:p>
            <a:endParaRPr lang="es-EC" dirty="0"/>
          </a:p>
        </p:txBody>
      </p:sp>
      <p:pic>
        <p:nvPicPr>
          <p:cNvPr id="354306"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500694" y="5143512"/>
            <a:ext cx="3203469" cy="614364"/>
          </a:xfrm>
          <a:prstGeom prst="rect">
            <a:avLst/>
          </a:prstGeom>
          <a:noFill/>
        </p:spPr>
      </p:pic>
      <p:pic>
        <p:nvPicPr>
          <p:cNvPr id="354305"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429256" y="5857892"/>
            <a:ext cx="2428892" cy="655162"/>
          </a:xfrm>
          <a:prstGeom prst="rect">
            <a:avLst/>
          </a:prstGeom>
          <a:noFill/>
        </p:spPr>
      </p:pic>
      <p:sp>
        <p:nvSpPr>
          <p:cNvPr id="35430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54308" name="Rectangle 4"/>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354309" name="Rectangle 5"/>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PE" sz="3600" dirty="0" smtClean="0"/>
              <a:t>EXPANSIÓN DEL SISTEMA ELECTRICO ECUATORIANO</a:t>
            </a:r>
            <a:endParaRPr lang="es-ES" sz="3600" dirty="0"/>
          </a:p>
        </p:txBody>
      </p:sp>
      <p:sp>
        <p:nvSpPr>
          <p:cNvPr id="3" name="2 Marcador de contenido"/>
          <p:cNvSpPr>
            <a:spLocks noGrp="1"/>
          </p:cNvSpPr>
          <p:nvPr>
            <p:ph idx="1"/>
          </p:nvPr>
        </p:nvSpPr>
        <p:spPr/>
        <p:txBody>
          <a:bodyPr>
            <a:normAutofit fontScale="92500" lnSpcReduction="10000"/>
          </a:bodyPr>
          <a:lstStyle/>
          <a:p>
            <a:r>
              <a:rPr lang="es-PE" dirty="0" smtClean="0"/>
              <a:t>El crecimiento progresivo de la demanda de energía eléctrica, bajo la consideración del sector energético como un sector estratégico de la economía del país ha impulsado a incrementar la oferta de generación eléctrica.</a:t>
            </a:r>
          </a:p>
          <a:p>
            <a:r>
              <a:rPr lang="es-PE" dirty="0" smtClean="0"/>
              <a:t>El hecho de incrementar la oferta de generación también implica reforzar el sistema de transmisión, para lo cual, se pretende implementar un nuevo nivel de voltaje en el sistema de transmisión del país, que es 500 </a:t>
            </a:r>
            <a:r>
              <a:rPr lang="es-PE" dirty="0" err="1" smtClean="0"/>
              <a:t>kV</a:t>
            </a:r>
            <a:r>
              <a:rPr lang="es-PE" dirty="0" smtClean="0"/>
              <a:t>.</a:t>
            </a:r>
            <a:endParaRPr lang="es-E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Fuente Equivalente</a:t>
            </a:r>
            <a:endParaRPr lang="es-EC" dirty="0"/>
          </a:p>
        </p:txBody>
      </p:sp>
      <p:sp>
        <p:nvSpPr>
          <p:cNvPr id="3" name="2 Marcador de contenido"/>
          <p:cNvSpPr>
            <a:spLocks noGrp="1"/>
          </p:cNvSpPr>
          <p:nvPr>
            <p:ph idx="1"/>
          </p:nvPr>
        </p:nvSpPr>
        <p:spPr>
          <a:xfrm>
            <a:off x="304800" y="1554162"/>
            <a:ext cx="8686800" cy="5089548"/>
          </a:xfrm>
        </p:spPr>
        <p:txBody>
          <a:bodyPr/>
          <a:lstStyle/>
          <a:p>
            <a:r>
              <a:rPr lang="es-PE" dirty="0" smtClean="0"/>
              <a:t>Para el sector de </a:t>
            </a:r>
            <a:r>
              <a:rPr lang="es-PE" dirty="0" err="1" smtClean="0"/>
              <a:t>Taday</a:t>
            </a:r>
            <a:r>
              <a:rPr lang="es-PE" dirty="0" smtClean="0"/>
              <a:t> 230 KV.</a:t>
            </a:r>
            <a:endParaRPr lang="es-ES" dirty="0" smtClean="0"/>
          </a:p>
          <a:p>
            <a:r>
              <a:rPr lang="es-PE" dirty="0" smtClean="0"/>
              <a:t>Trifásico</a:t>
            </a:r>
            <a:endParaRPr lang="es-ES" dirty="0" smtClean="0"/>
          </a:p>
          <a:p>
            <a:pPr>
              <a:buNone/>
            </a:pPr>
            <a:endParaRPr lang="es-PE" dirty="0" smtClean="0"/>
          </a:p>
          <a:p>
            <a:pPr>
              <a:buNone/>
            </a:pPr>
            <a:endParaRPr lang="es-ES" dirty="0" smtClean="0"/>
          </a:p>
          <a:p>
            <a:r>
              <a:rPr lang="es-PE" dirty="0" smtClean="0"/>
              <a:t>Monofásico</a:t>
            </a:r>
            <a:endParaRPr lang="es-ES" dirty="0" smtClean="0"/>
          </a:p>
          <a:p>
            <a:pPr>
              <a:buNone/>
            </a:pPr>
            <a:endParaRPr lang="es-ES" dirty="0" smtClean="0"/>
          </a:p>
          <a:p>
            <a:pPr>
              <a:buNone/>
            </a:pPr>
            <a:endParaRPr lang="es-EC" dirty="0"/>
          </a:p>
        </p:txBody>
      </p:sp>
      <p:pic>
        <p:nvPicPr>
          <p:cNvPr id="1027" name="Picture 3"/>
          <p:cNvPicPr>
            <a:picLocks noChangeAspect="1" noChangeArrowheads="1"/>
          </p:cNvPicPr>
          <p:nvPr/>
        </p:nvPicPr>
        <p:blipFill>
          <a:blip r:embed="rId2" cstate="print"/>
          <a:srcRect/>
          <a:stretch>
            <a:fillRect/>
          </a:stretch>
        </p:blipFill>
        <p:spPr bwMode="auto">
          <a:xfrm>
            <a:off x="2428860" y="2643182"/>
            <a:ext cx="4429156" cy="1413369"/>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1714480" y="4500570"/>
            <a:ext cx="5572125" cy="190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Fuente Equivalente</a:t>
            </a:r>
            <a:endParaRPr lang="es-EC" dirty="0"/>
          </a:p>
        </p:txBody>
      </p:sp>
      <p:sp>
        <p:nvSpPr>
          <p:cNvPr id="3" name="2 Marcador de contenido"/>
          <p:cNvSpPr>
            <a:spLocks noGrp="1"/>
          </p:cNvSpPr>
          <p:nvPr>
            <p:ph idx="1"/>
          </p:nvPr>
        </p:nvSpPr>
        <p:spPr>
          <a:xfrm>
            <a:off x="304800" y="1554162"/>
            <a:ext cx="8686800" cy="5089548"/>
          </a:xfrm>
        </p:spPr>
        <p:txBody>
          <a:bodyPr/>
          <a:lstStyle/>
          <a:p>
            <a:r>
              <a:rPr lang="es-PE" dirty="0" smtClean="0"/>
              <a:t>Para el sector de Las </a:t>
            </a:r>
            <a:r>
              <a:rPr lang="es-PE" dirty="0" err="1" smtClean="0"/>
              <a:t>Lojas</a:t>
            </a:r>
            <a:r>
              <a:rPr lang="es-PE" dirty="0" smtClean="0"/>
              <a:t> 230 KV</a:t>
            </a:r>
            <a:endParaRPr lang="es-ES" dirty="0" smtClean="0"/>
          </a:p>
          <a:p>
            <a:r>
              <a:rPr lang="es-PE" dirty="0" smtClean="0"/>
              <a:t>Trifásico</a:t>
            </a:r>
            <a:endParaRPr lang="es-ES" dirty="0" smtClean="0"/>
          </a:p>
          <a:p>
            <a:pPr>
              <a:buNone/>
            </a:pPr>
            <a:endParaRPr lang="es-ES" dirty="0" smtClean="0"/>
          </a:p>
          <a:p>
            <a:pPr>
              <a:buNone/>
            </a:pPr>
            <a:endParaRPr lang="es-ES" dirty="0" smtClean="0"/>
          </a:p>
          <a:p>
            <a:r>
              <a:rPr lang="es-PE" dirty="0" smtClean="0"/>
              <a:t>Monofásico</a:t>
            </a:r>
            <a:endParaRPr lang="es-ES" dirty="0" smtClean="0"/>
          </a:p>
          <a:p>
            <a:pPr>
              <a:buNone/>
            </a:pPr>
            <a:endParaRPr lang="es-ES" dirty="0" smtClean="0"/>
          </a:p>
          <a:p>
            <a:pPr>
              <a:buNone/>
            </a:pPr>
            <a:endParaRPr lang="es-EC" dirty="0"/>
          </a:p>
        </p:txBody>
      </p:sp>
      <p:pic>
        <p:nvPicPr>
          <p:cNvPr id="2050" name="Picture 2"/>
          <p:cNvPicPr>
            <a:picLocks noChangeAspect="1" noChangeArrowheads="1"/>
          </p:cNvPicPr>
          <p:nvPr/>
        </p:nvPicPr>
        <p:blipFill>
          <a:blip r:embed="rId2" cstate="print"/>
          <a:srcRect/>
          <a:stretch>
            <a:fillRect/>
          </a:stretch>
        </p:blipFill>
        <p:spPr bwMode="auto">
          <a:xfrm>
            <a:off x="2285984" y="2571744"/>
            <a:ext cx="4581525" cy="136207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1928794" y="4500570"/>
            <a:ext cx="5514975" cy="1885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Fuente Equivalente</a:t>
            </a:r>
            <a:endParaRPr lang="es-EC" dirty="0"/>
          </a:p>
        </p:txBody>
      </p:sp>
      <p:sp>
        <p:nvSpPr>
          <p:cNvPr id="3" name="2 Marcador de contenido"/>
          <p:cNvSpPr>
            <a:spLocks noGrp="1"/>
          </p:cNvSpPr>
          <p:nvPr>
            <p:ph idx="1"/>
          </p:nvPr>
        </p:nvSpPr>
        <p:spPr>
          <a:xfrm>
            <a:off x="304800" y="1554162"/>
            <a:ext cx="8686800" cy="5018110"/>
          </a:xfrm>
        </p:spPr>
        <p:txBody>
          <a:bodyPr/>
          <a:lstStyle/>
          <a:p>
            <a:pPr>
              <a:buNone/>
            </a:pPr>
            <a:r>
              <a:rPr lang="es-EC" dirty="0" smtClean="0"/>
              <a:t>Relación X/R</a:t>
            </a:r>
          </a:p>
          <a:p>
            <a:pPr>
              <a:buNone/>
            </a:pPr>
            <a:endParaRPr lang="es-EC" dirty="0" smtClean="0"/>
          </a:p>
          <a:p>
            <a:pPr>
              <a:buNone/>
            </a:pPr>
            <a:endParaRPr lang="es-EC" dirty="0" smtClean="0"/>
          </a:p>
          <a:p>
            <a:pPr>
              <a:buNone/>
            </a:pPr>
            <a:endParaRPr lang="es-EC" dirty="0" smtClean="0"/>
          </a:p>
          <a:p>
            <a:pPr>
              <a:buNone/>
            </a:pPr>
            <a:r>
              <a:rPr lang="es-EC" dirty="0" smtClean="0"/>
              <a:t>Representación de la fuente en el </a:t>
            </a:r>
            <a:r>
              <a:rPr lang="es-EC" dirty="0" err="1" smtClean="0"/>
              <a:t>ATPDraw</a:t>
            </a:r>
            <a:endParaRPr lang="es-EC" dirty="0"/>
          </a:p>
        </p:txBody>
      </p:sp>
      <p:pic>
        <p:nvPicPr>
          <p:cNvPr id="1026" name="Picture 2"/>
          <p:cNvPicPr>
            <a:picLocks noChangeAspect="1" noChangeArrowheads="1"/>
          </p:cNvPicPr>
          <p:nvPr/>
        </p:nvPicPr>
        <p:blipFill>
          <a:blip r:embed="rId2" cstate="print"/>
          <a:srcRect/>
          <a:stretch>
            <a:fillRect/>
          </a:stretch>
        </p:blipFill>
        <p:spPr bwMode="auto">
          <a:xfrm>
            <a:off x="2714612" y="2214554"/>
            <a:ext cx="3581400" cy="14192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1643042" y="4643446"/>
            <a:ext cx="5448300" cy="1704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C" sz="4000" dirty="0" smtClean="0"/>
              <a:t>Fuente Equivalente</a:t>
            </a:r>
            <a:br>
              <a:rPr lang="es-EC" sz="4000" dirty="0" smtClean="0"/>
            </a:br>
            <a:r>
              <a:rPr lang="es-EC" sz="2700" dirty="0" smtClean="0"/>
              <a:t>datos ingresados al </a:t>
            </a:r>
            <a:r>
              <a:rPr lang="es-EC" sz="2700" dirty="0" err="1" smtClean="0"/>
              <a:t>atp</a:t>
            </a:r>
            <a:endParaRPr lang="es-EC" sz="2700" dirty="0"/>
          </a:p>
        </p:txBody>
      </p:sp>
      <p:sp>
        <p:nvSpPr>
          <p:cNvPr id="3" name="2 Marcador de contenido"/>
          <p:cNvSpPr>
            <a:spLocks noGrp="1"/>
          </p:cNvSpPr>
          <p:nvPr>
            <p:ph idx="1"/>
          </p:nvPr>
        </p:nvSpPr>
        <p:spPr>
          <a:xfrm>
            <a:off x="304800" y="1554162"/>
            <a:ext cx="8686800" cy="5089548"/>
          </a:xfrm>
        </p:spPr>
        <p:txBody>
          <a:bodyPr/>
          <a:lstStyle/>
          <a:p>
            <a:r>
              <a:rPr lang="es-PE" dirty="0" smtClean="0"/>
              <a:t>Barra </a:t>
            </a:r>
            <a:r>
              <a:rPr lang="es-PE" dirty="0" err="1" smtClean="0"/>
              <a:t>Taday</a:t>
            </a:r>
            <a:r>
              <a:rPr lang="es-PE" dirty="0" smtClean="0"/>
              <a:t> 230 KV</a:t>
            </a:r>
          </a:p>
          <a:p>
            <a:endParaRPr lang="es-PE" dirty="0" smtClean="0"/>
          </a:p>
          <a:p>
            <a:endParaRPr lang="es-PE" dirty="0" smtClean="0"/>
          </a:p>
          <a:p>
            <a:pPr>
              <a:buNone/>
            </a:pPr>
            <a:endParaRPr lang="es-ES" dirty="0" smtClean="0"/>
          </a:p>
          <a:p>
            <a:r>
              <a:rPr lang="es-PE" dirty="0" smtClean="0"/>
              <a:t>Barra Las </a:t>
            </a:r>
            <a:r>
              <a:rPr lang="es-PE" dirty="0" err="1" smtClean="0"/>
              <a:t>Lojas</a:t>
            </a:r>
            <a:r>
              <a:rPr lang="es-PE" dirty="0" smtClean="0"/>
              <a:t> 230 KV</a:t>
            </a:r>
            <a:endParaRPr lang="es-ES" dirty="0" smtClean="0"/>
          </a:p>
        </p:txBody>
      </p:sp>
      <p:pic>
        <p:nvPicPr>
          <p:cNvPr id="2050" name="Picture 2"/>
          <p:cNvPicPr>
            <a:picLocks noChangeAspect="1" noChangeArrowheads="1"/>
          </p:cNvPicPr>
          <p:nvPr/>
        </p:nvPicPr>
        <p:blipFill>
          <a:blip r:embed="rId2" cstate="print"/>
          <a:srcRect/>
          <a:stretch>
            <a:fillRect/>
          </a:stretch>
        </p:blipFill>
        <p:spPr bwMode="auto">
          <a:xfrm>
            <a:off x="1571604" y="2200279"/>
            <a:ext cx="5743575" cy="180022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1643042" y="4576783"/>
            <a:ext cx="5648325" cy="1781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Transformador Saturable</a:t>
            </a:r>
            <a:endParaRPr lang="es-EC" dirty="0"/>
          </a:p>
        </p:txBody>
      </p:sp>
      <p:sp>
        <p:nvSpPr>
          <p:cNvPr id="3" name="2 Marcador de contenido"/>
          <p:cNvSpPr>
            <a:spLocks noGrp="1"/>
          </p:cNvSpPr>
          <p:nvPr>
            <p:ph idx="1"/>
          </p:nvPr>
        </p:nvSpPr>
        <p:spPr>
          <a:xfrm>
            <a:off x="500034" y="1428736"/>
            <a:ext cx="8229600" cy="5143536"/>
          </a:xfrm>
        </p:spPr>
        <p:txBody>
          <a:bodyPr>
            <a:noAutofit/>
          </a:bodyPr>
          <a:lstStyle/>
          <a:p>
            <a:pPr>
              <a:buFont typeface="Wingdings" pitchFamily="2" charset="2"/>
              <a:buChar char="q"/>
            </a:pPr>
            <a:r>
              <a:rPr lang="es-PE" sz="2800" dirty="0" smtClean="0"/>
              <a:t>El modelo consiste en un transformador trifásico de tres devanados dos en estrella el primario y secundario, el terciario en delta.</a:t>
            </a:r>
          </a:p>
          <a:p>
            <a:pPr>
              <a:buFont typeface="Wingdings" pitchFamily="2" charset="2"/>
              <a:buChar char="q"/>
            </a:pPr>
            <a:r>
              <a:rPr lang="es-PE" sz="2800" dirty="0" smtClean="0"/>
              <a:t>Los datos típicos para las inductancias de los devanados son: 7.48267 </a:t>
            </a:r>
            <a:r>
              <a:rPr lang="es-PE" sz="2800" dirty="0" err="1" smtClean="0"/>
              <a:t>mH</a:t>
            </a:r>
            <a:r>
              <a:rPr lang="es-PE" sz="2800" dirty="0" smtClean="0"/>
              <a:t>, 98.01291 </a:t>
            </a:r>
            <a:r>
              <a:rPr lang="es-PE" sz="2800" dirty="0" err="1" smtClean="0"/>
              <a:t>mH</a:t>
            </a:r>
            <a:r>
              <a:rPr lang="es-PE" sz="2800" dirty="0" smtClean="0"/>
              <a:t> y 2.37379 </a:t>
            </a:r>
            <a:r>
              <a:rPr lang="es-PE" sz="2800" dirty="0" err="1" smtClean="0"/>
              <a:t>mH</a:t>
            </a:r>
            <a:r>
              <a:rPr lang="es-PE" sz="2800" dirty="0" smtClean="0"/>
              <a:t> para el devanado primario, secundario y terciario respectivamente.</a:t>
            </a:r>
            <a:endParaRPr lang="es-EC" sz="2800" dirty="0" smtClean="0"/>
          </a:p>
          <a:p>
            <a:pPr>
              <a:buFont typeface="Wingdings" pitchFamily="2" charset="2"/>
              <a:buChar char="q"/>
            </a:pPr>
            <a:r>
              <a:rPr lang="es-PE" sz="2800" dirty="0" smtClean="0"/>
              <a:t>Las tensiones en los devanados son: 230 KV, 500 KV y 34.5KV para el primario, secundario y terciario respectivamente</a:t>
            </a:r>
            <a:endParaRPr lang="es-EC" sz="2800" dirty="0" smtClean="0"/>
          </a:p>
          <a:p>
            <a:pPr>
              <a:buFont typeface="Wingdings" pitchFamily="2" charset="2"/>
              <a:buChar char="q"/>
            </a:pPr>
            <a:endParaRPr lang="es-PE" sz="1600" dirty="0" smtClean="0"/>
          </a:p>
          <a:p>
            <a:endParaRPr lang="es-ES" sz="1600" dirty="0" smtClean="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868958"/>
          </a:xfrm>
        </p:spPr>
        <p:txBody>
          <a:bodyPr/>
          <a:lstStyle/>
          <a:p>
            <a:pPr algn="ctr"/>
            <a:r>
              <a:rPr lang="es-EC" dirty="0" smtClean="0"/>
              <a:t>Interruptores Estadísticos</a:t>
            </a:r>
            <a:endParaRPr lang="es-ES" dirty="0"/>
          </a:p>
        </p:txBody>
      </p:sp>
      <p:sp>
        <p:nvSpPr>
          <p:cNvPr id="3" name="2 Marcador de contenido"/>
          <p:cNvSpPr>
            <a:spLocks noGrp="1"/>
          </p:cNvSpPr>
          <p:nvPr>
            <p:ph idx="1"/>
          </p:nvPr>
        </p:nvSpPr>
        <p:spPr>
          <a:xfrm>
            <a:off x="395536" y="1268760"/>
            <a:ext cx="8229600" cy="5303512"/>
          </a:xfrm>
        </p:spPr>
        <p:txBody>
          <a:bodyPr>
            <a:noAutofit/>
          </a:bodyPr>
          <a:lstStyle/>
          <a:p>
            <a:r>
              <a:rPr lang="es-PE" sz="2400" dirty="0" smtClean="0"/>
              <a:t>Para los estudios se utilizaron interruptores estadísticos los cuales tienen dos tipos de configuraciones, puede ser como esclavo o como maestro.</a:t>
            </a:r>
          </a:p>
          <a:p>
            <a:r>
              <a:rPr lang="es-PE" sz="2400" dirty="0" smtClean="0"/>
              <a:t>A este tipo de interruptor se ingresa su tiempo medio y la desviación estándar, además se escoge el tipo de distribución probabilística</a:t>
            </a:r>
          </a:p>
          <a:p>
            <a:r>
              <a:rPr lang="es-PE" sz="2400" dirty="0" smtClean="0"/>
              <a:t>Los valores del tiempo medio y la desviación estándar en las maniobras simuladas son:</a:t>
            </a:r>
          </a:p>
          <a:p>
            <a:pPr lvl="1"/>
            <a:r>
              <a:rPr lang="es-PE" sz="1800" dirty="0" smtClean="0"/>
              <a:t>Interruptor de la fase A (maestro): tiempo medio = 0.035 segundos y desviación estándar = 0.002 segundos.</a:t>
            </a:r>
            <a:endParaRPr lang="es-EC" sz="1800" dirty="0" smtClean="0"/>
          </a:p>
          <a:p>
            <a:pPr lvl="1"/>
            <a:r>
              <a:rPr lang="es-PE" sz="1800" dirty="0" smtClean="0"/>
              <a:t>Interruptor de la fase B (esclavo del interruptor A): tiempo medio = 0.00666 segundos y desviación estándar = 0.002 segundos.</a:t>
            </a:r>
            <a:endParaRPr lang="es-EC" sz="1800" dirty="0" smtClean="0"/>
          </a:p>
          <a:p>
            <a:pPr lvl="1"/>
            <a:r>
              <a:rPr lang="es-PE" sz="1800" dirty="0" smtClean="0"/>
              <a:t>Interruptor de la fase C (esclavo del interruptor A): tiempo medio = 0.00333 segundos y desviación estándar = 0.002 segundos.</a:t>
            </a:r>
            <a:endParaRPr lang="es-EC" sz="1800" dirty="0" smtClean="0"/>
          </a:p>
          <a:p>
            <a:pPr lvl="1"/>
            <a:endParaRPr lang="es-ES" sz="1400" dirty="0" smtClean="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Interruptores Estadísticos</a:t>
            </a:r>
            <a:endParaRPr lang="es-EC" dirty="0"/>
          </a:p>
        </p:txBody>
      </p:sp>
      <p:sp>
        <p:nvSpPr>
          <p:cNvPr id="3" name="2 Marcador de contenido"/>
          <p:cNvSpPr>
            <a:spLocks noGrp="1"/>
          </p:cNvSpPr>
          <p:nvPr>
            <p:ph idx="1"/>
          </p:nvPr>
        </p:nvSpPr>
        <p:spPr>
          <a:xfrm>
            <a:off x="304800" y="1554163"/>
            <a:ext cx="8686800" cy="1017581"/>
          </a:xfrm>
        </p:spPr>
        <p:txBody>
          <a:bodyPr>
            <a:normAutofit fontScale="70000" lnSpcReduction="20000"/>
          </a:bodyPr>
          <a:lstStyle/>
          <a:p>
            <a:r>
              <a:rPr lang="es-PE" dirty="0" smtClean="0"/>
              <a:t>La distribución </a:t>
            </a:r>
            <a:r>
              <a:rPr lang="es-PE" dirty="0" err="1" smtClean="0"/>
              <a:t>gaussiana</a:t>
            </a:r>
            <a:r>
              <a:rPr lang="es-PE" dirty="0" smtClean="0"/>
              <a:t> es caracterizada por su valor medio, indicando su tendencia central y su desviación estándar, que nos indica la dispersión de los resultados como muestra la figura 4.2.</a:t>
            </a:r>
            <a:endParaRPr lang="es-EC" dirty="0"/>
          </a:p>
        </p:txBody>
      </p:sp>
      <p:pic>
        <p:nvPicPr>
          <p:cNvPr id="4" name="3 Imagen"/>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2500298" y="2571744"/>
            <a:ext cx="4357718" cy="3235328"/>
          </a:xfrm>
          <a:prstGeom prst="rect">
            <a:avLst/>
          </a:prstGeom>
          <a:noFill/>
          <a:ln>
            <a:noFill/>
          </a:ln>
        </p:spPr>
      </p:pic>
      <p:sp>
        <p:nvSpPr>
          <p:cNvPr id="466945" name="Rectangle 1"/>
          <p:cNvSpPr>
            <a:spLocks noChangeArrowheads="1"/>
          </p:cNvSpPr>
          <p:nvPr/>
        </p:nvSpPr>
        <p:spPr bwMode="auto">
          <a:xfrm>
            <a:off x="1071538" y="5929330"/>
            <a:ext cx="721520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dirty="0" smtClean="0">
                <a:ln>
                  <a:noFill/>
                </a:ln>
                <a:solidFill>
                  <a:srgbClr val="231F20"/>
                </a:solidFill>
                <a:effectLst/>
                <a:latin typeface="Arial" pitchFamily="34" charset="0"/>
                <a:ea typeface="TimesNewRomanPSMT"/>
                <a:cs typeface="Arial" pitchFamily="34" charset="0"/>
              </a:rPr>
              <a:t>Figura 4.2. Interpretaci</a:t>
            </a:r>
            <a:r>
              <a:rPr kumimoji="0" lang="es-PE" b="0" i="0" u="none" strike="noStrike" cap="none" normalizeH="0" baseline="0" dirty="0" smtClean="0">
                <a:ln>
                  <a:noFill/>
                </a:ln>
                <a:solidFill>
                  <a:srgbClr val="231F20"/>
                </a:solidFill>
                <a:effectLst/>
                <a:latin typeface="Calibri"/>
                <a:ea typeface="TimesNewRomanPSMT"/>
                <a:cs typeface="Arial" pitchFamily="34" charset="0"/>
              </a:rPr>
              <a:t>ó</a:t>
            </a:r>
            <a:r>
              <a:rPr kumimoji="0" lang="es-PE" b="0" i="0" u="none" strike="noStrike" cap="none" normalizeH="0" baseline="0" dirty="0" smtClean="0">
                <a:ln>
                  <a:noFill/>
                </a:ln>
                <a:solidFill>
                  <a:srgbClr val="231F20"/>
                </a:solidFill>
                <a:effectLst/>
                <a:latin typeface="Arial" pitchFamily="34" charset="0"/>
                <a:ea typeface="TimesNewRomanPSMT"/>
                <a:cs typeface="Arial" pitchFamily="34" charset="0"/>
              </a:rPr>
              <a:t>n estad</a:t>
            </a:r>
            <a:r>
              <a:rPr kumimoji="0" lang="es-PE" b="0" i="0" u="none" strike="noStrike" cap="none" normalizeH="0" baseline="0" dirty="0" smtClean="0">
                <a:ln>
                  <a:noFill/>
                </a:ln>
                <a:solidFill>
                  <a:srgbClr val="231F20"/>
                </a:solidFill>
                <a:effectLst/>
                <a:latin typeface="Calibri"/>
                <a:ea typeface="TimesNewRomanPSMT"/>
                <a:cs typeface="Arial" pitchFamily="34" charset="0"/>
              </a:rPr>
              <a:t>í</a:t>
            </a:r>
            <a:r>
              <a:rPr kumimoji="0" lang="es-PE" b="0" i="0" u="none" strike="noStrike" cap="none" normalizeH="0" baseline="0" dirty="0" smtClean="0">
                <a:ln>
                  <a:noFill/>
                </a:ln>
                <a:solidFill>
                  <a:srgbClr val="231F20"/>
                </a:solidFill>
                <a:effectLst/>
                <a:latin typeface="Arial" pitchFamily="34" charset="0"/>
                <a:ea typeface="TimesNewRomanPSMT"/>
                <a:cs typeface="Arial" pitchFamily="34" charset="0"/>
              </a:rPr>
              <a:t>stica para configurar los interruptores estad</a:t>
            </a:r>
            <a:r>
              <a:rPr kumimoji="0" lang="es-PE" b="0" i="0" u="none" strike="noStrike" cap="none" normalizeH="0" baseline="0" dirty="0" smtClean="0">
                <a:ln>
                  <a:noFill/>
                </a:ln>
                <a:solidFill>
                  <a:srgbClr val="231F20"/>
                </a:solidFill>
                <a:effectLst/>
                <a:latin typeface="Calibri"/>
                <a:ea typeface="TimesNewRomanPSMT"/>
                <a:cs typeface="Arial" pitchFamily="34" charset="0"/>
              </a:rPr>
              <a:t>í</a:t>
            </a:r>
            <a:r>
              <a:rPr kumimoji="0" lang="es-PE" b="0" i="0" u="none" strike="noStrike" cap="none" normalizeH="0" baseline="0" dirty="0" smtClean="0">
                <a:ln>
                  <a:noFill/>
                </a:ln>
                <a:solidFill>
                  <a:srgbClr val="231F20"/>
                </a:solidFill>
                <a:effectLst/>
                <a:latin typeface="Arial" pitchFamily="34" charset="0"/>
                <a:ea typeface="TimesNewRomanPSMT"/>
                <a:cs typeface="Arial" pitchFamily="34" charset="0"/>
              </a:rPr>
              <a:t>sticos.</a:t>
            </a:r>
            <a:endParaRPr kumimoji="0" lang="es-PE" sz="32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4400" dirty="0" smtClean="0"/>
              <a:t>Reactores</a:t>
            </a:r>
            <a:endParaRPr lang="es-ES" sz="4400" dirty="0"/>
          </a:p>
        </p:txBody>
      </p:sp>
      <p:sp>
        <p:nvSpPr>
          <p:cNvPr id="3" name="2 Marcador de contenido"/>
          <p:cNvSpPr>
            <a:spLocks noGrp="1"/>
          </p:cNvSpPr>
          <p:nvPr>
            <p:ph idx="1"/>
          </p:nvPr>
        </p:nvSpPr>
        <p:spPr/>
        <p:txBody>
          <a:bodyPr>
            <a:normAutofit/>
          </a:bodyPr>
          <a:lstStyle/>
          <a:p>
            <a:r>
              <a:rPr lang="es-PE" sz="2400" dirty="0" smtClean="0"/>
              <a:t>El modelo usa inductancias lineales para formar un banco de reactores trifásico en estrella conectado en los extremos de la línea de 500 KV los cuales tienen una capacidad reactiva de 60 MVAR por cada banco.</a:t>
            </a:r>
          </a:p>
          <a:p>
            <a:r>
              <a:rPr lang="es-PE" sz="2400" dirty="0" smtClean="0"/>
              <a:t>El valor de la inductancia por fase es de 11.052,43  cuyo cálculo se muestra a continuación: </a:t>
            </a:r>
            <a:endParaRPr lang="es-EC" sz="2400" dirty="0" smtClean="0"/>
          </a:p>
          <a:p>
            <a:endParaRPr lang="es-ES" sz="2000" dirty="0" smtClean="0"/>
          </a:p>
        </p:txBody>
      </p:sp>
      <p:pic>
        <p:nvPicPr>
          <p:cNvPr id="378882"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214546" y="4071942"/>
            <a:ext cx="5343427" cy="747715"/>
          </a:xfrm>
          <a:prstGeom prst="rect">
            <a:avLst/>
          </a:prstGeom>
          <a:noFill/>
        </p:spPr>
      </p:pic>
      <p:pic>
        <p:nvPicPr>
          <p:cNvPr id="378881"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357422" y="5286388"/>
            <a:ext cx="5189103" cy="828678"/>
          </a:xfrm>
          <a:prstGeom prst="rect">
            <a:avLst/>
          </a:prstGeom>
          <a:noFill/>
        </p:spPr>
      </p:pic>
      <p:sp>
        <p:nvSpPr>
          <p:cNvPr id="37888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78884" name="Rectangle 4"/>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378885" name="Rectangle 5"/>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texto"/>
          <p:cNvSpPr>
            <a:spLocks noGrp="1"/>
          </p:cNvSpPr>
          <p:nvPr>
            <p:ph type="body" idx="1"/>
          </p:nvPr>
        </p:nvSpPr>
        <p:spPr/>
        <p:txBody>
          <a:bodyPr>
            <a:normAutofit/>
          </a:bodyPr>
          <a:lstStyle/>
          <a:p>
            <a:pPr algn="ctr"/>
            <a:r>
              <a:rPr lang="es-PE" sz="3200" b="1" dirty="0" smtClean="0">
                <a:solidFill>
                  <a:schemeClr val="tx1"/>
                </a:solidFill>
              </a:rPr>
              <a:t>PARARRAYOS</a:t>
            </a:r>
            <a:endParaRPr lang="es-EC" sz="3200" b="1" dirty="0">
              <a:solidFill>
                <a:schemeClr val="tx1"/>
              </a:solidFill>
            </a:endParaRPr>
          </a:p>
        </p:txBody>
      </p:sp>
      <p:sp>
        <p:nvSpPr>
          <p:cNvPr id="11" name="10 Marcador de texto"/>
          <p:cNvSpPr>
            <a:spLocks noGrp="1"/>
          </p:cNvSpPr>
          <p:nvPr>
            <p:ph type="body" sz="half" idx="3"/>
          </p:nvPr>
        </p:nvSpPr>
        <p:spPr/>
        <p:txBody>
          <a:bodyPr>
            <a:normAutofit fontScale="85000" lnSpcReduction="10000"/>
          </a:bodyPr>
          <a:lstStyle/>
          <a:p>
            <a:r>
              <a:rPr lang="es-PE" sz="3200" b="1" dirty="0" smtClean="0">
                <a:solidFill>
                  <a:schemeClr val="tx1"/>
                </a:solidFill>
              </a:rPr>
              <a:t>DESCARGA</a:t>
            </a:r>
            <a:r>
              <a:rPr lang="es-PE" b="1" dirty="0" smtClean="0"/>
              <a:t> </a:t>
            </a:r>
            <a:r>
              <a:rPr lang="es-PE" sz="3200" b="1" dirty="0" smtClean="0">
                <a:solidFill>
                  <a:schemeClr val="tx1"/>
                </a:solidFill>
              </a:rPr>
              <a:t>ATMOSFÉRICA</a:t>
            </a:r>
            <a:endParaRPr lang="es-EC" sz="3200" b="1" dirty="0" smtClean="0">
              <a:solidFill>
                <a:schemeClr val="tx1"/>
              </a:solidFill>
            </a:endParaRPr>
          </a:p>
        </p:txBody>
      </p:sp>
      <p:sp>
        <p:nvSpPr>
          <p:cNvPr id="10" name="9 Marcador de contenido"/>
          <p:cNvSpPr>
            <a:spLocks noGrp="1"/>
          </p:cNvSpPr>
          <p:nvPr>
            <p:ph sz="quarter" idx="2"/>
          </p:nvPr>
        </p:nvSpPr>
        <p:spPr>
          <a:xfrm>
            <a:off x="281444" y="1316037"/>
            <a:ext cx="4290556" cy="4827607"/>
          </a:xfrm>
        </p:spPr>
        <p:txBody>
          <a:bodyPr>
            <a:normAutofit lnSpcReduction="10000"/>
          </a:bodyPr>
          <a:lstStyle/>
          <a:p>
            <a:r>
              <a:rPr lang="es-PE" dirty="0" smtClean="0"/>
              <a:t>El pararrayos es utilizado para proteger un equipo de grandes </a:t>
            </a:r>
            <a:r>
              <a:rPr lang="es-PE" dirty="0" err="1" smtClean="0"/>
              <a:t>sobrevoltajes</a:t>
            </a:r>
            <a:r>
              <a:rPr lang="es-PE" dirty="0" smtClean="0"/>
              <a:t>, desviando esas corrientes transitorias a tierra y también ayuda a acortar el tiempo de duración de transitorio y la amplitud de la cola.</a:t>
            </a:r>
            <a:endParaRPr lang="es-EC" dirty="0" smtClean="0"/>
          </a:p>
          <a:p>
            <a:r>
              <a:rPr lang="es-PE" dirty="0" smtClean="0"/>
              <a:t>Los pararrayos han sido representados con el modelo no lineal MOV tipo 93 trifásico. </a:t>
            </a:r>
            <a:endParaRPr lang="es-EC" dirty="0" smtClean="0"/>
          </a:p>
          <a:p>
            <a:endParaRPr lang="es-EC" dirty="0"/>
          </a:p>
        </p:txBody>
      </p:sp>
      <p:sp>
        <p:nvSpPr>
          <p:cNvPr id="12" name="11 Marcador de contenido"/>
          <p:cNvSpPr>
            <a:spLocks noGrp="1"/>
          </p:cNvSpPr>
          <p:nvPr>
            <p:ph sz="quarter" idx="4"/>
          </p:nvPr>
        </p:nvSpPr>
        <p:spPr>
          <a:xfrm>
            <a:off x="4648730" y="1316037"/>
            <a:ext cx="4288536" cy="2755905"/>
          </a:xfrm>
        </p:spPr>
        <p:txBody>
          <a:bodyPr/>
          <a:lstStyle/>
          <a:p>
            <a:r>
              <a:rPr lang="es-PE" dirty="0" smtClean="0"/>
              <a:t>La descarga atmosférica es representada por una fuente real de corriente de 120.000 amperios con una resistencia en paralelo de 400 ohmios. </a:t>
            </a:r>
            <a:endParaRPr lang="es-EC" dirty="0" smtClean="0"/>
          </a:p>
          <a:p>
            <a:endParaRPr lang="es-EC" dirty="0"/>
          </a:p>
        </p:txBody>
      </p:sp>
    </p:spTree>
  </p:cSld>
  <p:clrMapOvr>
    <a:masterClrMapping/>
  </p:clrMapOvr>
  <p:transition spd="med"/>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t>PROCEDIMIENTO EN EL ATP</a:t>
            </a:r>
            <a:br>
              <a:rPr lang="es-ES" dirty="0" smtClean="0"/>
            </a:br>
            <a:r>
              <a:rPr lang="es-PE" sz="2700" b="1" dirty="0" smtClean="0"/>
              <a:t>FUENTE EQUIVALENTE</a:t>
            </a:r>
            <a:r>
              <a:rPr lang="es-PE" b="1" dirty="0" smtClean="0"/>
              <a:t>.</a:t>
            </a:r>
            <a:endParaRPr lang="es-ES" dirty="0"/>
          </a:p>
        </p:txBody>
      </p:sp>
      <p:sp>
        <p:nvSpPr>
          <p:cNvPr id="3" name="2 Marcador de contenido"/>
          <p:cNvSpPr>
            <a:spLocks noGrp="1"/>
          </p:cNvSpPr>
          <p:nvPr>
            <p:ph idx="1"/>
          </p:nvPr>
        </p:nvSpPr>
        <p:spPr>
          <a:xfrm>
            <a:off x="457200" y="1600201"/>
            <a:ext cx="8229600" cy="1614485"/>
          </a:xfrm>
        </p:spPr>
        <p:txBody>
          <a:bodyPr>
            <a:normAutofit/>
          </a:bodyPr>
          <a:lstStyle/>
          <a:p>
            <a:r>
              <a:rPr lang="es-PE" sz="2400" dirty="0" smtClean="0"/>
              <a:t>Para las fuentes equivalentes se utiliza una fuente trifásica tipo 14 en serie con una línea equivalente con resistencia e inductancia de secuencia positiva y cero, los requerimientos se muestran en la figura 4.3.</a:t>
            </a:r>
            <a:endParaRPr lang="es-EC" sz="2400" dirty="0" smtClean="0"/>
          </a:p>
          <a:p>
            <a:endParaRPr lang="es-ES" sz="2000" dirty="0" smtClean="0"/>
          </a:p>
        </p:txBody>
      </p:sp>
      <p:pic>
        <p:nvPicPr>
          <p:cNvPr id="6" name="5 Imagen"/>
          <p:cNvPicPr/>
          <p:nvPr/>
        </p:nvPicPr>
        <p:blipFill rotWithShape="1">
          <a:blip r:embed="rId2" cstate="print"/>
          <a:srcRect l="1439" t="12340" r="53477" b="64681"/>
          <a:stretch/>
        </p:blipFill>
        <p:spPr bwMode="auto">
          <a:xfrm>
            <a:off x="1071538" y="3286124"/>
            <a:ext cx="3357586" cy="1862142"/>
          </a:xfrm>
          <a:prstGeom prst="rect">
            <a:avLst/>
          </a:prstGeom>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p:spPr>
      </p:pic>
      <p:pic>
        <p:nvPicPr>
          <p:cNvPr id="7" name="6 Imagen"/>
          <p:cNvPicPr/>
          <p:nvPr/>
        </p:nvPicPr>
        <p:blipFill>
          <a:blip r:embed="rId3" cstate="print"/>
          <a:srcRect l="2356" t="12325" r="53121" b="60784"/>
          <a:stretch>
            <a:fillRect/>
          </a:stretch>
        </p:blipFill>
        <p:spPr bwMode="auto">
          <a:xfrm>
            <a:off x="4429124" y="3286124"/>
            <a:ext cx="2857520" cy="1862142"/>
          </a:xfrm>
          <a:prstGeom prst="rect">
            <a:avLst/>
          </a:prstGeom>
          <a:noFill/>
          <a:ln w="9525">
            <a:noFill/>
            <a:miter lim="800000"/>
            <a:headEnd/>
            <a:tailEnd/>
          </a:ln>
        </p:spPr>
      </p:pic>
      <p:sp>
        <p:nvSpPr>
          <p:cNvPr id="8" name="7 Rectángulo"/>
          <p:cNvSpPr/>
          <p:nvPr/>
        </p:nvSpPr>
        <p:spPr>
          <a:xfrm>
            <a:off x="714348" y="5357826"/>
            <a:ext cx="7643866" cy="707886"/>
          </a:xfrm>
          <a:prstGeom prst="rect">
            <a:avLst/>
          </a:prstGeom>
        </p:spPr>
        <p:txBody>
          <a:bodyPr wrap="square">
            <a:spAutoFit/>
          </a:bodyPr>
          <a:lstStyle/>
          <a:p>
            <a:pPr algn="ctr"/>
            <a:r>
              <a:rPr lang="es-EC" sz="2000" dirty="0" smtClean="0"/>
              <a:t>Figura 4.3. Requerimientos del ATP para línea corta equivalente de secuencia y fuente tipo 14 trifásica respectivamente</a:t>
            </a:r>
            <a:endParaRPr lang="es-EC"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42918"/>
            <a:ext cx="8229600" cy="774720"/>
          </a:xfrm>
        </p:spPr>
        <p:txBody>
          <a:bodyPr>
            <a:normAutofit fontScale="90000"/>
          </a:bodyPr>
          <a:lstStyle/>
          <a:p>
            <a:r>
              <a:rPr lang="es-PE" sz="4000" b="1" dirty="0" smtClean="0"/>
              <a:t>PLAN DE EXPANSIÓN DE GENERACION</a:t>
            </a:r>
            <a:r>
              <a:rPr lang="es-ES" b="1" dirty="0" smtClean="0"/>
              <a:t/>
            </a:r>
            <a:br>
              <a:rPr lang="es-ES" b="1" dirty="0" smtClean="0"/>
            </a:br>
            <a:endParaRPr lang="es-ES" dirty="0"/>
          </a:p>
        </p:txBody>
      </p:sp>
      <p:sp>
        <p:nvSpPr>
          <p:cNvPr id="3" name="2 Marcador de contenido"/>
          <p:cNvSpPr>
            <a:spLocks noGrp="1"/>
          </p:cNvSpPr>
          <p:nvPr>
            <p:ph idx="1"/>
          </p:nvPr>
        </p:nvSpPr>
        <p:spPr/>
        <p:txBody>
          <a:bodyPr>
            <a:normAutofit fontScale="77500" lnSpcReduction="20000"/>
          </a:bodyPr>
          <a:lstStyle/>
          <a:p>
            <a:r>
              <a:rPr lang="es-PE" dirty="0" smtClean="0"/>
              <a:t>El plan de expansión de generación está enfocado en el desarrollo de un sistema eléctrico sostenible, en el aprovechamiento de los recursos naturales renovables de energía disponibles, sobre todo, el recurso hídrico que nuestro territorio ecuatoriano posee.</a:t>
            </a:r>
          </a:p>
          <a:p>
            <a:r>
              <a:rPr lang="es-PE" dirty="0" smtClean="0"/>
              <a:t>Cabe recalcar que el sistema se encuentra vulnerable en los meses correspondientes de Octubre a Marzo, mismos que corresponden al periodo de estiaje en la vertiente Amazónica y en vista de que el mayor número de proyectos a ser desarrollados se encuentran en la vertiente Amazónica se requiere que se desarrollen proyectos térmicos de corto plazo que cubran ese porcentaje de la demanda de electricidad en aquellos meses sensibles.</a:t>
            </a:r>
            <a:endParaRPr lang="es-E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PE" b="1" dirty="0" smtClean="0"/>
              <a:t>TRANSFORMADOR SATURABLE.</a:t>
            </a:r>
            <a:r>
              <a:rPr lang="es-EC" dirty="0" smtClean="0"/>
              <a:t/>
            </a:r>
            <a:br>
              <a:rPr lang="es-EC" dirty="0" smtClean="0"/>
            </a:br>
            <a:endParaRPr lang="es-ES" dirty="0"/>
          </a:p>
        </p:txBody>
      </p:sp>
      <p:sp>
        <p:nvSpPr>
          <p:cNvPr id="3" name="2 Marcador de contenido"/>
          <p:cNvSpPr>
            <a:spLocks noGrp="1"/>
          </p:cNvSpPr>
          <p:nvPr>
            <p:ph idx="1"/>
          </p:nvPr>
        </p:nvSpPr>
        <p:spPr/>
        <p:txBody>
          <a:bodyPr/>
          <a:lstStyle/>
          <a:p>
            <a:r>
              <a:rPr lang="es-PE" dirty="0" smtClean="0"/>
              <a:t>En la figura 4.4 se muestra el cuadro de diálogo del transformador en el ATP.</a:t>
            </a:r>
            <a:endParaRPr lang="es-EC" dirty="0" smtClean="0"/>
          </a:p>
          <a:p>
            <a:pPr>
              <a:buNone/>
            </a:pPr>
            <a:endParaRPr lang="es-ES" dirty="0"/>
          </a:p>
        </p:txBody>
      </p:sp>
      <p:pic>
        <p:nvPicPr>
          <p:cNvPr id="6" name="5 Imagen"/>
          <p:cNvPicPr/>
          <p:nvPr/>
        </p:nvPicPr>
        <p:blipFill rotWithShape="1">
          <a:blip r:embed="rId2" cstate="print"/>
          <a:srcRect l="1199" t="11631" r="50240" b="44256"/>
          <a:stretch/>
        </p:blipFill>
        <p:spPr bwMode="auto">
          <a:xfrm>
            <a:off x="2571736" y="2786058"/>
            <a:ext cx="3571900" cy="2786082"/>
          </a:xfrm>
          <a:prstGeom prst="rect">
            <a:avLst/>
          </a:prstGeom>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p:spPr>
      </p:pic>
      <p:sp>
        <p:nvSpPr>
          <p:cNvPr id="375809" name="Rectangle 1"/>
          <p:cNvSpPr>
            <a:spLocks noChangeArrowheads="1"/>
          </p:cNvSpPr>
          <p:nvPr/>
        </p:nvSpPr>
        <p:spPr bwMode="auto">
          <a:xfrm>
            <a:off x="1500166" y="5715016"/>
            <a:ext cx="585788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Figura 4.4. Datos del transformador.</a:t>
            </a:r>
            <a:endParaRPr kumimoji="0" lang="es-EC" sz="40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E" b="1" dirty="0" smtClean="0"/>
              <a:t>TRANSFORMADOR SATURABLE.</a:t>
            </a:r>
            <a:endParaRPr lang="es-EC" dirty="0"/>
          </a:p>
        </p:txBody>
      </p:sp>
      <p:sp>
        <p:nvSpPr>
          <p:cNvPr id="3" name="2 Marcador de contenido"/>
          <p:cNvSpPr>
            <a:spLocks noGrp="1"/>
          </p:cNvSpPr>
          <p:nvPr>
            <p:ph idx="1"/>
          </p:nvPr>
        </p:nvSpPr>
        <p:spPr/>
        <p:txBody>
          <a:bodyPr/>
          <a:lstStyle/>
          <a:p>
            <a:r>
              <a:rPr lang="es-EC" dirty="0" smtClean="0"/>
              <a:t>Donde:</a:t>
            </a:r>
          </a:p>
          <a:p>
            <a:pPr lvl="1"/>
            <a:r>
              <a:rPr lang="es-PE" b="1" dirty="0" smtClean="0"/>
              <a:t>U: </a:t>
            </a:r>
            <a:r>
              <a:rPr lang="es-PE" dirty="0" smtClean="0"/>
              <a:t>Voltaje nominal del bobinado en [V].</a:t>
            </a:r>
            <a:endParaRPr lang="es-EC" dirty="0" smtClean="0"/>
          </a:p>
          <a:p>
            <a:pPr lvl="1"/>
            <a:r>
              <a:rPr lang="es-PE" b="1" dirty="0" smtClean="0"/>
              <a:t>R:</a:t>
            </a:r>
            <a:r>
              <a:rPr lang="es-PE" dirty="0" smtClean="0"/>
              <a:t> Resistencia del bobinado</a:t>
            </a:r>
            <a:endParaRPr lang="es-EC" dirty="0" smtClean="0"/>
          </a:p>
          <a:p>
            <a:pPr lvl="1"/>
            <a:r>
              <a:rPr lang="es-PE" b="1" dirty="0" smtClean="0"/>
              <a:t>L: </a:t>
            </a:r>
            <a:r>
              <a:rPr lang="es-PE" dirty="0" smtClean="0"/>
              <a:t>Inductancia del bobinado</a:t>
            </a:r>
            <a:endParaRPr lang="es-EC" dirty="0" smtClean="0"/>
          </a:p>
          <a:p>
            <a:pPr lvl="1"/>
            <a:r>
              <a:rPr lang="es-PE" b="1" dirty="0" smtClean="0"/>
              <a:t>I(0), F(0):</a:t>
            </a:r>
            <a:r>
              <a:rPr lang="es-PE" dirty="0" smtClean="0"/>
              <a:t> Corriente y flujo usado para definir la inductancia lineal.</a:t>
            </a:r>
            <a:endParaRPr lang="es-EC" dirty="0" smtClean="0"/>
          </a:p>
          <a:p>
            <a:pPr lvl="1"/>
            <a:r>
              <a:rPr lang="es-PE" b="1" dirty="0" err="1" smtClean="0"/>
              <a:t>Rm</a:t>
            </a:r>
            <a:r>
              <a:rPr lang="es-PE" b="1" dirty="0" smtClean="0"/>
              <a:t>:</a:t>
            </a:r>
            <a:r>
              <a:rPr lang="es-PE" dirty="0" smtClean="0"/>
              <a:t> Resistencia constante y lineal (toma en cuenta las pérdidas de excitación).</a:t>
            </a:r>
            <a:endParaRPr lang="es-EC" dirty="0" smtClean="0"/>
          </a:p>
          <a:p>
            <a:pPr>
              <a:buNone/>
            </a:pPr>
            <a:endParaRPr lang="es-EC"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E" b="1" dirty="0" smtClean="0"/>
              <a:t>INTERRUPTORES ESTADÍSTICOS.</a:t>
            </a:r>
            <a:endParaRPr lang="es-ES" dirty="0"/>
          </a:p>
        </p:txBody>
      </p:sp>
      <p:sp>
        <p:nvSpPr>
          <p:cNvPr id="3" name="2 Marcador de contenido"/>
          <p:cNvSpPr>
            <a:spLocks noGrp="1"/>
          </p:cNvSpPr>
          <p:nvPr>
            <p:ph idx="1"/>
          </p:nvPr>
        </p:nvSpPr>
        <p:spPr>
          <a:xfrm>
            <a:off x="304800" y="1554163"/>
            <a:ext cx="8686800" cy="1017582"/>
          </a:xfrm>
        </p:spPr>
        <p:txBody>
          <a:bodyPr>
            <a:normAutofit lnSpcReduction="10000"/>
          </a:bodyPr>
          <a:lstStyle/>
          <a:p>
            <a:r>
              <a:rPr lang="es-EC" dirty="0" smtClean="0"/>
              <a:t>En la figura 4.6 se muestran los datos de los tres interruptores estadísticos. </a:t>
            </a:r>
          </a:p>
          <a:p>
            <a:pPr>
              <a:buNone/>
            </a:pPr>
            <a:endParaRPr lang="es-ES" dirty="0"/>
          </a:p>
        </p:txBody>
      </p:sp>
      <p:pic>
        <p:nvPicPr>
          <p:cNvPr id="5" name="4 Imagen"/>
          <p:cNvPicPr/>
          <p:nvPr/>
        </p:nvPicPr>
        <p:blipFill rotWithShape="1">
          <a:blip r:embed="rId2" cstate="print"/>
          <a:srcRect l="2158" t="20425" r="59113" b="47092"/>
          <a:stretch/>
        </p:blipFill>
        <p:spPr bwMode="auto">
          <a:xfrm>
            <a:off x="1857356" y="2643182"/>
            <a:ext cx="2214578" cy="1627190"/>
          </a:xfrm>
          <a:prstGeom prst="rect">
            <a:avLst/>
          </a:prstGeom>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p:spPr>
      </p:pic>
      <p:pic>
        <p:nvPicPr>
          <p:cNvPr id="6" name="5 Imagen"/>
          <p:cNvPicPr/>
          <p:nvPr/>
        </p:nvPicPr>
        <p:blipFill rotWithShape="1">
          <a:blip r:embed="rId3" cstate="print"/>
          <a:srcRect l="2399" t="20709" r="58992" b="50922"/>
          <a:stretch/>
        </p:blipFill>
        <p:spPr bwMode="auto">
          <a:xfrm>
            <a:off x="4071934" y="2643182"/>
            <a:ext cx="2500330" cy="1698628"/>
          </a:xfrm>
          <a:prstGeom prst="rect">
            <a:avLst/>
          </a:prstGeom>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p:spPr>
      </p:pic>
      <p:pic>
        <p:nvPicPr>
          <p:cNvPr id="7" name="6 Imagen"/>
          <p:cNvPicPr/>
          <p:nvPr/>
        </p:nvPicPr>
        <p:blipFill rotWithShape="1">
          <a:blip r:embed="rId4" cstate="print"/>
          <a:srcRect l="2399" t="20425" r="58872" b="51207"/>
          <a:stretch/>
        </p:blipFill>
        <p:spPr bwMode="auto">
          <a:xfrm>
            <a:off x="2928926" y="4286256"/>
            <a:ext cx="2286016" cy="1643074"/>
          </a:xfrm>
          <a:prstGeom prst="rect">
            <a:avLst/>
          </a:prstGeom>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p:spPr>
      </p:pic>
      <p:sp>
        <p:nvSpPr>
          <p:cNvPr id="374785" name="Rectangle 1"/>
          <p:cNvSpPr>
            <a:spLocks noChangeArrowheads="1"/>
          </p:cNvSpPr>
          <p:nvPr/>
        </p:nvSpPr>
        <p:spPr bwMode="auto">
          <a:xfrm>
            <a:off x="785786" y="6072206"/>
            <a:ext cx="771527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Arial" pitchFamily="34" charset="0"/>
                <a:ea typeface="Calibri" pitchFamily="34" charset="0"/>
                <a:cs typeface="Arial" pitchFamily="34" charset="0"/>
              </a:rPr>
              <a:t>Figura 4.5 Datos de los tres interruptores estad</a:t>
            </a:r>
            <a:r>
              <a:rPr kumimoji="0" lang="es-EC" b="0" i="0" u="none" strike="noStrike" cap="none" normalizeH="0" baseline="0" dirty="0" smtClean="0">
                <a:ln>
                  <a:noFill/>
                </a:ln>
                <a:solidFill>
                  <a:schemeClr val="tx1"/>
                </a:solidFill>
                <a:effectLst/>
                <a:latin typeface="Calibri"/>
                <a:ea typeface="Calibri" pitchFamily="34" charset="0"/>
                <a:cs typeface="Arial" pitchFamily="34" charset="0"/>
              </a:rPr>
              <a:t>í</a:t>
            </a:r>
            <a:r>
              <a:rPr kumimoji="0" lang="es-EC" b="0" i="0" u="none" strike="noStrike" cap="none" normalizeH="0" baseline="0" dirty="0" smtClean="0">
                <a:ln>
                  <a:noFill/>
                </a:ln>
                <a:solidFill>
                  <a:schemeClr val="tx1"/>
                </a:solidFill>
                <a:effectLst/>
                <a:latin typeface="Arial" pitchFamily="34" charset="0"/>
                <a:ea typeface="Calibri" pitchFamily="34" charset="0"/>
                <a:cs typeface="Arial" pitchFamily="34" charset="0"/>
              </a:rPr>
              <a:t>sticos A (</a:t>
            </a:r>
            <a:r>
              <a:rPr kumimoji="0" lang="es-EC"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Master</a:t>
            </a:r>
            <a:r>
              <a:rPr kumimoji="0" lang="es-EC" b="0" i="0" u="none" strike="noStrike" cap="none" normalizeH="0" baseline="0" dirty="0" smtClean="0">
                <a:ln>
                  <a:noFill/>
                </a:ln>
                <a:solidFill>
                  <a:schemeClr val="tx1"/>
                </a:solidFill>
                <a:effectLst/>
                <a:latin typeface="Arial" pitchFamily="34" charset="0"/>
                <a:ea typeface="Calibri" pitchFamily="34" charset="0"/>
                <a:cs typeface="Arial" pitchFamily="34" charset="0"/>
              </a:rPr>
              <a:t>), B y C (Slave) respectivamente.</a:t>
            </a:r>
            <a:endParaRPr kumimoji="0" lang="es-EC" sz="32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E" b="1" dirty="0" smtClean="0"/>
              <a:t>INTERRUPTORES ESTADÍSTICOS.</a:t>
            </a:r>
            <a:endParaRPr lang="es-EC" dirty="0"/>
          </a:p>
        </p:txBody>
      </p:sp>
      <p:sp>
        <p:nvSpPr>
          <p:cNvPr id="3" name="2 Marcador de contenido"/>
          <p:cNvSpPr>
            <a:spLocks noGrp="1"/>
          </p:cNvSpPr>
          <p:nvPr>
            <p:ph idx="1"/>
          </p:nvPr>
        </p:nvSpPr>
        <p:spPr>
          <a:xfrm>
            <a:off x="304800" y="1554162"/>
            <a:ext cx="8686800" cy="4732358"/>
          </a:xfrm>
        </p:spPr>
        <p:txBody>
          <a:bodyPr>
            <a:normAutofit lnSpcReduction="10000"/>
          </a:bodyPr>
          <a:lstStyle/>
          <a:p>
            <a:r>
              <a:rPr lang="es-EC" dirty="0" smtClean="0"/>
              <a:t>Donde:</a:t>
            </a:r>
          </a:p>
          <a:p>
            <a:pPr lvl="1"/>
            <a:r>
              <a:rPr lang="es-PE" b="1" dirty="0" err="1" smtClean="0"/>
              <a:t>Switchtype</a:t>
            </a:r>
            <a:r>
              <a:rPr lang="es-PE" b="1" dirty="0" smtClean="0"/>
              <a:t>: </a:t>
            </a:r>
            <a:r>
              <a:rPr lang="es-PE" dirty="0" smtClean="0"/>
              <a:t>Tipo de interruptor que a utilizar (</a:t>
            </a:r>
            <a:r>
              <a:rPr lang="es-PE" dirty="0" err="1" smtClean="0"/>
              <a:t>master</a:t>
            </a:r>
            <a:r>
              <a:rPr lang="es-PE" dirty="0" smtClean="0"/>
              <a:t> o </a:t>
            </a:r>
            <a:r>
              <a:rPr lang="es-PE" dirty="0" err="1" smtClean="0"/>
              <a:t>slave</a:t>
            </a:r>
            <a:r>
              <a:rPr lang="es-PE" dirty="0" smtClean="0"/>
              <a:t>).</a:t>
            </a:r>
            <a:endParaRPr lang="es-EC" dirty="0" smtClean="0"/>
          </a:p>
          <a:p>
            <a:pPr lvl="1"/>
            <a:r>
              <a:rPr lang="es-PE" b="1" dirty="0" smtClean="0"/>
              <a:t>Open/</a:t>
            </a:r>
            <a:r>
              <a:rPr lang="es-PE" b="1" dirty="0" err="1" smtClean="0"/>
              <a:t>Close</a:t>
            </a:r>
            <a:r>
              <a:rPr lang="es-PE" b="1" dirty="0" smtClean="0"/>
              <a:t>: </a:t>
            </a:r>
            <a:r>
              <a:rPr lang="es-PE" dirty="0" smtClean="0"/>
              <a:t>Tipo de maniobra a realizarse.</a:t>
            </a:r>
            <a:endParaRPr lang="es-EC" dirty="0" smtClean="0"/>
          </a:p>
          <a:p>
            <a:pPr lvl="1"/>
            <a:r>
              <a:rPr lang="es-PE" b="1" dirty="0" smtClean="0"/>
              <a:t>T:</a:t>
            </a:r>
            <a:r>
              <a:rPr lang="es-PE" dirty="0" smtClean="0"/>
              <a:t> Tiempo promedio en el que el interruptor abre o cierra.</a:t>
            </a:r>
            <a:endParaRPr lang="es-EC" dirty="0" smtClean="0"/>
          </a:p>
          <a:p>
            <a:pPr lvl="1"/>
            <a:r>
              <a:rPr lang="es-PE" b="1" dirty="0" err="1" smtClean="0"/>
              <a:t>Dev</a:t>
            </a:r>
            <a:r>
              <a:rPr lang="es-PE" b="1" dirty="0" smtClean="0"/>
              <a:t>: </a:t>
            </a:r>
            <a:r>
              <a:rPr lang="es-PE" dirty="0" smtClean="0"/>
              <a:t>Desviación estándar, para los interruptores esclavo tiene un retardo que depende del tiempo del interruptor maestro.</a:t>
            </a:r>
            <a:endParaRPr lang="es-EC" dirty="0" smtClean="0"/>
          </a:p>
          <a:p>
            <a:pPr lvl="1"/>
            <a:r>
              <a:rPr lang="es-PE" b="1" dirty="0" err="1" smtClean="0"/>
              <a:t>Distribution</a:t>
            </a:r>
            <a:r>
              <a:rPr lang="es-PE" b="1" dirty="0" smtClean="0"/>
              <a:t>: </a:t>
            </a:r>
            <a:r>
              <a:rPr lang="es-PE" dirty="0" smtClean="0"/>
              <a:t>Tipo de distribución.</a:t>
            </a:r>
            <a:endParaRPr lang="es-EC" dirty="0" smtClean="0"/>
          </a:p>
          <a:p>
            <a:pPr lvl="1">
              <a:buNone/>
            </a:pPr>
            <a:endParaRPr lang="es-EC" dirty="0" smtClean="0"/>
          </a:p>
          <a:p>
            <a:endParaRPr lang="es-EC"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E" b="1" dirty="0" smtClean="0"/>
              <a:t>LÍNEA DE TRANSMISIÓN.</a:t>
            </a:r>
            <a:endParaRPr lang="es-EC" dirty="0"/>
          </a:p>
        </p:txBody>
      </p:sp>
      <p:sp>
        <p:nvSpPr>
          <p:cNvPr id="3" name="2 Marcador de contenido"/>
          <p:cNvSpPr>
            <a:spLocks noGrp="1"/>
          </p:cNvSpPr>
          <p:nvPr>
            <p:ph idx="1"/>
          </p:nvPr>
        </p:nvSpPr>
        <p:spPr>
          <a:xfrm>
            <a:off x="304800" y="1554163"/>
            <a:ext cx="8686800" cy="1303334"/>
          </a:xfrm>
        </p:spPr>
        <p:txBody>
          <a:bodyPr>
            <a:normAutofit fontScale="92500" lnSpcReduction="20000"/>
          </a:bodyPr>
          <a:lstStyle/>
          <a:p>
            <a:r>
              <a:rPr lang="es-PE" dirty="0" smtClean="0"/>
              <a:t>Con ayuda de la rutina LCC del ATP se ingresan los datos de los conductores y su disposición geométrica.</a:t>
            </a:r>
            <a:endParaRPr lang="es-EC" dirty="0"/>
          </a:p>
        </p:txBody>
      </p:sp>
      <p:pic>
        <p:nvPicPr>
          <p:cNvPr id="4" name="3 Imagen"/>
          <p:cNvPicPr/>
          <p:nvPr/>
        </p:nvPicPr>
        <p:blipFill rotWithShape="1">
          <a:blip r:embed="rId2" cstate="print"/>
          <a:srcRect l="2041" t="12356" r="31746" b="47558"/>
          <a:stretch/>
        </p:blipFill>
        <p:spPr bwMode="auto">
          <a:xfrm>
            <a:off x="214282" y="2857496"/>
            <a:ext cx="3714776" cy="1914526"/>
          </a:xfrm>
          <a:prstGeom prst="rect">
            <a:avLst/>
          </a:prstGeom>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p:spPr>
      </p:pic>
      <p:pic>
        <p:nvPicPr>
          <p:cNvPr id="5" name="4 Imagen"/>
          <p:cNvPicPr/>
          <p:nvPr/>
        </p:nvPicPr>
        <p:blipFill rotWithShape="1">
          <a:blip r:embed="rId3" cstate="print"/>
          <a:srcRect l="1361" t="13075" r="3628" b="53592"/>
          <a:stretch/>
        </p:blipFill>
        <p:spPr bwMode="auto">
          <a:xfrm>
            <a:off x="4056845" y="2857496"/>
            <a:ext cx="4658559" cy="1928826"/>
          </a:xfrm>
          <a:prstGeom prst="rect">
            <a:avLst/>
          </a:prstGeom>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p:spPr>
      </p:pic>
      <p:sp>
        <p:nvSpPr>
          <p:cNvPr id="6" name="5 Rectángulo"/>
          <p:cNvSpPr/>
          <p:nvPr/>
        </p:nvSpPr>
        <p:spPr>
          <a:xfrm>
            <a:off x="4214810" y="5000636"/>
            <a:ext cx="4572000" cy="707886"/>
          </a:xfrm>
          <a:prstGeom prst="rect">
            <a:avLst/>
          </a:prstGeom>
        </p:spPr>
        <p:txBody>
          <a:bodyPr>
            <a:spAutoFit/>
          </a:bodyPr>
          <a:lstStyle/>
          <a:p>
            <a:pPr algn="ctr"/>
            <a:r>
              <a:rPr lang="es-PE" sz="2000" dirty="0" smtClean="0"/>
              <a:t>Figura 4.7 Datos de configuración de conductores en la torre</a:t>
            </a:r>
            <a:endParaRPr lang="es-EC" dirty="0"/>
          </a:p>
        </p:txBody>
      </p:sp>
      <p:sp>
        <p:nvSpPr>
          <p:cNvPr id="470017" name="Rectangle 1"/>
          <p:cNvSpPr>
            <a:spLocks noChangeArrowheads="1"/>
          </p:cNvSpPr>
          <p:nvPr/>
        </p:nvSpPr>
        <p:spPr bwMode="auto">
          <a:xfrm>
            <a:off x="357158" y="5000636"/>
            <a:ext cx="350046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dirty="0" smtClean="0">
                <a:ln>
                  <a:noFill/>
                </a:ln>
                <a:solidFill>
                  <a:srgbClr val="231F20"/>
                </a:solidFill>
                <a:effectLst/>
                <a:latin typeface="Arial" pitchFamily="34" charset="0"/>
                <a:ea typeface="TimesNewRomanPSMT"/>
                <a:cs typeface="Arial" pitchFamily="34" charset="0"/>
              </a:rPr>
              <a:t>Figura 4.6 Datos generales de la l</a:t>
            </a:r>
            <a:r>
              <a:rPr kumimoji="0" lang="es-PE" b="0" i="0" u="none" strike="noStrike" cap="none" normalizeH="0" baseline="0" dirty="0" smtClean="0">
                <a:ln>
                  <a:noFill/>
                </a:ln>
                <a:solidFill>
                  <a:srgbClr val="231F20"/>
                </a:solidFill>
                <a:effectLst/>
                <a:latin typeface="Calibri"/>
                <a:ea typeface="TimesNewRomanPSMT"/>
                <a:cs typeface="Arial" pitchFamily="34" charset="0"/>
              </a:rPr>
              <a:t>í</a:t>
            </a:r>
            <a:r>
              <a:rPr kumimoji="0" lang="es-PE" b="0" i="0" u="none" strike="noStrike" cap="none" normalizeH="0" baseline="0" dirty="0" smtClean="0">
                <a:ln>
                  <a:noFill/>
                </a:ln>
                <a:solidFill>
                  <a:srgbClr val="231F20"/>
                </a:solidFill>
                <a:effectLst/>
                <a:latin typeface="Arial" pitchFamily="34" charset="0"/>
                <a:ea typeface="TimesNewRomanPSMT"/>
                <a:cs typeface="Arial" pitchFamily="34" charset="0"/>
              </a:rPr>
              <a:t>nea de transmisi</a:t>
            </a:r>
            <a:r>
              <a:rPr kumimoji="0" lang="es-PE" b="0" i="0" u="none" strike="noStrike" cap="none" normalizeH="0" baseline="0" dirty="0" smtClean="0">
                <a:ln>
                  <a:noFill/>
                </a:ln>
                <a:solidFill>
                  <a:srgbClr val="231F20"/>
                </a:solidFill>
                <a:effectLst/>
                <a:latin typeface="Calibri"/>
                <a:ea typeface="TimesNewRomanPSMT"/>
                <a:cs typeface="Arial" pitchFamily="34" charset="0"/>
              </a:rPr>
              <a:t>ó</a:t>
            </a:r>
            <a:r>
              <a:rPr kumimoji="0" lang="es-PE" b="0" i="0" u="none" strike="noStrike" cap="none" normalizeH="0" baseline="0" dirty="0" smtClean="0">
                <a:ln>
                  <a:noFill/>
                </a:ln>
                <a:solidFill>
                  <a:srgbClr val="231F20"/>
                </a:solidFill>
                <a:effectLst/>
                <a:latin typeface="Arial" pitchFamily="34" charset="0"/>
                <a:ea typeface="TimesNewRomanPSMT"/>
                <a:cs typeface="Arial" pitchFamily="34" charset="0"/>
              </a:rPr>
              <a:t>n</a:t>
            </a:r>
            <a:endParaRPr kumimoji="0" lang="es-PE" sz="32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4290"/>
            <a:ext cx="8686800" cy="841248"/>
          </a:xfrm>
        </p:spPr>
        <p:txBody>
          <a:bodyPr/>
          <a:lstStyle/>
          <a:p>
            <a:pPr algn="ctr"/>
            <a:r>
              <a:rPr lang="es-PE" b="1" dirty="0" smtClean="0"/>
              <a:t>LÍNEA DE TRANSMISIÓN.</a:t>
            </a:r>
            <a:endParaRPr lang="es-EC" dirty="0"/>
          </a:p>
        </p:txBody>
      </p:sp>
      <p:sp>
        <p:nvSpPr>
          <p:cNvPr id="4" name="3 Marcador de contenido"/>
          <p:cNvSpPr>
            <a:spLocks noGrp="1"/>
          </p:cNvSpPr>
          <p:nvPr>
            <p:ph sz="half" idx="1"/>
          </p:nvPr>
        </p:nvSpPr>
        <p:spPr>
          <a:xfrm>
            <a:off x="304800" y="1600200"/>
            <a:ext cx="4191000" cy="5043510"/>
          </a:xfrm>
        </p:spPr>
        <p:txBody>
          <a:bodyPr>
            <a:normAutofit fontScale="55000" lnSpcReduction="20000"/>
          </a:bodyPr>
          <a:lstStyle/>
          <a:p>
            <a:pPr algn="ctr">
              <a:buNone/>
            </a:pPr>
            <a:r>
              <a:rPr lang="es-PE" sz="3400" b="1" dirty="0" smtClean="0"/>
              <a:t>Para el modelo </a:t>
            </a:r>
            <a:r>
              <a:rPr lang="es-PE" sz="3400" b="1" dirty="0" err="1" smtClean="0"/>
              <a:t>Bergeron</a:t>
            </a:r>
            <a:r>
              <a:rPr lang="es-PE" sz="3400" b="1" dirty="0" smtClean="0"/>
              <a:t>:</a:t>
            </a:r>
          </a:p>
          <a:p>
            <a:r>
              <a:rPr lang="es-PE" sz="3800" b="1" dirty="0" err="1" smtClean="0"/>
              <a:t>Transposed</a:t>
            </a:r>
            <a:r>
              <a:rPr lang="es-PE" sz="3800" b="1" dirty="0" smtClean="0"/>
              <a:t>:</a:t>
            </a:r>
            <a:r>
              <a:rPr lang="es-PE" sz="3800" dirty="0" smtClean="0"/>
              <a:t> Indica si la línea es transpuesta.</a:t>
            </a:r>
            <a:endParaRPr lang="es-EC" sz="2900" dirty="0" smtClean="0"/>
          </a:p>
          <a:p>
            <a:r>
              <a:rPr lang="es-PE" sz="3800" b="1" dirty="0" smtClean="0"/>
              <a:t>Auto </a:t>
            </a:r>
            <a:r>
              <a:rPr lang="es-PE" sz="3800" b="1" dirty="0" err="1" smtClean="0"/>
              <a:t>bunding</a:t>
            </a:r>
            <a:r>
              <a:rPr lang="es-PE" sz="3800" b="1" dirty="0" smtClean="0"/>
              <a:t>:</a:t>
            </a:r>
            <a:r>
              <a:rPr lang="es-PE" sz="3800" dirty="0" smtClean="0"/>
              <a:t> Indica si es por conductor o por fase.</a:t>
            </a:r>
            <a:endParaRPr lang="es-EC" sz="2900" dirty="0" smtClean="0"/>
          </a:p>
          <a:p>
            <a:r>
              <a:rPr lang="es-PE" sz="3800" b="1" dirty="0" err="1" smtClean="0"/>
              <a:t>Skineffect</a:t>
            </a:r>
            <a:r>
              <a:rPr lang="es-PE" sz="3800" b="1" dirty="0" smtClean="0"/>
              <a:t>:</a:t>
            </a:r>
            <a:r>
              <a:rPr lang="es-PE" sz="3800" dirty="0" smtClean="0"/>
              <a:t> Efecto piel.</a:t>
            </a:r>
            <a:endParaRPr lang="es-EC" sz="2900" dirty="0" smtClean="0"/>
          </a:p>
          <a:p>
            <a:r>
              <a:rPr lang="es-PE" sz="3800" b="1" dirty="0" err="1" smtClean="0"/>
              <a:t>Segmented</a:t>
            </a:r>
            <a:r>
              <a:rPr lang="es-PE" sz="3800" b="1" dirty="0" smtClean="0"/>
              <a:t> </a:t>
            </a:r>
            <a:r>
              <a:rPr lang="es-PE" sz="3800" b="1" dirty="0" err="1" smtClean="0"/>
              <a:t>ground</a:t>
            </a:r>
            <a:r>
              <a:rPr lang="es-PE" sz="3800" b="1" dirty="0" smtClean="0"/>
              <a:t>:</a:t>
            </a:r>
            <a:r>
              <a:rPr lang="es-PE" sz="3800" dirty="0" smtClean="0"/>
              <a:t> Cables de guarda continuos.</a:t>
            </a:r>
            <a:endParaRPr lang="es-EC" sz="2900" dirty="0" smtClean="0"/>
          </a:p>
          <a:p>
            <a:r>
              <a:rPr lang="es-PE" sz="3800" b="1" dirty="0" smtClean="0"/>
              <a:t>Real </a:t>
            </a:r>
            <a:r>
              <a:rPr lang="es-PE" sz="3800" b="1" dirty="0" err="1" smtClean="0"/>
              <a:t>transf</a:t>
            </a:r>
            <a:r>
              <a:rPr lang="es-PE" sz="3800" b="1" dirty="0" smtClean="0"/>
              <a:t>. </a:t>
            </a:r>
            <a:r>
              <a:rPr lang="es-PE" sz="3800" b="1" dirty="0" err="1" smtClean="0"/>
              <a:t>Matrix</a:t>
            </a:r>
            <a:r>
              <a:rPr lang="es-PE" sz="3800" b="1" dirty="0" smtClean="0"/>
              <a:t>:</a:t>
            </a:r>
            <a:r>
              <a:rPr lang="es-PE" sz="3800" dirty="0" smtClean="0"/>
              <a:t> Indica si los elementos de la matriz de transformación se modifican</a:t>
            </a:r>
            <a:endParaRPr lang="es-EC" sz="2900" dirty="0" smtClean="0"/>
          </a:p>
          <a:p>
            <a:r>
              <a:rPr lang="es-PE" sz="3800" b="1" dirty="0" smtClean="0"/>
              <a:t>Rho:</a:t>
            </a:r>
            <a:r>
              <a:rPr lang="es-PE" sz="3800" dirty="0" smtClean="0"/>
              <a:t> Resistividad del suelo.</a:t>
            </a:r>
            <a:endParaRPr lang="es-EC" sz="2900" dirty="0" smtClean="0"/>
          </a:p>
          <a:p>
            <a:r>
              <a:rPr lang="es-PE" sz="3800" b="1" dirty="0" err="1" smtClean="0"/>
              <a:t>Freq</a:t>
            </a:r>
            <a:r>
              <a:rPr lang="es-PE" sz="3800" b="1" dirty="0" smtClean="0"/>
              <a:t>. </a:t>
            </a:r>
            <a:r>
              <a:rPr lang="es-PE" sz="3800" b="1" dirty="0" err="1" smtClean="0"/>
              <a:t>init</a:t>
            </a:r>
            <a:r>
              <a:rPr lang="es-PE" sz="3800" b="1" dirty="0" smtClean="0"/>
              <a:t> [Hz]:</a:t>
            </a:r>
            <a:r>
              <a:rPr lang="es-PE" sz="3800" dirty="0" smtClean="0"/>
              <a:t> Frecuencia a la que se calculan los parámetros constantes</a:t>
            </a:r>
            <a:endParaRPr lang="es-EC" sz="2900" dirty="0" smtClean="0"/>
          </a:p>
          <a:p>
            <a:r>
              <a:rPr lang="es-PE" sz="3800" b="1" dirty="0" err="1" smtClean="0"/>
              <a:t>Lenght</a:t>
            </a:r>
            <a:r>
              <a:rPr lang="es-PE" sz="3800" b="1" dirty="0" smtClean="0"/>
              <a:t>:</a:t>
            </a:r>
            <a:r>
              <a:rPr lang="es-PE" sz="3800" dirty="0" smtClean="0"/>
              <a:t> Longitud de la línea.</a:t>
            </a:r>
            <a:endParaRPr lang="es-EC" sz="3800" dirty="0" smtClean="0"/>
          </a:p>
          <a:p>
            <a:pPr lvl="1"/>
            <a:endParaRPr lang="es-EC" dirty="0" smtClean="0"/>
          </a:p>
          <a:p>
            <a:endParaRPr lang="es-EC" dirty="0"/>
          </a:p>
        </p:txBody>
      </p:sp>
      <p:sp>
        <p:nvSpPr>
          <p:cNvPr id="5" name="4 Marcador de contenido"/>
          <p:cNvSpPr>
            <a:spLocks noGrp="1"/>
          </p:cNvSpPr>
          <p:nvPr>
            <p:ph sz="half" idx="2"/>
          </p:nvPr>
        </p:nvSpPr>
        <p:spPr>
          <a:xfrm>
            <a:off x="4800600" y="1357298"/>
            <a:ext cx="4343400" cy="2428892"/>
          </a:xfrm>
        </p:spPr>
        <p:txBody>
          <a:bodyPr>
            <a:noAutofit/>
          </a:bodyPr>
          <a:lstStyle/>
          <a:p>
            <a:pPr algn="ctr">
              <a:buNone/>
            </a:pPr>
            <a:r>
              <a:rPr lang="es-PE" sz="2000" b="1" dirty="0" smtClean="0"/>
              <a:t>Para el modelo J. Martí. </a:t>
            </a:r>
            <a:endParaRPr lang="es-EC" sz="2000" b="1" dirty="0" smtClean="0"/>
          </a:p>
          <a:p>
            <a:r>
              <a:rPr lang="es-PE" sz="1800" b="1" dirty="0" err="1" smtClean="0"/>
              <a:t>Decades</a:t>
            </a:r>
            <a:r>
              <a:rPr lang="es-PE" sz="1800" dirty="0" smtClean="0"/>
              <a:t>: Número de décadas de la escala logarítmica.</a:t>
            </a:r>
            <a:endParaRPr lang="es-EC" sz="1800" dirty="0" smtClean="0"/>
          </a:p>
          <a:p>
            <a:r>
              <a:rPr lang="es-PE" sz="1800" b="1" dirty="0" err="1" smtClean="0"/>
              <a:t>Points</a:t>
            </a:r>
            <a:r>
              <a:rPr lang="es-PE" sz="1800" b="1" dirty="0" smtClean="0"/>
              <a:t>/</a:t>
            </a:r>
            <a:r>
              <a:rPr lang="es-PE" sz="1800" b="1" dirty="0" err="1" smtClean="0"/>
              <a:t>Dec</a:t>
            </a:r>
            <a:r>
              <a:rPr lang="es-PE" sz="1800" dirty="0" smtClean="0"/>
              <a:t>: Número de puntos de frecuencia por década.</a:t>
            </a:r>
            <a:endParaRPr lang="es-EC" sz="1800" dirty="0" smtClean="0"/>
          </a:p>
          <a:p>
            <a:r>
              <a:rPr lang="es-PE" sz="1800" b="1" dirty="0" err="1" smtClean="0"/>
              <a:t>Freq</a:t>
            </a:r>
            <a:r>
              <a:rPr lang="es-PE" sz="1800" b="1" dirty="0" smtClean="0"/>
              <a:t>. </a:t>
            </a:r>
            <a:r>
              <a:rPr lang="es-PE" sz="1800" b="1" dirty="0" err="1" smtClean="0"/>
              <a:t>Matrix</a:t>
            </a:r>
            <a:r>
              <a:rPr lang="es-PE" sz="1800" b="1" dirty="0" smtClean="0"/>
              <a:t>:</a:t>
            </a:r>
            <a:r>
              <a:rPr lang="es-PE" sz="1800" dirty="0" smtClean="0"/>
              <a:t> Frecuencia a la cual se calcula la matriz de transformación.</a:t>
            </a:r>
            <a:endParaRPr lang="es-EC" sz="1800" dirty="0" smtClean="0"/>
          </a:p>
          <a:p>
            <a:r>
              <a:rPr lang="es-PE" sz="1800" b="1" dirty="0" err="1" smtClean="0"/>
              <a:t>Freq</a:t>
            </a:r>
            <a:r>
              <a:rPr lang="es-PE" sz="1800" b="1" dirty="0" smtClean="0"/>
              <a:t>. SS:</a:t>
            </a:r>
            <a:r>
              <a:rPr lang="es-PE" sz="1800" dirty="0" smtClean="0"/>
              <a:t> Frecuencia en estado estable.</a:t>
            </a:r>
            <a:endParaRPr lang="es-EC" sz="1800" dirty="0" smtClean="0"/>
          </a:p>
          <a:p>
            <a:endParaRPr lang="es-EC" sz="1600" dirty="0"/>
          </a:p>
        </p:txBody>
      </p:sp>
      <p:pic>
        <p:nvPicPr>
          <p:cNvPr id="7" name="6 Imagen"/>
          <p:cNvPicPr/>
          <p:nvPr/>
        </p:nvPicPr>
        <p:blipFill rotWithShape="1">
          <a:blip r:embed="rId3" cstate="print"/>
          <a:srcRect l="2154" t="52299" r="81293" b="12787"/>
          <a:stretch/>
        </p:blipFill>
        <p:spPr bwMode="auto">
          <a:xfrm>
            <a:off x="5214942" y="4071942"/>
            <a:ext cx="927100" cy="1660526"/>
          </a:xfrm>
          <a:prstGeom prst="rect">
            <a:avLst/>
          </a:prstGeom>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p:spPr>
      </p:pic>
      <p:pic>
        <p:nvPicPr>
          <p:cNvPr id="8" name="7 Imagen"/>
          <p:cNvPicPr/>
          <p:nvPr/>
        </p:nvPicPr>
        <p:blipFill rotWithShape="1">
          <a:blip r:embed="rId4" cstate="print"/>
          <a:srcRect l="2155" t="52443" r="50227" b="13218"/>
          <a:stretch/>
        </p:blipFill>
        <p:spPr bwMode="auto">
          <a:xfrm>
            <a:off x="6072198" y="4071942"/>
            <a:ext cx="2714644" cy="1731964"/>
          </a:xfrm>
          <a:prstGeom prst="rect">
            <a:avLst/>
          </a:prstGeom>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p:spPr>
      </p:pic>
      <p:sp>
        <p:nvSpPr>
          <p:cNvPr id="471041" name="Rectangle 1"/>
          <p:cNvSpPr>
            <a:spLocks noChangeArrowheads="1"/>
          </p:cNvSpPr>
          <p:nvPr/>
        </p:nvSpPr>
        <p:spPr bwMode="auto">
          <a:xfrm>
            <a:off x="4429124" y="6000768"/>
            <a:ext cx="442915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dirty="0" smtClean="0">
                <a:ln>
                  <a:noFill/>
                </a:ln>
                <a:solidFill>
                  <a:srgbClr val="231F20"/>
                </a:solidFill>
                <a:effectLst/>
                <a:latin typeface="Arial" pitchFamily="34" charset="0"/>
                <a:ea typeface="TimesNewRomanPSMT"/>
                <a:cs typeface="Arial" pitchFamily="34" charset="0"/>
              </a:rPr>
              <a:t>Figura 4.8 Configuraci</a:t>
            </a:r>
            <a:r>
              <a:rPr kumimoji="0" lang="es-PE" sz="1600" b="0" i="0" u="none" strike="noStrike" cap="none" normalizeH="0" baseline="0" dirty="0" smtClean="0">
                <a:ln>
                  <a:noFill/>
                </a:ln>
                <a:solidFill>
                  <a:srgbClr val="231F20"/>
                </a:solidFill>
                <a:effectLst/>
                <a:latin typeface="Calibri"/>
                <a:ea typeface="TimesNewRomanPSMT"/>
                <a:cs typeface="Arial" pitchFamily="34" charset="0"/>
              </a:rPr>
              <a:t>ó</a:t>
            </a:r>
            <a:r>
              <a:rPr kumimoji="0" lang="es-PE" sz="1600" b="0" i="0" u="none" strike="noStrike" cap="none" normalizeH="0" baseline="0" dirty="0" smtClean="0">
                <a:ln>
                  <a:noFill/>
                </a:ln>
                <a:solidFill>
                  <a:srgbClr val="231F20"/>
                </a:solidFill>
                <a:effectLst/>
                <a:latin typeface="Arial" pitchFamily="34" charset="0"/>
                <a:ea typeface="TimesNewRomanPSMT"/>
                <a:cs typeface="Arial" pitchFamily="34" charset="0"/>
              </a:rPr>
              <a:t>n de los modelos de l</a:t>
            </a:r>
            <a:r>
              <a:rPr kumimoji="0" lang="es-PE" sz="1600" b="0" i="0" u="none" strike="noStrike" cap="none" normalizeH="0" baseline="0" dirty="0" smtClean="0">
                <a:ln>
                  <a:noFill/>
                </a:ln>
                <a:solidFill>
                  <a:srgbClr val="231F20"/>
                </a:solidFill>
                <a:effectLst/>
                <a:latin typeface="Calibri"/>
                <a:ea typeface="TimesNewRomanPSMT"/>
                <a:cs typeface="Arial" pitchFamily="34" charset="0"/>
              </a:rPr>
              <a:t>í</a:t>
            </a:r>
            <a:r>
              <a:rPr kumimoji="0" lang="es-PE" sz="1600" b="0" i="0" u="none" strike="noStrike" cap="none" normalizeH="0" baseline="0" dirty="0" smtClean="0">
                <a:ln>
                  <a:noFill/>
                </a:ln>
                <a:solidFill>
                  <a:srgbClr val="231F20"/>
                </a:solidFill>
                <a:effectLst/>
                <a:latin typeface="Arial" pitchFamily="34" charset="0"/>
                <a:ea typeface="TimesNewRomanPSMT"/>
                <a:cs typeface="Arial" pitchFamily="34" charset="0"/>
              </a:rPr>
              <a:t>neas .</a:t>
            </a:r>
            <a:endParaRPr kumimoji="0" lang="es-PE" sz="2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428604"/>
            <a:ext cx="8686800" cy="866796"/>
          </a:xfrm>
        </p:spPr>
        <p:txBody>
          <a:bodyPr>
            <a:normAutofit fontScale="90000"/>
          </a:bodyPr>
          <a:lstStyle/>
          <a:p>
            <a:pPr algn="ctr"/>
            <a:r>
              <a:rPr lang="es-PE" b="1" dirty="0" smtClean="0"/>
              <a:t>LÍNEA DE TRANSMISIÓN.</a:t>
            </a:r>
            <a:br>
              <a:rPr lang="es-PE" b="1" dirty="0" smtClean="0"/>
            </a:br>
            <a:r>
              <a:rPr lang="es-PE" sz="2200" dirty="0" smtClean="0"/>
              <a:t>Configuración de los conductores de torre</a:t>
            </a:r>
            <a:r>
              <a:rPr lang="es-EC" dirty="0" smtClean="0"/>
              <a:t/>
            </a:r>
            <a:br>
              <a:rPr lang="es-EC" dirty="0" smtClean="0"/>
            </a:br>
            <a:endParaRPr lang="es-EC" dirty="0"/>
          </a:p>
        </p:txBody>
      </p:sp>
      <p:sp>
        <p:nvSpPr>
          <p:cNvPr id="3" name="2 Marcador de contenido"/>
          <p:cNvSpPr>
            <a:spLocks noGrp="1"/>
          </p:cNvSpPr>
          <p:nvPr>
            <p:ph idx="1"/>
          </p:nvPr>
        </p:nvSpPr>
        <p:spPr>
          <a:xfrm>
            <a:off x="304800" y="1357298"/>
            <a:ext cx="8686800" cy="5214974"/>
          </a:xfrm>
        </p:spPr>
        <p:txBody>
          <a:bodyPr>
            <a:normAutofit fontScale="85000" lnSpcReduction="20000"/>
          </a:bodyPr>
          <a:lstStyle/>
          <a:p>
            <a:r>
              <a:rPr lang="es-PE" b="1" dirty="0" err="1" smtClean="0"/>
              <a:t>Ph.no</a:t>
            </a:r>
            <a:r>
              <a:rPr lang="es-PE" b="1" dirty="0" smtClean="0"/>
              <a:t>:</a:t>
            </a:r>
            <a:r>
              <a:rPr lang="es-PE" dirty="0" smtClean="0"/>
              <a:t> Número de fases del conductor, la numeración debe ser 1, 2, 3…etc., para las fases y 0 para los hilos de guarda.</a:t>
            </a:r>
            <a:endParaRPr lang="es-EC" dirty="0" smtClean="0"/>
          </a:p>
          <a:p>
            <a:r>
              <a:rPr lang="es-PE" b="1" dirty="0" smtClean="0"/>
              <a:t>Rin:</a:t>
            </a:r>
            <a:r>
              <a:rPr lang="es-PE" dirty="0" smtClean="0"/>
              <a:t> Radio interno del conductor.</a:t>
            </a:r>
            <a:endParaRPr lang="es-EC" dirty="0" smtClean="0"/>
          </a:p>
          <a:p>
            <a:r>
              <a:rPr lang="es-PE" b="1" dirty="0" err="1" smtClean="0"/>
              <a:t>Rout</a:t>
            </a:r>
            <a:r>
              <a:rPr lang="es-PE" b="1" dirty="0" smtClean="0"/>
              <a:t>:</a:t>
            </a:r>
            <a:r>
              <a:rPr lang="es-PE" dirty="0" smtClean="0"/>
              <a:t> Radio externo del conductor.</a:t>
            </a:r>
            <a:endParaRPr lang="es-EC" dirty="0" smtClean="0"/>
          </a:p>
          <a:p>
            <a:r>
              <a:rPr lang="es-PE" b="1" dirty="0" err="1" smtClean="0"/>
              <a:t>Resis</a:t>
            </a:r>
            <a:r>
              <a:rPr lang="es-PE" b="1" dirty="0" smtClean="0"/>
              <a:t>:</a:t>
            </a:r>
            <a:r>
              <a:rPr lang="es-PE" dirty="0" smtClean="0"/>
              <a:t> Cuando no se incluye el efecto piel se debe colocar el valor de la resistencia AC, caso contrario se pondrá la resistencia DC del conductor.</a:t>
            </a:r>
            <a:endParaRPr lang="es-EC" dirty="0" smtClean="0"/>
          </a:p>
          <a:p>
            <a:r>
              <a:rPr lang="es-PE" b="1" dirty="0" err="1" smtClean="0"/>
              <a:t>Horiz</a:t>
            </a:r>
            <a:r>
              <a:rPr lang="es-PE" b="1" dirty="0" smtClean="0"/>
              <a:t>:</a:t>
            </a:r>
            <a:r>
              <a:rPr lang="es-PE" dirty="0" smtClean="0"/>
              <a:t> Distancia horizontal entre los centros de conductor o del conjunto de conductores en haz, en una referencia especificada por el usuario, la misma referencia debe ser usada para todos los conductores del mismo caso.</a:t>
            </a:r>
            <a:endParaRPr lang="es-EC" dirty="0" smtClean="0"/>
          </a:p>
          <a:p>
            <a:endParaRPr lang="es-EC"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500042"/>
            <a:ext cx="8686800" cy="838200"/>
          </a:xfrm>
        </p:spPr>
        <p:txBody>
          <a:bodyPr>
            <a:normAutofit fontScale="90000"/>
          </a:bodyPr>
          <a:lstStyle/>
          <a:p>
            <a:pPr algn="ctr"/>
            <a:r>
              <a:rPr lang="es-PE" b="1" dirty="0" smtClean="0"/>
              <a:t>LÍNEA DE TRANSMISIÓN.</a:t>
            </a:r>
            <a:br>
              <a:rPr lang="es-PE" b="1" dirty="0" smtClean="0"/>
            </a:br>
            <a:r>
              <a:rPr lang="es-PE" sz="2200" dirty="0" smtClean="0"/>
              <a:t>Configuración de los conductores de torre</a:t>
            </a:r>
            <a:r>
              <a:rPr lang="es-EC" dirty="0" smtClean="0"/>
              <a:t/>
            </a:r>
            <a:br>
              <a:rPr lang="es-EC" dirty="0" smtClean="0"/>
            </a:br>
            <a:endParaRPr lang="es-EC" dirty="0"/>
          </a:p>
        </p:txBody>
      </p:sp>
      <p:sp>
        <p:nvSpPr>
          <p:cNvPr id="3" name="2 Marcador de contenido"/>
          <p:cNvSpPr>
            <a:spLocks noGrp="1"/>
          </p:cNvSpPr>
          <p:nvPr>
            <p:ph idx="1"/>
          </p:nvPr>
        </p:nvSpPr>
        <p:spPr>
          <a:xfrm>
            <a:off x="304800" y="1554162"/>
            <a:ext cx="8686800" cy="4875234"/>
          </a:xfrm>
        </p:spPr>
        <p:txBody>
          <a:bodyPr>
            <a:normAutofit fontScale="85000" lnSpcReduction="20000"/>
          </a:bodyPr>
          <a:lstStyle/>
          <a:p>
            <a:r>
              <a:rPr lang="es-PE" b="1" dirty="0" err="1" smtClean="0"/>
              <a:t>Vtower</a:t>
            </a:r>
            <a:r>
              <a:rPr lang="es-PE" b="1" dirty="0" smtClean="0"/>
              <a:t>:</a:t>
            </a:r>
            <a:r>
              <a:rPr lang="es-PE" dirty="0" smtClean="0"/>
              <a:t> Altura vertical del centro del conductor o del conjunto de conductores en haz medido desde la torre hasta el suelo.</a:t>
            </a:r>
            <a:endParaRPr lang="es-EC" dirty="0" smtClean="0"/>
          </a:p>
          <a:p>
            <a:r>
              <a:rPr lang="es-PE" b="1" dirty="0" err="1" smtClean="0"/>
              <a:t>Vmid</a:t>
            </a:r>
            <a:r>
              <a:rPr lang="es-PE" b="1" dirty="0" smtClean="0"/>
              <a:t>:</a:t>
            </a:r>
            <a:r>
              <a:rPr lang="es-PE" dirty="0" smtClean="0"/>
              <a:t> Altura vertical del centro del conductor o del conjunto de conductores en haz medida desde el medio vano hasta el suelo.</a:t>
            </a:r>
            <a:endParaRPr lang="es-EC" dirty="0" smtClean="0"/>
          </a:p>
          <a:p>
            <a:r>
              <a:rPr lang="es-PE" b="1" dirty="0" err="1" smtClean="0"/>
              <a:t>Separ</a:t>
            </a:r>
            <a:r>
              <a:rPr lang="es-PE" b="1" dirty="0" smtClean="0"/>
              <a:t>:</a:t>
            </a:r>
            <a:r>
              <a:rPr lang="es-PE" dirty="0" smtClean="0"/>
              <a:t> Distancia de separación entre los centros de dos conductores adyacentes de un conjunto de conductores en haz.</a:t>
            </a:r>
            <a:endParaRPr lang="es-EC" dirty="0" smtClean="0"/>
          </a:p>
          <a:p>
            <a:r>
              <a:rPr lang="es-PE" b="1" dirty="0" err="1" smtClean="0"/>
              <a:t>Alpha</a:t>
            </a:r>
            <a:r>
              <a:rPr lang="es-PE" b="1" dirty="0" smtClean="0"/>
              <a:t>:</a:t>
            </a:r>
            <a:r>
              <a:rPr lang="es-PE" dirty="0" smtClean="0"/>
              <a:t> Posición angular del centro a uno de los conductores del conjunto de conductores en haz.</a:t>
            </a:r>
            <a:endParaRPr lang="es-EC" dirty="0" smtClean="0"/>
          </a:p>
          <a:p>
            <a:r>
              <a:rPr lang="es-PE" b="1" dirty="0" smtClean="0"/>
              <a:t>NB:</a:t>
            </a:r>
            <a:r>
              <a:rPr lang="es-PE" dirty="0" smtClean="0"/>
              <a:t> Número de conductores que forman parte del conjunto de cables en haz. </a:t>
            </a:r>
            <a:endParaRPr lang="es-EC" dirty="0" smtClean="0"/>
          </a:p>
          <a:p>
            <a:endParaRPr lang="es-EC"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PE" b="1" dirty="0" smtClean="0"/>
              <a:t>REACTORES</a:t>
            </a:r>
            <a:r>
              <a:rPr lang="es-EC" dirty="0" smtClean="0"/>
              <a:t/>
            </a:r>
            <a:br>
              <a:rPr lang="es-EC" dirty="0" smtClean="0"/>
            </a:br>
            <a:endParaRPr lang="es-EC" dirty="0"/>
          </a:p>
        </p:txBody>
      </p:sp>
      <p:sp>
        <p:nvSpPr>
          <p:cNvPr id="3" name="2 Marcador de contenido"/>
          <p:cNvSpPr>
            <a:spLocks noGrp="1"/>
          </p:cNvSpPr>
          <p:nvPr>
            <p:ph idx="1"/>
          </p:nvPr>
        </p:nvSpPr>
        <p:spPr>
          <a:xfrm>
            <a:off x="304800" y="1554163"/>
            <a:ext cx="8686800" cy="2232028"/>
          </a:xfrm>
        </p:spPr>
        <p:txBody>
          <a:bodyPr/>
          <a:lstStyle/>
          <a:p>
            <a:r>
              <a:rPr lang="es-PE" dirty="0" smtClean="0"/>
              <a:t>La figura 4.9 muestra el valor de la reactancia en Ohm, donde:</a:t>
            </a:r>
          </a:p>
          <a:p>
            <a:pPr lvl="1"/>
            <a:r>
              <a:rPr lang="es-PE" b="1" dirty="0" smtClean="0"/>
              <a:t>L</a:t>
            </a:r>
            <a:r>
              <a:rPr lang="es-PE" dirty="0" smtClean="0"/>
              <a:t>: Es la reactancia en Ohm.</a:t>
            </a:r>
            <a:endParaRPr lang="es-EC" dirty="0" smtClean="0"/>
          </a:p>
          <a:p>
            <a:pPr lvl="1"/>
            <a:r>
              <a:rPr lang="es-PE" b="1" dirty="0" err="1" smtClean="0"/>
              <a:t>Kp</a:t>
            </a:r>
            <a:r>
              <a:rPr lang="es-PE" dirty="0" smtClean="0"/>
              <a:t>: Es el factor de la resistencia en paralelo</a:t>
            </a:r>
            <a:endParaRPr lang="es-EC" dirty="0" smtClean="0"/>
          </a:p>
          <a:p>
            <a:pPr lvl="1">
              <a:buNone/>
            </a:pPr>
            <a:endParaRPr lang="es-EC" dirty="0" smtClean="0"/>
          </a:p>
        </p:txBody>
      </p:sp>
      <p:pic>
        <p:nvPicPr>
          <p:cNvPr id="4" name="3 Imagen"/>
          <p:cNvPicPr/>
          <p:nvPr/>
        </p:nvPicPr>
        <p:blipFill rotWithShape="1">
          <a:blip r:embed="rId2" cstate="print"/>
          <a:srcRect l="1678" t="12341" r="53118" b="73759"/>
          <a:stretch/>
        </p:blipFill>
        <p:spPr bwMode="auto">
          <a:xfrm>
            <a:off x="2571736" y="3786190"/>
            <a:ext cx="3643338" cy="1714512"/>
          </a:xfrm>
          <a:prstGeom prst="rect">
            <a:avLst/>
          </a:prstGeom>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p:spPr>
      </p:pic>
      <p:sp>
        <p:nvSpPr>
          <p:cNvPr id="474113" name="Rectangle 1"/>
          <p:cNvSpPr>
            <a:spLocks noChangeArrowheads="1"/>
          </p:cNvSpPr>
          <p:nvPr/>
        </p:nvSpPr>
        <p:spPr bwMode="auto">
          <a:xfrm>
            <a:off x="1785918" y="5857892"/>
            <a:ext cx="564357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0" i="0" u="none" strike="noStrike" cap="none" normalizeH="0" baseline="0" dirty="0" smtClean="0">
                <a:ln>
                  <a:noFill/>
                </a:ln>
                <a:solidFill>
                  <a:srgbClr val="231F20"/>
                </a:solidFill>
                <a:effectLst/>
                <a:latin typeface="Arial" pitchFamily="34" charset="0"/>
                <a:ea typeface="TimesNewRomanPSMT"/>
                <a:cs typeface="Arial" pitchFamily="34" charset="0"/>
              </a:rPr>
              <a:t>Figura 4.9 Datos de reactor por fase</a:t>
            </a:r>
            <a:endParaRPr kumimoji="0" lang="es-PE" sz="40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PE" b="1" dirty="0" smtClean="0"/>
              <a:t>PARARRAYOS</a:t>
            </a:r>
            <a:r>
              <a:rPr lang="es-EC" dirty="0" smtClean="0"/>
              <a:t/>
            </a:r>
            <a:br>
              <a:rPr lang="es-EC" dirty="0" smtClean="0"/>
            </a:br>
            <a:endParaRPr lang="es-EC" dirty="0"/>
          </a:p>
        </p:txBody>
      </p:sp>
      <p:sp>
        <p:nvSpPr>
          <p:cNvPr id="3" name="2 Marcador de contenido"/>
          <p:cNvSpPr>
            <a:spLocks noGrp="1"/>
          </p:cNvSpPr>
          <p:nvPr>
            <p:ph idx="1"/>
          </p:nvPr>
        </p:nvSpPr>
        <p:spPr>
          <a:xfrm>
            <a:off x="285720" y="1357298"/>
            <a:ext cx="8686800" cy="1517647"/>
          </a:xfrm>
        </p:spPr>
        <p:txBody>
          <a:bodyPr>
            <a:normAutofit/>
          </a:bodyPr>
          <a:lstStyle/>
          <a:p>
            <a:r>
              <a:rPr lang="es-PE" sz="2800" dirty="0" smtClean="0"/>
              <a:t>La figura 4.10 muestra los datos del pararrayos y la figura 4.11 muestra la característica del pararrayos ingresada en el ATP.</a:t>
            </a:r>
            <a:endParaRPr lang="es-EC" sz="2800" dirty="0" smtClean="0"/>
          </a:p>
          <a:p>
            <a:endParaRPr lang="es-EC" dirty="0"/>
          </a:p>
        </p:txBody>
      </p:sp>
      <p:pic>
        <p:nvPicPr>
          <p:cNvPr id="4" name="3 Imagen"/>
          <p:cNvPicPr/>
          <p:nvPr/>
        </p:nvPicPr>
        <p:blipFill rotWithShape="1">
          <a:blip r:embed="rId2" cstate="print"/>
          <a:srcRect l="1919" t="12341" r="53236" b="56028"/>
          <a:stretch/>
        </p:blipFill>
        <p:spPr bwMode="auto">
          <a:xfrm>
            <a:off x="1071538" y="3286124"/>
            <a:ext cx="2857520" cy="2273306"/>
          </a:xfrm>
          <a:prstGeom prst="rect">
            <a:avLst/>
          </a:prstGeom>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p:spPr>
      </p:pic>
      <p:pic>
        <p:nvPicPr>
          <p:cNvPr id="5" name="4 Imagen"/>
          <p:cNvPicPr/>
          <p:nvPr/>
        </p:nvPicPr>
        <p:blipFill rotWithShape="1">
          <a:blip r:embed="rId3" cstate="print"/>
          <a:srcRect l="3717" t="17589" r="23621" b="36595"/>
          <a:stretch/>
        </p:blipFill>
        <p:spPr bwMode="auto">
          <a:xfrm>
            <a:off x="4357686" y="3143248"/>
            <a:ext cx="4143404" cy="2479678"/>
          </a:xfrm>
          <a:prstGeom prst="rect">
            <a:avLst/>
          </a:prstGeom>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p:spPr>
      </p:pic>
      <p:sp>
        <p:nvSpPr>
          <p:cNvPr id="477185" name="Rectangle 1"/>
          <p:cNvSpPr>
            <a:spLocks noChangeArrowheads="1"/>
          </p:cNvSpPr>
          <p:nvPr/>
        </p:nvSpPr>
        <p:spPr bwMode="auto">
          <a:xfrm>
            <a:off x="4357686" y="5857892"/>
            <a:ext cx="421484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dirty="0" smtClean="0">
                <a:ln>
                  <a:noFill/>
                </a:ln>
                <a:solidFill>
                  <a:srgbClr val="231F20"/>
                </a:solidFill>
                <a:effectLst/>
                <a:latin typeface="Arial" pitchFamily="34" charset="0"/>
                <a:ea typeface="TimesNewRomanPSMT"/>
                <a:cs typeface="Arial" pitchFamily="34" charset="0"/>
              </a:rPr>
              <a:t>Figura 4.11 Caracter</a:t>
            </a:r>
            <a:r>
              <a:rPr kumimoji="0" lang="es-PE" b="0" i="0" u="none" strike="noStrike" cap="none" normalizeH="0" baseline="0" dirty="0" smtClean="0">
                <a:ln>
                  <a:noFill/>
                </a:ln>
                <a:solidFill>
                  <a:srgbClr val="231F20"/>
                </a:solidFill>
                <a:effectLst/>
                <a:latin typeface="Calibri"/>
                <a:ea typeface="TimesNewRomanPSMT"/>
                <a:cs typeface="Arial" pitchFamily="34" charset="0"/>
              </a:rPr>
              <a:t>í</a:t>
            </a:r>
            <a:r>
              <a:rPr kumimoji="0" lang="es-PE" b="0" i="0" u="none" strike="noStrike" cap="none" normalizeH="0" baseline="0" dirty="0" smtClean="0">
                <a:ln>
                  <a:noFill/>
                </a:ln>
                <a:solidFill>
                  <a:srgbClr val="231F20"/>
                </a:solidFill>
                <a:effectLst/>
                <a:latin typeface="Arial" pitchFamily="34" charset="0"/>
                <a:ea typeface="TimesNewRomanPSMT"/>
                <a:cs typeface="Arial" pitchFamily="34" charset="0"/>
              </a:rPr>
              <a:t>stica del pararrayos</a:t>
            </a:r>
            <a:endParaRPr kumimoji="0" lang="es-PE" sz="3200" b="0" i="0" u="none" strike="noStrike" cap="none" normalizeH="0" baseline="0" dirty="0" smtClean="0">
              <a:ln>
                <a:noFill/>
              </a:ln>
              <a:solidFill>
                <a:schemeClr val="tx1"/>
              </a:solidFill>
              <a:effectLst/>
              <a:latin typeface="Arial" pitchFamily="34" charset="0"/>
            </a:endParaRPr>
          </a:p>
        </p:txBody>
      </p:sp>
      <p:sp>
        <p:nvSpPr>
          <p:cNvPr id="477186" name="Rectangle 2"/>
          <p:cNvSpPr>
            <a:spLocks noChangeArrowheads="1"/>
          </p:cNvSpPr>
          <p:nvPr/>
        </p:nvSpPr>
        <p:spPr bwMode="auto">
          <a:xfrm>
            <a:off x="642910" y="5857892"/>
            <a:ext cx="314327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dirty="0" smtClean="0">
                <a:ln>
                  <a:noFill/>
                </a:ln>
                <a:solidFill>
                  <a:srgbClr val="231F20"/>
                </a:solidFill>
                <a:effectLst/>
                <a:latin typeface="Arial" pitchFamily="34" charset="0"/>
                <a:ea typeface="TimesNewRomanPSMT" charset="0"/>
                <a:cs typeface="Arial" pitchFamily="34" charset="0"/>
              </a:rPr>
              <a:t>Figura 4.10 Datos del pararrayos</a:t>
            </a:r>
            <a:endParaRPr kumimoji="0" lang="es-PE" sz="32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809758"/>
          </a:xfrm>
        </p:spPr>
        <p:txBody>
          <a:bodyPr>
            <a:normAutofit/>
          </a:bodyPr>
          <a:lstStyle/>
          <a:p>
            <a:pPr algn="ctr"/>
            <a:r>
              <a:rPr lang="es-PE" sz="3600" b="1" dirty="0" smtClean="0"/>
              <a:t>PLAN DE EXPANSIÓN DE GENERACION</a:t>
            </a:r>
            <a:endParaRPr lang="es-ES" sz="3600" dirty="0"/>
          </a:p>
        </p:txBody>
      </p:sp>
      <p:sp>
        <p:nvSpPr>
          <p:cNvPr id="3" name="2 Marcador de contenido"/>
          <p:cNvSpPr>
            <a:spLocks noGrp="1"/>
          </p:cNvSpPr>
          <p:nvPr>
            <p:ph idx="1"/>
          </p:nvPr>
        </p:nvSpPr>
        <p:spPr>
          <a:xfrm>
            <a:off x="428596" y="1142984"/>
            <a:ext cx="8229600" cy="500066"/>
          </a:xfrm>
        </p:spPr>
        <p:txBody>
          <a:bodyPr>
            <a:normAutofit/>
          </a:bodyPr>
          <a:lstStyle/>
          <a:p>
            <a:pPr algn="ctr">
              <a:buNone/>
            </a:pPr>
            <a:r>
              <a:rPr lang="es-PE" sz="2400" b="1" dirty="0" smtClean="0"/>
              <a:t>Plan de Expansión de la Generación 2009 –2020 [3].</a:t>
            </a:r>
          </a:p>
          <a:p>
            <a:pPr algn="ctr">
              <a:buNone/>
            </a:pPr>
            <a:endParaRPr lang="es-ES" sz="2800" dirty="0"/>
          </a:p>
        </p:txBody>
      </p:sp>
      <p:graphicFrame>
        <p:nvGraphicFramePr>
          <p:cNvPr id="4" name="3 Tabla"/>
          <p:cNvGraphicFramePr>
            <a:graphicFrameLocks noGrp="1"/>
          </p:cNvGraphicFramePr>
          <p:nvPr/>
        </p:nvGraphicFramePr>
        <p:xfrm>
          <a:off x="214282" y="1643050"/>
          <a:ext cx="8712967" cy="5132275"/>
        </p:xfrm>
        <a:graphic>
          <a:graphicData uri="http://schemas.openxmlformats.org/drawingml/2006/table">
            <a:tbl>
              <a:tblPr firstRow="1" bandRow="1">
                <a:tableStyleId>{5C22544A-7EE6-4342-B048-85BDC9FD1C3A}</a:tableStyleId>
              </a:tblPr>
              <a:tblGrid>
                <a:gridCol w="1805389"/>
                <a:gridCol w="1491409"/>
                <a:gridCol w="1255923"/>
                <a:gridCol w="2354857"/>
                <a:gridCol w="1805389"/>
              </a:tblGrid>
              <a:tr h="818713">
                <a:tc>
                  <a:txBody>
                    <a:bodyPr/>
                    <a:lstStyle/>
                    <a:p>
                      <a:pPr algn="ctr">
                        <a:lnSpc>
                          <a:spcPct val="200000"/>
                        </a:lnSpc>
                        <a:spcAft>
                          <a:spcPts val="0"/>
                        </a:spcAft>
                      </a:pPr>
                      <a:r>
                        <a:rPr lang="es-EC" sz="1100" dirty="0">
                          <a:solidFill>
                            <a:srgbClr val="000000"/>
                          </a:solidFill>
                          <a:latin typeface="Arial"/>
                          <a:ea typeface="Times New Roman"/>
                          <a:cs typeface="Times New Roman"/>
                        </a:rPr>
                        <a:t>PROYECTO</a:t>
                      </a:r>
                      <a:endParaRPr lang="es-ES" sz="1600"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ESTADO DE AVANCE</a:t>
                      </a:r>
                      <a:endParaRPr lang="es-ES" sz="1600"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TIPO</a:t>
                      </a:r>
                      <a:endParaRPr lang="es-ES" sz="1600"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POTENCIA EN BORNES DE GENERADOR [MW]</a:t>
                      </a:r>
                      <a:endParaRPr lang="es-ES" sz="160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AÑO ESTIMADO DE ENTRADA EN OPERACIÓN</a:t>
                      </a:r>
                      <a:endParaRPr lang="es-ES" sz="1600" dirty="0">
                        <a:solidFill>
                          <a:srgbClr val="365F91"/>
                        </a:solidFill>
                        <a:latin typeface="Calibri"/>
                        <a:ea typeface="Calibri"/>
                        <a:cs typeface="Times New Roman"/>
                      </a:endParaRPr>
                    </a:p>
                  </a:txBody>
                  <a:tcPr marL="68580" marR="68580" marT="0" marB="0"/>
                </a:tc>
              </a:tr>
              <a:tr h="422951">
                <a:tc>
                  <a:txBody>
                    <a:bodyPr/>
                    <a:lstStyle/>
                    <a:p>
                      <a:pPr algn="ctr">
                        <a:lnSpc>
                          <a:spcPct val="200000"/>
                        </a:lnSpc>
                        <a:spcAft>
                          <a:spcPts val="0"/>
                        </a:spcAft>
                      </a:pPr>
                      <a:r>
                        <a:rPr lang="es-EC" sz="1100" b="1" dirty="0">
                          <a:solidFill>
                            <a:srgbClr val="000000"/>
                          </a:solidFill>
                          <a:latin typeface="Arial"/>
                          <a:ea typeface="Times New Roman"/>
                          <a:cs typeface="Times New Roman"/>
                        </a:rPr>
                        <a:t>Mazar</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En Construcción</a:t>
                      </a:r>
                      <a:endParaRPr lang="es-ES" sz="1600"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Hidroeléctrica</a:t>
                      </a:r>
                      <a:endParaRPr lang="es-ES" sz="1600"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160,00</a:t>
                      </a:r>
                      <a:endParaRPr lang="es-ES" sz="1600"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2010</a:t>
                      </a:r>
                      <a:endParaRPr lang="es-ES" sz="1600" dirty="0">
                        <a:solidFill>
                          <a:srgbClr val="365F91"/>
                        </a:solidFill>
                        <a:latin typeface="Calibri"/>
                        <a:ea typeface="Calibri"/>
                        <a:cs typeface="Times New Roman"/>
                      </a:endParaRPr>
                    </a:p>
                  </a:txBody>
                  <a:tcPr marL="68580" marR="68580" marT="0" marB="0"/>
                </a:tc>
              </a:tr>
              <a:tr h="640413">
                <a:tc>
                  <a:txBody>
                    <a:bodyPr/>
                    <a:lstStyle/>
                    <a:p>
                      <a:pPr algn="ctr">
                        <a:lnSpc>
                          <a:spcPct val="200000"/>
                        </a:lnSpc>
                        <a:spcAft>
                          <a:spcPts val="0"/>
                        </a:spcAft>
                      </a:pPr>
                      <a:r>
                        <a:rPr lang="es-EC" sz="1100" b="1" dirty="0">
                          <a:solidFill>
                            <a:srgbClr val="000000"/>
                          </a:solidFill>
                          <a:latin typeface="Arial"/>
                          <a:ea typeface="Times New Roman"/>
                          <a:cs typeface="Times New Roman"/>
                        </a:rPr>
                        <a:t>MCI-Cuba-Manta Miraflores</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En Trámite</a:t>
                      </a:r>
                      <a:endParaRPr lang="es-ES" sz="1600"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Termoeléctrica</a:t>
                      </a:r>
                      <a:endParaRPr lang="es-ES" sz="1600"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20,40</a:t>
                      </a:r>
                      <a:endParaRPr lang="es-ES" sz="1600"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2010</a:t>
                      </a:r>
                      <a:endParaRPr lang="es-ES" sz="1600" dirty="0">
                        <a:solidFill>
                          <a:srgbClr val="365F91"/>
                        </a:solidFill>
                        <a:latin typeface="Calibri"/>
                        <a:ea typeface="Calibri"/>
                        <a:cs typeface="Times New Roman"/>
                      </a:endParaRPr>
                    </a:p>
                  </a:txBody>
                  <a:tcPr marL="68580" marR="68580" marT="0" marB="0"/>
                </a:tc>
              </a:tr>
              <a:tr h="640413">
                <a:tc>
                  <a:txBody>
                    <a:bodyPr/>
                    <a:lstStyle/>
                    <a:p>
                      <a:pPr algn="ctr">
                        <a:lnSpc>
                          <a:spcPct val="200000"/>
                        </a:lnSpc>
                        <a:spcAft>
                          <a:spcPts val="0"/>
                        </a:spcAft>
                      </a:pPr>
                      <a:r>
                        <a:rPr lang="es-EC" sz="1100" b="1" dirty="0">
                          <a:solidFill>
                            <a:srgbClr val="000000"/>
                          </a:solidFill>
                          <a:latin typeface="Arial"/>
                          <a:ea typeface="Times New Roman"/>
                          <a:cs typeface="Times New Roman"/>
                        </a:rPr>
                        <a:t>Termoeléctricas corto plazo</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Incluidos en el PME</a:t>
                      </a:r>
                      <a:endParaRPr lang="es-ES" sz="1600"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Termoeléctrica</a:t>
                      </a:r>
                      <a:endParaRPr lang="es-ES" sz="1600"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337,00</a:t>
                      </a:r>
                      <a:endParaRPr lang="es-ES" sz="1600"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2010-2012</a:t>
                      </a:r>
                      <a:endParaRPr lang="es-ES" sz="1600" dirty="0">
                        <a:solidFill>
                          <a:srgbClr val="365F91"/>
                        </a:solidFill>
                        <a:latin typeface="Calibri"/>
                        <a:ea typeface="Calibri"/>
                        <a:cs typeface="Times New Roman"/>
                      </a:endParaRPr>
                    </a:p>
                  </a:txBody>
                  <a:tcPr marL="68580" marR="68580" marT="0" marB="0"/>
                </a:tc>
              </a:tr>
              <a:tr h="422951">
                <a:tc>
                  <a:txBody>
                    <a:bodyPr/>
                    <a:lstStyle/>
                    <a:p>
                      <a:pPr algn="ctr">
                        <a:lnSpc>
                          <a:spcPct val="200000"/>
                        </a:lnSpc>
                        <a:spcAft>
                          <a:spcPts val="0"/>
                        </a:spcAft>
                      </a:pPr>
                      <a:r>
                        <a:rPr lang="es-EC" sz="1100" b="1" dirty="0">
                          <a:solidFill>
                            <a:srgbClr val="000000"/>
                          </a:solidFill>
                          <a:latin typeface="Arial"/>
                          <a:ea typeface="Times New Roman"/>
                          <a:cs typeface="Times New Roman"/>
                        </a:rPr>
                        <a:t>Baba</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En Construcción</a:t>
                      </a:r>
                      <a:endParaRPr lang="es-ES" sz="1600"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Hidroeléctrica</a:t>
                      </a:r>
                      <a:endParaRPr lang="es-ES" sz="1600"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42,00</a:t>
                      </a:r>
                      <a:endParaRPr lang="es-ES" sz="160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2011</a:t>
                      </a:r>
                      <a:endParaRPr lang="es-ES" sz="1600" dirty="0">
                        <a:solidFill>
                          <a:srgbClr val="365F91"/>
                        </a:solidFill>
                        <a:latin typeface="Calibri"/>
                        <a:ea typeface="Calibri"/>
                        <a:cs typeface="Times New Roman"/>
                      </a:endParaRPr>
                    </a:p>
                  </a:txBody>
                  <a:tcPr marL="68580" marR="68580" marT="0" marB="0"/>
                </a:tc>
              </a:tr>
              <a:tr h="422951">
                <a:tc>
                  <a:txBody>
                    <a:bodyPr/>
                    <a:lstStyle/>
                    <a:p>
                      <a:pPr algn="ctr">
                        <a:lnSpc>
                          <a:spcPct val="200000"/>
                        </a:lnSpc>
                        <a:spcAft>
                          <a:spcPts val="0"/>
                        </a:spcAft>
                      </a:pPr>
                      <a:r>
                        <a:rPr lang="es-EC" sz="1100" b="1" dirty="0">
                          <a:solidFill>
                            <a:srgbClr val="000000"/>
                          </a:solidFill>
                          <a:latin typeface="Arial"/>
                          <a:ea typeface="Times New Roman"/>
                          <a:cs typeface="Times New Roman"/>
                        </a:rPr>
                        <a:t>San José de Minas</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En Construcción</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Hidroeléctrica</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6,00</a:t>
                      </a:r>
                      <a:endParaRPr lang="es-ES" sz="1600" b="1">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2011</a:t>
                      </a:r>
                      <a:endParaRPr lang="es-ES" sz="1600" b="1">
                        <a:solidFill>
                          <a:srgbClr val="365F91"/>
                        </a:solidFill>
                        <a:latin typeface="Calibri"/>
                        <a:ea typeface="Calibri"/>
                        <a:cs typeface="Times New Roman"/>
                      </a:endParaRPr>
                    </a:p>
                  </a:txBody>
                  <a:tcPr marL="68580" marR="68580" marT="0" marB="0"/>
                </a:tc>
              </a:tr>
              <a:tr h="422951">
                <a:tc>
                  <a:txBody>
                    <a:bodyPr/>
                    <a:lstStyle/>
                    <a:p>
                      <a:pPr algn="ctr">
                        <a:lnSpc>
                          <a:spcPct val="200000"/>
                        </a:lnSpc>
                        <a:spcAft>
                          <a:spcPts val="0"/>
                        </a:spcAft>
                      </a:pPr>
                      <a:r>
                        <a:rPr lang="es-EC" sz="1100" b="1" dirty="0">
                          <a:solidFill>
                            <a:srgbClr val="000000"/>
                          </a:solidFill>
                          <a:latin typeface="Arial"/>
                          <a:ea typeface="Times New Roman"/>
                          <a:cs typeface="Times New Roman"/>
                        </a:rPr>
                        <a:t>Ocaña</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En Construcción</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Hidroeléctrica</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26,00</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2011</a:t>
                      </a:r>
                      <a:endParaRPr lang="es-ES" sz="1600" b="1">
                        <a:solidFill>
                          <a:srgbClr val="365F91"/>
                        </a:solidFill>
                        <a:latin typeface="Calibri"/>
                        <a:ea typeface="Calibri"/>
                        <a:cs typeface="Times New Roman"/>
                      </a:endParaRPr>
                    </a:p>
                  </a:txBody>
                  <a:tcPr marL="68580" marR="68580" marT="0" marB="0"/>
                </a:tc>
              </a:tr>
              <a:tr h="422951">
                <a:tc>
                  <a:txBody>
                    <a:bodyPr/>
                    <a:lstStyle/>
                    <a:p>
                      <a:pPr algn="ctr">
                        <a:lnSpc>
                          <a:spcPct val="200000"/>
                        </a:lnSpc>
                        <a:spcAft>
                          <a:spcPts val="0"/>
                        </a:spcAft>
                      </a:pPr>
                      <a:r>
                        <a:rPr lang="es-EC" sz="1100" b="1" dirty="0" err="1">
                          <a:solidFill>
                            <a:srgbClr val="000000"/>
                          </a:solidFill>
                          <a:latin typeface="Arial"/>
                          <a:ea typeface="Times New Roman"/>
                          <a:cs typeface="Times New Roman"/>
                        </a:rPr>
                        <a:t>Villonaco</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Futura Construcción</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Eólica</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15,00</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2011</a:t>
                      </a:r>
                      <a:endParaRPr lang="es-ES" sz="1600" b="1">
                        <a:solidFill>
                          <a:srgbClr val="365F91"/>
                        </a:solidFill>
                        <a:latin typeface="Calibri"/>
                        <a:ea typeface="Calibri"/>
                        <a:cs typeface="Times New Roman"/>
                      </a:endParaRPr>
                    </a:p>
                  </a:txBody>
                  <a:tcPr marL="68580" marR="68580" marT="0" marB="0"/>
                </a:tc>
              </a:tr>
              <a:tr h="422951">
                <a:tc>
                  <a:txBody>
                    <a:bodyPr/>
                    <a:lstStyle/>
                    <a:p>
                      <a:pPr algn="ctr">
                        <a:lnSpc>
                          <a:spcPct val="200000"/>
                        </a:lnSpc>
                        <a:spcAft>
                          <a:spcPts val="0"/>
                        </a:spcAft>
                      </a:pPr>
                      <a:r>
                        <a:rPr lang="es-EC" sz="1100" b="1" dirty="0">
                          <a:solidFill>
                            <a:srgbClr val="000000"/>
                          </a:solidFill>
                          <a:latin typeface="Arial"/>
                          <a:ea typeface="Times New Roman"/>
                          <a:cs typeface="Times New Roman"/>
                        </a:rPr>
                        <a:t>Esmeraldas II</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Bajo Concesión</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Termoeléctrica</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144,00</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2012</a:t>
                      </a:r>
                      <a:endParaRPr lang="es-ES" sz="1600" b="1" dirty="0">
                        <a:solidFill>
                          <a:srgbClr val="365F91"/>
                        </a:solidFill>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PE" b="1" dirty="0" smtClean="0"/>
              <a:t>PARARRAYOS</a:t>
            </a:r>
            <a:r>
              <a:rPr lang="es-EC" dirty="0" smtClean="0"/>
              <a:t/>
            </a:r>
            <a:br>
              <a:rPr lang="es-EC" dirty="0" smtClean="0"/>
            </a:br>
            <a:endParaRPr lang="es-EC" dirty="0"/>
          </a:p>
        </p:txBody>
      </p:sp>
      <p:sp>
        <p:nvSpPr>
          <p:cNvPr id="3" name="2 Marcador de contenido"/>
          <p:cNvSpPr>
            <a:spLocks noGrp="1"/>
          </p:cNvSpPr>
          <p:nvPr>
            <p:ph idx="1"/>
          </p:nvPr>
        </p:nvSpPr>
        <p:spPr>
          <a:xfrm>
            <a:off x="304800" y="1554162"/>
            <a:ext cx="8686800" cy="4732358"/>
          </a:xfrm>
        </p:spPr>
        <p:txBody>
          <a:bodyPr>
            <a:normAutofit fontScale="92500" lnSpcReduction="10000"/>
          </a:bodyPr>
          <a:lstStyle/>
          <a:p>
            <a:r>
              <a:rPr lang="es-EC" dirty="0" smtClean="0"/>
              <a:t>Donde:</a:t>
            </a:r>
          </a:p>
          <a:p>
            <a:pPr lvl="1"/>
            <a:r>
              <a:rPr lang="es-PE" b="1" dirty="0" err="1" smtClean="0"/>
              <a:t>Vref</a:t>
            </a:r>
            <a:r>
              <a:rPr lang="es-PE" b="1" dirty="0" smtClean="0"/>
              <a:t>:</a:t>
            </a:r>
            <a:r>
              <a:rPr lang="es-PE" dirty="0" smtClean="0"/>
              <a:t> Voltaje de referencia.</a:t>
            </a:r>
            <a:endParaRPr lang="es-EC" dirty="0" smtClean="0"/>
          </a:p>
          <a:p>
            <a:pPr lvl="1"/>
            <a:r>
              <a:rPr lang="es-PE" b="1" dirty="0" err="1" smtClean="0"/>
              <a:t>Vflash</a:t>
            </a:r>
            <a:r>
              <a:rPr lang="es-PE" b="1" dirty="0" smtClean="0"/>
              <a:t>:</a:t>
            </a:r>
            <a:r>
              <a:rPr lang="es-PE" dirty="0" smtClean="0"/>
              <a:t> Voltaje de descarga en por unidad, utilizando como voltaje base </a:t>
            </a:r>
            <a:r>
              <a:rPr lang="es-PE" dirty="0" err="1" smtClean="0"/>
              <a:t>Vref</a:t>
            </a:r>
            <a:r>
              <a:rPr lang="es-PE" dirty="0" smtClean="0"/>
              <a:t>.</a:t>
            </a:r>
            <a:endParaRPr lang="es-EC" dirty="0" smtClean="0"/>
          </a:p>
          <a:p>
            <a:pPr lvl="1"/>
            <a:r>
              <a:rPr lang="es-PE" b="1" dirty="0" err="1" smtClean="0"/>
              <a:t>Vzero</a:t>
            </a:r>
            <a:r>
              <a:rPr lang="es-PE" b="1" dirty="0" smtClean="0"/>
              <a:t>:</a:t>
            </a:r>
            <a:r>
              <a:rPr lang="es-PE" dirty="0" smtClean="0"/>
              <a:t> Voltaje inicial en voltios, en casi todos los casos se pone cero.</a:t>
            </a:r>
            <a:endParaRPr lang="es-EC" dirty="0" smtClean="0"/>
          </a:p>
          <a:p>
            <a:pPr lvl="1"/>
            <a:r>
              <a:rPr lang="es-PE" b="1" dirty="0" smtClean="0"/>
              <a:t>#COL,</a:t>
            </a:r>
            <a:r>
              <a:rPr lang="es-PE" dirty="0" smtClean="0"/>
              <a:t> Número de columnas del pararrayos, para una simple rama de bloques COL= 0, 1 o blanco, para dos ramas en paralelo COL= 2.</a:t>
            </a:r>
            <a:endParaRPr lang="es-EC" dirty="0" smtClean="0"/>
          </a:p>
          <a:p>
            <a:pPr lvl="1"/>
            <a:r>
              <a:rPr lang="es-PE" b="1" dirty="0" smtClean="0"/>
              <a:t>#SER:</a:t>
            </a:r>
            <a:r>
              <a:rPr lang="es-PE" dirty="0" smtClean="0"/>
              <a:t> Número de bloques en serie de cada rama.</a:t>
            </a:r>
            <a:endParaRPr lang="es-EC" dirty="0" smtClean="0"/>
          </a:p>
          <a:p>
            <a:pPr lvl="1"/>
            <a:r>
              <a:rPr lang="es-PE" b="1" dirty="0" smtClean="0"/>
              <a:t>ERRLIM:</a:t>
            </a:r>
            <a:r>
              <a:rPr lang="es-PE" dirty="0" smtClean="0"/>
              <a:t> Tolerancia adecuada en </a:t>
            </a:r>
            <a:r>
              <a:rPr lang="es-PE" dirty="0" err="1" smtClean="0"/>
              <a:t>p.u.</a:t>
            </a:r>
            <a:endParaRPr lang="es-EC" dirty="0" smtClean="0"/>
          </a:p>
          <a:p>
            <a:endParaRPr lang="es-EC"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457200"/>
            <a:ext cx="8686800" cy="614346"/>
          </a:xfrm>
        </p:spPr>
        <p:txBody>
          <a:bodyPr>
            <a:normAutofit fontScale="90000"/>
          </a:bodyPr>
          <a:lstStyle/>
          <a:p>
            <a:pPr algn="ctr"/>
            <a:r>
              <a:rPr lang="es-PE" b="1" dirty="0" smtClean="0"/>
              <a:t>DESCARGA ATMOSFÉRICA</a:t>
            </a:r>
            <a:r>
              <a:rPr lang="es-EC" dirty="0" smtClean="0"/>
              <a:t/>
            </a:r>
            <a:br>
              <a:rPr lang="es-EC" dirty="0" smtClean="0"/>
            </a:br>
            <a:endParaRPr lang="es-EC" dirty="0"/>
          </a:p>
        </p:txBody>
      </p:sp>
      <p:sp>
        <p:nvSpPr>
          <p:cNvPr id="3" name="2 Marcador de contenido"/>
          <p:cNvSpPr>
            <a:spLocks noGrp="1"/>
          </p:cNvSpPr>
          <p:nvPr>
            <p:ph idx="1"/>
          </p:nvPr>
        </p:nvSpPr>
        <p:spPr>
          <a:xfrm>
            <a:off x="285720" y="1285860"/>
            <a:ext cx="8686800" cy="2017713"/>
          </a:xfrm>
        </p:spPr>
        <p:txBody>
          <a:bodyPr>
            <a:normAutofit fontScale="85000" lnSpcReduction="10000"/>
          </a:bodyPr>
          <a:lstStyle/>
          <a:p>
            <a:r>
              <a:rPr lang="es-PE" dirty="0" smtClean="0"/>
              <a:t>Para la modelación de una descarga atmosférica se usa una fuente (HEIDLER TYPE 15) en paralelo con una resistencia de 400 ohmios. En la figura 4.12 se muestran los valores de la descarga atmosférica con una resistencia en paralelo.</a:t>
            </a:r>
            <a:endParaRPr lang="es-EC" dirty="0" smtClean="0"/>
          </a:p>
          <a:p>
            <a:endParaRPr lang="es-EC" dirty="0"/>
          </a:p>
        </p:txBody>
      </p:sp>
      <p:pic>
        <p:nvPicPr>
          <p:cNvPr id="4" name="3 Imagen"/>
          <p:cNvPicPr/>
          <p:nvPr/>
        </p:nvPicPr>
        <p:blipFill rotWithShape="1">
          <a:blip r:embed="rId2" cstate="print"/>
          <a:srcRect l="1440" t="12482" r="52997" b="56028"/>
          <a:stretch/>
        </p:blipFill>
        <p:spPr bwMode="auto">
          <a:xfrm>
            <a:off x="2143108" y="3571876"/>
            <a:ext cx="3143272" cy="2071702"/>
          </a:xfrm>
          <a:prstGeom prst="rect">
            <a:avLst/>
          </a:prstGeom>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p:spPr>
      </p:pic>
      <p:pic>
        <p:nvPicPr>
          <p:cNvPr id="5" name="4 Imagen"/>
          <p:cNvPicPr/>
          <p:nvPr/>
        </p:nvPicPr>
        <p:blipFill rotWithShape="1">
          <a:blip r:embed="rId3" cstate="print"/>
          <a:srcRect l="1946" t="12520" r="53163" b="78269"/>
          <a:stretch/>
        </p:blipFill>
        <p:spPr bwMode="auto">
          <a:xfrm>
            <a:off x="5643570" y="4214818"/>
            <a:ext cx="2661904" cy="714380"/>
          </a:xfrm>
          <a:prstGeom prst="rect">
            <a:avLst/>
          </a:prstGeom>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p:spPr>
      </p:pic>
      <p:sp>
        <p:nvSpPr>
          <p:cNvPr id="479233" name="Rectangle 1"/>
          <p:cNvSpPr>
            <a:spLocks noChangeArrowheads="1"/>
          </p:cNvSpPr>
          <p:nvPr/>
        </p:nvSpPr>
        <p:spPr bwMode="auto">
          <a:xfrm>
            <a:off x="928662" y="5786454"/>
            <a:ext cx="728667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000" b="0" i="0" u="none" strike="noStrike" cap="none" normalizeH="0" baseline="0" dirty="0" smtClean="0">
                <a:ln>
                  <a:noFill/>
                </a:ln>
                <a:solidFill>
                  <a:srgbClr val="231F20"/>
                </a:solidFill>
                <a:effectLst/>
                <a:latin typeface="Arial" pitchFamily="34" charset="0"/>
                <a:ea typeface="TimesNewRomanPSMT"/>
                <a:cs typeface="Arial" pitchFamily="34" charset="0"/>
              </a:rPr>
              <a:t>Figura 4.12 Datos de la descarga atmosf</a:t>
            </a:r>
            <a:r>
              <a:rPr kumimoji="0" lang="es-PE" sz="2000" b="0" i="0" u="none" strike="noStrike" cap="none" normalizeH="0" baseline="0" dirty="0" smtClean="0">
                <a:ln>
                  <a:noFill/>
                </a:ln>
                <a:solidFill>
                  <a:srgbClr val="231F20"/>
                </a:solidFill>
                <a:effectLst/>
                <a:latin typeface="Calibri"/>
                <a:ea typeface="TimesNewRomanPSMT"/>
                <a:cs typeface="Arial" pitchFamily="34" charset="0"/>
              </a:rPr>
              <a:t>é</a:t>
            </a:r>
            <a:r>
              <a:rPr kumimoji="0" lang="es-PE" sz="2000" b="0" i="0" u="none" strike="noStrike" cap="none" normalizeH="0" baseline="0" dirty="0" smtClean="0">
                <a:ln>
                  <a:noFill/>
                </a:ln>
                <a:solidFill>
                  <a:srgbClr val="231F20"/>
                </a:solidFill>
                <a:effectLst/>
                <a:latin typeface="Arial" pitchFamily="34" charset="0"/>
                <a:ea typeface="TimesNewRomanPSMT"/>
                <a:cs typeface="Arial" pitchFamily="34" charset="0"/>
              </a:rPr>
              <a:t>rica con una resistencia en paralelo.</a:t>
            </a:r>
            <a:endParaRPr kumimoji="0" lang="es-PE" sz="36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E" b="1" dirty="0" smtClean="0"/>
              <a:t>DESCARGA ATMOSFÉRICA</a:t>
            </a:r>
            <a:endParaRPr lang="es-EC" dirty="0"/>
          </a:p>
        </p:txBody>
      </p:sp>
      <p:sp>
        <p:nvSpPr>
          <p:cNvPr id="3" name="2 Marcador de contenido"/>
          <p:cNvSpPr>
            <a:spLocks noGrp="1"/>
          </p:cNvSpPr>
          <p:nvPr>
            <p:ph idx="1"/>
          </p:nvPr>
        </p:nvSpPr>
        <p:spPr>
          <a:xfrm>
            <a:off x="304800" y="1554162"/>
            <a:ext cx="8686800" cy="4946672"/>
          </a:xfrm>
        </p:spPr>
        <p:txBody>
          <a:bodyPr>
            <a:normAutofit fontScale="92500" lnSpcReduction="10000"/>
          </a:bodyPr>
          <a:lstStyle/>
          <a:p>
            <a:r>
              <a:rPr lang="es-EC" dirty="0" smtClean="0"/>
              <a:t>Donde:</a:t>
            </a:r>
          </a:p>
          <a:p>
            <a:pPr lvl="1"/>
            <a:r>
              <a:rPr lang="es-PE" b="1" dirty="0" err="1" smtClean="0"/>
              <a:t>Amplitude</a:t>
            </a:r>
            <a:r>
              <a:rPr lang="es-PE" b="1" dirty="0" smtClean="0"/>
              <a:t>:</a:t>
            </a:r>
            <a:r>
              <a:rPr lang="es-PE" dirty="0" smtClean="0"/>
              <a:t> Pico de la función del rayo.</a:t>
            </a:r>
            <a:endParaRPr lang="es-EC" dirty="0" smtClean="0"/>
          </a:p>
          <a:p>
            <a:pPr lvl="1"/>
            <a:r>
              <a:rPr lang="es-PE" b="1" dirty="0" err="1" smtClean="0"/>
              <a:t>T_f</a:t>
            </a:r>
            <a:r>
              <a:rPr lang="es-PE" b="1" dirty="0" smtClean="0"/>
              <a:t>:</a:t>
            </a:r>
            <a:r>
              <a:rPr lang="es-PE" dirty="0" smtClean="0"/>
              <a:t> Tiempo que la onda llega a su valor pico desde que inicia.</a:t>
            </a:r>
            <a:endParaRPr lang="es-EC" dirty="0" smtClean="0"/>
          </a:p>
          <a:p>
            <a:pPr lvl="1"/>
            <a:r>
              <a:rPr lang="es-PE" b="1" dirty="0" smtClean="0"/>
              <a:t>Tau:</a:t>
            </a:r>
            <a:r>
              <a:rPr lang="es-PE" dirty="0" smtClean="0"/>
              <a:t> Tiempo desde cero hasta el punto donde la cola tiene el 37% del valor pico.</a:t>
            </a:r>
            <a:endParaRPr lang="es-EC" dirty="0" smtClean="0"/>
          </a:p>
          <a:p>
            <a:pPr lvl="1"/>
            <a:r>
              <a:rPr lang="es-PE" b="1" dirty="0" smtClean="0"/>
              <a:t>n:</a:t>
            </a:r>
            <a:r>
              <a:rPr lang="es-PE" dirty="0" smtClean="0"/>
              <a:t> Factor influyente en la pendiente de crecimiento de la onda, si este es mayor, mayor es la pendiente.</a:t>
            </a:r>
            <a:endParaRPr lang="es-EC" dirty="0" smtClean="0"/>
          </a:p>
          <a:p>
            <a:pPr lvl="1"/>
            <a:r>
              <a:rPr lang="es-PE" b="1" dirty="0" err="1" smtClean="0"/>
              <a:t>Tsta</a:t>
            </a:r>
            <a:r>
              <a:rPr lang="es-PE" b="1" dirty="0" smtClean="0"/>
              <a:t>:</a:t>
            </a:r>
            <a:r>
              <a:rPr lang="es-PE" dirty="0" smtClean="0"/>
              <a:t> Tiempo en que empieza el disturbio.</a:t>
            </a:r>
            <a:endParaRPr lang="es-EC" dirty="0" smtClean="0"/>
          </a:p>
          <a:p>
            <a:pPr lvl="1"/>
            <a:r>
              <a:rPr lang="es-PE" b="1" dirty="0" err="1" smtClean="0"/>
              <a:t>Tsto</a:t>
            </a:r>
            <a:r>
              <a:rPr lang="es-PE" b="1" dirty="0" smtClean="0"/>
              <a:t>:</a:t>
            </a:r>
            <a:r>
              <a:rPr lang="es-PE" dirty="0" smtClean="0"/>
              <a:t> Tiempo en q se detiene la simulación de la fuente.</a:t>
            </a:r>
            <a:endParaRPr lang="es-EC" dirty="0" smtClean="0"/>
          </a:p>
          <a:p>
            <a:endParaRPr lang="es-EC"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PE" b="1" dirty="0" smtClean="0"/>
              <a:t>Capitulo v</a:t>
            </a:r>
            <a:br>
              <a:rPr lang="es-PE" b="1" dirty="0" smtClean="0"/>
            </a:br>
            <a:r>
              <a:rPr lang="es-PE" sz="2700" b="1" dirty="0" smtClean="0"/>
              <a:t>ANÁLISIS DE RESULTADOS</a:t>
            </a:r>
            <a:r>
              <a:rPr lang="es-EC" dirty="0" smtClean="0"/>
              <a:t/>
            </a:r>
            <a:br>
              <a:rPr lang="es-EC" dirty="0" smtClean="0"/>
            </a:br>
            <a:endParaRPr lang="es-EC" dirty="0"/>
          </a:p>
        </p:txBody>
      </p:sp>
      <p:sp>
        <p:nvSpPr>
          <p:cNvPr id="3" name="2 Marcador de contenido"/>
          <p:cNvSpPr>
            <a:spLocks noGrp="1"/>
          </p:cNvSpPr>
          <p:nvPr>
            <p:ph idx="1"/>
          </p:nvPr>
        </p:nvSpPr>
        <p:spPr>
          <a:xfrm>
            <a:off x="304800" y="1554162"/>
            <a:ext cx="8686800" cy="4803796"/>
          </a:xfrm>
        </p:spPr>
        <p:txBody>
          <a:bodyPr>
            <a:normAutofit fontScale="85000" lnSpcReduction="20000"/>
          </a:bodyPr>
          <a:lstStyle/>
          <a:p>
            <a:r>
              <a:rPr lang="es-PE" dirty="0" smtClean="0"/>
              <a:t>La magnitud de los </a:t>
            </a:r>
            <a:r>
              <a:rPr lang="es-PE" dirty="0" err="1" smtClean="0"/>
              <a:t>sobrevoltajes</a:t>
            </a:r>
            <a:r>
              <a:rPr lang="es-PE" dirty="0" smtClean="0"/>
              <a:t> y su influencia originados por la </a:t>
            </a:r>
            <a:r>
              <a:rPr lang="es-PE" dirty="0" err="1" smtClean="0"/>
              <a:t>energización</a:t>
            </a:r>
            <a:r>
              <a:rPr lang="es-PE" dirty="0" smtClean="0"/>
              <a:t> de una línea de transmisión aumenta según se incremente el nivel de voltaje del circuito.</a:t>
            </a:r>
          </a:p>
          <a:p>
            <a:r>
              <a:rPr lang="es-PE" dirty="0" smtClean="0"/>
              <a:t>El análisis de </a:t>
            </a:r>
            <a:r>
              <a:rPr lang="es-PE" dirty="0" err="1" smtClean="0"/>
              <a:t>sobrevoltaje</a:t>
            </a:r>
            <a:r>
              <a:rPr lang="es-PE" dirty="0" smtClean="0"/>
              <a:t> debido a la </a:t>
            </a:r>
            <a:r>
              <a:rPr lang="es-PE" dirty="0" err="1" smtClean="0"/>
              <a:t>energización</a:t>
            </a:r>
            <a:r>
              <a:rPr lang="es-PE" dirty="0" smtClean="0"/>
              <a:t> de una línea de transmisión se lo realiza en régimen transitorio (debido a que son disturbios de corta duración) con la ayuda del </a:t>
            </a:r>
            <a:r>
              <a:rPr lang="es-PE" dirty="0" err="1" smtClean="0"/>
              <a:t>Alternative</a:t>
            </a:r>
            <a:r>
              <a:rPr lang="es-PE" dirty="0" smtClean="0"/>
              <a:t> </a:t>
            </a:r>
            <a:r>
              <a:rPr lang="es-PE" dirty="0" err="1" smtClean="0"/>
              <a:t>Transient</a:t>
            </a:r>
            <a:r>
              <a:rPr lang="es-PE" dirty="0" smtClean="0"/>
              <a:t> </a:t>
            </a:r>
            <a:r>
              <a:rPr lang="es-PE" dirty="0" err="1" smtClean="0"/>
              <a:t>Program</a:t>
            </a:r>
            <a:r>
              <a:rPr lang="es-PE" dirty="0" smtClean="0"/>
              <a:t> (ATP).</a:t>
            </a:r>
          </a:p>
          <a:p>
            <a:r>
              <a:rPr lang="es-PE" dirty="0" smtClean="0"/>
              <a:t>La </a:t>
            </a:r>
            <a:r>
              <a:rPr lang="es-PE" dirty="0" err="1" smtClean="0"/>
              <a:t>energización</a:t>
            </a:r>
            <a:r>
              <a:rPr lang="es-PE" dirty="0" smtClean="0"/>
              <a:t> de la línea de transmisión </a:t>
            </a:r>
            <a:r>
              <a:rPr lang="es-PE" dirty="0" err="1" smtClean="0"/>
              <a:t>Taday</a:t>
            </a:r>
            <a:r>
              <a:rPr lang="es-PE" dirty="0" smtClean="0"/>
              <a:t> – Las </a:t>
            </a:r>
            <a:r>
              <a:rPr lang="es-PE" dirty="0" err="1" smtClean="0"/>
              <a:t>Lojas</a:t>
            </a:r>
            <a:r>
              <a:rPr lang="es-PE" dirty="0" smtClean="0"/>
              <a:t> es realizada desde los siguientes escenarios y casos bajo los modelos de línea  </a:t>
            </a:r>
            <a:r>
              <a:rPr lang="es-PE" dirty="0" err="1" smtClean="0"/>
              <a:t>Bergeron</a:t>
            </a:r>
            <a:r>
              <a:rPr lang="es-PE" dirty="0" smtClean="0"/>
              <a:t> y J. Martí como se muestra en la tabla 5.1.</a:t>
            </a:r>
            <a:endParaRPr lang="es-EC" dirty="0" smtClean="0"/>
          </a:p>
          <a:p>
            <a:endParaRPr lang="es-EC"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44824"/>
            <a:ext cx="8229600" cy="3240360"/>
          </a:xfrm>
        </p:spPr>
        <p:txBody>
          <a:bodyPr>
            <a:normAutofit/>
          </a:bodyPr>
          <a:lstStyle/>
          <a:p>
            <a:r>
              <a:rPr lang="es-ES" sz="5400" dirty="0" smtClean="0"/>
              <a:t>TRANSITORIO POR MANIOBRA DE ENERGIZACIÓN</a:t>
            </a:r>
            <a:endParaRPr lang="es-ES" sz="5400"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0042"/>
            <a:ext cx="8686800" cy="614346"/>
          </a:xfrm>
        </p:spPr>
        <p:txBody>
          <a:bodyPr>
            <a:normAutofit fontScale="90000"/>
          </a:bodyPr>
          <a:lstStyle/>
          <a:p>
            <a:pPr algn="ctr"/>
            <a:r>
              <a:rPr lang="es-PE" b="1" dirty="0" smtClean="0"/>
              <a:t>ANÁLISIS DE RESULTADOS</a:t>
            </a:r>
            <a:br>
              <a:rPr lang="es-PE" b="1" dirty="0" smtClean="0"/>
            </a:br>
            <a:r>
              <a:rPr lang="es-PE" sz="2000" b="1" dirty="0" smtClean="0"/>
              <a:t>Tabla 5.1 Escenarios casos y modelos</a:t>
            </a:r>
            <a:r>
              <a:rPr lang="es-EC" dirty="0" smtClean="0"/>
              <a:t/>
            </a:r>
            <a:br>
              <a:rPr lang="es-EC" dirty="0" smtClean="0"/>
            </a:br>
            <a:endParaRPr lang="es-EC" dirty="0"/>
          </a:p>
        </p:txBody>
      </p:sp>
      <p:graphicFrame>
        <p:nvGraphicFramePr>
          <p:cNvPr id="4" name="3 Marcador de contenido"/>
          <p:cNvGraphicFramePr>
            <a:graphicFrameLocks noGrp="1"/>
          </p:cNvGraphicFramePr>
          <p:nvPr>
            <p:ph idx="1"/>
          </p:nvPr>
        </p:nvGraphicFramePr>
        <p:xfrm>
          <a:off x="285720" y="1500174"/>
          <a:ext cx="8686800" cy="4787392"/>
        </p:xfrm>
        <a:graphic>
          <a:graphicData uri="http://schemas.openxmlformats.org/drawingml/2006/table">
            <a:tbl>
              <a:tblPr firstRow="1" bandRow="1">
                <a:tableStyleId>{5C22544A-7EE6-4342-B048-85BDC9FD1C3A}</a:tableStyleId>
              </a:tblPr>
              <a:tblGrid>
                <a:gridCol w="3500462"/>
                <a:gridCol w="2428892"/>
                <a:gridCol w="2757446"/>
              </a:tblGrid>
              <a:tr h="370840">
                <a:tc>
                  <a:txBody>
                    <a:bodyPr/>
                    <a:lstStyle/>
                    <a:p>
                      <a:pPr algn="ctr"/>
                      <a:r>
                        <a:rPr lang="es-EC" dirty="0" smtClean="0"/>
                        <a:t>CASO</a:t>
                      </a:r>
                      <a:endParaRPr lang="es-EC" dirty="0"/>
                    </a:p>
                  </a:txBody>
                  <a:tcPr/>
                </a:tc>
                <a:tc>
                  <a:txBody>
                    <a:bodyPr/>
                    <a:lstStyle/>
                    <a:p>
                      <a:pPr algn="ctr"/>
                      <a:r>
                        <a:rPr lang="es-EC" dirty="0" smtClean="0"/>
                        <a:t>MODELO</a:t>
                      </a:r>
                      <a:endParaRPr lang="es-EC" dirty="0"/>
                    </a:p>
                  </a:txBody>
                  <a:tcPr/>
                </a:tc>
                <a:tc>
                  <a:txBody>
                    <a:bodyPr/>
                    <a:lstStyle/>
                    <a:p>
                      <a:pPr algn="ctr"/>
                      <a:r>
                        <a:rPr lang="es-EC" dirty="0" smtClean="0"/>
                        <a:t>ESCENARIO</a:t>
                      </a:r>
                      <a:endParaRPr lang="es-EC" dirty="0"/>
                    </a:p>
                  </a:txBody>
                  <a:tcPr/>
                </a:tc>
              </a:tr>
              <a:tr h="370840">
                <a:tc>
                  <a:txBody>
                    <a:bodyPr/>
                    <a:lstStyle/>
                    <a:p>
                      <a:pPr algn="ctr">
                        <a:lnSpc>
                          <a:spcPct val="115000"/>
                        </a:lnSpc>
                        <a:spcAft>
                          <a:spcPts val="0"/>
                        </a:spcAft>
                      </a:pPr>
                      <a:r>
                        <a:rPr lang="es-PE" sz="1200" dirty="0">
                          <a:latin typeface="Arial"/>
                          <a:ea typeface="Calibri"/>
                          <a:cs typeface="Times New Roman"/>
                        </a:rPr>
                        <a:t>1.- </a:t>
                      </a:r>
                      <a:r>
                        <a:rPr lang="es-PE" sz="1200" dirty="0" err="1">
                          <a:latin typeface="Arial"/>
                          <a:ea typeface="Calibri"/>
                          <a:cs typeface="Times New Roman"/>
                        </a:rPr>
                        <a:t>Energización</a:t>
                      </a:r>
                      <a:r>
                        <a:rPr lang="es-PE" sz="1200" dirty="0">
                          <a:latin typeface="Arial"/>
                          <a:ea typeface="Calibri"/>
                          <a:cs typeface="Times New Roman"/>
                        </a:rPr>
                        <a:t> del circuito de la L/T </a:t>
                      </a:r>
                      <a:r>
                        <a:rPr lang="es-PE" sz="1200" dirty="0" err="1">
                          <a:latin typeface="Arial"/>
                          <a:ea typeface="Calibri"/>
                          <a:cs typeface="Times New Roman"/>
                        </a:rPr>
                        <a:t>Taday</a:t>
                      </a:r>
                      <a:r>
                        <a:rPr lang="es-PE" sz="1200" dirty="0">
                          <a:latin typeface="Arial"/>
                          <a:ea typeface="Calibri"/>
                          <a:cs typeface="Times New Roman"/>
                        </a:rPr>
                        <a:t> – Las </a:t>
                      </a:r>
                      <a:r>
                        <a:rPr lang="es-PE" sz="1200" dirty="0" err="1">
                          <a:latin typeface="Arial"/>
                          <a:ea typeface="Calibri"/>
                          <a:cs typeface="Times New Roman"/>
                        </a:rPr>
                        <a:t>Lojas</a:t>
                      </a:r>
                      <a:r>
                        <a:rPr lang="es-PE" sz="1200" dirty="0">
                          <a:latin typeface="Arial"/>
                          <a:ea typeface="Calibri"/>
                          <a:cs typeface="Times New Roman"/>
                        </a:rPr>
                        <a:t> con la utilización de pararrayos y reactores</a:t>
                      </a:r>
                      <a:endParaRPr lang="es-EC" sz="1200" dirty="0">
                        <a:latin typeface="Calibri"/>
                        <a:ea typeface="Calibri"/>
                        <a:cs typeface="Times New Roman"/>
                      </a:endParaRPr>
                    </a:p>
                  </a:txBody>
                  <a:tcPr marL="68580" marR="68580" marT="0" marB="0"/>
                </a:tc>
                <a:tc rowSpan="4">
                  <a:txBody>
                    <a:bodyPr/>
                    <a:lstStyle/>
                    <a:p>
                      <a:pPr algn="ctr">
                        <a:lnSpc>
                          <a:spcPct val="115000"/>
                        </a:lnSpc>
                        <a:spcAft>
                          <a:spcPts val="0"/>
                        </a:spcAft>
                      </a:pPr>
                      <a:endParaRPr lang="es-PE" sz="1100" dirty="0">
                        <a:latin typeface="Arial"/>
                        <a:ea typeface="Calibri"/>
                        <a:cs typeface="Times New Roman"/>
                      </a:endParaRPr>
                    </a:p>
                    <a:p>
                      <a:pPr algn="ctr">
                        <a:lnSpc>
                          <a:spcPct val="115000"/>
                        </a:lnSpc>
                        <a:spcAft>
                          <a:spcPts val="0"/>
                        </a:spcAft>
                      </a:pPr>
                      <a:endParaRPr lang="es-PE" sz="1400" b="1" dirty="0" smtClean="0">
                        <a:latin typeface="Arial"/>
                        <a:ea typeface="Calibri"/>
                        <a:cs typeface="Times New Roman"/>
                      </a:endParaRPr>
                    </a:p>
                    <a:p>
                      <a:pPr algn="ctr">
                        <a:lnSpc>
                          <a:spcPct val="115000"/>
                        </a:lnSpc>
                        <a:spcAft>
                          <a:spcPts val="0"/>
                        </a:spcAft>
                      </a:pPr>
                      <a:endParaRPr lang="es-PE" sz="1400" b="1" dirty="0" smtClean="0">
                        <a:latin typeface="Arial"/>
                        <a:ea typeface="Calibri"/>
                        <a:cs typeface="Times New Roman"/>
                      </a:endParaRPr>
                    </a:p>
                    <a:p>
                      <a:pPr algn="ctr">
                        <a:lnSpc>
                          <a:spcPct val="115000"/>
                        </a:lnSpc>
                        <a:spcAft>
                          <a:spcPts val="0"/>
                        </a:spcAft>
                      </a:pPr>
                      <a:endParaRPr lang="es-PE" sz="1400" b="1" dirty="0" smtClean="0">
                        <a:latin typeface="Arial"/>
                        <a:ea typeface="Calibri"/>
                        <a:cs typeface="Times New Roman"/>
                      </a:endParaRPr>
                    </a:p>
                    <a:p>
                      <a:pPr algn="ctr">
                        <a:lnSpc>
                          <a:spcPct val="115000"/>
                        </a:lnSpc>
                        <a:spcAft>
                          <a:spcPts val="0"/>
                        </a:spcAft>
                      </a:pPr>
                      <a:r>
                        <a:rPr lang="es-PE" sz="1400" b="1" dirty="0" smtClean="0">
                          <a:latin typeface="Arial"/>
                          <a:ea typeface="Calibri"/>
                          <a:cs typeface="Times New Roman"/>
                        </a:rPr>
                        <a:t>BERGERON</a:t>
                      </a:r>
                      <a:r>
                        <a:rPr lang="es-PE" sz="1400" b="1" dirty="0">
                          <a:latin typeface="Arial"/>
                          <a:ea typeface="Calibri"/>
                          <a:cs typeface="Times New Roman"/>
                        </a:rPr>
                        <a:t>, J. MARTÍ</a:t>
                      </a:r>
                      <a:endParaRPr lang="es-EC" sz="1100" dirty="0">
                        <a:latin typeface="Calibri"/>
                        <a:ea typeface="Calibri"/>
                        <a:cs typeface="Times New Roman"/>
                      </a:endParaRPr>
                    </a:p>
                  </a:txBody>
                  <a:tcPr marL="68580" marR="68580" marT="0" marB="0"/>
                </a:tc>
                <a:tc rowSpan="4">
                  <a:txBody>
                    <a:bodyPr/>
                    <a:lstStyle/>
                    <a:p>
                      <a:pPr algn="ctr">
                        <a:lnSpc>
                          <a:spcPct val="115000"/>
                        </a:lnSpc>
                        <a:spcAft>
                          <a:spcPts val="0"/>
                        </a:spcAft>
                      </a:pPr>
                      <a:endParaRPr lang="es-PE" sz="1100" dirty="0">
                        <a:latin typeface="Arial"/>
                        <a:ea typeface="Calibri"/>
                        <a:cs typeface="Times New Roman"/>
                      </a:endParaRPr>
                    </a:p>
                    <a:p>
                      <a:pPr algn="ctr">
                        <a:lnSpc>
                          <a:spcPct val="115000"/>
                        </a:lnSpc>
                        <a:spcAft>
                          <a:spcPts val="0"/>
                        </a:spcAft>
                      </a:pPr>
                      <a:endParaRPr lang="es-PE" sz="1400" b="1" dirty="0" smtClean="0">
                        <a:latin typeface="Arial"/>
                        <a:ea typeface="Calibri"/>
                        <a:cs typeface="Times New Roman"/>
                      </a:endParaRPr>
                    </a:p>
                    <a:p>
                      <a:pPr algn="ctr">
                        <a:lnSpc>
                          <a:spcPct val="115000"/>
                        </a:lnSpc>
                        <a:spcAft>
                          <a:spcPts val="0"/>
                        </a:spcAft>
                      </a:pPr>
                      <a:endParaRPr lang="es-PE" sz="1400" b="1" dirty="0" smtClean="0">
                        <a:latin typeface="Arial"/>
                        <a:ea typeface="Calibri"/>
                        <a:cs typeface="Times New Roman"/>
                      </a:endParaRPr>
                    </a:p>
                    <a:p>
                      <a:pPr algn="ctr">
                        <a:lnSpc>
                          <a:spcPct val="115000"/>
                        </a:lnSpc>
                        <a:spcAft>
                          <a:spcPts val="0"/>
                        </a:spcAft>
                      </a:pPr>
                      <a:endParaRPr lang="es-PE" sz="1400" b="1" dirty="0" smtClean="0">
                        <a:latin typeface="Arial"/>
                        <a:ea typeface="Calibri"/>
                        <a:cs typeface="Times New Roman"/>
                      </a:endParaRPr>
                    </a:p>
                    <a:p>
                      <a:pPr algn="ctr">
                        <a:lnSpc>
                          <a:spcPct val="115000"/>
                        </a:lnSpc>
                        <a:spcAft>
                          <a:spcPts val="0"/>
                        </a:spcAft>
                      </a:pPr>
                      <a:r>
                        <a:rPr lang="es-PE" sz="1400" b="1" dirty="0" err="1" smtClean="0">
                          <a:latin typeface="Arial"/>
                          <a:ea typeface="Calibri"/>
                          <a:cs typeface="Times New Roman"/>
                        </a:rPr>
                        <a:t>Energización</a:t>
                      </a:r>
                      <a:r>
                        <a:rPr lang="es-PE" sz="1400" b="1" dirty="0" smtClean="0">
                          <a:latin typeface="Arial"/>
                          <a:ea typeface="Calibri"/>
                          <a:cs typeface="Times New Roman"/>
                        </a:rPr>
                        <a:t> </a:t>
                      </a:r>
                      <a:r>
                        <a:rPr lang="es-PE" sz="1400" b="1" dirty="0">
                          <a:latin typeface="Arial"/>
                          <a:ea typeface="Calibri"/>
                          <a:cs typeface="Times New Roman"/>
                        </a:rPr>
                        <a:t>desde </a:t>
                      </a:r>
                      <a:r>
                        <a:rPr lang="es-PE" sz="1400" b="1" dirty="0" err="1">
                          <a:latin typeface="Arial"/>
                          <a:ea typeface="Calibri"/>
                          <a:cs typeface="Times New Roman"/>
                        </a:rPr>
                        <a:t>Taday</a:t>
                      </a:r>
                      <a:endParaRPr lang="es-EC" sz="1100" dirty="0">
                        <a:latin typeface="Calibri"/>
                        <a:ea typeface="Calibri"/>
                        <a:cs typeface="Times New Roman"/>
                      </a:endParaRPr>
                    </a:p>
                  </a:txBody>
                  <a:tcPr marL="68580" marR="68580" marT="0" marB="0"/>
                </a:tc>
              </a:tr>
              <a:tr h="370840">
                <a:tc>
                  <a:txBody>
                    <a:bodyPr/>
                    <a:lstStyle/>
                    <a:p>
                      <a:pPr algn="ctr">
                        <a:lnSpc>
                          <a:spcPct val="115000"/>
                        </a:lnSpc>
                        <a:spcAft>
                          <a:spcPts val="0"/>
                        </a:spcAft>
                      </a:pPr>
                      <a:r>
                        <a:rPr lang="es-PE" sz="1200" dirty="0">
                          <a:latin typeface="Arial"/>
                          <a:ea typeface="Calibri"/>
                          <a:cs typeface="Times New Roman"/>
                        </a:rPr>
                        <a:t>2.- </a:t>
                      </a:r>
                      <a:r>
                        <a:rPr lang="es-PE" sz="1200" dirty="0" err="1">
                          <a:latin typeface="Arial"/>
                          <a:ea typeface="Calibri"/>
                          <a:cs typeface="Times New Roman"/>
                        </a:rPr>
                        <a:t>Energización</a:t>
                      </a:r>
                      <a:r>
                        <a:rPr lang="es-PE" sz="1200" dirty="0">
                          <a:latin typeface="Arial"/>
                          <a:ea typeface="Calibri"/>
                          <a:cs typeface="Times New Roman"/>
                        </a:rPr>
                        <a:t> del circuito de la L/T </a:t>
                      </a:r>
                      <a:r>
                        <a:rPr lang="es-PE" sz="1200" dirty="0" err="1">
                          <a:latin typeface="Arial"/>
                          <a:ea typeface="Calibri"/>
                          <a:cs typeface="Times New Roman"/>
                        </a:rPr>
                        <a:t>Taday</a:t>
                      </a:r>
                      <a:r>
                        <a:rPr lang="es-PE" sz="1200" dirty="0">
                          <a:latin typeface="Arial"/>
                          <a:ea typeface="Calibri"/>
                          <a:cs typeface="Times New Roman"/>
                        </a:rPr>
                        <a:t> – Las </a:t>
                      </a:r>
                      <a:r>
                        <a:rPr lang="es-PE" sz="1200" dirty="0" err="1">
                          <a:latin typeface="Arial"/>
                          <a:ea typeface="Calibri"/>
                          <a:cs typeface="Times New Roman"/>
                        </a:rPr>
                        <a:t>Lojas</a:t>
                      </a:r>
                      <a:r>
                        <a:rPr lang="es-PE" sz="1200" dirty="0">
                          <a:latin typeface="Arial"/>
                          <a:ea typeface="Calibri"/>
                          <a:cs typeface="Times New Roman"/>
                        </a:rPr>
                        <a:t> con la utilización de pararrayos y sin reactores</a:t>
                      </a:r>
                      <a:endParaRPr lang="es-EC" sz="1200" dirty="0">
                        <a:latin typeface="Calibri"/>
                        <a:ea typeface="Calibri"/>
                        <a:cs typeface="Times New Roman"/>
                      </a:endParaRPr>
                    </a:p>
                  </a:txBody>
                  <a:tcPr marL="68580" marR="68580" marT="0" marB="0"/>
                </a:tc>
                <a:tc vMerge="1">
                  <a:txBody>
                    <a:bodyPr/>
                    <a:lstStyle/>
                    <a:p>
                      <a:endParaRPr lang="es-EC"/>
                    </a:p>
                  </a:txBody>
                  <a:tcPr/>
                </a:tc>
                <a:tc vMerge="1">
                  <a:txBody>
                    <a:bodyPr/>
                    <a:lstStyle/>
                    <a:p>
                      <a:endParaRPr lang="es-EC"/>
                    </a:p>
                  </a:txBody>
                  <a:tcPr/>
                </a:tc>
              </a:tr>
              <a:tr h="370840">
                <a:tc>
                  <a:txBody>
                    <a:bodyPr/>
                    <a:lstStyle/>
                    <a:p>
                      <a:pPr algn="ctr">
                        <a:lnSpc>
                          <a:spcPct val="115000"/>
                        </a:lnSpc>
                        <a:spcAft>
                          <a:spcPts val="0"/>
                        </a:spcAft>
                      </a:pPr>
                      <a:r>
                        <a:rPr lang="es-PE" sz="1200" dirty="0">
                          <a:latin typeface="Arial"/>
                          <a:ea typeface="Calibri"/>
                          <a:cs typeface="Times New Roman"/>
                        </a:rPr>
                        <a:t>3.- </a:t>
                      </a:r>
                      <a:r>
                        <a:rPr lang="es-PE" sz="1200" dirty="0" err="1">
                          <a:latin typeface="Arial"/>
                          <a:ea typeface="Calibri"/>
                          <a:cs typeface="Times New Roman"/>
                        </a:rPr>
                        <a:t>Energización</a:t>
                      </a:r>
                      <a:r>
                        <a:rPr lang="es-PE" sz="1200" dirty="0">
                          <a:latin typeface="Arial"/>
                          <a:ea typeface="Calibri"/>
                          <a:cs typeface="Times New Roman"/>
                        </a:rPr>
                        <a:t> del circuito de la L/T </a:t>
                      </a:r>
                      <a:r>
                        <a:rPr lang="es-PE" sz="1200" dirty="0" err="1">
                          <a:latin typeface="Arial"/>
                          <a:ea typeface="Calibri"/>
                          <a:cs typeface="Times New Roman"/>
                        </a:rPr>
                        <a:t>Taday</a:t>
                      </a:r>
                      <a:r>
                        <a:rPr lang="es-PE" sz="1200" dirty="0">
                          <a:latin typeface="Arial"/>
                          <a:ea typeface="Calibri"/>
                          <a:cs typeface="Times New Roman"/>
                        </a:rPr>
                        <a:t> – Las </a:t>
                      </a:r>
                      <a:r>
                        <a:rPr lang="es-PE" sz="1200" dirty="0" err="1">
                          <a:latin typeface="Arial"/>
                          <a:ea typeface="Calibri"/>
                          <a:cs typeface="Times New Roman"/>
                        </a:rPr>
                        <a:t>Lojas</a:t>
                      </a:r>
                      <a:r>
                        <a:rPr lang="es-PE" sz="1200" dirty="0">
                          <a:latin typeface="Arial"/>
                          <a:ea typeface="Calibri"/>
                          <a:cs typeface="Times New Roman"/>
                        </a:rPr>
                        <a:t> con la utilización de reactores y sin pararrayos</a:t>
                      </a:r>
                      <a:endParaRPr lang="es-EC" sz="1200" dirty="0">
                        <a:latin typeface="Calibri"/>
                        <a:ea typeface="Calibri"/>
                        <a:cs typeface="Times New Roman"/>
                      </a:endParaRPr>
                    </a:p>
                  </a:txBody>
                  <a:tcPr marL="68580" marR="68580" marT="0" marB="0"/>
                </a:tc>
                <a:tc vMerge="1">
                  <a:txBody>
                    <a:bodyPr/>
                    <a:lstStyle/>
                    <a:p>
                      <a:endParaRPr lang="es-EC"/>
                    </a:p>
                  </a:txBody>
                  <a:tcPr/>
                </a:tc>
                <a:tc vMerge="1">
                  <a:txBody>
                    <a:bodyPr/>
                    <a:lstStyle/>
                    <a:p>
                      <a:endParaRPr lang="es-EC"/>
                    </a:p>
                  </a:txBody>
                  <a:tcPr/>
                </a:tc>
              </a:tr>
              <a:tr h="370840">
                <a:tc>
                  <a:txBody>
                    <a:bodyPr/>
                    <a:lstStyle/>
                    <a:p>
                      <a:pPr algn="ctr">
                        <a:lnSpc>
                          <a:spcPct val="115000"/>
                        </a:lnSpc>
                        <a:spcAft>
                          <a:spcPts val="0"/>
                        </a:spcAft>
                      </a:pPr>
                      <a:r>
                        <a:rPr lang="es-PE" sz="1200" dirty="0">
                          <a:latin typeface="Arial"/>
                          <a:ea typeface="Calibri"/>
                          <a:cs typeface="Times New Roman"/>
                        </a:rPr>
                        <a:t>4.- </a:t>
                      </a:r>
                      <a:r>
                        <a:rPr lang="es-PE" sz="1200" dirty="0" err="1">
                          <a:latin typeface="Arial"/>
                          <a:ea typeface="Calibri"/>
                          <a:cs typeface="Times New Roman"/>
                        </a:rPr>
                        <a:t>Energización</a:t>
                      </a:r>
                      <a:r>
                        <a:rPr lang="es-PE" sz="1200" dirty="0">
                          <a:latin typeface="Arial"/>
                          <a:ea typeface="Calibri"/>
                          <a:cs typeface="Times New Roman"/>
                        </a:rPr>
                        <a:t> del circuito de la L/T </a:t>
                      </a:r>
                      <a:r>
                        <a:rPr lang="es-PE" sz="1200" dirty="0" err="1">
                          <a:latin typeface="Arial"/>
                          <a:ea typeface="Calibri"/>
                          <a:cs typeface="Times New Roman"/>
                        </a:rPr>
                        <a:t>Taday</a:t>
                      </a:r>
                      <a:r>
                        <a:rPr lang="es-PE" sz="1200" dirty="0">
                          <a:latin typeface="Arial"/>
                          <a:ea typeface="Calibri"/>
                          <a:cs typeface="Times New Roman"/>
                        </a:rPr>
                        <a:t> – Las </a:t>
                      </a:r>
                      <a:r>
                        <a:rPr lang="es-PE" sz="1200" dirty="0" err="1">
                          <a:latin typeface="Arial"/>
                          <a:ea typeface="Calibri"/>
                          <a:cs typeface="Times New Roman"/>
                        </a:rPr>
                        <a:t>Lojas</a:t>
                      </a:r>
                      <a:r>
                        <a:rPr lang="es-PE" sz="1200" dirty="0">
                          <a:latin typeface="Arial"/>
                          <a:ea typeface="Calibri"/>
                          <a:cs typeface="Times New Roman"/>
                        </a:rPr>
                        <a:t> sin la utilización de reactores y pararrayos</a:t>
                      </a:r>
                      <a:endParaRPr lang="es-EC" sz="1200" dirty="0">
                        <a:latin typeface="Calibri"/>
                        <a:ea typeface="Calibri"/>
                        <a:cs typeface="Times New Roman"/>
                      </a:endParaRPr>
                    </a:p>
                  </a:txBody>
                  <a:tcPr marL="68580" marR="68580" marT="0" marB="0"/>
                </a:tc>
                <a:tc vMerge="1">
                  <a:txBody>
                    <a:bodyPr/>
                    <a:lstStyle/>
                    <a:p>
                      <a:endParaRPr lang="es-EC"/>
                    </a:p>
                  </a:txBody>
                  <a:tcPr/>
                </a:tc>
                <a:tc vMerge="1">
                  <a:txBody>
                    <a:bodyPr/>
                    <a:lstStyle/>
                    <a:p>
                      <a:endParaRPr lang="es-EC"/>
                    </a:p>
                  </a:txBody>
                  <a:tcPr/>
                </a:tc>
              </a:tr>
              <a:tr h="370840">
                <a:tc>
                  <a:txBody>
                    <a:bodyPr/>
                    <a:lstStyle/>
                    <a:p>
                      <a:pPr algn="ctr">
                        <a:lnSpc>
                          <a:spcPct val="115000"/>
                        </a:lnSpc>
                        <a:spcAft>
                          <a:spcPts val="0"/>
                        </a:spcAft>
                      </a:pPr>
                      <a:r>
                        <a:rPr lang="es-PE" sz="1200" dirty="0">
                          <a:latin typeface="Arial"/>
                          <a:ea typeface="Calibri"/>
                          <a:cs typeface="Times New Roman"/>
                        </a:rPr>
                        <a:t>1.- </a:t>
                      </a:r>
                      <a:r>
                        <a:rPr lang="es-PE" sz="1200" dirty="0" err="1">
                          <a:latin typeface="Arial"/>
                          <a:ea typeface="Calibri"/>
                          <a:cs typeface="Times New Roman"/>
                        </a:rPr>
                        <a:t>Energización</a:t>
                      </a:r>
                      <a:r>
                        <a:rPr lang="es-PE" sz="1200" dirty="0">
                          <a:latin typeface="Arial"/>
                          <a:ea typeface="Calibri"/>
                          <a:cs typeface="Times New Roman"/>
                        </a:rPr>
                        <a:t> del circuito de la L/T </a:t>
                      </a:r>
                      <a:r>
                        <a:rPr lang="es-PE" sz="1200" dirty="0" err="1">
                          <a:latin typeface="Arial"/>
                          <a:ea typeface="Calibri"/>
                          <a:cs typeface="Times New Roman"/>
                        </a:rPr>
                        <a:t>Taday</a:t>
                      </a:r>
                      <a:r>
                        <a:rPr lang="es-PE" sz="1200" dirty="0">
                          <a:latin typeface="Arial"/>
                          <a:ea typeface="Calibri"/>
                          <a:cs typeface="Times New Roman"/>
                        </a:rPr>
                        <a:t> – Las </a:t>
                      </a:r>
                      <a:r>
                        <a:rPr lang="es-PE" sz="1200" dirty="0" err="1">
                          <a:latin typeface="Arial"/>
                          <a:ea typeface="Calibri"/>
                          <a:cs typeface="Times New Roman"/>
                        </a:rPr>
                        <a:t>Lojas</a:t>
                      </a:r>
                      <a:r>
                        <a:rPr lang="es-PE" sz="1200" dirty="0">
                          <a:latin typeface="Arial"/>
                          <a:ea typeface="Calibri"/>
                          <a:cs typeface="Times New Roman"/>
                        </a:rPr>
                        <a:t> con la utilización de pararrayos y reactores</a:t>
                      </a:r>
                      <a:endParaRPr lang="es-EC" sz="1200" dirty="0">
                        <a:latin typeface="Calibri"/>
                        <a:ea typeface="Calibri"/>
                        <a:cs typeface="Times New Roman"/>
                      </a:endParaRPr>
                    </a:p>
                  </a:txBody>
                  <a:tcPr marL="68580" marR="68580" marT="0" marB="0"/>
                </a:tc>
                <a:tc rowSpan="4">
                  <a:txBody>
                    <a:bodyPr/>
                    <a:lstStyle/>
                    <a:p>
                      <a:pPr algn="ctr">
                        <a:lnSpc>
                          <a:spcPct val="115000"/>
                        </a:lnSpc>
                        <a:spcAft>
                          <a:spcPts val="0"/>
                        </a:spcAft>
                      </a:pPr>
                      <a:endParaRPr lang="es-EC" sz="1100" dirty="0">
                        <a:latin typeface="Calibri"/>
                        <a:ea typeface="Calibri"/>
                        <a:cs typeface="Times New Roman"/>
                      </a:endParaRPr>
                    </a:p>
                    <a:p>
                      <a:pPr algn="ctr">
                        <a:lnSpc>
                          <a:spcPct val="115000"/>
                        </a:lnSpc>
                        <a:spcAft>
                          <a:spcPts val="0"/>
                        </a:spcAft>
                      </a:pPr>
                      <a:endParaRPr lang="es-PE" sz="1400" b="1" dirty="0" smtClean="0">
                        <a:latin typeface="Arial"/>
                        <a:ea typeface="Calibri"/>
                        <a:cs typeface="Times New Roman"/>
                      </a:endParaRPr>
                    </a:p>
                    <a:p>
                      <a:pPr algn="ctr">
                        <a:lnSpc>
                          <a:spcPct val="115000"/>
                        </a:lnSpc>
                        <a:spcAft>
                          <a:spcPts val="0"/>
                        </a:spcAft>
                      </a:pPr>
                      <a:endParaRPr lang="es-PE" sz="1400" b="1" dirty="0" smtClean="0">
                        <a:latin typeface="Arial"/>
                        <a:ea typeface="Calibri"/>
                        <a:cs typeface="Times New Roman"/>
                      </a:endParaRPr>
                    </a:p>
                    <a:p>
                      <a:pPr algn="ctr">
                        <a:lnSpc>
                          <a:spcPct val="115000"/>
                        </a:lnSpc>
                        <a:spcAft>
                          <a:spcPts val="0"/>
                        </a:spcAft>
                      </a:pPr>
                      <a:r>
                        <a:rPr lang="es-PE" sz="1400" b="1" dirty="0" smtClean="0">
                          <a:latin typeface="Arial"/>
                          <a:ea typeface="Calibri"/>
                          <a:cs typeface="Times New Roman"/>
                        </a:rPr>
                        <a:t>BERGERON</a:t>
                      </a:r>
                      <a:r>
                        <a:rPr lang="es-PE" sz="1400" b="1" dirty="0">
                          <a:latin typeface="Arial"/>
                          <a:ea typeface="Calibri"/>
                          <a:cs typeface="Times New Roman"/>
                        </a:rPr>
                        <a:t>, J. MARTÍ</a:t>
                      </a:r>
                      <a:endParaRPr lang="es-EC" sz="1100" dirty="0">
                        <a:latin typeface="Calibri"/>
                        <a:ea typeface="Calibri"/>
                        <a:cs typeface="Times New Roman"/>
                      </a:endParaRPr>
                    </a:p>
                  </a:txBody>
                  <a:tcPr marL="68580" marR="68580" marT="0" marB="0"/>
                </a:tc>
                <a:tc rowSpan="4">
                  <a:txBody>
                    <a:bodyPr/>
                    <a:lstStyle/>
                    <a:p>
                      <a:pPr algn="ctr">
                        <a:lnSpc>
                          <a:spcPct val="115000"/>
                        </a:lnSpc>
                        <a:spcAft>
                          <a:spcPts val="0"/>
                        </a:spcAft>
                      </a:pPr>
                      <a:endParaRPr lang="es-PE" sz="1100" dirty="0">
                        <a:latin typeface="Arial"/>
                        <a:ea typeface="Calibri"/>
                        <a:cs typeface="Times New Roman"/>
                      </a:endParaRPr>
                    </a:p>
                    <a:p>
                      <a:pPr algn="ctr">
                        <a:lnSpc>
                          <a:spcPct val="115000"/>
                        </a:lnSpc>
                        <a:spcAft>
                          <a:spcPts val="0"/>
                        </a:spcAft>
                      </a:pPr>
                      <a:endParaRPr lang="es-PE" sz="1400" b="1" dirty="0" smtClean="0">
                        <a:latin typeface="Arial"/>
                        <a:ea typeface="Calibri"/>
                        <a:cs typeface="Times New Roman"/>
                      </a:endParaRPr>
                    </a:p>
                    <a:p>
                      <a:pPr algn="ctr">
                        <a:lnSpc>
                          <a:spcPct val="115000"/>
                        </a:lnSpc>
                        <a:spcAft>
                          <a:spcPts val="0"/>
                        </a:spcAft>
                      </a:pPr>
                      <a:endParaRPr lang="es-PE" sz="1400" b="1" dirty="0" smtClean="0">
                        <a:latin typeface="Arial"/>
                        <a:ea typeface="Calibri"/>
                        <a:cs typeface="Times New Roman"/>
                      </a:endParaRPr>
                    </a:p>
                    <a:p>
                      <a:pPr algn="ctr">
                        <a:lnSpc>
                          <a:spcPct val="115000"/>
                        </a:lnSpc>
                        <a:spcAft>
                          <a:spcPts val="0"/>
                        </a:spcAft>
                      </a:pPr>
                      <a:r>
                        <a:rPr lang="es-PE" sz="1400" b="1" dirty="0" err="1" smtClean="0">
                          <a:latin typeface="Arial"/>
                          <a:ea typeface="Calibri"/>
                          <a:cs typeface="Times New Roman"/>
                        </a:rPr>
                        <a:t>Energización</a:t>
                      </a:r>
                      <a:r>
                        <a:rPr lang="es-PE" sz="1400" b="1" dirty="0" smtClean="0">
                          <a:latin typeface="Arial"/>
                          <a:ea typeface="Calibri"/>
                          <a:cs typeface="Times New Roman"/>
                        </a:rPr>
                        <a:t> </a:t>
                      </a:r>
                      <a:r>
                        <a:rPr lang="es-PE" sz="1400" b="1" dirty="0">
                          <a:latin typeface="Arial"/>
                          <a:ea typeface="Calibri"/>
                          <a:cs typeface="Times New Roman"/>
                        </a:rPr>
                        <a:t>desde Las </a:t>
                      </a:r>
                      <a:r>
                        <a:rPr lang="es-PE" sz="1400" b="1" dirty="0" err="1">
                          <a:latin typeface="Arial"/>
                          <a:ea typeface="Calibri"/>
                          <a:cs typeface="Times New Roman"/>
                        </a:rPr>
                        <a:t>Lojas</a:t>
                      </a:r>
                      <a:endParaRPr lang="es-EC" sz="1100" dirty="0">
                        <a:latin typeface="Calibri"/>
                        <a:ea typeface="Calibri"/>
                        <a:cs typeface="Times New Roman"/>
                      </a:endParaRPr>
                    </a:p>
                  </a:txBody>
                  <a:tcPr marL="68580" marR="68580" marT="0" marB="0"/>
                </a:tc>
              </a:tr>
              <a:tr h="370840">
                <a:tc>
                  <a:txBody>
                    <a:bodyPr/>
                    <a:lstStyle/>
                    <a:p>
                      <a:pPr algn="ctr">
                        <a:lnSpc>
                          <a:spcPct val="115000"/>
                        </a:lnSpc>
                        <a:spcAft>
                          <a:spcPts val="0"/>
                        </a:spcAft>
                      </a:pPr>
                      <a:r>
                        <a:rPr lang="es-PE" sz="1200" dirty="0">
                          <a:latin typeface="Arial"/>
                          <a:ea typeface="Calibri"/>
                          <a:cs typeface="Times New Roman"/>
                        </a:rPr>
                        <a:t>2.- </a:t>
                      </a:r>
                      <a:r>
                        <a:rPr lang="es-PE" sz="1200" dirty="0" err="1">
                          <a:latin typeface="Arial"/>
                          <a:ea typeface="Calibri"/>
                          <a:cs typeface="Times New Roman"/>
                        </a:rPr>
                        <a:t>Energización</a:t>
                      </a:r>
                      <a:r>
                        <a:rPr lang="es-PE" sz="1200" dirty="0">
                          <a:latin typeface="Arial"/>
                          <a:ea typeface="Calibri"/>
                          <a:cs typeface="Times New Roman"/>
                        </a:rPr>
                        <a:t> del circuito de la L/T </a:t>
                      </a:r>
                      <a:r>
                        <a:rPr lang="es-PE" sz="1200" dirty="0" err="1">
                          <a:latin typeface="Arial"/>
                          <a:ea typeface="Calibri"/>
                          <a:cs typeface="Times New Roman"/>
                        </a:rPr>
                        <a:t>Taday</a:t>
                      </a:r>
                      <a:r>
                        <a:rPr lang="es-PE" sz="1200" dirty="0">
                          <a:latin typeface="Arial"/>
                          <a:ea typeface="Calibri"/>
                          <a:cs typeface="Times New Roman"/>
                        </a:rPr>
                        <a:t> – Las </a:t>
                      </a:r>
                      <a:r>
                        <a:rPr lang="es-PE" sz="1200" dirty="0" err="1">
                          <a:latin typeface="Arial"/>
                          <a:ea typeface="Calibri"/>
                          <a:cs typeface="Times New Roman"/>
                        </a:rPr>
                        <a:t>Lojas</a:t>
                      </a:r>
                      <a:r>
                        <a:rPr lang="es-PE" sz="1200" dirty="0">
                          <a:latin typeface="Arial"/>
                          <a:ea typeface="Calibri"/>
                          <a:cs typeface="Times New Roman"/>
                        </a:rPr>
                        <a:t> con la utilización de pararrayos y sin reactores</a:t>
                      </a:r>
                      <a:endParaRPr lang="es-EC" sz="1200" dirty="0">
                        <a:latin typeface="Calibri"/>
                        <a:ea typeface="Calibri"/>
                        <a:cs typeface="Times New Roman"/>
                      </a:endParaRPr>
                    </a:p>
                  </a:txBody>
                  <a:tcPr marL="68580" marR="68580" marT="0" marB="0"/>
                </a:tc>
                <a:tc vMerge="1">
                  <a:txBody>
                    <a:bodyPr/>
                    <a:lstStyle/>
                    <a:p>
                      <a:endParaRPr lang="es-EC"/>
                    </a:p>
                  </a:txBody>
                  <a:tcPr/>
                </a:tc>
                <a:tc vMerge="1">
                  <a:txBody>
                    <a:bodyPr/>
                    <a:lstStyle/>
                    <a:p>
                      <a:endParaRPr lang="es-EC"/>
                    </a:p>
                  </a:txBody>
                  <a:tcPr/>
                </a:tc>
              </a:tr>
              <a:tr h="370840">
                <a:tc>
                  <a:txBody>
                    <a:bodyPr/>
                    <a:lstStyle/>
                    <a:p>
                      <a:pPr algn="ctr">
                        <a:lnSpc>
                          <a:spcPct val="115000"/>
                        </a:lnSpc>
                        <a:spcAft>
                          <a:spcPts val="0"/>
                        </a:spcAft>
                      </a:pPr>
                      <a:r>
                        <a:rPr lang="es-PE" sz="1200" dirty="0">
                          <a:latin typeface="Arial"/>
                          <a:ea typeface="Calibri"/>
                          <a:cs typeface="Times New Roman"/>
                        </a:rPr>
                        <a:t>3.-  </a:t>
                      </a:r>
                      <a:r>
                        <a:rPr lang="es-PE" sz="1200" dirty="0" err="1">
                          <a:latin typeface="Arial"/>
                          <a:ea typeface="Calibri"/>
                          <a:cs typeface="Times New Roman"/>
                        </a:rPr>
                        <a:t>Energización</a:t>
                      </a:r>
                      <a:r>
                        <a:rPr lang="es-PE" sz="1200" dirty="0">
                          <a:latin typeface="Arial"/>
                          <a:ea typeface="Calibri"/>
                          <a:cs typeface="Times New Roman"/>
                        </a:rPr>
                        <a:t> del circuito de la L/T </a:t>
                      </a:r>
                      <a:r>
                        <a:rPr lang="es-PE" sz="1200" dirty="0" err="1">
                          <a:latin typeface="Arial"/>
                          <a:ea typeface="Calibri"/>
                          <a:cs typeface="Times New Roman"/>
                        </a:rPr>
                        <a:t>Taday</a:t>
                      </a:r>
                      <a:r>
                        <a:rPr lang="es-PE" sz="1200" dirty="0">
                          <a:latin typeface="Arial"/>
                          <a:ea typeface="Calibri"/>
                          <a:cs typeface="Times New Roman"/>
                        </a:rPr>
                        <a:t> – Las </a:t>
                      </a:r>
                      <a:r>
                        <a:rPr lang="es-PE" sz="1200" dirty="0" err="1">
                          <a:latin typeface="Arial"/>
                          <a:ea typeface="Calibri"/>
                          <a:cs typeface="Times New Roman"/>
                        </a:rPr>
                        <a:t>Lojas</a:t>
                      </a:r>
                      <a:r>
                        <a:rPr lang="es-PE" sz="1200" dirty="0">
                          <a:latin typeface="Arial"/>
                          <a:ea typeface="Calibri"/>
                          <a:cs typeface="Times New Roman"/>
                        </a:rPr>
                        <a:t> con la utilización de reactores y sin pararrayos</a:t>
                      </a:r>
                      <a:endParaRPr lang="es-EC" sz="1200" dirty="0">
                        <a:latin typeface="Calibri"/>
                        <a:ea typeface="Calibri"/>
                        <a:cs typeface="Times New Roman"/>
                      </a:endParaRPr>
                    </a:p>
                  </a:txBody>
                  <a:tcPr marL="68580" marR="68580" marT="0" marB="0"/>
                </a:tc>
                <a:tc vMerge="1">
                  <a:txBody>
                    <a:bodyPr/>
                    <a:lstStyle/>
                    <a:p>
                      <a:endParaRPr lang="es-EC"/>
                    </a:p>
                  </a:txBody>
                  <a:tcPr/>
                </a:tc>
                <a:tc vMerge="1">
                  <a:txBody>
                    <a:bodyPr/>
                    <a:lstStyle/>
                    <a:p>
                      <a:endParaRPr lang="es-EC"/>
                    </a:p>
                  </a:txBody>
                  <a:tcPr/>
                </a:tc>
              </a:tr>
              <a:tr h="370840">
                <a:tc>
                  <a:txBody>
                    <a:bodyPr/>
                    <a:lstStyle/>
                    <a:p>
                      <a:pPr algn="ctr">
                        <a:lnSpc>
                          <a:spcPct val="115000"/>
                        </a:lnSpc>
                        <a:spcAft>
                          <a:spcPts val="0"/>
                        </a:spcAft>
                      </a:pPr>
                      <a:r>
                        <a:rPr lang="es-PE" sz="1200" dirty="0">
                          <a:latin typeface="Arial"/>
                          <a:ea typeface="Calibri"/>
                          <a:cs typeface="Times New Roman"/>
                        </a:rPr>
                        <a:t>4.-  </a:t>
                      </a:r>
                      <a:r>
                        <a:rPr lang="es-PE" sz="1200" dirty="0" err="1">
                          <a:latin typeface="Arial"/>
                          <a:ea typeface="Calibri"/>
                          <a:cs typeface="Times New Roman"/>
                        </a:rPr>
                        <a:t>Energización</a:t>
                      </a:r>
                      <a:r>
                        <a:rPr lang="es-PE" sz="1200" dirty="0">
                          <a:latin typeface="Arial"/>
                          <a:ea typeface="Calibri"/>
                          <a:cs typeface="Times New Roman"/>
                        </a:rPr>
                        <a:t> del circuito de la L/T </a:t>
                      </a:r>
                      <a:r>
                        <a:rPr lang="es-PE" sz="1200" dirty="0" err="1">
                          <a:latin typeface="Arial"/>
                          <a:ea typeface="Calibri"/>
                          <a:cs typeface="Times New Roman"/>
                        </a:rPr>
                        <a:t>Taday</a:t>
                      </a:r>
                      <a:r>
                        <a:rPr lang="es-PE" sz="1200" dirty="0">
                          <a:latin typeface="Arial"/>
                          <a:ea typeface="Calibri"/>
                          <a:cs typeface="Times New Roman"/>
                        </a:rPr>
                        <a:t> – Las </a:t>
                      </a:r>
                      <a:r>
                        <a:rPr lang="es-PE" sz="1200" dirty="0" err="1">
                          <a:latin typeface="Arial"/>
                          <a:ea typeface="Calibri"/>
                          <a:cs typeface="Times New Roman"/>
                        </a:rPr>
                        <a:t>Lojas</a:t>
                      </a:r>
                      <a:r>
                        <a:rPr lang="es-PE" sz="1200" dirty="0">
                          <a:latin typeface="Arial"/>
                          <a:ea typeface="Calibri"/>
                          <a:cs typeface="Times New Roman"/>
                        </a:rPr>
                        <a:t> sin la utilización de reactores y pararrayos</a:t>
                      </a:r>
                      <a:endParaRPr lang="es-EC" sz="1200" dirty="0">
                        <a:latin typeface="Calibri"/>
                        <a:ea typeface="Calibri"/>
                        <a:cs typeface="Times New Roman"/>
                      </a:endParaRPr>
                    </a:p>
                  </a:txBody>
                  <a:tcPr marL="68580" marR="68580" marT="0" marB="0"/>
                </a:tc>
                <a:tc vMerge="1">
                  <a:txBody>
                    <a:bodyPr/>
                    <a:lstStyle/>
                    <a:p>
                      <a:endParaRPr lang="es-EC"/>
                    </a:p>
                  </a:txBody>
                  <a:tcPr/>
                </a:tc>
                <a:tc vMerge="1">
                  <a:txBody>
                    <a:bodyPr/>
                    <a:lstStyle/>
                    <a:p>
                      <a:endParaRPr lang="es-EC"/>
                    </a:p>
                  </a:txBody>
                  <a:tcPr/>
                </a:tc>
              </a:tr>
            </a:tbl>
          </a:graphicData>
        </a:graphic>
      </p:graphicFrame>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260648"/>
            <a:ext cx="8411994" cy="828668"/>
          </a:xfrm>
        </p:spPr>
        <p:txBody>
          <a:bodyPr>
            <a:normAutofit/>
          </a:bodyPr>
          <a:lstStyle/>
          <a:p>
            <a:pPr algn="ctr">
              <a:buNone/>
            </a:pPr>
            <a:r>
              <a:rPr lang="es-PE" sz="2400" dirty="0" smtClean="0"/>
              <a:t>	</a:t>
            </a:r>
            <a:r>
              <a:rPr lang="es-PE" sz="2400" b="1" dirty="0" smtClean="0"/>
              <a:t>ENERGIZACIÓN EN VACÍO DE LA LÍNEA DE TRANSMISIÓN TADAY – LAS LOJAS DESDE TADAY CON BERGERON</a:t>
            </a:r>
            <a:endParaRPr lang="es-ES" sz="2400" b="1" dirty="0"/>
          </a:p>
        </p:txBody>
      </p:sp>
      <p:sp>
        <p:nvSpPr>
          <p:cNvPr id="11" name="2 Marcador de contenido"/>
          <p:cNvSpPr txBox="1">
            <a:spLocks/>
          </p:cNvSpPr>
          <p:nvPr/>
        </p:nvSpPr>
        <p:spPr>
          <a:xfrm>
            <a:off x="251520" y="3068960"/>
            <a:ext cx="4455376" cy="428628"/>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PE" sz="2400" b="1" i="0" u="none" strike="noStrike" kern="1200" cap="none" spc="0" normalizeH="0" baseline="0" noProof="0" dirty="0" smtClean="0">
                <a:ln>
                  <a:noFill/>
                </a:ln>
                <a:solidFill>
                  <a:schemeClr val="tx1"/>
                </a:solidFill>
                <a:effectLst/>
                <a:uLnTx/>
                <a:uFillTx/>
                <a:latin typeface="+mn-lt"/>
                <a:ea typeface="+mn-ea"/>
                <a:cs typeface="+mn-cs"/>
              </a:rPr>
              <a:t>Caso 1. Pararrayos y Reactores</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2 Marcador de contenido"/>
          <p:cNvSpPr txBox="1">
            <a:spLocks/>
          </p:cNvSpPr>
          <p:nvPr/>
        </p:nvSpPr>
        <p:spPr>
          <a:xfrm>
            <a:off x="4860032" y="3068960"/>
            <a:ext cx="3312368" cy="428628"/>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PE" sz="2400" b="1" i="0" u="none" strike="noStrike" kern="1200" cap="none" spc="0" normalizeH="0" baseline="0" noProof="0" dirty="0" smtClean="0">
                <a:ln>
                  <a:noFill/>
                </a:ln>
                <a:solidFill>
                  <a:schemeClr val="tx1"/>
                </a:solidFill>
                <a:effectLst/>
                <a:uLnTx/>
                <a:uFillTx/>
                <a:latin typeface="+mn-lt"/>
                <a:ea typeface="+mn-ea"/>
                <a:cs typeface="+mn-cs"/>
              </a:rPr>
              <a:t>Caso 2. Solo Pararrayos</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2 Marcador de contenido"/>
          <p:cNvSpPr txBox="1">
            <a:spLocks/>
          </p:cNvSpPr>
          <p:nvPr/>
        </p:nvSpPr>
        <p:spPr>
          <a:xfrm>
            <a:off x="539552" y="5589240"/>
            <a:ext cx="3231240" cy="428628"/>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PE" sz="2400" b="1" i="0" u="none" strike="noStrike" kern="1200" cap="none" spc="0" normalizeH="0" baseline="0" noProof="0" dirty="0" smtClean="0">
                <a:ln>
                  <a:noFill/>
                </a:ln>
                <a:solidFill>
                  <a:schemeClr val="tx1"/>
                </a:solidFill>
                <a:effectLst/>
                <a:uLnTx/>
                <a:uFillTx/>
                <a:latin typeface="+mn-lt"/>
                <a:ea typeface="+mn-ea"/>
                <a:cs typeface="+mn-cs"/>
              </a:rPr>
              <a:t>Caso 3. Solo Reactores</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2 Marcador de contenido"/>
          <p:cNvSpPr txBox="1">
            <a:spLocks/>
          </p:cNvSpPr>
          <p:nvPr/>
        </p:nvSpPr>
        <p:spPr>
          <a:xfrm>
            <a:off x="4355976" y="5589240"/>
            <a:ext cx="4635904" cy="428628"/>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PE" sz="2400" b="1" i="0" u="none" strike="noStrike" kern="1200" cap="none" spc="0" normalizeH="0" baseline="0" noProof="0" dirty="0" smtClean="0">
                <a:ln>
                  <a:noFill/>
                </a:ln>
                <a:solidFill>
                  <a:schemeClr val="tx1"/>
                </a:solidFill>
                <a:effectLst/>
                <a:uLnTx/>
                <a:uFillTx/>
                <a:latin typeface="+mn-lt"/>
                <a:ea typeface="+mn-ea"/>
                <a:cs typeface="+mn-cs"/>
              </a:rPr>
              <a:t>Caso 4. Sin pararrayos ni Reactores</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5" name="14 Imagen"/>
          <p:cNvPicPr/>
          <p:nvPr/>
        </p:nvPicPr>
        <p:blipFill>
          <a:blip r:embed="rId2" cstate="print"/>
          <a:srcRect l="10560" t="31145" r="21082" b="42592"/>
          <a:stretch>
            <a:fillRect/>
          </a:stretch>
        </p:blipFill>
        <p:spPr bwMode="auto">
          <a:xfrm>
            <a:off x="0" y="1428736"/>
            <a:ext cx="4286248" cy="1570895"/>
          </a:xfrm>
          <a:prstGeom prst="rect">
            <a:avLst/>
          </a:prstGeom>
          <a:noFill/>
          <a:ln w="9525">
            <a:noFill/>
            <a:miter lim="800000"/>
            <a:headEnd/>
            <a:tailEnd/>
          </a:ln>
        </p:spPr>
      </p:pic>
      <p:pic>
        <p:nvPicPr>
          <p:cNvPr id="16" name="15 Imagen"/>
          <p:cNvPicPr/>
          <p:nvPr/>
        </p:nvPicPr>
        <p:blipFill>
          <a:blip r:embed="rId3" cstate="print"/>
          <a:srcRect l="22284" t="28283" r="20878" b="49495"/>
          <a:stretch>
            <a:fillRect/>
          </a:stretch>
        </p:blipFill>
        <p:spPr bwMode="auto">
          <a:xfrm>
            <a:off x="4357686" y="1428736"/>
            <a:ext cx="4786314" cy="1533446"/>
          </a:xfrm>
          <a:prstGeom prst="rect">
            <a:avLst/>
          </a:prstGeom>
          <a:noFill/>
          <a:ln w="9525">
            <a:noFill/>
            <a:miter lim="800000"/>
            <a:headEnd/>
            <a:tailEnd/>
          </a:ln>
        </p:spPr>
      </p:pic>
      <p:pic>
        <p:nvPicPr>
          <p:cNvPr id="17" name="16 Imagen"/>
          <p:cNvPicPr/>
          <p:nvPr/>
        </p:nvPicPr>
        <p:blipFill>
          <a:blip r:embed="rId4" cstate="print"/>
          <a:srcRect l="10425" t="25421" r="20947" b="48316"/>
          <a:stretch>
            <a:fillRect/>
          </a:stretch>
        </p:blipFill>
        <p:spPr bwMode="auto">
          <a:xfrm>
            <a:off x="0" y="3929066"/>
            <a:ext cx="4429124" cy="1585468"/>
          </a:xfrm>
          <a:prstGeom prst="rect">
            <a:avLst/>
          </a:prstGeom>
          <a:noFill/>
          <a:ln w="9525">
            <a:noFill/>
            <a:miter lim="800000"/>
            <a:headEnd/>
            <a:tailEnd/>
          </a:ln>
        </p:spPr>
      </p:pic>
      <p:pic>
        <p:nvPicPr>
          <p:cNvPr id="18" name="17 Imagen"/>
          <p:cNvPicPr/>
          <p:nvPr/>
        </p:nvPicPr>
        <p:blipFill>
          <a:blip r:embed="rId5" cstate="print"/>
          <a:srcRect l="29418" t="28283" r="20809" b="49326"/>
          <a:stretch>
            <a:fillRect/>
          </a:stretch>
        </p:blipFill>
        <p:spPr bwMode="auto">
          <a:xfrm>
            <a:off x="4572000" y="3929066"/>
            <a:ext cx="4572000" cy="15541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260648"/>
            <a:ext cx="8229600" cy="828668"/>
          </a:xfrm>
        </p:spPr>
        <p:txBody>
          <a:bodyPr>
            <a:normAutofit/>
          </a:bodyPr>
          <a:lstStyle/>
          <a:p>
            <a:pPr algn="ctr">
              <a:buNone/>
            </a:pPr>
            <a:r>
              <a:rPr lang="es-PE" sz="2400" dirty="0" smtClean="0"/>
              <a:t>	</a:t>
            </a:r>
            <a:r>
              <a:rPr lang="es-PE" sz="2400" b="1" dirty="0" smtClean="0"/>
              <a:t>ENERGIZACIÓN EN VACÍO DE LA LÍNEA DE TRANSMISIÓN TADAY – LAS LOJAS DESDE TADAY CON BERGERON</a:t>
            </a:r>
            <a:endParaRPr lang="es-ES" sz="2400" b="1" dirty="0"/>
          </a:p>
        </p:txBody>
      </p:sp>
      <p:sp>
        <p:nvSpPr>
          <p:cNvPr id="11" name="2 Marcador de contenido"/>
          <p:cNvSpPr txBox="1">
            <a:spLocks/>
          </p:cNvSpPr>
          <p:nvPr/>
        </p:nvSpPr>
        <p:spPr>
          <a:xfrm>
            <a:off x="251520" y="3068960"/>
            <a:ext cx="4176464" cy="428628"/>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PE" sz="2400" b="1" i="0" u="none" strike="noStrike" kern="1200" cap="none" spc="0" normalizeH="0" baseline="0" noProof="0" dirty="0" smtClean="0">
                <a:ln>
                  <a:noFill/>
                </a:ln>
                <a:solidFill>
                  <a:schemeClr val="tx1"/>
                </a:solidFill>
                <a:effectLst/>
                <a:uLnTx/>
                <a:uFillTx/>
                <a:latin typeface="+mn-lt"/>
                <a:ea typeface="+mn-ea"/>
                <a:cs typeface="+mn-cs"/>
              </a:rPr>
              <a:t>Caso 1. Pararrayos y Reactores</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2 Marcador de contenido"/>
          <p:cNvSpPr txBox="1">
            <a:spLocks/>
          </p:cNvSpPr>
          <p:nvPr/>
        </p:nvSpPr>
        <p:spPr>
          <a:xfrm>
            <a:off x="4860032" y="3068960"/>
            <a:ext cx="3312368" cy="428628"/>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PE" sz="2400" b="1" i="0" u="none" strike="noStrike" kern="1200" cap="none" spc="0" normalizeH="0" baseline="0" noProof="0" dirty="0" smtClean="0">
                <a:ln>
                  <a:noFill/>
                </a:ln>
                <a:solidFill>
                  <a:schemeClr val="tx1"/>
                </a:solidFill>
                <a:effectLst/>
                <a:uLnTx/>
                <a:uFillTx/>
                <a:latin typeface="+mn-lt"/>
                <a:ea typeface="+mn-ea"/>
                <a:cs typeface="+mn-cs"/>
              </a:rPr>
              <a:t>Caso 2. Solo Pararrayos</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2 Marcador de contenido"/>
          <p:cNvSpPr txBox="1">
            <a:spLocks/>
          </p:cNvSpPr>
          <p:nvPr/>
        </p:nvSpPr>
        <p:spPr>
          <a:xfrm>
            <a:off x="539552" y="5589240"/>
            <a:ext cx="3231240" cy="428628"/>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PE" sz="2400" b="1" i="0" u="none" strike="noStrike" kern="1200" cap="none" spc="0" normalizeH="0" baseline="0" noProof="0" dirty="0" smtClean="0">
                <a:ln>
                  <a:noFill/>
                </a:ln>
                <a:solidFill>
                  <a:schemeClr val="tx1"/>
                </a:solidFill>
                <a:effectLst/>
                <a:uLnTx/>
                <a:uFillTx/>
                <a:latin typeface="+mn-lt"/>
                <a:ea typeface="+mn-ea"/>
                <a:cs typeface="+mn-cs"/>
              </a:rPr>
              <a:t>Caso 3. Solo Reactores</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2 Marcador de contenido"/>
          <p:cNvSpPr txBox="1">
            <a:spLocks/>
          </p:cNvSpPr>
          <p:nvPr/>
        </p:nvSpPr>
        <p:spPr>
          <a:xfrm>
            <a:off x="4355976" y="5589240"/>
            <a:ext cx="4635904" cy="428628"/>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PE" sz="2400" b="1" i="0" u="none" strike="noStrike" kern="1200" cap="none" spc="0" normalizeH="0" baseline="0" noProof="0" dirty="0" smtClean="0">
                <a:ln>
                  <a:noFill/>
                </a:ln>
                <a:solidFill>
                  <a:schemeClr val="tx1"/>
                </a:solidFill>
                <a:effectLst/>
                <a:uLnTx/>
                <a:uFillTx/>
                <a:latin typeface="+mn-lt"/>
                <a:ea typeface="+mn-ea"/>
                <a:cs typeface="+mn-cs"/>
              </a:rPr>
              <a:t>Caso 4. Sin pararrayos ni Reactores</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9" name="18 Imagen"/>
          <p:cNvPicPr/>
          <p:nvPr/>
        </p:nvPicPr>
        <p:blipFill>
          <a:blip r:embed="rId2" cstate="print"/>
          <a:srcRect t="2924" b="8187"/>
          <a:stretch>
            <a:fillRect/>
          </a:stretch>
        </p:blipFill>
        <p:spPr bwMode="auto">
          <a:xfrm>
            <a:off x="214282" y="1142984"/>
            <a:ext cx="4143405" cy="1857388"/>
          </a:xfrm>
          <a:prstGeom prst="rect">
            <a:avLst/>
          </a:prstGeom>
          <a:noFill/>
          <a:ln w="9525">
            <a:noFill/>
            <a:miter lim="800000"/>
            <a:headEnd/>
            <a:tailEnd/>
          </a:ln>
        </p:spPr>
      </p:pic>
      <p:pic>
        <p:nvPicPr>
          <p:cNvPr id="20" name="19 Imagen"/>
          <p:cNvPicPr/>
          <p:nvPr/>
        </p:nvPicPr>
        <p:blipFill>
          <a:blip r:embed="rId3" cstate="print"/>
          <a:srcRect t="3070" b="8041"/>
          <a:stretch>
            <a:fillRect/>
          </a:stretch>
        </p:blipFill>
        <p:spPr bwMode="auto">
          <a:xfrm>
            <a:off x="4500562" y="1142984"/>
            <a:ext cx="4643438" cy="1873240"/>
          </a:xfrm>
          <a:prstGeom prst="rect">
            <a:avLst/>
          </a:prstGeom>
          <a:noFill/>
          <a:ln w="9525">
            <a:noFill/>
            <a:miter lim="800000"/>
            <a:headEnd/>
            <a:tailEnd/>
          </a:ln>
        </p:spPr>
      </p:pic>
      <p:pic>
        <p:nvPicPr>
          <p:cNvPr id="21" name="20 Imagen"/>
          <p:cNvPicPr/>
          <p:nvPr/>
        </p:nvPicPr>
        <p:blipFill>
          <a:blip r:embed="rId4" cstate="print"/>
          <a:srcRect t="3070" b="8187"/>
          <a:stretch>
            <a:fillRect/>
          </a:stretch>
        </p:blipFill>
        <p:spPr bwMode="auto">
          <a:xfrm>
            <a:off x="214282" y="3643314"/>
            <a:ext cx="4143404" cy="1973254"/>
          </a:xfrm>
          <a:prstGeom prst="rect">
            <a:avLst/>
          </a:prstGeom>
          <a:noFill/>
          <a:ln w="9525">
            <a:noFill/>
            <a:miter lim="800000"/>
            <a:headEnd/>
            <a:tailEnd/>
          </a:ln>
        </p:spPr>
      </p:pic>
      <p:pic>
        <p:nvPicPr>
          <p:cNvPr id="22" name="21 Imagen"/>
          <p:cNvPicPr/>
          <p:nvPr/>
        </p:nvPicPr>
        <p:blipFill>
          <a:blip r:embed="rId5" cstate="print"/>
          <a:srcRect t="3070" b="8187"/>
          <a:stretch>
            <a:fillRect/>
          </a:stretch>
        </p:blipFill>
        <p:spPr bwMode="auto">
          <a:xfrm>
            <a:off x="4429124" y="3643314"/>
            <a:ext cx="4572000" cy="19224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PE" b="1" dirty="0" smtClean="0"/>
              <a:t>ANÁLISIS DE RESULTADOS</a:t>
            </a:r>
            <a:r>
              <a:rPr lang="es-EC" dirty="0" smtClean="0"/>
              <a:t/>
            </a:r>
            <a:br>
              <a:rPr lang="es-EC" dirty="0" smtClean="0"/>
            </a:br>
            <a:endParaRPr lang="es-EC" dirty="0"/>
          </a:p>
        </p:txBody>
      </p:sp>
      <p:sp>
        <p:nvSpPr>
          <p:cNvPr id="3" name="2 Marcador de contenido"/>
          <p:cNvSpPr>
            <a:spLocks noGrp="1"/>
          </p:cNvSpPr>
          <p:nvPr>
            <p:ph idx="1"/>
          </p:nvPr>
        </p:nvSpPr>
        <p:spPr>
          <a:xfrm>
            <a:off x="304800" y="1554163"/>
            <a:ext cx="8686800" cy="1731962"/>
          </a:xfrm>
        </p:spPr>
        <p:txBody>
          <a:bodyPr>
            <a:normAutofit fontScale="85000" lnSpcReduction="10000"/>
          </a:bodyPr>
          <a:lstStyle/>
          <a:p>
            <a:r>
              <a:rPr lang="es-PE" dirty="0" smtClean="0"/>
              <a:t>En la tabla 5.2 se presentan los valores de </a:t>
            </a:r>
            <a:r>
              <a:rPr lang="es-PE" dirty="0" err="1" smtClean="0"/>
              <a:t>sobrevoltajes</a:t>
            </a:r>
            <a:r>
              <a:rPr lang="es-PE" dirty="0" smtClean="0"/>
              <a:t> obtenidos para la </a:t>
            </a:r>
            <a:r>
              <a:rPr lang="es-PE" dirty="0" err="1" smtClean="0"/>
              <a:t>energización</a:t>
            </a:r>
            <a:r>
              <a:rPr lang="es-PE" dirty="0" smtClean="0"/>
              <a:t> de la línea de transmisión </a:t>
            </a:r>
            <a:r>
              <a:rPr lang="es-PE" dirty="0" err="1" smtClean="0"/>
              <a:t>Taday</a:t>
            </a:r>
            <a:r>
              <a:rPr lang="es-PE" dirty="0" smtClean="0"/>
              <a:t> – Las </a:t>
            </a:r>
            <a:r>
              <a:rPr lang="es-PE" dirty="0" err="1" smtClean="0"/>
              <a:t>Lojas</a:t>
            </a:r>
            <a:r>
              <a:rPr lang="es-PE" dirty="0" smtClean="0"/>
              <a:t>, desde </a:t>
            </a:r>
            <a:r>
              <a:rPr lang="es-PE" dirty="0" err="1" smtClean="0"/>
              <a:t>Taday</a:t>
            </a:r>
            <a:r>
              <a:rPr lang="es-PE" dirty="0" smtClean="0"/>
              <a:t> con el modelo </a:t>
            </a:r>
            <a:r>
              <a:rPr lang="es-PE" dirty="0" err="1" smtClean="0"/>
              <a:t>Bergeron</a:t>
            </a:r>
            <a:r>
              <a:rPr lang="es-PE" dirty="0" smtClean="0"/>
              <a:t> para los diferentes casos.</a:t>
            </a:r>
            <a:endParaRPr lang="es-EC" dirty="0" smtClean="0"/>
          </a:p>
          <a:p>
            <a:endParaRPr lang="es-EC" dirty="0"/>
          </a:p>
        </p:txBody>
      </p:sp>
      <p:pic>
        <p:nvPicPr>
          <p:cNvPr id="4" name="3 Imagen"/>
          <p:cNvPicPr/>
          <p:nvPr/>
        </p:nvPicPr>
        <p:blipFill>
          <a:blip r:embed="rId2" cstate="print"/>
          <a:srcRect l="13119" t="31818" r="6499" b="47812"/>
          <a:stretch>
            <a:fillRect/>
          </a:stretch>
        </p:blipFill>
        <p:spPr bwMode="auto">
          <a:xfrm>
            <a:off x="1500166" y="3357562"/>
            <a:ext cx="6143668" cy="2143140"/>
          </a:xfrm>
          <a:prstGeom prst="rect">
            <a:avLst/>
          </a:prstGeom>
          <a:noFill/>
          <a:ln w="9525">
            <a:noFill/>
            <a:miter lim="800000"/>
            <a:headEnd/>
            <a:tailEnd/>
          </a:ln>
        </p:spPr>
      </p:pic>
      <p:sp>
        <p:nvSpPr>
          <p:cNvPr id="481281" name="Rectangle 1"/>
          <p:cNvSpPr>
            <a:spLocks noChangeArrowheads="1"/>
          </p:cNvSpPr>
          <p:nvPr/>
        </p:nvSpPr>
        <p:spPr bwMode="auto">
          <a:xfrm>
            <a:off x="1643042" y="5786454"/>
            <a:ext cx="600079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000" b="0" i="0" u="none" strike="noStrike" cap="none" normalizeH="0" baseline="0" dirty="0" smtClean="0">
                <a:ln>
                  <a:noFill/>
                </a:ln>
                <a:solidFill>
                  <a:srgbClr val="231F20"/>
                </a:solidFill>
                <a:effectLst/>
                <a:latin typeface="Arial" pitchFamily="34" charset="0"/>
                <a:ea typeface="TimesNewRomanPSMT"/>
                <a:cs typeface="Arial" pitchFamily="34" charset="0"/>
              </a:rPr>
              <a:t>Tabla  5.2 Valores de </a:t>
            </a:r>
            <a:r>
              <a:rPr kumimoji="0" lang="es-PE" sz="2000" b="0" i="0" u="none" strike="noStrike" cap="none" normalizeH="0" baseline="0" dirty="0" err="1" smtClean="0">
                <a:ln>
                  <a:noFill/>
                </a:ln>
                <a:solidFill>
                  <a:srgbClr val="231F20"/>
                </a:solidFill>
                <a:effectLst/>
                <a:latin typeface="Arial" pitchFamily="34" charset="0"/>
                <a:ea typeface="TimesNewRomanPSMT"/>
                <a:cs typeface="Arial" pitchFamily="34" charset="0"/>
              </a:rPr>
              <a:t>sobrevoltajes</a:t>
            </a:r>
            <a:r>
              <a:rPr kumimoji="0" lang="es-PE" sz="2000" b="0" i="0" u="none" strike="noStrike" cap="none" normalizeH="0" baseline="0" dirty="0" smtClean="0">
                <a:ln>
                  <a:noFill/>
                </a:ln>
                <a:solidFill>
                  <a:srgbClr val="231F20"/>
                </a:solidFill>
                <a:effectLst/>
                <a:latin typeface="Arial" pitchFamily="34" charset="0"/>
                <a:ea typeface="TimesNewRomanPSMT"/>
                <a:cs typeface="Arial" pitchFamily="34" charset="0"/>
              </a:rPr>
              <a:t> obtenidos con el modelo </a:t>
            </a:r>
            <a:r>
              <a:rPr kumimoji="0" lang="es-PE" sz="2000" b="0" i="0" u="none" strike="noStrike" cap="none" normalizeH="0" baseline="0" dirty="0" err="1" smtClean="0">
                <a:ln>
                  <a:noFill/>
                </a:ln>
                <a:solidFill>
                  <a:srgbClr val="231F20"/>
                </a:solidFill>
                <a:effectLst/>
                <a:latin typeface="Arial" pitchFamily="34" charset="0"/>
                <a:ea typeface="TimesNewRomanPSMT"/>
                <a:cs typeface="Arial" pitchFamily="34" charset="0"/>
              </a:rPr>
              <a:t>Bergeron</a:t>
            </a:r>
            <a:r>
              <a:rPr kumimoji="0" lang="es-PE" sz="2000" b="0" i="0" u="none" strike="noStrike" cap="none" normalizeH="0" baseline="0" dirty="0" smtClean="0">
                <a:ln>
                  <a:noFill/>
                </a:ln>
                <a:solidFill>
                  <a:srgbClr val="231F20"/>
                </a:solidFill>
                <a:effectLst/>
                <a:latin typeface="Arial" pitchFamily="34" charset="0"/>
                <a:ea typeface="TimesNewRomanPSMT"/>
                <a:cs typeface="Arial" pitchFamily="34" charset="0"/>
              </a:rPr>
              <a:t>.</a:t>
            </a:r>
            <a:endParaRPr kumimoji="0" lang="es-PE" sz="32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E" b="1" dirty="0" smtClean="0"/>
              <a:t>ANÁLISIS DE RESULTADOS</a:t>
            </a:r>
            <a:endParaRPr lang="es-EC" dirty="0"/>
          </a:p>
        </p:txBody>
      </p:sp>
      <p:sp>
        <p:nvSpPr>
          <p:cNvPr id="3" name="2 Marcador de contenido"/>
          <p:cNvSpPr>
            <a:spLocks noGrp="1"/>
          </p:cNvSpPr>
          <p:nvPr>
            <p:ph idx="1"/>
          </p:nvPr>
        </p:nvSpPr>
        <p:spPr>
          <a:xfrm>
            <a:off x="304800" y="1554162"/>
            <a:ext cx="8686800" cy="5018110"/>
          </a:xfrm>
        </p:spPr>
        <p:txBody>
          <a:bodyPr>
            <a:normAutofit fontScale="77500" lnSpcReduction="20000"/>
          </a:bodyPr>
          <a:lstStyle/>
          <a:p>
            <a:r>
              <a:rPr lang="es-PE" dirty="0" smtClean="0"/>
              <a:t>Cabe mencionar que el modelo </a:t>
            </a:r>
            <a:r>
              <a:rPr lang="es-PE" dirty="0" err="1" smtClean="0"/>
              <a:t>Bergeron</a:t>
            </a:r>
            <a:r>
              <a:rPr lang="es-PE" dirty="0" smtClean="0"/>
              <a:t>  está basado en la propagación de las ondas en una línea de transmisión sin pérdidas y con los parámetros “L” (inductancia) y “C” (capacitancia) constantes distribuidos a través de la línea de transmisión.</a:t>
            </a:r>
          </a:p>
          <a:p>
            <a:r>
              <a:rPr lang="es-PE" dirty="0" smtClean="0"/>
              <a:t>Cuando se energiza en vacío la línea de transmisión </a:t>
            </a:r>
            <a:r>
              <a:rPr lang="es-PE" dirty="0" err="1" smtClean="0"/>
              <a:t>Taday</a:t>
            </a:r>
            <a:r>
              <a:rPr lang="es-PE" dirty="0" smtClean="0"/>
              <a:t> – Las </a:t>
            </a:r>
            <a:r>
              <a:rPr lang="es-PE" dirty="0" err="1" smtClean="0"/>
              <a:t>Lojas</a:t>
            </a:r>
            <a:r>
              <a:rPr lang="es-PE" dirty="0" smtClean="0"/>
              <a:t> desde </a:t>
            </a:r>
            <a:r>
              <a:rPr lang="es-PE" dirty="0" err="1" smtClean="0"/>
              <a:t>Taday</a:t>
            </a:r>
            <a:r>
              <a:rPr lang="es-PE" dirty="0" smtClean="0"/>
              <a:t>, se originan valores de </a:t>
            </a:r>
            <a:r>
              <a:rPr lang="es-PE" dirty="0" err="1" smtClean="0"/>
              <a:t>sobrevoltajes</a:t>
            </a:r>
            <a:r>
              <a:rPr lang="es-PE" dirty="0" smtClean="0"/>
              <a:t> para los diferentes casos analizados tal como se muestra en la tabla 5.2, se observa que los valores más críticos de </a:t>
            </a:r>
            <a:r>
              <a:rPr lang="es-PE" dirty="0" err="1" smtClean="0"/>
              <a:t>sobrevoltajes</a:t>
            </a:r>
            <a:r>
              <a:rPr lang="es-PE" dirty="0" smtClean="0"/>
              <a:t> son para los casos 3 (</a:t>
            </a:r>
            <a:r>
              <a:rPr lang="es-PE" dirty="0" err="1" smtClean="0"/>
              <a:t>energización</a:t>
            </a:r>
            <a:r>
              <a:rPr lang="es-PE" dirty="0" smtClean="0"/>
              <a:t> sin pararrayos) y 4 (</a:t>
            </a:r>
            <a:r>
              <a:rPr lang="es-PE" dirty="0" err="1" smtClean="0"/>
              <a:t>energización</a:t>
            </a:r>
            <a:r>
              <a:rPr lang="es-PE" dirty="0" smtClean="0"/>
              <a:t> sin pararrayos y sin reactores), para los dos casos los </a:t>
            </a:r>
            <a:r>
              <a:rPr lang="es-PE" dirty="0" err="1" smtClean="0"/>
              <a:t>sobrevoltajes</a:t>
            </a:r>
            <a:r>
              <a:rPr lang="es-PE" dirty="0" smtClean="0"/>
              <a:t> tienen una valor por encima del 2 </a:t>
            </a:r>
            <a:r>
              <a:rPr lang="es-PE" dirty="0" err="1" smtClean="0"/>
              <a:t>p.u</a:t>
            </a:r>
            <a:r>
              <a:rPr lang="es-PE" dirty="0" smtClean="0"/>
              <a:t>, además en las figuras 5.6 y 5.8 se observa que la forma de la onda es muy inestable con picos de voltajes muy elevados.</a:t>
            </a:r>
            <a:endParaRPr lang="es-EC" dirty="0" smtClean="0"/>
          </a:p>
          <a:p>
            <a:endParaRPr lang="es-EC"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57166"/>
            <a:ext cx="8229600" cy="785818"/>
          </a:xfrm>
        </p:spPr>
        <p:txBody>
          <a:bodyPr>
            <a:normAutofit/>
          </a:bodyPr>
          <a:lstStyle/>
          <a:p>
            <a:pPr algn="ctr"/>
            <a:r>
              <a:rPr lang="es-PE" sz="3600" b="1" dirty="0" smtClean="0"/>
              <a:t>PLAN DE EXPANSIÓN DE GENERACION</a:t>
            </a:r>
            <a:endParaRPr lang="es-ES" sz="3600" dirty="0"/>
          </a:p>
        </p:txBody>
      </p:sp>
      <p:graphicFrame>
        <p:nvGraphicFramePr>
          <p:cNvPr id="4" name="3 Marcador de contenido"/>
          <p:cNvGraphicFramePr>
            <a:graphicFrameLocks noGrp="1"/>
          </p:cNvGraphicFramePr>
          <p:nvPr>
            <p:ph idx="1"/>
          </p:nvPr>
        </p:nvGraphicFramePr>
        <p:xfrm>
          <a:off x="428596" y="1285860"/>
          <a:ext cx="8229600" cy="5455920"/>
        </p:xfrm>
        <a:graphic>
          <a:graphicData uri="http://schemas.openxmlformats.org/drawingml/2006/table">
            <a:tbl>
              <a:tblPr firstRow="1" bandRow="1">
                <a:tableStyleId>{5C22544A-7EE6-4342-B048-85BDC9FD1C3A}</a:tableStyleId>
              </a:tblPr>
              <a:tblGrid>
                <a:gridCol w="1471594"/>
                <a:gridCol w="1571636"/>
                <a:gridCol w="1500198"/>
                <a:gridCol w="1785950"/>
                <a:gridCol w="1900222"/>
              </a:tblGrid>
              <a:tr h="370840">
                <a:tc>
                  <a:txBody>
                    <a:bodyPr/>
                    <a:lstStyle/>
                    <a:p>
                      <a:pPr algn="ctr">
                        <a:lnSpc>
                          <a:spcPct val="200000"/>
                        </a:lnSpc>
                        <a:spcAft>
                          <a:spcPts val="0"/>
                        </a:spcAft>
                      </a:pPr>
                      <a:r>
                        <a:rPr lang="es-EC" sz="1100" dirty="0">
                          <a:solidFill>
                            <a:srgbClr val="000000"/>
                          </a:solidFill>
                          <a:latin typeface="Arial"/>
                          <a:ea typeface="Times New Roman"/>
                          <a:cs typeface="Times New Roman"/>
                        </a:rPr>
                        <a:t>PROYECTO</a:t>
                      </a:r>
                      <a:endParaRPr lang="es-ES" sz="1600"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ESTADO DE AVANCE</a:t>
                      </a:r>
                      <a:endParaRPr lang="es-ES" sz="1600"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TIPO</a:t>
                      </a:r>
                      <a:endParaRPr lang="es-ES" sz="1600"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POTENCIA EN BORNES DE GENERADOR [MW]</a:t>
                      </a:r>
                      <a:endParaRPr lang="es-ES" sz="1600"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AÑO ESTIMADO DE ENTRADA EN OPERACIÓN</a:t>
                      </a:r>
                      <a:endParaRPr lang="es-ES" sz="1600" dirty="0">
                        <a:solidFill>
                          <a:srgbClr val="365F91"/>
                        </a:solidFill>
                        <a:latin typeface="Calibri"/>
                        <a:ea typeface="Calibri"/>
                        <a:cs typeface="Times New Roman"/>
                      </a:endParaRPr>
                    </a:p>
                  </a:txBody>
                  <a:tcPr marL="68580" marR="68580" marT="0" marB="0"/>
                </a:tc>
              </a:tr>
              <a:tr h="370840">
                <a:tc>
                  <a:txBody>
                    <a:bodyPr/>
                    <a:lstStyle/>
                    <a:p>
                      <a:pPr algn="ctr">
                        <a:lnSpc>
                          <a:spcPct val="200000"/>
                        </a:lnSpc>
                        <a:spcAft>
                          <a:spcPts val="0"/>
                        </a:spcAft>
                      </a:pPr>
                      <a:r>
                        <a:rPr lang="es-EC" sz="1100" b="1" dirty="0">
                          <a:solidFill>
                            <a:srgbClr val="000000"/>
                          </a:solidFill>
                          <a:latin typeface="Arial"/>
                          <a:ea typeface="Times New Roman"/>
                          <a:cs typeface="Times New Roman"/>
                        </a:rPr>
                        <a:t>Chorrillos</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En Construcción</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Hidroeléctrica</a:t>
                      </a:r>
                      <a:endParaRPr lang="es-ES" sz="1600" b="1">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4,00</a:t>
                      </a:r>
                      <a:endParaRPr lang="es-ES" sz="1600" b="1">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2012</a:t>
                      </a:r>
                      <a:endParaRPr lang="es-ES" sz="1600" b="1">
                        <a:solidFill>
                          <a:srgbClr val="365F91"/>
                        </a:solidFill>
                        <a:latin typeface="Calibri"/>
                        <a:ea typeface="Calibri"/>
                        <a:cs typeface="Times New Roman"/>
                      </a:endParaRPr>
                    </a:p>
                  </a:txBody>
                  <a:tcPr marL="68580" marR="68580" marT="0" marB="0"/>
                </a:tc>
              </a:tr>
              <a:tr h="370840">
                <a:tc>
                  <a:txBody>
                    <a:bodyPr/>
                    <a:lstStyle/>
                    <a:p>
                      <a:pPr algn="ctr">
                        <a:lnSpc>
                          <a:spcPct val="200000"/>
                        </a:lnSpc>
                        <a:spcAft>
                          <a:spcPts val="0"/>
                        </a:spcAft>
                      </a:pPr>
                      <a:r>
                        <a:rPr lang="es-EC" sz="1100" b="1" dirty="0">
                          <a:solidFill>
                            <a:srgbClr val="000000"/>
                          </a:solidFill>
                          <a:latin typeface="Arial"/>
                          <a:ea typeface="Times New Roman"/>
                          <a:cs typeface="Times New Roman"/>
                        </a:rPr>
                        <a:t>Ducal </a:t>
                      </a:r>
                      <a:r>
                        <a:rPr lang="es-EC" sz="1100" b="1" dirty="0" err="1">
                          <a:solidFill>
                            <a:srgbClr val="000000"/>
                          </a:solidFill>
                          <a:latin typeface="Arial"/>
                          <a:ea typeface="Times New Roman"/>
                          <a:cs typeface="Times New Roman"/>
                        </a:rPr>
                        <a:t>WindFarm</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Bajo Concesión</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Eólica</a:t>
                      </a:r>
                      <a:endParaRPr lang="es-ES" sz="1600" b="1">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5,20</a:t>
                      </a:r>
                      <a:endParaRPr lang="es-ES" sz="1600" b="1">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2012</a:t>
                      </a:r>
                      <a:endParaRPr lang="es-ES" sz="1600" b="1">
                        <a:solidFill>
                          <a:srgbClr val="365F91"/>
                        </a:solidFill>
                        <a:latin typeface="Calibri"/>
                        <a:ea typeface="Calibri"/>
                        <a:cs typeface="Times New Roman"/>
                      </a:endParaRPr>
                    </a:p>
                  </a:txBody>
                  <a:tcPr marL="68580" marR="68580" marT="0" marB="0"/>
                </a:tc>
              </a:tr>
              <a:tr h="370840">
                <a:tc>
                  <a:txBody>
                    <a:bodyPr/>
                    <a:lstStyle/>
                    <a:p>
                      <a:pPr algn="ctr">
                        <a:lnSpc>
                          <a:spcPct val="200000"/>
                        </a:lnSpc>
                        <a:spcAft>
                          <a:spcPts val="0"/>
                        </a:spcAft>
                      </a:pPr>
                      <a:r>
                        <a:rPr lang="es-EC" sz="1100" b="1" dirty="0">
                          <a:solidFill>
                            <a:srgbClr val="000000"/>
                          </a:solidFill>
                          <a:latin typeface="Arial"/>
                          <a:ea typeface="Times New Roman"/>
                          <a:cs typeface="Times New Roman"/>
                        </a:rPr>
                        <a:t>San José de Tambo</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En Construcción</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Hidroeléctrica</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8,00</a:t>
                      </a:r>
                      <a:endParaRPr lang="es-ES" sz="1600" b="1">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2012</a:t>
                      </a:r>
                      <a:endParaRPr lang="es-ES" sz="1600" b="1">
                        <a:solidFill>
                          <a:srgbClr val="365F91"/>
                        </a:solidFill>
                        <a:latin typeface="Calibri"/>
                        <a:ea typeface="Calibri"/>
                        <a:cs typeface="Times New Roman"/>
                      </a:endParaRPr>
                    </a:p>
                  </a:txBody>
                  <a:tcPr marL="68580" marR="68580" marT="0" marB="0"/>
                </a:tc>
              </a:tr>
              <a:tr h="370840">
                <a:tc>
                  <a:txBody>
                    <a:bodyPr/>
                    <a:lstStyle/>
                    <a:p>
                      <a:pPr algn="ctr">
                        <a:lnSpc>
                          <a:spcPct val="200000"/>
                        </a:lnSpc>
                        <a:spcAft>
                          <a:spcPts val="0"/>
                        </a:spcAft>
                      </a:pPr>
                      <a:r>
                        <a:rPr lang="es-EC" sz="1100" b="1" dirty="0" err="1">
                          <a:solidFill>
                            <a:srgbClr val="000000"/>
                          </a:solidFill>
                          <a:latin typeface="Arial"/>
                          <a:ea typeface="Times New Roman"/>
                          <a:cs typeface="Times New Roman"/>
                        </a:rPr>
                        <a:t>Shushufindi</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En Trámite</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Hidroeléctrica</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135,00</a:t>
                      </a:r>
                      <a:endParaRPr lang="es-ES" sz="1600" b="1">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2012</a:t>
                      </a:r>
                      <a:endParaRPr lang="es-ES" sz="1600" b="1">
                        <a:solidFill>
                          <a:srgbClr val="365F91"/>
                        </a:solidFill>
                        <a:latin typeface="Calibri"/>
                        <a:ea typeface="Calibri"/>
                        <a:cs typeface="Times New Roman"/>
                      </a:endParaRPr>
                    </a:p>
                  </a:txBody>
                  <a:tcPr marL="68580" marR="68580" marT="0" marB="0"/>
                </a:tc>
              </a:tr>
              <a:tr h="370840">
                <a:tc>
                  <a:txBody>
                    <a:bodyPr/>
                    <a:lstStyle/>
                    <a:p>
                      <a:pPr algn="ctr">
                        <a:lnSpc>
                          <a:spcPct val="200000"/>
                        </a:lnSpc>
                        <a:spcAft>
                          <a:spcPts val="0"/>
                        </a:spcAft>
                      </a:pPr>
                      <a:r>
                        <a:rPr lang="es-EC" sz="1100" b="1" dirty="0">
                          <a:solidFill>
                            <a:srgbClr val="000000"/>
                          </a:solidFill>
                          <a:latin typeface="Arial"/>
                          <a:ea typeface="Times New Roman"/>
                          <a:cs typeface="Times New Roman"/>
                        </a:rPr>
                        <a:t>Topo</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Futura Construcción</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Hidroeléctrica</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22,80</a:t>
                      </a:r>
                      <a:endParaRPr lang="es-ES" sz="1600" b="1">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2012</a:t>
                      </a:r>
                      <a:endParaRPr lang="es-ES" sz="1600" b="1">
                        <a:solidFill>
                          <a:srgbClr val="365F91"/>
                        </a:solidFill>
                        <a:latin typeface="Calibri"/>
                        <a:ea typeface="Calibri"/>
                        <a:cs typeface="Times New Roman"/>
                      </a:endParaRPr>
                    </a:p>
                  </a:txBody>
                  <a:tcPr marL="68580" marR="68580" marT="0" marB="0"/>
                </a:tc>
              </a:tr>
              <a:tr h="370840">
                <a:tc>
                  <a:txBody>
                    <a:bodyPr/>
                    <a:lstStyle/>
                    <a:p>
                      <a:pPr algn="ctr">
                        <a:lnSpc>
                          <a:spcPct val="200000"/>
                        </a:lnSpc>
                        <a:spcAft>
                          <a:spcPts val="0"/>
                        </a:spcAft>
                      </a:pPr>
                      <a:r>
                        <a:rPr lang="es-EC" sz="1100" b="1" dirty="0">
                          <a:solidFill>
                            <a:srgbClr val="000000"/>
                          </a:solidFill>
                          <a:latin typeface="Arial"/>
                          <a:ea typeface="Times New Roman"/>
                          <a:cs typeface="Times New Roman"/>
                        </a:rPr>
                        <a:t>Mazar-Dudas</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En Trámite</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Hidroeléctrica</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20,90</a:t>
                      </a:r>
                      <a:endParaRPr lang="es-ES" sz="1600" b="1">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2012</a:t>
                      </a:r>
                      <a:endParaRPr lang="es-ES" sz="1600" b="1">
                        <a:solidFill>
                          <a:srgbClr val="365F91"/>
                        </a:solidFill>
                        <a:latin typeface="Calibri"/>
                        <a:ea typeface="Calibri"/>
                        <a:cs typeface="Times New Roman"/>
                      </a:endParaRPr>
                    </a:p>
                  </a:txBody>
                  <a:tcPr marL="68580" marR="68580" marT="0" marB="0"/>
                </a:tc>
              </a:tr>
              <a:tr h="370840">
                <a:tc>
                  <a:txBody>
                    <a:bodyPr/>
                    <a:lstStyle/>
                    <a:p>
                      <a:pPr algn="ctr">
                        <a:lnSpc>
                          <a:spcPct val="200000"/>
                        </a:lnSpc>
                        <a:spcAft>
                          <a:spcPts val="0"/>
                        </a:spcAft>
                      </a:pPr>
                      <a:r>
                        <a:rPr lang="es-EC" sz="1100" b="1" dirty="0" err="1">
                          <a:solidFill>
                            <a:srgbClr val="000000"/>
                          </a:solidFill>
                          <a:latin typeface="Arial"/>
                          <a:ea typeface="Times New Roman"/>
                          <a:cs typeface="Times New Roman"/>
                        </a:rPr>
                        <a:t>Sigchos</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En Construcción</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Hidroeléctrica</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17,40</a:t>
                      </a:r>
                      <a:endParaRPr lang="es-ES" sz="1600" b="1">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2012</a:t>
                      </a:r>
                      <a:endParaRPr lang="es-ES" sz="1600" b="1">
                        <a:solidFill>
                          <a:srgbClr val="365F91"/>
                        </a:solidFill>
                        <a:latin typeface="Calibri"/>
                        <a:ea typeface="Calibri"/>
                        <a:cs typeface="Times New Roman"/>
                      </a:endParaRPr>
                    </a:p>
                  </a:txBody>
                  <a:tcPr marL="68580" marR="68580" marT="0" marB="0"/>
                </a:tc>
              </a:tr>
              <a:tr h="370840">
                <a:tc>
                  <a:txBody>
                    <a:bodyPr/>
                    <a:lstStyle/>
                    <a:p>
                      <a:pPr algn="ctr">
                        <a:lnSpc>
                          <a:spcPct val="200000"/>
                        </a:lnSpc>
                        <a:spcAft>
                          <a:spcPts val="0"/>
                        </a:spcAft>
                      </a:pPr>
                      <a:r>
                        <a:rPr lang="es-EC" sz="1100" b="1" dirty="0" err="1">
                          <a:solidFill>
                            <a:srgbClr val="000000"/>
                          </a:solidFill>
                          <a:latin typeface="Arial"/>
                          <a:ea typeface="Times New Roman"/>
                          <a:cs typeface="Times New Roman"/>
                        </a:rPr>
                        <a:t>Apaquí</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En Construcción</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Hidroeléctrica</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36,00</a:t>
                      </a:r>
                      <a:endParaRPr lang="es-ES" sz="1600" b="1">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2012</a:t>
                      </a:r>
                      <a:endParaRPr lang="es-ES" sz="1600" b="1">
                        <a:solidFill>
                          <a:srgbClr val="365F91"/>
                        </a:solidFill>
                        <a:latin typeface="Calibri"/>
                        <a:ea typeface="Calibri"/>
                        <a:cs typeface="Times New Roman"/>
                      </a:endParaRPr>
                    </a:p>
                  </a:txBody>
                  <a:tcPr marL="68580" marR="68580" marT="0" marB="0"/>
                </a:tc>
              </a:tr>
              <a:tr h="370840">
                <a:tc>
                  <a:txBody>
                    <a:bodyPr/>
                    <a:lstStyle/>
                    <a:p>
                      <a:pPr algn="ctr">
                        <a:lnSpc>
                          <a:spcPct val="200000"/>
                        </a:lnSpc>
                        <a:spcAft>
                          <a:spcPts val="0"/>
                        </a:spcAft>
                      </a:pPr>
                      <a:r>
                        <a:rPr lang="es-EC" sz="1100" b="1" dirty="0">
                          <a:solidFill>
                            <a:srgbClr val="000000"/>
                          </a:solidFill>
                          <a:latin typeface="Arial"/>
                          <a:ea typeface="Times New Roman"/>
                          <a:cs typeface="Times New Roman"/>
                        </a:rPr>
                        <a:t>Victoria</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Futura Construcción</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Hidroeléctrica</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10,00</a:t>
                      </a:r>
                      <a:endParaRPr lang="es-ES" sz="1600" b="1">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2013</a:t>
                      </a:r>
                      <a:endParaRPr lang="es-ES" sz="1600" b="1">
                        <a:solidFill>
                          <a:srgbClr val="365F91"/>
                        </a:solidFill>
                        <a:latin typeface="Calibri"/>
                        <a:ea typeface="Calibri"/>
                        <a:cs typeface="Times New Roman"/>
                      </a:endParaRPr>
                    </a:p>
                  </a:txBody>
                  <a:tcPr marL="68580" marR="68580" marT="0" marB="0"/>
                </a:tc>
              </a:tr>
              <a:tr h="370840">
                <a:tc>
                  <a:txBody>
                    <a:bodyPr/>
                    <a:lstStyle/>
                    <a:p>
                      <a:pPr algn="ctr">
                        <a:lnSpc>
                          <a:spcPct val="200000"/>
                        </a:lnSpc>
                        <a:spcAft>
                          <a:spcPts val="0"/>
                        </a:spcAft>
                      </a:pPr>
                      <a:r>
                        <a:rPr lang="es-EC" sz="1100" b="1" dirty="0" err="1">
                          <a:solidFill>
                            <a:srgbClr val="000000"/>
                          </a:solidFill>
                          <a:latin typeface="Arial"/>
                          <a:ea typeface="Times New Roman"/>
                          <a:cs typeface="Times New Roman"/>
                        </a:rPr>
                        <a:t>Pilaló</a:t>
                      </a:r>
                      <a:r>
                        <a:rPr lang="es-EC" sz="1100" b="1" dirty="0">
                          <a:solidFill>
                            <a:srgbClr val="000000"/>
                          </a:solidFill>
                          <a:latin typeface="Arial"/>
                          <a:ea typeface="Times New Roman"/>
                          <a:cs typeface="Times New Roman"/>
                        </a:rPr>
                        <a:t> 3</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En Construcción</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Hidroeléctrica</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9,30</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2013</a:t>
                      </a:r>
                      <a:endParaRPr lang="es-ES" sz="1600" b="1">
                        <a:solidFill>
                          <a:srgbClr val="365F91"/>
                        </a:solidFill>
                        <a:latin typeface="Calibri"/>
                        <a:ea typeface="Calibri"/>
                        <a:cs typeface="Times New Roman"/>
                      </a:endParaRPr>
                    </a:p>
                  </a:txBody>
                  <a:tcPr marL="68580" marR="68580" marT="0" marB="0"/>
                </a:tc>
              </a:tr>
              <a:tr h="370840">
                <a:tc>
                  <a:txBody>
                    <a:bodyPr/>
                    <a:lstStyle/>
                    <a:p>
                      <a:pPr algn="ctr">
                        <a:lnSpc>
                          <a:spcPct val="200000"/>
                        </a:lnSpc>
                        <a:spcAft>
                          <a:spcPts val="0"/>
                        </a:spcAft>
                      </a:pPr>
                      <a:r>
                        <a:rPr lang="es-EC" sz="1100" b="1" dirty="0">
                          <a:solidFill>
                            <a:srgbClr val="000000"/>
                          </a:solidFill>
                          <a:latin typeface="Arial"/>
                          <a:ea typeface="Times New Roman"/>
                          <a:cs typeface="Times New Roman"/>
                        </a:rPr>
                        <a:t>Chontal</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En Trámite</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Hidroeléctrica</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72,00</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2013</a:t>
                      </a:r>
                      <a:endParaRPr lang="es-ES" sz="1600" b="1" dirty="0">
                        <a:solidFill>
                          <a:srgbClr val="365F91"/>
                        </a:solidFill>
                        <a:latin typeface="Calibri"/>
                        <a:ea typeface="Calibri"/>
                        <a:cs typeface="Times New Roman"/>
                      </a:endParaRPr>
                    </a:p>
                  </a:txBody>
                  <a:tcPr marL="68580" marR="68580" marT="0" marB="0"/>
                </a:tc>
              </a:tr>
              <a:tr h="370840">
                <a:tc>
                  <a:txBody>
                    <a:bodyPr/>
                    <a:lstStyle/>
                    <a:p>
                      <a:pPr algn="ctr">
                        <a:lnSpc>
                          <a:spcPct val="200000"/>
                        </a:lnSpc>
                        <a:spcAft>
                          <a:spcPts val="0"/>
                        </a:spcAft>
                      </a:pPr>
                      <a:r>
                        <a:rPr lang="es-EC" sz="1100" b="1" dirty="0" err="1">
                          <a:solidFill>
                            <a:srgbClr val="000000"/>
                          </a:solidFill>
                          <a:latin typeface="Arial"/>
                          <a:ea typeface="Times New Roman"/>
                          <a:cs typeface="Times New Roman"/>
                        </a:rPr>
                        <a:t>Angamarca</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En Construcción</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Hidroeléctrica</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66,00</a:t>
                      </a:r>
                      <a:endParaRPr lang="es-ES" sz="1600" b="1" dirty="0">
                        <a:solidFill>
                          <a:srgbClr val="365F91"/>
                        </a:solidFill>
                        <a:latin typeface="Calibri"/>
                        <a:ea typeface="Calibri"/>
                        <a:cs typeface="Times New Roman"/>
                      </a:endParaRPr>
                    </a:p>
                  </a:txBody>
                  <a:tcPr marL="68580" marR="6858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2014</a:t>
                      </a:r>
                      <a:endParaRPr lang="es-ES" sz="1600" b="1" dirty="0">
                        <a:solidFill>
                          <a:srgbClr val="365F91"/>
                        </a:solidFill>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260648"/>
            <a:ext cx="8229600" cy="828668"/>
          </a:xfrm>
        </p:spPr>
        <p:txBody>
          <a:bodyPr>
            <a:normAutofit/>
          </a:bodyPr>
          <a:lstStyle/>
          <a:p>
            <a:pPr algn="ctr">
              <a:buNone/>
            </a:pPr>
            <a:r>
              <a:rPr lang="es-PE" sz="2400" dirty="0" smtClean="0"/>
              <a:t>	</a:t>
            </a:r>
            <a:r>
              <a:rPr lang="es-PE" sz="2400" b="1" dirty="0" smtClean="0"/>
              <a:t>ENERGIZACIÓN EN VACÍO DE LA LÍNEA DE TRANSMISIÓN TADAY – LAS LOJAS DESDE TADAY CON J. MARTÍ</a:t>
            </a:r>
            <a:endParaRPr lang="es-ES" sz="2400" b="1" dirty="0"/>
          </a:p>
        </p:txBody>
      </p:sp>
      <p:sp>
        <p:nvSpPr>
          <p:cNvPr id="11" name="2 Marcador de contenido"/>
          <p:cNvSpPr txBox="1">
            <a:spLocks/>
          </p:cNvSpPr>
          <p:nvPr/>
        </p:nvSpPr>
        <p:spPr>
          <a:xfrm>
            <a:off x="251520" y="3068960"/>
            <a:ext cx="4032448" cy="428628"/>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PE" sz="2400" b="1" i="0" u="none" strike="noStrike" kern="1200" cap="none" spc="0" normalizeH="0" baseline="0" noProof="0" dirty="0" smtClean="0">
                <a:ln>
                  <a:noFill/>
                </a:ln>
                <a:solidFill>
                  <a:schemeClr val="tx1"/>
                </a:solidFill>
                <a:effectLst/>
                <a:uLnTx/>
                <a:uFillTx/>
                <a:latin typeface="+mn-lt"/>
                <a:ea typeface="+mn-ea"/>
                <a:cs typeface="+mn-cs"/>
              </a:rPr>
              <a:t>Caso 1. Pararrayos y Reactores</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2 Marcador de contenido"/>
          <p:cNvSpPr txBox="1">
            <a:spLocks/>
          </p:cNvSpPr>
          <p:nvPr/>
        </p:nvSpPr>
        <p:spPr>
          <a:xfrm>
            <a:off x="4860032" y="3068960"/>
            <a:ext cx="3312368" cy="428628"/>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PE" sz="2400" b="1" i="0" u="none" strike="noStrike" kern="1200" cap="none" spc="0" normalizeH="0" baseline="0" noProof="0" dirty="0" smtClean="0">
                <a:ln>
                  <a:noFill/>
                </a:ln>
                <a:solidFill>
                  <a:schemeClr val="tx1"/>
                </a:solidFill>
                <a:effectLst/>
                <a:uLnTx/>
                <a:uFillTx/>
                <a:latin typeface="+mn-lt"/>
                <a:ea typeface="+mn-ea"/>
                <a:cs typeface="+mn-cs"/>
              </a:rPr>
              <a:t>Caso 2. Solo Pararrayos</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2 Marcador de contenido"/>
          <p:cNvSpPr txBox="1">
            <a:spLocks/>
          </p:cNvSpPr>
          <p:nvPr/>
        </p:nvSpPr>
        <p:spPr>
          <a:xfrm>
            <a:off x="539552" y="5589240"/>
            <a:ext cx="3231240" cy="428628"/>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PE" sz="2400" b="1" i="0" u="none" strike="noStrike" kern="1200" cap="none" spc="0" normalizeH="0" baseline="0" noProof="0" dirty="0" smtClean="0">
                <a:ln>
                  <a:noFill/>
                </a:ln>
                <a:solidFill>
                  <a:schemeClr val="tx1"/>
                </a:solidFill>
                <a:effectLst/>
                <a:uLnTx/>
                <a:uFillTx/>
                <a:latin typeface="+mn-lt"/>
                <a:ea typeface="+mn-ea"/>
                <a:cs typeface="+mn-cs"/>
              </a:rPr>
              <a:t>Caso 3. Solo Reactores</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2 Marcador de contenido"/>
          <p:cNvSpPr txBox="1">
            <a:spLocks/>
          </p:cNvSpPr>
          <p:nvPr/>
        </p:nvSpPr>
        <p:spPr>
          <a:xfrm>
            <a:off x="4355976" y="5589240"/>
            <a:ext cx="4635904" cy="428628"/>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PE" sz="2400" b="1" i="0" u="none" strike="noStrike" kern="1200" cap="none" spc="0" normalizeH="0" baseline="0" noProof="0" dirty="0" smtClean="0">
                <a:ln>
                  <a:noFill/>
                </a:ln>
                <a:solidFill>
                  <a:schemeClr val="tx1"/>
                </a:solidFill>
                <a:effectLst/>
                <a:uLnTx/>
                <a:uFillTx/>
                <a:latin typeface="+mn-lt"/>
                <a:ea typeface="+mn-ea"/>
                <a:cs typeface="+mn-cs"/>
              </a:rPr>
              <a:t>Caso 4. Sin pararrayos ni Reactores</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9" name="18 Imagen"/>
          <p:cNvPicPr/>
          <p:nvPr/>
        </p:nvPicPr>
        <p:blipFill>
          <a:blip r:embed="rId2" cstate="print"/>
          <a:srcRect l="10290" t="25253" r="21073" b="50336"/>
          <a:stretch>
            <a:fillRect/>
          </a:stretch>
        </p:blipFill>
        <p:spPr bwMode="auto">
          <a:xfrm>
            <a:off x="0" y="1428736"/>
            <a:ext cx="4357686" cy="1504230"/>
          </a:xfrm>
          <a:prstGeom prst="rect">
            <a:avLst/>
          </a:prstGeom>
          <a:noFill/>
          <a:ln w="9525">
            <a:noFill/>
            <a:miter lim="800000"/>
            <a:headEnd/>
            <a:tailEnd/>
          </a:ln>
        </p:spPr>
      </p:pic>
      <p:pic>
        <p:nvPicPr>
          <p:cNvPr id="20" name="19 Imagen"/>
          <p:cNvPicPr/>
          <p:nvPr/>
        </p:nvPicPr>
        <p:blipFill>
          <a:blip r:embed="rId3" cstate="print"/>
          <a:srcRect l="24960" t="31313" r="20474" b="48148"/>
          <a:stretch>
            <a:fillRect/>
          </a:stretch>
        </p:blipFill>
        <p:spPr bwMode="auto">
          <a:xfrm>
            <a:off x="4429124" y="1428736"/>
            <a:ext cx="4572032" cy="1520787"/>
          </a:xfrm>
          <a:prstGeom prst="rect">
            <a:avLst/>
          </a:prstGeom>
          <a:noFill/>
          <a:ln w="9525">
            <a:noFill/>
            <a:miter lim="800000"/>
            <a:headEnd/>
            <a:tailEnd/>
          </a:ln>
        </p:spPr>
      </p:pic>
      <p:pic>
        <p:nvPicPr>
          <p:cNvPr id="21" name="20 Imagen"/>
          <p:cNvPicPr/>
          <p:nvPr/>
        </p:nvPicPr>
        <p:blipFill>
          <a:blip r:embed="rId4" cstate="print"/>
          <a:srcRect l="10425" t="37205" r="20409" b="38721"/>
          <a:stretch>
            <a:fillRect/>
          </a:stretch>
        </p:blipFill>
        <p:spPr bwMode="auto">
          <a:xfrm>
            <a:off x="0" y="4000504"/>
            <a:ext cx="4357685" cy="1590747"/>
          </a:xfrm>
          <a:prstGeom prst="rect">
            <a:avLst/>
          </a:prstGeom>
          <a:noFill/>
          <a:ln w="9525">
            <a:noFill/>
            <a:miter lim="800000"/>
            <a:headEnd/>
            <a:tailEnd/>
          </a:ln>
        </p:spPr>
      </p:pic>
      <p:pic>
        <p:nvPicPr>
          <p:cNvPr id="22" name="21 Imagen"/>
          <p:cNvPicPr/>
          <p:nvPr/>
        </p:nvPicPr>
        <p:blipFill>
          <a:blip r:embed="rId5" cstate="print"/>
          <a:srcRect l="26589" t="31481" r="20609" b="48485"/>
          <a:stretch>
            <a:fillRect/>
          </a:stretch>
        </p:blipFill>
        <p:spPr bwMode="auto">
          <a:xfrm>
            <a:off x="4572000" y="4000504"/>
            <a:ext cx="4429155" cy="1558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260648"/>
            <a:ext cx="8229600" cy="828668"/>
          </a:xfrm>
        </p:spPr>
        <p:txBody>
          <a:bodyPr>
            <a:normAutofit/>
          </a:bodyPr>
          <a:lstStyle/>
          <a:p>
            <a:pPr algn="ctr">
              <a:buNone/>
            </a:pPr>
            <a:r>
              <a:rPr lang="es-PE" sz="2400" dirty="0" smtClean="0"/>
              <a:t>	</a:t>
            </a:r>
            <a:r>
              <a:rPr lang="es-PE" sz="2400" b="1" dirty="0" smtClean="0"/>
              <a:t>ENERGIZACIÓN EN VACÍO DE LA LÍNEA DE TRANSMISIÓN TADAY – LAS LOJAS DESDE TADAY CON J. MARTÍ</a:t>
            </a:r>
            <a:endParaRPr lang="es-ES" sz="2400" b="1" dirty="0"/>
          </a:p>
        </p:txBody>
      </p:sp>
      <p:sp>
        <p:nvSpPr>
          <p:cNvPr id="11" name="2 Marcador de contenido"/>
          <p:cNvSpPr txBox="1">
            <a:spLocks/>
          </p:cNvSpPr>
          <p:nvPr/>
        </p:nvSpPr>
        <p:spPr>
          <a:xfrm>
            <a:off x="251520" y="3068960"/>
            <a:ext cx="4176464" cy="428628"/>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PE" sz="2400" b="1" i="0" u="none" strike="noStrike" kern="1200" cap="none" spc="0" normalizeH="0" baseline="0" noProof="0" dirty="0" smtClean="0">
                <a:ln>
                  <a:noFill/>
                </a:ln>
                <a:solidFill>
                  <a:schemeClr val="tx1"/>
                </a:solidFill>
                <a:effectLst/>
                <a:uLnTx/>
                <a:uFillTx/>
                <a:latin typeface="+mn-lt"/>
                <a:ea typeface="+mn-ea"/>
                <a:cs typeface="+mn-cs"/>
              </a:rPr>
              <a:t>Caso 1. Pararrayos y Reactores</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2 Marcador de contenido"/>
          <p:cNvSpPr txBox="1">
            <a:spLocks/>
          </p:cNvSpPr>
          <p:nvPr/>
        </p:nvSpPr>
        <p:spPr>
          <a:xfrm>
            <a:off x="5076056" y="3068960"/>
            <a:ext cx="3240360" cy="428628"/>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PE" sz="2400" b="1" i="0" u="none" strike="noStrike" kern="1200" cap="none" spc="0" normalizeH="0" baseline="0" noProof="0" dirty="0" smtClean="0">
                <a:ln>
                  <a:noFill/>
                </a:ln>
                <a:solidFill>
                  <a:schemeClr val="tx1"/>
                </a:solidFill>
                <a:effectLst/>
                <a:uLnTx/>
                <a:uFillTx/>
                <a:latin typeface="+mn-lt"/>
                <a:ea typeface="+mn-ea"/>
                <a:cs typeface="+mn-cs"/>
              </a:rPr>
              <a:t>Caso 2. Solo Pararrayos</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2 Marcador de contenido"/>
          <p:cNvSpPr txBox="1">
            <a:spLocks/>
          </p:cNvSpPr>
          <p:nvPr/>
        </p:nvSpPr>
        <p:spPr>
          <a:xfrm>
            <a:off x="539552" y="5589240"/>
            <a:ext cx="3231240" cy="428628"/>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PE" sz="2400" b="1" i="0" u="none" strike="noStrike" kern="1200" cap="none" spc="0" normalizeH="0" baseline="0" noProof="0" dirty="0" smtClean="0">
                <a:ln>
                  <a:noFill/>
                </a:ln>
                <a:solidFill>
                  <a:schemeClr val="tx1"/>
                </a:solidFill>
                <a:effectLst/>
                <a:uLnTx/>
                <a:uFillTx/>
                <a:latin typeface="+mn-lt"/>
                <a:ea typeface="+mn-ea"/>
                <a:cs typeface="+mn-cs"/>
              </a:rPr>
              <a:t>Caso 3. Solo Reactores</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2 Marcador de contenido"/>
          <p:cNvSpPr txBox="1">
            <a:spLocks/>
          </p:cNvSpPr>
          <p:nvPr/>
        </p:nvSpPr>
        <p:spPr>
          <a:xfrm>
            <a:off x="4355976" y="5664668"/>
            <a:ext cx="4635904" cy="428628"/>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PE" sz="2400" b="1" i="0" u="none" strike="noStrike" kern="1200" cap="none" spc="0" normalizeH="0" baseline="0" noProof="0" dirty="0" smtClean="0">
                <a:ln>
                  <a:noFill/>
                </a:ln>
                <a:solidFill>
                  <a:schemeClr val="tx1"/>
                </a:solidFill>
                <a:effectLst/>
                <a:uLnTx/>
                <a:uFillTx/>
                <a:latin typeface="+mn-lt"/>
                <a:ea typeface="+mn-ea"/>
                <a:cs typeface="+mn-cs"/>
              </a:rPr>
              <a:t>Caso 4. Sin pararrayos ni Reactores</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5" name="14 Imagen"/>
          <p:cNvPicPr/>
          <p:nvPr/>
        </p:nvPicPr>
        <p:blipFill>
          <a:blip r:embed="rId2" cstate="print"/>
          <a:srcRect t="2924" b="8187"/>
          <a:stretch>
            <a:fillRect/>
          </a:stretch>
        </p:blipFill>
        <p:spPr bwMode="auto">
          <a:xfrm>
            <a:off x="0" y="1142984"/>
            <a:ext cx="4357686" cy="1954204"/>
          </a:xfrm>
          <a:prstGeom prst="rect">
            <a:avLst/>
          </a:prstGeom>
          <a:noFill/>
          <a:ln w="9525">
            <a:noFill/>
            <a:miter lim="800000"/>
            <a:headEnd/>
            <a:tailEnd/>
          </a:ln>
        </p:spPr>
      </p:pic>
      <p:pic>
        <p:nvPicPr>
          <p:cNvPr id="16" name="15 Imagen"/>
          <p:cNvPicPr/>
          <p:nvPr/>
        </p:nvPicPr>
        <p:blipFill>
          <a:blip r:embed="rId3" cstate="print"/>
          <a:srcRect t="3070" b="8187"/>
          <a:stretch>
            <a:fillRect/>
          </a:stretch>
        </p:blipFill>
        <p:spPr bwMode="auto">
          <a:xfrm>
            <a:off x="4429124" y="1142984"/>
            <a:ext cx="4714876" cy="1985956"/>
          </a:xfrm>
          <a:prstGeom prst="rect">
            <a:avLst/>
          </a:prstGeom>
          <a:noFill/>
          <a:ln w="9525">
            <a:noFill/>
            <a:miter lim="800000"/>
            <a:headEnd/>
            <a:tailEnd/>
          </a:ln>
        </p:spPr>
      </p:pic>
      <p:pic>
        <p:nvPicPr>
          <p:cNvPr id="17" name="16 Imagen"/>
          <p:cNvPicPr/>
          <p:nvPr/>
        </p:nvPicPr>
        <p:blipFill>
          <a:blip r:embed="rId4" cstate="print"/>
          <a:srcRect t="3070" b="8187"/>
          <a:stretch>
            <a:fillRect/>
          </a:stretch>
        </p:blipFill>
        <p:spPr bwMode="auto">
          <a:xfrm>
            <a:off x="0" y="3786190"/>
            <a:ext cx="4286248" cy="1892292"/>
          </a:xfrm>
          <a:prstGeom prst="rect">
            <a:avLst/>
          </a:prstGeom>
          <a:noFill/>
          <a:ln w="9525">
            <a:noFill/>
            <a:miter lim="800000"/>
            <a:headEnd/>
            <a:tailEnd/>
          </a:ln>
        </p:spPr>
      </p:pic>
      <p:pic>
        <p:nvPicPr>
          <p:cNvPr id="18" name="17 Imagen"/>
          <p:cNvPicPr/>
          <p:nvPr/>
        </p:nvPicPr>
        <p:blipFill>
          <a:blip r:embed="rId5" cstate="print"/>
          <a:srcRect t="2924" b="8333"/>
          <a:stretch>
            <a:fillRect/>
          </a:stretch>
        </p:blipFill>
        <p:spPr bwMode="auto">
          <a:xfrm>
            <a:off x="4357686" y="3786190"/>
            <a:ext cx="4786314" cy="18224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539552" y="260648"/>
            <a:ext cx="8229600" cy="82866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PE" sz="2400" b="0" i="0" u="none" strike="noStrike" kern="1200" cap="none" spc="0" normalizeH="0" baseline="0" noProof="0" dirty="0" smtClean="0">
                <a:ln>
                  <a:noFill/>
                </a:ln>
                <a:solidFill>
                  <a:schemeClr val="tx1"/>
                </a:solidFill>
                <a:effectLst/>
                <a:uLnTx/>
                <a:uFillTx/>
                <a:latin typeface="+mn-lt"/>
                <a:ea typeface="+mn-ea"/>
                <a:cs typeface="+mn-cs"/>
              </a:rPr>
              <a:t>	</a:t>
            </a:r>
            <a:endParaRPr kumimoji="0" lang="es-E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8" name="7 Título"/>
          <p:cNvSpPr>
            <a:spLocks noGrp="1"/>
          </p:cNvSpPr>
          <p:nvPr>
            <p:ph type="title"/>
          </p:nvPr>
        </p:nvSpPr>
        <p:spPr/>
        <p:txBody>
          <a:bodyPr/>
          <a:lstStyle/>
          <a:p>
            <a:pPr algn="ctr"/>
            <a:r>
              <a:rPr lang="es-PE" b="1" dirty="0" smtClean="0"/>
              <a:t>ANÁLISIS DE RESULTADOS</a:t>
            </a:r>
            <a:endParaRPr lang="es-EC" dirty="0"/>
          </a:p>
        </p:txBody>
      </p:sp>
      <p:sp>
        <p:nvSpPr>
          <p:cNvPr id="11" name="10 Marcador de contenido"/>
          <p:cNvSpPr>
            <a:spLocks noGrp="1"/>
          </p:cNvSpPr>
          <p:nvPr>
            <p:ph idx="1"/>
          </p:nvPr>
        </p:nvSpPr>
        <p:spPr>
          <a:xfrm>
            <a:off x="304800" y="1554162"/>
            <a:ext cx="8686800" cy="1803400"/>
          </a:xfrm>
        </p:spPr>
        <p:txBody>
          <a:bodyPr>
            <a:normAutofit fontScale="85000" lnSpcReduction="10000"/>
          </a:bodyPr>
          <a:lstStyle/>
          <a:p>
            <a:r>
              <a:rPr lang="es-PE" dirty="0" smtClean="0"/>
              <a:t>En la tabla 5.3 se presentan los valores de </a:t>
            </a:r>
            <a:r>
              <a:rPr lang="es-PE" dirty="0" err="1" smtClean="0"/>
              <a:t>sobrevoltajes</a:t>
            </a:r>
            <a:r>
              <a:rPr lang="es-PE" dirty="0" smtClean="0"/>
              <a:t> obtenidos para la </a:t>
            </a:r>
            <a:r>
              <a:rPr lang="es-PE" dirty="0" err="1" smtClean="0"/>
              <a:t>energización</a:t>
            </a:r>
            <a:r>
              <a:rPr lang="es-PE" dirty="0" smtClean="0"/>
              <a:t> de la línea de transmisión </a:t>
            </a:r>
            <a:r>
              <a:rPr lang="es-PE" dirty="0" err="1" smtClean="0"/>
              <a:t>Taday</a:t>
            </a:r>
            <a:r>
              <a:rPr lang="es-PE" dirty="0" smtClean="0"/>
              <a:t> – Las </a:t>
            </a:r>
            <a:r>
              <a:rPr lang="es-PE" dirty="0" err="1" smtClean="0"/>
              <a:t>Lojas</a:t>
            </a:r>
            <a:r>
              <a:rPr lang="es-PE" dirty="0" smtClean="0"/>
              <a:t>, desde </a:t>
            </a:r>
            <a:r>
              <a:rPr lang="es-PE" dirty="0" err="1" smtClean="0"/>
              <a:t>Taday</a:t>
            </a:r>
            <a:r>
              <a:rPr lang="es-PE" dirty="0" smtClean="0"/>
              <a:t> con el modelo J. Martí para los diferentes casos.</a:t>
            </a:r>
            <a:endParaRPr lang="es-EC" dirty="0" smtClean="0"/>
          </a:p>
          <a:p>
            <a:endParaRPr lang="es-EC" dirty="0"/>
          </a:p>
        </p:txBody>
      </p:sp>
      <p:pic>
        <p:nvPicPr>
          <p:cNvPr id="12" name="11 Imagen"/>
          <p:cNvPicPr/>
          <p:nvPr/>
        </p:nvPicPr>
        <p:blipFill>
          <a:blip r:embed="rId2" cstate="print"/>
          <a:srcRect l="13117" t="52020" r="6466" b="27610"/>
          <a:stretch>
            <a:fillRect/>
          </a:stretch>
        </p:blipFill>
        <p:spPr bwMode="auto">
          <a:xfrm>
            <a:off x="1571604" y="3571876"/>
            <a:ext cx="5715040" cy="1871461"/>
          </a:xfrm>
          <a:prstGeom prst="rect">
            <a:avLst/>
          </a:prstGeom>
          <a:noFill/>
          <a:ln w="9525">
            <a:noFill/>
            <a:miter lim="800000"/>
            <a:headEnd/>
            <a:tailEnd/>
          </a:ln>
        </p:spPr>
      </p:pic>
      <p:sp>
        <p:nvSpPr>
          <p:cNvPr id="422913" name="Rectangle 1"/>
          <p:cNvSpPr>
            <a:spLocks noChangeArrowheads="1"/>
          </p:cNvSpPr>
          <p:nvPr/>
        </p:nvSpPr>
        <p:spPr bwMode="auto">
          <a:xfrm>
            <a:off x="1071538" y="5715016"/>
            <a:ext cx="685801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000" b="0" i="0" u="none" strike="noStrike" cap="none" normalizeH="0" baseline="0" dirty="0" smtClean="0">
                <a:ln>
                  <a:noFill/>
                </a:ln>
                <a:solidFill>
                  <a:srgbClr val="231F20"/>
                </a:solidFill>
                <a:effectLst/>
                <a:latin typeface="Arial" pitchFamily="34" charset="0"/>
                <a:ea typeface="TimesNewRomanPSMT"/>
                <a:cs typeface="Arial" pitchFamily="34" charset="0"/>
              </a:rPr>
              <a:t>Tabla 5.3 Valores de </a:t>
            </a:r>
            <a:r>
              <a:rPr kumimoji="0" lang="es-PE" sz="2000" b="0" i="0" u="none" strike="noStrike" cap="none" normalizeH="0" baseline="0" dirty="0" err="1" smtClean="0">
                <a:ln>
                  <a:noFill/>
                </a:ln>
                <a:solidFill>
                  <a:srgbClr val="231F20"/>
                </a:solidFill>
                <a:effectLst/>
                <a:latin typeface="Arial" pitchFamily="34" charset="0"/>
                <a:ea typeface="TimesNewRomanPSMT"/>
                <a:cs typeface="Arial" pitchFamily="34" charset="0"/>
              </a:rPr>
              <a:t>sobrevoltajes</a:t>
            </a:r>
            <a:r>
              <a:rPr kumimoji="0" lang="es-PE" sz="2000" b="0" i="0" u="none" strike="noStrike" cap="none" normalizeH="0" baseline="0" dirty="0" smtClean="0">
                <a:ln>
                  <a:noFill/>
                </a:ln>
                <a:solidFill>
                  <a:srgbClr val="231F20"/>
                </a:solidFill>
                <a:effectLst/>
                <a:latin typeface="Arial" pitchFamily="34" charset="0"/>
                <a:ea typeface="TimesNewRomanPSMT"/>
                <a:cs typeface="Arial" pitchFamily="34" charset="0"/>
              </a:rPr>
              <a:t> obtenidos con el modelo J. Mart</a:t>
            </a:r>
            <a:r>
              <a:rPr kumimoji="0" lang="es-PE" sz="2000" b="0" i="0" u="none" strike="noStrike" cap="none" normalizeH="0" baseline="0" dirty="0" smtClean="0">
                <a:ln>
                  <a:noFill/>
                </a:ln>
                <a:solidFill>
                  <a:srgbClr val="231F20"/>
                </a:solidFill>
                <a:effectLst/>
                <a:latin typeface="Calibri"/>
                <a:ea typeface="TimesNewRomanPSMT"/>
                <a:cs typeface="Arial" pitchFamily="34" charset="0"/>
              </a:rPr>
              <a:t>í</a:t>
            </a:r>
            <a:r>
              <a:rPr kumimoji="0" lang="es-PE" sz="2000" b="0" i="0" u="none" strike="noStrike" cap="none" normalizeH="0" baseline="0" dirty="0" smtClean="0">
                <a:ln>
                  <a:noFill/>
                </a:ln>
                <a:solidFill>
                  <a:srgbClr val="231F20"/>
                </a:solidFill>
                <a:effectLst/>
                <a:latin typeface="Arial" pitchFamily="34" charset="0"/>
                <a:ea typeface="TimesNewRomanPSMT"/>
                <a:cs typeface="Arial" pitchFamily="34" charset="0"/>
              </a:rPr>
              <a:t>.</a:t>
            </a:r>
            <a:endParaRPr kumimoji="0" lang="es-PE" sz="32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E" b="1" dirty="0" smtClean="0"/>
              <a:t>ANÁLISIS DE RESULTADOS</a:t>
            </a:r>
            <a:endParaRPr lang="es-EC" dirty="0"/>
          </a:p>
        </p:txBody>
      </p:sp>
      <p:sp>
        <p:nvSpPr>
          <p:cNvPr id="3" name="2 Marcador de contenido"/>
          <p:cNvSpPr>
            <a:spLocks noGrp="1"/>
          </p:cNvSpPr>
          <p:nvPr>
            <p:ph idx="1"/>
          </p:nvPr>
        </p:nvSpPr>
        <p:spPr/>
        <p:txBody>
          <a:bodyPr>
            <a:normAutofit fontScale="85000" lnSpcReduction="10000"/>
          </a:bodyPr>
          <a:lstStyle/>
          <a:p>
            <a:r>
              <a:rPr lang="es-PE" dirty="0" smtClean="0"/>
              <a:t>Al analizar la </a:t>
            </a:r>
            <a:r>
              <a:rPr lang="es-PE" dirty="0" err="1" smtClean="0"/>
              <a:t>energización</a:t>
            </a:r>
            <a:r>
              <a:rPr lang="es-PE" dirty="0" smtClean="0"/>
              <a:t> en vacío de la línea de transmisión </a:t>
            </a:r>
            <a:r>
              <a:rPr lang="es-PE" dirty="0" err="1" smtClean="0"/>
              <a:t>Taday</a:t>
            </a:r>
            <a:r>
              <a:rPr lang="es-PE" dirty="0" smtClean="0"/>
              <a:t> – Las </a:t>
            </a:r>
            <a:r>
              <a:rPr lang="es-PE" dirty="0" err="1" smtClean="0"/>
              <a:t>Lojas</a:t>
            </a:r>
            <a:r>
              <a:rPr lang="es-PE" dirty="0" smtClean="0"/>
              <a:t> para los diferentes casos por el modelo J. Martí se aprecia que el nivel de </a:t>
            </a:r>
            <a:r>
              <a:rPr lang="es-PE" dirty="0" err="1" smtClean="0"/>
              <a:t>sobrevoltaje</a:t>
            </a:r>
            <a:r>
              <a:rPr lang="es-PE" dirty="0" smtClean="0"/>
              <a:t> varía para los diferentes casos. </a:t>
            </a:r>
            <a:endParaRPr lang="es-EC" dirty="0" smtClean="0"/>
          </a:p>
          <a:p>
            <a:r>
              <a:rPr lang="es-PE" dirty="0" smtClean="0"/>
              <a:t>Con la inclusión de los pararrayos y los reactores en la línea de transmisión al momento de la </a:t>
            </a:r>
            <a:r>
              <a:rPr lang="es-PE" dirty="0" err="1" smtClean="0"/>
              <a:t>energización</a:t>
            </a:r>
            <a:r>
              <a:rPr lang="es-PE" dirty="0" smtClean="0"/>
              <a:t> los picos de </a:t>
            </a:r>
            <a:r>
              <a:rPr lang="es-PE" dirty="0" err="1" smtClean="0"/>
              <a:t>sobrevoltajes</a:t>
            </a:r>
            <a:r>
              <a:rPr lang="es-PE" dirty="0" smtClean="0"/>
              <a:t> llegan a 1,5 </a:t>
            </a:r>
            <a:r>
              <a:rPr lang="es-PE" dirty="0" err="1" smtClean="0"/>
              <a:t>p.u</a:t>
            </a:r>
            <a:r>
              <a:rPr lang="es-PE" dirty="0" smtClean="0"/>
              <a:t> en promedio, además se observa en las figuras 5.10 y 5.12 que la onda del voltaje alcanza la estabilidad en t=0,05 segundos, es decir que en el modelo J. Martí la estabilidad del voltaje ocurre con mayor rapidez. </a:t>
            </a:r>
            <a:endParaRPr lang="es-EC" dirty="0" smtClean="0"/>
          </a:p>
          <a:p>
            <a:endParaRPr lang="es-EC"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260648"/>
            <a:ext cx="8229600" cy="828668"/>
          </a:xfrm>
        </p:spPr>
        <p:txBody>
          <a:bodyPr>
            <a:normAutofit fontScale="85000" lnSpcReduction="10000"/>
          </a:bodyPr>
          <a:lstStyle/>
          <a:p>
            <a:pPr algn="ctr">
              <a:buNone/>
            </a:pPr>
            <a:r>
              <a:rPr lang="es-PE" sz="2400" dirty="0" smtClean="0"/>
              <a:t>	</a:t>
            </a:r>
            <a:r>
              <a:rPr lang="es-PE" sz="2400" b="1" dirty="0" smtClean="0"/>
              <a:t>ENERGIZACIÓN EN VACÍO DE LA LÍNEA DE TRANSMISIÓN TADAY – LAS LOJAS DESDE LAS LOJAS CON BERGERON</a:t>
            </a:r>
            <a:endParaRPr lang="es-ES" sz="2400" b="1" dirty="0"/>
          </a:p>
        </p:txBody>
      </p:sp>
      <p:sp>
        <p:nvSpPr>
          <p:cNvPr id="11" name="2 Marcador de contenido"/>
          <p:cNvSpPr txBox="1">
            <a:spLocks/>
          </p:cNvSpPr>
          <p:nvPr/>
        </p:nvSpPr>
        <p:spPr>
          <a:xfrm>
            <a:off x="251520" y="3068960"/>
            <a:ext cx="4455376" cy="428628"/>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PE" sz="2400" b="1" i="0" u="none" strike="noStrike" kern="1200" cap="none" spc="0" normalizeH="0" baseline="0" noProof="0" dirty="0" smtClean="0">
                <a:ln>
                  <a:noFill/>
                </a:ln>
                <a:solidFill>
                  <a:schemeClr val="tx1"/>
                </a:solidFill>
                <a:effectLst/>
                <a:uLnTx/>
                <a:uFillTx/>
                <a:latin typeface="+mn-lt"/>
                <a:ea typeface="+mn-ea"/>
                <a:cs typeface="+mn-cs"/>
              </a:rPr>
              <a:t>Caso 1. Pararrayos y Reactores</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2 Marcador de contenido"/>
          <p:cNvSpPr txBox="1">
            <a:spLocks/>
          </p:cNvSpPr>
          <p:nvPr/>
        </p:nvSpPr>
        <p:spPr>
          <a:xfrm>
            <a:off x="4860032" y="3068960"/>
            <a:ext cx="3312368" cy="428628"/>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PE" sz="2400" b="1" i="0" u="none" strike="noStrike" kern="1200" cap="none" spc="0" normalizeH="0" baseline="0" noProof="0" dirty="0" smtClean="0">
                <a:ln>
                  <a:noFill/>
                </a:ln>
                <a:solidFill>
                  <a:schemeClr val="tx1"/>
                </a:solidFill>
                <a:effectLst/>
                <a:uLnTx/>
                <a:uFillTx/>
                <a:latin typeface="+mn-lt"/>
                <a:ea typeface="+mn-ea"/>
                <a:cs typeface="+mn-cs"/>
              </a:rPr>
              <a:t>Caso 2. Solo Pararrayos</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2 Marcador de contenido"/>
          <p:cNvSpPr txBox="1">
            <a:spLocks/>
          </p:cNvSpPr>
          <p:nvPr/>
        </p:nvSpPr>
        <p:spPr>
          <a:xfrm>
            <a:off x="539552" y="5589240"/>
            <a:ext cx="3231240" cy="428628"/>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PE" sz="2400" b="1" i="0" u="none" strike="noStrike" kern="1200" cap="none" spc="0" normalizeH="0" baseline="0" noProof="0" dirty="0" smtClean="0">
                <a:ln>
                  <a:noFill/>
                </a:ln>
                <a:solidFill>
                  <a:schemeClr val="tx1"/>
                </a:solidFill>
                <a:effectLst/>
                <a:uLnTx/>
                <a:uFillTx/>
                <a:latin typeface="+mn-lt"/>
                <a:ea typeface="+mn-ea"/>
                <a:cs typeface="+mn-cs"/>
              </a:rPr>
              <a:t>Caso 3. Solo Reactores</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2 Marcador de contenido"/>
          <p:cNvSpPr txBox="1">
            <a:spLocks/>
          </p:cNvSpPr>
          <p:nvPr/>
        </p:nvSpPr>
        <p:spPr>
          <a:xfrm>
            <a:off x="4355976" y="5589240"/>
            <a:ext cx="4635904" cy="428628"/>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PE" sz="2400" b="1" i="0" u="none" strike="noStrike" kern="1200" cap="none" spc="0" normalizeH="0" baseline="0" noProof="0" dirty="0" smtClean="0">
                <a:ln>
                  <a:noFill/>
                </a:ln>
                <a:solidFill>
                  <a:schemeClr val="tx1"/>
                </a:solidFill>
                <a:effectLst/>
                <a:uLnTx/>
                <a:uFillTx/>
                <a:latin typeface="+mn-lt"/>
                <a:ea typeface="+mn-ea"/>
                <a:cs typeface="+mn-cs"/>
              </a:rPr>
              <a:t>Caso 4. Sin pararrayos ni Reactores</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5" name="14 Imagen"/>
          <p:cNvPicPr/>
          <p:nvPr/>
        </p:nvPicPr>
        <p:blipFill>
          <a:blip r:embed="rId2" cstate="print"/>
          <a:srcRect l="8405" t="31313" r="20544" b="41751"/>
          <a:stretch>
            <a:fillRect/>
          </a:stretch>
        </p:blipFill>
        <p:spPr bwMode="auto">
          <a:xfrm>
            <a:off x="0" y="1285860"/>
            <a:ext cx="4571999" cy="1585291"/>
          </a:xfrm>
          <a:prstGeom prst="rect">
            <a:avLst/>
          </a:prstGeom>
          <a:noFill/>
          <a:ln w="9525">
            <a:noFill/>
            <a:miter lim="800000"/>
            <a:headEnd/>
            <a:tailEnd/>
          </a:ln>
        </p:spPr>
      </p:pic>
      <p:pic>
        <p:nvPicPr>
          <p:cNvPr id="16" name="15 Imagen"/>
          <p:cNvPicPr/>
          <p:nvPr/>
        </p:nvPicPr>
        <p:blipFill>
          <a:blip r:embed="rId3" cstate="print"/>
          <a:srcRect l="8135" t="28620" r="36578" b="49158"/>
          <a:stretch>
            <a:fillRect/>
          </a:stretch>
        </p:blipFill>
        <p:spPr bwMode="auto">
          <a:xfrm>
            <a:off x="4714876" y="1357298"/>
            <a:ext cx="4429124" cy="1678246"/>
          </a:xfrm>
          <a:prstGeom prst="rect">
            <a:avLst/>
          </a:prstGeom>
          <a:noFill/>
          <a:ln w="9525">
            <a:noFill/>
            <a:miter lim="800000"/>
            <a:headEnd/>
            <a:tailEnd/>
          </a:ln>
        </p:spPr>
      </p:pic>
      <p:pic>
        <p:nvPicPr>
          <p:cNvPr id="17" name="16 Imagen"/>
          <p:cNvPicPr/>
          <p:nvPr/>
        </p:nvPicPr>
        <p:blipFill>
          <a:blip r:embed="rId4" cstate="print"/>
          <a:srcRect l="8539" t="25421" r="28349" b="47980"/>
          <a:stretch>
            <a:fillRect/>
          </a:stretch>
        </p:blipFill>
        <p:spPr bwMode="auto">
          <a:xfrm>
            <a:off x="0" y="3714752"/>
            <a:ext cx="4500561" cy="1731866"/>
          </a:xfrm>
          <a:prstGeom prst="rect">
            <a:avLst/>
          </a:prstGeom>
          <a:noFill/>
          <a:ln w="9525">
            <a:noFill/>
            <a:miter lim="800000"/>
            <a:headEnd/>
            <a:tailEnd/>
          </a:ln>
        </p:spPr>
      </p:pic>
      <p:pic>
        <p:nvPicPr>
          <p:cNvPr id="18" name="17 Imagen"/>
          <p:cNvPicPr/>
          <p:nvPr/>
        </p:nvPicPr>
        <p:blipFill>
          <a:blip r:embed="rId5" cstate="print"/>
          <a:srcRect l="9078" t="31481" r="37237" b="46128"/>
          <a:stretch>
            <a:fillRect/>
          </a:stretch>
        </p:blipFill>
        <p:spPr bwMode="auto">
          <a:xfrm>
            <a:off x="4643438" y="3714752"/>
            <a:ext cx="4500562" cy="17583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260648"/>
            <a:ext cx="8229600" cy="828668"/>
          </a:xfrm>
        </p:spPr>
        <p:txBody>
          <a:bodyPr>
            <a:normAutofit fontScale="85000" lnSpcReduction="10000"/>
          </a:bodyPr>
          <a:lstStyle/>
          <a:p>
            <a:pPr algn="ctr">
              <a:buNone/>
            </a:pPr>
            <a:r>
              <a:rPr lang="es-PE" sz="2400" dirty="0" smtClean="0"/>
              <a:t>	</a:t>
            </a:r>
            <a:r>
              <a:rPr lang="es-PE" sz="2400" b="1" dirty="0" smtClean="0"/>
              <a:t>ENERGIZACIÓN EN VACÍO DE LA LÍNEA DE TRANSMISIÓN TADAY – LAS LOJAS DESDE LAS LOJAS CON BERGERON</a:t>
            </a:r>
            <a:endParaRPr lang="es-ES" sz="2400" b="1" dirty="0"/>
          </a:p>
        </p:txBody>
      </p:sp>
      <p:sp>
        <p:nvSpPr>
          <p:cNvPr id="11" name="2 Marcador de contenido"/>
          <p:cNvSpPr txBox="1">
            <a:spLocks/>
          </p:cNvSpPr>
          <p:nvPr/>
        </p:nvSpPr>
        <p:spPr>
          <a:xfrm>
            <a:off x="251520" y="3068960"/>
            <a:ext cx="4176464" cy="428628"/>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PE" sz="2400" b="1" i="0" u="none" strike="noStrike" kern="1200" cap="none" spc="0" normalizeH="0" baseline="0" noProof="0" dirty="0" smtClean="0">
                <a:ln>
                  <a:noFill/>
                </a:ln>
                <a:solidFill>
                  <a:schemeClr val="tx1"/>
                </a:solidFill>
                <a:effectLst/>
                <a:uLnTx/>
                <a:uFillTx/>
                <a:latin typeface="+mn-lt"/>
                <a:ea typeface="+mn-ea"/>
                <a:cs typeface="+mn-cs"/>
              </a:rPr>
              <a:t>Caso 1. Pararrayos y Reactores</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2 Marcador de contenido"/>
          <p:cNvSpPr txBox="1">
            <a:spLocks/>
          </p:cNvSpPr>
          <p:nvPr/>
        </p:nvSpPr>
        <p:spPr>
          <a:xfrm>
            <a:off x="5076056" y="3144388"/>
            <a:ext cx="3240360" cy="428628"/>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PE" sz="2400" b="1" i="0" u="none" strike="noStrike" kern="1200" cap="none" spc="0" normalizeH="0" baseline="0" noProof="0" dirty="0" smtClean="0">
                <a:ln>
                  <a:noFill/>
                </a:ln>
                <a:solidFill>
                  <a:schemeClr val="tx1"/>
                </a:solidFill>
                <a:effectLst/>
                <a:uLnTx/>
                <a:uFillTx/>
                <a:latin typeface="+mn-lt"/>
                <a:ea typeface="+mn-ea"/>
                <a:cs typeface="+mn-cs"/>
              </a:rPr>
              <a:t>Caso 2. Solo Pararrayos</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2 Marcador de contenido"/>
          <p:cNvSpPr txBox="1">
            <a:spLocks/>
          </p:cNvSpPr>
          <p:nvPr/>
        </p:nvSpPr>
        <p:spPr>
          <a:xfrm>
            <a:off x="539552" y="5589240"/>
            <a:ext cx="3231240" cy="428628"/>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PE" sz="2400" b="1" i="0" u="none" strike="noStrike" kern="1200" cap="none" spc="0" normalizeH="0" baseline="0" noProof="0" dirty="0" smtClean="0">
                <a:ln>
                  <a:noFill/>
                </a:ln>
                <a:solidFill>
                  <a:schemeClr val="tx1"/>
                </a:solidFill>
                <a:effectLst/>
                <a:uLnTx/>
                <a:uFillTx/>
                <a:latin typeface="+mn-lt"/>
                <a:ea typeface="+mn-ea"/>
                <a:cs typeface="+mn-cs"/>
              </a:rPr>
              <a:t>Caso 3. Solo Reactores</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2 Marcador de contenido"/>
          <p:cNvSpPr txBox="1">
            <a:spLocks/>
          </p:cNvSpPr>
          <p:nvPr/>
        </p:nvSpPr>
        <p:spPr>
          <a:xfrm>
            <a:off x="4355976" y="5589240"/>
            <a:ext cx="4635904" cy="428628"/>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PE" sz="2400" b="1" i="0" u="none" strike="noStrike" kern="1200" cap="none" spc="0" normalizeH="0" baseline="0" noProof="0" dirty="0" smtClean="0">
                <a:ln>
                  <a:noFill/>
                </a:ln>
                <a:solidFill>
                  <a:schemeClr val="tx1"/>
                </a:solidFill>
                <a:effectLst/>
                <a:uLnTx/>
                <a:uFillTx/>
                <a:latin typeface="+mn-lt"/>
                <a:ea typeface="+mn-ea"/>
                <a:cs typeface="+mn-cs"/>
              </a:rPr>
              <a:t>Caso 4. Sin pararrayos ni Reactores</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5" name="14 Imagen"/>
          <p:cNvPicPr/>
          <p:nvPr/>
        </p:nvPicPr>
        <p:blipFill>
          <a:blip r:embed="rId2" cstate="print"/>
          <a:srcRect t="3070" b="8333"/>
          <a:stretch>
            <a:fillRect/>
          </a:stretch>
        </p:blipFill>
        <p:spPr bwMode="auto">
          <a:xfrm>
            <a:off x="142844" y="1428736"/>
            <a:ext cx="4357680" cy="1681154"/>
          </a:xfrm>
          <a:prstGeom prst="rect">
            <a:avLst/>
          </a:prstGeom>
          <a:noFill/>
          <a:ln w="9525">
            <a:noFill/>
            <a:miter lim="800000"/>
            <a:headEnd/>
            <a:tailEnd/>
          </a:ln>
        </p:spPr>
      </p:pic>
      <p:pic>
        <p:nvPicPr>
          <p:cNvPr id="16" name="15 Imagen"/>
          <p:cNvPicPr/>
          <p:nvPr/>
        </p:nvPicPr>
        <p:blipFill>
          <a:blip r:embed="rId3" cstate="print"/>
          <a:srcRect t="3070" b="8187"/>
          <a:stretch>
            <a:fillRect/>
          </a:stretch>
        </p:blipFill>
        <p:spPr bwMode="auto">
          <a:xfrm>
            <a:off x="4572000" y="1428736"/>
            <a:ext cx="4357686" cy="1679577"/>
          </a:xfrm>
          <a:prstGeom prst="rect">
            <a:avLst/>
          </a:prstGeom>
          <a:noFill/>
          <a:ln w="9525">
            <a:noFill/>
            <a:miter lim="800000"/>
            <a:headEnd/>
            <a:tailEnd/>
          </a:ln>
        </p:spPr>
      </p:pic>
      <p:pic>
        <p:nvPicPr>
          <p:cNvPr id="17" name="16 Imagen"/>
          <p:cNvPicPr/>
          <p:nvPr/>
        </p:nvPicPr>
        <p:blipFill>
          <a:blip r:embed="rId4" cstate="print"/>
          <a:srcRect t="3070" b="8333"/>
          <a:stretch>
            <a:fillRect/>
          </a:stretch>
        </p:blipFill>
        <p:spPr bwMode="auto">
          <a:xfrm>
            <a:off x="214282" y="3643314"/>
            <a:ext cx="4214842" cy="1812916"/>
          </a:xfrm>
          <a:prstGeom prst="rect">
            <a:avLst/>
          </a:prstGeom>
          <a:noFill/>
          <a:ln w="9525">
            <a:noFill/>
            <a:miter lim="800000"/>
            <a:headEnd/>
            <a:tailEnd/>
          </a:ln>
        </p:spPr>
      </p:pic>
      <p:pic>
        <p:nvPicPr>
          <p:cNvPr id="18" name="17 Imagen"/>
          <p:cNvPicPr/>
          <p:nvPr/>
        </p:nvPicPr>
        <p:blipFill>
          <a:blip r:embed="rId5" cstate="print"/>
          <a:srcRect t="3070" b="8187"/>
          <a:stretch>
            <a:fillRect/>
          </a:stretch>
        </p:blipFill>
        <p:spPr bwMode="auto">
          <a:xfrm>
            <a:off x="4572006" y="3714752"/>
            <a:ext cx="4571994" cy="17716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E" b="1" dirty="0" smtClean="0"/>
              <a:t>ANÁLISIS DE RESULTADOS</a:t>
            </a:r>
            <a:endParaRPr lang="es-EC" dirty="0"/>
          </a:p>
        </p:txBody>
      </p:sp>
      <p:sp>
        <p:nvSpPr>
          <p:cNvPr id="3" name="2 Marcador de contenido"/>
          <p:cNvSpPr>
            <a:spLocks noGrp="1"/>
          </p:cNvSpPr>
          <p:nvPr>
            <p:ph idx="1"/>
          </p:nvPr>
        </p:nvSpPr>
        <p:spPr>
          <a:xfrm>
            <a:off x="304800" y="1554163"/>
            <a:ext cx="8686800" cy="1803399"/>
          </a:xfrm>
        </p:spPr>
        <p:txBody>
          <a:bodyPr>
            <a:normAutofit fontScale="85000" lnSpcReduction="20000"/>
          </a:bodyPr>
          <a:lstStyle/>
          <a:p>
            <a:r>
              <a:rPr lang="es-PE" dirty="0" smtClean="0"/>
              <a:t>En la tabla 5.4 se presentan los valores de </a:t>
            </a:r>
            <a:r>
              <a:rPr lang="es-PE" dirty="0" err="1" smtClean="0"/>
              <a:t>sobrevoltajes</a:t>
            </a:r>
            <a:r>
              <a:rPr lang="es-PE" dirty="0" smtClean="0"/>
              <a:t> obtenidos para la </a:t>
            </a:r>
            <a:r>
              <a:rPr lang="es-PE" dirty="0" err="1" smtClean="0"/>
              <a:t>energización</a:t>
            </a:r>
            <a:r>
              <a:rPr lang="es-PE" dirty="0" smtClean="0"/>
              <a:t> de la línea de transmisión </a:t>
            </a:r>
            <a:r>
              <a:rPr lang="es-PE" dirty="0" err="1" smtClean="0"/>
              <a:t>Taday</a:t>
            </a:r>
            <a:r>
              <a:rPr lang="es-PE" dirty="0" smtClean="0"/>
              <a:t> – Las </a:t>
            </a:r>
            <a:r>
              <a:rPr lang="es-PE" dirty="0" err="1" smtClean="0"/>
              <a:t>Lojas</a:t>
            </a:r>
            <a:r>
              <a:rPr lang="es-PE" dirty="0" smtClean="0"/>
              <a:t>, desde Las </a:t>
            </a:r>
            <a:r>
              <a:rPr lang="es-PE" dirty="0" err="1" smtClean="0"/>
              <a:t>Lojas</a:t>
            </a:r>
            <a:r>
              <a:rPr lang="es-PE" dirty="0" smtClean="0"/>
              <a:t> con el modelo </a:t>
            </a:r>
            <a:r>
              <a:rPr lang="es-PE" dirty="0" err="1" smtClean="0"/>
              <a:t>Bergeron</a:t>
            </a:r>
            <a:r>
              <a:rPr lang="es-PE" dirty="0" smtClean="0"/>
              <a:t> para los diferentes casos.</a:t>
            </a:r>
            <a:endParaRPr lang="es-EC" dirty="0" smtClean="0"/>
          </a:p>
          <a:p>
            <a:endParaRPr lang="es-EC" dirty="0"/>
          </a:p>
        </p:txBody>
      </p:sp>
      <p:pic>
        <p:nvPicPr>
          <p:cNvPr id="4" name="3 Imagen"/>
          <p:cNvPicPr/>
          <p:nvPr/>
        </p:nvPicPr>
        <p:blipFill>
          <a:blip r:embed="rId2" cstate="print"/>
          <a:srcRect l="13117" t="22391" r="6465" b="57070"/>
          <a:stretch>
            <a:fillRect/>
          </a:stretch>
        </p:blipFill>
        <p:spPr bwMode="auto">
          <a:xfrm>
            <a:off x="1643042" y="3286124"/>
            <a:ext cx="5786478" cy="1877445"/>
          </a:xfrm>
          <a:prstGeom prst="rect">
            <a:avLst/>
          </a:prstGeom>
          <a:noFill/>
          <a:ln w="9525">
            <a:noFill/>
            <a:miter lim="800000"/>
            <a:headEnd/>
            <a:tailEnd/>
          </a:ln>
        </p:spPr>
      </p:pic>
      <p:sp>
        <p:nvSpPr>
          <p:cNvPr id="487425" name="Rectangle 1"/>
          <p:cNvSpPr>
            <a:spLocks noChangeArrowheads="1"/>
          </p:cNvSpPr>
          <p:nvPr/>
        </p:nvSpPr>
        <p:spPr bwMode="auto">
          <a:xfrm>
            <a:off x="1000100" y="5500702"/>
            <a:ext cx="735808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0" i="0" u="none" strike="noStrike" cap="none" normalizeH="0" baseline="0" dirty="0" smtClean="0">
                <a:ln>
                  <a:noFill/>
                </a:ln>
                <a:solidFill>
                  <a:srgbClr val="231F20"/>
                </a:solidFill>
                <a:effectLst/>
                <a:latin typeface="Arial" pitchFamily="34" charset="0"/>
                <a:ea typeface="TimesNewRomanPSMT"/>
                <a:cs typeface="Arial" pitchFamily="34" charset="0"/>
              </a:rPr>
              <a:t>Tabla 5.4 Valores de </a:t>
            </a:r>
            <a:r>
              <a:rPr kumimoji="0" lang="es-PE" sz="2400" b="0" i="0" u="none" strike="noStrike" cap="none" normalizeH="0" baseline="0" dirty="0" err="1" smtClean="0">
                <a:ln>
                  <a:noFill/>
                </a:ln>
                <a:solidFill>
                  <a:srgbClr val="231F20"/>
                </a:solidFill>
                <a:effectLst/>
                <a:latin typeface="Arial" pitchFamily="34" charset="0"/>
                <a:ea typeface="TimesNewRomanPSMT"/>
                <a:cs typeface="Arial" pitchFamily="34" charset="0"/>
              </a:rPr>
              <a:t>sobrevoltajes</a:t>
            </a:r>
            <a:r>
              <a:rPr kumimoji="0" lang="es-PE" sz="2400" b="0" i="0" u="none" strike="noStrike" cap="none" normalizeH="0" baseline="0" dirty="0" smtClean="0">
                <a:ln>
                  <a:noFill/>
                </a:ln>
                <a:solidFill>
                  <a:srgbClr val="231F20"/>
                </a:solidFill>
                <a:effectLst/>
                <a:latin typeface="Arial" pitchFamily="34" charset="0"/>
                <a:ea typeface="TimesNewRomanPSMT"/>
                <a:cs typeface="Arial" pitchFamily="34" charset="0"/>
              </a:rPr>
              <a:t> obtenidos con el modelo </a:t>
            </a:r>
            <a:r>
              <a:rPr kumimoji="0" lang="es-PE" sz="2400" b="0" i="0" u="none" strike="noStrike" cap="none" normalizeH="0" baseline="0" dirty="0" err="1" smtClean="0">
                <a:ln>
                  <a:noFill/>
                </a:ln>
                <a:solidFill>
                  <a:srgbClr val="231F20"/>
                </a:solidFill>
                <a:effectLst/>
                <a:latin typeface="Arial" pitchFamily="34" charset="0"/>
                <a:ea typeface="TimesNewRomanPSMT"/>
                <a:cs typeface="Arial" pitchFamily="34" charset="0"/>
              </a:rPr>
              <a:t>Bergeron</a:t>
            </a:r>
            <a:r>
              <a:rPr kumimoji="0" lang="es-PE" sz="2400" b="0" i="0" u="none" strike="noStrike" cap="none" normalizeH="0" baseline="0" dirty="0" smtClean="0">
                <a:ln>
                  <a:noFill/>
                </a:ln>
                <a:solidFill>
                  <a:srgbClr val="231F20"/>
                </a:solidFill>
                <a:effectLst/>
                <a:latin typeface="Arial" pitchFamily="34" charset="0"/>
                <a:ea typeface="TimesNewRomanPSMT"/>
                <a:cs typeface="Arial" pitchFamily="34" charset="0"/>
              </a:rPr>
              <a:t>.</a:t>
            </a:r>
            <a:endParaRPr kumimoji="0" lang="es-PE" sz="36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E" b="1" dirty="0" smtClean="0"/>
              <a:t>ANÁLISIS DE RESULTADOS</a:t>
            </a:r>
            <a:endParaRPr lang="es-EC" dirty="0"/>
          </a:p>
        </p:txBody>
      </p:sp>
      <p:sp>
        <p:nvSpPr>
          <p:cNvPr id="3" name="2 Marcador de contenido"/>
          <p:cNvSpPr>
            <a:spLocks noGrp="1"/>
          </p:cNvSpPr>
          <p:nvPr>
            <p:ph idx="1"/>
          </p:nvPr>
        </p:nvSpPr>
        <p:spPr>
          <a:xfrm>
            <a:off x="304800" y="1357298"/>
            <a:ext cx="8686800" cy="5214974"/>
          </a:xfrm>
        </p:spPr>
        <p:txBody>
          <a:bodyPr>
            <a:normAutofit fontScale="85000" lnSpcReduction="10000"/>
          </a:bodyPr>
          <a:lstStyle/>
          <a:p>
            <a:r>
              <a:rPr lang="es-PE" dirty="0" smtClean="0"/>
              <a:t>Se puede apreciar en la tabla 5.4 que para el caso 3 (sin pararrayos) y caso 4 (sin pararrayos y sin reactores) el nivel de </a:t>
            </a:r>
            <a:r>
              <a:rPr lang="es-PE" dirty="0" err="1" smtClean="0"/>
              <a:t>sobrevoltaje</a:t>
            </a:r>
            <a:r>
              <a:rPr lang="es-PE" dirty="0" smtClean="0"/>
              <a:t> llega a un valor de 2,6 </a:t>
            </a:r>
            <a:r>
              <a:rPr lang="es-PE" dirty="0" err="1" smtClean="0"/>
              <a:t>p.u</a:t>
            </a:r>
            <a:r>
              <a:rPr lang="es-PE" dirty="0" smtClean="0"/>
              <a:t> en promedio, mientras que para el caso 1 (</a:t>
            </a:r>
            <a:r>
              <a:rPr lang="es-PE" dirty="0" err="1" smtClean="0"/>
              <a:t>energización</a:t>
            </a:r>
            <a:r>
              <a:rPr lang="es-PE" dirty="0" smtClean="0"/>
              <a:t> utilizando pararrayos y reactores) y el caso 2 (sin reactores) el nivel de </a:t>
            </a:r>
            <a:r>
              <a:rPr lang="es-PE" dirty="0" err="1" smtClean="0"/>
              <a:t>sobrevoltaje</a:t>
            </a:r>
            <a:r>
              <a:rPr lang="es-PE" dirty="0" smtClean="0"/>
              <a:t> alcanza valores de 1,5 </a:t>
            </a:r>
            <a:r>
              <a:rPr lang="es-PE" dirty="0" err="1" smtClean="0"/>
              <a:t>p.u</a:t>
            </a:r>
            <a:r>
              <a:rPr lang="es-PE" dirty="0" smtClean="0"/>
              <a:t> que son valores de </a:t>
            </a:r>
            <a:r>
              <a:rPr lang="es-PE" dirty="0" err="1" smtClean="0"/>
              <a:t>sobrevoltajes</a:t>
            </a:r>
            <a:r>
              <a:rPr lang="es-PE" dirty="0" smtClean="0"/>
              <a:t> manejables para el nivel de voltaje de la línea de transmisión en estudio (500kV).</a:t>
            </a:r>
          </a:p>
          <a:p>
            <a:r>
              <a:rPr lang="es-PE" dirty="0" smtClean="0"/>
              <a:t>Tanto para el caso 1 y para el caso 2 la estabilidad de la onda se alcanza a t=0,08 segundos como se aprecia en la figura 5.18 y 5.20, mientras que para el caso 3 y caso 4 la distorsión de onda es prolongada. </a:t>
            </a:r>
            <a:endParaRPr lang="es-EC" dirty="0" smtClean="0"/>
          </a:p>
          <a:p>
            <a:endParaRPr lang="es-PE" dirty="0" smtClean="0"/>
          </a:p>
          <a:p>
            <a:endParaRPr lang="es-EC"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260648"/>
            <a:ext cx="8229600" cy="828668"/>
          </a:xfrm>
        </p:spPr>
        <p:txBody>
          <a:bodyPr>
            <a:normAutofit fontScale="85000" lnSpcReduction="10000"/>
          </a:bodyPr>
          <a:lstStyle/>
          <a:p>
            <a:pPr algn="ctr">
              <a:buNone/>
            </a:pPr>
            <a:r>
              <a:rPr lang="es-PE" sz="2400" dirty="0" smtClean="0"/>
              <a:t>	</a:t>
            </a:r>
            <a:r>
              <a:rPr lang="es-PE" sz="2400" b="1" dirty="0" smtClean="0"/>
              <a:t>ENERGIZACIÓN EN VACÍO DE LA LÍNEA DE TRANSMISIÓN TADAY – LAS LOJAS DESDE LAS LOJAS CON J. MARTÍ</a:t>
            </a:r>
            <a:endParaRPr lang="es-ES" sz="2400" b="1" dirty="0"/>
          </a:p>
        </p:txBody>
      </p:sp>
      <p:sp>
        <p:nvSpPr>
          <p:cNvPr id="11" name="2 Marcador de contenido"/>
          <p:cNvSpPr txBox="1">
            <a:spLocks/>
          </p:cNvSpPr>
          <p:nvPr/>
        </p:nvSpPr>
        <p:spPr>
          <a:xfrm>
            <a:off x="251520" y="3068960"/>
            <a:ext cx="4032448" cy="428628"/>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PE" sz="2400" b="1" i="0" u="none" strike="noStrike" kern="1200" cap="none" spc="0" normalizeH="0" baseline="0" noProof="0" dirty="0" smtClean="0">
                <a:ln>
                  <a:noFill/>
                </a:ln>
                <a:solidFill>
                  <a:schemeClr val="tx1"/>
                </a:solidFill>
                <a:effectLst/>
                <a:uLnTx/>
                <a:uFillTx/>
                <a:latin typeface="+mn-lt"/>
                <a:ea typeface="+mn-ea"/>
                <a:cs typeface="+mn-cs"/>
              </a:rPr>
              <a:t>Caso 1. Pararrayos y Reactores</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2 Marcador de contenido"/>
          <p:cNvSpPr txBox="1">
            <a:spLocks/>
          </p:cNvSpPr>
          <p:nvPr/>
        </p:nvSpPr>
        <p:spPr>
          <a:xfrm>
            <a:off x="4860032" y="3068960"/>
            <a:ext cx="3312368" cy="428628"/>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PE" sz="2400" b="1" i="0" u="none" strike="noStrike" kern="1200" cap="none" spc="0" normalizeH="0" baseline="0" noProof="0" dirty="0" smtClean="0">
                <a:ln>
                  <a:noFill/>
                </a:ln>
                <a:solidFill>
                  <a:schemeClr val="tx1"/>
                </a:solidFill>
                <a:effectLst/>
                <a:uLnTx/>
                <a:uFillTx/>
                <a:latin typeface="+mn-lt"/>
                <a:ea typeface="+mn-ea"/>
                <a:cs typeface="+mn-cs"/>
              </a:rPr>
              <a:t>Caso 2. Solo Pararrayos</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2 Marcador de contenido"/>
          <p:cNvSpPr txBox="1">
            <a:spLocks/>
          </p:cNvSpPr>
          <p:nvPr/>
        </p:nvSpPr>
        <p:spPr>
          <a:xfrm>
            <a:off x="539552" y="5589240"/>
            <a:ext cx="3231240" cy="428628"/>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PE" sz="2400" b="1" i="0" u="none" strike="noStrike" kern="1200" cap="none" spc="0" normalizeH="0" baseline="0" noProof="0" dirty="0" smtClean="0">
                <a:ln>
                  <a:noFill/>
                </a:ln>
                <a:solidFill>
                  <a:schemeClr val="tx1"/>
                </a:solidFill>
                <a:effectLst/>
                <a:uLnTx/>
                <a:uFillTx/>
                <a:latin typeface="+mn-lt"/>
                <a:ea typeface="+mn-ea"/>
                <a:cs typeface="+mn-cs"/>
              </a:rPr>
              <a:t>Caso 3. Solo Reactores</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2 Marcador de contenido"/>
          <p:cNvSpPr txBox="1">
            <a:spLocks/>
          </p:cNvSpPr>
          <p:nvPr/>
        </p:nvSpPr>
        <p:spPr>
          <a:xfrm>
            <a:off x="4355976" y="5589240"/>
            <a:ext cx="4635904" cy="428628"/>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PE" sz="2400" b="1" i="0" u="none" strike="noStrike" kern="1200" cap="none" spc="0" normalizeH="0" baseline="0" noProof="0" dirty="0" smtClean="0">
                <a:ln>
                  <a:noFill/>
                </a:ln>
                <a:solidFill>
                  <a:schemeClr val="tx1"/>
                </a:solidFill>
                <a:effectLst/>
                <a:uLnTx/>
                <a:uFillTx/>
                <a:latin typeface="+mn-lt"/>
                <a:ea typeface="+mn-ea"/>
                <a:cs typeface="+mn-cs"/>
              </a:rPr>
              <a:t>Caso 4. Sin pararrayos ni Reactores</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9" name="18 Imagen"/>
          <p:cNvPicPr/>
          <p:nvPr/>
        </p:nvPicPr>
        <p:blipFill>
          <a:blip r:embed="rId2" cstate="print"/>
          <a:srcRect l="8539" t="29461" r="20609" b="43771"/>
          <a:stretch>
            <a:fillRect/>
          </a:stretch>
        </p:blipFill>
        <p:spPr bwMode="auto">
          <a:xfrm>
            <a:off x="1" y="1500174"/>
            <a:ext cx="4357686" cy="1593850"/>
          </a:xfrm>
          <a:prstGeom prst="rect">
            <a:avLst/>
          </a:prstGeom>
          <a:noFill/>
          <a:ln w="9525">
            <a:noFill/>
            <a:miter lim="800000"/>
            <a:headEnd/>
            <a:tailEnd/>
          </a:ln>
        </p:spPr>
      </p:pic>
      <p:pic>
        <p:nvPicPr>
          <p:cNvPr id="20" name="19 Imagen"/>
          <p:cNvPicPr/>
          <p:nvPr/>
        </p:nvPicPr>
        <p:blipFill>
          <a:blip r:embed="rId3" cstate="print"/>
          <a:srcRect l="9213" t="29293" r="35695" b="47980"/>
          <a:stretch>
            <a:fillRect/>
          </a:stretch>
        </p:blipFill>
        <p:spPr bwMode="auto">
          <a:xfrm>
            <a:off x="4572000" y="1500174"/>
            <a:ext cx="4429155" cy="1636609"/>
          </a:xfrm>
          <a:prstGeom prst="rect">
            <a:avLst/>
          </a:prstGeom>
          <a:noFill/>
          <a:ln w="9525">
            <a:noFill/>
            <a:miter lim="800000"/>
            <a:headEnd/>
            <a:tailEnd/>
          </a:ln>
        </p:spPr>
      </p:pic>
      <p:pic>
        <p:nvPicPr>
          <p:cNvPr id="21" name="20 Imagen"/>
          <p:cNvPicPr/>
          <p:nvPr/>
        </p:nvPicPr>
        <p:blipFill>
          <a:blip r:embed="rId4" cstate="print"/>
          <a:srcRect l="9213" t="29293" r="33540" b="44108"/>
          <a:stretch>
            <a:fillRect/>
          </a:stretch>
        </p:blipFill>
        <p:spPr bwMode="auto">
          <a:xfrm>
            <a:off x="0" y="3786190"/>
            <a:ext cx="4357685" cy="1741018"/>
          </a:xfrm>
          <a:prstGeom prst="rect">
            <a:avLst/>
          </a:prstGeom>
          <a:noFill/>
          <a:ln w="9525">
            <a:noFill/>
            <a:miter lim="800000"/>
            <a:headEnd/>
            <a:tailEnd/>
          </a:ln>
        </p:spPr>
      </p:pic>
      <p:pic>
        <p:nvPicPr>
          <p:cNvPr id="22" name="21 Imagen"/>
          <p:cNvPicPr/>
          <p:nvPr/>
        </p:nvPicPr>
        <p:blipFill>
          <a:blip r:embed="rId5" cstate="print"/>
          <a:srcRect l="9069" t="29293" r="37985" b="47980"/>
          <a:stretch>
            <a:fillRect/>
          </a:stretch>
        </p:blipFill>
        <p:spPr bwMode="auto">
          <a:xfrm>
            <a:off x="4429124" y="3786190"/>
            <a:ext cx="4572032" cy="17410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260648"/>
            <a:ext cx="8229600" cy="828668"/>
          </a:xfrm>
        </p:spPr>
        <p:txBody>
          <a:bodyPr>
            <a:normAutofit fontScale="85000" lnSpcReduction="10000"/>
          </a:bodyPr>
          <a:lstStyle/>
          <a:p>
            <a:pPr algn="ctr">
              <a:buNone/>
            </a:pPr>
            <a:r>
              <a:rPr lang="es-PE" sz="2400" dirty="0" smtClean="0"/>
              <a:t>	</a:t>
            </a:r>
            <a:r>
              <a:rPr lang="es-PE" sz="2400" b="1" dirty="0" smtClean="0"/>
              <a:t>ENERGIZACIÓN EN VACÍO DE LA LÍNEA DE TRANSMISIÓN TADAY – LAS LOJAS DESDE LAS LOJAS CON J. MARTÍ</a:t>
            </a:r>
            <a:endParaRPr lang="es-ES" sz="2400" b="1" dirty="0"/>
          </a:p>
        </p:txBody>
      </p:sp>
      <p:sp>
        <p:nvSpPr>
          <p:cNvPr id="11" name="2 Marcador de contenido"/>
          <p:cNvSpPr txBox="1">
            <a:spLocks/>
          </p:cNvSpPr>
          <p:nvPr/>
        </p:nvSpPr>
        <p:spPr>
          <a:xfrm>
            <a:off x="251520" y="3068960"/>
            <a:ext cx="4176464" cy="428628"/>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PE" sz="2400" b="1" i="0" u="none" strike="noStrike" kern="1200" cap="none" spc="0" normalizeH="0" baseline="0" noProof="0" dirty="0" smtClean="0">
                <a:ln>
                  <a:noFill/>
                </a:ln>
                <a:solidFill>
                  <a:schemeClr val="tx1"/>
                </a:solidFill>
                <a:effectLst/>
                <a:uLnTx/>
                <a:uFillTx/>
                <a:latin typeface="+mn-lt"/>
                <a:ea typeface="+mn-ea"/>
                <a:cs typeface="+mn-cs"/>
              </a:rPr>
              <a:t>Caso 1. Pararrayos y Reactores</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2 Marcador de contenido"/>
          <p:cNvSpPr txBox="1">
            <a:spLocks/>
          </p:cNvSpPr>
          <p:nvPr/>
        </p:nvSpPr>
        <p:spPr>
          <a:xfrm>
            <a:off x="5076056" y="3068960"/>
            <a:ext cx="3240360" cy="428628"/>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PE" sz="2400" b="1" i="0" u="none" strike="noStrike" kern="1200" cap="none" spc="0" normalizeH="0" baseline="0" noProof="0" dirty="0" smtClean="0">
                <a:ln>
                  <a:noFill/>
                </a:ln>
                <a:solidFill>
                  <a:schemeClr val="tx1"/>
                </a:solidFill>
                <a:effectLst/>
                <a:uLnTx/>
                <a:uFillTx/>
                <a:latin typeface="+mn-lt"/>
                <a:ea typeface="+mn-ea"/>
                <a:cs typeface="+mn-cs"/>
              </a:rPr>
              <a:t>Caso 2. Solo Pararrayos</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2 Marcador de contenido"/>
          <p:cNvSpPr txBox="1">
            <a:spLocks/>
          </p:cNvSpPr>
          <p:nvPr/>
        </p:nvSpPr>
        <p:spPr>
          <a:xfrm>
            <a:off x="539552" y="5589240"/>
            <a:ext cx="3231240" cy="428628"/>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PE" sz="2400" b="1" i="0" u="none" strike="noStrike" kern="1200" cap="none" spc="0" normalizeH="0" baseline="0" noProof="0" dirty="0" smtClean="0">
                <a:ln>
                  <a:noFill/>
                </a:ln>
                <a:solidFill>
                  <a:schemeClr val="tx1"/>
                </a:solidFill>
                <a:effectLst/>
                <a:uLnTx/>
                <a:uFillTx/>
                <a:latin typeface="+mn-lt"/>
                <a:ea typeface="+mn-ea"/>
                <a:cs typeface="+mn-cs"/>
              </a:rPr>
              <a:t>Caso 3. Solo Reactores</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2 Marcador de contenido"/>
          <p:cNvSpPr txBox="1">
            <a:spLocks/>
          </p:cNvSpPr>
          <p:nvPr/>
        </p:nvSpPr>
        <p:spPr>
          <a:xfrm>
            <a:off x="4355976" y="5664668"/>
            <a:ext cx="4635904" cy="428628"/>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PE" sz="2400" b="1" i="0" u="none" strike="noStrike" kern="1200" cap="none" spc="0" normalizeH="0" baseline="0" noProof="0" dirty="0" smtClean="0">
                <a:ln>
                  <a:noFill/>
                </a:ln>
                <a:solidFill>
                  <a:schemeClr val="tx1"/>
                </a:solidFill>
                <a:effectLst/>
                <a:uLnTx/>
                <a:uFillTx/>
                <a:latin typeface="+mn-lt"/>
                <a:ea typeface="+mn-ea"/>
                <a:cs typeface="+mn-cs"/>
              </a:rPr>
              <a:t>Caso 4. Sin pararrayos ni Reactores</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9" name="18 Imagen"/>
          <p:cNvPicPr/>
          <p:nvPr/>
        </p:nvPicPr>
        <p:blipFill>
          <a:blip r:embed="rId2" cstate="print"/>
          <a:srcRect t="3070" b="8333"/>
          <a:stretch>
            <a:fillRect/>
          </a:stretch>
        </p:blipFill>
        <p:spPr bwMode="auto">
          <a:xfrm>
            <a:off x="214282" y="1214422"/>
            <a:ext cx="4357718" cy="1884354"/>
          </a:xfrm>
          <a:prstGeom prst="rect">
            <a:avLst/>
          </a:prstGeom>
          <a:noFill/>
          <a:ln w="9525">
            <a:noFill/>
            <a:miter lim="800000"/>
            <a:headEnd/>
            <a:tailEnd/>
          </a:ln>
        </p:spPr>
      </p:pic>
      <p:pic>
        <p:nvPicPr>
          <p:cNvPr id="20" name="19 Imagen"/>
          <p:cNvPicPr/>
          <p:nvPr/>
        </p:nvPicPr>
        <p:blipFill>
          <a:blip r:embed="rId3" cstate="print"/>
          <a:srcRect t="3070" b="8187"/>
          <a:stretch>
            <a:fillRect/>
          </a:stretch>
        </p:blipFill>
        <p:spPr bwMode="auto">
          <a:xfrm>
            <a:off x="4714876" y="1214422"/>
            <a:ext cx="4429124" cy="1928826"/>
          </a:xfrm>
          <a:prstGeom prst="rect">
            <a:avLst/>
          </a:prstGeom>
          <a:noFill/>
          <a:ln w="9525">
            <a:noFill/>
            <a:miter lim="800000"/>
            <a:headEnd/>
            <a:tailEnd/>
          </a:ln>
        </p:spPr>
      </p:pic>
      <p:pic>
        <p:nvPicPr>
          <p:cNvPr id="21" name="20 Imagen"/>
          <p:cNvPicPr/>
          <p:nvPr/>
        </p:nvPicPr>
        <p:blipFill>
          <a:blip r:embed="rId4" cstate="print"/>
          <a:srcRect t="3070" b="8480"/>
          <a:stretch>
            <a:fillRect/>
          </a:stretch>
        </p:blipFill>
        <p:spPr bwMode="auto">
          <a:xfrm>
            <a:off x="1" y="3643314"/>
            <a:ext cx="4500562" cy="1947866"/>
          </a:xfrm>
          <a:prstGeom prst="rect">
            <a:avLst/>
          </a:prstGeom>
          <a:noFill/>
          <a:ln w="9525">
            <a:noFill/>
            <a:miter lim="800000"/>
            <a:headEnd/>
            <a:tailEnd/>
          </a:ln>
        </p:spPr>
      </p:pic>
      <p:pic>
        <p:nvPicPr>
          <p:cNvPr id="22" name="21 Imagen"/>
          <p:cNvPicPr/>
          <p:nvPr/>
        </p:nvPicPr>
        <p:blipFill>
          <a:blip r:embed="rId5" cstate="print"/>
          <a:srcRect t="3070" b="8333"/>
          <a:stretch>
            <a:fillRect/>
          </a:stretch>
        </p:blipFill>
        <p:spPr bwMode="auto">
          <a:xfrm>
            <a:off x="4572000" y="3643314"/>
            <a:ext cx="4357718" cy="2000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28604"/>
            <a:ext cx="8229600" cy="928694"/>
          </a:xfrm>
        </p:spPr>
        <p:txBody>
          <a:bodyPr>
            <a:normAutofit/>
          </a:bodyPr>
          <a:lstStyle/>
          <a:p>
            <a:pPr algn="ctr"/>
            <a:r>
              <a:rPr lang="es-PE" sz="3600" b="1" dirty="0" smtClean="0"/>
              <a:t>PLAN DE EXPANSIÓN DE GENERACIÓN</a:t>
            </a:r>
            <a:endParaRPr lang="es-ES" sz="3600" dirty="0"/>
          </a:p>
        </p:txBody>
      </p:sp>
      <p:graphicFrame>
        <p:nvGraphicFramePr>
          <p:cNvPr id="4" name="3 Marcador de contenido"/>
          <p:cNvGraphicFramePr>
            <a:graphicFrameLocks noGrp="1"/>
          </p:cNvGraphicFramePr>
          <p:nvPr>
            <p:ph idx="1"/>
          </p:nvPr>
        </p:nvGraphicFramePr>
        <p:xfrm>
          <a:off x="304800" y="1554163"/>
          <a:ext cx="8686800" cy="4749800"/>
        </p:xfrm>
        <a:graphic>
          <a:graphicData uri="http://schemas.openxmlformats.org/drawingml/2006/table">
            <a:tbl>
              <a:tblPr firstRow="1" bandRow="1">
                <a:tableStyleId>{5C22544A-7EE6-4342-B048-85BDC9FD1C3A}</a:tableStyleId>
              </a:tblPr>
              <a:tblGrid>
                <a:gridCol w="1623994"/>
                <a:gridCol w="1571636"/>
                <a:gridCol w="1357322"/>
                <a:gridCol w="2143140"/>
                <a:gridCol w="1990708"/>
              </a:tblGrid>
              <a:tr h="370840">
                <a:tc>
                  <a:txBody>
                    <a:bodyPr/>
                    <a:lstStyle/>
                    <a:p>
                      <a:pPr algn="ctr">
                        <a:lnSpc>
                          <a:spcPct val="200000"/>
                        </a:lnSpc>
                        <a:spcAft>
                          <a:spcPts val="0"/>
                        </a:spcAft>
                      </a:pPr>
                      <a:r>
                        <a:rPr lang="es-EC" sz="1100" b="1" dirty="0">
                          <a:solidFill>
                            <a:srgbClr val="000000"/>
                          </a:solidFill>
                          <a:latin typeface="Arial"/>
                          <a:ea typeface="Times New Roman"/>
                          <a:cs typeface="Times New Roman"/>
                        </a:rPr>
                        <a:t>PROYECTO</a:t>
                      </a:r>
                      <a:endParaRPr lang="es-ES" sz="1600" b="1" dirty="0">
                        <a:solidFill>
                          <a:srgbClr val="365F91"/>
                        </a:solidFill>
                        <a:latin typeface="Calibri"/>
                        <a:ea typeface="Calibri"/>
                        <a:cs typeface="Times New Roman"/>
                      </a:endParaRPr>
                    </a:p>
                  </a:txBody>
                  <a:tcPr marL="72390" marR="7239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ESTADO DE AVANCE</a:t>
                      </a:r>
                      <a:endParaRPr lang="es-ES" sz="1600" b="1" dirty="0">
                        <a:solidFill>
                          <a:srgbClr val="365F91"/>
                        </a:solidFill>
                        <a:latin typeface="Calibri"/>
                        <a:ea typeface="Calibri"/>
                        <a:cs typeface="Times New Roman"/>
                      </a:endParaRPr>
                    </a:p>
                  </a:txBody>
                  <a:tcPr marL="72390" marR="7239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TIPO</a:t>
                      </a:r>
                      <a:endParaRPr lang="es-ES" sz="1600" b="1" dirty="0">
                        <a:solidFill>
                          <a:srgbClr val="365F91"/>
                        </a:solidFill>
                        <a:latin typeface="Calibri"/>
                        <a:ea typeface="Calibri"/>
                        <a:cs typeface="Times New Roman"/>
                      </a:endParaRPr>
                    </a:p>
                  </a:txBody>
                  <a:tcPr marL="72390" marR="7239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POTENCIA EN BORNES DE GENERADOR [MW]</a:t>
                      </a:r>
                      <a:endParaRPr lang="es-ES" sz="1600" b="1" dirty="0">
                        <a:solidFill>
                          <a:srgbClr val="365F91"/>
                        </a:solidFill>
                        <a:latin typeface="Calibri"/>
                        <a:ea typeface="Calibri"/>
                        <a:cs typeface="Times New Roman"/>
                      </a:endParaRPr>
                    </a:p>
                  </a:txBody>
                  <a:tcPr marL="72390" marR="7239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AÑO ESTIMADO DE ENTRADA EN OPERACIÓN</a:t>
                      </a:r>
                      <a:endParaRPr lang="es-ES" sz="1600" b="1" dirty="0">
                        <a:solidFill>
                          <a:srgbClr val="365F91"/>
                        </a:solidFill>
                        <a:latin typeface="Calibri"/>
                        <a:ea typeface="Calibri"/>
                        <a:cs typeface="Times New Roman"/>
                      </a:endParaRPr>
                    </a:p>
                  </a:txBody>
                  <a:tcPr marL="72390" marR="72390" marT="0" marB="0"/>
                </a:tc>
              </a:tr>
              <a:tr h="370840">
                <a:tc>
                  <a:txBody>
                    <a:bodyPr/>
                    <a:lstStyle/>
                    <a:p>
                      <a:pPr algn="ctr">
                        <a:lnSpc>
                          <a:spcPct val="200000"/>
                        </a:lnSpc>
                        <a:spcAft>
                          <a:spcPts val="0"/>
                        </a:spcAft>
                      </a:pPr>
                      <a:r>
                        <a:rPr lang="es-EC" sz="1100" b="1" dirty="0" err="1">
                          <a:solidFill>
                            <a:srgbClr val="000000"/>
                          </a:solidFill>
                          <a:latin typeface="Arial"/>
                          <a:ea typeface="Times New Roman"/>
                          <a:cs typeface="Times New Roman"/>
                        </a:rPr>
                        <a:t>Toachi</a:t>
                      </a:r>
                      <a:r>
                        <a:rPr lang="es-EC" sz="1100" b="1" dirty="0">
                          <a:solidFill>
                            <a:srgbClr val="000000"/>
                          </a:solidFill>
                          <a:latin typeface="Arial"/>
                          <a:ea typeface="Times New Roman"/>
                          <a:cs typeface="Times New Roman"/>
                        </a:rPr>
                        <a:t> - </a:t>
                      </a:r>
                      <a:r>
                        <a:rPr lang="es-EC" sz="1100" b="1" dirty="0" err="1">
                          <a:solidFill>
                            <a:srgbClr val="000000"/>
                          </a:solidFill>
                          <a:latin typeface="Arial"/>
                          <a:ea typeface="Times New Roman"/>
                          <a:cs typeface="Times New Roman"/>
                        </a:rPr>
                        <a:t>Pilatón</a:t>
                      </a:r>
                      <a:endParaRPr lang="es-ES" sz="1600" b="1" dirty="0">
                        <a:solidFill>
                          <a:srgbClr val="365F91"/>
                        </a:solidFill>
                        <a:latin typeface="Calibri"/>
                        <a:ea typeface="Calibri"/>
                        <a:cs typeface="Times New Roman"/>
                      </a:endParaRPr>
                    </a:p>
                  </a:txBody>
                  <a:tcPr marL="72390" marR="7239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En Construcción</a:t>
                      </a:r>
                      <a:endParaRPr lang="es-ES" sz="1600" b="1" dirty="0">
                        <a:solidFill>
                          <a:srgbClr val="365F91"/>
                        </a:solidFill>
                        <a:latin typeface="Calibri"/>
                        <a:ea typeface="Calibri"/>
                        <a:cs typeface="Times New Roman"/>
                      </a:endParaRPr>
                    </a:p>
                  </a:txBody>
                  <a:tcPr marL="72390" marR="7239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Hidroeléctrica</a:t>
                      </a:r>
                      <a:endParaRPr lang="es-ES" sz="1600" b="1">
                        <a:solidFill>
                          <a:srgbClr val="365F91"/>
                        </a:solidFill>
                        <a:latin typeface="Calibri"/>
                        <a:ea typeface="Calibri"/>
                        <a:cs typeface="Times New Roman"/>
                      </a:endParaRPr>
                    </a:p>
                  </a:txBody>
                  <a:tcPr marL="72390" marR="7239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228,00</a:t>
                      </a:r>
                      <a:endParaRPr lang="es-ES" sz="1600" b="1">
                        <a:solidFill>
                          <a:srgbClr val="365F91"/>
                        </a:solidFill>
                        <a:latin typeface="Calibri"/>
                        <a:ea typeface="Calibri"/>
                        <a:cs typeface="Times New Roman"/>
                      </a:endParaRPr>
                    </a:p>
                  </a:txBody>
                  <a:tcPr marL="72390" marR="7239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2014</a:t>
                      </a:r>
                      <a:endParaRPr lang="es-ES" sz="1600" b="1">
                        <a:solidFill>
                          <a:srgbClr val="365F91"/>
                        </a:solidFill>
                        <a:latin typeface="Calibri"/>
                        <a:ea typeface="Calibri"/>
                        <a:cs typeface="Times New Roman"/>
                      </a:endParaRPr>
                    </a:p>
                  </a:txBody>
                  <a:tcPr marL="72390" marR="72390" marT="0" marB="0"/>
                </a:tc>
              </a:tr>
              <a:tr h="370840">
                <a:tc>
                  <a:txBody>
                    <a:bodyPr/>
                    <a:lstStyle/>
                    <a:p>
                      <a:pPr algn="ctr">
                        <a:lnSpc>
                          <a:spcPct val="200000"/>
                        </a:lnSpc>
                        <a:spcAft>
                          <a:spcPts val="0"/>
                        </a:spcAft>
                      </a:pPr>
                      <a:r>
                        <a:rPr lang="es-EC" sz="1100" b="1" dirty="0">
                          <a:solidFill>
                            <a:srgbClr val="000000"/>
                          </a:solidFill>
                          <a:latin typeface="Arial"/>
                          <a:ea typeface="Times New Roman"/>
                          <a:cs typeface="Times New Roman"/>
                        </a:rPr>
                        <a:t>Sopladora</a:t>
                      </a:r>
                      <a:endParaRPr lang="es-ES" sz="1600" b="1" dirty="0">
                        <a:solidFill>
                          <a:srgbClr val="365F91"/>
                        </a:solidFill>
                        <a:latin typeface="Calibri"/>
                        <a:ea typeface="Calibri"/>
                        <a:cs typeface="Times New Roman"/>
                      </a:endParaRPr>
                    </a:p>
                  </a:txBody>
                  <a:tcPr marL="72390" marR="7239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En Construcción</a:t>
                      </a:r>
                      <a:endParaRPr lang="es-ES" sz="1600" b="1" dirty="0">
                        <a:solidFill>
                          <a:srgbClr val="365F91"/>
                        </a:solidFill>
                        <a:latin typeface="Calibri"/>
                        <a:ea typeface="Calibri"/>
                        <a:cs typeface="Times New Roman"/>
                      </a:endParaRPr>
                    </a:p>
                  </a:txBody>
                  <a:tcPr marL="72390" marR="7239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Hidroeléctrica</a:t>
                      </a:r>
                      <a:endParaRPr lang="es-ES" sz="1600" b="1">
                        <a:solidFill>
                          <a:srgbClr val="365F91"/>
                        </a:solidFill>
                        <a:latin typeface="Calibri"/>
                        <a:ea typeface="Calibri"/>
                        <a:cs typeface="Times New Roman"/>
                      </a:endParaRPr>
                    </a:p>
                  </a:txBody>
                  <a:tcPr marL="72390" marR="7239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487,00</a:t>
                      </a:r>
                      <a:endParaRPr lang="es-ES" sz="1600" b="1">
                        <a:solidFill>
                          <a:srgbClr val="365F91"/>
                        </a:solidFill>
                        <a:latin typeface="Calibri"/>
                        <a:ea typeface="Calibri"/>
                        <a:cs typeface="Times New Roman"/>
                      </a:endParaRPr>
                    </a:p>
                  </a:txBody>
                  <a:tcPr marL="72390" marR="7239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2014</a:t>
                      </a:r>
                      <a:endParaRPr lang="es-ES" sz="1600" b="1">
                        <a:solidFill>
                          <a:srgbClr val="365F91"/>
                        </a:solidFill>
                        <a:latin typeface="Calibri"/>
                        <a:ea typeface="Calibri"/>
                        <a:cs typeface="Times New Roman"/>
                      </a:endParaRPr>
                    </a:p>
                  </a:txBody>
                  <a:tcPr marL="72390" marR="72390" marT="0" marB="0"/>
                </a:tc>
              </a:tr>
              <a:tr h="370840">
                <a:tc>
                  <a:txBody>
                    <a:bodyPr/>
                    <a:lstStyle/>
                    <a:p>
                      <a:pPr algn="ctr">
                        <a:lnSpc>
                          <a:spcPct val="200000"/>
                        </a:lnSpc>
                        <a:spcAft>
                          <a:spcPts val="0"/>
                        </a:spcAft>
                      </a:pPr>
                      <a:r>
                        <a:rPr lang="es-EC" sz="1100" b="1" dirty="0">
                          <a:solidFill>
                            <a:srgbClr val="000000"/>
                          </a:solidFill>
                          <a:latin typeface="Arial"/>
                          <a:ea typeface="Times New Roman"/>
                          <a:cs typeface="Times New Roman"/>
                        </a:rPr>
                        <a:t>La Unión</a:t>
                      </a:r>
                      <a:endParaRPr lang="es-ES" sz="1600" b="1" dirty="0">
                        <a:solidFill>
                          <a:srgbClr val="365F91"/>
                        </a:solidFill>
                        <a:latin typeface="Calibri"/>
                        <a:ea typeface="Calibri"/>
                        <a:cs typeface="Times New Roman"/>
                      </a:endParaRPr>
                    </a:p>
                  </a:txBody>
                  <a:tcPr marL="72390" marR="7239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Bajo Concesión</a:t>
                      </a:r>
                      <a:endParaRPr lang="es-ES" sz="1600" b="1" dirty="0">
                        <a:solidFill>
                          <a:srgbClr val="365F91"/>
                        </a:solidFill>
                        <a:latin typeface="Calibri"/>
                        <a:ea typeface="Calibri"/>
                        <a:cs typeface="Times New Roman"/>
                      </a:endParaRPr>
                    </a:p>
                  </a:txBody>
                  <a:tcPr marL="72390" marR="7239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Hidroeléctrica</a:t>
                      </a:r>
                      <a:endParaRPr lang="es-ES" sz="1600" b="1">
                        <a:solidFill>
                          <a:srgbClr val="365F91"/>
                        </a:solidFill>
                        <a:latin typeface="Calibri"/>
                        <a:ea typeface="Calibri"/>
                        <a:cs typeface="Times New Roman"/>
                      </a:endParaRPr>
                    </a:p>
                  </a:txBody>
                  <a:tcPr marL="72390" marR="7239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80,50</a:t>
                      </a:r>
                      <a:endParaRPr lang="es-ES" sz="1600" b="1">
                        <a:solidFill>
                          <a:srgbClr val="365F91"/>
                        </a:solidFill>
                        <a:latin typeface="Calibri"/>
                        <a:ea typeface="Calibri"/>
                        <a:cs typeface="Times New Roman"/>
                      </a:endParaRPr>
                    </a:p>
                  </a:txBody>
                  <a:tcPr marL="72390" marR="7239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2014</a:t>
                      </a:r>
                      <a:endParaRPr lang="es-ES" sz="1600" b="1">
                        <a:solidFill>
                          <a:srgbClr val="365F91"/>
                        </a:solidFill>
                        <a:latin typeface="Calibri"/>
                        <a:ea typeface="Calibri"/>
                        <a:cs typeface="Times New Roman"/>
                      </a:endParaRPr>
                    </a:p>
                  </a:txBody>
                  <a:tcPr marL="72390" marR="72390" marT="0" marB="0"/>
                </a:tc>
              </a:tr>
              <a:tr h="370840">
                <a:tc>
                  <a:txBody>
                    <a:bodyPr/>
                    <a:lstStyle/>
                    <a:p>
                      <a:pPr algn="ctr">
                        <a:lnSpc>
                          <a:spcPct val="200000"/>
                        </a:lnSpc>
                        <a:spcAft>
                          <a:spcPts val="0"/>
                        </a:spcAft>
                      </a:pPr>
                      <a:r>
                        <a:rPr lang="es-EC" sz="1100" b="1" dirty="0">
                          <a:solidFill>
                            <a:srgbClr val="000000"/>
                          </a:solidFill>
                          <a:latin typeface="Arial"/>
                          <a:ea typeface="Times New Roman"/>
                          <a:cs typeface="Times New Roman"/>
                        </a:rPr>
                        <a:t>Quijos</a:t>
                      </a:r>
                      <a:endParaRPr lang="es-ES" sz="1600" b="1" dirty="0">
                        <a:solidFill>
                          <a:srgbClr val="365F91"/>
                        </a:solidFill>
                        <a:latin typeface="Calibri"/>
                        <a:ea typeface="Calibri"/>
                        <a:cs typeface="Times New Roman"/>
                      </a:endParaRPr>
                    </a:p>
                  </a:txBody>
                  <a:tcPr marL="72390" marR="7239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Bajo Concesión</a:t>
                      </a:r>
                      <a:endParaRPr lang="es-ES" sz="1600" b="1" dirty="0">
                        <a:solidFill>
                          <a:srgbClr val="365F91"/>
                        </a:solidFill>
                        <a:latin typeface="Calibri"/>
                        <a:ea typeface="Calibri"/>
                        <a:cs typeface="Times New Roman"/>
                      </a:endParaRPr>
                    </a:p>
                  </a:txBody>
                  <a:tcPr marL="72390" marR="7239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Hidroeléctrica</a:t>
                      </a:r>
                      <a:endParaRPr lang="es-ES" sz="1600" b="1">
                        <a:solidFill>
                          <a:srgbClr val="365F91"/>
                        </a:solidFill>
                        <a:latin typeface="Calibri"/>
                        <a:ea typeface="Calibri"/>
                        <a:cs typeface="Times New Roman"/>
                      </a:endParaRPr>
                    </a:p>
                  </a:txBody>
                  <a:tcPr marL="72390" marR="7239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50,00</a:t>
                      </a:r>
                      <a:endParaRPr lang="es-ES" sz="1600" b="1">
                        <a:solidFill>
                          <a:srgbClr val="365F91"/>
                        </a:solidFill>
                        <a:latin typeface="Calibri"/>
                        <a:ea typeface="Calibri"/>
                        <a:cs typeface="Times New Roman"/>
                      </a:endParaRPr>
                    </a:p>
                  </a:txBody>
                  <a:tcPr marL="72390" marR="7239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2014</a:t>
                      </a:r>
                      <a:endParaRPr lang="es-ES" sz="1600" b="1">
                        <a:solidFill>
                          <a:srgbClr val="365F91"/>
                        </a:solidFill>
                        <a:latin typeface="Calibri"/>
                        <a:ea typeface="Calibri"/>
                        <a:cs typeface="Times New Roman"/>
                      </a:endParaRPr>
                    </a:p>
                  </a:txBody>
                  <a:tcPr marL="72390" marR="72390" marT="0" marB="0"/>
                </a:tc>
              </a:tr>
              <a:tr h="370840">
                <a:tc>
                  <a:txBody>
                    <a:bodyPr/>
                    <a:lstStyle/>
                    <a:p>
                      <a:pPr algn="ctr">
                        <a:lnSpc>
                          <a:spcPct val="200000"/>
                        </a:lnSpc>
                        <a:spcAft>
                          <a:spcPts val="0"/>
                        </a:spcAft>
                      </a:pPr>
                      <a:r>
                        <a:rPr lang="es-EC" sz="1100" b="1" dirty="0">
                          <a:solidFill>
                            <a:srgbClr val="000000"/>
                          </a:solidFill>
                          <a:latin typeface="Arial"/>
                          <a:ea typeface="Times New Roman"/>
                          <a:cs typeface="Times New Roman"/>
                        </a:rPr>
                        <a:t>Baeza</a:t>
                      </a:r>
                      <a:endParaRPr lang="es-ES" sz="1600" b="1" dirty="0">
                        <a:solidFill>
                          <a:srgbClr val="365F91"/>
                        </a:solidFill>
                        <a:latin typeface="Calibri"/>
                        <a:ea typeface="Calibri"/>
                        <a:cs typeface="Times New Roman"/>
                      </a:endParaRPr>
                    </a:p>
                  </a:txBody>
                  <a:tcPr marL="72390" marR="7239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Bajo Concesión</a:t>
                      </a:r>
                      <a:endParaRPr lang="es-ES" sz="1600" b="1" dirty="0">
                        <a:solidFill>
                          <a:srgbClr val="365F91"/>
                        </a:solidFill>
                        <a:latin typeface="Calibri"/>
                        <a:ea typeface="Calibri"/>
                        <a:cs typeface="Times New Roman"/>
                      </a:endParaRPr>
                    </a:p>
                  </a:txBody>
                  <a:tcPr marL="72390" marR="7239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Hidroeléctrica</a:t>
                      </a:r>
                      <a:endParaRPr lang="es-ES" sz="1600" b="1">
                        <a:solidFill>
                          <a:srgbClr val="365F91"/>
                        </a:solidFill>
                        <a:latin typeface="Calibri"/>
                        <a:ea typeface="Calibri"/>
                        <a:cs typeface="Times New Roman"/>
                      </a:endParaRPr>
                    </a:p>
                  </a:txBody>
                  <a:tcPr marL="72390" marR="7239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50,00</a:t>
                      </a:r>
                      <a:endParaRPr lang="es-ES" sz="1600" b="1">
                        <a:solidFill>
                          <a:srgbClr val="365F91"/>
                        </a:solidFill>
                        <a:latin typeface="Calibri"/>
                        <a:ea typeface="Calibri"/>
                        <a:cs typeface="Times New Roman"/>
                      </a:endParaRPr>
                    </a:p>
                  </a:txBody>
                  <a:tcPr marL="72390" marR="7239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2014</a:t>
                      </a:r>
                      <a:endParaRPr lang="es-ES" sz="1600" b="1">
                        <a:solidFill>
                          <a:srgbClr val="365F91"/>
                        </a:solidFill>
                        <a:latin typeface="Calibri"/>
                        <a:ea typeface="Calibri"/>
                        <a:cs typeface="Times New Roman"/>
                      </a:endParaRPr>
                    </a:p>
                  </a:txBody>
                  <a:tcPr marL="72390" marR="72390" marT="0" marB="0"/>
                </a:tc>
              </a:tr>
              <a:tr h="370840">
                <a:tc>
                  <a:txBody>
                    <a:bodyPr/>
                    <a:lstStyle/>
                    <a:p>
                      <a:pPr algn="ctr">
                        <a:lnSpc>
                          <a:spcPct val="200000"/>
                        </a:lnSpc>
                        <a:spcAft>
                          <a:spcPts val="0"/>
                        </a:spcAft>
                      </a:pPr>
                      <a:r>
                        <a:rPr lang="es-EC" sz="1100" b="1" dirty="0" err="1">
                          <a:solidFill>
                            <a:srgbClr val="000000"/>
                          </a:solidFill>
                          <a:latin typeface="Arial"/>
                          <a:ea typeface="Times New Roman"/>
                          <a:cs typeface="Times New Roman"/>
                        </a:rPr>
                        <a:t>Chespi</a:t>
                      </a:r>
                      <a:endParaRPr lang="es-ES" sz="1600" b="1" dirty="0">
                        <a:solidFill>
                          <a:srgbClr val="365F91"/>
                        </a:solidFill>
                        <a:latin typeface="Calibri"/>
                        <a:ea typeface="Calibri"/>
                        <a:cs typeface="Times New Roman"/>
                      </a:endParaRPr>
                    </a:p>
                  </a:txBody>
                  <a:tcPr marL="72390" marR="7239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En Trámite</a:t>
                      </a:r>
                      <a:endParaRPr lang="es-ES" sz="1600" b="1" dirty="0">
                        <a:solidFill>
                          <a:srgbClr val="365F91"/>
                        </a:solidFill>
                        <a:latin typeface="Calibri"/>
                        <a:ea typeface="Calibri"/>
                        <a:cs typeface="Times New Roman"/>
                      </a:endParaRPr>
                    </a:p>
                  </a:txBody>
                  <a:tcPr marL="72390" marR="7239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Hidroeléctrica</a:t>
                      </a:r>
                      <a:endParaRPr lang="es-ES" sz="1600" b="1">
                        <a:solidFill>
                          <a:srgbClr val="365F91"/>
                        </a:solidFill>
                        <a:latin typeface="Calibri"/>
                        <a:ea typeface="Calibri"/>
                        <a:cs typeface="Times New Roman"/>
                      </a:endParaRPr>
                    </a:p>
                  </a:txBody>
                  <a:tcPr marL="72390" marR="7239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167,00</a:t>
                      </a:r>
                      <a:endParaRPr lang="es-ES" sz="1600" b="1">
                        <a:solidFill>
                          <a:srgbClr val="365F91"/>
                        </a:solidFill>
                        <a:latin typeface="Calibri"/>
                        <a:ea typeface="Calibri"/>
                        <a:cs typeface="Times New Roman"/>
                      </a:endParaRPr>
                    </a:p>
                  </a:txBody>
                  <a:tcPr marL="72390" marR="7239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2015</a:t>
                      </a:r>
                      <a:endParaRPr lang="es-ES" sz="1600" b="1">
                        <a:solidFill>
                          <a:srgbClr val="365F91"/>
                        </a:solidFill>
                        <a:latin typeface="Calibri"/>
                        <a:ea typeface="Calibri"/>
                        <a:cs typeface="Times New Roman"/>
                      </a:endParaRPr>
                    </a:p>
                  </a:txBody>
                  <a:tcPr marL="72390" marR="72390" marT="0" marB="0"/>
                </a:tc>
              </a:tr>
              <a:tr h="370840">
                <a:tc>
                  <a:txBody>
                    <a:bodyPr/>
                    <a:lstStyle/>
                    <a:p>
                      <a:pPr algn="ctr">
                        <a:lnSpc>
                          <a:spcPct val="200000"/>
                        </a:lnSpc>
                        <a:spcAft>
                          <a:spcPts val="0"/>
                        </a:spcAft>
                      </a:pPr>
                      <a:r>
                        <a:rPr lang="es-EC" sz="1100" b="1" dirty="0">
                          <a:solidFill>
                            <a:srgbClr val="000000"/>
                          </a:solidFill>
                          <a:latin typeface="Arial"/>
                          <a:ea typeface="Times New Roman"/>
                          <a:cs typeface="Times New Roman"/>
                        </a:rPr>
                        <a:t>Coca Codo Sinclair</a:t>
                      </a:r>
                      <a:endParaRPr lang="es-ES" sz="1600" b="1" dirty="0">
                        <a:solidFill>
                          <a:srgbClr val="365F91"/>
                        </a:solidFill>
                        <a:latin typeface="Calibri"/>
                        <a:ea typeface="Calibri"/>
                        <a:cs typeface="Times New Roman"/>
                      </a:endParaRPr>
                    </a:p>
                  </a:txBody>
                  <a:tcPr marL="72390" marR="7239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En Construcción</a:t>
                      </a:r>
                      <a:endParaRPr lang="es-ES" sz="1600" b="1" dirty="0">
                        <a:solidFill>
                          <a:srgbClr val="365F91"/>
                        </a:solidFill>
                        <a:latin typeface="Calibri"/>
                        <a:ea typeface="Calibri"/>
                        <a:cs typeface="Times New Roman"/>
                      </a:endParaRPr>
                    </a:p>
                  </a:txBody>
                  <a:tcPr marL="72390" marR="7239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Hidroeléctrica</a:t>
                      </a:r>
                      <a:endParaRPr lang="es-ES" sz="1600" b="1">
                        <a:solidFill>
                          <a:srgbClr val="365F91"/>
                        </a:solidFill>
                        <a:latin typeface="Calibri"/>
                        <a:ea typeface="Calibri"/>
                        <a:cs typeface="Times New Roman"/>
                      </a:endParaRPr>
                    </a:p>
                  </a:txBody>
                  <a:tcPr marL="72390" marR="7239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1500,00</a:t>
                      </a:r>
                      <a:endParaRPr lang="es-ES" sz="1600" b="1">
                        <a:solidFill>
                          <a:srgbClr val="365F91"/>
                        </a:solidFill>
                        <a:latin typeface="Calibri"/>
                        <a:ea typeface="Calibri"/>
                        <a:cs typeface="Times New Roman"/>
                      </a:endParaRPr>
                    </a:p>
                  </a:txBody>
                  <a:tcPr marL="72390" marR="7239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2015</a:t>
                      </a:r>
                      <a:endParaRPr lang="es-ES" sz="1600" b="1" dirty="0">
                        <a:solidFill>
                          <a:srgbClr val="365F91"/>
                        </a:solidFill>
                        <a:latin typeface="Calibri"/>
                        <a:ea typeface="Calibri"/>
                        <a:cs typeface="Times New Roman"/>
                      </a:endParaRPr>
                    </a:p>
                  </a:txBody>
                  <a:tcPr marL="72390" marR="72390" marT="0" marB="0"/>
                </a:tc>
              </a:tr>
              <a:tr h="370840">
                <a:tc>
                  <a:txBody>
                    <a:bodyPr/>
                    <a:lstStyle/>
                    <a:p>
                      <a:pPr algn="ctr">
                        <a:lnSpc>
                          <a:spcPct val="200000"/>
                        </a:lnSpc>
                        <a:spcAft>
                          <a:spcPts val="0"/>
                        </a:spcAft>
                      </a:pPr>
                      <a:r>
                        <a:rPr lang="es-EC" sz="1100" b="1" dirty="0">
                          <a:solidFill>
                            <a:srgbClr val="000000"/>
                          </a:solidFill>
                          <a:latin typeface="Arial"/>
                          <a:ea typeface="Times New Roman"/>
                          <a:cs typeface="Times New Roman"/>
                        </a:rPr>
                        <a:t>Minas</a:t>
                      </a:r>
                      <a:endParaRPr lang="es-ES" sz="1600" b="1" dirty="0">
                        <a:solidFill>
                          <a:srgbClr val="365F91"/>
                        </a:solidFill>
                        <a:latin typeface="Calibri"/>
                        <a:ea typeface="Calibri"/>
                        <a:cs typeface="Times New Roman"/>
                      </a:endParaRPr>
                    </a:p>
                  </a:txBody>
                  <a:tcPr marL="72390" marR="7239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Bajo Concesión</a:t>
                      </a:r>
                      <a:endParaRPr lang="es-ES" sz="1600" b="1" dirty="0">
                        <a:solidFill>
                          <a:srgbClr val="365F91"/>
                        </a:solidFill>
                        <a:latin typeface="Calibri"/>
                        <a:ea typeface="Calibri"/>
                        <a:cs typeface="Times New Roman"/>
                      </a:endParaRPr>
                    </a:p>
                  </a:txBody>
                  <a:tcPr marL="72390" marR="7239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Hidroeléctrica</a:t>
                      </a:r>
                      <a:endParaRPr lang="es-ES" sz="1600" b="1" dirty="0">
                        <a:solidFill>
                          <a:srgbClr val="365F91"/>
                        </a:solidFill>
                        <a:latin typeface="Calibri"/>
                        <a:ea typeface="Calibri"/>
                        <a:cs typeface="Times New Roman"/>
                      </a:endParaRPr>
                    </a:p>
                  </a:txBody>
                  <a:tcPr marL="72390" marR="7239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273,00</a:t>
                      </a:r>
                      <a:endParaRPr lang="es-ES" sz="1600" b="1">
                        <a:solidFill>
                          <a:srgbClr val="365F91"/>
                        </a:solidFill>
                        <a:latin typeface="Calibri"/>
                        <a:ea typeface="Calibri"/>
                        <a:cs typeface="Times New Roman"/>
                      </a:endParaRPr>
                    </a:p>
                  </a:txBody>
                  <a:tcPr marL="72390" marR="7239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2015</a:t>
                      </a:r>
                      <a:endParaRPr lang="es-ES" sz="1600" b="1">
                        <a:solidFill>
                          <a:srgbClr val="365F91"/>
                        </a:solidFill>
                        <a:latin typeface="Calibri"/>
                        <a:ea typeface="Calibri"/>
                        <a:cs typeface="Times New Roman"/>
                      </a:endParaRPr>
                    </a:p>
                  </a:txBody>
                  <a:tcPr marL="72390" marR="72390" marT="0" marB="0"/>
                </a:tc>
              </a:tr>
              <a:tr h="370840">
                <a:tc>
                  <a:txBody>
                    <a:bodyPr/>
                    <a:lstStyle/>
                    <a:p>
                      <a:pPr algn="ctr">
                        <a:lnSpc>
                          <a:spcPct val="200000"/>
                        </a:lnSpc>
                        <a:spcAft>
                          <a:spcPts val="0"/>
                        </a:spcAft>
                      </a:pPr>
                      <a:r>
                        <a:rPr lang="es-EC" sz="1100" b="1">
                          <a:solidFill>
                            <a:srgbClr val="000000"/>
                          </a:solidFill>
                          <a:latin typeface="Arial"/>
                          <a:ea typeface="Times New Roman"/>
                          <a:cs typeface="Times New Roman"/>
                        </a:rPr>
                        <a:t>Villadora</a:t>
                      </a:r>
                      <a:endParaRPr lang="es-ES" sz="1600" b="1">
                        <a:solidFill>
                          <a:srgbClr val="365F91"/>
                        </a:solidFill>
                        <a:latin typeface="Calibri"/>
                        <a:ea typeface="Calibri"/>
                        <a:cs typeface="Times New Roman"/>
                      </a:endParaRPr>
                    </a:p>
                  </a:txBody>
                  <a:tcPr marL="72390" marR="7239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En Trámite</a:t>
                      </a:r>
                      <a:endParaRPr lang="es-ES" sz="1600" b="1" dirty="0">
                        <a:solidFill>
                          <a:srgbClr val="365F91"/>
                        </a:solidFill>
                        <a:latin typeface="Calibri"/>
                        <a:ea typeface="Calibri"/>
                        <a:cs typeface="Times New Roman"/>
                      </a:endParaRPr>
                    </a:p>
                  </a:txBody>
                  <a:tcPr marL="72390" marR="7239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Hidroeléctrica</a:t>
                      </a:r>
                      <a:endParaRPr lang="es-ES" sz="1600" b="1" dirty="0">
                        <a:solidFill>
                          <a:srgbClr val="365F91"/>
                        </a:solidFill>
                        <a:latin typeface="Calibri"/>
                        <a:ea typeface="Calibri"/>
                        <a:cs typeface="Times New Roman"/>
                      </a:endParaRPr>
                    </a:p>
                  </a:txBody>
                  <a:tcPr marL="72390" marR="7239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270,00</a:t>
                      </a:r>
                      <a:endParaRPr lang="es-ES" sz="1600" b="1">
                        <a:solidFill>
                          <a:srgbClr val="365F91"/>
                        </a:solidFill>
                        <a:latin typeface="Calibri"/>
                        <a:ea typeface="Calibri"/>
                        <a:cs typeface="Times New Roman"/>
                      </a:endParaRPr>
                    </a:p>
                  </a:txBody>
                  <a:tcPr marL="72390" marR="7239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2015</a:t>
                      </a:r>
                      <a:endParaRPr lang="es-ES" sz="1600" b="1">
                        <a:solidFill>
                          <a:srgbClr val="365F91"/>
                        </a:solidFill>
                        <a:latin typeface="Calibri"/>
                        <a:ea typeface="Calibri"/>
                        <a:cs typeface="Times New Roman"/>
                      </a:endParaRPr>
                    </a:p>
                  </a:txBody>
                  <a:tcPr marL="72390" marR="72390" marT="0" marB="0"/>
                </a:tc>
              </a:tr>
              <a:tr h="370840">
                <a:tc>
                  <a:txBody>
                    <a:bodyPr/>
                    <a:lstStyle/>
                    <a:p>
                      <a:pPr algn="ctr">
                        <a:lnSpc>
                          <a:spcPct val="200000"/>
                        </a:lnSpc>
                        <a:spcAft>
                          <a:spcPts val="0"/>
                        </a:spcAft>
                      </a:pPr>
                      <a:r>
                        <a:rPr lang="es-EC" sz="1100" b="1">
                          <a:solidFill>
                            <a:srgbClr val="000000"/>
                          </a:solidFill>
                          <a:latin typeface="Arial"/>
                          <a:ea typeface="Times New Roman"/>
                          <a:cs typeface="Times New Roman"/>
                        </a:rPr>
                        <a:t>Cardenillo</a:t>
                      </a:r>
                      <a:endParaRPr lang="es-ES" sz="1600" b="1">
                        <a:solidFill>
                          <a:srgbClr val="365F91"/>
                        </a:solidFill>
                        <a:latin typeface="Calibri"/>
                        <a:ea typeface="Calibri"/>
                        <a:cs typeface="Times New Roman"/>
                      </a:endParaRPr>
                    </a:p>
                  </a:txBody>
                  <a:tcPr marL="72390" marR="7239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En Trámite</a:t>
                      </a:r>
                      <a:endParaRPr lang="es-ES" sz="1600" b="1" dirty="0">
                        <a:solidFill>
                          <a:srgbClr val="365F91"/>
                        </a:solidFill>
                        <a:latin typeface="Calibri"/>
                        <a:ea typeface="Calibri"/>
                        <a:cs typeface="Times New Roman"/>
                      </a:endParaRPr>
                    </a:p>
                  </a:txBody>
                  <a:tcPr marL="72390" marR="7239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Hidroeléctrica</a:t>
                      </a:r>
                      <a:endParaRPr lang="es-ES" sz="1600" b="1" dirty="0">
                        <a:solidFill>
                          <a:srgbClr val="365F91"/>
                        </a:solidFill>
                        <a:latin typeface="Calibri"/>
                        <a:ea typeface="Calibri"/>
                        <a:cs typeface="Times New Roman"/>
                      </a:endParaRPr>
                    </a:p>
                  </a:txBody>
                  <a:tcPr marL="72390" marR="72390" marT="0" marB="0"/>
                </a:tc>
                <a:tc>
                  <a:txBody>
                    <a:bodyPr/>
                    <a:lstStyle/>
                    <a:p>
                      <a:pPr algn="ctr">
                        <a:lnSpc>
                          <a:spcPct val="200000"/>
                        </a:lnSpc>
                        <a:spcAft>
                          <a:spcPts val="0"/>
                        </a:spcAft>
                      </a:pPr>
                      <a:r>
                        <a:rPr lang="es-EC" sz="1100" b="1">
                          <a:solidFill>
                            <a:srgbClr val="000000"/>
                          </a:solidFill>
                          <a:latin typeface="Arial"/>
                          <a:ea typeface="Times New Roman"/>
                          <a:cs typeface="Times New Roman"/>
                        </a:rPr>
                        <a:t>400,00</a:t>
                      </a:r>
                      <a:endParaRPr lang="es-ES" sz="1600" b="1">
                        <a:solidFill>
                          <a:srgbClr val="365F91"/>
                        </a:solidFill>
                        <a:latin typeface="Calibri"/>
                        <a:ea typeface="Calibri"/>
                        <a:cs typeface="Times New Roman"/>
                      </a:endParaRPr>
                    </a:p>
                  </a:txBody>
                  <a:tcPr marL="72390" marR="72390" marT="0" marB="0"/>
                </a:tc>
                <a:tc>
                  <a:txBody>
                    <a:bodyPr/>
                    <a:lstStyle/>
                    <a:p>
                      <a:pPr algn="ctr">
                        <a:lnSpc>
                          <a:spcPct val="200000"/>
                        </a:lnSpc>
                        <a:spcAft>
                          <a:spcPts val="0"/>
                        </a:spcAft>
                      </a:pPr>
                      <a:r>
                        <a:rPr lang="es-EC" sz="1100" b="1" dirty="0">
                          <a:solidFill>
                            <a:srgbClr val="000000"/>
                          </a:solidFill>
                          <a:latin typeface="Arial"/>
                          <a:ea typeface="Times New Roman"/>
                          <a:cs typeface="Times New Roman"/>
                        </a:rPr>
                        <a:t>2017</a:t>
                      </a:r>
                      <a:endParaRPr lang="es-ES" sz="1600" b="1" dirty="0">
                        <a:solidFill>
                          <a:srgbClr val="365F91"/>
                        </a:solidFill>
                        <a:latin typeface="Calibri"/>
                        <a:ea typeface="Calibri"/>
                        <a:cs typeface="Times New Roman"/>
                      </a:endParaRPr>
                    </a:p>
                  </a:txBody>
                  <a:tcPr marL="72390" marR="72390" marT="0" marB="0"/>
                </a:tc>
              </a:tr>
              <a:tr h="370840">
                <a:tc gridSpan="3">
                  <a:txBody>
                    <a:bodyPr/>
                    <a:lstStyle/>
                    <a:p>
                      <a:pPr algn="ctr">
                        <a:lnSpc>
                          <a:spcPct val="200000"/>
                        </a:lnSpc>
                        <a:spcAft>
                          <a:spcPts val="0"/>
                        </a:spcAft>
                      </a:pPr>
                      <a:r>
                        <a:rPr lang="es-EC" sz="1100" b="1" dirty="0">
                          <a:solidFill>
                            <a:srgbClr val="000000"/>
                          </a:solidFill>
                          <a:latin typeface="Arial"/>
                          <a:ea typeface="Times New Roman"/>
                          <a:cs typeface="Times New Roman"/>
                        </a:rPr>
                        <a:t>POTENCIA TOTAL EN BORNES DE GENERADOR [MW]:</a:t>
                      </a:r>
                      <a:endParaRPr lang="es-ES" sz="1600" b="1" dirty="0">
                        <a:solidFill>
                          <a:srgbClr val="365F91"/>
                        </a:solidFill>
                        <a:latin typeface="Calibri"/>
                        <a:ea typeface="Calibri"/>
                        <a:cs typeface="Times New Roman"/>
                      </a:endParaRPr>
                    </a:p>
                  </a:txBody>
                  <a:tcPr marL="72390" marR="72390" marT="0" marB="0"/>
                </a:tc>
                <a:tc hMerge="1">
                  <a:txBody>
                    <a:bodyPr/>
                    <a:lstStyle/>
                    <a:p>
                      <a:endParaRPr lang="es-ES"/>
                    </a:p>
                  </a:txBody>
                  <a:tcPr/>
                </a:tc>
                <a:tc hMerge="1">
                  <a:txBody>
                    <a:bodyPr/>
                    <a:lstStyle/>
                    <a:p>
                      <a:endParaRPr lang="es-ES"/>
                    </a:p>
                  </a:txBody>
                  <a:tcPr/>
                </a:tc>
                <a:tc>
                  <a:txBody>
                    <a:bodyPr/>
                    <a:lstStyle/>
                    <a:p>
                      <a:pPr algn="ctr">
                        <a:lnSpc>
                          <a:spcPct val="200000"/>
                        </a:lnSpc>
                        <a:spcAft>
                          <a:spcPts val="0"/>
                        </a:spcAft>
                      </a:pPr>
                      <a:r>
                        <a:rPr lang="es-EC" sz="1100" b="1" dirty="0">
                          <a:solidFill>
                            <a:srgbClr val="000000"/>
                          </a:solidFill>
                          <a:latin typeface="Arial"/>
                          <a:ea typeface="Times New Roman"/>
                          <a:cs typeface="Times New Roman"/>
                        </a:rPr>
                        <a:t>4662,50</a:t>
                      </a:r>
                      <a:endParaRPr lang="es-ES" sz="1600" b="1" dirty="0">
                        <a:solidFill>
                          <a:srgbClr val="365F91"/>
                        </a:solidFill>
                        <a:latin typeface="Calibri"/>
                        <a:ea typeface="Calibri"/>
                        <a:cs typeface="Times New Roman"/>
                      </a:endParaRPr>
                    </a:p>
                  </a:txBody>
                  <a:tcPr marL="72390" marR="72390" marT="0" marB="0"/>
                </a:tc>
                <a:tc>
                  <a:txBody>
                    <a:bodyPr/>
                    <a:lstStyle/>
                    <a:p>
                      <a:endParaRPr lang="es-ES" sz="1600" b="1" dirty="0">
                        <a:solidFill>
                          <a:srgbClr val="365F91"/>
                        </a:solidFill>
                        <a:latin typeface="Calibri"/>
                      </a:endParaRPr>
                    </a:p>
                  </a:txBody>
                  <a:tcPr marL="72390" marR="72390" marT="0" marB="0"/>
                </a:tc>
              </a:tr>
            </a:tbl>
          </a:graphicData>
        </a:graphic>
      </p:graphicFrame>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E" b="1" dirty="0" smtClean="0"/>
              <a:t>ANÁLISIS DE RESULTADOS</a:t>
            </a:r>
            <a:endParaRPr lang="es-EC" dirty="0"/>
          </a:p>
        </p:txBody>
      </p:sp>
      <p:sp>
        <p:nvSpPr>
          <p:cNvPr id="3" name="2 Marcador de contenido"/>
          <p:cNvSpPr>
            <a:spLocks noGrp="1"/>
          </p:cNvSpPr>
          <p:nvPr>
            <p:ph idx="1"/>
          </p:nvPr>
        </p:nvSpPr>
        <p:spPr>
          <a:xfrm>
            <a:off x="304800" y="1554163"/>
            <a:ext cx="8686800" cy="1731961"/>
          </a:xfrm>
        </p:spPr>
        <p:txBody>
          <a:bodyPr>
            <a:normAutofit fontScale="77500" lnSpcReduction="20000"/>
          </a:bodyPr>
          <a:lstStyle/>
          <a:p>
            <a:r>
              <a:rPr lang="es-PE" dirty="0" smtClean="0"/>
              <a:t>En la tabla 5.5 se presentan los valores de </a:t>
            </a:r>
            <a:r>
              <a:rPr lang="es-PE" dirty="0" err="1" smtClean="0"/>
              <a:t>sobrevoltajes</a:t>
            </a:r>
            <a:r>
              <a:rPr lang="es-PE" dirty="0" smtClean="0"/>
              <a:t> obtenidos para la </a:t>
            </a:r>
            <a:r>
              <a:rPr lang="es-PE" dirty="0" err="1" smtClean="0"/>
              <a:t>energización</a:t>
            </a:r>
            <a:r>
              <a:rPr lang="es-PE" dirty="0" smtClean="0"/>
              <a:t> de la línea de transmisión </a:t>
            </a:r>
            <a:r>
              <a:rPr lang="es-PE" dirty="0" err="1" smtClean="0"/>
              <a:t>Taday</a:t>
            </a:r>
            <a:r>
              <a:rPr lang="es-PE" dirty="0" smtClean="0"/>
              <a:t> – Las </a:t>
            </a:r>
            <a:r>
              <a:rPr lang="es-PE" dirty="0" err="1" smtClean="0"/>
              <a:t>Lojas</a:t>
            </a:r>
            <a:r>
              <a:rPr lang="es-PE" dirty="0" smtClean="0"/>
              <a:t>, desde Las </a:t>
            </a:r>
            <a:r>
              <a:rPr lang="es-PE" dirty="0" err="1" smtClean="0"/>
              <a:t>Lojas</a:t>
            </a:r>
            <a:r>
              <a:rPr lang="es-PE" dirty="0" smtClean="0"/>
              <a:t> con el modelo </a:t>
            </a:r>
            <a:r>
              <a:rPr lang="es-PE" dirty="0" err="1" smtClean="0"/>
              <a:t>J.Martí</a:t>
            </a:r>
            <a:r>
              <a:rPr lang="es-PE" dirty="0" smtClean="0"/>
              <a:t> para los diferentes casos.</a:t>
            </a:r>
            <a:endParaRPr lang="es-EC" dirty="0" smtClean="0"/>
          </a:p>
          <a:p>
            <a:endParaRPr lang="es-EC" dirty="0"/>
          </a:p>
        </p:txBody>
      </p:sp>
      <p:pic>
        <p:nvPicPr>
          <p:cNvPr id="4" name="3 Imagen"/>
          <p:cNvPicPr/>
          <p:nvPr/>
        </p:nvPicPr>
        <p:blipFill>
          <a:blip r:embed="rId2" cstate="print"/>
          <a:srcRect l="13251" t="28620" r="6465" b="51010"/>
          <a:stretch>
            <a:fillRect/>
          </a:stretch>
        </p:blipFill>
        <p:spPr bwMode="auto">
          <a:xfrm>
            <a:off x="1714480" y="3286124"/>
            <a:ext cx="5643602" cy="1947690"/>
          </a:xfrm>
          <a:prstGeom prst="rect">
            <a:avLst/>
          </a:prstGeom>
          <a:noFill/>
          <a:ln w="9525">
            <a:noFill/>
            <a:miter lim="800000"/>
            <a:headEnd/>
            <a:tailEnd/>
          </a:ln>
        </p:spPr>
      </p:pic>
      <p:sp>
        <p:nvSpPr>
          <p:cNvPr id="490497" name="Rectangle 1"/>
          <p:cNvSpPr>
            <a:spLocks noChangeArrowheads="1"/>
          </p:cNvSpPr>
          <p:nvPr/>
        </p:nvSpPr>
        <p:spPr bwMode="auto">
          <a:xfrm>
            <a:off x="928662" y="5572140"/>
            <a:ext cx="735805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0" i="0" u="none" strike="noStrike" cap="none" normalizeH="0" baseline="0" dirty="0" smtClean="0">
                <a:ln>
                  <a:noFill/>
                </a:ln>
                <a:solidFill>
                  <a:srgbClr val="231F20"/>
                </a:solidFill>
                <a:effectLst/>
                <a:latin typeface="Arial" pitchFamily="34" charset="0"/>
                <a:ea typeface="TimesNewRomanPSMT"/>
                <a:cs typeface="Arial" pitchFamily="34" charset="0"/>
              </a:rPr>
              <a:t>Tabla 5.5 Valores de </a:t>
            </a:r>
            <a:r>
              <a:rPr kumimoji="0" lang="es-PE" sz="2400" b="0" i="0" u="none" strike="noStrike" cap="none" normalizeH="0" baseline="0" dirty="0" err="1" smtClean="0">
                <a:ln>
                  <a:noFill/>
                </a:ln>
                <a:solidFill>
                  <a:srgbClr val="231F20"/>
                </a:solidFill>
                <a:effectLst/>
                <a:latin typeface="Arial" pitchFamily="34" charset="0"/>
                <a:ea typeface="TimesNewRomanPSMT"/>
                <a:cs typeface="Arial" pitchFamily="34" charset="0"/>
              </a:rPr>
              <a:t>sobrevoltajes</a:t>
            </a:r>
            <a:r>
              <a:rPr kumimoji="0" lang="es-PE" sz="2400" b="0" i="0" u="none" strike="noStrike" cap="none" normalizeH="0" baseline="0" dirty="0" smtClean="0">
                <a:ln>
                  <a:noFill/>
                </a:ln>
                <a:solidFill>
                  <a:srgbClr val="231F20"/>
                </a:solidFill>
                <a:effectLst/>
                <a:latin typeface="Arial" pitchFamily="34" charset="0"/>
                <a:ea typeface="TimesNewRomanPSMT"/>
                <a:cs typeface="Arial" pitchFamily="34" charset="0"/>
              </a:rPr>
              <a:t> obtenidos con el modelo J. Mart</a:t>
            </a:r>
            <a:r>
              <a:rPr kumimoji="0" lang="es-PE" sz="2400" b="0" i="0" u="none" strike="noStrike" cap="none" normalizeH="0" baseline="0" dirty="0" smtClean="0">
                <a:ln>
                  <a:noFill/>
                </a:ln>
                <a:solidFill>
                  <a:srgbClr val="231F20"/>
                </a:solidFill>
                <a:effectLst/>
                <a:latin typeface="Calibri"/>
                <a:ea typeface="TimesNewRomanPSMT"/>
                <a:cs typeface="Arial" pitchFamily="34" charset="0"/>
              </a:rPr>
              <a:t>í</a:t>
            </a:r>
            <a:r>
              <a:rPr kumimoji="0" lang="es-PE" sz="2400" b="0" i="0" u="none" strike="noStrike" cap="none" normalizeH="0" baseline="0" dirty="0" smtClean="0">
                <a:ln>
                  <a:noFill/>
                </a:ln>
                <a:solidFill>
                  <a:srgbClr val="231F20"/>
                </a:solidFill>
                <a:effectLst/>
                <a:latin typeface="Arial" pitchFamily="34" charset="0"/>
                <a:ea typeface="TimesNewRomanPSMT"/>
                <a:cs typeface="Arial" pitchFamily="34" charset="0"/>
              </a:rPr>
              <a:t>.</a:t>
            </a:r>
            <a:endParaRPr kumimoji="0" lang="es-PE" sz="36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E" b="1" dirty="0" smtClean="0"/>
              <a:t>ANÁLISIS DE RESULTADOS</a:t>
            </a:r>
            <a:endParaRPr lang="es-EC" dirty="0"/>
          </a:p>
        </p:txBody>
      </p:sp>
      <p:sp>
        <p:nvSpPr>
          <p:cNvPr id="3" name="2 Marcador de contenido"/>
          <p:cNvSpPr>
            <a:spLocks noGrp="1"/>
          </p:cNvSpPr>
          <p:nvPr>
            <p:ph idx="1"/>
          </p:nvPr>
        </p:nvSpPr>
        <p:spPr>
          <a:xfrm>
            <a:off x="304800" y="1357298"/>
            <a:ext cx="8686800" cy="5143536"/>
          </a:xfrm>
        </p:spPr>
        <p:txBody>
          <a:bodyPr>
            <a:normAutofit fontScale="85000" lnSpcReduction="20000"/>
          </a:bodyPr>
          <a:lstStyle/>
          <a:p>
            <a:r>
              <a:rPr lang="es-PE" dirty="0" smtClean="0"/>
              <a:t>Para los casos de </a:t>
            </a:r>
            <a:r>
              <a:rPr lang="es-PE" dirty="0" err="1" smtClean="0"/>
              <a:t>energización</a:t>
            </a:r>
            <a:r>
              <a:rPr lang="es-PE" dirty="0" smtClean="0"/>
              <a:t> sin la presencia de pararrayos en el circuito se observa que los picos de </a:t>
            </a:r>
            <a:r>
              <a:rPr lang="es-PE" dirty="0" err="1" smtClean="0"/>
              <a:t>sobrevoltajes</a:t>
            </a:r>
            <a:r>
              <a:rPr lang="es-PE" dirty="0" smtClean="0"/>
              <a:t> llegan a valores promedios de 2.2 </a:t>
            </a:r>
            <a:r>
              <a:rPr lang="es-PE" dirty="0" err="1" smtClean="0"/>
              <a:t>p.u</a:t>
            </a:r>
            <a:r>
              <a:rPr lang="es-PE" dirty="0" smtClean="0"/>
              <a:t>, tal como se muestra en la tabla 5.5, mientras que para los casos en los que se incluyen los pararrayos los valores de </a:t>
            </a:r>
            <a:r>
              <a:rPr lang="es-PE" dirty="0" err="1" smtClean="0"/>
              <a:t>sobrevoltajes</a:t>
            </a:r>
            <a:r>
              <a:rPr lang="es-PE" dirty="0" smtClean="0"/>
              <a:t> llegan a 1,5 </a:t>
            </a:r>
            <a:r>
              <a:rPr lang="es-PE" dirty="0" err="1" smtClean="0"/>
              <a:t>p.u</a:t>
            </a:r>
            <a:r>
              <a:rPr lang="es-PE" dirty="0" smtClean="0"/>
              <a:t>, que es un valor de </a:t>
            </a:r>
            <a:r>
              <a:rPr lang="es-PE" dirty="0" err="1" smtClean="0"/>
              <a:t>sobrevoltaje</a:t>
            </a:r>
            <a:r>
              <a:rPr lang="es-PE" dirty="0" smtClean="0"/>
              <a:t> manejable para el nivel de voltaje de la línea de transmisión.  </a:t>
            </a:r>
            <a:endParaRPr lang="es-EC" dirty="0" smtClean="0"/>
          </a:p>
          <a:p>
            <a:r>
              <a:rPr lang="es-PE" dirty="0" smtClean="0"/>
              <a:t>En las gráficas de los casos 3 y 4 del modelo </a:t>
            </a:r>
            <a:r>
              <a:rPr lang="es-PE" dirty="0" err="1" smtClean="0"/>
              <a:t>Bergeron</a:t>
            </a:r>
            <a:r>
              <a:rPr lang="es-PE" dirty="0" smtClean="0"/>
              <a:t> se aprecia que la onda de voltaje tiene una distorsión prolongada con altos picos de voltaje. Al contrario en el modelo J. Martí el comportamiento de la onda de voltaje para el caso 3 y el caso 4 llega a una estabilidad a t=0,09.</a:t>
            </a:r>
            <a:endParaRPr lang="es-EC" dirty="0" smtClean="0"/>
          </a:p>
          <a:p>
            <a:endParaRPr lang="es-EC"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44824"/>
            <a:ext cx="8229600" cy="2952328"/>
          </a:xfrm>
        </p:spPr>
        <p:txBody>
          <a:bodyPr>
            <a:normAutofit/>
          </a:bodyPr>
          <a:lstStyle/>
          <a:p>
            <a:r>
              <a:rPr lang="es-ES" sz="5400" dirty="0" smtClean="0"/>
              <a:t>TRANSITORIO POR DESCARGA ATMOSFÉRICA</a:t>
            </a:r>
            <a:endParaRPr lang="es-ES" sz="5400" dirty="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457200"/>
            <a:ext cx="8686800" cy="685784"/>
          </a:xfrm>
        </p:spPr>
        <p:txBody>
          <a:bodyPr/>
          <a:lstStyle/>
          <a:p>
            <a:pPr algn="ctr"/>
            <a:r>
              <a:rPr lang="es-ES" dirty="0" smtClean="0"/>
              <a:t>Descarga Atmosférica</a:t>
            </a:r>
            <a:endParaRPr lang="es-ES" dirty="0"/>
          </a:p>
        </p:txBody>
      </p:sp>
      <p:sp>
        <p:nvSpPr>
          <p:cNvPr id="3" name="2 Marcador de contenido"/>
          <p:cNvSpPr>
            <a:spLocks noGrp="1"/>
          </p:cNvSpPr>
          <p:nvPr>
            <p:ph idx="1"/>
          </p:nvPr>
        </p:nvSpPr>
        <p:spPr>
          <a:xfrm>
            <a:off x="304800" y="1357298"/>
            <a:ext cx="8686800" cy="5214974"/>
          </a:xfrm>
        </p:spPr>
        <p:txBody>
          <a:bodyPr>
            <a:noAutofit/>
          </a:bodyPr>
          <a:lstStyle/>
          <a:p>
            <a:r>
              <a:rPr lang="es-PE" sz="2000" dirty="0" smtClean="0"/>
              <a:t>Una descarga inyecta corrientes en promedio de 27 KA hasta 200 KA y el tiempo que tarda la onda al llegar tanto al valor pico como al de la cola son del 90% y 50% del valor pico respectivamente, las descargas que caen en la línea de transmisión pueden impactar en un conductor de fase o en el hilo de guarda.</a:t>
            </a:r>
            <a:endParaRPr lang="es-ES" sz="2000" dirty="0" smtClean="0"/>
          </a:p>
          <a:p>
            <a:r>
              <a:rPr lang="es-PE" sz="2000" dirty="0" smtClean="0"/>
              <a:t>Los picos de voltaje son más altos a medida que aumenta el pico de la descarga atmosférica y el nivel de tensión del sistema, la onda incidente de la descarga recorre la línea hasta llegar a un extremo donde puede ser reflejada o transmitida, si la descarga cae en el hilo de guarda se traslada hacia las torres adyacentes y encuentra difracciones ya que las torres tienen una baja impedancia hacia tierra lo cual la consume rápido, en cambio sí una descarga cae de una de las fases se traslada por toda la longitud de la misma consumiéndose en la resistencia propia de la línea. </a:t>
            </a:r>
            <a:endParaRPr lang="es-ES" sz="2000" dirty="0" smtClean="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Descarga Atmosférica</a:t>
            </a:r>
            <a:endParaRPr lang="es-ES" dirty="0"/>
          </a:p>
        </p:txBody>
      </p:sp>
      <p:sp>
        <p:nvSpPr>
          <p:cNvPr id="5" name="4 Marcador de contenido"/>
          <p:cNvSpPr>
            <a:spLocks noGrp="1"/>
          </p:cNvSpPr>
          <p:nvPr>
            <p:ph idx="1"/>
          </p:nvPr>
        </p:nvSpPr>
        <p:spPr>
          <a:xfrm>
            <a:off x="304800" y="1554163"/>
            <a:ext cx="8686800" cy="1017581"/>
          </a:xfrm>
        </p:spPr>
        <p:txBody>
          <a:bodyPr>
            <a:normAutofit fontScale="77500" lnSpcReduction="20000"/>
          </a:bodyPr>
          <a:lstStyle/>
          <a:p>
            <a:r>
              <a:rPr lang="es-PE" dirty="0" smtClean="0"/>
              <a:t>En  La tabla 5.6 se muestran los diferentes casos y escenarios para la simulación de una descarga atmosférica.</a:t>
            </a:r>
            <a:endParaRPr lang="es-EC" dirty="0" smtClean="0"/>
          </a:p>
          <a:p>
            <a:endParaRPr lang="es-EC" dirty="0"/>
          </a:p>
        </p:txBody>
      </p:sp>
      <p:graphicFrame>
        <p:nvGraphicFramePr>
          <p:cNvPr id="6" name="5 Tabla"/>
          <p:cNvGraphicFramePr>
            <a:graphicFrameLocks noGrp="1"/>
          </p:cNvGraphicFramePr>
          <p:nvPr/>
        </p:nvGraphicFramePr>
        <p:xfrm>
          <a:off x="857224" y="2500306"/>
          <a:ext cx="7358113" cy="2987040"/>
        </p:xfrm>
        <a:graphic>
          <a:graphicData uri="http://schemas.openxmlformats.org/drawingml/2006/table">
            <a:tbl>
              <a:tblPr>
                <a:tableStyleId>{35758FB7-9AC5-4552-8A53-C91805E547FA}</a:tableStyleId>
              </a:tblPr>
              <a:tblGrid>
                <a:gridCol w="3209916"/>
                <a:gridCol w="2030201"/>
                <a:gridCol w="2117996"/>
              </a:tblGrid>
              <a:tr h="408620">
                <a:tc>
                  <a:txBody>
                    <a:bodyPr/>
                    <a:lstStyle/>
                    <a:p>
                      <a:pPr algn="ctr">
                        <a:lnSpc>
                          <a:spcPct val="200000"/>
                        </a:lnSpc>
                        <a:spcAft>
                          <a:spcPts val="0"/>
                        </a:spcAft>
                      </a:pPr>
                      <a:r>
                        <a:rPr lang="es-PE" sz="1400" dirty="0"/>
                        <a:t>CASO</a:t>
                      </a:r>
                      <a:endParaRPr lang="es-ES" sz="1200" b="1" dirty="0">
                        <a:latin typeface="Calibri"/>
                        <a:ea typeface="Calibri"/>
                        <a:cs typeface="Times New Roman"/>
                      </a:endParaRPr>
                    </a:p>
                  </a:txBody>
                  <a:tcPr marL="44824" marR="44824" marT="0" marB="0" anchor="ctr"/>
                </a:tc>
                <a:tc>
                  <a:txBody>
                    <a:bodyPr/>
                    <a:lstStyle/>
                    <a:p>
                      <a:pPr algn="ctr">
                        <a:lnSpc>
                          <a:spcPct val="200000"/>
                        </a:lnSpc>
                        <a:spcAft>
                          <a:spcPts val="0"/>
                        </a:spcAft>
                      </a:pPr>
                      <a:r>
                        <a:rPr lang="es-PE" sz="1400" dirty="0"/>
                        <a:t>MODELO</a:t>
                      </a:r>
                      <a:endParaRPr lang="es-ES" sz="1200" b="1" dirty="0">
                        <a:latin typeface="Calibri"/>
                        <a:ea typeface="Calibri"/>
                        <a:cs typeface="Times New Roman"/>
                      </a:endParaRPr>
                    </a:p>
                  </a:txBody>
                  <a:tcPr marL="44824" marR="44824" marT="0" marB="0" anchor="ctr"/>
                </a:tc>
                <a:tc>
                  <a:txBody>
                    <a:bodyPr/>
                    <a:lstStyle/>
                    <a:p>
                      <a:pPr algn="ctr">
                        <a:lnSpc>
                          <a:spcPct val="200000"/>
                        </a:lnSpc>
                        <a:spcAft>
                          <a:spcPts val="0"/>
                        </a:spcAft>
                      </a:pPr>
                      <a:r>
                        <a:rPr lang="es-PE" sz="1400" dirty="0"/>
                        <a:t>ESCENARIO</a:t>
                      </a:r>
                      <a:endParaRPr lang="es-ES" sz="1200" b="1" dirty="0">
                        <a:latin typeface="Calibri"/>
                        <a:ea typeface="Calibri"/>
                        <a:cs typeface="Times New Roman"/>
                      </a:endParaRPr>
                    </a:p>
                  </a:txBody>
                  <a:tcPr marL="44824" marR="44824" marT="0" marB="0" anchor="ctr"/>
                </a:tc>
              </a:tr>
              <a:tr h="1073478">
                <a:tc>
                  <a:txBody>
                    <a:bodyPr/>
                    <a:lstStyle/>
                    <a:p>
                      <a:pPr algn="ctr">
                        <a:lnSpc>
                          <a:spcPct val="200000"/>
                        </a:lnSpc>
                        <a:spcAft>
                          <a:spcPts val="0"/>
                        </a:spcAft>
                      </a:pPr>
                      <a:r>
                        <a:rPr lang="es-PE" sz="1400" dirty="0"/>
                        <a:t>1.- Descarga atmosférica en una de las fases de una línea de 500 KV con un extremo en vacío.</a:t>
                      </a:r>
                      <a:endParaRPr lang="es-ES" sz="1200" b="0" dirty="0">
                        <a:latin typeface="Calibri"/>
                        <a:ea typeface="Calibri"/>
                        <a:cs typeface="Times New Roman"/>
                      </a:endParaRPr>
                    </a:p>
                  </a:txBody>
                  <a:tcPr marL="44824" marR="44824" marT="0" marB="0" anchor="ctr"/>
                </a:tc>
                <a:tc>
                  <a:txBody>
                    <a:bodyPr/>
                    <a:lstStyle/>
                    <a:p>
                      <a:pPr algn="ctr">
                        <a:lnSpc>
                          <a:spcPct val="200000"/>
                        </a:lnSpc>
                        <a:spcAft>
                          <a:spcPts val="0"/>
                        </a:spcAft>
                      </a:pPr>
                      <a:r>
                        <a:rPr lang="es-PE" sz="1400" dirty="0" smtClean="0"/>
                        <a:t>J</a:t>
                      </a:r>
                      <a:r>
                        <a:rPr lang="es-PE" sz="1400" dirty="0"/>
                        <a:t>. </a:t>
                      </a:r>
                      <a:r>
                        <a:rPr lang="es-PE" sz="1400" dirty="0" smtClean="0"/>
                        <a:t>MARTÍ y BERGERON</a:t>
                      </a:r>
                      <a:endParaRPr lang="es-ES" sz="1200" dirty="0">
                        <a:latin typeface="Calibri"/>
                        <a:ea typeface="Calibri"/>
                        <a:cs typeface="Times New Roman"/>
                      </a:endParaRPr>
                    </a:p>
                  </a:txBody>
                  <a:tcPr marL="44824" marR="44824" marT="0" marB="0" anchor="ctr"/>
                </a:tc>
                <a:tc>
                  <a:txBody>
                    <a:bodyPr/>
                    <a:lstStyle/>
                    <a:p>
                      <a:pPr algn="ctr">
                        <a:lnSpc>
                          <a:spcPct val="200000"/>
                        </a:lnSpc>
                        <a:spcAft>
                          <a:spcPts val="0"/>
                        </a:spcAft>
                      </a:pPr>
                      <a:r>
                        <a:rPr lang="es-PE" sz="1400" dirty="0" smtClean="0"/>
                        <a:t>Medición </a:t>
                      </a:r>
                      <a:r>
                        <a:rPr lang="es-PE" sz="1400" dirty="0"/>
                        <a:t>en las tres fases</a:t>
                      </a:r>
                      <a:endParaRPr lang="es-ES" sz="1200" dirty="0">
                        <a:latin typeface="Calibri"/>
                        <a:ea typeface="Calibri"/>
                        <a:cs typeface="Times New Roman"/>
                      </a:endParaRPr>
                    </a:p>
                  </a:txBody>
                  <a:tcPr marL="44824" marR="44824" marT="0" marB="0" anchor="ctr"/>
                </a:tc>
              </a:tr>
              <a:tr h="1225860">
                <a:tc>
                  <a:txBody>
                    <a:bodyPr/>
                    <a:lstStyle/>
                    <a:p>
                      <a:pPr algn="ctr">
                        <a:lnSpc>
                          <a:spcPct val="200000"/>
                        </a:lnSpc>
                        <a:spcAft>
                          <a:spcPts val="0"/>
                        </a:spcAft>
                      </a:pPr>
                      <a:r>
                        <a:rPr lang="es-PE" sz="1400" dirty="0" smtClean="0"/>
                        <a:t>2.-  </a:t>
                      </a:r>
                      <a:r>
                        <a:rPr lang="es-PE" sz="1400" dirty="0"/>
                        <a:t>Descarga atmosférica en </a:t>
                      </a:r>
                      <a:r>
                        <a:rPr lang="es-PE" sz="1400" dirty="0" smtClean="0"/>
                        <a:t>él </a:t>
                      </a:r>
                      <a:r>
                        <a:rPr lang="es-PE" sz="1400" dirty="0"/>
                        <a:t>hilo de </a:t>
                      </a:r>
                      <a:r>
                        <a:rPr lang="es-PE" sz="1400" dirty="0" smtClean="0"/>
                        <a:t>guarda </a:t>
                      </a:r>
                      <a:r>
                        <a:rPr lang="es-PE" sz="1400" dirty="0"/>
                        <a:t>de una línea de 500 KV con ambos extremos en vacío.</a:t>
                      </a:r>
                      <a:endParaRPr lang="es-ES" sz="1200" b="0" dirty="0">
                        <a:latin typeface="Calibri"/>
                        <a:ea typeface="Calibri"/>
                        <a:cs typeface="Times New Roman"/>
                      </a:endParaRPr>
                    </a:p>
                  </a:txBody>
                  <a:tcPr marL="44824" marR="44824" marT="0" marB="0" anchor="ctr"/>
                </a:tc>
                <a:tc>
                  <a:txBody>
                    <a:bodyPr/>
                    <a:lstStyle/>
                    <a:p>
                      <a:pPr algn="ctr"/>
                      <a:r>
                        <a:rPr kumimoji="0" lang="es-ES" sz="1400" kern="1200" baseline="0" dirty="0" smtClean="0"/>
                        <a:t> </a:t>
                      </a:r>
                      <a:r>
                        <a:rPr lang="es-PE" sz="1400" dirty="0" smtClean="0"/>
                        <a:t>J. MARTÍ </a:t>
                      </a:r>
                      <a:endParaRPr kumimoji="0" lang="es-ES" sz="1400" kern="1200" dirty="0">
                        <a:solidFill>
                          <a:schemeClr val="tx1"/>
                        </a:solidFill>
                        <a:latin typeface="+mn-lt"/>
                        <a:ea typeface="+mn-ea"/>
                        <a:cs typeface="+mn-cs"/>
                      </a:endParaRPr>
                    </a:p>
                  </a:txBody>
                  <a:tcPr marL="44824" marR="44824" marT="0" marB="0" anchor="ctr"/>
                </a:tc>
                <a:tc>
                  <a:txBody>
                    <a:bodyPr/>
                    <a:lstStyle/>
                    <a:p>
                      <a:pPr algn="ctr">
                        <a:lnSpc>
                          <a:spcPct val="200000"/>
                        </a:lnSpc>
                        <a:spcAft>
                          <a:spcPts val="0"/>
                        </a:spcAft>
                      </a:pPr>
                      <a:r>
                        <a:rPr kumimoji="0" lang="es-ES" sz="1400" kern="1200" dirty="0" smtClean="0"/>
                        <a:t>Resistencia de pie de Torre De 10 </a:t>
                      </a:r>
                      <a:r>
                        <a:rPr kumimoji="0" lang="el-GR" sz="1400" kern="1200" dirty="0" smtClean="0"/>
                        <a:t>Ω</a:t>
                      </a:r>
                      <a:r>
                        <a:rPr kumimoji="0" lang="es-EC" sz="1400" kern="1200" dirty="0" smtClean="0"/>
                        <a:t> y 400 </a:t>
                      </a:r>
                      <a:r>
                        <a:rPr kumimoji="0" lang="el-GR" sz="1400" kern="1200" dirty="0" smtClean="0"/>
                        <a:t>Ω</a:t>
                      </a:r>
                      <a:endParaRPr kumimoji="0" lang="es-ES" sz="1400" kern="1200" dirty="0">
                        <a:solidFill>
                          <a:schemeClr val="tx1"/>
                        </a:solidFill>
                        <a:latin typeface="+mn-lt"/>
                        <a:ea typeface="+mn-ea"/>
                        <a:cs typeface="+mn-cs"/>
                      </a:endParaRPr>
                    </a:p>
                  </a:txBody>
                  <a:tcPr marL="44824" marR="44824" marT="0" marB="0" anchor="ctr"/>
                </a:tc>
              </a:tr>
            </a:tbl>
          </a:graphicData>
        </a:graphic>
      </p:graphicFrame>
      <p:sp>
        <p:nvSpPr>
          <p:cNvPr id="414721" name="Rectangle 1"/>
          <p:cNvSpPr>
            <a:spLocks noChangeArrowheads="1"/>
          </p:cNvSpPr>
          <p:nvPr/>
        </p:nvSpPr>
        <p:spPr bwMode="auto">
          <a:xfrm>
            <a:off x="428596" y="5715016"/>
            <a:ext cx="828677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000" b="0" i="0" u="none" strike="noStrike" cap="none" normalizeH="0" baseline="0" dirty="0" smtClean="0">
                <a:ln>
                  <a:noFill/>
                </a:ln>
                <a:solidFill>
                  <a:srgbClr val="231F20"/>
                </a:solidFill>
                <a:effectLst/>
                <a:latin typeface="Arial" pitchFamily="34" charset="0"/>
                <a:ea typeface="TimesNewRomanPSMT"/>
                <a:cs typeface="Arial" pitchFamily="34" charset="0"/>
              </a:rPr>
              <a:t>Tabla 5.6 Escenarios, casos y modelos usados para la simulaci</a:t>
            </a:r>
            <a:r>
              <a:rPr kumimoji="0" lang="es-PE" sz="2000" b="0" i="0" u="none" strike="noStrike" cap="none" normalizeH="0" baseline="0" dirty="0" smtClean="0">
                <a:ln>
                  <a:noFill/>
                </a:ln>
                <a:solidFill>
                  <a:srgbClr val="231F20"/>
                </a:solidFill>
                <a:effectLst/>
                <a:latin typeface="Calibri"/>
                <a:ea typeface="TimesNewRomanPSMT"/>
                <a:cs typeface="Arial" pitchFamily="34" charset="0"/>
              </a:rPr>
              <a:t>ó</a:t>
            </a:r>
            <a:r>
              <a:rPr kumimoji="0" lang="es-PE" sz="2000" b="0" i="0" u="none" strike="noStrike" cap="none" normalizeH="0" baseline="0" dirty="0" smtClean="0">
                <a:ln>
                  <a:noFill/>
                </a:ln>
                <a:solidFill>
                  <a:srgbClr val="231F20"/>
                </a:solidFill>
                <a:effectLst/>
                <a:latin typeface="Arial" pitchFamily="34" charset="0"/>
                <a:ea typeface="TimesNewRomanPSMT"/>
                <a:cs typeface="Arial" pitchFamily="34" charset="0"/>
              </a:rPr>
              <a:t>n de una descarga atmosf</a:t>
            </a:r>
            <a:r>
              <a:rPr kumimoji="0" lang="es-PE" sz="2000" b="0" i="0" u="none" strike="noStrike" cap="none" normalizeH="0" baseline="0" dirty="0" smtClean="0">
                <a:ln>
                  <a:noFill/>
                </a:ln>
                <a:solidFill>
                  <a:srgbClr val="231F20"/>
                </a:solidFill>
                <a:effectLst/>
                <a:latin typeface="Calibri"/>
                <a:ea typeface="TimesNewRomanPSMT"/>
                <a:cs typeface="Arial" pitchFamily="34" charset="0"/>
              </a:rPr>
              <a:t>é</a:t>
            </a:r>
            <a:r>
              <a:rPr kumimoji="0" lang="es-PE" sz="2000" b="0" i="0" u="none" strike="noStrike" cap="none" normalizeH="0" baseline="0" dirty="0" smtClean="0">
                <a:ln>
                  <a:noFill/>
                </a:ln>
                <a:solidFill>
                  <a:srgbClr val="231F20"/>
                </a:solidFill>
                <a:effectLst/>
                <a:latin typeface="Arial" pitchFamily="34" charset="0"/>
                <a:ea typeface="TimesNewRomanPSMT"/>
                <a:cs typeface="Arial" pitchFamily="34" charset="0"/>
              </a:rPr>
              <a:t>rica.</a:t>
            </a:r>
            <a:endParaRPr kumimoji="0" lang="es-PE" sz="32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260648"/>
            <a:ext cx="8229600" cy="971544"/>
          </a:xfrm>
        </p:spPr>
        <p:txBody>
          <a:bodyPr>
            <a:normAutofit/>
          </a:bodyPr>
          <a:lstStyle/>
          <a:p>
            <a:pPr algn="ctr">
              <a:buNone/>
            </a:pPr>
            <a:r>
              <a:rPr lang="es-PE" sz="2800" b="1" dirty="0" smtClean="0"/>
              <a:t>	DESCARGA ATMOSFÉRICA EN UNA DE LAS FASES DE UNA LÍNEA DE 500 KV.</a:t>
            </a:r>
            <a:endParaRPr lang="es-ES" sz="2800" dirty="0" smtClean="0"/>
          </a:p>
        </p:txBody>
      </p:sp>
      <p:pic>
        <p:nvPicPr>
          <p:cNvPr id="7" name="6 Imagen"/>
          <p:cNvPicPr/>
          <p:nvPr/>
        </p:nvPicPr>
        <p:blipFill>
          <a:blip r:embed="rId2" cstate="print"/>
          <a:srcRect l="4768" t="26431" r="40872" b="46128"/>
          <a:stretch>
            <a:fillRect/>
          </a:stretch>
        </p:blipFill>
        <p:spPr bwMode="auto">
          <a:xfrm>
            <a:off x="714348" y="1571612"/>
            <a:ext cx="7929618" cy="2709608"/>
          </a:xfrm>
          <a:prstGeom prst="rect">
            <a:avLst/>
          </a:prstGeom>
          <a:noFill/>
          <a:ln w="9525">
            <a:noFill/>
            <a:miter lim="800000"/>
            <a:headEnd/>
            <a:tailEnd/>
          </a:ln>
        </p:spPr>
      </p:pic>
      <p:sp>
        <p:nvSpPr>
          <p:cNvPr id="413697" name="Rectangle 1"/>
          <p:cNvSpPr>
            <a:spLocks noChangeArrowheads="1"/>
          </p:cNvSpPr>
          <p:nvPr/>
        </p:nvSpPr>
        <p:spPr bwMode="auto">
          <a:xfrm>
            <a:off x="500034" y="4714884"/>
            <a:ext cx="8286776"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0" i="0" u="none" strike="noStrike" cap="none" normalizeH="0" baseline="0" dirty="0" smtClean="0">
                <a:ln>
                  <a:noFill/>
                </a:ln>
                <a:solidFill>
                  <a:srgbClr val="231F20"/>
                </a:solidFill>
                <a:effectLst/>
                <a:latin typeface="Arial" pitchFamily="34" charset="0"/>
                <a:ea typeface="TimesNewRomanPSMT" charset="0"/>
                <a:cs typeface="Arial" pitchFamily="34" charset="0"/>
              </a:rPr>
              <a:t>Figura 5.33 Circuito modelado para la descarga atmosf</a:t>
            </a:r>
            <a:r>
              <a:rPr kumimoji="0" lang="es-PE" sz="2400" b="0" i="0" u="none" strike="noStrike" cap="none" normalizeH="0" baseline="0" dirty="0" smtClean="0">
                <a:ln>
                  <a:noFill/>
                </a:ln>
                <a:solidFill>
                  <a:srgbClr val="231F20"/>
                </a:solidFill>
                <a:effectLst/>
                <a:latin typeface="Calibri"/>
                <a:ea typeface="TimesNewRomanPSMT" charset="0"/>
                <a:cs typeface="Arial" pitchFamily="34" charset="0"/>
              </a:rPr>
              <a:t>é</a:t>
            </a:r>
            <a:r>
              <a:rPr kumimoji="0" lang="es-PE" sz="2400" b="0" i="0" u="none" strike="noStrike" cap="none" normalizeH="0" baseline="0" dirty="0" smtClean="0">
                <a:ln>
                  <a:noFill/>
                </a:ln>
                <a:solidFill>
                  <a:srgbClr val="231F20"/>
                </a:solidFill>
                <a:effectLst/>
                <a:latin typeface="Arial" pitchFamily="34" charset="0"/>
                <a:ea typeface="TimesNewRomanPSMT" charset="0"/>
                <a:cs typeface="Arial" pitchFamily="34" charset="0"/>
              </a:rPr>
              <a:t>rica en la fase A en la mitad de la l</a:t>
            </a:r>
            <a:r>
              <a:rPr kumimoji="0" lang="es-PE" sz="2400" b="0" i="0" u="none" strike="noStrike" cap="none" normalizeH="0" baseline="0" dirty="0" smtClean="0">
                <a:ln>
                  <a:noFill/>
                </a:ln>
                <a:solidFill>
                  <a:srgbClr val="231F20"/>
                </a:solidFill>
                <a:effectLst/>
                <a:latin typeface="Calibri"/>
                <a:ea typeface="TimesNewRomanPSMT" charset="0"/>
                <a:cs typeface="Arial" pitchFamily="34" charset="0"/>
              </a:rPr>
              <a:t>í</a:t>
            </a:r>
            <a:r>
              <a:rPr kumimoji="0" lang="es-PE" sz="2400" b="0" i="0" u="none" strike="noStrike" cap="none" normalizeH="0" baseline="0" dirty="0" smtClean="0">
                <a:ln>
                  <a:noFill/>
                </a:ln>
                <a:solidFill>
                  <a:srgbClr val="231F20"/>
                </a:solidFill>
                <a:effectLst/>
                <a:latin typeface="Arial" pitchFamily="34" charset="0"/>
                <a:ea typeface="TimesNewRomanPSMT" charset="0"/>
                <a:cs typeface="Arial" pitchFamily="34" charset="0"/>
              </a:rPr>
              <a:t>nea Las </a:t>
            </a:r>
            <a:r>
              <a:rPr kumimoji="0" lang="es-PE" sz="2400" b="0" i="0" u="none" strike="noStrike" cap="none" normalizeH="0" baseline="0" dirty="0" err="1" smtClean="0">
                <a:ln>
                  <a:noFill/>
                </a:ln>
                <a:solidFill>
                  <a:srgbClr val="231F20"/>
                </a:solidFill>
                <a:effectLst/>
                <a:latin typeface="Arial" pitchFamily="34" charset="0"/>
                <a:ea typeface="TimesNewRomanPSMT" charset="0"/>
                <a:cs typeface="Arial" pitchFamily="34" charset="0"/>
              </a:rPr>
              <a:t>Lojas</a:t>
            </a:r>
            <a:r>
              <a:rPr kumimoji="0" lang="es-PE" sz="2400" b="0" i="0" u="none" strike="noStrike" cap="none" normalizeH="0" baseline="0" dirty="0" smtClean="0">
                <a:ln>
                  <a:noFill/>
                </a:ln>
                <a:solidFill>
                  <a:srgbClr val="231F20"/>
                </a:solidFill>
                <a:effectLst/>
                <a:latin typeface="Arial" pitchFamily="34" charset="0"/>
                <a:ea typeface="TimesNewRomanPSMT" charset="0"/>
                <a:cs typeface="Arial" pitchFamily="34" charset="0"/>
              </a:rPr>
              <a:t> </a:t>
            </a:r>
            <a:r>
              <a:rPr kumimoji="0" lang="es-PE" sz="2400" b="0" i="0" u="none" strike="noStrike" cap="none" normalizeH="0" baseline="0" dirty="0" smtClean="0">
                <a:ln>
                  <a:noFill/>
                </a:ln>
                <a:solidFill>
                  <a:srgbClr val="231F20"/>
                </a:solidFill>
                <a:effectLst/>
                <a:latin typeface="Calibri"/>
                <a:ea typeface="TimesNewRomanPSMT" charset="0"/>
                <a:cs typeface="Arial" pitchFamily="34" charset="0"/>
              </a:rPr>
              <a:t>–</a:t>
            </a:r>
            <a:r>
              <a:rPr kumimoji="0" lang="es-PE" sz="2400" b="0" i="0" u="none" strike="noStrike" cap="none" normalizeH="0" baseline="0" dirty="0" smtClean="0">
                <a:ln>
                  <a:noFill/>
                </a:ln>
                <a:solidFill>
                  <a:srgbClr val="231F20"/>
                </a:solidFill>
                <a:effectLst/>
                <a:latin typeface="Arial" pitchFamily="34" charset="0"/>
                <a:ea typeface="TimesNewRomanPSMT" charset="0"/>
                <a:cs typeface="Arial" pitchFamily="34" charset="0"/>
              </a:rPr>
              <a:t> </a:t>
            </a:r>
            <a:r>
              <a:rPr kumimoji="0" lang="es-PE" sz="2400" b="0" i="0" u="none" strike="noStrike" cap="none" normalizeH="0" baseline="0" dirty="0" err="1" smtClean="0">
                <a:ln>
                  <a:noFill/>
                </a:ln>
                <a:solidFill>
                  <a:srgbClr val="231F20"/>
                </a:solidFill>
                <a:effectLst/>
                <a:latin typeface="Arial" pitchFamily="34" charset="0"/>
                <a:ea typeface="TimesNewRomanPSMT" charset="0"/>
                <a:cs typeface="Arial" pitchFamily="34" charset="0"/>
              </a:rPr>
              <a:t>Taday</a:t>
            </a:r>
            <a:r>
              <a:rPr kumimoji="0" lang="es-PE" sz="2400" b="0" i="0" u="none" strike="noStrike" cap="none" normalizeH="0" baseline="0" dirty="0" smtClean="0">
                <a:ln>
                  <a:noFill/>
                </a:ln>
                <a:solidFill>
                  <a:srgbClr val="231F20"/>
                </a:solidFill>
                <a:effectLst/>
                <a:latin typeface="Arial" pitchFamily="34" charset="0"/>
                <a:ea typeface="TimesNewRomanPSMT" charset="0"/>
                <a:cs typeface="Arial" pitchFamily="34" charset="0"/>
              </a:rPr>
              <a:t>.</a:t>
            </a:r>
            <a:endParaRPr kumimoji="0" lang="es-EC"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fontScale="90000"/>
          </a:bodyPr>
          <a:lstStyle/>
          <a:p>
            <a:pPr algn="ctr"/>
            <a:r>
              <a:rPr lang="es-PE" sz="2700" b="1" dirty="0" smtClean="0"/>
              <a:t>DESCARGA ATMOSFÉRICA EN UNA DE LAS FASES DE UNA LÍNEA DE 500 KV.</a:t>
            </a:r>
            <a:r>
              <a:rPr lang="es-ES" dirty="0" smtClean="0"/>
              <a:t/>
            </a:r>
            <a:br>
              <a:rPr lang="es-ES" dirty="0" smtClean="0"/>
            </a:br>
            <a:endParaRPr lang="es-EC" dirty="0"/>
          </a:p>
        </p:txBody>
      </p:sp>
      <p:sp>
        <p:nvSpPr>
          <p:cNvPr id="5" name="2 Marcador de contenido"/>
          <p:cNvSpPr>
            <a:spLocks noGrp="1"/>
          </p:cNvSpPr>
          <p:nvPr>
            <p:ph idx="1"/>
          </p:nvPr>
        </p:nvSpPr>
        <p:spPr>
          <a:xfrm>
            <a:off x="457200" y="1428737"/>
            <a:ext cx="8686800" cy="1071570"/>
          </a:xfrm>
        </p:spPr>
        <p:txBody>
          <a:bodyPr>
            <a:normAutofit fontScale="92500" lnSpcReduction="20000"/>
          </a:bodyPr>
          <a:lstStyle/>
          <a:p>
            <a:r>
              <a:rPr lang="es-PE" sz="2800" dirty="0" smtClean="0"/>
              <a:t>En la figura 5.34 se aprecia la curva de la descarga atmosférica que impacta en la fase A de la línea de transmisión Las </a:t>
            </a:r>
            <a:r>
              <a:rPr lang="es-PE" sz="2800" dirty="0" err="1" smtClean="0"/>
              <a:t>Lojas</a:t>
            </a:r>
            <a:r>
              <a:rPr lang="es-PE" sz="2800" dirty="0" smtClean="0"/>
              <a:t> -  </a:t>
            </a:r>
            <a:r>
              <a:rPr lang="es-PE" sz="2800" dirty="0" err="1" smtClean="0"/>
              <a:t>Taday</a:t>
            </a:r>
            <a:r>
              <a:rPr lang="es-PE" sz="2800" dirty="0" smtClean="0"/>
              <a:t>.</a:t>
            </a:r>
          </a:p>
          <a:p>
            <a:endParaRPr lang="es-ES" sz="2800" dirty="0" smtClean="0"/>
          </a:p>
        </p:txBody>
      </p:sp>
      <p:pic>
        <p:nvPicPr>
          <p:cNvPr id="8" name="7 Imagen"/>
          <p:cNvPicPr/>
          <p:nvPr/>
        </p:nvPicPr>
        <p:blipFill>
          <a:blip r:embed="rId2" cstate="print"/>
          <a:srcRect t="7912" b="10101"/>
          <a:stretch>
            <a:fillRect/>
          </a:stretch>
        </p:blipFill>
        <p:spPr bwMode="auto">
          <a:xfrm>
            <a:off x="1714480" y="2571744"/>
            <a:ext cx="5214974" cy="3286148"/>
          </a:xfrm>
          <a:prstGeom prst="rect">
            <a:avLst/>
          </a:prstGeom>
          <a:noFill/>
          <a:ln w="9525">
            <a:noFill/>
            <a:miter lim="800000"/>
            <a:headEnd/>
            <a:tailEnd/>
          </a:ln>
        </p:spPr>
      </p:pic>
      <p:sp>
        <p:nvSpPr>
          <p:cNvPr id="9" name="8 Rectángulo"/>
          <p:cNvSpPr/>
          <p:nvPr/>
        </p:nvSpPr>
        <p:spPr>
          <a:xfrm>
            <a:off x="1000100" y="5929330"/>
            <a:ext cx="6929486" cy="707886"/>
          </a:xfrm>
          <a:prstGeom prst="rect">
            <a:avLst/>
          </a:prstGeom>
        </p:spPr>
        <p:txBody>
          <a:bodyPr wrap="square">
            <a:spAutoFit/>
          </a:bodyPr>
          <a:lstStyle/>
          <a:p>
            <a:pPr algn="ctr"/>
            <a:r>
              <a:rPr lang="es-PE" sz="2000" dirty="0" smtClean="0"/>
              <a:t>Figura 5.34 Disturbio atmosférico al ingreso de la fase A de la línea de transmisión. </a:t>
            </a:r>
            <a:endParaRPr lang="es-EC" sz="2000" dirty="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214282" y="428604"/>
            <a:ext cx="8686800" cy="838200"/>
          </a:xfrm>
        </p:spPr>
        <p:txBody>
          <a:bodyPr>
            <a:normAutofit fontScale="90000"/>
          </a:bodyPr>
          <a:lstStyle/>
          <a:p>
            <a:pPr algn="ctr"/>
            <a:r>
              <a:rPr lang="es-PE" sz="3100" b="1" dirty="0" smtClean="0"/>
              <a:t>DESCARGA ATMOSFÉRICA EN UNA DE LAS FASES DE UNA LÍNEA DE 500 KV.</a:t>
            </a:r>
            <a:r>
              <a:rPr lang="es-ES" dirty="0" smtClean="0"/>
              <a:t/>
            </a:r>
            <a:br>
              <a:rPr lang="es-ES" dirty="0" smtClean="0"/>
            </a:br>
            <a:endParaRPr lang="es-EC" dirty="0"/>
          </a:p>
        </p:txBody>
      </p:sp>
      <p:sp>
        <p:nvSpPr>
          <p:cNvPr id="4" name="2 Marcador de contenido"/>
          <p:cNvSpPr>
            <a:spLocks noGrp="1"/>
          </p:cNvSpPr>
          <p:nvPr>
            <p:ph idx="1"/>
          </p:nvPr>
        </p:nvSpPr>
        <p:spPr>
          <a:xfrm>
            <a:off x="304800" y="1554163"/>
            <a:ext cx="8686800" cy="1089020"/>
          </a:xfrm>
        </p:spPr>
        <p:txBody>
          <a:bodyPr>
            <a:normAutofit fontScale="92500" lnSpcReduction="20000"/>
          </a:bodyPr>
          <a:lstStyle/>
          <a:p>
            <a:r>
              <a:rPr lang="es-PE" sz="2800" dirty="0" smtClean="0"/>
              <a:t>Las figuras 5.35 y 5.36 presentan los oscilogramas del voltaje obtenido en el extremo en vacio para el modelo J. Martí.</a:t>
            </a:r>
            <a:r>
              <a:rPr lang="es-PE" sz="2800" b="1" dirty="0" smtClean="0"/>
              <a:t>	</a:t>
            </a:r>
            <a:endParaRPr lang="es-ES" sz="2800" dirty="0" smtClean="0"/>
          </a:p>
        </p:txBody>
      </p:sp>
      <p:pic>
        <p:nvPicPr>
          <p:cNvPr id="8" name="7 Imagen"/>
          <p:cNvPicPr/>
          <p:nvPr/>
        </p:nvPicPr>
        <p:blipFill rotWithShape="1">
          <a:blip r:embed="rId2" cstate="print"/>
          <a:srcRect t="3300" b="5708"/>
          <a:stretch/>
        </p:blipFill>
        <p:spPr bwMode="auto">
          <a:xfrm>
            <a:off x="285720" y="2571744"/>
            <a:ext cx="4410077" cy="3000396"/>
          </a:xfrm>
          <a:prstGeom prst="rect">
            <a:avLst/>
          </a:prstGeom>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p:spPr>
      </p:pic>
      <p:pic>
        <p:nvPicPr>
          <p:cNvPr id="9" name="8 Imagen"/>
          <p:cNvPicPr/>
          <p:nvPr/>
        </p:nvPicPr>
        <p:blipFill rotWithShape="1">
          <a:blip r:embed="rId3" cstate="print"/>
          <a:srcRect t="3013" b="5309"/>
          <a:stretch/>
        </p:blipFill>
        <p:spPr bwMode="auto">
          <a:xfrm>
            <a:off x="4786314" y="2500306"/>
            <a:ext cx="4071966" cy="3143272"/>
          </a:xfrm>
          <a:prstGeom prst="rect">
            <a:avLst/>
          </a:prstGeom>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p:spPr>
      </p:pic>
      <p:sp>
        <p:nvSpPr>
          <p:cNvPr id="10" name="9 Rectángulo"/>
          <p:cNvSpPr/>
          <p:nvPr/>
        </p:nvSpPr>
        <p:spPr>
          <a:xfrm>
            <a:off x="357158" y="5715016"/>
            <a:ext cx="3902863" cy="707886"/>
          </a:xfrm>
          <a:prstGeom prst="rect">
            <a:avLst/>
          </a:prstGeom>
        </p:spPr>
        <p:txBody>
          <a:bodyPr wrap="square">
            <a:spAutoFit/>
          </a:bodyPr>
          <a:lstStyle/>
          <a:p>
            <a:pPr algn="ctr"/>
            <a:r>
              <a:rPr lang="es-PE" sz="2000" dirty="0" smtClean="0"/>
              <a:t>Figura 5.35 Sobretensión en la fase A </a:t>
            </a:r>
            <a:endParaRPr lang="es-EC" sz="2000" dirty="0"/>
          </a:p>
        </p:txBody>
      </p:sp>
      <p:sp>
        <p:nvSpPr>
          <p:cNvPr id="11" name="10 Rectángulo"/>
          <p:cNvSpPr/>
          <p:nvPr/>
        </p:nvSpPr>
        <p:spPr>
          <a:xfrm>
            <a:off x="4714876" y="5786454"/>
            <a:ext cx="4214842" cy="707886"/>
          </a:xfrm>
          <a:prstGeom prst="rect">
            <a:avLst/>
          </a:prstGeom>
        </p:spPr>
        <p:txBody>
          <a:bodyPr wrap="square">
            <a:spAutoFit/>
          </a:bodyPr>
          <a:lstStyle/>
          <a:p>
            <a:pPr algn="ctr"/>
            <a:r>
              <a:rPr lang="es-PE" sz="2000" dirty="0" smtClean="0"/>
              <a:t>Figura 5.36 Sobretensión inducida en las fases  B y C</a:t>
            </a:r>
            <a:endParaRPr lang="es-EC" sz="2000" dirty="0"/>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noAutofit/>
          </a:bodyPr>
          <a:lstStyle/>
          <a:p>
            <a:pPr algn="ctr"/>
            <a:r>
              <a:rPr lang="es-PE" sz="2800" b="1" dirty="0" smtClean="0"/>
              <a:t>DESCARGA ATMOSFÉRICA EN UNA DE LAS FASES DE UNA LÍNEA DE 500 KV.</a:t>
            </a:r>
            <a:endParaRPr lang="es-EC" sz="2800" dirty="0"/>
          </a:p>
        </p:txBody>
      </p:sp>
      <p:sp>
        <p:nvSpPr>
          <p:cNvPr id="4" name="2 Marcador de contenido"/>
          <p:cNvSpPr>
            <a:spLocks noGrp="1"/>
          </p:cNvSpPr>
          <p:nvPr>
            <p:ph idx="1"/>
          </p:nvPr>
        </p:nvSpPr>
        <p:spPr>
          <a:xfrm>
            <a:off x="304800" y="1554163"/>
            <a:ext cx="8686800" cy="1089020"/>
          </a:xfrm>
        </p:spPr>
        <p:txBody>
          <a:bodyPr>
            <a:normAutofit fontScale="77500" lnSpcReduction="20000"/>
          </a:bodyPr>
          <a:lstStyle/>
          <a:p>
            <a:r>
              <a:rPr lang="es-PE" sz="2800" dirty="0" smtClean="0"/>
              <a:t>Las figuras 5.37 y 5.38 presentan los oscilogramas del voltaje obtenido en el extremo en vacio para el modelo </a:t>
            </a:r>
            <a:r>
              <a:rPr lang="es-PE" sz="2800" dirty="0" err="1" smtClean="0"/>
              <a:t>Bergeron</a:t>
            </a:r>
            <a:r>
              <a:rPr lang="es-PE" sz="2800" dirty="0" smtClean="0"/>
              <a:t>.</a:t>
            </a:r>
            <a:endParaRPr lang="es-EC" sz="2800" dirty="0" smtClean="0"/>
          </a:p>
          <a:p>
            <a:pPr>
              <a:buNone/>
            </a:pPr>
            <a:r>
              <a:rPr lang="es-PE" sz="2800" b="1" dirty="0" smtClean="0"/>
              <a:t>	</a:t>
            </a:r>
            <a:endParaRPr lang="es-ES" sz="2800" dirty="0" smtClean="0"/>
          </a:p>
        </p:txBody>
      </p:sp>
      <p:pic>
        <p:nvPicPr>
          <p:cNvPr id="8" name="7 Imagen"/>
          <p:cNvPicPr/>
          <p:nvPr/>
        </p:nvPicPr>
        <p:blipFill>
          <a:blip r:embed="rId2" cstate="print"/>
          <a:srcRect t="2721" b="6576"/>
          <a:stretch>
            <a:fillRect/>
          </a:stretch>
        </p:blipFill>
        <p:spPr bwMode="auto">
          <a:xfrm>
            <a:off x="642910" y="2428868"/>
            <a:ext cx="3914775" cy="2836666"/>
          </a:xfrm>
          <a:prstGeom prst="rect">
            <a:avLst/>
          </a:prstGeom>
          <a:noFill/>
          <a:ln w="9525">
            <a:noFill/>
            <a:miter lim="800000"/>
            <a:headEnd/>
            <a:tailEnd/>
          </a:ln>
        </p:spPr>
      </p:pic>
      <p:pic>
        <p:nvPicPr>
          <p:cNvPr id="9" name="8 Imagen"/>
          <p:cNvPicPr/>
          <p:nvPr/>
        </p:nvPicPr>
        <p:blipFill>
          <a:blip r:embed="rId3" cstate="print"/>
          <a:srcRect t="2549" b="6297"/>
          <a:stretch>
            <a:fillRect/>
          </a:stretch>
        </p:blipFill>
        <p:spPr bwMode="auto">
          <a:xfrm>
            <a:off x="4786314" y="2428868"/>
            <a:ext cx="3964031" cy="2889917"/>
          </a:xfrm>
          <a:prstGeom prst="rect">
            <a:avLst/>
          </a:prstGeom>
          <a:noFill/>
          <a:ln w="9525">
            <a:noFill/>
            <a:miter lim="800000"/>
            <a:headEnd/>
            <a:tailEnd/>
          </a:ln>
        </p:spPr>
      </p:pic>
      <p:sp>
        <p:nvSpPr>
          <p:cNvPr id="10" name="9 Rectángulo"/>
          <p:cNvSpPr/>
          <p:nvPr/>
        </p:nvSpPr>
        <p:spPr>
          <a:xfrm>
            <a:off x="500034" y="5572140"/>
            <a:ext cx="4312592" cy="400110"/>
          </a:xfrm>
          <a:prstGeom prst="rect">
            <a:avLst/>
          </a:prstGeom>
        </p:spPr>
        <p:txBody>
          <a:bodyPr wrap="none">
            <a:spAutoFit/>
          </a:bodyPr>
          <a:lstStyle/>
          <a:p>
            <a:pPr algn="ctr"/>
            <a:r>
              <a:rPr lang="es-PE" sz="2000" dirty="0" smtClean="0"/>
              <a:t>Figura 5.37 Sobretensión en la fase A </a:t>
            </a:r>
            <a:endParaRPr lang="es-EC" sz="2000" dirty="0"/>
          </a:p>
        </p:txBody>
      </p:sp>
      <p:sp>
        <p:nvSpPr>
          <p:cNvPr id="11" name="10 Rectángulo"/>
          <p:cNvSpPr/>
          <p:nvPr/>
        </p:nvSpPr>
        <p:spPr>
          <a:xfrm>
            <a:off x="4786314" y="5500702"/>
            <a:ext cx="4071934" cy="707886"/>
          </a:xfrm>
          <a:prstGeom prst="rect">
            <a:avLst/>
          </a:prstGeom>
        </p:spPr>
        <p:txBody>
          <a:bodyPr wrap="square">
            <a:spAutoFit/>
          </a:bodyPr>
          <a:lstStyle/>
          <a:p>
            <a:pPr algn="ctr"/>
            <a:r>
              <a:rPr lang="es-PE" sz="2000" dirty="0" smtClean="0"/>
              <a:t>Figura 5.38 Sobretensión inducida en las fases B y C</a:t>
            </a:r>
            <a:endParaRPr lang="es-EC" sz="2000"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Autofit/>
          </a:bodyPr>
          <a:lstStyle/>
          <a:p>
            <a:pPr algn="ctr"/>
            <a:r>
              <a:rPr lang="es-PE" sz="2800" b="1" dirty="0" smtClean="0"/>
              <a:t>DESCARGA ATMOSFÉRICA EN UNA DE LAS FASES DE UNA LÍNEA DE 500 KV.</a:t>
            </a:r>
            <a:endParaRPr lang="es-EC" sz="2800" dirty="0"/>
          </a:p>
        </p:txBody>
      </p:sp>
      <p:sp>
        <p:nvSpPr>
          <p:cNvPr id="4" name="2 Marcador de contenido"/>
          <p:cNvSpPr>
            <a:spLocks noGrp="1"/>
          </p:cNvSpPr>
          <p:nvPr>
            <p:ph idx="1"/>
          </p:nvPr>
        </p:nvSpPr>
        <p:spPr>
          <a:xfrm>
            <a:off x="304800" y="1554163"/>
            <a:ext cx="8686800" cy="1160457"/>
          </a:xfrm>
        </p:spPr>
        <p:txBody>
          <a:bodyPr>
            <a:normAutofit fontScale="85000" lnSpcReduction="10000"/>
          </a:bodyPr>
          <a:lstStyle/>
          <a:p>
            <a:r>
              <a:rPr lang="es-PE" sz="2800" dirty="0" smtClean="0"/>
              <a:t>En la tabla 5.7 se presentan los valores de </a:t>
            </a:r>
            <a:r>
              <a:rPr lang="es-PE" sz="2800" dirty="0" err="1" smtClean="0"/>
              <a:t>sobrevoltajes</a:t>
            </a:r>
            <a:r>
              <a:rPr lang="es-PE" sz="2800" dirty="0" smtClean="0"/>
              <a:t> producidos por la caída de una descarga atmosférica en la mitad de la línea de transmisión </a:t>
            </a:r>
            <a:r>
              <a:rPr lang="es-PE" sz="2800" dirty="0" err="1" smtClean="0"/>
              <a:t>Taday</a:t>
            </a:r>
            <a:r>
              <a:rPr lang="es-PE" sz="2800" dirty="0" smtClean="0"/>
              <a:t> – Las </a:t>
            </a:r>
            <a:r>
              <a:rPr lang="es-PE" sz="2800" dirty="0" err="1" smtClean="0"/>
              <a:t>Lojas</a:t>
            </a:r>
            <a:r>
              <a:rPr lang="es-PE" sz="2800" b="1" dirty="0" smtClean="0"/>
              <a:t>	</a:t>
            </a:r>
            <a:endParaRPr lang="es-ES" sz="2800" dirty="0" smtClean="0"/>
          </a:p>
        </p:txBody>
      </p:sp>
      <p:pic>
        <p:nvPicPr>
          <p:cNvPr id="8" name="7 Imagen"/>
          <p:cNvPicPr/>
          <p:nvPr/>
        </p:nvPicPr>
        <p:blipFill>
          <a:blip r:embed="rId2" cstate="print"/>
          <a:srcRect l="14601" t="29966" r="16504" b="20370"/>
          <a:stretch>
            <a:fillRect/>
          </a:stretch>
        </p:blipFill>
        <p:spPr bwMode="auto">
          <a:xfrm>
            <a:off x="1928794" y="2714620"/>
            <a:ext cx="5143536" cy="2902420"/>
          </a:xfrm>
          <a:prstGeom prst="rect">
            <a:avLst/>
          </a:prstGeom>
          <a:noFill/>
          <a:ln w="9525">
            <a:noFill/>
            <a:miter lim="800000"/>
            <a:headEnd/>
            <a:tailEnd/>
          </a:ln>
        </p:spPr>
      </p:pic>
      <p:sp>
        <p:nvSpPr>
          <p:cNvPr id="9" name="8 Rectángulo"/>
          <p:cNvSpPr/>
          <p:nvPr/>
        </p:nvSpPr>
        <p:spPr>
          <a:xfrm>
            <a:off x="1571604" y="5929330"/>
            <a:ext cx="6055377" cy="461665"/>
          </a:xfrm>
          <a:prstGeom prst="rect">
            <a:avLst/>
          </a:prstGeom>
        </p:spPr>
        <p:txBody>
          <a:bodyPr wrap="none">
            <a:spAutoFit/>
          </a:bodyPr>
          <a:lstStyle/>
          <a:p>
            <a:pPr algn="ctr"/>
            <a:r>
              <a:rPr lang="es-PE" sz="2400" dirty="0" smtClean="0"/>
              <a:t>Tabla 5.7 Valores de </a:t>
            </a:r>
            <a:r>
              <a:rPr lang="es-PE" sz="2400" dirty="0" err="1" smtClean="0"/>
              <a:t>sobrevoltajes</a:t>
            </a:r>
            <a:r>
              <a:rPr lang="es-PE" sz="2400" dirty="0" smtClean="0"/>
              <a:t> obtenidos </a:t>
            </a:r>
            <a:endParaRPr lang="es-EC"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PE" sz="3600" b="1" dirty="0" smtClean="0"/>
              <a:t>PLAN DE EXPANSIÓN DE TRANSMISIÓN</a:t>
            </a:r>
            <a:endParaRPr lang="es-ES" sz="3600" b="1" dirty="0"/>
          </a:p>
        </p:txBody>
      </p:sp>
      <p:sp>
        <p:nvSpPr>
          <p:cNvPr id="3" name="2 Marcador de contenido"/>
          <p:cNvSpPr>
            <a:spLocks noGrp="1"/>
          </p:cNvSpPr>
          <p:nvPr>
            <p:ph idx="1"/>
          </p:nvPr>
        </p:nvSpPr>
        <p:spPr/>
        <p:txBody>
          <a:bodyPr>
            <a:normAutofit fontScale="85000" lnSpcReduction="10000"/>
          </a:bodyPr>
          <a:lstStyle/>
          <a:p>
            <a:r>
              <a:rPr lang="es-PE" dirty="0" smtClean="0"/>
              <a:t>La expansión del sistema de transmisión tiene como objetivo atender la demanda en el SNI con calidad, seguridad y confiabilidad.</a:t>
            </a:r>
          </a:p>
          <a:p>
            <a:r>
              <a:rPr lang="es-PE" dirty="0" smtClean="0"/>
              <a:t>La compañía de transmisión tiene la obligación de expandir el sistema basándose en un plan de expansión anualmente preparado con un horizonte de evaluación de diez años.</a:t>
            </a:r>
          </a:p>
          <a:p>
            <a:r>
              <a:rPr lang="es-PE" dirty="0" smtClean="0"/>
              <a:t>En el presente proyecto se considerará la última versión del Plan de Expansión de Transmisión 2009 – 2020, el cual, fue aprobado por el Directorio del CONELEC en sesión del 2 de julio de 2009. </a:t>
            </a:r>
            <a:endParaRPr lang="es-ES"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E" b="1" dirty="0" smtClean="0"/>
              <a:t>ANALISIS DE RESULTADO</a:t>
            </a:r>
            <a:endParaRPr lang="es-EC" dirty="0"/>
          </a:p>
        </p:txBody>
      </p:sp>
      <p:sp>
        <p:nvSpPr>
          <p:cNvPr id="3" name="2 Marcador de contenido"/>
          <p:cNvSpPr>
            <a:spLocks noGrp="1"/>
          </p:cNvSpPr>
          <p:nvPr>
            <p:ph idx="1"/>
          </p:nvPr>
        </p:nvSpPr>
        <p:spPr/>
        <p:txBody>
          <a:bodyPr>
            <a:normAutofit fontScale="92500" lnSpcReduction="10000"/>
          </a:bodyPr>
          <a:lstStyle/>
          <a:p>
            <a:r>
              <a:rPr lang="es-PE" dirty="0" smtClean="0"/>
              <a:t>En la figura 5.34 se aprecia la curva que modela al rayo que ingresa a la línea de transmisión produciendo una perturbación en el sistema, la onda no muestra el valor pico de 120 KA como fue configurada en el ATP, esto se debe a que la fuente (como está representada), forma un circuito paralelo entre la resistencia de 400 ohmios de la fuente, conectada en paralelo con dos impedancias características de la línea de transmisión.</a:t>
            </a:r>
            <a:endParaRPr lang="es-EC" dirty="0" smtClean="0"/>
          </a:p>
          <a:p>
            <a:endParaRPr lang="es-EC"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E" b="1" dirty="0" smtClean="0"/>
              <a:t>ANALISIS DE RESULTADO</a:t>
            </a:r>
            <a:endParaRPr lang="es-EC" dirty="0"/>
          </a:p>
        </p:txBody>
      </p:sp>
      <p:sp>
        <p:nvSpPr>
          <p:cNvPr id="3" name="2 Marcador de contenido"/>
          <p:cNvSpPr>
            <a:spLocks noGrp="1"/>
          </p:cNvSpPr>
          <p:nvPr>
            <p:ph idx="1"/>
          </p:nvPr>
        </p:nvSpPr>
        <p:spPr/>
        <p:txBody>
          <a:bodyPr/>
          <a:lstStyle/>
          <a:p>
            <a:r>
              <a:rPr lang="es-PE" dirty="0" smtClean="0"/>
              <a:t>La figura 5.41 presenta el circuito de impedancias que ve la onda de impulso.</a:t>
            </a:r>
            <a:endParaRPr lang="es-EC" dirty="0" smtClean="0"/>
          </a:p>
          <a:p>
            <a:endParaRPr lang="es-EC" dirty="0"/>
          </a:p>
        </p:txBody>
      </p:sp>
      <p:sp>
        <p:nvSpPr>
          <p:cNvPr id="4915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491521" name="Object 1"/>
          <p:cNvGraphicFramePr>
            <a:graphicFrameLocks noChangeAspect="1"/>
          </p:cNvGraphicFramePr>
          <p:nvPr/>
        </p:nvGraphicFramePr>
        <p:xfrm>
          <a:off x="2285984" y="2828393"/>
          <a:ext cx="4071966" cy="2060513"/>
        </p:xfrm>
        <a:graphic>
          <a:graphicData uri="http://schemas.openxmlformats.org/presentationml/2006/ole">
            <p:oleObj spid="_x0000_s491521" r:id="rId3" imgW="3159067" imgH="1612956" progId="">
              <p:embed/>
            </p:oleObj>
          </a:graphicData>
        </a:graphic>
      </p:graphicFrame>
      <p:sp>
        <p:nvSpPr>
          <p:cNvPr id="491523" name="Rectangle 3"/>
          <p:cNvSpPr>
            <a:spLocks noChangeArrowheads="1"/>
          </p:cNvSpPr>
          <p:nvPr/>
        </p:nvSpPr>
        <p:spPr bwMode="auto">
          <a:xfrm>
            <a:off x="1428728" y="5214950"/>
            <a:ext cx="692945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000" b="0" i="0" u="none" strike="noStrike" cap="none" normalizeH="0" baseline="0" dirty="0" smtClean="0">
                <a:ln>
                  <a:noFill/>
                </a:ln>
                <a:solidFill>
                  <a:srgbClr val="231F20"/>
                </a:solidFill>
                <a:effectLst/>
                <a:latin typeface="Arial" pitchFamily="34" charset="0"/>
                <a:ea typeface="TimesNewRomanPSMT" charset="0"/>
                <a:cs typeface="Arial" pitchFamily="34" charset="0"/>
              </a:rPr>
              <a:t>Figura 5.41 circuito de resistencias que ve la onda de impulso</a:t>
            </a:r>
            <a:endParaRPr kumimoji="0" lang="es-PE" sz="36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E" b="1" dirty="0" smtClean="0"/>
              <a:t>ANALISIS DE RESULTADO</a:t>
            </a:r>
            <a:endParaRPr lang="es-EC" dirty="0"/>
          </a:p>
        </p:txBody>
      </p:sp>
      <p:sp>
        <p:nvSpPr>
          <p:cNvPr id="3" name="2 Marcador de contenido"/>
          <p:cNvSpPr>
            <a:spLocks noGrp="1"/>
          </p:cNvSpPr>
          <p:nvPr>
            <p:ph idx="1"/>
          </p:nvPr>
        </p:nvSpPr>
        <p:spPr/>
        <p:txBody>
          <a:bodyPr>
            <a:normAutofit fontScale="92500" lnSpcReduction="10000"/>
          </a:bodyPr>
          <a:lstStyle/>
          <a:p>
            <a:r>
              <a:rPr lang="es-PE" dirty="0" smtClean="0"/>
              <a:t>Cuando el rayo impacta en la fase A se produce un pico de 1.99 </a:t>
            </a:r>
            <a:r>
              <a:rPr lang="es-PE" dirty="0" err="1" smtClean="0"/>
              <a:t>p.u</a:t>
            </a:r>
            <a:r>
              <a:rPr lang="es-PE" dirty="0" smtClean="0"/>
              <a:t>, el cual es mayor que en las fases donde se induce el voltaje (fase B y fase C).</a:t>
            </a:r>
            <a:endParaRPr lang="es-EC" dirty="0" smtClean="0"/>
          </a:p>
          <a:p>
            <a:r>
              <a:rPr lang="es-PE" dirty="0" smtClean="0"/>
              <a:t>Los pararrayos influyen mucho en la simulación de descargas atmosféricas, debido a que desvían el voltaje a tierra, otro factor importante es la distancia que recorre la onda producida por el rayo, a mayor distancia se produce una atenuación de la onda mucho más rápido.</a:t>
            </a:r>
            <a:endParaRPr lang="es-EC" dirty="0" smtClean="0"/>
          </a:p>
          <a:p>
            <a:endParaRPr lang="es-EC" dirty="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PE" sz="2400" b="1" dirty="0" smtClean="0"/>
              <a:t>DESCARGA ATMOSFÉRICA EN EL HILO DE GUARDA DE UNA LÍNEA DE 500 KV.</a:t>
            </a:r>
            <a:endParaRPr lang="es-EC" sz="2400" dirty="0"/>
          </a:p>
        </p:txBody>
      </p:sp>
      <p:sp>
        <p:nvSpPr>
          <p:cNvPr id="3" name="2 Marcador de contenido"/>
          <p:cNvSpPr>
            <a:spLocks noGrp="1"/>
          </p:cNvSpPr>
          <p:nvPr>
            <p:ph idx="1"/>
          </p:nvPr>
        </p:nvSpPr>
        <p:spPr/>
        <p:txBody>
          <a:bodyPr>
            <a:normAutofit lnSpcReduction="10000"/>
          </a:bodyPr>
          <a:lstStyle/>
          <a:p>
            <a:r>
              <a:rPr lang="es-PE" dirty="0" smtClean="0"/>
              <a:t>Se estudia la caída de una descarga atmosférica en el hilo de guarda de una torre de transmisión  con un extremo en vacio y con un extremo continuo. A continuación se presentan las figuras del diagrama unifilar utilizado y el oscilograma del voltaje que se obtiene.</a:t>
            </a:r>
            <a:endParaRPr lang="es-EC" dirty="0" smtClean="0"/>
          </a:p>
          <a:p>
            <a:r>
              <a:rPr lang="es-PE" dirty="0" smtClean="0"/>
              <a:t>En la figura 5.42 se aprecia la curva que modela al rayo de 120 </a:t>
            </a:r>
            <a:r>
              <a:rPr lang="es-PE" dirty="0" err="1" smtClean="0"/>
              <a:t>kA</a:t>
            </a:r>
            <a:r>
              <a:rPr lang="es-PE" dirty="0" smtClean="0"/>
              <a:t>.</a:t>
            </a:r>
            <a:endParaRPr lang="es-EC" dirty="0" smtClean="0"/>
          </a:p>
          <a:p>
            <a:endParaRPr lang="es-EC"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457200"/>
            <a:ext cx="8686800" cy="1042974"/>
          </a:xfrm>
        </p:spPr>
        <p:txBody>
          <a:bodyPr>
            <a:noAutofit/>
          </a:bodyPr>
          <a:lstStyle/>
          <a:p>
            <a:pPr algn="ctr"/>
            <a:r>
              <a:rPr lang="es-PE" sz="2400" b="1" dirty="0" smtClean="0"/>
              <a:t>DESCARGA ATMOSFÉRICA EN EL HILO DE GUARDA DE UNA LÍNEA DE 500 KV.</a:t>
            </a:r>
            <a:endParaRPr lang="es-EC" sz="2400" dirty="0"/>
          </a:p>
        </p:txBody>
      </p:sp>
      <p:pic>
        <p:nvPicPr>
          <p:cNvPr id="4" name="3 Marcador de contenido"/>
          <p:cNvPicPr>
            <a:picLocks noGrp="1"/>
          </p:cNvPicPr>
          <p:nvPr>
            <p:ph idx="1"/>
          </p:nvPr>
        </p:nvPicPr>
        <p:blipFill>
          <a:blip r:embed="rId2" cstate="print"/>
          <a:srcRect t="2457" b="6503"/>
          <a:stretch>
            <a:fillRect/>
          </a:stretch>
        </p:blipFill>
        <p:spPr bwMode="auto">
          <a:xfrm>
            <a:off x="1857356" y="1785926"/>
            <a:ext cx="5572164" cy="3429024"/>
          </a:xfrm>
          <a:prstGeom prst="rect">
            <a:avLst/>
          </a:prstGeom>
          <a:noFill/>
          <a:ln w="9525">
            <a:noFill/>
            <a:miter lim="800000"/>
            <a:headEnd/>
            <a:tailEnd/>
          </a:ln>
        </p:spPr>
      </p:pic>
      <p:sp>
        <p:nvSpPr>
          <p:cNvPr id="493570" name="Rectangle 2"/>
          <p:cNvSpPr>
            <a:spLocks noChangeArrowheads="1"/>
          </p:cNvSpPr>
          <p:nvPr/>
        </p:nvSpPr>
        <p:spPr bwMode="auto">
          <a:xfrm>
            <a:off x="1285852" y="5500702"/>
            <a:ext cx="664370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400" b="0" i="0" u="none" strike="noStrike" cap="none" normalizeH="0" baseline="0" dirty="0" smtClean="0">
                <a:ln>
                  <a:noFill/>
                </a:ln>
                <a:solidFill>
                  <a:srgbClr val="231F20"/>
                </a:solidFill>
                <a:effectLst/>
                <a:latin typeface="Arial" pitchFamily="34" charset="0"/>
                <a:ea typeface="TimesNewRomanPSMT" charset="0"/>
                <a:cs typeface="Arial" pitchFamily="34" charset="0"/>
              </a:rPr>
              <a:t>Figura. 5.42 Corriente de rayo  de 120 </a:t>
            </a:r>
            <a:r>
              <a:rPr kumimoji="0" lang="es-PE" sz="2400" b="0" i="0" u="none" strike="noStrike" cap="none" normalizeH="0" baseline="0" dirty="0" err="1" smtClean="0">
                <a:ln>
                  <a:noFill/>
                </a:ln>
                <a:solidFill>
                  <a:srgbClr val="231F20"/>
                </a:solidFill>
                <a:effectLst/>
                <a:latin typeface="Arial" pitchFamily="34" charset="0"/>
                <a:ea typeface="TimesNewRomanPSMT" charset="0"/>
                <a:cs typeface="Arial" pitchFamily="34" charset="0"/>
              </a:rPr>
              <a:t>kA</a:t>
            </a:r>
            <a:endParaRPr kumimoji="0" lang="es-PE" sz="40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noAutofit/>
          </a:bodyPr>
          <a:lstStyle/>
          <a:p>
            <a:pPr algn="ctr"/>
            <a:r>
              <a:rPr lang="es-PE" sz="2400" b="1" dirty="0" smtClean="0"/>
              <a:t>DESCARGA ATMOSFÉRICA EN EL HILO DE GUARDA DE UNA LÍNEA DE 500 KV.</a:t>
            </a:r>
            <a:endParaRPr lang="es-EC" sz="2400" dirty="0"/>
          </a:p>
        </p:txBody>
      </p:sp>
      <p:sp>
        <p:nvSpPr>
          <p:cNvPr id="5" name="2 Marcador de contenido"/>
          <p:cNvSpPr>
            <a:spLocks noGrp="1"/>
          </p:cNvSpPr>
          <p:nvPr>
            <p:ph idx="1"/>
          </p:nvPr>
        </p:nvSpPr>
        <p:spPr>
          <a:xfrm>
            <a:off x="304800" y="1554163"/>
            <a:ext cx="8686800" cy="1160458"/>
          </a:xfrm>
        </p:spPr>
        <p:txBody>
          <a:bodyPr>
            <a:normAutofit lnSpcReduction="10000"/>
          </a:bodyPr>
          <a:lstStyle/>
          <a:p>
            <a:r>
              <a:rPr lang="es-PE" sz="2400" dirty="0" smtClean="0"/>
              <a:t>En la figura 5.43 y 5.44 se presentan las figuras del diagrama unifilar utilizado para una torre con un extremo abierto y con un extremo continuo respectivamente. </a:t>
            </a:r>
            <a:endParaRPr lang="es-EC" sz="2400" dirty="0" smtClean="0"/>
          </a:p>
          <a:p>
            <a:pPr>
              <a:buNone/>
            </a:pPr>
            <a:endParaRPr lang="es-ES" sz="2000" dirty="0"/>
          </a:p>
        </p:txBody>
      </p:sp>
      <p:pic>
        <p:nvPicPr>
          <p:cNvPr id="7" name="6 Imagen"/>
          <p:cNvPicPr/>
          <p:nvPr/>
        </p:nvPicPr>
        <p:blipFill>
          <a:blip r:embed="rId2" cstate="print"/>
          <a:srcRect l="15214" t="22665" r="29675" b="21096"/>
          <a:stretch>
            <a:fillRect/>
          </a:stretch>
        </p:blipFill>
        <p:spPr bwMode="auto">
          <a:xfrm>
            <a:off x="357158" y="2714620"/>
            <a:ext cx="3929090" cy="3142445"/>
          </a:xfrm>
          <a:prstGeom prst="rect">
            <a:avLst/>
          </a:prstGeom>
          <a:noFill/>
          <a:ln w="9525">
            <a:noFill/>
            <a:miter lim="800000"/>
            <a:headEnd/>
            <a:tailEnd/>
          </a:ln>
        </p:spPr>
      </p:pic>
      <p:pic>
        <p:nvPicPr>
          <p:cNvPr id="8" name="7 Imagen"/>
          <p:cNvPicPr/>
          <p:nvPr/>
        </p:nvPicPr>
        <p:blipFill>
          <a:blip r:embed="rId3" cstate="print"/>
          <a:srcRect l="18534" t="15773" r="15694" b="17111"/>
          <a:stretch>
            <a:fillRect/>
          </a:stretch>
        </p:blipFill>
        <p:spPr bwMode="auto">
          <a:xfrm>
            <a:off x="4572000" y="2714620"/>
            <a:ext cx="4143404" cy="3210957"/>
          </a:xfrm>
          <a:prstGeom prst="rect">
            <a:avLst/>
          </a:prstGeom>
          <a:noFill/>
          <a:ln w="9525">
            <a:noFill/>
            <a:miter lim="800000"/>
            <a:headEnd/>
            <a:tailEnd/>
          </a:ln>
        </p:spPr>
      </p:pic>
      <p:sp>
        <p:nvSpPr>
          <p:cNvPr id="2051" name="Rectangle 3"/>
          <p:cNvSpPr>
            <a:spLocks noChangeArrowheads="1"/>
          </p:cNvSpPr>
          <p:nvPr/>
        </p:nvSpPr>
        <p:spPr bwMode="auto">
          <a:xfrm>
            <a:off x="285720" y="6072206"/>
            <a:ext cx="407196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dirty="0" smtClean="0">
                <a:ln>
                  <a:noFill/>
                </a:ln>
                <a:solidFill>
                  <a:srgbClr val="231F20"/>
                </a:solidFill>
                <a:effectLst/>
                <a:latin typeface="Arial" pitchFamily="34" charset="0"/>
                <a:ea typeface="TimesNewRomanPSMT" charset="0"/>
                <a:cs typeface="Arial" pitchFamily="34" charset="0"/>
              </a:rPr>
              <a:t>Figura. 5.43 Circuito de una torre con extremo abierto</a:t>
            </a:r>
            <a:r>
              <a:rPr kumimoji="0" lang="es-PE" sz="1200" b="0" i="0" u="none" strike="noStrike" cap="none" normalizeH="0" baseline="0" dirty="0" smtClean="0">
                <a:ln>
                  <a:noFill/>
                </a:ln>
                <a:solidFill>
                  <a:srgbClr val="231F20"/>
                </a:solidFill>
                <a:effectLst/>
                <a:latin typeface="Arial" pitchFamily="34" charset="0"/>
                <a:ea typeface="TimesNewRomanPSMT" charset="0"/>
                <a:cs typeface="Arial" pitchFamily="34" charset="0"/>
              </a:rPr>
              <a:t>.</a:t>
            </a:r>
            <a:endParaRPr kumimoji="0" lang="es-PE" sz="2800" b="0" i="0" u="none" strike="noStrike" cap="none" normalizeH="0" baseline="0" dirty="0" smtClean="0">
              <a:ln>
                <a:noFill/>
              </a:ln>
              <a:solidFill>
                <a:schemeClr val="tx1"/>
              </a:solidFill>
              <a:effectLst/>
              <a:latin typeface="Arial" pitchFamily="34" charset="0"/>
            </a:endParaRPr>
          </a:p>
        </p:txBody>
      </p:sp>
      <p:sp>
        <p:nvSpPr>
          <p:cNvPr id="2052" name="Rectangle 4"/>
          <p:cNvSpPr>
            <a:spLocks noChangeArrowheads="1"/>
          </p:cNvSpPr>
          <p:nvPr/>
        </p:nvSpPr>
        <p:spPr bwMode="auto">
          <a:xfrm>
            <a:off x="4786314" y="6072206"/>
            <a:ext cx="371477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dirty="0" smtClean="0">
                <a:ln>
                  <a:noFill/>
                </a:ln>
                <a:solidFill>
                  <a:srgbClr val="231F20"/>
                </a:solidFill>
                <a:effectLst/>
                <a:latin typeface="Arial" pitchFamily="34" charset="0"/>
                <a:ea typeface="TimesNewRomanPSMT" charset="0"/>
                <a:cs typeface="Arial" pitchFamily="34" charset="0"/>
              </a:rPr>
              <a:t>Figura. 5.44 Circuito de una torre con extremo contin</a:t>
            </a:r>
            <a:r>
              <a:rPr kumimoji="0" lang="es-PE" sz="1400" b="0" i="0" u="none" strike="noStrike" cap="none" normalizeH="0" baseline="0" dirty="0" smtClean="0">
                <a:ln>
                  <a:noFill/>
                </a:ln>
                <a:solidFill>
                  <a:srgbClr val="231F20"/>
                </a:solidFill>
                <a:effectLst/>
                <a:latin typeface="Calibri"/>
                <a:ea typeface="TimesNewRomanPSMT" charset="0"/>
                <a:cs typeface="Arial" pitchFamily="34" charset="0"/>
              </a:rPr>
              <a:t>ú</a:t>
            </a:r>
            <a:r>
              <a:rPr kumimoji="0" lang="es-PE" sz="1400" b="0" i="0" u="none" strike="noStrike" cap="none" normalizeH="0" baseline="0" dirty="0" smtClean="0">
                <a:ln>
                  <a:noFill/>
                </a:ln>
                <a:solidFill>
                  <a:srgbClr val="231F20"/>
                </a:solidFill>
                <a:effectLst/>
                <a:latin typeface="Arial" pitchFamily="34" charset="0"/>
                <a:ea typeface="TimesNewRomanPSMT" charset="0"/>
                <a:cs typeface="Arial" pitchFamily="34" charset="0"/>
              </a:rPr>
              <a:t>o.</a:t>
            </a:r>
            <a:endParaRPr kumimoji="0" lang="es-PE"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PE" sz="2400" b="1" dirty="0" smtClean="0"/>
              <a:t>DESCARGA ATMOSFÉRICA EN EL HILO DE GUARDA DE UNA LÍNEA DE 500 KV.</a:t>
            </a:r>
            <a:endParaRPr lang="es-EC" sz="2400" dirty="0"/>
          </a:p>
        </p:txBody>
      </p:sp>
      <p:sp>
        <p:nvSpPr>
          <p:cNvPr id="3" name="2 Marcador de contenido"/>
          <p:cNvSpPr>
            <a:spLocks noGrp="1"/>
          </p:cNvSpPr>
          <p:nvPr>
            <p:ph idx="1"/>
          </p:nvPr>
        </p:nvSpPr>
        <p:spPr/>
        <p:txBody>
          <a:bodyPr>
            <a:normAutofit fontScale="85000" lnSpcReduction="10000"/>
          </a:bodyPr>
          <a:lstStyle/>
          <a:p>
            <a:r>
              <a:rPr lang="es-PE" dirty="0" smtClean="0"/>
              <a:t>El punto “MID” que se observa en la figura 5.43 y 5.44 es donde se produce el </a:t>
            </a:r>
            <a:r>
              <a:rPr lang="es-PE" dirty="0" err="1" smtClean="0"/>
              <a:t>flashover</a:t>
            </a:r>
            <a:r>
              <a:rPr lang="es-PE" dirty="0" smtClean="0"/>
              <a:t> en una de las fases de la línea de transmisión (el </a:t>
            </a:r>
            <a:r>
              <a:rPr lang="es-PE" dirty="0" err="1" smtClean="0"/>
              <a:t>flashover</a:t>
            </a:r>
            <a:r>
              <a:rPr lang="es-PE" dirty="0" smtClean="0"/>
              <a:t> es modelado con un interruptor simple).</a:t>
            </a:r>
            <a:endParaRPr lang="es-EC" dirty="0" smtClean="0"/>
          </a:p>
          <a:p>
            <a:r>
              <a:rPr lang="es-PE" dirty="0" smtClean="0"/>
              <a:t>La descarga atmosférica impacta en el hilo de guarda y se transmite por la torre hasta la resistencia de pie de torre donde dependiendo de la dimensión de ésta, se puede presentar el fenómeno de interrupción inversa, es decir que la onda se refleje desde tierra hacia la línea de transmisión y produzca un </a:t>
            </a:r>
            <a:r>
              <a:rPr lang="es-PE" dirty="0" err="1" smtClean="0"/>
              <a:t>sobrevoltaje</a:t>
            </a:r>
            <a:r>
              <a:rPr lang="es-PE" dirty="0" smtClean="0"/>
              <a:t> mayor.</a:t>
            </a:r>
            <a:endParaRPr lang="es-EC" dirty="0" smtClean="0"/>
          </a:p>
          <a:p>
            <a:endParaRPr lang="es-EC" dirty="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PE" sz="2400" b="1" dirty="0" smtClean="0"/>
              <a:t>DESCARGA ATMOSFÉRICA EN EL HILO DE GUARDA DE UNA LÍNEA DE 500 KV.</a:t>
            </a:r>
            <a:endParaRPr lang="es-EC" sz="2400" dirty="0"/>
          </a:p>
        </p:txBody>
      </p:sp>
      <p:sp>
        <p:nvSpPr>
          <p:cNvPr id="3" name="2 Marcador de contenido"/>
          <p:cNvSpPr>
            <a:spLocks noGrp="1"/>
          </p:cNvSpPr>
          <p:nvPr>
            <p:ph idx="1"/>
          </p:nvPr>
        </p:nvSpPr>
        <p:spPr>
          <a:xfrm>
            <a:off x="304800" y="1554163"/>
            <a:ext cx="8686800" cy="1160457"/>
          </a:xfrm>
        </p:spPr>
        <p:txBody>
          <a:bodyPr>
            <a:normAutofit fontScale="77500" lnSpcReduction="20000"/>
          </a:bodyPr>
          <a:lstStyle/>
          <a:p>
            <a:r>
              <a:rPr lang="es-PE" dirty="0" smtClean="0"/>
              <a:t>Las figuras 5.45 y 5.46 muestran el comportamiento del voltaje, para resistencias de pie de torre de 10 Ω y 400 Ω respectivamente para una torre con extremo abierto.</a:t>
            </a:r>
            <a:endParaRPr lang="es-EC" dirty="0" smtClean="0"/>
          </a:p>
          <a:p>
            <a:pPr>
              <a:buNone/>
            </a:pPr>
            <a:endParaRPr lang="es-EC" dirty="0" smtClean="0"/>
          </a:p>
          <a:p>
            <a:endParaRPr lang="es-EC" dirty="0"/>
          </a:p>
        </p:txBody>
      </p:sp>
      <p:pic>
        <p:nvPicPr>
          <p:cNvPr id="4" name="3 Imagen"/>
          <p:cNvPicPr/>
          <p:nvPr/>
        </p:nvPicPr>
        <p:blipFill>
          <a:blip r:embed="rId2" cstate="print"/>
          <a:srcRect t="2757" b="6538"/>
          <a:stretch>
            <a:fillRect/>
          </a:stretch>
        </p:blipFill>
        <p:spPr bwMode="auto">
          <a:xfrm>
            <a:off x="571472" y="2786058"/>
            <a:ext cx="3775366" cy="2469301"/>
          </a:xfrm>
          <a:prstGeom prst="rect">
            <a:avLst/>
          </a:prstGeom>
          <a:noFill/>
          <a:ln w="9525">
            <a:noFill/>
            <a:miter lim="800000"/>
            <a:headEnd/>
            <a:tailEnd/>
          </a:ln>
        </p:spPr>
      </p:pic>
      <p:pic>
        <p:nvPicPr>
          <p:cNvPr id="5" name="4 Imagen"/>
          <p:cNvPicPr/>
          <p:nvPr/>
        </p:nvPicPr>
        <p:blipFill>
          <a:blip r:embed="rId3" cstate="print"/>
          <a:srcRect t="2757" b="6538"/>
          <a:stretch>
            <a:fillRect/>
          </a:stretch>
        </p:blipFill>
        <p:spPr bwMode="auto">
          <a:xfrm>
            <a:off x="4786314" y="2786058"/>
            <a:ext cx="3857652" cy="2500330"/>
          </a:xfrm>
          <a:prstGeom prst="rect">
            <a:avLst/>
          </a:prstGeom>
          <a:noFill/>
          <a:ln w="9525">
            <a:noFill/>
            <a:miter lim="800000"/>
            <a:headEnd/>
            <a:tailEnd/>
          </a:ln>
        </p:spPr>
      </p:pic>
      <p:sp>
        <p:nvSpPr>
          <p:cNvPr id="6" name="5 Rectángulo"/>
          <p:cNvSpPr/>
          <p:nvPr/>
        </p:nvSpPr>
        <p:spPr>
          <a:xfrm>
            <a:off x="4572000" y="5500702"/>
            <a:ext cx="4357718" cy="923330"/>
          </a:xfrm>
          <a:prstGeom prst="rect">
            <a:avLst/>
          </a:prstGeom>
        </p:spPr>
        <p:txBody>
          <a:bodyPr wrap="square">
            <a:spAutoFit/>
          </a:bodyPr>
          <a:lstStyle/>
          <a:p>
            <a:pPr algn="ctr"/>
            <a:r>
              <a:rPr lang="es-PE" dirty="0" smtClean="0"/>
              <a:t>Figura 5.46 Comportamiento del voltaje al producirse el </a:t>
            </a:r>
            <a:r>
              <a:rPr lang="es-PE" dirty="0" err="1" smtClean="0"/>
              <a:t>flashover</a:t>
            </a:r>
            <a:r>
              <a:rPr lang="es-PE" dirty="0" smtClean="0"/>
              <a:t>, con resistencia de pie de torre de R= 400 Ω</a:t>
            </a:r>
            <a:endParaRPr lang="es-EC" dirty="0"/>
          </a:p>
        </p:txBody>
      </p:sp>
      <p:sp>
        <p:nvSpPr>
          <p:cNvPr id="7" name="6 Rectángulo"/>
          <p:cNvSpPr/>
          <p:nvPr/>
        </p:nvSpPr>
        <p:spPr>
          <a:xfrm>
            <a:off x="142844" y="5429264"/>
            <a:ext cx="4214842" cy="923330"/>
          </a:xfrm>
          <a:prstGeom prst="rect">
            <a:avLst/>
          </a:prstGeom>
        </p:spPr>
        <p:txBody>
          <a:bodyPr wrap="square">
            <a:spAutoFit/>
          </a:bodyPr>
          <a:lstStyle/>
          <a:p>
            <a:pPr algn="ctr"/>
            <a:r>
              <a:rPr lang="es-PE" dirty="0" smtClean="0"/>
              <a:t>Figura 5.45 Comportamiento del voltaje al producirse el </a:t>
            </a:r>
            <a:r>
              <a:rPr lang="es-PE" dirty="0" err="1" smtClean="0"/>
              <a:t>flashover</a:t>
            </a:r>
            <a:r>
              <a:rPr lang="es-PE" dirty="0" smtClean="0"/>
              <a:t>, con resistencia de pie de torre de R= 10 Ω</a:t>
            </a:r>
            <a:endParaRPr lang="es-EC" dirty="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428604"/>
            <a:ext cx="8686800" cy="838200"/>
          </a:xfrm>
        </p:spPr>
        <p:txBody>
          <a:bodyPr>
            <a:noAutofit/>
          </a:bodyPr>
          <a:lstStyle/>
          <a:p>
            <a:pPr algn="ctr"/>
            <a:r>
              <a:rPr lang="es-PE" sz="2400" b="1" dirty="0" smtClean="0"/>
              <a:t>DESCARGA ATMOSFÉRICA EN EL HILO DE GUARDA DE UNA LÍNEA DE 500 KV.</a:t>
            </a:r>
            <a:endParaRPr lang="es-EC" sz="2400" dirty="0"/>
          </a:p>
        </p:txBody>
      </p:sp>
      <p:sp>
        <p:nvSpPr>
          <p:cNvPr id="3" name="2 Marcador de contenido"/>
          <p:cNvSpPr>
            <a:spLocks noGrp="1"/>
          </p:cNvSpPr>
          <p:nvPr>
            <p:ph idx="1"/>
          </p:nvPr>
        </p:nvSpPr>
        <p:spPr>
          <a:xfrm>
            <a:off x="304800" y="1554163"/>
            <a:ext cx="8686800" cy="946143"/>
          </a:xfrm>
        </p:spPr>
        <p:txBody>
          <a:bodyPr>
            <a:normAutofit fontScale="70000" lnSpcReduction="20000"/>
          </a:bodyPr>
          <a:lstStyle/>
          <a:p>
            <a:r>
              <a:rPr lang="es-PE" dirty="0" smtClean="0"/>
              <a:t>Las figuras 5.47 y 5.48 muestran el comportamiento del voltaje, para resistencias de pie de torre de 10 Ω y 400 Ω respectivamente para una torre con extremo continuo.</a:t>
            </a:r>
            <a:endParaRPr lang="es-EC" dirty="0" smtClean="0"/>
          </a:p>
          <a:p>
            <a:endParaRPr lang="es-EC" dirty="0"/>
          </a:p>
        </p:txBody>
      </p:sp>
      <p:pic>
        <p:nvPicPr>
          <p:cNvPr id="4" name="3 Imagen"/>
          <p:cNvPicPr/>
          <p:nvPr/>
        </p:nvPicPr>
        <p:blipFill>
          <a:blip r:embed="rId2" cstate="print"/>
          <a:srcRect t="2757" b="6538"/>
          <a:stretch>
            <a:fillRect/>
          </a:stretch>
        </p:blipFill>
        <p:spPr bwMode="auto">
          <a:xfrm>
            <a:off x="714348" y="2571744"/>
            <a:ext cx="3519802" cy="2367900"/>
          </a:xfrm>
          <a:prstGeom prst="rect">
            <a:avLst/>
          </a:prstGeom>
          <a:noFill/>
          <a:ln w="9525">
            <a:noFill/>
            <a:miter lim="800000"/>
            <a:headEnd/>
            <a:tailEnd/>
          </a:ln>
        </p:spPr>
      </p:pic>
      <p:pic>
        <p:nvPicPr>
          <p:cNvPr id="5" name="4 Imagen"/>
          <p:cNvPicPr/>
          <p:nvPr/>
        </p:nvPicPr>
        <p:blipFill>
          <a:blip r:embed="rId3" cstate="print"/>
          <a:srcRect t="2757" b="6232"/>
          <a:stretch>
            <a:fillRect/>
          </a:stretch>
        </p:blipFill>
        <p:spPr bwMode="auto">
          <a:xfrm>
            <a:off x="4643438" y="2571744"/>
            <a:ext cx="3857652" cy="2428892"/>
          </a:xfrm>
          <a:prstGeom prst="rect">
            <a:avLst/>
          </a:prstGeom>
          <a:noFill/>
          <a:ln w="9525">
            <a:noFill/>
            <a:miter lim="800000"/>
            <a:headEnd/>
            <a:tailEnd/>
          </a:ln>
        </p:spPr>
      </p:pic>
      <p:sp>
        <p:nvSpPr>
          <p:cNvPr id="6" name="5 Rectángulo"/>
          <p:cNvSpPr/>
          <p:nvPr/>
        </p:nvSpPr>
        <p:spPr>
          <a:xfrm>
            <a:off x="285720" y="5214950"/>
            <a:ext cx="4143404" cy="923330"/>
          </a:xfrm>
          <a:prstGeom prst="rect">
            <a:avLst/>
          </a:prstGeom>
        </p:spPr>
        <p:txBody>
          <a:bodyPr wrap="square">
            <a:spAutoFit/>
          </a:bodyPr>
          <a:lstStyle/>
          <a:p>
            <a:pPr algn="ctr"/>
            <a:r>
              <a:rPr lang="es-PE" dirty="0" smtClean="0"/>
              <a:t>Figura 5.47 Comportamiento del voltaje al producirse el </a:t>
            </a:r>
            <a:r>
              <a:rPr lang="es-PE" dirty="0" err="1" smtClean="0"/>
              <a:t>flashover</a:t>
            </a:r>
            <a:r>
              <a:rPr lang="es-PE" dirty="0" smtClean="0"/>
              <a:t>, con resistencia de pie de torre de R= 10 Ω</a:t>
            </a:r>
            <a:endParaRPr lang="es-EC" dirty="0"/>
          </a:p>
        </p:txBody>
      </p:sp>
      <p:sp>
        <p:nvSpPr>
          <p:cNvPr id="7" name="6 Rectángulo"/>
          <p:cNvSpPr/>
          <p:nvPr/>
        </p:nvSpPr>
        <p:spPr>
          <a:xfrm>
            <a:off x="4786314" y="5286388"/>
            <a:ext cx="4071966" cy="923330"/>
          </a:xfrm>
          <a:prstGeom prst="rect">
            <a:avLst/>
          </a:prstGeom>
        </p:spPr>
        <p:txBody>
          <a:bodyPr wrap="square">
            <a:spAutoFit/>
          </a:bodyPr>
          <a:lstStyle/>
          <a:p>
            <a:pPr algn="ctr"/>
            <a:r>
              <a:rPr lang="es-PE" dirty="0" smtClean="0"/>
              <a:t>Figura 5.48 Comportamiento del voltaje al producirse el </a:t>
            </a:r>
            <a:r>
              <a:rPr lang="es-PE" dirty="0" err="1" smtClean="0"/>
              <a:t>flashover</a:t>
            </a:r>
            <a:r>
              <a:rPr lang="es-PE" dirty="0" smtClean="0"/>
              <a:t>, con resistencia de pie de torre de R= 400 Ω</a:t>
            </a:r>
            <a:endParaRPr lang="es-EC" dirty="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PE" b="1" dirty="0" smtClean="0"/>
              <a:t>DESCARGA ATMOSFÉRICA EN EL HILO DE GUARDA DE UNA LÍNEA DE 500 KV</a:t>
            </a:r>
            <a:endParaRPr lang="es-EC" dirty="0"/>
          </a:p>
        </p:txBody>
      </p:sp>
      <p:sp>
        <p:nvSpPr>
          <p:cNvPr id="3" name="2 Marcador de contenido"/>
          <p:cNvSpPr>
            <a:spLocks noGrp="1"/>
          </p:cNvSpPr>
          <p:nvPr>
            <p:ph idx="1"/>
          </p:nvPr>
        </p:nvSpPr>
        <p:spPr>
          <a:xfrm>
            <a:off x="304800" y="1554163"/>
            <a:ext cx="8686800" cy="1803400"/>
          </a:xfrm>
        </p:spPr>
        <p:txBody>
          <a:bodyPr>
            <a:normAutofit fontScale="85000" lnSpcReduction="20000"/>
          </a:bodyPr>
          <a:lstStyle/>
          <a:p>
            <a:r>
              <a:rPr lang="es-PE" dirty="0" smtClean="0"/>
              <a:t>En la tabla 5.8 se presentan los valores de </a:t>
            </a:r>
            <a:r>
              <a:rPr lang="es-PE" dirty="0" err="1" smtClean="0"/>
              <a:t>sobrevoltajes</a:t>
            </a:r>
            <a:r>
              <a:rPr lang="es-PE" dirty="0" smtClean="0"/>
              <a:t> producidos por la caída de una descarga atmosférica en el hilo de guarda de una torre con un extremo abierto y un extremo continuo y con diferentes pies de torre.</a:t>
            </a:r>
            <a:endParaRPr lang="es-EC" dirty="0"/>
          </a:p>
        </p:txBody>
      </p:sp>
      <p:pic>
        <p:nvPicPr>
          <p:cNvPr id="4" name="3 Imagen"/>
          <p:cNvPicPr/>
          <p:nvPr/>
        </p:nvPicPr>
        <p:blipFill>
          <a:blip r:embed="rId2" cstate="print"/>
          <a:srcRect l="12027" t="27412" r="23595" b="60327"/>
          <a:stretch>
            <a:fillRect/>
          </a:stretch>
        </p:blipFill>
        <p:spPr bwMode="auto">
          <a:xfrm>
            <a:off x="1428728" y="3357562"/>
            <a:ext cx="6286544" cy="1785950"/>
          </a:xfrm>
          <a:prstGeom prst="rect">
            <a:avLst/>
          </a:prstGeom>
          <a:noFill/>
          <a:ln w="9525">
            <a:noFill/>
            <a:miter lim="800000"/>
            <a:headEnd/>
            <a:tailEnd/>
          </a:ln>
        </p:spPr>
      </p:pic>
      <p:sp>
        <p:nvSpPr>
          <p:cNvPr id="5" name="4 Rectángulo"/>
          <p:cNvSpPr/>
          <p:nvPr/>
        </p:nvSpPr>
        <p:spPr>
          <a:xfrm>
            <a:off x="1428728" y="5572140"/>
            <a:ext cx="6055376" cy="461665"/>
          </a:xfrm>
          <a:prstGeom prst="rect">
            <a:avLst/>
          </a:prstGeom>
        </p:spPr>
        <p:txBody>
          <a:bodyPr wrap="none">
            <a:spAutoFit/>
          </a:bodyPr>
          <a:lstStyle/>
          <a:p>
            <a:pPr algn="ctr"/>
            <a:r>
              <a:rPr lang="es-PE" sz="2400" dirty="0" smtClean="0"/>
              <a:t>Tabla 5.8 Valores de </a:t>
            </a:r>
            <a:r>
              <a:rPr lang="es-PE" sz="2400" dirty="0" err="1" smtClean="0"/>
              <a:t>sobrevoltajes</a:t>
            </a:r>
            <a:r>
              <a:rPr lang="es-PE" sz="2400" dirty="0" smtClean="0"/>
              <a:t> obtenidos </a:t>
            </a:r>
            <a:endParaRPr lang="es-EC"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PE" sz="3600" b="1" dirty="0" smtClean="0"/>
              <a:t>PLAN DE EXPANSIÓN DE TRANSMISIÓN</a:t>
            </a:r>
            <a:endParaRPr lang="es-ES" sz="3600" dirty="0"/>
          </a:p>
        </p:txBody>
      </p:sp>
      <p:sp>
        <p:nvSpPr>
          <p:cNvPr id="3" name="2 Marcador de contenido"/>
          <p:cNvSpPr>
            <a:spLocks noGrp="1"/>
          </p:cNvSpPr>
          <p:nvPr>
            <p:ph idx="1"/>
          </p:nvPr>
        </p:nvSpPr>
        <p:spPr/>
        <p:txBody>
          <a:bodyPr/>
          <a:lstStyle/>
          <a:p>
            <a:r>
              <a:rPr lang="es-ES" dirty="0" smtClean="0"/>
              <a:t>El plan de expansión de transmisión se lo elabora según el siguiente procedimiento:</a:t>
            </a:r>
          </a:p>
          <a:p>
            <a:pPr lvl="2">
              <a:buFont typeface="Wingdings" pitchFamily="2" charset="2"/>
              <a:buChar char="Ø"/>
            </a:pPr>
            <a:r>
              <a:rPr lang="es-PE" dirty="0" smtClean="0"/>
              <a:t>Estudios eléctricos del SNI, para cada uno de los años considerados en el Plan de Expansión.</a:t>
            </a:r>
          </a:p>
          <a:p>
            <a:pPr lvl="2">
              <a:buFont typeface="Wingdings" pitchFamily="2" charset="2"/>
              <a:buChar char="Ø"/>
            </a:pPr>
            <a:r>
              <a:rPr lang="es-PE" dirty="0" smtClean="0"/>
              <a:t>Sobre esta base, establece las alternativas de expansión que permitirán la operación del SNI.</a:t>
            </a:r>
            <a:endParaRPr lang="es-ES" dirty="0" smtClean="0"/>
          </a:p>
          <a:p>
            <a:pPr lvl="2">
              <a:buFont typeface="Wingdings" pitchFamily="2" charset="2"/>
              <a:buChar char="Ø"/>
            </a:pPr>
            <a:r>
              <a:rPr lang="es-PE" dirty="0" smtClean="0"/>
              <a:t>Las alternativas son evaluadas económicamente.</a:t>
            </a:r>
          </a:p>
          <a:p>
            <a:pPr lvl="2">
              <a:buFont typeface="Wingdings" pitchFamily="2" charset="2"/>
              <a:buChar char="Ø"/>
            </a:pPr>
            <a:r>
              <a:rPr lang="es-PE" dirty="0" smtClean="0"/>
              <a:t>Finalmente se selecciona la alternativa de expansión, que cumpla con las regulaciones vigentes y que representa el mínimo costo.</a:t>
            </a:r>
            <a:endParaRPr lang="es-ES" dirty="0" smtClean="0"/>
          </a:p>
          <a:p>
            <a:pPr lvl="2">
              <a:buNone/>
            </a:pPr>
            <a:endParaRPr lang="es-ES"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Análisis de resultado</a:t>
            </a:r>
            <a:endParaRPr lang="es-EC" dirty="0"/>
          </a:p>
        </p:txBody>
      </p:sp>
      <p:sp>
        <p:nvSpPr>
          <p:cNvPr id="3" name="2 Marcador de contenido"/>
          <p:cNvSpPr>
            <a:spLocks noGrp="1"/>
          </p:cNvSpPr>
          <p:nvPr>
            <p:ph idx="1"/>
          </p:nvPr>
        </p:nvSpPr>
        <p:spPr/>
        <p:txBody>
          <a:bodyPr>
            <a:normAutofit fontScale="85000" lnSpcReduction="20000"/>
          </a:bodyPr>
          <a:lstStyle/>
          <a:p>
            <a:r>
              <a:rPr lang="es-PE" dirty="0" smtClean="0"/>
              <a:t>Cuando una descarga atmosférica impacta en una torre de transmisión, produce el mismo efecto que si cae en el hilo de guarda, debido a que ambos están interconectados, es decir tanto el hilo de guarda como la torre de transmisión están conectados a tierra.</a:t>
            </a:r>
          </a:p>
          <a:p>
            <a:r>
              <a:rPr lang="es-PE" dirty="0" smtClean="0"/>
              <a:t>El valor pico del </a:t>
            </a:r>
            <a:r>
              <a:rPr lang="es-PE" dirty="0" err="1" smtClean="0"/>
              <a:t>sobrevoltaje</a:t>
            </a:r>
            <a:r>
              <a:rPr lang="es-PE" dirty="0" smtClean="0"/>
              <a:t> que aparece sobre la torre está principalmente determinado por la resistencia de pie de torre aparente en el momento de la descarga, debido a que la reflexión de la base de la torre puede llegar mucho más rápido al tope de la torre que las reflexiones de las torres adyacentes.</a:t>
            </a:r>
            <a:endParaRPr lang="es-EC" dirty="0"/>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357166"/>
            <a:ext cx="8686800" cy="471470"/>
          </a:xfrm>
        </p:spPr>
        <p:txBody>
          <a:bodyPr>
            <a:normAutofit fontScale="90000"/>
          </a:bodyPr>
          <a:lstStyle/>
          <a:p>
            <a:pPr algn="ctr"/>
            <a:r>
              <a:rPr lang="es-EC" dirty="0" smtClean="0"/>
              <a:t>Análisis de resultado</a:t>
            </a:r>
            <a:endParaRPr lang="es-EC" dirty="0"/>
          </a:p>
        </p:txBody>
      </p:sp>
      <p:sp>
        <p:nvSpPr>
          <p:cNvPr id="3" name="2 Marcador de contenido"/>
          <p:cNvSpPr>
            <a:spLocks noGrp="1"/>
          </p:cNvSpPr>
          <p:nvPr>
            <p:ph idx="1"/>
          </p:nvPr>
        </p:nvSpPr>
        <p:spPr>
          <a:xfrm>
            <a:off x="304800" y="1285860"/>
            <a:ext cx="8686800" cy="5072098"/>
          </a:xfrm>
        </p:spPr>
        <p:txBody>
          <a:bodyPr>
            <a:normAutofit fontScale="47500" lnSpcReduction="20000"/>
          </a:bodyPr>
          <a:lstStyle/>
          <a:p>
            <a:r>
              <a:rPr lang="es-PE" sz="5100" dirty="0" smtClean="0"/>
              <a:t>Cuando una descarga atmosférica alcanza una torre de transmisión, la onda de corriente provocada por dicha descarga, viaja hacia los dos lados de la línea produciendo </a:t>
            </a:r>
            <a:r>
              <a:rPr lang="es-PE" sz="5100" dirty="0" err="1" smtClean="0"/>
              <a:t>sobrevoltajes</a:t>
            </a:r>
            <a:r>
              <a:rPr lang="es-PE" sz="5100" dirty="0" smtClean="0"/>
              <a:t> también en las torres más próximas.</a:t>
            </a:r>
          </a:p>
          <a:p>
            <a:r>
              <a:rPr lang="es-PE" sz="5100" dirty="0" smtClean="0"/>
              <a:t>Cuando el disturbio ve el extremo abierto (ver figura 5.43), se refleja en total magnitud produciendo un </a:t>
            </a:r>
            <a:r>
              <a:rPr lang="es-PE" sz="5100" dirty="0" err="1" smtClean="0"/>
              <a:t>sobrevoltaje</a:t>
            </a:r>
            <a:r>
              <a:rPr lang="es-PE" sz="5100" dirty="0" smtClean="0"/>
              <a:t> mayor como se aprecia en la tabla 5.8, debido a que al principio de superposición esta onda que viaja en sentido contrario por la reflexión se suma con la otra onda en sentido normal produciendo un alto </a:t>
            </a:r>
            <a:r>
              <a:rPr lang="es-PE" sz="5100" dirty="0" err="1" smtClean="0"/>
              <a:t>flashover</a:t>
            </a:r>
            <a:r>
              <a:rPr lang="es-PE" sz="5100" dirty="0" smtClean="0"/>
              <a:t>.</a:t>
            </a:r>
            <a:endParaRPr lang="es-EC" sz="5100" dirty="0" smtClean="0"/>
          </a:p>
          <a:p>
            <a:r>
              <a:rPr lang="es-PE" sz="5100" dirty="0" smtClean="0"/>
              <a:t>Cuando el extremo es continuo (ver figura 5.44) podemos apreciar que la medición es más baja, esto se debe principalmente a que se está realizando la medición en un punto donde pasa la onda y no es reflejada ni transmitida, sino continúa.</a:t>
            </a:r>
            <a:r>
              <a:rPr lang="es-PE" sz="5100" b="1" dirty="0" smtClean="0"/>
              <a:t> </a:t>
            </a:r>
            <a:endParaRPr lang="es-EC" sz="5100" dirty="0" smtClean="0"/>
          </a:p>
          <a:p>
            <a:endParaRPr lang="es-EC" dirty="0" smtClean="0"/>
          </a:p>
          <a:p>
            <a:endParaRPr lang="es-EC" dirty="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14290"/>
            <a:ext cx="8229600" cy="928686"/>
          </a:xfrm>
        </p:spPr>
        <p:txBody>
          <a:bodyPr/>
          <a:lstStyle/>
          <a:p>
            <a:pPr algn="ctr"/>
            <a:r>
              <a:rPr lang="es-ES" dirty="0" smtClean="0"/>
              <a:t>Conclusiones</a:t>
            </a:r>
            <a:endParaRPr lang="es-ES" dirty="0"/>
          </a:p>
        </p:txBody>
      </p:sp>
      <p:sp>
        <p:nvSpPr>
          <p:cNvPr id="4" name="3 Marcador de contenido"/>
          <p:cNvSpPr>
            <a:spLocks noGrp="1"/>
          </p:cNvSpPr>
          <p:nvPr>
            <p:ph idx="1"/>
          </p:nvPr>
        </p:nvSpPr>
        <p:spPr>
          <a:xfrm>
            <a:off x="428596" y="1214422"/>
            <a:ext cx="8229600" cy="5286412"/>
          </a:xfrm>
        </p:spPr>
        <p:txBody>
          <a:bodyPr>
            <a:noAutofit/>
          </a:bodyPr>
          <a:lstStyle/>
          <a:p>
            <a:r>
              <a:rPr lang="es-PE" sz="1800" dirty="0" smtClean="0"/>
              <a:t>El programa </a:t>
            </a:r>
            <a:r>
              <a:rPr lang="es-PE" sz="1800" dirty="0" err="1" smtClean="0"/>
              <a:t>Alternative</a:t>
            </a:r>
            <a:r>
              <a:rPr lang="es-PE" sz="1800" dirty="0" smtClean="0"/>
              <a:t> </a:t>
            </a:r>
            <a:r>
              <a:rPr lang="es-PE" sz="1800" dirty="0" err="1" smtClean="0"/>
              <a:t>Transients</a:t>
            </a:r>
            <a:r>
              <a:rPr lang="es-PE" sz="1800" dirty="0" smtClean="0"/>
              <a:t> </a:t>
            </a:r>
            <a:r>
              <a:rPr lang="es-PE" sz="1800" dirty="0" err="1" smtClean="0"/>
              <a:t>Program</a:t>
            </a:r>
            <a:r>
              <a:rPr lang="es-PE" sz="1800" dirty="0" smtClean="0"/>
              <a:t> (ATP), es muy útil para simulaciones de transitorios causados por descargas atmosféricas, o por maniobras (</a:t>
            </a:r>
            <a:r>
              <a:rPr lang="es-PE" sz="1800" dirty="0" err="1" smtClean="0"/>
              <a:t>energización</a:t>
            </a:r>
            <a:r>
              <a:rPr lang="es-PE" sz="1800" dirty="0" smtClean="0"/>
              <a:t>), sin importar el nivel de voltaje del circuito a analizar. Una de las ventajas del </a:t>
            </a:r>
            <a:r>
              <a:rPr lang="es-PE" sz="1800" dirty="0" err="1" smtClean="0"/>
              <a:t>Alternative</a:t>
            </a:r>
            <a:r>
              <a:rPr lang="es-PE" sz="1800" dirty="0" smtClean="0"/>
              <a:t> </a:t>
            </a:r>
            <a:r>
              <a:rPr lang="es-PE" sz="1800" dirty="0" err="1" smtClean="0"/>
              <a:t>Transients</a:t>
            </a:r>
            <a:r>
              <a:rPr lang="es-PE" sz="1800" dirty="0" smtClean="0"/>
              <a:t> </a:t>
            </a:r>
            <a:r>
              <a:rPr lang="es-PE" sz="1800" dirty="0" err="1" smtClean="0"/>
              <a:t>Program</a:t>
            </a:r>
            <a:r>
              <a:rPr lang="es-PE" sz="1800" dirty="0" smtClean="0"/>
              <a:t> (ATP), es que permite presentar resultados precisos.</a:t>
            </a:r>
            <a:endParaRPr lang="es-EC" sz="1800" dirty="0" smtClean="0"/>
          </a:p>
          <a:p>
            <a:r>
              <a:rPr lang="es-PE" sz="1800" dirty="0" smtClean="0"/>
              <a:t>En los </a:t>
            </a:r>
            <a:r>
              <a:rPr lang="es-PE" sz="1800" dirty="0" err="1" smtClean="0"/>
              <a:t>sobrevoltajes</a:t>
            </a:r>
            <a:r>
              <a:rPr lang="es-PE" sz="1800" dirty="0" smtClean="0"/>
              <a:t> obtenidos en las simulaciones en el ATP para los diferentes modelos (</a:t>
            </a:r>
            <a:r>
              <a:rPr lang="es-PE" sz="1800" dirty="0" err="1" smtClean="0"/>
              <a:t>Bergeron</a:t>
            </a:r>
            <a:r>
              <a:rPr lang="es-PE" sz="1800" dirty="0" smtClean="0"/>
              <a:t> y J. Martí) y casos, se aprecia en las figuras mencionadas anteriormente que la forma de la onda tienen la misma tendencia, pero difieren en algunos picos, y en el tiempo de estabilidad, para el modelo J. Martí el tiempo de estabilidad es menor (t=0.05 segundos aproximadamente).</a:t>
            </a:r>
            <a:endParaRPr lang="es-EC" sz="1800" dirty="0" smtClean="0"/>
          </a:p>
          <a:p>
            <a:r>
              <a:rPr lang="es-PE" sz="1800" dirty="0" smtClean="0"/>
              <a:t>El valor de un </a:t>
            </a:r>
            <a:r>
              <a:rPr lang="es-PE" sz="1800" dirty="0" err="1" smtClean="0"/>
              <a:t>sobrevoltaje</a:t>
            </a:r>
            <a:r>
              <a:rPr lang="es-PE" sz="1800" dirty="0" smtClean="0"/>
              <a:t> originado por la </a:t>
            </a:r>
            <a:r>
              <a:rPr lang="es-PE" sz="1800" dirty="0" err="1" smtClean="0"/>
              <a:t>energización</a:t>
            </a:r>
            <a:r>
              <a:rPr lang="es-PE" sz="1800" dirty="0" smtClean="0"/>
              <a:t> de una línea, aumenta según el nivel del voltaje del circuito. El análisis de </a:t>
            </a:r>
            <a:r>
              <a:rPr lang="es-PE" sz="1800" dirty="0" err="1" smtClean="0"/>
              <a:t>sobrevoltaje</a:t>
            </a:r>
            <a:r>
              <a:rPr lang="es-PE" sz="1800" dirty="0" smtClean="0"/>
              <a:t> se lo realiza en régimen transitorio.</a:t>
            </a:r>
            <a:endParaRPr lang="es-EC" sz="1800" dirty="0" smtClean="0"/>
          </a:p>
          <a:p>
            <a:r>
              <a:rPr lang="es-PE" sz="1800" dirty="0" smtClean="0"/>
              <a:t>Al analizar los </a:t>
            </a:r>
            <a:r>
              <a:rPr lang="es-PE" sz="1800" dirty="0" err="1" smtClean="0"/>
              <a:t>sobrevoltajes</a:t>
            </a:r>
            <a:r>
              <a:rPr lang="es-PE" sz="1800" dirty="0" smtClean="0"/>
              <a:t> producidos por la </a:t>
            </a:r>
            <a:r>
              <a:rPr lang="es-PE" sz="1800" dirty="0" err="1" smtClean="0"/>
              <a:t>energización</a:t>
            </a:r>
            <a:r>
              <a:rPr lang="es-PE" sz="1800" dirty="0" smtClean="0"/>
              <a:t> de la línea de transmisión Las </a:t>
            </a:r>
            <a:r>
              <a:rPr lang="es-PE" sz="1800" dirty="0" err="1" smtClean="0"/>
              <a:t>Lojas</a:t>
            </a:r>
            <a:r>
              <a:rPr lang="es-PE" sz="1800" dirty="0" smtClean="0"/>
              <a:t> - </a:t>
            </a:r>
            <a:r>
              <a:rPr lang="es-PE" sz="1800" dirty="0" err="1" smtClean="0"/>
              <a:t>Taday</a:t>
            </a:r>
            <a:r>
              <a:rPr lang="es-PE" sz="1800" dirty="0" smtClean="0"/>
              <a:t>, se observa que el mayor </a:t>
            </a:r>
            <a:r>
              <a:rPr lang="es-PE" sz="1800" dirty="0" err="1" smtClean="0"/>
              <a:t>sobrevoltaje</a:t>
            </a:r>
            <a:r>
              <a:rPr lang="es-PE" sz="1800" dirty="0" smtClean="0"/>
              <a:t> obtenido se presentó en la </a:t>
            </a:r>
            <a:r>
              <a:rPr lang="es-PE" sz="1800" dirty="0" err="1" smtClean="0"/>
              <a:t>energización</a:t>
            </a:r>
            <a:r>
              <a:rPr lang="es-PE" sz="1800" dirty="0" smtClean="0"/>
              <a:t> de la L/T Las </a:t>
            </a:r>
            <a:r>
              <a:rPr lang="es-PE" sz="1800" dirty="0" err="1" smtClean="0"/>
              <a:t>Lojas</a:t>
            </a:r>
            <a:r>
              <a:rPr lang="es-PE" sz="1800" dirty="0" smtClean="0"/>
              <a:t> –</a:t>
            </a:r>
            <a:r>
              <a:rPr lang="es-PE" sz="1800" dirty="0" err="1" smtClean="0"/>
              <a:t>Taday</a:t>
            </a:r>
            <a:r>
              <a:rPr lang="es-PE" sz="1800" dirty="0" smtClean="0"/>
              <a:t>, desde </a:t>
            </a:r>
            <a:r>
              <a:rPr lang="es-PE" sz="1800" dirty="0" err="1" smtClean="0"/>
              <a:t>Taday</a:t>
            </a:r>
            <a:r>
              <a:rPr lang="es-PE" sz="1800" dirty="0" smtClean="0"/>
              <a:t>, en el caso 4 (</a:t>
            </a:r>
            <a:r>
              <a:rPr lang="es-PE" sz="1800" dirty="0" err="1" smtClean="0"/>
              <a:t>energización</a:t>
            </a:r>
            <a:r>
              <a:rPr lang="es-PE" sz="1800" dirty="0" smtClean="0"/>
              <a:t> sin pararrayos y sin reactores), llegando a un nivel de </a:t>
            </a:r>
            <a:r>
              <a:rPr lang="es-PE" sz="1800" dirty="0" err="1" smtClean="0"/>
              <a:t>sobrevoltaje</a:t>
            </a:r>
            <a:r>
              <a:rPr lang="es-PE" sz="1800" dirty="0" smtClean="0"/>
              <a:t> de 2.83 </a:t>
            </a:r>
            <a:r>
              <a:rPr lang="es-PE" sz="1800" dirty="0" err="1" smtClean="0"/>
              <a:t>p.u</a:t>
            </a:r>
            <a:r>
              <a:rPr lang="es-PE" sz="1800" dirty="0" smtClean="0"/>
              <a:t> en promedio.</a:t>
            </a:r>
            <a:endParaRPr lang="es-EC" sz="1800" dirty="0" smtClean="0"/>
          </a:p>
          <a:p>
            <a:pPr lvl="0"/>
            <a:endParaRPr lang="es-ES" sz="1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28596" y="214290"/>
            <a:ext cx="8229600" cy="928686"/>
          </a:xfrm>
        </p:spPr>
        <p:txBody>
          <a:bodyPr/>
          <a:lstStyle/>
          <a:p>
            <a:pPr algn="ctr"/>
            <a:r>
              <a:rPr lang="es-ES" dirty="0" smtClean="0"/>
              <a:t>Conclusiones</a:t>
            </a:r>
            <a:endParaRPr lang="es-ES" dirty="0"/>
          </a:p>
        </p:txBody>
      </p:sp>
      <p:sp>
        <p:nvSpPr>
          <p:cNvPr id="3" name="2 Marcador de contenido"/>
          <p:cNvSpPr>
            <a:spLocks noGrp="1"/>
          </p:cNvSpPr>
          <p:nvPr>
            <p:ph idx="1"/>
          </p:nvPr>
        </p:nvSpPr>
        <p:spPr>
          <a:xfrm>
            <a:off x="285720" y="1428736"/>
            <a:ext cx="8686800" cy="5018110"/>
          </a:xfrm>
        </p:spPr>
        <p:txBody>
          <a:bodyPr>
            <a:noAutofit/>
          </a:bodyPr>
          <a:lstStyle/>
          <a:p>
            <a:r>
              <a:rPr lang="es-PE" sz="2000" dirty="0" smtClean="0"/>
              <a:t>Comparando los casos y modelos analizados en el momento de la </a:t>
            </a:r>
            <a:r>
              <a:rPr lang="es-PE" sz="2000" dirty="0" err="1" smtClean="0"/>
              <a:t>energización</a:t>
            </a:r>
            <a:r>
              <a:rPr lang="es-PE" sz="2000" dirty="0" smtClean="0"/>
              <a:t> de la L/T Las </a:t>
            </a:r>
            <a:r>
              <a:rPr lang="es-PE" sz="2000" dirty="0" err="1" smtClean="0"/>
              <a:t>Lojas</a:t>
            </a:r>
            <a:r>
              <a:rPr lang="es-PE" sz="2000" dirty="0" smtClean="0"/>
              <a:t> – </a:t>
            </a:r>
            <a:r>
              <a:rPr lang="es-PE" sz="2000" dirty="0" err="1" smtClean="0"/>
              <a:t>Taday</a:t>
            </a:r>
            <a:r>
              <a:rPr lang="es-PE" sz="2000" dirty="0" smtClean="0"/>
              <a:t>, se aprecia en las gráficas y cuadros mencionados anteriormente, que difieren en los picos de voltajes y tiempos de estabilización, en los casos en los que no se utilizó pararrayos ni reactores el voltaje llega a un pico de 2.83 </a:t>
            </a:r>
            <a:r>
              <a:rPr lang="es-PE" sz="2000" dirty="0" err="1" smtClean="0"/>
              <a:t>pu</a:t>
            </a:r>
            <a:r>
              <a:rPr lang="es-PE" sz="2000" dirty="0" smtClean="0"/>
              <a:t> en promedio, al contrario del caso en el que se utilizó pararrayos y reactores el </a:t>
            </a:r>
            <a:r>
              <a:rPr lang="es-PE" sz="2000" dirty="0" err="1" smtClean="0"/>
              <a:t>sobrevoltaje</a:t>
            </a:r>
            <a:r>
              <a:rPr lang="es-PE" sz="2000" dirty="0" smtClean="0"/>
              <a:t> alcanzó un pico máximo de 1,52 </a:t>
            </a:r>
            <a:r>
              <a:rPr lang="es-PE" sz="2000" dirty="0" err="1" smtClean="0"/>
              <a:t>pu</a:t>
            </a:r>
            <a:r>
              <a:rPr lang="es-PE" sz="2000" dirty="0" smtClean="0"/>
              <a:t>; es decir que, los componentes usados para controlar el </a:t>
            </a:r>
            <a:r>
              <a:rPr lang="es-PE" sz="2000" dirty="0" err="1" smtClean="0"/>
              <a:t>sobrevoltaje</a:t>
            </a:r>
            <a:r>
              <a:rPr lang="es-PE" sz="2000" dirty="0" smtClean="0"/>
              <a:t> (pararrayos y reactores), reducen el </a:t>
            </a:r>
            <a:r>
              <a:rPr lang="es-PE" sz="2000" dirty="0" err="1" smtClean="0"/>
              <a:t>sobrevoltaje</a:t>
            </a:r>
            <a:r>
              <a:rPr lang="es-PE" sz="2000" dirty="0" smtClean="0"/>
              <a:t> en un 46.2%, indicando que la protección brindada por los pararrayos y reactores al momento de la </a:t>
            </a:r>
            <a:r>
              <a:rPr lang="es-PE" sz="2000" dirty="0" err="1" smtClean="0"/>
              <a:t>energización</a:t>
            </a:r>
            <a:r>
              <a:rPr lang="es-PE" sz="2000" dirty="0" smtClean="0"/>
              <a:t>, da valores de </a:t>
            </a:r>
            <a:r>
              <a:rPr lang="es-PE" sz="2000" dirty="0" err="1" smtClean="0"/>
              <a:t>sobrevoltajes</a:t>
            </a:r>
            <a:r>
              <a:rPr lang="es-PE" sz="2000" dirty="0" smtClean="0"/>
              <a:t> manejables de acuerdo al nivel de voltaje utilizado.</a:t>
            </a:r>
            <a:endParaRPr lang="es-EC" sz="2000" dirty="0" smtClean="0"/>
          </a:p>
          <a:p>
            <a:r>
              <a:rPr lang="es-PE" sz="2000" dirty="0" smtClean="0"/>
              <a:t>Cuando se tiene una línea con un extremo en vacío, se presenta un voltaje de circuito abierto definido en su extremo, al impactar un rayo en una fase, se produce una sobretensión, un impulso de corriente en la línea el cual permite que fluya una corriente en la línea, esta corriente fluye hacia ambos extremos y para el extremo en vacío se produce una elevación del voltaje.</a:t>
            </a:r>
            <a:endParaRPr lang="es-EC" sz="2000" dirty="0" smtClean="0"/>
          </a:p>
          <a:p>
            <a:pPr lvl="0"/>
            <a:endParaRPr lang="es-ES" sz="2000" dirty="0" smtClean="0"/>
          </a:p>
          <a:p>
            <a:pPr lvl="0"/>
            <a:endParaRPr lang="es-ES" sz="1300" dirty="0" smtClean="0"/>
          </a:p>
          <a:p>
            <a:endParaRPr lang="es-ES" sz="1300" dirty="0" smtClean="0"/>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Conclusiones</a:t>
            </a:r>
            <a:endParaRPr lang="es-ES" dirty="0"/>
          </a:p>
        </p:txBody>
      </p:sp>
      <p:sp>
        <p:nvSpPr>
          <p:cNvPr id="3" name="2 Marcador de contenido"/>
          <p:cNvSpPr>
            <a:spLocks noGrp="1"/>
          </p:cNvSpPr>
          <p:nvPr>
            <p:ph idx="1"/>
          </p:nvPr>
        </p:nvSpPr>
        <p:spPr>
          <a:xfrm>
            <a:off x="214282" y="1285860"/>
            <a:ext cx="8686800" cy="5357850"/>
          </a:xfrm>
        </p:spPr>
        <p:txBody>
          <a:bodyPr>
            <a:noAutofit/>
          </a:bodyPr>
          <a:lstStyle/>
          <a:p>
            <a:r>
              <a:rPr lang="es-PE" sz="2400" dirty="0" smtClean="0"/>
              <a:t>El </a:t>
            </a:r>
            <a:r>
              <a:rPr lang="es-PE" sz="2400" dirty="0" err="1" smtClean="0"/>
              <a:t>sobrevoltaje</a:t>
            </a:r>
            <a:r>
              <a:rPr lang="es-PE" sz="2400" dirty="0" smtClean="0"/>
              <a:t> transitorio debido a una descarga atmosférica que produce un </a:t>
            </a:r>
            <a:r>
              <a:rPr lang="es-PE" sz="2400" dirty="0" err="1" smtClean="0"/>
              <a:t>flashover</a:t>
            </a:r>
            <a:r>
              <a:rPr lang="es-PE" sz="2400" dirty="0" smtClean="0"/>
              <a:t>, es directamente proporcional a la magnitud de la descarga.</a:t>
            </a:r>
          </a:p>
          <a:p>
            <a:r>
              <a:rPr lang="es-PE" sz="2400" dirty="0" smtClean="0"/>
              <a:t>La resistencia de pie de torre es directamente proporcional al pico del </a:t>
            </a:r>
            <a:r>
              <a:rPr lang="es-PE" sz="2400" dirty="0" err="1" smtClean="0"/>
              <a:t>sobrevoltaje</a:t>
            </a:r>
            <a:r>
              <a:rPr lang="es-PE" sz="2400" dirty="0" smtClean="0"/>
              <a:t>, a medida que disminuye la resistencia de pie de torre, disminuye el pico del </a:t>
            </a:r>
            <a:r>
              <a:rPr lang="es-PE" sz="2400" dirty="0" err="1" smtClean="0"/>
              <a:t>sobrevoltaje</a:t>
            </a:r>
            <a:r>
              <a:rPr lang="es-PE" sz="2400" dirty="0" smtClean="0"/>
              <a:t> transitorio</a:t>
            </a:r>
            <a:endParaRPr lang="es-EC" sz="2400" dirty="0" smtClean="0"/>
          </a:p>
          <a:p>
            <a:pPr lvl="0"/>
            <a:r>
              <a:rPr lang="es-PE" sz="2400" dirty="0" smtClean="0"/>
              <a:t>Las figuras 5.46 y 5.34 representan el mismo circuito de la fuente del rayo, pero como se aprecia sus picos no son iguales, la figura 5.46 muestra el pico de 120 KA a diferencia de la figura 5.34 que muestra solo 35 KA, para el primer caso el rayo impacta en una de las fases de la línea de transmisión la cual está conectada a todo un sistema eléctrico produciendo una gran impedancia vista por la corriente del rayo y por lo tanto su pico es pequeño.</a:t>
            </a:r>
            <a:endParaRPr lang="es-EC" sz="2400" dirty="0" smtClean="0"/>
          </a:p>
          <a:p>
            <a:endParaRPr lang="es-ES" sz="1600" dirty="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285728"/>
            <a:ext cx="8686800" cy="838200"/>
          </a:xfrm>
        </p:spPr>
        <p:txBody>
          <a:bodyPr/>
          <a:lstStyle/>
          <a:p>
            <a:pPr algn="ctr"/>
            <a:r>
              <a:rPr lang="es-ES" dirty="0" smtClean="0"/>
              <a:t>Recomendaciones</a:t>
            </a:r>
            <a:endParaRPr lang="es-ES" dirty="0"/>
          </a:p>
        </p:txBody>
      </p:sp>
      <p:sp>
        <p:nvSpPr>
          <p:cNvPr id="3" name="2 Marcador de contenido"/>
          <p:cNvSpPr>
            <a:spLocks noGrp="1"/>
          </p:cNvSpPr>
          <p:nvPr>
            <p:ph idx="1"/>
          </p:nvPr>
        </p:nvSpPr>
        <p:spPr/>
        <p:txBody>
          <a:bodyPr>
            <a:normAutofit fontScale="92500" lnSpcReduction="20000"/>
          </a:bodyPr>
          <a:lstStyle/>
          <a:p>
            <a:r>
              <a:rPr lang="es-PE" dirty="0" smtClean="0"/>
              <a:t>Cuando se energiza una línea de transmisión lo recomendable es  dejar conectados los pararrayos ya que tienen una influencia directa en la línea, es decir ayudan a controlar el </a:t>
            </a:r>
            <a:r>
              <a:rPr lang="es-PE" dirty="0" err="1" smtClean="0"/>
              <a:t>sobrevoltaje</a:t>
            </a:r>
            <a:r>
              <a:rPr lang="es-PE" dirty="0" smtClean="0"/>
              <a:t> producido por la </a:t>
            </a:r>
            <a:r>
              <a:rPr lang="es-PE" dirty="0" err="1" smtClean="0"/>
              <a:t>energización</a:t>
            </a:r>
            <a:r>
              <a:rPr lang="es-PE" dirty="0" smtClean="0"/>
              <a:t>.</a:t>
            </a:r>
          </a:p>
          <a:p>
            <a:r>
              <a:rPr lang="es-PE" dirty="0" smtClean="0"/>
              <a:t>Se recomienda un estudio de sobretensiones producidas por descargas atmosféricas para detectar si la cadena de aisladores está bien seleccionada y evitar problemas de </a:t>
            </a:r>
            <a:r>
              <a:rPr lang="es-PE" dirty="0" err="1" smtClean="0"/>
              <a:t>flashover</a:t>
            </a:r>
            <a:r>
              <a:rPr lang="es-PE" dirty="0" smtClean="0"/>
              <a:t> como el ocurrido en el caso 3 del análisis de descarga atmosférica en el hilo de guarda.</a:t>
            </a:r>
            <a:endParaRPr lang="es-ES" dirty="0" smtClean="0"/>
          </a:p>
          <a:p>
            <a:pPr lvl="0">
              <a:buNone/>
            </a:pPr>
            <a:endParaRPr lang="es-ES" dirty="0" smtClean="0"/>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7500" lnSpcReduction="20000"/>
          </a:bodyPr>
          <a:lstStyle/>
          <a:p>
            <a:pPr lvl="0"/>
            <a:r>
              <a:rPr lang="es-PE" dirty="0" smtClean="0"/>
              <a:t>Para el estudio de los transitorios a nivel de 500 KV se recomienda usar el modelo J. Martí ya que este modelo es más exacto para líneas largas, y para situaciones de alta frecuencia como maniobras o descargas atmosféricas, cabe recalcar que el modelo J. martí a diferencia del modelo </a:t>
            </a:r>
            <a:r>
              <a:rPr lang="es-PE" dirty="0" err="1" smtClean="0"/>
              <a:t>Bergeron</a:t>
            </a:r>
            <a:r>
              <a:rPr lang="es-PE" dirty="0" smtClean="0"/>
              <a:t> utiliza parámetros distribuidos dependientes de la frecuencia.</a:t>
            </a:r>
          </a:p>
          <a:p>
            <a:r>
              <a:rPr lang="es-PE" dirty="0" smtClean="0"/>
              <a:t>Para realizar maniobras de </a:t>
            </a:r>
            <a:r>
              <a:rPr lang="es-PE" dirty="0" err="1" smtClean="0"/>
              <a:t>energización</a:t>
            </a:r>
            <a:r>
              <a:rPr lang="es-PE" dirty="0" smtClean="0"/>
              <a:t> en la línea de transmisión Las </a:t>
            </a:r>
            <a:r>
              <a:rPr lang="es-PE" dirty="0" err="1" smtClean="0"/>
              <a:t>Lojas</a:t>
            </a:r>
            <a:r>
              <a:rPr lang="es-PE" dirty="0" smtClean="0"/>
              <a:t> – </a:t>
            </a:r>
            <a:r>
              <a:rPr lang="es-PE" dirty="0" err="1" smtClean="0"/>
              <a:t>Taday</a:t>
            </a:r>
            <a:r>
              <a:rPr lang="es-PE" dirty="0" smtClean="0"/>
              <a:t> se recomienda usar reactores conectados en derivación, ya que ayudan a minimizar los </a:t>
            </a:r>
            <a:r>
              <a:rPr lang="es-PE" dirty="0" err="1" smtClean="0"/>
              <a:t>sobrevoltajes</a:t>
            </a:r>
            <a:r>
              <a:rPr lang="es-PE" dirty="0" smtClean="0"/>
              <a:t> en la línea de transmisión, y aumentan el límite de estabilidad del sistema.</a:t>
            </a:r>
            <a:endParaRPr lang="es-EC" dirty="0" smtClean="0"/>
          </a:p>
          <a:p>
            <a:pPr lvl="0"/>
            <a:endParaRPr lang="es-EC" dirty="0" smtClean="0"/>
          </a:p>
          <a:p>
            <a:endParaRPr lang="es-EC" dirty="0"/>
          </a:p>
        </p:txBody>
      </p:sp>
      <p:sp>
        <p:nvSpPr>
          <p:cNvPr id="4" name="1 Título"/>
          <p:cNvSpPr>
            <a:spLocks noGrp="1"/>
          </p:cNvSpPr>
          <p:nvPr>
            <p:ph type="title"/>
          </p:nvPr>
        </p:nvSpPr>
        <p:spPr>
          <a:xfrm>
            <a:off x="304800" y="457200"/>
            <a:ext cx="8686800" cy="838200"/>
          </a:xfrm>
        </p:spPr>
        <p:txBody>
          <a:bodyPr/>
          <a:lstStyle/>
          <a:p>
            <a:pPr algn="ctr"/>
            <a:r>
              <a:rPr lang="es-ES" dirty="0" smtClean="0"/>
              <a:t>Recomendaciones</a:t>
            </a:r>
            <a:endParaRPr lang="es-E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PE" sz="3600" b="1" dirty="0" smtClean="0"/>
              <a:t>PLAN DE EXPANSIÓN DE TRANSMISIÓN</a:t>
            </a:r>
            <a:endParaRPr lang="es-ES" sz="3600" dirty="0"/>
          </a:p>
        </p:txBody>
      </p:sp>
      <p:sp>
        <p:nvSpPr>
          <p:cNvPr id="3" name="2 Marcador de contenido"/>
          <p:cNvSpPr>
            <a:spLocks noGrp="1"/>
          </p:cNvSpPr>
          <p:nvPr>
            <p:ph idx="1"/>
          </p:nvPr>
        </p:nvSpPr>
        <p:spPr/>
        <p:txBody>
          <a:bodyPr>
            <a:normAutofit fontScale="92500" lnSpcReduction="10000"/>
          </a:bodyPr>
          <a:lstStyle/>
          <a:p>
            <a:r>
              <a:rPr lang="es-PE" sz="3600" dirty="0" smtClean="0"/>
              <a:t>Los proyectos contemplados en el Plan de Expansión de Transmisión 2009 – 2020, son los siguientes [4]:</a:t>
            </a:r>
          </a:p>
          <a:p>
            <a:pPr lvl="2">
              <a:buFont typeface="Wingdings" pitchFamily="2" charset="2"/>
              <a:buChar char="Ø"/>
            </a:pPr>
            <a:r>
              <a:rPr lang="es-PE" dirty="0" smtClean="0"/>
              <a:t>Ampliación de subestaciones existentes.</a:t>
            </a:r>
            <a:endParaRPr lang="es-ES" dirty="0" smtClean="0"/>
          </a:p>
          <a:p>
            <a:pPr lvl="2">
              <a:buFont typeface="Wingdings" pitchFamily="2" charset="2"/>
              <a:buChar char="Ø"/>
            </a:pPr>
            <a:r>
              <a:rPr lang="es-PE" dirty="0" smtClean="0"/>
              <a:t>Incrementar el equipamiento de reserva en subestaciones</a:t>
            </a:r>
            <a:endParaRPr lang="es-ES" dirty="0" smtClean="0"/>
          </a:p>
          <a:p>
            <a:pPr lvl="2">
              <a:buFont typeface="Wingdings" pitchFamily="2" charset="2"/>
              <a:buChar char="Ø"/>
            </a:pPr>
            <a:r>
              <a:rPr lang="es-PE" dirty="0" smtClean="0"/>
              <a:t>Modernización de subestaciones y medición de calidad de servicio.</a:t>
            </a:r>
            <a:endParaRPr lang="es-ES" dirty="0" smtClean="0"/>
          </a:p>
          <a:p>
            <a:pPr lvl="2">
              <a:buFont typeface="Wingdings" pitchFamily="2" charset="2"/>
              <a:buChar char="Ø"/>
            </a:pPr>
            <a:r>
              <a:rPr lang="es-PE" dirty="0" smtClean="0"/>
              <a:t>Sistema de registro de eventos.</a:t>
            </a:r>
            <a:endParaRPr lang="es-ES" dirty="0" smtClean="0"/>
          </a:p>
          <a:p>
            <a:pPr lvl="2">
              <a:buFont typeface="Wingdings" pitchFamily="2" charset="2"/>
              <a:buChar char="Ø"/>
            </a:pPr>
            <a:r>
              <a:rPr lang="es-PE" dirty="0" smtClean="0"/>
              <a:t>Nueva compensación reactiva / capacitiva.</a:t>
            </a:r>
            <a:endParaRPr lang="es-ES" dirty="0" smtClean="0"/>
          </a:p>
          <a:p>
            <a:pPr lvl="2">
              <a:buFont typeface="Wingdings" pitchFamily="2" charset="2"/>
              <a:buChar char="Ø"/>
            </a:pPr>
            <a:r>
              <a:rPr lang="es-PE" dirty="0" smtClean="0"/>
              <a:t>Construcción de nuevas subestaciones.</a:t>
            </a:r>
            <a:endParaRPr lang="es-ES" dirty="0" smtClean="0"/>
          </a:p>
          <a:p>
            <a:pPr lvl="2">
              <a:buFont typeface="Wingdings" pitchFamily="2" charset="2"/>
              <a:buChar char="Ø"/>
            </a:pPr>
            <a:r>
              <a:rPr lang="es-PE" dirty="0" smtClean="0"/>
              <a:t>Implementación del nuevo sistema de transmisión de 500 </a:t>
            </a:r>
            <a:r>
              <a:rPr lang="es-PE" dirty="0" err="1" smtClean="0"/>
              <a:t>kV</a:t>
            </a:r>
            <a:r>
              <a:rPr lang="es-PE" dirty="0" smtClean="0"/>
              <a:t>.</a:t>
            </a:r>
            <a:endParaRPr lang="es-ES" dirty="0" smtClean="0"/>
          </a:p>
          <a:p>
            <a:pPr>
              <a:buNone/>
            </a:pPr>
            <a:endParaRPr lang="es-ES" sz="3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a:t>RESUMEN</a:t>
            </a:r>
          </a:p>
        </p:txBody>
      </p:sp>
      <p:sp>
        <p:nvSpPr>
          <p:cNvPr id="3" name="2 Marcador de contenido"/>
          <p:cNvSpPr>
            <a:spLocks noGrp="1"/>
          </p:cNvSpPr>
          <p:nvPr>
            <p:ph idx="1"/>
          </p:nvPr>
        </p:nvSpPr>
        <p:spPr/>
        <p:txBody>
          <a:bodyPr>
            <a:normAutofit fontScale="92500" lnSpcReduction="20000"/>
          </a:bodyPr>
          <a:lstStyle/>
          <a:p>
            <a:r>
              <a:rPr lang="es-PE" dirty="0"/>
              <a:t>Esta tesina contiene </a:t>
            </a:r>
            <a:r>
              <a:rPr lang="es-PE" dirty="0" smtClean="0"/>
              <a:t>cinco capítulos, en los cuales se describe:</a:t>
            </a:r>
          </a:p>
          <a:p>
            <a:pPr lvl="2">
              <a:buFont typeface="Wingdings" pitchFamily="2" charset="2"/>
              <a:buChar char="Ø"/>
            </a:pPr>
            <a:r>
              <a:rPr lang="es-PE" dirty="0" smtClean="0"/>
              <a:t>Capítulo I: Información general del sistema de 500 Kv (características, evolución, plan de expansión, beneficios).</a:t>
            </a:r>
          </a:p>
          <a:p>
            <a:pPr lvl="2">
              <a:buFont typeface="Wingdings" pitchFamily="2" charset="2"/>
              <a:buChar char="Ø"/>
            </a:pPr>
            <a:r>
              <a:rPr lang="es-PE" dirty="0" smtClean="0"/>
              <a:t>Capítulo II: Marco teórico que describe los diferentes transitorios, su origen, características, los diferentes modelos de parámetros distribuidos </a:t>
            </a:r>
          </a:p>
          <a:p>
            <a:pPr lvl="2">
              <a:buFont typeface="Wingdings" pitchFamily="2" charset="2"/>
              <a:buChar char="Ø"/>
            </a:pPr>
            <a:r>
              <a:rPr lang="es-PE" dirty="0" smtClean="0"/>
              <a:t>Capítulo III: Propuesta de trabajo, herramientas usadas, beneficio de la propuesta.  </a:t>
            </a:r>
          </a:p>
          <a:p>
            <a:pPr lvl="2">
              <a:buFont typeface="Wingdings" pitchFamily="2" charset="2"/>
              <a:buChar char="Ø"/>
            </a:pPr>
            <a:r>
              <a:rPr lang="es-PE" dirty="0" smtClean="0"/>
              <a:t>Capítulo IV: Recopilación de la información, datos usados para el desarrollo de nuestro trabajo</a:t>
            </a:r>
          </a:p>
          <a:p>
            <a:pPr lvl="2">
              <a:buFont typeface="Wingdings" pitchFamily="2" charset="2"/>
              <a:buChar char="Ø"/>
            </a:pPr>
            <a:r>
              <a:rPr lang="es-PE" dirty="0" smtClean="0"/>
              <a:t>Capítulo V: Análisis de los resultados, maniobras realizadas en la simulación en diferentes escenarios y para distintos casos.</a:t>
            </a:r>
          </a:p>
          <a:p>
            <a:pPr>
              <a:buNone/>
            </a:pPr>
            <a:endParaRPr lang="es-PE" dirty="0" smtClean="0"/>
          </a:p>
          <a:p>
            <a:pPr lvl="1">
              <a:buNone/>
            </a:pPr>
            <a:endParaRPr lang="es-ES" dirty="0"/>
          </a:p>
          <a:p>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PE" sz="3600" b="1" dirty="0" smtClean="0"/>
              <a:t>PLAN DE EXPANSIÓN DE TRANSMISIÓN</a:t>
            </a:r>
            <a:endParaRPr lang="es-ES" sz="3600" dirty="0"/>
          </a:p>
        </p:txBody>
      </p:sp>
      <p:sp>
        <p:nvSpPr>
          <p:cNvPr id="3" name="2 Marcador de contenido"/>
          <p:cNvSpPr>
            <a:spLocks noGrp="1"/>
          </p:cNvSpPr>
          <p:nvPr>
            <p:ph idx="1"/>
          </p:nvPr>
        </p:nvSpPr>
        <p:spPr/>
        <p:txBody>
          <a:bodyPr/>
          <a:lstStyle/>
          <a:p>
            <a:r>
              <a:rPr lang="es-PE" b="1" dirty="0" smtClean="0"/>
              <a:t>Sistema de transmisión a nivel de 500 </a:t>
            </a:r>
            <a:r>
              <a:rPr lang="es-PE" b="1" dirty="0" err="1" smtClean="0"/>
              <a:t>kV</a:t>
            </a:r>
            <a:r>
              <a:rPr lang="es-PE" b="1" dirty="0" smtClean="0"/>
              <a:t>.</a:t>
            </a:r>
          </a:p>
          <a:p>
            <a:pPr lvl="2">
              <a:buFont typeface="Wingdings" pitchFamily="2" charset="2"/>
              <a:buChar char="Ø"/>
            </a:pPr>
            <a:r>
              <a:rPr lang="es-PE" dirty="0" smtClean="0"/>
              <a:t>El sistema expuesto por CELEC EP – </a:t>
            </a:r>
            <a:r>
              <a:rPr lang="es-PE" dirty="0" err="1" smtClean="0"/>
              <a:t>Transelectric</a:t>
            </a:r>
            <a:r>
              <a:rPr lang="es-PE" dirty="0" smtClean="0"/>
              <a:t> en mayo de 2009 contempla un sistema de transmisión a nivel de 500 </a:t>
            </a:r>
            <a:r>
              <a:rPr lang="es-PE" dirty="0" err="1" smtClean="0"/>
              <a:t>kV</a:t>
            </a:r>
            <a:r>
              <a:rPr lang="es-PE" dirty="0" smtClean="0"/>
              <a:t> para evacuar la energía generada de Coca Codo Sinclair hasta una subestación El Inga.</a:t>
            </a:r>
          </a:p>
          <a:p>
            <a:pPr lvl="2">
              <a:buFont typeface="Wingdings" pitchFamily="2" charset="2"/>
              <a:buChar char="Ø"/>
            </a:pPr>
            <a:r>
              <a:rPr lang="es-PE" dirty="0" smtClean="0"/>
              <a:t>De manera similar se evacuará la energía producida por la central Sopladora hasta otra subestación ubicada en las inmediaciones de Guayaquil, en Las </a:t>
            </a:r>
            <a:r>
              <a:rPr lang="es-PE" dirty="0" err="1" smtClean="0"/>
              <a:t>Lojas</a:t>
            </a:r>
            <a:r>
              <a:rPr lang="es-PE" dirty="0" smtClean="0"/>
              <a:t>, para finalmente unir estos dos centros de carga y formar el sistema de transmisión Quito – Guayaquil a 500 </a:t>
            </a:r>
            <a:r>
              <a:rPr lang="es-PE" dirty="0" err="1" smtClean="0"/>
              <a:t>kV</a:t>
            </a:r>
            <a:r>
              <a:rPr lang="es-PE" dirty="0" smtClean="0"/>
              <a:t>.</a:t>
            </a:r>
            <a:endParaRPr lang="es-ES" b="1" dirty="0" smtClean="0"/>
          </a:p>
          <a:p>
            <a:pPr>
              <a:buNone/>
            </a:pPr>
            <a:endParaRPr lang="es-E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142852"/>
            <a:ext cx="8686800" cy="1357322"/>
          </a:xfrm>
        </p:spPr>
        <p:txBody>
          <a:bodyPr>
            <a:normAutofit fontScale="90000"/>
          </a:bodyPr>
          <a:lstStyle/>
          <a:p>
            <a:pPr algn="ctr"/>
            <a:r>
              <a:rPr lang="es-PE" sz="3600" b="1" dirty="0" smtClean="0"/>
              <a:t>PLAN DE EXPANSIÓN DE TRANSMISIÓN</a:t>
            </a:r>
            <a:br>
              <a:rPr lang="es-PE" sz="3600" b="1" dirty="0" smtClean="0"/>
            </a:br>
            <a:r>
              <a:rPr lang="es-PE" sz="2200" b="1" dirty="0" smtClean="0"/>
              <a:t>Características y descripción del sistema de transmisión a nivel de 500 Kv</a:t>
            </a:r>
            <a:r>
              <a:rPr lang="es-ES" sz="2200" b="1" dirty="0" smtClean="0"/>
              <a:t/>
            </a:r>
            <a:br>
              <a:rPr lang="es-ES" sz="2200" b="1" dirty="0" smtClean="0"/>
            </a:br>
            <a:endParaRPr lang="es-ES" sz="2200" dirty="0"/>
          </a:p>
        </p:txBody>
      </p:sp>
      <p:sp>
        <p:nvSpPr>
          <p:cNvPr id="3" name="2 Marcador de contenido"/>
          <p:cNvSpPr>
            <a:spLocks noGrp="1"/>
          </p:cNvSpPr>
          <p:nvPr>
            <p:ph idx="1"/>
          </p:nvPr>
        </p:nvSpPr>
        <p:spPr/>
        <p:txBody>
          <a:bodyPr>
            <a:normAutofit/>
          </a:bodyPr>
          <a:lstStyle/>
          <a:p>
            <a:r>
              <a:rPr lang="es-PE" sz="2400" dirty="0" smtClean="0"/>
              <a:t>Las líneas de transmisión contempladas en el Plan de Expansión, son las siguientes [4]:</a:t>
            </a:r>
          </a:p>
          <a:p>
            <a:pPr lvl="2">
              <a:buFont typeface="Wingdings" pitchFamily="2" charset="2"/>
              <a:buChar char="Ø"/>
            </a:pPr>
            <a:r>
              <a:rPr lang="es-PE" sz="1800" dirty="0" smtClean="0"/>
              <a:t>L/T El Inga – Las </a:t>
            </a:r>
            <a:r>
              <a:rPr lang="es-PE" sz="1800" dirty="0" err="1" smtClean="0"/>
              <a:t>Lojas</a:t>
            </a:r>
            <a:r>
              <a:rPr lang="es-PE" sz="1800" dirty="0" smtClean="0"/>
              <a:t>, nivel de voltaje 500kV, longitud de la L/T 300 km, sistema de un solo circuito, conductor 4x75 ACAR.</a:t>
            </a:r>
          </a:p>
          <a:p>
            <a:pPr lvl="2">
              <a:buFont typeface="Wingdings" pitchFamily="2" charset="2"/>
              <a:buChar char="Ø"/>
            </a:pPr>
            <a:r>
              <a:rPr lang="es-PE" sz="1800" dirty="0" smtClean="0"/>
              <a:t>L/T El Inga – Coca Codo Sinclair, nivel de voltaje 500 </a:t>
            </a:r>
            <a:r>
              <a:rPr lang="es-PE" sz="1800" dirty="0" err="1" smtClean="0"/>
              <a:t>kV</a:t>
            </a:r>
            <a:r>
              <a:rPr lang="es-PE" sz="1800" dirty="0" smtClean="0"/>
              <a:t>, longitud de la L/T 125 km, sistema de doble circuito, conductor 4x750 ACAR.</a:t>
            </a:r>
          </a:p>
          <a:p>
            <a:pPr lvl="2">
              <a:buFont typeface="Wingdings" pitchFamily="2" charset="2"/>
              <a:buChar char="Ø"/>
            </a:pPr>
            <a:r>
              <a:rPr lang="es-PE" sz="1800" dirty="0" smtClean="0"/>
              <a:t>L/T Las </a:t>
            </a:r>
            <a:r>
              <a:rPr lang="es-PE" sz="1800" dirty="0" err="1" smtClean="0"/>
              <a:t>Lojas</a:t>
            </a:r>
            <a:r>
              <a:rPr lang="es-PE" sz="1800" dirty="0" smtClean="0"/>
              <a:t> – </a:t>
            </a:r>
            <a:r>
              <a:rPr lang="es-PE" sz="1800" dirty="0" err="1" smtClean="0"/>
              <a:t>Taday</a:t>
            </a:r>
            <a:r>
              <a:rPr lang="es-PE" sz="1800" dirty="0" smtClean="0"/>
              <a:t>, nivel de voltaje 500 </a:t>
            </a:r>
            <a:r>
              <a:rPr lang="es-PE" sz="1800" dirty="0" err="1" smtClean="0"/>
              <a:t>kV</a:t>
            </a:r>
            <a:r>
              <a:rPr lang="es-PE" sz="1800" dirty="0" smtClean="0"/>
              <a:t>, longitud de la L/T 180 km, sistema de un solo circuito, conductor 4x750 ACAR.</a:t>
            </a:r>
          </a:p>
          <a:p>
            <a:pPr lvl="2">
              <a:buFont typeface="Wingdings" pitchFamily="2" charset="2"/>
              <a:buChar char="Ø"/>
            </a:pPr>
            <a:r>
              <a:rPr lang="es-PE" sz="1800" dirty="0" smtClean="0"/>
              <a:t>L/T Molino – </a:t>
            </a:r>
            <a:r>
              <a:rPr lang="es-PE" sz="1800" dirty="0" err="1" smtClean="0"/>
              <a:t>Taday</a:t>
            </a:r>
            <a:r>
              <a:rPr lang="es-PE" sz="1800" dirty="0" smtClean="0"/>
              <a:t>, nivel de voltaje 230 </a:t>
            </a:r>
            <a:r>
              <a:rPr lang="es-PE" sz="1800" dirty="0" err="1" smtClean="0"/>
              <a:t>kV</a:t>
            </a:r>
            <a:r>
              <a:rPr lang="es-PE" sz="1800" dirty="0" smtClean="0"/>
              <a:t>, longitud de la L/T 12 km, sistema de doble circuito, conductor ACAR 1200.</a:t>
            </a:r>
          </a:p>
          <a:p>
            <a:pPr lvl="2">
              <a:buFont typeface="Wingdings" pitchFamily="2" charset="2"/>
              <a:buChar char="Ø"/>
            </a:pPr>
            <a:r>
              <a:rPr lang="es-PE" sz="1800" dirty="0" smtClean="0"/>
              <a:t>L/T </a:t>
            </a:r>
            <a:r>
              <a:rPr lang="es-PE" sz="1800" dirty="0" err="1" smtClean="0"/>
              <a:t>Taday</a:t>
            </a:r>
            <a:r>
              <a:rPr lang="es-PE" sz="1800" dirty="0" smtClean="0"/>
              <a:t> – enlace Riobamba y Totoras, nivel de voltaje 230 </a:t>
            </a:r>
            <a:r>
              <a:rPr lang="es-PE" sz="1800" dirty="0" err="1" smtClean="0"/>
              <a:t>kV</a:t>
            </a:r>
            <a:r>
              <a:rPr lang="es-PE" sz="1800" dirty="0" smtClean="0"/>
              <a:t>, longitud de la L/T 12 km, sistema de doble circuito, conductor ACAR 1200.</a:t>
            </a:r>
            <a:endParaRPr lang="es-ES" sz="1800" dirty="0" smtClean="0"/>
          </a:p>
          <a:p>
            <a:pPr lvl="2">
              <a:buNone/>
            </a:pPr>
            <a:endParaRPr lang="es-ES"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PE" sz="3600" b="1" dirty="0" smtClean="0"/>
              <a:t>BENEFICIOS DE LA EXPANSIÓN DEL SISTEMA ELÉCTRICO</a:t>
            </a:r>
            <a:endParaRPr lang="es-ES" sz="3600" b="1" dirty="0"/>
          </a:p>
        </p:txBody>
      </p:sp>
      <p:sp>
        <p:nvSpPr>
          <p:cNvPr id="3" name="2 Marcador de contenido"/>
          <p:cNvSpPr>
            <a:spLocks noGrp="1"/>
          </p:cNvSpPr>
          <p:nvPr>
            <p:ph idx="1"/>
          </p:nvPr>
        </p:nvSpPr>
        <p:spPr/>
        <p:txBody>
          <a:bodyPr>
            <a:normAutofit fontScale="70000" lnSpcReduction="20000"/>
          </a:bodyPr>
          <a:lstStyle/>
          <a:p>
            <a:pPr>
              <a:buFont typeface="Wingdings" pitchFamily="2" charset="2"/>
              <a:buChar char="Ø"/>
            </a:pPr>
            <a:r>
              <a:rPr lang="es-PE" dirty="0" smtClean="0"/>
              <a:t>Se abastecerá la demanda de energía eléctrica en condiciones de autonomía.</a:t>
            </a:r>
            <a:endParaRPr lang="es-ES" dirty="0" smtClean="0"/>
          </a:p>
          <a:p>
            <a:pPr>
              <a:buFont typeface="Wingdings" pitchFamily="2" charset="2"/>
              <a:buChar char="Ø"/>
            </a:pPr>
            <a:r>
              <a:rPr lang="es-PE" dirty="0" smtClean="0"/>
              <a:t>Se dispondrá de niveles de reserva adecuados, con lo cual, estaremos reduciendo la dependencia de la importación de energía.</a:t>
            </a:r>
            <a:endParaRPr lang="es-ES" dirty="0" smtClean="0"/>
          </a:p>
          <a:p>
            <a:pPr>
              <a:buFont typeface="Wingdings" pitchFamily="2" charset="2"/>
              <a:buChar char="Ø"/>
            </a:pPr>
            <a:r>
              <a:rPr lang="es-PE" dirty="0" smtClean="0"/>
              <a:t>Se aprovechará de mejor manera los recursos </a:t>
            </a:r>
            <a:r>
              <a:rPr lang="es-PE" dirty="0" err="1" smtClean="0"/>
              <a:t>hidro</a:t>
            </a:r>
            <a:r>
              <a:rPr lang="es-PE" dirty="0" smtClean="0"/>
              <a:t>-energéticos del país.</a:t>
            </a:r>
            <a:endParaRPr lang="es-ES" dirty="0" smtClean="0"/>
          </a:p>
          <a:p>
            <a:pPr>
              <a:buFont typeface="Wingdings" pitchFamily="2" charset="2"/>
              <a:buChar char="Ø"/>
            </a:pPr>
            <a:r>
              <a:rPr lang="es-PE" dirty="0" smtClean="0"/>
              <a:t>Se tendrá una mayor incidencia de generación hidroeléctrica, con un mayor balance entre proyectos de la vertiente del Pacífico y Amazónica, reduciendo con ello los efectos del estiaje.</a:t>
            </a:r>
            <a:endParaRPr lang="es-ES" dirty="0" smtClean="0"/>
          </a:p>
          <a:p>
            <a:pPr>
              <a:buFont typeface="Wingdings" pitchFamily="2" charset="2"/>
              <a:buChar char="Ø"/>
            </a:pPr>
            <a:r>
              <a:rPr lang="es-PE" dirty="0" smtClean="0"/>
              <a:t>Disminución de la generación termoeléctrica, con lo cual, se reducirá el consumo de combustibles fósiles y por ende la reducción de emisiones de gases contaminantes (CO2), causantes del efecto invernadero.</a:t>
            </a:r>
            <a:endParaRPr lang="es-ES" dirty="0" smtClean="0"/>
          </a:p>
          <a:p>
            <a:pPr>
              <a:buFont typeface="Wingdings" pitchFamily="2" charset="2"/>
              <a:buChar char="Ø"/>
            </a:pPr>
            <a:r>
              <a:rPr lang="es-PE" dirty="0" smtClean="0"/>
              <a:t>Posibilidades de exportación de energía a los países vecinos.</a:t>
            </a:r>
            <a:endParaRPr lang="es-E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OBJETIVOS</a:t>
            </a:r>
            <a:endParaRPr lang="es-ES" dirty="0"/>
          </a:p>
        </p:txBody>
      </p:sp>
      <p:sp>
        <p:nvSpPr>
          <p:cNvPr id="3" name="2 Marcador de contenido"/>
          <p:cNvSpPr>
            <a:spLocks noGrp="1"/>
          </p:cNvSpPr>
          <p:nvPr>
            <p:ph idx="1"/>
          </p:nvPr>
        </p:nvSpPr>
        <p:spPr/>
        <p:txBody>
          <a:bodyPr>
            <a:normAutofit fontScale="92500" lnSpcReduction="20000"/>
          </a:bodyPr>
          <a:lstStyle/>
          <a:p>
            <a:r>
              <a:rPr lang="es-ES" b="1" dirty="0" smtClean="0"/>
              <a:t>OBJETIVO GENERAL</a:t>
            </a:r>
            <a:endParaRPr lang="es-ES" dirty="0" smtClean="0"/>
          </a:p>
          <a:p>
            <a:pPr lvl="2">
              <a:buFont typeface="Wingdings" pitchFamily="2" charset="2"/>
              <a:buChar char="Ø"/>
            </a:pPr>
            <a:r>
              <a:rPr lang="es-ES" dirty="0" smtClean="0"/>
              <a:t>Efectuar el análisis del comportamiento de una línea de transmisión de 500 Kv ante maniobras de </a:t>
            </a:r>
            <a:r>
              <a:rPr lang="es-ES" dirty="0" err="1" smtClean="0"/>
              <a:t>energización</a:t>
            </a:r>
            <a:r>
              <a:rPr lang="es-ES" dirty="0" smtClean="0"/>
              <a:t> y descargas atmosféricas usando modelos dependientes de la frecuencia.</a:t>
            </a:r>
          </a:p>
          <a:p>
            <a:pPr marL="342900" lvl="1" indent="-342900">
              <a:buFont typeface="Arial" pitchFamily="34" charset="0"/>
              <a:buChar char="•"/>
            </a:pPr>
            <a:r>
              <a:rPr lang="es-ES" b="1" dirty="0" smtClean="0"/>
              <a:t>OBJETIVOS ESPECÍFICOS</a:t>
            </a:r>
            <a:endParaRPr lang="es-ES" sz="2400" dirty="0" smtClean="0"/>
          </a:p>
          <a:p>
            <a:pPr lvl="2">
              <a:buFont typeface="Wingdings" pitchFamily="2" charset="2"/>
              <a:buChar char="Ø"/>
            </a:pPr>
            <a:r>
              <a:rPr lang="es-ES" dirty="0" smtClean="0"/>
              <a:t>Comprender el uso de los diferentes modelos de líneas de transmisión dependientes de la frecuencia.</a:t>
            </a:r>
          </a:p>
          <a:p>
            <a:pPr lvl="2">
              <a:buFont typeface="Wingdings" pitchFamily="2" charset="2"/>
              <a:buChar char="Ø"/>
            </a:pPr>
            <a:r>
              <a:rPr lang="es-ES" dirty="0" smtClean="0"/>
              <a:t>Simulación de la línea de transmisión </a:t>
            </a:r>
            <a:r>
              <a:rPr lang="es-ES" dirty="0" err="1" smtClean="0"/>
              <a:t>Taday</a:t>
            </a:r>
            <a:r>
              <a:rPr lang="es-ES" dirty="0" smtClean="0"/>
              <a:t> – Las </a:t>
            </a:r>
            <a:r>
              <a:rPr lang="es-ES" dirty="0" err="1" smtClean="0"/>
              <a:t>Lojas</a:t>
            </a:r>
            <a:r>
              <a:rPr lang="es-ES" dirty="0" smtClean="0"/>
              <a:t> a nivel de 500 </a:t>
            </a:r>
            <a:r>
              <a:rPr lang="es-ES" dirty="0" err="1" smtClean="0"/>
              <a:t>kV</a:t>
            </a:r>
            <a:r>
              <a:rPr lang="es-ES" dirty="0" smtClean="0"/>
              <a:t> usando los modelos de J. Martí y </a:t>
            </a:r>
            <a:r>
              <a:rPr lang="es-ES" dirty="0" err="1" smtClean="0"/>
              <a:t>Bergeron</a:t>
            </a:r>
            <a:r>
              <a:rPr lang="es-ES" dirty="0" smtClean="0"/>
              <a:t>.</a:t>
            </a:r>
          </a:p>
          <a:p>
            <a:pPr lvl="2">
              <a:buFont typeface="Wingdings" pitchFamily="2" charset="2"/>
              <a:buChar char="Ø"/>
            </a:pPr>
            <a:r>
              <a:rPr lang="es-ES" dirty="0" smtClean="0"/>
              <a:t>Análisis del comportamiento de la línea de transmisión </a:t>
            </a:r>
            <a:r>
              <a:rPr lang="es-ES" dirty="0" err="1" smtClean="0"/>
              <a:t>Taday</a:t>
            </a:r>
            <a:r>
              <a:rPr lang="es-ES" dirty="0" smtClean="0"/>
              <a:t> – Las </a:t>
            </a:r>
            <a:r>
              <a:rPr lang="es-ES" dirty="0" err="1" smtClean="0"/>
              <a:t>Lojas</a:t>
            </a:r>
            <a:r>
              <a:rPr lang="es-ES" dirty="0" smtClean="0"/>
              <a:t> ante maniobras de </a:t>
            </a:r>
            <a:r>
              <a:rPr lang="es-ES" dirty="0" err="1" smtClean="0"/>
              <a:t>energización</a:t>
            </a:r>
            <a:r>
              <a:rPr lang="es-ES" dirty="0" smtClean="0"/>
              <a:t> y descargas atmosféricas.</a:t>
            </a:r>
            <a:endParaRPr lang="es-E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14290"/>
            <a:ext cx="8229600" cy="939784"/>
          </a:xfrm>
        </p:spPr>
        <p:txBody>
          <a:bodyPr>
            <a:normAutofit fontScale="90000"/>
          </a:bodyPr>
          <a:lstStyle/>
          <a:p>
            <a:pPr algn="ctr"/>
            <a:r>
              <a:rPr lang="es-PE" sz="4000" b="1" dirty="0" smtClean="0"/>
              <a:t/>
            </a:r>
            <a:br>
              <a:rPr lang="es-PE" sz="4000" b="1" dirty="0" smtClean="0"/>
            </a:br>
            <a:r>
              <a:rPr lang="es-PE" sz="4000" b="1" dirty="0" smtClean="0"/>
              <a:t>II. MARCO TEÓRICO</a:t>
            </a:r>
            <a:r>
              <a:rPr lang="es-ES" b="1" dirty="0" smtClean="0"/>
              <a:t/>
            </a:r>
            <a:br>
              <a:rPr lang="es-ES" b="1" dirty="0" smtClean="0"/>
            </a:br>
            <a:endParaRPr lang="es-ES" dirty="0"/>
          </a:p>
        </p:txBody>
      </p:sp>
      <p:sp>
        <p:nvSpPr>
          <p:cNvPr id="3" name="2 Marcador de contenido"/>
          <p:cNvSpPr>
            <a:spLocks noGrp="1"/>
          </p:cNvSpPr>
          <p:nvPr>
            <p:ph idx="1"/>
          </p:nvPr>
        </p:nvSpPr>
        <p:spPr>
          <a:xfrm>
            <a:off x="457200" y="1428736"/>
            <a:ext cx="8229600" cy="4697427"/>
          </a:xfrm>
        </p:spPr>
        <p:txBody>
          <a:bodyPr>
            <a:normAutofit fontScale="92500"/>
          </a:bodyPr>
          <a:lstStyle/>
          <a:p>
            <a:pPr>
              <a:buNone/>
            </a:pPr>
            <a:r>
              <a:rPr lang="es-ES" sz="2800" b="1" dirty="0" smtClean="0"/>
              <a:t>TRANSITORIOS DE TENSIÓN Y LOS SOBREVOLTAJES.</a:t>
            </a:r>
          </a:p>
          <a:p>
            <a:pPr lvl="1">
              <a:buFont typeface="Wingdings" pitchFamily="2" charset="2"/>
              <a:buChar char="v"/>
            </a:pPr>
            <a:r>
              <a:rPr lang="es-PE" sz="2400" dirty="0" smtClean="0"/>
              <a:t>Las descargas atmosféricas que producen </a:t>
            </a:r>
            <a:r>
              <a:rPr lang="es-PE" sz="2400" dirty="0" err="1" smtClean="0"/>
              <a:t>sobrevoltajes</a:t>
            </a:r>
            <a:r>
              <a:rPr lang="es-PE" sz="2400" dirty="0" smtClean="0"/>
              <a:t> siempre han representado un gran problema para los sistemas de transmisión de energía eléctrica, puesto que la mayoría de fallas en ausencia de contaminación, son originados por este tipo de fenómeno en donde la probabilidad de ocurrencia está asociada a los niveles </a:t>
            </a:r>
            <a:r>
              <a:rPr lang="es-PE" sz="2400" dirty="0" err="1" smtClean="0"/>
              <a:t>isoceráunicos</a:t>
            </a:r>
            <a:r>
              <a:rPr lang="es-PE" sz="2400" dirty="0" smtClean="0"/>
              <a:t>.</a:t>
            </a:r>
          </a:p>
          <a:p>
            <a:pPr lvl="1">
              <a:buFont typeface="Wingdings" pitchFamily="2" charset="2"/>
              <a:buChar char="v"/>
            </a:pPr>
            <a:r>
              <a:rPr lang="es-PE" sz="2400" dirty="0" smtClean="0"/>
              <a:t>Cada descarga atmosférica que cae sobre un conductor de fase, o en una torre o simplemente a proximidad de la línea, origina directamente en ella o por inducción, la circulación de una corriente muy elevada que puede variar entre 1.0 </a:t>
            </a:r>
            <a:r>
              <a:rPr lang="es-PE" sz="2400" dirty="0" err="1" smtClean="0"/>
              <a:t>kA</a:t>
            </a:r>
            <a:r>
              <a:rPr lang="es-PE" sz="2400" dirty="0" smtClean="0"/>
              <a:t> y 200 </a:t>
            </a:r>
            <a:r>
              <a:rPr lang="es-PE" sz="2400" dirty="0" err="1" smtClean="0"/>
              <a:t>kA</a:t>
            </a:r>
            <a:r>
              <a:rPr lang="es-PE" sz="2400" dirty="0" smtClean="0"/>
              <a:t>, con un valor medio de 25 </a:t>
            </a:r>
            <a:r>
              <a:rPr lang="es-PE" sz="2400" dirty="0" err="1" smtClean="0"/>
              <a:t>kA</a:t>
            </a:r>
            <a:endParaRPr lang="es-E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LOS TRANSITORIOS Y SU ORIGEN</a:t>
            </a:r>
            <a:endParaRPr lang="es-EC" dirty="0"/>
          </a:p>
        </p:txBody>
      </p:sp>
      <p:sp>
        <p:nvSpPr>
          <p:cNvPr id="3" name="2 Marcador de contenido"/>
          <p:cNvSpPr>
            <a:spLocks noGrp="1"/>
          </p:cNvSpPr>
          <p:nvPr>
            <p:ph idx="1"/>
          </p:nvPr>
        </p:nvSpPr>
        <p:spPr/>
        <p:txBody>
          <a:bodyPr>
            <a:normAutofit lnSpcReduction="10000"/>
          </a:bodyPr>
          <a:lstStyle/>
          <a:p>
            <a:r>
              <a:rPr lang="es-ES" dirty="0" smtClean="0"/>
              <a:t>Los Transitorios son manifestaciones de leyes físicas, independientes del control humano y se originan debido a cambios repentinos en la configuración de un circuito energizado.</a:t>
            </a:r>
          </a:p>
          <a:p>
            <a:r>
              <a:rPr lang="es-ES" dirty="0" smtClean="0"/>
              <a:t>Al originarse un transitorio se genera tensiones y corrientes que están compuestas por señales de diversas frecuencias, las cuales se atenúan o aparecen conformes se desarrolla el transitorio.</a:t>
            </a:r>
            <a:endParaRPr lang="es-EC"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3600" b="1" dirty="0" smtClean="0"/>
              <a:t>LOS SOBREVOLTAJES TRANSITORIOS</a:t>
            </a:r>
            <a:endParaRPr lang="es-ES" sz="3600" dirty="0"/>
          </a:p>
        </p:txBody>
      </p:sp>
      <p:sp>
        <p:nvSpPr>
          <p:cNvPr id="3" name="2 Marcador de contenido"/>
          <p:cNvSpPr>
            <a:spLocks noGrp="1"/>
          </p:cNvSpPr>
          <p:nvPr>
            <p:ph idx="1"/>
          </p:nvPr>
        </p:nvSpPr>
        <p:spPr>
          <a:xfrm>
            <a:off x="304800" y="1357298"/>
            <a:ext cx="8686800" cy="1571636"/>
          </a:xfrm>
        </p:spPr>
        <p:txBody>
          <a:bodyPr>
            <a:normAutofit fontScale="92500" lnSpcReduction="20000"/>
          </a:bodyPr>
          <a:lstStyle/>
          <a:p>
            <a:r>
              <a:rPr lang="es-PE" sz="2400" dirty="0" smtClean="0"/>
              <a:t>Es todo sobrevoltaje en función del tiempo entre un conductor de fase y tierra o entre 2 conductores de fase.</a:t>
            </a:r>
            <a:r>
              <a:rPr lang="es-ES" sz="2400" dirty="0" smtClean="0"/>
              <a:t> La relación entre las tensiones nominales </a:t>
            </a:r>
            <a:r>
              <a:rPr lang="es-ES" sz="2400" dirty="0" err="1" smtClean="0"/>
              <a:t>Vn</a:t>
            </a:r>
            <a:r>
              <a:rPr lang="es-ES" sz="2400" dirty="0" smtClean="0"/>
              <a:t>  y </a:t>
            </a:r>
            <a:r>
              <a:rPr lang="es-ES" sz="2400" dirty="0" err="1" smtClean="0"/>
              <a:t>Vm</a:t>
            </a:r>
            <a:r>
              <a:rPr lang="es-ES" sz="2400" dirty="0" smtClean="0"/>
              <a:t> se muestran en la tabla 2.1 según publicación Nro. 137 de la Comisión Electrotécnica Internacional (IEC).</a:t>
            </a:r>
            <a:endParaRPr lang="es-EC" sz="2400" dirty="0" smtClean="0"/>
          </a:p>
          <a:p>
            <a:endParaRPr lang="es-ES" sz="2400" dirty="0" smtClean="0"/>
          </a:p>
          <a:p>
            <a:pPr>
              <a:buNone/>
            </a:pPr>
            <a:endParaRPr lang="es-ES" dirty="0"/>
          </a:p>
        </p:txBody>
      </p:sp>
      <p:graphicFrame>
        <p:nvGraphicFramePr>
          <p:cNvPr id="4" name="3 Tabla"/>
          <p:cNvGraphicFramePr>
            <a:graphicFrameLocks noGrp="1"/>
          </p:cNvGraphicFramePr>
          <p:nvPr/>
        </p:nvGraphicFramePr>
        <p:xfrm>
          <a:off x="1285852" y="3429000"/>
          <a:ext cx="6096000" cy="3029741"/>
        </p:xfrm>
        <a:graphic>
          <a:graphicData uri="http://schemas.openxmlformats.org/drawingml/2006/table">
            <a:tbl>
              <a:tblPr firstRow="1" bandRow="1">
                <a:tableStyleId>{5C22544A-7EE6-4342-B048-85BDC9FD1C3A}</a:tableStyleId>
              </a:tblPr>
              <a:tblGrid>
                <a:gridCol w="2643206"/>
                <a:gridCol w="3452794"/>
              </a:tblGrid>
              <a:tr h="414453">
                <a:tc>
                  <a:txBody>
                    <a:bodyPr/>
                    <a:lstStyle/>
                    <a:p>
                      <a:pPr algn="ctr">
                        <a:lnSpc>
                          <a:spcPct val="200000"/>
                        </a:lnSpc>
                        <a:spcAft>
                          <a:spcPts val="0"/>
                        </a:spcAft>
                      </a:pPr>
                      <a:r>
                        <a:rPr lang="es-PE" sz="1200" dirty="0">
                          <a:solidFill>
                            <a:srgbClr val="231F20"/>
                          </a:solidFill>
                          <a:latin typeface="Arial"/>
                          <a:ea typeface="TimesNewRomanPSMT"/>
                          <a:cs typeface="Times New Roman"/>
                        </a:rPr>
                        <a:t>Tensión Nominal </a:t>
                      </a:r>
                      <a:r>
                        <a:rPr lang="es-PE" sz="1200" dirty="0" err="1">
                          <a:solidFill>
                            <a:srgbClr val="231F20"/>
                          </a:solidFill>
                          <a:latin typeface="Arial"/>
                          <a:ea typeface="TimesNewRomanPSMT"/>
                          <a:cs typeface="Times New Roman"/>
                        </a:rPr>
                        <a:t>Vn</a:t>
                      </a:r>
                      <a:r>
                        <a:rPr lang="es-PE" sz="1200" dirty="0">
                          <a:solidFill>
                            <a:srgbClr val="231F20"/>
                          </a:solidFill>
                          <a:latin typeface="Arial"/>
                          <a:ea typeface="TimesNewRomanPSMT"/>
                          <a:cs typeface="Times New Roman"/>
                        </a:rPr>
                        <a:t> ( Kv )</a:t>
                      </a:r>
                      <a:endParaRPr lang="es-ES" sz="1100" dirty="0">
                        <a:solidFill>
                          <a:srgbClr val="31849B"/>
                        </a:solidFill>
                        <a:latin typeface="Calibri"/>
                        <a:ea typeface="Calibri"/>
                        <a:cs typeface="Times New Roman"/>
                      </a:endParaRPr>
                    </a:p>
                  </a:txBody>
                  <a:tcPr marL="68580" marR="68580" marT="0" marB="0"/>
                </a:tc>
                <a:tc>
                  <a:txBody>
                    <a:bodyPr/>
                    <a:lstStyle/>
                    <a:p>
                      <a:pPr algn="ctr">
                        <a:lnSpc>
                          <a:spcPct val="200000"/>
                        </a:lnSpc>
                        <a:spcAft>
                          <a:spcPts val="0"/>
                        </a:spcAft>
                      </a:pPr>
                      <a:r>
                        <a:rPr lang="es-PE" sz="1200" dirty="0">
                          <a:solidFill>
                            <a:srgbClr val="231F20"/>
                          </a:solidFill>
                          <a:latin typeface="Arial"/>
                          <a:ea typeface="TimesNewRomanPSMT"/>
                          <a:cs typeface="Times New Roman"/>
                        </a:rPr>
                        <a:t>Tensión máxima para aislamiento </a:t>
                      </a:r>
                      <a:r>
                        <a:rPr lang="es-PE" sz="1200" dirty="0" err="1" smtClean="0">
                          <a:solidFill>
                            <a:srgbClr val="231F20"/>
                          </a:solidFill>
                          <a:latin typeface="Arial"/>
                          <a:ea typeface="TimesNewRomanPSMT"/>
                          <a:cs typeface="Times New Roman"/>
                        </a:rPr>
                        <a:t>Vm</a:t>
                      </a:r>
                      <a:r>
                        <a:rPr lang="es-PE" sz="1200" baseline="0" dirty="0" smtClean="0">
                          <a:solidFill>
                            <a:srgbClr val="231F20"/>
                          </a:solidFill>
                          <a:latin typeface="Arial"/>
                          <a:ea typeface="TimesNewRomanPSMT"/>
                          <a:cs typeface="Times New Roman"/>
                        </a:rPr>
                        <a:t> </a:t>
                      </a:r>
                      <a:r>
                        <a:rPr lang="es-PE" sz="1200" dirty="0" smtClean="0">
                          <a:solidFill>
                            <a:srgbClr val="231F20"/>
                          </a:solidFill>
                          <a:latin typeface="Arial"/>
                          <a:ea typeface="TimesNewRomanPSMT"/>
                          <a:cs typeface="Times New Roman"/>
                        </a:rPr>
                        <a:t>(Kv </a:t>
                      </a:r>
                      <a:r>
                        <a:rPr lang="es-PE" sz="1200" dirty="0">
                          <a:solidFill>
                            <a:srgbClr val="231F20"/>
                          </a:solidFill>
                          <a:latin typeface="Arial"/>
                          <a:ea typeface="TimesNewRomanPSMT"/>
                          <a:cs typeface="Times New Roman"/>
                        </a:rPr>
                        <a:t>)</a:t>
                      </a:r>
                      <a:endParaRPr lang="es-ES" sz="1100" dirty="0">
                        <a:solidFill>
                          <a:srgbClr val="31849B"/>
                        </a:solidFill>
                        <a:latin typeface="Calibri"/>
                        <a:ea typeface="Calibri"/>
                        <a:cs typeface="Times New Roman"/>
                      </a:endParaRPr>
                    </a:p>
                  </a:txBody>
                  <a:tcPr marL="68580" marR="68580" marT="0" marB="0"/>
                </a:tc>
              </a:tr>
              <a:tr h="326911">
                <a:tc>
                  <a:txBody>
                    <a:bodyPr/>
                    <a:lstStyle/>
                    <a:p>
                      <a:pPr algn="ctr">
                        <a:lnSpc>
                          <a:spcPct val="200000"/>
                        </a:lnSpc>
                        <a:spcAft>
                          <a:spcPts val="0"/>
                        </a:spcAft>
                      </a:pPr>
                      <a:r>
                        <a:rPr lang="es-PE" sz="1200">
                          <a:solidFill>
                            <a:srgbClr val="231F20"/>
                          </a:solidFill>
                          <a:latin typeface="Arial"/>
                          <a:ea typeface="TimesNewRomanPSMT"/>
                          <a:cs typeface="Times New Roman"/>
                        </a:rPr>
                        <a:t>110 - 115</a:t>
                      </a:r>
                      <a:endParaRPr lang="es-ES" sz="1100">
                        <a:solidFill>
                          <a:srgbClr val="31849B"/>
                        </a:solidFill>
                        <a:latin typeface="Calibri"/>
                        <a:ea typeface="Calibri"/>
                        <a:cs typeface="Times New Roman"/>
                      </a:endParaRPr>
                    </a:p>
                  </a:txBody>
                  <a:tcPr marL="68580" marR="68580" marT="0" marB="0"/>
                </a:tc>
                <a:tc>
                  <a:txBody>
                    <a:bodyPr/>
                    <a:lstStyle/>
                    <a:p>
                      <a:pPr algn="ctr">
                        <a:lnSpc>
                          <a:spcPct val="200000"/>
                        </a:lnSpc>
                        <a:spcAft>
                          <a:spcPts val="0"/>
                        </a:spcAft>
                      </a:pPr>
                      <a:r>
                        <a:rPr lang="es-PE" sz="1200" dirty="0">
                          <a:solidFill>
                            <a:srgbClr val="231F20"/>
                          </a:solidFill>
                          <a:latin typeface="Arial"/>
                          <a:ea typeface="TimesNewRomanPSMT"/>
                          <a:cs typeface="Times New Roman"/>
                        </a:rPr>
                        <a:t>123</a:t>
                      </a:r>
                      <a:endParaRPr lang="es-ES" sz="1100" dirty="0">
                        <a:solidFill>
                          <a:srgbClr val="31849B"/>
                        </a:solidFill>
                        <a:latin typeface="Calibri"/>
                        <a:ea typeface="Calibri"/>
                        <a:cs typeface="Times New Roman"/>
                      </a:endParaRPr>
                    </a:p>
                  </a:txBody>
                  <a:tcPr marL="68580" marR="68580" marT="0" marB="0"/>
                </a:tc>
              </a:tr>
              <a:tr h="326911">
                <a:tc>
                  <a:txBody>
                    <a:bodyPr/>
                    <a:lstStyle/>
                    <a:p>
                      <a:pPr algn="ctr">
                        <a:lnSpc>
                          <a:spcPct val="200000"/>
                        </a:lnSpc>
                        <a:spcAft>
                          <a:spcPts val="0"/>
                        </a:spcAft>
                      </a:pPr>
                      <a:r>
                        <a:rPr lang="es-PE" sz="1200">
                          <a:solidFill>
                            <a:srgbClr val="231F20"/>
                          </a:solidFill>
                          <a:latin typeface="Arial"/>
                          <a:ea typeface="TimesNewRomanPSMT"/>
                          <a:cs typeface="Times New Roman"/>
                        </a:rPr>
                        <a:t>132 - 138</a:t>
                      </a:r>
                      <a:endParaRPr lang="es-ES" sz="1100">
                        <a:solidFill>
                          <a:srgbClr val="31849B"/>
                        </a:solidFill>
                        <a:latin typeface="Calibri"/>
                        <a:ea typeface="Calibri"/>
                        <a:cs typeface="Times New Roman"/>
                      </a:endParaRPr>
                    </a:p>
                  </a:txBody>
                  <a:tcPr marL="68580" marR="68580" marT="0" marB="0"/>
                </a:tc>
                <a:tc>
                  <a:txBody>
                    <a:bodyPr/>
                    <a:lstStyle/>
                    <a:p>
                      <a:pPr algn="ctr">
                        <a:lnSpc>
                          <a:spcPct val="200000"/>
                        </a:lnSpc>
                        <a:spcAft>
                          <a:spcPts val="0"/>
                        </a:spcAft>
                      </a:pPr>
                      <a:r>
                        <a:rPr lang="es-PE" sz="1200">
                          <a:solidFill>
                            <a:srgbClr val="231F20"/>
                          </a:solidFill>
                          <a:latin typeface="Arial"/>
                          <a:ea typeface="TimesNewRomanPSMT"/>
                          <a:cs typeface="Times New Roman"/>
                        </a:rPr>
                        <a:t>145</a:t>
                      </a:r>
                      <a:endParaRPr lang="es-ES" sz="1100">
                        <a:solidFill>
                          <a:srgbClr val="31849B"/>
                        </a:solidFill>
                        <a:latin typeface="Calibri"/>
                        <a:ea typeface="Calibri"/>
                        <a:cs typeface="Times New Roman"/>
                      </a:endParaRPr>
                    </a:p>
                  </a:txBody>
                  <a:tcPr marL="68580" marR="68580" marT="0" marB="0"/>
                </a:tc>
              </a:tr>
              <a:tr h="326911">
                <a:tc>
                  <a:txBody>
                    <a:bodyPr/>
                    <a:lstStyle/>
                    <a:p>
                      <a:pPr algn="ctr">
                        <a:lnSpc>
                          <a:spcPct val="200000"/>
                        </a:lnSpc>
                        <a:spcAft>
                          <a:spcPts val="0"/>
                        </a:spcAft>
                      </a:pPr>
                      <a:r>
                        <a:rPr lang="es-PE" sz="1200">
                          <a:solidFill>
                            <a:srgbClr val="231F20"/>
                          </a:solidFill>
                          <a:latin typeface="Arial"/>
                          <a:ea typeface="TimesNewRomanPSMT"/>
                          <a:cs typeface="Times New Roman"/>
                        </a:rPr>
                        <a:t>220 - 230</a:t>
                      </a:r>
                      <a:endParaRPr lang="es-ES" sz="1100">
                        <a:solidFill>
                          <a:srgbClr val="31849B"/>
                        </a:solidFill>
                        <a:latin typeface="Calibri"/>
                        <a:ea typeface="Calibri"/>
                        <a:cs typeface="Times New Roman"/>
                      </a:endParaRPr>
                    </a:p>
                  </a:txBody>
                  <a:tcPr marL="68580" marR="68580" marT="0" marB="0"/>
                </a:tc>
                <a:tc>
                  <a:txBody>
                    <a:bodyPr/>
                    <a:lstStyle/>
                    <a:p>
                      <a:pPr algn="ctr">
                        <a:lnSpc>
                          <a:spcPct val="200000"/>
                        </a:lnSpc>
                        <a:spcAft>
                          <a:spcPts val="0"/>
                        </a:spcAft>
                      </a:pPr>
                      <a:r>
                        <a:rPr lang="es-PE" sz="1200">
                          <a:solidFill>
                            <a:srgbClr val="231F20"/>
                          </a:solidFill>
                          <a:latin typeface="Arial"/>
                          <a:ea typeface="TimesNewRomanPSMT"/>
                          <a:cs typeface="Times New Roman"/>
                        </a:rPr>
                        <a:t>245</a:t>
                      </a:r>
                      <a:endParaRPr lang="es-ES" sz="1100">
                        <a:solidFill>
                          <a:srgbClr val="31849B"/>
                        </a:solidFill>
                        <a:latin typeface="Calibri"/>
                        <a:ea typeface="Calibri"/>
                        <a:cs typeface="Times New Roman"/>
                      </a:endParaRPr>
                    </a:p>
                  </a:txBody>
                  <a:tcPr marL="68580" marR="68580" marT="0" marB="0"/>
                </a:tc>
              </a:tr>
              <a:tr h="326911">
                <a:tc>
                  <a:txBody>
                    <a:bodyPr/>
                    <a:lstStyle/>
                    <a:p>
                      <a:pPr algn="ctr">
                        <a:lnSpc>
                          <a:spcPct val="200000"/>
                        </a:lnSpc>
                        <a:spcAft>
                          <a:spcPts val="0"/>
                        </a:spcAft>
                      </a:pPr>
                      <a:r>
                        <a:rPr lang="es-PE" sz="1200">
                          <a:solidFill>
                            <a:srgbClr val="231F20"/>
                          </a:solidFill>
                          <a:latin typeface="Arial"/>
                          <a:ea typeface="TimesNewRomanPSMT"/>
                          <a:cs typeface="Times New Roman"/>
                        </a:rPr>
                        <a:t>275 - 287</a:t>
                      </a:r>
                      <a:endParaRPr lang="es-ES" sz="1100">
                        <a:solidFill>
                          <a:srgbClr val="31849B"/>
                        </a:solidFill>
                        <a:latin typeface="Calibri"/>
                        <a:ea typeface="Calibri"/>
                        <a:cs typeface="Times New Roman"/>
                      </a:endParaRPr>
                    </a:p>
                  </a:txBody>
                  <a:tcPr marL="68580" marR="68580" marT="0" marB="0"/>
                </a:tc>
                <a:tc>
                  <a:txBody>
                    <a:bodyPr/>
                    <a:lstStyle/>
                    <a:p>
                      <a:pPr algn="ctr">
                        <a:lnSpc>
                          <a:spcPct val="200000"/>
                        </a:lnSpc>
                        <a:spcAft>
                          <a:spcPts val="0"/>
                        </a:spcAft>
                      </a:pPr>
                      <a:r>
                        <a:rPr lang="es-PE" sz="1200" dirty="0">
                          <a:solidFill>
                            <a:srgbClr val="231F20"/>
                          </a:solidFill>
                          <a:latin typeface="Arial"/>
                          <a:ea typeface="TimesNewRomanPSMT"/>
                          <a:cs typeface="Times New Roman"/>
                        </a:rPr>
                        <a:t>300</a:t>
                      </a:r>
                      <a:endParaRPr lang="es-ES" sz="1100" dirty="0">
                        <a:solidFill>
                          <a:srgbClr val="31849B"/>
                        </a:solidFill>
                        <a:latin typeface="Calibri"/>
                        <a:ea typeface="Calibri"/>
                        <a:cs typeface="Times New Roman"/>
                      </a:endParaRPr>
                    </a:p>
                  </a:txBody>
                  <a:tcPr marL="68580" marR="68580" marT="0" marB="0"/>
                </a:tc>
              </a:tr>
              <a:tr h="326911">
                <a:tc>
                  <a:txBody>
                    <a:bodyPr/>
                    <a:lstStyle/>
                    <a:p>
                      <a:pPr algn="ctr">
                        <a:lnSpc>
                          <a:spcPct val="200000"/>
                        </a:lnSpc>
                        <a:spcAft>
                          <a:spcPts val="0"/>
                        </a:spcAft>
                      </a:pPr>
                      <a:r>
                        <a:rPr lang="es-PE" sz="1200">
                          <a:solidFill>
                            <a:srgbClr val="231F20"/>
                          </a:solidFill>
                          <a:latin typeface="Arial"/>
                          <a:ea typeface="TimesNewRomanPSMT"/>
                          <a:cs typeface="Times New Roman"/>
                        </a:rPr>
                        <a:t>330 - 345</a:t>
                      </a:r>
                      <a:endParaRPr lang="es-ES" sz="1100">
                        <a:solidFill>
                          <a:srgbClr val="31849B"/>
                        </a:solidFill>
                        <a:latin typeface="Calibri"/>
                        <a:ea typeface="Calibri"/>
                        <a:cs typeface="Times New Roman"/>
                      </a:endParaRPr>
                    </a:p>
                  </a:txBody>
                  <a:tcPr marL="68580" marR="68580" marT="0" marB="0"/>
                </a:tc>
                <a:tc>
                  <a:txBody>
                    <a:bodyPr/>
                    <a:lstStyle/>
                    <a:p>
                      <a:pPr algn="ctr">
                        <a:lnSpc>
                          <a:spcPct val="200000"/>
                        </a:lnSpc>
                        <a:spcAft>
                          <a:spcPts val="0"/>
                        </a:spcAft>
                      </a:pPr>
                      <a:r>
                        <a:rPr lang="es-PE" sz="1200">
                          <a:solidFill>
                            <a:srgbClr val="231F20"/>
                          </a:solidFill>
                          <a:latin typeface="Arial"/>
                          <a:ea typeface="TimesNewRomanPSMT"/>
                          <a:cs typeface="Times New Roman"/>
                        </a:rPr>
                        <a:t>362</a:t>
                      </a:r>
                      <a:endParaRPr lang="es-ES" sz="1100">
                        <a:solidFill>
                          <a:srgbClr val="31849B"/>
                        </a:solidFill>
                        <a:latin typeface="Calibri"/>
                        <a:ea typeface="Calibri"/>
                        <a:cs typeface="Times New Roman"/>
                      </a:endParaRPr>
                    </a:p>
                  </a:txBody>
                  <a:tcPr marL="68580" marR="68580" marT="0" marB="0"/>
                </a:tc>
              </a:tr>
              <a:tr h="326911">
                <a:tc>
                  <a:txBody>
                    <a:bodyPr/>
                    <a:lstStyle/>
                    <a:p>
                      <a:pPr algn="ctr">
                        <a:lnSpc>
                          <a:spcPct val="200000"/>
                        </a:lnSpc>
                        <a:spcAft>
                          <a:spcPts val="0"/>
                        </a:spcAft>
                      </a:pPr>
                      <a:r>
                        <a:rPr lang="es-PE" sz="1200">
                          <a:solidFill>
                            <a:srgbClr val="231F20"/>
                          </a:solidFill>
                          <a:latin typeface="Arial"/>
                          <a:ea typeface="TimesNewRomanPSMT"/>
                          <a:cs typeface="Times New Roman"/>
                        </a:rPr>
                        <a:t>380 - 400</a:t>
                      </a:r>
                      <a:endParaRPr lang="es-ES" sz="1100">
                        <a:solidFill>
                          <a:srgbClr val="31849B"/>
                        </a:solidFill>
                        <a:latin typeface="Calibri"/>
                        <a:ea typeface="Calibri"/>
                        <a:cs typeface="Times New Roman"/>
                      </a:endParaRPr>
                    </a:p>
                  </a:txBody>
                  <a:tcPr marL="68580" marR="68580" marT="0" marB="0"/>
                </a:tc>
                <a:tc>
                  <a:txBody>
                    <a:bodyPr/>
                    <a:lstStyle/>
                    <a:p>
                      <a:pPr algn="ctr">
                        <a:lnSpc>
                          <a:spcPct val="200000"/>
                        </a:lnSpc>
                        <a:spcAft>
                          <a:spcPts val="0"/>
                        </a:spcAft>
                      </a:pPr>
                      <a:r>
                        <a:rPr lang="es-PE" sz="1200">
                          <a:solidFill>
                            <a:srgbClr val="231F20"/>
                          </a:solidFill>
                          <a:latin typeface="Arial"/>
                          <a:ea typeface="TimesNewRomanPSMT"/>
                          <a:cs typeface="Times New Roman"/>
                        </a:rPr>
                        <a:t>420</a:t>
                      </a:r>
                      <a:endParaRPr lang="es-ES" sz="1100">
                        <a:solidFill>
                          <a:srgbClr val="31849B"/>
                        </a:solidFill>
                        <a:latin typeface="Calibri"/>
                        <a:ea typeface="Calibri"/>
                        <a:cs typeface="Times New Roman"/>
                      </a:endParaRPr>
                    </a:p>
                  </a:txBody>
                  <a:tcPr marL="68580" marR="68580" marT="0" marB="0"/>
                </a:tc>
              </a:tr>
              <a:tr h="326911">
                <a:tc>
                  <a:txBody>
                    <a:bodyPr/>
                    <a:lstStyle/>
                    <a:p>
                      <a:pPr algn="ctr">
                        <a:lnSpc>
                          <a:spcPct val="200000"/>
                        </a:lnSpc>
                        <a:spcAft>
                          <a:spcPts val="0"/>
                        </a:spcAft>
                      </a:pPr>
                      <a:r>
                        <a:rPr lang="es-PE" sz="1200">
                          <a:solidFill>
                            <a:srgbClr val="231F20"/>
                          </a:solidFill>
                          <a:latin typeface="Arial"/>
                          <a:ea typeface="TimesNewRomanPSMT"/>
                          <a:cs typeface="Times New Roman"/>
                        </a:rPr>
                        <a:t>500</a:t>
                      </a:r>
                      <a:endParaRPr lang="es-ES" sz="1100">
                        <a:solidFill>
                          <a:srgbClr val="31849B"/>
                        </a:solidFill>
                        <a:latin typeface="Calibri"/>
                        <a:ea typeface="Calibri"/>
                        <a:cs typeface="Times New Roman"/>
                      </a:endParaRPr>
                    </a:p>
                  </a:txBody>
                  <a:tcPr marL="68580" marR="68580" marT="0" marB="0"/>
                </a:tc>
                <a:tc>
                  <a:txBody>
                    <a:bodyPr/>
                    <a:lstStyle/>
                    <a:p>
                      <a:pPr algn="ctr">
                        <a:lnSpc>
                          <a:spcPct val="200000"/>
                        </a:lnSpc>
                        <a:spcAft>
                          <a:spcPts val="0"/>
                        </a:spcAft>
                      </a:pPr>
                      <a:r>
                        <a:rPr lang="es-PE" sz="1200">
                          <a:solidFill>
                            <a:srgbClr val="231F20"/>
                          </a:solidFill>
                          <a:latin typeface="Arial"/>
                          <a:ea typeface="TimesNewRomanPSMT"/>
                          <a:cs typeface="Times New Roman"/>
                        </a:rPr>
                        <a:t>525</a:t>
                      </a:r>
                      <a:endParaRPr lang="es-ES" sz="1100">
                        <a:solidFill>
                          <a:srgbClr val="31849B"/>
                        </a:solidFill>
                        <a:latin typeface="Calibri"/>
                        <a:ea typeface="Calibri"/>
                        <a:cs typeface="Times New Roman"/>
                      </a:endParaRPr>
                    </a:p>
                  </a:txBody>
                  <a:tcPr marL="68580" marR="68580" marT="0" marB="0"/>
                </a:tc>
              </a:tr>
              <a:tr h="326911">
                <a:tc>
                  <a:txBody>
                    <a:bodyPr/>
                    <a:lstStyle/>
                    <a:p>
                      <a:pPr algn="ctr">
                        <a:lnSpc>
                          <a:spcPct val="200000"/>
                        </a:lnSpc>
                        <a:spcAft>
                          <a:spcPts val="0"/>
                        </a:spcAft>
                      </a:pPr>
                      <a:r>
                        <a:rPr lang="es-PE" sz="1200" dirty="0">
                          <a:solidFill>
                            <a:srgbClr val="231F20"/>
                          </a:solidFill>
                          <a:latin typeface="Arial"/>
                          <a:ea typeface="TimesNewRomanPSMT"/>
                          <a:cs typeface="Times New Roman"/>
                        </a:rPr>
                        <a:t>700 - 750</a:t>
                      </a:r>
                      <a:endParaRPr lang="es-ES" sz="1100" dirty="0">
                        <a:solidFill>
                          <a:srgbClr val="31849B"/>
                        </a:solidFill>
                        <a:latin typeface="Calibri"/>
                        <a:ea typeface="Calibri"/>
                        <a:cs typeface="Times New Roman"/>
                      </a:endParaRPr>
                    </a:p>
                  </a:txBody>
                  <a:tcPr marL="68580" marR="68580" marT="0" marB="0"/>
                </a:tc>
                <a:tc>
                  <a:txBody>
                    <a:bodyPr/>
                    <a:lstStyle/>
                    <a:p>
                      <a:pPr algn="ctr">
                        <a:lnSpc>
                          <a:spcPct val="200000"/>
                        </a:lnSpc>
                        <a:spcAft>
                          <a:spcPts val="0"/>
                        </a:spcAft>
                      </a:pPr>
                      <a:r>
                        <a:rPr lang="es-PE" sz="1200" dirty="0">
                          <a:solidFill>
                            <a:srgbClr val="231F20"/>
                          </a:solidFill>
                          <a:latin typeface="Arial"/>
                          <a:ea typeface="TimesNewRomanPSMT"/>
                          <a:cs typeface="Times New Roman"/>
                        </a:rPr>
                        <a:t>765</a:t>
                      </a:r>
                      <a:endParaRPr lang="es-ES" sz="1100" dirty="0">
                        <a:solidFill>
                          <a:srgbClr val="31849B"/>
                        </a:solidFill>
                        <a:latin typeface="Calibri"/>
                        <a:ea typeface="Calibri"/>
                        <a:cs typeface="Times New Roman"/>
                      </a:endParaRPr>
                    </a:p>
                  </a:txBody>
                  <a:tcPr marL="68580" marR="68580" marT="0" marB="0"/>
                </a:tc>
              </a:tr>
            </a:tbl>
          </a:graphicData>
        </a:graphic>
      </p:graphicFrame>
      <p:sp>
        <p:nvSpPr>
          <p:cNvPr id="5" name="4 CuadroTexto"/>
          <p:cNvSpPr txBox="1"/>
          <p:nvPr/>
        </p:nvSpPr>
        <p:spPr>
          <a:xfrm>
            <a:off x="1142976" y="3000372"/>
            <a:ext cx="6429420" cy="369332"/>
          </a:xfrm>
          <a:prstGeom prst="rect">
            <a:avLst/>
          </a:prstGeom>
          <a:noFill/>
        </p:spPr>
        <p:txBody>
          <a:bodyPr wrap="square" rtlCol="0">
            <a:spAutoFit/>
          </a:bodyPr>
          <a:lstStyle/>
          <a:p>
            <a:pPr algn="ctr"/>
            <a:r>
              <a:rPr lang="es-PE" b="1" dirty="0" smtClean="0"/>
              <a:t>Tabla 2.1 Relación entre las tensiones nominales </a:t>
            </a:r>
            <a:r>
              <a:rPr lang="es-PE" b="1" dirty="0" err="1" smtClean="0"/>
              <a:t>Vn</a:t>
            </a:r>
            <a:r>
              <a:rPr lang="es-PE" b="1" dirty="0" smtClean="0"/>
              <a:t> y </a:t>
            </a:r>
            <a:r>
              <a:rPr lang="es-PE" b="1" dirty="0" err="1" smtClean="0"/>
              <a:t>Vm</a:t>
            </a:r>
            <a:endParaRPr lang="es-ES"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LOS SOBREVOLTAJES TRANSITORIOS</a:t>
            </a:r>
            <a:endParaRPr lang="es-EC" dirty="0"/>
          </a:p>
        </p:txBody>
      </p:sp>
      <p:sp>
        <p:nvSpPr>
          <p:cNvPr id="3" name="2 Marcador de contenido"/>
          <p:cNvSpPr>
            <a:spLocks noGrp="1"/>
          </p:cNvSpPr>
          <p:nvPr>
            <p:ph idx="1"/>
          </p:nvPr>
        </p:nvSpPr>
        <p:spPr>
          <a:xfrm>
            <a:off x="304800" y="1357298"/>
            <a:ext cx="8686800" cy="5000660"/>
          </a:xfrm>
        </p:spPr>
        <p:txBody>
          <a:bodyPr>
            <a:normAutofit/>
          </a:bodyPr>
          <a:lstStyle/>
          <a:p>
            <a:r>
              <a:rPr lang="es-ES" dirty="0" smtClean="0"/>
              <a:t>Los </a:t>
            </a:r>
            <a:r>
              <a:rPr lang="es-ES" dirty="0" err="1" smtClean="0"/>
              <a:t>sobrevoltajes</a:t>
            </a:r>
            <a:r>
              <a:rPr lang="es-ES" dirty="0" smtClean="0"/>
              <a:t> transitorios  aparecen después de ocurrir el impacto de un rayo o una maniobra en la red (</a:t>
            </a:r>
            <a:r>
              <a:rPr lang="es-ES" dirty="0" err="1" smtClean="0"/>
              <a:t>energización</a:t>
            </a:r>
            <a:r>
              <a:rPr lang="es-ES" dirty="0" smtClean="0"/>
              <a:t>), duran un tiempo del orden de los microsegundos (</a:t>
            </a:r>
            <a:r>
              <a:rPr lang="es-ES" dirty="0" err="1" smtClean="0"/>
              <a:t>μseg</a:t>
            </a:r>
            <a:r>
              <a:rPr lang="es-ES" dirty="0" smtClean="0"/>
              <a:t>), para luego atenuarse, se caracterizan por su forma unidireccional, y se clasifican según:</a:t>
            </a:r>
          </a:p>
          <a:p>
            <a:pPr marL="914400" lvl="1" indent="-514350">
              <a:buFont typeface="+mj-lt"/>
              <a:buAutoNum type="arabicPeriod"/>
            </a:pPr>
            <a:r>
              <a:rPr lang="es-PE" dirty="0" err="1" smtClean="0"/>
              <a:t>Sobrevotajes</a:t>
            </a:r>
            <a:r>
              <a:rPr lang="es-PE" dirty="0" smtClean="0"/>
              <a:t> producidos por una descarga atmosférica (rayo).</a:t>
            </a:r>
          </a:p>
          <a:p>
            <a:pPr marL="914400" lvl="1" indent="-514350">
              <a:buFont typeface="+mj-lt"/>
              <a:buAutoNum type="arabicPeriod"/>
            </a:pPr>
            <a:r>
              <a:rPr lang="es-PE" dirty="0" err="1" smtClean="0"/>
              <a:t>Sobrevoltajes</a:t>
            </a:r>
            <a:r>
              <a:rPr lang="es-PE" dirty="0" smtClean="0"/>
              <a:t> de Maniobra (</a:t>
            </a:r>
            <a:r>
              <a:rPr lang="es-PE" dirty="0" err="1" smtClean="0"/>
              <a:t>energización</a:t>
            </a:r>
            <a:r>
              <a:rPr lang="es-PE" dirty="0" smtClean="0"/>
              <a:t>).</a:t>
            </a:r>
            <a:endParaRPr lang="es-EC" dirty="0" smtClean="0"/>
          </a:p>
          <a:p>
            <a:pPr marL="914400" lvl="1" indent="-514350">
              <a:buFont typeface="+mj-lt"/>
              <a:buAutoNum type="arabicPeriod"/>
            </a:pPr>
            <a:endParaRPr lang="es-EC" dirty="0" smtClean="0"/>
          </a:p>
          <a:p>
            <a:pPr marL="914400" lvl="1" indent="-514350">
              <a:buFont typeface="+mj-lt"/>
              <a:buAutoNum type="arabicPeriod"/>
            </a:pPr>
            <a:endParaRPr lang="es-EC"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3600" b="1" dirty="0" smtClean="0"/>
              <a:t>LOS SOBREVOLTAJES TRANSITORIOS</a:t>
            </a:r>
            <a:endParaRPr lang="es-ES" sz="3600" dirty="0"/>
          </a:p>
        </p:txBody>
      </p:sp>
      <p:sp>
        <p:nvSpPr>
          <p:cNvPr id="3" name="2 Marcador de contenido"/>
          <p:cNvSpPr>
            <a:spLocks noGrp="1"/>
          </p:cNvSpPr>
          <p:nvPr>
            <p:ph idx="1"/>
          </p:nvPr>
        </p:nvSpPr>
        <p:spPr/>
        <p:txBody>
          <a:bodyPr>
            <a:normAutofit fontScale="92500" lnSpcReduction="20000"/>
          </a:bodyPr>
          <a:lstStyle/>
          <a:p>
            <a:r>
              <a:rPr lang="es-ES" sz="2400" b="1" dirty="0" smtClean="0"/>
              <a:t>CARACTERÍSTICAS DE LOS SOBREVOLTAJES TRANSITORIOS:</a:t>
            </a:r>
            <a:endParaRPr lang="es-ES" sz="2400" dirty="0" smtClean="0"/>
          </a:p>
          <a:p>
            <a:pPr lvl="1">
              <a:buFont typeface="Wingdings" pitchFamily="2" charset="2"/>
              <a:buChar char="Ø"/>
            </a:pPr>
            <a:r>
              <a:rPr lang="es-PE" dirty="0" smtClean="0"/>
              <a:t>Son fenómenos electromagnéticos cuyas consecuencias inmediatas pueden ser apreciados a simple vista por la presencia de arcos eléctricos.</a:t>
            </a:r>
          </a:p>
          <a:p>
            <a:pPr lvl="1">
              <a:buFont typeface="Wingdings" pitchFamily="2" charset="2"/>
              <a:buChar char="Ø"/>
            </a:pPr>
            <a:r>
              <a:rPr lang="es-PE" dirty="0" smtClean="0"/>
              <a:t>Pueden ser observados mediante un osciloscopio; se trata de una onda aperiódica, inicialmente con un pico elevado y después decreciente hasta anularse.</a:t>
            </a:r>
          </a:p>
          <a:p>
            <a:pPr lvl="1">
              <a:buFont typeface="Wingdings" pitchFamily="2" charset="2"/>
              <a:buChar char="Ø"/>
            </a:pPr>
            <a:r>
              <a:rPr lang="es-PE" dirty="0" smtClean="0"/>
              <a:t>Los </a:t>
            </a:r>
            <a:r>
              <a:rPr lang="es-PE" dirty="0" err="1" smtClean="0"/>
              <a:t>sobrevoltajes</a:t>
            </a:r>
            <a:r>
              <a:rPr lang="es-PE" dirty="0" smtClean="0"/>
              <a:t> transitorios se trasladan a lo largo de una línea de transmisión en forma de ondas cuya amplitud se va amortiguando al alejarse del punto de partida, hasta que recuperan la normalidad después de múltiples reflexiones [6].</a:t>
            </a:r>
            <a:endParaRPr lang="es-ES" dirty="0" smtClean="0"/>
          </a:p>
          <a:p>
            <a:pPr lvl="1">
              <a:buFont typeface="Wingdings" pitchFamily="2" charset="2"/>
              <a:buChar char="Ø"/>
            </a:pPr>
            <a:endParaRPr lang="es-E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
            </a:r>
            <a:br>
              <a:rPr lang="es-ES" b="1" dirty="0" smtClean="0"/>
            </a:br>
            <a:r>
              <a:rPr lang="es-ES" sz="4000" b="1" dirty="0" smtClean="0"/>
              <a:t>DESCARGAS ATMOSFÉRICAS. </a:t>
            </a:r>
            <a:r>
              <a:rPr lang="es-ES" sz="4000" dirty="0" smtClean="0"/>
              <a:t/>
            </a:r>
            <a:br>
              <a:rPr lang="es-ES" sz="4000" dirty="0" smtClean="0"/>
            </a:br>
            <a:endParaRPr lang="es-ES" sz="4000" dirty="0"/>
          </a:p>
        </p:txBody>
      </p:sp>
      <p:sp>
        <p:nvSpPr>
          <p:cNvPr id="3" name="2 Marcador de contenido"/>
          <p:cNvSpPr>
            <a:spLocks noGrp="1"/>
          </p:cNvSpPr>
          <p:nvPr>
            <p:ph idx="1"/>
          </p:nvPr>
        </p:nvSpPr>
        <p:spPr/>
        <p:txBody>
          <a:bodyPr>
            <a:normAutofit fontScale="85000" lnSpcReduction="10000"/>
          </a:bodyPr>
          <a:lstStyle/>
          <a:p>
            <a:r>
              <a:rPr lang="es-PE" dirty="0" smtClean="0"/>
              <a:t>Las nubes de tormenta se caracterizan por la formación de centros cargados en su interior, la parte superior de su desarrollo está constituida por cristales de hielo cargados positivamente, mientras que la parte inferior donde predominan pequeñas gotas de agua tiende a cargarse negativamente </a:t>
            </a:r>
            <a:r>
              <a:rPr lang="es-ES" dirty="0" smtClean="0"/>
              <a:t>dando lugar a la presencia del campo eléctrico en la superficie del suelo.</a:t>
            </a:r>
          </a:p>
          <a:p>
            <a:r>
              <a:rPr lang="es-ES" dirty="0" smtClean="0"/>
              <a:t>El proceso de descarga de las nubes, se inicia con un efluvio piloto, el cual al desplazarse hacia tierra crea un canal ionizado negativo con fuerte concentración en su punta alrededor de él</a:t>
            </a:r>
          </a:p>
          <a:p>
            <a:endParaRPr lang="es-EC" dirty="0" smtClean="0"/>
          </a:p>
          <a:p>
            <a:endParaRPr lang="es-PE"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E" b="1" dirty="0"/>
              <a:t>INTRODUCCIÓN</a:t>
            </a:r>
            <a:endParaRPr lang="es-ES" dirty="0"/>
          </a:p>
        </p:txBody>
      </p:sp>
      <p:sp>
        <p:nvSpPr>
          <p:cNvPr id="3" name="2 Marcador de contenido"/>
          <p:cNvSpPr>
            <a:spLocks noGrp="1"/>
          </p:cNvSpPr>
          <p:nvPr>
            <p:ph idx="1"/>
          </p:nvPr>
        </p:nvSpPr>
        <p:spPr/>
        <p:txBody>
          <a:bodyPr>
            <a:normAutofit fontScale="92500" lnSpcReduction="20000"/>
          </a:bodyPr>
          <a:lstStyle/>
          <a:p>
            <a:r>
              <a:rPr lang="es-ES" dirty="0" smtClean="0"/>
              <a:t>Los sistemas eléctricos al ser muy complicados, necesitan un buen diseño y una buena planificación.</a:t>
            </a:r>
            <a:endParaRPr lang="es-EC" dirty="0" smtClean="0"/>
          </a:p>
          <a:p>
            <a:r>
              <a:rPr lang="es-PE" dirty="0" smtClean="0"/>
              <a:t>En </a:t>
            </a:r>
            <a:r>
              <a:rPr lang="es-PE" dirty="0"/>
              <a:t>los sistemas se producen disturbios los cuales son producidos por maniobras o por descargas atmosféricas </a:t>
            </a:r>
            <a:r>
              <a:rPr lang="es-PE" dirty="0" smtClean="0"/>
              <a:t>.</a:t>
            </a:r>
          </a:p>
          <a:p>
            <a:r>
              <a:rPr lang="es-PE" dirty="0"/>
              <a:t>Puede haber fallas </a:t>
            </a:r>
            <a:r>
              <a:rPr lang="es-PE" dirty="0" smtClean="0"/>
              <a:t>temporales, </a:t>
            </a:r>
            <a:r>
              <a:rPr lang="es-PE" dirty="0"/>
              <a:t>permanentes o por descargas atmosféricas, estos producen conexión o desconexión de carga mediante interruptores en tiempos muy cortos de microsegundos a </a:t>
            </a:r>
            <a:r>
              <a:rPr lang="es-PE" dirty="0" smtClean="0"/>
              <a:t>milisegundos.</a:t>
            </a:r>
            <a:endParaRPr lang="es-ES" dirty="0"/>
          </a:p>
          <a:p>
            <a:endParaRPr lang="es-E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DESCARGAS ATMOSFÉRICAS. </a:t>
            </a:r>
            <a:r>
              <a:rPr lang="es-ES" dirty="0" smtClean="0"/>
              <a:t/>
            </a:r>
            <a:br>
              <a:rPr lang="es-ES" dirty="0" smtClean="0"/>
            </a:br>
            <a:endParaRPr lang="es-EC" dirty="0"/>
          </a:p>
        </p:txBody>
      </p:sp>
      <p:sp>
        <p:nvSpPr>
          <p:cNvPr id="3" name="2 Marcador de contenido"/>
          <p:cNvSpPr>
            <a:spLocks noGrp="1"/>
          </p:cNvSpPr>
          <p:nvPr>
            <p:ph idx="1"/>
          </p:nvPr>
        </p:nvSpPr>
        <p:spPr/>
        <p:txBody>
          <a:bodyPr>
            <a:normAutofit lnSpcReduction="10000"/>
          </a:bodyPr>
          <a:lstStyle/>
          <a:p>
            <a:r>
              <a:rPr lang="es-ES" dirty="0" smtClean="0"/>
              <a:t>Cuando el efluvio piloto se aproxima al suelo el campo eléctrico aumenta y al alcanzar el gradiente crítico disruptivo del aire (30 </a:t>
            </a:r>
            <a:r>
              <a:rPr lang="es-ES" dirty="0" err="1" smtClean="0"/>
              <a:t>kV</a:t>
            </a:r>
            <a:r>
              <a:rPr lang="es-ES" dirty="0" smtClean="0"/>
              <a:t> / cm ) se suscita la aparición de descargas ascendentes (tierra-nube) de corriente muy intensa y de corta duración que se propagan a velocidad próxima a la luz y una de las cuales perfora el aire alcanzando al piloto y produciéndose una descarga atmosférica completa.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DESCARGAS ATMOSFÉRICAS.</a:t>
            </a:r>
            <a:endParaRPr lang="es-EC" dirty="0"/>
          </a:p>
        </p:txBody>
      </p:sp>
      <p:sp>
        <p:nvSpPr>
          <p:cNvPr id="3" name="2 Marcador de contenido"/>
          <p:cNvSpPr>
            <a:spLocks noGrp="1"/>
          </p:cNvSpPr>
          <p:nvPr>
            <p:ph idx="1"/>
          </p:nvPr>
        </p:nvSpPr>
        <p:spPr/>
        <p:txBody>
          <a:bodyPr>
            <a:normAutofit fontScale="92500" lnSpcReduction="10000"/>
          </a:bodyPr>
          <a:lstStyle/>
          <a:p>
            <a:r>
              <a:rPr lang="es-ES" dirty="0" smtClean="0"/>
              <a:t>Este proceso disruptivo se desarrolla más fácilmente en lugares donde la resistividad del suelo es baja (zonas freáticas, mineras, terrenos pantanosos).</a:t>
            </a:r>
          </a:p>
          <a:p>
            <a:r>
              <a:rPr lang="es-ES" dirty="0" smtClean="0"/>
              <a:t>Según la carga de la nube, los rayos pueden ser de polaridad negativa o positiva, en climas templados los rayos negativos representan un 80% a 90% del total</a:t>
            </a:r>
          </a:p>
          <a:p>
            <a:r>
              <a:rPr lang="es-ES" dirty="0" smtClean="0"/>
              <a:t>Lo explicado anteriormente se muestra en la figura 2.1</a:t>
            </a:r>
            <a:endParaRPr lang="es-EC" dirty="0" smtClean="0"/>
          </a:p>
          <a:p>
            <a:endParaRPr lang="es-EC"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68346"/>
          </a:xfrm>
        </p:spPr>
        <p:txBody>
          <a:bodyPr>
            <a:normAutofit/>
          </a:bodyPr>
          <a:lstStyle/>
          <a:p>
            <a:pPr algn="ctr"/>
            <a:r>
              <a:rPr lang="es-ES" sz="3600" b="1" dirty="0" smtClean="0"/>
              <a:t>DESCARGAS ATMOSFÉRICAS.</a:t>
            </a:r>
            <a:endParaRPr lang="es-ES" sz="3600" dirty="0"/>
          </a:p>
        </p:txBody>
      </p:sp>
      <p:pic>
        <p:nvPicPr>
          <p:cNvPr id="4" name="3 Marcador de contenido"/>
          <p:cNvPicPr>
            <a:picLocks noGrp="1"/>
          </p:cNvPicPr>
          <p:nvPr>
            <p:ph idx="1"/>
          </p:nvPr>
        </p:nvPicPr>
        <p:blipFill>
          <a:blip r:embed="rId2" cstate="print"/>
          <a:stretch>
            <a:fillRect/>
          </a:stretch>
        </p:blipFill>
        <p:spPr bwMode="auto">
          <a:xfrm>
            <a:off x="857224" y="2000240"/>
            <a:ext cx="7572428" cy="4572032"/>
          </a:xfrm>
          <a:prstGeom prst="rect">
            <a:avLst/>
          </a:prstGeom>
          <a:noFill/>
          <a:ln w="9525">
            <a:noFill/>
            <a:miter lim="800000"/>
            <a:headEnd/>
            <a:tailEnd/>
          </a:ln>
        </p:spPr>
      </p:pic>
      <p:sp>
        <p:nvSpPr>
          <p:cNvPr id="6" name="5 CuadroTexto"/>
          <p:cNvSpPr txBox="1"/>
          <p:nvPr/>
        </p:nvSpPr>
        <p:spPr>
          <a:xfrm>
            <a:off x="928662" y="1214422"/>
            <a:ext cx="7572428" cy="646331"/>
          </a:xfrm>
          <a:prstGeom prst="rect">
            <a:avLst/>
          </a:prstGeom>
          <a:noFill/>
        </p:spPr>
        <p:txBody>
          <a:bodyPr wrap="square" rtlCol="0">
            <a:spAutoFit/>
          </a:bodyPr>
          <a:lstStyle/>
          <a:p>
            <a:pPr algn="ctr"/>
            <a:r>
              <a:rPr lang="es-PE" dirty="0" err="1" smtClean="0"/>
              <a:t>Fig</a:t>
            </a:r>
            <a:r>
              <a:rPr lang="es-PE" dirty="0" smtClean="0"/>
              <a:t> 2.1 Esquema de los acoplamientos electrostáticos que permite el impacto del rayo de polaridad negativa en una estructura.</a:t>
            </a:r>
            <a:endParaRPr lang="es-E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DESCARGAS ATMOSFÉRICAS</a:t>
            </a:r>
            <a:endParaRPr lang="es-ES" dirty="0"/>
          </a:p>
        </p:txBody>
      </p:sp>
      <p:sp>
        <p:nvSpPr>
          <p:cNvPr id="3" name="2 Marcador de contenido"/>
          <p:cNvSpPr>
            <a:spLocks noGrp="1"/>
          </p:cNvSpPr>
          <p:nvPr>
            <p:ph idx="1"/>
          </p:nvPr>
        </p:nvSpPr>
        <p:spPr/>
        <p:txBody>
          <a:bodyPr/>
          <a:lstStyle/>
          <a:p>
            <a:r>
              <a:rPr lang="es-PE" sz="2400" dirty="0" smtClean="0"/>
              <a:t>La forma real de la onda observada del rayo es muy variable: consiste de una frente de elevada pendiente hasta la amplitud máxima, seguido de una cola de valores decrecientes con una duración de algunas decenas de </a:t>
            </a:r>
            <a:r>
              <a:rPr lang="es-PE" sz="2400" dirty="0" err="1" smtClean="0"/>
              <a:t>μs</a:t>
            </a:r>
            <a:r>
              <a:rPr lang="es-PE" sz="2400" dirty="0" smtClean="0"/>
              <a:t>. </a:t>
            </a:r>
            <a:endParaRPr lang="es-ES" sz="2400" dirty="0" smtClean="0"/>
          </a:p>
          <a:p>
            <a:pPr>
              <a:buNone/>
            </a:pPr>
            <a:endParaRPr lang="es-ES" dirty="0"/>
          </a:p>
        </p:txBody>
      </p:sp>
      <p:pic>
        <p:nvPicPr>
          <p:cNvPr id="4" name="3 Imagen"/>
          <p:cNvPicPr/>
          <p:nvPr/>
        </p:nvPicPr>
        <p:blipFill>
          <a:blip r:embed="rId2" cstate="print"/>
          <a:srcRect/>
          <a:stretch>
            <a:fillRect/>
          </a:stretch>
        </p:blipFill>
        <p:spPr bwMode="auto">
          <a:xfrm>
            <a:off x="1714480" y="3286124"/>
            <a:ext cx="6000792" cy="2571768"/>
          </a:xfrm>
          <a:prstGeom prst="rect">
            <a:avLst/>
          </a:prstGeom>
          <a:noFill/>
          <a:ln w="9525">
            <a:noFill/>
            <a:miter lim="800000"/>
            <a:headEnd/>
            <a:tailEnd/>
          </a:ln>
        </p:spPr>
      </p:pic>
      <p:sp>
        <p:nvSpPr>
          <p:cNvPr id="5" name="4 CuadroTexto"/>
          <p:cNvSpPr txBox="1"/>
          <p:nvPr/>
        </p:nvSpPr>
        <p:spPr>
          <a:xfrm>
            <a:off x="1357290" y="5857892"/>
            <a:ext cx="7072362" cy="646331"/>
          </a:xfrm>
          <a:prstGeom prst="rect">
            <a:avLst/>
          </a:prstGeom>
          <a:noFill/>
        </p:spPr>
        <p:txBody>
          <a:bodyPr wrap="square" rtlCol="0">
            <a:spAutoFit/>
          </a:bodyPr>
          <a:lstStyle/>
          <a:p>
            <a:r>
              <a:rPr lang="es-PE" dirty="0" smtClean="0"/>
              <a:t>Oscilograma de una corriente de rayo de polaridad negativa.</a:t>
            </a:r>
            <a:endParaRPr lang="es-ES" dirty="0" smtClean="0"/>
          </a:p>
          <a:p>
            <a:endParaRPr lang="es-E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3600" b="1" dirty="0" smtClean="0"/>
              <a:t>SOBREVOLTAJES PRODUCIDOS POR UNA DESCARGA ATMOSFÈRICA</a:t>
            </a:r>
            <a:endParaRPr lang="es-ES" sz="3600" dirty="0"/>
          </a:p>
        </p:txBody>
      </p:sp>
      <p:sp>
        <p:nvSpPr>
          <p:cNvPr id="3" name="2 Marcador de contenido"/>
          <p:cNvSpPr>
            <a:spLocks noGrp="1"/>
          </p:cNvSpPr>
          <p:nvPr>
            <p:ph idx="1"/>
          </p:nvPr>
        </p:nvSpPr>
        <p:spPr/>
        <p:txBody>
          <a:bodyPr>
            <a:normAutofit fontScale="85000" lnSpcReduction="10000"/>
          </a:bodyPr>
          <a:lstStyle/>
          <a:p>
            <a:r>
              <a:rPr lang="es-PE" dirty="0" smtClean="0"/>
              <a:t>Este sobrevoltaje tienen una forma de onda con frente de elevado gradiente, que se desplaza a lo largo de los conductores en ambos sentidos a partir del punto de origen.</a:t>
            </a:r>
          </a:p>
          <a:p>
            <a:r>
              <a:rPr lang="es-PE" dirty="0" smtClean="0"/>
              <a:t>La característica de los </a:t>
            </a:r>
            <a:r>
              <a:rPr lang="es-PE" dirty="0" err="1" smtClean="0"/>
              <a:t>sobrevoltajes</a:t>
            </a:r>
            <a:r>
              <a:rPr lang="es-PE" dirty="0" smtClean="0"/>
              <a:t> transitorios ocasionados por una descarga atmosférica puede ser simulado mediante una onda de impulso de tensión normalizada </a:t>
            </a:r>
            <a:r>
              <a:rPr lang="es-ES" dirty="0" smtClean="0"/>
              <a:t>con parámetros 1.2 / 50 </a:t>
            </a:r>
            <a:r>
              <a:rPr lang="es-ES" dirty="0" err="1" smtClean="0"/>
              <a:t>μs</a:t>
            </a:r>
            <a:r>
              <a:rPr lang="es-ES" dirty="0" smtClean="0"/>
              <a:t>, que viene a ser el impulso tipo rayo cuyo tiempo de frente (</a:t>
            </a:r>
            <a:r>
              <a:rPr lang="es-ES" dirty="0" err="1" smtClean="0"/>
              <a:t>tf</a:t>
            </a:r>
            <a:r>
              <a:rPr lang="es-ES" dirty="0" smtClean="0"/>
              <a:t>) es de 1.2 </a:t>
            </a:r>
            <a:r>
              <a:rPr lang="es-ES" dirty="0" err="1" smtClean="0"/>
              <a:t>μs</a:t>
            </a:r>
            <a:r>
              <a:rPr lang="es-ES" dirty="0" smtClean="0"/>
              <a:t> y el tiempo de valor medio o cola (</a:t>
            </a:r>
            <a:r>
              <a:rPr lang="es-ES" dirty="0" err="1" smtClean="0"/>
              <a:t>tc</a:t>
            </a:r>
            <a:r>
              <a:rPr lang="es-ES" dirty="0" smtClean="0"/>
              <a:t> ) es de 50 </a:t>
            </a:r>
            <a:r>
              <a:rPr lang="es-ES" dirty="0" err="1" smtClean="0"/>
              <a:t>μs</a:t>
            </a:r>
            <a:r>
              <a:rPr lang="es-ES" dirty="0" smtClean="0"/>
              <a:t>, como se muestra en la figura 2.3.</a:t>
            </a:r>
            <a:endParaRPr lang="es-E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3600" b="1" dirty="0" smtClean="0"/>
              <a:t>SOBREVOLTAJES PRODUCIDOS POR UNA DESCARGA ATMOSFÈRICA</a:t>
            </a:r>
            <a:endParaRPr lang="es-ES" sz="3600" dirty="0"/>
          </a:p>
        </p:txBody>
      </p:sp>
      <p:pic>
        <p:nvPicPr>
          <p:cNvPr id="4" name="3 Marcador de contenido"/>
          <p:cNvPicPr>
            <a:picLocks noGrp="1"/>
          </p:cNvPicPr>
          <p:nvPr>
            <p:ph idx="1"/>
          </p:nvPr>
        </p:nvPicPr>
        <p:blipFill>
          <a:blip r:embed="rId2" cstate="print"/>
          <a:srcRect/>
          <a:stretch>
            <a:fillRect/>
          </a:stretch>
        </p:blipFill>
        <p:spPr bwMode="auto">
          <a:xfrm>
            <a:off x="1500166" y="1928802"/>
            <a:ext cx="6286544" cy="3500462"/>
          </a:xfrm>
          <a:prstGeom prst="rect">
            <a:avLst/>
          </a:prstGeom>
          <a:noFill/>
          <a:ln w="9525">
            <a:noFill/>
            <a:miter lim="800000"/>
            <a:headEnd/>
            <a:tailEnd/>
          </a:ln>
        </p:spPr>
      </p:pic>
      <p:sp>
        <p:nvSpPr>
          <p:cNvPr id="5" name="4 CuadroTexto"/>
          <p:cNvSpPr txBox="1"/>
          <p:nvPr/>
        </p:nvSpPr>
        <p:spPr>
          <a:xfrm>
            <a:off x="1428728" y="5643579"/>
            <a:ext cx="7143800" cy="923330"/>
          </a:xfrm>
          <a:prstGeom prst="rect">
            <a:avLst/>
          </a:prstGeom>
          <a:noFill/>
        </p:spPr>
        <p:txBody>
          <a:bodyPr wrap="square" rtlCol="0">
            <a:spAutoFit/>
          </a:bodyPr>
          <a:lstStyle/>
          <a:p>
            <a:pPr algn="ctr"/>
            <a:r>
              <a:rPr lang="es-PE" dirty="0" err="1" smtClean="0"/>
              <a:t>Fig</a:t>
            </a:r>
            <a:r>
              <a:rPr lang="es-PE" dirty="0" smtClean="0"/>
              <a:t> 2.3 Onda de impulso de Tensión Normalizada IEC: 60-2, tipo Rayo 1.2/50 µ</a:t>
            </a:r>
            <a:r>
              <a:rPr lang="es-PE" dirty="0" err="1" smtClean="0"/>
              <a:t>seg</a:t>
            </a:r>
            <a:r>
              <a:rPr lang="es-PE" dirty="0" smtClean="0"/>
              <a:t>.</a:t>
            </a:r>
            <a:endParaRPr lang="es-ES" dirty="0" smtClean="0"/>
          </a:p>
          <a:p>
            <a:pPr algn="ctr"/>
            <a:endParaRPr lang="es-E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3600" b="1" dirty="0" smtClean="0"/>
              <a:t>MECANISMOS DE SOBREVOLTAJES POR DESCARGAS ATMOSFÉRICAS</a:t>
            </a:r>
            <a:endParaRPr lang="es-ES" sz="3600" dirty="0"/>
          </a:p>
        </p:txBody>
      </p:sp>
      <p:sp>
        <p:nvSpPr>
          <p:cNvPr id="3" name="2 Marcador de contenido"/>
          <p:cNvSpPr>
            <a:spLocks noGrp="1"/>
          </p:cNvSpPr>
          <p:nvPr>
            <p:ph idx="1"/>
          </p:nvPr>
        </p:nvSpPr>
        <p:spPr>
          <a:xfrm>
            <a:off x="304800" y="1554162"/>
            <a:ext cx="8686800" cy="4946672"/>
          </a:xfrm>
        </p:spPr>
        <p:txBody>
          <a:bodyPr>
            <a:normAutofit fontScale="92500" lnSpcReduction="20000"/>
          </a:bodyPr>
          <a:lstStyle/>
          <a:p>
            <a:r>
              <a:rPr lang="es-ES" dirty="0" smtClean="0"/>
              <a:t>Los </a:t>
            </a:r>
            <a:r>
              <a:rPr lang="es-ES" dirty="0" err="1" smtClean="0"/>
              <a:t>sobrevoltajes</a:t>
            </a:r>
            <a:r>
              <a:rPr lang="es-ES" dirty="0" smtClean="0"/>
              <a:t> producidos por una descarga atmosférica  se presentan según el mecanismo de impacto en las líneas de transmisión y en las estaciones de transformación que es la infraestructura más expuesta.</a:t>
            </a:r>
            <a:endParaRPr lang="es-PE" dirty="0" smtClean="0"/>
          </a:p>
          <a:p>
            <a:r>
              <a:rPr lang="es-PE" dirty="0" smtClean="0"/>
              <a:t>Dependiendo de la forma como varía el campo eléctrico formado, se conocen tres mecanismos que están en relación con el trayecto final de las descargas :</a:t>
            </a:r>
          </a:p>
          <a:p>
            <a:pPr lvl="1">
              <a:buFont typeface="Wingdings" pitchFamily="2" charset="2"/>
              <a:buChar char="Ø"/>
            </a:pPr>
            <a:r>
              <a:rPr lang="es-ES" b="1" dirty="0" smtClean="0"/>
              <a:t>Mecanismo De Tensión Inducida.</a:t>
            </a:r>
          </a:p>
          <a:p>
            <a:pPr lvl="1">
              <a:buFont typeface="Wingdings" pitchFamily="2" charset="2"/>
              <a:buChar char="Ø"/>
            </a:pPr>
            <a:r>
              <a:rPr lang="es-ES" b="1" dirty="0" smtClean="0"/>
              <a:t>Mecanismo de Falla del efecto </a:t>
            </a:r>
            <a:r>
              <a:rPr lang="es-ES" b="1" dirty="0" err="1" smtClean="0"/>
              <a:t>Faraday</a:t>
            </a:r>
            <a:r>
              <a:rPr lang="es-ES" b="1" dirty="0" smtClean="0"/>
              <a:t>.</a:t>
            </a:r>
          </a:p>
          <a:p>
            <a:pPr lvl="1">
              <a:buFont typeface="Wingdings" pitchFamily="2" charset="2"/>
              <a:buChar char="Ø"/>
            </a:pPr>
            <a:r>
              <a:rPr lang="es-ES" b="1" dirty="0" smtClean="0"/>
              <a:t>Mecanismo de Interrupción Inversa.</a:t>
            </a:r>
            <a:endParaRPr lang="es-ES" dirty="0" smtClean="0"/>
          </a:p>
          <a:p>
            <a:pPr lvl="1">
              <a:buFont typeface="Wingdings" pitchFamily="2" charset="2"/>
              <a:buChar char="Ø"/>
            </a:pPr>
            <a:endParaRPr lang="es-ES" dirty="0" smtClean="0"/>
          </a:p>
          <a:p>
            <a:pPr>
              <a:buNone/>
            </a:pPr>
            <a:endParaRPr lang="es-E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3600" b="1" dirty="0" smtClean="0"/>
              <a:t/>
            </a:r>
            <a:br>
              <a:rPr lang="es-ES" sz="3600" b="1" dirty="0" smtClean="0"/>
            </a:br>
            <a:r>
              <a:rPr lang="es-ES" sz="3600" b="1" dirty="0" smtClean="0"/>
              <a:t>MECANISMO DE TENSIÓN INDUCIDA:</a:t>
            </a:r>
            <a:br>
              <a:rPr lang="es-ES" sz="3600" b="1" dirty="0" smtClean="0"/>
            </a:br>
            <a:endParaRPr lang="es-ES" sz="3600" dirty="0"/>
          </a:p>
        </p:txBody>
      </p:sp>
      <p:sp>
        <p:nvSpPr>
          <p:cNvPr id="3" name="2 Marcador de contenido"/>
          <p:cNvSpPr>
            <a:spLocks noGrp="1"/>
          </p:cNvSpPr>
          <p:nvPr>
            <p:ph idx="1"/>
          </p:nvPr>
        </p:nvSpPr>
        <p:spPr/>
        <p:txBody>
          <a:bodyPr>
            <a:normAutofit lnSpcReduction="10000"/>
          </a:bodyPr>
          <a:lstStyle/>
          <a:p>
            <a:pPr>
              <a:buFont typeface="Wingdings" pitchFamily="2" charset="2"/>
              <a:buChar char="Ø"/>
            </a:pPr>
            <a:r>
              <a:rPr lang="es-PE" dirty="0" smtClean="0"/>
              <a:t>Se presenta cuando las nubes descargan rayos que caen a tierra en puntos cercanos a las Líneas o Subestaciones y por efecto de inducción electrostática y electromagnética introducen transitorios de sobretensión en todos los conductores, esto se debe a la carga inicial de la línea que se libera bruscamente como consecuencia de la desaparición del campo eléctrico entre la nube y la Línea de Transmisión.</a:t>
            </a:r>
          </a:p>
          <a:p>
            <a:pPr lvl="1">
              <a:buFont typeface="Wingdings" pitchFamily="2" charset="2"/>
              <a:buChar char="Ø"/>
            </a:pPr>
            <a:endParaRPr lang="es-E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3200" b="1" dirty="0" smtClean="0"/>
              <a:t>MECANISMO DE FALLA DEL EFECTO FARADAY</a:t>
            </a:r>
            <a:endParaRPr lang="es-ES" sz="3200" dirty="0"/>
          </a:p>
        </p:txBody>
      </p:sp>
      <p:sp>
        <p:nvSpPr>
          <p:cNvPr id="3" name="2 Marcador de contenido"/>
          <p:cNvSpPr>
            <a:spLocks noGrp="1"/>
          </p:cNvSpPr>
          <p:nvPr>
            <p:ph idx="1"/>
          </p:nvPr>
        </p:nvSpPr>
        <p:spPr>
          <a:xfrm>
            <a:off x="457200" y="1600200"/>
            <a:ext cx="8229600" cy="4900634"/>
          </a:xfrm>
        </p:spPr>
        <p:txBody>
          <a:bodyPr>
            <a:normAutofit lnSpcReduction="10000"/>
          </a:bodyPr>
          <a:lstStyle/>
          <a:p>
            <a:pPr>
              <a:buFont typeface="Wingdings" pitchFamily="2" charset="2"/>
              <a:buChar char="Ø"/>
            </a:pPr>
            <a:r>
              <a:rPr lang="es-PE" sz="2800" dirty="0" smtClean="0"/>
              <a:t>Se produce cuando la descarga cae sobre un conductor de fase, en este caso el cable de guarda que ejerce la protección </a:t>
            </a:r>
            <a:r>
              <a:rPr lang="es-PE" sz="2800" dirty="0" err="1" smtClean="0"/>
              <a:t>Faraday</a:t>
            </a:r>
            <a:r>
              <a:rPr lang="es-PE" sz="2800" dirty="0" smtClean="0"/>
              <a:t> sobre la línea no lo protege adecuadamente ante corrientes de rayo </a:t>
            </a:r>
            <a:r>
              <a:rPr lang="es-ES" sz="2800" dirty="0" smtClean="0"/>
              <a:t>de amplitudes inferiores a los valores previstos en el diseño de la disposición de los conductores en la torre de transmisión.</a:t>
            </a:r>
            <a:endParaRPr lang="es-EC" sz="2800" dirty="0" smtClean="0"/>
          </a:p>
          <a:p>
            <a:pPr>
              <a:buFont typeface="Wingdings" pitchFamily="2" charset="2"/>
              <a:buChar char="Ø"/>
            </a:pPr>
            <a:r>
              <a:rPr lang="es-ES" sz="2800" dirty="0" smtClean="0"/>
              <a:t>La corriente del rayo inyectada en la Línea de Transmisión origina un drástico cambio de estado de las cargas preexistentes provocando la propagación de dos ondas plenas de tensión en direcciones opuestas y a la velocidad de la luz .</a:t>
            </a:r>
            <a:endParaRPr lang="es-PE" sz="2800" dirty="0" smtClean="0"/>
          </a:p>
          <a:p>
            <a:pPr>
              <a:buNone/>
            </a:pPr>
            <a:endParaRPr lang="es-ES" dirty="0"/>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173" name="Rectangle 5"/>
          <p:cNvSpPr>
            <a:spLocks noChangeArrowheads="1"/>
          </p:cNvSpPr>
          <p:nvPr/>
        </p:nvSpPr>
        <p:spPr bwMode="auto">
          <a:xfrm>
            <a:off x="0" y="209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pitchFamily="34" charset="0"/>
              </a:rPr>
              <a:t/>
            </a:r>
            <a:br>
              <a:rPr kumimoji="0" lang="es-ES" sz="1800" b="0" i="0" u="none" strike="noStrike" cap="none" normalizeH="0" baseline="0" smtClean="0">
                <a:ln>
                  <a:noFill/>
                </a:ln>
                <a:solidFill>
                  <a:schemeClr val="tx1"/>
                </a:solidFill>
                <a:effectLst/>
                <a:latin typeface="Arial" pitchFamily="34" charset="0"/>
              </a:rPr>
            </a:br>
            <a:endParaRPr kumimoji="0" lang="es-ES" sz="1800" b="0" i="0" u="none" strike="noStrike" cap="none" normalizeH="0" baseline="0" smtClean="0">
              <a:ln>
                <a:noFill/>
              </a:ln>
              <a:solidFill>
                <a:schemeClr val="tx1"/>
              </a:solidFill>
              <a:effectLst/>
              <a:latin typeface="Arial" pitchFamily="34" charset="0"/>
            </a:endParaRPr>
          </a:p>
        </p:txBody>
      </p:sp>
      <p:sp>
        <p:nvSpPr>
          <p:cNvPr id="717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176" name="Rectangle 8"/>
          <p:cNvSpPr>
            <a:spLocks noChangeArrowheads="1"/>
          </p:cNvSpPr>
          <p:nvPr/>
        </p:nvSpPr>
        <p:spPr bwMode="auto">
          <a:xfrm>
            <a:off x="0" y="209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pitchFamily="34" charset="0"/>
              </a:rPr>
              <a:t/>
            </a:r>
            <a:br>
              <a:rPr kumimoji="0" lang="es-ES" sz="1800" b="0" i="0" u="none" strike="noStrike" cap="none" normalizeH="0" baseline="0" smtClean="0">
                <a:ln>
                  <a:noFill/>
                </a:ln>
                <a:solidFill>
                  <a:schemeClr val="tx1"/>
                </a:solidFill>
                <a:effectLst/>
                <a:latin typeface="Arial" pitchFamily="34" charset="0"/>
              </a:rPr>
            </a:br>
            <a:endParaRPr kumimoji="0" lang="es-ES" sz="1800" b="0" i="0" u="none" strike="noStrike" cap="none" normalizeH="0" baseline="0" smtClean="0">
              <a:ln>
                <a:noFill/>
              </a:ln>
              <a:solidFill>
                <a:schemeClr val="tx1"/>
              </a:solidFill>
              <a:effectLst/>
              <a:latin typeface="Arial" pitchFamily="34" charset="0"/>
            </a:endParaRPr>
          </a:p>
        </p:txBody>
      </p:sp>
      <p:sp>
        <p:nvSpPr>
          <p:cNvPr id="71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MECANISMO DE FALLA DEL EFECTO FARADAY</a:t>
            </a:r>
            <a:endParaRPr lang="es-EC" dirty="0"/>
          </a:p>
        </p:txBody>
      </p:sp>
      <p:sp>
        <p:nvSpPr>
          <p:cNvPr id="5" name="4 Marcador de contenido"/>
          <p:cNvSpPr>
            <a:spLocks noGrp="1"/>
          </p:cNvSpPr>
          <p:nvPr>
            <p:ph idx="1"/>
          </p:nvPr>
        </p:nvSpPr>
        <p:spPr>
          <a:xfrm>
            <a:off x="304800" y="1554162"/>
            <a:ext cx="8686800" cy="5089548"/>
          </a:xfrm>
        </p:spPr>
        <p:txBody>
          <a:bodyPr/>
          <a:lstStyle/>
          <a:p>
            <a:r>
              <a:rPr lang="es-ES" dirty="0" smtClean="0"/>
              <a:t>Con el consiguiente cambio del campo eléctrico cuya amplitud máxima en la cresta de la onda está dada por la siguiente relación:</a:t>
            </a:r>
          </a:p>
          <a:p>
            <a:endParaRPr lang="es-ES" dirty="0" smtClean="0"/>
          </a:p>
          <a:p>
            <a:endParaRPr lang="es-ES" dirty="0" smtClean="0"/>
          </a:p>
          <a:p>
            <a:r>
              <a:rPr lang="es-ES" dirty="0" smtClean="0"/>
              <a:t>Donde:</a:t>
            </a:r>
          </a:p>
          <a:p>
            <a:pPr>
              <a:buNone/>
            </a:pPr>
            <a:endParaRPr lang="es-EC" dirty="0"/>
          </a:p>
        </p:txBody>
      </p:sp>
      <p:sp>
        <p:nvSpPr>
          <p:cNvPr id="316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164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16419"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928794" y="3357562"/>
            <a:ext cx="4832781" cy="785818"/>
          </a:xfrm>
          <a:prstGeom prst="rect">
            <a:avLst/>
          </a:prstGeom>
          <a:noFill/>
        </p:spPr>
      </p:pic>
      <p:sp>
        <p:nvSpPr>
          <p:cNvPr id="3164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16421"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928794" y="5000636"/>
            <a:ext cx="5299401" cy="428628"/>
          </a:xfrm>
          <a:prstGeom prst="rect">
            <a:avLst/>
          </a:prstGeom>
          <a:noFill/>
        </p:spPr>
      </p:pic>
      <p:sp>
        <p:nvSpPr>
          <p:cNvPr id="316423" name="Rectangle 7"/>
          <p:cNvSpPr>
            <a:spLocks noChangeArrowheads="1"/>
          </p:cNvSpPr>
          <p:nvPr/>
        </p:nvSpPr>
        <p:spPr bwMode="auto">
          <a:xfrm>
            <a:off x="0" y="209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pitchFamily="34" charset="0"/>
              </a:rPr>
              <a:t/>
            </a:r>
            <a:br>
              <a:rPr kumimoji="0" lang="es-EC" sz="1800" b="0" i="0" u="none" strike="noStrike" cap="none" normalizeH="0" baseline="0" smtClean="0">
                <a:ln>
                  <a:noFill/>
                </a:ln>
                <a:solidFill>
                  <a:schemeClr val="tx1"/>
                </a:solidFill>
                <a:effectLst/>
                <a:latin typeface="Arial" pitchFamily="34" charset="0"/>
              </a:rPr>
            </a:br>
            <a:endParaRPr kumimoji="0" lang="es-EC" sz="1800" b="0" i="0" u="none" strike="noStrike" cap="none" normalizeH="0" baseline="0" smtClean="0">
              <a:ln>
                <a:noFill/>
              </a:ln>
              <a:solidFill>
                <a:schemeClr val="tx1"/>
              </a:solidFill>
              <a:effectLst/>
              <a:latin typeface="Arial" pitchFamily="34" charset="0"/>
            </a:endParaRPr>
          </a:p>
        </p:txBody>
      </p:sp>
      <p:sp>
        <p:nvSpPr>
          <p:cNvPr id="31642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16424" name="Picture 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857356" y="5572140"/>
            <a:ext cx="6039758" cy="428628"/>
          </a:xfrm>
          <a:prstGeom prst="rect">
            <a:avLst/>
          </a:prstGeom>
          <a:noFill/>
        </p:spPr>
      </p:pic>
      <p:sp>
        <p:nvSpPr>
          <p:cNvPr id="316426" name="Rectangle 10"/>
          <p:cNvSpPr>
            <a:spLocks noChangeArrowheads="1"/>
          </p:cNvSpPr>
          <p:nvPr/>
        </p:nvSpPr>
        <p:spPr bwMode="auto">
          <a:xfrm>
            <a:off x="0" y="209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pitchFamily="34" charset="0"/>
              </a:rPr>
              <a:t/>
            </a:r>
            <a:br>
              <a:rPr kumimoji="0" lang="es-EC" sz="1800" b="0" i="0" u="none" strike="noStrike" cap="none" normalizeH="0" baseline="0" smtClean="0">
                <a:ln>
                  <a:noFill/>
                </a:ln>
                <a:solidFill>
                  <a:schemeClr val="tx1"/>
                </a:solidFill>
                <a:effectLst/>
                <a:latin typeface="Arial" pitchFamily="34" charset="0"/>
              </a:rPr>
            </a:br>
            <a:endParaRPr kumimoji="0" lang="es-EC" sz="1800" b="0" i="0" u="none" strike="noStrike" cap="none" normalizeH="0" baseline="0" smtClean="0">
              <a:ln>
                <a:noFill/>
              </a:ln>
              <a:solidFill>
                <a:schemeClr val="tx1"/>
              </a:solidFill>
              <a:effectLst/>
              <a:latin typeface="Arial" pitchFamily="34" charset="0"/>
            </a:endParaRPr>
          </a:p>
        </p:txBody>
      </p:sp>
      <p:sp>
        <p:nvSpPr>
          <p:cNvPr id="31642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16427" name="Picture 1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857356" y="6000768"/>
            <a:ext cx="6582039" cy="46974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E" b="1" dirty="0" smtClean="0"/>
              <a:t>INTRODUCCIÓN</a:t>
            </a:r>
            <a:endParaRPr lang="es-ES" dirty="0"/>
          </a:p>
        </p:txBody>
      </p:sp>
      <p:sp>
        <p:nvSpPr>
          <p:cNvPr id="3" name="2 Marcador de contenido"/>
          <p:cNvSpPr>
            <a:spLocks noGrp="1"/>
          </p:cNvSpPr>
          <p:nvPr>
            <p:ph idx="1"/>
          </p:nvPr>
        </p:nvSpPr>
        <p:spPr/>
        <p:txBody>
          <a:bodyPr>
            <a:normAutofit fontScale="62500" lnSpcReduction="20000"/>
          </a:bodyPr>
          <a:lstStyle/>
          <a:p>
            <a:r>
              <a:rPr lang="es-PE" sz="3900" dirty="0"/>
              <a:t>Los fenómenos transitorios que se producen también son llamados transitorios electromagnéticos, su influencia es directamente con la frecuencia a la que se da el fenómeno, y según el nivel de voltaje de la línea de </a:t>
            </a:r>
            <a:r>
              <a:rPr lang="es-PE" sz="3900" dirty="0" smtClean="0"/>
              <a:t>transmisión.</a:t>
            </a:r>
          </a:p>
          <a:p>
            <a:pPr>
              <a:buNone/>
            </a:pPr>
            <a:endParaRPr lang="es-PE" sz="3900" dirty="0" smtClean="0"/>
          </a:p>
          <a:p>
            <a:r>
              <a:rPr lang="es-PE" sz="3900" dirty="0"/>
              <a:t>Para satisfacer </a:t>
            </a:r>
            <a:r>
              <a:rPr lang="es-PE" sz="3900" dirty="0" smtClean="0"/>
              <a:t>la demanda de energía, </a:t>
            </a:r>
            <a:r>
              <a:rPr lang="es-PE" sz="3900" dirty="0"/>
              <a:t>el sistema de transmisión debe ser capaz de </a:t>
            </a:r>
            <a:r>
              <a:rPr lang="es-PE" sz="3900" dirty="0" smtClean="0"/>
              <a:t>transportar </a:t>
            </a:r>
            <a:r>
              <a:rPr lang="es-PE" sz="3900" dirty="0"/>
              <a:t>grandes cantidades de energía a través de largas distancias, lo cual, ha impulsado a elevar cada vez más los niveles de </a:t>
            </a:r>
            <a:r>
              <a:rPr lang="es-PE" sz="3900" dirty="0" smtClean="0"/>
              <a:t>voltaje.</a:t>
            </a:r>
          </a:p>
          <a:p>
            <a:pPr>
              <a:buNone/>
            </a:pPr>
            <a:endParaRPr lang="es-PE" sz="3900" dirty="0" smtClean="0"/>
          </a:p>
          <a:p>
            <a:r>
              <a:rPr lang="es-PE" sz="3900" dirty="0" smtClean="0"/>
              <a:t> </a:t>
            </a:r>
            <a:r>
              <a:rPr lang="es-PE" sz="3900" dirty="0"/>
              <a:t>El presente proyecto contempla un sistema de transmisión a nivel de 500 </a:t>
            </a:r>
            <a:r>
              <a:rPr lang="es-PE" sz="3900" dirty="0" err="1"/>
              <a:t>kV</a:t>
            </a:r>
            <a:r>
              <a:rPr lang="es-PE" sz="3900" dirty="0"/>
              <a:t>, que está dentro de los niveles de extra alto voltaje (EHV</a:t>
            </a:r>
            <a:r>
              <a:rPr lang="es-PE" sz="3900" dirty="0" smtClean="0"/>
              <a:t>).</a:t>
            </a:r>
            <a:endParaRPr lang="es-ES" sz="3900" dirty="0"/>
          </a:p>
          <a:p>
            <a:endParaRPr lang="es-E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3200" b="1" dirty="0" smtClean="0"/>
              <a:t>MECANISMO DE FALLA DEL EFECTO FARADAY</a:t>
            </a:r>
            <a:endParaRPr lang="es-ES" sz="3200" dirty="0"/>
          </a:p>
        </p:txBody>
      </p:sp>
      <p:sp>
        <p:nvSpPr>
          <p:cNvPr id="3" name="2 Marcador de contenido"/>
          <p:cNvSpPr>
            <a:spLocks noGrp="1"/>
          </p:cNvSpPr>
          <p:nvPr>
            <p:ph idx="1"/>
          </p:nvPr>
        </p:nvSpPr>
        <p:spPr/>
        <p:txBody>
          <a:bodyPr/>
          <a:lstStyle/>
          <a:p>
            <a:pPr>
              <a:buFont typeface="Wingdings" pitchFamily="2" charset="2"/>
              <a:buChar char="Ø"/>
            </a:pPr>
            <a:r>
              <a:rPr lang="es-PE" sz="2800" dirty="0" smtClean="0"/>
              <a:t>El contorneo de la cadena de aisladores puede o no producirse dependiendo si el sobrevoltaje sobrepasa o no a la Tensión de Sostenimiento a impulsos de rayo (    ), es decir:</a:t>
            </a:r>
          </a:p>
          <a:p>
            <a:pPr>
              <a:buFont typeface="Wingdings" pitchFamily="2" charset="2"/>
              <a:buChar char="Ø"/>
            </a:pPr>
            <a:r>
              <a:rPr lang="es-PE" sz="2800" dirty="0" smtClean="0"/>
              <a:t>Si                    la onda de </a:t>
            </a:r>
            <a:r>
              <a:rPr lang="es-PE" sz="2800" dirty="0" err="1" smtClean="0"/>
              <a:t>sobrevoltaje</a:t>
            </a:r>
            <a:r>
              <a:rPr lang="es-PE" sz="2800" dirty="0" smtClean="0"/>
              <a:t> continuará su viaje.</a:t>
            </a:r>
          </a:p>
          <a:p>
            <a:pPr>
              <a:buFont typeface="Wingdings" pitchFamily="2" charset="2"/>
              <a:buChar char="Ø"/>
            </a:pPr>
            <a:r>
              <a:rPr lang="es-PE" sz="2800" dirty="0" smtClean="0"/>
              <a:t>Si                     existirá una falla por contorneo, originándose una onda cortada que viaja a través de la línea de transmisión.</a:t>
            </a:r>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614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357290" y="3500438"/>
            <a:ext cx="1428760" cy="357190"/>
          </a:xfrm>
          <a:prstGeom prst="rect">
            <a:avLst/>
          </a:prstGeom>
          <a:noFill/>
        </p:spPr>
      </p:pic>
      <p:sp>
        <p:nvSpPr>
          <p:cNvPr id="61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1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6149"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85852" y="4429132"/>
            <a:ext cx="1574884" cy="357190"/>
          </a:xfrm>
          <a:prstGeom prst="rect">
            <a:avLst/>
          </a:prstGeom>
          <a:noFill/>
        </p:spPr>
      </p:pic>
      <p:sp>
        <p:nvSpPr>
          <p:cNvPr id="61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84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84321"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57224" y="2928934"/>
            <a:ext cx="357190" cy="413589"/>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457200"/>
            <a:ext cx="8686800" cy="757222"/>
          </a:xfrm>
        </p:spPr>
        <p:txBody>
          <a:bodyPr>
            <a:noAutofit/>
          </a:bodyPr>
          <a:lstStyle/>
          <a:p>
            <a:pPr algn="ctr"/>
            <a:r>
              <a:rPr lang="es-ES" sz="3200" b="1" dirty="0" smtClean="0"/>
              <a:t>MECANISMO DE FALLA DEL EFECTO FARADAY</a:t>
            </a:r>
            <a:endParaRPr lang="es-ES" sz="3200" dirty="0"/>
          </a:p>
        </p:txBody>
      </p:sp>
      <p:pic>
        <p:nvPicPr>
          <p:cNvPr id="4" name="3 Marcador de contenido"/>
          <p:cNvPicPr>
            <a:picLocks noGrp="1"/>
          </p:cNvPicPr>
          <p:nvPr>
            <p:ph idx="1"/>
          </p:nvPr>
        </p:nvPicPr>
        <p:blipFill>
          <a:blip r:embed="rId2" cstate="print"/>
          <a:srcRect/>
          <a:stretch>
            <a:fillRect/>
          </a:stretch>
        </p:blipFill>
        <p:spPr bwMode="auto">
          <a:xfrm>
            <a:off x="1142976" y="2214554"/>
            <a:ext cx="6858048" cy="3620103"/>
          </a:xfrm>
          <a:prstGeom prst="rect">
            <a:avLst/>
          </a:prstGeom>
          <a:noFill/>
          <a:ln w="9525">
            <a:noFill/>
            <a:miter lim="800000"/>
            <a:headEnd/>
            <a:tailEnd/>
          </a:ln>
        </p:spPr>
      </p:pic>
      <p:sp>
        <p:nvSpPr>
          <p:cNvPr id="5" name="4 CuadroTexto"/>
          <p:cNvSpPr txBox="1"/>
          <p:nvPr/>
        </p:nvSpPr>
        <p:spPr>
          <a:xfrm>
            <a:off x="928662" y="5929330"/>
            <a:ext cx="7500990" cy="646331"/>
          </a:xfrm>
          <a:prstGeom prst="rect">
            <a:avLst/>
          </a:prstGeom>
          <a:noFill/>
        </p:spPr>
        <p:txBody>
          <a:bodyPr wrap="square" rtlCol="0">
            <a:spAutoFit/>
          </a:bodyPr>
          <a:lstStyle/>
          <a:p>
            <a:pPr algn="ctr"/>
            <a:r>
              <a:rPr lang="es-PE" dirty="0" err="1" smtClean="0"/>
              <a:t>Fig</a:t>
            </a:r>
            <a:r>
              <a:rPr lang="es-PE" dirty="0" smtClean="0"/>
              <a:t> 2.4 Falla de una cadena de aisladores y formación de sobretensiones debido a un impacto de rayo sobre un conductor</a:t>
            </a:r>
            <a:endParaRPr lang="es-ES" dirty="0"/>
          </a:p>
        </p:txBody>
      </p:sp>
      <p:sp>
        <p:nvSpPr>
          <p:cNvPr id="6" name="5 Rectángulo"/>
          <p:cNvSpPr/>
          <p:nvPr/>
        </p:nvSpPr>
        <p:spPr>
          <a:xfrm>
            <a:off x="714348" y="1428736"/>
            <a:ext cx="7786742" cy="646331"/>
          </a:xfrm>
          <a:prstGeom prst="rect">
            <a:avLst/>
          </a:prstGeom>
        </p:spPr>
        <p:txBody>
          <a:bodyPr wrap="square">
            <a:spAutoFit/>
          </a:bodyPr>
          <a:lstStyle/>
          <a:p>
            <a:r>
              <a:rPr lang="es-ES" dirty="0" smtClean="0"/>
              <a:t>La figura 2.4 muestra la falla en el aislamiento dado por una cadena de aisladores producto de la falla por contorneo.</a:t>
            </a:r>
            <a:endParaRPr lang="es-EC"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MECANISMO DE INTERRUPCIÓN INVERSA</a:t>
            </a:r>
            <a:endParaRPr lang="es-EC" dirty="0"/>
          </a:p>
        </p:txBody>
      </p:sp>
      <p:sp>
        <p:nvSpPr>
          <p:cNvPr id="3" name="2 Marcador de contenido"/>
          <p:cNvSpPr>
            <a:spLocks noGrp="1"/>
          </p:cNvSpPr>
          <p:nvPr>
            <p:ph idx="1"/>
          </p:nvPr>
        </p:nvSpPr>
        <p:spPr/>
        <p:txBody>
          <a:bodyPr>
            <a:normAutofit fontScale="85000" lnSpcReduction="20000"/>
          </a:bodyPr>
          <a:lstStyle/>
          <a:p>
            <a:r>
              <a:rPr lang="es-ES" dirty="0" smtClean="0"/>
              <a:t>Frecuentemente las descargas que caen sobre la estructura o sobre el cable de guarda, permiten que la corriente de rayo se derive hacia tierra a través del cable de guarda, a través de la impedancia de la estructura y a través de la resistencia de puesta a tierra de la estructura.</a:t>
            </a:r>
          </a:p>
          <a:p>
            <a:r>
              <a:rPr lang="es-ES" dirty="0" smtClean="0"/>
              <a:t>La interrupción se produce debido a que la onda de </a:t>
            </a:r>
            <a:r>
              <a:rPr lang="es-ES" dirty="0" err="1" smtClean="0"/>
              <a:t>sobrevoltaje</a:t>
            </a:r>
            <a:r>
              <a:rPr lang="es-ES" dirty="0" smtClean="0"/>
              <a:t> de rayo al propagarse por la estructura, encuentra un valor elevado de la resistencia de puesta a tierra y al no poder dispersarse se refleja, superponiéndose sobre sí misma y formando un </a:t>
            </a:r>
            <a:r>
              <a:rPr lang="es-ES" dirty="0" err="1" smtClean="0"/>
              <a:t>sobrevoltaje</a:t>
            </a:r>
            <a:r>
              <a:rPr lang="es-ES" dirty="0" smtClean="0"/>
              <a:t> U(t) entre la torre y los conductores de fase.</a:t>
            </a:r>
            <a:endParaRPr lang="es-EC"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MECANISMO DE INTERRUPCIÓN INVERSA</a:t>
            </a:r>
            <a:endParaRPr lang="es-EC" dirty="0"/>
          </a:p>
        </p:txBody>
      </p:sp>
      <p:sp>
        <p:nvSpPr>
          <p:cNvPr id="3" name="2 Marcador de contenido"/>
          <p:cNvSpPr>
            <a:spLocks noGrp="1"/>
          </p:cNvSpPr>
          <p:nvPr>
            <p:ph idx="1"/>
          </p:nvPr>
        </p:nvSpPr>
        <p:spPr/>
        <p:txBody>
          <a:bodyPr/>
          <a:lstStyle/>
          <a:p>
            <a:r>
              <a:rPr lang="es-ES" dirty="0" smtClean="0"/>
              <a:t>La ecuación que expresa este </a:t>
            </a:r>
            <a:r>
              <a:rPr lang="es-ES" dirty="0" err="1" smtClean="0"/>
              <a:t>sobrevoltaje</a:t>
            </a:r>
            <a:r>
              <a:rPr lang="es-ES" dirty="0" smtClean="0"/>
              <a:t> es:</a:t>
            </a:r>
          </a:p>
          <a:p>
            <a:endParaRPr lang="es-ES" dirty="0" smtClean="0"/>
          </a:p>
          <a:p>
            <a:endParaRPr lang="es-ES" dirty="0" smtClean="0"/>
          </a:p>
          <a:p>
            <a:r>
              <a:rPr lang="es-ES" dirty="0" smtClean="0"/>
              <a:t>Donde:</a:t>
            </a:r>
          </a:p>
          <a:p>
            <a:endParaRPr lang="es-EC" dirty="0" smtClean="0"/>
          </a:p>
          <a:p>
            <a:pPr>
              <a:buNone/>
            </a:pPr>
            <a:endParaRPr lang="es-EC" dirty="0"/>
          </a:p>
        </p:txBody>
      </p:sp>
      <p:sp>
        <p:nvSpPr>
          <p:cNvPr id="3358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3587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000232" y="2428868"/>
            <a:ext cx="4193100" cy="714380"/>
          </a:xfrm>
          <a:prstGeom prst="rect">
            <a:avLst/>
          </a:prstGeom>
          <a:noFill/>
        </p:spPr>
      </p:pic>
      <p:sp>
        <p:nvSpPr>
          <p:cNvPr id="3358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35875"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357422" y="3857628"/>
            <a:ext cx="3332028" cy="352426"/>
          </a:xfrm>
          <a:prstGeom prst="rect">
            <a:avLst/>
          </a:prstGeom>
          <a:noFill/>
        </p:spPr>
      </p:pic>
      <p:sp>
        <p:nvSpPr>
          <p:cNvPr id="335877" name="Rectangle 5"/>
          <p:cNvSpPr>
            <a:spLocks noChangeArrowheads="1"/>
          </p:cNvSpPr>
          <p:nvPr/>
        </p:nvSpPr>
        <p:spPr bwMode="auto">
          <a:xfrm>
            <a:off x="0" y="209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pitchFamily="34" charset="0"/>
              </a:rPr>
              <a:t/>
            </a:r>
            <a:br>
              <a:rPr kumimoji="0" lang="es-EC" sz="1800" b="0" i="0" u="none" strike="noStrike" cap="none" normalizeH="0" baseline="0" smtClean="0">
                <a:ln>
                  <a:noFill/>
                </a:ln>
                <a:solidFill>
                  <a:schemeClr val="tx1"/>
                </a:solidFill>
                <a:effectLst/>
                <a:latin typeface="Arial" pitchFamily="34" charset="0"/>
              </a:rPr>
            </a:br>
            <a:endParaRPr kumimoji="0" lang="es-EC" sz="1800" b="0" i="0" u="none" strike="noStrike" cap="none" normalizeH="0" baseline="0" smtClean="0">
              <a:ln>
                <a:noFill/>
              </a:ln>
              <a:solidFill>
                <a:schemeClr val="tx1"/>
              </a:solidFill>
              <a:effectLst/>
              <a:latin typeface="Arial" pitchFamily="34" charset="0"/>
            </a:endParaRPr>
          </a:p>
        </p:txBody>
      </p:sp>
      <p:pic>
        <p:nvPicPr>
          <p:cNvPr id="335880" name="Picture 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357422" y="4186743"/>
            <a:ext cx="3286148" cy="380501"/>
          </a:xfrm>
          <a:prstGeom prst="rect">
            <a:avLst/>
          </a:prstGeom>
          <a:noFill/>
        </p:spPr>
      </p:pic>
      <p:pic>
        <p:nvPicPr>
          <p:cNvPr id="335879" name="Picture 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357422" y="4572007"/>
            <a:ext cx="3214710" cy="352427"/>
          </a:xfrm>
          <a:prstGeom prst="rect">
            <a:avLst/>
          </a:prstGeom>
          <a:noFill/>
        </p:spPr>
      </p:pic>
      <p:pic>
        <p:nvPicPr>
          <p:cNvPr id="335878" name="Picture 6"/>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357422" y="5000636"/>
            <a:ext cx="5398526" cy="352426"/>
          </a:xfrm>
          <a:prstGeom prst="rect">
            <a:avLst/>
          </a:prstGeom>
          <a:noFill/>
        </p:spPr>
      </p:pic>
      <p:sp>
        <p:nvSpPr>
          <p:cNvPr id="33588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5882" name="Rectangle 10"/>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r>
            <a:br>
              <a:rPr kumimoji="0" lang="es-E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br>
            <a:endParaRPr kumimoji="0" lang="es-ES" sz="1800" b="0" i="0" u="none" strike="noStrike" cap="none" normalizeH="0" baseline="0" smtClean="0">
              <a:ln>
                <a:noFill/>
              </a:ln>
              <a:solidFill>
                <a:schemeClr val="tx1"/>
              </a:solidFill>
              <a:effectLst/>
              <a:latin typeface="Arial" pitchFamily="34" charset="0"/>
            </a:endParaRPr>
          </a:p>
        </p:txBody>
      </p:sp>
      <p:sp>
        <p:nvSpPr>
          <p:cNvPr id="335883" name="Rectangle 11"/>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r>
            <a:br>
              <a:rPr kumimoji="0" lang="es-E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br>
            <a:endParaRPr kumimoji="0" lang="es-ES" sz="1800" b="0" i="0" u="none" strike="noStrike" cap="none" normalizeH="0" baseline="0" smtClean="0">
              <a:ln>
                <a:noFill/>
              </a:ln>
              <a:solidFill>
                <a:schemeClr val="tx1"/>
              </a:solidFill>
              <a:effectLst/>
              <a:latin typeface="Arial" pitchFamily="34" charset="0"/>
            </a:endParaRPr>
          </a:p>
        </p:txBody>
      </p:sp>
      <p:sp>
        <p:nvSpPr>
          <p:cNvPr id="335884" name="Rectangle 12"/>
          <p:cNvSpPr>
            <a:spLocks noChangeArrowheads="1"/>
          </p:cNvSpPr>
          <p:nvPr/>
        </p:nvSpPr>
        <p:spPr bwMode="auto">
          <a:xfrm>
            <a:off x="0" y="1085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MECANISMO DE INTERRUPCIÓN INVERSA</a:t>
            </a:r>
            <a:endParaRPr lang="es-EC" dirty="0"/>
          </a:p>
        </p:txBody>
      </p:sp>
      <p:sp>
        <p:nvSpPr>
          <p:cNvPr id="3" name="2 Marcador de contenido"/>
          <p:cNvSpPr>
            <a:spLocks noGrp="1"/>
          </p:cNvSpPr>
          <p:nvPr>
            <p:ph idx="1"/>
          </p:nvPr>
        </p:nvSpPr>
        <p:spPr/>
        <p:txBody>
          <a:bodyPr>
            <a:normAutofit lnSpcReduction="10000"/>
          </a:bodyPr>
          <a:lstStyle/>
          <a:p>
            <a:r>
              <a:rPr lang="es-ES" dirty="0" smtClean="0"/>
              <a:t>La diferencia de potencial entre los conductores de fase y el cable de guarda tiende a incrementarse en función inversa al acoplamiento entre ellos.</a:t>
            </a:r>
          </a:p>
          <a:p>
            <a:r>
              <a:rPr lang="es-ES" dirty="0" smtClean="0"/>
              <a:t>En consecuencia la diferencia de potencial entre el conductor de fase más distante y el cable de guarda, puede ser tal que provoque la pérdida de aislamiento de la cadena y ocasione disrupciones inversas.</a:t>
            </a:r>
            <a:endParaRPr lang="es-EC" dirty="0" smtClean="0"/>
          </a:p>
          <a:p>
            <a:endParaRPr lang="es-EC"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MECANISMO DE INTERRUPCIÓN INVERSA</a:t>
            </a:r>
            <a:endParaRPr lang="es-EC" dirty="0"/>
          </a:p>
        </p:txBody>
      </p:sp>
      <p:sp>
        <p:nvSpPr>
          <p:cNvPr id="3" name="2 Marcador de contenido"/>
          <p:cNvSpPr>
            <a:spLocks noGrp="1"/>
          </p:cNvSpPr>
          <p:nvPr>
            <p:ph idx="1"/>
          </p:nvPr>
        </p:nvSpPr>
        <p:spPr/>
        <p:txBody>
          <a:bodyPr>
            <a:normAutofit fontScale="77500" lnSpcReduction="20000"/>
          </a:bodyPr>
          <a:lstStyle/>
          <a:p>
            <a:r>
              <a:rPr lang="es-ES" dirty="0" smtClean="0"/>
              <a:t>Los elementos básicos de la teoría de ondas viajeras están ilustrados en la figura 2.5 la cual muestra:</a:t>
            </a:r>
          </a:p>
          <a:p>
            <a:pPr lvl="2">
              <a:buFont typeface="Wingdings" pitchFamily="2" charset="2"/>
              <a:buChar char="Ø"/>
            </a:pPr>
            <a:r>
              <a:rPr lang="es-ES" dirty="0" smtClean="0"/>
              <a:t> Un rayo que impacta en la torre: Ir(t)</a:t>
            </a:r>
          </a:p>
          <a:p>
            <a:pPr lvl="2">
              <a:buFont typeface="Wingdings" pitchFamily="2" charset="2"/>
              <a:buChar char="Ø"/>
            </a:pPr>
            <a:r>
              <a:rPr lang="es-ES" dirty="0" err="1" smtClean="0"/>
              <a:t>Zg</a:t>
            </a:r>
            <a:r>
              <a:rPr lang="es-ES" dirty="0" smtClean="0"/>
              <a:t> representa la impedancia del cable de guarda.</a:t>
            </a:r>
          </a:p>
          <a:p>
            <a:pPr lvl="2">
              <a:buFont typeface="Wingdings" pitchFamily="2" charset="2"/>
              <a:buChar char="Ø"/>
            </a:pPr>
            <a:r>
              <a:rPr lang="es-ES" dirty="0" err="1" smtClean="0"/>
              <a:t>Zt</a:t>
            </a:r>
            <a:r>
              <a:rPr lang="es-ES" dirty="0" smtClean="0"/>
              <a:t> representa la impedancia de la torre.</a:t>
            </a:r>
          </a:p>
          <a:p>
            <a:r>
              <a:rPr lang="es-ES" dirty="0" smtClean="0"/>
              <a:t>La corriente de rayo es dividida en forma inversamente proporcional según la impedancia sobre el cual se propaga la corriente es decir sobre el cable de guarda y la estructura de la torre.  </a:t>
            </a:r>
          </a:p>
          <a:p>
            <a:r>
              <a:rPr lang="es-ES" dirty="0" smtClean="0"/>
              <a:t>La tensión en la cima de la torre </a:t>
            </a:r>
            <a:r>
              <a:rPr lang="es-ES" dirty="0" err="1" smtClean="0"/>
              <a:t>Vt</a:t>
            </a:r>
            <a:r>
              <a:rPr lang="es-ES" dirty="0" smtClean="0"/>
              <a:t> es calculada multiplicando la corriente total por la impedancia resultante que se obtiene considerando que las impedancias de los tres recorridos son conectadas en paralelo.</a:t>
            </a:r>
          </a:p>
          <a:p>
            <a:endParaRPr lang="es-EC" dirty="0"/>
          </a:p>
        </p:txBody>
      </p:sp>
      <p:sp>
        <p:nvSpPr>
          <p:cNvPr id="337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457200"/>
            <a:ext cx="8686800" cy="685784"/>
          </a:xfrm>
        </p:spPr>
        <p:txBody>
          <a:bodyPr>
            <a:normAutofit/>
          </a:bodyPr>
          <a:lstStyle/>
          <a:p>
            <a:pPr algn="ctr"/>
            <a:r>
              <a:rPr lang="es-ES" sz="3600" b="1" dirty="0" smtClean="0"/>
              <a:t>MECANISMO DE INTERRUPCIÓN INVERSA</a:t>
            </a:r>
            <a:endParaRPr lang="es-ES" sz="3600" dirty="0"/>
          </a:p>
        </p:txBody>
      </p:sp>
      <p:sp>
        <p:nvSpPr>
          <p:cNvPr id="3" name="2 Marcador de contenido"/>
          <p:cNvSpPr>
            <a:spLocks noGrp="1"/>
          </p:cNvSpPr>
          <p:nvPr>
            <p:ph idx="1"/>
          </p:nvPr>
        </p:nvSpPr>
        <p:spPr>
          <a:xfrm>
            <a:off x="457200" y="1214422"/>
            <a:ext cx="8229600" cy="1143008"/>
          </a:xfrm>
        </p:spPr>
        <p:txBody>
          <a:bodyPr>
            <a:normAutofit lnSpcReduction="10000"/>
          </a:bodyPr>
          <a:lstStyle/>
          <a:p>
            <a:r>
              <a:rPr lang="es-ES" sz="2400" dirty="0" smtClean="0"/>
              <a:t>Esta tensión originará así tres ondas de tensión de igual amplitud que se propaga alejándose desde la cima de la torre hacia tierra y hacia ambos lados del cable de guarda </a:t>
            </a:r>
            <a:endParaRPr lang="es-ES" sz="2400" dirty="0"/>
          </a:p>
        </p:txBody>
      </p:sp>
      <p:pic>
        <p:nvPicPr>
          <p:cNvPr id="4" name="3 Imagen"/>
          <p:cNvPicPr/>
          <p:nvPr/>
        </p:nvPicPr>
        <p:blipFill>
          <a:blip r:embed="rId2" cstate="print"/>
          <a:srcRect/>
          <a:stretch>
            <a:fillRect/>
          </a:stretch>
        </p:blipFill>
        <p:spPr bwMode="auto">
          <a:xfrm>
            <a:off x="1928794" y="2357430"/>
            <a:ext cx="5429288" cy="3286148"/>
          </a:xfrm>
          <a:prstGeom prst="rect">
            <a:avLst/>
          </a:prstGeom>
          <a:noFill/>
          <a:ln w="9525">
            <a:noFill/>
            <a:miter lim="800000"/>
            <a:headEnd/>
            <a:tailEnd/>
          </a:ln>
        </p:spPr>
      </p:pic>
      <p:sp>
        <p:nvSpPr>
          <p:cNvPr id="5" name="4 CuadroTexto"/>
          <p:cNvSpPr txBox="1"/>
          <p:nvPr/>
        </p:nvSpPr>
        <p:spPr>
          <a:xfrm>
            <a:off x="571472" y="5786454"/>
            <a:ext cx="8143932" cy="923330"/>
          </a:xfrm>
          <a:prstGeom prst="rect">
            <a:avLst/>
          </a:prstGeom>
          <a:noFill/>
        </p:spPr>
        <p:txBody>
          <a:bodyPr wrap="square" rtlCol="0">
            <a:spAutoFit/>
          </a:bodyPr>
          <a:lstStyle/>
          <a:p>
            <a:pPr algn="ctr"/>
            <a:r>
              <a:rPr lang="es-PE" dirty="0" smtClean="0"/>
              <a:t>Fig. 2.5 Proceso de propagación de la descarga que origina la falla de una cadena de aisladores por contorneo inverso debido al impacto del rayo en el cable de guarda</a:t>
            </a:r>
            <a:endParaRPr lang="es-E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3600" b="1" dirty="0" smtClean="0"/>
              <a:t>SOBREVOLTAJE DE MANIOBRA</a:t>
            </a:r>
            <a:endParaRPr lang="es-ES" sz="3600" dirty="0"/>
          </a:p>
        </p:txBody>
      </p:sp>
      <p:sp>
        <p:nvSpPr>
          <p:cNvPr id="3" name="2 Marcador de contenido"/>
          <p:cNvSpPr>
            <a:spLocks noGrp="1"/>
          </p:cNvSpPr>
          <p:nvPr>
            <p:ph idx="1"/>
          </p:nvPr>
        </p:nvSpPr>
        <p:spPr>
          <a:xfrm>
            <a:off x="304800" y="1357298"/>
            <a:ext cx="8686800" cy="5286411"/>
          </a:xfrm>
        </p:spPr>
        <p:txBody>
          <a:bodyPr>
            <a:noAutofit/>
          </a:bodyPr>
          <a:lstStyle/>
          <a:p>
            <a:pPr>
              <a:buFont typeface="Wingdings" pitchFamily="2" charset="2"/>
              <a:buChar char="Ø"/>
            </a:pPr>
            <a:r>
              <a:rPr lang="es-PE" sz="2800" dirty="0" smtClean="0"/>
              <a:t>Se originan por una operación de interrupción o </a:t>
            </a:r>
            <a:r>
              <a:rPr lang="es-PE" sz="2800" dirty="0" err="1" smtClean="0"/>
              <a:t>energización</a:t>
            </a:r>
            <a:r>
              <a:rPr lang="es-PE" sz="2800" dirty="0" smtClean="0"/>
              <a:t> en el sistema.</a:t>
            </a:r>
          </a:p>
          <a:p>
            <a:pPr>
              <a:buFont typeface="Wingdings" pitchFamily="2" charset="2"/>
              <a:buChar char="Ø"/>
            </a:pPr>
            <a:r>
              <a:rPr lang="es-PE" sz="2800" dirty="0" smtClean="0"/>
              <a:t>Dichos esfuerzos eléctricos son sustancialmente de mayor duración que las producidas por descargas atmosféricas, sus valores de cresta pueden alcanzar dependiendo del sistema de alta tensión hasta 4 veces la tensión nominal </a:t>
            </a:r>
            <a:r>
              <a:rPr lang="es-ES" sz="2800" dirty="0" smtClean="0"/>
              <a:t>y desde el punto de vista del sostenimiento del aislamiento, son más peligrosos por su mayor duración y forma de onda </a:t>
            </a:r>
            <a:r>
              <a:rPr lang="es-PE" sz="2800" dirty="0" smtClean="0"/>
              <a:t>.</a:t>
            </a:r>
            <a:endParaRPr lang="es-ES" sz="2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
            </a:r>
            <a:br>
              <a:rPr lang="es-ES" b="1" dirty="0" smtClean="0"/>
            </a:br>
            <a:r>
              <a:rPr lang="es-ES" sz="4000" b="1" dirty="0" smtClean="0"/>
              <a:t>SOBREVOLTAJE DE MANIOBRA</a:t>
            </a:r>
            <a:r>
              <a:rPr lang="es-ES" sz="4000" dirty="0" smtClean="0"/>
              <a:t/>
            </a:r>
            <a:br>
              <a:rPr lang="es-ES" sz="4000" dirty="0" smtClean="0"/>
            </a:br>
            <a:endParaRPr lang="es-ES" sz="4000" dirty="0"/>
          </a:p>
        </p:txBody>
      </p:sp>
      <p:sp>
        <p:nvSpPr>
          <p:cNvPr id="3" name="2 Marcador de contenido"/>
          <p:cNvSpPr>
            <a:spLocks noGrp="1"/>
          </p:cNvSpPr>
          <p:nvPr>
            <p:ph idx="1"/>
          </p:nvPr>
        </p:nvSpPr>
        <p:spPr/>
        <p:txBody>
          <a:bodyPr/>
          <a:lstStyle/>
          <a:p>
            <a:r>
              <a:rPr lang="es-PE" dirty="0" smtClean="0"/>
              <a:t>El máximo </a:t>
            </a:r>
            <a:r>
              <a:rPr lang="es-PE" dirty="0" err="1" smtClean="0"/>
              <a:t>sobrevoltaje</a:t>
            </a:r>
            <a:r>
              <a:rPr lang="es-PE" dirty="0" smtClean="0"/>
              <a:t> de maniobra, está dada por [6]:</a:t>
            </a:r>
            <a:endParaRPr lang="es-ES" dirty="0" smtClean="0"/>
          </a:p>
          <a:p>
            <a:endParaRPr lang="es-ES" dirty="0" smtClean="0"/>
          </a:p>
          <a:p>
            <a:endParaRPr lang="es-ES" dirty="0" smtClean="0"/>
          </a:p>
          <a:p>
            <a:pPr>
              <a:buNone/>
            </a:pPr>
            <a:r>
              <a:rPr lang="es-ES" dirty="0" smtClean="0"/>
              <a:t>Donde:</a:t>
            </a:r>
            <a:endParaRPr lang="es-ES"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02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00298" y="2928934"/>
            <a:ext cx="4025007" cy="828678"/>
          </a:xfrm>
          <a:prstGeom prst="rect">
            <a:avLst/>
          </a:prstGeom>
          <a:noFill/>
        </p:spPr>
      </p:pic>
      <p:pic>
        <p:nvPicPr>
          <p:cNvPr id="1030"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428860" y="4500570"/>
            <a:ext cx="4074326" cy="280988"/>
          </a:xfrm>
          <a:prstGeom prst="rect">
            <a:avLst/>
          </a:prstGeom>
          <a:noFill/>
        </p:spPr>
      </p:pic>
      <p:pic>
        <p:nvPicPr>
          <p:cNvPr id="1029"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428860" y="5000636"/>
            <a:ext cx="3346312" cy="280988"/>
          </a:xfrm>
          <a:prstGeom prst="rect">
            <a:avLst/>
          </a:prstGeom>
          <a:noFill/>
        </p:spPr>
      </p:pic>
      <p:pic>
        <p:nvPicPr>
          <p:cNvPr id="1028"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357422" y="5357826"/>
            <a:ext cx="6590446" cy="280988"/>
          </a:xfrm>
          <a:prstGeom prst="rect">
            <a:avLst/>
          </a:prstGeom>
          <a:noFill/>
        </p:spPr>
      </p:pic>
      <p:pic>
        <p:nvPicPr>
          <p:cNvPr id="1027"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285984" y="5715016"/>
            <a:ext cx="5032240" cy="280988"/>
          </a:xfrm>
          <a:prstGeom prst="rect">
            <a:avLst/>
          </a:prstGeom>
          <a:noFill/>
        </p:spPr>
      </p:pic>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32" name="Rectangle 8"/>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s-PE"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s-PE" sz="1800" b="0" i="0" u="none" strike="noStrike" cap="none" normalizeH="0" baseline="0" smtClean="0">
              <a:ln>
                <a:noFill/>
              </a:ln>
              <a:solidFill>
                <a:schemeClr val="tx1"/>
              </a:solidFill>
              <a:effectLst/>
              <a:latin typeface="Arial" pitchFamily="34" charset="0"/>
            </a:endParaRPr>
          </a:p>
        </p:txBody>
      </p:sp>
      <p:sp>
        <p:nvSpPr>
          <p:cNvPr id="1033" name="Rectangle 9"/>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s-PE"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s-PE" sz="1800" b="0" i="0" u="none" strike="noStrike" cap="none" normalizeH="0" baseline="0" smtClean="0">
              <a:ln>
                <a:noFill/>
              </a:ln>
              <a:solidFill>
                <a:schemeClr val="tx1"/>
              </a:solidFill>
              <a:effectLst/>
              <a:latin typeface="Arial" pitchFamily="34" charset="0"/>
            </a:endParaRPr>
          </a:p>
        </p:txBody>
      </p:sp>
      <p:sp>
        <p:nvSpPr>
          <p:cNvPr id="1034" name="Rectangle 10"/>
          <p:cNvSpPr>
            <a:spLocks noChangeArrowheads="1"/>
          </p:cNvSpPr>
          <p:nvPr/>
        </p:nvSpPr>
        <p:spPr bwMode="auto">
          <a:xfrm>
            <a:off x="0" y="1085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s-PE"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s-PE" sz="1800" b="0" i="0" u="none" strike="noStrike" cap="none" normalizeH="0" baseline="0" smtClean="0">
              <a:ln>
                <a:noFill/>
              </a:ln>
              <a:solidFill>
                <a:schemeClr val="tx1"/>
              </a:solidFill>
              <a:effectLst/>
              <a:latin typeface="Arial" pitchFamily="34" charset="0"/>
            </a:endParaRPr>
          </a:p>
        </p:txBody>
      </p:sp>
      <p:sp>
        <p:nvSpPr>
          <p:cNvPr id="1035" name="Rectangle 11"/>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SOBREVOLTAJE DE MANIOBRA</a:t>
            </a:r>
            <a:endParaRPr lang="es-EC" dirty="0"/>
          </a:p>
        </p:txBody>
      </p:sp>
      <p:sp>
        <p:nvSpPr>
          <p:cNvPr id="3" name="2 Marcador de contenido"/>
          <p:cNvSpPr>
            <a:spLocks noGrp="1"/>
          </p:cNvSpPr>
          <p:nvPr>
            <p:ph idx="1"/>
          </p:nvPr>
        </p:nvSpPr>
        <p:spPr/>
        <p:txBody>
          <a:bodyPr>
            <a:normAutofit fontScale="92500" lnSpcReduction="20000"/>
          </a:bodyPr>
          <a:lstStyle/>
          <a:p>
            <a:r>
              <a:rPr lang="es-ES" dirty="0" smtClean="0"/>
              <a:t>Dichas maniobras producen oscilaciones de tensión altamente amortiguadas, generalmente de corta duración y tienen amplitudes de magnitud impredecible.</a:t>
            </a:r>
            <a:endParaRPr lang="es-EC" dirty="0" smtClean="0"/>
          </a:p>
          <a:p>
            <a:r>
              <a:rPr lang="es-ES" dirty="0" smtClean="0"/>
              <a:t>Para una sobretensión de maniobra, el tiempo de frente (</a:t>
            </a:r>
            <a:r>
              <a:rPr lang="es-ES" dirty="0" err="1" smtClean="0"/>
              <a:t>tf</a:t>
            </a:r>
            <a:r>
              <a:rPr lang="es-ES" dirty="0" smtClean="0"/>
              <a:t>) está entre 100 a 500 </a:t>
            </a:r>
            <a:r>
              <a:rPr lang="es-ES" dirty="0" err="1" smtClean="0"/>
              <a:t>μs</a:t>
            </a:r>
            <a:r>
              <a:rPr lang="es-ES" dirty="0" smtClean="0"/>
              <a:t> y el tiempo de cola (</a:t>
            </a:r>
            <a:r>
              <a:rPr lang="es-ES" dirty="0" err="1" smtClean="0"/>
              <a:t>tc</a:t>
            </a:r>
            <a:r>
              <a:rPr lang="es-ES" dirty="0" smtClean="0"/>
              <a:t>) está en el orden de 1000 a 4000 </a:t>
            </a:r>
            <a:r>
              <a:rPr lang="es-ES" dirty="0" err="1" smtClean="0"/>
              <a:t>μs</a:t>
            </a:r>
            <a:r>
              <a:rPr lang="es-ES" dirty="0" smtClean="0"/>
              <a:t>, la frecuencia de estas oscilaciones se extiende entre 100 a 500 Hz, y la elevación de la tensión (frente de onda) durante los 200 a 300 </a:t>
            </a:r>
            <a:r>
              <a:rPr lang="es-ES" dirty="0" err="1" smtClean="0"/>
              <a:t>μs</a:t>
            </a:r>
            <a:r>
              <a:rPr lang="es-ES" dirty="0" smtClean="0"/>
              <a:t>, es la más peligrosa para el aislamiento.</a:t>
            </a:r>
          </a:p>
          <a:p>
            <a:endParaRPr lang="es-EC" dirty="0" smtClean="0"/>
          </a:p>
          <a:p>
            <a:endParaRPr lang="es-EC"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PE" b="1" dirty="0" smtClean="0"/>
              <a:t>CAPÍTULO  I</a:t>
            </a:r>
            <a:r>
              <a:rPr lang="es-ES" b="1" dirty="0" smtClean="0"/>
              <a:t>: INFORMACIÓN GENERAL</a:t>
            </a:r>
            <a:endParaRPr lang="es-ES" dirty="0"/>
          </a:p>
        </p:txBody>
      </p:sp>
      <p:sp>
        <p:nvSpPr>
          <p:cNvPr id="3" name="2 Marcador de contenido"/>
          <p:cNvSpPr>
            <a:spLocks noGrp="1"/>
          </p:cNvSpPr>
          <p:nvPr>
            <p:ph idx="1"/>
          </p:nvPr>
        </p:nvSpPr>
        <p:spPr/>
        <p:txBody>
          <a:bodyPr>
            <a:normAutofit fontScale="85000" lnSpcReduction="20000"/>
          </a:bodyPr>
          <a:lstStyle/>
          <a:p>
            <a:r>
              <a:rPr lang="es-ES" sz="2400" b="1" dirty="0"/>
              <a:t>CARACTERÍSTICAS DEL SISTEMA ELÉCTRICO </a:t>
            </a:r>
            <a:r>
              <a:rPr lang="es-ES" sz="2400" b="1" dirty="0" smtClean="0"/>
              <a:t>ECUATORIANO</a:t>
            </a:r>
          </a:p>
          <a:p>
            <a:pPr lvl="1">
              <a:buFont typeface="Wingdings" pitchFamily="2" charset="2"/>
              <a:buChar char="Ø"/>
            </a:pPr>
            <a:r>
              <a:rPr lang="es-PE" sz="2600" dirty="0"/>
              <a:t>El sistema eléctrico ecuatoriano, en el año 2009, </a:t>
            </a:r>
            <a:r>
              <a:rPr lang="es-PE" sz="2600" dirty="0" smtClean="0"/>
              <a:t>sufrió cambios </a:t>
            </a:r>
            <a:r>
              <a:rPr lang="es-PE" sz="2600" dirty="0"/>
              <a:t>en la normativa jurídica y operativa del sistema, provocando la integración de diez empresas distribuidoras que actualmente funcionan como Gerencias Regionales de la Corporación Nacional de Electricidad (CNEL</a:t>
            </a:r>
            <a:r>
              <a:rPr lang="es-PE" sz="2600" dirty="0" smtClean="0"/>
              <a:t>).</a:t>
            </a:r>
          </a:p>
          <a:p>
            <a:pPr lvl="1">
              <a:buFont typeface="Wingdings" pitchFamily="2" charset="2"/>
              <a:buChar char="Ø"/>
            </a:pPr>
            <a:r>
              <a:rPr lang="es-PE" sz="2600" dirty="0" smtClean="0"/>
              <a:t>El sistema eléctrico Ecuatoriano quedó constituido de la siguiente manera: 13 empresas eléctricas generadoras, de las </a:t>
            </a:r>
            <a:r>
              <a:rPr lang="es-PE" sz="2600" dirty="0"/>
              <a:t>cuales </a:t>
            </a:r>
            <a:r>
              <a:rPr lang="es-PE" sz="2600" dirty="0" err="1"/>
              <a:t>Ecoluz</a:t>
            </a:r>
            <a:r>
              <a:rPr lang="es-PE" sz="2600" dirty="0"/>
              <a:t> y EMAAP-Q han obtenido su calificación como generadoras y como </a:t>
            </a:r>
            <a:r>
              <a:rPr lang="es-PE" sz="2600" dirty="0" err="1"/>
              <a:t>autogeneradores</a:t>
            </a:r>
            <a:r>
              <a:rPr lang="es-PE" sz="2600" dirty="0"/>
              <a:t>, sin embargo, </a:t>
            </a:r>
            <a:r>
              <a:rPr lang="es-PE" sz="2600" dirty="0" err="1"/>
              <a:t>Ecoluz</a:t>
            </a:r>
            <a:r>
              <a:rPr lang="es-PE" sz="2600" dirty="0"/>
              <a:t> operó únicamente como </a:t>
            </a:r>
            <a:r>
              <a:rPr lang="es-PE" sz="2600" dirty="0" err="1" smtClean="0"/>
              <a:t>autogeneradora</a:t>
            </a:r>
            <a:r>
              <a:rPr lang="es-PE" sz="2600" dirty="0" smtClean="0"/>
              <a:t>.</a:t>
            </a:r>
          </a:p>
          <a:p>
            <a:pPr lvl="1">
              <a:buFont typeface="Wingdings" pitchFamily="2" charset="2"/>
              <a:buChar char="Ø"/>
            </a:pPr>
            <a:r>
              <a:rPr lang="es-PE" sz="2600" dirty="0"/>
              <a:t>En base al plan maestro de electrificación 2009-2020 [3], se describirán los aspectos más relevantes del actual y futuro sector eléctrico ecuatoriano conformado por los sistemas de generación, transmisión y </a:t>
            </a:r>
            <a:r>
              <a:rPr lang="es-PE" sz="2600" dirty="0" smtClean="0"/>
              <a:t>distribución.</a:t>
            </a:r>
            <a:endParaRPr lang="es-PE" sz="2600" dirty="0"/>
          </a:p>
          <a:p>
            <a:pPr lvl="1">
              <a:buFont typeface="Wingdings" pitchFamily="2" charset="2"/>
              <a:buChar char="Ø"/>
            </a:pPr>
            <a:endParaRPr lang="es-E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3600" b="1" dirty="0" smtClean="0"/>
              <a:t>SOBREVOLTAJE DE MANIOBRA</a:t>
            </a:r>
            <a:endParaRPr lang="es-ES" sz="3600" dirty="0"/>
          </a:p>
        </p:txBody>
      </p:sp>
      <p:sp>
        <p:nvSpPr>
          <p:cNvPr id="3" name="2 Marcador de contenido"/>
          <p:cNvSpPr>
            <a:spLocks noGrp="1"/>
          </p:cNvSpPr>
          <p:nvPr>
            <p:ph idx="1"/>
          </p:nvPr>
        </p:nvSpPr>
        <p:spPr/>
        <p:txBody>
          <a:bodyPr>
            <a:normAutofit fontScale="85000" lnSpcReduction="20000"/>
          </a:bodyPr>
          <a:lstStyle/>
          <a:p>
            <a:pPr>
              <a:buFont typeface="Wingdings" pitchFamily="2" charset="2"/>
              <a:buChar char="Ø"/>
            </a:pPr>
            <a:r>
              <a:rPr lang="es-PE" dirty="0" smtClean="0"/>
              <a:t> En sistemas eléctricos con voltajes de servicio menores a 300 </a:t>
            </a:r>
            <a:r>
              <a:rPr lang="es-PE" dirty="0" err="1" smtClean="0"/>
              <a:t>kV</a:t>
            </a:r>
            <a:r>
              <a:rPr lang="es-PE" dirty="0" smtClean="0"/>
              <a:t>, la probabilidad de una falla debida a un </a:t>
            </a:r>
            <a:r>
              <a:rPr lang="es-PE" dirty="0" err="1" smtClean="0"/>
              <a:t>sobrevoltaje</a:t>
            </a:r>
            <a:r>
              <a:rPr lang="es-PE" dirty="0" smtClean="0"/>
              <a:t> de maniobra es mínima ya que el aislamiento es suficiente para sostener dicho transitorio.</a:t>
            </a:r>
            <a:endParaRPr lang="es-ES" dirty="0" smtClean="0"/>
          </a:p>
          <a:p>
            <a:pPr>
              <a:buFont typeface="Wingdings" pitchFamily="2" charset="2"/>
              <a:buChar char="Ø"/>
            </a:pPr>
            <a:r>
              <a:rPr lang="es-PE" dirty="0" smtClean="0"/>
              <a:t>Por encima de 300 </a:t>
            </a:r>
            <a:r>
              <a:rPr lang="es-PE" dirty="0" err="1" smtClean="0"/>
              <a:t>kV</a:t>
            </a:r>
            <a:r>
              <a:rPr lang="es-PE" dirty="0" smtClean="0"/>
              <a:t>, gracias a mejoras en la tecnología de puesta a tierra, diseño de torres y métodos de protección de hilo de guarda, los niveles de </a:t>
            </a:r>
            <a:r>
              <a:rPr lang="es-PE" dirty="0" err="1" smtClean="0"/>
              <a:t>sobrevoltaje</a:t>
            </a:r>
            <a:r>
              <a:rPr lang="es-PE" dirty="0" smtClean="0"/>
              <a:t> de maniobra son los que determinan las distancias de los aislamientos </a:t>
            </a:r>
            <a:r>
              <a:rPr lang="es-ES" dirty="0" smtClean="0"/>
              <a:t>las cuales se incrementan en forma proporcional con la tensión del sistema, en tanto que las debidas a rayos permanecen constantes.</a:t>
            </a:r>
            <a:endParaRPr lang="es-EC" dirty="0" smtClean="0"/>
          </a:p>
          <a:p>
            <a:pPr>
              <a:buFont typeface="Wingdings" pitchFamily="2" charset="2"/>
              <a:buChar char="Ø"/>
            </a:pPr>
            <a:endParaRPr lang="es-E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3600" b="1" dirty="0" smtClean="0"/>
              <a:t>SOBREVOLTAJE DE MANIOBRA</a:t>
            </a:r>
            <a:endParaRPr lang="es-ES" sz="3600" dirty="0"/>
          </a:p>
        </p:txBody>
      </p:sp>
      <p:sp>
        <p:nvSpPr>
          <p:cNvPr id="3" name="2 Marcador de contenido"/>
          <p:cNvSpPr>
            <a:spLocks noGrp="1"/>
          </p:cNvSpPr>
          <p:nvPr>
            <p:ph idx="1"/>
          </p:nvPr>
        </p:nvSpPr>
        <p:spPr/>
        <p:txBody>
          <a:bodyPr>
            <a:normAutofit/>
          </a:bodyPr>
          <a:lstStyle/>
          <a:p>
            <a:r>
              <a:rPr lang="es-PE" sz="2400" dirty="0" smtClean="0"/>
              <a:t>La siguiente tabla muestra los valores típicos de sobretensiones de maniobra tomado del Libro de Referencia para Líneas de Transmisión [7].</a:t>
            </a:r>
            <a:endParaRPr lang="es-ES" sz="2400" dirty="0" smtClean="0"/>
          </a:p>
          <a:p>
            <a:pPr>
              <a:buNone/>
            </a:pPr>
            <a:endParaRPr lang="es-ES" sz="2400" dirty="0" smtClean="0"/>
          </a:p>
          <a:p>
            <a:pPr>
              <a:buNone/>
            </a:pPr>
            <a:endParaRPr lang="es-ES" sz="2400" dirty="0" smtClean="0"/>
          </a:p>
        </p:txBody>
      </p:sp>
      <p:graphicFrame>
        <p:nvGraphicFramePr>
          <p:cNvPr id="5" name="4 Tabla"/>
          <p:cNvGraphicFramePr>
            <a:graphicFrameLocks noGrp="1"/>
          </p:cNvGraphicFramePr>
          <p:nvPr/>
        </p:nvGraphicFramePr>
        <p:xfrm>
          <a:off x="1214414" y="2857496"/>
          <a:ext cx="6929486" cy="3349485"/>
        </p:xfrm>
        <a:graphic>
          <a:graphicData uri="http://schemas.openxmlformats.org/drawingml/2006/table">
            <a:tbl>
              <a:tblPr firstRow="1" bandRow="1">
                <a:tableStyleId>{5C22544A-7EE6-4342-B048-85BDC9FD1C3A}</a:tableStyleId>
              </a:tblPr>
              <a:tblGrid>
                <a:gridCol w="3464743"/>
                <a:gridCol w="3464743"/>
              </a:tblGrid>
              <a:tr h="535785">
                <a:tc>
                  <a:txBody>
                    <a:bodyPr/>
                    <a:lstStyle/>
                    <a:p>
                      <a:pPr algn="ctr">
                        <a:lnSpc>
                          <a:spcPct val="200000"/>
                        </a:lnSpc>
                        <a:spcAft>
                          <a:spcPts val="0"/>
                        </a:spcAft>
                      </a:pPr>
                      <a:r>
                        <a:rPr lang="es-PE" sz="1100" b="1" dirty="0">
                          <a:solidFill>
                            <a:srgbClr val="231F20"/>
                          </a:solidFill>
                          <a:latin typeface="Arial"/>
                          <a:ea typeface="TimesNewRomanPSMT"/>
                          <a:cs typeface="Times New Roman"/>
                        </a:rPr>
                        <a:t>Causas de la Sobretensión de maniobra</a:t>
                      </a:r>
                      <a:endParaRPr lang="es-ES" sz="1100" dirty="0">
                        <a:solidFill>
                          <a:srgbClr val="31849B"/>
                        </a:solidFill>
                        <a:latin typeface="Calibri"/>
                        <a:ea typeface="Calibri"/>
                        <a:cs typeface="Times New Roman"/>
                      </a:endParaRPr>
                    </a:p>
                  </a:txBody>
                  <a:tcPr marL="68580" marR="68580" marT="0" marB="0"/>
                </a:tc>
                <a:tc>
                  <a:txBody>
                    <a:bodyPr/>
                    <a:lstStyle/>
                    <a:p>
                      <a:pPr algn="ctr">
                        <a:lnSpc>
                          <a:spcPct val="200000"/>
                        </a:lnSpc>
                        <a:spcAft>
                          <a:spcPts val="0"/>
                        </a:spcAft>
                      </a:pPr>
                      <a:r>
                        <a:rPr lang="es-PE" sz="1100" b="1">
                          <a:solidFill>
                            <a:srgbClr val="231F20"/>
                          </a:solidFill>
                          <a:latin typeface="Arial"/>
                          <a:ea typeface="TimesNewRomanPSMT"/>
                          <a:cs typeface="Times New Roman"/>
                        </a:rPr>
                        <a:t>Máxima Sobretensión  por unidad ( p.u )</a:t>
                      </a:r>
                      <a:endParaRPr lang="es-ES" sz="1100">
                        <a:solidFill>
                          <a:srgbClr val="31849B"/>
                        </a:solidFill>
                        <a:latin typeface="Calibri"/>
                        <a:ea typeface="Calibri"/>
                        <a:cs typeface="Times New Roman"/>
                      </a:endParaRPr>
                    </a:p>
                  </a:txBody>
                  <a:tcPr marL="68580" marR="68580" marT="0" marB="0"/>
                </a:tc>
              </a:tr>
              <a:tr h="535785">
                <a:tc>
                  <a:txBody>
                    <a:bodyPr/>
                    <a:lstStyle/>
                    <a:p>
                      <a:pPr algn="ctr">
                        <a:lnSpc>
                          <a:spcPct val="200000"/>
                        </a:lnSpc>
                        <a:spcAft>
                          <a:spcPts val="0"/>
                        </a:spcAft>
                      </a:pPr>
                      <a:r>
                        <a:rPr lang="es-PE" sz="1100" dirty="0">
                          <a:solidFill>
                            <a:srgbClr val="231F20"/>
                          </a:solidFill>
                          <a:latin typeface="Arial"/>
                          <a:ea typeface="TimesNewRomanPSMT"/>
                          <a:cs typeface="Times New Roman"/>
                        </a:rPr>
                        <a:t>Energización de línea de 200 millas (322km), sin resistencia de cierre</a:t>
                      </a:r>
                      <a:endParaRPr lang="es-ES" sz="1100" dirty="0">
                        <a:solidFill>
                          <a:srgbClr val="31849B"/>
                        </a:solidFill>
                        <a:latin typeface="Calibri"/>
                        <a:ea typeface="Calibri"/>
                        <a:cs typeface="Times New Roman"/>
                      </a:endParaRPr>
                    </a:p>
                  </a:txBody>
                  <a:tcPr marL="68580" marR="68580" marT="0" marB="0"/>
                </a:tc>
                <a:tc>
                  <a:txBody>
                    <a:bodyPr/>
                    <a:lstStyle/>
                    <a:p>
                      <a:pPr algn="ctr">
                        <a:lnSpc>
                          <a:spcPct val="200000"/>
                        </a:lnSpc>
                        <a:spcAft>
                          <a:spcPts val="0"/>
                        </a:spcAft>
                      </a:pPr>
                      <a:r>
                        <a:rPr lang="es-PE" sz="1100">
                          <a:solidFill>
                            <a:srgbClr val="231F20"/>
                          </a:solidFill>
                          <a:latin typeface="Arial"/>
                          <a:ea typeface="TimesNewRomanPSMT"/>
                          <a:cs typeface="Times New Roman"/>
                        </a:rPr>
                        <a:t>3.5</a:t>
                      </a:r>
                      <a:endParaRPr lang="es-ES" sz="1100">
                        <a:solidFill>
                          <a:srgbClr val="31849B"/>
                        </a:solidFill>
                        <a:latin typeface="Calibri"/>
                        <a:ea typeface="Calibri"/>
                        <a:cs typeface="Times New Roman"/>
                      </a:endParaRPr>
                    </a:p>
                  </a:txBody>
                  <a:tcPr marL="68580" marR="68580" marT="0" marB="0"/>
                </a:tc>
              </a:tr>
              <a:tr h="535785">
                <a:tc>
                  <a:txBody>
                    <a:bodyPr/>
                    <a:lstStyle/>
                    <a:p>
                      <a:pPr algn="ctr">
                        <a:lnSpc>
                          <a:spcPct val="200000"/>
                        </a:lnSpc>
                        <a:spcAft>
                          <a:spcPts val="0"/>
                        </a:spcAft>
                      </a:pPr>
                      <a:r>
                        <a:rPr lang="es-PE" sz="1100">
                          <a:solidFill>
                            <a:srgbClr val="231F20"/>
                          </a:solidFill>
                          <a:latin typeface="Arial"/>
                          <a:ea typeface="TimesNewRomanPSMT"/>
                          <a:cs typeface="Times New Roman"/>
                        </a:rPr>
                        <a:t>Iniciación de falla en fase sin falla previa.</a:t>
                      </a:r>
                      <a:endParaRPr lang="es-ES" sz="1100">
                        <a:solidFill>
                          <a:srgbClr val="31849B"/>
                        </a:solidFill>
                        <a:latin typeface="Calibri"/>
                        <a:ea typeface="Calibri"/>
                        <a:cs typeface="Times New Roman"/>
                      </a:endParaRPr>
                    </a:p>
                  </a:txBody>
                  <a:tcPr marL="68580" marR="68580" marT="0" marB="0"/>
                </a:tc>
                <a:tc>
                  <a:txBody>
                    <a:bodyPr/>
                    <a:lstStyle/>
                    <a:p>
                      <a:pPr algn="ctr">
                        <a:lnSpc>
                          <a:spcPct val="200000"/>
                        </a:lnSpc>
                        <a:spcAft>
                          <a:spcPts val="0"/>
                        </a:spcAft>
                      </a:pPr>
                      <a:r>
                        <a:rPr lang="es-PE" sz="1100">
                          <a:solidFill>
                            <a:srgbClr val="231F20"/>
                          </a:solidFill>
                          <a:latin typeface="Arial"/>
                          <a:ea typeface="TimesNewRomanPSMT"/>
                          <a:cs typeface="Times New Roman"/>
                        </a:rPr>
                        <a:t>2.1</a:t>
                      </a:r>
                      <a:endParaRPr lang="es-ES" sz="1100">
                        <a:solidFill>
                          <a:srgbClr val="31849B"/>
                        </a:solidFill>
                        <a:latin typeface="Calibri"/>
                        <a:ea typeface="Calibri"/>
                        <a:cs typeface="Times New Roman"/>
                      </a:endParaRPr>
                    </a:p>
                  </a:txBody>
                  <a:tcPr marL="68580" marR="68580" marT="0" marB="0"/>
                </a:tc>
              </a:tr>
              <a:tr h="535785">
                <a:tc>
                  <a:txBody>
                    <a:bodyPr/>
                    <a:lstStyle/>
                    <a:p>
                      <a:pPr algn="ctr">
                        <a:lnSpc>
                          <a:spcPct val="200000"/>
                        </a:lnSpc>
                        <a:spcAft>
                          <a:spcPts val="0"/>
                        </a:spcAft>
                      </a:pPr>
                      <a:r>
                        <a:rPr lang="es-PE" sz="1100">
                          <a:solidFill>
                            <a:srgbClr val="231F20"/>
                          </a:solidFill>
                          <a:latin typeface="Arial"/>
                          <a:ea typeface="TimesNewRomanPSMT"/>
                          <a:cs typeface="Times New Roman"/>
                        </a:rPr>
                        <a:t>Interrupción de falla</a:t>
                      </a:r>
                      <a:endParaRPr lang="es-ES" sz="1100">
                        <a:solidFill>
                          <a:srgbClr val="31849B"/>
                        </a:solidFill>
                        <a:latin typeface="Calibri"/>
                        <a:ea typeface="Calibri"/>
                        <a:cs typeface="Times New Roman"/>
                      </a:endParaRPr>
                    </a:p>
                  </a:txBody>
                  <a:tcPr marL="68580" marR="68580" marT="0" marB="0"/>
                </a:tc>
                <a:tc>
                  <a:txBody>
                    <a:bodyPr/>
                    <a:lstStyle/>
                    <a:p>
                      <a:pPr algn="ctr">
                        <a:lnSpc>
                          <a:spcPct val="200000"/>
                        </a:lnSpc>
                        <a:spcAft>
                          <a:spcPts val="0"/>
                        </a:spcAft>
                      </a:pPr>
                      <a:r>
                        <a:rPr lang="es-PE" sz="1100">
                          <a:solidFill>
                            <a:srgbClr val="231F20"/>
                          </a:solidFill>
                          <a:latin typeface="Arial"/>
                          <a:ea typeface="TimesNewRomanPSMT"/>
                          <a:cs typeface="Times New Roman"/>
                        </a:rPr>
                        <a:t>1.7 - 1.9</a:t>
                      </a:r>
                      <a:endParaRPr lang="es-ES" sz="1100">
                        <a:solidFill>
                          <a:srgbClr val="31849B"/>
                        </a:solidFill>
                        <a:latin typeface="Calibri"/>
                        <a:ea typeface="Calibri"/>
                        <a:cs typeface="Times New Roman"/>
                      </a:endParaRPr>
                    </a:p>
                  </a:txBody>
                  <a:tcPr marL="68580" marR="68580" marT="0" marB="0"/>
                </a:tc>
              </a:tr>
              <a:tr h="535785">
                <a:tc>
                  <a:txBody>
                    <a:bodyPr/>
                    <a:lstStyle/>
                    <a:p>
                      <a:pPr algn="ctr">
                        <a:lnSpc>
                          <a:spcPct val="200000"/>
                        </a:lnSpc>
                        <a:spcAft>
                          <a:spcPts val="0"/>
                        </a:spcAft>
                      </a:pPr>
                      <a:r>
                        <a:rPr lang="es-PE" sz="1100" dirty="0">
                          <a:solidFill>
                            <a:srgbClr val="231F20"/>
                          </a:solidFill>
                          <a:latin typeface="Arial"/>
                          <a:ea typeface="TimesNewRomanPSMT"/>
                          <a:cs typeface="Times New Roman"/>
                        </a:rPr>
                        <a:t>Energización de línea y transformador</a:t>
                      </a:r>
                      <a:endParaRPr lang="es-ES" sz="1100" dirty="0">
                        <a:solidFill>
                          <a:srgbClr val="31849B"/>
                        </a:solidFill>
                        <a:latin typeface="Calibri"/>
                        <a:ea typeface="Calibri"/>
                        <a:cs typeface="Times New Roman"/>
                      </a:endParaRPr>
                    </a:p>
                  </a:txBody>
                  <a:tcPr marL="68580" marR="68580" marT="0" marB="0"/>
                </a:tc>
                <a:tc>
                  <a:txBody>
                    <a:bodyPr/>
                    <a:lstStyle/>
                    <a:p>
                      <a:pPr algn="ctr">
                        <a:lnSpc>
                          <a:spcPct val="200000"/>
                        </a:lnSpc>
                        <a:spcAft>
                          <a:spcPts val="0"/>
                        </a:spcAft>
                      </a:pPr>
                      <a:r>
                        <a:rPr lang="es-PE" sz="1100">
                          <a:solidFill>
                            <a:srgbClr val="231F20"/>
                          </a:solidFill>
                          <a:latin typeface="Arial"/>
                          <a:ea typeface="TimesNewRomanPSMT"/>
                          <a:cs typeface="Times New Roman"/>
                        </a:rPr>
                        <a:t>1.2 - 1.8</a:t>
                      </a:r>
                      <a:endParaRPr lang="es-ES" sz="1100">
                        <a:solidFill>
                          <a:srgbClr val="31849B"/>
                        </a:solidFill>
                        <a:latin typeface="Calibri"/>
                        <a:ea typeface="Calibri"/>
                        <a:cs typeface="Times New Roman"/>
                      </a:endParaRPr>
                    </a:p>
                  </a:txBody>
                  <a:tcPr marL="68580" marR="68580" marT="0" marB="0"/>
                </a:tc>
              </a:tr>
              <a:tr h="535785">
                <a:tc>
                  <a:txBody>
                    <a:bodyPr/>
                    <a:lstStyle/>
                    <a:p>
                      <a:pPr algn="ctr">
                        <a:lnSpc>
                          <a:spcPct val="200000"/>
                        </a:lnSpc>
                        <a:spcAft>
                          <a:spcPts val="0"/>
                        </a:spcAft>
                      </a:pPr>
                      <a:r>
                        <a:rPr lang="es-PE" sz="1100" dirty="0">
                          <a:solidFill>
                            <a:srgbClr val="231F20"/>
                          </a:solidFill>
                          <a:latin typeface="Arial"/>
                          <a:ea typeface="TimesNewRomanPSMT"/>
                          <a:cs typeface="Times New Roman"/>
                        </a:rPr>
                        <a:t>Primer re cierre en banco de capacitores</a:t>
                      </a:r>
                      <a:endParaRPr lang="es-ES" sz="1100" dirty="0">
                        <a:solidFill>
                          <a:srgbClr val="31849B"/>
                        </a:solidFill>
                        <a:latin typeface="Calibri"/>
                        <a:ea typeface="Calibri"/>
                        <a:cs typeface="Times New Roman"/>
                      </a:endParaRPr>
                    </a:p>
                  </a:txBody>
                  <a:tcPr marL="68580" marR="68580" marT="0" marB="0"/>
                </a:tc>
                <a:tc>
                  <a:txBody>
                    <a:bodyPr/>
                    <a:lstStyle/>
                    <a:p>
                      <a:pPr algn="ctr">
                        <a:lnSpc>
                          <a:spcPct val="200000"/>
                        </a:lnSpc>
                        <a:spcAft>
                          <a:spcPts val="0"/>
                        </a:spcAft>
                      </a:pPr>
                      <a:r>
                        <a:rPr lang="es-PE" sz="1100" dirty="0">
                          <a:solidFill>
                            <a:srgbClr val="231F20"/>
                          </a:solidFill>
                          <a:latin typeface="Arial"/>
                          <a:ea typeface="TimesNewRomanPSMT"/>
                          <a:cs typeface="Times New Roman"/>
                        </a:rPr>
                        <a:t>3</a:t>
                      </a:r>
                      <a:endParaRPr lang="es-ES" sz="1100" dirty="0">
                        <a:solidFill>
                          <a:srgbClr val="31849B"/>
                        </a:solidFill>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PE" sz="3600" b="1" dirty="0" smtClean="0"/>
              <a:t>MODELOS DE LÍNEAS DE TRANSMISIÓN</a:t>
            </a:r>
            <a:endParaRPr lang="es-ES" sz="3600" dirty="0"/>
          </a:p>
        </p:txBody>
      </p:sp>
      <p:sp>
        <p:nvSpPr>
          <p:cNvPr id="3" name="2 Marcador de contenido"/>
          <p:cNvSpPr>
            <a:spLocks noGrp="1"/>
          </p:cNvSpPr>
          <p:nvPr>
            <p:ph idx="1"/>
          </p:nvPr>
        </p:nvSpPr>
        <p:spPr/>
        <p:txBody>
          <a:bodyPr>
            <a:normAutofit fontScale="92500" lnSpcReduction="20000"/>
          </a:bodyPr>
          <a:lstStyle/>
          <a:p>
            <a:pPr marL="514350" indent="-514350">
              <a:buFont typeface="Wingdings" pitchFamily="2" charset="2"/>
              <a:buChar char="Ø"/>
            </a:pPr>
            <a:r>
              <a:rPr lang="es-PE" dirty="0" smtClean="0"/>
              <a:t>Los primeros modelos transitorios electromagnéticos de líneas de transmisión se basaron en el caso sin perdidas.</a:t>
            </a:r>
          </a:p>
          <a:p>
            <a:pPr marL="514350" indent="-514350">
              <a:buFont typeface="Wingdings" pitchFamily="2" charset="2"/>
              <a:buChar char="Ø"/>
            </a:pPr>
            <a:r>
              <a:rPr lang="es-PE" dirty="0" smtClean="0"/>
              <a:t>Desde finales de la década de 1960 y seguido por la creación de programas de simulación importantes como el Electro-</a:t>
            </a:r>
            <a:r>
              <a:rPr lang="es-PE" dirty="0" err="1" smtClean="0"/>
              <a:t>Magnetic</a:t>
            </a:r>
            <a:r>
              <a:rPr lang="es-PE" dirty="0" smtClean="0"/>
              <a:t> </a:t>
            </a:r>
            <a:r>
              <a:rPr lang="es-PE" dirty="0" err="1" smtClean="0"/>
              <a:t>Transients</a:t>
            </a:r>
            <a:r>
              <a:rPr lang="es-PE" dirty="0" smtClean="0"/>
              <a:t> </a:t>
            </a:r>
            <a:r>
              <a:rPr lang="es-PE" dirty="0" err="1" smtClean="0"/>
              <a:t>Program</a:t>
            </a:r>
            <a:r>
              <a:rPr lang="es-PE" dirty="0" smtClean="0"/>
              <a:t> (EMTP) muchos modelos de líneas de transmisión fueron propuestos para el EMTP sin embargo algunos de ellos encontraron su uso en programas como el ATP (</a:t>
            </a:r>
            <a:r>
              <a:rPr lang="es-PE" dirty="0" err="1" smtClean="0"/>
              <a:t>Alternative</a:t>
            </a:r>
            <a:r>
              <a:rPr lang="es-PE" dirty="0" smtClean="0"/>
              <a:t> </a:t>
            </a:r>
            <a:r>
              <a:rPr lang="es-PE" dirty="0" err="1" smtClean="0"/>
              <a:t>Transients</a:t>
            </a:r>
            <a:r>
              <a:rPr lang="es-PE" dirty="0" smtClean="0"/>
              <a:t> </a:t>
            </a:r>
            <a:r>
              <a:rPr lang="es-PE" dirty="0" err="1" smtClean="0"/>
              <a:t>Program</a:t>
            </a:r>
            <a:r>
              <a:rPr lang="es-PE" dirty="0" smtClean="0"/>
              <a:t>).</a:t>
            </a:r>
            <a:endParaRPr lang="es-ES" dirty="0" smtClean="0"/>
          </a:p>
          <a:p>
            <a:pPr marL="514350" indent="-514350">
              <a:buNone/>
            </a:pPr>
            <a:endParaRPr lang="es-E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PE" sz="3600" b="1" dirty="0" smtClean="0"/>
              <a:t>MODELOS DE LÍNEAS DE TRANSMISIÓN</a:t>
            </a:r>
            <a:endParaRPr lang="es-ES" sz="3600" dirty="0"/>
          </a:p>
        </p:txBody>
      </p:sp>
      <p:sp>
        <p:nvSpPr>
          <p:cNvPr id="3" name="2 Marcador de contenido"/>
          <p:cNvSpPr>
            <a:spLocks noGrp="1"/>
          </p:cNvSpPr>
          <p:nvPr>
            <p:ph idx="1"/>
          </p:nvPr>
        </p:nvSpPr>
        <p:spPr/>
        <p:txBody>
          <a:bodyPr>
            <a:normAutofit fontScale="92500"/>
          </a:bodyPr>
          <a:lstStyle/>
          <a:p>
            <a:pPr>
              <a:buFont typeface="Wingdings" pitchFamily="2" charset="2"/>
              <a:buChar char="Ø"/>
            </a:pPr>
            <a:r>
              <a:rPr lang="es-PE" dirty="0" smtClean="0"/>
              <a:t>En la práctica los parámetros eléctricos de la línea de transmisión son dependientes de la frecuencia, debido al efecto piel en los conductores.</a:t>
            </a:r>
          </a:p>
          <a:p>
            <a:pPr>
              <a:buFont typeface="Wingdings" pitchFamily="2" charset="2"/>
              <a:buChar char="Ø"/>
            </a:pPr>
            <a:r>
              <a:rPr lang="es-PE" dirty="0" smtClean="0"/>
              <a:t>Por lo tanto, uno de los aspectos más importantes para el modelado preciso de líneas de transmisión ha sido la inclusión de los estudios de los efectos transitorios dependientes de la frecuencia en el dominio del tiempo.</a:t>
            </a:r>
            <a:endParaRPr lang="es-ES" dirty="0" smtClean="0"/>
          </a:p>
          <a:p>
            <a:endParaRPr lang="es-E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sz="3600" b="1" dirty="0" smtClean="0"/>
              <a:t>MODELO DE BERGERON [8]</a:t>
            </a:r>
            <a:br>
              <a:rPr lang="es-ES" sz="3600" b="1" dirty="0" smtClean="0"/>
            </a:br>
            <a:r>
              <a:rPr lang="es-ES" sz="3100" b="1" dirty="0" smtClean="0"/>
              <a:t>introducción</a:t>
            </a:r>
            <a:endParaRPr lang="es-ES" sz="3600" dirty="0"/>
          </a:p>
        </p:txBody>
      </p:sp>
      <p:sp>
        <p:nvSpPr>
          <p:cNvPr id="3" name="2 Marcador de contenido"/>
          <p:cNvSpPr>
            <a:spLocks noGrp="1"/>
          </p:cNvSpPr>
          <p:nvPr>
            <p:ph idx="1"/>
          </p:nvPr>
        </p:nvSpPr>
        <p:spPr/>
        <p:txBody>
          <a:bodyPr>
            <a:normAutofit fontScale="85000" lnSpcReduction="10000"/>
          </a:bodyPr>
          <a:lstStyle/>
          <a:p>
            <a:pPr>
              <a:buFont typeface="Wingdings" pitchFamily="2" charset="2"/>
              <a:buChar char="Ø"/>
            </a:pPr>
            <a:r>
              <a:rPr lang="es-PE" dirty="0" smtClean="0"/>
              <a:t>El modelo de parámetros distribuidos constantes desarrollado por </a:t>
            </a:r>
            <a:r>
              <a:rPr lang="es-PE" dirty="0" err="1" smtClean="0"/>
              <a:t>Hermann</a:t>
            </a:r>
            <a:r>
              <a:rPr lang="es-PE" dirty="0" smtClean="0"/>
              <a:t> W. </a:t>
            </a:r>
            <a:r>
              <a:rPr lang="es-PE" dirty="0" err="1" smtClean="0"/>
              <a:t>Dommel</a:t>
            </a:r>
            <a:r>
              <a:rPr lang="es-PE" dirty="0" smtClean="0"/>
              <a:t> procede calculando la propagación de diferentes componentes de modo, siendo estos modos desacoplados.</a:t>
            </a:r>
          </a:p>
          <a:p>
            <a:pPr>
              <a:buFont typeface="Wingdings" pitchFamily="2" charset="2"/>
              <a:buChar char="Ø"/>
            </a:pPr>
            <a:r>
              <a:rPr lang="es-PE" dirty="0" smtClean="0"/>
              <a:t>En cada extremo de la línea se convierten los valores de modo a valores de fase mediante la matriz de transformación. Para las líneas transpuestas, esta matriz es constante. Pero para líneas no transpuestas, varía con la frecuencia, y en mayor medida para los cables que para las líneas. </a:t>
            </a:r>
          </a:p>
          <a:p>
            <a:pPr>
              <a:buFont typeface="Wingdings" pitchFamily="2" charset="2"/>
              <a:buChar char="Ø"/>
            </a:pPr>
            <a:endParaRPr lang="es-E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14290"/>
            <a:ext cx="8686800" cy="1000132"/>
          </a:xfrm>
        </p:spPr>
        <p:txBody>
          <a:bodyPr>
            <a:normAutofit fontScale="90000"/>
          </a:bodyPr>
          <a:lstStyle/>
          <a:p>
            <a:pPr algn="ctr"/>
            <a:r>
              <a:rPr lang="es-ES" b="1" dirty="0" smtClean="0"/>
              <a:t>MODELO DE BERGERON [8]</a:t>
            </a:r>
            <a:br>
              <a:rPr lang="es-ES" b="1" dirty="0" smtClean="0"/>
            </a:br>
            <a:r>
              <a:rPr lang="es-ES" sz="2700" b="1" dirty="0" smtClean="0"/>
              <a:t>desarrollo</a:t>
            </a:r>
            <a:endParaRPr lang="es-ES" sz="2700" dirty="0"/>
          </a:p>
        </p:txBody>
      </p:sp>
      <p:sp>
        <p:nvSpPr>
          <p:cNvPr id="3" name="2 Marcador de contenido"/>
          <p:cNvSpPr>
            <a:spLocks noGrp="1"/>
          </p:cNvSpPr>
          <p:nvPr>
            <p:ph idx="1"/>
          </p:nvPr>
        </p:nvSpPr>
        <p:spPr>
          <a:xfrm>
            <a:off x="285720" y="1285860"/>
            <a:ext cx="8686800" cy="4429156"/>
          </a:xfrm>
        </p:spPr>
        <p:txBody>
          <a:bodyPr>
            <a:normAutofit/>
          </a:bodyPr>
          <a:lstStyle/>
          <a:p>
            <a:r>
              <a:rPr lang="es-PE" sz="2700" dirty="0" smtClean="0"/>
              <a:t>Está basado en la propagación de las ondas en una línea de transmisión sin pérdidas y con parámetros L' y C' constantes distribuidos a través de la línea de transmisión.</a:t>
            </a:r>
          </a:p>
          <a:p>
            <a:r>
              <a:rPr lang="es-ES" sz="2800" dirty="0" smtClean="0"/>
              <a:t>Las ecuaciones 2.5 y 2.6 muestran las ecuaciones de ondas electromagnéticas dadas por D’ </a:t>
            </a:r>
            <a:r>
              <a:rPr lang="es-ES" sz="2800" dirty="0" err="1" smtClean="0"/>
              <a:t>Alembert</a:t>
            </a:r>
            <a:r>
              <a:rPr lang="es-ES" sz="2800" dirty="0" smtClean="0"/>
              <a:t> en su forma general de ecuaciones diferenciales donde “L” y “C” son la inductancia y la capacitancia de la línea respectivamente, “x” y “t” indican que se desplazan en el espacio y en el tiempo respectivamente.</a:t>
            </a:r>
          </a:p>
          <a:p>
            <a:endParaRPr lang="es-EC" sz="2800" dirty="0" smtClean="0"/>
          </a:p>
          <a:p>
            <a:endParaRPr lang="es-EC" sz="2800" dirty="0" smtClean="0"/>
          </a:p>
          <a:p>
            <a:endParaRPr lang="es-ES" sz="2700" dirty="0" smtClean="0"/>
          </a:p>
          <a:p>
            <a:pPr>
              <a:buNone/>
            </a:pPr>
            <a:endParaRPr lang="es-PE" dirty="0" smtClean="0"/>
          </a:p>
          <a:p>
            <a:pPr>
              <a:buNone/>
            </a:pPr>
            <a:endParaRPr lang="es-PE" dirty="0" smtClean="0"/>
          </a:p>
          <a:p>
            <a:pPr>
              <a:buNone/>
            </a:pPr>
            <a:endParaRPr lang="es-ES" dirty="0"/>
          </a:p>
        </p:txBody>
      </p:sp>
      <p:sp>
        <p:nvSpPr>
          <p:cNvPr id="141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41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413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4132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4132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73058"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350277" y="5929330"/>
            <a:ext cx="3964809" cy="357190"/>
          </a:xfrm>
          <a:prstGeom prst="rect">
            <a:avLst/>
          </a:prstGeom>
          <a:noFill/>
        </p:spPr>
      </p:pic>
      <p:pic>
        <p:nvPicPr>
          <p:cNvPr id="173057"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285984" y="6273913"/>
            <a:ext cx="4000528" cy="362039"/>
          </a:xfrm>
          <a:prstGeom prst="rect">
            <a:avLst/>
          </a:prstGeom>
          <a:noFill/>
        </p:spPr>
      </p:pic>
      <p:sp>
        <p:nvSpPr>
          <p:cNvPr id="173060" name="Rectangle 4"/>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428604"/>
            <a:ext cx="8686800" cy="838200"/>
          </a:xfrm>
        </p:spPr>
        <p:txBody>
          <a:bodyPr>
            <a:normAutofit fontScale="90000"/>
          </a:bodyPr>
          <a:lstStyle/>
          <a:p>
            <a:pPr algn="ctr"/>
            <a:r>
              <a:rPr lang="es-ES" b="1" dirty="0" smtClean="0"/>
              <a:t>MODELO DE BERGERON [8]</a:t>
            </a:r>
            <a:br>
              <a:rPr lang="es-ES" b="1" dirty="0" smtClean="0"/>
            </a:br>
            <a:r>
              <a:rPr lang="es-ES" sz="2700" b="1" dirty="0" smtClean="0"/>
              <a:t>desarrollo</a:t>
            </a:r>
            <a:endParaRPr lang="es-EC" dirty="0"/>
          </a:p>
        </p:txBody>
      </p:sp>
      <p:sp>
        <p:nvSpPr>
          <p:cNvPr id="3" name="2 Marcador de contenido"/>
          <p:cNvSpPr>
            <a:spLocks noGrp="1"/>
          </p:cNvSpPr>
          <p:nvPr>
            <p:ph idx="1"/>
          </p:nvPr>
        </p:nvSpPr>
        <p:spPr/>
        <p:txBody>
          <a:bodyPr>
            <a:normAutofit lnSpcReduction="10000"/>
          </a:bodyPr>
          <a:lstStyle/>
          <a:p>
            <a:r>
              <a:rPr lang="es-ES" dirty="0" smtClean="0"/>
              <a:t>Las ecuaciones de movimiento y dirección se muestran a continuación:</a:t>
            </a:r>
          </a:p>
          <a:p>
            <a:endParaRPr lang="es-ES" dirty="0" smtClean="0"/>
          </a:p>
          <a:p>
            <a:endParaRPr lang="es-ES" dirty="0" smtClean="0"/>
          </a:p>
          <a:p>
            <a:endParaRPr lang="es-ES" dirty="0" smtClean="0"/>
          </a:p>
          <a:p>
            <a:r>
              <a:rPr lang="es-ES" dirty="0" smtClean="0"/>
              <a:t>Las funciones dadas por D’ </a:t>
            </a:r>
            <a:r>
              <a:rPr lang="es-ES" dirty="0" err="1" smtClean="0"/>
              <a:t>Alembert</a:t>
            </a:r>
            <a:r>
              <a:rPr lang="es-ES" dirty="0" smtClean="0"/>
              <a:t> son dos ondas de las cuales (</a:t>
            </a:r>
            <a:r>
              <a:rPr lang="es-ES" i="1" dirty="0" smtClean="0"/>
              <a:t>x-</a:t>
            </a:r>
            <a:r>
              <a:rPr lang="es-ES" i="1" dirty="0" err="1" smtClean="0"/>
              <a:t>νt</a:t>
            </a:r>
            <a:r>
              <a:rPr lang="es-ES" dirty="0" smtClean="0"/>
              <a:t>) va hacia la derecha y (</a:t>
            </a:r>
            <a:r>
              <a:rPr lang="es-ES" i="1" dirty="0" err="1" smtClean="0"/>
              <a:t>x+νt</a:t>
            </a:r>
            <a:r>
              <a:rPr lang="es-ES" dirty="0" smtClean="0"/>
              <a:t>)  va hacia la izquierda, y la velocidad de propagación de la onda esta dada como “</a:t>
            </a:r>
            <a:r>
              <a:rPr lang="es-ES" i="1" dirty="0" smtClean="0"/>
              <a:t>ν</a:t>
            </a:r>
            <a:r>
              <a:rPr lang="es-ES" dirty="0" smtClean="0"/>
              <a:t>”.</a:t>
            </a:r>
            <a:endParaRPr lang="es-EC" dirty="0" smtClean="0"/>
          </a:p>
          <a:p>
            <a:endParaRPr lang="es-EC" dirty="0" smtClean="0"/>
          </a:p>
          <a:p>
            <a:endParaRPr lang="es-EC" dirty="0"/>
          </a:p>
        </p:txBody>
      </p:sp>
      <p:pic>
        <p:nvPicPr>
          <p:cNvPr id="339970"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212145" y="2928934"/>
            <a:ext cx="5393569" cy="357190"/>
          </a:xfrm>
          <a:prstGeom prst="rect">
            <a:avLst/>
          </a:prstGeom>
          <a:noFill/>
        </p:spPr>
      </p:pic>
      <p:pic>
        <p:nvPicPr>
          <p:cNvPr id="339969"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208572" y="3572655"/>
            <a:ext cx="5435262" cy="356411"/>
          </a:xfrm>
          <a:prstGeom prst="rect">
            <a:avLst/>
          </a:prstGeom>
          <a:noFill/>
        </p:spPr>
      </p:pic>
      <p:sp>
        <p:nvSpPr>
          <p:cNvPr id="33997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MODELO DE BERGERON [8]</a:t>
            </a:r>
            <a:br>
              <a:rPr lang="es-ES" b="1" dirty="0" smtClean="0"/>
            </a:br>
            <a:r>
              <a:rPr lang="es-ES" sz="2700" b="1" dirty="0" smtClean="0"/>
              <a:t>desarrollo</a:t>
            </a:r>
            <a:endParaRPr lang="es-EC" dirty="0"/>
          </a:p>
        </p:txBody>
      </p:sp>
      <p:sp>
        <p:nvSpPr>
          <p:cNvPr id="3" name="2 Marcador de contenido"/>
          <p:cNvSpPr>
            <a:spLocks noGrp="1"/>
          </p:cNvSpPr>
          <p:nvPr>
            <p:ph idx="1"/>
          </p:nvPr>
        </p:nvSpPr>
        <p:spPr/>
        <p:txBody>
          <a:bodyPr/>
          <a:lstStyle/>
          <a:p>
            <a:r>
              <a:rPr lang="es-ES" dirty="0" smtClean="0"/>
              <a:t>Si la onda arranca en un tiempo (t – T) cuando llegue al otro extremo el tiempo será de (t) y reemplazando de las ecuaciones 2.11 y 2.12 con la ecuación 2.13 tenemos:</a:t>
            </a:r>
            <a:endParaRPr lang="es-EC" dirty="0" smtClean="0"/>
          </a:p>
          <a:p>
            <a:endParaRPr lang="es-EC" dirty="0"/>
          </a:p>
        </p:txBody>
      </p:sp>
      <p:pic>
        <p:nvPicPr>
          <p:cNvPr id="343042"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00166" y="4000504"/>
            <a:ext cx="6275516" cy="490539"/>
          </a:xfrm>
          <a:prstGeom prst="rect">
            <a:avLst/>
          </a:prstGeom>
          <a:noFill/>
        </p:spPr>
      </p:pic>
      <p:pic>
        <p:nvPicPr>
          <p:cNvPr id="343041"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285852" y="4900415"/>
            <a:ext cx="6643734" cy="519322"/>
          </a:xfrm>
          <a:prstGeom prst="rect">
            <a:avLst/>
          </a:prstGeom>
          <a:noFill/>
        </p:spPr>
      </p:pic>
      <p:sp>
        <p:nvSpPr>
          <p:cNvPr id="34304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endParaRPr>
          </a:p>
        </p:txBody>
      </p:sp>
      <p:sp>
        <p:nvSpPr>
          <p:cNvPr id="343044" name="Rectangle 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MODELO DE BERGERON [8]</a:t>
            </a:r>
            <a:br>
              <a:rPr lang="es-ES" b="1" dirty="0" smtClean="0"/>
            </a:br>
            <a:r>
              <a:rPr lang="es-ES" sz="2700" b="1" dirty="0" smtClean="0"/>
              <a:t>desarrollo</a:t>
            </a:r>
            <a:endParaRPr lang="es-ES" dirty="0"/>
          </a:p>
        </p:txBody>
      </p:sp>
      <p:sp>
        <p:nvSpPr>
          <p:cNvPr id="3" name="2 Marcador de contenido"/>
          <p:cNvSpPr>
            <a:spLocks noGrp="1"/>
          </p:cNvSpPr>
          <p:nvPr>
            <p:ph idx="1"/>
          </p:nvPr>
        </p:nvSpPr>
        <p:spPr>
          <a:xfrm>
            <a:off x="304800" y="1554162"/>
            <a:ext cx="8686800" cy="5018110"/>
          </a:xfrm>
        </p:spPr>
        <p:txBody>
          <a:bodyPr/>
          <a:lstStyle/>
          <a:p>
            <a:r>
              <a:rPr lang="es-ES" dirty="0" smtClean="0"/>
              <a:t>Así la corriente en ambos extremos es:</a:t>
            </a:r>
          </a:p>
          <a:p>
            <a:endParaRPr lang="es-ES" dirty="0" smtClean="0"/>
          </a:p>
          <a:p>
            <a:endParaRPr lang="es-ES" dirty="0" smtClean="0"/>
          </a:p>
          <a:p>
            <a:r>
              <a:rPr lang="es-PE" sz="2800" dirty="0" smtClean="0"/>
              <a:t>Con las ecuaciones 2.16 y 2.17 se forma un circuito equivalente para la línea de transmisión.</a:t>
            </a:r>
          </a:p>
          <a:p>
            <a:pPr>
              <a:buNone/>
            </a:pPr>
            <a:endParaRPr lang="es-ES" dirty="0" smtClean="0"/>
          </a:p>
          <a:p>
            <a:pPr>
              <a:buNone/>
            </a:pPr>
            <a:endParaRPr lang="es-ES" dirty="0"/>
          </a:p>
        </p:txBody>
      </p:sp>
      <p:sp>
        <p:nvSpPr>
          <p:cNvPr id="1454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4541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4541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45418" name="Picture 10"/>
          <p:cNvPicPr>
            <a:picLocks noChangeAspect="1" noChangeArrowheads="1"/>
          </p:cNvPicPr>
          <p:nvPr/>
        </p:nvPicPr>
        <p:blipFill>
          <a:blip r:embed="rId2" cstate="print"/>
          <a:srcRect/>
          <a:stretch>
            <a:fillRect/>
          </a:stretch>
        </p:blipFill>
        <p:spPr bwMode="auto">
          <a:xfrm>
            <a:off x="1928794" y="4500570"/>
            <a:ext cx="5338691" cy="1571636"/>
          </a:xfrm>
          <a:prstGeom prst="rect">
            <a:avLst/>
          </a:prstGeom>
          <a:noFill/>
          <a:ln w="9525">
            <a:noFill/>
            <a:miter lim="800000"/>
            <a:headEnd/>
            <a:tailEnd/>
          </a:ln>
          <a:effectLst/>
        </p:spPr>
      </p:pic>
      <p:pic>
        <p:nvPicPr>
          <p:cNvPr id="169986"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285984" y="2214554"/>
            <a:ext cx="4539356" cy="342901"/>
          </a:xfrm>
          <a:prstGeom prst="rect">
            <a:avLst/>
          </a:prstGeom>
          <a:noFill/>
        </p:spPr>
      </p:pic>
      <p:pic>
        <p:nvPicPr>
          <p:cNvPr id="169985"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214546" y="2714620"/>
            <a:ext cx="4702642" cy="342901"/>
          </a:xfrm>
          <a:prstGeom prst="rect">
            <a:avLst/>
          </a:prstGeom>
          <a:noFill/>
        </p:spPr>
      </p:pic>
      <p:sp>
        <p:nvSpPr>
          <p:cNvPr id="16998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9988" name="Rectangle 4"/>
          <p:cNvSpPr>
            <a:spLocks noChangeArrowheads="1"/>
          </p:cNvSpPr>
          <p:nvPr/>
        </p:nvSpPr>
        <p:spPr bwMode="auto">
          <a:xfrm>
            <a:off x="0" y="6572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MODELO DE BERGERON [8]</a:t>
            </a:r>
            <a:br>
              <a:rPr lang="es-ES" b="1" dirty="0" smtClean="0"/>
            </a:br>
            <a:r>
              <a:rPr lang="es-ES" sz="2700" b="1" dirty="0" smtClean="0"/>
              <a:t>conclusiones</a:t>
            </a:r>
            <a:endParaRPr lang="es-ES" sz="3600" dirty="0"/>
          </a:p>
        </p:txBody>
      </p:sp>
      <p:sp>
        <p:nvSpPr>
          <p:cNvPr id="3" name="2 Marcador de contenido"/>
          <p:cNvSpPr>
            <a:spLocks noGrp="1"/>
          </p:cNvSpPr>
          <p:nvPr>
            <p:ph idx="1"/>
          </p:nvPr>
        </p:nvSpPr>
        <p:spPr/>
        <p:txBody>
          <a:bodyPr>
            <a:normAutofit fontScale="92500" lnSpcReduction="20000"/>
          </a:bodyPr>
          <a:lstStyle/>
          <a:p>
            <a:pPr>
              <a:buFont typeface="Wingdings" pitchFamily="2" charset="2"/>
              <a:buChar char="Ø"/>
            </a:pPr>
            <a:r>
              <a:rPr lang="es-PE" dirty="0" smtClean="0"/>
              <a:t>Está basado en la propagación de las ondas en una línea de transmisión sin pérdidas y con parámetros L y C constantes distribuidos a través de la línea de transmisión.</a:t>
            </a:r>
          </a:p>
          <a:p>
            <a:pPr>
              <a:buFont typeface="Wingdings" pitchFamily="2" charset="2"/>
              <a:buChar char="Ø"/>
            </a:pPr>
            <a:r>
              <a:rPr lang="es-PE" dirty="0" smtClean="0"/>
              <a:t>Con sus limitaciones, este modelo mejora substancialmente los resultados con respecto a los modelos formados por elementos π.</a:t>
            </a:r>
          </a:p>
          <a:p>
            <a:pPr>
              <a:buFont typeface="Wingdings" pitchFamily="2" charset="2"/>
              <a:buChar char="Ø"/>
            </a:pPr>
            <a:r>
              <a:rPr lang="es-PE" dirty="0" smtClean="0"/>
              <a:t>Para sistemas M-</a:t>
            </a:r>
            <a:r>
              <a:rPr lang="es-PE" dirty="0" err="1" smtClean="0"/>
              <a:t>fasicos</a:t>
            </a:r>
            <a:r>
              <a:rPr lang="es-PE" dirty="0" smtClean="0"/>
              <a:t>, las líneas se desacoplan por medio del Método de Descomposición Modal para estudiar cada modo como una línea monofásica.</a:t>
            </a:r>
          </a:p>
          <a:p>
            <a:pPr>
              <a:buFont typeface="Wingdings" pitchFamily="2" charset="2"/>
              <a:buChar char="Ø"/>
            </a:pPr>
            <a:endParaRPr lang="es-ES" dirty="0" smtClean="0"/>
          </a:p>
          <a:p>
            <a:pPr>
              <a:buNone/>
            </a:pPr>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714380"/>
          </a:xfrm>
        </p:spPr>
        <p:txBody>
          <a:bodyPr>
            <a:normAutofit fontScale="90000"/>
          </a:bodyPr>
          <a:lstStyle/>
          <a:p>
            <a:pPr algn="ctr"/>
            <a:r>
              <a:rPr lang="es-ES" b="1" dirty="0"/>
              <a:t/>
            </a:r>
            <a:br>
              <a:rPr lang="es-ES" b="1" dirty="0"/>
            </a:br>
            <a:r>
              <a:rPr lang="es-PE" b="1" dirty="0" smtClean="0"/>
              <a:t>CAPÍTULO  I</a:t>
            </a:r>
            <a:r>
              <a:rPr lang="es-ES" b="1" dirty="0" smtClean="0"/>
              <a:t>: INFORMACIÓN GENERAL</a:t>
            </a:r>
            <a:endParaRPr lang="es-ES" dirty="0"/>
          </a:p>
        </p:txBody>
      </p:sp>
      <p:sp>
        <p:nvSpPr>
          <p:cNvPr id="3" name="2 Marcador de contenido"/>
          <p:cNvSpPr>
            <a:spLocks noGrp="1"/>
          </p:cNvSpPr>
          <p:nvPr>
            <p:ph idx="1"/>
          </p:nvPr>
        </p:nvSpPr>
        <p:spPr>
          <a:xfrm>
            <a:off x="457200" y="1600200"/>
            <a:ext cx="8229600" cy="5043510"/>
          </a:xfrm>
        </p:spPr>
        <p:txBody>
          <a:bodyPr/>
          <a:lstStyle/>
          <a:p>
            <a:r>
              <a:rPr lang="es-ES" sz="2000" b="1" dirty="0" smtClean="0"/>
              <a:t>EVOLUCIÓN Y SITUACIÓN ACTUAL DEL SISTEMA DE GENERACIÓN</a:t>
            </a:r>
            <a:endParaRPr lang="es-PE" sz="2000" dirty="0" smtClean="0"/>
          </a:p>
          <a:p>
            <a:pPr lvl="1">
              <a:buFont typeface="Wingdings" pitchFamily="2" charset="2"/>
              <a:buChar char="Ø"/>
            </a:pPr>
            <a:r>
              <a:rPr lang="es-PE" sz="2000" dirty="0" smtClean="0"/>
              <a:t>La </a:t>
            </a:r>
            <a:r>
              <a:rPr lang="es-PE" sz="2000" dirty="0"/>
              <a:t>evolución del parque generador ha sido mínima y hemos venido evidenciando desde varias décadas atrás, el crecimiento paulatino de la demanda de energía eléctrica ha llevado a un déficit de </a:t>
            </a:r>
            <a:r>
              <a:rPr lang="es-PE" sz="2000" dirty="0" smtClean="0"/>
              <a:t>energía.</a:t>
            </a:r>
          </a:p>
          <a:p>
            <a:endParaRPr lang="es-ES" dirty="0"/>
          </a:p>
        </p:txBody>
      </p:sp>
      <p:pic>
        <p:nvPicPr>
          <p:cNvPr id="4" name="3 Imagen"/>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643042" y="3214686"/>
            <a:ext cx="5929354" cy="2500313"/>
          </a:xfrm>
          <a:prstGeom prst="rect">
            <a:avLst/>
          </a:prstGeom>
          <a:noFill/>
          <a:ln w="9525">
            <a:noFill/>
            <a:miter lim="800000"/>
            <a:headEnd/>
            <a:tailEnd/>
          </a:ln>
        </p:spPr>
      </p:pic>
      <p:sp>
        <p:nvSpPr>
          <p:cNvPr id="7" name="6 CuadroTexto"/>
          <p:cNvSpPr txBox="1"/>
          <p:nvPr/>
        </p:nvSpPr>
        <p:spPr>
          <a:xfrm>
            <a:off x="428596" y="6000769"/>
            <a:ext cx="8286808" cy="646331"/>
          </a:xfrm>
          <a:prstGeom prst="rect">
            <a:avLst/>
          </a:prstGeom>
          <a:noFill/>
        </p:spPr>
        <p:txBody>
          <a:bodyPr wrap="square" rtlCol="0">
            <a:spAutoFit/>
          </a:bodyPr>
          <a:lstStyle/>
          <a:p>
            <a:r>
              <a:rPr lang="es-PE" b="1" dirty="0"/>
              <a:t>Figura 1.1. Composición del parque generador ecuatoriano 1997 y 2008 [2] y [3].</a:t>
            </a:r>
            <a:endParaRPr lang="es-ES" dirty="0"/>
          </a:p>
          <a:p>
            <a:endParaRPr lang="es-E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sz="3600" b="1" dirty="0" smtClean="0"/>
              <a:t>MODELO DE BERGERON [8]</a:t>
            </a:r>
            <a:br>
              <a:rPr lang="es-ES" sz="3600" b="1" dirty="0" smtClean="0"/>
            </a:br>
            <a:r>
              <a:rPr lang="es-ES" b="1" dirty="0" smtClean="0"/>
              <a:t> </a:t>
            </a:r>
            <a:r>
              <a:rPr lang="es-ES" sz="3100" b="1" dirty="0" smtClean="0"/>
              <a:t>conclusiones</a:t>
            </a:r>
            <a:endParaRPr lang="es-ES" sz="3600" dirty="0"/>
          </a:p>
        </p:txBody>
      </p:sp>
      <p:sp>
        <p:nvSpPr>
          <p:cNvPr id="5" name="4 Marcador de contenido"/>
          <p:cNvSpPr>
            <a:spLocks noGrp="1"/>
          </p:cNvSpPr>
          <p:nvPr>
            <p:ph idx="1"/>
          </p:nvPr>
        </p:nvSpPr>
        <p:spPr/>
        <p:txBody>
          <a:bodyPr>
            <a:normAutofit fontScale="85000" lnSpcReduction="10000"/>
          </a:bodyPr>
          <a:lstStyle/>
          <a:p>
            <a:pPr>
              <a:buFont typeface="Wingdings" pitchFamily="2" charset="2"/>
              <a:buChar char="Ø"/>
            </a:pPr>
            <a:r>
              <a:rPr lang="es-PE" dirty="0" smtClean="0"/>
              <a:t>La principal causa de error se produce al suponer constantes los parámetros con la frecuencia.</a:t>
            </a:r>
          </a:p>
          <a:p>
            <a:pPr>
              <a:buFont typeface="Wingdings" pitchFamily="2" charset="2"/>
              <a:buChar char="Ø"/>
            </a:pPr>
            <a:r>
              <a:rPr lang="es-PE" dirty="0" smtClean="0"/>
              <a:t>Para líneas </a:t>
            </a:r>
            <a:r>
              <a:rPr lang="es-PE" dirty="0" err="1" smtClean="0"/>
              <a:t>desbalanceadas</a:t>
            </a:r>
            <a:r>
              <a:rPr lang="es-PE" dirty="0" smtClean="0"/>
              <a:t> el modelo no es útil, ya que la suposición de que la matriz de transformación sea constante no es válida, porque las matrices son dependientes de la frecuencia.</a:t>
            </a:r>
          </a:p>
          <a:p>
            <a:pPr>
              <a:buFont typeface="Wingdings" pitchFamily="2" charset="2"/>
              <a:buChar char="Ø"/>
            </a:pPr>
            <a:r>
              <a:rPr lang="es-ES" dirty="0" smtClean="0"/>
              <a:t>Debido a que en las líneas de transmisión se presentan fenómenos como el efecto piel, y el efecto de retorno a tierra a medida que aumenta la frecuencia, es necesario considerar la dependencia en frecuencia de los parámetros, para tener resultados más exactos.</a:t>
            </a:r>
            <a:endParaRPr lang="es-PE" dirty="0" smtClean="0"/>
          </a:p>
          <a:p>
            <a:pPr>
              <a:buFont typeface="Wingdings" pitchFamily="2" charset="2"/>
              <a:buChar char="Ø"/>
            </a:pPr>
            <a:endParaRPr lang="es-ES" dirty="0" smtClean="0"/>
          </a:p>
          <a:p>
            <a:endParaRPr lang="es-E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
            </a:r>
            <a:br>
              <a:rPr lang="es-ES" b="1" dirty="0" smtClean="0"/>
            </a:br>
            <a:r>
              <a:rPr lang="es-ES" sz="4000" b="1" dirty="0" smtClean="0"/>
              <a:t>MODELO DE J. MARTÍ [9]</a:t>
            </a:r>
            <a:br>
              <a:rPr lang="es-ES" sz="4000" b="1" dirty="0" smtClean="0"/>
            </a:br>
            <a:r>
              <a:rPr lang="es-ES" b="1" dirty="0" smtClean="0"/>
              <a:t>introducción</a:t>
            </a:r>
            <a:r>
              <a:rPr lang="es-ES" sz="4000" b="1" dirty="0" smtClean="0"/>
              <a:t>.</a:t>
            </a:r>
            <a:r>
              <a:rPr lang="es-ES" sz="4000" dirty="0" smtClean="0"/>
              <a:t/>
            </a:r>
            <a:br>
              <a:rPr lang="es-ES" sz="4000" dirty="0" smtClean="0"/>
            </a:br>
            <a:endParaRPr lang="es-ES" sz="4000" dirty="0"/>
          </a:p>
        </p:txBody>
      </p:sp>
      <p:sp>
        <p:nvSpPr>
          <p:cNvPr id="3" name="2 Marcador de contenido"/>
          <p:cNvSpPr>
            <a:spLocks noGrp="1"/>
          </p:cNvSpPr>
          <p:nvPr>
            <p:ph idx="1"/>
          </p:nvPr>
        </p:nvSpPr>
        <p:spPr/>
        <p:txBody>
          <a:bodyPr>
            <a:normAutofit fontScale="85000" lnSpcReduction="20000"/>
          </a:bodyPr>
          <a:lstStyle/>
          <a:p>
            <a:pPr>
              <a:buFont typeface="Wingdings" pitchFamily="2" charset="2"/>
              <a:buChar char="Ø"/>
            </a:pPr>
            <a:r>
              <a:rPr lang="es-PE" dirty="0" smtClean="0"/>
              <a:t>La metodología de este modelo evita problemas numéricos de estabilidad, y dan un ancho rango de frecuencias de 0 Hz (condición DC) a 106 Hz sin la intervención del usuario, para las respuestas en computadora solo aumenta del 10 al 30% del tiempo al que se realizaban los análisis con parámetros fijos.</a:t>
            </a:r>
            <a:endParaRPr lang="es-ES" dirty="0" smtClean="0"/>
          </a:p>
          <a:p>
            <a:pPr>
              <a:buFont typeface="Wingdings" pitchFamily="2" charset="2"/>
              <a:buChar char="Ø"/>
            </a:pPr>
            <a:r>
              <a:rPr lang="es-PE" dirty="0" smtClean="0"/>
              <a:t>Basado en el modelo del EMTP que desacoplan el sistema haciendo una representación monofásica usando matrices de transformación modal, esas matrices son usadas en este modelo produciendo un alto resultado confiable para análisis de líneas balanceadas y líneas transpuestas.</a:t>
            </a:r>
            <a:endParaRPr lang="es-E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
            </a:r>
            <a:br>
              <a:rPr lang="es-ES" b="1" dirty="0" smtClean="0"/>
            </a:br>
            <a:r>
              <a:rPr lang="es-ES" b="1" dirty="0" smtClean="0"/>
              <a:t>MODELO DE J. P. MARTÍ [9]</a:t>
            </a:r>
            <a:br>
              <a:rPr lang="es-ES" b="1" dirty="0" smtClean="0"/>
            </a:br>
            <a:r>
              <a:rPr lang="es-ES" b="1" dirty="0" smtClean="0"/>
              <a:t>desarrollo</a:t>
            </a:r>
            <a:r>
              <a:rPr lang="es-ES" dirty="0" smtClean="0"/>
              <a:t/>
            </a:r>
            <a:br>
              <a:rPr lang="es-ES" dirty="0" smtClean="0"/>
            </a:br>
            <a:endParaRPr lang="es-ES" dirty="0"/>
          </a:p>
        </p:txBody>
      </p:sp>
      <p:sp>
        <p:nvSpPr>
          <p:cNvPr id="7" name="6 Marcador de contenido"/>
          <p:cNvSpPr>
            <a:spLocks noGrp="1"/>
          </p:cNvSpPr>
          <p:nvPr>
            <p:ph idx="1"/>
          </p:nvPr>
        </p:nvSpPr>
        <p:spPr/>
        <p:txBody>
          <a:bodyPr>
            <a:normAutofit/>
          </a:bodyPr>
          <a:lstStyle/>
          <a:p>
            <a:r>
              <a:rPr lang="es-PE" dirty="0" smtClean="0"/>
              <a:t>Basado en el método de </a:t>
            </a:r>
            <a:r>
              <a:rPr lang="es-PE" dirty="0" err="1" smtClean="0"/>
              <a:t>Dommel</a:t>
            </a:r>
            <a:r>
              <a:rPr lang="es-PE" dirty="0" smtClean="0"/>
              <a:t> el cual usó una representación en domino del tiempo, D’ </a:t>
            </a:r>
            <a:r>
              <a:rPr lang="es-PE" dirty="0" err="1" smtClean="0"/>
              <a:t>Alembert</a:t>
            </a:r>
            <a:r>
              <a:rPr lang="es-PE" dirty="0" smtClean="0"/>
              <a:t> simplificó las ecuaciones de onda y </a:t>
            </a:r>
            <a:r>
              <a:rPr lang="es-PE" dirty="0" err="1" smtClean="0"/>
              <a:t>Bergeron</a:t>
            </a:r>
            <a:r>
              <a:rPr lang="es-PE" dirty="0" smtClean="0"/>
              <a:t> relacionó el voltaje con la corriente.</a:t>
            </a:r>
          </a:p>
          <a:p>
            <a:pPr>
              <a:buNone/>
            </a:pPr>
            <a:endParaRPr lang="es-EC" dirty="0" smtClean="0"/>
          </a:p>
          <a:p>
            <a:r>
              <a:rPr lang="es-PE" dirty="0" smtClean="0"/>
              <a:t>Al incluir la frecuencia en los parámetros también influyen las pérdidas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60648"/>
            <a:ext cx="8686800" cy="962744"/>
          </a:xfrm>
        </p:spPr>
        <p:txBody>
          <a:bodyPr>
            <a:normAutofit fontScale="90000"/>
          </a:bodyPr>
          <a:lstStyle/>
          <a:p>
            <a:pPr algn="ctr"/>
            <a:r>
              <a:rPr lang="es-ES" b="1" dirty="0" smtClean="0"/>
              <a:t>MODELO DE J. P. MARTÍ [9]</a:t>
            </a:r>
            <a:br>
              <a:rPr lang="es-ES" b="1" dirty="0" smtClean="0"/>
            </a:br>
            <a:r>
              <a:rPr lang="es-ES" b="1" dirty="0" smtClean="0"/>
              <a:t>desarrollo</a:t>
            </a:r>
            <a:endParaRPr lang="es-EC" dirty="0"/>
          </a:p>
        </p:txBody>
      </p:sp>
      <p:sp>
        <p:nvSpPr>
          <p:cNvPr id="3" name="2 Marcador de contenido"/>
          <p:cNvSpPr>
            <a:spLocks noGrp="1"/>
          </p:cNvSpPr>
          <p:nvPr>
            <p:ph idx="1"/>
          </p:nvPr>
        </p:nvSpPr>
        <p:spPr>
          <a:xfrm>
            <a:off x="304800" y="1412776"/>
            <a:ext cx="8686800" cy="5184576"/>
          </a:xfrm>
        </p:spPr>
        <p:txBody>
          <a:bodyPr/>
          <a:lstStyle/>
          <a:p>
            <a:r>
              <a:rPr lang="es-PE" dirty="0" err="1" smtClean="0"/>
              <a:t>Bergeron</a:t>
            </a:r>
            <a:r>
              <a:rPr lang="es-PE" dirty="0" smtClean="0"/>
              <a:t> realizo un cambio de variables e introdujo ondas viajeras pero con voltajes y corrientes definidas como:</a:t>
            </a:r>
          </a:p>
          <a:p>
            <a:pPr lvl="2"/>
            <a:r>
              <a:rPr lang="es-PE" dirty="0" smtClean="0"/>
              <a:t>Funciones viajando a la derecha:</a:t>
            </a:r>
          </a:p>
          <a:p>
            <a:pPr lvl="2"/>
            <a:endParaRPr lang="es-PE" dirty="0" smtClean="0"/>
          </a:p>
          <a:p>
            <a:pPr lvl="2"/>
            <a:endParaRPr lang="es-PE" dirty="0" smtClean="0"/>
          </a:p>
          <a:p>
            <a:pPr lvl="2"/>
            <a:endParaRPr lang="es-PE" dirty="0" smtClean="0"/>
          </a:p>
          <a:p>
            <a:pPr lvl="2"/>
            <a:r>
              <a:rPr lang="es-PE" dirty="0" smtClean="0"/>
              <a:t> Y funciones viajando a la izquierda:</a:t>
            </a:r>
          </a:p>
          <a:p>
            <a:pPr lvl="2">
              <a:buNone/>
            </a:pPr>
            <a:endParaRPr lang="es-PE" dirty="0" smtClean="0"/>
          </a:p>
          <a:p>
            <a:pPr lvl="2">
              <a:buNone/>
            </a:pPr>
            <a:endParaRPr lang="es-EC" dirty="0" smtClean="0"/>
          </a:p>
          <a:p>
            <a:endParaRPr lang="es-EC" dirty="0" smtClean="0"/>
          </a:p>
          <a:p>
            <a:endParaRPr lang="es-EC" dirty="0"/>
          </a:p>
        </p:txBody>
      </p:sp>
      <p:sp>
        <p:nvSpPr>
          <p:cNvPr id="149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4950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123728" y="3573016"/>
            <a:ext cx="4615058" cy="432048"/>
          </a:xfrm>
          <a:prstGeom prst="rect">
            <a:avLst/>
          </a:prstGeom>
          <a:noFill/>
        </p:spPr>
      </p:pic>
      <p:sp>
        <p:nvSpPr>
          <p:cNvPr id="1495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4950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23728" y="4221088"/>
            <a:ext cx="4608512" cy="425997"/>
          </a:xfrm>
          <a:prstGeom prst="rect">
            <a:avLst/>
          </a:prstGeom>
          <a:noFill/>
        </p:spPr>
      </p:pic>
      <p:sp>
        <p:nvSpPr>
          <p:cNvPr id="1495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49509"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67744" y="5373215"/>
            <a:ext cx="4536504" cy="437733"/>
          </a:xfrm>
          <a:prstGeom prst="rect">
            <a:avLst/>
          </a:prstGeom>
          <a:noFill/>
        </p:spPr>
      </p:pic>
      <p:sp>
        <p:nvSpPr>
          <p:cNvPr id="1495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49511"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267744" y="5949280"/>
            <a:ext cx="4536504" cy="430186"/>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MODELO DE J. P. MARTÍ [9]</a:t>
            </a:r>
            <a:br>
              <a:rPr lang="es-ES" b="1" dirty="0" smtClean="0"/>
            </a:br>
            <a:r>
              <a:rPr lang="es-ES" b="1" dirty="0" smtClean="0"/>
              <a:t>desarrollo</a:t>
            </a:r>
            <a:endParaRPr lang="es-EC" dirty="0"/>
          </a:p>
        </p:txBody>
      </p:sp>
      <p:sp>
        <p:nvSpPr>
          <p:cNvPr id="3" name="2 Marcador de contenido"/>
          <p:cNvSpPr>
            <a:spLocks noGrp="1"/>
          </p:cNvSpPr>
          <p:nvPr>
            <p:ph idx="1"/>
          </p:nvPr>
        </p:nvSpPr>
        <p:spPr>
          <a:xfrm>
            <a:off x="304800" y="1554163"/>
            <a:ext cx="8686800" cy="1803399"/>
          </a:xfrm>
        </p:spPr>
        <p:txBody>
          <a:bodyPr/>
          <a:lstStyle/>
          <a:p>
            <a:r>
              <a:rPr lang="es-PE" sz="2800" dirty="0" smtClean="0"/>
              <a:t>Estas funciones de ponderación viajeras se muestran en la figura 2.7 están en el dominio del tiempo como lo demostró </a:t>
            </a:r>
            <a:r>
              <a:rPr lang="es-PE" sz="2800" dirty="0" err="1" smtClean="0"/>
              <a:t>Snelson</a:t>
            </a:r>
            <a:r>
              <a:rPr lang="es-PE" sz="2800" dirty="0" smtClean="0"/>
              <a:t> y J. Martí las transformó al dominio de la frecuencia.</a:t>
            </a:r>
            <a:endParaRPr lang="es-EC" sz="2800" dirty="0" smtClean="0"/>
          </a:p>
          <a:p>
            <a:endParaRPr lang="es-EC" dirty="0"/>
          </a:p>
        </p:txBody>
      </p:sp>
      <p:sp>
        <p:nvSpPr>
          <p:cNvPr id="163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63841" name="Object 1"/>
          <p:cNvGraphicFramePr>
            <a:graphicFrameLocks noChangeAspect="1"/>
          </p:cNvGraphicFramePr>
          <p:nvPr/>
        </p:nvGraphicFramePr>
        <p:xfrm>
          <a:off x="2500298" y="3357562"/>
          <a:ext cx="3926582" cy="2592288"/>
        </p:xfrm>
        <a:graphic>
          <a:graphicData uri="http://schemas.openxmlformats.org/presentationml/2006/ole">
            <p:oleObj spid="_x0000_s163841" name="Visio" r:id="rId3" imgW="5008850" imgH="3497569" progId="">
              <p:embed/>
            </p:oleObj>
          </a:graphicData>
        </a:graphic>
      </p:graphicFrame>
      <p:sp>
        <p:nvSpPr>
          <p:cNvPr id="163843" name="Rectangle 3"/>
          <p:cNvSpPr>
            <a:spLocks noChangeArrowheads="1"/>
          </p:cNvSpPr>
          <p:nvPr/>
        </p:nvSpPr>
        <p:spPr bwMode="auto">
          <a:xfrm>
            <a:off x="928662" y="6000768"/>
            <a:ext cx="764386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dirty="0" smtClean="0">
                <a:ln>
                  <a:noFill/>
                </a:ln>
                <a:solidFill>
                  <a:srgbClr val="231F20"/>
                </a:solidFill>
                <a:effectLst/>
                <a:latin typeface="Arial" pitchFamily="34" charset="0"/>
                <a:ea typeface="TimesNewRomanPSMT"/>
                <a:cs typeface="Arial" pitchFamily="34" charset="0"/>
              </a:rPr>
              <a:t>Figura 2.7 Funciones de ponderaci</a:t>
            </a:r>
            <a:r>
              <a:rPr kumimoji="0" lang="es-PE" sz="1600" b="0" i="0" u="none" strike="noStrike" cap="none" normalizeH="0" baseline="0" dirty="0" smtClean="0">
                <a:ln>
                  <a:noFill/>
                </a:ln>
                <a:solidFill>
                  <a:srgbClr val="231F20"/>
                </a:solidFill>
                <a:effectLst/>
                <a:latin typeface="Calibri"/>
                <a:ea typeface="TimesNewRomanPSMT"/>
                <a:cs typeface="Arial" pitchFamily="34" charset="0"/>
              </a:rPr>
              <a:t>ó</a:t>
            </a:r>
            <a:r>
              <a:rPr kumimoji="0" lang="es-PE" sz="1600" b="0" i="0" u="none" strike="noStrike" cap="none" normalizeH="0" baseline="0" dirty="0" smtClean="0">
                <a:ln>
                  <a:noFill/>
                </a:ln>
                <a:solidFill>
                  <a:srgbClr val="231F20"/>
                </a:solidFill>
                <a:effectLst/>
                <a:latin typeface="Arial" pitchFamily="34" charset="0"/>
                <a:ea typeface="TimesNewRomanPSMT"/>
                <a:cs typeface="Arial" pitchFamily="34" charset="0"/>
              </a:rPr>
              <a:t>n usadas por </a:t>
            </a:r>
            <a:r>
              <a:rPr kumimoji="0" lang="es-PE" sz="1600" b="0" i="0" u="none" strike="noStrike" cap="none" normalizeH="0" baseline="0" dirty="0" err="1" smtClean="0">
                <a:ln>
                  <a:noFill/>
                </a:ln>
                <a:solidFill>
                  <a:srgbClr val="231F20"/>
                </a:solidFill>
                <a:effectLst/>
                <a:latin typeface="Arial" pitchFamily="34" charset="0"/>
                <a:ea typeface="TimesNewRomanPSMT"/>
                <a:cs typeface="Arial" pitchFamily="34" charset="0"/>
              </a:rPr>
              <a:t>Snelson</a:t>
            </a:r>
            <a:r>
              <a:rPr kumimoji="0" lang="es-PE" sz="1600" b="0" i="0" u="none" strike="noStrike" cap="none" normalizeH="0" baseline="0" dirty="0" smtClean="0">
                <a:ln>
                  <a:noFill/>
                </a:ln>
                <a:solidFill>
                  <a:srgbClr val="231F20"/>
                </a:solidFill>
                <a:effectLst/>
                <a:latin typeface="Arial" pitchFamily="34" charset="0"/>
                <a:ea typeface="TimesNewRomanPSMT"/>
                <a:cs typeface="Arial" pitchFamily="34" charset="0"/>
              </a:rPr>
              <a:t> en funci</a:t>
            </a:r>
            <a:r>
              <a:rPr kumimoji="0" lang="es-PE" sz="1600" b="0" i="0" u="none" strike="noStrike" cap="none" normalizeH="0" baseline="0" dirty="0" smtClean="0">
                <a:ln>
                  <a:noFill/>
                </a:ln>
                <a:solidFill>
                  <a:srgbClr val="231F20"/>
                </a:solidFill>
                <a:effectLst/>
                <a:latin typeface="Calibri"/>
                <a:ea typeface="TimesNewRomanPSMT"/>
                <a:cs typeface="Arial" pitchFamily="34" charset="0"/>
              </a:rPr>
              <a:t>ó</a:t>
            </a:r>
            <a:r>
              <a:rPr kumimoji="0" lang="es-PE" sz="1600" b="0" i="0" u="none" strike="noStrike" cap="none" normalizeH="0" baseline="0" dirty="0" smtClean="0">
                <a:ln>
                  <a:noFill/>
                </a:ln>
                <a:solidFill>
                  <a:srgbClr val="231F20"/>
                </a:solidFill>
                <a:effectLst/>
                <a:latin typeface="Arial" pitchFamily="34" charset="0"/>
                <a:ea typeface="TimesNewRomanPSMT"/>
                <a:cs typeface="Arial" pitchFamily="34" charset="0"/>
              </a:rPr>
              <a:t>n del tiempo.</a:t>
            </a:r>
            <a:endParaRPr kumimoji="0" lang="es-PE" sz="2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MODELO DE J. P. MARTÍ [9]</a:t>
            </a:r>
            <a:br>
              <a:rPr lang="es-ES" b="1" dirty="0" smtClean="0"/>
            </a:br>
            <a:r>
              <a:rPr lang="es-ES" b="1" dirty="0" smtClean="0"/>
              <a:t>desarrollo</a:t>
            </a:r>
            <a:endParaRPr lang="es-EC" dirty="0"/>
          </a:p>
        </p:txBody>
      </p:sp>
      <p:sp>
        <p:nvSpPr>
          <p:cNvPr id="3" name="2 Marcador de contenido"/>
          <p:cNvSpPr>
            <a:spLocks noGrp="1"/>
          </p:cNvSpPr>
          <p:nvPr>
            <p:ph idx="1"/>
          </p:nvPr>
        </p:nvSpPr>
        <p:spPr>
          <a:xfrm>
            <a:off x="304800" y="1554163"/>
            <a:ext cx="8686800" cy="2522910"/>
          </a:xfrm>
        </p:spPr>
        <p:txBody>
          <a:bodyPr>
            <a:normAutofit lnSpcReduction="10000"/>
          </a:bodyPr>
          <a:lstStyle/>
          <a:p>
            <a:r>
              <a:rPr lang="es-PE" dirty="0" smtClean="0"/>
              <a:t>La figura 2.8 muestra el circuito equivalente que encontraron </a:t>
            </a:r>
            <a:r>
              <a:rPr lang="es-PE" dirty="0" err="1" smtClean="0"/>
              <a:t>Dommel</a:t>
            </a:r>
            <a:r>
              <a:rPr lang="es-PE" dirty="0" smtClean="0"/>
              <a:t> y Meyer al unir las ecuaciones de </a:t>
            </a:r>
            <a:r>
              <a:rPr lang="es-PE" dirty="0" err="1" smtClean="0"/>
              <a:t>Snelson</a:t>
            </a:r>
            <a:r>
              <a:rPr lang="es-PE" dirty="0" smtClean="0"/>
              <a:t> usando una representación en forma de circuito en uno de los extremos de una línea.</a:t>
            </a:r>
            <a:endParaRPr lang="es-EC" dirty="0" smtClean="0"/>
          </a:p>
          <a:p>
            <a:endParaRPr lang="es-EC" dirty="0"/>
          </a:p>
        </p:txBody>
      </p:sp>
      <p:sp>
        <p:nvSpPr>
          <p:cNvPr id="164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64865" name="Object 1"/>
          <p:cNvGraphicFramePr>
            <a:graphicFrameLocks noChangeAspect="1"/>
          </p:cNvGraphicFramePr>
          <p:nvPr/>
        </p:nvGraphicFramePr>
        <p:xfrm>
          <a:off x="2987824" y="4149080"/>
          <a:ext cx="2114550" cy="1390650"/>
        </p:xfrm>
        <a:graphic>
          <a:graphicData uri="http://schemas.openxmlformats.org/presentationml/2006/ole">
            <p:oleObj spid="_x0000_s164865" name="Visio" r:id="rId3" imgW="2116337" imgH="1368746" progId="">
              <p:embed/>
            </p:oleObj>
          </a:graphicData>
        </a:graphic>
      </p:graphicFrame>
      <p:sp>
        <p:nvSpPr>
          <p:cNvPr id="164867" name="Rectangle 3"/>
          <p:cNvSpPr>
            <a:spLocks noChangeArrowheads="1"/>
          </p:cNvSpPr>
          <p:nvPr/>
        </p:nvSpPr>
        <p:spPr bwMode="auto">
          <a:xfrm>
            <a:off x="714348" y="5857892"/>
            <a:ext cx="757242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b="0" i="0" u="none" strike="noStrike" cap="none" normalizeH="0" baseline="0" dirty="0" smtClean="0">
                <a:ln>
                  <a:noFill/>
                </a:ln>
                <a:solidFill>
                  <a:srgbClr val="231F20"/>
                </a:solidFill>
                <a:effectLst/>
                <a:latin typeface="Arial" pitchFamily="34" charset="0"/>
                <a:ea typeface="TimesNewRomanPSMT" charset="0"/>
                <a:cs typeface="Arial" pitchFamily="34" charset="0"/>
              </a:rPr>
              <a:t>Figura 2.8 Circuito equivalente del modelo realizado por </a:t>
            </a:r>
            <a:r>
              <a:rPr kumimoji="0" lang="es-PE" b="0" i="0" u="none" strike="noStrike" cap="none" normalizeH="0" baseline="0" dirty="0" err="1" smtClean="0">
                <a:ln>
                  <a:noFill/>
                </a:ln>
                <a:solidFill>
                  <a:srgbClr val="231F20"/>
                </a:solidFill>
                <a:effectLst/>
                <a:latin typeface="Arial" pitchFamily="34" charset="0"/>
                <a:ea typeface="TimesNewRomanPSMT" charset="0"/>
                <a:cs typeface="Arial" pitchFamily="34" charset="0"/>
              </a:rPr>
              <a:t>Dommel</a:t>
            </a:r>
            <a:r>
              <a:rPr kumimoji="0" lang="es-PE" b="0" i="0" u="none" strike="noStrike" cap="none" normalizeH="0" baseline="0" dirty="0" smtClean="0">
                <a:ln>
                  <a:noFill/>
                </a:ln>
                <a:solidFill>
                  <a:srgbClr val="231F20"/>
                </a:solidFill>
                <a:effectLst/>
                <a:latin typeface="Arial" pitchFamily="34" charset="0"/>
                <a:ea typeface="TimesNewRomanPSMT" charset="0"/>
                <a:cs typeface="Arial" pitchFamily="34" charset="0"/>
              </a:rPr>
              <a:t> y Meyer en el nodo K</a:t>
            </a:r>
            <a:endParaRPr kumimoji="0" lang="es-PE" sz="32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MODELO DE J. P. MARTÍ [9]</a:t>
            </a:r>
            <a:br>
              <a:rPr lang="es-ES" b="1" dirty="0" smtClean="0"/>
            </a:br>
            <a:r>
              <a:rPr lang="es-ES" b="1" dirty="0" smtClean="0"/>
              <a:t>desarrollo</a:t>
            </a:r>
            <a:endParaRPr lang="es-EC" dirty="0"/>
          </a:p>
        </p:txBody>
      </p:sp>
      <p:sp>
        <p:nvSpPr>
          <p:cNvPr id="3" name="2 Marcador de contenido"/>
          <p:cNvSpPr>
            <a:spLocks noGrp="1"/>
          </p:cNvSpPr>
          <p:nvPr>
            <p:ph idx="1"/>
          </p:nvPr>
        </p:nvSpPr>
        <p:spPr/>
        <p:txBody>
          <a:bodyPr>
            <a:normAutofit lnSpcReduction="10000"/>
          </a:bodyPr>
          <a:lstStyle/>
          <a:p>
            <a:r>
              <a:rPr lang="es-PE" dirty="0" smtClean="0"/>
              <a:t>La función viajera a la izquierda es obtenida por valores de corrientes y voltajes de datos pasados los cuales se obtienen por medio de la integral mostrada a continuación:</a:t>
            </a:r>
          </a:p>
          <a:p>
            <a:endParaRPr lang="es-PE" dirty="0" smtClean="0"/>
          </a:p>
          <a:p>
            <a:endParaRPr lang="es-PE" dirty="0" smtClean="0"/>
          </a:p>
          <a:p>
            <a:r>
              <a:rPr lang="es-ES" dirty="0" smtClean="0"/>
              <a:t>Se pueden aplicar muchas ondas de ponderación pero siempre habrá desventajas al realizar la integral.</a:t>
            </a:r>
            <a:endParaRPr lang="es-EC" dirty="0"/>
          </a:p>
        </p:txBody>
      </p:sp>
      <p:sp>
        <p:nvSpPr>
          <p:cNvPr id="165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6588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79712" y="3789040"/>
            <a:ext cx="4942922" cy="720080"/>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MODELO DE J. P. MARTÍ [9]</a:t>
            </a:r>
            <a:br>
              <a:rPr lang="es-ES" b="1" dirty="0" smtClean="0"/>
            </a:br>
            <a:r>
              <a:rPr lang="es-ES" b="1" dirty="0" smtClean="0"/>
              <a:t>desarrollo</a:t>
            </a:r>
            <a:endParaRPr lang="es-EC" dirty="0"/>
          </a:p>
        </p:txBody>
      </p:sp>
      <p:sp>
        <p:nvSpPr>
          <p:cNvPr id="3" name="2 Marcador de contenido"/>
          <p:cNvSpPr>
            <a:spLocks noGrp="1"/>
          </p:cNvSpPr>
          <p:nvPr>
            <p:ph idx="1"/>
          </p:nvPr>
        </p:nvSpPr>
        <p:spPr>
          <a:xfrm>
            <a:off x="304800" y="1554162"/>
            <a:ext cx="8686800" cy="1298773"/>
          </a:xfrm>
        </p:spPr>
        <p:txBody>
          <a:bodyPr>
            <a:normAutofit fontScale="92500" lnSpcReduction="20000"/>
          </a:bodyPr>
          <a:lstStyle/>
          <a:p>
            <a:r>
              <a:rPr lang="es-PE" dirty="0" smtClean="0"/>
              <a:t>Meyer y </a:t>
            </a:r>
            <a:r>
              <a:rPr lang="es-PE" dirty="0" err="1" smtClean="0"/>
              <a:t>Dommel</a:t>
            </a:r>
            <a:r>
              <a:rPr lang="es-PE" dirty="0" smtClean="0"/>
              <a:t> encontraron un circuito equivalente que simplifica las funciones de ponderación con los voltajes en los nodos m y k.</a:t>
            </a:r>
          </a:p>
          <a:p>
            <a:endParaRPr lang="es-EC" dirty="0"/>
          </a:p>
        </p:txBody>
      </p:sp>
      <p:sp>
        <p:nvSpPr>
          <p:cNvPr id="166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66913" name="Object 1"/>
          <p:cNvGraphicFramePr>
            <a:graphicFrameLocks noChangeAspect="1"/>
          </p:cNvGraphicFramePr>
          <p:nvPr/>
        </p:nvGraphicFramePr>
        <p:xfrm>
          <a:off x="1763688" y="2708920"/>
          <a:ext cx="4131228" cy="1800200"/>
        </p:xfrm>
        <a:graphic>
          <a:graphicData uri="http://schemas.openxmlformats.org/presentationml/2006/ole">
            <p:oleObj spid="_x0000_s166913" name="Visio" r:id="rId3" imgW="3405398" imgH="1500055" progId="">
              <p:embed/>
            </p:oleObj>
          </a:graphicData>
        </a:graphic>
      </p:graphicFrame>
      <p:sp>
        <p:nvSpPr>
          <p:cNvPr id="6" name="5 Rectángulo"/>
          <p:cNvSpPr/>
          <p:nvPr/>
        </p:nvSpPr>
        <p:spPr>
          <a:xfrm>
            <a:off x="500034" y="4714884"/>
            <a:ext cx="8136904" cy="646331"/>
          </a:xfrm>
          <a:prstGeom prst="rect">
            <a:avLst/>
          </a:prstGeom>
        </p:spPr>
        <p:txBody>
          <a:bodyPr wrap="square">
            <a:spAutoFit/>
          </a:bodyPr>
          <a:lstStyle/>
          <a:p>
            <a:r>
              <a:rPr lang="es-PE" dirty="0" smtClean="0"/>
              <a:t>Figura 2.9 Circuito encontrado por Meyer y </a:t>
            </a:r>
            <a:r>
              <a:rPr lang="es-PE" dirty="0" err="1" smtClean="0"/>
              <a:t>Dommel</a:t>
            </a:r>
            <a:r>
              <a:rPr lang="es-PE" dirty="0" smtClean="0"/>
              <a:t> para simplificar las funciones de ponderación</a:t>
            </a:r>
            <a:endParaRPr lang="es-EC" dirty="0"/>
          </a:p>
        </p:txBody>
      </p:sp>
      <p:sp>
        <p:nvSpPr>
          <p:cNvPr id="7" name="6 Rectángulo"/>
          <p:cNvSpPr/>
          <p:nvPr/>
        </p:nvSpPr>
        <p:spPr>
          <a:xfrm>
            <a:off x="467544" y="5500702"/>
            <a:ext cx="8352928" cy="707886"/>
          </a:xfrm>
          <a:prstGeom prst="rect">
            <a:avLst/>
          </a:prstGeom>
        </p:spPr>
        <p:txBody>
          <a:bodyPr wrap="square">
            <a:spAutoFit/>
          </a:bodyPr>
          <a:lstStyle/>
          <a:p>
            <a:r>
              <a:rPr lang="es-PE" sz="2000" dirty="0" smtClean="0"/>
              <a:t>Así con este circuito se consigue que las funciones de ponderación para a</a:t>
            </a:r>
            <a:r>
              <a:rPr lang="es-PE" sz="2000" baseline="-25000" dirty="0" smtClean="0"/>
              <a:t>1</a:t>
            </a:r>
            <a:r>
              <a:rPr lang="es-PE" sz="2000" dirty="0" smtClean="0"/>
              <a:t> (t) y a</a:t>
            </a:r>
            <a:r>
              <a:rPr lang="es-PE" sz="2000" baseline="-25000" dirty="0" smtClean="0"/>
              <a:t>2</a:t>
            </a:r>
            <a:r>
              <a:rPr lang="es-PE" sz="2000" dirty="0" smtClean="0"/>
              <a:t> (t) sean un pulso y cero respectivamente</a:t>
            </a:r>
            <a:endParaRPr lang="es-EC" sz="20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MODELO DE J. P. MARTÍ [9]</a:t>
            </a:r>
            <a:br>
              <a:rPr lang="es-ES" b="1" dirty="0" smtClean="0"/>
            </a:br>
            <a:r>
              <a:rPr lang="es-ES" b="1" dirty="0" smtClean="0"/>
              <a:t>desarrollo</a:t>
            </a:r>
            <a:endParaRPr lang="es-EC" dirty="0"/>
          </a:p>
        </p:txBody>
      </p:sp>
      <p:sp>
        <p:nvSpPr>
          <p:cNvPr id="3" name="2 Marcador de contenido"/>
          <p:cNvSpPr>
            <a:spLocks noGrp="1"/>
          </p:cNvSpPr>
          <p:nvPr>
            <p:ph idx="1"/>
          </p:nvPr>
        </p:nvSpPr>
        <p:spPr>
          <a:xfrm>
            <a:off x="304800" y="1484784"/>
            <a:ext cx="8686800" cy="5184576"/>
          </a:xfrm>
        </p:spPr>
        <p:txBody>
          <a:bodyPr/>
          <a:lstStyle/>
          <a:p>
            <a:r>
              <a:rPr lang="es-PE" dirty="0" smtClean="0"/>
              <a:t>Se realiza el cambio de formulación al dominio de la frecuencia de las mismas ecuaciones presentadas anteriormente y se obtiene:</a:t>
            </a:r>
          </a:p>
          <a:p>
            <a:pPr lvl="3"/>
            <a:r>
              <a:rPr lang="es-PE" dirty="0" smtClean="0"/>
              <a:t>Funciones viajando a la derecha:</a:t>
            </a:r>
          </a:p>
          <a:p>
            <a:pPr lvl="3"/>
            <a:endParaRPr lang="es-PE" dirty="0" smtClean="0"/>
          </a:p>
          <a:p>
            <a:pPr lvl="3">
              <a:buNone/>
            </a:pPr>
            <a:endParaRPr lang="es-PE" dirty="0" smtClean="0"/>
          </a:p>
          <a:p>
            <a:pPr lvl="3">
              <a:buNone/>
            </a:pPr>
            <a:endParaRPr lang="es-PE" dirty="0" smtClean="0"/>
          </a:p>
          <a:p>
            <a:pPr lvl="3"/>
            <a:r>
              <a:rPr lang="es-PE" dirty="0" smtClean="0"/>
              <a:t>Funciones viajando a la izquierda:</a:t>
            </a:r>
          </a:p>
          <a:p>
            <a:pPr lvl="3">
              <a:buNone/>
            </a:pPr>
            <a:endParaRPr lang="es-PE" dirty="0" smtClean="0"/>
          </a:p>
          <a:p>
            <a:pPr lvl="3">
              <a:buNone/>
            </a:pPr>
            <a:endParaRPr lang="es-PE" dirty="0" smtClean="0"/>
          </a:p>
          <a:p>
            <a:pPr lvl="3">
              <a:buNone/>
            </a:pPr>
            <a:endParaRPr lang="es-EC" dirty="0" smtClean="0"/>
          </a:p>
          <a:p>
            <a:endParaRPr lang="es-EC" dirty="0"/>
          </a:p>
        </p:txBody>
      </p:sp>
      <p:pic>
        <p:nvPicPr>
          <p:cNvPr id="167938"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79712" y="3501008"/>
            <a:ext cx="4230470" cy="360040"/>
          </a:xfrm>
          <a:prstGeom prst="rect">
            <a:avLst/>
          </a:prstGeom>
          <a:noFill/>
        </p:spPr>
      </p:pic>
      <p:pic>
        <p:nvPicPr>
          <p:cNvPr id="16793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79712" y="4005064"/>
            <a:ext cx="4230470" cy="360040"/>
          </a:xfrm>
          <a:prstGeom prst="rect">
            <a:avLst/>
          </a:prstGeom>
          <a:noFill/>
        </p:spPr>
      </p:pic>
      <p:sp>
        <p:nvSpPr>
          <p:cNvPr id="16793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7940" name="Rectangle 4"/>
          <p:cNvSpPr>
            <a:spLocks noChangeArrowheads="1"/>
          </p:cNvSpPr>
          <p:nvPr/>
        </p:nvSpPr>
        <p:spPr bwMode="auto">
          <a:xfrm>
            <a:off x="0"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7941" name="Rectangle 5"/>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1679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67942"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79712" y="5013176"/>
            <a:ext cx="4365485" cy="360040"/>
          </a:xfrm>
          <a:prstGeom prst="rect">
            <a:avLst/>
          </a:prstGeom>
          <a:noFill/>
        </p:spPr>
      </p:pic>
      <p:sp>
        <p:nvSpPr>
          <p:cNvPr id="1679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67944"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979712" y="5589240"/>
            <a:ext cx="4410490" cy="360040"/>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357166"/>
            <a:ext cx="8686800" cy="838200"/>
          </a:xfrm>
        </p:spPr>
        <p:txBody>
          <a:bodyPr>
            <a:normAutofit fontScale="90000"/>
          </a:bodyPr>
          <a:lstStyle/>
          <a:p>
            <a:pPr algn="ctr"/>
            <a:r>
              <a:rPr lang="es-ES" b="1" dirty="0" smtClean="0"/>
              <a:t>MODELO DE J. P. MARTÍ [9]</a:t>
            </a:r>
            <a:br>
              <a:rPr lang="es-ES" b="1" dirty="0" smtClean="0"/>
            </a:br>
            <a:r>
              <a:rPr lang="es-ES" b="1" dirty="0" smtClean="0"/>
              <a:t>desarrollo</a:t>
            </a:r>
            <a:endParaRPr lang="es-EC" dirty="0"/>
          </a:p>
        </p:txBody>
      </p:sp>
      <p:sp>
        <p:nvSpPr>
          <p:cNvPr id="3" name="2 Marcador de contenido"/>
          <p:cNvSpPr>
            <a:spLocks noGrp="1"/>
          </p:cNvSpPr>
          <p:nvPr>
            <p:ph idx="1"/>
          </p:nvPr>
        </p:nvSpPr>
        <p:spPr>
          <a:xfrm>
            <a:off x="304800" y="1428736"/>
            <a:ext cx="8686800" cy="5214974"/>
          </a:xfrm>
        </p:spPr>
        <p:txBody>
          <a:bodyPr/>
          <a:lstStyle/>
          <a:p>
            <a:r>
              <a:rPr lang="es-ES" dirty="0" smtClean="0"/>
              <a:t>La impedancia equivalente se aproxima a la impedancia característica que en la figura 2.8 es la resistencia R</a:t>
            </a:r>
            <a:r>
              <a:rPr lang="es-ES" baseline="-25000" dirty="0" smtClean="0"/>
              <a:t>1</a:t>
            </a:r>
            <a:r>
              <a:rPr lang="es-ES" dirty="0" smtClean="0"/>
              <a:t>, relacionando las funciones viajeras y resolviendo el circuito se obtiene la expresión:</a:t>
            </a:r>
          </a:p>
          <a:p>
            <a:endParaRPr lang="es-ES" dirty="0" smtClean="0"/>
          </a:p>
          <a:p>
            <a:endParaRPr lang="es-ES" dirty="0" smtClean="0"/>
          </a:p>
          <a:p>
            <a:r>
              <a:rPr lang="es-ES" dirty="0" smtClean="0"/>
              <a:t>Donde:</a:t>
            </a:r>
          </a:p>
          <a:p>
            <a:pPr>
              <a:buNone/>
            </a:pPr>
            <a:endParaRPr lang="es-EC" dirty="0"/>
          </a:p>
        </p:txBody>
      </p:sp>
      <p:pic>
        <p:nvPicPr>
          <p:cNvPr id="345090"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571736" y="4286256"/>
            <a:ext cx="4229112" cy="352426"/>
          </a:xfrm>
          <a:prstGeom prst="rect">
            <a:avLst/>
          </a:prstGeom>
          <a:noFill/>
        </p:spPr>
      </p:pic>
      <p:pic>
        <p:nvPicPr>
          <p:cNvPr id="345089"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643174" y="4796060"/>
            <a:ext cx="4143404" cy="342688"/>
          </a:xfrm>
          <a:prstGeom prst="rect">
            <a:avLst/>
          </a:prstGeom>
          <a:noFill/>
        </p:spPr>
      </p:pic>
      <p:sp>
        <p:nvSpPr>
          <p:cNvPr id="34509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45092" name="Rectangle 4"/>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345093" name="Rectangle 5"/>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34509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45094" name="Picture 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071670" y="5857892"/>
            <a:ext cx="5028529" cy="64294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85728"/>
            <a:ext cx="8229600" cy="1000108"/>
          </a:xfrm>
        </p:spPr>
        <p:txBody>
          <a:bodyPr>
            <a:noAutofit/>
          </a:bodyPr>
          <a:lstStyle/>
          <a:p>
            <a:pPr algn="ctr"/>
            <a:r>
              <a:rPr lang="es-PE" sz="2800" dirty="0" smtClean="0"/>
              <a:t>Tabla 1.1 Centrales de generación según la fuente de energía año 2008 [2]</a:t>
            </a:r>
            <a:r>
              <a:rPr lang="es-ES" sz="2800" dirty="0" smtClean="0"/>
              <a:t/>
            </a:r>
            <a:br>
              <a:rPr lang="es-ES" sz="2800" dirty="0" smtClean="0"/>
            </a:br>
            <a:endParaRPr lang="es-ES" sz="2800" dirty="0"/>
          </a:p>
        </p:txBody>
      </p:sp>
      <p:graphicFrame>
        <p:nvGraphicFramePr>
          <p:cNvPr id="4" name="3 Marcador de contenido"/>
          <p:cNvGraphicFramePr>
            <a:graphicFrameLocks noGrp="1"/>
          </p:cNvGraphicFramePr>
          <p:nvPr>
            <p:ph idx="1"/>
          </p:nvPr>
        </p:nvGraphicFramePr>
        <p:xfrm>
          <a:off x="571472" y="1428602"/>
          <a:ext cx="8229600" cy="5120640"/>
        </p:xfrm>
        <a:graphic>
          <a:graphicData uri="http://schemas.openxmlformats.org/drawingml/2006/table">
            <a:tbl>
              <a:tblPr firstRow="1" bandRow="1">
                <a:tableStyleId>{5C22544A-7EE6-4342-B048-85BDC9FD1C3A}</a:tableStyleId>
              </a:tblPr>
              <a:tblGrid>
                <a:gridCol w="2743200"/>
                <a:gridCol w="2743200"/>
                <a:gridCol w="2743200"/>
              </a:tblGrid>
              <a:tr h="365737">
                <a:tc>
                  <a:txBody>
                    <a:bodyPr/>
                    <a:lstStyle/>
                    <a:p>
                      <a:pPr algn="ctr"/>
                      <a:r>
                        <a:rPr lang="es-PE" sz="1800" b="1" kern="1200" dirty="0" smtClean="0">
                          <a:solidFill>
                            <a:schemeClr val="lt1"/>
                          </a:solidFill>
                          <a:latin typeface="+mn-lt"/>
                          <a:ea typeface="+mn-ea"/>
                          <a:cs typeface="+mn-cs"/>
                        </a:rPr>
                        <a:t>Fuente de Energía</a:t>
                      </a:r>
                      <a:endParaRPr lang="es-ES" dirty="0"/>
                    </a:p>
                  </a:txBody>
                  <a:tcPr>
                    <a:solidFill>
                      <a:schemeClr val="accent4">
                        <a:lumMod val="50000"/>
                      </a:schemeClr>
                    </a:solidFill>
                  </a:tcPr>
                </a:tc>
                <a:tc>
                  <a:txBody>
                    <a:bodyPr/>
                    <a:lstStyle/>
                    <a:p>
                      <a:pPr algn="ctr"/>
                      <a:r>
                        <a:rPr lang="es-PE" sz="1800" b="1" kern="1200" dirty="0" smtClean="0">
                          <a:solidFill>
                            <a:schemeClr val="lt1"/>
                          </a:solidFill>
                          <a:latin typeface="+mn-lt"/>
                          <a:ea typeface="+mn-ea"/>
                          <a:cs typeface="+mn-cs"/>
                        </a:rPr>
                        <a:t>Tipo de Central</a:t>
                      </a:r>
                      <a:endParaRPr lang="es-ES" dirty="0"/>
                    </a:p>
                  </a:txBody>
                  <a:tcPr>
                    <a:solidFill>
                      <a:schemeClr val="accent4">
                        <a:lumMod val="50000"/>
                      </a:schemeClr>
                    </a:solidFill>
                  </a:tcPr>
                </a:tc>
                <a:tc>
                  <a:txBody>
                    <a:bodyPr/>
                    <a:lstStyle/>
                    <a:p>
                      <a:pPr algn="ctr"/>
                      <a:r>
                        <a:rPr lang="es-PE" sz="1800" b="1" kern="1200" dirty="0" smtClean="0">
                          <a:solidFill>
                            <a:schemeClr val="lt1"/>
                          </a:solidFill>
                          <a:latin typeface="+mn-lt"/>
                          <a:ea typeface="+mn-ea"/>
                          <a:cs typeface="+mn-cs"/>
                        </a:rPr>
                        <a:t>Potencia Nominal (MW)</a:t>
                      </a:r>
                      <a:endParaRPr lang="es-ES" dirty="0"/>
                    </a:p>
                  </a:txBody>
                  <a:tcPr>
                    <a:solidFill>
                      <a:schemeClr val="accent4">
                        <a:lumMod val="50000"/>
                      </a:schemeClr>
                    </a:solidFill>
                  </a:tcPr>
                </a:tc>
              </a:tr>
              <a:tr h="365737">
                <a:tc rowSpan="5">
                  <a:txBody>
                    <a:bodyPr/>
                    <a:lstStyle/>
                    <a:p>
                      <a:pPr algn="ctr"/>
                      <a:endParaRPr lang="es-ES" dirty="0" smtClean="0"/>
                    </a:p>
                    <a:p>
                      <a:pPr algn="ctr"/>
                      <a:endParaRPr lang="es-ES" dirty="0" smtClean="0"/>
                    </a:p>
                    <a:p>
                      <a:pPr algn="ctr"/>
                      <a:endParaRPr lang="es-ES" dirty="0" smtClean="0"/>
                    </a:p>
                    <a:p>
                      <a:pPr algn="ctr"/>
                      <a:r>
                        <a:rPr lang="es-ES" dirty="0" smtClean="0"/>
                        <a:t>RENOVABLES</a:t>
                      </a:r>
                      <a:endParaRPr lang="es-ES" dirty="0"/>
                    </a:p>
                  </a:txBody>
                  <a:tcPr/>
                </a:tc>
                <a:tc>
                  <a:txBody>
                    <a:bodyPr/>
                    <a:lstStyle/>
                    <a:p>
                      <a:pPr algn="ctr">
                        <a:lnSpc>
                          <a:spcPct val="200000"/>
                        </a:lnSpc>
                        <a:spcAft>
                          <a:spcPts val="0"/>
                        </a:spcAft>
                      </a:pPr>
                      <a:r>
                        <a:rPr lang="es-PE" sz="1200" b="1" dirty="0">
                          <a:solidFill>
                            <a:srgbClr val="000000"/>
                          </a:solidFill>
                          <a:latin typeface="Arial"/>
                          <a:ea typeface="Times New Roman"/>
                          <a:cs typeface="Times New Roman"/>
                        </a:rPr>
                        <a:t>Hidráulica Embalse</a:t>
                      </a:r>
                      <a:endParaRPr lang="es-ES" sz="1100" dirty="0">
                        <a:solidFill>
                          <a:srgbClr val="31849B"/>
                        </a:solidFill>
                        <a:latin typeface="Calibri"/>
                        <a:ea typeface="Calibri"/>
                        <a:cs typeface="Times New Roman"/>
                      </a:endParaRPr>
                    </a:p>
                  </a:txBody>
                  <a:tcPr marL="68580" marR="68580" marT="0" marB="0">
                    <a:solidFill>
                      <a:srgbClr val="00B050"/>
                    </a:solidFill>
                  </a:tcPr>
                </a:tc>
                <a:tc>
                  <a:txBody>
                    <a:bodyPr/>
                    <a:lstStyle/>
                    <a:p>
                      <a:pPr algn="ctr">
                        <a:lnSpc>
                          <a:spcPct val="200000"/>
                        </a:lnSpc>
                        <a:spcAft>
                          <a:spcPts val="0"/>
                        </a:spcAft>
                      </a:pPr>
                      <a:r>
                        <a:rPr lang="es-PE" sz="1200" b="1" dirty="0">
                          <a:solidFill>
                            <a:srgbClr val="000000"/>
                          </a:solidFill>
                          <a:latin typeface="Arial"/>
                          <a:ea typeface="Times New Roman"/>
                          <a:cs typeface="Times New Roman"/>
                        </a:rPr>
                        <a:t>1361</a:t>
                      </a:r>
                      <a:endParaRPr lang="es-ES" sz="1100" dirty="0">
                        <a:solidFill>
                          <a:srgbClr val="31849B"/>
                        </a:solidFill>
                        <a:latin typeface="Calibri"/>
                        <a:ea typeface="Calibri"/>
                        <a:cs typeface="Times New Roman"/>
                      </a:endParaRPr>
                    </a:p>
                  </a:txBody>
                  <a:tcPr marL="68580" marR="68580" marT="0" marB="0"/>
                </a:tc>
              </a:tr>
              <a:tr h="365737">
                <a:tc vMerge="1">
                  <a:txBody>
                    <a:bodyPr/>
                    <a:lstStyle/>
                    <a:p>
                      <a:endParaRPr lang="es-ES"/>
                    </a:p>
                  </a:txBody>
                  <a:tcPr/>
                </a:tc>
                <a:tc>
                  <a:txBody>
                    <a:bodyPr/>
                    <a:lstStyle/>
                    <a:p>
                      <a:pPr algn="ctr">
                        <a:lnSpc>
                          <a:spcPct val="200000"/>
                        </a:lnSpc>
                        <a:spcAft>
                          <a:spcPts val="0"/>
                        </a:spcAft>
                      </a:pPr>
                      <a:r>
                        <a:rPr lang="es-PE" sz="1200" b="1" dirty="0">
                          <a:solidFill>
                            <a:srgbClr val="000000"/>
                          </a:solidFill>
                          <a:latin typeface="Arial"/>
                          <a:ea typeface="Times New Roman"/>
                          <a:cs typeface="Times New Roman"/>
                        </a:rPr>
                        <a:t>Hidráulica pasada</a:t>
                      </a:r>
                      <a:endParaRPr lang="es-ES" sz="1100" dirty="0">
                        <a:solidFill>
                          <a:srgbClr val="31849B"/>
                        </a:solidFill>
                        <a:latin typeface="Calibri"/>
                        <a:ea typeface="Calibri"/>
                        <a:cs typeface="Times New Roman"/>
                      </a:endParaRPr>
                    </a:p>
                  </a:txBody>
                  <a:tcPr marL="68580" marR="68580" marT="0" marB="0">
                    <a:solidFill>
                      <a:srgbClr val="00B050"/>
                    </a:solidFill>
                  </a:tcPr>
                </a:tc>
                <a:tc>
                  <a:txBody>
                    <a:bodyPr/>
                    <a:lstStyle/>
                    <a:p>
                      <a:pPr algn="ctr">
                        <a:lnSpc>
                          <a:spcPct val="200000"/>
                        </a:lnSpc>
                        <a:spcAft>
                          <a:spcPts val="0"/>
                        </a:spcAft>
                      </a:pPr>
                      <a:r>
                        <a:rPr lang="es-PE" sz="1200" b="1">
                          <a:solidFill>
                            <a:srgbClr val="000000"/>
                          </a:solidFill>
                          <a:latin typeface="Arial"/>
                          <a:ea typeface="Times New Roman"/>
                          <a:cs typeface="Times New Roman"/>
                        </a:rPr>
                        <a:t>695,42</a:t>
                      </a:r>
                      <a:endParaRPr lang="es-ES" sz="1100">
                        <a:solidFill>
                          <a:srgbClr val="31849B"/>
                        </a:solidFill>
                        <a:latin typeface="Calibri"/>
                        <a:ea typeface="Calibri"/>
                        <a:cs typeface="Times New Roman"/>
                      </a:endParaRPr>
                    </a:p>
                  </a:txBody>
                  <a:tcPr marL="68580" marR="68580" marT="0" marB="0"/>
                </a:tc>
              </a:tr>
              <a:tr h="365737">
                <a:tc vMerge="1">
                  <a:txBody>
                    <a:bodyPr/>
                    <a:lstStyle/>
                    <a:p>
                      <a:endParaRPr lang="es-ES" dirty="0"/>
                    </a:p>
                  </a:txBody>
                  <a:tcPr/>
                </a:tc>
                <a:tc>
                  <a:txBody>
                    <a:bodyPr/>
                    <a:lstStyle/>
                    <a:p>
                      <a:pPr algn="ctr">
                        <a:lnSpc>
                          <a:spcPct val="200000"/>
                        </a:lnSpc>
                        <a:spcAft>
                          <a:spcPts val="0"/>
                        </a:spcAft>
                      </a:pPr>
                      <a:r>
                        <a:rPr lang="es-PE" sz="1200" b="1" dirty="0">
                          <a:solidFill>
                            <a:srgbClr val="000000"/>
                          </a:solidFill>
                          <a:latin typeface="Arial"/>
                          <a:ea typeface="Times New Roman"/>
                          <a:cs typeface="Times New Roman"/>
                        </a:rPr>
                        <a:t>Solar</a:t>
                      </a:r>
                      <a:endParaRPr lang="es-ES" sz="1100" dirty="0">
                        <a:solidFill>
                          <a:srgbClr val="31849B"/>
                        </a:solidFill>
                        <a:latin typeface="Calibri"/>
                        <a:ea typeface="Calibri"/>
                        <a:cs typeface="Times New Roman"/>
                      </a:endParaRPr>
                    </a:p>
                  </a:txBody>
                  <a:tcPr marL="68580" marR="68580" marT="0" marB="0">
                    <a:solidFill>
                      <a:srgbClr val="00B050"/>
                    </a:solidFill>
                  </a:tcPr>
                </a:tc>
                <a:tc>
                  <a:txBody>
                    <a:bodyPr/>
                    <a:lstStyle/>
                    <a:p>
                      <a:pPr algn="ctr">
                        <a:lnSpc>
                          <a:spcPct val="200000"/>
                        </a:lnSpc>
                        <a:spcAft>
                          <a:spcPts val="0"/>
                        </a:spcAft>
                      </a:pPr>
                      <a:r>
                        <a:rPr lang="es-PE" sz="1200" b="1" dirty="0">
                          <a:solidFill>
                            <a:srgbClr val="000000"/>
                          </a:solidFill>
                          <a:latin typeface="Arial"/>
                          <a:ea typeface="Times New Roman"/>
                          <a:cs typeface="Times New Roman"/>
                        </a:rPr>
                        <a:t>0,02</a:t>
                      </a:r>
                      <a:endParaRPr lang="es-ES" sz="1100" dirty="0">
                        <a:solidFill>
                          <a:srgbClr val="31849B"/>
                        </a:solidFill>
                        <a:latin typeface="Calibri"/>
                        <a:ea typeface="Calibri"/>
                        <a:cs typeface="Times New Roman"/>
                      </a:endParaRPr>
                    </a:p>
                  </a:txBody>
                  <a:tcPr marL="68580" marR="68580" marT="0" marB="0"/>
                </a:tc>
              </a:tr>
              <a:tr h="365737">
                <a:tc vMerge="1">
                  <a:txBody>
                    <a:bodyPr/>
                    <a:lstStyle/>
                    <a:p>
                      <a:endParaRPr lang="es-ES"/>
                    </a:p>
                  </a:txBody>
                  <a:tcPr/>
                </a:tc>
                <a:tc>
                  <a:txBody>
                    <a:bodyPr/>
                    <a:lstStyle/>
                    <a:p>
                      <a:pPr algn="ctr">
                        <a:lnSpc>
                          <a:spcPct val="200000"/>
                        </a:lnSpc>
                        <a:spcAft>
                          <a:spcPts val="0"/>
                        </a:spcAft>
                      </a:pPr>
                      <a:r>
                        <a:rPr lang="es-PE" sz="1200" b="1" dirty="0">
                          <a:solidFill>
                            <a:srgbClr val="000000"/>
                          </a:solidFill>
                          <a:latin typeface="Arial"/>
                          <a:ea typeface="Times New Roman"/>
                          <a:cs typeface="Times New Roman"/>
                        </a:rPr>
                        <a:t>Eólica</a:t>
                      </a:r>
                      <a:endParaRPr lang="es-ES" sz="1100" dirty="0">
                        <a:solidFill>
                          <a:srgbClr val="31849B"/>
                        </a:solidFill>
                        <a:latin typeface="Calibri"/>
                        <a:ea typeface="Calibri"/>
                        <a:cs typeface="Times New Roman"/>
                      </a:endParaRPr>
                    </a:p>
                  </a:txBody>
                  <a:tcPr marL="68580" marR="68580" marT="0" marB="0">
                    <a:solidFill>
                      <a:srgbClr val="00B050"/>
                    </a:solidFill>
                  </a:tcPr>
                </a:tc>
                <a:tc>
                  <a:txBody>
                    <a:bodyPr/>
                    <a:lstStyle/>
                    <a:p>
                      <a:pPr algn="ctr">
                        <a:lnSpc>
                          <a:spcPct val="200000"/>
                        </a:lnSpc>
                        <a:spcAft>
                          <a:spcPts val="0"/>
                        </a:spcAft>
                      </a:pPr>
                      <a:r>
                        <a:rPr lang="es-PE" sz="1200" b="1" dirty="0">
                          <a:solidFill>
                            <a:srgbClr val="000000"/>
                          </a:solidFill>
                          <a:latin typeface="Arial"/>
                          <a:ea typeface="Times New Roman"/>
                          <a:cs typeface="Times New Roman"/>
                        </a:rPr>
                        <a:t>2,4</a:t>
                      </a:r>
                      <a:endParaRPr lang="es-ES" sz="1100" dirty="0">
                        <a:solidFill>
                          <a:srgbClr val="31849B"/>
                        </a:solidFill>
                        <a:latin typeface="Calibri"/>
                        <a:ea typeface="Calibri"/>
                        <a:cs typeface="Times New Roman"/>
                      </a:endParaRPr>
                    </a:p>
                  </a:txBody>
                  <a:tcPr marL="68580" marR="68580" marT="0" marB="0"/>
                </a:tc>
              </a:tr>
              <a:tr h="365737">
                <a:tc vMerge="1">
                  <a:txBody>
                    <a:bodyPr/>
                    <a:lstStyle/>
                    <a:p>
                      <a:endParaRPr lang="es-ES"/>
                    </a:p>
                  </a:txBody>
                  <a:tcPr/>
                </a:tc>
                <a:tc>
                  <a:txBody>
                    <a:bodyPr/>
                    <a:lstStyle/>
                    <a:p>
                      <a:pPr algn="ctr">
                        <a:lnSpc>
                          <a:spcPct val="200000"/>
                        </a:lnSpc>
                        <a:spcAft>
                          <a:spcPts val="0"/>
                        </a:spcAft>
                      </a:pPr>
                      <a:r>
                        <a:rPr lang="es-PE" sz="1200" b="1" dirty="0">
                          <a:solidFill>
                            <a:srgbClr val="000000"/>
                          </a:solidFill>
                          <a:latin typeface="Arial"/>
                          <a:ea typeface="Times New Roman"/>
                          <a:cs typeface="Times New Roman"/>
                        </a:rPr>
                        <a:t>Térmica</a:t>
                      </a:r>
                      <a:endParaRPr lang="es-ES" sz="1100" dirty="0">
                        <a:solidFill>
                          <a:srgbClr val="31849B"/>
                        </a:solidFill>
                        <a:latin typeface="Calibri"/>
                        <a:ea typeface="Calibri"/>
                        <a:cs typeface="Times New Roman"/>
                      </a:endParaRPr>
                    </a:p>
                  </a:txBody>
                  <a:tcPr marL="68580" marR="68580" marT="0" marB="0">
                    <a:solidFill>
                      <a:srgbClr val="00B050"/>
                    </a:solidFill>
                  </a:tcPr>
                </a:tc>
                <a:tc>
                  <a:txBody>
                    <a:bodyPr/>
                    <a:lstStyle/>
                    <a:p>
                      <a:pPr algn="ctr">
                        <a:lnSpc>
                          <a:spcPct val="200000"/>
                        </a:lnSpc>
                        <a:spcAft>
                          <a:spcPts val="0"/>
                        </a:spcAft>
                      </a:pPr>
                      <a:r>
                        <a:rPr lang="es-PE" sz="1200" b="1" dirty="0">
                          <a:solidFill>
                            <a:srgbClr val="000000"/>
                          </a:solidFill>
                          <a:latin typeface="Arial"/>
                          <a:ea typeface="Times New Roman"/>
                          <a:cs typeface="Times New Roman"/>
                        </a:rPr>
                        <a:t>106,8</a:t>
                      </a:r>
                      <a:endParaRPr lang="es-ES" sz="1100" dirty="0">
                        <a:solidFill>
                          <a:srgbClr val="31849B"/>
                        </a:solidFill>
                        <a:latin typeface="Calibri"/>
                        <a:ea typeface="Calibri"/>
                        <a:cs typeface="Times New Roman"/>
                      </a:endParaRPr>
                    </a:p>
                  </a:txBody>
                  <a:tcPr marL="68580" marR="68580" marT="0" marB="0"/>
                </a:tc>
              </a:tr>
              <a:tr h="365737">
                <a:tc gridSpan="2">
                  <a:txBody>
                    <a:bodyPr/>
                    <a:lstStyle/>
                    <a:p>
                      <a:pPr algn="ctr"/>
                      <a:r>
                        <a:rPr lang="es-ES" dirty="0" smtClean="0"/>
                        <a:t>TOTAL RENOVABLES</a:t>
                      </a:r>
                      <a:endParaRPr lang="es-ES" dirty="0"/>
                    </a:p>
                  </a:txBody>
                  <a:tcPr/>
                </a:tc>
                <a:tc hMerge="1">
                  <a:txBody>
                    <a:bodyPr/>
                    <a:lstStyle/>
                    <a:p>
                      <a:pPr algn="ctr"/>
                      <a:endParaRPr lang="es-ES" dirty="0"/>
                    </a:p>
                  </a:txBody>
                  <a:tcPr/>
                </a:tc>
                <a:tc>
                  <a:txBody>
                    <a:bodyPr/>
                    <a:lstStyle/>
                    <a:p>
                      <a:pPr algn="ctr"/>
                      <a:r>
                        <a:rPr lang="es-PE" sz="1800" kern="1200" dirty="0" smtClean="0">
                          <a:solidFill>
                            <a:schemeClr val="dk1"/>
                          </a:solidFill>
                          <a:latin typeface="+mn-lt"/>
                          <a:ea typeface="+mn-ea"/>
                          <a:cs typeface="+mn-cs"/>
                        </a:rPr>
                        <a:t>2165,64</a:t>
                      </a:r>
                      <a:endParaRPr lang="es-ES" dirty="0"/>
                    </a:p>
                  </a:txBody>
                  <a:tcPr/>
                </a:tc>
              </a:tr>
              <a:tr h="365737">
                <a:tc rowSpan="3">
                  <a:txBody>
                    <a:bodyPr/>
                    <a:lstStyle/>
                    <a:p>
                      <a:pPr algn="ctr"/>
                      <a:endParaRPr lang="es-ES" dirty="0" smtClean="0"/>
                    </a:p>
                    <a:p>
                      <a:pPr algn="ctr"/>
                      <a:r>
                        <a:rPr lang="es-ES" dirty="0" smtClean="0"/>
                        <a:t>NO RENOVABLES</a:t>
                      </a:r>
                      <a:endParaRPr lang="es-ES" dirty="0"/>
                    </a:p>
                  </a:txBody>
                  <a:tcPr/>
                </a:tc>
                <a:tc>
                  <a:txBody>
                    <a:bodyPr/>
                    <a:lstStyle/>
                    <a:p>
                      <a:pPr algn="ctr">
                        <a:lnSpc>
                          <a:spcPct val="200000"/>
                        </a:lnSpc>
                        <a:spcAft>
                          <a:spcPts val="0"/>
                        </a:spcAft>
                      </a:pPr>
                      <a:r>
                        <a:rPr lang="es-PE" sz="1200" b="1" dirty="0">
                          <a:solidFill>
                            <a:srgbClr val="000000"/>
                          </a:solidFill>
                          <a:latin typeface="Arial"/>
                          <a:ea typeface="Times New Roman"/>
                          <a:cs typeface="Times New Roman"/>
                        </a:rPr>
                        <a:t>Térmica MCI</a:t>
                      </a:r>
                      <a:endParaRPr lang="es-ES" sz="1100" dirty="0">
                        <a:solidFill>
                          <a:srgbClr val="31849B"/>
                        </a:solidFill>
                        <a:latin typeface="Calibri"/>
                        <a:ea typeface="Calibri"/>
                        <a:cs typeface="Times New Roman"/>
                      </a:endParaRPr>
                    </a:p>
                  </a:txBody>
                  <a:tcPr marL="68580" marR="68580" marT="0" marB="0">
                    <a:solidFill>
                      <a:schemeClr val="accent3">
                        <a:lumMod val="60000"/>
                        <a:lumOff val="40000"/>
                      </a:schemeClr>
                    </a:solidFill>
                  </a:tcPr>
                </a:tc>
                <a:tc>
                  <a:txBody>
                    <a:bodyPr/>
                    <a:lstStyle/>
                    <a:p>
                      <a:pPr algn="ctr">
                        <a:lnSpc>
                          <a:spcPct val="200000"/>
                        </a:lnSpc>
                        <a:spcAft>
                          <a:spcPts val="0"/>
                        </a:spcAft>
                      </a:pPr>
                      <a:r>
                        <a:rPr lang="es-PE" sz="1200" b="1" dirty="0">
                          <a:solidFill>
                            <a:srgbClr val="000000"/>
                          </a:solidFill>
                          <a:latin typeface="Arial"/>
                          <a:ea typeface="Times New Roman"/>
                          <a:cs typeface="Times New Roman"/>
                        </a:rPr>
                        <a:t>1137,59</a:t>
                      </a:r>
                      <a:endParaRPr lang="es-ES" sz="1100" dirty="0">
                        <a:solidFill>
                          <a:srgbClr val="31849B"/>
                        </a:solidFill>
                        <a:latin typeface="Calibri"/>
                        <a:ea typeface="Calibri"/>
                        <a:cs typeface="Times New Roman"/>
                      </a:endParaRPr>
                    </a:p>
                  </a:txBody>
                  <a:tcPr marL="68580" marR="68580" marT="0" marB="0"/>
                </a:tc>
              </a:tr>
              <a:tr h="365737">
                <a:tc vMerge="1">
                  <a:txBody>
                    <a:bodyPr/>
                    <a:lstStyle/>
                    <a:p>
                      <a:endParaRPr lang="es-ES" dirty="0"/>
                    </a:p>
                  </a:txBody>
                  <a:tcPr/>
                </a:tc>
                <a:tc>
                  <a:txBody>
                    <a:bodyPr/>
                    <a:lstStyle/>
                    <a:p>
                      <a:pPr algn="ctr">
                        <a:lnSpc>
                          <a:spcPct val="200000"/>
                        </a:lnSpc>
                        <a:spcAft>
                          <a:spcPts val="0"/>
                        </a:spcAft>
                      </a:pPr>
                      <a:r>
                        <a:rPr lang="es-PE" sz="1200" b="1" dirty="0">
                          <a:solidFill>
                            <a:srgbClr val="000000"/>
                          </a:solidFill>
                          <a:latin typeface="Arial"/>
                          <a:ea typeface="Times New Roman"/>
                          <a:cs typeface="Times New Roman"/>
                        </a:rPr>
                        <a:t>Térmica </a:t>
                      </a:r>
                      <a:r>
                        <a:rPr lang="es-PE" sz="1200" b="1" dirty="0" err="1">
                          <a:solidFill>
                            <a:srgbClr val="000000"/>
                          </a:solidFill>
                          <a:latin typeface="Arial"/>
                          <a:ea typeface="Times New Roman"/>
                          <a:cs typeface="Times New Roman"/>
                        </a:rPr>
                        <a:t>Turbogas</a:t>
                      </a:r>
                      <a:endParaRPr lang="es-ES" sz="1100" dirty="0">
                        <a:solidFill>
                          <a:srgbClr val="31849B"/>
                        </a:solidFill>
                        <a:latin typeface="Calibri"/>
                        <a:ea typeface="Calibri"/>
                        <a:cs typeface="Times New Roman"/>
                      </a:endParaRPr>
                    </a:p>
                  </a:txBody>
                  <a:tcPr marL="68580" marR="68580" marT="0" marB="0">
                    <a:solidFill>
                      <a:schemeClr val="accent3">
                        <a:lumMod val="60000"/>
                        <a:lumOff val="40000"/>
                      </a:schemeClr>
                    </a:solidFill>
                  </a:tcPr>
                </a:tc>
                <a:tc>
                  <a:txBody>
                    <a:bodyPr/>
                    <a:lstStyle/>
                    <a:p>
                      <a:pPr algn="ctr">
                        <a:lnSpc>
                          <a:spcPct val="200000"/>
                        </a:lnSpc>
                        <a:spcAft>
                          <a:spcPts val="0"/>
                        </a:spcAft>
                      </a:pPr>
                      <a:r>
                        <a:rPr lang="es-PE" sz="1200" b="1" dirty="0">
                          <a:solidFill>
                            <a:srgbClr val="000000"/>
                          </a:solidFill>
                          <a:latin typeface="Arial"/>
                          <a:ea typeface="Times New Roman"/>
                          <a:cs typeface="Times New Roman"/>
                        </a:rPr>
                        <a:t>807,14</a:t>
                      </a:r>
                      <a:endParaRPr lang="es-ES" sz="1100" dirty="0">
                        <a:solidFill>
                          <a:srgbClr val="31849B"/>
                        </a:solidFill>
                        <a:latin typeface="Calibri"/>
                        <a:ea typeface="Calibri"/>
                        <a:cs typeface="Times New Roman"/>
                      </a:endParaRPr>
                    </a:p>
                  </a:txBody>
                  <a:tcPr marL="68580" marR="68580" marT="0" marB="0"/>
                </a:tc>
              </a:tr>
              <a:tr h="365737">
                <a:tc vMerge="1">
                  <a:txBody>
                    <a:bodyPr/>
                    <a:lstStyle/>
                    <a:p>
                      <a:endParaRPr lang="es-ES"/>
                    </a:p>
                  </a:txBody>
                  <a:tcPr/>
                </a:tc>
                <a:tc>
                  <a:txBody>
                    <a:bodyPr/>
                    <a:lstStyle/>
                    <a:p>
                      <a:pPr algn="ctr">
                        <a:lnSpc>
                          <a:spcPct val="200000"/>
                        </a:lnSpc>
                        <a:spcAft>
                          <a:spcPts val="0"/>
                        </a:spcAft>
                      </a:pPr>
                      <a:r>
                        <a:rPr lang="es-PE" sz="1200" b="1" dirty="0">
                          <a:solidFill>
                            <a:srgbClr val="000000"/>
                          </a:solidFill>
                          <a:latin typeface="Arial"/>
                          <a:ea typeface="Times New Roman"/>
                          <a:cs typeface="Times New Roman"/>
                        </a:rPr>
                        <a:t>Térmica Turbovapor</a:t>
                      </a:r>
                      <a:endParaRPr lang="es-ES" sz="1100" dirty="0">
                        <a:solidFill>
                          <a:srgbClr val="31849B"/>
                        </a:solidFill>
                        <a:latin typeface="Calibri"/>
                        <a:ea typeface="Calibri"/>
                        <a:cs typeface="Times New Roman"/>
                      </a:endParaRPr>
                    </a:p>
                  </a:txBody>
                  <a:tcPr marL="68580" marR="68580" marT="0" marB="0">
                    <a:solidFill>
                      <a:schemeClr val="accent3">
                        <a:lumMod val="60000"/>
                        <a:lumOff val="40000"/>
                      </a:schemeClr>
                    </a:solidFill>
                  </a:tcPr>
                </a:tc>
                <a:tc>
                  <a:txBody>
                    <a:bodyPr/>
                    <a:lstStyle/>
                    <a:p>
                      <a:pPr algn="ctr">
                        <a:lnSpc>
                          <a:spcPct val="200000"/>
                        </a:lnSpc>
                        <a:spcAft>
                          <a:spcPts val="0"/>
                        </a:spcAft>
                      </a:pPr>
                      <a:r>
                        <a:rPr lang="es-PE" sz="1200" b="1" dirty="0">
                          <a:solidFill>
                            <a:srgbClr val="000000"/>
                          </a:solidFill>
                          <a:latin typeface="Arial"/>
                          <a:ea typeface="Times New Roman"/>
                          <a:cs typeface="Times New Roman"/>
                        </a:rPr>
                        <a:t>446</a:t>
                      </a:r>
                      <a:endParaRPr lang="es-ES" sz="1100" dirty="0">
                        <a:solidFill>
                          <a:srgbClr val="31849B"/>
                        </a:solidFill>
                        <a:latin typeface="Calibri"/>
                        <a:ea typeface="Calibri"/>
                        <a:cs typeface="Times New Roman"/>
                      </a:endParaRPr>
                    </a:p>
                  </a:txBody>
                  <a:tcPr marL="68580" marR="68580" marT="0" marB="0"/>
                </a:tc>
              </a:tr>
              <a:tr h="365737">
                <a:tc gridSpan="2">
                  <a:txBody>
                    <a:bodyPr/>
                    <a:lstStyle/>
                    <a:p>
                      <a:pPr algn="ctr"/>
                      <a:r>
                        <a:rPr lang="es-ES" dirty="0" smtClean="0"/>
                        <a:t>TOTAL NO RENOVABLES</a:t>
                      </a:r>
                      <a:endParaRPr lang="es-ES" dirty="0"/>
                    </a:p>
                  </a:txBody>
                  <a:tcPr/>
                </a:tc>
                <a:tc hMerge="1">
                  <a:txBody>
                    <a:bodyPr/>
                    <a:lstStyle/>
                    <a:p>
                      <a:pPr algn="ctr"/>
                      <a:endParaRPr lang="es-ES"/>
                    </a:p>
                  </a:txBody>
                  <a:tcPr/>
                </a:tc>
                <a:tc>
                  <a:txBody>
                    <a:bodyPr/>
                    <a:lstStyle/>
                    <a:p>
                      <a:pPr algn="ctr"/>
                      <a:r>
                        <a:rPr lang="es-PE" sz="1800" kern="1200" dirty="0" smtClean="0">
                          <a:solidFill>
                            <a:schemeClr val="dk1"/>
                          </a:solidFill>
                          <a:latin typeface="+mn-lt"/>
                          <a:ea typeface="+mn-ea"/>
                          <a:cs typeface="+mn-cs"/>
                        </a:rPr>
                        <a:t>2390,73</a:t>
                      </a:r>
                      <a:endParaRPr lang="es-ES" dirty="0"/>
                    </a:p>
                  </a:txBody>
                  <a:tcPr/>
                </a:tc>
              </a:tr>
              <a:tr h="365737">
                <a:tc>
                  <a:txBody>
                    <a:bodyPr/>
                    <a:lstStyle/>
                    <a:p>
                      <a:pPr algn="ctr"/>
                      <a:r>
                        <a:rPr lang="es-ES" dirty="0" smtClean="0"/>
                        <a:t>INTERCONEXIÓN</a:t>
                      </a:r>
                      <a:endParaRPr lang="es-ES" dirty="0"/>
                    </a:p>
                  </a:txBody>
                  <a:tcPr/>
                </a:tc>
                <a:tc>
                  <a:txBody>
                    <a:bodyPr/>
                    <a:lstStyle/>
                    <a:p>
                      <a:pPr algn="ctr"/>
                      <a:r>
                        <a:rPr lang="es-PE" sz="1800" kern="1200" dirty="0" smtClean="0">
                          <a:solidFill>
                            <a:schemeClr val="dk1"/>
                          </a:solidFill>
                          <a:latin typeface="+mn-lt"/>
                          <a:ea typeface="+mn-ea"/>
                          <a:cs typeface="+mn-cs"/>
                        </a:rPr>
                        <a:t>Interconexión</a:t>
                      </a:r>
                      <a:endParaRPr lang="es-ES" dirty="0"/>
                    </a:p>
                  </a:txBody>
                  <a:tcPr>
                    <a:solidFill>
                      <a:srgbClr val="C00000"/>
                    </a:solidFill>
                  </a:tcPr>
                </a:tc>
                <a:tc>
                  <a:txBody>
                    <a:bodyPr/>
                    <a:lstStyle/>
                    <a:p>
                      <a:pPr algn="ctr">
                        <a:lnSpc>
                          <a:spcPct val="200000"/>
                        </a:lnSpc>
                        <a:spcAft>
                          <a:spcPts val="0"/>
                        </a:spcAft>
                      </a:pPr>
                      <a:r>
                        <a:rPr lang="es-PE" sz="1200" b="1" dirty="0">
                          <a:solidFill>
                            <a:srgbClr val="000000"/>
                          </a:solidFill>
                          <a:latin typeface="Arial"/>
                          <a:ea typeface="Times New Roman"/>
                          <a:cs typeface="Times New Roman"/>
                        </a:rPr>
                        <a:t>650</a:t>
                      </a:r>
                      <a:endParaRPr lang="es-ES" sz="1100" dirty="0">
                        <a:solidFill>
                          <a:srgbClr val="31849B"/>
                        </a:solidFill>
                        <a:latin typeface="Calibri"/>
                        <a:ea typeface="Calibri"/>
                        <a:cs typeface="Times New Roman"/>
                      </a:endParaRPr>
                    </a:p>
                  </a:txBody>
                  <a:tcPr marL="68580" marR="68580" marT="0" marB="0"/>
                </a:tc>
              </a:tr>
              <a:tr h="365737">
                <a:tc gridSpan="2">
                  <a:txBody>
                    <a:bodyPr/>
                    <a:lstStyle/>
                    <a:p>
                      <a:pPr algn="ctr"/>
                      <a:r>
                        <a:rPr lang="es-ES" dirty="0" smtClean="0"/>
                        <a:t>TOTAL INTERCONEXIÓN</a:t>
                      </a:r>
                      <a:endParaRPr lang="es-ES" dirty="0"/>
                    </a:p>
                  </a:txBody>
                  <a:tcPr/>
                </a:tc>
                <a:tc hMerge="1">
                  <a:txBody>
                    <a:bodyPr/>
                    <a:lstStyle/>
                    <a:p>
                      <a:pPr algn="ctr"/>
                      <a:endParaRPr lang="es-ES"/>
                    </a:p>
                  </a:txBody>
                  <a:tcPr/>
                </a:tc>
                <a:tc>
                  <a:txBody>
                    <a:bodyPr/>
                    <a:lstStyle/>
                    <a:p>
                      <a:pPr algn="ctr">
                        <a:lnSpc>
                          <a:spcPct val="200000"/>
                        </a:lnSpc>
                        <a:spcAft>
                          <a:spcPts val="0"/>
                        </a:spcAft>
                      </a:pPr>
                      <a:r>
                        <a:rPr lang="es-PE" sz="1200" b="1" dirty="0">
                          <a:solidFill>
                            <a:srgbClr val="000000"/>
                          </a:solidFill>
                          <a:latin typeface="Arial"/>
                          <a:ea typeface="Times New Roman"/>
                          <a:cs typeface="Times New Roman"/>
                        </a:rPr>
                        <a:t>650</a:t>
                      </a:r>
                      <a:endParaRPr lang="es-ES" sz="1100" dirty="0">
                        <a:solidFill>
                          <a:srgbClr val="31849B"/>
                        </a:solidFill>
                        <a:latin typeface="Calibri"/>
                        <a:ea typeface="Calibri"/>
                        <a:cs typeface="Times New Roman"/>
                      </a:endParaRPr>
                    </a:p>
                  </a:txBody>
                  <a:tcPr marL="68580" marR="68580" marT="0" marB="0"/>
                </a:tc>
              </a:tr>
              <a:tr h="365737">
                <a:tc>
                  <a:txBody>
                    <a:bodyPr/>
                    <a:lstStyle/>
                    <a:p>
                      <a:pPr algn="ctr"/>
                      <a:r>
                        <a:rPr lang="es-ES" dirty="0" smtClean="0"/>
                        <a:t>TOTAL GENERAL</a:t>
                      </a:r>
                      <a:endParaRPr lang="es-ES" dirty="0"/>
                    </a:p>
                  </a:txBody>
                  <a:tcPr>
                    <a:solidFill>
                      <a:srgbClr val="0070C0"/>
                    </a:solidFill>
                  </a:tcPr>
                </a:tc>
                <a:tc>
                  <a:txBody>
                    <a:bodyPr/>
                    <a:lstStyle/>
                    <a:p>
                      <a:pPr algn="ctr"/>
                      <a:endParaRPr lang="es-ES" dirty="0"/>
                    </a:p>
                  </a:txBody>
                  <a:tcPr>
                    <a:solidFill>
                      <a:srgbClr val="0070C0"/>
                    </a:solidFill>
                  </a:tcPr>
                </a:tc>
                <a:tc>
                  <a:txBody>
                    <a:bodyPr/>
                    <a:lstStyle/>
                    <a:p>
                      <a:pPr algn="ctr">
                        <a:lnSpc>
                          <a:spcPct val="200000"/>
                        </a:lnSpc>
                        <a:spcAft>
                          <a:spcPts val="0"/>
                        </a:spcAft>
                      </a:pPr>
                      <a:r>
                        <a:rPr lang="es-PE" sz="1200" b="1" dirty="0">
                          <a:solidFill>
                            <a:srgbClr val="000000"/>
                          </a:solidFill>
                          <a:latin typeface="Arial"/>
                          <a:ea typeface="Times New Roman"/>
                          <a:cs typeface="Times New Roman"/>
                        </a:rPr>
                        <a:t>5206,37</a:t>
                      </a:r>
                      <a:endParaRPr lang="es-ES" sz="1100" dirty="0">
                        <a:solidFill>
                          <a:srgbClr val="31849B"/>
                        </a:solidFill>
                        <a:latin typeface="Calibri"/>
                        <a:ea typeface="Calibri"/>
                        <a:cs typeface="Times New Roman"/>
                      </a:endParaRPr>
                    </a:p>
                  </a:txBody>
                  <a:tcPr marL="68580" marR="68580" marT="0" marB="0">
                    <a:solidFill>
                      <a:srgbClr val="0070C0"/>
                    </a:solidFill>
                  </a:tcPr>
                </a:tc>
              </a:tr>
            </a:tbl>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MODELO DE J. P. MARTÍ [9]</a:t>
            </a:r>
            <a:br>
              <a:rPr lang="es-ES" b="1" dirty="0" smtClean="0"/>
            </a:br>
            <a:r>
              <a:rPr lang="es-ES" b="1" dirty="0" smtClean="0"/>
              <a:t>desarrollo</a:t>
            </a:r>
            <a:endParaRPr lang="es-EC" dirty="0"/>
          </a:p>
        </p:txBody>
      </p:sp>
      <p:sp>
        <p:nvSpPr>
          <p:cNvPr id="3" name="2 Marcador de contenido"/>
          <p:cNvSpPr>
            <a:spLocks noGrp="1"/>
          </p:cNvSpPr>
          <p:nvPr>
            <p:ph idx="1"/>
          </p:nvPr>
        </p:nvSpPr>
        <p:spPr/>
        <p:txBody>
          <a:bodyPr/>
          <a:lstStyle/>
          <a:p>
            <a:r>
              <a:rPr lang="es-ES" sz="2800" dirty="0" smtClean="0"/>
              <a:t>Esta función A</a:t>
            </a:r>
            <a:r>
              <a:rPr lang="es-ES" sz="2800" baseline="-25000" dirty="0" smtClean="0"/>
              <a:t>1</a:t>
            </a:r>
            <a:r>
              <a:rPr lang="es-ES" sz="2800" dirty="0" smtClean="0"/>
              <a:t> (ω) es la función de ponderación con el circuito de la figura 2.9 y la función A</a:t>
            </a:r>
            <a:r>
              <a:rPr lang="es-ES" sz="2800" baseline="-25000" dirty="0" smtClean="0"/>
              <a:t>2</a:t>
            </a:r>
            <a:r>
              <a:rPr lang="es-ES" sz="2800" dirty="0" smtClean="0"/>
              <a:t> (ω) es cero como muestra el grafico a continuación.</a:t>
            </a:r>
            <a:endParaRPr lang="es-EC" sz="2800" dirty="0" smtClean="0"/>
          </a:p>
          <a:p>
            <a:endParaRPr lang="es-EC" dirty="0"/>
          </a:p>
        </p:txBody>
      </p:sp>
      <p:sp>
        <p:nvSpPr>
          <p:cNvPr id="3440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44065" name="Object 1"/>
          <p:cNvGraphicFramePr>
            <a:graphicFrameLocks noChangeAspect="1"/>
          </p:cNvGraphicFramePr>
          <p:nvPr/>
        </p:nvGraphicFramePr>
        <p:xfrm>
          <a:off x="2428860" y="3000372"/>
          <a:ext cx="3883417" cy="2897718"/>
        </p:xfrm>
        <a:graphic>
          <a:graphicData uri="http://schemas.openxmlformats.org/presentationml/2006/ole">
            <p:oleObj spid="_x0000_s344065" r:id="rId3" imgW="3115291" imgH="2323163" progId="">
              <p:embed/>
            </p:oleObj>
          </a:graphicData>
        </a:graphic>
      </p:graphicFrame>
      <p:sp>
        <p:nvSpPr>
          <p:cNvPr id="344067" name="Rectangle 3"/>
          <p:cNvSpPr>
            <a:spLocks noChangeArrowheads="1"/>
          </p:cNvSpPr>
          <p:nvPr/>
        </p:nvSpPr>
        <p:spPr bwMode="auto">
          <a:xfrm>
            <a:off x="500034" y="6000769"/>
            <a:ext cx="81439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rgbClr val="231F20"/>
                </a:solidFill>
                <a:effectLst/>
                <a:latin typeface="Arial" pitchFamily="34" charset="0"/>
                <a:ea typeface="TimesNewRomanPSMT"/>
                <a:cs typeface="Arial" pitchFamily="34" charset="0"/>
              </a:rPr>
              <a:t>Figura 2.10 Funciones de ponderaci</a:t>
            </a:r>
            <a:r>
              <a:rPr kumimoji="0" lang="es-ES" b="0" i="0" u="none" strike="noStrike" cap="none" normalizeH="0" baseline="0" dirty="0" smtClean="0">
                <a:ln>
                  <a:noFill/>
                </a:ln>
                <a:solidFill>
                  <a:srgbClr val="231F20"/>
                </a:solidFill>
                <a:effectLst/>
                <a:latin typeface="Calibri"/>
                <a:ea typeface="TimesNewRomanPSMT"/>
                <a:cs typeface="Arial" pitchFamily="34" charset="0"/>
              </a:rPr>
              <a:t>ó</a:t>
            </a:r>
            <a:r>
              <a:rPr kumimoji="0" lang="es-ES" b="0" i="0" u="none" strike="noStrike" cap="none" normalizeH="0" baseline="0" dirty="0" smtClean="0">
                <a:ln>
                  <a:noFill/>
                </a:ln>
                <a:solidFill>
                  <a:srgbClr val="231F20"/>
                </a:solidFill>
                <a:effectLst/>
                <a:latin typeface="Arial" pitchFamily="34" charset="0"/>
                <a:ea typeface="TimesNewRomanPSMT"/>
                <a:cs typeface="Arial" pitchFamily="34" charset="0"/>
              </a:rPr>
              <a:t>n obtenidas del circuito de la Figura 2.9.</a:t>
            </a:r>
            <a:endParaRPr kumimoji="0" lang="es-EC"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MODELO DE J. P. MARTÍ [9]</a:t>
            </a:r>
            <a:br>
              <a:rPr lang="es-ES" b="1" dirty="0" smtClean="0"/>
            </a:br>
            <a:r>
              <a:rPr lang="es-ES" b="1" dirty="0" smtClean="0"/>
              <a:t>desarrollo</a:t>
            </a:r>
            <a:endParaRPr lang="es-EC" dirty="0"/>
          </a:p>
        </p:txBody>
      </p:sp>
      <p:sp>
        <p:nvSpPr>
          <p:cNvPr id="3" name="2 Marcador de contenido"/>
          <p:cNvSpPr>
            <a:spLocks noGrp="1"/>
          </p:cNvSpPr>
          <p:nvPr>
            <p:ph idx="1"/>
          </p:nvPr>
        </p:nvSpPr>
        <p:spPr/>
        <p:txBody>
          <a:bodyPr/>
          <a:lstStyle/>
          <a:p>
            <a:r>
              <a:rPr lang="es-ES" dirty="0" smtClean="0"/>
              <a:t>Las funciones viajeras en reversa traen consigo el pasado histórico de datos de la línea, esto se refiere a los valores de corriente y voltaje en sentido contrario a la onda que se transmite en ese momento y así se obtienen las siguientes ecuaciones:</a:t>
            </a:r>
            <a:endParaRPr lang="es-EC" dirty="0"/>
          </a:p>
        </p:txBody>
      </p:sp>
      <p:pic>
        <p:nvPicPr>
          <p:cNvPr id="352258"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286115" y="4714884"/>
            <a:ext cx="4546905" cy="423864"/>
          </a:xfrm>
          <a:prstGeom prst="rect">
            <a:avLst/>
          </a:prstGeom>
          <a:noFill/>
        </p:spPr>
      </p:pic>
      <p:pic>
        <p:nvPicPr>
          <p:cNvPr id="352257"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286116" y="5214950"/>
            <a:ext cx="4489105" cy="423864"/>
          </a:xfrm>
          <a:prstGeom prst="rect">
            <a:avLst/>
          </a:prstGeom>
          <a:noFill/>
        </p:spPr>
      </p:pic>
      <p:sp>
        <p:nvSpPr>
          <p:cNvPr id="35225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52260" name="Rectangle 4"/>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r>
            <a:br>
              <a:rPr kumimoji="0" lang="es-E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br>
            <a:endParaRPr kumimoji="0" lang="es-ES" sz="1800" b="0" i="0" u="none" strike="noStrike" cap="none" normalizeH="0" baseline="0" smtClean="0">
              <a:ln>
                <a:noFill/>
              </a:ln>
              <a:solidFill>
                <a:schemeClr val="tx1"/>
              </a:solidFill>
              <a:effectLst/>
              <a:latin typeface="Arial" pitchFamily="34" charset="0"/>
            </a:endParaRPr>
          </a:p>
        </p:txBody>
      </p:sp>
      <p:sp>
        <p:nvSpPr>
          <p:cNvPr id="352261" name="Rectangle 5"/>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MODELO DE J. P. MARTÍ [9]</a:t>
            </a:r>
            <a:br>
              <a:rPr lang="es-ES" b="1" dirty="0" smtClean="0"/>
            </a:br>
            <a:r>
              <a:rPr lang="es-ES" b="1" dirty="0" smtClean="0"/>
              <a:t>desarrollo</a:t>
            </a:r>
            <a:endParaRPr lang="es-EC" dirty="0"/>
          </a:p>
        </p:txBody>
      </p:sp>
      <p:sp>
        <p:nvSpPr>
          <p:cNvPr id="3" name="2 Marcador de contenido"/>
          <p:cNvSpPr>
            <a:spLocks noGrp="1"/>
          </p:cNvSpPr>
          <p:nvPr>
            <p:ph idx="1"/>
          </p:nvPr>
        </p:nvSpPr>
        <p:spPr>
          <a:xfrm>
            <a:off x="304800" y="1554162"/>
            <a:ext cx="8686800" cy="1589086"/>
          </a:xfrm>
        </p:spPr>
        <p:txBody>
          <a:bodyPr/>
          <a:lstStyle/>
          <a:p>
            <a:r>
              <a:rPr lang="es-ES" dirty="0" smtClean="0"/>
              <a:t>Con estas ecuaciones 2.31 y 2.32 se obtiene el circuito equivalente de este modelo el cual se muestra en la figura 2.11.</a:t>
            </a:r>
            <a:endParaRPr lang="es-EC" dirty="0" smtClean="0"/>
          </a:p>
          <a:p>
            <a:endParaRPr lang="es-EC" dirty="0"/>
          </a:p>
        </p:txBody>
      </p:sp>
      <p:sp>
        <p:nvSpPr>
          <p:cNvPr id="3481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48161" name="Object 1"/>
          <p:cNvGraphicFramePr>
            <a:graphicFrameLocks noChangeAspect="1"/>
          </p:cNvGraphicFramePr>
          <p:nvPr/>
        </p:nvGraphicFramePr>
        <p:xfrm>
          <a:off x="1142976" y="3429000"/>
          <a:ext cx="6656861" cy="2128844"/>
        </p:xfrm>
        <a:graphic>
          <a:graphicData uri="http://schemas.openxmlformats.org/presentationml/2006/ole">
            <p:oleObj spid="_x0000_s348161" r:id="rId3" imgW="3755642" imgH="1183798" progId="">
              <p:embed/>
            </p:oleObj>
          </a:graphicData>
        </a:graphic>
      </p:graphicFrame>
      <p:sp>
        <p:nvSpPr>
          <p:cNvPr id="6" name="5 Rectángulo"/>
          <p:cNvSpPr/>
          <p:nvPr/>
        </p:nvSpPr>
        <p:spPr>
          <a:xfrm>
            <a:off x="1142976" y="5857892"/>
            <a:ext cx="7143800" cy="400110"/>
          </a:xfrm>
          <a:prstGeom prst="rect">
            <a:avLst/>
          </a:prstGeom>
        </p:spPr>
        <p:txBody>
          <a:bodyPr wrap="square">
            <a:spAutoFit/>
          </a:bodyPr>
          <a:lstStyle/>
          <a:p>
            <a:pPr algn="ctr"/>
            <a:r>
              <a:rPr lang="es-ES" sz="2000" dirty="0" smtClean="0"/>
              <a:t>Figura 2.11 Circuito equivalente del modelo de J. Martí.</a:t>
            </a:r>
            <a:endParaRPr lang="es-EC" sz="20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MODELO DE J. P. MARTÍ [9]</a:t>
            </a:r>
            <a:br>
              <a:rPr lang="es-ES" b="1" dirty="0" smtClean="0"/>
            </a:br>
            <a:r>
              <a:rPr lang="es-ES" b="1" dirty="0" smtClean="0"/>
              <a:t>desarrollo</a:t>
            </a:r>
            <a:endParaRPr lang="es-EC" dirty="0"/>
          </a:p>
        </p:txBody>
      </p:sp>
      <p:sp>
        <p:nvSpPr>
          <p:cNvPr id="3" name="2 Marcador de contenido"/>
          <p:cNvSpPr>
            <a:spLocks noGrp="1"/>
          </p:cNvSpPr>
          <p:nvPr>
            <p:ph idx="1"/>
          </p:nvPr>
        </p:nvSpPr>
        <p:spPr>
          <a:xfrm>
            <a:off x="304800" y="1554163"/>
            <a:ext cx="8686800" cy="2446342"/>
          </a:xfrm>
        </p:spPr>
        <p:txBody>
          <a:bodyPr>
            <a:normAutofit lnSpcReduction="10000"/>
          </a:bodyPr>
          <a:lstStyle/>
          <a:p>
            <a:r>
              <a:rPr lang="es-ES" dirty="0" smtClean="0"/>
              <a:t>La impedancia equivalente “</a:t>
            </a:r>
            <a:r>
              <a:rPr lang="es-ES" dirty="0" err="1" smtClean="0"/>
              <a:t>Z</a:t>
            </a:r>
            <a:r>
              <a:rPr lang="es-ES" baseline="-25000" dirty="0" err="1" smtClean="0"/>
              <a:t>eq</a:t>
            </a:r>
            <a:r>
              <a:rPr lang="es-ES" dirty="0" smtClean="0"/>
              <a:t>“ es simulada por bloques y estos dependen de la línea en particular, según los números de polos y ceros que resultan de secuencia positiva y secuencia cero.</a:t>
            </a:r>
            <a:endParaRPr lang="es-EC" dirty="0" smtClean="0"/>
          </a:p>
          <a:p>
            <a:endParaRPr lang="es-EC" dirty="0"/>
          </a:p>
        </p:txBody>
      </p:sp>
      <p:sp>
        <p:nvSpPr>
          <p:cNvPr id="349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49185" name="Object 1"/>
          <p:cNvGraphicFramePr>
            <a:graphicFrameLocks noChangeAspect="1"/>
          </p:cNvGraphicFramePr>
          <p:nvPr/>
        </p:nvGraphicFramePr>
        <p:xfrm>
          <a:off x="1643042" y="4000504"/>
          <a:ext cx="6163466" cy="1462090"/>
        </p:xfrm>
        <a:graphic>
          <a:graphicData uri="http://schemas.openxmlformats.org/presentationml/2006/ole">
            <p:oleObj spid="_x0000_s349185" r:id="rId3" imgW="5695871" imgH="1338411" progId="">
              <p:embed/>
            </p:oleObj>
          </a:graphicData>
        </a:graphic>
      </p:graphicFrame>
      <p:sp>
        <p:nvSpPr>
          <p:cNvPr id="349187" name="Rectangle 3"/>
          <p:cNvSpPr>
            <a:spLocks noChangeArrowheads="1"/>
          </p:cNvSpPr>
          <p:nvPr/>
        </p:nvSpPr>
        <p:spPr bwMode="auto">
          <a:xfrm>
            <a:off x="714348" y="5500702"/>
            <a:ext cx="771530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rgbClr val="231F20"/>
                </a:solidFill>
                <a:effectLst/>
                <a:latin typeface="Arial" pitchFamily="34" charset="0"/>
                <a:ea typeface="TimesNewRomanPSMT"/>
                <a:cs typeface="Arial" pitchFamily="34" charset="0"/>
              </a:rPr>
              <a:t>Figura 2.12 S</a:t>
            </a:r>
            <a:r>
              <a:rPr kumimoji="0" lang="es-ES" b="0" i="0" u="none" strike="noStrike" cap="none" normalizeH="0" baseline="0" dirty="0" smtClean="0">
                <a:ln>
                  <a:noFill/>
                </a:ln>
                <a:solidFill>
                  <a:srgbClr val="231F20"/>
                </a:solidFill>
                <a:effectLst/>
                <a:latin typeface="Calibri"/>
                <a:ea typeface="TimesNewRomanPSMT"/>
                <a:cs typeface="Arial" pitchFamily="34" charset="0"/>
              </a:rPr>
              <a:t>í</a:t>
            </a:r>
            <a:r>
              <a:rPr kumimoji="0" lang="es-ES" b="0" i="0" u="none" strike="noStrike" cap="none" normalizeH="0" baseline="0" dirty="0" smtClean="0">
                <a:ln>
                  <a:noFill/>
                </a:ln>
                <a:solidFill>
                  <a:srgbClr val="231F20"/>
                </a:solidFill>
                <a:effectLst/>
                <a:latin typeface="Arial" pitchFamily="34" charset="0"/>
                <a:ea typeface="TimesNewRomanPSMT"/>
                <a:cs typeface="Arial" pitchFamily="34" charset="0"/>
              </a:rPr>
              <a:t>ntesis de la impedancia caracter</a:t>
            </a:r>
            <a:r>
              <a:rPr kumimoji="0" lang="es-ES" b="0" i="0" u="none" strike="noStrike" cap="none" normalizeH="0" baseline="0" dirty="0" smtClean="0">
                <a:ln>
                  <a:noFill/>
                </a:ln>
                <a:solidFill>
                  <a:srgbClr val="231F20"/>
                </a:solidFill>
                <a:effectLst/>
                <a:latin typeface="Calibri"/>
                <a:ea typeface="TimesNewRomanPSMT"/>
                <a:cs typeface="Arial" pitchFamily="34" charset="0"/>
              </a:rPr>
              <a:t>í</a:t>
            </a:r>
            <a:r>
              <a:rPr kumimoji="0" lang="es-ES" b="0" i="0" u="none" strike="noStrike" cap="none" normalizeH="0" baseline="0" dirty="0" smtClean="0">
                <a:ln>
                  <a:noFill/>
                </a:ln>
                <a:solidFill>
                  <a:srgbClr val="231F20"/>
                </a:solidFill>
                <a:effectLst/>
                <a:latin typeface="Arial" pitchFamily="34" charset="0"/>
                <a:ea typeface="TimesNewRomanPSMT"/>
                <a:cs typeface="Arial" pitchFamily="34" charset="0"/>
              </a:rPr>
              <a:t>stica o equivalente.</a:t>
            </a:r>
            <a:endParaRPr kumimoji="0" lang="es-ES" sz="32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MODELO DE J. P. MARTÍ [9]</a:t>
            </a:r>
            <a:br>
              <a:rPr lang="es-ES" b="1" dirty="0" smtClean="0"/>
            </a:br>
            <a:r>
              <a:rPr lang="es-ES" b="1" dirty="0" smtClean="0"/>
              <a:t>desarrollo</a:t>
            </a:r>
            <a:endParaRPr lang="es-EC" dirty="0"/>
          </a:p>
        </p:txBody>
      </p:sp>
      <p:sp>
        <p:nvSpPr>
          <p:cNvPr id="3" name="2 Marcador de contenido"/>
          <p:cNvSpPr>
            <a:spLocks noGrp="1"/>
          </p:cNvSpPr>
          <p:nvPr>
            <p:ph idx="1"/>
          </p:nvPr>
        </p:nvSpPr>
        <p:spPr/>
        <p:txBody>
          <a:bodyPr/>
          <a:lstStyle/>
          <a:p>
            <a:r>
              <a:rPr lang="es-ES" dirty="0" smtClean="0"/>
              <a:t>De la figura 2.12 se obtiene una expresión algebraica para su solución como muestra la ecuación 2.33.</a:t>
            </a:r>
          </a:p>
          <a:p>
            <a:endParaRPr lang="es-ES" dirty="0" smtClean="0"/>
          </a:p>
          <a:p>
            <a:endParaRPr lang="es-ES" dirty="0" smtClean="0"/>
          </a:p>
          <a:p>
            <a:r>
              <a:rPr lang="es-ES" dirty="0" smtClean="0"/>
              <a:t>Realizando fracciones parciales se obtiene:</a:t>
            </a:r>
            <a:endParaRPr lang="es-EC" dirty="0" smtClean="0"/>
          </a:p>
          <a:p>
            <a:endParaRPr lang="es-EC" dirty="0" smtClean="0"/>
          </a:p>
          <a:p>
            <a:endParaRPr lang="es-EC" dirty="0"/>
          </a:p>
        </p:txBody>
      </p:sp>
      <p:sp>
        <p:nvSpPr>
          <p:cNvPr id="3502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5020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71604" y="3214686"/>
            <a:ext cx="5963218" cy="623889"/>
          </a:xfrm>
          <a:prstGeom prst="rect">
            <a:avLst/>
          </a:prstGeom>
          <a:noFill/>
        </p:spPr>
      </p:pic>
      <p:sp>
        <p:nvSpPr>
          <p:cNvPr id="3502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50211"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643042" y="5143512"/>
            <a:ext cx="6006745" cy="623889"/>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MODELO DE J. P. MARTÍ [9]</a:t>
            </a:r>
            <a:br>
              <a:rPr lang="es-ES" b="1" dirty="0" smtClean="0"/>
            </a:br>
            <a:r>
              <a:rPr lang="es-ES" b="1" dirty="0" smtClean="0"/>
              <a:t>desarrollo</a:t>
            </a:r>
            <a:endParaRPr lang="es-EC" dirty="0"/>
          </a:p>
        </p:txBody>
      </p:sp>
      <p:sp>
        <p:nvSpPr>
          <p:cNvPr id="3" name="2 Marcador de contenido"/>
          <p:cNvSpPr>
            <a:spLocks noGrp="1"/>
          </p:cNvSpPr>
          <p:nvPr>
            <p:ph idx="1"/>
          </p:nvPr>
        </p:nvSpPr>
        <p:spPr/>
        <p:txBody>
          <a:bodyPr>
            <a:normAutofit fontScale="92500"/>
          </a:bodyPr>
          <a:lstStyle/>
          <a:p>
            <a:r>
              <a:rPr lang="es-ES" dirty="0" smtClean="0"/>
              <a:t>Para la figura 2.12 se obtiene:</a:t>
            </a:r>
          </a:p>
          <a:p>
            <a:endParaRPr lang="es-ES" dirty="0" smtClean="0"/>
          </a:p>
          <a:p>
            <a:endParaRPr lang="es-ES" dirty="0" smtClean="0"/>
          </a:p>
          <a:p>
            <a:endParaRPr lang="es-ES" dirty="0" smtClean="0"/>
          </a:p>
          <a:p>
            <a:endParaRPr lang="es-ES" dirty="0" smtClean="0"/>
          </a:p>
          <a:p>
            <a:r>
              <a:rPr lang="es-ES" dirty="0" smtClean="0"/>
              <a:t>Para el cálculo de la fuente de voltaje </a:t>
            </a:r>
            <a:r>
              <a:rPr lang="es-ES" dirty="0" err="1" smtClean="0"/>
              <a:t>E</a:t>
            </a:r>
            <a:r>
              <a:rPr lang="es-ES" baseline="-25000" dirty="0" err="1" smtClean="0"/>
              <a:t>kh</a:t>
            </a:r>
            <a:r>
              <a:rPr lang="es-ES" dirty="0" smtClean="0"/>
              <a:t> lo que significa el pasado histórico de la línea se realizan </a:t>
            </a:r>
            <a:r>
              <a:rPr lang="es-ES" dirty="0" err="1" smtClean="0"/>
              <a:t>convoluciones</a:t>
            </a:r>
            <a:r>
              <a:rPr lang="es-ES" dirty="0" smtClean="0"/>
              <a:t> para anti-transformar.</a:t>
            </a:r>
          </a:p>
          <a:p>
            <a:endParaRPr lang="es-EC" dirty="0" smtClean="0"/>
          </a:p>
          <a:p>
            <a:endParaRPr lang="es-EC" dirty="0"/>
          </a:p>
        </p:txBody>
      </p:sp>
      <p:pic>
        <p:nvPicPr>
          <p:cNvPr id="351235"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714743" y="2357430"/>
            <a:ext cx="1040393" cy="423864"/>
          </a:xfrm>
          <a:prstGeom prst="rect">
            <a:avLst/>
          </a:prstGeom>
          <a:noFill/>
        </p:spPr>
      </p:pic>
      <p:pic>
        <p:nvPicPr>
          <p:cNvPr id="351234"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786182" y="2786058"/>
            <a:ext cx="785818" cy="675803"/>
          </a:xfrm>
          <a:prstGeom prst="rect">
            <a:avLst/>
          </a:prstGeom>
          <a:noFill/>
        </p:spPr>
      </p:pic>
      <p:pic>
        <p:nvPicPr>
          <p:cNvPr id="351233"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786182" y="3500438"/>
            <a:ext cx="785818" cy="687591"/>
          </a:xfrm>
          <a:prstGeom prst="rect">
            <a:avLst/>
          </a:prstGeom>
          <a:noFill/>
        </p:spPr>
      </p:pic>
      <p:sp>
        <p:nvSpPr>
          <p:cNvPr id="3512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51237" name="Rectangle 5"/>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351238" name="Rectangle 6"/>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351239" name="Rectangle 7"/>
          <p:cNvSpPr>
            <a:spLocks noChangeArrowheads="1"/>
          </p:cNvSpPr>
          <p:nvPr/>
        </p:nvSpPr>
        <p:spPr bwMode="auto">
          <a:xfrm>
            <a:off x="0" y="1476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457200"/>
            <a:ext cx="8686800" cy="685784"/>
          </a:xfrm>
        </p:spPr>
        <p:txBody>
          <a:bodyPr>
            <a:normAutofit fontScale="90000"/>
          </a:bodyPr>
          <a:lstStyle/>
          <a:p>
            <a:pPr algn="ctr"/>
            <a:r>
              <a:rPr lang="es-ES" b="1" dirty="0" smtClean="0"/>
              <a:t>MODELO DE J. P. MARTÍ [9]</a:t>
            </a:r>
            <a:br>
              <a:rPr lang="es-ES" b="1" dirty="0" smtClean="0"/>
            </a:br>
            <a:r>
              <a:rPr lang="es-ES" b="1" dirty="0" smtClean="0"/>
              <a:t>desarrollo</a:t>
            </a:r>
            <a:endParaRPr lang="es-EC" dirty="0"/>
          </a:p>
        </p:txBody>
      </p:sp>
      <p:sp>
        <p:nvSpPr>
          <p:cNvPr id="3" name="2 Marcador de contenido"/>
          <p:cNvSpPr>
            <a:spLocks noGrp="1"/>
          </p:cNvSpPr>
          <p:nvPr>
            <p:ph idx="1"/>
          </p:nvPr>
        </p:nvSpPr>
        <p:spPr>
          <a:xfrm>
            <a:off x="457200" y="1428737"/>
            <a:ext cx="8686800" cy="3143272"/>
          </a:xfrm>
        </p:spPr>
        <p:txBody>
          <a:bodyPr>
            <a:normAutofit fontScale="92500"/>
          </a:bodyPr>
          <a:lstStyle/>
          <a:p>
            <a:r>
              <a:rPr lang="es-ES" dirty="0" smtClean="0"/>
              <a:t>El número de ceros y polos depende de la línea en particular y en este modelo se tabulan según las distancias de las líneas en millas.</a:t>
            </a:r>
          </a:p>
          <a:p>
            <a:r>
              <a:rPr lang="es-ES" dirty="0" smtClean="0"/>
              <a:t>En la tabla 2.3 se muestran el número de exponenciales para la simulación de la función de ponderación de pulso a</a:t>
            </a:r>
            <a:r>
              <a:rPr lang="es-ES" baseline="-25000" dirty="0" smtClean="0"/>
              <a:t>1</a:t>
            </a:r>
            <a:r>
              <a:rPr lang="es-ES" dirty="0" smtClean="0"/>
              <a:t> (t).</a:t>
            </a:r>
            <a:endParaRPr lang="es-EC" dirty="0" smtClean="0"/>
          </a:p>
          <a:p>
            <a:endParaRPr lang="es-EC" dirty="0"/>
          </a:p>
        </p:txBody>
      </p:sp>
      <p:graphicFrame>
        <p:nvGraphicFramePr>
          <p:cNvPr id="4" name="3 Tabla"/>
          <p:cNvGraphicFramePr>
            <a:graphicFrameLocks noGrp="1"/>
          </p:cNvGraphicFramePr>
          <p:nvPr/>
        </p:nvGraphicFramePr>
        <p:xfrm>
          <a:off x="1571604" y="4714884"/>
          <a:ext cx="6096000" cy="1381760"/>
        </p:xfrm>
        <a:graphic>
          <a:graphicData uri="http://schemas.openxmlformats.org/drawingml/2006/table">
            <a:tbl>
              <a:tblPr firstRow="1" bandRow="1">
                <a:tableStyleId>{5C22544A-7EE6-4342-B048-85BDC9FD1C3A}</a:tableStyleId>
              </a:tblPr>
              <a:tblGrid>
                <a:gridCol w="762000"/>
                <a:gridCol w="762000"/>
                <a:gridCol w="762000"/>
                <a:gridCol w="762000"/>
                <a:gridCol w="762000"/>
                <a:gridCol w="762000"/>
                <a:gridCol w="762000"/>
                <a:gridCol w="762000"/>
              </a:tblGrid>
              <a:tr h="370840">
                <a:tc gridSpan="2">
                  <a:txBody>
                    <a:bodyPr/>
                    <a:lstStyle/>
                    <a:p>
                      <a:pPr algn="ctr"/>
                      <a:r>
                        <a:rPr lang="es-EC" dirty="0" smtClean="0"/>
                        <a:t>5 Millas</a:t>
                      </a:r>
                      <a:endParaRPr lang="es-EC" dirty="0"/>
                    </a:p>
                  </a:txBody>
                  <a:tcPr/>
                </a:tc>
                <a:tc hMerge="1">
                  <a:txBody>
                    <a:bodyPr/>
                    <a:lstStyle/>
                    <a:p>
                      <a:endParaRPr lang="es-EC" dirty="0"/>
                    </a:p>
                  </a:txBody>
                  <a:tcPr/>
                </a:tc>
                <a:tc gridSpan="2">
                  <a:txBody>
                    <a:bodyPr/>
                    <a:lstStyle/>
                    <a:p>
                      <a:pPr algn="ctr"/>
                      <a:r>
                        <a:rPr lang="es-EC" dirty="0" smtClean="0"/>
                        <a:t>30 Millas</a:t>
                      </a:r>
                      <a:endParaRPr lang="es-EC" dirty="0"/>
                    </a:p>
                  </a:txBody>
                  <a:tcPr/>
                </a:tc>
                <a:tc hMerge="1">
                  <a:txBody>
                    <a:bodyPr/>
                    <a:lstStyle/>
                    <a:p>
                      <a:endParaRPr lang="es-EC"/>
                    </a:p>
                  </a:txBody>
                  <a:tcPr/>
                </a:tc>
                <a:tc gridSpan="2">
                  <a:txBody>
                    <a:bodyPr/>
                    <a:lstStyle/>
                    <a:p>
                      <a:pPr algn="ctr"/>
                      <a:r>
                        <a:rPr lang="es-EC" dirty="0" smtClean="0"/>
                        <a:t>100 Millas</a:t>
                      </a:r>
                      <a:endParaRPr lang="es-EC" dirty="0"/>
                    </a:p>
                  </a:txBody>
                  <a:tcPr/>
                </a:tc>
                <a:tc hMerge="1">
                  <a:txBody>
                    <a:bodyPr/>
                    <a:lstStyle/>
                    <a:p>
                      <a:endParaRPr lang="es-EC"/>
                    </a:p>
                  </a:txBody>
                  <a:tcPr/>
                </a:tc>
                <a:tc gridSpan="2">
                  <a:txBody>
                    <a:bodyPr/>
                    <a:lstStyle/>
                    <a:p>
                      <a:pPr algn="ctr"/>
                      <a:r>
                        <a:rPr lang="es-EC" dirty="0" smtClean="0"/>
                        <a:t>500 Millas</a:t>
                      </a:r>
                      <a:endParaRPr lang="es-EC" dirty="0"/>
                    </a:p>
                  </a:txBody>
                  <a:tcPr/>
                </a:tc>
                <a:tc hMerge="1">
                  <a:txBody>
                    <a:bodyPr/>
                    <a:lstStyle/>
                    <a:p>
                      <a:endParaRPr lang="es-EC"/>
                    </a:p>
                  </a:txBody>
                  <a:tcPr/>
                </a:tc>
              </a:tr>
              <a:tr h="370840">
                <a:tc>
                  <a:txBody>
                    <a:bodyPr/>
                    <a:lstStyle/>
                    <a:p>
                      <a:pPr algn="ctr"/>
                      <a:r>
                        <a:rPr lang="es-EC" dirty="0" err="1" smtClean="0"/>
                        <a:t>Zeros</a:t>
                      </a:r>
                      <a:r>
                        <a:rPr lang="es-EC" dirty="0" smtClean="0"/>
                        <a:t> </a:t>
                      </a:r>
                      <a:endParaRPr lang="es-EC" dirty="0"/>
                    </a:p>
                  </a:txBody>
                  <a:tcPr/>
                </a:tc>
                <a:tc>
                  <a:txBody>
                    <a:bodyPr/>
                    <a:lstStyle/>
                    <a:p>
                      <a:pPr algn="ctr"/>
                      <a:r>
                        <a:rPr lang="es-EC" dirty="0" smtClean="0"/>
                        <a:t>Polos</a:t>
                      </a:r>
                      <a:endParaRPr lang="es-EC" dirty="0"/>
                    </a:p>
                  </a:txBody>
                  <a:tcPr/>
                </a:tc>
                <a:tc>
                  <a:txBody>
                    <a:bodyPr/>
                    <a:lstStyle/>
                    <a:p>
                      <a:pPr algn="ctr"/>
                      <a:r>
                        <a:rPr lang="es-EC" dirty="0" err="1" smtClean="0"/>
                        <a:t>Zeros</a:t>
                      </a:r>
                      <a:endParaRPr lang="es-EC" dirty="0"/>
                    </a:p>
                  </a:txBody>
                  <a:tcPr/>
                </a:tc>
                <a:tc>
                  <a:txBody>
                    <a:bodyPr/>
                    <a:lstStyle/>
                    <a:p>
                      <a:pPr algn="ctr"/>
                      <a:r>
                        <a:rPr lang="es-EC" dirty="0" smtClean="0"/>
                        <a:t>Polos</a:t>
                      </a:r>
                      <a:endParaRPr lang="es-EC" dirty="0"/>
                    </a:p>
                  </a:txBody>
                  <a:tcPr/>
                </a:tc>
                <a:tc>
                  <a:txBody>
                    <a:bodyPr/>
                    <a:lstStyle/>
                    <a:p>
                      <a:pPr algn="ctr"/>
                      <a:r>
                        <a:rPr lang="es-EC" dirty="0" err="1" smtClean="0"/>
                        <a:t>Zeros</a:t>
                      </a:r>
                      <a:endParaRPr lang="es-EC" dirty="0"/>
                    </a:p>
                  </a:txBody>
                  <a:tcPr/>
                </a:tc>
                <a:tc>
                  <a:txBody>
                    <a:bodyPr/>
                    <a:lstStyle/>
                    <a:p>
                      <a:pPr algn="ctr"/>
                      <a:r>
                        <a:rPr lang="es-EC" dirty="0" smtClean="0"/>
                        <a:t>Polos</a:t>
                      </a:r>
                      <a:endParaRPr lang="es-EC" dirty="0"/>
                    </a:p>
                  </a:txBody>
                  <a:tcPr/>
                </a:tc>
                <a:tc>
                  <a:txBody>
                    <a:bodyPr/>
                    <a:lstStyle/>
                    <a:p>
                      <a:pPr algn="ctr"/>
                      <a:r>
                        <a:rPr lang="es-EC" dirty="0" err="1" smtClean="0"/>
                        <a:t>Zeros</a:t>
                      </a:r>
                      <a:r>
                        <a:rPr lang="es-EC" dirty="0" smtClean="0"/>
                        <a:t> </a:t>
                      </a:r>
                      <a:endParaRPr lang="es-EC" dirty="0"/>
                    </a:p>
                  </a:txBody>
                  <a:tcPr/>
                </a:tc>
                <a:tc>
                  <a:txBody>
                    <a:bodyPr/>
                    <a:lstStyle/>
                    <a:p>
                      <a:pPr algn="ctr"/>
                      <a:r>
                        <a:rPr lang="es-EC" dirty="0" smtClean="0"/>
                        <a:t>Polos</a:t>
                      </a:r>
                      <a:endParaRPr lang="es-EC" dirty="0"/>
                    </a:p>
                  </a:txBody>
                  <a:tcPr/>
                </a:tc>
              </a:tr>
              <a:tr h="370840">
                <a:tc>
                  <a:txBody>
                    <a:bodyPr/>
                    <a:lstStyle/>
                    <a:p>
                      <a:pPr algn="ctr"/>
                      <a:r>
                        <a:rPr lang="es-EC" dirty="0" smtClean="0"/>
                        <a:t>14</a:t>
                      </a:r>
                      <a:endParaRPr lang="es-EC" dirty="0"/>
                    </a:p>
                  </a:txBody>
                  <a:tcPr/>
                </a:tc>
                <a:tc>
                  <a:txBody>
                    <a:bodyPr/>
                    <a:lstStyle/>
                    <a:p>
                      <a:pPr algn="ctr"/>
                      <a:r>
                        <a:rPr lang="es-EC" dirty="0" smtClean="0"/>
                        <a:t>12</a:t>
                      </a:r>
                      <a:endParaRPr lang="es-EC" dirty="0"/>
                    </a:p>
                  </a:txBody>
                  <a:tcPr/>
                </a:tc>
                <a:tc>
                  <a:txBody>
                    <a:bodyPr/>
                    <a:lstStyle/>
                    <a:p>
                      <a:pPr algn="ctr"/>
                      <a:r>
                        <a:rPr lang="es-EC" dirty="0" smtClean="0"/>
                        <a:t>15</a:t>
                      </a:r>
                      <a:endParaRPr lang="es-EC" dirty="0"/>
                    </a:p>
                  </a:txBody>
                  <a:tcPr/>
                </a:tc>
                <a:tc>
                  <a:txBody>
                    <a:bodyPr/>
                    <a:lstStyle/>
                    <a:p>
                      <a:pPr algn="ctr"/>
                      <a:r>
                        <a:rPr lang="es-EC" dirty="0" smtClean="0"/>
                        <a:t>14</a:t>
                      </a:r>
                      <a:endParaRPr lang="es-EC" dirty="0"/>
                    </a:p>
                  </a:txBody>
                  <a:tcPr/>
                </a:tc>
                <a:tc>
                  <a:txBody>
                    <a:bodyPr/>
                    <a:lstStyle/>
                    <a:p>
                      <a:pPr algn="ctr"/>
                      <a:r>
                        <a:rPr lang="es-EC" dirty="0" smtClean="0"/>
                        <a:t>13</a:t>
                      </a:r>
                      <a:endParaRPr lang="es-EC" dirty="0"/>
                    </a:p>
                  </a:txBody>
                  <a:tcPr/>
                </a:tc>
                <a:tc>
                  <a:txBody>
                    <a:bodyPr/>
                    <a:lstStyle/>
                    <a:p>
                      <a:pPr algn="ctr"/>
                      <a:r>
                        <a:rPr lang="es-EC" dirty="0" smtClean="0"/>
                        <a:t>15</a:t>
                      </a:r>
                      <a:endParaRPr lang="es-EC" dirty="0"/>
                    </a:p>
                  </a:txBody>
                  <a:tcPr/>
                </a:tc>
                <a:tc>
                  <a:txBody>
                    <a:bodyPr/>
                    <a:lstStyle/>
                    <a:p>
                      <a:pPr algn="ctr"/>
                      <a:r>
                        <a:rPr lang="es-EC" dirty="0" smtClean="0"/>
                        <a:t>12</a:t>
                      </a:r>
                      <a:endParaRPr lang="es-EC" dirty="0"/>
                    </a:p>
                  </a:txBody>
                  <a:tcPr/>
                </a:tc>
                <a:tc>
                  <a:txBody>
                    <a:bodyPr/>
                    <a:lstStyle/>
                    <a:p>
                      <a:pPr algn="ctr"/>
                      <a:r>
                        <a:rPr lang="es-EC" dirty="0" smtClean="0"/>
                        <a:t>13</a:t>
                      </a:r>
                      <a:endParaRPr lang="es-EC" dirty="0"/>
                    </a:p>
                  </a:txBody>
                  <a:tcPr/>
                </a:tc>
              </a:tr>
            </a:tbl>
          </a:graphicData>
        </a:graphic>
      </p:graphicFrame>
      <p:sp>
        <p:nvSpPr>
          <p:cNvPr id="353281" name="Rectangle 1"/>
          <p:cNvSpPr>
            <a:spLocks noChangeArrowheads="1"/>
          </p:cNvSpPr>
          <p:nvPr/>
        </p:nvSpPr>
        <p:spPr bwMode="auto">
          <a:xfrm>
            <a:off x="428596" y="6000768"/>
            <a:ext cx="842965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231F20"/>
                </a:solidFill>
                <a:effectLst/>
                <a:latin typeface="Arial" pitchFamily="34" charset="0"/>
                <a:ea typeface="TimesNewRomanPSMT"/>
                <a:cs typeface="Arial" pitchFamily="34" charset="0"/>
              </a:rPr>
              <a:t>Tabla 2.3 N</a:t>
            </a:r>
            <a:r>
              <a:rPr kumimoji="0" lang="es-ES" sz="2000" b="0" i="0" u="none" strike="noStrike" cap="none" normalizeH="0" baseline="0" dirty="0" smtClean="0">
                <a:ln>
                  <a:noFill/>
                </a:ln>
                <a:solidFill>
                  <a:srgbClr val="231F20"/>
                </a:solidFill>
                <a:effectLst/>
                <a:latin typeface="Calibri"/>
                <a:ea typeface="TimesNewRomanPSMT"/>
                <a:cs typeface="Arial" pitchFamily="34" charset="0"/>
              </a:rPr>
              <a:t>ú</a:t>
            </a:r>
            <a:r>
              <a:rPr kumimoji="0" lang="es-ES" sz="2000" b="0" i="0" u="none" strike="noStrike" cap="none" normalizeH="0" baseline="0" dirty="0" smtClean="0">
                <a:ln>
                  <a:noFill/>
                </a:ln>
                <a:solidFill>
                  <a:srgbClr val="231F20"/>
                </a:solidFill>
                <a:effectLst/>
                <a:latin typeface="Arial" pitchFamily="34" charset="0"/>
                <a:ea typeface="TimesNewRomanPSMT"/>
                <a:cs typeface="Arial" pitchFamily="34" charset="0"/>
              </a:rPr>
              <a:t>mero de circuitos en paralelo seg</a:t>
            </a:r>
            <a:r>
              <a:rPr lang="es-ES" sz="2000" dirty="0" smtClean="0">
                <a:solidFill>
                  <a:srgbClr val="231F20"/>
                </a:solidFill>
                <a:latin typeface="Calibri"/>
                <a:ea typeface="TimesNewRomanPSMT"/>
                <a:cs typeface="Arial" pitchFamily="34" charset="0"/>
              </a:rPr>
              <a:t>ú</a:t>
            </a:r>
            <a:r>
              <a:rPr kumimoji="0" lang="es-ES" sz="2000" b="0" i="0" u="none" strike="noStrike" cap="none" normalizeH="0" baseline="0" dirty="0" smtClean="0">
                <a:ln>
                  <a:noFill/>
                </a:ln>
                <a:solidFill>
                  <a:srgbClr val="231F20"/>
                </a:solidFill>
                <a:effectLst/>
                <a:latin typeface="Arial" pitchFamily="34" charset="0"/>
                <a:ea typeface="TimesNewRomanPSMT"/>
                <a:cs typeface="Arial" pitchFamily="34" charset="0"/>
              </a:rPr>
              <a:t>n el tama</a:t>
            </a:r>
            <a:r>
              <a:rPr kumimoji="0" lang="es-ES" sz="2000" b="0" i="0" u="none" strike="noStrike" cap="none" normalizeH="0" baseline="0" dirty="0" smtClean="0">
                <a:ln>
                  <a:noFill/>
                </a:ln>
                <a:solidFill>
                  <a:srgbClr val="231F20"/>
                </a:solidFill>
                <a:effectLst/>
                <a:latin typeface="Calibri"/>
                <a:ea typeface="TimesNewRomanPSMT"/>
                <a:cs typeface="Arial" pitchFamily="34" charset="0"/>
              </a:rPr>
              <a:t>ñ</a:t>
            </a:r>
            <a:r>
              <a:rPr kumimoji="0" lang="es-ES" sz="2000" b="0" i="0" u="none" strike="noStrike" cap="none" normalizeH="0" baseline="0" dirty="0" smtClean="0">
                <a:ln>
                  <a:noFill/>
                </a:ln>
                <a:solidFill>
                  <a:srgbClr val="231F20"/>
                </a:solidFill>
                <a:effectLst/>
                <a:latin typeface="Arial" pitchFamily="34" charset="0"/>
                <a:ea typeface="TimesNewRomanPSMT"/>
                <a:cs typeface="Arial" pitchFamily="34" charset="0"/>
              </a:rPr>
              <a:t>o de la l</a:t>
            </a:r>
            <a:r>
              <a:rPr kumimoji="0" lang="es-ES" sz="2000" b="0" i="0" u="none" strike="noStrike" cap="none" normalizeH="0" baseline="0" dirty="0" smtClean="0">
                <a:ln>
                  <a:noFill/>
                </a:ln>
                <a:solidFill>
                  <a:srgbClr val="231F20"/>
                </a:solidFill>
                <a:effectLst/>
                <a:latin typeface="Calibri"/>
                <a:ea typeface="TimesNewRomanPSMT"/>
                <a:cs typeface="Arial" pitchFamily="34" charset="0"/>
              </a:rPr>
              <a:t>í</a:t>
            </a:r>
            <a:r>
              <a:rPr kumimoji="0" lang="es-ES" sz="2000" b="0" i="0" u="none" strike="noStrike" cap="none" normalizeH="0" baseline="0" dirty="0" smtClean="0">
                <a:ln>
                  <a:noFill/>
                </a:ln>
                <a:solidFill>
                  <a:srgbClr val="231F20"/>
                </a:solidFill>
                <a:effectLst/>
                <a:latin typeface="Arial" pitchFamily="34" charset="0"/>
                <a:ea typeface="TimesNewRomanPSMT"/>
                <a:cs typeface="Arial" pitchFamily="34" charset="0"/>
              </a:rPr>
              <a:t>nea</a:t>
            </a:r>
            <a:endParaRPr kumimoji="0" lang="es-ES" sz="32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MODELO DE J. P. MARTÍ [9]</a:t>
            </a:r>
            <a:br>
              <a:rPr lang="es-ES" b="1" dirty="0" smtClean="0"/>
            </a:br>
            <a:r>
              <a:rPr lang="es-ES" b="1" dirty="0" smtClean="0"/>
              <a:t>resultado</a:t>
            </a:r>
            <a:endParaRPr lang="es-EC" dirty="0"/>
          </a:p>
        </p:txBody>
      </p:sp>
      <p:sp>
        <p:nvSpPr>
          <p:cNvPr id="3" name="2 Marcador de contenido"/>
          <p:cNvSpPr>
            <a:spLocks noGrp="1"/>
          </p:cNvSpPr>
          <p:nvPr>
            <p:ph idx="1"/>
          </p:nvPr>
        </p:nvSpPr>
        <p:spPr/>
        <p:txBody>
          <a:bodyPr/>
          <a:lstStyle/>
          <a:p>
            <a:r>
              <a:rPr lang="es-ES" dirty="0" smtClean="0"/>
              <a:t>J. Martí probó con un test de comparación analítica, en dominio de la frecuencia con una fuente de una frecuencia singular y el otro terminal en circuito abierto o cortocircuitado.</a:t>
            </a:r>
          </a:p>
          <a:p>
            <a:r>
              <a:rPr lang="es-ES" dirty="0" smtClean="0"/>
              <a:t>Al estar cortocircuitado el terminal de envío, la corriente de la línea está dado por:</a:t>
            </a:r>
            <a:endParaRPr lang="es-EC" dirty="0" smtClean="0"/>
          </a:p>
          <a:p>
            <a:endParaRPr lang="es-EC" dirty="0"/>
          </a:p>
        </p:txBody>
      </p:sp>
      <p:sp>
        <p:nvSpPr>
          <p:cNvPr id="3543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5430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786050" y="5000636"/>
            <a:ext cx="3475290" cy="795340"/>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MODELO DE J. P. MARTÍ [9]</a:t>
            </a:r>
            <a:br>
              <a:rPr lang="es-ES" b="1" dirty="0" smtClean="0"/>
            </a:br>
            <a:r>
              <a:rPr lang="es-ES" b="1" dirty="0" smtClean="0"/>
              <a:t>resultado</a:t>
            </a:r>
            <a:endParaRPr lang="es-EC" dirty="0"/>
          </a:p>
        </p:txBody>
      </p:sp>
      <p:sp>
        <p:nvSpPr>
          <p:cNvPr id="3" name="2 Marcador de contenido"/>
          <p:cNvSpPr>
            <a:spLocks noGrp="1"/>
          </p:cNvSpPr>
          <p:nvPr>
            <p:ph idx="1"/>
          </p:nvPr>
        </p:nvSpPr>
        <p:spPr/>
        <p:txBody>
          <a:bodyPr>
            <a:normAutofit fontScale="92500" lnSpcReduction="20000"/>
          </a:bodyPr>
          <a:lstStyle/>
          <a:p>
            <a:r>
              <a:rPr lang="es-ES" dirty="0" smtClean="0"/>
              <a:t>Donde (E</a:t>
            </a:r>
            <a:r>
              <a:rPr lang="es-ES" baseline="-25000" dirty="0" smtClean="0"/>
              <a:t>s</a:t>
            </a:r>
            <a:r>
              <a:rPr lang="es-ES" dirty="0" smtClean="0"/>
              <a:t>) es el voltaje de la fuente que usó Martí en la prueba. Y así mismo para circuito abierto, esta relación está dada por:</a:t>
            </a:r>
          </a:p>
          <a:p>
            <a:endParaRPr lang="es-ES" dirty="0" smtClean="0"/>
          </a:p>
          <a:p>
            <a:endParaRPr lang="es-ES" dirty="0" smtClean="0"/>
          </a:p>
          <a:p>
            <a:pPr>
              <a:buNone/>
            </a:pPr>
            <a:endParaRPr lang="es-ES" dirty="0" smtClean="0"/>
          </a:p>
          <a:p>
            <a:r>
              <a:rPr lang="es-ES" dirty="0" smtClean="0"/>
              <a:t>Esta última expresión es independiente de la impedancia característica, he aquí el porqué, algunos modelos dependientes de la frecuencia dan resultados aceptables si solo se prueban para condiciones de circuito abierto.</a:t>
            </a:r>
            <a:endParaRPr lang="es-EC" dirty="0" smtClean="0"/>
          </a:p>
          <a:p>
            <a:endParaRPr lang="es-EC" dirty="0"/>
          </a:p>
        </p:txBody>
      </p:sp>
      <p:sp>
        <p:nvSpPr>
          <p:cNvPr id="3553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5532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643174" y="2786058"/>
            <a:ext cx="3500462" cy="745148"/>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MODELO DE J. P. MARTÍ [9]</a:t>
            </a:r>
            <a:br>
              <a:rPr lang="es-ES" b="1" dirty="0" smtClean="0"/>
            </a:br>
            <a:r>
              <a:rPr lang="es-ES" b="1" dirty="0" smtClean="0"/>
              <a:t>conclusión</a:t>
            </a:r>
            <a:endParaRPr lang="es-EC" dirty="0"/>
          </a:p>
        </p:txBody>
      </p:sp>
      <p:sp>
        <p:nvSpPr>
          <p:cNvPr id="3" name="2 Marcador de contenido"/>
          <p:cNvSpPr>
            <a:spLocks noGrp="1"/>
          </p:cNvSpPr>
          <p:nvPr>
            <p:ph idx="1"/>
          </p:nvPr>
        </p:nvSpPr>
        <p:spPr/>
        <p:txBody>
          <a:bodyPr>
            <a:normAutofit fontScale="92500" lnSpcReduction="20000"/>
          </a:bodyPr>
          <a:lstStyle/>
          <a:p>
            <a:r>
              <a:rPr lang="es-ES" dirty="0" smtClean="0"/>
              <a:t>Este modelo fue desarrollado para la modelación de líneas de transmisión en un rango completo de frecuencias.</a:t>
            </a:r>
          </a:p>
          <a:p>
            <a:r>
              <a:rPr lang="es-ES" dirty="0" smtClean="0"/>
              <a:t>Las rutinas de obtención de datos es sencilla de conseguir, y ayudan a obtener una representación en transformaciones modales de líneas </a:t>
            </a:r>
            <a:r>
              <a:rPr lang="es-ES" dirty="0" err="1" smtClean="0"/>
              <a:t>desbalanceadas</a:t>
            </a:r>
            <a:r>
              <a:rPr lang="es-ES" dirty="0" smtClean="0"/>
              <a:t> y no transpuestas.</a:t>
            </a:r>
            <a:endParaRPr lang="es-EC" dirty="0" smtClean="0"/>
          </a:p>
          <a:p>
            <a:r>
              <a:rPr lang="es-ES" dirty="0" smtClean="0"/>
              <a:t>El proceso que realizó Martí se basa en la aplicación básica de BODE el cual adapta la función libremente dependiendo como se vayan necesitando polos y ceros para la curva.</a:t>
            </a:r>
            <a:endParaRPr lang="es-EC"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3600" dirty="0" smtClean="0"/>
              <a:t>SITUACIÓN ACTUAL DEL SISTEMA DE TRANSMISIÓN</a:t>
            </a:r>
            <a:endParaRPr lang="es-ES" sz="3600" dirty="0"/>
          </a:p>
        </p:txBody>
      </p:sp>
      <p:sp>
        <p:nvSpPr>
          <p:cNvPr id="3" name="2 Marcador de contenido"/>
          <p:cNvSpPr>
            <a:spLocks noGrp="1"/>
          </p:cNvSpPr>
          <p:nvPr>
            <p:ph idx="1"/>
          </p:nvPr>
        </p:nvSpPr>
        <p:spPr/>
        <p:txBody>
          <a:bodyPr>
            <a:normAutofit fontScale="70000" lnSpcReduction="20000"/>
          </a:bodyPr>
          <a:lstStyle/>
          <a:p>
            <a:r>
              <a:rPr lang="es-PE" dirty="0" smtClean="0"/>
              <a:t>El Sistema Nacional de Transmisión (SNT) transporta la energía desde los centros de generación hacia los centros de consumo, para cumplir con su objetivo.</a:t>
            </a:r>
          </a:p>
          <a:p>
            <a:r>
              <a:rPr lang="es-PE" dirty="0" smtClean="0"/>
              <a:t>A la fecha cuenta con 34 subestaciones, que incluyen 2 de seccionamiento y 1 móvil, con una capacidad de transformación máxima de 7304,56 MVA, de los cuales, 6578,46 MVA han estado operando y 426,10 MVA se mantuvo como reserva para suplir cualquier contingencia conformado por 9 transformadores y 94 autotransformadores dentro de sus subestaciones.</a:t>
            </a:r>
          </a:p>
          <a:p>
            <a:r>
              <a:rPr lang="es-PE" dirty="0" smtClean="0"/>
              <a:t>Además cuenta con 3555,91 km de líneas de transmisión de la siguiente manera; 1669,92 km en líneas de transmisión, a nivel de 230 </a:t>
            </a:r>
            <a:r>
              <a:rPr lang="es-PE" dirty="0" err="1" smtClean="0"/>
              <a:t>kV</a:t>
            </a:r>
            <a:r>
              <a:rPr lang="es-PE" dirty="0" smtClean="0"/>
              <a:t>, del cual, 1207 km en doble circuito y 462,92 en simple circuito; y 1885,99 km corresponden a líneas de transmisión a nivel de 138 </a:t>
            </a:r>
            <a:r>
              <a:rPr lang="es-PE" dirty="0" err="1" smtClean="0"/>
              <a:t>kV</a:t>
            </a:r>
            <a:r>
              <a:rPr lang="es-PE" dirty="0" smtClean="0"/>
              <a:t>, 770,09 km en doble circuito y 1115,90 km en simple circuito [1].</a:t>
            </a:r>
            <a:endParaRPr lang="es-ES" dirty="0" smtClean="0"/>
          </a:p>
          <a:p>
            <a:endParaRPr lang="es-PE" dirty="0" smtClean="0"/>
          </a:p>
          <a:p>
            <a:endParaRPr lang="es-E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14290"/>
            <a:ext cx="8686800" cy="1081110"/>
          </a:xfrm>
        </p:spPr>
        <p:txBody>
          <a:bodyPr>
            <a:normAutofit fontScale="90000"/>
          </a:bodyPr>
          <a:lstStyle/>
          <a:p>
            <a:pPr algn="ctr"/>
            <a:r>
              <a:rPr lang="es-PE" b="1" dirty="0" smtClean="0"/>
              <a:t/>
            </a:r>
            <a:br>
              <a:rPr lang="es-PE" b="1" dirty="0" smtClean="0"/>
            </a:br>
            <a:r>
              <a:rPr lang="es-PE" b="1" dirty="0" smtClean="0"/>
              <a:t>III. PROPUESTA</a:t>
            </a:r>
            <a:br>
              <a:rPr lang="es-PE" b="1" dirty="0" smtClean="0"/>
            </a:br>
            <a:r>
              <a:rPr lang="es-PE" sz="3100" b="1" dirty="0" smtClean="0"/>
              <a:t>INTRODUCCIÓN</a:t>
            </a:r>
            <a:r>
              <a:rPr lang="es-PE" b="1" dirty="0" smtClean="0"/>
              <a:t/>
            </a:r>
            <a:br>
              <a:rPr lang="es-PE" b="1" dirty="0" smtClean="0"/>
            </a:br>
            <a:r>
              <a:rPr lang="es-ES" b="1" dirty="0" smtClean="0"/>
              <a:t/>
            </a:r>
            <a:br>
              <a:rPr lang="es-ES" b="1" dirty="0" smtClean="0"/>
            </a:br>
            <a:endParaRPr lang="es-ES" dirty="0"/>
          </a:p>
        </p:txBody>
      </p:sp>
      <p:sp>
        <p:nvSpPr>
          <p:cNvPr id="3" name="2 Marcador de contenido"/>
          <p:cNvSpPr>
            <a:spLocks noGrp="1"/>
          </p:cNvSpPr>
          <p:nvPr>
            <p:ph idx="1"/>
          </p:nvPr>
        </p:nvSpPr>
        <p:spPr/>
        <p:txBody>
          <a:bodyPr>
            <a:normAutofit/>
          </a:bodyPr>
          <a:lstStyle/>
          <a:p>
            <a:pPr lvl="1">
              <a:buFont typeface="Wingdings" pitchFamily="2" charset="2"/>
              <a:buChar char="Ø"/>
            </a:pPr>
            <a:r>
              <a:rPr lang="es-PE" dirty="0" smtClean="0"/>
              <a:t>La planificación propuesta por la compañía CELEC-</a:t>
            </a:r>
            <a:r>
              <a:rPr lang="es-PE" dirty="0" err="1" smtClean="0"/>
              <a:t>Transelectric</a:t>
            </a:r>
            <a:r>
              <a:rPr lang="es-PE" dirty="0" smtClean="0"/>
              <a:t> en mayo del 2009 hasta el 2020 propone una primera parte del nuevo sistema de 500 KV el cual consiste en conectar las subestaciones de coca-codo Sinclair hasta el Inga (Quito), después unir ésta subestación El Inga (Quito) hasta la subestación Las </a:t>
            </a:r>
            <a:r>
              <a:rPr lang="es-PE" dirty="0" err="1" smtClean="0"/>
              <a:t>Lojas</a:t>
            </a:r>
            <a:r>
              <a:rPr lang="es-PE" dirty="0" smtClean="0"/>
              <a:t> (Guayaquil) y finaliza con la conexión entre Las </a:t>
            </a:r>
            <a:r>
              <a:rPr lang="es-PE" dirty="0" err="1" smtClean="0"/>
              <a:t>Lojas</a:t>
            </a:r>
            <a:r>
              <a:rPr lang="es-PE" dirty="0" smtClean="0"/>
              <a:t> (Guayaquil) hasta la subestación </a:t>
            </a:r>
            <a:r>
              <a:rPr lang="es-PE" dirty="0" err="1" smtClean="0"/>
              <a:t>Taday</a:t>
            </a:r>
            <a:r>
              <a:rPr lang="es-PE" dirty="0" smtClean="0"/>
              <a:t> (Sopladora).</a:t>
            </a:r>
            <a:endParaRPr lang="es-ES" dirty="0" smtClean="0"/>
          </a:p>
          <a:p>
            <a:pPr lvl="1">
              <a:buFont typeface="Wingdings" pitchFamily="2" charset="2"/>
              <a:buChar char="Ø"/>
            </a:pPr>
            <a:endParaRPr lang="es-ES" dirty="0" smtClean="0"/>
          </a:p>
          <a:p>
            <a:endParaRPr lang="es-E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PE" b="1" dirty="0" smtClean="0"/>
              <a:t>III PROPUESTA</a:t>
            </a:r>
            <a:br>
              <a:rPr lang="es-PE" b="1" dirty="0" smtClean="0"/>
            </a:br>
            <a:r>
              <a:rPr lang="es-PE" sz="3100" b="1" dirty="0" smtClean="0"/>
              <a:t>INTRODUCCIÓN</a:t>
            </a:r>
            <a:endParaRPr lang="es-EC" dirty="0"/>
          </a:p>
        </p:txBody>
      </p:sp>
      <p:sp>
        <p:nvSpPr>
          <p:cNvPr id="3" name="2 Marcador de contenido"/>
          <p:cNvSpPr>
            <a:spLocks noGrp="1"/>
          </p:cNvSpPr>
          <p:nvPr>
            <p:ph idx="1"/>
          </p:nvPr>
        </p:nvSpPr>
        <p:spPr/>
        <p:txBody>
          <a:bodyPr>
            <a:normAutofit fontScale="85000" lnSpcReduction="10000"/>
          </a:bodyPr>
          <a:lstStyle/>
          <a:p>
            <a:r>
              <a:rPr lang="es-ES" dirty="0" smtClean="0"/>
              <a:t>Las líneas de transmisión a 500 KV tendrán cuatro conductores por fase para ayudar a disminuir el efecto corona, la separación entre conductores es de 45.7 cm, además cada subestación tendrá banco de reactores para controlar el reactivo y los niveles de tensión.</a:t>
            </a:r>
          </a:p>
          <a:p>
            <a:r>
              <a:rPr lang="es-ES" dirty="0" smtClean="0"/>
              <a:t>La propuesta consiste en desarrollar un análisis de transitorios debido a maniobras de </a:t>
            </a:r>
            <a:r>
              <a:rPr lang="es-ES" dirty="0" err="1" smtClean="0"/>
              <a:t>energización</a:t>
            </a:r>
            <a:r>
              <a:rPr lang="es-ES" dirty="0" smtClean="0"/>
              <a:t> y de descargas atmosféricas a través de la simulación de la línea de transmisión Las </a:t>
            </a:r>
            <a:r>
              <a:rPr lang="es-ES" dirty="0" err="1" smtClean="0"/>
              <a:t>Lojas</a:t>
            </a:r>
            <a:r>
              <a:rPr lang="es-ES" dirty="0" smtClean="0"/>
              <a:t> – </a:t>
            </a:r>
            <a:r>
              <a:rPr lang="es-ES" dirty="0" err="1" smtClean="0"/>
              <a:t>Taday</a:t>
            </a:r>
            <a:r>
              <a:rPr lang="es-ES" dirty="0" smtClean="0"/>
              <a:t>  en el </a:t>
            </a:r>
            <a:r>
              <a:rPr lang="es-ES" dirty="0" err="1" smtClean="0"/>
              <a:t>Alternative</a:t>
            </a:r>
            <a:r>
              <a:rPr lang="es-ES" dirty="0" smtClean="0"/>
              <a:t> </a:t>
            </a:r>
            <a:r>
              <a:rPr lang="es-ES" dirty="0" err="1" smtClean="0"/>
              <a:t>Transients</a:t>
            </a:r>
            <a:r>
              <a:rPr lang="es-ES" dirty="0" smtClean="0"/>
              <a:t> </a:t>
            </a:r>
            <a:r>
              <a:rPr lang="es-ES" dirty="0" err="1" smtClean="0"/>
              <a:t>Program</a:t>
            </a:r>
            <a:r>
              <a:rPr lang="es-ES" dirty="0" smtClean="0"/>
              <a:t> (ATP).</a:t>
            </a:r>
            <a:endParaRPr lang="es-EC" dirty="0" smtClean="0"/>
          </a:p>
          <a:p>
            <a:endParaRPr lang="es-EC"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E" b="1" dirty="0" smtClean="0"/>
              <a:t/>
            </a:r>
            <a:br>
              <a:rPr lang="es-PE" b="1" dirty="0" smtClean="0"/>
            </a:br>
            <a:r>
              <a:rPr lang="es-PE" b="1" dirty="0" smtClean="0"/>
              <a:t>III. PROPUESTA</a:t>
            </a:r>
            <a:r>
              <a:rPr lang="es-ES" b="1" dirty="0" smtClean="0"/>
              <a:t/>
            </a:r>
            <a:br>
              <a:rPr lang="es-ES" b="1" dirty="0" smtClean="0"/>
            </a:br>
            <a:endParaRPr lang="es-ES" dirty="0"/>
          </a:p>
        </p:txBody>
      </p:sp>
      <p:sp>
        <p:nvSpPr>
          <p:cNvPr id="12" name="11 Marcador de texto"/>
          <p:cNvSpPr>
            <a:spLocks noGrp="1"/>
          </p:cNvSpPr>
          <p:nvPr>
            <p:ph type="body" idx="1"/>
          </p:nvPr>
        </p:nvSpPr>
        <p:spPr>
          <a:xfrm>
            <a:off x="457200" y="1535113"/>
            <a:ext cx="3043230" cy="639762"/>
          </a:xfrm>
        </p:spPr>
        <p:txBody>
          <a:bodyPr>
            <a:normAutofit fontScale="92500"/>
          </a:bodyPr>
          <a:lstStyle/>
          <a:p>
            <a:pPr algn="ctr"/>
            <a:r>
              <a:rPr lang="es-ES" dirty="0" smtClean="0"/>
              <a:t>La línea de transmisión tiene los siguientes datos</a:t>
            </a:r>
            <a:endParaRPr lang="es-ES" dirty="0"/>
          </a:p>
        </p:txBody>
      </p:sp>
      <p:sp>
        <p:nvSpPr>
          <p:cNvPr id="13" name="12 Marcador de texto"/>
          <p:cNvSpPr>
            <a:spLocks noGrp="1"/>
          </p:cNvSpPr>
          <p:nvPr>
            <p:ph type="body" sz="half" idx="3"/>
          </p:nvPr>
        </p:nvSpPr>
        <p:spPr>
          <a:xfrm>
            <a:off x="4143372" y="1500174"/>
            <a:ext cx="4643470" cy="639762"/>
          </a:xfrm>
        </p:spPr>
        <p:txBody>
          <a:bodyPr>
            <a:normAutofit/>
          </a:bodyPr>
          <a:lstStyle/>
          <a:p>
            <a:pPr algn="ctr"/>
            <a:r>
              <a:rPr lang="es-ES" dirty="0" smtClean="0"/>
              <a:t>Las S/E tiene los siguientes datos</a:t>
            </a:r>
            <a:endParaRPr lang="es-ES" dirty="0"/>
          </a:p>
        </p:txBody>
      </p:sp>
      <p:graphicFrame>
        <p:nvGraphicFramePr>
          <p:cNvPr id="15" name="14 Marcador de contenido"/>
          <p:cNvGraphicFramePr>
            <a:graphicFrameLocks noGrp="1"/>
          </p:cNvGraphicFramePr>
          <p:nvPr>
            <p:ph sz="quarter" idx="2"/>
          </p:nvPr>
        </p:nvGraphicFramePr>
        <p:xfrm>
          <a:off x="357158" y="2357432"/>
          <a:ext cx="3214710" cy="4527562"/>
        </p:xfrm>
        <a:graphic>
          <a:graphicData uri="http://schemas.openxmlformats.org/drawingml/2006/table">
            <a:tbl>
              <a:tblPr firstRow="1" bandRow="1">
                <a:tableStyleId>{5C22544A-7EE6-4342-B048-85BDC9FD1C3A}</a:tableStyleId>
              </a:tblPr>
              <a:tblGrid>
                <a:gridCol w="1607355"/>
                <a:gridCol w="1607355"/>
              </a:tblGrid>
              <a:tr h="760469">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E" sz="1800" b="1" kern="1200" dirty="0" smtClean="0">
                          <a:solidFill>
                            <a:schemeClr val="lt1"/>
                          </a:solidFill>
                          <a:latin typeface="+mn-lt"/>
                          <a:ea typeface="+mn-ea"/>
                          <a:cs typeface="+mn-cs"/>
                        </a:rPr>
                        <a:t>L/T Las </a:t>
                      </a:r>
                      <a:r>
                        <a:rPr lang="es-PE" sz="1800" b="1" kern="1200" dirty="0" err="1" smtClean="0">
                          <a:solidFill>
                            <a:schemeClr val="lt1"/>
                          </a:solidFill>
                          <a:latin typeface="+mn-lt"/>
                          <a:ea typeface="+mn-ea"/>
                          <a:cs typeface="+mn-cs"/>
                        </a:rPr>
                        <a:t>Lojas</a:t>
                      </a:r>
                      <a:r>
                        <a:rPr lang="es-PE" sz="1800" b="1" kern="1200" dirty="0" smtClean="0">
                          <a:solidFill>
                            <a:schemeClr val="lt1"/>
                          </a:solidFill>
                          <a:latin typeface="+mn-lt"/>
                          <a:ea typeface="+mn-ea"/>
                          <a:cs typeface="+mn-cs"/>
                        </a:rPr>
                        <a:t> (Guayaquil) – </a:t>
                      </a:r>
                      <a:r>
                        <a:rPr lang="es-PE" sz="1800" b="1" kern="1200" dirty="0" err="1" smtClean="0">
                          <a:solidFill>
                            <a:schemeClr val="lt1"/>
                          </a:solidFill>
                          <a:latin typeface="+mn-lt"/>
                          <a:ea typeface="+mn-ea"/>
                          <a:cs typeface="+mn-cs"/>
                        </a:rPr>
                        <a:t>Taday</a:t>
                      </a:r>
                      <a:r>
                        <a:rPr lang="es-PE" sz="1800" b="1" kern="1200" dirty="0" smtClean="0">
                          <a:solidFill>
                            <a:schemeClr val="lt1"/>
                          </a:solidFill>
                          <a:latin typeface="+mn-lt"/>
                          <a:ea typeface="+mn-ea"/>
                          <a:cs typeface="+mn-cs"/>
                        </a:rPr>
                        <a:t> (Sopladora)</a:t>
                      </a:r>
                      <a:endParaRPr lang="es-ES" sz="1800" b="1" kern="1200" dirty="0" smtClean="0">
                        <a:solidFill>
                          <a:schemeClr val="lt1"/>
                        </a:solidFill>
                        <a:latin typeface="+mn-lt"/>
                        <a:ea typeface="+mn-ea"/>
                        <a:cs typeface="+mn-cs"/>
                      </a:endParaRPr>
                    </a:p>
                  </a:txBody>
                  <a:tcPr/>
                </a:tc>
                <a:tc hMerge="1">
                  <a:txBody>
                    <a:bodyPr/>
                    <a:lstStyle/>
                    <a:p>
                      <a:endParaRPr lang="es-ES"/>
                    </a:p>
                  </a:txBody>
                  <a:tcPr/>
                </a:tc>
              </a:tr>
              <a:tr h="440589">
                <a:tc>
                  <a:txBody>
                    <a:bodyPr/>
                    <a:lstStyle/>
                    <a:p>
                      <a:r>
                        <a:rPr lang="es-PE" sz="1800" kern="1200" dirty="0" smtClean="0">
                          <a:solidFill>
                            <a:schemeClr val="dk1"/>
                          </a:solidFill>
                          <a:latin typeface="+mn-lt"/>
                          <a:ea typeface="+mn-ea"/>
                          <a:cs typeface="+mn-cs"/>
                        </a:rPr>
                        <a:t># De Circuitos:</a:t>
                      </a:r>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800" kern="1200" dirty="0" smtClean="0">
                          <a:solidFill>
                            <a:schemeClr val="dk1"/>
                          </a:solidFill>
                          <a:latin typeface="+mn-lt"/>
                          <a:ea typeface="+mn-ea"/>
                          <a:cs typeface="+mn-cs"/>
                        </a:rPr>
                        <a:t>Uno</a:t>
                      </a:r>
                      <a:endParaRPr lang="es-ES" sz="1800" kern="1200" dirty="0" smtClean="0">
                        <a:solidFill>
                          <a:schemeClr val="dk1"/>
                        </a:solidFill>
                        <a:latin typeface="+mn-lt"/>
                        <a:ea typeface="+mn-ea"/>
                        <a:cs typeface="+mn-cs"/>
                      </a:endParaRPr>
                    </a:p>
                  </a:txBody>
                  <a:tcPr/>
                </a:tc>
              </a:tr>
              <a:tr h="760469">
                <a:tc>
                  <a:txBody>
                    <a:bodyPr/>
                    <a:lstStyle/>
                    <a:p>
                      <a:r>
                        <a:rPr lang="es-PE" sz="1800" kern="1200" dirty="0" smtClean="0">
                          <a:solidFill>
                            <a:schemeClr val="dk1"/>
                          </a:solidFill>
                          <a:latin typeface="+mn-lt"/>
                          <a:ea typeface="+mn-ea"/>
                          <a:cs typeface="+mn-cs"/>
                        </a:rPr>
                        <a:t>Nivel de tensión:	</a:t>
                      </a:r>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800" kern="1200" dirty="0" smtClean="0">
                          <a:solidFill>
                            <a:schemeClr val="dk1"/>
                          </a:solidFill>
                          <a:latin typeface="+mn-lt"/>
                          <a:ea typeface="+mn-ea"/>
                          <a:cs typeface="+mn-cs"/>
                        </a:rPr>
                        <a:t>500 KV</a:t>
                      </a:r>
                      <a:endParaRPr lang="es-ES" sz="1800" kern="1200" dirty="0" smtClean="0">
                        <a:solidFill>
                          <a:schemeClr val="dk1"/>
                        </a:solidFill>
                        <a:latin typeface="+mn-lt"/>
                        <a:ea typeface="+mn-ea"/>
                        <a:cs typeface="+mn-cs"/>
                      </a:endParaRPr>
                    </a:p>
                  </a:txBody>
                  <a:tcPr/>
                </a:tc>
              </a:tr>
              <a:tr h="440589">
                <a:tc>
                  <a:txBody>
                    <a:bodyPr/>
                    <a:lstStyle/>
                    <a:p>
                      <a:r>
                        <a:rPr lang="es-PE" sz="1800" kern="1200" dirty="0" smtClean="0">
                          <a:solidFill>
                            <a:schemeClr val="dk1"/>
                          </a:solidFill>
                          <a:latin typeface="+mn-lt"/>
                          <a:ea typeface="+mn-ea"/>
                          <a:cs typeface="+mn-cs"/>
                        </a:rPr>
                        <a:t>Longitud:	</a:t>
                      </a:r>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800" kern="1200" dirty="0" smtClean="0">
                          <a:solidFill>
                            <a:schemeClr val="dk1"/>
                          </a:solidFill>
                          <a:latin typeface="+mn-lt"/>
                          <a:ea typeface="+mn-ea"/>
                          <a:cs typeface="+mn-cs"/>
                        </a:rPr>
                        <a:t>180 Km</a:t>
                      </a:r>
                      <a:endParaRPr lang="es-ES" sz="1800" kern="1200" dirty="0" smtClean="0">
                        <a:solidFill>
                          <a:schemeClr val="dk1"/>
                        </a:solidFill>
                        <a:latin typeface="+mn-lt"/>
                        <a:ea typeface="+mn-ea"/>
                        <a:cs typeface="+mn-cs"/>
                      </a:endParaRPr>
                    </a:p>
                  </a:txBody>
                  <a:tcPr/>
                </a:tc>
              </a:tr>
              <a:tr h="1086384">
                <a:tc>
                  <a:txBody>
                    <a:bodyPr/>
                    <a:lstStyle/>
                    <a:p>
                      <a:r>
                        <a:rPr lang="es-PE" sz="1800" kern="1200" dirty="0" smtClean="0">
                          <a:solidFill>
                            <a:schemeClr val="dk1"/>
                          </a:solidFill>
                          <a:latin typeface="+mn-lt"/>
                          <a:ea typeface="+mn-ea"/>
                          <a:cs typeface="+mn-cs"/>
                        </a:rPr>
                        <a:t>Tipo de Conductor:	</a:t>
                      </a:r>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800" kern="1200" dirty="0" smtClean="0">
                          <a:solidFill>
                            <a:schemeClr val="dk1"/>
                          </a:solidFill>
                          <a:latin typeface="+mn-lt"/>
                          <a:ea typeface="+mn-ea"/>
                          <a:cs typeface="+mn-cs"/>
                        </a:rPr>
                        <a:t>4x750 ACAR</a:t>
                      </a:r>
                      <a:endParaRPr lang="es-ES" sz="1800" kern="1200" dirty="0" smtClean="0">
                        <a:solidFill>
                          <a:schemeClr val="dk1"/>
                        </a:solidFill>
                        <a:latin typeface="+mn-lt"/>
                        <a:ea typeface="+mn-ea"/>
                        <a:cs typeface="+mn-cs"/>
                      </a:endParaRPr>
                    </a:p>
                  </a:txBody>
                  <a:tcPr/>
                </a:tc>
              </a:tr>
              <a:tr h="440589">
                <a:tc>
                  <a:txBody>
                    <a:bodyPr/>
                    <a:lstStyle/>
                    <a:p>
                      <a:r>
                        <a:rPr lang="es-PE" sz="1800" kern="1200" dirty="0" smtClean="0">
                          <a:solidFill>
                            <a:schemeClr val="dk1"/>
                          </a:solidFill>
                          <a:latin typeface="+mn-lt"/>
                          <a:ea typeface="+mn-ea"/>
                          <a:cs typeface="+mn-cs"/>
                        </a:rPr>
                        <a:t>MVAR totales:</a:t>
                      </a:r>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800" kern="1200" dirty="0" smtClean="0">
                          <a:solidFill>
                            <a:schemeClr val="dk1"/>
                          </a:solidFill>
                          <a:latin typeface="+mn-lt"/>
                          <a:ea typeface="+mn-ea"/>
                          <a:cs typeface="+mn-cs"/>
                        </a:rPr>
                        <a:t>112 MVAR</a:t>
                      </a:r>
                      <a:endParaRPr lang="es-ES" sz="1800" kern="1200" dirty="0" smtClean="0">
                        <a:solidFill>
                          <a:schemeClr val="dk1"/>
                        </a:solidFill>
                        <a:latin typeface="+mn-lt"/>
                        <a:ea typeface="+mn-ea"/>
                        <a:cs typeface="+mn-cs"/>
                      </a:endParaRPr>
                    </a:p>
                  </a:txBody>
                  <a:tcPr/>
                </a:tc>
              </a:tr>
            </a:tbl>
          </a:graphicData>
        </a:graphic>
      </p:graphicFrame>
      <p:graphicFrame>
        <p:nvGraphicFramePr>
          <p:cNvPr id="16" name="15 Marcador de contenido"/>
          <p:cNvGraphicFramePr>
            <a:graphicFrameLocks noGrp="1"/>
          </p:cNvGraphicFramePr>
          <p:nvPr>
            <p:ph sz="quarter" idx="4"/>
          </p:nvPr>
        </p:nvGraphicFramePr>
        <p:xfrm>
          <a:off x="4071934" y="2357431"/>
          <a:ext cx="4857784" cy="3911917"/>
        </p:xfrm>
        <a:graphic>
          <a:graphicData uri="http://schemas.openxmlformats.org/drawingml/2006/table">
            <a:tbl>
              <a:tblPr firstRow="1" bandRow="1">
                <a:tableStyleId>{5C22544A-7EE6-4342-B048-85BDC9FD1C3A}</a:tableStyleId>
              </a:tblPr>
              <a:tblGrid>
                <a:gridCol w="1287914"/>
                <a:gridCol w="1355292"/>
                <a:gridCol w="1100793"/>
                <a:gridCol w="1113785"/>
              </a:tblGrid>
              <a:tr h="931409">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800" b="1" kern="1200" dirty="0" smtClean="0">
                          <a:solidFill>
                            <a:schemeClr val="lt1"/>
                          </a:solidFill>
                          <a:latin typeface="+mn-lt"/>
                          <a:ea typeface="+mn-ea"/>
                          <a:cs typeface="+mn-cs"/>
                        </a:rPr>
                        <a:t>Subestación Las </a:t>
                      </a:r>
                      <a:r>
                        <a:rPr lang="es-PE" sz="1800" b="1" kern="1200" dirty="0" err="1" smtClean="0">
                          <a:solidFill>
                            <a:schemeClr val="lt1"/>
                          </a:solidFill>
                          <a:latin typeface="+mn-lt"/>
                          <a:ea typeface="+mn-ea"/>
                          <a:cs typeface="+mn-cs"/>
                        </a:rPr>
                        <a:t>Lojas</a:t>
                      </a:r>
                      <a:r>
                        <a:rPr lang="es-PE" sz="1800" b="1" kern="1200" dirty="0" smtClean="0">
                          <a:solidFill>
                            <a:schemeClr val="lt1"/>
                          </a:solidFill>
                          <a:latin typeface="+mn-lt"/>
                          <a:ea typeface="+mn-ea"/>
                          <a:cs typeface="+mn-cs"/>
                        </a:rPr>
                        <a:t> (Guayaquil)</a:t>
                      </a:r>
                      <a:endParaRPr lang="es-ES" sz="1800" b="1" kern="1200" dirty="0" smtClean="0">
                        <a:solidFill>
                          <a:schemeClr val="lt1"/>
                        </a:solidFill>
                        <a:latin typeface="+mn-lt"/>
                        <a:ea typeface="+mn-ea"/>
                        <a:cs typeface="+mn-cs"/>
                      </a:endParaRPr>
                    </a:p>
                    <a:p>
                      <a:endParaRPr lang="es-ES" dirty="0"/>
                    </a:p>
                  </a:txBody>
                  <a:tcPr/>
                </a:tc>
                <a:tc hMerge="1">
                  <a:txBody>
                    <a:bodyPr/>
                    <a:lstStyle/>
                    <a:p>
                      <a:endParaRPr lang="es-ES"/>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800" b="1" kern="1200" dirty="0" smtClean="0">
                          <a:solidFill>
                            <a:schemeClr val="lt1"/>
                          </a:solidFill>
                          <a:latin typeface="+mn-lt"/>
                          <a:ea typeface="+mn-ea"/>
                          <a:cs typeface="+mn-cs"/>
                        </a:rPr>
                        <a:t>Subestación </a:t>
                      </a:r>
                      <a:r>
                        <a:rPr lang="es-PE" sz="1800" b="1" kern="1200" dirty="0" err="1" smtClean="0">
                          <a:solidFill>
                            <a:schemeClr val="lt1"/>
                          </a:solidFill>
                          <a:latin typeface="+mn-lt"/>
                          <a:ea typeface="+mn-ea"/>
                          <a:cs typeface="+mn-cs"/>
                        </a:rPr>
                        <a:t>Taday</a:t>
                      </a:r>
                      <a:r>
                        <a:rPr lang="es-PE" sz="1800" b="1" kern="1200" dirty="0" smtClean="0">
                          <a:solidFill>
                            <a:schemeClr val="lt1"/>
                          </a:solidFill>
                          <a:latin typeface="+mn-lt"/>
                          <a:ea typeface="+mn-ea"/>
                          <a:cs typeface="+mn-cs"/>
                        </a:rPr>
                        <a:t> (Sopladora)</a:t>
                      </a:r>
                      <a:endParaRPr lang="es-ES" sz="1800" b="1" kern="1200" dirty="0" smtClean="0">
                        <a:solidFill>
                          <a:schemeClr val="lt1"/>
                        </a:solidFill>
                        <a:latin typeface="+mn-lt"/>
                        <a:ea typeface="+mn-ea"/>
                        <a:cs typeface="+mn-cs"/>
                      </a:endParaRPr>
                    </a:p>
                    <a:p>
                      <a:endParaRPr lang="es-ES" dirty="0"/>
                    </a:p>
                  </a:txBody>
                  <a:tcPr/>
                </a:tc>
                <a:tc hMerge="1">
                  <a:txBody>
                    <a:bodyPr/>
                    <a:lstStyle/>
                    <a:p>
                      <a:endParaRPr lang="es-ES"/>
                    </a:p>
                  </a:txBody>
                  <a:tcPr/>
                </a:tc>
              </a:tr>
              <a:tr h="14902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800" kern="1200" dirty="0" smtClean="0">
                          <a:solidFill>
                            <a:schemeClr val="dk1"/>
                          </a:solidFill>
                          <a:latin typeface="+mn-lt"/>
                          <a:ea typeface="+mn-ea"/>
                          <a:cs typeface="+mn-cs"/>
                        </a:rPr>
                        <a:t>Relación de</a:t>
                      </a:r>
                      <a:r>
                        <a:rPr lang="es-PE" sz="1800" kern="1200" baseline="0" dirty="0" smtClean="0">
                          <a:solidFill>
                            <a:schemeClr val="dk1"/>
                          </a:solidFill>
                          <a:latin typeface="+mn-lt"/>
                          <a:ea typeface="+mn-ea"/>
                          <a:cs typeface="+mn-cs"/>
                        </a:rPr>
                        <a:t> </a:t>
                      </a:r>
                      <a:r>
                        <a:rPr lang="es-PE" sz="1800" kern="1200" dirty="0" smtClean="0">
                          <a:solidFill>
                            <a:schemeClr val="dk1"/>
                          </a:solidFill>
                          <a:latin typeface="+mn-lt"/>
                          <a:ea typeface="+mn-ea"/>
                          <a:cs typeface="+mn-cs"/>
                        </a:rPr>
                        <a:t>transformación</a:t>
                      </a:r>
                      <a:endParaRPr lang="es-ES" sz="1800" kern="1200" dirty="0" smtClean="0">
                        <a:solidFill>
                          <a:schemeClr val="dk1"/>
                        </a:solidFill>
                        <a:latin typeface="+mn-lt"/>
                        <a:ea typeface="+mn-ea"/>
                        <a:cs typeface="+mn-cs"/>
                      </a:endParaRPr>
                    </a:p>
                  </a:txBody>
                  <a:tcPr>
                    <a:lnR w="12700" cap="flat" cmpd="sng" algn="ctr">
                      <a:solidFill>
                        <a:schemeClr val="tx1"/>
                      </a:solidFill>
                      <a:prstDash val="solid"/>
                      <a:round/>
                      <a:headEnd type="none" w="med" len="med"/>
                      <a:tailEnd type="none" w="med" len="med"/>
                    </a:lnR>
                  </a:tcPr>
                </a:tc>
                <a:tc>
                  <a:txBody>
                    <a:bodyPr/>
                    <a:lstStyle/>
                    <a:p>
                      <a:r>
                        <a:rPr lang="es-PE" sz="1800" kern="1200" dirty="0" smtClean="0">
                          <a:solidFill>
                            <a:schemeClr val="dk1"/>
                          </a:solidFill>
                          <a:latin typeface="+mn-lt"/>
                          <a:ea typeface="+mn-ea"/>
                          <a:cs typeface="+mn-cs"/>
                        </a:rPr>
                        <a:t>500/230 KV</a:t>
                      </a:r>
                      <a:endParaRPr lang="es-ES" dirty="0"/>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800" kern="1200" dirty="0" smtClean="0">
                          <a:solidFill>
                            <a:schemeClr val="dk1"/>
                          </a:solidFill>
                          <a:latin typeface="+mn-lt"/>
                          <a:ea typeface="+mn-ea"/>
                          <a:cs typeface="+mn-cs"/>
                        </a:rPr>
                        <a:t>Relación de transformación</a:t>
                      </a:r>
                      <a:endParaRPr lang="es-ES"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800" kern="1200" dirty="0" smtClean="0">
                          <a:solidFill>
                            <a:schemeClr val="dk1"/>
                          </a:solidFill>
                          <a:latin typeface="+mn-lt"/>
                          <a:ea typeface="+mn-ea"/>
                          <a:cs typeface="+mn-cs"/>
                        </a:rPr>
                        <a:t>500/230 KV</a:t>
                      </a:r>
                      <a:endParaRPr lang="es-ES" sz="1800" kern="1200" dirty="0" smtClean="0">
                        <a:solidFill>
                          <a:schemeClr val="dk1"/>
                        </a:solidFill>
                        <a:latin typeface="+mn-lt"/>
                        <a:ea typeface="+mn-ea"/>
                        <a:cs typeface="+mn-cs"/>
                      </a:endParaRPr>
                    </a:p>
                    <a:p>
                      <a:endParaRPr lang="es-ES" dirty="0" smtClean="0"/>
                    </a:p>
                    <a:p>
                      <a:endParaRPr lang="es-ES" dirty="0"/>
                    </a:p>
                  </a:txBody>
                  <a:tcPr>
                    <a:lnL w="12700" cap="flat" cmpd="sng" algn="ctr">
                      <a:solidFill>
                        <a:schemeClr val="tx1"/>
                      </a:solidFill>
                      <a:prstDash val="solid"/>
                      <a:round/>
                      <a:headEnd type="none" w="med" len="med"/>
                      <a:tailEnd type="none" w="med" len="med"/>
                    </a:lnL>
                  </a:tcPr>
                </a:tc>
              </a:tr>
              <a:tr h="14902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800" kern="1200" dirty="0" smtClean="0">
                          <a:solidFill>
                            <a:schemeClr val="dk1"/>
                          </a:solidFill>
                          <a:latin typeface="+mn-lt"/>
                          <a:ea typeface="+mn-ea"/>
                          <a:cs typeface="+mn-cs"/>
                        </a:rPr>
                        <a:t>Dos Transformadores de</a:t>
                      </a:r>
                      <a:endParaRPr lang="es-ES" sz="1800" kern="1200" dirty="0" smtClean="0">
                        <a:solidFill>
                          <a:schemeClr val="dk1"/>
                        </a:solidFill>
                        <a:latin typeface="+mn-lt"/>
                        <a:ea typeface="+mn-ea"/>
                        <a:cs typeface="+mn-cs"/>
                      </a:endParaRPr>
                    </a:p>
                    <a:p>
                      <a:endParaRPr lang="es-ES" dirty="0"/>
                    </a:p>
                  </a:txBody>
                  <a:tcPr>
                    <a:lnR w="12700" cap="flat" cmpd="sng" algn="ctr">
                      <a:solidFill>
                        <a:schemeClr val="tx1"/>
                      </a:solidFill>
                      <a:prstDash val="solid"/>
                      <a:round/>
                      <a:headEnd type="none" w="med" len="med"/>
                      <a:tailEnd type="none" w="med" len="med"/>
                    </a:lnR>
                  </a:tcPr>
                </a:tc>
                <a:tc>
                  <a:txBody>
                    <a:bodyPr/>
                    <a:lstStyle/>
                    <a:p>
                      <a:r>
                        <a:rPr lang="es-PE" sz="1800" kern="1200" dirty="0" smtClean="0">
                          <a:solidFill>
                            <a:schemeClr val="dk1"/>
                          </a:solidFill>
                          <a:latin typeface="+mn-lt"/>
                          <a:ea typeface="+mn-ea"/>
                          <a:cs typeface="+mn-cs"/>
                        </a:rPr>
                        <a:t>450 MVA [3]</a:t>
                      </a:r>
                      <a:endParaRPr lang="es-ES" dirty="0"/>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800" kern="1200" dirty="0" smtClean="0">
                          <a:solidFill>
                            <a:schemeClr val="dk1"/>
                          </a:solidFill>
                          <a:latin typeface="+mn-lt"/>
                          <a:ea typeface="+mn-ea"/>
                          <a:cs typeface="+mn-cs"/>
                        </a:rPr>
                        <a:t>Un Transformador de</a:t>
                      </a:r>
                      <a:endParaRPr lang="es-ES" sz="1800" kern="1200" dirty="0" smtClean="0">
                        <a:solidFill>
                          <a:schemeClr val="dk1"/>
                        </a:solidFill>
                        <a:latin typeface="+mn-lt"/>
                        <a:ea typeface="+mn-ea"/>
                        <a:cs typeface="+mn-cs"/>
                      </a:endParaRPr>
                    </a:p>
                    <a:p>
                      <a:endParaRPr lang="es-ES" dirty="0"/>
                    </a:p>
                  </a:txBody>
                  <a:tcPr>
                    <a:lnR w="12700" cap="flat" cmpd="sng" algn="ctr">
                      <a:solidFill>
                        <a:schemeClr val="tx1"/>
                      </a:solidFill>
                      <a:prstDash val="solid"/>
                      <a:round/>
                      <a:headEnd type="none" w="med" len="med"/>
                      <a:tailEnd type="none" w="med" len="med"/>
                    </a:lnR>
                  </a:tcPr>
                </a:tc>
                <a:tc>
                  <a:txBody>
                    <a:bodyPr/>
                    <a:lstStyle/>
                    <a:p>
                      <a:r>
                        <a:rPr lang="es-PE" sz="1800" kern="1200" dirty="0" smtClean="0">
                          <a:solidFill>
                            <a:schemeClr val="dk1"/>
                          </a:solidFill>
                          <a:latin typeface="+mn-lt"/>
                          <a:ea typeface="+mn-ea"/>
                          <a:cs typeface="+mn-cs"/>
                        </a:rPr>
                        <a:t>450 MVA [3]</a:t>
                      </a:r>
                      <a:endParaRPr lang="es-ES" dirty="0"/>
                    </a:p>
                  </a:txBody>
                  <a:tcPr>
                    <a:lnL w="12700" cap="flat" cmpd="sng" algn="ctr">
                      <a:solidFill>
                        <a:schemeClr val="tx1"/>
                      </a:solidFill>
                      <a:prstDash val="solid"/>
                      <a:round/>
                      <a:headEnd type="none" w="med" len="med"/>
                      <a:tailEnd type="none" w="med" len="med"/>
                    </a:lnL>
                  </a:tcPr>
                </a:tc>
              </a:tr>
            </a:tbl>
          </a:graphicData>
        </a:graphic>
      </p:graphicFrame>
      <p:sp>
        <p:nvSpPr>
          <p:cNvPr id="7" name="6 Rectángulo"/>
          <p:cNvSpPr/>
          <p:nvPr/>
        </p:nvSpPr>
        <p:spPr>
          <a:xfrm>
            <a:off x="785786" y="285728"/>
            <a:ext cx="6715172" cy="1015663"/>
          </a:xfrm>
          <a:prstGeom prst="rect">
            <a:avLst/>
          </a:prstGeom>
        </p:spPr>
        <p:txBody>
          <a:bodyPr wrap="square">
            <a:spAutoFit/>
          </a:bodyPr>
          <a:lstStyle/>
          <a:p>
            <a:pPr algn="ctr"/>
            <a:r>
              <a:rPr lang="es-PE" sz="3600" b="1" dirty="0" smtClean="0"/>
              <a:t>III PROPUESTA</a:t>
            </a:r>
            <a:br>
              <a:rPr lang="es-PE" sz="3600" b="1" dirty="0" smtClean="0"/>
            </a:br>
            <a:r>
              <a:rPr lang="es-PE" sz="2400" b="1" dirty="0" smtClean="0"/>
              <a:t>INTRODUCCIÓN</a:t>
            </a:r>
            <a:endParaRPr lang="es-EC"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44" y="357166"/>
            <a:ext cx="8686800" cy="928694"/>
          </a:xfrm>
        </p:spPr>
        <p:txBody>
          <a:bodyPr>
            <a:normAutofit fontScale="90000"/>
          </a:bodyPr>
          <a:lstStyle/>
          <a:p>
            <a:pPr algn="ctr"/>
            <a:r>
              <a:rPr lang="es-ES" sz="2700" b="1" dirty="0" smtClean="0"/>
              <a:t/>
            </a:r>
            <a:br>
              <a:rPr lang="es-ES" sz="2700" b="1" dirty="0" smtClean="0"/>
            </a:br>
            <a:r>
              <a:rPr lang="es-PE" sz="4000" b="1" dirty="0" smtClean="0"/>
              <a:t> </a:t>
            </a:r>
            <a:r>
              <a:rPr lang="es-ES" sz="2700" b="1" dirty="0" smtClean="0"/>
              <a:t/>
            </a:r>
            <a:br>
              <a:rPr lang="es-ES" sz="2700" b="1" dirty="0" smtClean="0"/>
            </a:br>
            <a:r>
              <a:rPr lang="es-ES" b="1" dirty="0" smtClean="0"/>
              <a:t>3.2 TIPOS DE SOBRETENSIONES</a:t>
            </a:r>
            <a:r>
              <a:rPr lang="es-EC" b="1" dirty="0" smtClean="0"/>
              <a:t/>
            </a:r>
            <a:br>
              <a:rPr lang="es-EC" b="1" dirty="0" smtClean="0"/>
            </a:br>
            <a:endParaRPr lang="es-ES" dirty="0"/>
          </a:p>
        </p:txBody>
      </p:sp>
      <p:sp>
        <p:nvSpPr>
          <p:cNvPr id="3" name="2 Marcador de contenido"/>
          <p:cNvSpPr>
            <a:spLocks noGrp="1"/>
          </p:cNvSpPr>
          <p:nvPr>
            <p:ph idx="1"/>
          </p:nvPr>
        </p:nvSpPr>
        <p:spPr/>
        <p:txBody>
          <a:bodyPr>
            <a:normAutofit fontScale="92500" lnSpcReduction="20000"/>
          </a:bodyPr>
          <a:lstStyle/>
          <a:p>
            <a:pPr>
              <a:buFont typeface="Wingdings" pitchFamily="2" charset="2"/>
              <a:buChar char="Ø"/>
            </a:pPr>
            <a:r>
              <a:rPr lang="es-PE" sz="2600" dirty="0" smtClean="0"/>
              <a:t>En los sistemas eléctricos, por distintas causas se presentan sobretensiones, que pueden producir daño en aislamientos y en consecuencia pérdida del servicio de energía eléctrica.</a:t>
            </a:r>
          </a:p>
          <a:p>
            <a:pPr>
              <a:buFont typeface="Wingdings" pitchFamily="2" charset="2"/>
              <a:buChar char="Ø"/>
            </a:pPr>
            <a:r>
              <a:rPr lang="es-PE" sz="2600" dirty="0" smtClean="0"/>
              <a:t>Los tres tipos de sobretensiones que se pueden presentar en un SEP son:</a:t>
            </a:r>
            <a:endParaRPr lang="es-ES" sz="2600" dirty="0" smtClean="0"/>
          </a:p>
          <a:p>
            <a:pPr lvl="2">
              <a:buFont typeface="Wingdings" pitchFamily="2" charset="2"/>
              <a:buChar char="§"/>
            </a:pPr>
            <a:r>
              <a:rPr lang="es-PE" sz="2600" dirty="0" smtClean="0"/>
              <a:t>Sobretensiones de frecuencia fundamental o temporales</a:t>
            </a:r>
            <a:endParaRPr lang="es-ES" sz="2600" dirty="0" smtClean="0"/>
          </a:p>
          <a:p>
            <a:pPr lvl="2">
              <a:buFont typeface="Wingdings" pitchFamily="2" charset="2"/>
              <a:buChar char="§"/>
            </a:pPr>
            <a:r>
              <a:rPr lang="es-PE" sz="2600" dirty="0" smtClean="0"/>
              <a:t>Descargas atmosféricas</a:t>
            </a:r>
            <a:endParaRPr lang="es-ES" sz="2600" dirty="0" smtClean="0"/>
          </a:p>
          <a:p>
            <a:pPr lvl="2">
              <a:buFont typeface="Wingdings" pitchFamily="2" charset="2"/>
              <a:buChar char="§"/>
            </a:pPr>
            <a:r>
              <a:rPr lang="es-PE" sz="2600" dirty="0" smtClean="0"/>
              <a:t>Sobretensiones por maniobra</a:t>
            </a:r>
          </a:p>
          <a:p>
            <a:pPr>
              <a:buFont typeface="Wingdings" pitchFamily="2" charset="2"/>
              <a:buChar char="Ø"/>
            </a:pPr>
            <a:r>
              <a:rPr lang="es-ES" sz="2600" dirty="0" smtClean="0"/>
              <a:t>Las sobretensiones  por maniobra por lo general tienen un alto amortiguamiento y corta duración, la onda normalizada para este tipo de sobretensión es de 250/2500 </a:t>
            </a:r>
            <a:r>
              <a:rPr lang="es-ES" sz="2600" dirty="0" err="1" smtClean="0"/>
              <a:t>μseg</a:t>
            </a:r>
            <a:r>
              <a:rPr lang="es-ES" sz="2600" dirty="0" smtClean="0"/>
              <a:t> como se muestra en la figura 3.1(a), según la IEC en su publicación 60-2 del año 1973.</a:t>
            </a:r>
            <a:endParaRPr lang="es-EC" sz="2600" dirty="0" smtClean="0"/>
          </a:p>
          <a:p>
            <a:pPr>
              <a:buFont typeface="Wingdings" pitchFamily="2" charset="2"/>
              <a:buChar char="Ø"/>
            </a:pPr>
            <a:endParaRPr lang="es-ES" dirty="0" smtClean="0"/>
          </a:p>
          <a:p>
            <a:pPr lvl="2">
              <a:buFont typeface="Wingdings" pitchFamily="2" charset="2"/>
              <a:buChar char="§"/>
            </a:pPr>
            <a:endParaRPr lang="es-PE" sz="1200" dirty="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PE" sz="6000" b="1" dirty="0" smtClean="0"/>
              <a:t> </a:t>
            </a:r>
            <a:r>
              <a:rPr lang="es-ES" b="1" dirty="0" smtClean="0"/>
              <a:t>3.2 TIPOS DE SOBRETENSIONES</a:t>
            </a:r>
            <a:endParaRPr lang="es-ES" sz="4000" dirty="0"/>
          </a:p>
        </p:txBody>
      </p:sp>
      <p:sp>
        <p:nvSpPr>
          <p:cNvPr id="3" name="2 Marcador de contenido"/>
          <p:cNvSpPr>
            <a:spLocks noGrp="1"/>
          </p:cNvSpPr>
          <p:nvPr>
            <p:ph sz="half" idx="1"/>
          </p:nvPr>
        </p:nvSpPr>
        <p:spPr/>
        <p:txBody>
          <a:bodyPr>
            <a:normAutofit/>
          </a:bodyPr>
          <a:lstStyle/>
          <a:p>
            <a:r>
              <a:rPr lang="es-PE" sz="2400" dirty="0" smtClean="0"/>
              <a:t>Para niveles arriba de 300 </a:t>
            </a:r>
            <a:r>
              <a:rPr lang="es-PE" sz="2400" dirty="0" err="1" smtClean="0"/>
              <a:t>kV</a:t>
            </a:r>
            <a:r>
              <a:rPr lang="es-PE" sz="2400" dirty="0" smtClean="0"/>
              <a:t>, es decir niveles de EHV y UHV las sobretensiones por rayos son menos importantes, al contrario de las sobretensiones por maniobras que pueden tener frente de onda del orden de varios microsegundos.</a:t>
            </a:r>
            <a:endParaRPr lang="es-ES" sz="2400" dirty="0"/>
          </a:p>
        </p:txBody>
      </p:sp>
      <p:sp>
        <p:nvSpPr>
          <p:cNvPr id="2723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72385" name="Object 1"/>
          <p:cNvGraphicFramePr>
            <a:graphicFrameLocks noChangeAspect="1"/>
          </p:cNvGraphicFramePr>
          <p:nvPr/>
        </p:nvGraphicFramePr>
        <p:xfrm>
          <a:off x="4714876" y="1428736"/>
          <a:ext cx="3914802" cy="4406166"/>
        </p:xfrm>
        <a:graphic>
          <a:graphicData uri="http://schemas.openxmlformats.org/presentationml/2006/ole">
            <p:oleObj spid="_x0000_s272385" r:id="rId3" imgW="4622107" imgH="5216731" progId="">
              <p:embed/>
            </p:oleObj>
          </a:graphicData>
        </a:graphic>
      </p:graphicFrame>
      <p:sp>
        <p:nvSpPr>
          <p:cNvPr id="272387" name="Rectangle 3"/>
          <p:cNvSpPr>
            <a:spLocks noChangeArrowheads="1"/>
          </p:cNvSpPr>
          <p:nvPr/>
        </p:nvSpPr>
        <p:spPr bwMode="auto">
          <a:xfrm>
            <a:off x="500034" y="6000768"/>
            <a:ext cx="835821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Figura. 3.1Ondas normalizadas para sobretensiones, (a) onda de rayo, (b) onda por maniobras.</a:t>
            </a:r>
            <a:endParaRPr kumimoji="0" lang="es-PE" sz="2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285720" y="357166"/>
            <a:ext cx="8686800" cy="838200"/>
          </a:xfrm>
        </p:spPr>
        <p:txBody>
          <a:bodyPr/>
          <a:lstStyle/>
          <a:p>
            <a:pPr algn="ctr"/>
            <a:r>
              <a:rPr lang="es-ES" b="1" dirty="0" smtClean="0"/>
              <a:t>3.2 TIPOS DE SOBRETENSIONES</a:t>
            </a:r>
            <a:endParaRPr lang="es-EC" dirty="0"/>
          </a:p>
        </p:txBody>
      </p:sp>
      <p:sp>
        <p:nvSpPr>
          <p:cNvPr id="6" name="5 Marcador de contenido"/>
          <p:cNvSpPr>
            <a:spLocks noGrp="1"/>
          </p:cNvSpPr>
          <p:nvPr>
            <p:ph idx="1"/>
          </p:nvPr>
        </p:nvSpPr>
        <p:spPr>
          <a:xfrm>
            <a:off x="285720" y="1428736"/>
            <a:ext cx="8686800" cy="731829"/>
          </a:xfrm>
        </p:spPr>
        <p:txBody>
          <a:bodyPr>
            <a:normAutofit fontScale="77500" lnSpcReduction="20000"/>
          </a:bodyPr>
          <a:lstStyle/>
          <a:p>
            <a:r>
              <a:rPr lang="es-ES" dirty="0" smtClean="0"/>
              <a:t>La tabla 3.1 muestra algunas operaciones de maniobra que pueden ocasionar un nivel de sobretensión elevado</a:t>
            </a:r>
            <a:endParaRPr lang="es-EC" dirty="0"/>
          </a:p>
        </p:txBody>
      </p:sp>
      <p:graphicFrame>
        <p:nvGraphicFramePr>
          <p:cNvPr id="7" name="6 Tabla"/>
          <p:cNvGraphicFramePr>
            <a:graphicFrameLocks noGrp="1"/>
          </p:cNvGraphicFramePr>
          <p:nvPr/>
        </p:nvGraphicFramePr>
        <p:xfrm>
          <a:off x="642910" y="2143116"/>
          <a:ext cx="7929618" cy="4367521"/>
        </p:xfrm>
        <a:graphic>
          <a:graphicData uri="http://schemas.openxmlformats.org/drawingml/2006/table">
            <a:tbl>
              <a:tblPr firstRow="1" bandRow="1">
                <a:tableStyleId>{5C22544A-7EE6-4342-B048-85BDC9FD1C3A}</a:tableStyleId>
              </a:tblPr>
              <a:tblGrid>
                <a:gridCol w="3964809"/>
                <a:gridCol w="3964809"/>
              </a:tblGrid>
              <a:tr h="508220">
                <a:tc>
                  <a:txBody>
                    <a:bodyPr/>
                    <a:lstStyle/>
                    <a:p>
                      <a:pPr algn="ctr">
                        <a:lnSpc>
                          <a:spcPct val="150000"/>
                        </a:lnSpc>
                        <a:spcAft>
                          <a:spcPts val="0"/>
                        </a:spcAft>
                      </a:pPr>
                      <a:r>
                        <a:rPr lang="es-ES" sz="2000" b="1" dirty="0">
                          <a:latin typeface="Calibri"/>
                          <a:ea typeface="Times New Roman"/>
                          <a:cs typeface="Times New Roman"/>
                        </a:rPr>
                        <a:t>MANIOBRA</a:t>
                      </a:r>
                      <a:endParaRPr lang="es-EC" sz="1800" dirty="0">
                        <a:latin typeface="Calibri"/>
                        <a:ea typeface="Times New Roman"/>
                        <a:cs typeface="Times New Roman"/>
                      </a:endParaRPr>
                    </a:p>
                  </a:txBody>
                  <a:tcPr marL="68580" marR="68580" marT="0" marB="0"/>
                </a:tc>
                <a:tc>
                  <a:txBody>
                    <a:bodyPr/>
                    <a:lstStyle/>
                    <a:p>
                      <a:pPr algn="ctr">
                        <a:lnSpc>
                          <a:spcPct val="150000"/>
                        </a:lnSpc>
                        <a:spcAft>
                          <a:spcPts val="0"/>
                        </a:spcAft>
                      </a:pPr>
                      <a:r>
                        <a:rPr lang="es-ES" sz="2000" b="1" dirty="0">
                          <a:latin typeface="Calibri"/>
                          <a:ea typeface="Times New Roman"/>
                          <a:cs typeface="Times New Roman"/>
                        </a:rPr>
                        <a:t>DIAGRAMA BÁSICO</a:t>
                      </a:r>
                      <a:endParaRPr lang="es-EC" sz="1800" dirty="0">
                        <a:latin typeface="Calibri"/>
                        <a:ea typeface="Times New Roman"/>
                        <a:cs typeface="Times New Roman"/>
                      </a:endParaRPr>
                    </a:p>
                  </a:txBody>
                  <a:tcPr marL="68580" marR="68580" marT="0" marB="0"/>
                </a:tc>
              </a:tr>
              <a:tr h="1003443">
                <a:tc>
                  <a:txBody>
                    <a:bodyPr/>
                    <a:lstStyle/>
                    <a:p>
                      <a:pPr marL="342900" lvl="0" indent="-342900" algn="ctr">
                        <a:lnSpc>
                          <a:spcPct val="150000"/>
                        </a:lnSpc>
                        <a:spcAft>
                          <a:spcPts val="0"/>
                        </a:spcAft>
                        <a:buFont typeface="+mj-lt"/>
                        <a:buNone/>
                      </a:pPr>
                      <a:r>
                        <a:rPr lang="es-PE" sz="1800" dirty="0" err="1">
                          <a:latin typeface="Calibri"/>
                          <a:ea typeface="Calibri"/>
                          <a:cs typeface="Times New Roman"/>
                        </a:rPr>
                        <a:t>Energización</a:t>
                      </a:r>
                      <a:r>
                        <a:rPr lang="es-PE" sz="1800" dirty="0">
                          <a:latin typeface="Calibri"/>
                          <a:ea typeface="Calibri"/>
                          <a:cs typeface="Times New Roman"/>
                        </a:rPr>
                        <a:t> de líneas</a:t>
                      </a:r>
                      <a:endParaRPr lang="es-EC" sz="1600" dirty="0">
                        <a:latin typeface="Calibri"/>
                        <a:ea typeface="Calibri"/>
                        <a:cs typeface="Times New Roman"/>
                      </a:endParaRPr>
                    </a:p>
                  </a:txBody>
                  <a:tcPr marL="68580" marR="68580" marT="0" marB="0"/>
                </a:tc>
                <a:tc>
                  <a:txBody>
                    <a:bodyPr/>
                    <a:lstStyle/>
                    <a:p>
                      <a:endParaRPr lang="es-EC" dirty="0"/>
                    </a:p>
                  </a:txBody>
                  <a:tcPr/>
                </a:tc>
              </a:tr>
              <a:tr h="1016449">
                <a:tc>
                  <a:txBody>
                    <a:bodyPr/>
                    <a:lstStyle/>
                    <a:p>
                      <a:pPr marL="342900" lvl="0" indent="-342900" algn="ctr">
                        <a:lnSpc>
                          <a:spcPct val="150000"/>
                        </a:lnSpc>
                        <a:spcAft>
                          <a:spcPts val="0"/>
                        </a:spcAft>
                        <a:buFont typeface="+mj-lt"/>
                        <a:buNone/>
                      </a:pPr>
                      <a:r>
                        <a:rPr lang="es-PE" sz="1800" dirty="0">
                          <a:latin typeface="Calibri"/>
                          <a:ea typeface="Calibri"/>
                          <a:cs typeface="Times New Roman"/>
                        </a:rPr>
                        <a:t>Interrupción de una línea en vacio</a:t>
                      </a:r>
                      <a:endParaRPr lang="es-EC" sz="1600" dirty="0">
                        <a:latin typeface="Calibri"/>
                        <a:ea typeface="Calibri"/>
                        <a:cs typeface="Times New Roman"/>
                      </a:endParaRPr>
                    </a:p>
                  </a:txBody>
                  <a:tcPr marL="68580" marR="68580" marT="0" marB="0"/>
                </a:tc>
                <a:tc>
                  <a:txBody>
                    <a:bodyPr/>
                    <a:lstStyle/>
                    <a:p>
                      <a:endParaRPr lang="es-EC" dirty="0"/>
                    </a:p>
                  </a:txBody>
                  <a:tcPr/>
                </a:tc>
              </a:tr>
              <a:tr h="1016449">
                <a:tc>
                  <a:txBody>
                    <a:bodyPr/>
                    <a:lstStyle/>
                    <a:p>
                      <a:pPr marL="342900" lvl="0" indent="-342900" algn="ctr">
                        <a:lnSpc>
                          <a:spcPct val="150000"/>
                        </a:lnSpc>
                        <a:spcAft>
                          <a:spcPts val="0"/>
                        </a:spcAft>
                        <a:buFont typeface="+mj-lt"/>
                        <a:buNone/>
                      </a:pPr>
                      <a:r>
                        <a:rPr lang="es-PE" sz="1800" dirty="0">
                          <a:latin typeface="Calibri"/>
                          <a:ea typeface="Calibri"/>
                          <a:cs typeface="Times New Roman"/>
                        </a:rPr>
                        <a:t>Desconexión de un transformador </a:t>
                      </a:r>
                      <a:r>
                        <a:rPr lang="es-PE" sz="1800" dirty="0" smtClean="0">
                          <a:latin typeface="Calibri"/>
                          <a:ea typeface="Calibri"/>
                          <a:cs typeface="Times New Roman"/>
                        </a:rPr>
                        <a:t>en</a:t>
                      </a:r>
                      <a:r>
                        <a:rPr lang="es-PE" sz="1800" baseline="0" dirty="0" smtClean="0">
                          <a:latin typeface="Calibri"/>
                          <a:ea typeface="Calibri"/>
                          <a:cs typeface="Times New Roman"/>
                        </a:rPr>
                        <a:t> </a:t>
                      </a:r>
                      <a:r>
                        <a:rPr lang="es-PE" sz="1800" dirty="0" smtClean="0">
                          <a:latin typeface="Calibri"/>
                          <a:ea typeface="Calibri"/>
                          <a:cs typeface="Times New Roman"/>
                        </a:rPr>
                        <a:t>vacio</a:t>
                      </a:r>
                      <a:endParaRPr lang="es-EC" sz="1600" dirty="0">
                        <a:latin typeface="Calibri"/>
                        <a:ea typeface="Calibri"/>
                        <a:cs typeface="Times New Roman"/>
                      </a:endParaRPr>
                    </a:p>
                  </a:txBody>
                  <a:tcPr marL="68580" marR="68580" marT="0" marB="0"/>
                </a:tc>
                <a:tc>
                  <a:txBody>
                    <a:bodyPr/>
                    <a:lstStyle/>
                    <a:p>
                      <a:endParaRPr lang="es-EC" dirty="0"/>
                    </a:p>
                  </a:txBody>
                  <a:tcPr/>
                </a:tc>
              </a:tr>
              <a:tr h="813158">
                <a:tc>
                  <a:txBody>
                    <a:bodyPr/>
                    <a:lstStyle/>
                    <a:p>
                      <a:pPr marL="342900" lvl="0" indent="-342900" algn="ctr">
                        <a:lnSpc>
                          <a:spcPct val="150000"/>
                        </a:lnSpc>
                        <a:spcAft>
                          <a:spcPts val="0"/>
                        </a:spcAft>
                        <a:buFont typeface="+mj-lt"/>
                        <a:buNone/>
                      </a:pPr>
                      <a:r>
                        <a:rPr lang="es-PE" sz="1800" dirty="0" err="1">
                          <a:latin typeface="Calibri"/>
                          <a:ea typeface="Calibri"/>
                          <a:cs typeface="Times New Roman"/>
                        </a:rPr>
                        <a:t>Energización</a:t>
                      </a:r>
                      <a:r>
                        <a:rPr lang="es-PE" sz="1800" dirty="0">
                          <a:latin typeface="Calibri"/>
                          <a:ea typeface="Calibri"/>
                          <a:cs typeface="Times New Roman"/>
                        </a:rPr>
                        <a:t> de una línea por el lado </a:t>
                      </a:r>
                      <a:r>
                        <a:rPr lang="es-PE" sz="1800" dirty="0" smtClean="0">
                          <a:latin typeface="Calibri"/>
                          <a:ea typeface="Calibri"/>
                          <a:cs typeface="Times New Roman"/>
                        </a:rPr>
                        <a:t>de</a:t>
                      </a:r>
                      <a:r>
                        <a:rPr lang="es-PE" sz="1800" baseline="0" dirty="0" smtClean="0">
                          <a:latin typeface="Calibri"/>
                          <a:ea typeface="Calibri"/>
                          <a:cs typeface="Times New Roman"/>
                        </a:rPr>
                        <a:t> </a:t>
                      </a:r>
                      <a:r>
                        <a:rPr lang="es-PE" sz="1800" dirty="0" smtClean="0">
                          <a:latin typeface="Calibri"/>
                          <a:ea typeface="Calibri"/>
                          <a:cs typeface="Times New Roman"/>
                        </a:rPr>
                        <a:t>la </a:t>
                      </a:r>
                      <a:r>
                        <a:rPr lang="es-PE" sz="1800" dirty="0">
                          <a:latin typeface="Calibri"/>
                          <a:ea typeface="Calibri"/>
                          <a:cs typeface="Times New Roman"/>
                        </a:rPr>
                        <a:t>fuente</a:t>
                      </a:r>
                      <a:endParaRPr lang="es-EC" sz="1600" dirty="0">
                        <a:latin typeface="Calibri"/>
                        <a:ea typeface="Calibri"/>
                        <a:cs typeface="Times New Roman"/>
                      </a:endParaRPr>
                    </a:p>
                  </a:txBody>
                  <a:tcPr marL="68580" marR="68580" marT="0" marB="0"/>
                </a:tc>
                <a:tc>
                  <a:txBody>
                    <a:bodyPr/>
                    <a:lstStyle/>
                    <a:p>
                      <a:endParaRPr lang="es-EC" dirty="0"/>
                    </a:p>
                  </a:txBody>
                  <a:tcPr/>
                </a:tc>
              </a:tr>
            </a:tbl>
          </a:graphicData>
        </a:graphic>
      </p:graphicFrame>
      <p:sp>
        <p:nvSpPr>
          <p:cNvPr id="3584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58401" name="Object 1"/>
          <p:cNvGraphicFramePr>
            <a:graphicFrameLocks noChangeAspect="1"/>
          </p:cNvGraphicFramePr>
          <p:nvPr/>
        </p:nvGraphicFramePr>
        <p:xfrm>
          <a:off x="4786314" y="2714620"/>
          <a:ext cx="3429024" cy="785818"/>
        </p:xfrm>
        <a:graphic>
          <a:graphicData uri="http://schemas.openxmlformats.org/presentationml/2006/ole">
            <p:oleObj spid="_x0000_s358401" name="Imagen de mapa de bits" r:id="rId3" imgW="2257740" imgH="1028844" progId="PBrush">
              <p:embed/>
            </p:oleObj>
          </a:graphicData>
        </a:graphic>
      </p:graphicFrame>
      <p:sp>
        <p:nvSpPr>
          <p:cNvPr id="3584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58403" name="Object 3"/>
          <p:cNvGraphicFramePr>
            <a:graphicFrameLocks noChangeAspect="1"/>
          </p:cNvGraphicFramePr>
          <p:nvPr/>
        </p:nvGraphicFramePr>
        <p:xfrm>
          <a:off x="4786314" y="3714752"/>
          <a:ext cx="3500462" cy="828675"/>
        </p:xfrm>
        <a:graphic>
          <a:graphicData uri="http://schemas.openxmlformats.org/presentationml/2006/ole">
            <p:oleObj spid="_x0000_s358403" name="Imagen de mapa de bits" r:id="rId4" imgW="2190476" imgH="828791" progId="PBrush">
              <p:embed/>
            </p:oleObj>
          </a:graphicData>
        </a:graphic>
      </p:graphicFrame>
      <p:sp>
        <p:nvSpPr>
          <p:cNvPr id="35840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58405" name="Object 5"/>
          <p:cNvGraphicFramePr>
            <a:graphicFrameLocks noChangeAspect="1"/>
          </p:cNvGraphicFramePr>
          <p:nvPr/>
        </p:nvGraphicFramePr>
        <p:xfrm>
          <a:off x="4786314" y="4714884"/>
          <a:ext cx="3429024" cy="828675"/>
        </p:xfrm>
        <a:graphic>
          <a:graphicData uri="http://schemas.openxmlformats.org/presentationml/2006/ole">
            <p:oleObj spid="_x0000_s358405" name="Imagen de mapa de bits" r:id="rId5" imgW="2314286" imgH="828791" progId="PBrush">
              <p:embed/>
            </p:oleObj>
          </a:graphicData>
        </a:graphic>
      </p:graphicFrame>
      <p:sp>
        <p:nvSpPr>
          <p:cNvPr id="35840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58407" name="Object 7"/>
          <p:cNvGraphicFramePr>
            <a:graphicFrameLocks noChangeAspect="1"/>
          </p:cNvGraphicFramePr>
          <p:nvPr/>
        </p:nvGraphicFramePr>
        <p:xfrm>
          <a:off x="4786314" y="5715016"/>
          <a:ext cx="3429024" cy="723900"/>
        </p:xfrm>
        <a:graphic>
          <a:graphicData uri="http://schemas.openxmlformats.org/presentationml/2006/ole">
            <p:oleObj spid="_x0000_s358407" name="Imagen de mapa de bits" r:id="rId6" imgW="2019048" imgH="714286" progId="PBrush">
              <p:embed/>
            </p:oleObj>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28604"/>
            <a:ext cx="8686800" cy="652482"/>
          </a:xfrm>
        </p:spPr>
        <p:txBody>
          <a:bodyPr>
            <a:normAutofit fontScale="90000"/>
          </a:bodyPr>
          <a:lstStyle/>
          <a:p>
            <a:pPr algn="ctr"/>
            <a:r>
              <a:rPr lang="es-PE" b="1" dirty="0" smtClean="0"/>
              <a:t/>
            </a:r>
            <a:br>
              <a:rPr lang="es-PE" b="1" dirty="0" smtClean="0"/>
            </a:br>
            <a:r>
              <a:rPr lang="es-PE" b="1" dirty="0" smtClean="0"/>
              <a:t/>
            </a:r>
            <a:br>
              <a:rPr lang="es-PE" b="1" dirty="0" smtClean="0"/>
            </a:br>
            <a:r>
              <a:rPr lang="es-ES" b="1" dirty="0" smtClean="0"/>
              <a:t>3.2 TIPOS DE SOBRETENSIONES</a:t>
            </a:r>
            <a:br>
              <a:rPr lang="es-ES" b="1" dirty="0" smtClean="0"/>
            </a:br>
            <a:endParaRPr lang="es-ES" dirty="0"/>
          </a:p>
        </p:txBody>
      </p:sp>
      <p:sp>
        <p:nvSpPr>
          <p:cNvPr id="3" name="2 Marcador de contenido"/>
          <p:cNvSpPr>
            <a:spLocks noGrp="1"/>
          </p:cNvSpPr>
          <p:nvPr>
            <p:ph idx="1"/>
          </p:nvPr>
        </p:nvSpPr>
        <p:spPr/>
        <p:txBody>
          <a:bodyPr>
            <a:normAutofit fontScale="85000" lnSpcReduction="20000"/>
          </a:bodyPr>
          <a:lstStyle/>
          <a:p>
            <a:pPr>
              <a:buNone/>
            </a:pPr>
            <a:r>
              <a:rPr lang="es-PE" sz="2000" b="1" dirty="0" smtClean="0"/>
              <a:t>CARACTERÍSTICAS PARA EL ANÁLISIS DE SOBRETENSIONES POR MANIOBRAS </a:t>
            </a:r>
            <a:endParaRPr lang="es-ES" sz="2000" dirty="0" smtClean="0"/>
          </a:p>
          <a:p>
            <a:pPr lvl="1">
              <a:buFont typeface="Wingdings" pitchFamily="2" charset="2"/>
              <a:buChar char="Ø"/>
            </a:pPr>
            <a:r>
              <a:rPr lang="es-PE" dirty="0" smtClean="0"/>
              <a:t>Gran complejidad, ecuaciones, modelos integro diferenciales muy diversos para los diferentes componentes</a:t>
            </a:r>
            <a:endParaRPr lang="es-ES" dirty="0" smtClean="0"/>
          </a:p>
          <a:p>
            <a:pPr lvl="1">
              <a:buFont typeface="Wingdings" pitchFamily="2" charset="2"/>
              <a:buChar char="Ø"/>
            </a:pPr>
            <a:r>
              <a:rPr lang="es-PE" dirty="0" smtClean="0"/>
              <a:t>Variabilidad en el tiempo, tanto de ciertos parámetros de los modelos de componentes como de las ecuaciones de vínculo.</a:t>
            </a:r>
            <a:endParaRPr lang="es-ES" dirty="0" smtClean="0"/>
          </a:p>
          <a:p>
            <a:pPr lvl="1">
              <a:buFont typeface="Wingdings" pitchFamily="2" charset="2"/>
              <a:buChar char="Ø"/>
            </a:pPr>
            <a:r>
              <a:rPr lang="es-PE" dirty="0" smtClean="0"/>
              <a:t>Difícil comprensión de los modelos,  se hace complicado comprender los diferentes modelos, es difícil para el analista adquirir un conocimiento total para prever las respuestas razonables.</a:t>
            </a:r>
            <a:endParaRPr lang="es-ES" dirty="0" smtClean="0"/>
          </a:p>
          <a:p>
            <a:pPr lvl="1">
              <a:buFont typeface="Wingdings" pitchFamily="2" charset="2"/>
              <a:buChar char="Ø"/>
            </a:pPr>
            <a:r>
              <a:rPr lang="es-PE" dirty="0" smtClean="0"/>
              <a:t>Aunque muchos modelos son muy precisos, por la dificultad de conocer muchos de los parámetros físicos su precisión puede ser limitada.</a:t>
            </a:r>
            <a:endParaRPr lang="es-ES" dirty="0" smtClean="0"/>
          </a:p>
          <a:p>
            <a:pPr lvl="1">
              <a:buFont typeface="Wingdings" pitchFamily="2" charset="2"/>
              <a:buChar char="Ø"/>
            </a:pPr>
            <a:endParaRPr lang="es-E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457200"/>
            <a:ext cx="8686800" cy="614346"/>
          </a:xfrm>
        </p:spPr>
        <p:txBody>
          <a:bodyPr>
            <a:normAutofit fontScale="90000"/>
          </a:bodyPr>
          <a:lstStyle/>
          <a:p>
            <a:pPr algn="ctr"/>
            <a:r>
              <a:rPr lang="es-PE" b="1" dirty="0" smtClean="0"/>
              <a:t/>
            </a:r>
            <a:br>
              <a:rPr lang="es-PE" b="1" dirty="0" smtClean="0"/>
            </a:br>
            <a:r>
              <a:rPr lang="es-ES" b="1" dirty="0" smtClean="0"/>
              <a:t>3.2 TIPOS DE SOBRETENSIONES</a:t>
            </a:r>
            <a:br>
              <a:rPr lang="es-ES" b="1" dirty="0" smtClean="0"/>
            </a:br>
            <a:r>
              <a:rPr lang="es-ES" b="1" dirty="0" smtClean="0"/>
              <a:t/>
            </a:r>
            <a:br>
              <a:rPr lang="es-ES" b="1" dirty="0" smtClean="0"/>
            </a:br>
            <a:endParaRPr lang="es-ES" dirty="0"/>
          </a:p>
        </p:txBody>
      </p:sp>
      <p:sp>
        <p:nvSpPr>
          <p:cNvPr id="3" name="2 Marcador de contenido"/>
          <p:cNvSpPr>
            <a:spLocks noGrp="1"/>
          </p:cNvSpPr>
          <p:nvPr>
            <p:ph idx="1"/>
          </p:nvPr>
        </p:nvSpPr>
        <p:spPr>
          <a:xfrm>
            <a:off x="304800" y="1285860"/>
            <a:ext cx="8686800" cy="5143536"/>
          </a:xfrm>
        </p:spPr>
        <p:txBody>
          <a:bodyPr>
            <a:normAutofit lnSpcReduction="10000"/>
          </a:bodyPr>
          <a:lstStyle/>
          <a:p>
            <a:r>
              <a:rPr lang="es-PE" sz="2000" b="1" dirty="0" smtClean="0"/>
              <a:t>La evaluación y análisis de sobretensiones en los sistemas eléctricos se puede hacer en distintas formas:</a:t>
            </a:r>
          </a:p>
          <a:p>
            <a:pPr lvl="1">
              <a:buFont typeface="Wingdings" pitchFamily="2" charset="2"/>
              <a:buChar char="Ø"/>
            </a:pPr>
            <a:r>
              <a:rPr lang="es-PE" sz="2000" dirty="0" smtClean="0"/>
              <a:t>Métodos empíricos, que pueden presentar muchas dificultades de realización por los complejos modelos  y la variación de parámetros.</a:t>
            </a:r>
          </a:p>
          <a:p>
            <a:pPr lvl="1">
              <a:buFont typeface="Wingdings" pitchFamily="2" charset="2"/>
              <a:buChar char="Ø"/>
            </a:pPr>
            <a:r>
              <a:rPr lang="es-PE" sz="2000" dirty="0" smtClean="0"/>
              <a:t>Mediciones de campo, particularmente interesante por los resultados que puede brindar, los cuales pueden ser:</a:t>
            </a:r>
            <a:endParaRPr lang="es-EC" sz="2000" dirty="0" smtClean="0"/>
          </a:p>
          <a:p>
            <a:pPr lvl="2">
              <a:buFont typeface="Wingdings" pitchFamily="2" charset="2"/>
              <a:buChar char="Ø"/>
            </a:pPr>
            <a:r>
              <a:rPr lang="es-PE" sz="2100" dirty="0" smtClean="0"/>
              <a:t>Registros especiales de largo plazo, que con continuidad suficiente pueden considerarse experiencia de operación. </a:t>
            </a:r>
          </a:p>
          <a:p>
            <a:pPr lvl="2">
              <a:buFont typeface="Wingdings" pitchFamily="2" charset="2"/>
              <a:buChar char="Ø"/>
            </a:pPr>
            <a:r>
              <a:rPr lang="es-PE" sz="2100" dirty="0" smtClean="0"/>
              <a:t>Pruebas puntuales, que se desarrollan sobre un fenómeno en particular.</a:t>
            </a:r>
            <a:endParaRPr lang="es-ES" sz="2100" dirty="0" smtClean="0"/>
          </a:p>
          <a:p>
            <a:pPr lvl="1">
              <a:buFont typeface="Wingdings" pitchFamily="2" charset="2"/>
              <a:buChar char="Ø"/>
            </a:pPr>
            <a:r>
              <a:rPr lang="es-PE" sz="2000" dirty="0" smtClean="0"/>
              <a:t>Métodos de simulación</a:t>
            </a:r>
            <a:endParaRPr lang="es-ES" sz="2000" dirty="0" smtClean="0"/>
          </a:p>
          <a:p>
            <a:pPr lvl="1">
              <a:buFont typeface="Wingdings" pitchFamily="2" charset="2"/>
              <a:buChar char="Ø"/>
            </a:pPr>
            <a:r>
              <a:rPr lang="es-PE" sz="2000" dirty="0" smtClean="0"/>
              <a:t>Modelos matemáticos</a:t>
            </a:r>
            <a:endParaRPr lang="es-ES" sz="2000" dirty="0" smtClean="0"/>
          </a:p>
          <a:p>
            <a:pPr lvl="1">
              <a:buFont typeface="Wingdings" pitchFamily="2" charset="2"/>
              <a:buChar char="Ø"/>
            </a:pPr>
            <a:r>
              <a:rPr lang="es-PE" sz="2000" dirty="0" smtClean="0"/>
              <a:t>Analizador de transitorios (ATP), modelo físico especial  con el que se construye el sistema simulado. El más aplicado ya que se puede modelar cada elemento del sistema, puede ser muy complejo  dependiendo del sistema, posee una buena precisión  y rapidez</a:t>
            </a:r>
            <a:endParaRPr lang="es-ES" sz="2000" dirty="0" smtClean="0"/>
          </a:p>
          <a:p>
            <a:pPr lvl="1">
              <a:buNone/>
            </a:pPr>
            <a:endParaRPr lang="es-ES" sz="1600" b="1" dirty="0" smtClean="0"/>
          </a:p>
          <a:p>
            <a:endParaRPr lang="es-E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
            </a:r>
            <a:br>
              <a:rPr lang="es-ES" b="1" dirty="0" smtClean="0"/>
            </a:br>
            <a:r>
              <a:rPr lang="es-ES" sz="4000" b="1" dirty="0" smtClean="0"/>
              <a:t>APORTE DEL TRABAJO</a:t>
            </a:r>
            <a:br>
              <a:rPr lang="es-ES" sz="4000" b="1" dirty="0" smtClean="0"/>
            </a:br>
            <a:endParaRPr lang="es-ES" sz="4000" dirty="0"/>
          </a:p>
        </p:txBody>
      </p:sp>
      <p:sp>
        <p:nvSpPr>
          <p:cNvPr id="3" name="2 Marcador de contenido"/>
          <p:cNvSpPr>
            <a:spLocks noGrp="1"/>
          </p:cNvSpPr>
          <p:nvPr>
            <p:ph idx="1"/>
          </p:nvPr>
        </p:nvSpPr>
        <p:spPr/>
        <p:txBody>
          <a:bodyPr>
            <a:normAutofit fontScale="92500" lnSpcReduction="10000"/>
          </a:bodyPr>
          <a:lstStyle/>
          <a:p>
            <a:r>
              <a:rPr lang="es-PE" dirty="0" smtClean="0"/>
              <a:t>El análisis de </a:t>
            </a:r>
            <a:r>
              <a:rPr lang="es-PE" dirty="0" err="1" smtClean="0"/>
              <a:t>energización</a:t>
            </a:r>
            <a:r>
              <a:rPr lang="es-PE" dirty="0" smtClean="0"/>
              <a:t> y descargas atmosféricas en la línea de transmisión Las </a:t>
            </a:r>
            <a:r>
              <a:rPr lang="es-PE" dirty="0" err="1" smtClean="0"/>
              <a:t>Lojas</a:t>
            </a:r>
            <a:r>
              <a:rPr lang="es-PE" dirty="0" smtClean="0"/>
              <a:t> – </a:t>
            </a:r>
            <a:r>
              <a:rPr lang="es-PE" dirty="0" err="1" smtClean="0"/>
              <a:t>Taday</a:t>
            </a:r>
            <a:r>
              <a:rPr lang="es-PE" dirty="0" smtClean="0"/>
              <a:t> usando los modelos de </a:t>
            </a:r>
            <a:r>
              <a:rPr lang="es-PE" dirty="0" err="1" smtClean="0"/>
              <a:t>Bergeron</a:t>
            </a:r>
            <a:r>
              <a:rPr lang="es-PE" dirty="0" smtClean="0"/>
              <a:t> y J. Martí se realiza con el objetivo de conocer el comportamiento o reacción de cada uno de ellos al exponerse a </a:t>
            </a:r>
            <a:r>
              <a:rPr lang="es-PE" dirty="0" err="1" smtClean="0"/>
              <a:t>sobrevoltajes</a:t>
            </a:r>
            <a:r>
              <a:rPr lang="es-PE" dirty="0" smtClean="0"/>
              <a:t> ocasionados por maniobras de </a:t>
            </a:r>
            <a:r>
              <a:rPr lang="es-PE" dirty="0" err="1" smtClean="0"/>
              <a:t>energización</a:t>
            </a:r>
            <a:r>
              <a:rPr lang="es-PE" dirty="0" smtClean="0"/>
              <a:t> y descargas atmosféricas.</a:t>
            </a:r>
          </a:p>
          <a:p>
            <a:r>
              <a:rPr lang="es-PE" dirty="0" smtClean="0"/>
              <a:t>La tabla 3.2 presenta algunas clasificaciones de maniobras para el caso de </a:t>
            </a:r>
            <a:r>
              <a:rPr lang="es-PE" dirty="0" err="1" smtClean="0"/>
              <a:t>energización</a:t>
            </a:r>
            <a:r>
              <a:rPr lang="es-PE" dirty="0" smtClean="0"/>
              <a:t>.</a:t>
            </a:r>
            <a:endParaRPr lang="es-E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25470"/>
          </a:xfrm>
        </p:spPr>
        <p:txBody>
          <a:bodyPr>
            <a:normAutofit fontScale="90000"/>
          </a:bodyPr>
          <a:lstStyle/>
          <a:p>
            <a:pPr algn="ctr"/>
            <a:r>
              <a:rPr lang="es-ES" b="1" dirty="0" smtClean="0"/>
              <a:t/>
            </a:r>
            <a:br>
              <a:rPr lang="es-ES" b="1" dirty="0" smtClean="0"/>
            </a:br>
            <a:r>
              <a:rPr lang="es-ES" sz="4000" b="1" dirty="0" smtClean="0"/>
              <a:t>APORTE DEL TRABAJO</a:t>
            </a:r>
            <a:r>
              <a:rPr lang="es-ES" b="1" dirty="0" smtClean="0"/>
              <a:t/>
            </a:r>
            <a:br>
              <a:rPr lang="es-ES" b="1" dirty="0" smtClean="0"/>
            </a:br>
            <a:endParaRPr lang="es-ES" dirty="0"/>
          </a:p>
        </p:txBody>
      </p:sp>
      <p:graphicFrame>
        <p:nvGraphicFramePr>
          <p:cNvPr id="4" name="3 Marcador de contenido"/>
          <p:cNvGraphicFramePr>
            <a:graphicFrameLocks noGrp="1"/>
          </p:cNvGraphicFramePr>
          <p:nvPr>
            <p:ph idx="1"/>
          </p:nvPr>
        </p:nvGraphicFramePr>
        <p:xfrm>
          <a:off x="428596" y="2857496"/>
          <a:ext cx="8229600" cy="262128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lnSpc>
                          <a:spcPct val="200000"/>
                        </a:lnSpc>
                        <a:spcAft>
                          <a:spcPts val="0"/>
                        </a:spcAft>
                      </a:pPr>
                      <a:r>
                        <a:rPr lang="es-ES" sz="1600" dirty="0" smtClean="0">
                          <a:solidFill>
                            <a:schemeClr val="tx1"/>
                          </a:solidFill>
                          <a:latin typeface="Calibri"/>
                          <a:ea typeface="Calibri"/>
                          <a:cs typeface="Times New Roman"/>
                        </a:rPr>
                        <a:t>CASO</a:t>
                      </a:r>
                      <a:endParaRPr lang="es-ES" sz="1600" dirty="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S" sz="1600" dirty="0" smtClean="0">
                          <a:solidFill>
                            <a:schemeClr val="tx1"/>
                          </a:solidFill>
                          <a:latin typeface="Calibri"/>
                          <a:ea typeface="Calibri"/>
                          <a:cs typeface="Times New Roman"/>
                        </a:rPr>
                        <a:t>TIPO DE MANIOBRA</a:t>
                      </a:r>
                      <a:endParaRPr lang="es-ES" sz="1600" dirty="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a:lnSpc>
                          <a:spcPct val="200000"/>
                        </a:lnSpc>
                        <a:spcAft>
                          <a:spcPts val="0"/>
                        </a:spcAft>
                      </a:pPr>
                      <a:r>
                        <a:rPr lang="es-PE" sz="1400" b="1" dirty="0">
                          <a:solidFill>
                            <a:schemeClr val="tx1"/>
                          </a:solidFill>
                          <a:latin typeface="Arial"/>
                          <a:ea typeface="Calibri"/>
                          <a:cs typeface="Times New Roman"/>
                        </a:rPr>
                        <a:t>Energización (cierre)</a:t>
                      </a:r>
                      <a:endParaRPr lang="es-ES" sz="1400" dirty="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l">
                        <a:lnSpc>
                          <a:spcPct val="200000"/>
                        </a:lnSpc>
                        <a:spcAft>
                          <a:spcPts val="0"/>
                        </a:spcAft>
                        <a:buFont typeface="Symbol"/>
                        <a:buChar char=""/>
                      </a:pPr>
                      <a:r>
                        <a:rPr lang="es-PE" sz="1400" b="1" dirty="0">
                          <a:solidFill>
                            <a:schemeClr val="tx1"/>
                          </a:solidFill>
                          <a:latin typeface="Arial"/>
                          <a:ea typeface="Calibri"/>
                          <a:cs typeface="Times New Roman"/>
                        </a:rPr>
                        <a:t>Línea de transmisión en vacío</a:t>
                      </a:r>
                      <a:endParaRPr lang="es-ES" sz="1400" dirty="0">
                        <a:solidFill>
                          <a:schemeClr val="tx1"/>
                        </a:solidFill>
                        <a:latin typeface="Calibri"/>
                        <a:ea typeface="Calibri"/>
                        <a:cs typeface="Times New Roman"/>
                      </a:endParaRPr>
                    </a:p>
                    <a:p>
                      <a:pPr marL="342900" lvl="0" indent="-342900" algn="l">
                        <a:lnSpc>
                          <a:spcPct val="200000"/>
                        </a:lnSpc>
                        <a:spcAft>
                          <a:spcPts val="0"/>
                        </a:spcAft>
                        <a:buFont typeface="Symbol"/>
                        <a:buChar char=""/>
                      </a:pPr>
                      <a:r>
                        <a:rPr lang="es-PE" sz="1400" b="1" dirty="0">
                          <a:solidFill>
                            <a:schemeClr val="tx1"/>
                          </a:solidFill>
                          <a:latin typeface="Arial"/>
                          <a:ea typeface="Calibri"/>
                          <a:cs typeface="Times New Roman"/>
                        </a:rPr>
                        <a:t>Líneas con transformador en vacío</a:t>
                      </a:r>
                      <a:endParaRPr lang="es-ES" sz="1400" dirty="0">
                        <a:solidFill>
                          <a:schemeClr val="tx1"/>
                        </a:solidFill>
                        <a:latin typeface="Calibri"/>
                        <a:ea typeface="Calibri"/>
                        <a:cs typeface="Times New Roman"/>
                      </a:endParaRPr>
                    </a:p>
                    <a:p>
                      <a:pPr marL="342900" lvl="0" indent="-342900" algn="l">
                        <a:lnSpc>
                          <a:spcPct val="200000"/>
                        </a:lnSpc>
                        <a:spcAft>
                          <a:spcPts val="0"/>
                        </a:spcAft>
                        <a:buFont typeface="Symbol"/>
                        <a:buChar char=""/>
                      </a:pPr>
                      <a:r>
                        <a:rPr lang="es-PE" sz="1400" b="1" dirty="0">
                          <a:solidFill>
                            <a:schemeClr val="tx1"/>
                          </a:solidFill>
                          <a:latin typeface="Arial"/>
                          <a:ea typeface="Calibri"/>
                          <a:cs typeface="Times New Roman"/>
                        </a:rPr>
                        <a:t>Banco de capacitores</a:t>
                      </a:r>
                      <a:endParaRPr lang="es-ES" sz="1400" dirty="0">
                        <a:solidFill>
                          <a:schemeClr val="tx1"/>
                        </a:solidFill>
                        <a:latin typeface="Calibri"/>
                        <a:ea typeface="Calibri"/>
                        <a:cs typeface="Times New Roman"/>
                      </a:endParaRPr>
                    </a:p>
                    <a:p>
                      <a:pPr marL="342900" lvl="0" indent="-342900" algn="l">
                        <a:lnSpc>
                          <a:spcPct val="200000"/>
                        </a:lnSpc>
                        <a:spcAft>
                          <a:spcPts val="0"/>
                        </a:spcAft>
                        <a:buFont typeface="Symbol"/>
                        <a:buChar char=""/>
                      </a:pPr>
                      <a:r>
                        <a:rPr lang="es-PE" sz="1400" b="1" dirty="0">
                          <a:solidFill>
                            <a:schemeClr val="tx1"/>
                          </a:solidFill>
                          <a:latin typeface="Arial"/>
                          <a:ea typeface="Calibri"/>
                          <a:cs typeface="Times New Roman"/>
                        </a:rPr>
                        <a:t>Banco de reactores</a:t>
                      </a:r>
                      <a:endParaRPr lang="es-ES" sz="1400" dirty="0">
                        <a:solidFill>
                          <a:schemeClr val="tx1"/>
                        </a:solidFill>
                        <a:latin typeface="Calibri"/>
                        <a:ea typeface="Calibri"/>
                        <a:cs typeface="Times New Roman"/>
                      </a:endParaRPr>
                    </a:p>
                    <a:p>
                      <a:pPr marL="342900" lvl="0" indent="-342900" algn="l">
                        <a:lnSpc>
                          <a:spcPct val="200000"/>
                        </a:lnSpc>
                        <a:spcAft>
                          <a:spcPts val="0"/>
                        </a:spcAft>
                        <a:buFont typeface="Symbol"/>
                        <a:buChar char=""/>
                      </a:pPr>
                      <a:r>
                        <a:rPr lang="es-PE" sz="1400" b="1" dirty="0">
                          <a:solidFill>
                            <a:schemeClr val="tx1"/>
                          </a:solidFill>
                          <a:latin typeface="Arial"/>
                          <a:ea typeface="Calibri"/>
                          <a:cs typeface="Times New Roman"/>
                        </a:rPr>
                        <a:t>Arranque de </a:t>
                      </a:r>
                      <a:r>
                        <a:rPr lang="es-PE" sz="1400" b="1" dirty="0" smtClean="0">
                          <a:solidFill>
                            <a:schemeClr val="tx1"/>
                          </a:solidFill>
                          <a:latin typeface="Arial"/>
                          <a:ea typeface="Calibri"/>
                          <a:cs typeface="Times New Roman"/>
                        </a:rPr>
                        <a:t>motores</a:t>
                      </a:r>
                      <a:endParaRPr lang="es-ES" sz="1400" dirty="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4 Rectángulo"/>
          <p:cNvSpPr/>
          <p:nvPr/>
        </p:nvSpPr>
        <p:spPr>
          <a:xfrm>
            <a:off x="714348" y="1928802"/>
            <a:ext cx="7215238" cy="461665"/>
          </a:xfrm>
          <a:prstGeom prst="rect">
            <a:avLst/>
          </a:prstGeom>
        </p:spPr>
        <p:txBody>
          <a:bodyPr wrap="square">
            <a:spAutoFit/>
          </a:bodyPr>
          <a:lstStyle/>
          <a:p>
            <a:pPr algn="ctr"/>
            <a:r>
              <a:rPr lang="es-PE" sz="2400" dirty="0" smtClean="0"/>
              <a:t>Tabla 3.2 Clasificación de maniobras de </a:t>
            </a:r>
            <a:r>
              <a:rPr lang="es-PE" sz="2400" dirty="0" err="1" smtClean="0"/>
              <a:t>energización</a:t>
            </a:r>
            <a:r>
              <a:rPr lang="es-PE" sz="2400" dirty="0" smtClean="0"/>
              <a:t>.</a:t>
            </a:r>
            <a:endParaRPr lang="es-EC"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3600" dirty="0" smtClean="0"/>
              <a:t>SITUACIÓN ACTUAL DEL SISTEMA DE TRANSMISIÓN</a:t>
            </a:r>
            <a:endParaRPr lang="es-ES" sz="3600" dirty="0"/>
          </a:p>
        </p:txBody>
      </p:sp>
      <p:sp>
        <p:nvSpPr>
          <p:cNvPr id="3" name="2 Marcador de contenido"/>
          <p:cNvSpPr>
            <a:spLocks noGrp="1"/>
          </p:cNvSpPr>
          <p:nvPr>
            <p:ph idx="1"/>
          </p:nvPr>
        </p:nvSpPr>
        <p:spPr/>
        <p:txBody>
          <a:bodyPr>
            <a:normAutofit fontScale="62500" lnSpcReduction="20000"/>
          </a:bodyPr>
          <a:lstStyle/>
          <a:p>
            <a:r>
              <a:rPr lang="es-PE" dirty="0" smtClean="0"/>
              <a:t>Se cuenta con la interconexión con la República de Perú mediante una línea de transmisión a 230 </a:t>
            </a:r>
            <a:r>
              <a:rPr lang="es-PE" dirty="0" err="1" smtClean="0"/>
              <a:t>kV</a:t>
            </a:r>
            <a:r>
              <a:rPr lang="es-PE" dirty="0" smtClean="0"/>
              <a:t> de tipo radial, que recorre 53,20 km desde la subestación Machala hasta la frontera con Perú; desde la frontera se conecta con la subestación Zorritos.</a:t>
            </a:r>
          </a:p>
          <a:p>
            <a:r>
              <a:rPr lang="es-PE" dirty="0" smtClean="0"/>
              <a:t>Casi en su totalidad, las líneas de 230 </a:t>
            </a:r>
            <a:r>
              <a:rPr lang="es-PE" dirty="0" err="1" smtClean="0"/>
              <a:t>kV</a:t>
            </a:r>
            <a:r>
              <a:rPr lang="es-PE" dirty="0" smtClean="0"/>
              <a:t> y las de 138 </a:t>
            </a:r>
            <a:r>
              <a:rPr lang="es-PE" dirty="0" err="1" smtClean="0"/>
              <a:t>kV</a:t>
            </a:r>
            <a:r>
              <a:rPr lang="es-PE" dirty="0" smtClean="0"/>
              <a:t>, han sido construidas en torres de acero galvanizado y conductores ACSR. La configuración predominante en las S/E de 230 </a:t>
            </a:r>
            <a:r>
              <a:rPr lang="es-PE" dirty="0" err="1" smtClean="0"/>
              <a:t>kV</a:t>
            </a:r>
            <a:r>
              <a:rPr lang="es-PE" dirty="0" smtClean="0"/>
              <a:t> es la de doble barra, en cambio en 138 </a:t>
            </a:r>
            <a:r>
              <a:rPr lang="es-PE" dirty="0" err="1" smtClean="0"/>
              <a:t>kV</a:t>
            </a:r>
            <a:r>
              <a:rPr lang="es-PE" dirty="0" smtClean="0"/>
              <a:t> predomina el esquema de barra principal y barra de transferencia.</a:t>
            </a:r>
          </a:p>
          <a:p>
            <a:r>
              <a:rPr lang="es-PE" dirty="0" smtClean="0"/>
              <a:t>Finalmente, el Sistema Nacional de Transmisión (SNT), en los terciarios de los transformadores de las siguientes subestaciones dispone de banco de condensadores que en total suman 150 </a:t>
            </a:r>
            <a:r>
              <a:rPr lang="es-PE" dirty="0" err="1" smtClean="0"/>
              <a:t>MVAr</a:t>
            </a:r>
            <a:r>
              <a:rPr lang="es-PE" dirty="0" smtClean="0"/>
              <a:t>.</a:t>
            </a:r>
          </a:p>
          <a:p>
            <a:r>
              <a:rPr lang="es-PE" dirty="0" smtClean="0"/>
              <a:t>En condiciones de mínima demanda para controlar los altos voltajes el SNT cuenta con 100 </a:t>
            </a:r>
            <a:r>
              <a:rPr lang="es-PE" dirty="0" err="1" smtClean="0"/>
              <a:t>MVAr</a:t>
            </a:r>
            <a:r>
              <a:rPr lang="es-PE" dirty="0" smtClean="0"/>
              <a:t> en banco de reactores en derivación</a:t>
            </a:r>
          </a:p>
          <a:p>
            <a:endParaRPr lang="es-ES" dirty="0" smtClean="0"/>
          </a:p>
          <a:p>
            <a:endParaRPr lang="es-E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
            </a:r>
            <a:br>
              <a:rPr lang="es-ES" b="1" dirty="0" smtClean="0"/>
            </a:br>
            <a:r>
              <a:rPr lang="es-ES" sz="4000" b="1" dirty="0" smtClean="0"/>
              <a:t>APORTE DEL TRABAJO</a:t>
            </a:r>
            <a:r>
              <a:rPr lang="es-ES" b="1" dirty="0" smtClean="0"/>
              <a:t/>
            </a:r>
            <a:br>
              <a:rPr lang="es-ES" b="1" dirty="0" smtClean="0"/>
            </a:br>
            <a:endParaRPr lang="es-ES" dirty="0"/>
          </a:p>
        </p:txBody>
      </p:sp>
      <p:sp>
        <p:nvSpPr>
          <p:cNvPr id="3" name="2 Marcador de contenido"/>
          <p:cNvSpPr>
            <a:spLocks noGrp="1"/>
          </p:cNvSpPr>
          <p:nvPr>
            <p:ph idx="1"/>
          </p:nvPr>
        </p:nvSpPr>
        <p:spPr/>
        <p:txBody>
          <a:bodyPr>
            <a:normAutofit fontScale="85000" lnSpcReduction="10000"/>
          </a:bodyPr>
          <a:lstStyle/>
          <a:p>
            <a:r>
              <a:rPr lang="es-PE" dirty="0" smtClean="0"/>
              <a:t>El estudio de sobretensiones por maniobra se lo realiza mediante simulaciones con el ATP, el cual requiere información como:</a:t>
            </a:r>
          </a:p>
          <a:p>
            <a:pPr lvl="1">
              <a:buFont typeface="Wingdings" pitchFamily="2" charset="2"/>
              <a:buChar char="Ø"/>
            </a:pPr>
            <a:r>
              <a:rPr lang="es-PE" sz="3200" dirty="0" smtClean="0"/>
              <a:t>Capacidad de cortocircuito del sistema</a:t>
            </a:r>
          </a:p>
          <a:p>
            <a:pPr lvl="1">
              <a:buFont typeface="Wingdings" pitchFamily="2" charset="2"/>
              <a:buChar char="Ø"/>
            </a:pPr>
            <a:r>
              <a:rPr lang="es-PE" sz="3200" dirty="0" smtClean="0"/>
              <a:t>Característica de la línea de transmisión  y su longitud.</a:t>
            </a:r>
          </a:p>
          <a:p>
            <a:pPr lvl="1">
              <a:buFont typeface="Wingdings" pitchFamily="2" charset="2"/>
              <a:buChar char="Ø"/>
            </a:pPr>
            <a:r>
              <a:rPr lang="es-PE" sz="3200" dirty="0" smtClean="0"/>
              <a:t>Tipo de interruptores (por lo general  el ATP usa interruptores estadísticos para conseguir representar la operación real del interruptor, debido a que estos consideran tiempos de actuación aleatorios).</a:t>
            </a:r>
          </a:p>
          <a:p>
            <a:pPr lvl="1">
              <a:buFont typeface="Wingdings" pitchFamily="2" charset="2"/>
              <a:buChar char="Ø"/>
            </a:pPr>
            <a:r>
              <a:rPr lang="es-PE" sz="3200" dirty="0" smtClean="0"/>
              <a:t>Reactores , pararrayos, entre otros. </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APORTE DEL TRABAJO</a:t>
            </a:r>
            <a:br>
              <a:rPr lang="es-ES" b="1" dirty="0" smtClean="0"/>
            </a:br>
            <a:endParaRPr lang="es-EC" dirty="0"/>
          </a:p>
        </p:txBody>
      </p:sp>
      <p:sp>
        <p:nvSpPr>
          <p:cNvPr id="3" name="2 Marcador de contenido"/>
          <p:cNvSpPr>
            <a:spLocks noGrp="1"/>
          </p:cNvSpPr>
          <p:nvPr>
            <p:ph idx="1"/>
          </p:nvPr>
        </p:nvSpPr>
        <p:spPr/>
        <p:txBody>
          <a:bodyPr/>
          <a:lstStyle/>
          <a:p>
            <a:r>
              <a:rPr lang="es-PE" dirty="0" smtClean="0"/>
              <a:t>El ATP permite  obtener la tabulación estadística de las sobretensiones resultantes a través de la utilización de distintos interruptores (estadísticos y sistemáticos).</a:t>
            </a:r>
          </a:p>
          <a:p>
            <a:r>
              <a:rPr lang="es-PE" dirty="0" smtClean="0"/>
              <a:t>Además es posible trabajar simultáneamente en varios circuitos, ya sean monofásicos o trifásicos, con el cambio de información entre ellos a través del uso de ventanas múltiples.</a:t>
            </a:r>
            <a:endParaRPr lang="es-EC"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
            </a:r>
            <a:br>
              <a:rPr lang="es-ES" b="1" dirty="0" smtClean="0"/>
            </a:br>
            <a:r>
              <a:rPr lang="es-ES" b="1" dirty="0" smtClean="0"/>
              <a:t>APORTE DEL TRABAJO</a:t>
            </a:r>
            <a:br>
              <a:rPr lang="es-ES" b="1" dirty="0" smtClean="0"/>
            </a:br>
            <a:endParaRPr lang="es-ES" dirty="0"/>
          </a:p>
        </p:txBody>
      </p:sp>
      <p:sp>
        <p:nvSpPr>
          <p:cNvPr id="3" name="2 Marcador de contenido"/>
          <p:cNvSpPr>
            <a:spLocks noGrp="1"/>
          </p:cNvSpPr>
          <p:nvPr>
            <p:ph idx="1"/>
          </p:nvPr>
        </p:nvSpPr>
        <p:spPr/>
        <p:txBody>
          <a:bodyPr>
            <a:normAutofit lnSpcReduction="10000"/>
          </a:bodyPr>
          <a:lstStyle/>
          <a:p>
            <a:r>
              <a:rPr lang="es-PE" dirty="0" smtClean="0"/>
              <a:t>Los modelos a utilizar para la L/T  son los de J. Martí y de </a:t>
            </a:r>
            <a:r>
              <a:rPr lang="es-PE" dirty="0" err="1" smtClean="0"/>
              <a:t>Bergeron</a:t>
            </a:r>
            <a:r>
              <a:rPr lang="es-PE" dirty="0" smtClean="0"/>
              <a:t>, que se utilizan para el cálculo de sobretensiones. Además son los indicados para la línea de parámetros distribuidos y dependiente de frecuencia</a:t>
            </a:r>
          </a:p>
          <a:p>
            <a:pPr lvl="2">
              <a:buFont typeface="Wingdings" pitchFamily="2" charset="2"/>
              <a:buChar char="Ø"/>
            </a:pPr>
            <a:r>
              <a:rPr lang="es-PE" sz="3200" dirty="0" err="1" smtClean="0"/>
              <a:t>Bergeron</a:t>
            </a:r>
            <a:r>
              <a:rPr lang="es-PE" sz="3200" dirty="0" smtClean="0"/>
              <a:t>: Parámetros distribuidos constantes.</a:t>
            </a:r>
          </a:p>
          <a:p>
            <a:pPr lvl="2">
              <a:buFont typeface="Wingdings" pitchFamily="2" charset="2"/>
              <a:buChar char="Ø"/>
            </a:pPr>
            <a:r>
              <a:rPr lang="es-PE" sz="3200" dirty="0" smtClean="0"/>
              <a:t>J. Martí: Parámetros distribuidos dependientes de frecuencia.</a:t>
            </a:r>
            <a:endParaRPr lang="es-ES" sz="3200"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57166"/>
            <a:ext cx="8229600" cy="1060472"/>
          </a:xfrm>
        </p:spPr>
        <p:txBody>
          <a:bodyPr>
            <a:normAutofit fontScale="90000"/>
          </a:bodyPr>
          <a:lstStyle/>
          <a:p>
            <a:pPr algn="ctr"/>
            <a:r>
              <a:rPr lang="es-EC" b="1" dirty="0" smtClean="0"/>
              <a:t/>
            </a:r>
            <a:br>
              <a:rPr lang="es-EC" b="1" dirty="0" smtClean="0"/>
            </a:br>
            <a:r>
              <a:rPr lang="es-EC" b="1" dirty="0" smtClean="0"/>
              <a:t/>
            </a:r>
            <a:br>
              <a:rPr lang="es-EC" b="1" dirty="0" smtClean="0"/>
            </a:br>
            <a:r>
              <a:rPr lang="es-EC" b="1" dirty="0" smtClean="0"/>
              <a:t>CASOS PARA ANALIZAR</a:t>
            </a:r>
            <a:r>
              <a:rPr lang="es-ES" sz="3600" dirty="0" smtClean="0"/>
              <a:t/>
            </a:r>
            <a:br>
              <a:rPr lang="es-ES" sz="3600" dirty="0" smtClean="0"/>
            </a:br>
            <a:r>
              <a:rPr lang="es-ES" sz="4000" b="1" dirty="0" smtClean="0"/>
              <a:t/>
            </a:r>
            <a:br>
              <a:rPr lang="es-ES" sz="4000" b="1" dirty="0" smtClean="0"/>
            </a:br>
            <a:endParaRPr lang="es-ES" sz="4000" dirty="0"/>
          </a:p>
        </p:txBody>
      </p:sp>
      <p:sp>
        <p:nvSpPr>
          <p:cNvPr id="3" name="2 Marcador de contenido"/>
          <p:cNvSpPr>
            <a:spLocks noGrp="1"/>
          </p:cNvSpPr>
          <p:nvPr>
            <p:ph idx="1"/>
          </p:nvPr>
        </p:nvSpPr>
        <p:spPr/>
        <p:txBody>
          <a:bodyPr/>
          <a:lstStyle/>
          <a:p>
            <a:r>
              <a:rPr lang="es-PE" sz="2800" dirty="0" smtClean="0"/>
              <a:t>Consiste en realizar una simulación (</a:t>
            </a:r>
            <a:r>
              <a:rPr lang="es-PE" sz="2800" dirty="0" err="1" smtClean="0"/>
              <a:t>energización</a:t>
            </a:r>
            <a:r>
              <a:rPr lang="es-PE" sz="2800" dirty="0" smtClean="0"/>
              <a:t> y descargas atmosféricas) de la línea de transmisión Las </a:t>
            </a:r>
            <a:r>
              <a:rPr lang="es-PE" sz="2800" dirty="0" err="1" smtClean="0"/>
              <a:t>Lojas</a:t>
            </a:r>
            <a:r>
              <a:rPr lang="es-PE" sz="2800" dirty="0" smtClean="0"/>
              <a:t> -  </a:t>
            </a:r>
            <a:r>
              <a:rPr lang="es-PE" sz="2800" dirty="0" err="1" smtClean="0"/>
              <a:t>Taday</a:t>
            </a:r>
            <a:r>
              <a:rPr lang="es-PE" sz="2800" dirty="0" smtClean="0"/>
              <a:t> mediante los modelos J. Martí y </a:t>
            </a:r>
            <a:r>
              <a:rPr lang="es-PE" sz="2800" dirty="0" err="1" smtClean="0"/>
              <a:t>Bergeron</a:t>
            </a:r>
            <a:r>
              <a:rPr lang="es-PE" sz="2800" dirty="0" smtClean="0"/>
              <a:t> y efectuar un análisis comparativo de cada modelo.</a:t>
            </a:r>
          </a:p>
          <a:p>
            <a:r>
              <a:rPr lang="es-PE" sz="2800" dirty="0" smtClean="0"/>
              <a:t>El análisis consiste en maniobras de </a:t>
            </a:r>
            <a:r>
              <a:rPr lang="es-PE" sz="2800" dirty="0" err="1" smtClean="0"/>
              <a:t>energización</a:t>
            </a:r>
            <a:r>
              <a:rPr lang="es-PE" sz="2800" dirty="0" smtClean="0"/>
              <a:t> y descargas atmosféricas. </a:t>
            </a:r>
            <a:r>
              <a:rPr lang="es-EC" sz="2800" dirty="0" smtClean="0"/>
              <a:t> </a:t>
            </a:r>
            <a:r>
              <a:rPr lang="es-PE" sz="2800" dirty="0" smtClean="0"/>
              <a:t>Las maniobras que analizaremos son:</a:t>
            </a:r>
            <a:endParaRPr lang="es-EC" sz="2800" dirty="0" smtClean="0"/>
          </a:p>
          <a:p>
            <a:endParaRPr lang="es-ES" sz="1200" dirty="0" smtClean="0"/>
          </a:p>
          <a:p>
            <a:pPr lvl="1">
              <a:buNone/>
            </a:pPr>
            <a:endParaRPr lang="es-ES" sz="1600" b="1" dirty="0" smtClean="0"/>
          </a:p>
          <a:p>
            <a:endParaRPr lang="es-E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b="1" dirty="0" smtClean="0"/>
              <a:t>CASOS PARA ANALIZAR</a:t>
            </a:r>
            <a:endParaRPr lang="es-ES" sz="2400" dirty="0"/>
          </a:p>
        </p:txBody>
      </p:sp>
      <p:sp>
        <p:nvSpPr>
          <p:cNvPr id="3" name="2 Marcador de contenido"/>
          <p:cNvSpPr>
            <a:spLocks noGrp="1"/>
          </p:cNvSpPr>
          <p:nvPr>
            <p:ph idx="1"/>
          </p:nvPr>
        </p:nvSpPr>
        <p:spPr/>
        <p:txBody>
          <a:bodyPr>
            <a:normAutofit fontScale="77500" lnSpcReduction="20000"/>
          </a:bodyPr>
          <a:lstStyle/>
          <a:p>
            <a:pPr marL="457200" lvl="0" indent="-457200">
              <a:buFont typeface="+mj-lt"/>
              <a:buAutoNum type="alphaLcParenR"/>
            </a:pPr>
            <a:r>
              <a:rPr lang="es-PE" sz="2800" b="1" dirty="0" smtClean="0"/>
              <a:t>Maniobra de </a:t>
            </a:r>
            <a:r>
              <a:rPr lang="es-PE" sz="2800" b="1" dirty="0" err="1" smtClean="0"/>
              <a:t>energización</a:t>
            </a:r>
            <a:r>
              <a:rPr lang="es-PE" sz="2800" b="1" dirty="0" smtClean="0"/>
              <a:t> de la línea de transmisión </a:t>
            </a:r>
            <a:r>
              <a:rPr lang="es-PE" sz="2800" b="1" dirty="0" err="1" smtClean="0"/>
              <a:t>Taday</a:t>
            </a:r>
            <a:r>
              <a:rPr lang="es-PE" sz="2800" b="1" dirty="0" smtClean="0"/>
              <a:t> – Las </a:t>
            </a:r>
            <a:r>
              <a:rPr lang="es-PE" sz="2800" b="1" dirty="0" err="1" smtClean="0"/>
              <a:t>Lojas</a:t>
            </a:r>
            <a:r>
              <a:rPr lang="es-PE" sz="2800" dirty="0" smtClean="0"/>
              <a:t>.</a:t>
            </a:r>
            <a:endParaRPr lang="es-EC" sz="2800" dirty="0" smtClean="0"/>
          </a:p>
          <a:p>
            <a:pPr marL="742950" lvl="2" indent="-342900">
              <a:buFont typeface="Wingdings" pitchFamily="2" charset="2"/>
              <a:buChar char="Ø"/>
            </a:pPr>
            <a:r>
              <a:rPr lang="es-PE" sz="2800" dirty="0" err="1" smtClean="0"/>
              <a:t>Energización</a:t>
            </a:r>
            <a:r>
              <a:rPr lang="es-PE" sz="2800" dirty="0" smtClean="0"/>
              <a:t> desde </a:t>
            </a:r>
            <a:r>
              <a:rPr lang="es-PE" sz="2800" dirty="0" err="1" smtClean="0"/>
              <a:t>Taday</a:t>
            </a:r>
            <a:endParaRPr lang="es-PE" sz="2800" dirty="0" smtClean="0"/>
          </a:p>
          <a:p>
            <a:pPr marL="1200150" lvl="3" indent="-342900">
              <a:buFont typeface="Wingdings" pitchFamily="2" charset="2"/>
              <a:buChar char="q"/>
            </a:pPr>
            <a:r>
              <a:rPr lang="es-PE" sz="2800" dirty="0" smtClean="0"/>
              <a:t>Usando Modelo Martí</a:t>
            </a:r>
            <a:endParaRPr lang="es-ES" sz="2800" dirty="0" smtClean="0"/>
          </a:p>
          <a:p>
            <a:pPr lvl="3"/>
            <a:r>
              <a:rPr lang="es-PE" sz="2800" dirty="0" smtClean="0"/>
              <a:t>Caso 1: Energización utilizando pararrayos y reactores.</a:t>
            </a:r>
            <a:endParaRPr lang="es-ES" sz="2800" dirty="0" smtClean="0"/>
          </a:p>
          <a:p>
            <a:pPr lvl="3"/>
            <a:r>
              <a:rPr lang="es-PE" sz="2800" dirty="0" smtClean="0"/>
              <a:t>Caso 2: Energización con pararrayos y sin reactores.</a:t>
            </a:r>
            <a:endParaRPr lang="es-ES" sz="2800" dirty="0" smtClean="0"/>
          </a:p>
          <a:p>
            <a:pPr lvl="3"/>
            <a:r>
              <a:rPr lang="es-PE" sz="2800" dirty="0" smtClean="0"/>
              <a:t>Caso 3: Energización con reactores y sin pararrayos</a:t>
            </a:r>
            <a:endParaRPr lang="es-ES" sz="2800" dirty="0" smtClean="0"/>
          </a:p>
          <a:p>
            <a:pPr lvl="3"/>
            <a:r>
              <a:rPr lang="es-PE" sz="2800" dirty="0" smtClean="0"/>
              <a:t>Caso 4: Energización sin pararrayos y sin reactores</a:t>
            </a:r>
            <a:endParaRPr lang="es-ES" sz="2800" dirty="0" smtClean="0"/>
          </a:p>
          <a:p>
            <a:pPr marL="1200150" lvl="3" indent="-342900">
              <a:buFont typeface="Wingdings" pitchFamily="2" charset="2"/>
              <a:buChar char="q"/>
            </a:pPr>
            <a:r>
              <a:rPr lang="es-PE" sz="2800" dirty="0" smtClean="0"/>
              <a:t>Usando modelo </a:t>
            </a:r>
            <a:r>
              <a:rPr lang="es-PE" sz="2800" dirty="0" err="1" smtClean="0"/>
              <a:t>Bergeron</a:t>
            </a:r>
            <a:endParaRPr lang="es-ES" sz="2800" dirty="0" smtClean="0"/>
          </a:p>
          <a:p>
            <a:pPr lvl="3"/>
            <a:r>
              <a:rPr lang="es-PE" sz="2800" dirty="0" smtClean="0"/>
              <a:t>Caso 1: Energización utilizando pararrayos y reactores.</a:t>
            </a:r>
            <a:endParaRPr lang="es-ES" sz="2800" dirty="0" smtClean="0"/>
          </a:p>
          <a:p>
            <a:pPr lvl="3"/>
            <a:r>
              <a:rPr lang="es-PE" sz="2800" dirty="0" smtClean="0"/>
              <a:t>Caso 2: Energización con pararrayos y sin reactores.</a:t>
            </a:r>
            <a:endParaRPr lang="es-ES" sz="2800" dirty="0" smtClean="0"/>
          </a:p>
          <a:p>
            <a:pPr lvl="3"/>
            <a:r>
              <a:rPr lang="es-PE" sz="2800" dirty="0" smtClean="0"/>
              <a:t>Caso 3: Energización con reactores y sin pararrayos</a:t>
            </a:r>
            <a:endParaRPr lang="es-ES" sz="2800" dirty="0" smtClean="0"/>
          </a:p>
          <a:p>
            <a:pPr lvl="3"/>
            <a:r>
              <a:rPr lang="es-PE" sz="2800" dirty="0" smtClean="0"/>
              <a:t>Caso 4: Energización sin pararrayos y sin reactores</a:t>
            </a:r>
            <a:endParaRPr lang="es-ES" sz="2800" dirty="0" smtClean="0"/>
          </a:p>
          <a:p>
            <a:pPr marL="1200150" lvl="3" indent="-342900">
              <a:buNone/>
            </a:pPr>
            <a:endParaRPr lang="es-ES" sz="1600" dirty="0" smtClean="0"/>
          </a:p>
          <a:p>
            <a:endParaRPr lang="es-E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t>CASOS PARA ANALIZAR</a:t>
            </a:r>
            <a:endParaRPr lang="es-EC" dirty="0"/>
          </a:p>
        </p:txBody>
      </p:sp>
      <p:sp>
        <p:nvSpPr>
          <p:cNvPr id="3" name="2 Marcador de contenido"/>
          <p:cNvSpPr>
            <a:spLocks noGrp="1"/>
          </p:cNvSpPr>
          <p:nvPr>
            <p:ph idx="1"/>
          </p:nvPr>
        </p:nvSpPr>
        <p:spPr/>
        <p:txBody>
          <a:bodyPr/>
          <a:lstStyle/>
          <a:p>
            <a:pPr marL="342900" lvl="1" indent="-342900">
              <a:lnSpc>
                <a:spcPct val="80000"/>
              </a:lnSpc>
              <a:buFont typeface="Wingdings" pitchFamily="2" charset="2"/>
              <a:buChar char="Ø"/>
            </a:pPr>
            <a:r>
              <a:rPr lang="es-PE" b="1" dirty="0" err="1" smtClean="0"/>
              <a:t>Energización</a:t>
            </a:r>
            <a:r>
              <a:rPr lang="es-PE" b="1" dirty="0" smtClean="0"/>
              <a:t> desde Las </a:t>
            </a:r>
            <a:r>
              <a:rPr lang="es-PE" b="1" dirty="0" err="1" smtClean="0"/>
              <a:t>Lojas</a:t>
            </a:r>
            <a:r>
              <a:rPr lang="es-PE" b="1" dirty="0" smtClean="0"/>
              <a:t>.</a:t>
            </a:r>
          </a:p>
          <a:p>
            <a:pPr marL="342900" lvl="1" indent="-342900">
              <a:lnSpc>
                <a:spcPct val="80000"/>
              </a:lnSpc>
              <a:buNone/>
            </a:pPr>
            <a:endParaRPr lang="es-PE" sz="2200" b="1" dirty="0" smtClean="0"/>
          </a:p>
          <a:p>
            <a:pPr marL="1200150" lvl="3" indent="-342900">
              <a:lnSpc>
                <a:spcPct val="80000"/>
              </a:lnSpc>
              <a:buFont typeface="Wingdings" pitchFamily="2" charset="2"/>
              <a:buChar char="q"/>
            </a:pPr>
            <a:r>
              <a:rPr lang="es-PE" sz="2200" dirty="0" smtClean="0"/>
              <a:t>Usando Modelo Martí</a:t>
            </a:r>
            <a:endParaRPr lang="es-ES" sz="2200" dirty="0" smtClean="0"/>
          </a:p>
          <a:p>
            <a:pPr lvl="3">
              <a:lnSpc>
                <a:spcPct val="80000"/>
              </a:lnSpc>
            </a:pPr>
            <a:r>
              <a:rPr lang="es-PE" sz="2200" dirty="0" smtClean="0"/>
              <a:t>Caso 1: </a:t>
            </a:r>
            <a:r>
              <a:rPr lang="es-PE" sz="2200" dirty="0" err="1" smtClean="0"/>
              <a:t>Energización</a:t>
            </a:r>
            <a:r>
              <a:rPr lang="es-PE" sz="2200" dirty="0" smtClean="0"/>
              <a:t> utilizando pararrayos y reactores.</a:t>
            </a:r>
            <a:endParaRPr lang="es-ES" sz="2200" dirty="0" smtClean="0"/>
          </a:p>
          <a:p>
            <a:pPr lvl="3">
              <a:lnSpc>
                <a:spcPct val="80000"/>
              </a:lnSpc>
            </a:pPr>
            <a:r>
              <a:rPr lang="es-PE" sz="2200" dirty="0" smtClean="0"/>
              <a:t>Caso 2: </a:t>
            </a:r>
            <a:r>
              <a:rPr lang="es-PE" sz="2200" dirty="0" err="1" smtClean="0"/>
              <a:t>Energización</a:t>
            </a:r>
            <a:r>
              <a:rPr lang="es-PE" sz="2200" dirty="0" smtClean="0"/>
              <a:t> con pararrayos y sin reactores.</a:t>
            </a:r>
            <a:endParaRPr lang="es-ES" sz="2200" dirty="0" smtClean="0"/>
          </a:p>
          <a:p>
            <a:pPr lvl="3">
              <a:lnSpc>
                <a:spcPct val="80000"/>
              </a:lnSpc>
            </a:pPr>
            <a:r>
              <a:rPr lang="es-PE" sz="2200" dirty="0" smtClean="0"/>
              <a:t>Caso 3: </a:t>
            </a:r>
            <a:r>
              <a:rPr lang="es-PE" sz="2200" dirty="0" err="1" smtClean="0"/>
              <a:t>Energización</a:t>
            </a:r>
            <a:r>
              <a:rPr lang="es-PE" sz="2200" dirty="0" smtClean="0"/>
              <a:t> con reactores y sin pararrayos</a:t>
            </a:r>
            <a:endParaRPr lang="es-ES" sz="2200" dirty="0" smtClean="0"/>
          </a:p>
          <a:p>
            <a:pPr lvl="3">
              <a:lnSpc>
                <a:spcPct val="80000"/>
              </a:lnSpc>
            </a:pPr>
            <a:r>
              <a:rPr lang="es-PE" sz="2200" dirty="0" smtClean="0"/>
              <a:t>Caso 4: </a:t>
            </a:r>
            <a:r>
              <a:rPr lang="es-PE" sz="2200" dirty="0" err="1" smtClean="0"/>
              <a:t>Energización</a:t>
            </a:r>
            <a:r>
              <a:rPr lang="es-PE" sz="2200" dirty="0" smtClean="0"/>
              <a:t> sin pararrayos y sin reactores</a:t>
            </a:r>
            <a:endParaRPr lang="es-ES" sz="2200" dirty="0" smtClean="0"/>
          </a:p>
          <a:p>
            <a:pPr marL="1200150" lvl="3" indent="-342900">
              <a:lnSpc>
                <a:spcPct val="80000"/>
              </a:lnSpc>
              <a:buFont typeface="Wingdings" pitchFamily="2" charset="2"/>
              <a:buChar char="q"/>
            </a:pPr>
            <a:r>
              <a:rPr lang="es-PE" sz="2200" dirty="0" smtClean="0"/>
              <a:t>Usando modelo </a:t>
            </a:r>
            <a:r>
              <a:rPr lang="es-PE" sz="2200" dirty="0" err="1" smtClean="0"/>
              <a:t>Bergeron</a:t>
            </a:r>
            <a:endParaRPr lang="es-ES" sz="2200" dirty="0" smtClean="0"/>
          </a:p>
          <a:p>
            <a:pPr lvl="3">
              <a:lnSpc>
                <a:spcPct val="80000"/>
              </a:lnSpc>
            </a:pPr>
            <a:r>
              <a:rPr lang="es-PE" sz="2200" dirty="0" smtClean="0"/>
              <a:t>Caso 1: </a:t>
            </a:r>
            <a:r>
              <a:rPr lang="es-PE" sz="2200" dirty="0" err="1" smtClean="0"/>
              <a:t>Energización</a:t>
            </a:r>
            <a:r>
              <a:rPr lang="es-PE" sz="2200" dirty="0" smtClean="0"/>
              <a:t> utilizando pararrayos y reactores.</a:t>
            </a:r>
            <a:endParaRPr lang="es-ES" sz="2200" dirty="0" smtClean="0"/>
          </a:p>
          <a:p>
            <a:pPr lvl="3">
              <a:lnSpc>
                <a:spcPct val="80000"/>
              </a:lnSpc>
            </a:pPr>
            <a:r>
              <a:rPr lang="es-PE" sz="2200" dirty="0" smtClean="0"/>
              <a:t>Caso 2: </a:t>
            </a:r>
            <a:r>
              <a:rPr lang="es-PE" sz="2200" dirty="0" err="1" smtClean="0"/>
              <a:t>Energización</a:t>
            </a:r>
            <a:r>
              <a:rPr lang="es-PE" sz="2200" dirty="0" smtClean="0"/>
              <a:t> con pararrayos y sin reactores.</a:t>
            </a:r>
            <a:endParaRPr lang="es-ES" sz="2200" dirty="0" smtClean="0"/>
          </a:p>
          <a:p>
            <a:pPr lvl="3">
              <a:lnSpc>
                <a:spcPct val="80000"/>
              </a:lnSpc>
            </a:pPr>
            <a:r>
              <a:rPr lang="es-PE" sz="2200" dirty="0" smtClean="0"/>
              <a:t>Caso 3: </a:t>
            </a:r>
            <a:r>
              <a:rPr lang="es-PE" sz="2200" dirty="0" err="1" smtClean="0"/>
              <a:t>Energización</a:t>
            </a:r>
            <a:r>
              <a:rPr lang="es-PE" sz="2200" dirty="0" smtClean="0"/>
              <a:t> con reactores y sin pararrayos</a:t>
            </a:r>
            <a:endParaRPr lang="es-ES" sz="2200" dirty="0" smtClean="0"/>
          </a:p>
          <a:p>
            <a:pPr lvl="3">
              <a:lnSpc>
                <a:spcPct val="80000"/>
              </a:lnSpc>
            </a:pPr>
            <a:r>
              <a:rPr lang="es-PE" sz="2200" dirty="0" smtClean="0"/>
              <a:t>Caso 4: </a:t>
            </a:r>
            <a:r>
              <a:rPr lang="es-PE" sz="2200" dirty="0" err="1" smtClean="0"/>
              <a:t>Energización</a:t>
            </a:r>
            <a:r>
              <a:rPr lang="es-PE" sz="2200" dirty="0" smtClean="0"/>
              <a:t> sin pararrayos y sin reactores</a:t>
            </a:r>
            <a:endParaRPr lang="es-ES" sz="2200" dirty="0" smtClean="0"/>
          </a:p>
          <a:p>
            <a:endParaRPr lang="es-EC"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t>CASOS PARA ANALIZAR</a:t>
            </a:r>
            <a:endParaRPr lang="es-EC" dirty="0"/>
          </a:p>
        </p:txBody>
      </p:sp>
      <p:sp>
        <p:nvSpPr>
          <p:cNvPr id="3" name="2 Marcador de contenido"/>
          <p:cNvSpPr>
            <a:spLocks noGrp="1"/>
          </p:cNvSpPr>
          <p:nvPr>
            <p:ph idx="1"/>
          </p:nvPr>
        </p:nvSpPr>
        <p:spPr>
          <a:xfrm>
            <a:off x="214282" y="1428736"/>
            <a:ext cx="8686800" cy="5089548"/>
          </a:xfrm>
        </p:spPr>
        <p:txBody>
          <a:bodyPr>
            <a:normAutofit/>
          </a:bodyPr>
          <a:lstStyle/>
          <a:p>
            <a:pPr marL="514350" indent="-514350">
              <a:lnSpc>
                <a:spcPct val="80000"/>
              </a:lnSpc>
              <a:buFont typeface="+mj-lt"/>
              <a:buAutoNum type="alphaLcParenR"/>
            </a:pPr>
            <a:r>
              <a:rPr lang="es-PE" sz="3400" b="1" dirty="0" smtClean="0"/>
              <a:t>Descargas atmosféricas</a:t>
            </a:r>
          </a:p>
          <a:p>
            <a:pPr lvl="3">
              <a:lnSpc>
                <a:spcPct val="80000"/>
              </a:lnSpc>
            </a:pPr>
            <a:endParaRPr lang="es-PE" sz="2200" dirty="0" smtClean="0"/>
          </a:p>
          <a:p>
            <a:pPr lvl="1">
              <a:lnSpc>
                <a:spcPct val="80000"/>
              </a:lnSpc>
              <a:buFont typeface="Wingdings" pitchFamily="2" charset="2"/>
              <a:buChar char="Ø"/>
            </a:pPr>
            <a:r>
              <a:rPr lang="es-PE" dirty="0" smtClean="0"/>
              <a:t>Descarga atmosférica en la mitad de la línea de transmisión Las </a:t>
            </a:r>
            <a:r>
              <a:rPr lang="es-PE" dirty="0" err="1" smtClean="0"/>
              <a:t>Lojas</a:t>
            </a:r>
            <a:r>
              <a:rPr lang="es-PE" dirty="0" smtClean="0"/>
              <a:t> – </a:t>
            </a:r>
            <a:r>
              <a:rPr lang="es-PE" dirty="0" err="1" smtClean="0"/>
              <a:t>Taday</a:t>
            </a:r>
            <a:r>
              <a:rPr lang="es-PE" dirty="0" smtClean="0"/>
              <a:t>.</a:t>
            </a:r>
            <a:endParaRPr lang="es-EC" sz="3000" dirty="0" smtClean="0"/>
          </a:p>
          <a:p>
            <a:pPr lvl="3">
              <a:lnSpc>
                <a:spcPct val="80000"/>
              </a:lnSpc>
            </a:pPr>
            <a:endParaRPr lang="es-PE" sz="2200" dirty="0" smtClean="0"/>
          </a:p>
          <a:p>
            <a:pPr lvl="2">
              <a:lnSpc>
                <a:spcPct val="80000"/>
              </a:lnSpc>
            </a:pPr>
            <a:r>
              <a:rPr lang="es-PE" dirty="0" smtClean="0"/>
              <a:t>Modelo </a:t>
            </a:r>
            <a:r>
              <a:rPr lang="es-PE" dirty="0" err="1" smtClean="0"/>
              <a:t>J.Martí</a:t>
            </a:r>
            <a:r>
              <a:rPr lang="es-PE" dirty="0" smtClean="0"/>
              <a:t>.</a:t>
            </a:r>
            <a:endParaRPr lang="es-PE" sz="2200" dirty="0" smtClean="0"/>
          </a:p>
          <a:p>
            <a:pPr lvl="3">
              <a:lnSpc>
                <a:spcPct val="80000"/>
              </a:lnSpc>
            </a:pPr>
            <a:r>
              <a:rPr lang="es-PE" sz="2400" dirty="0" smtClean="0"/>
              <a:t>Descarga en la mitad de la línea con un extremo en vacio.</a:t>
            </a:r>
          </a:p>
          <a:p>
            <a:pPr lvl="3">
              <a:lnSpc>
                <a:spcPct val="80000"/>
              </a:lnSpc>
            </a:pPr>
            <a:endParaRPr lang="es-PE" sz="2200" dirty="0" smtClean="0"/>
          </a:p>
          <a:p>
            <a:pPr lvl="2">
              <a:lnSpc>
                <a:spcPct val="80000"/>
              </a:lnSpc>
            </a:pPr>
            <a:r>
              <a:rPr lang="es-PE" sz="2600" dirty="0" smtClean="0"/>
              <a:t>Modelo </a:t>
            </a:r>
            <a:r>
              <a:rPr lang="es-PE" sz="2600" dirty="0" err="1" smtClean="0"/>
              <a:t>Bergeron</a:t>
            </a:r>
            <a:r>
              <a:rPr lang="es-PE" sz="2600" dirty="0" smtClean="0"/>
              <a:t>.</a:t>
            </a:r>
            <a:endParaRPr lang="es-EC" sz="2200" dirty="0" smtClean="0"/>
          </a:p>
          <a:p>
            <a:pPr lvl="3">
              <a:lnSpc>
                <a:spcPct val="80000"/>
              </a:lnSpc>
            </a:pPr>
            <a:r>
              <a:rPr lang="es-PE" sz="2400" dirty="0" smtClean="0"/>
              <a:t>Descarga en la mitad de la línea con un extremo en vacio</a:t>
            </a:r>
            <a:r>
              <a:rPr lang="es-PE" sz="2200" dirty="0" smtClean="0"/>
              <a:t>.</a:t>
            </a:r>
          </a:p>
          <a:p>
            <a:pPr lvl="3">
              <a:lnSpc>
                <a:spcPct val="80000"/>
              </a:lnSpc>
            </a:pPr>
            <a:endParaRPr lang="es-EC" sz="2200" dirty="0" smtClean="0"/>
          </a:p>
          <a:p>
            <a:pPr marL="914400" lvl="1" indent="-514350">
              <a:buFont typeface="Wingdings" pitchFamily="2" charset="2"/>
              <a:buChar char="Ø"/>
            </a:pPr>
            <a:endParaRPr lang="es-EC" sz="1600" b="1" dirty="0" smtClean="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C" b="1" dirty="0" smtClean="0"/>
              <a:t/>
            </a:r>
            <a:br>
              <a:rPr lang="es-EC" b="1" dirty="0" smtClean="0"/>
            </a:br>
            <a:r>
              <a:rPr lang="es-EC" b="1" dirty="0" smtClean="0"/>
              <a:t>CASOS PARA ANALIZAR</a:t>
            </a:r>
            <a:r>
              <a:rPr lang="es-EC" sz="4000" b="1" dirty="0" smtClean="0"/>
              <a:t/>
            </a:r>
            <a:br>
              <a:rPr lang="es-EC" sz="4000" b="1" dirty="0" smtClean="0"/>
            </a:br>
            <a:endParaRPr lang="es-ES" sz="4000" dirty="0"/>
          </a:p>
        </p:txBody>
      </p:sp>
      <p:sp>
        <p:nvSpPr>
          <p:cNvPr id="3" name="2 Marcador de contenido"/>
          <p:cNvSpPr>
            <a:spLocks noGrp="1"/>
          </p:cNvSpPr>
          <p:nvPr>
            <p:ph idx="1"/>
          </p:nvPr>
        </p:nvSpPr>
        <p:spPr/>
        <p:txBody>
          <a:bodyPr>
            <a:normAutofit/>
          </a:bodyPr>
          <a:lstStyle/>
          <a:p>
            <a:r>
              <a:rPr lang="es-PE" sz="2800" dirty="0" smtClean="0"/>
              <a:t>La tabla 3.3 presenta la resistencia, reactancia y </a:t>
            </a:r>
            <a:r>
              <a:rPr lang="es-PE" sz="2800" dirty="0" err="1" smtClean="0"/>
              <a:t>susceptancia</a:t>
            </a:r>
            <a:r>
              <a:rPr lang="es-PE" sz="2800" dirty="0" smtClean="0"/>
              <a:t> paralelo de secuencia positiva, negativa y cero para una línea de transmisión de 500 </a:t>
            </a:r>
            <a:r>
              <a:rPr lang="es-PE" sz="2800" dirty="0" err="1" smtClean="0"/>
              <a:t>kV</a:t>
            </a:r>
            <a:r>
              <a:rPr lang="es-PE" sz="2800" dirty="0" smtClean="0"/>
              <a:t>.</a:t>
            </a:r>
            <a:endParaRPr lang="es-EC" sz="2800" dirty="0" smtClean="0"/>
          </a:p>
          <a:p>
            <a:pPr>
              <a:buNone/>
            </a:pPr>
            <a:endParaRPr lang="es-ES" sz="2800" dirty="0" smtClean="0"/>
          </a:p>
        </p:txBody>
      </p:sp>
      <p:graphicFrame>
        <p:nvGraphicFramePr>
          <p:cNvPr id="7" name="6 Tabla"/>
          <p:cNvGraphicFramePr>
            <a:graphicFrameLocks noGrp="1"/>
          </p:cNvGraphicFramePr>
          <p:nvPr/>
        </p:nvGraphicFramePr>
        <p:xfrm>
          <a:off x="785786" y="3357562"/>
          <a:ext cx="7786744" cy="2071702"/>
        </p:xfrm>
        <a:graphic>
          <a:graphicData uri="http://schemas.openxmlformats.org/drawingml/2006/table">
            <a:tbl>
              <a:tblPr firstRow="1" bandRow="1">
                <a:tableStyleId>{5C22544A-7EE6-4342-B048-85BDC9FD1C3A}</a:tableStyleId>
              </a:tblPr>
              <a:tblGrid>
                <a:gridCol w="1946686"/>
                <a:gridCol w="1946686"/>
                <a:gridCol w="1946686"/>
                <a:gridCol w="1946686"/>
              </a:tblGrid>
              <a:tr h="756622">
                <a:tc>
                  <a:txBody>
                    <a:bodyPr/>
                    <a:lstStyle/>
                    <a:p>
                      <a:endParaRPr lang="es-ES" dirty="0"/>
                    </a:p>
                  </a:txBody>
                  <a:tcPr>
                    <a:lnL w="12700" cmpd="sng">
                      <a:noFill/>
                    </a:lnL>
                    <a:lnT w="12700" cmpd="sng">
                      <a:noFill/>
                    </a:lnT>
                  </a:tcPr>
                </a:tc>
                <a:tc>
                  <a:txBody>
                    <a:bodyPr/>
                    <a:lstStyle/>
                    <a:p>
                      <a:r>
                        <a:rPr lang="es-ES" dirty="0" smtClean="0"/>
                        <a:t>Resistencia Serie</a:t>
                      </a:r>
                      <a:endParaRPr lang="es-ES" dirty="0"/>
                    </a:p>
                  </a:txBody>
                  <a:tcPr/>
                </a:tc>
                <a:tc>
                  <a:txBody>
                    <a:bodyPr/>
                    <a:lstStyle/>
                    <a:p>
                      <a:r>
                        <a:rPr lang="es-ES" dirty="0" smtClean="0"/>
                        <a:t>Reactancia</a:t>
                      </a:r>
                      <a:r>
                        <a:rPr lang="es-ES" baseline="0" dirty="0" smtClean="0"/>
                        <a:t> Serie</a:t>
                      </a:r>
                      <a:endParaRPr lang="es-ES" dirty="0"/>
                    </a:p>
                  </a:txBody>
                  <a:tcPr/>
                </a:tc>
                <a:tc>
                  <a:txBody>
                    <a:bodyPr/>
                    <a:lstStyle/>
                    <a:p>
                      <a:r>
                        <a:rPr lang="es-ES" dirty="0" err="1" smtClean="0"/>
                        <a:t>Susceptancia</a:t>
                      </a:r>
                      <a:r>
                        <a:rPr lang="es-ES" dirty="0" smtClean="0"/>
                        <a:t> Paralelo</a:t>
                      </a:r>
                      <a:endParaRPr lang="es-ES" dirty="0"/>
                    </a:p>
                  </a:txBody>
                  <a:tcPr/>
                </a:tc>
              </a:tr>
              <a:tr h="438360">
                <a:tc>
                  <a:txBody>
                    <a:bodyPr/>
                    <a:lstStyle/>
                    <a:p>
                      <a:r>
                        <a:rPr lang="es-ES" dirty="0" smtClean="0"/>
                        <a:t>Secuencia (+)</a:t>
                      </a:r>
                      <a:endParaRPr lang="es-ES" dirty="0"/>
                    </a:p>
                  </a:txBody>
                  <a:tcPr/>
                </a:tc>
                <a:tc>
                  <a:txBody>
                    <a:bodyPr/>
                    <a:lstStyle/>
                    <a:p>
                      <a:r>
                        <a:rPr lang="es-PE" sz="1800" kern="1200" dirty="0" smtClean="0">
                          <a:solidFill>
                            <a:schemeClr val="dk1"/>
                          </a:solidFill>
                          <a:latin typeface="+mn-lt"/>
                          <a:ea typeface="+mn-ea"/>
                          <a:cs typeface="+mn-cs"/>
                        </a:rPr>
                        <a:t>0.0229 Ω/Km </a:t>
                      </a:r>
                      <a:endParaRPr lang="es-ES" dirty="0"/>
                    </a:p>
                  </a:txBody>
                  <a:tcPr/>
                </a:tc>
                <a:tc>
                  <a:txBody>
                    <a:bodyPr/>
                    <a:lstStyle/>
                    <a:p>
                      <a:r>
                        <a:rPr lang="es-PE" sz="1800" kern="1200" dirty="0" smtClean="0">
                          <a:solidFill>
                            <a:schemeClr val="dk1"/>
                          </a:solidFill>
                          <a:latin typeface="+mn-lt"/>
                          <a:ea typeface="+mn-ea"/>
                          <a:cs typeface="+mn-cs"/>
                        </a:rPr>
                        <a:t>0.3234 Ω/Km</a:t>
                      </a:r>
                      <a:endParaRPr lang="es-ES" dirty="0"/>
                    </a:p>
                  </a:txBody>
                  <a:tcPr/>
                </a:tc>
                <a:tc>
                  <a:txBody>
                    <a:bodyPr/>
                    <a:lstStyle/>
                    <a:p>
                      <a:r>
                        <a:rPr lang="es-PE" sz="1800" kern="1200" dirty="0" smtClean="0">
                          <a:solidFill>
                            <a:schemeClr val="dk1"/>
                          </a:solidFill>
                          <a:latin typeface="+mn-lt"/>
                          <a:ea typeface="+mn-ea"/>
                          <a:cs typeface="+mn-cs"/>
                        </a:rPr>
                        <a:t> 5.1011 µS/Km</a:t>
                      </a:r>
                      <a:endParaRPr lang="es-ES" dirty="0"/>
                    </a:p>
                  </a:txBody>
                  <a:tcPr/>
                </a:tc>
              </a:tr>
              <a:tr h="438360">
                <a:tc>
                  <a:txBody>
                    <a:bodyPr/>
                    <a:lstStyle/>
                    <a:p>
                      <a:r>
                        <a:rPr lang="es-ES" dirty="0" smtClean="0"/>
                        <a:t>Secuencia (-)</a:t>
                      </a:r>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800" kern="1200" dirty="0" smtClean="0">
                          <a:solidFill>
                            <a:schemeClr val="dk1"/>
                          </a:solidFill>
                          <a:latin typeface="+mn-lt"/>
                          <a:ea typeface="+mn-ea"/>
                          <a:cs typeface="+mn-cs"/>
                        </a:rPr>
                        <a:t>0.0229 Ω/Km </a:t>
                      </a:r>
                      <a:endParaRPr lang="es-E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800" kern="1200" dirty="0" smtClean="0">
                          <a:solidFill>
                            <a:schemeClr val="dk1"/>
                          </a:solidFill>
                          <a:latin typeface="+mn-lt"/>
                          <a:ea typeface="+mn-ea"/>
                          <a:cs typeface="+mn-cs"/>
                        </a:rPr>
                        <a:t>0.3234 Ω/Km</a:t>
                      </a:r>
                      <a:endParaRPr lang="es-E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800" kern="1200" dirty="0" smtClean="0">
                          <a:solidFill>
                            <a:schemeClr val="dk1"/>
                          </a:solidFill>
                          <a:latin typeface="+mn-lt"/>
                          <a:ea typeface="+mn-ea"/>
                          <a:cs typeface="+mn-cs"/>
                        </a:rPr>
                        <a:t> 5.1011 µS/Km</a:t>
                      </a:r>
                      <a:endParaRPr lang="es-ES" dirty="0" smtClean="0"/>
                    </a:p>
                  </a:txBody>
                  <a:tcPr/>
                </a:tc>
              </a:tr>
              <a:tr h="438360">
                <a:tc>
                  <a:txBody>
                    <a:bodyPr/>
                    <a:lstStyle/>
                    <a:p>
                      <a:r>
                        <a:rPr lang="es-ES" dirty="0" smtClean="0"/>
                        <a:t>Secuencia (0)</a:t>
                      </a:r>
                      <a:endParaRPr lang="es-ES" dirty="0"/>
                    </a:p>
                  </a:txBody>
                  <a:tcPr/>
                </a:tc>
                <a:tc>
                  <a:txBody>
                    <a:bodyPr/>
                    <a:lstStyle/>
                    <a:p>
                      <a:r>
                        <a:rPr lang="es-PE" sz="1800" kern="1200" dirty="0" smtClean="0">
                          <a:solidFill>
                            <a:schemeClr val="dk1"/>
                          </a:solidFill>
                          <a:latin typeface="+mn-lt"/>
                          <a:ea typeface="+mn-ea"/>
                          <a:cs typeface="+mn-cs"/>
                        </a:rPr>
                        <a:t>0.2956 Ω/Km </a:t>
                      </a:r>
                      <a:endParaRPr lang="es-ES" dirty="0"/>
                    </a:p>
                  </a:txBody>
                  <a:tcPr/>
                </a:tc>
                <a:tc>
                  <a:txBody>
                    <a:bodyPr/>
                    <a:lstStyle/>
                    <a:p>
                      <a:r>
                        <a:rPr lang="es-PE" sz="1800" kern="1200" dirty="0" smtClean="0">
                          <a:solidFill>
                            <a:schemeClr val="dk1"/>
                          </a:solidFill>
                          <a:latin typeface="+mn-lt"/>
                          <a:ea typeface="+mn-ea"/>
                          <a:cs typeface="+mn-cs"/>
                        </a:rPr>
                        <a:t>1.1025 Ω/Km</a:t>
                      </a:r>
                      <a:endParaRPr lang="es-ES" dirty="0"/>
                    </a:p>
                  </a:txBody>
                  <a:tcPr/>
                </a:tc>
                <a:tc>
                  <a:txBody>
                    <a:bodyPr/>
                    <a:lstStyle/>
                    <a:p>
                      <a:r>
                        <a:rPr lang="es-PE" sz="1800" kern="1200" dirty="0" smtClean="0">
                          <a:solidFill>
                            <a:schemeClr val="dk1"/>
                          </a:solidFill>
                          <a:latin typeface="+mn-lt"/>
                          <a:ea typeface="+mn-ea"/>
                          <a:cs typeface="+mn-cs"/>
                        </a:rPr>
                        <a:t>3.3581 µS/Km</a:t>
                      </a:r>
                      <a:endParaRPr lang="es-ES" dirty="0"/>
                    </a:p>
                  </a:txBody>
                  <a:tcPr/>
                </a:tc>
              </a:tr>
            </a:tbl>
          </a:graphicData>
        </a:graphic>
      </p:graphicFrame>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C" b="1" dirty="0" smtClean="0"/>
              <a:t/>
            </a:r>
            <a:br>
              <a:rPr lang="es-EC" b="1" dirty="0" smtClean="0"/>
            </a:br>
            <a:r>
              <a:rPr lang="es-EC" b="1" dirty="0" smtClean="0"/>
              <a:t>MODELOS A UTILIZAR</a:t>
            </a:r>
            <a:br>
              <a:rPr lang="es-EC" b="1" dirty="0" smtClean="0"/>
            </a:br>
            <a:endParaRPr lang="es-ES" sz="4000" dirty="0"/>
          </a:p>
        </p:txBody>
      </p:sp>
      <p:sp>
        <p:nvSpPr>
          <p:cNvPr id="3" name="2 Marcador de contenido"/>
          <p:cNvSpPr>
            <a:spLocks noGrp="1"/>
          </p:cNvSpPr>
          <p:nvPr>
            <p:ph idx="1"/>
          </p:nvPr>
        </p:nvSpPr>
        <p:spPr/>
        <p:txBody>
          <a:bodyPr>
            <a:normAutofit lnSpcReduction="10000"/>
          </a:bodyPr>
          <a:lstStyle/>
          <a:p>
            <a:r>
              <a:rPr lang="es-EC" sz="2800" b="1" dirty="0" smtClean="0"/>
              <a:t>¿Por qué se usan los modelos J. Martí y </a:t>
            </a:r>
            <a:r>
              <a:rPr lang="es-EC" sz="2800" b="1" dirty="0" err="1" smtClean="0"/>
              <a:t>Bergeron</a:t>
            </a:r>
            <a:r>
              <a:rPr lang="es-EC" sz="2800" b="1" dirty="0" smtClean="0"/>
              <a:t>?</a:t>
            </a:r>
            <a:endParaRPr lang="es-ES" sz="2800" dirty="0" smtClean="0"/>
          </a:p>
          <a:p>
            <a:pPr lvl="2">
              <a:buFont typeface="Wingdings" pitchFamily="2" charset="2"/>
              <a:buChar char="Ø"/>
            </a:pPr>
            <a:r>
              <a:rPr lang="es-PE" dirty="0" smtClean="0"/>
              <a:t>Para el cálculo de sobretensiones en general se pueden usar diferentes métodos.</a:t>
            </a:r>
          </a:p>
          <a:p>
            <a:pPr lvl="2">
              <a:buFont typeface="Wingdings" pitchFamily="2" charset="2"/>
              <a:buChar char="Ø"/>
            </a:pPr>
            <a:r>
              <a:rPr lang="es-PE" dirty="0" smtClean="0"/>
              <a:t>Para fenómenos transitorios ocasionados por maniobras los modelos usados son los modelos basados en ondas viajeras (</a:t>
            </a:r>
            <a:r>
              <a:rPr lang="es-PE" dirty="0" err="1" smtClean="0"/>
              <a:t>Bergeron</a:t>
            </a:r>
            <a:r>
              <a:rPr lang="es-PE" dirty="0" smtClean="0"/>
              <a:t>, J. Martí, T. </a:t>
            </a:r>
            <a:r>
              <a:rPr lang="es-PE" dirty="0" err="1" smtClean="0"/>
              <a:t>Noda</a:t>
            </a:r>
            <a:r>
              <a:rPr lang="es-PE" dirty="0" smtClean="0"/>
              <a:t>, Z- Line).</a:t>
            </a:r>
          </a:p>
          <a:p>
            <a:pPr lvl="2">
              <a:buFont typeface="Wingdings" pitchFamily="2" charset="2"/>
              <a:buChar char="Ø"/>
            </a:pPr>
            <a:r>
              <a:rPr lang="es-PE" dirty="0" smtClean="0"/>
              <a:t>Debido a que cuando la frecuencia del transitorio es alta (ocurre en sobretensiones por maniobra) la longitud de onda λ es menor comparada con la longitud de la línea de transmisión, produciéndose un retardo de tiempo de la onda, en estos casos, los modelos basados en ondas viajeras son mucho más exactos [8].</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t>MODELOS A UTILIZAR</a:t>
            </a:r>
            <a:endParaRPr lang="es-EC" dirty="0"/>
          </a:p>
        </p:txBody>
      </p:sp>
      <p:sp>
        <p:nvSpPr>
          <p:cNvPr id="3" name="2 Marcador de contenido"/>
          <p:cNvSpPr>
            <a:spLocks noGrp="1"/>
          </p:cNvSpPr>
          <p:nvPr>
            <p:ph idx="1"/>
          </p:nvPr>
        </p:nvSpPr>
        <p:spPr/>
        <p:txBody>
          <a:bodyPr>
            <a:normAutofit fontScale="92500" lnSpcReduction="10000"/>
          </a:bodyPr>
          <a:lstStyle/>
          <a:p>
            <a:r>
              <a:rPr lang="es-PE" dirty="0" smtClean="0"/>
              <a:t>Para la simulación de la Línea Las </a:t>
            </a:r>
            <a:r>
              <a:rPr lang="es-PE" dirty="0" err="1" smtClean="0"/>
              <a:t>Lojas</a:t>
            </a:r>
            <a:r>
              <a:rPr lang="es-PE" dirty="0" smtClean="0"/>
              <a:t>– </a:t>
            </a:r>
            <a:r>
              <a:rPr lang="es-PE" dirty="0" err="1" smtClean="0"/>
              <a:t>Taday</a:t>
            </a:r>
            <a:r>
              <a:rPr lang="es-PE" dirty="0" smtClean="0"/>
              <a:t> se lo realizará usando los modelos </a:t>
            </a:r>
            <a:r>
              <a:rPr lang="es-PE" dirty="0" err="1" smtClean="0"/>
              <a:t>Bergeron</a:t>
            </a:r>
            <a:r>
              <a:rPr lang="es-PE" dirty="0" smtClean="0"/>
              <a:t> y  J. Martí, debido a  que el modelo </a:t>
            </a:r>
            <a:r>
              <a:rPr lang="es-PE" dirty="0" err="1" smtClean="0"/>
              <a:t>Bergeron</a:t>
            </a:r>
            <a:r>
              <a:rPr lang="es-PE" dirty="0" smtClean="0"/>
              <a:t> está basado en la propagación de ondas de una línea sin pérdidas y con parámetros L y C constantes distribuidos a través de la línea de transmisión.</a:t>
            </a:r>
          </a:p>
          <a:p>
            <a:r>
              <a:rPr lang="es-PE" dirty="0" smtClean="0"/>
              <a:t>al contrario el modelo J. Martí se basa en propagación de ondas de una línea sin pérdidas pero con parámetros dependientes de la frecuencia.</a:t>
            </a:r>
            <a:endParaRPr lang="es-EC"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2157</TotalTime>
  <Words>13981</Words>
  <Application>Microsoft Office PowerPoint</Application>
  <PresentationFormat>Presentación en pantalla (4:3)</PresentationFormat>
  <Paragraphs>1341</Paragraphs>
  <Slides>186</Slides>
  <Notes>3</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186</vt:i4>
      </vt:variant>
    </vt:vector>
  </HeadingPairs>
  <TitlesOfParts>
    <vt:vector size="189" baseType="lpstr">
      <vt:lpstr>Viajes</vt:lpstr>
      <vt:lpstr>Visio</vt:lpstr>
      <vt:lpstr>Imagen de mapa de bits</vt:lpstr>
      <vt:lpstr>“MODELOS DEPENDIENTES DE LA FRECUENCIA PARA ANÁLISIS DE ENERGIZACIÓN Y DESCARGAS ATMOSFÉRICAS EN LÍNEAS DE TRASMISIÓN DE 500 KV” </vt:lpstr>
      <vt:lpstr>RESUMEN</vt:lpstr>
      <vt:lpstr>INTRODUCCIÓN</vt:lpstr>
      <vt:lpstr>INTRODUCCIÓN</vt:lpstr>
      <vt:lpstr>CAPÍTULO  I: INFORMACIÓN GENERAL</vt:lpstr>
      <vt:lpstr> CAPÍTULO  I: INFORMACIÓN GENERAL</vt:lpstr>
      <vt:lpstr>Tabla 1.1 Centrales de generación según la fuente de energía año 2008 [2] </vt:lpstr>
      <vt:lpstr>SITUACIÓN ACTUAL DEL SISTEMA DE TRANSMISIÓN</vt:lpstr>
      <vt:lpstr>SITUACIÓN ACTUAL DEL SISTEMA DE TRANSMISIÓN</vt:lpstr>
      <vt:lpstr>SITUACION ACTUAL DEL SISTEMA DE DISTRIBUCIÓN</vt:lpstr>
      <vt:lpstr>EVOLUCION Y SITUACION ACTUAL DE LA DEMANDA</vt:lpstr>
      <vt:lpstr>EXPANSIÓN DEL SISTEMA ELECTRICO ECUATORIANO</vt:lpstr>
      <vt:lpstr>PLAN DE EXPANSIÓN DE GENERACION </vt:lpstr>
      <vt:lpstr>PLAN DE EXPANSIÓN DE GENERACION</vt:lpstr>
      <vt:lpstr>PLAN DE EXPANSIÓN DE GENERACION</vt:lpstr>
      <vt:lpstr>PLAN DE EXPANSIÓN DE GENERACIÓN</vt:lpstr>
      <vt:lpstr>PLAN DE EXPANSIÓN DE TRANSMISIÓN</vt:lpstr>
      <vt:lpstr>PLAN DE EXPANSIÓN DE TRANSMISIÓN</vt:lpstr>
      <vt:lpstr>PLAN DE EXPANSIÓN DE TRANSMISIÓN</vt:lpstr>
      <vt:lpstr>PLAN DE EXPANSIÓN DE TRANSMISIÓN</vt:lpstr>
      <vt:lpstr>PLAN DE EXPANSIÓN DE TRANSMISIÓN Características y descripción del sistema de transmisión a nivel de 500 Kv </vt:lpstr>
      <vt:lpstr>BENEFICIOS DE LA EXPANSIÓN DEL SISTEMA ELÉCTRICO</vt:lpstr>
      <vt:lpstr>OBJETIVOS</vt:lpstr>
      <vt:lpstr> II. MARCO TEÓRICO </vt:lpstr>
      <vt:lpstr>LOS TRANSITORIOS Y SU ORIGEN</vt:lpstr>
      <vt:lpstr>LOS SOBREVOLTAJES TRANSITORIOS</vt:lpstr>
      <vt:lpstr>LOS SOBREVOLTAJES TRANSITORIOS</vt:lpstr>
      <vt:lpstr>LOS SOBREVOLTAJES TRANSITORIOS</vt:lpstr>
      <vt:lpstr> DESCARGAS ATMOSFÉRICAS.  </vt:lpstr>
      <vt:lpstr>DESCARGAS ATMOSFÉRICAS.  </vt:lpstr>
      <vt:lpstr>DESCARGAS ATMOSFÉRICAS.</vt:lpstr>
      <vt:lpstr>DESCARGAS ATMOSFÉRICAS.</vt:lpstr>
      <vt:lpstr>DESCARGAS ATMOSFÉRICAS</vt:lpstr>
      <vt:lpstr>SOBREVOLTAJES PRODUCIDOS POR UNA DESCARGA ATMOSFÈRICA</vt:lpstr>
      <vt:lpstr>SOBREVOLTAJES PRODUCIDOS POR UNA DESCARGA ATMOSFÈRICA</vt:lpstr>
      <vt:lpstr>MECANISMOS DE SOBREVOLTAJES POR DESCARGAS ATMOSFÉRICAS</vt:lpstr>
      <vt:lpstr> MECANISMO DE TENSIÓN INDUCIDA: </vt:lpstr>
      <vt:lpstr>MECANISMO DE FALLA DEL EFECTO FARADAY</vt:lpstr>
      <vt:lpstr>MECANISMO DE FALLA DEL EFECTO FARADAY</vt:lpstr>
      <vt:lpstr>MECANISMO DE FALLA DEL EFECTO FARADAY</vt:lpstr>
      <vt:lpstr>MECANISMO DE FALLA DEL EFECTO FARADAY</vt:lpstr>
      <vt:lpstr>MECANISMO DE INTERRUPCIÓN INVERSA</vt:lpstr>
      <vt:lpstr>MECANISMO DE INTERRUPCIÓN INVERSA</vt:lpstr>
      <vt:lpstr>MECANISMO DE INTERRUPCIÓN INVERSA</vt:lpstr>
      <vt:lpstr>MECANISMO DE INTERRUPCIÓN INVERSA</vt:lpstr>
      <vt:lpstr>MECANISMO DE INTERRUPCIÓN INVERSA</vt:lpstr>
      <vt:lpstr>SOBREVOLTAJE DE MANIOBRA</vt:lpstr>
      <vt:lpstr> SOBREVOLTAJE DE MANIOBRA </vt:lpstr>
      <vt:lpstr>SOBREVOLTAJE DE MANIOBRA</vt:lpstr>
      <vt:lpstr>SOBREVOLTAJE DE MANIOBRA</vt:lpstr>
      <vt:lpstr>SOBREVOLTAJE DE MANIOBRA</vt:lpstr>
      <vt:lpstr>MODELOS DE LÍNEAS DE TRANSMISIÓN</vt:lpstr>
      <vt:lpstr>MODELOS DE LÍNEAS DE TRANSMISIÓN</vt:lpstr>
      <vt:lpstr>MODELO DE BERGERON [8] introducción</vt:lpstr>
      <vt:lpstr>MODELO DE BERGERON [8] desarrollo</vt:lpstr>
      <vt:lpstr>MODELO DE BERGERON [8] desarrollo</vt:lpstr>
      <vt:lpstr>MODELO DE BERGERON [8] desarrollo</vt:lpstr>
      <vt:lpstr>MODELO DE BERGERON [8] desarrollo</vt:lpstr>
      <vt:lpstr>MODELO DE BERGERON [8] conclusiones</vt:lpstr>
      <vt:lpstr>MODELO DE BERGERON [8]  conclusiones</vt:lpstr>
      <vt:lpstr> MODELO DE J. MARTÍ [9] introducción. </vt:lpstr>
      <vt:lpstr> MODELO DE J. P. MARTÍ [9] desarrollo </vt:lpstr>
      <vt:lpstr>MODELO DE J. P. MARTÍ [9] desarrollo</vt:lpstr>
      <vt:lpstr>MODELO DE J. P. MARTÍ [9] desarrollo</vt:lpstr>
      <vt:lpstr>MODELO DE J. P. MARTÍ [9] desarrollo</vt:lpstr>
      <vt:lpstr>MODELO DE J. P. MARTÍ [9] desarrollo</vt:lpstr>
      <vt:lpstr>MODELO DE J. P. MARTÍ [9] desarrollo</vt:lpstr>
      <vt:lpstr>MODELO DE J. P. MARTÍ [9] desarrollo</vt:lpstr>
      <vt:lpstr>MODELO DE J. P. MARTÍ [9] desarrollo</vt:lpstr>
      <vt:lpstr>MODELO DE J. P. MARTÍ [9] desarrollo</vt:lpstr>
      <vt:lpstr>MODELO DE J. P. MARTÍ [9] desarrollo</vt:lpstr>
      <vt:lpstr>MODELO DE J. P. MARTÍ [9] desarrollo</vt:lpstr>
      <vt:lpstr>MODELO DE J. P. MARTÍ [9] desarrollo</vt:lpstr>
      <vt:lpstr>MODELO DE J. P. MARTÍ [9] desarrollo</vt:lpstr>
      <vt:lpstr>MODELO DE J. P. MARTÍ [9] desarrollo</vt:lpstr>
      <vt:lpstr>MODELO DE J. P. MARTÍ [9] desarrollo</vt:lpstr>
      <vt:lpstr>MODELO DE J. P. MARTÍ [9] resultado</vt:lpstr>
      <vt:lpstr>MODELO DE J. P. MARTÍ [9] resultado</vt:lpstr>
      <vt:lpstr>MODELO DE J. P. MARTÍ [9] conclusión</vt:lpstr>
      <vt:lpstr> III. PROPUESTA INTRODUCCIÓN  </vt:lpstr>
      <vt:lpstr>III PROPUESTA INTRODUCCIÓN</vt:lpstr>
      <vt:lpstr> III. PROPUESTA </vt:lpstr>
      <vt:lpstr>   3.2 TIPOS DE SOBRETENSIONES </vt:lpstr>
      <vt:lpstr> 3.2 TIPOS DE SOBRETENSIONES</vt:lpstr>
      <vt:lpstr>3.2 TIPOS DE SOBRETENSIONES</vt:lpstr>
      <vt:lpstr>  3.2 TIPOS DE SOBRETENSIONES </vt:lpstr>
      <vt:lpstr> 3.2 TIPOS DE SOBRETENSIONES  </vt:lpstr>
      <vt:lpstr> APORTE DEL TRABAJO </vt:lpstr>
      <vt:lpstr> APORTE DEL TRABAJO </vt:lpstr>
      <vt:lpstr> APORTE DEL TRABAJO </vt:lpstr>
      <vt:lpstr>APORTE DEL TRABAJO </vt:lpstr>
      <vt:lpstr> APORTE DEL TRABAJO </vt:lpstr>
      <vt:lpstr>  CASOS PARA ANALIZAR  </vt:lpstr>
      <vt:lpstr>CASOS PARA ANALIZAR</vt:lpstr>
      <vt:lpstr>CASOS PARA ANALIZAR</vt:lpstr>
      <vt:lpstr>CASOS PARA ANALIZAR</vt:lpstr>
      <vt:lpstr> CASOS PARA ANALIZAR </vt:lpstr>
      <vt:lpstr> MODELOS A UTILIZAR </vt:lpstr>
      <vt:lpstr>MODELOS A UTILIZAR</vt:lpstr>
      <vt:lpstr>MODELOS A UTILIZAR</vt:lpstr>
      <vt:lpstr>MODELOS A UTILIZAR</vt:lpstr>
      <vt:lpstr>MODELOS A UTILIZAR</vt:lpstr>
      <vt:lpstr>MODELOS A UTILIZAR</vt:lpstr>
      <vt:lpstr>MODELOS A UTILIZAR</vt:lpstr>
      <vt:lpstr>MODELOS A UTILIZAR</vt:lpstr>
      <vt:lpstr>MODELOS A UTILIZAR</vt:lpstr>
      <vt:lpstr>HERRAMIENTAS a utilizar</vt:lpstr>
      <vt:lpstr>HERRAMIENTAS a utilizar</vt:lpstr>
      <vt:lpstr>HERRAMIENTAS a utilizar</vt:lpstr>
      <vt:lpstr>HERRAMIENTAS a utilizar</vt:lpstr>
      <vt:lpstr>Capitulo IV. Recopilación de la información</vt:lpstr>
      <vt:lpstr>DATOS DE CONDUCTOR Y TORRE </vt:lpstr>
      <vt:lpstr>DATOS DE CONDUCTOR Y TORRE</vt:lpstr>
      <vt:lpstr>DATOS DE CONDUCTOR Y TORRE</vt:lpstr>
      <vt:lpstr>DATOS DE CONDUCTOR Y TORRE</vt:lpstr>
      <vt:lpstr>DATOS DE CONDUCTOR Y TORRE</vt:lpstr>
      <vt:lpstr>DATOS DE CONDUCTOR Y TORRE</vt:lpstr>
      <vt:lpstr>DATOS  PARA LA SIMULACIÓN Fuente Equivalente</vt:lpstr>
      <vt:lpstr>Fuente Equivalente</vt:lpstr>
      <vt:lpstr>Fuente Equivalente</vt:lpstr>
      <vt:lpstr>Fuente Equivalente</vt:lpstr>
      <vt:lpstr>Fuente Equivalente</vt:lpstr>
      <vt:lpstr>Fuente Equivalente datos ingresados al atp</vt:lpstr>
      <vt:lpstr>Transformador Saturable</vt:lpstr>
      <vt:lpstr>Interruptores Estadísticos</vt:lpstr>
      <vt:lpstr>Interruptores Estadísticos</vt:lpstr>
      <vt:lpstr>Reactores</vt:lpstr>
      <vt:lpstr>Diapositiva 128</vt:lpstr>
      <vt:lpstr>PROCEDIMIENTO EN EL ATP FUENTE EQUIVALENTE.</vt:lpstr>
      <vt:lpstr>TRANSFORMADOR SATURABLE. </vt:lpstr>
      <vt:lpstr>TRANSFORMADOR SATURABLE.</vt:lpstr>
      <vt:lpstr>INTERRUPTORES ESTADÍSTICOS.</vt:lpstr>
      <vt:lpstr>INTERRUPTORES ESTADÍSTICOS.</vt:lpstr>
      <vt:lpstr>LÍNEA DE TRANSMISIÓN.</vt:lpstr>
      <vt:lpstr>LÍNEA DE TRANSMISIÓN.</vt:lpstr>
      <vt:lpstr>LÍNEA DE TRANSMISIÓN. Configuración de los conductores de torre </vt:lpstr>
      <vt:lpstr>LÍNEA DE TRANSMISIÓN. Configuración de los conductores de torre </vt:lpstr>
      <vt:lpstr>REACTORES </vt:lpstr>
      <vt:lpstr>PARARRAYOS </vt:lpstr>
      <vt:lpstr>PARARRAYOS </vt:lpstr>
      <vt:lpstr>DESCARGA ATMOSFÉRICA </vt:lpstr>
      <vt:lpstr>DESCARGA ATMOSFÉRICA</vt:lpstr>
      <vt:lpstr>Capitulo v ANÁLISIS DE RESULTADOS </vt:lpstr>
      <vt:lpstr>TRANSITORIO POR MANIOBRA DE ENERGIZACIÓN</vt:lpstr>
      <vt:lpstr>ANÁLISIS DE RESULTADOS Tabla 5.1 Escenarios casos y modelos </vt:lpstr>
      <vt:lpstr>Diapositiva 146</vt:lpstr>
      <vt:lpstr>Diapositiva 147</vt:lpstr>
      <vt:lpstr>ANÁLISIS DE RESULTADOS </vt:lpstr>
      <vt:lpstr>ANÁLISIS DE RESULTADOS</vt:lpstr>
      <vt:lpstr>Diapositiva 150</vt:lpstr>
      <vt:lpstr>Diapositiva 151</vt:lpstr>
      <vt:lpstr>ANÁLISIS DE RESULTADOS</vt:lpstr>
      <vt:lpstr>ANÁLISIS DE RESULTADOS</vt:lpstr>
      <vt:lpstr>Diapositiva 154</vt:lpstr>
      <vt:lpstr>Diapositiva 155</vt:lpstr>
      <vt:lpstr>ANÁLISIS DE RESULTADOS</vt:lpstr>
      <vt:lpstr>ANÁLISIS DE RESULTADOS</vt:lpstr>
      <vt:lpstr>Diapositiva 158</vt:lpstr>
      <vt:lpstr>Diapositiva 159</vt:lpstr>
      <vt:lpstr>ANÁLISIS DE RESULTADOS</vt:lpstr>
      <vt:lpstr>ANÁLISIS DE RESULTADOS</vt:lpstr>
      <vt:lpstr>TRANSITORIO POR DESCARGA ATMOSFÉRICA</vt:lpstr>
      <vt:lpstr>Descarga Atmosférica</vt:lpstr>
      <vt:lpstr>Descarga Atmosférica</vt:lpstr>
      <vt:lpstr>Diapositiva 165</vt:lpstr>
      <vt:lpstr>DESCARGA ATMOSFÉRICA EN UNA DE LAS FASES DE UNA LÍNEA DE 500 KV. </vt:lpstr>
      <vt:lpstr>DESCARGA ATMOSFÉRICA EN UNA DE LAS FASES DE UNA LÍNEA DE 500 KV. </vt:lpstr>
      <vt:lpstr>DESCARGA ATMOSFÉRICA EN UNA DE LAS FASES DE UNA LÍNEA DE 500 KV.</vt:lpstr>
      <vt:lpstr>DESCARGA ATMOSFÉRICA EN UNA DE LAS FASES DE UNA LÍNEA DE 500 KV.</vt:lpstr>
      <vt:lpstr>ANALISIS DE RESULTADO</vt:lpstr>
      <vt:lpstr>ANALISIS DE RESULTADO</vt:lpstr>
      <vt:lpstr>ANALISIS DE RESULTADO</vt:lpstr>
      <vt:lpstr>DESCARGA ATMOSFÉRICA EN EL HILO DE GUARDA DE UNA LÍNEA DE 500 KV.</vt:lpstr>
      <vt:lpstr>DESCARGA ATMOSFÉRICA EN EL HILO DE GUARDA DE UNA LÍNEA DE 500 KV.</vt:lpstr>
      <vt:lpstr>DESCARGA ATMOSFÉRICA EN EL HILO DE GUARDA DE UNA LÍNEA DE 500 KV.</vt:lpstr>
      <vt:lpstr>DESCARGA ATMOSFÉRICA EN EL HILO DE GUARDA DE UNA LÍNEA DE 500 KV.</vt:lpstr>
      <vt:lpstr>DESCARGA ATMOSFÉRICA EN EL HILO DE GUARDA DE UNA LÍNEA DE 500 KV.</vt:lpstr>
      <vt:lpstr>DESCARGA ATMOSFÉRICA EN EL HILO DE GUARDA DE UNA LÍNEA DE 500 KV.</vt:lpstr>
      <vt:lpstr>DESCARGA ATMOSFÉRICA EN EL HILO DE GUARDA DE UNA LÍNEA DE 500 KV</vt:lpstr>
      <vt:lpstr>Análisis de resultado</vt:lpstr>
      <vt:lpstr>Análisis de resultado</vt:lpstr>
      <vt:lpstr>Conclusiones</vt:lpstr>
      <vt:lpstr>Conclusiones</vt:lpstr>
      <vt:lpstr>Conclusiones</vt:lpstr>
      <vt:lpstr>Recomendaciones</vt:lpstr>
      <vt:lpstr>Recomendaciones</vt:lpstr>
    </vt:vector>
  </TitlesOfParts>
  <Company>Guayaquil - Ecuador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Sumelec</dc:creator>
  <cp:lastModifiedBy>Sumelec S. A.</cp:lastModifiedBy>
  <cp:revision>267</cp:revision>
  <dcterms:created xsi:type="dcterms:W3CDTF">2011-09-28T19:34:56Z</dcterms:created>
  <dcterms:modified xsi:type="dcterms:W3CDTF">2011-12-19T13:49:48Z</dcterms:modified>
</cp:coreProperties>
</file>