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99" r:id="rId2"/>
    <p:sldId id="262" r:id="rId3"/>
    <p:sldId id="284" r:id="rId4"/>
    <p:sldId id="258" r:id="rId5"/>
    <p:sldId id="259" r:id="rId6"/>
    <p:sldId id="260" r:id="rId7"/>
    <p:sldId id="261" r:id="rId8"/>
    <p:sldId id="264" r:id="rId9"/>
    <p:sldId id="300" r:id="rId10"/>
    <p:sldId id="301" r:id="rId11"/>
    <p:sldId id="265" r:id="rId12"/>
    <p:sldId id="295" r:id="rId13"/>
    <p:sldId id="266" r:id="rId14"/>
    <p:sldId id="296" r:id="rId15"/>
    <p:sldId id="267" r:id="rId16"/>
    <p:sldId id="268" r:id="rId17"/>
    <p:sldId id="269" r:id="rId18"/>
    <p:sldId id="298" r:id="rId19"/>
    <p:sldId id="297" r:id="rId20"/>
    <p:sldId id="270" r:id="rId21"/>
    <p:sldId id="287" r:id="rId22"/>
    <p:sldId id="288" r:id="rId23"/>
    <p:sldId id="271" r:id="rId24"/>
    <p:sldId id="291" r:id="rId25"/>
    <p:sldId id="272" r:id="rId26"/>
    <p:sldId id="292" r:id="rId27"/>
    <p:sldId id="276" r:id="rId28"/>
    <p:sldId id="273" r:id="rId29"/>
    <p:sldId id="293" r:id="rId30"/>
    <p:sldId id="277" r:id="rId31"/>
    <p:sldId id="274" r:id="rId32"/>
    <p:sldId id="278" r:id="rId33"/>
    <p:sldId id="279" r:id="rId34"/>
    <p:sldId id="290" r:id="rId35"/>
    <p:sldId id="280" r:id="rId36"/>
    <p:sldId id="289" r:id="rId37"/>
    <p:sldId id="281" r:id="rId38"/>
    <p:sldId id="282" r:id="rId39"/>
    <p:sldId id="283" r:id="rId40"/>
    <p:sldId id="285" r:id="rId41"/>
    <p:sldId id="286" r:id="rId42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91" autoAdjust="0"/>
    <p:restoredTop sz="94660"/>
  </p:normalViewPr>
  <p:slideViewPr>
    <p:cSldViewPr>
      <p:cViewPr varScale="1">
        <p:scale>
          <a:sx n="74" d="100"/>
          <a:sy n="74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20CEE-DDC8-46BE-A8D3-A3117E47042F}" type="datetimeFigureOut">
              <a:rPr lang="es-ES_tradnl" smtClean="0"/>
              <a:pPr/>
              <a:t>05/06/2011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0A980-5A6F-48EB-A267-EEF56338BC7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59DBD9-75BF-4312-9CC7-F5EEA83CADD4}" type="slidenum">
              <a:rPr lang="de-DE" smtClean="0">
                <a:cs typeface="Arial" charset="0"/>
              </a:rPr>
              <a:pPr/>
              <a:t>1</a:t>
            </a:fld>
            <a:endParaRPr lang="de-DE" smtClean="0">
              <a:cs typeface="Arial" charset="0"/>
            </a:endParaRPr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5797F04B-11EF-40E0-9C4C-483774C3DEA6}" type="slidenum">
              <a:rPr lang="en-GB" sz="1300"/>
              <a:pPr algn="r" defTabSz="947738"/>
              <a:t>1</a:t>
            </a:fld>
            <a:endParaRPr lang="en-GB" sz="130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CDBE0A-97F3-4BD5-AF37-6743BD739846}" type="slidenum">
              <a:rPr lang="de-DE" smtClean="0">
                <a:cs typeface="Arial" charset="0"/>
              </a:rPr>
              <a:pPr/>
              <a:t>2</a:t>
            </a:fld>
            <a:endParaRPr lang="de-DE" smtClean="0">
              <a:cs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s-EC" noProof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0A980-5A6F-48EB-A267-EEF56338BC71}" type="slidenum">
              <a:rPr lang="es-ES_tradnl" smtClean="0"/>
              <a:pPr/>
              <a:t>23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940E-5BB1-4D5C-B321-E7BF019093EA}" type="datetimeFigureOut">
              <a:rPr lang="es-ES_tradnl" smtClean="0"/>
              <a:pPr/>
              <a:t>05/06/2011</a:t>
            </a:fld>
            <a:endParaRPr lang="es-ES_tradn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73FFB2-56F8-4DF2-B47D-F3862C1D0733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940E-5BB1-4D5C-B321-E7BF019093EA}" type="datetimeFigureOut">
              <a:rPr lang="es-ES_tradnl" smtClean="0"/>
              <a:pPr/>
              <a:t>05/06/2011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FFB2-56F8-4DF2-B47D-F3862C1D073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373FFB2-56F8-4DF2-B47D-F3862C1D0733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940E-5BB1-4D5C-B321-E7BF019093EA}" type="datetimeFigureOut">
              <a:rPr lang="es-ES_tradnl" smtClean="0"/>
              <a:pPr/>
              <a:t>05/06/2011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940E-5BB1-4D5C-B321-E7BF019093EA}" type="datetimeFigureOut">
              <a:rPr lang="es-ES_tradnl" smtClean="0"/>
              <a:pPr/>
              <a:t>05/06/2011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373FFB2-56F8-4DF2-B47D-F3862C1D0733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940E-5BB1-4D5C-B321-E7BF019093EA}" type="datetimeFigureOut">
              <a:rPr lang="es-ES_tradnl" smtClean="0"/>
              <a:pPr/>
              <a:t>05/06/2011</a:t>
            </a:fld>
            <a:endParaRPr lang="es-ES_tradnl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73FFB2-56F8-4DF2-B47D-F3862C1D0733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6A1940E-5BB1-4D5C-B321-E7BF019093EA}" type="datetimeFigureOut">
              <a:rPr lang="es-ES_tradnl" smtClean="0"/>
              <a:pPr/>
              <a:t>05/06/2011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FFB2-56F8-4DF2-B47D-F3862C1D0733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940E-5BB1-4D5C-B321-E7BF019093EA}" type="datetimeFigureOut">
              <a:rPr lang="es-ES_tradnl" smtClean="0"/>
              <a:pPr/>
              <a:t>05/06/2011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_tradnl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373FFB2-56F8-4DF2-B47D-F3862C1D0733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940E-5BB1-4D5C-B321-E7BF019093EA}" type="datetimeFigureOut">
              <a:rPr lang="es-ES_tradnl" smtClean="0"/>
              <a:pPr/>
              <a:t>05/06/2011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373FFB2-56F8-4DF2-B47D-F3862C1D073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940E-5BB1-4D5C-B321-E7BF019093EA}" type="datetimeFigureOut">
              <a:rPr lang="es-ES_tradnl" smtClean="0"/>
              <a:pPr/>
              <a:t>05/06/2011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73FFB2-56F8-4DF2-B47D-F3862C1D073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73FFB2-56F8-4DF2-B47D-F3862C1D0733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940E-5BB1-4D5C-B321-E7BF019093EA}" type="datetimeFigureOut">
              <a:rPr lang="es-ES_tradnl" smtClean="0"/>
              <a:pPr/>
              <a:t>05/06/2011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373FFB2-56F8-4DF2-B47D-F3862C1D0733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6A1940E-5BB1-4D5C-B321-E7BF019093EA}" type="datetimeFigureOut">
              <a:rPr lang="es-ES_tradnl" smtClean="0"/>
              <a:pPr/>
              <a:t>05/06/2011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6A1940E-5BB1-4D5C-B321-E7BF019093EA}" type="datetimeFigureOut">
              <a:rPr lang="es-ES_tradnl" smtClean="0"/>
              <a:pPr/>
              <a:t>05/06/2011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73FFB2-56F8-4DF2-B47D-F3862C1D0733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1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787400" y="4725144"/>
            <a:ext cx="7510463" cy="1100981"/>
          </a:xfrm>
        </p:spPr>
        <p:txBody>
          <a:bodyPr>
            <a:normAutofit lnSpcReduction="10000"/>
          </a:bodyPr>
          <a:lstStyle/>
          <a:p>
            <a:pPr lvl="1">
              <a:spcBef>
                <a:spcPts val="324"/>
              </a:spcBef>
              <a:buClr>
                <a:schemeClr val="bg2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en-US" dirty="0" smtClean="0"/>
              <a:t> Freddy </a:t>
            </a:r>
            <a:r>
              <a:rPr lang="en-US" dirty="0" err="1" smtClean="0"/>
              <a:t>Borbor</a:t>
            </a:r>
            <a:endParaRPr lang="es-ES" dirty="0" smtClean="0"/>
          </a:p>
          <a:p>
            <a:pPr lvl="1">
              <a:spcBef>
                <a:spcPts val="324"/>
              </a:spcBef>
              <a:buClr>
                <a:schemeClr val="bg2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es-ES" dirty="0" smtClean="0"/>
              <a:t> </a:t>
            </a:r>
            <a:r>
              <a:rPr lang="es-ES" dirty="0" err="1" smtClean="0"/>
              <a:t>Zully</a:t>
            </a:r>
            <a:r>
              <a:rPr lang="es-ES" dirty="0" smtClean="0"/>
              <a:t> Espinoza</a:t>
            </a:r>
          </a:p>
          <a:p>
            <a:pPr lvl="1">
              <a:spcBef>
                <a:spcPts val="324"/>
              </a:spcBef>
              <a:buClr>
                <a:schemeClr val="bg2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es-ES" dirty="0" smtClean="0"/>
              <a:t>Wander Bravo</a:t>
            </a:r>
          </a:p>
          <a:p>
            <a:pPr lvl="1">
              <a:spcBef>
                <a:spcPts val="324"/>
              </a:spcBef>
              <a:buClr>
                <a:schemeClr val="bg2">
                  <a:lumMod val="75000"/>
                </a:schemeClr>
              </a:buClr>
              <a:buFont typeface="Courier New" pitchFamily="49" charset="0"/>
              <a:buChar char="o"/>
              <a:defRPr/>
            </a:pPr>
            <a:endParaRPr lang="es-ES" dirty="0"/>
          </a:p>
        </p:txBody>
      </p:sp>
      <p:sp>
        <p:nvSpPr>
          <p:cNvPr id="9218" name="Rectangle 9"/>
          <p:cNvSpPr>
            <a:spLocks noGrp="1" noChangeArrowheads="1"/>
          </p:cNvSpPr>
          <p:nvPr>
            <p:ph type="ctrTitle"/>
          </p:nvPr>
        </p:nvSpPr>
        <p:spPr>
          <a:xfrm>
            <a:off x="722313" y="4149080"/>
            <a:ext cx="3746500" cy="473720"/>
          </a:xfrm>
        </p:spPr>
        <p:txBody>
          <a:bodyPr>
            <a:noAutofit/>
          </a:bodyPr>
          <a:lstStyle/>
          <a:p>
            <a:pPr eaLnBrk="1" hangingPunct="1"/>
            <a:r>
              <a:rPr lang="es-EC" sz="2800" noProof="1" smtClean="0"/>
              <a:t>Presentado por:</a:t>
            </a:r>
          </a:p>
        </p:txBody>
      </p:sp>
      <p:sp>
        <p:nvSpPr>
          <p:cNvPr id="9220" name="4 Rectángulo"/>
          <p:cNvSpPr>
            <a:spLocks noChangeArrowheads="1"/>
          </p:cNvSpPr>
          <p:nvPr/>
        </p:nvSpPr>
        <p:spPr bwMode="auto">
          <a:xfrm>
            <a:off x="677863" y="941388"/>
            <a:ext cx="7920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ESCUELA SUPERIOR POLITÉCNICA DEL LITORAL</a:t>
            </a:r>
          </a:p>
        </p:txBody>
      </p:sp>
      <p:sp>
        <p:nvSpPr>
          <p:cNvPr id="9221" name="5 Rectángulo"/>
          <p:cNvSpPr>
            <a:spLocks noChangeArrowheads="1"/>
          </p:cNvSpPr>
          <p:nvPr/>
        </p:nvSpPr>
        <p:spPr bwMode="auto">
          <a:xfrm>
            <a:off x="1544638" y="1414463"/>
            <a:ext cx="6156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FACULTAD DE INGENIERÍA EN ELECTRICIDAD Y COMPUTACIÓN FIEC</a:t>
            </a:r>
          </a:p>
        </p:txBody>
      </p:sp>
      <p:pic>
        <p:nvPicPr>
          <p:cNvPr id="9222" name="Picture 2" descr="C:\Documents and Settings\Andrés Cantos\Escritorio\espol1-300x29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0175" y="0"/>
            <a:ext cx="1393825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 Subtítulo"/>
          <p:cNvSpPr txBox="1">
            <a:spLocks/>
          </p:cNvSpPr>
          <p:nvPr/>
        </p:nvSpPr>
        <p:spPr bwMode="gray">
          <a:xfrm>
            <a:off x="749300" y="2775198"/>
            <a:ext cx="7854950" cy="144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Aft>
                <a:spcPct val="40000"/>
              </a:spcAft>
              <a:defRPr/>
            </a:pPr>
            <a:r>
              <a:rPr lang="es-ES" sz="2800" kern="0" dirty="0"/>
              <a:t>Diseño y prototipo de un sistema de autentificación sobre una red  GPRS para la seguridad en el servicio de transporte público</a:t>
            </a:r>
            <a:r>
              <a:rPr lang="es-ES" sz="2800" kern="0" dirty="0" smtClean="0"/>
              <a:t>.</a:t>
            </a:r>
            <a:endParaRPr lang="es-ES" sz="2800" kern="0" dirty="0"/>
          </a:p>
          <a:p>
            <a:pPr algn="ctr" eaLnBrk="0" hangingPunct="0">
              <a:spcAft>
                <a:spcPct val="40000"/>
              </a:spcAft>
              <a:buFont typeface="Wingdings" pitchFamily="2" charset="2"/>
              <a:buNone/>
              <a:defRPr/>
            </a:pPr>
            <a:endParaRPr lang="es-EC" sz="2800" kern="0" dirty="0">
              <a:latin typeface="+mn-lt"/>
              <a:cs typeface="+mn-cs"/>
            </a:endParaRPr>
          </a:p>
        </p:txBody>
      </p:sp>
      <p:pic>
        <p:nvPicPr>
          <p:cNvPr id="9224" name="9 Imagen" descr="fiec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3" y="379413"/>
            <a:ext cx="14366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Tecnologías aplicadas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ES" dirty="0" smtClean="0"/>
              <a:t>Biometría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GPS (Sistema de Posicionamiento Mundial</a:t>
            </a:r>
            <a:r>
              <a:rPr lang="es-ES" dirty="0" smtClean="0"/>
              <a:t>)</a:t>
            </a:r>
          </a:p>
          <a:p>
            <a:pPr algn="just"/>
            <a:endParaRPr lang="es-ES" dirty="0" smtClean="0"/>
          </a:p>
        </p:txBody>
      </p:sp>
      <p:pic>
        <p:nvPicPr>
          <p:cNvPr id="11" name="Picture 6" descr="D:\Xavier\Desktop\biometr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429000"/>
            <a:ext cx="1923094" cy="2600755"/>
          </a:xfrm>
          <a:prstGeom prst="rect">
            <a:avLst/>
          </a:prstGeom>
          <a:noFill/>
        </p:spPr>
      </p:pic>
      <p:pic>
        <p:nvPicPr>
          <p:cNvPr id="2057" name="Picture 9" descr="D:\Xavier\Desktop\imagenes diapo\gp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071810"/>
            <a:ext cx="2324100" cy="232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814393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691680" y="260648"/>
            <a:ext cx="5584134" cy="56693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Diseño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Aplicación Vehículo</a:t>
            </a:r>
            <a:endParaRPr lang="es-ES" dirty="0"/>
          </a:p>
        </p:txBody>
      </p:sp>
      <p:grpSp>
        <p:nvGrpSpPr>
          <p:cNvPr id="4" name="3 Grupo"/>
          <p:cNvGrpSpPr/>
          <p:nvPr/>
        </p:nvGrpSpPr>
        <p:grpSpPr>
          <a:xfrm>
            <a:off x="2214546" y="1714488"/>
            <a:ext cx="6345888" cy="4799928"/>
            <a:chOff x="3357553" y="3066803"/>
            <a:chExt cx="2950522" cy="2231727"/>
          </a:xfrm>
        </p:grpSpPr>
        <p:grpSp>
          <p:nvGrpSpPr>
            <p:cNvPr id="5" name="16 Grupo"/>
            <p:cNvGrpSpPr/>
            <p:nvPr/>
          </p:nvGrpSpPr>
          <p:grpSpPr>
            <a:xfrm>
              <a:off x="3357553" y="3066803"/>
              <a:ext cx="2380541" cy="2101925"/>
              <a:chOff x="3286115" y="2721066"/>
              <a:chExt cx="2991637" cy="2464325"/>
            </a:xfrm>
          </p:grpSpPr>
          <p:pic>
            <p:nvPicPr>
              <p:cNvPr id="7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86115" y="2721066"/>
                <a:ext cx="2571768" cy="2339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" name="Picture 7" descr="D:\Xavier\Desktop\java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91869" y="3899506"/>
                <a:ext cx="1285883" cy="1285885"/>
              </a:xfrm>
              <a:prstGeom prst="rect">
                <a:avLst/>
              </a:prstGeom>
              <a:noFill/>
            </p:spPr>
          </p:pic>
        </p:grpSp>
        <p:sp>
          <p:nvSpPr>
            <p:cNvPr id="6" name="5 CuadroTexto"/>
            <p:cNvSpPr txBox="1"/>
            <p:nvPr/>
          </p:nvSpPr>
          <p:spPr>
            <a:xfrm>
              <a:off x="4214810" y="4929198"/>
              <a:ext cx="2093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Aplicación Vehículos</a:t>
              </a:r>
              <a:endParaRPr lang="es-E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476672"/>
            <a:ext cx="8534400" cy="51088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Aplicación Vehículo</a:t>
            </a:r>
            <a:endParaRPr lang="es-ES" dirty="0"/>
          </a:p>
        </p:txBody>
      </p:sp>
      <p:pic>
        <p:nvPicPr>
          <p:cNvPr id="1038" name="Picture 14" descr="D:\Xavier\Desktop\gp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2000264" cy="2000264"/>
          </a:xfrm>
          <a:prstGeom prst="rect">
            <a:avLst/>
          </a:prstGeom>
          <a:noFill/>
        </p:spPr>
      </p:pic>
      <p:pic>
        <p:nvPicPr>
          <p:cNvPr id="1042" name="Picture 18" descr="D:\Xavier\Desktop\por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5143512"/>
            <a:ext cx="1500198" cy="1500198"/>
          </a:xfrm>
          <a:prstGeom prst="rect">
            <a:avLst/>
          </a:prstGeom>
          <a:noFill/>
        </p:spPr>
      </p:pic>
      <p:grpSp>
        <p:nvGrpSpPr>
          <p:cNvPr id="25" name="24 Grupo"/>
          <p:cNvGrpSpPr/>
          <p:nvPr/>
        </p:nvGrpSpPr>
        <p:grpSpPr>
          <a:xfrm>
            <a:off x="3779912" y="642918"/>
            <a:ext cx="1579564" cy="1579564"/>
            <a:chOff x="3714744" y="642918"/>
            <a:chExt cx="1579564" cy="1579564"/>
          </a:xfrm>
        </p:grpSpPr>
        <p:pic>
          <p:nvPicPr>
            <p:cNvPr id="1039" name="Picture 15" descr="D:\Xavier\Desktop\acorazad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14744" y="642918"/>
              <a:ext cx="1579564" cy="1579564"/>
            </a:xfrm>
            <a:prstGeom prst="rect">
              <a:avLst/>
            </a:prstGeom>
            <a:noFill/>
          </p:spPr>
        </p:pic>
        <p:sp>
          <p:nvSpPr>
            <p:cNvPr id="11" name="10 CuadroTexto"/>
            <p:cNvSpPr txBox="1"/>
            <p:nvPr/>
          </p:nvSpPr>
          <p:spPr>
            <a:xfrm>
              <a:off x="3929058" y="1714488"/>
              <a:ext cx="11632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Acorazado</a:t>
              </a:r>
              <a:endParaRPr lang="es-ES" dirty="0"/>
            </a:p>
          </p:txBody>
        </p:sp>
      </p:grpSp>
      <p:grpSp>
        <p:nvGrpSpPr>
          <p:cNvPr id="36" name="35 Grupo"/>
          <p:cNvGrpSpPr/>
          <p:nvPr/>
        </p:nvGrpSpPr>
        <p:grpSpPr>
          <a:xfrm>
            <a:off x="6715140" y="1428736"/>
            <a:ext cx="1643074" cy="1726654"/>
            <a:chOff x="6715140" y="1428736"/>
            <a:chExt cx="1643074" cy="1726654"/>
          </a:xfrm>
        </p:grpSpPr>
        <p:pic>
          <p:nvPicPr>
            <p:cNvPr id="1040" name="Picture 16" descr="D:\Xavier\Desktop\camara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15140" y="1428736"/>
              <a:ext cx="1643074" cy="1643074"/>
            </a:xfrm>
            <a:prstGeom prst="rect">
              <a:avLst/>
            </a:prstGeom>
            <a:noFill/>
          </p:spPr>
        </p:pic>
        <p:sp>
          <p:nvSpPr>
            <p:cNvPr id="12" name="11 CuadroTexto"/>
            <p:cNvSpPr txBox="1"/>
            <p:nvPr/>
          </p:nvSpPr>
          <p:spPr>
            <a:xfrm>
              <a:off x="7000892" y="2786058"/>
              <a:ext cx="981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Cámara</a:t>
              </a:r>
              <a:endParaRPr lang="es-ES" dirty="0"/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642910" y="4143380"/>
            <a:ext cx="2521844" cy="1798092"/>
            <a:chOff x="642910" y="4500570"/>
            <a:chExt cx="2521844" cy="1798092"/>
          </a:xfrm>
        </p:grpSpPr>
        <p:pic>
          <p:nvPicPr>
            <p:cNvPr id="1043" name="Picture 19" descr="D:\Xavier\Desktop\dedo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4348" y="4500570"/>
              <a:ext cx="1643074" cy="1643074"/>
            </a:xfrm>
            <a:prstGeom prst="rect">
              <a:avLst/>
            </a:prstGeom>
            <a:noFill/>
          </p:spPr>
        </p:pic>
        <p:sp>
          <p:nvSpPr>
            <p:cNvPr id="13" name="12 CuadroTexto"/>
            <p:cNvSpPr txBox="1"/>
            <p:nvPr/>
          </p:nvSpPr>
          <p:spPr>
            <a:xfrm>
              <a:off x="642910" y="5929330"/>
              <a:ext cx="2521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Dispositivo Biométrico</a:t>
              </a:r>
              <a:endParaRPr lang="es-ES" dirty="0"/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4214810" y="6429396"/>
            <a:ext cx="67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GPRS</a:t>
            </a:r>
            <a:endParaRPr lang="es-ES" dirty="0"/>
          </a:p>
        </p:txBody>
      </p:sp>
      <p:grpSp>
        <p:nvGrpSpPr>
          <p:cNvPr id="27" name="26 Grupo"/>
          <p:cNvGrpSpPr/>
          <p:nvPr/>
        </p:nvGrpSpPr>
        <p:grpSpPr>
          <a:xfrm>
            <a:off x="6929454" y="4286256"/>
            <a:ext cx="2013901" cy="2012406"/>
            <a:chOff x="6929454" y="4286256"/>
            <a:chExt cx="2013901" cy="2012406"/>
          </a:xfrm>
        </p:grpSpPr>
        <p:pic>
          <p:nvPicPr>
            <p:cNvPr id="1041" name="Picture 17" descr="D:\Xavier\Desktop\teclado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29454" y="4286256"/>
              <a:ext cx="1714512" cy="1714512"/>
            </a:xfrm>
            <a:prstGeom prst="rect">
              <a:avLst/>
            </a:prstGeom>
            <a:noFill/>
          </p:spPr>
        </p:pic>
        <p:sp>
          <p:nvSpPr>
            <p:cNvPr id="15" name="14 CuadroTexto"/>
            <p:cNvSpPr txBox="1"/>
            <p:nvPr/>
          </p:nvSpPr>
          <p:spPr>
            <a:xfrm>
              <a:off x="7072330" y="5929330"/>
              <a:ext cx="18710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Teclado Numérico</a:t>
              </a:r>
              <a:endParaRPr lang="es-ES" dirty="0"/>
            </a:p>
          </p:txBody>
        </p:sp>
      </p:grpSp>
      <p:pic>
        <p:nvPicPr>
          <p:cNvPr id="3" name="Picture 2" descr="D:\Xavier\Desktop\ray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097504">
            <a:off x="2096054" y="2024625"/>
            <a:ext cx="1419745" cy="1419745"/>
          </a:xfrm>
          <a:prstGeom prst="rect">
            <a:avLst/>
          </a:prstGeom>
          <a:noFill/>
        </p:spPr>
      </p:pic>
      <p:pic>
        <p:nvPicPr>
          <p:cNvPr id="29" name="Picture 2" descr="D:\Xavier\Desktop\ray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7765235">
            <a:off x="2201970" y="4059367"/>
            <a:ext cx="1194192" cy="1194192"/>
          </a:xfrm>
          <a:prstGeom prst="rect">
            <a:avLst/>
          </a:prstGeom>
          <a:noFill/>
        </p:spPr>
      </p:pic>
      <p:pic>
        <p:nvPicPr>
          <p:cNvPr id="30" name="Picture 2" descr="D:\Xavier\Desktop\ray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7765235">
            <a:off x="5845308" y="2201977"/>
            <a:ext cx="1194192" cy="1194192"/>
          </a:xfrm>
          <a:prstGeom prst="rect">
            <a:avLst/>
          </a:prstGeom>
          <a:noFill/>
        </p:spPr>
      </p:pic>
      <p:pic>
        <p:nvPicPr>
          <p:cNvPr id="34" name="Picture 2" descr="D:\Xavier\Desktop\ray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3873272">
            <a:off x="4119360" y="1929154"/>
            <a:ext cx="979663" cy="979663"/>
          </a:xfrm>
          <a:prstGeom prst="rect">
            <a:avLst/>
          </a:prstGeom>
          <a:noFill/>
        </p:spPr>
      </p:pic>
      <p:pic>
        <p:nvPicPr>
          <p:cNvPr id="35" name="Picture 2" descr="D:\Xavier\Desktop\ray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3873272">
            <a:off x="4056436" y="4913700"/>
            <a:ext cx="979663" cy="979663"/>
          </a:xfrm>
          <a:prstGeom prst="rect">
            <a:avLst/>
          </a:prstGeom>
          <a:noFill/>
        </p:spPr>
      </p:pic>
      <p:grpSp>
        <p:nvGrpSpPr>
          <p:cNvPr id="38" name="37 Grupo"/>
          <p:cNvGrpSpPr/>
          <p:nvPr/>
        </p:nvGrpSpPr>
        <p:grpSpPr>
          <a:xfrm>
            <a:off x="3643306" y="2857496"/>
            <a:ext cx="2950521" cy="2298158"/>
            <a:chOff x="3643306" y="2857496"/>
            <a:chExt cx="2950521" cy="2298158"/>
          </a:xfrm>
        </p:grpSpPr>
        <p:grpSp>
          <p:nvGrpSpPr>
            <p:cNvPr id="21" name="20 Grupo"/>
            <p:cNvGrpSpPr/>
            <p:nvPr/>
          </p:nvGrpSpPr>
          <p:grpSpPr>
            <a:xfrm>
              <a:off x="3643306" y="2857496"/>
              <a:ext cx="2950521" cy="2298158"/>
              <a:chOff x="3357553" y="3000372"/>
              <a:chExt cx="2950522" cy="2298158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357553" y="3000372"/>
                <a:ext cx="2046438" cy="1995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6" name="15 CuadroTexto"/>
              <p:cNvSpPr txBox="1"/>
              <p:nvPr/>
            </p:nvSpPr>
            <p:spPr>
              <a:xfrm>
                <a:off x="4214810" y="4929198"/>
                <a:ext cx="20932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Aplicación Vehículos</a:t>
                </a:r>
                <a:endParaRPr lang="es-ES" dirty="0"/>
              </a:p>
            </p:txBody>
          </p:sp>
        </p:grpSp>
        <p:pic>
          <p:nvPicPr>
            <p:cNvPr id="37" name="Picture 7" descr="D:\Xavier\Desktop\java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929190" y="3857628"/>
              <a:ext cx="1023218" cy="1096784"/>
            </a:xfrm>
            <a:prstGeom prst="rect">
              <a:avLst/>
            </a:prstGeom>
            <a:noFill/>
          </p:spPr>
        </p:pic>
      </p:grpSp>
      <p:pic>
        <p:nvPicPr>
          <p:cNvPr id="31" name="Picture 2" descr="D:\Xavier\Desktop\ray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331477">
            <a:off x="5890178" y="4032799"/>
            <a:ext cx="1194192" cy="1194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Aplicación Principal</a:t>
            </a:r>
            <a:endParaRPr lang="es-ES" dirty="0"/>
          </a:p>
        </p:txBody>
      </p:sp>
      <p:grpSp>
        <p:nvGrpSpPr>
          <p:cNvPr id="4" name="17 Grupo"/>
          <p:cNvGrpSpPr>
            <a:grpSpLocks noGrp="1"/>
          </p:cNvGrpSpPr>
          <p:nvPr>
            <p:ph sz="quarter" idx="1"/>
          </p:nvPr>
        </p:nvGrpSpPr>
        <p:grpSpPr>
          <a:xfrm>
            <a:off x="2285984" y="1643050"/>
            <a:ext cx="5000660" cy="4786346"/>
            <a:chOff x="2816422" y="2428868"/>
            <a:chExt cx="3327214" cy="278608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16422" y="2428868"/>
              <a:ext cx="2970024" cy="2643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7" descr="D:\Xavier\Desktop\jav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3438" y="3714752"/>
              <a:ext cx="1500198" cy="150019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Aplicación Principal</a:t>
            </a:r>
            <a:endParaRPr lang="es-ES" dirty="0"/>
          </a:p>
        </p:txBody>
      </p:sp>
      <p:grpSp>
        <p:nvGrpSpPr>
          <p:cNvPr id="3" name="6 Grupo"/>
          <p:cNvGrpSpPr/>
          <p:nvPr/>
        </p:nvGrpSpPr>
        <p:grpSpPr>
          <a:xfrm>
            <a:off x="642910" y="1500174"/>
            <a:ext cx="1714512" cy="1071570"/>
            <a:chOff x="571472" y="1357298"/>
            <a:chExt cx="1714512" cy="1071570"/>
          </a:xfrm>
        </p:grpSpPr>
        <p:sp>
          <p:nvSpPr>
            <p:cNvPr id="5" name="4 Nube"/>
            <p:cNvSpPr/>
            <p:nvPr/>
          </p:nvSpPr>
          <p:spPr>
            <a:xfrm>
              <a:off x="571472" y="1357298"/>
              <a:ext cx="1714512" cy="1071570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  <a:ln cmpd="sng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829294" y="1556222"/>
              <a:ext cx="11230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Servicio Web</a:t>
              </a:r>
              <a:endParaRPr lang="es-ES" dirty="0"/>
            </a:p>
          </p:txBody>
        </p:sp>
      </p:grpSp>
      <p:grpSp>
        <p:nvGrpSpPr>
          <p:cNvPr id="4" name="9 Grupo"/>
          <p:cNvGrpSpPr/>
          <p:nvPr/>
        </p:nvGrpSpPr>
        <p:grpSpPr>
          <a:xfrm>
            <a:off x="6929454" y="1357298"/>
            <a:ext cx="1143008" cy="1562130"/>
            <a:chOff x="6143636" y="1285860"/>
            <a:chExt cx="1285884" cy="1757395"/>
          </a:xfrm>
        </p:grpSpPr>
        <p:sp>
          <p:nvSpPr>
            <p:cNvPr id="8" name="7 Disco magnético"/>
            <p:cNvSpPr/>
            <p:nvPr/>
          </p:nvSpPr>
          <p:spPr>
            <a:xfrm>
              <a:off x="6143636" y="1285860"/>
              <a:ext cx="1285884" cy="1428760"/>
            </a:xfrm>
            <a:prstGeom prst="flowChartMagneticDisk">
              <a:avLst/>
            </a:prstGeom>
            <a:solidFill>
              <a:schemeClr val="tx2">
                <a:lumMod val="20000"/>
                <a:lumOff val="80000"/>
              </a:schemeClr>
            </a:solidFill>
            <a:ln cmpd="sng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6298791" y="1692886"/>
              <a:ext cx="1000132" cy="135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Base</a:t>
              </a:r>
            </a:p>
            <a:p>
              <a:pPr algn="ctr"/>
              <a:r>
                <a:rPr lang="es-ES" dirty="0" smtClean="0"/>
                <a:t>De</a:t>
              </a:r>
            </a:p>
            <a:p>
              <a:pPr algn="ctr"/>
              <a:r>
                <a:rPr lang="es-ES" dirty="0" smtClean="0"/>
                <a:t>Datos</a:t>
              </a:r>
              <a:endParaRPr lang="es-ES" dirty="0" smtClean="0"/>
            </a:p>
            <a:p>
              <a:endParaRPr lang="es-ES" dirty="0"/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3286116" y="2214554"/>
            <a:ext cx="3940595" cy="2512472"/>
            <a:chOff x="3286116" y="2214554"/>
            <a:chExt cx="3940595" cy="2512472"/>
          </a:xfrm>
        </p:grpSpPr>
        <p:grpSp>
          <p:nvGrpSpPr>
            <p:cNvPr id="7" name="17 Grupo"/>
            <p:cNvGrpSpPr/>
            <p:nvPr/>
          </p:nvGrpSpPr>
          <p:grpSpPr>
            <a:xfrm>
              <a:off x="3286116" y="2214554"/>
              <a:ext cx="2900648" cy="2428892"/>
              <a:chOff x="2816422" y="2428868"/>
              <a:chExt cx="3327214" cy="2786082"/>
            </a:xfrm>
          </p:grpSpPr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16422" y="2428868"/>
                <a:ext cx="2970024" cy="2643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127" name="Picture 7" descr="D:\Xavier\Desktop\java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643438" y="3714752"/>
                <a:ext cx="1500198" cy="1500198"/>
              </a:xfrm>
              <a:prstGeom prst="rect">
                <a:avLst/>
              </a:prstGeom>
              <a:noFill/>
            </p:spPr>
          </p:pic>
        </p:grpSp>
        <p:sp>
          <p:nvSpPr>
            <p:cNvPr id="16" name="15 CuadroTexto"/>
            <p:cNvSpPr txBox="1"/>
            <p:nvPr/>
          </p:nvSpPr>
          <p:spPr>
            <a:xfrm>
              <a:off x="5214942" y="4357694"/>
              <a:ext cx="2011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Aplicación principal</a:t>
              </a:r>
              <a:endParaRPr lang="es-ES" dirty="0"/>
            </a:p>
          </p:txBody>
        </p:sp>
      </p:grpSp>
      <p:pic>
        <p:nvPicPr>
          <p:cNvPr id="23" name="Picture 2" descr="D:\Xavier\Desktop\ray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000240"/>
            <a:ext cx="1419745" cy="1419745"/>
          </a:xfrm>
          <a:prstGeom prst="rect">
            <a:avLst/>
          </a:prstGeom>
          <a:noFill/>
        </p:spPr>
      </p:pic>
      <p:pic>
        <p:nvPicPr>
          <p:cNvPr id="24" name="Picture 2" descr="D:\Xavier\Desktop\ray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12842">
            <a:off x="5755685" y="1755164"/>
            <a:ext cx="1215644" cy="1215644"/>
          </a:xfrm>
          <a:prstGeom prst="rect">
            <a:avLst/>
          </a:prstGeom>
          <a:noFill/>
        </p:spPr>
      </p:pic>
      <p:pic>
        <p:nvPicPr>
          <p:cNvPr id="1026" name="Picture 2" descr="D:\Xavier\Desktop\carro.png"/>
          <p:cNvPicPr>
            <a:picLocks noChangeAspect="1" noChangeArrowheads="1"/>
          </p:cNvPicPr>
          <p:nvPr/>
        </p:nvPicPr>
        <p:blipFill>
          <a:blip r:embed="rId5" cstate="print"/>
          <a:srcRect t="23228" b="26575"/>
          <a:stretch>
            <a:fillRect/>
          </a:stretch>
        </p:blipFill>
        <p:spPr bwMode="auto">
          <a:xfrm>
            <a:off x="214282" y="5357826"/>
            <a:ext cx="2100003" cy="1214446"/>
          </a:xfrm>
          <a:prstGeom prst="rect">
            <a:avLst/>
          </a:prstGeom>
          <a:noFill/>
        </p:spPr>
      </p:pic>
      <p:pic>
        <p:nvPicPr>
          <p:cNvPr id="26" name="Picture 2" descr="D:\Xavier\Desktop\carro.png"/>
          <p:cNvPicPr>
            <a:picLocks noChangeAspect="1" noChangeArrowheads="1"/>
          </p:cNvPicPr>
          <p:nvPr/>
        </p:nvPicPr>
        <p:blipFill>
          <a:blip r:embed="rId5" cstate="print"/>
          <a:srcRect t="23228" b="26575"/>
          <a:stretch>
            <a:fillRect/>
          </a:stretch>
        </p:blipFill>
        <p:spPr bwMode="auto">
          <a:xfrm>
            <a:off x="2428860" y="5429264"/>
            <a:ext cx="2100003" cy="1214446"/>
          </a:xfrm>
          <a:prstGeom prst="rect">
            <a:avLst/>
          </a:prstGeom>
          <a:noFill/>
        </p:spPr>
      </p:pic>
      <p:pic>
        <p:nvPicPr>
          <p:cNvPr id="27" name="Picture 2" descr="D:\Xavier\Desktop\carro.png"/>
          <p:cNvPicPr>
            <a:picLocks noChangeAspect="1" noChangeArrowheads="1"/>
          </p:cNvPicPr>
          <p:nvPr/>
        </p:nvPicPr>
        <p:blipFill>
          <a:blip r:embed="rId5" cstate="print"/>
          <a:srcRect t="23228" b="26575"/>
          <a:stretch>
            <a:fillRect/>
          </a:stretch>
        </p:blipFill>
        <p:spPr bwMode="auto">
          <a:xfrm>
            <a:off x="4714876" y="5429264"/>
            <a:ext cx="2100003" cy="1214446"/>
          </a:xfrm>
          <a:prstGeom prst="rect">
            <a:avLst/>
          </a:prstGeom>
          <a:noFill/>
        </p:spPr>
      </p:pic>
      <p:pic>
        <p:nvPicPr>
          <p:cNvPr id="28" name="Picture 2" descr="D:\Xavier\Desktop\carro.png"/>
          <p:cNvPicPr>
            <a:picLocks noChangeAspect="1" noChangeArrowheads="1"/>
          </p:cNvPicPr>
          <p:nvPr/>
        </p:nvPicPr>
        <p:blipFill>
          <a:blip r:embed="rId5" cstate="print"/>
          <a:srcRect t="23228" b="26575"/>
          <a:stretch>
            <a:fillRect/>
          </a:stretch>
        </p:blipFill>
        <p:spPr bwMode="auto">
          <a:xfrm>
            <a:off x="6858016" y="5429264"/>
            <a:ext cx="2100003" cy="1214446"/>
          </a:xfrm>
          <a:prstGeom prst="rect">
            <a:avLst/>
          </a:prstGeom>
          <a:noFill/>
        </p:spPr>
      </p:pic>
      <p:pic>
        <p:nvPicPr>
          <p:cNvPr id="29" name="Picture 2" descr="D:\Xavier\Desktop\ray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086920">
            <a:off x="1729228" y="4301004"/>
            <a:ext cx="1419745" cy="1419745"/>
          </a:xfrm>
          <a:prstGeom prst="rect">
            <a:avLst/>
          </a:prstGeom>
          <a:noFill/>
        </p:spPr>
      </p:pic>
      <p:pic>
        <p:nvPicPr>
          <p:cNvPr id="30" name="Picture 2" descr="D:\Xavier\Desktop\ray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343908">
            <a:off x="3494153" y="4494292"/>
            <a:ext cx="1110797" cy="1110797"/>
          </a:xfrm>
          <a:prstGeom prst="rect">
            <a:avLst/>
          </a:prstGeom>
          <a:noFill/>
        </p:spPr>
      </p:pic>
      <p:pic>
        <p:nvPicPr>
          <p:cNvPr id="31" name="Picture 2" descr="D:\Xavier\Desktop\ray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062953">
            <a:off x="4953666" y="4631334"/>
            <a:ext cx="1013766" cy="1013766"/>
          </a:xfrm>
          <a:prstGeom prst="rect">
            <a:avLst/>
          </a:prstGeom>
          <a:noFill/>
        </p:spPr>
      </p:pic>
      <p:pic>
        <p:nvPicPr>
          <p:cNvPr id="32" name="Picture 2" descr="D:\Xavier\Desktop\ray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010984">
            <a:off x="6820603" y="4534594"/>
            <a:ext cx="1144620" cy="114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Aplicación Cooperativas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592" y="1623434"/>
            <a:ext cx="3000396" cy="125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623434"/>
            <a:ext cx="2428860" cy="216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9622" y="4052326"/>
            <a:ext cx="2357454" cy="211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022" y="2980756"/>
            <a:ext cx="5072098" cy="332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D:\Xavier\Desktop\jav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14346" y="5357802"/>
            <a:ext cx="1500198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38766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Control </a:t>
            </a:r>
            <a:r>
              <a:rPr lang="es-ES" dirty="0" smtClean="0"/>
              <a:t>vehículos - Posición</a:t>
            </a:r>
            <a:endParaRPr lang="es-ES" dirty="0"/>
          </a:p>
        </p:txBody>
      </p:sp>
      <p:pic>
        <p:nvPicPr>
          <p:cNvPr id="7" name="Picture 7" descr="D:\Xavier\Desktop\jav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86388"/>
            <a:ext cx="1571612" cy="1571612"/>
          </a:xfrm>
          <a:prstGeom prst="rect">
            <a:avLst/>
          </a:prstGeom>
          <a:noFill/>
        </p:spPr>
      </p:pic>
      <p:pic>
        <p:nvPicPr>
          <p:cNvPr id="8" name="Picture 2" descr="D:\Xavier\Desktop\carro.png"/>
          <p:cNvPicPr>
            <a:picLocks noChangeAspect="1" noChangeArrowheads="1"/>
          </p:cNvPicPr>
          <p:nvPr/>
        </p:nvPicPr>
        <p:blipFill>
          <a:blip r:embed="rId4" cstate="print"/>
          <a:srcRect t="23228" b="26575"/>
          <a:stretch>
            <a:fillRect/>
          </a:stretch>
        </p:blipFill>
        <p:spPr bwMode="auto">
          <a:xfrm>
            <a:off x="5929322" y="3357562"/>
            <a:ext cx="2100003" cy="1214446"/>
          </a:xfrm>
          <a:prstGeom prst="rect">
            <a:avLst/>
          </a:prstGeom>
          <a:noFill/>
        </p:spPr>
      </p:pic>
      <p:cxnSp>
        <p:nvCxnSpPr>
          <p:cNvPr id="10" name="9 Conector recto de flecha"/>
          <p:cNvCxnSpPr/>
          <p:nvPr/>
        </p:nvCxnSpPr>
        <p:spPr>
          <a:xfrm>
            <a:off x="4143372" y="3786190"/>
            <a:ext cx="1714512" cy="1588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rot="10800000">
            <a:off x="4143372" y="4286256"/>
            <a:ext cx="1714512" cy="1588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D:\Xavier\Desktop\satelite.png"/>
          <p:cNvPicPr>
            <a:picLocks noChangeAspect="1" noChangeArrowheads="1"/>
          </p:cNvPicPr>
          <p:nvPr/>
        </p:nvPicPr>
        <p:blipFill>
          <a:blip r:embed="rId5"/>
          <a:srcRect b="37033"/>
          <a:stretch>
            <a:fillRect/>
          </a:stretch>
        </p:blipFill>
        <p:spPr bwMode="auto">
          <a:xfrm>
            <a:off x="7759700" y="1500174"/>
            <a:ext cx="1384300" cy="1071570"/>
          </a:xfrm>
          <a:prstGeom prst="rect">
            <a:avLst/>
          </a:prstGeom>
          <a:noFill/>
        </p:spPr>
      </p:pic>
      <p:cxnSp>
        <p:nvCxnSpPr>
          <p:cNvPr id="22" name="21 Conector recto de flecha"/>
          <p:cNvCxnSpPr/>
          <p:nvPr/>
        </p:nvCxnSpPr>
        <p:spPr>
          <a:xfrm rot="5400000">
            <a:off x="7822429" y="2893215"/>
            <a:ext cx="500066" cy="428628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 rot="5400000" flipH="1" flipV="1">
            <a:off x="7608115" y="2607463"/>
            <a:ext cx="571504" cy="500066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43999" y="3185998"/>
            <a:ext cx="20193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 r="52216"/>
          <a:stretch>
            <a:fillRect/>
          </a:stretch>
        </p:blipFill>
        <p:spPr bwMode="auto">
          <a:xfrm>
            <a:off x="357158" y="4214818"/>
            <a:ext cx="857256" cy="149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40481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Control vehículos </a:t>
            </a:r>
            <a:r>
              <a:rPr lang="es-ES" dirty="0" smtClean="0"/>
              <a:t>– Ubicación</a:t>
            </a:r>
            <a:endParaRPr lang="es-ES" dirty="0"/>
          </a:p>
        </p:txBody>
      </p:sp>
      <p:pic>
        <p:nvPicPr>
          <p:cNvPr id="5" name="Picture 2" descr="D:\Xavier\Desktop\carro.png"/>
          <p:cNvPicPr>
            <a:picLocks noChangeAspect="1" noChangeArrowheads="1"/>
          </p:cNvPicPr>
          <p:nvPr/>
        </p:nvPicPr>
        <p:blipFill>
          <a:blip r:embed="rId3" cstate="print"/>
          <a:srcRect t="23228" b="26575"/>
          <a:stretch>
            <a:fillRect/>
          </a:stretch>
        </p:blipFill>
        <p:spPr bwMode="auto">
          <a:xfrm>
            <a:off x="5929322" y="3357562"/>
            <a:ext cx="2100003" cy="1214446"/>
          </a:xfrm>
          <a:prstGeom prst="rect">
            <a:avLst/>
          </a:prstGeom>
          <a:noFill/>
        </p:spPr>
      </p:pic>
      <p:cxnSp>
        <p:nvCxnSpPr>
          <p:cNvPr id="6" name="5 Conector recto de flecha"/>
          <p:cNvCxnSpPr/>
          <p:nvPr/>
        </p:nvCxnSpPr>
        <p:spPr>
          <a:xfrm>
            <a:off x="4500562" y="3786190"/>
            <a:ext cx="1500198" cy="1588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rot="10800000">
            <a:off x="4357686" y="4286256"/>
            <a:ext cx="1500198" cy="1588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rot="5400000">
            <a:off x="7786710" y="3429000"/>
            <a:ext cx="357190" cy="357190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rot="5400000" flipH="1" flipV="1">
            <a:off x="7572396" y="3214686"/>
            <a:ext cx="357190" cy="357190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16 Grupo"/>
          <p:cNvGrpSpPr/>
          <p:nvPr/>
        </p:nvGrpSpPr>
        <p:grpSpPr>
          <a:xfrm>
            <a:off x="7786678" y="1785926"/>
            <a:ext cx="1357322" cy="1551073"/>
            <a:chOff x="6715140" y="1428736"/>
            <a:chExt cx="1643074" cy="1726654"/>
          </a:xfrm>
        </p:grpSpPr>
        <p:pic>
          <p:nvPicPr>
            <p:cNvPr id="18" name="Picture 16" descr="D:\Xavier\Desktop\camara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15140" y="1428736"/>
              <a:ext cx="1643074" cy="1643074"/>
            </a:xfrm>
            <a:prstGeom prst="rect">
              <a:avLst/>
            </a:prstGeom>
            <a:noFill/>
          </p:spPr>
        </p:pic>
        <p:sp>
          <p:nvSpPr>
            <p:cNvPr id="19" name="18 CuadroTexto"/>
            <p:cNvSpPr txBox="1"/>
            <p:nvPr/>
          </p:nvSpPr>
          <p:spPr>
            <a:xfrm>
              <a:off x="7000892" y="2786058"/>
              <a:ext cx="981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Cámara</a:t>
              </a:r>
              <a:endParaRPr lang="es-ES" dirty="0"/>
            </a:p>
          </p:txBody>
        </p:sp>
      </p:grpSp>
      <p:pic>
        <p:nvPicPr>
          <p:cNvPr id="2052" name="Picture 4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87998" y="3221999"/>
            <a:ext cx="2178000" cy="18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6"/>
          <a:srcRect r="52216"/>
          <a:stretch>
            <a:fillRect/>
          </a:stretch>
        </p:blipFill>
        <p:spPr bwMode="auto">
          <a:xfrm>
            <a:off x="357158" y="4214818"/>
            <a:ext cx="857256" cy="149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Control vehículos - </a:t>
            </a:r>
            <a:r>
              <a:rPr lang="es-ES" dirty="0" smtClean="0"/>
              <a:t>Historial</a:t>
            </a:r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43548"/>
          <a:stretch>
            <a:fillRect/>
          </a:stretch>
        </p:blipFill>
        <p:spPr bwMode="auto">
          <a:xfrm>
            <a:off x="1071538" y="2285992"/>
            <a:ext cx="685804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Grp="1" noChangeArrowheads="1"/>
          </p:cNvSpPr>
          <p:nvPr>
            <p:ph type="title"/>
          </p:nvPr>
        </p:nvSpPr>
        <p:spPr>
          <a:xfrm>
            <a:off x="227013" y="365125"/>
            <a:ext cx="8520112" cy="498475"/>
          </a:xfrm>
        </p:spPr>
        <p:txBody>
          <a:bodyPr>
            <a:noAutofit/>
          </a:bodyPr>
          <a:lstStyle/>
          <a:p>
            <a:pPr eaLnBrk="1" hangingPunct="1"/>
            <a:r>
              <a:rPr lang="es-ES" sz="2800" dirty="0" smtClean="0"/>
              <a:t>Agenda</a:t>
            </a:r>
          </a:p>
        </p:txBody>
      </p:sp>
      <p:sp>
        <p:nvSpPr>
          <p:cNvPr id="10244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4D1C12FE-8D72-441B-9D0B-F467B6F99DAC}" type="slidenum">
              <a:rPr lang="es-ES" smtClean="0"/>
              <a:pPr/>
              <a:t>2</a:t>
            </a:fld>
            <a:endParaRPr lang="es-ES" dirty="0" smtClean="0"/>
          </a:p>
        </p:txBody>
      </p:sp>
      <p:sp>
        <p:nvSpPr>
          <p:cNvPr id="10243" name="Rectangle 9"/>
          <p:cNvSpPr>
            <a:spLocks noGrp="1" noChangeArrowheads="1"/>
          </p:cNvSpPr>
          <p:nvPr>
            <p:ph sz="quarter" idx="1"/>
          </p:nvPr>
        </p:nvSpPr>
        <p:spPr>
          <a:xfrm>
            <a:off x="295275" y="1316038"/>
            <a:ext cx="8524875" cy="4919662"/>
          </a:xfrm>
        </p:spPr>
        <p:txBody>
          <a:bodyPr>
            <a:noAutofit/>
          </a:bodyPr>
          <a:lstStyle/>
          <a:p>
            <a:pPr marL="273050" indent="-273050" fontAlgn="base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s-ES" sz="2600" dirty="0" smtClean="0"/>
              <a:t>Introducción</a:t>
            </a:r>
          </a:p>
          <a:p>
            <a:pPr marL="273050" indent="-273050" fontAlgn="base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600" dirty="0" err="1" smtClean="0"/>
              <a:t>Objetivos</a:t>
            </a:r>
            <a:r>
              <a:rPr lang="en-US" sz="2600" dirty="0" smtClean="0"/>
              <a:t> del </a:t>
            </a:r>
            <a:r>
              <a:rPr lang="es-ES" sz="2600" dirty="0" smtClean="0"/>
              <a:t>Proyecto</a:t>
            </a:r>
          </a:p>
          <a:p>
            <a:pPr marL="273050" indent="-273050" fontAlgn="base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s-ES" sz="2600" dirty="0" smtClean="0"/>
              <a:t>Descripción del Problema</a:t>
            </a:r>
          </a:p>
          <a:p>
            <a:pPr marL="1130300" lvl="3" indent="-273050" fontAlgn="base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s-ES" sz="1800" dirty="0" smtClean="0"/>
              <a:t>Necesidad y solución</a:t>
            </a:r>
          </a:p>
          <a:p>
            <a:pPr marL="273050" indent="-273050" fontAlgn="base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s-ES" sz="2600" dirty="0" smtClean="0"/>
              <a:t>Tecnologías</a:t>
            </a:r>
            <a:r>
              <a:rPr lang="en-US" sz="2600" dirty="0" smtClean="0"/>
              <a:t> </a:t>
            </a:r>
            <a:r>
              <a:rPr lang="es-ES" sz="2600" dirty="0" smtClean="0"/>
              <a:t>aplicadas</a:t>
            </a:r>
          </a:p>
          <a:p>
            <a:pPr marL="273050" indent="-273050" fontAlgn="base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s-EC" sz="2600" dirty="0" smtClean="0"/>
              <a:t>Diseño</a:t>
            </a:r>
            <a:r>
              <a:rPr lang="en-US" sz="2600" dirty="0" smtClean="0"/>
              <a:t> e </a:t>
            </a:r>
            <a:r>
              <a:rPr lang="es-ES" sz="2600" dirty="0" smtClean="0"/>
              <a:t>Implementación</a:t>
            </a:r>
          </a:p>
          <a:p>
            <a:pPr marL="1130300" lvl="3" indent="-273050" fontAlgn="base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s-ES" sz="1800" dirty="0" smtClean="0"/>
              <a:t>Arquitectura</a:t>
            </a:r>
          </a:p>
          <a:p>
            <a:pPr marL="1130300" lvl="3" indent="-273050" fontAlgn="base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s-ES" sz="1800" dirty="0" smtClean="0"/>
              <a:t>Aplicaciones</a:t>
            </a:r>
          </a:p>
          <a:p>
            <a:pPr marL="273050" indent="-273050" fontAlgn="base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s-ES" sz="2600" dirty="0" smtClean="0"/>
              <a:t>Análisis de los Resultados</a:t>
            </a:r>
          </a:p>
          <a:p>
            <a:pPr marL="273050" indent="-273050" fontAlgn="base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s-ES" sz="2600" dirty="0" smtClean="0"/>
              <a:t>Conclusiones y Recomendaciones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Aplicación entidad reguladora</a:t>
            </a:r>
            <a:endParaRPr lang="es-ES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071942"/>
            <a:ext cx="5929354" cy="206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5214974" cy="189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 descr="D:\Xavier\Desktop\jav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57802"/>
            <a:ext cx="1500198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Hardware Especial</a:t>
            </a:r>
            <a:endParaRPr lang="es-E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756394" y="2564904"/>
          <a:ext cx="5623918" cy="296672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157360"/>
                <a:gridCol w="3466558"/>
              </a:tblGrid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Requerimientos mínimos</a:t>
                      </a:r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Memoria RAM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256 </a:t>
                      </a:r>
                      <a:r>
                        <a:rPr lang="es-ES" dirty="0" smtClean="0"/>
                        <a:t>MB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Disco</a:t>
                      </a:r>
                      <a:r>
                        <a:rPr lang="es-ES" baseline="0" dirty="0" smtClean="0"/>
                        <a:t> duro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4GB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Procesador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Frecuencia 500MHz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Puertos USB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 (2.0)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Interface DB9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Interface Ethernet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dirty="0" err="1" smtClean="0"/>
                        <a:t>Mainboard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1700808"/>
            <a:ext cx="82809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dirty="0" smtClean="0"/>
              <a:t>Mini CPU</a:t>
            </a:r>
            <a:endParaRPr lang="es-ES" sz="2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Arquitectura del Prototipo</a:t>
            </a:r>
            <a:endParaRPr lang="es-ES" dirty="0"/>
          </a:p>
        </p:txBody>
      </p:sp>
      <p:pic>
        <p:nvPicPr>
          <p:cNvPr id="4" name="Imagen 2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7298" y="1527175"/>
            <a:ext cx="695289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Caso Ideal</a:t>
            </a:r>
            <a:endParaRPr lang="es-ES" dirty="0"/>
          </a:p>
        </p:txBody>
      </p:sp>
      <p:grpSp>
        <p:nvGrpSpPr>
          <p:cNvPr id="20" name="19 Grupo"/>
          <p:cNvGrpSpPr/>
          <p:nvPr/>
        </p:nvGrpSpPr>
        <p:grpSpPr>
          <a:xfrm>
            <a:off x="1187624" y="1700808"/>
            <a:ext cx="2143140" cy="1798092"/>
            <a:chOff x="1142976" y="1357298"/>
            <a:chExt cx="2143140" cy="1798092"/>
          </a:xfrm>
        </p:grpSpPr>
        <p:pic>
          <p:nvPicPr>
            <p:cNvPr id="5" name="4 Imagen"/>
            <p:cNvPicPr/>
            <p:nvPr/>
          </p:nvPicPr>
          <p:blipFill>
            <a:blip r:embed="rId3" cstate="print"/>
            <a:srcRect b="7229"/>
            <a:stretch>
              <a:fillRect/>
            </a:stretch>
          </p:blipFill>
          <p:spPr bwMode="auto">
            <a:xfrm>
              <a:off x="1142976" y="1357298"/>
              <a:ext cx="2143140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13 CuadroTexto"/>
            <p:cNvSpPr txBox="1"/>
            <p:nvPr/>
          </p:nvSpPr>
          <p:spPr>
            <a:xfrm>
              <a:off x="1428728" y="2786058"/>
              <a:ext cx="1453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Identificación</a:t>
              </a:r>
              <a:endParaRPr lang="es-ES" dirty="0"/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1331640" y="3933056"/>
            <a:ext cx="1928826" cy="1940968"/>
            <a:chOff x="5500694" y="1857364"/>
            <a:chExt cx="1928826" cy="1940968"/>
          </a:xfrm>
        </p:grpSpPr>
        <p:pic>
          <p:nvPicPr>
            <p:cNvPr id="6" name="5 Imagen"/>
            <p:cNvPicPr/>
            <p:nvPr/>
          </p:nvPicPr>
          <p:blipFill>
            <a:blip r:embed="rId4" cstate="print"/>
            <a:srcRect b="27023"/>
            <a:stretch>
              <a:fillRect/>
            </a:stretch>
          </p:blipFill>
          <p:spPr bwMode="auto">
            <a:xfrm>
              <a:off x="5500694" y="1857364"/>
              <a:ext cx="192882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4 CuadroTexto"/>
            <p:cNvSpPr txBox="1"/>
            <p:nvPr/>
          </p:nvSpPr>
          <p:spPr>
            <a:xfrm>
              <a:off x="5857884" y="3429000"/>
              <a:ext cx="1095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Recorrido</a:t>
              </a:r>
              <a:endParaRPr lang="es-ES" dirty="0"/>
            </a:p>
          </p:txBody>
        </p:sp>
      </p:grpSp>
      <p:graphicFrame>
        <p:nvGraphicFramePr>
          <p:cNvPr id="24" name="23 Tabla"/>
          <p:cNvGraphicFramePr>
            <a:graphicFrameLocks noGrp="1"/>
          </p:cNvGraphicFramePr>
          <p:nvPr/>
        </p:nvGraphicFramePr>
        <p:xfrm>
          <a:off x="4211960" y="2852936"/>
          <a:ext cx="4464496" cy="15544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46450"/>
                <a:gridCol w="2529881"/>
                <a:gridCol w="1488165"/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0" dirty="0" smtClean="0"/>
                        <a:t>1.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0" dirty="0" smtClean="0"/>
                        <a:t>El conductor ingresa su huella digital y su código.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 smtClean="0"/>
                        <a:t>Código:4</a:t>
                      </a:r>
                      <a:r>
                        <a:rPr lang="es-ES" b="0" baseline="0" dirty="0" smtClean="0"/>
                        <a:t> dígitos</a:t>
                      </a:r>
                      <a:endParaRPr lang="es-E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 smtClean="0"/>
                        <a:t>2.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 smtClean="0"/>
                        <a:t>Huella digital</a:t>
                      </a:r>
                      <a:r>
                        <a:rPr lang="es-ES" b="0" baseline="0" dirty="0" smtClean="0"/>
                        <a:t> y código correcto.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Caso Ideal</a:t>
            </a:r>
            <a:endParaRPr lang="es-ES" dirty="0"/>
          </a:p>
        </p:txBody>
      </p:sp>
      <p:grpSp>
        <p:nvGrpSpPr>
          <p:cNvPr id="4" name="3 Grupo"/>
          <p:cNvGrpSpPr/>
          <p:nvPr/>
        </p:nvGrpSpPr>
        <p:grpSpPr>
          <a:xfrm>
            <a:off x="1059568" y="1772816"/>
            <a:ext cx="2000264" cy="1655216"/>
            <a:chOff x="1285852" y="3714752"/>
            <a:chExt cx="2000264" cy="1655216"/>
          </a:xfrm>
        </p:grpSpPr>
        <p:pic>
          <p:nvPicPr>
            <p:cNvPr id="5" name="4 Imagen"/>
            <p:cNvPicPr/>
            <p:nvPr/>
          </p:nvPicPr>
          <p:blipFill>
            <a:blip r:embed="rId2" cstate="print"/>
            <a:srcRect b="24105"/>
            <a:stretch>
              <a:fillRect/>
            </a:stretch>
          </p:blipFill>
          <p:spPr bwMode="auto">
            <a:xfrm>
              <a:off x="1285852" y="3714752"/>
              <a:ext cx="2000264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5 CuadroTexto"/>
            <p:cNvSpPr txBox="1"/>
            <p:nvPr/>
          </p:nvSpPr>
          <p:spPr>
            <a:xfrm>
              <a:off x="1714480" y="5000636"/>
              <a:ext cx="1277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Verificación</a:t>
              </a:r>
              <a:endParaRPr lang="es-ES" dirty="0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1131576" y="4077072"/>
            <a:ext cx="1857388" cy="1869530"/>
            <a:chOff x="5715008" y="4786322"/>
            <a:chExt cx="1857388" cy="1869530"/>
          </a:xfrm>
        </p:grpSpPr>
        <p:pic>
          <p:nvPicPr>
            <p:cNvPr id="8" name="7 Imagen"/>
            <p:cNvPicPr/>
            <p:nvPr/>
          </p:nvPicPr>
          <p:blipFill>
            <a:blip r:embed="rId3" cstate="print"/>
            <a:srcRect b="19388"/>
            <a:stretch>
              <a:fillRect/>
            </a:stretch>
          </p:blipFill>
          <p:spPr bwMode="auto">
            <a:xfrm>
              <a:off x="5715008" y="4786322"/>
              <a:ext cx="1857388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8 CuadroTexto"/>
            <p:cNvSpPr txBox="1"/>
            <p:nvPr/>
          </p:nvSpPr>
          <p:spPr>
            <a:xfrm>
              <a:off x="5786446" y="6286520"/>
              <a:ext cx="16941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Pasajero aborda</a:t>
              </a:r>
              <a:endParaRPr lang="es-ES" dirty="0"/>
            </a:p>
          </p:txBody>
        </p:sp>
      </p:grp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4211960" y="1916832"/>
          <a:ext cx="4464496" cy="3657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46450"/>
                <a:gridCol w="2529881"/>
                <a:gridCol w="1488165"/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0" dirty="0" smtClean="0"/>
                        <a:t>3.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0" dirty="0" smtClean="0"/>
                        <a:t>Conductor</a:t>
                      </a:r>
                      <a:r>
                        <a:rPr lang="es-ES" b="0" baseline="0" dirty="0" smtClean="0"/>
                        <a:t> y vehículo sin anomalías.</a:t>
                      </a:r>
                      <a:endParaRPr lang="es-E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 smtClean="0"/>
                        <a:t>Acorazado se enciende en verde.</a:t>
                      </a:r>
                      <a:endParaRPr lang="es-E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 smtClean="0"/>
                        <a:t>4.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 smtClean="0"/>
                        <a:t>Operadora pregunta santo y seña.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 smtClean="0"/>
                        <a:t>5.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 smtClean="0"/>
                        <a:t>Conductor responde correctamente.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 smtClean="0"/>
                        <a:t>Fotografía</a:t>
                      </a:r>
                      <a:r>
                        <a:rPr lang="es-ES" b="0" baseline="0" dirty="0" smtClean="0"/>
                        <a:t> indica que todo está en orden.</a:t>
                      </a:r>
                      <a:endParaRPr lang="es-E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 smtClean="0"/>
                        <a:t>6.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 smtClean="0"/>
                        <a:t>Una persona</a:t>
                      </a:r>
                      <a:r>
                        <a:rPr lang="es-ES" b="0" baseline="0" dirty="0" smtClean="0"/>
                        <a:t> </a:t>
                      </a:r>
                      <a:r>
                        <a:rPr lang="es-ES" b="0" dirty="0" smtClean="0"/>
                        <a:t>ve</a:t>
                      </a:r>
                      <a:r>
                        <a:rPr lang="es-ES" b="0" baseline="0" dirty="0" smtClean="0"/>
                        <a:t> el acorazado de color verde e ingresa.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Caso – Robo de vehículo</a:t>
            </a:r>
            <a:endParaRPr lang="es-ES" dirty="0"/>
          </a:p>
        </p:txBody>
      </p:sp>
      <p:grpSp>
        <p:nvGrpSpPr>
          <p:cNvPr id="24" name="23 Grupo"/>
          <p:cNvGrpSpPr/>
          <p:nvPr/>
        </p:nvGrpSpPr>
        <p:grpSpPr>
          <a:xfrm>
            <a:off x="1259632" y="1571612"/>
            <a:ext cx="2143140" cy="1726654"/>
            <a:chOff x="428596" y="1643050"/>
            <a:chExt cx="2143140" cy="1726654"/>
          </a:xfrm>
        </p:grpSpPr>
        <p:pic>
          <p:nvPicPr>
            <p:cNvPr id="4" name="3 Imagen"/>
            <p:cNvPicPr/>
            <p:nvPr/>
          </p:nvPicPr>
          <p:blipFill>
            <a:blip r:embed="rId2" cstate="print"/>
            <a:srcRect b="7229"/>
            <a:stretch>
              <a:fillRect/>
            </a:stretch>
          </p:blipFill>
          <p:spPr bwMode="auto">
            <a:xfrm>
              <a:off x="428596" y="1643050"/>
              <a:ext cx="2143140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20 CuadroTexto"/>
            <p:cNvSpPr txBox="1"/>
            <p:nvPr/>
          </p:nvSpPr>
          <p:spPr>
            <a:xfrm>
              <a:off x="785786" y="3000372"/>
              <a:ext cx="1453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Identificación</a:t>
              </a:r>
              <a:endParaRPr lang="es-ES" dirty="0"/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1379138" y="4077072"/>
            <a:ext cx="1919648" cy="1940968"/>
            <a:chOff x="6715140" y="4429132"/>
            <a:chExt cx="1919648" cy="1940968"/>
          </a:xfrm>
        </p:grpSpPr>
        <p:pic>
          <p:nvPicPr>
            <p:cNvPr id="7" name="6 Imagen"/>
            <p:cNvPicPr/>
            <p:nvPr/>
          </p:nvPicPr>
          <p:blipFill>
            <a:blip r:embed="rId3" cstate="print"/>
            <a:srcRect b="7540"/>
            <a:stretch>
              <a:fillRect/>
            </a:stretch>
          </p:blipFill>
          <p:spPr bwMode="auto">
            <a:xfrm>
              <a:off x="6715140" y="4429132"/>
              <a:ext cx="1919648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22 CuadroTexto"/>
            <p:cNvSpPr txBox="1"/>
            <p:nvPr/>
          </p:nvSpPr>
          <p:spPr>
            <a:xfrm>
              <a:off x="7072330" y="6000768"/>
              <a:ext cx="13254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Intersección</a:t>
              </a:r>
              <a:endParaRPr lang="es-ES" dirty="0"/>
            </a:p>
          </p:txBody>
        </p:sp>
      </p:grp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4211960" y="2204864"/>
          <a:ext cx="4464496" cy="31089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46450"/>
                <a:gridCol w="2529881"/>
                <a:gridCol w="1488165"/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0" dirty="0" smtClean="0"/>
                        <a:t>1.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0" dirty="0" smtClean="0"/>
                        <a:t>El conductor ingresa su huella digital y su código.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 smtClean="0"/>
                        <a:t>Código:4</a:t>
                      </a:r>
                      <a:r>
                        <a:rPr lang="es-ES" b="0" baseline="0" dirty="0" smtClean="0"/>
                        <a:t> dígitos</a:t>
                      </a:r>
                      <a:endParaRPr lang="es-E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 smtClean="0"/>
                        <a:t>2.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 smtClean="0"/>
                        <a:t>Huella digital</a:t>
                      </a:r>
                      <a:r>
                        <a:rPr lang="es-ES" b="0" baseline="0" dirty="0" smtClean="0"/>
                        <a:t> y código correcto.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 smtClean="0"/>
                        <a:t>3.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0" dirty="0" smtClean="0"/>
                        <a:t>Conductor</a:t>
                      </a:r>
                      <a:r>
                        <a:rPr lang="es-ES" b="0" baseline="0" dirty="0" smtClean="0"/>
                        <a:t> y vehículo sin anomalías.</a:t>
                      </a:r>
                      <a:endParaRPr lang="es-E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 smtClean="0"/>
                        <a:t>Acorazado se enciende en verde.</a:t>
                      </a:r>
                      <a:endParaRPr lang="es-E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 smtClean="0"/>
                        <a:t>4.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 smtClean="0"/>
                        <a:t>Vehículo</a:t>
                      </a:r>
                      <a:r>
                        <a:rPr lang="es-ES" b="0" baseline="0" dirty="0" smtClean="0"/>
                        <a:t> es interceptado.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Caso – Robo de vehículo</a:t>
            </a:r>
            <a:endParaRPr lang="es-ES" dirty="0"/>
          </a:p>
        </p:txBody>
      </p:sp>
      <p:grpSp>
        <p:nvGrpSpPr>
          <p:cNvPr id="11" name="10 Grupo"/>
          <p:cNvGrpSpPr/>
          <p:nvPr/>
        </p:nvGrpSpPr>
        <p:grpSpPr>
          <a:xfrm>
            <a:off x="1043608" y="1643050"/>
            <a:ext cx="2277490" cy="2155282"/>
            <a:chOff x="1080064" y="1643050"/>
            <a:chExt cx="2277490" cy="2155282"/>
          </a:xfrm>
        </p:grpSpPr>
        <p:pic>
          <p:nvPicPr>
            <p:cNvPr id="8" name="7 Imagen"/>
            <p:cNvPicPr/>
            <p:nvPr/>
          </p:nvPicPr>
          <p:blipFill>
            <a:blip r:embed="rId2" cstate="print"/>
            <a:srcRect b="7422"/>
            <a:stretch>
              <a:fillRect/>
            </a:stretch>
          </p:blipFill>
          <p:spPr bwMode="auto">
            <a:xfrm>
              <a:off x="1214414" y="1643050"/>
              <a:ext cx="2143140" cy="1737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8 CuadroTexto"/>
            <p:cNvSpPr txBox="1"/>
            <p:nvPr/>
          </p:nvSpPr>
          <p:spPr>
            <a:xfrm>
              <a:off x="1080064" y="3429000"/>
              <a:ext cx="22678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Conductor suplantado</a:t>
              </a:r>
              <a:endParaRPr lang="es-ES" dirty="0"/>
            </a:p>
          </p:txBody>
        </p:sp>
      </p:grp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4211960" y="2752328"/>
          <a:ext cx="4464496" cy="182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46450"/>
                <a:gridCol w="2529881"/>
                <a:gridCol w="1488165"/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0" dirty="0" smtClean="0"/>
                        <a:t>5.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0" dirty="0" smtClean="0"/>
                        <a:t>El conductor es suplantado.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 smtClean="0"/>
                        <a:t>Acorazado continúa</a:t>
                      </a:r>
                      <a:r>
                        <a:rPr lang="es-ES" b="0" baseline="0" dirty="0" smtClean="0"/>
                        <a:t> en verde.</a:t>
                      </a:r>
                      <a:endParaRPr lang="es-E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 smtClean="0"/>
                        <a:t>6.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 smtClean="0"/>
                        <a:t>Conductor se comunica</a:t>
                      </a:r>
                      <a:r>
                        <a:rPr lang="es-ES" b="0" baseline="0" dirty="0" smtClean="0"/>
                        <a:t> con la cooperativa.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0" dirty="0" smtClean="0"/>
                        <a:t>Acorazado cambia a rojo</a:t>
                      </a:r>
                      <a:r>
                        <a:rPr lang="es-ES" b="0" baseline="0" dirty="0" smtClean="0"/>
                        <a:t>.</a:t>
                      </a:r>
                      <a:endParaRPr lang="es-ES" b="0" dirty="0" smtClean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6" name="15 Grupo"/>
          <p:cNvGrpSpPr/>
          <p:nvPr/>
        </p:nvGrpSpPr>
        <p:grpSpPr>
          <a:xfrm>
            <a:off x="827584" y="4152898"/>
            <a:ext cx="2857520" cy="1940398"/>
            <a:chOff x="827584" y="4152898"/>
            <a:chExt cx="2857520" cy="1940398"/>
          </a:xfrm>
        </p:grpSpPr>
        <p:pic>
          <p:nvPicPr>
            <p:cNvPr id="13" name="12 Imagen"/>
            <p:cNvPicPr/>
            <p:nvPr/>
          </p:nvPicPr>
          <p:blipFill>
            <a:blip r:embed="rId3" cstate="print"/>
            <a:srcRect b="12664"/>
            <a:stretch>
              <a:fillRect/>
            </a:stretch>
          </p:blipFill>
          <p:spPr bwMode="auto">
            <a:xfrm>
              <a:off x="827584" y="4152898"/>
              <a:ext cx="2857520" cy="1517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13 CuadroTexto"/>
            <p:cNvSpPr txBox="1"/>
            <p:nvPr/>
          </p:nvSpPr>
          <p:spPr>
            <a:xfrm>
              <a:off x="1765049" y="5723964"/>
              <a:ext cx="934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Reporte</a:t>
              </a:r>
              <a:endParaRPr lang="es-E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22 Grupo"/>
          <p:cNvGrpSpPr/>
          <p:nvPr/>
        </p:nvGrpSpPr>
        <p:grpSpPr>
          <a:xfrm>
            <a:off x="827584" y="2852936"/>
            <a:ext cx="2770790" cy="2083844"/>
            <a:chOff x="827584" y="1988840"/>
            <a:chExt cx="2770790" cy="2083844"/>
          </a:xfrm>
        </p:grpSpPr>
        <p:pic>
          <p:nvPicPr>
            <p:cNvPr id="5" name="4 Imagen"/>
            <p:cNvPicPr/>
            <p:nvPr/>
          </p:nvPicPr>
          <p:blipFill>
            <a:blip r:embed="rId2" cstate="print"/>
            <a:srcRect b="13137"/>
            <a:stretch>
              <a:fillRect/>
            </a:stretch>
          </p:blipFill>
          <p:spPr bwMode="auto">
            <a:xfrm>
              <a:off x="827584" y="1988840"/>
              <a:ext cx="2770790" cy="1721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4 CuadroTexto"/>
            <p:cNvSpPr txBox="1"/>
            <p:nvPr/>
          </p:nvSpPr>
          <p:spPr>
            <a:xfrm>
              <a:off x="1835696" y="3703352"/>
              <a:ext cx="809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Acción</a:t>
              </a:r>
              <a:endParaRPr lang="es-ES" dirty="0"/>
            </a:p>
          </p:txBody>
        </p:sp>
      </p:grpSp>
      <p:sp>
        <p:nvSpPr>
          <p:cNvPr id="1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Caso – Robo de vehículo</a:t>
            </a:r>
            <a:endParaRPr lang="es-ES" dirty="0"/>
          </a:p>
        </p:txBody>
      </p:sp>
      <p:graphicFrame>
        <p:nvGraphicFramePr>
          <p:cNvPr id="22" name="21 Tabla"/>
          <p:cNvGraphicFramePr>
            <a:graphicFrameLocks noGrp="1"/>
          </p:cNvGraphicFramePr>
          <p:nvPr/>
        </p:nvGraphicFramePr>
        <p:xfrm>
          <a:off x="4139952" y="3084944"/>
          <a:ext cx="4464496" cy="12801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46450"/>
                <a:gridCol w="2529881"/>
                <a:gridCol w="1488165"/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0" dirty="0" smtClean="0"/>
                        <a:t>7.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0" dirty="0" smtClean="0"/>
                        <a:t>Cooperativa</a:t>
                      </a:r>
                      <a:r>
                        <a:rPr lang="es-ES" b="0" baseline="0" dirty="0" smtClean="0"/>
                        <a:t> revisa la ubicación del vehículo.</a:t>
                      </a:r>
                      <a:endParaRPr lang="es-E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 smtClean="0"/>
                        <a:t>8.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 smtClean="0"/>
                        <a:t>Cooperativa</a:t>
                      </a:r>
                      <a:r>
                        <a:rPr lang="es-ES" b="0" baseline="0" dirty="0" smtClean="0"/>
                        <a:t> comunica a la policía del hecho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Caso – Pasajero asaltante</a:t>
            </a:r>
            <a:endParaRPr lang="es-ES" dirty="0"/>
          </a:p>
        </p:txBody>
      </p:sp>
      <p:grpSp>
        <p:nvGrpSpPr>
          <p:cNvPr id="14" name="13 Grupo"/>
          <p:cNvGrpSpPr/>
          <p:nvPr/>
        </p:nvGrpSpPr>
        <p:grpSpPr>
          <a:xfrm>
            <a:off x="928662" y="1714488"/>
            <a:ext cx="2143140" cy="1798092"/>
            <a:chOff x="928662" y="1714488"/>
            <a:chExt cx="2143140" cy="1798092"/>
          </a:xfrm>
        </p:grpSpPr>
        <p:pic>
          <p:nvPicPr>
            <p:cNvPr id="5" name="4 Imagen"/>
            <p:cNvPicPr/>
            <p:nvPr/>
          </p:nvPicPr>
          <p:blipFill>
            <a:blip r:embed="rId2" cstate="print"/>
            <a:srcRect b="7229"/>
            <a:stretch>
              <a:fillRect/>
            </a:stretch>
          </p:blipFill>
          <p:spPr bwMode="auto">
            <a:xfrm>
              <a:off x="928662" y="1714488"/>
              <a:ext cx="2143140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24 CuadroTexto"/>
            <p:cNvSpPr txBox="1"/>
            <p:nvPr/>
          </p:nvSpPr>
          <p:spPr>
            <a:xfrm>
              <a:off x="1259632" y="3143248"/>
              <a:ext cx="1453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Identificación</a:t>
              </a:r>
              <a:endParaRPr lang="es-ES" dirty="0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1043608" y="3995772"/>
            <a:ext cx="1928826" cy="2025516"/>
            <a:chOff x="1043608" y="3789040"/>
            <a:chExt cx="1928826" cy="2025516"/>
          </a:xfrm>
        </p:grpSpPr>
        <p:pic>
          <p:nvPicPr>
            <p:cNvPr id="6" name="5 Imagen"/>
            <p:cNvPicPr/>
            <p:nvPr/>
          </p:nvPicPr>
          <p:blipFill>
            <a:blip r:embed="rId3" cstate="print"/>
            <a:srcRect b="27023"/>
            <a:stretch>
              <a:fillRect/>
            </a:stretch>
          </p:blipFill>
          <p:spPr bwMode="auto">
            <a:xfrm>
              <a:off x="1043608" y="3789040"/>
              <a:ext cx="192882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25 CuadroTexto"/>
            <p:cNvSpPr txBox="1"/>
            <p:nvPr/>
          </p:nvSpPr>
          <p:spPr>
            <a:xfrm>
              <a:off x="1403648" y="5445224"/>
              <a:ext cx="1095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Recorrido</a:t>
              </a:r>
              <a:endParaRPr lang="es-ES" dirty="0"/>
            </a:p>
          </p:txBody>
        </p:sp>
      </p:grp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4139952" y="2544296"/>
          <a:ext cx="4464496" cy="24688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46450"/>
                <a:gridCol w="2529881"/>
                <a:gridCol w="1488165"/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0" dirty="0" smtClean="0"/>
                        <a:t>1.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0" dirty="0" smtClean="0"/>
                        <a:t>El conductor ingresa su huella digital y su código.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 smtClean="0"/>
                        <a:t>Código:4</a:t>
                      </a:r>
                      <a:r>
                        <a:rPr lang="es-ES" b="0" baseline="0" dirty="0" smtClean="0"/>
                        <a:t> dígitos</a:t>
                      </a:r>
                      <a:endParaRPr lang="es-E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 smtClean="0"/>
                        <a:t>2.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 smtClean="0"/>
                        <a:t>Huella digital</a:t>
                      </a:r>
                      <a:r>
                        <a:rPr lang="es-ES" b="0" baseline="0" dirty="0" smtClean="0"/>
                        <a:t> y código correcto.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 smtClean="0"/>
                        <a:t>3.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0" dirty="0" smtClean="0"/>
                        <a:t>Conductor</a:t>
                      </a:r>
                      <a:r>
                        <a:rPr lang="es-ES" b="0" baseline="0" dirty="0" smtClean="0"/>
                        <a:t> y vehículo sin anomalías.</a:t>
                      </a:r>
                      <a:endParaRPr lang="es-E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 smtClean="0"/>
                        <a:t>Acorazado se enciende en verde.</a:t>
                      </a:r>
                      <a:endParaRPr lang="es-ES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Caso – Pasajero asaltante</a:t>
            </a:r>
            <a:endParaRPr lang="es-ES" dirty="0"/>
          </a:p>
        </p:txBody>
      </p:sp>
      <p:grpSp>
        <p:nvGrpSpPr>
          <p:cNvPr id="4" name="3 Grupo"/>
          <p:cNvGrpSpPr/>
          <p:nvPr/>
        </p:nvGrpSpPr>
        <p:grpSpPr>
          <a:xfrm>
            <a:off x="971600" y="1700808"/>
            <a:ext cx="1857388" cy="1940968"/>
            <a:chOff x="1214414" y="4357694"/>
            <a:chExt cx="1857388" cy="1940968"/>
          </a:xfrm>
        </p:grpSpPr>
        <p:pic>
          <p:nvPicPr>
            <p:cNvPr id="5" name="4 Imagen"/>
            <p:cNvPicPr/>
            <p:nvPr/>
          </p:nvPicPr>
          <p:blipFill>
            <a:blip r:embed="rId2" cstate="print"/>
            <a:srcRect b="19388"/>
            <a:stretch>
              <a:fillRect/>
            </a:stretch>
          </p:blipFill>
          <p:spPr bwMode="auto">
            <a:xfrm>
              <a:off x="1214414" y="4357694"/>
              <a:ext cx="1857388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5 CuadroTexto"/>
            <p:cNvSpPr txBox="1"/>
            <p:nvPr/>
          </p:nvSpPr>
          <p:spPr>
            <a:xfrm>
              <a:off x="1259632" y="5929330"/>
              <a:ext cx="16941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Pasajero aborda</a:t>
              </a:r>
              <a:endParaRPr lang="es-ES" dirty="0"/>
            </a:p>
          </p:txBody>
        </p:sp>
      </p:grp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139952" y="2348880"/>
          <a:ext cx="4464496" cy="3017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46450"/>
                <a:gridCol w="2529881"/>
                <a:gridCol w="1488165"/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0" dirty="0" smtClean="0"/>
                        <a:t>4.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0" dirty="0" smtClean="0"/>
                        <a:t>Una persona sube</a:t>
                      </a:r>
                      <a:r>
                        <a:rPr lang="es-ES" b="0" baseline="0" dirty="0" smtClean="0"/>
                        <a:t> al vehículo.</a:t>
                      </a:r>
                      <a:endParaRPr lang="es-E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 smtClean="0"/>
                        <a:t>5.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pasajero amenaza al conductor con un arma y le pide que lo lleve a un lugar para robarle. </a:t>
                      </a:r>
                      <a:endParaRPr kumimoji="0"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 smtClean="0"/>
                        <a:t>6.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Conductor obedece</a:t>
                      </a:r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las órdenes del delincuente.</a:t>
                      </a:r>
                      <a:endParaRPr kumimoji="0"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b="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7 Grupo"/>
          <p:cNvGrpSpPr/>
          <p:nvPr/>
        </p:nvGrpSpPr>
        <p:grpSpPr>
          <a:xfrm>
            <a:off x="899592" y="3933056"/>
            <a:ext cx="2044113" cy="2155282"/>
            <a:chOff x="1714480" y="1714488"/>
            <a:chExt cx="2044113" cy="2155282"/>
          </a:xfrm>
        </p:grpSpPr>
        <p:pic>
          <p:nvPicPr>
            <p:cNvPr id="9" name="8 Imagen"/>
            <p:cNvPicPr/>
            <p:nvPr/>
          </p:nvPicPr>
          <p:blipFill>
            <a:blip r:embed="rId3" cstate="print"/>
            <a:srcRect b="17058"/>
            <a:stretch>
              <a:fillRect/>
            </a:stretch>
          </p:blipFill>
          <p:spPr bwMode="auto">
            <a:xfrm>
              <a:off x="1714480" y="1714488"/>
              <a:ext cx="2044113" cy="1713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9 CuadroTexto"/>
            <p:cNvSpPr txBox="1"/>
            <p:nvPr/>
          </p:nvSpPr>
          <p:spPr>
            <a:xfrm>
              <a:off x="2389392" y="3500438"/>
              <a:ext cx="6704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Robo</a:t>
              </a:r>
              <a:endParaRPr lang="es-E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Objetivos</a:t>
            </a:r>
            <a:endParaRPr lang="es-ES_tradnl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s-ES" sz="3600" b="1" u="sng" dirty="0" smtClean="0"/>
              <a:t>Objetivo General</a:t>
            </a:r>
          </a:p>
          <a:p>
            <a:pPr>
              <a:buFont typeface="Wingdings" pitchFamily="2" charset="2"/>
              <a:buChar char="Ø"/>
            </a:pPr>
            <a:endParaRPr lang="es-EC" sz="3600" u="sng" dirty="0" smtClean="0"/>
          </a:p>
          <a:p>
            <a:pPr lvl="0" algn="just">
              <a:lnSpc>
                <a:spcPct val="120000"/>
              </a:lnSpc>
            </a:pPr>
            <a:r>
              <a:rPr lang="es-ES" sz="2800" dirty="0" smtClean="0"/>
              <a:t>Diseñar y desarrollar el prototipo de un sistema de autentificación sobre una red GPRS que pueda ser utilizado para identificar anomalías de identidad o infractores sancionados en el servicio de transporte público.</a:t>
            </a:r>
          </a:p>
          <a:p>
            <a:pPr lvl="0">
              <a:lnSpc>
                <a:spcPct val="120000"/>
              </a:lnSpc>
            </a:pPr>
            <a:endParaRPr lang="es-EC" sz="2400" dirty="0" smtClean="0"/>
          </a:p>
          <a:p>
            <a:pPr marL="274320" lvl="2" indent="-274320">
              <a:buClr>
                <a:schemeClr val="accent1"/>
              </a:buClr>
              <a:buSzPct val="85000"/>
              <a:buFont typeface="Wingdings" pitchFamily="2" charset="2"/>
              <a:buChar char="Ø"/>
            </a:pPr>
            <a:r>
              <a:rPr lang="es-ES" sz="3600" b="1" u="sng" dirty="0" smtClean="0"/>
              <a:t>Objetivos Específicos</a:t>
            </a:r>
          </a:p>
          <a:p>
            <a:pPr marL="274320" lvl="2" indent="-274320">
              <a:buClr>
                <a:schemeClr val="accent1"/>
              </a:buClr>
              <a:buSzPct val="85000"/>
              <a:buFont typeface="Wingdings" pitchFamily="2" charset="2"/>
              <a:buChar char="Ø"/>
            </a:pPr>
            <a:endParaRPr lang="es-EC" sz="3600" b="1" u="sng" dirty="0" smtClean="0"/>
          </a:p>
          <a:p>
            <a:pPr lvl="0" algn="just">
              <a:lnSpc>
                <a:spcPct val="120000"/>
              </a:lnSpc>
            </a:pPr>
            <a:r>
              <a:rPr lang="es-ES" sz="2800" dirty="0" smtClean="0"/>
              <a:t>Determinar los factores de autentificación que tendrá el sistema.</a:t>
            </a:r>
            <a:endParaRPr lang="es-EC" sz="2400" dirty="0" smtClean="0"/>
          </a:p>
          <a:p>
            <a:pPr lvl="0" algn="just">
              <a:lnSpc>
                <a:spcPct val="120000"/>
              </a:lnSpc>
            </a:pPr>
            <a:r>
              <a:rPr lang="es-ES" sz="2900" dirty="0" smtClean="0"/>
              <a:t>Seleccionar el hardware y software adecuados para el sistema, teniendo en cuenta la  escalabilidad de los niveles de seguridad, el precio, la disponibilidad en el mercado y la factibilidad de ser adaptados en un vehículo.</a:t>
            </a:r>
            <a:endParaRPr lang="es-EC" sz="2900" dirty="0" smtClean="0"/>
          </a:p>
          <a:p>
            <a:pPr lvl="0" algn="just">
              <a:lnSpc>
                <a:spcPct val="120000"/>
              </a:lnSpc>
            </a:pPr>
            <a:r>
              <a:rPr lang="es-ES" sz="2900" dirty="0" smtClean="0"/>
              <a:t>Crear procedimientos para las entidades reguladoras y cooperativas que contribuyan al correcto funcionamiento del sistema. </a:t>
            </a:r>
            <a:endParaRPr lang="es-EC" sz="2900" dirty="0" smtClean="0"/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Caso – Pasajero asaltante</a:t>
            </a:r>
            <a:endParaRPr lang="es-ES" dirty="0"/>
          </a:p>
        </p:txBody>
      </p:sp>
      <p:grpSp>
        <p:nvGrpSpPr>
          <p:cNvPr id="13" name="12 Grupo"/>
          <p:cNvGrpSpPr/>
          <p:nvPr/>
        </p:nvGrpSpPr>
        <p:grpSpPr>
          <a:xfrm>
            <a:off x="1203584" y="1916832"/>
            <a:ext cx="2000264" cy="1726654"/>
            <a:chOff x="5857884" y="3214686"/>
            <a:chExt cx="2000264" cy="1726654"/>
          </a:xfrm>
        </p:grpSpPr>
        <p:pic>
          <p:nvPicPr>
            <p:cNvPr id="5" name="4 Imagen"/>
            <p:cNvPicPr/>
            <p:nvPr/>
          </p:nvPicPr>
          <p:blipFill>
            <a:blip r:embed="rId2" cstate="print"/>
            <a:srcRect b="24105"/>
            <a:stretch>
              <a:fillRect/>
            </a:stretch>
          </p:blipFill>
          <p:spPr bwMode="auto">
            <a:xfrm>
              <a:off x="5857884" y="3214686"/>
              <a:ext cx="2000264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17 CuadroTexto"/>
            <p:cNvSpPr txBox="1"/>
            <p:nvPr/>
          </p:nvSpPr>
          <p:spPr>
            <a:xfrm>
              <a:off x="6156176" y="4572008"/>
              <a:ext cx="1409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Verificación</a:t>
              </a:r>
              <a:endParaRPr lang="es-ES" dirty="0"/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899592" y="4005064"/>
            <a:ext cx="2643881" cy="2097524"/>
            <a:chOff x="1115616" y="4005064"/>
            <a:chExt cx="2643881" cy="2097524"/>
          </a:xfrm>
        </p:grpSpPr>
        <p:pic>
          <p:nvPicPr>
            <p:cNvPr id="11" name="10 Imagen"/>
            <p:cNvPicPr/>
            <p:nvPr/>
          </p:nvPicPr>
          <p:blipFill>
            <a:blip r:embed="rId3" cstate="print"/>
            <a:srcRect b="13137"/>
            <a:stretch>
              <a:fillRect/>
            </a:stretch>
          </p:blipFill>
          <p:spPr bwMode="auto">
            <a:xfrm>
              <a:off x="1115616" y="4005064"/>
              <a:ext cx="2643881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18 CuadroTexto"/>
            <p:cNvSpPr txBox="1"/>
            <p:nvPr/>
          </p:nvSpPr>
          <p:spPr>
            <a:xfrm>
              <a:off x="1979712" y="5733256"/>
              <a:ext cx="809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Acción</a:t>
              </a:r>
              <a:endParaRPr lang="es-ES" dirty="0"/>
            </a:p>
          </p:txBody>
        </p:sp>
      </p:grpSp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4139952" y="2000240"/>
          <a:ext cx="4464496" cy="38404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46450"/>
                <a:gridCol w="2529881"/>
                <a:gridCol w="1488165"/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0" dirty="0" smtClean="0"/>
                        <a:t>7.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 smtClean="0"/>
                        <a:t>Operadora pregunta santo y seña.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 smtClean="0"/>
                        <a:t>8.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 smtClean="0"/>
                        <a:t>Conductor responde correctamente.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 smtClean="0"/>
                        <a:t>Fotografía</a:t>
                      </a:r>
                      <a:r>
                        <a:rPr lang="es-ES" b="0" baseline="0" dirty="0" smtClean="0"/>
                        <a:t> indica que existe anomalía.</a:t>
                      </a:r>
                      <a:endParaRPr lang="es-E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 smtClean="0"/>
                        <a:t>9.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Operadora </a:t>
                      </a: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comunica</a:t>
                      </a:r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 ubicación e información del vehículo a </a:t>
                      </a: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entidad</a:t>
                      </a:r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pertinente</a:t>
                      </a: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 que comience el rastreo del vehículo.</a:t>
                      </a:r>
                      <a:endParaRPr kumimoji="0"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Caso – Alteración del Acorazado</a:t>
            </a:r>
            <a:endParaRPr lang="es-ES" dirty="0"/>
          </a:p>
        </p:txBody>
      </p:sp>
      <p:grpSp>
        <p:nvGrpSpPr>
          <p:cNvPr id="13" name="12 Grupo"/>
          <p:cNvGrpSpPr/>
          <p:nvPr/>
        </p:nvGrpSpPr>
        <p:grpSpPr>
          <a:xfrm>
            <a:off x="1142976" y="1772816"/>
            <a:ext cx="2143140" cy="1726654"/>
            <a:chOff x="1142976" y="2071678"/>
            <a:chExt cx="2143140" cy="1726654"/>
          </a:xfrm>
        </p:grpSpPr>
        <p:pic>
          <p:nvPicPr>
            <p:cNvPr id="5" name="4 Imagen"/>
            <p:cNvPicPr/>
            <p:nvPr/>
          </p:nvPicPr>
          <p:blipFill>
            <a:blip r:embed="rId2" cstate="print"/>
            <a:srcRect b="7229"/>
            <a:stretch>
              <a:fillRect/>
            </a:stretch>
          </p:blipFill>
          <p:spPr bwMode="auto">
            <a:xfrm>
              <a:off x="1142976" y="2071678"/>
              <a:ext cx="2143140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8 CuadroTexto"/>
            <p:cNvSpPr txBox="1"/>
            <p:nvPr/>
          </p:nvSpPr>
          <p:spPr>
            <a:xfrm>
              <a:off x="1475656" y="3429000"/>
              <a:ext cx="1453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Identificación</a:t>
              </a:r>
              <a:endParaRPr lang="es-ES" dirty="0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1043608" y="3795138"/>
            <a:ext cx="2448272" cy="2298158"/>
            <a:chOff x="1043608" y="3795138"/>
            <a:chExt cx="2448272" cy="2298158"/>
          </a:xfrm>
        </p:grpSpPr>
        <p:pic>
          <p:nvPicPr>
            <p:cNvPr id="6" name="5 Imagen"/>
            <p:cNvPicPr/>
            <p:nvPr/>
          </p:nvPicPr>
          <p:blipFill>
            <a:blip r:embed="rId3" cstate="print"/>
            <a:srcRect b="31721"/>
            <a:stretch>
              <a:fillRect/>
            </a:stretch>
          </p:blipFill>
          <p:spPr bwMode="auto">
            <a:xfrm>
              <a:off x="1043608" y="3795138"/>
              <a:ext cx="2351343" cy="1914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9 CuadroTexto"/>
            <p:cNvSpPr txBox="1"/>
            <p:nvPr/>
          </p:nvSpPr>
          <p:spPr>
            <a:xfrm>
              <a:off x="1043608" y="5723964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Indicadores apagados</a:t>
              </a:r>
              <a:endParaRPr lang="es-ES" dirty="0"/>
            </a:p>
          </p:txBody>
        </p:sp>
      </p:grpSp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4139952" y="2954640"/>
          <a:ext cx="4464496" cy="15544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46450"/>
                <a:gridCol w="2529881"/>
                <a:gridCol w="1488165"/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0" dirty="0" smtClean="0"/>
                        <a:t>1.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0" dirty="0" smtClean="0"/>
                        <a:t>El conductor ingresa su huella digital y su código.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 smtClean="0"/>
                        <a:t>Código:4</a:t>
                      </a:r>
                      <a:r>
                        <a:rPr lang="es-ES" b="0" baseline="0" dirty="0" smtClean="0"/>
                        <a:t> dígitos</a:t>
                      </a:r>
                      <a:endParaRPr lang="es-E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 smtClean="0"/>
                        <a:t>2.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 smtClean="0"/>
                        <a:t>Huella digital</a:t>
                      </a:r>
                      <a:r>
                        <a:rPr lang="es-ES" b="0" baseline="0" dirty="0" smtClean="0"/>
                        <a:t> y código correcto.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 smtClean="0"/>
                        <a:t>Acorazado no enciende.</a:t>
                      </a:r>
                      <a:endParaRPr lang="es-ES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Análisis de resultados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600" dirty="0"/>
              <a:t>E</a:t>
            </a:r>
            <a:r>
              <a:rPr lang="es-ES" sz="2600" dirty="0" smtClean="0"/>
              <a:t>l sistema disminuirá el problema del secuestro </a:t>
            </a:r>
            <a:r>
              <a:rPr lang="es-ES" sz="2600" dirty="0" err="1" smtClean="0"/>
              <a:t>express</a:t>
            </a:r>
            <a:r>
              <a:rPr lang="es-ES" sz="2600" dirty="0" smtClean="0"/>
              <a:t>, debido a que los usuarios solo utilizarán los taxis que puedan demostrar su identidad.</a:t>
            </a:r>
          </a:p>
          <a:p>
            <a:pPr algn="just"/>
            <a:r>
              <a:rPr lang="es-ES" sz="2600" dirty="0" smtClean="0"/>
              <a:t>Los taxistas realizarán su trabajo tranquilamente porque tendrán la confianza de que su cooperativa conoce su ubicación.</a:t>
            </a:r>
          </a:p>
          <a:p>
            <a:pPr algn="just"/>
            <a:r>
              <a:rPr lang="es-ES" sz="2600" dirty="0" smtClean="0"/>
              <a:t>Las entidades reguladoras controlarán mejor a las cooperativas de taxi, taxistas y usuarios en general.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Análisis de resultados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ES" sz="2600" dirty="0" smtClean="0"/>
              <a:t>La inversión inicial </a:t>
            </a:r>
            <a:r>
              <a:rPr lang="es-ES" sz="2600" dirty="0" smtClean="0"/>
              <a:t>por cada vehículo </a:t>
            </a:r>
            <a:r>
              <a:rPr lang="es-ES" sz="2600" dirty="0" smtClean="0"/>
              <a:t>será </a:t>
            </a:r>
            <a:r>
              <a:rPr lang="es-ES" sz="2600" dirty="0" smtClean="0"/>
              <a:t>de aproximadamente $462.</a:t>
            </a:r>
          </a:p>
          <a:p>
            <a:pPr algn="just"/>
            <a:r>
              <a:rPr lang="es-ES" sz="2600" dirty="0" smtClean="0"/>
              <a:t>Se estima </a:t>
            </a:r>
            <a:r>
              <a:rPr lang="es-ES" sz="2600" dirty="0" smtClean="0"/>
              <a:t>que cada </a:t>
            </a:r>
            <a:r>
              <a:rPr lang="es-ES" sz="2600" dirty="0" smtClean="0"/>
              <a:t>vehículo </a:t>
            </a:r>
            <a:r>
              <a:rPr lang="es-ES" sz="2600" dirty="0" smtClean="0"/>
              <a:t>necesitará </a:t>
            </a:r>
            <a:r>
              <a:rPr lang="es-ES" sz="2600" dirty="0" smtClean="0"/>
              <a:t>un plan de datos mensual de aproximadamente </a:t>
            </a:r>
            <a:r>
              <a:rPr lang="es-ES" sz="2600" dirty="0" smtClean="0"/>
              <a:t>60MB.</a:t>
            </a:r>
            <a:endParaRPr lang="es-ES" sz="2600" dirty="0" smtClean="0"/>
          </a:p>
          <a:p>
            <a:pPr algn="just"/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Análisis de resultados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Tecnología en la seguridad pública</a:t>
            </a:r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s-ES" b="1" dirty="0" smtClean="0"/>
              <a:t>Proyecto </a:t>
            </a:r>
            <a:r>
              <a:rPr lang="es-ES" b="1" dirty="0" err="1" smtClean="0"/>
              <a:t>Voice</a:t>
            </a:r>
            <a:r>
              <a:rPr lang="es-ES" b="1" dirty="0" smtClean="0"/>
              <a:t> </a:t>
            </a:r>
            <a:r>
              <a:rPr lang="es-ES" b="1" dirty="0" err="1" smtClean="0"/>
              <a:t>your</a:t>
            </a:r>
            <a:r>
              <a:rPr lang="es-ES" b="1" dirty="0" smtClean="0"/>
              <a:t> </a:t>
            </a:r>
            <a:r>
              <a:rPr lang="es-ES" b="1" dirty="0" err="1" smtClean="0"/>
              <a:t>view</a:t>
            </a:r>
            <a:endParaRPr lang="es-ES" b="1" dirty="0" smtClean="0"/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endParaRPr lang="es-ES" b="1" dirty="0" smtClean="0"/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endParaRPr lang="es-ES" b="1" dirty="0" smtClean="0"/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endParaRPr lang="es-ES" b="1" dirty="0" smtClean="0"/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s-ES" b="1" dirty="0" smtClean="0"/>
              <a:t>Celulares Anti-secuestro</a:t>
            </a:r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endParaRPr lang="es-ES" b="1" dirty="0" smtClean="0"/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endParaRPr lang="es-ES" b="1" dirty="0" smtClean="0"/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endParaRPr lang="es-ES" b="1" dirty="0" smtClean="0"/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s-ES" b="1" dirty="0" smtClean="0"/>
              <a:t>Próxima Generación de Seguridad Pública</a:t>
            </a:r>
            <a:endParaRPr lang="es-ES" dirty="0" smtClean="0"/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endParaRPr lang="es-ES" dirty="0" smtClean="0"/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endParaRPr lang="es-ES" b="1" dirty="0" smtClean="0"/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endParaRPr lang="es-ES" sz="1800" b="1" dirty="0" smtClean="0"/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endParaRPr lang="es-ES" sz="1800" b="1" dirty="0" smtClean="0"/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endParaRPr lang="es-ES" sz="1800" b="1" dirty="0" smtClean="0"/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endParaRPr lang="es-ES" sz="1800" b="1" dirty="0" smtClean="0"/>
          </a:p>
          <a:p>
            <a:pPr marL="274320" lvl="2" indent="-274320">
              <a:buClr>
                <a:schemeClr val="accent1"/>
              </a:buClr>
              <a:buSzPct val="85000"/>
              <a:buFont typeface="Wingdings 2"/>
              <a:buChar char=""/>
            </a:pPr>
            <a:endParaRPr lang="es-ES" sz="1800" dirty="0" smtClean="0"/>
          </a:p>
          <a:p>
            <a:endParaRPr lang="es-ES" dirty="0"/>
          </a:p>
        </p:txBody>
      </p:sp>
      <p:pic>
        <p:nvPicPr>
          <p:cNvPr id="4" name="Imagen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060848"/>
            <a:ext cx="216024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573016"/>
            <a:ext cx="2184648" cy="117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5051880"/>
            <a:ext cx="1633240" cy="111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lvl="1" algn="just">
              <a:buClr>
                <a:schemeClr val="accent1"/>
              </a:buClr>
              <a:buSzPct val="85000"/>
            </a:pPr>
            <a:r>
              <a:rPr lang="es-ES" sz="2600" dirty="0" smtClean="0">
                <a:solidFill>
                  <a:schemeClr val="tx1"/>
                </a:solidFill>
              </a:rPr>
              <a:t>El sistema propuesto debe ser colaborativo</a:t>
            </a:r>
            <a:r>
              <a:rPr lang="es-ES" sz="2600" dirty="0" smtClean="0">
                <a:solidFill>
                  <a:schemeClr val="tx1"/>
                </a:solidFill>
              </a:rPr>
              <a:t>:</a:t>
            </a:r>
          </a:p>
          <a:p>
            <a:pPr marL="548640" lvl="2" algn="just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s-ES" sz="2400" dirty="0" smtClean="0"/>
              <a:t>Entidad reguladora</a:t>
            </a:r>
          </a:p>
          <a:p>
            <a:pPr marL="548640" lvl="2" algn="just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s-ES" sz="2400" dirty="0" smtClean="0"/>
              <a:t>Cooperativas de vehículos</a:t>
            </a:r>
          </a:p>
          <a:p>
            <a:pPr marL="548640" lvl="2" algn="just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s-ES" sz="2400" dirty="0" smtClean="0"/>
              <a:t>Conductores</a:t>
            </a:r>
          </a:p>
          <a:p>
            <a:pPr marL="548640" lvl="2" algn="just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s-ES" sz="2400" dirty="0" smtClean="0"/>
              <a:t>Usuarios</a:t>
            </a:r>
          </a:p>
          <a:p>
            <a:pPr marL="274320" lvl="1" algn="just">
              <a:buClr>
                <a:schemeClr val="accent1"/>
              </a:buClr>
              <a:buSzPct val="85000"/>
            </a:pPr>
            <a:endParaRPr lang="es-ES" sz="2600" dirty="0" smtClean="0">
              <a:solidFill>
                <a:schemeClr val="tx1"/>
              </a:solidFill>
            </a:endParaRPr>
          </a:p>
          <a:p>
            <a:pPr marL="274320" lvl="1" algn="just">
              <a:buClr>
                <a:schemeClr val="accent1"/>
              </a:buClr>
              <a:buSzPct val="85000"/>
            </a:pPr>
            <a:r>
              <a:rPr lang="es-ES" sz="2600" dirty="0" smtClean="0">
                <a:solidFill>
                  <a:schemeClr val="tx1"/>
                </a:solidFill>
              </a:rPr>
              <a:t>La </a:t>
            </a:r>
            <a:r>
              <a:rPr lang="es-ES" sz="2600" dirty="0" smtClean="0">
                <a:solidFill>
                  <a:schemeClr val="tx1"/>
                </a:solidFill>
              </a:rPr>
              <a:t>creación de procedimientos ayudará a que se fomente una cultura de orden y colaboración conjunta.</a:t>
            </a:r>
          </a:p>
          <a:p>
            <a:pPr marL="548640" lvl="2" algn="just">
              <a:buClr>
                <a:schemeClr val="accent1"/>
              </a:buClr>
              <a:buSzPct val="85000"/>
              <a:buNone/>
            </a:pPr>
            <a:endParaRPr lang="es-ES" sz="2400" dirty="0" smtClean="0"/>
          </a:p>
          <a:p>
            <a:pPr lvl="1"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 algn="just">
              <a:buClr>
                <a:schemeClr val="accent1"/>
              </a:buClr>
              <a:buSzPct val="85000"/>
            </a:pPr>
            <a:r>
              <a:rPr lang="es-ES" sz="2600" dirty="0" smtClean="0">
                <a:solidFill>
                  <a:schemeClr val="tx1"/>
                </a:solidFill>
              </a:rPr>
              <a:t>La red GPRS es la mejor opción de comunicación para el sistema, debido a:</a:t>
            </a:r>
          </a:p>
          <a:p>
            <a:pPr marL="548640" lvl="2" algn="just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s-ES" sz="2400" dirty="0" smtClean="0"/>
              <a:t>Madurez de la tecnología, </a:t>
            </a:r>
          </a:p>
          <a:p>
            <a:pPr marL="548640" lvl="2" algn="just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s-ES" sz="2400" dirty="0" smtClean="0"/>
              <a:t>Cobertura de la red</a:t>
            </a:r>
          </a:p>
          <a:p>
            <a:pPr marL="548640" lvl="2" algn="just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s-ES" sz="2400" dirty="0" smtClean="0"/>
              <a:t>Permite evitar realizar gastos adicionales para efectos de comunicación.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600" dirty="0" smtClean="0"/>
              <a:t>Se escogió el </a:t>
            </a:r>
            <a:r>
              <a:rPr lang="es-ES" sz="2600" dirty="0"/>
              <a:t>lector de huellas como dispositivo biométrico debido </a:t>
            </a:r>
            <a:r>
              <a:rPr lang="es-ES" sz="2600" dirty="0" smtClean="0"/>
              <a:t>a:</a:t>
            </a:r>
          </a:p>
          <a:p>
            <a:pPr lvl="2" algn="just">
              <a:lnSpc>
                <a:spcPct val="80000"/>
              </a:lnSpc>
              <a:buClr>
                <a:schemeClr val="accent1"/>
              </a:buClr>
              <a:buSzPct val="85000"/>
            </a:pPr>
            <a:r>
              <a:rPr lang="es-ES" sz="2400" dirty="0">
                <a:solidFill>
                  <a:schemeClr val="tx1"/>
                </a:solidFill>
              </a:rPr>
              <a:t>Facilidad de uso</a:t>
            </a:r>
          </a:p>
          <a:p>
            <a:pPr lvl="2" algn="just">
              <a:lnSpc>
                <a:spcPct val="80000"/>
              </a:lnSpc>
              <a:buClr>
                <a:schemeClr val="accent1"/>
              </a:buClr>
              <a:buSzPct val="85000"/>
            </a:pPr>
            <a:r>
              <a:rPr lang="es-ES" sz="2400" dirty="0">
                <a:solidFill>
                  <a:schemeClr val="tx1"/>
                </a:solidFill>
              </a:rPr>
              <a:t>Bajo </a:t>
            </a:r>
            <a:r>
              <a:rPr lang="es-ES" sz="2400" dirty="0" smtClean="0">
                <a:solidFill>
                  <a:schemeClr val="tx1"/>
                </a:solidFill>
              </a:rPr>
              <a:t>costo</a:t>
            </a:r>
          </a:p>
          <a:p>
            <a:pPr lvl="2" algn="just">
              <a:lnSpc>
                <a:spcPct val="80000"/>
              </a:lnSpc>
              <a:buClr>
                <a:schemeClr val="accent1"/>
              </a:buClr>
              <a:buSzPct val="85000"/>
              <a:buNone/>
            </a:pPr>
            <a:endParaRPr lang="es-ES" sz="2400" dirty="0" smtClean="0">
              <a:solidFill>
                <a:schemeClr val="tx1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s-ES" sz="2600" dirty="0"/>
              <a:t>La transmisión de información crítica a través de la red dio lugar a que se </a:t>
            </a:r>
            <a:r>
              <a:rPr lang="es-ES" sz="2600" dirty="0" smtClean="0"/>
              <a:t>utilizara </a:t>
            </a:r>
            <a:r>
              <a:rPr lang="es-ES" sz="2600" dirty="0"/>
              <a:t>el protocolo SSL como mecanismo </a:t>
            </a:r>
            <a:r>
              <a:rPr lang="es-ES" sz="2600" dirty="0" smtClean="0"/>
              <a:t>de protección.</a:t>
            </a:r>
          </a:p>
          <a:p>
            <a:pPr algn="just">
              <a:lnSpc>
                <a:spcPct val="80000"/>
              </a:lnSpc>
              <a:buNone/>
            </a:pPr>
            <a:endParaRPr lang="es-ES" sz="2600" dirty="0" smtClean="0"/>
          </a:p>
          <a:p>
            <a:pPr>
              <a:lnSpc>
                <a:spcPct val="80000"/>
              </a:lnSpc>
            </a:pPr>
            <a:endParaRPr lang="es-ES" dirty="0"/>
          </a:p>
          <a:p>
            <a:pPr lvl="1">
              <a:lnSpc>
                <a:spcPct val="80000"/>
              </a:lnSpc>
              <a:buNone/>
            </a:pPr>
            <a:endParaRPr lang="es-ES" sz="2600" dirty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Recomendaciones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600" dirty="0" smtClean="0"/>
              <a:t>Se </a:t>
            </a:r>
            <a:r>
              <a:rPr lang="es-ES" sz="2600" dirty="0"/>
              <a:t>recomienda que el sistema sea financiado y auspiciado por una entidad reguladora</a:t>
            </a:r>
            <a:r>
              <a:rPr lang="es-ES" sz="2600" dirty="0" smtClean="0"/>
              <a:t>.</a:t>
            </a:r>
            <a:endParaRPr lang="es-ES" sz="2600" dirty="0"/>
          </a:p>
          <a:p>
            <a:pPr lvl="0" algn="just"/>
            <a:r>
              <a:rPr lang="es-ES" sz="2600" dirty="0"/>
              <a:t>Se recomienda que se actualicen los datos de las cooperativas en la Unión de cooperativas de Taxis del </a:t>
            </a:r>
            <a:r>
              <a:rPr lang="es-ES" sz="2600" dirty="0" smtClean="0"/>
              <a:t>Guayas.</a:t>
            </a:r>
            <a:r>
              <a:rPr lang="es-ES" sz="2600" dirty="0"/>
              <a:t> </a:t>
            </a:r>
          </a:p>
          <a:p>
            <a:pPr lvl="0" algn="just"/>
            <a:r>
              <a:rPr lang="es-ES" sz="2600" dirty="0"/>
              <a:t>Se recomienda que los usuarios de los vehículos soliciten a los conductores la autentificación al momento de subirse en una unidad</a:t>
            </a:r>
            <a:r>
              <a:rPr lang="es-ES" sz="2600" dirty="0" smtClean="0"/>
              <a:t>.</a:t>
            </a:r>
            <a:endParaRPr lang="es-ES" sz="2600" dirty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Recomendaciones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s-ES" sz="2600" dirty="0" smtClean="0"/>
              <a:t>Se recomienda que haya un mayor control a las cooperativas de taxis con el fin de garantizar que se cumplan los procedimientos </a:t>
            </a:r>
            <a:r>
              <a:rPr lang="es-ES" sz="2600" dirty="0" smtClean="0"/>
              <a:t>propuestos.</a:t>
            </a:r>
            <a:endParaRPr lang="es-ES" sz="2600" dirty="0" smtClean="0"/>
          </a:p>
          <a:p>
            <a:pPr lvl="0" algn="just"/>
            <a:endParaRPr lang="es-ES" sz="2600" dirty="0" smtClean="0"/>
          </a:p>
          <a:p>
            <a:pPr lvl="0" algn="just"/>
            <a:r>
              <a:rPr lang="es-ES" sz="2600" dirty="0" smtClean="0"/>
              <a:t>Se recomienda que la entidad responsable del sistema llegue a un acuerdo con las operadoras de telefonía celular.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3898776" cy="4569371"/>
          </a:xfrm>
        </p:spPr>
        <p:txBody>
          <a:bodyPr>
            <a:normAutofit/>
          </a:bodyPr>
          <a:lstStyle/>
          <a:p>
            <a:endParaRPr lang="es-ES_tradnl" sz="2400" dirty="0" smtClean="0"/>
          </a:p>
          <a:p>
            <a:pPr marL="273050" indent="-273050" fontAlgn="base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s-ES_tradnl" sz="2800" dirty="0" smtClean="0"/>
              <a:t>Se </a:t>
            </a:r>
            <a:r>
              <a:rPr lang="es-ES_tradnl" sz="2800" dirty="0"/>
              <a:t>necesitan $</a:t>
            </a:r>
            <a:r>
              <a:rPr lang="es-ES_tradnl" sz="2800" dirty="0" smtClean="0"/>
              <a:t>200 </a:t>
            </a:r>
            <a:r>
              <a:rPr lang="es-ES_tradnl" sz="2800" dirty="0"/>
              <a:t>y 4 horas </a:t>
            </a:r>
            <a:r>
              <a:rPr lang="es-ES_tradnl" sz="2800" dirty="0" smtClean="0"/>
              <a:t> </a:t>
            </a:r>
            <a:r>
              <a:rPr lang="es-ES_tradnl" sz="2800" dirty="0"/>
              <a:t>para convertir cualquier auto en un taxi tradicional.</a:t>
            </a:r>
          </a:p>
          <a:p>
            <a:pPr marL="273050" indent="-273050" fontAlgn="base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s-ES_tradnl" sz="2800" dirty="0"/>
              <a:t>Se calcula que 4500 taxis son clonados según CTG.</a:t>
            </a:r>
          </a:p>
          <a:p>
            <a:pPr>
              <a:buFont typeface="Wingdings" pitchFamily="2" charset="2"/>
              <a:buChar char="Ø"/>
            </a:pPr>
            <a:endParaRPr lang="es-ES_tradnl" sz="2000" dirty="0" smtClean="0"/>
          </a:p>
          <a:p>
            <a:pPr>
              <a:buNone/>
            </a:pPr>
            <a:endParaRPr lang="es-ES_tradnl" sz="2400" dirty="0"/>
          </a:p>
        </p:txBody>
      </p:sp>
      <p:pic>
        <p:nvPicPr>
          <p:cNvPr id="1026" name="Picture 2" descr="C:\Documents and Settings\Moises\Escritorio\clonacion_tax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132856"/>
            <a:ext cx="4320480" cy="324036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 flipH="1">
            <a:off x="6588224" y="609329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/>
              <a:t>Fuente: </a:t>
            </a:r>
            <a:r>
              <a:rPr lang="es-ES_tradnl" sz="1400" dirty="0" err="1" smtClean="0"/>
              <a:t>Ecuavisa</a:t>
            </a:r>
            <a:endParaRPr lang="es-ES_tradnl" sz="1400" dirty="0"/>
          </a:p>
        </p:txBody>
      </p:sp>
      <p:sp>
        <p:nvSpPr>
          <p:cNvPr id="7" name="6 CuadroTexto"/>
          <p:cNvSpPr txBox="1"/>
          <p:nvPr/>
        </p:nvSpPr>
        <p:spPr>
          <a:xfrm flipH="1">
            <a:off x="3059832" y="40466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ctr" fontAlgn="base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SzPct val="76000"/>
            </a:pPr>
            <a:r>
              <a:rPr lang="es-ES" sz="28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Introducción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buNone/>
            </a:pPr>
            <a:endParaRPr lang="es-ES" dirty="0" smtClean="0"/>
          </a:p>
          <a:p>
            <a:pPr lvl="1">
              <a:buNone/>
            </a:pPr>
            <a:endParaRPr lang="es-ES" dirty="0" smtClean="0"/>
          </a:p>
          <a:p>
            <a:pPr lvl="1">
              <a:buNone/>
            </a:pPr>
            <a:endParaRPr lang="es-ES" dirty="0" smtClean="0"/>
          </a:p>
          <a:p>
            <a:pPr lvl="1">
              <a:buNone/>
            </a:pPr>
            <a:endParaRPr lang="es-ES" dirty="0" smtClean="0"/>
          </a:p>
          <a:p>
            <a:pPr lvl="1" algn="ctr">
              <a:buNone/>
            </a:pPr>
            <a:r>
              <a:rPr lang="es-ES" sz="6000" dirty="0" smtClean="0"/>
              <a:t>¿Preguntas?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2" algn="ctr">
              <a:buNone/>
            </a:pPr>
            <a:endParaRPr lang="es-ES" dirty="0" smtClean="0"/>
          </a:p>
          <a:p>
            <a:pPr lvl="2" algn="ctr">
              <a:buNone/>
            </a:pPr>
            <a:endParaRPr lang="es-ES" sz="6000" dirty="0" smtClean="0">
              <a:solidFill>
                <a:schemeClr val="tx2"/>
              </a:solidFill>
            </a:endParaRPr>
          </a:p>
          <a:p>
            <a:pPr lvl="2" algn="ctr">
              <a:buNone/>
            </a:pPr>
            <a:r>
              <a:rPr lang="es-ES" sz="6000" dirty="0" smtClean="0">
                <a:solidFill>
                  <a:schemeClr val="tx2"/>
                </a:solidFill>
              </a:rPr>
              <a:t>Muchas Gracias!</a:t>
            </a:r>
            <a:endParaRPr lang="es-ES_tradnl" sz="60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4978896" cy="453650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s-ES_tradnl" dirty="0" smtClean="0"/>
          </a:p>
          <a:p>
            <a:pPr>
              <a:buNone/>
            </a:pPr>
            <a:r>
              <a:rPr lang="es-ES_tradnl" sz="2600" dirty="0"/>
              <a:t>	</a:t>
            </a:r>
            <a:r>
              <a:rPr lang="es-ES_tradnl" sz="2600" dirty="0" smtClean="0"/>
              <a:t>En el 2010, Secuestros Express:</a:t>
            </a:r>
          </a:p>
          <a:p>
            <a:pPr>
              <a:buFont typeface="Wingdings" pitchFamily="2" charset="2"/>
              <a:buChar char="Ø"/>
            </a:pPr>
            <a:r>
              <a:rPr lang="es-ES_tradnl" sz="2600" dirty="0" smtClean="0"/>
              <a:t>52 % en taxis amarillos.</a:t>
            </a:r>
          </a:p>
          <a:p>
            <a:pPr>
              <a:buFont typeface="Wingdings" pitchFamily="2" charset="2"/>
              <a:buChar char="Ø"/>
            </a:pPr>
            <a:r>
              <a:rPr lang="es-ES_tradnl" sz="2600" dirty="0" smtClean="0"/>
              <a:t>18 % en taxis amigos.</a:t>
            </a:r>
          </a:p>
          <a:p>
            <a:pPr>
              <a:buFont typeface="Wingdings" pitchFamily="2" charset="2"/>
              <a:buChar char="Ø"/>
            </a:pPr>
            <a:r>
              <a:rPr lang="es-ES_tradnl" sz="2600" dirty="0" smtClean="0"/>
              <a:t>30 % en vehículos particulares.</a:t>
            </a:r>
          </a:p>
          <a:p>
            <a:endParaRPr lang="es-ES_tradnl" dirty="0"/>
          </a:p>
        </p:txBody>
      </p:sp>
      <p:pic>
        <p:nvPicPr>
          <p:cNvPr id="2050" name="Picture 2" descr="C:\Documents and Settings\Moises\Escritorio\secuestros_exp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44824"/>
            <a:ext cx="3744416" cy="3407961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 flipH="1">
            <a:off x="5004048" y="5805264"/>
            <a:ext cx="3960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/>
              <a:t>Fuente: </a:t>
            </a:r>
            <a:r>
              <a:rPr lang="es-EC" sz="1400" dirty="0" smtClean="0"/>
              <a:t>Observatorio de Seguridad Ciudadana</a:t>
            </a:r>
            <a:endParaRPr lang="es-ES_tradnl" sz="1400" dirty="0" smtClean="0"/>
          </a:p>
          <a:p>
            <a:endParaRPr lang="es-ES_tradnl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title"/>
          </p:nvPr>
        </p:nvSpPr>
        <p:spPr>
          <a:xfrm>
            <a:off x="227013" y="365125"/>
            <a:ext cx="8520112" cy="498475"/>
          </a:xfrm>
        </p:spPr>
        <p:txBody>
          <a:bodyPr>
            <a:noAutofit/>
          </a:bodyPr>
          <a:lstStyle/>
          <a:p>
            <a:pPr eaLnBrk="1" hangingPunct="1"/>
            <a:r>
              <a:rPr lang="es-ES" sz="2800" dirty="0" smtClean="0"/>
              <a:t>Necesidad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_tradnl" dirty="0" smtClean="0"/>
          </a:p>
          <a:p>
            <a:r>
              <a:rPr lang="es-ES_tradnl" dirty="0" smtClean="0"/>
              <a:t>¿Existe un sistema de control?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_tradnl" dirty="0"/>
          </a:p>
          <a:p>
            <a:r>
              <a:rPr lang="es-ES_tradnl" dirty="0" smtClean="0"/>
              <a:t>¿Cree Usted que este sistema, Funciona?</a:t>
            </a:r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>
          <a:xfrm>
            <a:off x="227013" y="365125"/>
            <a:ext cx="8520112" cy="498475"/>
          </a:xfrm>
        </p:spPr>
        <p:txBody>
          <a:bodyPr>
            <a:noAutofit/>
          </a:bodyPr>
          <a:lstStyle/>
          <a:p>
            <a:r>
              <a:rPr lang="es-ES" sz="2800" dirty="0" smtClean="0"/>
              <a:t>Necesidad y Solución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Solución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1026" name="Picture 2" descr="C:\Documents and Settings\Moises\Escritorio\panel_Carr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348880"/>
            <a:ext cx="4824537" cy="361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Tecnologías aplicadas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ES" dirty="0" smtClean="0"/>
              <a:t>GPRS (Servicio general de paquetes vía radio</a:t>
            </a:r>
            <a:r>
              <a:rPr lang="es-ES" dirty="0" smtClean="0"/>
              <a:t>)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EDGE (Tasas de Datos Mejoradas para la evolución de GSM</a:t>
            </a:r>
            <a:r>
              <a:rPr lang="es-ES" dirty="0" smtClean="0"/>
              <a:t>)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3G (Tercera-generación </a:t>
            </a:r>
            <a:r>
              <a:rPr lang="es-ES" dirty="0" smtClean="0"/>
              <a:t>en </a:t>
            </a:r>
            <a:r>
              <a:rPr lang="es-ES" dirty="0" smtClean="0"/>
              <a:t>telefonía móvil</a:t>
            </a:r>
            <a:r>
              <a:rPr lang="es-ES" dirty="0" smtClean="0"/>
              <a:t>)</a:t>
            </a:r>
          </a:p>
          <a:p>
            <a:pPr algn="just"/>
            <a:endParaRPr lang="es-ES" dirty="0" smtClean="0"/>
          </a:p>
        </p:txBody>
      </p:sp>
      <p:pic>
        <p:nvPicPr>
          <p:cNvPr id="4" name="Picture 18" descr="D:\Xavier\Desktop\por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429132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Tecnologías aplicadas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 algn="just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700" dirty="0" smtClean="0">
                <a:solidFill>
                  <a:schemeClr val="tx1"/>
                </a:solidFill>
              </a:rPr>
              <a:t>JSSE (Extension de Java de </a:t>
            </a:r>
            <a:r>
              <a:rPr lang="es-ES" sz="2700" dirty="0" smtClean="0">
                <a:solidFill>
                  <a:schemeClr val="tx1"/>
                </a:solidFill>
              </a:rPr>
              <a:t>Sócalos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s-ES" sz="2700" dirty="0" smtClean="0">
                <a:solidFill>
                  <a:schemeClr val="tx1"/>
                </a:solidFill>
              </a:rPr>
              <a:t>Seguros</a:t>
            </a:r>
            <a:r>
              <a:rPr lang="en-US" sz="2700" dirty="0" smtClean="0">
                <a:solidFill>
                  <a:schemeClr val="tx1"/>
                </a:solidFill>
              </a:rPr>
              <a:t>)</a:t>
            </a:r>
          </a:p>
          <a:p>
            <a:pPr marL="274320" lvl="1" algn="just">
              <a:buClr>
                <a:schemeClr val="accent1"/>
              </a:buClr>
              <a:buSzPct val="85000"/>
              <a:buFont typeface="Wingdings 2"/>
              <a:buChar char=""/>
            </a:pPr>
            <a:endParaRPr lang="es-ES" sz="2700" dirty="0" smtClean="0">
              <a:solidFill>
                <a:schemeClr val="tx1"/>
              </a:solidFill>
            </a:endParaRPr>
          </a:p>
          <a:p>
            <a:pPr algn="just"/>
            <a:r>
              <a:rPr lang="es-ES" dirty="0" smtClean="0"/>
              <a:t>SSL (Protocolo de Capa de Conexión Segura)</a:t>
            </a:r>
          </a:p>
          <a:p>
            <a:endParaRPr lang="es-ES" dirty="0"/>
          </a:p>
        </p:txBody>
      </p:sp>
      <p:pic>
        <p:nvPicPr>
          <p:cNvPr id="1026" name="Picture 2" descr="D:\Xavier\Desktop\candad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34216">
            <a:off x="6608581" y="4307056"/>
            <a:ext cx="1853802" cy="1780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796</TotalTime>
  <Words>1036</Words>
  <Application>Microsoft Office PowerPoint</Application>
  <PresentationFormat>Presentación en pantalla (4:3)</PresentationFormat>
  <Paragraphs>257</Paragraphs>
  <Slides>41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Civil</vt:lpstr>
      <vt:lpstr>Presentado por:</vt:lpstr>
      <vt:lpstr>Agenda</vt:lpstr>
      <vt:lpstr>Objetivos</vt:lpstr>
      <vt:lpstr>Diapositiva 4</vt:lpstr>
      <vt:lpstr>Necesidad</vt:lpstr>
      <vt:lpstr>Necesidad y Solución</vt:lpstr>
      <vt:lpstr>Solución</vt:lpstr>
      <vt:lpstr>Tecnologías aplicadas</vt:lpstr>
      <vt:lpstr>Tecnologías aplicadas</vt:lpstr>
      <vt:lpstr>Tecnologías aplicadas</vt:lpstr>
      <vt:lpstr>Diseño</vt:lpstr>
      <vt:lpstr> Aplicación Vehículo</vt:lpstr>
      <vt:lpstr>  Aplicación Vehículo</vt:lpstr>
      <vt:lpstr>Aplicación Principal</vt:lpstr>
      <vt:lpstr>Aplicación Principal</vt:lpstr>
      <vt:lpstr>Aplicación Cooperativas</vt:lpstr>
      <vt:lpstr>Control vehículos - Posición</vt:lpstr>
      <vt:lpstr>Control vehículos – Ubicación</vt:lpstr>
      <vt:lpstr>Control vehículos - Historial</vt:lpstr>
      <vt:lpstr>Aplicación entidad reguladora</vt:lpstr>
      <vt:lpstr>Hardware Especial</vt:lpstr>
      <vt:lpstr>Arquitectura del Prototipo</vt:lpstr>
      <vt:lpstr>Caso Ideal</vt:lpstr>
      <vt:lpstr>Caso Ideal</vt:lpstr>
      <vt:lpstr>Caso – Robo de vehículo</vt:lpstr>
      <vt:lpstr>Caso – Robo de vehículo</vt:lpstr>
      <vt:lpstr>Caso – Robo de vehículo</vt:lpstr>
      <vt:lpstr>Caso – Pasajero asaltante</vt:lpstr>
      <vt:lpstr>Caso – Pasajero asaltante</vt:lpstr>
      <vt:lpstr>Caso – Pasajero asaltante</vt:lpstr>
      <vt:lpstr>Caso – Alteración del Acorazado</vt:lpstr>
      <vt:lpstr>Análisis de resultados</vt:lpstr>
      <vt:lpstr>Análisis de resultados</vt:lpstr>
      <vt:lpstr>Análisis de resultados</vt:lpstr>
      <vt:lpstr>Conclusiones</vt:lpstr>
      <vt:lpstr>Conclusiones</vt:lpstr>
      <vt:lpstr>Conclusiones</vt:lpstr>
      <vt:lpstr>Recomendaciones</vt:lpstr>
      <vt:lpstr>Recomendaciones</vt:lpstr>
      <vt:lpstr>Diapositiva 40</vt:lpstr>
      <vt:lpstr>Diapositiva 41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Presentado por:</dc:title>
  <dc:creator>BRAVO</dc:creator>
  <cp:lastModifiedBy>Freddy</cp:lastModifiedBy>
  <cp:revision>105</cp:revision>
  <dcterms:created xsi:type="dcterms:W3CDTF">2011-05-22T21:21:19Z</dcterms:created>
  <dcterms:modified xsi:type="dcterms:W3CDTF">2011-06-05T18:35:14Z</dcterms:modified>
</cp:coreProperties>
</file>