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20.xml" ContentType="application/vnd.openxmlformats-officedocument.presentationml.slide+xml"/>
  <Override PartName="/ppt/slides/slide131.xml" ContentType="application/vnd.openxmlformats-officedocument.presentationml.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69.xml" ContentType="application/vnd.openxmlformats-officedocument.presentationml.slide+xml"/>
  <Override PartName="/ppt/tableStyles.xml" ContentType="application/vnd.openxmlformats-officedocument.presentationml.tableStyles+xml"/>
  <Override PartName="/ppt/slides/slide129.xml" ContentType="application/vnd.openxmlformats-officedocument.presentationml.slide+xml"/>
  <Override PartName="/ppt/slides/slide147.xml" ContentType="application/vnd.openxmlformats-officedocument.presentationml.slide+xml"/>
  <Override PartName="/ppt/slides/slide158.xml" ContentType="application/vnd.openxmlformats-officedocument.presentationml.slide+xml"/>
  <Override PartName="/ppt/slides/slide176.xml" ContentType="application/vnd.openxmlformats-officedocument.presentationml.slide+xml"/>
  <Override PartName="/ppt/slides/slide99.xml" ContentType="application/vnd.openxmlformats-officedocument.presentationml.slide+xml"/>
  <Override PartName="/ppt/slides/slide118.xml" ContentType="application/vnd.openxmlformats-officedocument.presentationml.slide+xml"/>
  <Override PartName="/ppt/slides/slide136.xml" ContentType="application/vnd.openxmlformats-officedocument.presentationml.slide+xml"/>
  <Override PartName="/ppt/slides/slide165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07.xml" ContentType="application/vnd.openxmlformats-officedocument.presentationml.slide+xml"/>
  <Override PartName="/ppt/slides/slide125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72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s/slide95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32.xml" ContentType="application/vnd.openxmlformats-officedocument.presentationml.slide+xml"/>
  <Override PartName="/ppt/slides/slide150.xml" ContentType="application/vnd.openxmlformats-officedocument.presentationml.slide+xml"/>
  <Override PartName="/ppt/slides/slide161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presProps.xml" ContentType="application/vnd.openxmlformats-officedocument.presentationml.presProp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119.xml" ContentType="application/vnd.openxmlformats-officedocument.presentationml.slide+xml"/>
  <Override PartName="/ppt/slides/slide148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89.xml" ContentType="application/vnd.openxmlformats-officedocument.presentationml.slide+xml"/>
  <Override PartName="/ppt/slides/slide108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55.xml" ContentType="application/vnd.openxmlformats-officedocument.presentationml.slide+xml"/>
  <Override PartName="/ppt/slides/slide173.xml" ContentType="application/vnd.openxmlformats-officedocument.presentationml.slide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slides/slide96.xml" ContentType="application/vnd.openxmlformats-officedocument.presentationml.slide+xml"/>
  <Override PartName="/ppt/slides/slide115.xml" ContentType="application/vnd.openxmlformats-officedocument.presentationml.slide+xml"/>
  <Override PartName="/ppt/slides/slide144.xml" ContentType="application/vnd.openxmlformats-officedocument.presentationml.slide+xml"/>
  <Override PartName="/ppt/slides/slide162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51.xml" ContentType="application/vnd.openxmlformats-officedocument.presentationml.slide+xml"/>
  <Override PartName="/ppt/slides/slide180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s/slide140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78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138.xml" ContentType="application/vnd.openxmlformats-officedocument.presentationml.slide+xml"/>
  <Override PartName="/ppt/slides/slide167.xml" ContentType="application/vnd.openxmlformats-officedocument.presentationml.slide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127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74.xml" ContentType="application/vnd.openxmlformats-officedocument.presentationml.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s/slide116.xml" ContentType="application/vnd.openxmlformats-officedocument.presentationml.slide+xml"/>
  <Override PartName="/ppt/slides/slide134.xml" ContentType="application/vnd.openxmlformats-officedocument.presentationml.slide+xml"/>
  <Override PartName="/ppt/slides/slide163.xml" ContentType="application/vnd.openxmlformats-officedocument.presentationml.slide+xml"/>
  <Override PartName="/ppt/slideLayouts/slideLayout9.xml" ContentType="application/vnd.openxmlformats-officedocument.presentationml.slideLayout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slides/slide123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slides/slide170.xml" ContentType="application/vnd.openxmlformats-officedocument.presentationml.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130.xml" ContentType="application/vnd.openxmlformats-officedocument.presentationml.slide+xml"/>
  <Override PartName="/ppt/slideLayouts/slideLayout5.xml" ContentType="application/vnd.openxmlformats-officedocument.presentationml.slideLayout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s/slide20.xml" ContentType="application/vnd.openxmlformats-officedocument.presentationml.slide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s/slide139.xml" ContentType="application/vnd.openxmlformats-officedocument.presentationml.slide+xml"/>
  <Override PartName="/ppt/slides/slide157.xml" ContentType="application/vnd.openxmlformats-officedocument.presentationml.slide+xml"/>
  <Override PartName="/ppt/slides/slide98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46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106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53.xml" ContentType="application/vnd.openxmlformats-officedocument.presentationml.slide+xml"/>
  <Override PartName="/ppt/slides/slide171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6">
  <p:sldMasterIdLst>
    <p:sldMasterId id="2147483660" r:id="rId1"/>
  </p:sldMasterIdLst>
  <p:sldIdLst>
    <p:sldId id="257" r:id="rId2"/>
    <p:sldId id="258" r:id="rId3"/>
    <p:sldId id="259" r:id="rId4"/>
    <p:sldId id="260" r:id="rId5"/>
    <p:sldId id="262" r:id="rId6"/>
    <p:sldId id="263" r:id="rId7"/>
    <p:sldId id="514" r:id="rId8"/>
    <p:sldId id="264" r:id="rId9"/>
    <p:sldId id="265" r:id="rId10"/>
    <p:sldId id="266" r:id="rId11"/>
    <p:sldId id="515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376" r:id="rId21"/>
    <p:sldId id="275" r:id="rId22"/>
    <p:sldId id="377" r:id="rId23"/>
    <p:sldId id="378" r:id="rId24"/>
    <p:sldId id="379" r:id="rId25"/>
    <p:sldId id="380" r:id="rId26"/>
    <p:sldId id="381" r:id="rId27"/>
    <p:sldId id="382" r:id="rId28"/>
    <p:sldId id="383" r:id="rId29"/>
    <p:sldId id="384" r:id="rId30"/>
    <p:sldId id="385" r:id="rId31"/>
    <p:sldId id="386" r:id="rId32"/>
    <p:sldId id="387" r:id="rId33"/>
    <p:sldId id="388" r:id="rId34"/>
    <p:sldId id="389" r:id="rId35"/>
    <p:sldId id="390" r:id="rId36"/>
    <p:sldId id="391" r:id="rId37"/>
    <p:sldId id="392" r:id="rId38"/>
    <p:sldId id="393" r:id="rId39"/>
    <p:sldId id="394" r:id="rId40"/>
    <p:sldId id="395" r:id="rId41"/>
    <p:sldId id="396" r:id="rId42"/>
    <p:sldId id="397" r:id="rId43"/>
    <p:sldId id="398" r:id="rId44"/>
    <p:sldId id="399" r:id="rId45"/>
    <p:sldId id="400" r:id="rId46"/>
    <p:sldId id="401" r:id="rId47"/>
    <p:sldId id="402" r:id="rId48"/>
    <p:sldId id="403" r:id="rId49"/>
    <p:sldId id="404" r:id="rId50"/>
    <p:sldId id="405" r:id="rId51"/>
    <p:sldId id="406" r:id="rId52"/>
    <p:sldId id="407" r:id="rId53"/>
    <p:sldId id="408" r:id="rId54"/>
    <p:sldId id="409" r:id="rId55"/>
    <p:sldId id="410" r:id="rId56"/>
    <p:sldId id="411" r:id="rId57"/>
    <p:sldId id="412" r:id="rId58"/>
    <p:sldId id="413" r:id="rId59"/>
    <p:sldId id="414" r:id="rId60"/>
    <p:sldId id="415" r:id="rId61"/>
    <p:sldId id="416" r:id="rId62"/>
    <p:sldId id="417" r:id="rId63"/>
    <p:sldId id="418" r:id="rId64"/>
    <p:sldId id="419" r:id="rId65"/>
    <p:sldId id="420" r:id="rId66"/>
    <p:sldId id="421" r:id="rId67"/>
    <p:sldId id="422" r:id="rId68"/>
    <p:sldId id="423" r:id="rId69"/>
    <p:sldId id="424" r:id="rId70"/>
    <p:sldId id="425" r:id="rId71"/>
    <p:sldId id="426" r:id="rId72"/>
    <p:sldId id="427" r:id="rId73"/>
    <p:sldId id="428" r:id="rId74"/>
    <p:sldId id="429" r:id="rId75"/>
    <p:sldId id="430" r:id="rId76"/>
    <p:sldId id="431" r:id="rId77"/>
    <p:sldId id="432" r:id="rId78"/>
    <p:sldId id="433" r:id="rId79"/>
    <p:sldId id="434" r:id="rId80"/>
    <p:sldId id="435" r:id="rId81"/>
    <p:sldId id="436" r:id="rId82"/>
    <p:sldId id="437" r:id="rId83"/>
    <p:sldId id="438" r:id="rId84"/>
    <p:sldId id="439" r:id="rId85"/>
    <p:sldId id="440" r:id="rId86"/>
    <p:sldId id="441" r:id="rId87"/>
    <p:sldId id="442" r:id="rId88"/>
    <p:sldId id="443" r:id="rId89"/>
    <p:sldId id="444" r:id="rId90"/>
    <p:sldId id="445" r:id="rId91"/>
    <p:sldId id="446" r:id="rId92"/>
    <p:sldId id="447" r:id="rId93"/>
    <p:sldId id="448" r:id="rId94"/>
    <p:sldId id="449" r:id="rId95"/>
    <p:sldId id="450" r:id="rId96"/>
    <p:sldId id="451" r:id="rId97"/>
    <p:sldId id="452" r:id="rId98"/>
    <p:sldId id="453" r:id="rId99"/>
    <p:sldId id="454" r:id="rId100"/>
    <p:sldId id="455" r:id="rId101"/>
    <p:sldId id="456" r:id="rId102"/>
    <p:sldId id="457" r:id="rId103"/>
    <p:sldId id="458" r:id="rId104"/>
    <p:sldId id="459" r:id="rId105"/>
    <p:sldId id="460" r:id="rId106"/>
    <p:sldId id="461" r:id="rId107"/>
    <p:sldId id="462" r:id="rId108"/>
    <p:sldId id="463" r:id="rId109"/>
    <p:sldId id="464" r:id="rId110"/>
    <p:sldId id="465" r:id="rId111"/>
    <p:sldId id="466" r:id="rId112"/>
    <p:sldId id="467" r:id="rId113"/>
    <p:sldId id="468" r:id="rId114"/>
    <p:sldId id="469" r:id="rId115"/>
    <p:sldId id="470" r:id="rId116"/>
    <p:sldId id="471" r:id="rId117"/>
    <p:sldId id="472" r:id="rId118"/>
    <p:sldId id="473" r:id="rId119"/>
    <p:sldId id="474" r:id="rId120"/>
    <p:sldId id="475" r:id="rId121"/>
    <p:sldId id="476" r:id="rId122"/>
    <p:sldId id="477" r:id="rId123"/>
    <p:sldId id="478" r:id="rId124"/>
    <p:sldId id="479" r:id="rId125"/>
    <p:sldId id="480" r:id="rId126"/>
    <p:sldId id="481" r:id="rId127"/>
    <p:sldId id="482" r:id="rId128"/>
    <p:sldId id="483" r:id="rId129"/>
    <p:sldId id="484" r:id="rId130"/>
    <p:sldId id="485" r:id="rId131"/>
    <p:sldId id="486" r:id="rId132"/>
    <p:sldId id="487" r:id="rId133"/>
    <p:sldId id="488" r:id="rId134"/>
    <p:sldId id="489" r:id="rId135"/>
    <p:sldId id="490" r:id="rId136"/>
    <p:sldId id="491" r:id="rId137"/>
    <p:sldId id="492" r:id="rId138"/>
    <p:sldId id="493" r:id="rId139"/>
    <p:sldId id="494" r:id="rId140"/>
    <p:sldId id="495" r:id="rId141"/>
    <p:sldId id="496" r:id="rId142"/>
    <p:sldId id="497" r:id="rId143"/>
    <p:sldId id="498" r:id="rId144"/>
    <p:sldId id="499" r:id="rId145"/>
    <p:sldId id="500" r:id="rId146"/>
    <p:sldId id="501" r:id="rId147"/>
    <p:sldId id="502" r:id="rId148"/>
    <p:sldId id="503" r:id="rId149"/>
    <p:sldId id="504" r:id="rId150"/>
    <p:sldId id="505" r:id="rId151"/>
    <p:sldId id="506" r:id="rId152"/>
    <p:sldId id="507" r:id="rId153"/>
    <p:sldId id="508" r:id="rId154"/>
    <p:sldId id="509" r:id="rId155"/>
    <p:sldId id="510" r:id="rId156"/>
    <p:sldId id="511" r:id="rId157"/>
    <p:sldId id="512" r:id="rId158"/>
    <p:sldId id="513" r:id="rId159"/>
    <p:sldId id="335" r:id="rId160"/>
    <p:sldId id="351" r:id="rId161"/>
    <p:sldId id="352" r:id="rId162"/>
    <p:sldId id="372" r:id="rId163"/>
    <p:sldId id="517" r:id="rId164"/>
    <p:sldId id="356" r:id="rId165"/>
    <p:sldId id="357" r:id="rId166"/>
    <p:sldId id="358" r:id="rId167"/>
    <p:sldId id="359" r:id="rId168"/>
    <p:sldId id="360" r:id="rId169"/>
    <p:sldId id="361" r:id="rId170"/>
    <p:sldId id="363" r:id="rId171"/>
    <p:sldId id="364" r:id="rId172"/>
    <p:sldId id="365" r:id="rId173"/>
    <p:sldId id="366" r:id="rId174"/>
    <p:sldId id="367" r:id="rId175"/>
    <p:sldId id="368" r:id="rId176"/>
    <p:sldId id="369" r:id="rId177"/>
    <p:sldId id="370" r:id="rId178"/>
    <p:sldId id="371" r:id="rId179"/>
    <p:sldId id="373" r:id="rId180"/>
    <p:sldId id="375" r:id="rId181"/>
  </p:sldIdLst>
  <p:sldSz cx="9144000" cy="6858000" type="screen4x3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 varScale="1">
        <p:scale>
          <a:sx n="74" d="100"/>
          <a:sy n="74" d="100"/>
        </p:scale>
        <p:origin x="-486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75" Type="http://schemas.openxmlformats.org/officeDocument/2006/relationships/slide" Target="slides/slide174.xml"/><Relationship Id="rId170" Type="http://schemas.openxmlformats.org/officeDocument/2006/relationships/slide" Target="slides/slide169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72" Type="http://schemas.openxmlformats.org/officeDocument/2006/relationships/slide" Target="slides/slide171.xml"/><Relationship Id="rId180" Type="http://schemas.openxmlformats.org/officeDocument/2006/relationships/slide" Target="slides/slide179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viewProps" Target="view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theme" Target="theme/theme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22 Rectángulo"/>
          <p:cNvSpPr/>
          <p:nvPr/>
        </p:nvSpPr>
        <p:spPr>
          <a:xfrm flipV="1">
            <a:off x="5410182" y="3810000"/>
            <a:ext cx="3733819" cy="91087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4" name="23 Rectángulo"/>
          <p:cNvSpPr/>
          <p:nvPr/>
        </p:nvSpPr>
        <p:spPr>
          <a:xfrm flipV="1">
            <a:off x="5410200" y="3897010"/>
            <a:ext cx="3733801" cy="192024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5" name="24 Rectángulo"/>
          <p:cNvSpPr/>
          <p:nvPr/>
        </p:nvSpPr>
        <p:spPr>
          <a:xfrm flipV="1">
            <a:off x="5410200" y="4115167"/>
            <a:ext cx="3733801" cy="9144"/>
          </a:xfrm>
          <a:prstGeom prst="rect">
            <a:avLst/>
          </a:prstGeom>
          <a:solidFill>
            <a:schemeClr val="accent2">
              <a:alpha val="65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6" name="25 Rectángulo"/>
          <p:cNvSpPr/>
          <p:nvPr/>
        </p:nvSpPr>
        <p:spPr>
          <a:xfrm flipV="1">
            <a:off x="5410200" y="4164403"/>
            <a:ext cx="1965960" cy="18288"/>
          </a:xfrm>
          <a:prstGeom prst="rect">
            <a:avLst/>
          </a:prstGeom>
          <a:solidFill>
            <a:schemeClr val="accent2">
              <a:alpha val="6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7" name="26 Rectángulo"/>
          <p:cNvSpPr/>
          <p:nvPr/>
        </p:nvSpPr>
        <p:spPr>
          <a:xfrm flipV="1">
            <a:off x="5410200" y="4199572"/>
            <a:ext cx="1965960" cy="9144"/>
          </a:xfrm>
          <a:prstGeom prst="rect">
            <a:avLst/>
          </a:prstGeom>
          <a:solidFill>
            <a:schemeClr val="accent2">
              <a:alpha val="65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 useBgFill="1">
        <p:nvSpPr>
          <p:cNvPr id="30" name="29 Rectángulo redondeado"/>
          <p:cNvSpPr/>
          <p:nvPr/>
        </p:nvSpPr>
        <p:spPr bwMode="white">
          <a:xfrm>
            <a:off x="5410200" y="3962400"/>
            <a:ext cx="3063240" cy="2743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 useBgFill="1">
        <p:nvSpPr>
          <p:cNvPr id="31" name="30 Rectángulo redondeado"/>
          <p:cNvSpPr/>
          <p:nvPr/>
        </p:nvSpPr>
        <p:spPr bwMode="white">
          <a:xfrm>
            <a:off x="7376507" y="4060983"/>
            <a:ext cx="1600200" cy="36576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7" name="6 Rectángulo"/>
          <p:cNvSpPr/>
          <p:nvPr/>
        </p:nvSpPr>
        <p:spPr>
          <a:xfrm>
            <a:off x="1" y="3649662"/>
            <a:ext cx="9144000" cy="244170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0" name="9 Rectángulo"/>
          <p:cNvSpPr/>
          <p:nvPr/>
        </p:nvSpPr>
        <p:spPr>
          <a:xfrm>
            <a:off x="0" y="3675527"/>
            <a:ext cx="9144001" cy="140677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1" name="10 Rectángulo"/>
          <p:cNvSpPr/>
          <p:nvPr/>
        </p:nvSpPr>
        <p:spPr>
          <a:xfrm flipV="1">
            <a:off x="6414051" y="3643090"/>
            <a:ext cx="2729950" cy="248432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9" name="18 Rectángulo"/>
          <p:cNvSpPr/>
          <p:nvPr/>
        </p:nvSpPr>
        <p:spPr>
          <a:xfrm>
            <a:off x="0" y="0"/>
            <a:ext cx="9144000" cy="3701700"/>
          </a:xfrm>
          <a:prstGeom prst="rect">
            <a:avLst/>
          </a:prstGeom>
          <a:solidFill>
            <a:schemeClr val="tx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8" name="7 Título"/>
          <p:cNvSpPr>
            <a:spLocks noGrp="1"/>
          </p:cNvSpPr>
          <p:nvPr>
            <p:ph type="ctrTitle"/>
          </p:nvPr>
        </p:nvSpPr>
        <p:spPr>
          <a:xfrm>
            <a:off x="457200" y="2401887"/>
            <a:ext cx="8458200" cy="1470025"/>
          </a:xfrm>
        </p:spPr>
        <p:txBody>
          <a:bodyPr anchor="b"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9" name="8 Subtítulo"/>
          <p:cNvSpPr>
            <a:spLocks noGrp="1"/>
          </p:cNvSpPr>
          <p:nvPr>
            <p:ph type="subTitle" idx="1"/>
          </p:nvPr>
        </p:nvSpPr>
        <p:spPr>
          <a:xfrm>
            <a:off x="457200" y="3899938"/>
            <a:ext cx="4953000" cy="1752600"/>
          </a:xfrm>
        </p:spPr>
        <p:txBody>
          <a:bodyPr/>
          <a:lstStyle>
            <a:lvl1pPr marL="64008" indent="0" algn="l">
              <a:buNone/>
              <a:defRPr sz="240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s-ES" smtClean="0"/>
              <a:t>Haga clic para modificar el estilo de subtítulo del patrón</a:t>
            </a:r>
            <a:endParaRPr kumimoji="0" lang="en-US"/>
          </a:p>
        </p:txBody>
      </p:sp>
      <p:sp>
        <p:nvSpPr>
          <p:cNvPr id="28" name="27 Marcador de fecha"/>
          <p:cNvSpPr>
            <a:spLocks noGrp="1"/>
          </p:cNvSpPr>
          <p:nvPr>
            <p:ph type="dt" sz="half" idx="10"/>
          </p:nvPr>
        </p:nvSpPr>
        <p:spPr>
          <a:xfrm>
            <a:off x="6705600" y="4206240"/>
            <a:ext cx="960120" cy="457200"/>
          </a:xfrm>
        </p:spPr>
        <p:txBody>
          <a:bodyPr/>
          <a:lstStyle/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17" name="16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5410200" y="4205288"/>
            <a:ext cx="1295400" cy="457200"/>
          </a:xfrm>
        </p:spPr>
        <p:txBody>
          <a:bodyPr/>
          <a:lstStyle/>
          <a:p>
            <a:endParaRPr lang="es-ES"/>
          </a:p>
        </p:txBody>
      </p:sp>
      <p:sp>
        <p:nvSpPr>
          <p:cNvPr id="29" name="28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8320088" y="1136"/>
            <a:ext cx="747712" cy="365760"/>
          </a:xfrm>
        </p:spPr>
        <p:txBody>
          <a:bodyPr/>
          <a:lstStyle>
            <a:lvl1pPr algn="r">
              <a:defRPr sz="1800">
                <a:solidFill>
                  <a:schemeClr val="bg1"/>
                </a:solidFill>
              </a:defRPr>
            </a:lvl1pPr>
          </a:lstStyle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781800" y="1143000"/>
            <a:ext cx="1905000" cy="5486400"/>
          </a:xfrm>
        </p:spPr>
        <p:txBody>
          <a:bodyPr vert="eaVert"/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1143000"/>
            <a:ext cx="6248400" cy="5486400"/>
          </a:xfrm>
        </p:spPr>
        <p:txBody>
          <a:bodyPr vert="eaVert"/>
          <a:lstStyle/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404664"/>
            <a:ext cx="8229600" cy="1066800"/>
          </a:xfrm>
        </p:spPr>
        <p:txBody>
          <a:bodyPr>
            <a:noAutofit/>
          </a:bodyPr>
          <a:lstStyle>
            <a:lvl1pPr>
              <a:defRPr sz="3400"/>
            </a:lvl1pPr>
          </a:lstStyle>
          <a:p>
            <a:r>
              <a:rPr kumimoji="0" lang="es-ES" dirty="0" smtClean="0"/>
              <a:t>Haga clic para modificar el estilo de título del patrón</a:t>
            </a:r>
            <a:endParaRPr kumimoji="0" lang="en-U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457200" y="1556792"/>
            <a:ext cx="8229600" cy="5017744"/>
          </a:xfrm>
        </p:spPr>
        <p:txBody>
          <a:bodyPr/>
          <a:lstStyle/>
          <a:p>
            <a:pPr lvl="0" eaLnBrk="1" latinLnBrk="0" hangingPunct="1"/>
            <a:r>
              <a:rPr lang="es-ES" dirty="0" smtClean="0"/>
              <a:t>Haga clic para modificar el estilo de texto del patrón</a:t>
            </a:r>
          </a:p>
          <a:p>
            <a:pPr lvl="1" eaLnBrk="1" latinLnBrk="0" hangingPunct="1"/>
            <a:r>
              <a:rPr lang="es-ES" dirty="0" smtClean="0"/>
              <a:t>Segundo nivel</a:t>
            </a:r>
          </a:p>
          <a:p>
            <a:pPr lvl="2" eaLnBrk="1" latinLnBrk="0" hangingPunct="1"/>
            <a:r>
              <a:rPr lang="es-ES" dirty="0" smtClean="0"/>
              <a:t>Tercer nivel</a:t>
            </a:r>
          </a:p>
          <a:p>
            <a:pPr lvl="3" eaLnBrk="1" latinLnBrk="0" hangingPunct="1"/>
            <a:r>
              <a:rPr lang="es-ES" dirty="0" smtClean="0"/>
              <a:t>Cuarto nivel</a:t>
            </a:r>
          </a:p>
          <a:p>
            <a:pPr lvl="4" eaLnBrk="1" latinLnBrk="0" hangingPunct="1"/>
            <a:r>
              <a:rPr lang="es-ES" dirty="0" smtClean="0"/>
              <a:t>Quinto nivel</a:t>
            </a:r>
            <a:endParaRPr kumimoji="0" lang="en-US" dirty="0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1981200"/>
            <a:ext cx="7772400" cy="1362075"/>
          </a:xfrm>
        </p:spPr>
        <p:txBody>
          <a:bodyPr anchor="b">
            <a:noAutofit/>
          </a:bodyPr>
          <a:lstStyle>
            <a:lvl1pPr algn="l">
              <a:buNone/>
              <a:defRPr sz="4300" b="1" cap="none" baseline="0">
                <a:ln w="12700">
                  <a:solidFill>
                    <a:schemeClr val="accent2">
                      <a:shade val="90000"/>
                      <a:satMod val="150000"/>
                    </a:schemeClr>
                  </a:solidFill>
                </a:ln>
                <a:solidFill>
                  <a:srgbClr val="FFFFFF"/>
                </a:solidFill>
                <a:effectLst>
                  <a:outerShdw blurRad="38100" dist="381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3367088"/>
            <a:ext cx="7772400" cy="1509712"/>
          </a:xfrm>
        </p:spPr>
        <p:txBody>
          <a:bodyPr anchor="t"/>
          <a:lstStyle>
            <a:lvl1pPr marL="45720" indent="0">
              <a:buNone/>
              <a:defRPr sz="2100" b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381000" y="1143000"/>
            <a:ext cx="8382000" cy="1069848"/>
          </a:xfrm>
        </p:spPr>
        <p:txBody>
          <a:bodyPr anchor="ctr"/>
          <a:lstStyle>
            <a:lvl1pPr>
              <a:defRPr sz="4000" b="0" i="0" cap="none" baseline="0"/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381000" y="2244970"/>
            <a:ext cx="4041648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3"/>
          </p:nvPr>
        </p:nvSpPr>
        <p:spPr>
          <a:xfrm>
            <a:off x="4721225" y="2244970"/>
            <a:ext cx="4041775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5" name="4 Marcador de contenido"/>
          <p:cNvSpPr>
            <a:spLocks noGrp="1"/>
          </p:cNvSpPr>
          <p:nvPr>
            <p:ph sz="quarter" idx="2"/>
          </p:nvPr>
        </p:nvSpPr>
        <p:spPr>
          <a:xfrm>
            <a:off x="381000" y="2708519"/>
            <a:ext cx="4041648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718304" y="2708519"/>
            <a:ext cx="4041775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26" name="25 Marcador de fecha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27" name="26 Marcador de número de diapositiva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  <p:sp>
        <p:nvSpPr>
          <p:cNvPr id="28" name="27 Marcador de pie de página"/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endParaRPr lang="es-E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1143000"/>
            <a:ext cx="8229600" cy="1069848"/>
          </a:xfrm>
        </p:spPr>
        <p:txBody>
          <a:bodyPr anchor="ctr"/>
          <a:lstStyle>
            <a:lvl1pPr>
              <a:defRPr sz="4000">
                <a:solidFill>
                  <a:schemeClr val="tx2"/>
                </a:solidFill>
              </a:defRPr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>
          <a:xfrm>
            <a:off x="6583680" y="612648"/>
            <a:ext cx="957264" cy="457200"/>
          </a:xfrm>
        </p:spPr>
        <p:txBody>
          <a:bodyPr/>
          <a:lstStyle/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>
          <a:xfrm>
            <a:off x="5257800" y="612648"/>
            <a:ext cx="1325880" cy="457200"/>
          </a:xfrm>
        </p:spPr>
        <p:txBody>
          <a:bodyPr/>
          <a:lstStyle/>
          <a:p>
            <a:endParaRPr lang="es-ES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>
          <a:xfrm>
            <a:off x="8174736" y="2272"/>
            <a:ext cx="762000" cy="365760"/>
          </a:xfrm>
        </p:spPr>
        <p:txBody>
          <a:bodyPr/>
          <a:lstStyle/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5353496" y="1101970"/>
            <a:ext cx="3383280" cy="877824"/>
          </a:xfrm>
        </p:spPr>
        <p:txBody>
          <a:bodyPr anchor="b"/>
          <a:lstStyle>
            <a:lvl1pPr algn="l">
              <a:buNone/>
              <a:defRPr sz="1800" b="1"/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texto"/>
          <p:cNvSpPr>
            <a:spLocks noGrp="1"/>
          </p:cNvSpPr>
          <p:nvPr>
            <p:ph type="body" idx="2"/>
          </p:nvPr>
        </p:nvSpPr>
        <p:spPr>
          <a:xfrm>
            <a:off x="5353496" y="2010727"/>
            <a:ext cx="3383280" cy="4617720"/>
          </a:xfrm>
        </p:spPr>
        <p:txBody>
          <a:bodyPr/>
          <a:lstStyle>
            <a:lvl1pPr marL="9144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1"/>
          </p:nvPr>
        </p:nvSpPr>
        <p:spPr>
          <a:xfrm>
            <a:off x="152400" y="776287"/>
            <a:ext cx="5102352" cy="585216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es-ES" smtClean="0"/>
              <a:t>Haga clic para modificar el estilo de texto del patrón</a:t>
            </a:r>
          </a:p>
          <a:p>
            <a:pPr lvl="1" eaLnBrk="1" latinLnBrk="0" hangingPunct="1"/>
            <a:r>
              <a:rPr lang="es-ES" smtClean="0"/>
              <a:t>Segundo nivel</a:t>
            </a:r>
          </a:p>
          <a:p>
            <a:pPr lvl="2" eaLnBrk="1" latinLnBrk="0" hangingPunct="1"/>
            <a:r>
              <a:rPr lang="es-ES" smtClean="0"/>
              <a:t>Tercer nivel</a:t>
            </a:r>
          </a:p>
          <a:p>
            <a:pPr lvl="3" eaLnBrk="1" latinLnBrk="0" hangingPunct="1"/>
            <a:r>
              <a:rPr lang="es-ES" smtClean="0"/>
              <a:t>Cuarto nivel</a:t>
            </a:r>
          </a:p>
          <a:p>
            <a:pPr lvl="4" eaLnBrk="1" latinLnBrk="0" hangingPunct="1"/>
            <a:r>
              <a:rPr lang="es-ES" smtClean="0"/>
              <a:t>Quinto nivel</a:t>
            </a:r>
            <a:endParaRPr kumimoji="0" lang="en-US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5440434" y="1109160"/>
            <a:ext cx="586803" cy="4681637"/>
          </a:xfrm>
        </p:spPr>
        <p:txBody>
          <a:bodyPr vert="vert270" lIns="45720" tIns="0" rIns="45720" anchor="t"/>
          <a:lstStyle>
            <a:lvl1pPr algn="ctr">
              <a:buNone/>
              <a:defRPr sz="2000" b="1"/>
            </a:lvl1pPr>
          </a:lstStyle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403671" y="1143000"/>
            <a:ext cx="4572000" cy="4572000"/>
          </a:xfrm>
          <a:solidFill>
            <a:srgbClr val="EAEAEA"/>
          </a:solidFill>
          <a:ln w="50800">
            <a:solidFill>
              <a:srgbClr val="FFFFFF"/>
            </a:solidFill>
            <a:miter lim="800000"/>
          </a:ln>
          <a:effectLst>
            <a:outerShdw blurRad="57150" dist="31750" dir="4800000" algn="tl" rotWithShape="0">
              <a:srgbClr val="000000">
                <a:alpha val="2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2540">
            <a:bevelT w="25400" h="19050"/>
            <a:contourClr>
              <a:srgbClr val="AEAEAE"/>
            </a:contourClr>
          </a:sp3d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s-ES" smtClean="0"/>
              <a:t>Haga clic en el icono para agregar una imagen</a:t>
            </a:r>
            <a:endParaRPr kumimoji="0" lang="en-US" dirty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6088443" y="3274308"/>
            <a:ext cx="2590800" cy="2516489"/>
          </a:xfrm>
        </p:spPr>
        <p:txBody>
          <a:bodyPr lIns="0" tIns="0" rIns="45720" anchor="t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3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27 Rectángulo"/>
          <p:cNvSpPr/>
          <p:nvPr/>
        </p:nvSpPr>
        <p:spPr>
          <a:xfrm>
            <a:off x="1" y="366818"/>
            <a:ext cx="9144000" cy="8440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9" name="28 Rectángulo"/>
          <p:cNvSpPr/>
          <p:nvPr/>
        </p:nvSpPr>
        <p:spPr>
          <a:xfrm>
            <a:off x="0" y="-1"/>
            <a:ext cx="9144000" cy="310663"/>
          </a:xfrm>
          <a:prstGeom prst="rect">
            <a:avLst/>
          </a:prstGeom>
          <a:solidFill>
            <a:schemeClr val="tx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30" name="29 Rectángulo"/>
          <p:cNvSpPr/>
          <p:nvPr/>
        </p:nvSpPr>
        <p:spPr>
          <a:xfrm>
            <a:off x="0" y="308276"/>
            <a:ext cx="9144001" cy="91441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31" name="30 Rectángulo"/>
          <p:cNvSpPr/>
          <p:nvPr/>
        </p:nvSpPr>
        <p:spPr>
          <a:xfrm flipV="1">
            <a:off x="5410182" y="360246"/>
            <a:ext cx="3733819" cy="91087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32" name="31 Rectángulo"/>
          <p:cNvSpPr/>
          <p:nvPr/>
        </p:nvSpPr>
        <p:spPr>
          <a:xfrm flipV="1">
            <a:off x="5410200" y="440112"/>
            <a:ext cx="3733801" cy="180035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 useBgFill="1">
        <p:nvSpPr>
          <p:cNvPr id="33" name="32 Rectángulo redondeado"/>
          <p:cNvSpPr/>
          <p:nvPr/>
        </p:nvSpPr>
        <p:spPr bwMode="white">
          <a:xfrm>
            <a:off x="5407339" y="497504"/>
            <a:ext cx="3063240" cy="2743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 useBgFill="1">
        <p:nvSpPr>
          <p:cNvPr id="34" name="33 Rectángulo redondeado"/>
          <p:cNvSpPr/>
          <p:nvPr/>
        </p:nvSpPr>
        <p:spPr bwMode="white">
          <a:xfrm>
            <a:off x="7373646" y="588943"/>
            <a:ext cx="1600200" cy="36576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35" name="34 Rectángulo"/>
          <p:cNvSpPr/>
          <p:nvPr/>
        </p:nvSpPr>
        <p:spPr bwMode="invGray">
          <a:xfrm>
            <a:off x="9084966" y="-2001"/>
            <a:ext cx="57626" cy="621792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 dirty="0"/>
          </a:p>
        </p:txBody>
      </p:sp>
      <p:sp>
        <p:nvSpPr>
          <p:cNvPr id="36" name="35 Rectángulo"/>
          <p:cNvSpPr/>
          <p:nvPr/>
        </p:nvSpPr>
        <p:spPr bwMode="invGray">
          <a:xfrm>
            <a:off x="9044481" y="-2001"/>
            <a:ext cx="27432" cy="621792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 dirty="0"/>
          </a:p>
        </p:txBody>
      </p:sp>
      <p:sp>
        <p:nvSpPr>
          <p:cNvPr id="37" name="36 Rectángulo"/>
          <p:cNvSpPr/>
          <p:nvPr/>
        </p:nvSpPr>
        <p:spPr bwMode="invGray">
          <a:xfrm>
            <a:off x="9025428" y="-2001"/>
            <a:ext cx="9144" cy="621792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38" name="37 Rectángulo"/>
          <p:cNvSpPr/>
          <p:nvPr/>
        </p:nvSpPr>
        <p:spPr bwMode="invGray">
          <a:xfrm>
            <a:off x="8975423" y="-2001"/>
            <a:ext cx="27432" cy="621792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39" name="38 Rectángulo"/>
          <p:cNvSpPr/>
          <p:nvPr/>
        </p:nvSpPr>
        <p:spPr bwMode="invGray">
          <a:xfrm>
            <a:off x="8915677" y="380"/>
            <a:ext cx="54864" cy="585216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40" name="39 Rectángulo"/>
          <p:cNvSpPr/>
          <p:nvPr/>
        </p:nvSpPr>
        <p:spPr bwMode="invGray">
          <a:xfrm>
            <a:off x="8873475" y="380"/>
            <a:ext cx="9144" cy="585216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 dirty="0"/>
          </a:p>
        </p:txBody>
      </p:sp>
      <p:sp>
        <p:nvSpPr>
          <p:cNvPr id="22" name="21 Marcador de título"/>
          <p:cNvSpPr>
            <a:spLocks noGrp="1"/>
          </p:cNvSpPr>
          <p:nvPr>
            <p:ph type="title"/>
          </p:nvPr>
        </p:nvSpPr>
        <p:spPr>
          <a:xfrm>
            <a:off x="457200" y="1143000"/>
            <a:ext cx="8229600" cy="10668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es-ES" smtClean="0"/>
              <a:t>Haga clic para modificar el estilo de título del patrón</a:t>
            </a:r>
            <a:endParaRPr kumimoji="0" lang="en-US"/>
          </a:p>
        </p:txBody>
      </p:sp>
      <p:sp>
        <p:nvSpPr>
          <p:cNvPr id="13" name="12 Marcador de texto"/>
          <p:cNvSpPr>
            <a:spLocks noGrp="1"/>
          </p:cNvSpPr>
          <p:nvPr>
            <p:ph type="body" idx="1"/>
          </p:nvPr>
        </p:nvSpPr>
        <p:spPr>
          <a:xfrm>
            <a:off x="457200" y="2249424"/>
            <a:ext cx="8229600" cy="4325112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s-ES" smtClean="0"/>
              <a:t>Haga clic para modificar el estilo de texto del patrón</a:t>
            </a:r>
          </a:p>
          <a:p>
            <a:pPr lvl="1" eaLnBrk="1" latinLnBrk="0" hangingPunct="1"/>
            <a:r>
              <a:rPr kumimoji="0" lang="es-ES" smtClean="0"/>
              <a:t>Segundo nivel</a:t>
            </a:r>
          </a:p>
          <a:p>
            <a:pPr lvl="2" eaLnBrk="1" latinLnBrk="0" hangingPunct="1"/>
            <a:r>
              <a:rPr kumimoji="0" lang="es-ES" smtClean="0"/>
              <a:t>Tercer nivel</a:t>
            </a:r>
          </a:p>
          <a:p>
            <a:pPr lvl="3" eaLnBrk="1" latinLnBrk="0" hangingPunct="1"/>
            <a:r>
              <a:rPr kumimoji="0" lang="es-ES" smtClean="0"/>
              <a:t>Cuarto nivel</a:t>
            </a:r>
          </a:p>
          <a:p>
            <a:pPr lvl="4" eaLnBrk="1" latinLnBrk="0" hangingPunct="1"/>
            <a:r>
              <a:rPr kumimoji="0" lang="es-ES" smtClean="0"/>
              <a:t>Quinto nivel</a:t>
            </a:r>
            <a:endParaRPr kumimoji="0" lang="en-US"/>
          </a:p>
        </p:txBody>
      </p:sp>
      <p:sp>
        <p:nvSpPr>
          <p:cNvPr id="14" name="13 Marcador de fecha"/>
          <p:cNvSpPr>
            <a:spLocks noGrp="1"/>
          </p:cNvSpPr>
          <p:nvPr>
            <p:ph type="dt" sz="half" idx="2"/>
          </p:nvPr>
        </p:nvSpPr>
        <p:spPr>
          <a:xfrm>
            <a:off x="6586536" y="612648"/>
            <a:ext cx="957264" cy="457200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800">
                <a:solidFill>
                  <a:schemeClr val="accent2"/>
                </a:solidFill>
              </a:defRPr>
            </a:lvl1pPr>
          </a:lstStyle>
          <a:p>
            <a:fld id="{99E1DE0C-123D-4C0E-A172-C8563A8F3FB6}" type="datetimeFigureOut">
              <a:rPr lang="es-ES" smtClean="0"/>
              <a:pPr/>
              <a:t>19/08/2010</a:t>
            </a:fld>
            <a:endParaRPr lang="es-ES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3"/>
          </p:nvPr>
        </p:nvSpPr>
        <p:spPr>
          <a:xfrm>
            <a:off x="5257800" y="612648"/>
            <a:ext cx="1325880" cy="457200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800">
                <a:solidFill>
                  <a:schemeClr val="accent2"/>
                </a:solidFill>
              </a:defRPr>
            </a:lvl1pPr>
          </a:lstStyle>
          <a:p>
            <a:endParaRPr lang="es-ES"/>
          </a:p>
        </p:txBody>
      </p:sp>
      <p:sp>
        <p:nvSpPr>
          <p:cNvPr id="23" name="22 Marcador de número de diapositiva"/>
          <p:cNvSpPr>
            <a:spLocks noGrp="1"/>
          </p:cNvSpPr>
          <p:nvPr>
            <p:ph type="sldNum" sz="quarter" idx="4"/>
          </p:nvPr>
        </p:nvSpPr>
        <p:spPr>
          <a:xfrm>
            <a:off x="8174736" y="2272"/>
            <a:ext cx="762000" cy="365760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800">
                <a:solidFill>
                  <a:srgbClr val="FFFFFF"/>
                </a:solidFill>
              </a:defRPr>
            </a:lvl1pPr>
          </a:lstStyle>
          <a:p>
            <a:fld id="{E2B81A4E-57B3-4D59-B719-F66CD43DDDF8}" type="slidenum">
              <a:rPr lang="es-ES" smtClean="0"/>
              <a:pPr/>
              <a:t>‹Nº›</a:t>
            </a:fld>
            <a:endParaRPr lang="es-E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rtl="0" eaLnBrk="1" latinLnBrk="0" hangingPunct="1">
        <a:spcBef>
          <a:spcPct val="0"/>
        </a:spcBef>
        <a:buNone/>
        <a:defRPr kumimoji="0"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65760" indent="-256032" algn="l" rtl="0" eaLnBrk="1" latinLnBrk="0" hangingPunct="1">
        <a:spcBef>
          <a:spcPts val="300"/>
        </a:spcBef>
        <a:buClr>
          <a:schemeClr val="accent3"/>
        </a:buClr>
        <a:buFont typeface="Georgia"/>
        <a:buChar char="•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58368" indent="-246888" algn="l" rtl="0" eaLnBrk="1" latinLnBrk="0" hangingPunct="1">
        <a:spcBef>
          <a:spcPts val="300"/>
        </a:spcBef>
        <a:buClr>
          <a:schemeClr val="accent2"/>
        </a:buClr>
        <a:buFont typeface="Georgia"/>
        <a:buChar char="▫"/>
        <a:defRPr kumimoji="0" sz="2600" kern="1200">
          <a:solidFill>
            <a:schemeClr val="accent2"/>
          </a:solidFill>
          <a:latin typeface="+mn-lt"/>
          <a:ea typeface="+mn-ea"/>
          <a:cs typeface="+mn-cs"/>
        </a:defRPr>
      </a:lvl2pPr>
      <a:lvl3pPr marL="923544" indent="-219456" algn="l" rtl="0" eaLnBrk="1" latinLnBrk="0" hangingPunct="1">
        <a:spcBef>
          <a:spcPts val="300"/>
        </a:spcBef>
        <a:buClr>
          <a:schemeClr val="accent1"/>
        </a:buClr>
        <a:buFont typeface="Wingdings 2"/>
        <a:buChar char=""/>
        <a:defRPr kumimoji="0" sz="24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179576" indent="-201168" algn="l" rtl="0" eaLnBrk="1" latinLnBrk="0" hangingPunct="1">
        <a:spcBef>
          <a:spcPts val="300"/>
        </a:spcBef>
        <a:buClr>
          <a:schemeClr val="accent1"/>
        </a:buClr>
        <a:buFont typeface="Wingdings 2"/>
        <a:buChar char=""/>
        <a:defRPr kumimoji="0" sz="22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389888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2000" kern="1200">
          <a:solidFill>
            <a:schemeClr val="accent3"/>
          </a:solidFill>
          <a:latin typeface="+mn-lt"/>
          <a:ea typeface="+mn-ea"/>
          <a:cs typeface="+mn-cs"/>
        </a:defRPr>
      </a:lvl5pPr>
      <a:lvl6pPr marL="1609344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8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6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5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24028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400" kern="1200" baseline="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457200" y="1988840"/>
            <a:ext cx="8458200" cy="1470025"/>
          </a:xfrm>
        </p:spPr>
        <p:txBody>
          <a:bodyPr>
            <a:noAutofit/>
          </a:bodyPr>
          <a:lstStyle/>
          <a:p>
            <a:r>
              <a:rPr lang="es-ES_tradnl" sz="2800" b="1" dirty="0" smtClean="0"/>
              <a:t>“</a:t>
            </a:r>
            <a:r>
              <a:rPr lang="es-ES_tradnl" sz="3000" b="1" dirty="0" smtClean="0"/>
              <a:t>Utilización de la plataforma Hadoop para la detección de potencial plagio con indicadores de probabilidad de certeza de las tareas enviadas a un Sistema de Administración de Cursos</a:t>
            </a:r>
            <a:r>
              <a:rPr lang="es-ES_tradnl" sz="2800" b="1" dirty="0" smtClean="0"/>
              <a:t>”</a:t>
            </a:r>
            <a:endParaRPr lang="es-ES" sz="2800" dirty="0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539552" y="4676796"/>
            <a:ext cx="8208912" cy="1752600"/>
          </a:xfrm>
        </p:spPr>
        <p:txBody>
          <a:bodyPr>
            <a:normAutofit/>
          </a:bodyPr>
          <a:lstStyle/>
          <a:p>
            <a:r>
              <a:rPr lang="es-ES_tradnl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EDUARDO  CRUZ RAMÍREZ</a:t>
            </a:r>
          </a:p>
          <a:p>
            <a:endParaRPr lang="es-ES" sz="2800" b="1" dirty="0" smtClean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r>
              <a:rPr lang="es-ES_tradnl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DIEGO  LAVAYEN ALARCÓN</a:t>
            </a:r>
            <a:endParaRPr lang="es-ES" sz="2800" b="1" dirty="0" smtClean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endParaRPr lang="es-ES" sz="28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 l="3220" t="10781" r="1307" b="3826"/>
          <a:stretch>
            <a:fillRect/>
          </a:stretch>
        </p:blipFill>
        <p:spPr bwMode="auto">
          <a:xfrm>
            <a:off x="2149358" y="1124744"/>
            <a:ext cx="4917292" cy="56886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" name="1 Título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s-ES" dirty="0" smtClean="0"/>
              <a:t>Proceso de transformación a texto plano</a:t>
            </a:r>
            <a:endParaRPr lang="es-E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4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6" name="5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4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6" name="5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4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6" name="5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Proceso de transformación a texto plano</a:t>
            </a:r>
            <a:endParaRPr lang="es-ES" dirty="0"/>
          </a:p>
        </p:txBody>
      </p:sp>
      <p:sp>
        <p:nvSpPr>
          <p:cNvPr id="1026" name="Rectangle 38"/>
          <p:cNvSpPr>
            <a:spLocks noChangeArrowheads="1"/>
          </p:cNvSpPr>
          <p:nvPr/>
        </p:nvSpPr>
        <p:spPr bwMode="auto">
          <a:xfrm>
            <a:off x="495710" y="2984518"/>
            <a:ext cx="8148256" cy="1301738"/>
          </a:xfrm>
          <a:prstGeom prst="rect">
            <a:avLst/>
          </a:prstGeom>
          <a:noFill/>
          <a:ln w="19050">
            <a:solidFill>
              <a:srgbClr val="4BACC6"/>
            </a:solidFill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n-US" dirty="0" smtClean="0"/>
              <a:t>134	/</a:t>
            </a:r>
            <a:r>
              <a:rPr lang="en-US" dirty="0" smtClean="0"/>
              <a:t>media/data/input/</a:t>
            </a:r>
            <a:r>
              <a:rPr lang="en-US" dirty="0" err="1" smtClean="0"/>
              <a:t>dlavayen</a:t>
            </a:r>
            <a:r>
              <a:rPr lang="en-US" dirty="0" smtClean="0"/>
              <a:t>/2006/</a:t>
            </a:r>
            <a:r>
              <a:rPr lang="en-US" dirty="0" err="1" smtClean="0"/>
              <a:t>i</a:t>
            </a:r>
            <a:r>
              <a:rPr lang="en-US" dirty="0" smtClean="0"/>
              <a:t>/</a:t>
            </a:r>
            <a:r>
              <a:rPr lang="en-US" dirty="0" err="1" smtClean="0"/>
              <a:t>poo</a:t>
            </a:r>
            <a:r>
              <a:rPr lang="en-US" dirty="0" smtClean="0"/>
              <a:t>/books/3e/cdinfo.html</a:t>
            </a:r>
            <a:r>
              <a:rPr lang="es-ES" dirty="0" smtClean="0"/>
              <a:t> </a:t>
            </a:r>
            <a:endParaRPr lang="es-ES" dirty="0" smtClean="0"/>
          </a:p>
          <a:p>
            <a:r>
              <a:rPr lang="en-US" dirty="0" smtClean="0"/>
              <a:t>135</a:t>
            </a:r>
            <a:r>
              <a:rPr lang="en-US" dirty="0" smtClean="0"/>
              <a:t>	/media/data/input/</a:t>
            </a:r>
            <a:r>
              <a:rPr lang="en-US" dirty="0" err="1" smtClean="0"/>
              <a:t>dlavayen</a:t>
            </a:r>
            <a:r>
              <a:rPr lang="en-US" dirty="0" smtClean="0"/>
              <a:t>/2006/</a:t>
            </a:r>
            <a:r>
              <a:rPr lang="en-US" dirty="0" err="1" smtClean="0"/>
              <a:t>i</a:t>
            </a:r>
            <a:r>
              <a:rPr lang="en-US" dirty="0" smtClean="0"/>
              <a:t>/</a:t>
            </a:r>
            <a:r>
              <a:rPr lang="en-US" dirty="0" err="1" smtClean="0"/>
              <a:t>poo</a:t>
            </a:r>
            <a:r>
              <a:rPr lang="en-US" dirty="0" smtClean="0"/>
              <a:t>/books/3e/index.html</a:t>
            </a:r>
            <a:endParaRPr lang="es-ES" dirty="0" smtClean="0"/>
          </a:p>
          <a:p>
            <a:r>
              <a:rPr lang="en-US" dirty="0" smtClean="0"/>
              <a:t>136	/media/data/input/</a:t>
            </a:r>
            <a:r>
              <a:rPr lang="en-US" dirty="0" err="1" smtClean="0"/>
              <a:t>dlavayen</a:t>
            </a:r>
            <a:r>
              <a:rPr lang="en-US" dirty="0" smtClean="0"/>
              <a:t>/2006/</a:t>
            </a:r>
            <a:r>
              <a:rPr lang="en-US" dirty="0" err="1" smtClean="0"/>
              <a:t>i</a:t>
            </a:r>
            <a:r>
              <a:rPr lang="en-US" dirty="0" smtClean="0"/>
              <a:t>/</a:t>
            </a:r>
            <a:r>
              <a:rPr lang="en-US" dirty="0" err="1" smtClean="0"/>
              <a:t>poo</a:t>
            </a:r>
            <a:r>
              <a:rPr lang="en-US" dirty="0" smtClean="0"/>
              <a:t>/books/3e/bookTOC.pdf</a:t>
            </a:r>
            <a:endParaRPr lang="es-ES" dirty="0" smtClean="0"/>
          </a:p>
          <a:p>
            <a:r>
              <a:rPr lang="es-EC" dirty="0" smtClean="0"/>
              <a:t>137	/</a:t>
            </a:r>
            <a:r>
              <a:rPr lang="es-EC" dirty="0" smtClean="0"/>
              <a:t>media/data/input/</a:t>
            </a:r>
            <a:r>
              <a:rPr lang="es-EC" dirty="0" err="1" smtClean="0"/>
              <a:t>dlavayen</a:t>
            </a:r>
            <a:r>
              <a:rPr lang="es-EC" dirty="0" smtClean="0"/>
              <a:t>/2006/i/</a:t>
            </a:r>
            <a:r>
              <a:rPr lang="es-EC" dirty="0" err="1" smtClean="0"/>
              <a:t>poo</a:t>
            </a:r>
            <a:r>
              <a:rPr lang="es-EC" dirty="0" smtClean="0"/>
              <a:t>/</a:t>
            </a:r>
            <a:r>
              <a:rPr lang="es-EC" dirty="0" err="1" smtClean="0"/>
              <a:t>books</a:t>
            </a:r>
            <a:r>
              <a:rPr lang="es-EC" dirty="0" smtClean="0"/>
              <a:t>/3e/errata.html</a:t>
            </a:r>
            <a:endParaRPr lang="es-ES" dirty="0" smtClean="0"/>
          </a:p>
        </p:txBody>
      </p:sp>
      <p:sp>
        <p:nvSpPr>
          <p:cNvPr id="10" name="9 Rectángulo"/>
          <p:cNvSpPr/>
          <p:nvPr/>
        </p:nvSpPr>
        <p:spPr>
          <a:xfrm>
            <a:off x="2178827" y="4500570"/>
            <a:ext cx="4786346" cy="857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dirty="0" smtClean="0">
                <a:solidFill>
                  <a:sysClr val="windowText" lastClr="000000"/>
                </a:solidFill>
              </a:rPr>
              <a:t>Estructura del archivo base.txt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" grpId="0" animBg="1"/>
      <p:bldP spid="10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32302" y="1196752"/>
            <a:ext cx="6877810" cy="56617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" name="1 Título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s-ES" dirty="0" smtClean="0"/>
              <a:t>Proceso de transformación a texto plano</a:t>
            </a:r>
            <a:endParaRPr lang="es-E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411760" y="661964"/>
            <a:ext cx="4320480" cy="6079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Agenda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Objetivo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Análisis Conceptual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Proceso de Transformación a texto plano</a:t>
            </a:r>
          </a:p>
          <a:p>
            <a:r>
              <a:rPr lang="es-ES" sz="3000" b="1" dirty="0"/>
              <a:t>Arquitectura del modelo </a:t>
            </a:r>
            <a:r>
              <a:rPr lang="es-ES" sz="3000" b="1" dirty="0" err="1"/>
              <a:t>Map</a:t>
            </a:r>
            <a:r>
              <a:rPr lang="es-ES" sz="3000" b="1" dirty="0"/>
              <a:t>/Reduce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Proceso 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de Identificación de plagio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Resultados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Conclusiones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Recomendaciones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5600" y="119063"/>
            <a:ext cx="8431213" cy="662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" name="1 Título"/>
          <p:cNvSpPr>
            <a:spLocks noGrp="1"/>
          </p:cNvSpPr>
          <p:nvPr>
            <p:ph type="title"/>
          </p:nvPr>
        </p:nvSpPr>
        <p:spPr>
          <a:xfrm>
            <a:off x="4777680" y="4869160"/>
            <a:ext cx="4114800" cy="1728192"/>
          </a:xfrm>
        </p:spPr>
        <p:txBody>
          <a:bodyPr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s-ES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Arquitectura </a:t>
            </a:r>
            <a:br>
              <a:rPr lang="es-ES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</a:br>
            <a:r>
              <a:rPr lang="es-ES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del modelo Map/Reduce</a:t>
            </a:r>
            <a:endParaRPr lang="es-ES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6225" y="2413000"/>
            <a:ext cx="8589963" cy="2036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" name="1 Título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s-ES" dirty="0" smtClean="0"/>
              <a:t>Proceso de identificación de plagio</a:t>
            </a:r>
            <a:endParaRPr lang="es-E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Agenda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Objetivo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Análisis Conceptual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Proceso de Transformación a texto plano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Arquitectura del modelo </a:t>
            </a:r>
            <a:r>
              <a:rPr lang="es-ES" sz="3200" dirty="0" err="1">
                <a:solidFill>
                  <a:schemeClr val="bg2">
                    <a:lumMod val="75000"/>
                  </a:schemeClr>
                </a:solidFill>
              </a:rPr>
              <a:t>Map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/Reduce</a:t>
            </a:r>
          </a:p>
          <a:p>
            <a:r>
              <a:rPr lang="es-ES" sz="3200" b="1" dirty="0"/>
              <a:t>Proceso de Identificación de plagio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Resultados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Conclusiones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Recomendaciones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89063" y="1658957"/>
            <a:ext cx="6364287" cy="4627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9" name="1 Título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s-ES" dirty="0" smtClean="0"/>
              <a:t>Proceso de identificación de plagio</a:t>
            </a:r>
            <a:endParaRPr lang="es-E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Agenda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Objetivo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Análisis Conceptual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Proceso de Transformación a texto plano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Arquitectura del modelo </a:t>
            </a:r>
            <a:r>
              <a:rPr lang="es-ES" sz="3200" dirty="0" err="1">
                <a:solidFill>
                  <a:schemeClr val="bg2">
                    <a:lumMod val="75000"/>
                  </a:schemeClr>
                </a:solidFill>
              </a:rPr>
              <a:t>Map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/Reduce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Proceso 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de Identificación de plagio</a:t>
            </a:r>
          </a:p>
          <a:p>
            <a:r>
              <a:rPr lang="es-ES" sz="3200" b="1" dirty="0" smtClean="0"/>
              <a:t>Resultados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Conclusiones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Recomendaciones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Resultados</a:t>
            </a:r>
            <a:endParaRPr lang="es-ES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138" y="1755031"/>
            <a:ext cx="8974137" cy="4986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Proceso de transformación a texto plano</a:t>
            </a:r>
            <a:endParaRPr lang="es-ES" dirty="0"/>
          </a:p>
        </p:txBody>
      </p:sp>
      <p:sp>
        <p:nvSpPr>
          <p:cNvPr id="10" name="9 Rectángulo"/>
          <p:cNvSpPr/>
          <p:nvPr/>
        </p:nvSpPr>
        <p:spPr>
          <a:xfrm>
            <a:off x="2178827" y="4500570"/>
            <a:ext cx="4786346" cy="857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dirty="0" smtClean="0">
                <a:solidFill>
                  <a:sysClr val="windowText" lastClr="000000"/>
                </a:solidFill>
              </a:rPr>
              <a:t>Estructura del archivo list.txt</a:t>
            </a:r>
          </a:p>
        </p:txBody>
      </p:sp>
      <p:sp>
        <p:nvSpPr>
          <p:cNvPr id="7" name="Rectangle 38"/>
          <p:cNvSpPr>
            <a:spLocks noChangeArrowheads="1"/>
          </p:cNvSpPr>
          <p:nvPr/>
        </p:nvSpPr>
        <p:spPr bwMode="auto">
          <a:xfrm>
            <a:off x="214282" y="3000372"/>
            <a:ext cx="8715436" cy="1301738"/>
          </a:xfrm>
          <a:prstGeom prst="rect">
            <a:avLst/>
          </a:prstGeom>
          <a:noFill/>
          <a:ln w="19050">
            <a:solidFill>
              <a:srgbClr val="4BACC6"/>
            </a:solidFill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r>
              <a:rPr lang="es-ES" sz="1500" dirty="0" smtClean="0"/>
              <a:t>/data/output/n.txt  s3n</a:t>
            </a:r>
            <a:r>
              <a:rPr lang="es-ES" sz="1500" dirty="0" smtClean="0"/>
              <a:t>://AWS_ACCESS_KEY_ID:AWS_SECRET_ACCESS_KEY@BUCKET/detectorArchivos/</a:t>
            </a:r>
            <a:r>
              <a:rPr lang="es-ES" sz="1500" b="1" dirty="0" smtClean="0"/>
              <a:t>n</a:t>
            </a:r>
            <a:r>
              <a:rPr lang="es-ES" sz="1500" dirty="0" smtClean="0"/>
              <a:t>.txt</a:t>
            </a:r>
            <a:endParaRPr lang="es-ES" sz="15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7" grpId="0" animBg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Resultados</a:t>
            </a:r>
            <a:endParaRPr lang="es-ES" dirty="0"/>
          </a:p>
        </p:txBody>
      </p:sp>
      <p:pic>
        <p:nvPicPr>
          <p:cNvPr id="5" name="4 Imagen"/>
          <p:cNvPicPr/>
          <p:nvPr/>
        </p:nvPicPr>
        <p:blipFill>
          <a:blip r:embed="rId2" cstate="print"/>
          <a:srcRect l="29470" t="3339" r="29612" b="4234"/>
          <a:stretch>
            <a:fillRect/>
          </a:stretch>
        </p:blipFill>
        <p:spPr bwMode="auto">
          <a:xfrm>
            <a:off x="2383632" y="1495441"/>
            <a:ext cx="2981325" cy="421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5 Imagen"/>
          <p:cNvPicPr/>
          <p:nvPr/>
        </p:nvPicPr>
        <p:blipFill>
          <a:blip r:embed="rId3" cstate="print"/>
          <a:srcRect l="29488" t="3286" r="29611" b="4228"/>
          <a:stretch>
            <a:fillRect/>
          </a:stretch>
        </p:blipFill>
        <p:spPr bwMode="auto">
          <a:xfrm>
            <a:off x="3798094" y="2357430"/>
            <a:ext cx="2962275" cy="421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3 Imagen"/>
          <p:cNvPicPr/>
          <p:nvPr/>
        </p:nvPicPr>
        <p:blipFill>
          <a:blip r:embed="rId2" cstate="print"/>
          <a:srcRect l="27923" r="28067"/>
          <a:stretch>
            <a:fillRect/>
          </a:stretch>
        </p:blipFill>
        <p:spPr bwMode="auto">
          <a:xfrm>
            <a:off x="2000232" y="1366534"/>
            <a:ext cx="2857500" cy="4062730"/>
          </a:xfrm>
          <a:prstGeom prst="rect">
            <a:avLst/>
          </a:prstGeom>
          <a:noFill/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</p:pic>
      <p:pic>
        <p:nvPicPr>
          <p:cNvPr id="5" name="4 Imagen"/>
          <p:cNvPicPr/>
          <p:nvPr/>
        </p:nvPicPr>
        <p:blipFill>
          <a:blip r:embed="rId3" cstate="print"/>
          <a:srcRect l="28020" r="27983"/>
          <a:stretch>
            <a:fillRect/>
          </a:stretch>
        </p:blipFill>
        <p:spPr bwMode="auto">
          <a:xfrm>
            <a:off x="3857620" y="1723724"/>
            <a:ext cx="2857500" cy="4062730"/>
          </a:xfrm>
          <a:prstGeom prst="rect">
            <a:avLst/>
          </a:prstGeom>
          <a:noFill/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</p:pic>
      <p:pic>
        <p:nvPicPr>
          <p:cNvPr id="7" name="6 Imagen"/>
          <p:cNvPicPr/>
          <p:nvPr/>
        </p:nvPicPr>
        <p:blipFill>
          <a:blip r:embed="rId4" cstate="print"/>
          <a:srcRect l="27959" r="28049"/>
          <a:stretch>
            <a:fillRect/>
          </a:stretch>
        </p:blipFill>
        <p:spPr bwMode="auto">
          <a:xfrm>
            <a:off x="2571736" y="2357430"/>
            <a:ext cx="2859405" cy="4065270"/>
          </a:xfrm>
          <a:prstGeom prst="rect">
            <a:avLst/>
          </a:prstGeom>
          <a:noFill/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</p:pic>
      <p:pic>
        <p:nvPicPr>
          <p:cNvPr id="6" name="5 Imagen"/>
          <p:cNvPicPr/>
          <p:nvPr/>
        </p:nvPicPr>
        <p:blipFill>
          <a:blip r:embed="rId5" cstate="print"/>
          <a:srcRect l="28020" r="27983"/>
          <a:stretch>
            <a:fillRect/>
          </a:stretch>
        </p:blipFill>
        <p:spPr bwMode="auto">
          <a:xfrm>
            <a:off x="4143372" y="2790190"/>
            <a:ext cx="2866390" cy="4067810"/>
          </a:xfrm>
          <a:prstGeom prst="rect">
            <a:avLst/>
          </a:prstGeom>
          <a:noFill/>
          <a:ln w="3175">
            <a:solidFill>
              <a:schemeClr val="bg1">
                <a:lumMod val="50000"/>
              </a:schemeClr>
            </a:solidFill>
            <a:miter lim="800000"/>
            <a:headEnd/>
            <a:tailEnd/>
          </a:ln>
        </p:spPr>
      </p:pic>
      <p:sp>
        <p:nvSpPr>
          <p:cNvPr id="8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Resultados</a:t>
            </a:r>
            <a:endParaRPr lang="es-E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3 Imagen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47765" y="1763679"/>
            <a:ext cx="6848470" cy="4286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809103" y="1415966"/>
            <a:ext cx="5363838" cy="4799116"/>
            <a:chOff x="3075" y="4505"/>
            <a:chExt cx="6720" cy="6013"/>
          </a:xfrm>
        </p:grpSpPr>
        <p:sp>
          <p:nvSpPr>
            <p:cNvPr id="13315" name="Oval 3"/>
            <p:cNvSpPr>
              <a:spLocks noChangeArrowheads="1"/>
            </p:cNvSpPr>
            <p:nvPr/>
          </p:nvSpPr>
          <p:spPr bwMode="auto">
            <a:xfrm rot="2853391">
              <a:off x="1627" y="5953"/>
              <a:ext cx="3735" cy="840"/>
            </a:xfrm>
            <a:prstGeom prst="ellipse">
              <a:avLst/>
            </a:prstGeom>
            <a:noFill/>
            <a:ln w="12700">
              <a:solidFill>
                <a:srgbClr val="C0504D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16" name="Oval 4"/>
            <p:cNvSpPr>
              <a:spLocks noChangeArrowheads="1"/>
            </p:cNvSpPr>
            <p:nvPr/>
          </p:nvSpPr>
          <p:spPr bwMode="auto">
            <a:xfrm rot="2853391">
              <a:off x="5163" y="8115"/>
              <a:ext cx="1972" cy="444"/>
            </a:xfrm>
            <a:prstGeom prst="ellipse">
              <a:avLst/>
            </a:prstGeom>
            <a:noFill/>
            <a:ln w="12700">
              <a:solidFill>
                <a:srgbClr val="C0504D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17" name="Oval 5"/>
            <p:cNvSpPr>
              <a:spLocks noChangeArrowheads="1"/>
            </p:cNvSpPr>
            <p:nvPr/>
          </p:nvSpPr>
          <p:spPr bwMode="auto">
            <a:xfrm rot="2853391">
              <a:off x="3762" y="8935"/>
              <a:ext cx="2584" cy="582"/>
            </a:xfrm>
            <a:prstGeom prst="ellipse">
              <a:avLst/>
            </a:prstGeom>
            <a:noFill/>
            <a:ln w="12700">
              <a:solidFill>
                <a:srgbClr val="C0504D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3318" name="Rectangle 6"/>
            <p:cNvSpPr>
              <a:spLocks noChangeArrowheads="1"/>
            </p:cNvSpPr>
            <p:nvPr/>
          </p:nvSpPr>
          <p:spPr bwMode="auto">
            <a:xfrm>
              <a:off x="7439" y="5396"/>
              <a:ext cx="2356" cy="127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4F81BD"/>
              </a:solidFill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ES_tradnl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alibri" pitchFamily="34" charset="0"/>
                </a:rPr>
                <a:t>Coincidencias secuenciales de las palabras en ambos documentos</a:t>
              </a:r>
              <a:endParaRPr kumimoji="0" lang="es-ES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cxnSp>
          <p:nvCxnSpPr>
            <p:cNvPr id="13319" name="AutoShape 7"/>
            <p:cNvCxnSpPr>
              <a:cxnSpLocks noChangeShapeType="1"/>
            </p:cNvCxnSpPr>
            <p:nvPr/>
          </p:nvCxnSpPr>
          <p:spPr bwMode="auto">
            <a:xfrm flipH="1">
              <a:off x="3915" y="6041"/>
              <a:ext cx="3524" cy="165"/>
            </a:xfrm>
            <a:prstGeom prst="straightConnector1">
              <a:avLst/>
            </a:prstGeom>
            <a:noFill/>
            <a:ln w="31750">
              <a:solidFill>
                <a:srgbClr val="C0504D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3320" name="AutoShape 8"/>
            <p:cNvCxnSpPr>
              <a:cxnSpLocks noChangeShapeType="1"/>
            </p:cNvCxnSpPr>
            <p:nvPr/>
          </p:nvCxnSpPr>
          <p:spPr bwMode="auto">
            <a:xfrm flipH="1">
              <a:off x="6285" y="6041"/>
              <a:ext cx="1154" cy="2115"/>
            </a:xfrm>
            <a:prstGeom prst="straightConnector1">
              <a:avLst/>
            </a:prstGeom>
            <a:noFill/>
            <a:ln w="31750">
              <a:solidFill>
                <a:srgbClr val="C0504D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13321" name="AutoShape 9"/>
            <p:cNvCxnSpPr>
              <a:cxnSpLocks noChangeShapeType="1"/>
            </p:cNvCxnSpPr>
            <p:nvPr/>
          </p:nvCxnSpPr>
          <p:spPr bwMode="auto">
            <a:xfrm flipH="1">
              <a:off x="4763" y="6041"/>
              <a:ext cx="2676" cy="2520"/>
            </a:xfrm>
            <a:prstGeom prst="straightConnector1">
              <a:avLst/>
            </a:prstGeom>
            <a:noFill/>
            <a:ln w="31750">
              <a:solidFill>
                <a:srgbClr val="C0504D"/>
              </a:solidFill>
              <a:round/>
              <a:headEnd/>
              <a:tailEnd type="triangle" w="med" len="med"/>
            </a:ln>
            <a:effectLst/>
          </p:spPr>
        </p:cxnSp>
      </p:grpSp>
      <p:sp>
        <p:nvSpPr>
          <p:cNvPr id="13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Resultados</a:t>
            </a:r>
            <a:endParaRPr lang="es-ES" dirty="0"/>
          </a:p>
        </p:txBody>
      </p:sp>
      <p:sp>
        <p:nvSpPr>
          <p:cNvPr id="14" name="13 Rectángulo"/>
          <p:cNvSpPr/>
          <p:nvPr/>
        </p:nvSpPr>
        <p:spPr>
          <a:xfrm>
            <a:off x="6786813" y="5286388"/>
            <a:ext cx="92845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b="1" dirty="0">
                <a:ln w="10541" cmpd="sng">
                  <a:solidFill>
                    <a:srgbClr val="7D7D7D">
                      <a:tint val="100000"/>
                      <a:shade val="100000"/>
                      <a:satMod val="110000"/>
                    </a:srgbClr>
                  </a:solidFill>
                  <a:prstDash val="solid"/>
                </a:ln>
                <a:gradFill>
                  <a:gsLst>
                    <a:gs pos="0">
                      <a:srgbClr val="FFFFFF">
                        <a:tint val="40000"/>
                        <a:satMod val="250000"/>
                      </a:srgbClr>
                    </a:gs>
                    <a:gs pos="9000">
                      <a:srgbClr val="FFFFFF">
                        <a:tint val="52000"/>
                        <a:satMod val="300000"/>
                      </a:srgbClr>
                    </a:gs>
                    <a:gs pos="50000">
                      <a:srgbClr val="FFFFFF">
                        <a:shade val="20000"/>
                        <a:satMod val="300000"/>
                      </a:srgbClr>
                    </a:gs>
                    <a:gs pos="79000">
                      <a:srgbClr val="FFFFFF">
                        <a:tint val="52000"/>
                        <a:satMod val="300000"/>
                      </a:srgbClr>
                    </a:gs>
                    <a:gs pos="100000">
                      <a:srgbClr val="FFFFFF">
                        <a:tint val="40000"/>
                        <a:satMod val="250000"/>
                      </a:srgbClr>
                    </a:gs>
                  </a:gsLst>
                  <a:lin ang="5400000"/>
                </a:gradFill>
              </a:rPr>
              <a:t>87.86 %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Resultados</a:t>
            </a:r>
            <a:endParaRPr lang="es-ES" dirty="0"/>
          </a:p>
        </p:txBody>
      </p:sp>
      <p:pic>
        <p:nvPicPr>
          <p:cNvPr id="6" name="5 Imagen"/>
          <p:cNvPicPr/>
          <p:nvPr/>
        </p:nvPicPr>
        <p:blipFill>
          <a:blip r:embed="rId2" cstate="print"/>
          <a:srcRect l="720" t="1170" r="38497" b="6083"/>
          <a:stretch>
            <a:fillRect/>
          </a:stretch>
        </p:blipFill>
        <p:spPr bwMode="auto">
          <a:xfrm>
            <a:off x="1923487" y="1328694"/>
            <a:ext cx="5297026" cy="50292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Resultados</a:t>
            </a:r>
            <a:endParaRPr lang="es-ES" dirty="0"/>
          </a:p>
        </p:txBody>
      </p:sp>
      <p:pic>
        <p:nvPicPr>
          <p:cNvPr id="4" name="3 Imagen"/>
          <p:cNvPicPr/>
          <p:nvPr/>
        </p:nvPicPr>
        <p:blipFill>
          <a:blip r:embed="rId2" cstate="print"/>
          <a:srcRect l="710" t="1199" r="38396" b="7768"/>
          <a:stretch>
            <a:fillRect/>
          </a:stretch>
        </p:blipFill>
        <p:spPr bwMode="auto">
          <a:xfrm>
            <a:off x="1924200" y="1328758"/>
            <a:ext cx="5295600" cy="502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Resultados</a:t>
            </a:r>
            <a:endParaRPr lang="es-ES" dirty="0"/>
          </a:p>
        </p:txBody>
      </p:sp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33424" y="1708138"/>
            <a:ext cx="7077152" cy="44355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138272" y="1708137"/>
            <a:ext cx="5219810" cy="3937894"/>
            <a:chOff x="3563" y="2191"/>
            <a:chExt cx="6373" cy="4808"/>
          </a:xfrm>
        </p:grpSpPr>
        <p:sp>
          <p:nvSpPr>
            <p:cNvPr id="14340" name="Rectangle 4"/>
            <p:cNvSpPr>
              <a:spLocks noChangeArrowheads="1"/>
            </p:cNvSpPr>
            <p:nvPr/>
          </p:nvSpPr>
          <p:spPr bwMode="auto">
            <a:xfrm>
              <a:off x="7580" y="3194"/>
              <a:ext cx="2356" cy="1275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4F81BD"/>
              </a:solidFill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ES_tradnl" sz="16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Calibri" pitchFamily="34" charset="0"/>
                </a:rPr>
                <a:t>Coincidencias secuenciales de las palabras en ambos documentos</a:t>
              </a:r>
              <a:endParaRPr kumimoji="0" lang="es-ES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cxnSp>
          <p:nvCxnSpPr>
            <p:cNvPr id="14341" name="AutoShape 5"/>
            <p:cNvCxnSpPr>
              <a:cxnSpLocks noChangeShapeType="1"/>
            </p:cNvCxnSpPr>
            <p:nvPr/>
          </p:nvCxnSpPr>
          <p:spPr bwMode="auto">
            <a:xfrm flipH="1">
              <a:off x="4417" y="3839"/>
              <a:ext cx="3163" cy="630"/>
            </a:xfrm>
            <a:prstGeom prst="straightConnector1">
              <a:avLst/>
            </a:prstGeom>
            <a:noFill/>
            <a:ln w="31750">
              <a:solidFill>
                <a:srgbClr val="C0504D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14342" name="Oval 6"/>
            <p:cNvSpPr>
              <a:spLocks noChangeArrowheads="1"/>
            </p:cNvSpPr>
            <p:nvPr/>
          </p:nvSpPr>
          <p:spPr bwMode="auto">
            <a:xfrm rot="2853391">
              <a:off x="1579" y="4175"/>
              <a:ext cx="4808" cy="840"/>
            </a:xfrm>
            <a:prstGeom prst="ellipse">
              <a:avLst/>
            </a:prstGeom>
            <a:noFill/>
            <a:ln w="12700">
              <a:solidFill>
                <a:srgbClr val="C0504D"/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 sz="2800"/>
            </a:p>
          </p:txBody>
        </p:sp>
      </p:grpSp>
      <p:sp>
        <p:nvSpPr>
          <p:cNvPr id="11" name="10 Rectángulo"/>
          <p:cNvSpPr/>
          <p:nvPr/>
        </p:nvSpPr>
        <p:spPr>
          <a:xfrm>
            <a:off x="6929454" y="5274246"/>
            <a:ext cx="92845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b="1" dirty="0">
                <a:ln w="10541" cmpd="sng">
                  <a:solidFill>
                    <a:srgbClr val="7D7D7D">
                      <a:tint val="100000"/>
                      <a:shade val="100000"/>
                      <a:satMod val="110000"/>
                    </a:srgbClr>
                  </a:solidFill>
                  <a:prstDash val="solid"/>
                </a:ln>
                <a:gradFill>
                  <a:gsLst>
                    <a:gs pos="0">
                      <a:srgbClr val="FFFFFF">
                        <a:tint val="40000"/>
                        <a:satMod val="250000"/>
                      </a:srgbClr>
                    </a:gs>
                    <a:gs pos="9000">
                      <a:srgbClr val="FFFFFF">
                        <a:tint val="52000"/>
                        <a:satMod val="300000"/>
                      </a:srgbClr>
                    </a:gs>
                    <a:gs pos="50000">
                      <a:srgbClr val="FFFFFF">
                        <a:shade val="20000"/>
                        <a:satMod val="300000"/>
                      </a:srgbClr>
                    </a:gs>
                    <a:gs pos="79000">
                      <a:srgbClr val="FFFFFF">
                        <a:tint val="52000"/>
                        <a:satMod val="300000"/>
                      </a:srgbClr>
                    </a:gs>
                    <a:gs pos="100000">
                      <a:srgbClr val="FFFFFF">
                        <a:tint val="40000"/>
                        <a:satMod val="250000"/>
                      </a:srgbClr>
                    </a:gs>
                  </a:gsLst>
                  <a:lin ang="5400000"/>
                </a:gradFill>
              </a:rPr>
              <a:t>66.66 %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s-ES" dirty="0" smtClean="0"/>
              <a:t>Proceso de identificación de plagio</a:t>
            </a:r>
            <a:endParaRPr lang="es-ES" dirty="0"/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95015" y="2161484"/>
            <a:ext cx="7752384" cy="13555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49734" y="4214819"/>
            <a:ext cx="3644532" cy="892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3 Tabla"/>
          <p:cNvGraphicFramePr>
            <a:graphicFrameLocks noGrp="1"/>
          </p:cNvGraphicFramePr>
          <p:nvPr/>
        </p:nvGraphicFramePr>
        <p:xfrm>
          <a:off x="1000099" y="2590800"/>
          <a:ext cx="7143802" cy="2743200"/>
        </p:xfrm>
        <a:graphic>
          <a:graphicData uri="http://schemas.openxmlformats.org/drawingml/2006/table">
            <a:tbl>
              <a:tblPr/>
              <a:tblGrid>
                <a:gridCol w="1925091"/>
                <a:gridCol w="1336603"/>
                <a:gridCol w="1294036"/>
                <a:gridCol w="1294036"/>
                <a:gridCol w="1294036"/>
              </a:tblGrid>
              <a:tr h="190500">
                <a:tc>
                  <a:txBody>
                    <a:bodyPr/>
                    <a:lstStyle/>
                    <a:p>
                      <a:endParaRPr lang="es-ES" sz="1800" dirty="0">
                        <a:solidFill>
                          <a:srgbClr val="5F497A"/>
                        </a:solidFill>
                        <a:latin typeface="Calibri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 Nodos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6 Nodos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10 Nodos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20 Nodos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 algn="l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1era. Prueba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 dirty="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1:53:49</a:t>
                      </a:r>
                      <a:endParaRPr lang="es-ES" sz="2000" dirty="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1:03:34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0:47:59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0:48:53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 algn="l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2da. Prueba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1:46:26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1:08:31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0:52:51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0:34:07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 algn="l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3era. Prueba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2:10:11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1:12:49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0:45:43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0:38:31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 algn="l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Media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1:56:49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1:08:18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0:48:51</a:t>
                      </a:r>
                      <a:endParaRPr lang="es-ES" sz="20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1800" dirty="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0:40:30</a:t>
                      </a:r>
                      <a:endParaRPr lang="es-ES" sz="2000" dirty="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Resultados</a:t>
            </a:r>
            <a:endParaRPr lang="es-ES" dirty="0"/>
          </a:p>
        </p:txBody>
      </p:sp>
      <p:sp>
        <p:nvSpPr>
          <p:cNvPr id="6" name="5 Rectángulo"/>
          <p:cNvSpPr/>
          <p:nvPr/>
        </p:nvSpPr>
        <p:spPr>
          <a:xfrm>
            <a:off x="2178827" y="5572140"/>
            <a:ext cx="4786346" cy="4286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>
                <a:solidFill>
                  <a:sysClr val="windowText" lastClr="000000"/>
                </a:solidFill>
              </a:rPr>
              <a:t>Resultados del primer grupo de pruebas (Tiempo vs. Nodos)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Resultados</a:t>
            </a:r>
            <a:endParaRPr lang="es-ES" dirty="0"/>
          </a:p>
        </p:txBody>
      </p:sp>
      <p:sp>
        <p:nvSpPr>
          <p:cNvPr id="6" name="5 Rectángulo"/>
          <p:cNvSpPr/>
          <p:nvPr/>
        </p:nvSpPr>
        <p:spPr>
          <a:xfrm>
            <a:off x="2178827" y="5715016"/>
            <a:ext cx="4786346" cy="4286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>
                <a:solidFill>
                  <a:sysClr val="windowText" lastClr="000000"/>
                </a:solidFill>
              </a:rPr>
              <a:t>Resultados del primer grupo de pruebas (Tiempo vs. Nodos)</a:t>
            </a:r>
          </a:p>
        </p:txBody>
      </p:sp>
      <p:pic>
        <p:nvPicPr>
          <p:cNvPr id="12595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37109" y="1357299"/>
            <a:ext cx="7268196" cy="41481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Resultados</a:t>
            </a:r>
            <a:endParaRPr lang="es-ES" dirty="0"/>
          </a:p>
        </p:txBody>
      </p:sp>
      <p:sp>
        <p:nvSpPr>
          <p:cNvPr id="6" name="5 Rectángulo"/>
          <p:cNvSpPr/>
          <p:nvPr/>
        </p:nvSpPr>
        <p:spPr>
          <a:xfrm>
            <a:off x="2178827" y="5715016"/>
            <a:ext cx="4786346" cy="4286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>
                <a:solidFill>
                  <a:sysClr val="windowText" lastClr="000000"/>
                </a:solidFill>
              </a:rPr>
              <a:t>Resultados del </a:t>
            </a:r>
            <a:r>
              <a:rPr lang="es-ES" dirty="0" smtClean="0">
                <a:solidFill>
                  <a:sysClr val="windowText" lastClr="000000"/>
                </a:solidFill>
              </a:rPr>
              <a:t>segundo </a:t>
            </a:r>
            <a:r>
              <a:rPr lang="es-ES" dirty="0">
                <a:solidFill>
                  <a:sysClr val="windowText" lastClr="000000"/>
                </a:solidFill>
              </a:rPr>
              <a:t>grupo de pruebas </a:t>
            </a:r>
            <a:r>
              <a:rPr lang="es-ES" dirty="0" smtClean="0">
                <a:solidFill>
                  <a:sysClr val="windowText" lastClr="000000"/>
                </a:solidFill>
              </a:rPr>
              <a:t>(Tiempo </a:t>
            </a:r>
            <a:r>
              <a:rPr lang="es-ES" dirty="0">
                <a:solidFill>
                  <a:sysClr val="windowText" lastClr="000000"/>
                </a:solidFill>
              </a:rPr>
              <a:t>vs. </a:t>
            </a:r>
            <a:r>
              <a:rPr lang="es-ES" dirty="0" smtClean="0">
                <a:solidFill>
                  <a:sysClr val="windowText" lastClr="000000"/>
                </a:solidFill>
              </a:rPr>
              <a:t>Volumen)</a:t>
            </a:r>
            <a:endParaRPr lang="es-ES" dirty="0">
              <a:solidFill>
                <a:sysClr val="windowText" lastClr="000000"/>
              </a:solidFill>
            </a:endParaRPr>
          </a:p>
        </p:txBody>
      </p:sp>
      <p:graphicFrame>
        <p:nvGraphicFramePr>
          <p:cNvPr id="7" name="6 Tabla"/>
          <p:cNvGraphicFramePr>
            <a:graphicFrameLocks noGrp="1"/>
          </p:cNvGraphicFramePr>
          <p:nvPr/>
        </p:nvGraphicFramePr>
        <p:xfrm>
          <a:off x="428596" y="2000240"/>
          <a:ext cx="8286809" cy="3535680"/>
        </p:xfrm>
        <a:graphic>
          <a:graphicData uri="http://schemas.openxmlformats.org/drawingml/2006/table">
            <a:tbl>
              <a:tblPr/>
              <a:tblGrid>
                <a:gridCol w="2260039"/>
                <a:gridCol w="1494199"/>
                <a:gridCol w="1494199"/>
                <a:gridCol w="1544173"/>
                <a:gridCol w="1494199"/>
              </a:tblGrid>
              <a:tr h="347345">
                <a:tc>
                  <a:txBody>
                    <a:bodyPr/>
                    <a:lstStyle/>
                    <a:p>
                      <a:endParaRPr lang="es-ES" sz="2000" dirty="0">
                        <a:solidFill>
                          <a:srgbClr val="5F497A"/>
                        </a:solidFill>
                        <a:latin typeface="Calibri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221MB</a:t>
                      </a:r>
                      <a:b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</a:br>
                      <a:r>
                        <a:rPr lang="es-ES" sz="16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25000 Archivos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634MB</a:t>
                      </a:r>
                      <a:b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</a:br>
                      <a:r>
                        <a:rPr lang="es-ES" sz="16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45000 Archivos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1126MB</a:t>
                      </a:r>
                      <a:b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</a:br>
                      <a:r>
                        <a:rPr lang="es-ES" sz="16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65000 Archivos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1452MB</a:t>
                      </a:r>
                      <a:b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</a:br>
                      <a:r>
                        <a:rPr lang="es-ES" sz="16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86000 Archivos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 algn="l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1era. Prueba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0:08:16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0:13:06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0:26:37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0:49:47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 algn="l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2da. Prueba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0:11:15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0:16:36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0:33:35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0:46:16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 algn="l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3era. Prueba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0:09:09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0:14:51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0:29:11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0:45:17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D8E8"/>
                    </a:solidFill>
                  </a:tcPr>
                </a:tc>
              </a:tr>
              <a:tr h="190500">
                <a:tc>
                  <a:txBody>
                    <a:bodyPr/>
                    <a:lstStyle/>
                    <a:p>
                      <a:pPr algn="l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 b="1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Media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0:09:33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0:14:51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0:29:48</a:t>
                      </a:r>
                      <a:endParaRPr lang="es-ES" sz="240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ES" sz="2000" dirty="0">
                          <a:solidFill>
                            <a:srgbClr val="000000"/>
                          </a:solidFill>
                          <a:latin typeface="Calibri"/>
                          <a:ea typeface="Times New Roman"/>
                          <a:cs typeface="Times New Roman"/>
                        </a:rPr>
                        <a:t>0:47:07</a:t>
                      </a:r>
                      <a:endParaRPr lang="es-ES" sz="2400" dirty="0">
                        <a:solidFill>
                          <a:srgbClr val="5F497A"/>
                        </a:solidFill>
                        <a:latin typeface="Arial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8064A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Resultados</a:t>
            </a:r>
            <a:endParaRPr lang="es-ES" dirty="0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46938" y="1357298"/>
            <a:ext cx="7268400" cy="41482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9" name="8 Rectángulo"/>
          <p:cNvSpPr/>
          <p:nvPr/>
        </p:nvSpPr>
        <p:spPr>
          <a:xfrm>
            <a:off x="2178827" y="5643578"/>
            <a:ext cx="4786346" cy="4286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>
                <a:solidFill>
                  <a:sysClr val="windowText" lastClr="000000"/>
                </a:solidFill>
              </a:rPr>
              <a:t>Resultados del </a:t>
            </a:r>
            <a:r>
              <a:rPr lang="es-ES" dirty="0" smtClean="0">
                <a:solidFill>
                  <a:sysClr val="windowText" lastClr="000000"/>
                </a:solidFill>
              </a:rPr>
              <a:t>segundo </a:t>
            </a:r>
            <a:r>
              <a:rPr lang="es-ES" dirty="0">
                <a:solidFill>
                  <a:sysClr val="windowText" lastClr="000000"/>
                </a:solidFill>
              </a:rPr>
              <a:t>grupo de pruebas </a:t>
            </a:r>
            <a:r>
              <a:rPr lang="es-ES" dirty="0" smtClean="0">
                <a:solidFill>
                  <a:sysClr val="windowText" lastClr="000000"/>
                </a:solidFill>
              </a:rPr>
              <a:t>(Tiempo </a:t>
            </a:r>
            <a:r>
              <a:rPr lang="es-ES" dirty="0">
                <a:solidFill>
                  <a:sysClr val="windowText" lastClr="000000"/>
                </a:solidFill>
              </a:rPr>
              <a:t>vs. </a:t>
            </a:r>
            <a:r>
              <a:rPr lang="es-ES" dirty="0" smtClean="0">
                <a:solidFill>
                  <a:sysClr val="windowText" lastClr="000000"/>
                </a:solidFill>
              </a:rPr>
              <a:t>Volumen)</a:t>
            </a:r>
            <a:endParaRPr lang="es-ES" dirty="0">
              <a:solidFill>
                <a:sysClr val="windowText" lastClr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Agenda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Objetivo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Análisis Conceptual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Proceso de Transformación a texto plano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Arquitectura del modelo </a:t>
            </a:r>
            <a:r>
              <a:rPr lang="es-ES" sz="3200" dirty="0" err="1">
                <a:solidFill>
                  <a:schemeClr val="bg2">
                    <a:lumMod val="75000"/>
                  </a:schemeClr>
                </a:solidFill>
              </a:rPr>
              <a:t>Map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/Reduce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Proceso 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de Identificación de plagio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Resultados</a:t>
            </a:r>
          </a:p>
          <a:p>
            <a:r>
              <a:rPr lang="es-ES" sz="3200" b="1" dirty="0"/>
              <a:t>Conclusiones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Recomendaciones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Conclusiones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0"/>
            <a:r>
              <a:rPr lang="es-ES_tradnl" sz="2400" dirty="0" smtClean="0"/>
              <a:t>Eliminación </a:t>
            </a:r>
            <a:r>
              <a:rPr lang="es-ES_tradnl" sz="2400" dirty="0"/>
              <a:t>de palabras vacías </a:t>
            </a:r>
            <a:r>
              <a:rPr lang="es-ES_tradnl" sz="2400" dirty="0" smtClean="0"/>
              <a:t>optimiza el proceso.</a:t>
            </a:r>
          </a:p>
          <a:p>
            <a:pPr lvl="0"/>
            <a:endParaRPr lang="es-ES" sz="2400" dirty="0"/>
          </a:p>
          <a:p>
            <a:pPr lvl="0"/>
            <a:r>
              <a:rPr lang="es-ES_tradnl" sz="2400" dirty="0" smtClean="0"/>
              <a:t>Archivos </a:t>
            </a:r>
            <a:r>
              <a:rPr lang="es-ES_tradnl" sz="2400" dirty="0"/>
              <a:t>de texto </a:t>
            </a:r>
            <a:r>
              <a:rPr lang="es-ES_tradnl" sz="2400" dirty="0" smtClean="0"/>
              <a:t>plano se </a:t>
            </a:r>
            <a:r>
              <a:rPr lang="es-ES_tradnl" sz="2400" dirty="0" err="1" smtClean="0"/>
              <a:t>parsean</a:t>
            </a:r>
            <a:r>
              <a:rPr lang="es-ES_tradnl" sz="2400" dirty="0" smtClean="0"/>
              <a:t> eficientemente.</a:t>
            </a:r>
          </a:p>
          <a:p>
            <a:pPr lvl="0"/>
            <a:endParaRPr lang="es-ES" sz="2400" dirty="0"/>
          </a:p>
          <a:p>
            <a:pPr lvl="0"/>
            <a:r>
              <a:rPr lang="es-ES_tradnl" sz="2400" dirty="0" smtClean="0"/>
              <a:t>Las </a:t>
            </a:r>
            <a:r>
              <a:rPr lang="es-ES_tradnl" sz="2400" dirty="0"/>
              <a:t>modificaciones propuestas por Robert Irving presentan una mayor </a:t>
            </a:r>
            <a:r>
              <a:rPr lang="es-ES_tradnl" sz="2400" dirty="0" smtClean="0"/>
              <a:t>precisión.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Conclusiones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0"/>
            <a:r>
              <a:rPr lang="es-ES" sz="2400" dirty="0" smtClean="0"/>
              <a:t>Mejoramos</a:t>
            </a:r>
            <a:r>
              <a:rPr lang="es-ES_tradnl" sz="2400" dirty="0" smtClean="0">
                <a:solidFill>
                  <a:schemeClr val="tx1"/>
                </a:solidFill>
              </a:rPr>
              <a:t> el tiempo de procesamiento.</a:t>
            </a:r>
          </a:p>
          <a:p>
            <a:pPr>
              <a:buNone/>
            </a:pPr>
            <a:endParaRPr lang="es-ES" sz="2400" dirty="0" smtClean="0"/>
          </a:p>
          <a:p>
            <a:pPr lvl="0"/>
            <a:r>
              <a:rPr lang="es-ES_tradnl" sz="2400" dirty="0" smtClean="0"/>
              <a:t>Los cambios en la estructura lógica de un sistema para un contexto mono-procesador a uno distribuido no varían considerablemente.</a:t>
            </a:r>
          </a:p>
          <a:p>
            <a:pPr lvl="0"/>
            <a:endParaRPr lang="es-ES" sz="2400" dirty="0" smtClean="0"/>
          </a:p>
          <a:p>
            <a:pPr lvl="0"/>
            <a:r>
              <a:rPr lang="es-ES_tradnl" sz="2400" dirty="0" smtClean="0"/>
              <a:t>A más clústeres menos tiempo de procesamiento.</a:t>
            </a:r>
            <a:endParaRPr lang="es-ES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Agenda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Objetivo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Análisis Conceptual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Proceso de Transformación a texto plano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Arquitectura del modelo </a:t>
            </a:r>
            <a:r>
              <a:rPr lang="es-ES" sz="3200" dirty="0" err="1">
                <a:solidFill>
                  <a:schemeClr val="bg2">
                    <a:lumMod val="75000"/>
                  </a:schemeClr>
                </a:solidFill>
              </a:rPr>
              <a:t>Map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/Reduce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Proceso 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de Identificación de plagio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Resultados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Conclusiones</a:t>
            </a:r>
          </a:p>
          <a:p>
            <a:r>
              <a:rPr lang="es-ES" sz="3200" b="1" dirty="0"/>
              <a:t>Recomendaciones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Recomendaciones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0" algn="just"/>
            <a:r>
              <a:rPr lang="es-ES_tradnl" sz="2400" dirty="0" smtClean="0"/>
              <a:t>Para implementaciones futuras se debe considerar: </a:t>
            </a:r>
            <a:endParaRPr lang="es-ES" sz="2400" dirty="0" smtClean="0"/>
          </a:p>
          <a:p>
            <a:pPr lvl="1" algn="just"/>
            <a:r>
              <a:rPr lang="es-ES_tradnl" sz="2000" dirty="0" smtClean="0"/>
              <a:t>Transformar los documentos automáticamente </a:t>
            </a:r>
            <a:r>
              <a:rPr lang="es-ES_tradnl" sz="2000" dirty="0"/>
              <a:t>cuando un archivo es </a:t>
            </a:r>
            <a:r>
              <a:rPr lang="es-ES_tradnl" sz="2000" dirty="0" smtClean="0"/>
              <a:t>subido.</a:t>
            </a:r>
            <a:endParaRPr lang="es-ES" sz="2000" dirty="0"/>
          </a:p>
          <a:p>
            <a:pPr lvl="1" algn="just"/>
            <a:r>
              <a:rPr lang="es-ES_tradnl" sz="2000" dirty="0" smtClean="0"/>
              <a:t>Copiar estos archivos al HDFS </a:t>
            </a:r>
            <a:r>
              <a:rPr lang="es-ES_tradnl" sz="2000" dirty="0"/>
              <a:t>de manera síncrona</a:t>
            </a:r>
            <a:r>
              <a:rPr lang="es-ES_tradnl" sz="2000" dirty="0" smtClean="0"/>
              <a:t>.</a:t>
            </a:r>
          </a:p>
          <a:p>
            <a:pPr lvl="1" algn="just"/>
            <a:endParaRPr lang="es-ES" sz="2000" dirty="0"/>
          </a:p>
          <a:p>
            <a:pPr lvl="0" algn="just"/>
            <a:r>
              <a:rPr lang="es-ES_tradnl" sz="2400" dirty="0" smtClean="0"/>
              <a:t>Utilización de base de datos.</a:t>
            </a:r>
          </a:p>
          <a:p>
            <a:pPr lvl="0" algn="just"/>
            <a:endParaRPr lang="es-ES" sz="2400" dirty="0"/>
          </a:p>
          <a:p>
            <a:pPr algn="just"/>
            <a:r>
              <a:rPr lang="es-ES_tradnl" sz="2400" dirty="0" smtClean="0"/>
              <a:t>65000 </a:t>
            </a:r>
            <a:r>
              <a:rPr lang="es-ES_tradnl" sz="2400" dirty="0"/>
              <a:t>archivos (1126 Mb) </a:t>
            </a:r>
            <a:r>
              <a:rPr lang="es-ES_tradnl" sz="2400" dirty="0" smtClean="0"/>
              <a:t>= 8 Nodos.</a:t>
            </a:r>
            <a:endParaRPr lang="es-ES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3 Rectángulo"/>
          <p:cNvSpPr/>
          <p:nvPr/>
        </p:nvSpPr>
        <p:spPr>
          <a:xfrm>
            <a:off x="966686" y="2767281"/>
            <a:ext cx="7210628" cy="132343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" sz="80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¿ </a:t>
            </a:r>
            <a:r>
              <a:rPr lang="es-ES" sz="80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Preguntas ?</a:t>
            </a:r>
            <a:endParaRPr lang="es-ES" sz="80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1 Título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s-ES" dirty="0" smtClean="0"/>
              <a:t>Proceso de identificación de plagio</a:t>
            </a:r>
            <a:endParaRPr lang="es-E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9929" y="2245678"/>
            <a:ext cx="9042556" cy="23714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3 Rectángulo"/>
          <p:cNvSpPr/>
          <p:nvPr/>
        </p:nvSpPr>
        <p:spPr>
          <a:xfrm>
            <a:off x="2067949" y="2767281"/>
            <a:ext cx="5008102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s-ES" sz="96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Gracias</a:t>
            </a:r>
            <a:endParaRPr lang="es-ES" sz="96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90624" y="2214555"/>
            <a:ext cx="6561166" cy="24336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" name="1 Título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s-ES" dirty="0" smtClean="0"/>
              <a:t>Proceso de identificación de plagio</a:t>
            </a:r>
            <a:endParaRPr lang="es-E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Agenda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s-ES" sz="3200" dirty="0" smtClean="0"/>
              <a:t>Objetivo</a:t>
            </a:r>
            <a:endParaRPr lang="es-ES" sz="3200" dirty="0"/>
          </a:p>
          <a:p>
            <a:r>
              <a:rPr lang="es-ES" sz="3200" dirty="0" smtClean="0"/>
              <a:t>Análisis Conceptual</a:t>
            </a:r>
          </a:p>
          <a:p>
            <a:r>
              <a:rPr lang="es-ES" sz="3200" dirty="0"/>
              <a:t>Proceso de Transformación a texto plano</a:t>
            </a:r>
          </a:p>
          <a:p>
            <a:r>
              <a:rPr lang="es-ES" sz="3200" dirty="0"/>
              <a:t>Arquitectura del modelo </a:t>
            </a:r>
            <a:r>
              <a:rPr lang="es-ES" sz="3200" dirty="0" err="1"/>
              <a:t>Map</a:t>
            </a:r>
            <a:r>
              <a:rPr lang="es-ES" sz="3200" dirty="0"/>
              <a:t>/Reduce</a:t>
            </a:r>
          </a:p>
          <a:p>
            <a:r>
              <a:rPr lang="es-ES" sz="3200" dirty="0" smtClean="0"/>
              <a:t>Proceso </a:t>
            </a:r>
            <a:r>
              <a:rPr lang="es-ES" sz="3200" dirty="0"/>
              <a:t>de Identificación de plagio</a:t>
            </a:r>
          </a:p>
          <a:p>
            <a:r>
              <a:rPr lang="es-ES" sz="3200" dirty="0" smtClean="0"/>
              <a:t>Resultados</a:t>
            </a:r>
          </a:p>
          <a:p>
            <a:r>
              <a:rPr lang="es-ES" sz="3200" dirty="0" smtClean="0"/>
              <a:t>Conclusiones</a:t>
            </a:r>
          </a:p>
          <a:p>
            <a:r>
              <a:rPr lang="es-ES" sz="3200" dirty="0" smtClean="0"/>
              <a:t>Recomendaciones</a:t>
            </a:r>
            <a:endParaRPr lang="es-E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048" y="2060621"/>
            <a:ext cx="9026318" cy="27415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" name="1 Título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s-ES" dirty="0" smtClean="0"/>
              <a:t>Proceso de identificación de plagio</a:t>
            </a:r>
            <a:endParaRPr lang="es-E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1 Título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s-ES" dirty="0" smtClean="0"/>
              <a:t>Proceso de identificación de plagio</a:t>
            </a:r>
            <a:endParaRPr lang="es-E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175432" y="2500307"/>
            <a:ext cx="4793136" cy="186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9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11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11" name="10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4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6" name="5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Agenda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s-ES" sz="3200" b="1" dirty="0" smtClean="0"/>
              <a:t>Objetivo</a:t>
            </a:r>
            <a:endParaRPr lang="es-ES" sz="3200" b="1" dirty="0"/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Análisis Conceptual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Proceso de Transformación a texto plano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Arquitectura del modelo </a:t>
            </a:r>
            <a:r>
              <a:rPr lang="es-ES" sz="3200" dirty="0" err="1">
                <a:solidFill>
                  <a:schemeClr val="bg2">
                    <a:lumMod val="75000"/>
                  </a:schemeClr>
                </a:solidFill>
              </a:rPr>
              <a:t>Map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/Reduce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Proceso 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de Identificación de plagio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Resultados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Conclusiones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Recomendaciones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Objetivo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algn="just"/>
            <a:r>
              <a:rPr lang="es-ES" b="1" dirty="0" smtClean="0"/>
              <a:t>General:</a:t>
            </a:r>
          </a:p>
          <a:p>
            <a:pPr lvl="1" algn="just"/>
            <a:r>
              <a:rPr lang="es-ES_tradnl" dirty="0"/>
              <a:t>Desarrollar un módulo de detección de potencial plagio, con indicadores de probabilidad de certeza, de las tareas enviadas a un Sistema de Administración de </a:t>
            </a:r>
            <a:r>
              <a:rPr lang="es-ES_tradnl" dirty="0" smtClean="0"/>
              <a:t>Cursos utilizando </a:t>
            </a:r>
            <a:r>
              <a:rPr lang="es-ES_tradnl" dirty="0"/>
              <a:t>como recurso informático el paradigma de programación </a:t>
            </a:r>
            <a:r>
              <a:rPr lang="es-ES_tradnl" dirty="0" err="1"/>
              <a:t>Map</a:t>
            </a:r>
            <a:r>
              <a:rPr lang="es-ES_tradnl" dirty="0"/>
              <a:t>/Reduce sobre la plataforma de </a:t>
            </a:r>
            <a:r>
              <a:rPr lang="es-ES_tradnl" dirty="0" err="1"/>
              <a:t>Hadoop</a:t>
            </a:r>
            <a:r>
              <a:rPr lang="es-ES_tradnl" dirty="0" smtClean="0"/>
              <a:t>.</a:t>
            </a:r>
          </a:p>
          <a:p>
            <a:pPr algn="just"/>
            <a:endParaRPr lang="es-E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Agenda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Objetivo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s-ES" sz="3200" b="1" dirty="0"/>
              <a:t>Análisis Conceptual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Proceso de Transformación a texto plano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Arquitectura del modelo </a:t>
            </a:r>
            <a:r>
              <a:rPr lang="es-ES" sz="3200" dirty="0" err="1">
                <a:solidFill>
                  <a:schemeClr val="bg2">
                    <a:lumMod val="75000"/>
                  </a:schemeClr>
                </a:solidFill>
              </a:rPr>
              <a:t>Map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/Reduce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Proceso 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de Identificación de plagio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Resultados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Conclusiones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Recomendaciones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3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5" name="4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2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3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5" name="4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3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5" name="4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 dirty="0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D69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57890" y="2926507"/>
            <a:ext cx="6428220" cy="12811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57890" y="2926507"/>
            <a:ext cx="6428220" cy="12811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4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357890" y="2926507"/>
            <a:ext cx="6428220" cy="12811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5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357890" y="2926507"/>
            <a:ext cx="6428220" cy="12811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6" name="Picture 6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357889" y="2932163"/>
            <a:ext cx="6428222" cy="12698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357890" y="2926507"/>
            <a:ext cx="6428220" cy="12811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2" name="1 Título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s-ES" dirty="0" smtClean="0"/>
              <a:t>Análisis Conceptual</a:t>
            </a:r>
            <a:endParaRPr lang="es-ES" dirty="0"/>
          </a:p>
        </p:txBody>
      </p:sp>
      <p:sp>
        <p:nvSpPr>
          <p:cNvPr id="13" name="2 Marcador de contenido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971544"/>
          </a:xfrm>
        </p:spPr>
        <p:txBody>
          <a:bodyPr>
            <a:normAutofit lnSpcReduction="10000"/>
          </a:bodyPr>
          <a:lstStyle/>
          <a:p>
            <a:endParaRPr lang="es-ES" dirty="0" smtClean="0"/>
          </a:p>
          <a:p>
            <a:r>
              <a:rPr lang="es-ES" dirty="0" smtClean="0"/>
              <a:t>Alineamiento de Cadenas</a:t>
            </a:r>
            <a:endParaRPr lang="es-ES" dirty="0"/>
          </a:p>
        </p:txBody>
      </p:sp>
      <p:sp>
        <p:nvSpPr>
          <p:cNvPr id="14" name="13 Rectángulo"/>
          <p:cNvSpPr/>
          <p:nvPr/>
        </p:nvSpPr>
        <p:spPr>
          <a:xfrm>
            <a:off x="2178827" y="4214818"/>
            <a:ext cx="4786346" cy="857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ysClr val="windowText" lastClr="000000"/>
                </a:solidFill>
              </a:rPr>
              <a:t>Secuencias sin alinear</a:t>
            </a:r>
            <a:endParaRPr lang="es-ES" dirty="0">
              <a:solidFill>
                <a:sysClr val="windowText" lastClr="000000"/>
              </a:solidFill>
            </a:endParaRPr>
          </a:p>
        </p:txBody>
      </p:sp>
      <p:sp>
        <p:nvSpPr>
          <p:cNvPr id="15" name="14 Rectángulo"/>
          <p:cNvSpPr/>
          <p:nvPr/>
        </p:nvSpPr>
        <p:spPr>
          <a:xfrm>
            <a:off x="2178827" y="4214818"/>
            <a:ext cx="4786346" cy="857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ysClr val="windowText" lastClr="000000"/>
                </a:solidFill>
              </a:rPr>
              <a:t>Hits en una cadena sin alinear</a:t>
            </a:r>
            <a:endParaRPr lang="es-ES" dirty="0">
              <a:solidFill>
                <a:sysClr val="windowText" lastClr="000000"/>
              </a:solidFill>
            </a:endParaRPr>
          </a:p>
        </p:txBody>
      </p:sp>
      <p:sp>
        <p:nvSpPr>
          <p:cNvPr id="16" name="15 Rectángulo"/>
          <p:cNvSpPr/>
          <p:nvPr/>
        </p:nvSpPr>
        <p:spPr>
          <a:xfrm>
            <a:off x="2178827" y="4214818"/>
            <a:ext cx="4786346" cy="857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dirty="0" smtClean="0">
                <a:solidFill>
                  <a:sysClr val="windowText" lastClr="000000"/>
                </a:solidFill>
              </a:rPr>
              <a:t>Agregando un </a:t>
            </a:r>
            <a:r>
              <a:rPr lang="es-ES" dirty="0" err="1" smtClean="0">
                <a:solidFill>
                  <a:sysClr val="windowText" lastClr="000000"/>
                </a:solidFill>
              </a:rPr>
              <a:t>indel</a:t>
            </a:r>
            <a:r>
              <a:rPr lang="es-ES" dirty="0" smtClean="0">
                <a:solidFill>
                  <a:sysClr val="windowText" lastClr="000000"/>
                </a:solidFill>
              </a:rPr>
              <a:t> en la primera cadena</a:t>
            </a:r>
            <a:endParaRPr lang="es-ES" dirty="0">
              <a:solidFill>
                <a:sysClr val="windowText" lastClr="000000"/>
              </a:solidFill>
            </a:endParaRPr>
          </a:p>
        </p:txBody>
      </p:sp>
      <p:sp>
        <p:nvSpPr>
          <p:cNvPr id="17" name="16 Rectángulo"/>
          <p:cNvSpPr/>
          <p:nvPr/>
        </p:nvSpPr>
        <p:spPr>
          <a:xfrm>
            <a:off x="2178827" y="4214818"/>
            <a:ext cx="4786346" cy="857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dirty="0">
                <a:solidFill>
                  <a:sysClr val="windowText" lastClr="000000"/>
                </a:solidFill>
              </a:rPr>
              <a:t>Hits generados a partir del </a:t>
            </a:r>
            <a:r>
              <a:rPr lang="es-EC" dirty="0" err="1">
                <a:solidFill>
                  <a:sysClr val="windowText" lastClr="000000"/>
                </a:solidFill>
              </a:rPr>
              <a:t>indel</a:t>
            </a:r>
            <a:r>
              <a:rPr lang="es-EC" dirty="0">
                <a:solidFill>
                  <a:sysClr val="windowText" lastClr="000000"/>
                </a:solidFill>
              </a:rPr>
              <a:t> en la primera secuencia</a:t>
            </a:r>
            <a:endParaRPr lang="es-ES" dirty="0">
              <a:solidFill>
                <a:sysClr val="windowText" lastClr="000000"/>
              </a:solidFill>
            </a:endParaRPr>
          </a:p>
        </p:txBody>
      </p:sp>
      <p:sp>
        <p:nvSpPr>
          <p:cNvPr id="18" name="17 Rectángulo"/>
          <p:cNvSpPr/>
          <p:nvPr/>
        </p:nvSpPr>
        <p:spPr>
          <a:xfrm>
            <a:off x="2178827" y="4214818"/>
            <a:ext cx="4786346" cy="857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dirty="0">
                <a:solidFill>
                  <a:sysClr val="windowText" lastClr="000000"/>
                </a:solidFill>
              </a:rPr>
              <a:t>Agregando </a:t>
            </a:r>
            <a:r>
              <a:rPr lang="es-EC" dirty="0" err="1">
                <a:solidFill>
                  <a:sysClr val="windowText" lastClr="000000"/>
                </a:solidFill>
              </a:rPr>
              <a:t>indels</a:t>
            </a:r>
            <a:r>
              <a:rPr lang="es-EC" dirty="0">
                <a:solidFill>
                  <a:sysClr val="windowText" lastClr="000000"/>
                </a:solidFill>
              </a:rPr>
              <a:t> a ambas secuencias</a:t>
            </a:r>
            <a:endParaRPr lang="es-ES" dirty="0">
              <a:solidFill>
                <a:sysClr val="windowText" lastClr="000000"/>
              </a:solidFill>
            </a:endParaRPr>
          </a:p>
        </p:txBody>
      </p:sp>
      <p:sp>
        <p:nvSpPr>
          <p:cNvPr id="19" name="18 Rectángulo"/>
          <p:cNvSpPr/>
          <p:nvPr/>
        </p:nvSpPr>
        <p:spPr>
          <a:xfrm>
            <a:off x="2178827" y="4214818"/>
            <a:ext cx="4786346" cy="857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dirty="0">
                <a:solidFill>
                  <a:sysClr val="windowText" lastClr="000000"/>
                </a:solidFill>
              </a:rPr>
              <a:t>Hits generados a partir de los </a:t>
            </a:r>
            <a:r>
              <a:rPr lang="es-EC" dirty="0" err="1">
                <a:solidFill>
                  <a:sysClr val="windowText" lastClr="000000"/>
                </a:solidFill>
              </a:rPr>
              <a:t>indels</a:t>
            </a:r>
            <a:r>
              <a:rPr lang="es-EC" dirty="0">
                <a:solidFill>
                  <a:sysClr val="windowText" lastClr="000000"/>
                </a:solidFill>
              </a:rPr>
              <a:t> en ambas secuencias</a:t>
            </a:r>
            <a:endParaRPr lang="es-ES" dirty="0">
              <a:solidFill>
                <a:sysClr val="windowText" lastClr="000000"/>
              </a:solidFill>
            </a:endParaRPr>
          </a:p>
        </p:txBody>
      </p:sp>
      <p:sp>
        <p:nvSpPr>
          <p:cNvPr id="20" name="19 Rectángulo"/>
          <p:cNvSpPr/>
          <p:nvPr/>
        </p:nvSpPr>
        <p:spPr>
          <a:xfrm>
            <a:off x="2178827" y="4214818"/>
            <a:ext cx="4786346" cy="857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dirty="0" err="1" smtClean="0">
                <a:solidFill>
                  <a:sysClr val="windowText" lastClr="000000"/>
                </a:solidFill>
              </a:rPr>
              <a:t>Indels</a:t>
            </a:r>
            <a:r>
              <a:rPr lang="es-EC" dirty="0" smtClean="0">
                <a:solidFill>
                  <a:sysClr val="windowText" lastClr="000000"/>
                </a:solidFill>
              </a:rPr>
              <a:t> </a:t>
            </a:r>
            <a:r>
              <a:rPr lang="es-EC" dirty="0">
                <a:solidFill>
                  <a:sysClr val="windowText" lastClr="000000"/>
                </a:solidFill>
              </a:rPr>
              <a:t>de las secuencias alineadas</a:t>
            </a:r>
            <a:endParaRPr lang="es-ES" dirty="0">
              <a:solidFill>
                <a:sysClr val="windowText" lastClr="000000"/>
              </a:solidFill>
            </a:endParaRPr>
          </a:p>
        </p:txBody>
      </p:sp>
      <p:sp>
        <p:nvSpPr>
          <p:cNvPr id="21" name="20 Rectángulo"/>
          <p:cNvSpPr/>
          <p:nvPr/>
        </p:nvSpPr>
        <p:spPr>
          <a:xfrm>
            <a:off x="2178827" y="4214818"/>
            <a:ext cx="4786346" cy="857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C" dirty="0" err="1" smtClean="0">
                <a:solidFill>
                  <a:sysClr val="windowText" lastClr="000000"/>
                </a:solidFill>
              </a:rPr>
              <a:t>Replaces</a:t>
            </a:r>
            <a:r>
              <a:rPr lang="es-EC" dirty="0" smtClean="0">
                <a:solidFill>
                  <a:sysClr val="windowText" lastClr="000000"/>
                </a:solidFill>
              </a:rPr>
              <a:t> de </a:t>
            </a:r>
            <a:r>
              <a:rPr lang="es-EC" dirty="0">
                <a:solidFill>
                  <a:sysClr val="windowText" lastClr="000000"/>
                </a:solidFill>
              </a:rPr>
              <a:t>las secuencias alineadas</a:t>
            </a:r>
            <a:endParaRPr lang="es-ES" dirty="0">
              <a:solidFill>
                <a:sysClr val="windowText" lastClr="000000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357200" y="2926371"/>
            <a:ext cx="6429600" cy="12813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357200" y="2924944"/>
            <a:ext cx="6429600" cy="12813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3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4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6" name="5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3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4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6" name="5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Análisis Conceptual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s-ES" dirty="0" smtClean="0"/>
              <a:t>Sistema de puntuación</a:t>
            </a:r>
            <a:endParaRPr lang="es-ES" dirty="0"/>
          </a:p>
        </p:txBody>
      </p:sp>
      <p:pic>
        <p:nvPicPr>
          <p:cNvPr id="4" name="3 Imagen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53735" y="2143116"/>
            <a:ext cx="7036530" cy="4429156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3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4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6" name="5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66130" y="1484784"/>
            <a:ext cx="8011742" cy="4991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" name="1 Título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s-ES" dirty="0" smtClean="0"/>
              <a:t>Análisis Conceptual</a:t>
            </a:r>
            <a:endParaRPr lang="es-E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Agenda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Objetivo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Análisis Conceptual</a:t>
            </a:r>
          </a:p>
          <a:p>
            <a:r>
              <a:rPr lang="es-ES" b="1" dirty="0"/>
              <a:t>Proceso de Transformación a texto plano</a:t>
            </a:r>
          </a:p>
          <a:p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Arquitectura del modelo </a:t>
            </a:r>
            <a:r>
              <a:rPr lang="es-ES" sz="3200" dirty="0" err="1">
                <a:solidFill>
                  <a:schemeClr val="bg2">
                    <a:lumMod val="75000"/>
                  </a:schemeClr>
                </a:solidFill>
              </a:rPr>
              <a:t>Map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/Reduce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Proceso </a:t>
            </a:r>
            <a:r>
              <a:rPr lang="es-ES" sz="3200" dirty="0">
                <a:solidFill>
                  <a:schemeClr val="bg2">
                    <a:lumMod val="75000"/>
                  </a:schemeClr>
                </a:solidFill>
              </a:rPr>
              <a:t>de Identificación de plagio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Resultados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Conclusiones</a:t>
            </a:r>
          </a:p>
          <a:p>
            <a:r>
              <a:rPr lang="es-ES" sz="3200" dirty="0" smtClean="0">
                <a:solidFill>
                  <a:schemeClr val="bg2">
                    <a:lumMod val="75000"/>
                  </a:schemeClr>
                </a:solidFill>
              </a:rPr>
              <a:t>Recomendaciones</a:t>
            </a:r>
            <a:endParaRPr lang="es-ES" sz="3200" dirty="0">
              <a:solidFill>
                <a:schemeClr val="bg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3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5" name="4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3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5" name="4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/>
        </p:nvGraphicFramePr>
        <p:xfrm>
          <a:off x="1523997" y="2055765"/>
          <a:ext cx="6096006" cy="2746469"/>
        </p:xfrm>
        <a:graphic>
          <a:graphicData uri="http://schemas.openxmlformats.org/drawingml/2006/table">
            <a:tbl>
              <a:tblPr/>
              <a:tblGrid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  <a:gridCol w="225778"/>
              </a:tblGrid>
              <a:tr h="248745">
                <a:tc>
                  <a:txBody>
                    <a:bodyPr/>
                    <a:lstStyle/>
                    <a:p>
                      <a:pPr algn="ctr" fontAlgn="ctr"/>
                      <a:endParaRPr lang="es-ES" sz="1600" b="1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x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y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m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a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b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c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d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e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6DDE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f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g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h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i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745"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j</a:t>
                      </a: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2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1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s-ES" sz="1600" b="0" i="0" u="none" strike="noStrike">
                        <a:latin typeface="Cambria"/>
                      </a:endParaRPr>
                    </a:p>
                  </a:txBody>
                  <a:tcPr marL="5839" marR="5839" marT="5839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3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1" i="0" u="none" strike="noStrike">
                          <a:latin typeface="Cambria"/>
                        </a:rPr>
                        <a:t>4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ES" sz="1600" b="0" i="0" u="none" strike="noStrike" dirty="0">
                          <a:latin typeface="Cambria"/>
                        </a:rPr>
                        <a:t>0</a:t>
                      </a:r>
                    </a:p>
                  </a:txBody>
                  <a:tcPr marL="5839" marR="5839" marT="583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2 Rectángulo"/>
          <p:cNvSpPr/>
          <p:nvPr/>
        </p:nvSpPr>
        <p:spPr>
          <a:xfrm>
            <a:off x="4786314" y="1607331"/>
            <a:ext cx="4143404" cy="3643338"/>
          </a:xfrm>
          <a:prstGeom prst="rect">
            <a:avLst/>
          </a:prstGeom>
          <a:noFill/>
          <a:ln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es-ES_tradnl" sz="96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M</a:t>
            </a:r>
            <a:endParaRPr lang="es-ES" sz="96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4" name="3 Rectángulo"/>
          <p:cNvSpPr/>
          <p:nvPr/>
        </p:nvSpPr>
        <p:spPr>
          <a:xfrm>
            <a:off x="428596" y="1607331"/>
            <a:ext cx="4169162" cy="3643338"/>
          </a:xfrm>
          <a:prstGeom prst="rect">
            <a:avLst/>
          </a:prstGeom>
          <a:noFill/>
          <a:ln>
            <a:solidFill>
              <a:schemeClr val="accent1">
                <a:alpha val="65000"/>
              </a:schemeClr>
            </a:solidFill>
            <a:prstDash val="lgDash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s-ES_tradnl" sz="115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S</a:t>
            </a:r>
            <a:endParaRPr lang="es-ES" sz="115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</p:spTree>
  </p:cSld>
  <p:clrMapOvr>
    <a:masterClrMapping/>
  </p:clrMapOvr>
  <p:transition advClick="0" advTm="1000"/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Urbano">
  <a:themeElements>
    <a:clrScheme name="Urbano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Urbano">
      <a:majorFont>
        <a:latin typeface="Trebuchet MS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Georgia"/>
        <a:ea typeface=""/>
        <a:cs typeface=""/>
        <a:font script="Jpan" typeface="HG明朝B"/>
        <a:font script="Hang" typeface="맑은 고딕"/>
        <a:font script="Hans" typeface="宋体"/>
        <a:font script="Hant" typeface="新細明體"/>
        <a:font script="Arab" typeface="Arial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Urbano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255000"/>
              </a:schemeClr>
            </a:gs>
            <a:gs pos="55000">
              <a:schemeClr val="phClr">
                <a:tint val="12000"/>
                <a:satMod val="255000"/>
              </a:schemeClr>
            </a:gs>
            <a:gs pos="100000">
              <a:schemeClr val="phClr"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gradFill rotWithShape="1">
          <a:gsLst>
            <a:gs pos="0">
              <a:schemeClr val="phClr">
                <a:tint val="43000"/>
                <a:satMod val="165000"/>
              </a:schemeClr>
            </a:gs>
            <a:gs pos="55000">
              <a:schemeClr val="phClr">
                <a:tint val="83000"/>
                <a:satMod val="155000"/>
              </a:schemeClr>
            </a:gs>
            <a:gs pos="100000">
              <a:schemeClr val="phClr">
                <a:shade val="85000"/>
              </a:schemeClr>
            </a:gs>
          </a:gsLst>
          <a:path path="circle">
            <a:fillToRect l="-40000" t="-90000" r="140000" b="19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1500" dist="25400" dir="540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flat" dir="t">
              <a:rot lat="0" lon="0" rev="20040000"/>
            </a:lightRig>
          </a:scene3d>
          <a:sp3d contourW="12700" prstMaterial="dkEdge">
            <a:bevelT w="25400" h="38100" prst="convex"/>
            <a:contourClr>
              <a:schemeClr val="phClr">
                <a:satMod val="115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100000">
              <a:schemeClr val="phClr">
                <a:tint val="80000"/>
                <a:satMod val="250000"/>
              </a:schemeClr>
            </a:gs>
            <a:gs pos="60000">
              <a:schemeClr val="phClr">
                <a:shade val="38000"/>
                <a:satMod val="175000"/>
              </a:schemeClr>
            </a:gs>
            <a:gs pos="0">
              <a:schemeClr val="phClr">
                <a:shade val="30000"/>
                <a:satMod val="175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</a:schemeClr>
              <a:schemeClr val="phClr">
                <a:tint val="96000"/>
                <a:satMod val="150000"/>
              </a:schemeClr>
            </a:duotone>
          </a:blip>
          <a:tile tx="0" ty="0" sx="80000" sy="80000" flip="none" algn="tl"/>
        </a:blip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Urban</Template>
  <TotalTime>254</TotalTime>
  <Words>36837</Words>
  <Application>Microsoft Office PowerPoint</Application>
  <PresentationFormat>Presentación en pantalla (4:3)</PresentationFormat>
  <Paragraphs>36378</Paragraphs>
  <Slides>180</Slides>
  <Notes>0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diapositiva</vt:lpstr>
      </vt:variant>
      <vt:variant>
        <vt:i4>180</vt:i4>
      </vt:variant>
    </vt:vector>
  </HeadingPairs>
  <TitlesOfParts>
    <vt:vector size="181" baseType="lpstr">
      <vt:lpstr>Urbano</vt:lpstr>
      <vt:lpstr>“Utilización de la plataforma Hadoop para la detección de potencial plagio con indicadores de probabilidad de certeza de las tareas enviadas a un Sistema de Administración de Cursos”</vt:lpstr>
      <vt:lpstr>Agenda</vt:lpstr>
      <vt:lpstr>Agenda</vt:lpstr>
      <vt:lpstr>Objetivo</vt:lpstr>
      <vt:lpstr>Agenda</vt:lpstr>
      <vt:lpstr>Análisis Conceptual</vt:lpstr>
      <vt:lpstr>Análisis Conceptual</vt:lpstr>
      <vt:lpstr>Análisis Conceptual</vt:lpstr>
      <vt:lpstr>Agenda</vt:lpstr>
      <vt:lpstr>Proceso de transformación a texto plano</vt:lpstr>
      <vt:lpstr>Proceso de transformación a texto plano</vt:lpstr>
      <vt:lpstr>Proceso de transformación a texto plano</vt:lpstr>
      <vt:lpstr>Diapositiva 13</vt:lpstr>
      <vt:lpstr>Agenda</vt:lpstr>
      <vt:lpstr>Arquitectura  del modelo Map/Reduce</vt:lpstr>
      <vt:lpstr>Agenda</vt:lpstr>
      <vt:lpstr>Proceso de identificación de plagio</vt:lpstr>
      <vt:lpstr>Proceso de identificación de plagio</vt:lpstr>
      <vt:lpstr>Proceso de identificación de plagio</vt:lpstr>
      <vt:lpstr>Proceso de identificación de plagio</vt:lpstr>
      <vt:lpstr>Proceso de identificación de plagio</vt:lpstr>
      <vt:lpstr>Diapositiva 22</vt:lpstr>
      <vt:lpstr>Diapositiva 23</vt:lpstr>
      <vt:lpstr>Diapositiva 24</vt:lpstr>
      <vt:lpstr>Diapositiva 25</vt:lpstr>
      <vt:lpstr>Diapositiva 26</vt:lpstr>
      <vt:lpstr>Diapositiva 27</vt:lpstr>
      <vt:lpstr>Diapositiva 28</vt:lpstr>
      <vt:lpstr>Diapositiva 29</vt:lpstr>
      <vt:lpstr>Diapositiva 30</vt:lpstr>
      <vt:lpstr>Diapositiva 31</vt:lpstr>
      <vt:lpstr>Diapositiva 32</vt:lpstr>
      <vt:lpstr>Diapositiva 33</vt:lpstr>
      <vt:lpstr>Diapositiva 34</vt:lpstr>
      <vt:lpstr>Diapositiva 35</vt:lpstr>
      <vt:lpstr>Diapositiva 36</vt:lpstr>
      <vt:lpstr>Diapositiva 37</vt:lpstr>
      <vt:lpstr>Diapositiva 38</vt:lpstr>
      <vt:lpstr>Diapositiva 39</vt:lpstr>
      <vt:lpstr>Diapositiva 40</vt:lpstr>
      <vt:lpstr>Diapositiva 41</vt:lpstr>
      <vt:lpstr>Diapositiva 42</vt:lpstr>
      <vt:lpstr>Diapositiva 43</vt:lpstr>
      <vt:lpstr>Diapositiva 44</vt:lpstr>
      <vt:lpstr>Diapositiva 45</vt:lpstr>
      <vt:lpstr>Diapositiva 46</vt:lpstr>
      <vt:lpstr>Diapositiva 47</vt:lpstr>
      <vt:lpstr>Diapositiva 48</vt:lpstr>
      <vt:lpstr>Diapositiva 49</vt:lpstr>
      <vt:lpstr>Diapositiva 50</vt:lpstr>
      <vt:lpstr>Diapositiva 51</vt:lpstr>
      <vt:lpstr>Diapositiva 52</vt:lpstr>
      <vt:lpstr>Diapositiva 53</vt:lpstr>
      <vt:lpstr>Diapositiva 54</vt:lpstr>
      <vt:lpstr>Diapositiva 55</vt:lpstr>
      <vt:lpstr>Diapositiva 56</vt:lpstr>
      <vt:lpstr>Diapositiva 57</vt:lpstr>
      <vt:lpstr>Diapositiva 58</vt:lpstr>
      <vt:lpstr>Diapositiva 59</vt:lpstr>
      <vt:lpstr>Diapositiva 60</vt:lpstr>
      <vt:lpstr>Diapositiva 61</vt:lpstr>
      <vt:lpstr>Diapositiva 62</vt:lpstr>
      <vt:lpstr>Diapositiva 63</vt:lpstr>
      <vt:lpstr>Diapositiva 64</vt:lpstr>
      <vt:lpstr>Diapositiva 65</vt:lpstr>
      <vt:lpstr>Diapositiva 66</vt:lpstr>
      <vt:lpstr>Diapositiva 67</vt:lpstr>
      <vt:lpstr>Diapositiva 68</vt:lpstr>
      <vt:lpstr>Diapositiva 69</vt:lpstr>
      <vt:lpstr>Diapositiva 70</vt:lpstr>
      <vt:lpstr>Diapositiva 71</vt:lpstr>
      <vt:lpstr>Diapositiva 72</vt:lpstr>
      <vt:lpstr>Diapositiva 73</vt:lpstr>
      <vt:lpstr>Diapositiva 74</vt:lpstr>
      <vt:lpstr>Diapositiva 75</vt:lpstr>
      <vt:lpstr>Diapositiva 76</vt:lpstr>
      <vt:lpstr>Diapositiva 77</vt:lpstr>
      <vt:lpstr>Diapositiva 78</vt:lpstr>
      <vt:lpstr>Diapositiva 79</vt:lpstr>
      <vt:lpstr>Diapositiva 80</vt:lpstr>
      <vt:lpstr>Diapositiva 81</vt:lpstr>
      <vt:lpstr>Diapositiva 82</vt:lpstr>
      <vt:lpstr>Diapositiva 83</vt:lpstr>
      <vt:lpstr>Diapositiva 84</vt:lpstr>
      <vt:lpstr>Diapositiva 85</vt:lpstr>
      <vt:lpstr>Diapositiva 86</vt:lpstr>
      <vt:lpstr>Diapositiva 87</vt:lpstr>
      <vt:lpstr>Diapositiva 88</vt:lpstr>
      <vt:lpstr>Diapositiva 89</vt:lpstr>
      <vt:lpstr>Diapositiva 90</vt:lpstr>
      <vt:lpstr>Diapositiva 91</vt:lpstr>
      <vt:lpstr>Diapositiva 92</vt:lpstr>
      <vt:lpstr>Diapositiva 93</vt:lpstr>
      <vt:lpstr>Diapositiva 94</vt:lpstr>
      <vt:lpstr>Diapositiva 95</vt:lpstr>
      <vt:lpstr>Diapositiva 96</vt:lpstr>
      <vt:lpstr>Diapositiva 97</vt:lpstr>
      <vt:lpstr>Diapositiva 98</vt:lpstr>
      <vt:lpstr>Diapositiva 99</vt:lpstr>
      <vt:lpstr>Diapositiva 100</vt:lpstr>
      <vt:lpstr>Diapositiva 101</vt:lpstr>
      <vt:lpstr>Diapositiva 102</vt:lpstr>
      <vt:lpstr>Diapositiva 103</vt:lpstr>
      <vt:lpstr>Diapositiva 104</vt:lpstr>
      <vt:lpstr>Diapositiva 105</vt:lpstr>
      <vt:lpstr>Diapositiva 106</vt:lpstr>
      <vt:lpstr>Diapositiva 107</vt:lpstr>
      <vt:lpstr>Diapositiva 108</vt:lpstr>
      <vt:lpstr>Diapositiva 109</vt:lpstr>
      <vt:lpstr>Diapositiva 110</vt:lpstr>
      <vt:lpstr>Diapositiva 111</vt:lpstr>
      <vt:lpstr>Diapositiva 112</vt:lpstr>
      <vt:lpstr>Diapositiva 113</vt:lpstr>
      <vt:lpstr>Diapositiva 114</vt:lpstr>
      <vt:lpstr>Diapositiva 115</vt:lpstr>
      <vt:lpstr>Diapositiva 116</vt:lpstr>
      <vt:lpstr>Diapositiva 117</vt:lpstr>
      <vt:lpstr>Diapositiva 118</vt:lpstr>
      <vt:lpstr>Diapositiva 119</vt:lpstr>
      <vt:lpstr>Diapositiva 120</vt:lpstr>
      <vt:lpstr>Diapositiva 121</vt:lpstr>
      <vt:lpstr>Diapositiva 122</vt:lpstr>
      <vt:lpstr>Diapositiva 123</vt:lpstr>
      <vt:lpstr>Diapositiva 124</vt:lpstr>
      <vt:lpstr>Diapositiva 125</vt:lpstr>
      <vt:lpstr>Diapositiva 126</vt:lpstr>
      <vt:lpstr>Diapositiva 127</vt:lpstr>
      <vt:lpstr>Diapositiva 128</vt:lpstr>
      <vt:lpstr>Diapositiva 129</vt:lpstr>
      <vt:lpstr>Diapositiva 130</vt:lpstr>
      <vt:lpstr>Diapositiva 131</vt:lpstr>
      <vt:lpstr>Diapositiva 132</vt:lpstr>
      <vt:lpstr>Diapositiva 133</vt:lpstr>
      <vt:lpstr>Diapositiva 134</vt:lpstr>
      <vt:lpstr>Diapositiva 135</vt:lpstr>
      <vt:lpstr>Diapositiva 136</vt:lpstr>
      <vt:lpstr>Diapositiva 137</vt:lpstr>
      <vt:lpstr>Diapositiva 138</vt:lpstr>
      <vt:lpstr>Diapositiva 139</vt:lpstr>
      <vt:lpstr>Diapositiva 140</vt:lpstr>
      <vt:lpstr>Diapositiva 141</vt:lpstr>
      <vt:lpstr>Diapositiva 142</vt:lpstr>
      <vt:lpstr>Diapositiva 143</vt:lpstr>
      <vt:lpstr>Diapositiva 144</vt:lpstr>
      <vt:lpstr>Diapositiva 145</vt:lpstr>
      <vt:lpstr>Diapositiva 146</vt:lpstr>
      <vt:lpstr>Diapositiva 147</vt:lpstr>
      <vt:lpstr>Diapositiva 148</vt:lpstr>
      <vt:lpstr>Diapositiva 149</vt:lpstr>
      <vt:lpstr>Diapositiva 150</vt:lpstr>
      <vt:lpstr>Diapositiva 151</vt:lpstr>
      <vt:lpstr>Diapositiva 152</vt:lpstr>
      <vt:lpstr>Diapositiva 153</vt:lpstr>
      <vt:lpstr>Diapositiva 154</vt:lpstr>
      <vt:lpstr>Diapositiva 155</vt:lpstr>
      <vt:lpstr>Diapositiva 156</vt:lpstr>
      <vt:lpstr>Diapositiva 157</vt:lpstr>
      <vt:lpstr>Diapositiva 158</vt:lpstr>
      <vt:lpstr>Proceso de identificación de plagio</vt:lpstr>
      <vt:lpstr>Proceso de identificación de plagio</vt:lpstr>
      <vt:lpstr>Agenda</vt:lpstr>
      <vt:lpstr>Resultados</vt:lpstr>
      <vt:lpstr>Proceso de transformación a texto plano</vt:lpstr>
      <vt:lpstr>Resultados</vt:lpstr>
      <vt:lpstr>Resultados</vt:lpstr>
      <vt:lpstr>Resultados</vt:lpstr>
      <vt:lpstr>Resultados</vt:lpstr>
      <vt:lpstr>Resultados</vt:lpstr>
      <vt:lpstr>Resultados</vt:lpstr>
      <vt:lpstr>Resultados</vt:lpstr>
      <vt:lpstr>Resultados</vt:lpstr>
      <vt:lpstr>Resultados</vt:lpstr>
      <vt:lpstr>Resultados</vt:lpstr>
      <vt:lpstr>Agenda</vt:lpstr>
      <vt:lpstr>Conclusiones</vt:lpstr>
      <vt:lpstr>Conclusiones</vt:lpstr>
      <vt:lpstr>Agenda</vt:lpstr>
      <vt:lpstr>Recomendaciones</vt:lpstr>
      <vt:lpstr>Diapositiva 179</vt:lpstr>
      <vt:lpstr>Diapositiva 180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“Utilización de la plataforma Hadoop para la detección de potencial plagio con indicadores de probabilidad de certeza de las tareas enviadas a un Sistema de Administración de Cursos (aplicable para SIDWeb o Metis)”</dc:title>
  <dc:creator>Diego Lavayen AlarcÃ³n</dc:creator>
  <cp:lastModifiedBy>Diego Lavayen AlarcÃ³n</cp:lastModifiedBy>
  <cp:revision>23</cp:revision>
  <dcterms:created xsi:type="dcterms:W3CDTF">2010-08-18T19:51:09Z</dcterms:created>
  <dcterms:modified xsi:type="dcterms:W3CDTF">2010-08-19T14:20:16Z</dcterms:modified>
</cp:coreProperties>
</file>