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98" r:id="rId2"/>
    <p:sldId id="299" r:id="rId3"/>
    <p:sldId id="302" r:id="rId4"/>
    <p:sldId id="300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4" r:id="rId35"/>
    <p:sldId id="277" r:id="rId36"/>
    <p:sldId id="333" r:id="rId37"/>
    <p:sldId id="276" r:id="rId38"/>
    <p:sldId id="335" r:id="rId39"/>
    <p:sldId id="336" r:id="rId40"/>
    <p:sldId id="337" r:id="rId41"/>
    <p:sldId id="338" r:id="rId42"/>
    <p:sldId id="339" r:id="rId4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Tesis\tesisi\Gaby%20Tesis\apendice%20err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chart>
    <c:title>
      <c:tx>
        <c:rich>
          <a:bodyPr/>
          <a:lstStyle/>
          <a:p>
            <a:pPr>
              <a:defRPr lang="es-ES"/>
            </a:pPr>
            <a:r>
              <a:rPr lang="es-ES" sz="1400" b="1" i="0" baseline="0"/>
              <a:t>Dispersión del Error de Factor de Escala (-40v a 40v)</a:t>
            </a:r>
            <a:endParaRPr lang="es-ES" sz="1400"/>
          </a:p>
        </c:rich>
      </c:tx>
      <c:layout>
        <c:manualLayout>
          <c:xMode val="edge"/>
          <c:yMode val="edge"/>
          <c:x val="0.20739537766112598"/>
          <c:y val="1.7817423606865602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Hoja3!$I$3:$I$4</c:f>
              <c:strCache>
                <c:ptCount val="1"/>
                <c:pt idx="0">
                  <c:v>%Error -</c:v>
                </c:pt>
              </c:strCache>
            </c:strRef>
          </c:tx>
          <c:spPr>
            <a:ln w="28575">
              <a:noFill/>
            </a:ln>
          </c:spPr>
          <c:xVal>
            <c:numRef>
              <c:f>Hoja3!$H$5:$H$84</c:f>
              <c:numCache>
                <c:formatCode>General</c:formatCode>
                <c:ptCount val="80"/>
                <c:pt idx="0">
                  <c:v>-39</c:v>
                </c:pt>
                <c:pt idx="1">
                  <c:v>-38</c:v>
                </c:pt>
                <c:pt idx="2">
                  <c:v>-37</c:v>
                </c:pt>
                <c:pt idx="3">
                  <c:v>-36</c:v>
                </c:pt>
                <c:pt idx="4">
                  <c:v>-35</c:v>
                </c:pt>
                <c:pt idx="5">
                  <c:v>-34</c:v>
                </c:pt>
                <c:pt idx="6">
                  <c:v>-33</c:v>
                </c:pt>
                <c:pt idx="7">
                  <c:v>-32</c:v>
                </c:pt>
                <c:pt idx="8">
                  <c:v>-31</c:v>
                </c:pt>
                <c:pt idx="9">
                  <c:v>-30</c:v>
                </c:pt>
                <c:pt idx="10">
                  <c:v>-29</c:v>
                </c:pt>
                <c:pt idx="11">
                  <c:v>-28</c:v>
                </c:pt>
                <c:pt idx="12">
                  <c:v>-27</c:v>
                </c:pt>
                <c:pt idx="13">
                  <c:v>-26</c:v>
                </c:pt>
                <c:pt idx="14">
                  <c:v>-25</c:v>
                </c:pt>
                <c:pt idx="15">
                  <c:v>-24</c:v>
                </c:pt>
                <c:pt idx="16">
                  <c:v>-23</c:v>
                </c:pt>
                <c:pt idx="17">
                  <c:v>-22</c:v>
                </c:pt>
                <c:pt idx="18">
                  <c:v>-21</c:v>
                </c:pt>
                <c:pt idx="19">
                  <c:v>-20</c:v>
                </c:pt>
                <c:pt idx="20">
                  <c:v>-19</c:v>
                </c:pt>
                <c:pt idx="21">
                  <c:v>-18</c:v>
                </c:pt>
                <c:pt idx="22">
                  <c:v>-17</c:v>
                </c:pt>
                <c:pt idx="23">
                  <c:v>-16</c:v>
                </c:pt>
                <c:pt idx="24">
                  <c:v>-15</c:v>
                </c:pt>
                <c:pt idx="25">
                  <c:v>-14</c:v>
                </c:pt>
                <c:pt idx="26">
                  <c:v>-13</c:v>
                </c:pt>
                <c:pt idx="27">
                  <c:v>-12</c:v>
                </c:pt>
                <c:pt idx="28">
                  <c:v>-11</c:v>
                </c:pt>
                <c:pt idx="29">
                  <c:v>-10</c:v>
                </c:pt>
                <c:pt idx="30">
                  <c:v>-9</c:v>
                </c:pt>
                <c:pt idx="31">
                  <c:v>-8</c:v>
                </c:pt>
                <c:pt idx="32">
                  <c:v>-7</c:v>
                </c:pt>
                <c:pt idx="33">
                  <c:v>-6</c:v>
                </c:pt>
                <c:pt idx="34">
                  <c:v>-5</c:v>
                </c:pt>
                <c:pt idx="35">
                  <c:v>-4</c:v>
                </c:pt>
                <c:pt idx="36">
                  <c:v>-3</c:v>
                </c:pt>
                <c:pt idx="37">
                  <c:v>-2</c:v>
                </c:pt>
                <c:pt idx="38">
                  <c:v>-1</c:v>
                </c:pt>
                <c:pt idx="39">
                  <c:v>0</c:v>
                </c:pt>
                <c:pt idx="40">
                  <c:v>1</c:v>
                </c:pt>
                <c:pt idx="41">
                  <c:v>2</c:v>
                </c:pt>
                <c:pt idx="42">
                  <c:v>3</c:v>
                </c:pt>
                <c:pt idx="43">
                  <c:v>4</c:v>
                </c:pt>
                <c:pt idx="44">
                  <c:v>5</c:v>
                </c:pt>
                <c:pt idx="45">
                  <c:v>6</c:v>
                </c:pt>
                <c:pt idx="46">
                  <c:v>7</c:v>
                </c:pt>
                <c:pt idx="47">
                  <c:v>8</c:v>
                </c:pt>
                <c:pt idx="48">
                  <c:v>9</c:v>
                </c:pt>
                <c:pt idx="49">
                  <c:v>10</c:v>
                </c:pt>
                <c:pt idx="50">
                  <c:v>11</c:v>
                </c:pt>
                <c:pt idx="51">
                  <c:v>12</c:v>
                </c:pt>
                <c:pt idx="52">
                  <c:v>13</c:v>
                </c:pt>
                <c:pt idx="53">
                  <c:v>14</c:v>
                </c:pt>
                <c:pt idx="54">
                  <c:v>15</c:v>
                </c:pt>
                <c:pt idx="55">
                  <c:v>16</c:v>
                </c:pt>
                <c:pt idx="56">
                  <c:v>17</c:v>
                </c:pt>
                <c:pt idx="57">
                  <c:v>18</c:v>
                </c:pt>
                <c:pt idx="58">
                  <c:v>19</c:v>
                </c:pt>
                <c:pt idx="59">
                  <c:v>20</c:v>
                </c:pt>
                <c:pt idx="60">
                  <c:v>21</c:v>
                </c:pt>
                <c:pt idx="61">
                  <c:v>22</c:v>
                </c:pt>
                <c:pt idx="62">
                  <c:v>23</c:v>
                </c:pt>
                <c:pt idx="63">
                  <c:v>24</c:v>
                </c:pt>
                <c:pt idx="64">
                  <c:v>25</c:v>
                </c:pt>
                <c:pt idx="65">
                  <c:v>26</c:v>
                </c:pt>
                <c:pt idx="66">
                  <c:v>27</c:v>
                </c:pt>
                <c:pt idx="67">
                  <c:v>28</c:v>
                </c:pt>
                <c:pt idx="68">
                  <c:v>29</c:v>
                </c:pt>
                <c:pt idx="69">
                  <c:v>30</c:v>
                </c:pt>
                <c:pt idx="70">
                  <c:v>31</c:v>
                </c:pt>
                <c:pt idx="71">
                  <c:v>32</c:v>
                </c:pt>
                <c:pt idx="72">
                  <c:v>33</c:v>
                </c:pt>
                <c:pt idx="73">
                  <c:v>34</c:v>
                </c:pt>
                <c:pt idx="74">
                  <c:v>35</c:v>
                </c:pt>
                <c:pt idx="75">
                  <c:v>36</c:v>
                </c:pt>
                <c:pt idx="76">
                  <c:v>37</c:v>
                </c:pt>
                <c:pt idx="77">
                  <c:v>38</c:v>
                </c:pt>
                <c:pt idx="78">
                  <c:v>39</c:v>
                </c:pt>
                <c:pt idx="79">
                  <c:v>40</c:v>
                </c:pt>
              </c:numCache>
            </c:numRef>
          </c:xVal>
          <c:yVal>
            <c:numRef>
              <c:f>Hoja3!$I$5:$I$84</c:f>
              <c:numCache>
                <c:formatCode>General</c:formatCode>
                <c:ptCount val="80"/>
                <c:pt idx="0">
                  <c:v>5.8823529411764712E-2</c:v>
                </c:pt>
                <c:pt idx="1">
                  <c:v>5.8823529411764712E-2</c:v>
                </c:pt>
                <c:pt idx="2">
                  <c:v>5.8823529411764712E-2</c:v>
                </c:pt>
                <c:pt idx="3">
                  <c:v>5.8823529411764712E-2</c:v>
                </c:pt>
                <c:pt idx="4">
                  <c:v>5.8823529411764712E-2</c:v>
                </c:pt>
                <c:pt idx="5">
                  <c:v>6.5359477124183824E-3</c:v>
                </c:pt>
                <c:pt idx="6">
                  <c:v>1.4005602240896361E-2</c:v>
                </c:pt>
                <c:pt idx="7">
                  <c:v>1.9607843137254902E-2</c:v>
                </c:pt>
                <c:pt idx="8">
                  <c:v>2.3965141612200442E-2</c:v>
                </c:pt>
                <c:pt idx="9">
                  <c:v>2.7450980392156862E-2</c:v>
                </c:pt>
                <c:pt idx="10">
                  <c:v>1.7825311942959111E-3</c:v>
                </c:pt>
                <c:pt idx="11">
                  <c:v>6.5359477124183824E-3</c:v>
                </c:pt>
                <c:pt idx="12">
                  <c:v>1.0558069381598797E-2</c:v>
                </c:pt>
                <c:pt idx="13">
                  <c:v>1.4005602240896361E-2</c:v>
                </c:pt>
                <c:pt idx="14">
                  <c:v>1.6993464052287775E-2</c:v>
                </c:pt>
                <c:pt idx="15">
                  <c:v>0</c:v>
                </c:pt>
                <c:pt idx="16">
                  <c:v>3.4602076124567852E-3</c:v>
                </c:pt>
                <c:pt idx="17">
                  <c:v>6.5359477124183824E-3</c:v>
                </c:pt>
                <c:pt idx="18">
                  <c:v>9.28792569659442E-3</c:v>
                </c:pt>
                <c:pt idx="19">
                  <c:v>1.1764705882353111E-2</c:v>
                </c:pt>
                <c:pt idx="20">
                  <c:v>1.4005602240896361E-2</c:v>
                </c:pt>
                <c:pt idx="21">
                  <c:v>1.7825311942959111E-3</c:v>
                </c:pt>
                <c:pt idx="22">
                  <c:v>4.2625745950554085E-3</c:v>
                </c:pt>
                <c:pt idx="23">
                  <c:v>6.5359477124183824E-3</c:v>
                </c:pt>
                <c:pt idx="24">
                  <c:v>8.6274509803921529E-3</c:v>
                </c:pt>
                <c:pt idx="25">
                  <c:v>1.0558069381598797E-2</c:v>
                </c:pt>
                <c:pt idx="26">
                  <c:v>7.2621641249092739E-4</c:v>
                </c:pt>
                <c:pt idx="27">
                  <c:v>2.8011204481792912E-3</c:v>
                </c:pt>
                <c:pt idx="28">
                  <c:v>4.7329276538201947E-3</c:v>
                </c:pt>
                <c:pt idx="29">
                  <c:v>6.5359477124183824E-3</c:v>
                </c:pt>
                <c:pt idx="30">
                  <c:v>8.2226438962683581E-3</c:v>
                </c:pt>
                <c:pt idx="31">
                  <c:v>0</c:v>
                </c:pt>
                <c:pt idx="32">
                  <c:v>1.7825311942959111E-3</c:v>
                </c:pt>
                <c:pt idx="33">
                  <c:v>3.4602076124567852E-3</c:v>
                </c:pt>
                <c:pt idx="34">
                  <c:v>5.0420168067226894E-3</c:v>
                </c:pt>
                <c:pt idx="35">
                  <c:v>6.5359477124183824E-3</c:v>
                </c:pt>
                <c:pt idx="36">
                  <c:v>7.9491255961844573E-3</c:v>
                </c:pt>
                <c:pt idx="37">
                  <c:v>1.031991744066048E-3</c:v>
                </c:pt>
                <c:pt idx="38">
                  <c:v>2.5138260432378138E-3</c:v>
                </c:pt>
                <c:pt idx="39">
                  <c:v>3.9215686274509812E-3</c:v>
                </c:pt>
                <c:pt idx="40">
                  <c:v>5.2606408417025536E-3</c:v>
                </c:pt>
                <c:pt idx="41">
                  <c:v>6.5359477124183824E-3</c:v>
                </c:pt>
                <c:pt idx="42">
                  <c:v>4.5599635202919119E-4</c:v>
                </c:pt>
                <c:pt idx="43">
                  <c:v>1.7825311942959111E-3</c:v>
                </c:pt>
                <c:pt idx="44">
                  <c:v>3.0501089324618752E-3</c:v>
                </c:pt>
                <c:pt idx="45">
                  <c:v>4.2625745950554085E-3</c:v>
                </c:pt>
                <c:pt idx="46">
                  <c:v>5.4234459741344023E-3</c:v>
                </c:pt>
                <c:pt idx="47">
                  <c:v>0</c:v>
                </c:pt>
                <c:pt idx="48">
                  <c:v>1.2004801920768372E-3</c:v>
                </c:pt>
                <c:pt idx="49">
                  <c:v>2.352941176470588E-3</c:v>
                </c:pt>
                <c:pt idx="50">
                  <c:v>3.4602076124567852E-3</c:v>
                </c:pt>
                <c:pt idx="51">
                  <c:v>4.5248868778279636E-3</c:v>
                </c:pt>
                <c:pt idx="52">
                  <c:v>5.5493895671476223E-3</c:v>
                </c:pt>
                <c:pt idx="53">
                  <c:v>7.2621641249092739E-4</c:v>
                </c:pt>
                <c:pt idx="54">
                  <c:v>1.7825311942959111E-3</c:v>
                </c:pt>
                <c:pt idx="55">
                  <c:v>2.8011204481792912E-3</c:v>
                </c:pt>
                <c:pt idx="56">
                  <c:v>3.7839697282422498E-3</c:v>
                </c:pt>
                <c:pt idx="57">
                  <c:v>4.7329276538201947E-3</c:v>
                </c:pt>
                <c:pt idx="58">
                  <c:v>3.3233632436025949E-4</c:v>
                </c:pt>
                <c:pt idx="59">
                  <c:v>1.3071895424836624E-3</c:v>
                </c:pt>
                <c:pt idx="60">
                  <c:v>2.2500803600128709E-3</c:v>
                </c:pt>
                <c:pt idx="61">
                  <c:v>3.1625553447185454E-3</c:v>
                </c:pt>
                <c:pt idx="62">
                  <c:v>4.0460628695922814E-3</c:v>
                </c:pt>
                <c:pt idx="63">
                  <c:v>0</c:v>
                </c:pt>
                <c:pt idx="64">
                  <c:v>9.0497737556561144E-4</c:v>
                </c:pt>
                <c:pt idx="65">
                  <c:v>1.7825311942959111E-3</c:v>
                </c:pt>
                <c:pt idx="66">
                  <c:v>2.6338893766461868E-3</c:v>
                </c:pt>
                <c:pt idx="67">
                  <c:v>3.4602076124567852E-3</c:v>
                </c:pt>
                <c:pt idx="68">
                  <c:v>4.2625745950554085E-3</c:v>
                </c:pt>
                <c:pt idx="69">
                  <c:v>5.602240896358555E-4</c:v>
                </c:pt>
                <c:pt idx="70">
                  <c:v>1.3808340237503602E-3</c:v>
                </c:pt>
                <c:pt idx="71">
                  <c:v>2.1786492374727706E-3</c:v>
                </c:pt>
                <c:pt idx="72">
                  <c:v>2.9546065001343049E-3</c:v>
                </c:pt>
                <c:pt idx="73">
                  <c:v>3.7095919448861324E-3</c:v>
                </c:pt>
                <c:pt idx="74">
                  <c:v>2.6143790849673704E-4</c:v>
                </c:pt>
                <c:pt idx="75">
                  <c:v>1.031991744066048E-3</c:v>
                </c:pt>
                <c:pt idx="76">
                  <c:v>1.7825311942959111E-3</c:v>
                </c:pt>
                <c:pt idx="77">
                  <c:v>2.5138260432378138E-3</c:v>
                </c:pt>
                <c:pt idx="78">
                  <c:v>3.2266070985356586E-3</c:v>
                </c:pt>
                <c:pt idx="79">
                  <c:v>0</c:v>
                </c:pt>
              </c:numCache>
            </c:numRef>
          </c:yVal>
        </c:ser>
        <c:axId val="81584512"/>
        <c:axId val="81586432"/>
      </c:scatterChart>
      <c:valAx>
        <c:axId val="81584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ES" sz="900" baseline="0"/>
                  <a:t>Voltaje (V)</a:t>
                </a:r>
                <a:endParaRPr lang="es-ES" sz="90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81586432"/>
        <c:crosses val="autoZero"/>
        <c:crossBetween val="midCat"/>
      </c:valAx>
      <c:valAx>
        <c:axId val="815864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815845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0042589366595166"/>
          <c:y val="9.664170597829029E-2"/>
          <c:w val="7.3320419018419333E-2"/>
          <c:h val="8.0547498377849497E-2"/>
        </c:manualLayout>
      </c:layout>
      <c:txPr>
        <a:bodyPr/>
        <a:lstStyle/>
        <a:p>
          <a:pPr>
            <a:defRPr lang="es-ES"/>
          </a:pPr>
          <a:endParaRPr lang="es-EC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AB28-AC08-4FF0-AC3D-1C6FEF9F9B71}" type="datetimeFigureOut">
              <a:rPr lang="es-EC" smtClean="0"/>
              <a:pPr/>
              <a:t>19/05/2011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B202-9E72-425D-BC14-AF7607E4724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AB28-AC08-4FF0-AC3D-1C6FEF9F9B71}" type="datetimeFigureOut">
              <a:rPr lang="es-EC" smtClean="0"/>
              <a:pPr/>
              <a:t>19/05/2011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B202-9E72-425D-BC14-AF7607E4724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AB28-AC08-4FF0-AC3D-1C6FEF9F9B71}" type="datetimeFigureOut">
              <a:rPr lang="es-EC" smtClean="0"/>
              <a:pPr/>
              <a:t>19/05/2011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B202-9E72-425D-BC14-AF7607E4724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AB28-AC08-4FF0-AC3D-1C6FEF9F9B71}" type="datetimeFigureOut">
              <a:rPr lang="es-EC" smtClean="0"/>
              <a:pPr/>
              <a:t>19/05/2011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B202-9E72-425D-BC14-AF7607E4724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AB28-AC08-4FF0-AC3D-1C6FEF9F9B71}" type="datetimeFigureOut">
              <a:rPr lang="es-EC" smtClean="0"/>
              <a:pPr/>
              <a:t>19/05/2011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B202-9E72-425D-BC14-AF7607E4724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AB28-AC08-4FF0-AC3D-1C6FEF9F9B71}" type="datetimeFigureOut">
              <a:rPr lang="es-EC" smtClean="0"/>
              <a:pPr/>
              <a:t>19/05/2011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B202-9E72-425D-BC14-AF7607E4724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AB28-AC08-4FF0-AC3D-1C6FEF9F9B71}" type="datetimeFigureOut">
              <a:rPr lang="es-EC" smtClean="0"/>
              <a:pPr/>
              <a:t>19/05/2011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B202-9E72-425D-BC14-AF7607E4724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AB28-AC08-4FF0-AC3D-1C6FEF9F9B71}" type="datetimeFigureOut">
              <a:rPr lang="es-EC" smtClean="0"/>
              <a:pPr/>
              <a:t>19/05/2011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B202-9E72-425D-BC14-AF7607E4724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AB28-AC08-4FF0-AC3D-1C6FEF9F9B71}" type="datetimeFigureOut">
              <a:rPr lang="es-EC" smtClean="0"/>
              <a:pPr/>
              <a:t>19/05/2011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B202-9E72-425D-BC14-AF7607E4724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AB28-AC08-4FF0-AC3D-1C6FEF9F9B71}" type="datetimeFigureOut">
              <a:rPr lang="es-EC" smtClean="0"/>
              <a:pPr/>
              <a:t>19/05/2011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B202-9E72-425D-BC14-AF7607E4724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AB28-AC08-4FF0-AC3D-1C6FEF9F9B71}" type="datetimeFigureOut">
              <a:rPr lang="es-EC" smtClean="0"/>
              <a:pPr/>
              <a:t>19/05/2011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B202-9E72-425D-BC14-AF7607E4724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7AB28-AC08-4FF0-AC3D-1C6FEF9F9B71}" type="datetimeFigureOut">
              <a:rPr lang="es-EC" smtClean="0"/>
              <a:pPr/>
              <a:t>19/05/2011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B202-9E72-425D-BC14-AF7607E4724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5334000" y="6019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smtClean="0">
                <a:solidFill>
                  <a:schemeClr val="bg1"/>
                </a:solidFill>
              </a:rPr>
              <a:t>GABRIELA ESTUPIÑAN COELLO</a:t>
            </a:r>
          </a:p>
          <a:p>
            <a:pPr algn="r"/>
            <a:r>
              <a:rPr lang="es-ES" sz="1200" b="1" dirty="0" smtClean="0">
                <a:solidFill>
                  <a:schemeClr val="bg1"/>
                </a:solidFill>
              </a:rPr>
              <a:t>ERVIN LISCA PEREZ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 rot="5400000">
            <a:off x="-915566" y="3480842"/>
            <a:ext cx="3505200" cy="1588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969840" y="5355531"/>
            <a:ext cx="5562600" cy="1588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821432" y="1700808"/>
            <a:ext cx="5562600" cy="1588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181472" y="2353916"/>
            <a:ext cx="69847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/>
          </a:p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SISTEMA DE MONITOREO TELEMÉTRICO 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DE LOS PARÁMETROS DE OPERACIÓN DE UN VEHICULO TELEOPERADO</a:t>
            </a: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6702846" y="3531196"/>
            <a:ext cx="3657600" cy="1588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395536" y="1556792"/>
            <a:ext cx="8443664" cy="4824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AMPLIFICADOR RESTADOR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2251" y="2204864"/>
            <a:ext cx="9001000" cy="7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10283" y="3284984"/>
            <a:ext cx="9362602" cy="52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26307" y="4149080"/>
            <a:ext cx="9650635" cy="80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10283" y="5358482"/>
            <a:ext cx="9226106" cy="51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140968"/>
            <a:ext cx="3384376" cy="269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"/>
          <p:cNvSpPr/>
          <p:nvPr/>
        </p:nvSpPr>
        <p:spPr>
          <a:xfrm>
            <a:off x="4860032" y="3140968"/>
            <a:ext cx="3456384" cy="2808312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395536" y="1268760"/>
            <a:ext cx="8443664" cy="5589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AMPLIFICADOR SUMADOR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40768"/>
            <a:ext cx="2664296" cy="115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68760" y="1882602"/>
            <a:ext cx="6374477" cy="75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374222"/>
            <a:ext cx="6696744" cy="54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2390" y="2229651"/>
            <a:ext cx="7980734" cy="55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21 Imagen"/>
          <p:cNvPicPr/>
          <p:nvPr/>
        </p:nvPicPr>
        <p:blipFill>
          <a:blip r:embed="rId6" cstate="print"/>
          <a:srcRect b="3390"/>
          <a:stretch>
            <a:fillRect/>
          </a:stretch>
        </p:blipFill>
        <p:spPr bwMode="auto">
          <a:xfrm>
            <a:off x="683568" y="2636912"/>
            <a:ext cx="79208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412776"/>
            <a:ext cx="6278163" cy="50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"/>
          <p:cNvSpPr/>
          <p:nvPr/>
        </p:nvSpPr>
        <p:spPr>
          <a:xfrm>
            <a:off x="395536" y="1340768"/>
            <a:ext cx="8424936" cy="5517232"/>
          </a:xfrm>
          <a:prstGeom prst="rect">
            <a:avLst/>
          </a:prstGeom>
          <a:solidFill>
            <a:srgbClr val="B9CD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395536" y="1556792"/>
            <a:ext cx="8443664" cy="48245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AMPLIFICADOR INVERSOR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3600400" cy="216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6752" y="1838211"/>
            <a:ext cx="7848872" cy="108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38002" y="2749873"/>
            <a:ext cx="9782210" cy="11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074465"/>
            <a:ext cx="4709547" cy="344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Rectángulo"/>
          <p:cNvSpPr/>
          <p:nvPr/>
        </p:nvSpPr>
        <p:spPr>
          <a:xfrm>
            <a:off x="467544" y="1556792"/>
            <a:ext cx="8352928" cy="4824536"/>
          </a:xfrm>
          <a:prstGeom prst="rect">
            <a:avLst/>
          </a:prstGeom>
          <a:solidFill>
            <a:srgbClr val="B9CD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SISTEMA CONVERTIDOR DE PWM A DC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6480720" cy="54726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4" name="13 Rectángulo"/>
          <p:cNvSpPr/>
          <p:nvPr/>
        </p:nvSpPr>
        <p:spPr>
          <a:xfrm>
            <a:off x="1835696" y="1268760"/>
            <a:ext cx="6480720" cy="5400600"/>
          </a:xfrm>
          <a:prstGeom prst="rect">
            <a:avLst/>
          </a:prstGeom>
          <a:solidFill>
            <a:srgbClr val="B9CD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395536" y="1340768"/>
            <a:ext cx="8568952" cy="53285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SISTEMA CONVERTIDOR DE PWM A DC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200" y="3102471"/>
            <a:ext cx="4221816" cy="349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6792" y="1412776"/>
            <a:ext cx="980139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40768" y="1844824"/>
            <a:ext cx="896407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56792" y="2348880"/>
            <a:ext cx="7128792" cy="40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340768" y="2766194"/>
            <a:ext cx="6664941" cy="37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772816" y="3135717"/>
            <a:ext cx="7488832" cy="42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772816" y="3507905"/>
            <a:ext cx="7560840" cy="42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56592" y="2348880"/>
            <a:ext cx="7632847" cy="4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684583" y="2708920"/>
            <a:ext cx="7416823" cy="41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3977" y="1412776"/>
            <a:ext cx="407313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Rectángulo"/>
          <p:cNvSpPr/>
          <p:nvPr/>
        </p:nvSpPr>
        <p:spPr>
          <a:xfrm>
            <a:off x="395536" y="1340768"/>
            <a:ext cx="8568952" cy="5256584"/>
          </a:xfrm>
          <a:prstGeom prst="rect">
            <a:avLst/>
          </a:prstGeom>
          <a:solidFill>
            <a:srgbClr val="B9CD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SISTEMA CONTROLADOR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6299"/>
            <a:ext cx="7992888" cy="54030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22" name="21 Rectángulo"/>
          <p:cNvSpPr/>
          <p:nvPr/>
        </p:nvSpPr>
        <p:spPr>
          <a:xfrm>
            <a:off x="755576" y="1340768"/>
            <a:ext cx="7992888" cy="5256584"/>
          </a:xfrm>
          <a:prstGeom prst="rect">
            <a:avLst/>
          </a:prstGeom>
          <a:solidFill>
            <a:srgbClr val="B9CDE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2664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1115616" y="2420888"/>
            <a:ext cx="4032448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75656" y="3052118"/>
            <a:ext cx="4176464" cy="1096962"/>
          </a:xfrm>
        </p:spPr>
        <p:txBody>
          <a:bodyPr>
            <a:normAutofit/>
          </a:bodyPr>
          <a:lstStyle/>
          <a:p>
            <a:pPr algn="l"/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SISTEMA</a:t>
            </a:r>
            <a:b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CONTROLADOR</a:t>
            </a:r>
            <a:endParaRPr lang="en-US" sz="28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139952" y="0"/>
            <a:ext cx="5004048" cy="685800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115616" y="2420888"/>
            <a:ext cx="4032448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5508104" y="0"/>
            <a:ext cx="25922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75656" y="3052118"/>
            <a:ext cx="4176464" cy="1096962"/>
          </a:xfrm>
        </p:spPr>
        <p:txBody>
          <a:bodyPr>
            <a:normAutofit/>
          </a:bodyPr>
          <a:lstStyle/>
          <a:p>
            <a:pPr algn="l"/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ADQUISICIÓN </a:t>
            </a:r>
            <a:b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DE DATOS</a:t>
            </a:r>
            <a:endParaRPr lang="en-US" sz="28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4624"/>
            <a:ext cx="2232248" cy="679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4139952" y="0"/>
            <a:ext cx="5004048" cy="685800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4139952" y="0"/>
            <a:ext cx="5004048" cy="685800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1115616" y="2420888"/>
            <a:ext cx="4032448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75656" y="3052118"/>
            <a:ext cx="4176464" cy="1096962"/>
          </a:xfrm>
        </p:spPr>
        <p:txBody>
          <a:bodyPr>
            <a:normAutofit/>
          </a:bodyPr>
          <a:lstStyle/>
          <a:p>
            <a:pPr algn="l"/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PRE-CODIFICACIÓN</a:t>
            </a:r>
            <a:endParaRPr lang="en-US" sz="28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139952" y="2513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FUNCION M4HIGH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211960" y="50131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FUNCION M4LOW</a:t>
            </a:r>
            <a:endParaRPr lang="es-EC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0674"/>
            <a:ext cx="1872208" cy="663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7452320" y="602685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Datos entrantes</a:t>
            </a:r>
          </a:p>
          <a:p>
            <a:pPr>
              <a:buFontTx/>
              <a:buChar char="-"/>
            </a:pPr>
            <a:r>
              <a:rPr lang="es-ES" sz="1400" dirty="0" smtClean="0"/>
              <a:t> value1</a:t>
            </a:r>
          </a:p>
          <a:p>
            <a:pPr>
              <a:buFontTx/>
              <a:buChar char="-"/>
            </a:pPr>
            <a:r>
              <a:rPr lang="es-ES" sz="1400" dirty="0" smtClean="0"/>
              <a:t> value2</a:t>
            </a:r>
          </a:p>
          <a:p>
            <a:pPr>
              <a:buFontTx/>
              <a:buChar char="-"/>
            </a:pPr>
            <a:r>
              <a:rPr lang="es-ES" sz="1400" dirty="0" smtClean="0"/>
              <a:t> value3</a:t>
            </a:r>
            <a:endParaRPr lang="es-EC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452320" y="4779149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Datos entrantes</a:t>
            </a:r>
          </a:p>
          <a:p>
            <a:pPr>
              <a:buFontTx/>
              <a:buChar char="-"/>
            </a:pPr>
            <a:r>
              <a:rPr lang="es-ES" sz="1400" dirty="0" smtClean="0"/>
              <a:t> value1</a:t>
            </a:r>
          </a:p>
          <a:p>
            <a:pPr>
              <a:buFontTx/>
              <a:buChar char="-"/>
            </a:pPr>
            <a:r>
              <a:rPr lang="es-ES" sz="1400" dirty="0" smtClean="0"/>
              <a:t> value2</a:t>
            </a:r>
          </a:p>
          <a:p>
            <a:pPr>
              <a:buFontTx/>
              <a:buChar char="-"/>
            </a:pPr>
            <a:r>
              <a:rPr lang="es-ES" sz="1400" dirty="0" smtClean="0"/>
              <a:t> value3</a:t>
            </a:r>
            <a:endParaRPr lang="es-EC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452320" y="5859269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Datos salientes</a:t>
            </a:r>
          </a:p>
          <a:p>
            <a:pPr>
              <a:buFontTx/>
              <a:buChar char="-"/>
            </a:pPr>
            <a:r>
              <a:rPr lang="es-ES" sz="1400" dirty="0" smtClean="0"/>
              <a:t> value1l</a:t>
            </a:r>
          </a:p>
          <a:p>
            <a:pPr>
              <a:buFontTx/>
              <a:buChar char="-"/>
            </a:pPr>
            <a:r>
              <a:rPr lang="es-ES" sz="1400" dirty="0" smtClean="0"/>
              <a:t> value2l</a:t>
            </a:r>
          </a:p>
          <a:p>
            <a:pPr>
              <a:buFontTx/>
              <a:buChar char="-"/>
            </a:pPr>
            <a:r>
              <a:rPr lang="es-ES" sz="1400" dirty="0" smtClean="0"/>
              <a:t> value3l</a:t>
            </a:r>
            <a:endParaRPr lang="es-EC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452320" y="2996952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Datos salientes</a:t>
            </a:r>
          </a:p>
          <a:p>
            <a:pPr>
              <a:buFontTx/>
              <a:buChar char="-"/>
            </a:pPr>
            <a:r>
              <a:rPr lang="es-ES" sz="1400" dirty="0" smtClean="0"/>
              <a:t> value1h</a:t>
            </a:r>
          </a:p>
          <a:p>
            <a:pPr>
              <a:buFontTx/>
              <a:buChar char="-"/>
            </a:pPr>
            <a:r>
              <a:rPr lang="es-ES" sz="1400" dirty="0" smtClean="0"/>
              <a:t> value2h</a:t>
            </a:r>
          </a:p>
          <a:p>
            <a:pPr>
              <a:buFontTx/>
              <a:buChar char="-"/>
            </a:pPr>
            <a:r>
              <a:rPr lang="es-ES" sz="1400" dirty="0" smtClean="0"/>
              <a:t> value3h</a:t>
            </a:r>
            <a:endParaRPr lang="es-EC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3275856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539552" y="1429618"/>
            <a:ext cx="374441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27584" y="1412776"/>
            <a:ext cx="4176464" cy="1096962"/>
          </a:xfrm>
        </p:spPr>
        <p:txBody>
          <a:bodyPr>
            <a:normAutofit/>
          </a:bodyPr>
          <a:lstStyle/>
          <a:p>
            <a:pPr algn="l"/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CODIFICACIÓN</a:t>
            </a:r>
            <a:endParaRPr lang="en-US" sz="28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122756"/>
            <a:ext cx="1656184" cy="540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2756"/>
            <a:ext cx="1656184" cy="540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3491880" y="9067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FUNCION CODI1H</a:t>
            </a:r>
            <a:endParaRPr lang="es-EC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491880" y="2769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FUNCION CODI1L</a:t>
            </a:r>
            <a:endParaRPr lang="es-EC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491880" y="47231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FUNCION CODI2H</a:t>
            </a:r>
            <a:endParaRPr lang="es-EC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228184" y="9067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FUNCION CODI2L</a:t>
            </a:r>
            <a:endParaRPr lang="es-EC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228184" y="27696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FUNCION CODI3H</a:t>
            </a:r>
            <a:endParaRPr lang="es-EC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228184" y="47138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FUNCION CODI3L</a:t>
            </a:r>
            <a:endParaRPr lang="es-EC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 l="34782" r="34783" b="10085"/>
          <a:stretch>
            <a:fillRect/>
          </a:stretch>
        </p:blipFill>
        <p:spPr bwMode="auto">
          <a:xfrm>
            <a:off x="575556" y="3356992"/>
            <a:ext cx="2268252" cy="259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Rectángulo"/>
          <p:cNvSpPr/>
          <p:nvPr/>
        </p:nvSpPr>
        <p:spPr>
          <a:xfrm>
            <a:off x="3275856" y="0"/>
            <a:ext cx="5868144" cy="685800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427038"/>
            <a:ext cx="5745832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OBJETIVOS GENERALES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00200" y="2160240"/>
            <a:ext cx="723900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67744" y="2757643"/>
            <a:ext cx="58326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ES" dirty="0" smtClean="0"/>
              <a:t>Establecer una comunicación inalámbrica estable entre el vehículo teleoperado y la interfaz al usuario del sistema de monitoreo telemétrico.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s-ES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s-ES" dirty="0" smtClean="0"/>
              <a:t>Minimizar la tasa de error en la comunicación.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s-ES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s-ES" dirty="0" smtClean="0"/>
              <a:t>Diseñar un sistema donde prime la escalabilidad en la comunicación.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S" sz="2400" b="1" u="sng" dirty="0" smtClean="0">
                <a:solidFill>
                  <a:schemeClr val="bg1"/>
                </a:solidFill>
              </a:rPr>
              <a:t>GENERACIÓN DE LLAVE Y LA TRANSMISIÓN SERIAL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6480720" cy="5138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68760" y="4149080"/>
            <a:ext cx="697642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"/>
          <p:cNvSpPr/>
          <p:nvPr/>
        </p:nvSpPr>
        <p:spPr>
          <a:xfrm>
            <a:off x="2411760" y="1340768"/>
            <a:ext cx="6480720" cy="5112568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272808" cy="59483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15" name="14 Rectángulo"/>
          <p:cNvSpPr/>
          <p:nvPr/>
        </p:nvSpPr>
        <p:spPr>
          <a:xfrm>
            <a:off x="4067944" y="0"/>
            <a:ext cx="5076056" cy="1772816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r"/>
            <a:r>
              <a:rPr lang="es-ES" sz="2400" b="1" u="sng" dirty="0" smtClean="0">
                <a:solidFill>
                  <a:schemeClr val="bg1"/>
                </a:solidFill>
              </a:rPr>
              <a:t>PRESENTACIÓN DE DATOS EN LCD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4077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1600200" y="3429000"/>
            <a:ext cx="7239000" cy="1368152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835696" y="3501008"/>
            <a:ext cx="6681936" cy="1096962"/>
          </a:xfrm>
        </p:spPr>
        <p:txBody>
          <a:bodyPr>
            <a:normAutofit/>
          </a:bodyPr>
          <a:lstStyle/>
          <a:p>
            <a:r>
              <a:rPr lang="es-ES" sz="3200" b="1" u="sng" dirty="0" smtClean="0">
                <a:solidFill>
                  <a:schemeClr val="bg1"/>
                </a:solidFill>
              </a:rPr>
              <a:t>SISTEMA RECEPTOR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C" sz="2400" b="1" u="sng" dirty="0" smtClean="0">
                <a:solidFill>
                  <a:schemeClr val="bg1"/>
                </a:solidFill>
              </a:rPr>
              <a:t>SISTEMA DECODIFICADOR Y SISTEMA DE PROCESAMIENTO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416824" cy="5524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8 Rectángulo"/>
          <p:cNvSpPr/>
          <p:nvPr/>
        </p:nvSpPr>
        <p:spPr>
          <a:xfrm>
            <a:off x="1043608" y="1268760"/>
            <a:ext cx="7416824" cy="558924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4368"/>
            <a:ext cx="2963906" cy="668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4139952" y="0"/>
            <a:ext cx="5004048" cy="685800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115616" y="2420888"/>
            <a:ext cx="4032448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75656" y="2836094"/>
            <a:ext cx="4176464" cy="1601018"/>
          </a:xfrm>
        </p:spPr>
        <p:txBody>
          <a:bodyPr>
            <a:normAutofit/>
          </a:bodyPr>
          <a:lstStyle/>
          <a:p>
            <a:pPr algn="l"/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SISTEMA </a:t>
            </a:r>
            <a:b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DECODIFICADOR</a:t>
            </a:r>
            <a:b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(PIC1)</a:t>
            </a:r>
            <a:endParaRPr lang="en-US" sz="28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4139952" y="0"/>
            <a:ext cx="5004048" cy="685800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115616" y="2420888"/>
            <a:ext cx="4032448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75656" y="3052118"/>
            <a:ext cx="4176464" cy="1096962"/>
          </a:xfrm>
        </p:spPr>
        <p:txBody>
          <a:bodyPr>
            <a:normAutofit/>
          </a:bodyPr>
          <a:lstStyle/>
          <a:p>
            <a:pPr algn="l"/>
            <a:r>
              <a:rPr lang="es-ES" sz="2400" b="1" u="sng" dirty="0" smtClean="0">
                <a:solidFill>
                  <a:schemeClr val="tx2">
                    <a:lumMod val="50000"/>
                  </a:schemeClr>
                </a:solidFill>
              </a:rPr>
              <a:t>ADQUISICIÓN Y </a:t>
            </a:r>
            <a:br>
              <a:rPr lang="es-ES" sz="24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2400" b="1" u="sng" dirty="0" smtClean="0">
                <a:solidFill>
                  <a:schemeClr val="tx2">
                    <a:lumMod val="50000"/>
                  </a:schemeClr>
                </a:solidFill>
              </a:rPr>
              <a:t>VALIDACIÓN DE DATOS</a:t>
            </a:r>
            <a:endParaRPr lang="en-US" sz="2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5792"/>
            <a:ext cx="2448272" cy="680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757" y="44624"/>
            <a:ext cx="2819539" cy="670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"/>
          <p:cNvSpPr/>
          <p:nvPr/>
        </p:nvSpPr>
        <p:spPr>
          <a:xfrm>
            <a:off x="3275856" y="0"/>
            <a:ext cx="5868144" cy="685800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3275856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539552" y="1429618"/>
            <a:ext cx="374441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1412776"/>
            <a:ext cx="4176464" cy="1096962"/>
          </a:xfrm>
        </p:spPr>
        <p:txBody>
          <a:bodyPr>
            <a:normAutofit/>
          </a:bodyPr>
          <a:lstStyle/>
          <a:p>
            <a:pPr algn="l"/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IDENTIFICACIÓN DATO PARTE ALTA</a:t>
            </a:r>
            <a:endParaRPr lang="en-US" sz="28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852936"/>
            <a:ext cx="1368152" cy="147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CuadroTexto"/>
          <p:cNvSpPr txBox="1"/>
          <p:nvPr/>
        </p:nvSpPr>
        <p:spPr>
          <a:xfrm>
            <a:off x="7236296" y="21328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FUNCION DECOH</a:t>
            </a:r>
            <a:endParaRPr lang="es-EC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 l="29890" r="30656" b="7143"/>
          <a:stretch>
            <a:fillRect/>
          </a:stretch>
        </p:blipFill>
        <p:spPr bwMode="auto">
          <a:xfrm>
            <a:off x="467544" y="3068960"/>
            <a:ext cx="2376264" cy="2808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511" y="73473"/>
            <a:ext cx="2973801" cy="678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"/>
          <p:cNvSpPr/>
          <p:nvPr/>
        </p:nvSpPr>
        <p:spPr>
          <a:xfrm>
            <a:off x="3275856" y="0"/>
            <a:ext cx="5868144" cy="685800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708920"/>
            <a:ext cx="160717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7308304" y="19168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FUNCION DECOL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3275856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539552" y="1429618"/>
            <a:ext cx="374441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1412776"/>
            <a:ext cx="4176464" cy="1096962"/>
          </a:xfrm>
        </p:spPr>
        <p:txBody>
          <a:bodyPr>
            <a:normAutofit/>
          </a:bodyPr>
          <a:lstStyle/>
          <a:p>
            <a:pPr algn="l"/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IDENTIFICACIÓN DATO PARTE BAJA</a:t>
            </a:r>
            <a:endParaRPr lang="en-US" sz="28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31085" r="30656" b="7143"/>
          <a:stretch>
            <a:fillRect/>
          </a:stretch>
        </p:blipFill>
        <p:spPr bwMode="auto">
          <a:xfrm>
            <a:off x="611560" y="3140968"/>
            <a:ext cx="2304256" cy="2808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524" y="1"/>
            <a:ext cx="2246932" cy="688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3275856" y="27384"/>
            <a:ext cx="5868144" cy="685800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3275856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539552" y="1429618"/>
            <a:ext cx="374441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1412776"/>
            <a:ext cx="4176464" cy="1096962"/>
          </a:xfrm>
        </p:spPr>
        <p:txBody>
          <a:bodyPr>
            <a:normAutofit/>
          </a:bodyPr>
          <a:lstStyle/>
          <a:p>
            <a:pPr algn="l"/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IDENTIFICACIÓN </a:t>
            </a:r>
            <a:b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DE LLAVE</a:t>
            </a:r>
            <a:endParaRPr lang="en-US" sz="28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25957" r="26023" b="11532"/>
          <a:stretch>
            <a:fillRect/>
          </a:stretch>
        </p:blipFill>
        <p:spPr bwMode="auto">
          <a:xfrm>
            <a:off x="3491880" y="4437112"/>
            <a:ext cx="2664296" cy="16572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5245" b="3509"/>
          <a:stretch>
            <a:fillRect/>
          </a:stretch>
        </p:blipFill>
        <p:spPr bwMode="auto">
          <a:xfrm>
            <a:off x="1403648" y="1196752"/>
            <a:ext cx="6552728" cy="56166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C" sz="2400" b="1" u="sng" dirty="0" smtClean="0">
                <a:solidFill>
                  <a:schemeClr val="bg1"/>
                </a:solidFill>
              </a:rPr>
              <a:t>VERIFICACIÓN DE DATOS Y TRANSMISIÓN SERIAL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flipH="1">
            <a:off x="1403648" y="1268760"/>
            <a:ext cx="6552728" cy="558924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427038"/>
            <a:ext cx="5745832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OBJETIVOS ESPECÍFICOS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00200" y="2160240"/>
            <a:ext cx="7239000" cy="4221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411760" y="2737951"/>
            <a:ext cx="56886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ES" dirty="0" smtClean="0"/>
              <a:t>Capturar y manejar de manera precisa las mediciones tomadas del vehículo teleoperado.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s-ES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s-ES" dirty="0" smtClean="0"/>
              <a:t>Mantener un sistema de escalas que permita adaptar nuestro sistema de monitoreo telemétrico a diferentes tipos de vehículos teleoperados.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s-ES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s-ES" dirty="0" smtClean="0"/>
              <a:t>Mantener la modularidad de sus diferentes etapas, de manera que el sistema telemétrico pudiera ser lo más global posible y sobretodo fácilmente adaptable a diferentes aplicaciones.</a:t>
            </a: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5985"/>
            <a:ext cx="3888432" cy="667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4139952" y="0"/>
            <a:ext cx="5004048" cy="685800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115616" y="2420888"/>
            <a:ext cx="4032448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75656" y="2852936"/>
            <a:ext cx="4176464" cy="1673026"/>
          </a:xfrm>
        </p:spPr>
        <p:txBody>
          <a:bodyPr>
            <a:normAutofit/>
          </a:bodyPr>
          <a:lstStyle/>
          <a:p>
            <a:pPr algn="l"/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SISTEMA DE </a:t>
            </a:r>
            <a:b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PROCESAMIENTO</a:t>
            </a:r>
            <a:b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2800" b="1" u="sng" dirty="0" smtClean="0">
                <a:solidFill>
                  <a:schemeClr val="tx2">
                    <a:lumMod val="50000"/>
                  </a:schemeClr>
                </a:solidFill>
              </a:rPr>
              <a:t>(PIC2)</a:t>
            </a:r>
            <a:endParaRPr lang="en-US" sz="28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4139952" y="0"/>
            <a:ext cx="5004048" cy="685800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115616" y="2420888"/>
            <a:ext cx="4032448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75656" y="3052118"/>
            <a:ext cx="4176464" cy="1096962"/>
          </a:xfrm>
        </p:spPr>
        <p:txBody>
          <a:bodyPr>
            <a:normAutofit/>
          </a:bodyPr>
          <a:lstStyle/>
          <a:p>
            <a:pPr algn="l"/>
            <a:r>
              <a:rPr lang="es-ES" sz="2400" b="1" u="sng" dirty="0" smtClean="0">
                <a:solidFill>
                  <a:schemeClr val="tx2">
                    <a:lumMod val="50000"/>
                  </a:schemeClr>
                </a:solidFill>
              </a:rPr>
              <a:t>ADQUISICIÓN Y </a:t>
            </a:r>
            <a:br>
              <a:rPr lang="es-ES" sz="24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2400" b="1" u="sng" dirty="0" smtClean="0">
                <a:solidFill>
                  <a:schemeClr val="tx2">
                    <a:lumMod val="50000"/>
                  </a:schemeClr>
                </a:solidFill>
              </a:rPr>
              <a:t>VALIDACIÓN DE DATOS</a:t>
            </a:r>
            <a:endParaRPr lang="en-US" sz="2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00925"/>
            <a:ext cx="3415911" cy="654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397"/>
          <a:stretch>
            <a:fillRect/>
          </a:stretch>
        </p:blipFill>
        <p:spPr bwMode="auto">
          <a:xfrm>
            <a:off x="5548244" y="0"/>
            <a:ext cx="3488252" cy="68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4139952" y="0"/>
            <a:ext cx="5004048" cy="685800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115616" y="2420888"/>
            <a:ext cx="4032448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75656" y="3052118"/>
            <a:ext cx="4176464" cy="1096962"/>
          </a:xfrm>
        </p:spPr>
        <p:txBody>
          <a:bodyPr>
            <a:normAutofit/>
          </a:bodyPr>
          <a:lstStyle/>
          <a:p>
            <a:pPr algn="l"/>
            <a:r>
              <a:rPr lang="es-ES" sz="2400" b="1" u="sng" dirty="0" smtClean="0">
                <a:solidFill>
                  <a:schemeClr val="tx2">
                    <a:lumMod val="50000"/>
                  </a:schemeClr>
                </a:solidFill>
              </a:rPr>
              <a:t>IDENTIFICACIÓN LLAVE Y CONVERSIÓN DE DATOS</a:t>
            </a:r>
            <a:endParaRPr lang="en-US" sz="2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7955" y="0"/>
            <a:ext cx="233444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4139952" y="0"/>
            <a:ext cx="5004048" cy="685800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4139952" cy="6858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115616" y="2420888"/>
            <a:ext cx="4032448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475656" y="3052118"/>
            <a:ext cx="4176464" cy="1096962"/>
          </a:xfrm>
        </p:spPr>
        <p:txBody>
          <a:bodyPr>
            <a:normAutofit/>
          </a:bodyPr>
          <a:lstStyle/>
          <a:p>
            <a:pPr algn="l"/>
            <a:r>
              <a:rPr lang="es-ES" sz="2400" b="1" u="sng" dirty="0" smtClean="0">
                <a:solidFill>
                  <a:schemeClr val="tx2">
                    <a:lumMod val="50000"/>
                  </a:schemeClr>
                </a:solidFill>
              </a:rPr>
              <a:t>PRESENTACIÓN </a:t>
            </a:r>
            <a:br>
              <a:rPr lang="es-ES" sz="24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2400" b="1" u="sng" dirty="0" smtClean="0">
                <a:solidFill>
                  <a:schemeClr val="tx2">
                    <a:lumMod val="50000"/>
                  </a:schemeClr>
                </a:solidFill>
              </a:rPr>
              <a:t>DATOS EN LCD</a:t>
            </a:r>
            <a:endParaRPr lang="en-US" sz="2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755576" y="1628800"/>
            <a:ext cx="7848872" cy="48245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C" sz="2400" b="1" u="sng" dirty="0" smtClean="0">
                <a:solidFill>
                  <a:schemeClr val="bg1"/>
                </a:solidFill>
              </a:rPr>
              <a:t>ERROR DE FACTOR DE ESCALA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5576" y="1628800"/>
            <a:ext cx="7848872" cy="4824536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250" y="1907910"/>
            <a:ext cx="6279102" cy="440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621" y="116632"/>
            <a:ext cx="7590803" cy="66237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755576" y="1628800"/>
            <a:ext cx="7848872" cy="48245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C" sz="2400" b="1" u="sng" dirty="0" smtClean="0">
                <a:solidFill>
                  <a:schemeClr val="bg1"/>
                </a:solidFill>
              </a:rPr>
              <a:t>ERROR DE FACTOR DE ESCALA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5576" y="1628800"/>
            <a:ext cx="7848872" cy="4824536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914400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C" sz="2400" b="1" u="sng" dirty="0" smtClean="0">
                <a:solidFill>
                  <a:schemeClr val="bg1"/>
                </a:solidFill>
              </a:rPr>
              <a:t>COSTO DEL SISTEMA</a:t>
            </a:r>
            <a:br>
              <a:rPr lang="es-EC" sz="2400" b="1" u="sng" dirty="0" smtClean="0">
                <a:solidFill>
                  <a:schemeClr val="bg1"/>
                </a:solidFill>
              </a:rPr>
            </a:br>
            <a:r>
              <a:rPr lang="es-EC" sz="2400" b="1" u="sng" dirty="0" smtClean="0">
                <a:solidFill>
                  <a:schemeClr val="bg1"/>
                </a:solidFill>
              </a:rPr>
              <a:t> TELEMÉTRICO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467" r="8279" b="903"/>
          <a:stretch>
            <a:fillRect/>
          </a:stretch>
        </p:blipFill>
        <p:spPr bwMode="auto">
          <a:xfrm>
            <a:off x="4067944" y="476671"/>
            <a:ext cx="4392488" cy="61509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427038"/>
            <a:ext cx="5745832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CONCLUSIONES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00200" y="2160240"/>
            <a:ext cx="7239000" cy="3861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67744" y="2532960"/>
            <a:ext cx="58326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ES" dirty="0" smtClean="0"/>
              <a:t>Se creó, en programación, una codificación robusta para nuestra comunicación serial con el fin de minimizar la tasa de error de nuestro sistema de comunicación.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s-ES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s-ES" dirty="0" smtClean="0"/>
              <a:t>Nuestro sistema telemétrico está en la capacidad de recibir la señal de cualquier sensor que represente sus lecturas en una escala de 0 a 5 V.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s-ES" dirty="0" smtClean="0"/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es-ES" dirty="0" smtClean="0"/>
              <a:t>Nuestro sistema mantiene la escalabilidad al tener la capacidad de adquirir, codificar y transmitir hasta 6 señales analógicas.</a:t>
            </a:r>
            <a:endParaRPr lang="es-EC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427038"/>
            <a:ext cx="5745832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CONCLUSIONES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00200" y="2160240"/>
            <a:ext cx="7239000" cy="3861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67744" y="3086959"/>
            <a:ext cx="58326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Font typeface="Wingdings" pitchFamily="2" charset="2"/>
              <a:buChar char="q"/>
            </a:pPr>
            <a:r>
              <a:rPr lang="es-ES" dirty="0" smtClean="0"/>
              <a:t>Para la obtención y manejo preciso de los datos analógicos capturados se utilizaron resistores de buena calidad, para minimizar el error inducido por éstos.</a:t>
            </a:r>
          </a:p>
          <a:p>
            <a:pPr marL="342900" lvl="0" indent="-342900" algn="just">
              <a:buFont typeface="Wingdings" pitchFamily="2" charset="2"/>
              <a:buChar char="q"/>
            </a:pPr>
            <a:endParaRPr lang="es-ES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s-ES" dirty="0" smtClean="0"/>
              <a:t>Para asegurar un diseño dinámico y versátil, útil para múltiples aplicaciones, incluimos en la etapa de sensores un sistema de escalas.</a:t>
            </a:r>
            <a:endParaRPr lang="es-EC" dirty="0" smtClean="0"/>
          </a:p>
          <a:p>
            <a:pPr marL="342900" indent="-342900" algn="just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427038"/>
            <a:ext cx="5745832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ESCENARIO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1556792"/>
            <a:ext cx="8712968" cy="4968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73437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240665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323528" y="1628800"/>
            <a:ext cx="8640960" cy="4896544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228184" y="1772816"/>
            <a:ext cx="25202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S" sz="1400" dirty="0" smtClean="0"/>
              <a:t>Alimentación del Robot: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1400" dirty="0" smtClean="0"/>
              <a:t>Baterías DC 30 V</a:t>
            </a:r>
          </a:p>
          <a:p>
            <a:pPr marL="800100" lvl="1" indent="-342900"/>
            <a:endParaRPr lang="es-ES" sz="1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s-ES" sz="1400" dirty="0" smtClean="0"/>
              <a:t>Voltaje de Motores: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1400" dirty="0" smtClean="0"/>
              <a:t>Señal PWM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1400" dirty="0" smtClean="0"/>
              <a:t>Frecuencia 1 </a:t>
            </a:r>
            <a:r>
              <a:rPr lang="es-ES" sz="1400" dirty="0" err="1" smtClean="0"/>
              <a:t>Khz</a:t>
            </a:r>
            <a:endParaRPr lang="es-ES" sz="1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1400" dirty="0" smtClean="0"/>
              <a:t>24 V a – 24 V</a:t>
            </a:r>
          </a:p>
          <a:p>
            <a:pPr marL="800100" lvl="1" indent="-342900"/>
            <a:endParaRPr lang="es-ES" sz="1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s-ES" sz="1400" dirty="0" smtClean="0"/>
              <a:t>Frecuencia del Control: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ES" sz="1400" dirty="0" smtClean="0"/>
              <a:t>72,75 </a:t>
            </a:r>
            <a:r>
              <a:rPr lang="es-ES" sz="1400" dirty="0" err="1" smtClean="0"/>
              <a:t>Mhz</a:t>
            </a:r>
            <a:endParaRPr lang="es-E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427038"/>
            <a:ext cx="5745832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RECOMENDACIONES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00200" y="2160240"/>
            <a:ext cx="7239000" cy="3861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67744" y="2809961"/>
            <a:ext cx="58326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Font typeface="Wingdings" pitchFamily="2" charset="2"/>
              <a:buChar char="q"/>
            </a:pPr>
            <a:r>
              <a:rPr lang="es-ES" dirty="0" smtClean="0"/>
              <a:t>Es necesario que la carcasa del equipo transmisor se encuentre aterrizada a la carcasa del vehículo teleoperado.</a:t>
            </a:r>
          </a:p>
          <a:p>
            <a:pPr marL="342900" lvl="0" indent="-342900" algn="just">
              <a:buFont typeface="Wingdings" pitchFamily="2" charset="2"/>
              <a:buChar char="q"/>
            </a:pPr>
            <a:endParaRPr lang="es-ES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s-ES" dirty="0" smtClean="0"/>
              <a:t>Recomendamos al usuario escoger una escala que sobrepase a su valor máximo nominal por al menos 5 V, de esta manera evitamos tener lecturas erróneas en el receptor provocadas por el error de factor de escala y protegemos el equipo de una sobrecarga de voltaje.</a:t>
            </a:r>
            <a:endParaRPr lang="es-EC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427038"/>
            <a:ext cx="5745832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RECOMENDACIONES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00200" y="2160240"/>
            <a:ext cx="7239000" cy="4293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79712" y="2488534"/>
            <a:ext cx="64807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Font typeface="Wingdings" pitchFamily="2" charset="2"/>
              <a:buChar char="q"/>
            </a:pPr>
            <a:r>
              <a:rPr lang="es-ES" dirty="0" smtClean="0"/>
              <a:t>El encendido del transmisor debe realizarse en el siguiente orden: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ES" dirty="0" smtClean="0"/>
              <a:t>Primero el interruptor TX, correspondiente al subsistema controlador.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ES" dirty="0" smtClean="0"/>
              <a:t>Segundo los dos interruptores +</a:t>
            </a:r>
            <a:r>
              <a:rPr lang="es-ES" dirty="0" err="1" smtClean="0"/>
              <a:t>Vcc</a:t>
            </a:r>
            <a:r>
              <a:rPr lang="es-ES" dirty="0" smtClean="0"/>
              <a:t> y -</a:t>
            </a:r>
            <a:r>
              <a:rPr lang="es-ES" dirty="0" err="1" smtClean="0"/>
              <a:t>Vcc</a:t>
            </a:r>
            <a:r>
              <a:rPr lang="es-ES" dirty="0" smtClean="0"/>
              <a:t>, correspondientes a la alimentación positiva y negativa del subsistema de sensores.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s-ES" dirty="0" smtClean="0"/>
              <a:t>Tercero el interruptor GND, correspondiente a la tierra del subsistema de sensores.</a:t>
            </a:r>
          </a:p>
          <a:p>
            <a:pPr marL="800100" lvl="1" indent="-342900" algn="just">
              <a:buFont typeface="Arial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es-ES" dirty="0" smtClean="0"/>
              <a:t>Al inicio de la operación los selectores deben estar en la posición de apagado (OFF) y es recomendable que la calibración de la etapa de sensores se realice en esta posición.</a:t>
            </a:r>
            <a:endParaRPr lang="es-EC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971600" y="1296144"/>
            <a:ext cx="7239000" cy="4293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2843808" y="2567806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400" dirty="0" smtClean="0"/>
              <a:t>GRACIAS</a:t>
            </a:r>
            <a:endParaRPr lang="es-EC" sz="6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187624" y="486916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GABRIELA ESTUPIÑÁN C.</a:t>
            </a:r>
            <a:endParaRPr lang="es-EC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012160" y="486916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ERVIN LISCA P.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427038"/>
            <a:ext cx="6753944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DISEÑO DEL SISTEMA TELEMÉTRICO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1268760"/>
            <a:ext cx="8299648" cy="5589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b="3946"/>
          <a:stretch>
            <a:fillRect/>
          </a:stretch>
        </p:blipFill>
        <p:spPr bwMode="auto">
          <a:xfrm>
            <a:off x="827584" y="1411540"/>
            <a:ext cx="7776864" cy="525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755576" y="1340768"/>
            <a:ext cx="7848872" cy="5328592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4077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1600200" y="3429000"/>
            <a:ext cx="7239000" cy="1368152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835696" y="3501008"/>
            <a:ext cx="6681936" cy="1096962"/>
          </a:xfrm>
        </p:spPr>
        <p:txBody>
          <a:bodyPr>
            <a:normAutofit/>
          </a:bodyPr>
          <a:lstStyle/>
          <a:p>
            <a:r>
              <a:rPr lang="es-ES" sz="3200" b="1" u="sng" dirty="0" smtClean="0">
                <a:solidFill>
                  <a:schemeClr val="bg1"/>
                </a:solidFill>
              </a:rPr>
              <a:t>SISTEMA TRANSMISOR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330008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SISTEMA DE SELECCIÓN DE ENTRADA  Y ACOPLAMIENTO DE SEÑAL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69331"/>
            <a:ext cx="8208912" cy="500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683568" y="1628800"/>
            <a:ext cx="8208912" cy="5040560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SISTEMA DE ESCALAMIENTO Y TRASLACIÓN DE SEÑAL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8763"/>
            <a:ext cx="9144000" cy="540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395536" y="1556792"/>
            <a:ext cx="8443664" cy="4824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096962"/>
          </a:xfrm>
        </p:spPr>
        <p:txBody>
          <a:bodyPr>
            <a:normAutofit/>
          </a:bodyPr>
          <a:lstStyle/>
          <a:p>
            <a:pPr algn="l"/>
            <a:r>
              <a:rPr lang="es-ES" sz="3200" b="1" u="sng" dirty="0" smtClean="0">
                <a:solidFill>
                  <a:schemeClr val="bg1"/>
                </a:solidFill>
              </a:rPr>
              <a:t>AMPLIFICADOR NO INVERSOR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6" name="Picture 14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88840" y="1954610"/>
            <a:ext cx="8808560" cy="10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772816" y="3068960"/>
            <a:ext cx="85192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4499992" y="2348880"/>
          <a:ext cx="4320480" cy="3240360"/>
        </p:xfrm>
        <a:graphic>
          <a:graphicData uri="http://schemas.openxmlformats.org/presentationml/2006/ole">
            <p:oleObj spid="_x0000_s56322" name="Visio" r:id="rId6" imgW="4432699" imgH="3028655" progId="Visio.Drawing.11">
              <p:embed/>
            </p:oleObj>
          </a:graphicData>
        </a:graphic>
      </p:graphicFrame>
      <p:sp>
        <p:nvSpPr>
          <p:cNvPr id="9" name="8 Rectángulo"/>
          <p:cNvSpPr/>
          <p:nvPr/>
        </p:nvSpPr>
        <p:spPr>
          <a:xfrm>
            <a:off x="755576" y="4005064"/>
            <a:ext cx="3456384" cy="2088232"/>
          </a:xfrm>
          <a:prstGeom prst="rect">
            <a:avLst/>
          </a:prstGeom>
          <a:solidFill>
            <a:srgbClr val="B9CDE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5978</TotalTime>
  <Words>627</Words>
  <Application>Microsoft Office PowerPoint</Application>
  <PresentationFormat>Presentación en pantalla (4:3)</PresentationFormat>
  <Paragraphs>112</Paragraphs>
  <Slides>42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Tema de Office</vt:lpstr>
      <vt:lpstr>Visio</vt:lpstr>
      <vt:lpstr>Diapositiva 1</vt:lpstr>
      <vt:lpstr>OBJETIVOS GENERALES</vt:lpstr>
      <vt:lpstr>OBJETIVOS ESPECÍFICOS</vt:lpstr>
      <vt:lpstr>ESCENARIO</vt:lpstr>
      <vt:lpstr>DISEÑO DEL SISTEMA TELEMÉTRICO</vt:lpstr>
      <vt:lpstr>SISTEMA TRANSMISOR</vt:lpstr>
      <vt:lpstr>SISTEMA DE SELECCIÓN DE ENTRADA  Y ACOPLAMIENTO DE SEÑAL</vt:lpstr>
      <vt:lpstr>SISTEMA DE ESCALAMIENTO Y TRASLACIÓN DE SEÑAL</vt:lpstr>
      <vt:lpstr>AMPLIFICADOR NO INVERSOR</vt:lpstr>
      <vt:lpstr>AMPLIFICADOR RESTADOR</vt:lpstr>
      <vt:lpstr>AMPLIFICADOR SUMADOR</vt:lpstr>
      <vt:lpstr>AMPLIFICADOR INVERSOR</vt:lpstr>
      <vt:lpstr>SISTEMA CONVERTIDOR DE PWM A DC</vt:lpstr>
      <vt:lpstr>SISTEMA CONVERTIDOR DE PWM A DC</vt:lpstr>
      <vt:lpstr>SISTEMA CONTROLADOR</vt:lpstr>
      <vt:lpstr>SISTEMA CONTROLADOR</vt:lpstr>
      <vt:lpstr>ADQUISICIÓN  DE DATOS</vt:lpstr>
      <vt:lpstr>PRE-CODIFICACIÓN</vt:lpstr>
      <vt:lpstr>CODIFICACIÓN</vt:lpstr>
      <vt:lpstr>GENERACIÓN DE LLAVE Y LA TRANSMISIÓN SERIAL</vt:lpstr>
      <vt:lpstr>PRESENTACIÓN DE DATOS EN LCD</vt:lpstr>
      <vt:lpstr>SISTEMA RECEPTOR</vt:lpstr>
      <vt:lpstr>SISTEMA DECODIFICADOR Y SISTEMA DE PROCESAMIENTO</vt:lpstr>
      <vt:lpstr>SISTEMA  DECODIFICADOR (PIC1)</vt:lpstr>
      <vt:lpstr>ADQUISICIÓN Y  VALIDACIÓN DE DATOS</vt:lpstr>
      <vt:lpstr>IDENTIFICACIÓN DATO PARTE ALTA</vt:lpstr>
      <vt:lpstr>IDENTIFICACIÓN DATO PARTE BAJA</vt:lpstr>
      <vt:lpstr>IDENTIFICACIÓN  DE LLAVE</vt:lpstr>
      <vt:lpstr>VERIFICACIÓN DE DATOS Y TRANSMISIÓN SERIAL</vt:lpstr>
      <vt:lpstr>SISTEMA DE  PROCESAMIENTO (PIC2)</vt:lpstr>
      <vt:lpstr>ADQUISICIÓN Y  VALIDACIÓN DE DATOS</vt:lpstr>
      <vt:lpstr>IDENTIFICACIÓN LLAVE Y CONVERSIÓN DE DATOS</vt:lpstr>
      <vt:lpstr>PRESENTACIÓN  DATOS EN LCD</vt:lpstr>
      <vt:lpstr>ERROR DE FACTOR DE ESCALA</vt:lpstr>
      <vt:lpstr>Diapositiva 35</vt:lpstr>
      <vt:lpstr>ERROR DE FACTOR DE ESCALA</vt:lpstr>
      <vt:lpstr>COSTO DEL SISTEMA  TELEMÉTRICO</vt:lpstr>
      <vt:lpstr>CONCLUSIONES</vt:lpstr>
      <vt:lpstr>CONCLUSIONES</vt:lpstr>
      <vt:lpstr>RECOMENDACIONES</vt:lpstr>
      <vt:lpstr>RECOMENDACIONES</vt:lpstr>
      <vt:lpstr>Diapositiva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Gabriela</dc:creator>
  <cp:lastModifiedBy>Gabriela</cp:lastModifiedBy>
  <cp:revision>170</cp:revision>
  <dcterms:created xsi:type="dcterms:W3CDTF">2011-04-29T01:22:58Z</dcterms:created>
  <dcterms:modified xsi:type="dcterms:W3CDTF">2011-05-20T02:09:29Z</dcterms:modified>
</cp:coreProperties>
</file>