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2" r:id="rId3"/>
    <p:sldId id="257" r:id="rId4"/>
    <p:sldId id="259" r:id="rId5"/>
    <p:sldId id="260" r:id="rId6"/>
    <p:sldId id="261" r:id="rId7"/>
    <p:sldId id="263"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94607" autoAdjust="0"/>
  </p:normalViewPr>
  <p:slideViewPr>
    <p:cSldViewPr>
      <p:cViewPr varScale="1">
        <p:scale>
          <a:sx n="70" d="100"/>
          <a:sy n="70" d="100"/>
        </p:scale>
        <p:origin x="-13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3FA703-6BEB-4013-B463-7FB51A4D3E5F}" type="datetimeFigureOut">
              <a:rPr lang="es-ES" smtClean="0"/>
              <a:t>01/06/2011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4E981A-EF8A-429E-928C-C22D3A360D5A}" type="slidenum">
              <a:rPr lang="es-ES" smtClean="0"/>
              <a:t>‹Nº›</a:t>
            </a:fld>
            <a:endParaRPr lang="es-ES"/>
          </a:p>
        </p:txBody>
      </p:sp>
    </p:spTree>
    <p:extLst>
      <p:ext uri="{BB962C8B-B14F-4D97-AF65-F5344CB8AC3E}">
        <p14:creationId xmlns:p14="http://schemas.microsoft.com/office/powerpoint/2010/main" val="3760980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0D4E981A-EF8A-429E-928C-C22D3A360D5A}" type="slidenum">
              <a:rPr lang="es-ES" smtClean="0">
                <a:solidFill>
                  <a:prstClr val="black"/>
                </a:solidFill>
              </a:rPr>
              <a:pPr/>
              <a:t>2</a:t>
            </a:fld>
            <a:endParaRPr lang="es-E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44BAC14-E96A-4FE5-ADBF-FC7B4362093E}" type="datetimeFigureOut">
              <a:rPr lang="en-US" smtClean="0"/>
              <a:t>6/1/2011</a:t>
            </a:fld>
            <a:endParaRPr lang="en-US"/>
          </a:p>
        </p:txBody>
      </p:sp>
      <p:sp>
        <p:nvSpPr>
          <p:cNvPr id="19" name="18 Marcador de pie de página"/>
          <p:cNvSpPr>
            <a:spLocks noGrp="1"/>
          </p:cNvSpPr>
          <p:nvPr>
            <p:ph type="ftr" sz="quarter" idx="11"/>
          </p:nvPr>
        </p:nvSpPr>
        <p:spPr/>
        <p:txBody>
          <a:bodyPr/>
          <a:lstStyle/>
          <a:p>
            <a:endParaRPr lang="en-US"/>
          </a:p>
        </p:txBody>
      </p:sp>
      <p:sp>
        <p:nvSpPr>
          <p:cNvPr id="27" name="26 Marcador de número de diapositiva"/>
          <p:cNvSpPr>
            <a:spLocks noGrp="1"/>
          </p:cNvSpPr>
          <p:nvPr>
            <p:ph type="sldNum" sz="quarter" idx="12"/>
          </p:nvPr>
        </p:nvSpPr>
        <p:spPr/>
        <p:txBody>
          <a:bodyPr/>
          <a:lstStyle/>
          <a:p>
            <a:fld id="{0887663B-FEC9-47C8-A95E-40A6AAB572AD}"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4BAC14-E96A-4FE5-ADBF-FC7B4362093E}" type="datetimeFigureOut">
              <a:rPr lang="en-US" smtClean="0"/>
              <a:t>6/1/2011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887663B-FEC9-47C8-A95E-40A6AAB572AD}"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4BAC14-E96A-4FE5-ADBF-FC7B4362093E}" type="datetimeFigureOut">
              <a:rPr lang="en-US" smtClean="0"/>
              <a:t>6/1/2011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887663B-FEC9-47C8-A95E-40A6AAB572AD}"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4BAC14-E96A-4FE5-ADBF-FC7B4362093E}" type="datetimeFigureOut">
              <a:rPr lang="en-US" smtClean="0"/>
              <a:t>6/1/2011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887663B-FEC9-47C8-A95E-40A6AAB572AD}"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44BAC14-E96A-4FE5-ADBF-FC7B4362093E}" type="datetimeFigureOut">
              <a:rPr lang="en-US" smtClean="0"/>
              <a:t>6/1/2011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887663B-FEC9-47C8-A95E-40A6AAB572AD}"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44BAC14-E96A-4FE5-ADBF-FC7B4362093E}" type="datetimeFigureOut">
              <a:rPr lang="en-US" smtClean="0"/>
              <a:t>6/1/2011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0887663B-FEC9-47C8-A95E-40A6AAB572AD}"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44BAC14-E96A-4FE5-ADBF-FC7B4362093E}" type="datetimeFigureOut">
              <a:rPr lang="en-US" smtClean="0"/>
              <a:t>6/1/2011</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0887663B-FEC9-47C8-A95E-40A6AAB572AD}"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644BAC14-E96A-4FE5-ADBF-FC7B4362093E}" type="datetimeFigureOut">
              <a:rPr lang="en-US" smtClean="0"/>
              <a:t>6/1/2011</a:t>
            </a:fld>
            <a:endParaRPr lang="en-US"/>
          </a:p>
        </p:txBody>
      </p:sp>
      <p:sp>
        <p:nvSpPr>
          <p:cNvPr id="8" name="7 Marcador de número de diapositiva"/>
          <p:cNvSpPr>
            <a:spLocks noGrp="1"/>
          </p:cNvSpPr>
          <p:nvPr>
            <p:ph type="sldNum" sz="quarter" idx="11"/>
          </p:nvPr>
        </p:nvSpPr>
        <p:spPr/>
        <p:txBody>
          <a:bodyPr/>
          <a:lstStyle/>
          <a:p>
            <a:fld id="{0887663B-FEC9-47C8-A95E-40A6AAB572AD}" type="slidenum">
              <a:rPr lang="en-US" smtClean="0"/>
              <a:t>‹Nº›</a:t>
            </a:fld>
            <a:endParaRPr lang="en-US"/>
          </a:p>
        </p:txBody>
      </p:sp>
      <p:sp>
        <p:nvSpPr>
          <p:cNvPr id="9" name="8 Marcador de pie de página"/>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4BAC14-E96A-4FE5-ADBF-FC7B4362093E}" type="datetimeFigureOut">
              <a:rPr lang="en-US" smtClean="0"/>
              <a:t>6/1/2011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0887663B-FEC9-47C8-A95E-40A6AAB572AD}"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44BAC14-E96A-4FE5-ADBF-FC7B4362093E}" type="datetimeFigureOut">
              <a:rPr lang="en-US" smtClean="0"/>
              <a:t>6/1/2011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a:xfrm>
            <a:off x="8156448" y="6422064"/>
            <a:ext cx="762000" cy="365125"/>
          </a:xfrm>
        </p:spPr>
        <p:txBody>
          <a:bodyPr/>
          <a:lstStyle/>
          <a:p>
            <a:fld id="{0887663B-FEC9-47C8-A95E-40A6AAB572AD}"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644BAC14-E96A-4FE5-ADBF-FC7B4362093E}" type="datetimeFigureOut">
              <a:rPr lang="en-US" smtClean="0"/>
              <a:t>6/1/2011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0887663B-FEC9-47C8-A95E-40A6AAB572AD}"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44BAC14-E96A-4FE5-ADBF-FC7B4362093E}" type="datetimeFigureOut">
              <a:rPr lang="en-US" smtClean="0"/>
              <a:t>6/1/2011</a:t>
            </a:fld>
            <a:endParaRPr lang="en-U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887663B-FEC9-47C8-A95E-40A6AAB572AD}" type="slidenum">
              <a:rPr lang="en-US" smtClean="0"/>
              <a:t>‹Nº›</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lectan.com/catalog/images/3pi.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38200" y="1600200"/>
            <a:ext cx="7620000" cy="2301240"/>
          </a:xfrm>
        </p:spPr>
        <p:txBody>
          <a:bodyPr>
            <a:noAutofit/>
          </a:bodyPr>
          <a:lstStyle/>
          <a:p>
            <a:pPr algn="ctr"/>
            <a:r>
              <a:rPr lang="es-EC" sz="3200" dirty="0" smtClean="0"/>
              <a:t>“Control de robot mediante joystick utilizando el Kit AVR Butterfly en interfaz inalámbrica por radio frecuencia con el Pololu 3pi.”</a:t>
            </a:r>
            <a:r>
              <a:rPr lang="en-US" sz="3200" dirty="0" smtClean="0"/>
              <a:t/>
            </a:r>
            <a:br>
              <a:rPr lang="en-US" sz="3200" dirty="0" smtClean="0"/>
            </a:br>
            <a:endParaRPr lang="en-US" sz="3200" dirty="0"/>
          </a:p>
        </p:txBody>
      </p:sp>
      <p:sp>
        <p:nvSpPr>
          <p:cNvPr id="3" name="2 Subtítulo"/>
          <p:cNvSpPr>
            <a:spLocks noGrp="1"/>
          </p:cNvSpPr>
          <p:nvPr>
            <p:ph type="subTitle" idx="1"/>
          </p:nvPr>
        </p:nvSpPr>
        <p:spPr>
          <a:xfrm>
            <a:off x="2057400" y="4572000"/>
            <a:ext cx="6480048" cy="1752600"/>
          </a:xfrm>
        </p:spPr>
        <p:txBody>
          <a:bodyPr/>
          <a:lstStyle/>
          <a:p>
            <a:r>
              <a:rPr lang="es-ES" dirty="0" smtClean="0"/>
              <a:t>Gerardo </a:t>
            </a:r>
            <a:r>
              <a:rPr lang="es-ES" dirty="0" err="1" smtClean="0"/>
              <a:t>Villagómez</a:t>
            </a:r>
            <a:r>
              <a:rPr lang="es-ES" dirty="0" smtClean="0"/>
              <a:t> G.</a:t>
            </a:r>
          </a:p>
          <a:p>
            <a:r>
              <a:rPr lang="es-ES" dirty="0" smtClean="0"/>
              <a:t>Rodrigo Jurado E</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Diagrama del </a:t>
            </a:r>
            <a:r>
              <a:rPr lang="es-ES" dirty="0" err="1" smtClean="0"/>
              <a:t>Pololu</a:t>
            </a:r>
            <a:endParaRPr lang="es-E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00200"/>
            <a:ext cx="7629525"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574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Simulación Butterfly</a:t>
            </a:r>
            <a:endParaRPr lang="es-E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868626"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6660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Simulación </a:t>
            </a:r>
            <a:r>
              <a:rPr lang="es-ES" dirty="0" err="1" smtClean="0"/>
              <a:t>Pololu</a:t>
            </a:r>
            <a:endParaRPr lang="es-E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28738"/>
            <a:ext cx="8381999" cy="438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5518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Productos Similares</a:t>
            </a:r>
            <a:endParaRPr lang="es-ES" dirty="0"/>
          </a:p>
        </p:txBody>
      </p:sp>
      <p:sp>
        <p:nvSpPr>
          <p:cNvPr id="3" name="2 Marcador de contenido"/>
          <p:cNvSpPr>
            <a:spLocks noGrp="1"/>
          </p:cNvSpPr>
          <p:nvPr>
            <p:ph idx="1"/>
          </p:nvPr>
        </p:nvSpPr>
        <p:spPr>
          <a:xfrm>
            <a:off x="457200" y="1600200"/>
            <a:ext cx="8458200" cy="4525963"/>
          </a:xfrm>
        </p:spPr>
        <p:txBody>
          <a:bodyPr/>
          <a:lstStyle/>
          <a:p>
            <a:pPr marL="36576" indent="0">
              <a:buNone/>
            </a:pPr>
            <a:r>
              <a:rPr lang="es-ES" sz="1600" b="1" dirty="0" smtClean="0"/>
              <a:t>Robot </a:t>
            </a:r>
            <a:r>
              <a:rPr lang="es-ES" sz="1600" b="1" dirty="0" err="1" smtClean="0"/>
              <a:t>Futurlec</a:t>
            </a:r>
            <a:r>
              <a:rPr lang="es-ES" sz="1600" b="1" dirty="0" smtClean="0"/>
              <a:t> 877</a:t>
            </a:r>
            <a:r>
              <a:rPr lang="es-ES" sz="1600" dirty="0" smtClean="0"/>
              <a:t>                   </a:t>
            </a:r>
            <a:r>
              <a:rPr lang="en-US" sz="1600" b="1" dirty="0" err="1"/>
              <a:t>Boe</a:t>
            </a:r>
            <a:r>
              <a:rPr lang="en-US" sz="1600" b="1" dirty="0"/>
              <a:t>-Bot Robot Kit  </a:t>
            </a:r>
            <a:r>
              <a:rPr lang="en-US" sz="1600" b="1" dirty="0" smtClean="0"/>
              <a:t>     </a:t>
            </a:r>
            <a:r>
              <a:rPr lang="es-ES" sz="1600" b="1" dirty="0" smtClean="0"/>
              <a:t>Kit </a:t>
            </a:r>
            <a:r>
              <a:rPr lang="es-ES" sz="1600" b="1" dirty="0"/>
              <a:t>de Robótica de la CAC</a:t>
            </a:r>
            <a:r>
              <a:rPr lang="en-US" sz="1600" b="1" dirty="0" smtClean="0"/>
              <a:t> </a:t>
            </a:r>
            <a:endParaRPr lang="es-ES" sz="1600" dirty="0" smtClean="0"/>
          </a:p>
          <a:p>
            <a:pPr marL="36576" indent="0">
              <a:buNone/>
            </a:pPr>
            <a:endParaRPr lang="es-ES" dirty="0" smtClean="0"/>
          </a:p>
          <a:p>
            <a:pPr marL="36576" indent="0">
              <a:buNone/>
            </a:pPr>
            <a:endParaRPr lang="es-ES" dirty="0"/>
          </a:p>
          <a:p>
            <a:pPr marL="36576" indent="0">
              <a:buNone/>
            </a:pPr>
            <a:endParaRPr lang="es-ES" dirty="0" smtClean="0"/>
          </a:p>
          <a:p>
            <a:pPr marL="36576" indent="0">
              <a:buNone/>
            </a:pPr>
            <a:endParaRPr lang="es-ES" dirty="0"/>
          </a:p>
          <a:p>
            <a:pPr marL="36576" indent="0">
              <a:buNone/>
            </a:pPr>
            <a:r>
              <a:rPr lang="es-ES" dirty="0" smtClean="0"/>
              <a:t>    $129                 $159.99               $209</a:t>
            </a:r>
          </a:p>
          <a:p>
            <a:pPr marL="36576" indent="0">
              <a:buNone/>
            </a:pPr>
            <a:endParaRPr lang="es-ES" dirty="0"/>
          </a:p>
        </p:txBody>
      </p:sp>
      <p:pic>
        <p:nvPicPr>
          <p:cNvPr id="4"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514600"/>
            <a:ext cx="2059305" cy="1543685"/>
          </a:xfrm>
          <a:prstGeom prst="rect">
            <a:avLst/>
          </a:prstGeom>
          <a:noFill/>
          <a:ln>
            <a:noFill/>
          </a:ln>
        </p:spPr>
      </p:pic>
      <p:pic>
        <p:nvPicPr>
          <p:cNvPr id="5" name="Picture 6" descr="http://www.parallax.com/Portals/0/Images/Prod/2/288/28832-M.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2503227"/>
            <a:ext cx="1723390" cy="1723390"/>
          </a:xfrm>
          <a:prstGeom prst="rect">
            <a:avLst/>
          </a:prstGeom>
          <a:noFill/>
          <a:ln>
            <a:noFill/>
          </a:ln>
        </p:spPr>
      </p:pic>
      <p:pic>
        <p:nvPicPr>
          <p:cNvPr id="6" name="Picture 11" descr="Prototipos de imagen Junta"/>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2579369"/>
            <a:ext cx="2104390" cy="1414145"/>
          </a:xfrm>
          <a:prstGeom prst="rect">
            <a:avLst/>
          </a:prstGeom>
          <a:noFill/>
          <a:ln>
            <a:noFill/>
          </a:ln>
        </p:spPr>
      </p:pic>
    </p:spTree>
    <p:extLst>
      <p:ext uri="{BB962C8B-B14F-4D97-AF65-F5344CB8AC3E}">
        <p14:creationId xmlns:p14="http://schemas.microsoft.com/office/powerpoint/2010/main" val="1639444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idx="1"/>
          </p:nvPr>
        </p:nvSpPr>
        <p:spPr/>
        <p:txBody>
          <a:bodyPr>
            <a:normAutofit/>
          </a:bodyPr>
          <a:lstStyle/>
          <a:p>
            <a:pPr algn="just"/>
            <a:r>
              <a:rPr lang="es-ES" sz="2000" dirty="0"/>
              <a:t>El Kit AVR Butterfly es una poderosa herramienta de aprendizaje, es práctico, eficaz y muy amigable; que con el desarrollo de las </a:t>
            </a:r>
            <a:r>
              <a:rPr lang="es-ES" sz="2000" dirty="0" smtClean="0"/>
              <a:t>prácticas el usuario </a:t>
            </a:r>
            <a:r>
              <a:rPr lang="es-ES" sz="2000" dirty="0"/>
              <a:t>va descubriendo progresivamente las características del microcontrolador ATmega169. </a:t>
            </a:r>
            <a:endParaRPr lang="es-ES" sz="2000" dirty="0" smtClean="0"/>
          </a:p>
          <a:p>
            <a:pPr algn="just"/>
            <a:endParaRPr lang="es-ES" sz="2000" dirty="0"/>
          </a:p>
          <a:p>
            <a:pPr algn="just"/>
            <a:r>
              <a:rPr lang="es-ES" sz="1800" dirty="0"/>
              <a:t>La característica de controlador LCD, del </a:t>
            </a:r>
            <a:r>
              <a:rPr lang="es-ES" sz="1800" dirty="0" smtClean="0"/>
              <a:t>ATmega169</a:t>
            </a:r>
            <a:r>
              <a:rPr lang="es-ES" sz="1800" dirty="0"/>
              <a:t>, permite abaratar costos en la implementación de aplicaciones que necesitan despliegue de información a través de LCD. Esta característica permite controlar pantallas de cristal líquido de bajo costo, que por ser básicas no poseen ni driver interno, ni interfaces de comunicación como la mayoría de los costosos módulos LCD. </a:t>
            </a:r>
          </a:p>
          <a:p>
            <a:endParaRPr lang="es-ES" dirty="0"/>
          </a:p>
        </p:txBody>
      </p:sp>
    </p:spTree>
    <p:extLst>
      <p:ext uri="{BB962C8B-B14F-4D97-AF65-F5344CB8AC3E}">
        <p14:creationId xmlns:p14="http://schemas.microsoft.com/office/powerpoint/2010/main" val="2096410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idx="1"/>
          </p:nvPr>
        </p:nvSpPr>
        <p:spPr/>
        <p:txBody>
          <a:bodyPr>
            <a:normAutofit/>
          </a:bodyPr>
          <a:lstStyle/>
          <a:p>
            <a:pPr algn="just"/>
            <a:r>
              <a:rPr lang="es-ES" sz="2000" dirty="0"/>
              <a:t>El Boot Loader del ATmega169, combinado con el circuito convertidor de nivel RS-232 incluido en el Kit AVR Butterfly, permite la funcionalidad de Programación dentro del </a:t>
            </a:r>
            <a:r>
              <a:rPr lang="es-ES" sz="2000" dirty="0" smtClean="0"/>
              <a:t>Sistema </a:t>
            </a:r>
            <a:r>
              <a:rPr lang="es-ES" sz="2000" dirty="0"/>
              <a:t>en este caso, entiéndase como Sistema al Kit AVR Butterfly. </a:t>
            </a:r>
            <a:r>
              <a:rPr lang="es-ES" sz="2000" dirty="0" smtClean="0"/>
              <a:t>Este sistema</a:t>
            </a:r>
            <a:r>
              <a:rPr lang="es-ES" sz="2000" dirty="0" smtClean="0"/>
              <a:t> </a:t>
            </a:r>
            <a:r>
              <a:rPr lang="es-ES" sz="2000" dirty="0"/>
              <a:t>permite programar al microcontrolador sin la necesidad de extraerlo del sistema. </a:t>
            </a:r>
            <a:endParaRPr lang="es-ES" sz="2000" dirty="0" smtClean="0"/>
          </a:p>
          <a:p>
            <a:pPr marL="36576" indent="0" algn="just">
              <a:buNone/>
            </a:pPr>
            <a:endParaRPr lang="es-ES" sz="2000" dirty="0"/>
          </a:p>
          <a:p>
            <a:pPr algn="just"/>
            <a:r>
              <a:rPr lang="es-ES" sz="2000" dirty="0"/>
              <a:t>En cuanto a nuestro robot </a:t>
            </a:r>
            <a:r>
              <a:rPr lang="es-ES" sz="2000" dirty="0" err="1"/>
              <a:t>pololu</a:t>
            </a:r>
            <a:r>
              <a:rPr lang="es-ES" sz="2000" dirty="0"/>
              <a:t> podemos decir que es muy dinámico ya que su pequeña dimensión y su liviano peso, le permite que se mueva sin inconvenientes según la orden que le demos, no tiene problema si su voltaje disminuye una pequeña cantidad como en otros robot que si no reciben el voltaje exacto que necesitan no trabajan con eficacia.   </a:t>
            </a:r>
          </a:p>
          <a:p>
            <a:endParaRPr lang="es-ES" dirty="0"/>
          </a:p>
        </p:txBody>
      </p:sp>
    </p:spTree>
    <p:extLst>
      <p:ext uri="{BB962C8B-B14F-4D97-AF65-F5344CB8AC3E}">
        <p14:creationId xmlns:p14="http://schemas.microsoft.com/office/powerpoint/2010/main" val="122191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Recomendaciones</a:t>
            </a:r>
            <a:endParaRPr lang="es-ES" dirty="0"/>
          </a:p>
        </p:txBody>
      </p:sp>
      <p:sp>
        <p:nvSpPr>
          <p:cNvPr id="3" name="2 Marcador de contenido"/>
          <p:cNvSpPr>
            <a:spLocks noGrp="1"/>
          </p:cNvSpPr>
          <p:nvPr>
            <p:ph idx="1"/>
          </p:nvPr>
        </p:nvSpPr>
        <p:spPr/>
        <p:txBody>
          <a:bodyPr>
            <a:normAutofit/>
          </a:bodyPr>
          <a:lstStyle/>
          <a:p>
            <a:pPr algn="just"/>
            <a:r>
              <a:rPr lang="es-ES" sz="2000" dirty="0"/>
              <a:t>No apoyar el Kit AVR Butterfly en superficies conductivas tales como metal, líquidos, etc., puesto que podrían causar daños en el mismo. </a:t>
            </a:r>
            <a:endParaRPr lang="es-ES" sz="2000" dirty="0" smtClean="0"/>
          </a:p>
          <a:p>
            <a:pPr marL="36576" indent="0" algn="just">
              <a:buNone/>
            </a:pPr>
            <a:endParaRPr lang="es-ES" sz="2000" dirty="0"/>
          </a:p>
          <a:p>
            <a:pPr marL="36576" indent="0" algn="just">
              <a:buNone/>
            </a:pPr>
            <a:endParaRPr lang="es-ES" sz="2000" dirty="0"/>
          </a:p>
          <a:p>
            <a:pPr algn="just"/>
            <a:r>
              <a:rPr lang="es-ES" sz="2000" dirty="0"/>
              <a:t>Simular el dispositivo y depurar el código fuente simultáneamente en AVR Studio, antes de descargar el software en el dispositivo. Con esto, se evita daños en el dispositivo por errores en la codificación del software. </a:t>
            </a:r>
          </a:p>
          <a:p>
            <a:endParaRPr lang="es-ES" dirty="0"/>
          </a:p>
        </p:txBody>
      </p:sp>
    </p:spTree>
    <p:extLst>
      <p:ext uri="{BB962C8B-B14F-4D97-AF65-F5344CB8AC3E}">
        <p14:creationId xmlns:p14="http://schemas.microsoft.com/office/powerpoint/2010/main" val="4074176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Recomendaciones</a:t>
            </a:r>
            <a:endParaRPr lang="es-ES" dirty="0"/>
          </a:p>
        </p:txBody>
      </p:sp>
      <p:sp>
        <p:nvSpPr>
          <p:cNvPr id="3" name="2 Marcador de contenido"/>
          <p:cNvSpPr>
            <a:spLocks noGrp="1"/>
          </p:cNvSpPr>
          <p:nvPr>
            <p:ph idx="1"/>
          </p:nvPr>
        </p:nvSpPr>
        <p:spPr/>
        <p:txBody>
          <a:bodyPr>
            <a:normAutofit/>
          </a:bodyPr>
          <a:lstStyle/>
          <a:p>
            <a:pPr algn="just"/>
            <a:r>
              <a:rPr lang="es-ES" sz="2000" dirty="0"/>
              <a:t>No conectar cables directamente en los espacios para conexiones externas del Kit, ya que </a:t>
            </a:r>
            <a:r>
              <a:rPr lang="es-ES" sz="2000" dirty="0" smtClean="0"/>
              <a:t>pueden </a:t>
            </a:r>
            <a:r>
              <a:rPr lang="es-ES" sz="2000" dirty="0"/>
              <a:t>causar cortocircuito; en su lugar, colocar espadines hembras</a:t>
            </a:r>
            <a:r>
              <a:rPr lang="es-ES" sz="2000" dirty="0" smtClean="0"/>
              <a:t>.</a:t>
            </a:r>
          </a:p>
          <a:p>
            <a:pPr marL="36576" indent="0" algn="just">
              <a:buNone/>
            </a:pPr>
            <a:endParaRPr lang="es-ES" sz="2000" dirty="0" smtClean="0"/>
          </a:p>
          <a:p>
            <a:pPr marL="36576" indent="0" algn="just">
              <a:buNone/>
            </a:pPr>
            <a:endParaRPr lang="es-ES" sz="2000" dirty="0" smtClean="0"/>
          </a:p>
          <a:p>
            <a:pPr algn="just"/>
            <a:r>
              <a:rPr lang="es-ES" sz="2000" dirty="0"/>
              <a:t>Al momento de </a:t>
            </a:r>
            <a:r>
              <a:rPr lang="es-ES" sz="2000" dirty="0" smtClean="0"/>
              <a:t>compilar el </a:t>
            </a:r>
            <a:r>
              <a:rPr lang="es-ES" sz="2000" dirty="0" err="1" smtClean="0"/>
              <a:t>codigo</a:t>
            </a:r>
            <a:r>
              <a:rPr lang="es-ES" sz="2000" dirty="0" smtClean="0"/>
              <a:t> </a:t>
            </a:r>
            <a:r>
              <a:rPr lang="es-ES" sz="2000" dirty="0"/>
              <a:t>en lenguaje C, es recomendable segmentar el código fuente en funciones </a:t>
            </a:r>
            <a:r>
              <a:rPr lang="es-ES" sz="2000" dirty="0" smtClean="0"/>
              <a:t>especificas, </a:t>
            </a:r>
            <a:r>
              <a:rPr lang="es-ES" sz="2000" dirty="0"/>
              <a:t>esto quiere decir que cada función realice una sola </a:t>
            </a:r>
            <a:r>
              <a:rPr lang="es-ES" sz="2000" dirty="0" smtClean="0"/>
              <a:t>tarea; </a:t>
            </a:r>
            <a:r>
              <a:rPr lang="es-ES" sz="2000" dirty="0"/>
              <a:t>de este modo se </a:t>
            </a:r>
            <a:r>
              <a:rPr lang="es-ES" sz="2000" dirty="0" smtClean="0"/>
              <a:t>puede </a:t>
            </a:r>
            <a:r>
              <a:rPr lang="es-ES" sz="2000" dirty="0"/>
              <a:t>utilizar las mismas funciones en otras aplicaciones. </a:t>
            </a:r>
          </a:p>
          <a:p>
            <a:endParaRPr lang="es-ES" dirty="0"/>
          </a:p>
        </p:txBody>
      </p:sp>
    </p:spTree>
    <p:extLst>
      <p:ext uri="{BB962C8B-B14F-4D97-AF65-F5344CB8AC3E}">
        <p14:creationId xmlns:p14="http://schemas.microsoft.com/office/powerpoint/2010/main" val="3897773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Objetivo del Proyecto</a:t>
            </a:r>
            <a:endParaRPr lang="es-ES" dirty="0"/>
          </a:p>
        </p:txBody>
      </p:sp>
      <p:sp>
        <p:nvSpPr>
          <p:cNvPr id="3" name="2 Marcador de contenido"/>
          <p:cNvSpPr>
            <a:spLocks noGrp="1"/>
          </p:cNvSpPr>
          <p:nvPr>
            <p:ph idx="1"/>
          </p:nvPr>
        </p:nvSpPr>
        <p:spPr/>
        <p:txBody>
          <a:bodyPr>
            <a:normAutofit/>
          </a:bodyPr>
          <a:lstStyle/>
          <a:p>
            <a:pPr algn="just"/>
            <a:r>
              <a:rPr lang="es-ES" dirty="0" smtClean="0"/>
              <a:t>Comandar nuestro robot </a:t>
            </a:r>
            <a:r>
              <a:rPr lang="es-ES" dirty="0" err="1" smtClean="0"/>
              <a:t>pololu</a:t>
            </a:r>
            <a:r>
              <a:rPr lang="es-ES" dirty="0" smtClean="0"/>
              <a:t> 3</a:t>
            </a:r>
            <a:r>
              <a:rPr lang="el-GR" dirty="0" smtClean="0"/>
              <a:t>π</a:t>
            </a:r>
            <a:r>
              <a:rPr lang="en-US" dirty="0" smtClean="0"/>
              <a:t> </a:t>
            </a:r>
            <a:r>
              <a:rPr lang="en-US" dirty="0" err="1" smtClean="0"/>
              <a:t>acompañado</a:t>
            </a:r>
            <a:r>
              <a:rPr lang="en-US" dirty="0" smtClean="0"/>
              <a:t> del KIT AVR Butterfly</a:t>
            </a:r>
            <a:r>
              <a:rPr lang="es-ES" dirty="0" smtClean="0"/>
              <a:t>, de forma que se llegue a un modelo capaz de moverse a lo largo y ancho de la pista controlando su dirección de movimiento por medio de un joystick en interfaz inalámbrica con módulos de radiofrecuencia</a:t>
            </a:r>
            <a:endParaRPr lang="en-US" dirty="0" smtClean="0"/>
          </a:p>
          <a:p>
            <a:pPr algn="just">
              <a:buNone/>
            </a:pPr>
            <a:endParaRPr lang="es-ES" dirty="0" smtClean="0"/>
          </a:p>
        </p:txBody>
      </p:sp>
    </p:spTree>
    <p:extLst>
      <p:ext uri="{BB962C8B-B14F-4D97-AF65-F5344CB8AC3E}">
        <p14:creationId xmlns:p14="http://schemas.microsoft.com/office/powerpoint/2010/main" val="3696857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Diagrama de Bloques</a:t>
            </a:r>
            <a:endParaRPr lang="es-E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304800" y="2362200"/>
            <a:ext cx="83820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Robot </a:t>
            </a:r>
            <a:r>
              <a:rPr lang="es-ES" dirty="0" err="1" smtClean="0"/>
              <a:t>Pololu</a:t>
            </a:r>
            <a:r>
              <a:rPr lang="es-ES" dirty="0" smtClean="0"/>
              <a:t> 3</a:t>
            </a:r>
            <a:r>
              <a:rPr lang="el-GR" dirty="0" smtClean="0"/>
              <a:t>π</a:t>
            </a:r>
            <a:endParaRPr lang="es-ES" dirty="0"/>
          </a:p>
        </p:txBody>
      </p:sp>
      <p:pic>
        <p:nvPicPr>
          <p:cNvPr id="4" name="3 Marcador de contenido" descr="Robot Seguidor de Lineas Pololu 3PI">
            <a:hlinkClick r:id="rId2" tooltip="&quot;&lt;b&gt;POL-3PI&lt;/b&gt; Robot Seguidor de Lineas Pololu 3PI&quot;"/>
          </p:cNvPr>
          <p:cNvPicPr>
            <a:picLocks noGrp="1"/>
          </p:cNvPicPr>
          <p:nvPr>
            <p:ph idx="1"/>
          </p:nvPr>
        </p:nvPicPr>
        <p:blipFill>
          <a:blip r:embed="rId3" cstate="print"/>
          <a:srcRect/>
          <a:stretch>
            <a:fillRect/>
          </a:stretch>
        </p:blipFill>
        <p:spPr bwMode="auto">
          <a:xfrm>
            <a:off x="1981200" y="1600200"/>
            <a:ext cx="49530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AVR Butterfly</a:t>
            </a:r>
            <a:endParaRPr lang="es-E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905000" y="1828800"/>
            <a:ext cx="5818800"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AVR Butterfly</a:t>
            </a:r>
            <a:endParaRPr lang="es-ES" dirty="0"/>
          </a:p>
        </p:txBody>
      </p:sp>
      <p:sp>
        <p:nvSpPr>
          <p:cNvPr id="3" name="2 Marcador de contenido"/>
          <p:cNvSpPr>
            <a:spLocks noGrp="1"/>
          </p:cNvSpPr>
          <p:nvPr>
            <p:ph idx="1"/>
          </p:nvPr>
        </p:nvSpPr>
        <p:spPr/>
        <p:txBody>
          <a:bodyPr>
            <a:normAutofit fontScale="25000" lnSpcReduction="20000"/>
          </a:bodyPr>
          <a:lstStyle/>
          <a:p>
            <a:pPr marL="36576" indent="0" algn="just">
              <a:buNone/>
            </a:pPr>
            <a:r>
              <a:rPr lang="es-ES" sz="7200" dirty="0" smtClean="0"/>
              <a:t>Características  Principales:</a:t>
            </a:r>
          </a:p>
          <a:p>
            <a:pPr marL="36576" indent="0" algn="just">
              <a:buNone/>
            </a:pPr>
            <a:endParaRPr lang="es-ES" sz="7200" dirty="0" smtClean="0"/>
          </a:p>
          <a:p>
            <a:pPr algn="just">
              <a:buFont typeface="Arial" pitchFamily="34" charset="0"/>
              <a:buChar char="•"/>
            </a:pPr>
            <a:r>
              <a:rPr lang="es-ES" sz="7200" dirty="0" smtClean="0"/>
              <a:t>Diseño de Bajo Consumo.</a:t>
            </a:r>
          </a:p>
          <a:p>
            <a:pPr marL="36576" indent="0" algn="just">
              <a:buNone/>
            </a:pPr>
            <a:endParaRPr lang="es-ES" sz="7200" dirty="0" smtClean="0"/>
          </a:p>
          <a:p>
            <a:pPr algn="just">
              <a:buFont typeface="Arial" pitchFamily="34" charset="0"/>
              <a:buChar char="•"/>
            </a:pPr>
            <a:r>
              <a:rPr lang="es-ES" sz="7200" dirty="0" smtClean="0"/>
              <a:t>Tiene 3 interfaces de comunicación:</a:t>
            </a:r>
          </a:p>
          <a:p>
            <a:pPr marL="36576" indent="0" algn="just">
              <a:buNone/>
            </a:pPr>
            <a:r>
              <a:rPr lang="es-ES" sz="7200" dirty="0" smtClean="0"/>
              <a:t>	USI(Universal </a:t>
            </a:r>
            <a:r>
              <a:rPr lang="es-ES" sz="7200" dirty="0"/>
              <a:t>Serial Interface)</a:t>
            </a:r>
          </a:p>
          <a:p>
            <a:pPr marL="36576" indent="0" algn="just">
              <a:buNone/>
            </a:pPr>
            <a:r>
              <a:rPr lang="es-ES" sz="7200" dirty="0"/>
              <a:t>	UART(Universal </a:t>
            </a:r>
            <a:r>
              <a:rPr lang="es-ES" sz="7200" dirty="0" err="1"/>
              <a:t>Asynchronous</a:t>
            </a:r>
            <a:r>
              <a:rPr lang="es-ES" sz="7200" dirty="0"/>
              <a:t> Receiver-</a:t>
            </a:r>
            <a:r>
              <a:rPr lang="es-ES" sz="7200" dirty="0" err="1"/>
              <a:t>Transmitter</a:t>
            </a:r>
            <a:r>
              <a:rPr lang="es-ES" sz="7200" dirty="0"/>
              <a:t>)</a:t>
            </a:r>
          </a:p>
          <a:p>
            <a:pPr marL="36576" indent="0" algn="just">
              <a:buNone/>
            </a:pPr>
            <a:r>
              <a:rPr lang="es-ES" sz="7200" dirty="0"/>
              <a:t>	SPI(</a:t>
            </a:r>
            <a:r>
              <a:rPr lang="es-ES" sz="7200" i="1" dirty="0"/>
              <a:t>Serial </a:t>
            </a:r>
            <a:r>
              <a:rPr lang="es-ES" sz="7200" i="1" dirty="0" err="1"/>
              <a:t>Peripheral</a:t>
            </a:r>
            <a:r>
              <a:rPr lang="es-ES" sz="7200" i="1" dirty="0"/>
              <a:t> Interface</a:t>
            </a:r>
            <a:r>
              <a:rPr lang="es-ES" sz="7200" dirty="0" smtClean="0"/>
              <a:t>)</a:t>
            </a:r>
          </a:p>
          <a:p>
            <a:pPr marL="36576" indent="0" algn="just">
              <a:buNone/>
            </a:pPr>
            <a:endParaRPr lang="es-ES" sz="7200" dirty="0" smtClean="0"/>
          </a:p>
          <a:p>
            <a:pPr algn="just">
              <a:buFont typeface="Arial" pitchFamily="34" charset="0"/>
              <a:buChar char="•"/>
            </a:pPr>
            <a:r>
              <a:rPr lang="es-ES" sz="7200" dirty="0" smtClean="0"/>
              <a:t>Tiene 4 métodos de Programación:</a:t>
            </a:r>
          </a:p>
          <a:p>
            <a:pPr marL="36576" indent="0" algn="just">
              <a:buNone/>
            </a:pPr>
            <a:r>
              <a:rPr lang="es-ES" sz="7200" dirty="0" smtClean="0"/>
              <a:t>	Bootloader</a:t>
            </a:r>
            <a:r>
              <a:rPr lang="es-ES" sz="7200" dirty="0"/>
              <a:t>, SPI, </a:t>
            </a:r>
            <a:r>
              <a:rPr lang="es-ES" sz="7200" dirty="0" err="1"/>
              <a:t>Parallel</a:t>
            </a:r>
            <a:r>
              <a:rPr lang="es-ES" sz="7200" dirty="0"/>
              <a:t>, JTAG</a:t>
            </a:r>
          </a:p>
          <a:p>
            <a:pPr algn="just">
              <a:buFont typeface="Arial" pitchFamily="34" charset="0"/>
              <a:buChar char="•"/>
            </a:pPr>
            <a:endParaRPr lang="es-ES" sz="7200" dirty="0"/>
          </a:p>
          <a:p>
            <a:pPr algn="just">
              <a:buFont typeface="Arial" pitchFamily="34" charset="0"/>
              <a:buChar char="•"/>
            </a:pPr>
            <a:r>
              <a:rPr lang="es-ES" sz="7200" dirty="0" smtClean="0"/>
              <a:t>Convertidor </a:t>
            </a:r>
            <a:r>
              <a:rPr lang="es-ES" sz="7200" dirty="0" err="1" smtClean="0"/>
              <a:t>Analogico</a:t>
            </a:r>
            <a:r>
              <a:rPr lang="es-ES" sz="7200" dirty="0" smtClean="0"/>
              <a:t> – Digital (ADC).</a:t>
            </a:r>
          </a:p>
          <a:p>
            <a:pPr algn="just">
              <a:buFont typeface="Arial" pitchFamily="34" charset="0"/>
              <a:buChar char="•"/>
            </a:pPr>
            <a:endParaRPr lang="es-ES" sz="7200" dirty="0"/>
          </a:p>
          <a:p>
            <a:pPr algn="just">
              <a:buFont typeface="Arial" pitchFamily="34" charset="0"/>
              <a:buChar char="•"/>
            </a:pPr>
            <a:r>
              <a:rPr lang="es-ES" sz="7200" dirty="0" smtClean="0"/>
              <a:t>Contiene Joystick de 4 direcciones con presión en el centro.  </a:t>
            </a:r>
          </a:p>
          <a:p>
            <a:pPr marL="36576" indent="0" algn="just">
              <a:buNone/>
            </a:pPr>
            <a:r>
              <a:rPr lang="es-ES" sz="2000" dirty="0"/>
              <a:t>	</a:t>
            </a:r>
            <a:endParaRPr lang="es-ES" sz="2000" dirty="0" smtClean="0"/>
          </a:p>
          <a:p>
            <a:pPr marL="36576" indent="0">
              <a:buNone/>
            </a:pPr>
            <a:endParaRPr lang="es-ES" sz="2000" dirty="0" smtClean="0"/>
          </a:p>
          <a:p>
            <a:pPr>
              <a:buFont typeface="Arial" pitchFamily="34" charset="0"/>
              <a:buChar char="•"/>
            </a:pPr>
            <a:endParaRPr lang="es-ES" sz="2000" dirty="0"/>
          </a:p>
          <a:p>
            <a:pPr>
              <a:buFont typeface="Arial" pitchFamily="34" charset="0"/>
              <a:buChar char="•"/>
            </a:pPr>
            <a:endParaRPr lang="es-ES" sz="2000" dirty="0"/>
          </a:p>
          <a:p>
            <a:pPr>
              <a:buFont typeface="Arial" pitchFamily="34" charset="0"/>
              <a:buChar char="•"/>
            </a:pPr>
            <a:endParaRPr lang="es-ES" sz="2000" dirty="0" smtClean="0"/>
          </a:p>
          <a:p>
            <a:pPr>
              <a:buFont typeface="Arial" pitchFamily="34" charset="0"/>
              <a:buChar char="•"/>
            </a:pPr>
            <a:endParaRPr lang="es-ES" sz="2000" dirty="0"/>
          </a:p>
          <a:p>
            <a:pPr>
              <a:buFont typeface="Arial" pitchFamily="34" charset="0"/>
              <a:buChar char="•"/>
            </a:pPr>
            <a:endParaRPr lang="es-ES" sz="2000" dirty="0" smtClean="0"/>
          </a:p>
          <a:p>
            <a:pPr marL="36576" indent="0">
              <a:buNone/>
            </a:pPr>
            <a:r>
              <a:rPr lang="es-ES" sz="2000" dirty="0" smtClean="0"/>
              <a:t>	</a:t>
            </a:r>
          </a:p>
          <a:p>
            <a:pPr marL="36576" indent="0">
              <a:buNone/>
            </a:pPr>
            <a:endParaRPr lang="es-ES" sz="2000" dirty="0" smtClean="0"/>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Robot </a:t>
            </a:r>
            <a:r>
              <a:rPr lang="es-ES" dirty="0" err="1" smtClean="0"/>
              <a:t>Pololu</a:t>
            </a:r>
            <a:r>
              <a:rPr lang="es-ES" dirty="0" smtClean="0"/>
              <a:t> 3</a:t>
            </a:r>
            <a:r>
              <a:rPr lang="el-GR" dirty="0" smtClean="0"/>
              <a:t>π</a:t>
            </a:r>
            <a:endParaRPr lang="es-ES" dirty="0"/>
          </a:p>
        </p:txBody>
      </p:sp>
      <p:sp>
        <p:nvSpPr>
          <p:cNvPr id="3" name="2 Marcador de contenido"/>
          <p:cNvSpPr>
            <a:spLocks noGrp="1"/>
          </p:cNvSpPr>
          <p:nvPr>
            <p:ph idx="1"/>
          </p:nvPr>
        </p:nvSpPr>
        <p:spPr/>
        <p:txBody>
          <a:bodyPr/>
          <a:lstStyle/>
          <a:p>
            <a:pPr marL="36576" indent="0" algn="just">
              <a:buNone/>
            </a:pPr>
            <a:r>
              <a:rPr lang="es-ES" sz="1800" dirty="0"/>
              <a:t>Características  Principales</a:t>
            </a:r>
            <a:r>
              <a:rPr lang="es-ES" sz="1800" dirty="0" smtClean="0"/>
              <a:t>:</a:t>
            </a:r>
          </a:p>
          <a:p>
            <a:pPr marL="36576" indent="0" algn="just">
              <a:buNone/>
            </a:pPr>
            <a:endParaRPr lang="es-ES" sz="1800" dirty="0" smtClean="0"/>
          </a:p>
          <a:p>
            <a:pPr algn="just">
              <a:buFont typeface="Arial" pitchFamily="34" charset="0"/>
              <a:buChar char="•"/>
            </a:pPr>
            <a:r>
              <a:rPr lang="es-ES" sz="1800" dirty="0"/>
              <a:t>Su sistema único de potencia le permite moverse a velocidades de hasta 100 cm/segundo</a:t>
            </a:r>
            <a:r>
              <a:rPr lang="es-ES" sz="1800" dirty="0" smtClean="0"/>
              <a:t>.</a:t>
            </a:r>
          </a:p>
          <a:p>
            <a:pPr algn="just">
              <a:buFont typeface="Arial" pitchFamily="34" charset="0"/>
              <a:buChar char="•"/>
            </a:pPr>
            <a:endParaRPr lang="es-ES" sz="1800" dirty="0" smtClean="0"/>
          </a:p>
          <a:p>
            <a:pPr lvl="0" algn="just">
              <a:buFont typeface="Arial" pitchFamily="34" charset="0"/>
              <a:buChar char="•"/>
            </a:pPr>
            <a:r>
              <a:rPr lang="es-ES" sz="1800" dirty="0"/>
              <a:t>Es de tamaño compacto mide 95 mm de diámetro y pesa 83 g sin baterías el cual facilita su funcionalidad</a:t>
            </a:r>
            <a:r>
              <a:rPr lang="es-ES" sz="1800" dirty="0" smtClean="0"/>
              <a:t>.</a:t>
            </a:r>
          </a:p>
          <a:p>
            <a:pPr lvl="0" algn="just">
              <a:buFont typeface="Arial" pitchFamily="34" charset="0"/>
              <a:buChar char="•"/>
            </a:pPr>
            <a:endParaRPr lang="es-ES" sz="1800" dirty="0"/>
          </a:p>
          <a:p>
            <a:pPr lvl="0" algn="just">
              <a:buFont typeface="Arial" pitchFamily="34" charset="0"/>
              <a:buChar char="•"/>
            </a:pPr>
            <a:r>
              <a:rPr lang="es-ES" sz="1800" dirty="0"/>
              <a:t>El robot viene completamente ensamblado es decir no hay necesidad de adaptar las ruedas, los motores, los sensores, etc</a:t>
            </a:r>
            <a:r>
              <a:rPr lang="es-ES" sz="1800" dirty="0" smtClean="0"/>
              <a:t>.</a:t>
            </a:r>
          </a:p>
          <a:p>
            <a:pPr marL="36576" lvl="0" indent="0" algn="just">
              <a:buNone/>
            </a:pPr>
            <a:endParaRPr lang="es-ES" sz="1800" dirty="0"/>
          </a:p>
          <a:p>
            <a:pPr lvl="0" algn="just">
              <a:buFont typeface="Arial" pitchFamily="34" charset="0"/>
              <a:buChar char="•"/>
            </a:pPr>
            <a:r>
              <a:rPr lang="es-ES" sz="1800" dirty="0"/>
              <a:t>Es de fácil codificación ya que trabaja con uno de los más usados lenguajes de programación que es el “Lenguaje C”.</a:t>
            </a:r>
          </a:p>
          <a:p>
            <a:pPr>
              <a:buFont typeface="Arial" pitchFamily="34" charset="0"/>
              <a:buChar char="•"/>
            </a:pPr>
            <a:endParaRPr lang="es-ES" sz="1800" dirty="0"/>
          </a:p>
          <a:p>
            <a:endParaRPr lang="es-ES" dirty="0"/>
          </a:p>
        </p:txBody>
      </p:sp>
    </p:spTree>
    <p:extLst>
      <p:ext uri="{BB962C8B-B14F-4D97-AF65-F5344CB8AC3E}">
        <p14:creationId xmlns:p14="http://schemas.microsoft.com/office/powerpoint/2010/main" val="952829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Diagrama de Flujo Butterfly</a:t>
            </a:r>
            <a:endParaRPr lang="es-E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8340" y="1524000"/>
            <a:ext cx="5838825"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7945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Diagrama de </a:t>
            </a:r>
            <a:r>
              <a:rPr lang="es-ES" dirty="0" err="1" smtClean="0"/>
              <a:t>Pololu</a:t>
            </a:r>
            <a:endParaRPr lang="es-E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219200"/>
            <a:ext cx="2895600" cy="533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2784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800</TotalTime>
  <Words>589</Words>
  <Application>Microsoft Office PowerPoint</Application>
  <PresentationFormat>Presentación en pantalla (4:3)</PresentationFormat>
  <Paragraphs>73</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Técnico</vt:lpstr>
      <vt:lpstr>“Control de robot mediante joystick utilizando el Kit AVR Butterfly en interfaz inalámbrica por radio frecuencia con el Pololu 3pi.” </vt:lpstr>
      <vt:lpstr>Objetivo del Proyecto</vt:lpstr>
      <vt:lpstr>Diagrama de Bloques</vt:lpstr>
      <vt:lpstr>Robot Pololu 3π</vt:lpstr>
      <vt:lpstr>AVR Butterfly</vt:lpstr>
      <vt:lpstr>AVR Butterfly</vt:lpstr>
      <vt:lpstr>Robot Pololu 3π</vt:lpstr>
      <vt:lpstr>Diagrama de Flujo Butterfly</vt:lpstr>
      <vt:lpstr>Diagrama de Pololu</vt:lpstr>
      <vt:lpstr>Diagrama del Pololu</vt:lpstr>
      <vt:lpstr>Simulación Butterfly</vt:lpstr>
      <vt:lpstr>Simulación Pololu</vt:lpstr>
      <vt:lpstr>Productos Similares</vt:lpstr>
      <vt:lpstr>Conclusiones</vt:lpstr>
      <vt:lpstr>Conclusiones</vt:lpstr>
      <vt:lpstr>Recomendaciones</vt:lpstr>
      <vt:lpstr>Recomendaciones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de robot mediante joystick utilizando el Kit AVR Butterfly en interfaz inalámbrica por radio frecuencia con el Pololu 3pi.”</dc:title>
  <dc:creator>GERARDO VILLAGOMEZ GALARZA</dc:creator>
  <cp:lastModifiedBy>Rodrigo</cp:lastModifiedBy>
  <cp:revision>37</cp:revision>
  <dcterms:created xsi:type="dcterms:W3CDTF">2011-03-02T03:39:12Z</dcterms:created>
  <dcterms:modified xsi:type="dcterms:W3CDTF">2011-06-01T23:27:58Z</dcterms:modified>
</cp:coreProperties>
</file>