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97" r:id="rId5"/>
    <p:sldId id="259" r:id="rId6"/>
    <p:sldId id="280" r:id="rId7"/>
    <p:sldId id="279" r:id="rId8"/>
    <p:sldId id="283" r:id="rId9"/>
    <p:sldId id="260" r:id="rId10"/>
    <p:sldId id="261" r:id="rId11"/>
    <p:sldId id="263" r:id="rId12"/>
    <p:sldId id="264" r:id="rId13"/>
    <p:sldId id="265" r:id="rId14"/>
    <p:sldId id="266" r:id="rId15"/>
    <p:sldId id="286" r:id="rId16"/>
    <p:sldId id="293" r:id="rId17"/>
    <p:sldId id="294" r:id="rId18"/>
    <p:sldId id="267" r:id="rId19"/>
    <p:sldId id="268" r:id="rId20"/>
    <p:sldId id="269" r:id="rId21"/>
    <p:sldId id="270" r:id="rId22"/>
    <p:sldId id="272" r:id="rId23"/>
    <p:sldId id="273" r:id="rId24"/>
    <p:sldId id="275" r:id="rId25"/>
    <p:sldId id="276" r:id="rId26"/>
    <p:sldId id="277" r:id="rId27"/>
    <p:sldId id="278" r:id="rId28"/>
    <p:sldId id="295" r:id="rId29"/>
    <p:sldId id="289" r:id="rId30"/>
    <p:sldId id="288" r:id="rId31"/>
    <p:sldId id="296" r:id="rId32"/>
    <p:sldId id="287" r:id="rId33"/>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3" d="100"/>
          <a:sy n="73" d="100"/>
        </p:scale>
        <p:origin x="-129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38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C"/>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C"/>
          </a:p>
        </p:txBody>
      </p:sp>
      <p:sp>
        <p:nvSpPr>
          <p:cNvPr id="4" name="3 Marcador de fecha"/>
          <p:cNvSpPr>
            <a:spLocks noGrp="1"/>
          </p:cNvSpPr>
          <p:nvPr>
            <p:ph type="dt" sz="half" idx="10"/>
          </p:nvPr>
        </p:nvSpPr>
        <p:spPr/>
        <p:txBody>
          <a:bodyPr/>
          <a:lstStyle/>
          <a:p>
            <a:fld id="{6ADC8AD9-F4C0-41DB-A6B9-35F4402C32B5}" type="datetimeFigureOut">
              <a:rPr lang="es-EC" smtClean="0"/>
              <a:pPr/>
              <a:t>16/12/2011</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F6F4E518-816E-460E-ABCF-27693CFD919A}" type="slidenum">
              <a:rPr lang="es-EC" smtClean="0"/>
              <a:pPr/>
              <a:t>‹Nº›</a:t>
            </a:fld>
            <a:endParaRPr lang="es-EC"/>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6ADC8AD9-F4C0-41DB-A6B9-35F4402C32B5}" type="datetimeFigureOut">
              <a:rPr lang="es-EC" smtClean="0"/>
              <a:pPr/>
              <a:t>16/12/2011</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F6F4E518-816E-460E-ABCF-27693CFD919A}" type="slidenum">
              <a:rPr lang="es-EC" smtClean="0"/>
              <a:pPr/>
              <a:t>‹Nº›</a:t>
            </a:fld>
            <a:endParaRPr lang="es-EC"/>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C"/>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6ADC8AD9-F4C0-41DB-A6B9-35F4402C32B5}" type="datetimeFigureOut">
              <a:rPr lang="es-EC" smtClean="0"/>
              <a:pPr/>
              <a:t>16/12/2011</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F6F4E518-816E-460E-ABCF-27693CFD919A}" type="slidenum">
              <a:rPr lang="es-EC" smtClean="0"/>
              <a:pPr/>
              <a:t>‹Nº›</a:t>
            </a:fld>
            <a:endParaRPr lang="es-EC"/>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6ADC8AD9-F4C0-41DB-A6B9-35F4402C32B5}" type="datetimeFigureOut">
              <a:rPr lang="es-EC" smtClean="0"/>
              <a:pPr/>
              <a:t>16/12/2011</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F6F4E518-816E-460E-ABCF-27693CFD919A}" type="slidenum">
              <a:rPr lang="es-EC" smtClean="0"/>
              <a:pPr/>
              <a:t>‹Nº›</a:t>
            </a:fld>
            <a:endParaRPr lang="es-EC"/>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ADC8AD9-F4C0-41DB-A6B9-35F4402C32B5}" type="datetimeFigureOut">
              <a:rPr lang="es-EC" smtClean="0"/>
              <a:pPr/>
              <a:t>16/12/2011</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F6F4E518-816E-460E-ABCF-27693CFD919A}" type="slidenum">
              <a:rPr lang="es-EC" smtClean="0"/>
              <a:pPr/>
              <a:t>‹Nº›</a:t>
            </a:fld>
            <a:endParaRPr lang="es-EC"/>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4 Marcador de fecha"/>
          <p:cNvSpPr>
            <a:spLocks noGrp="1"/>
          </p:cNvSpPr>
          <p:nvPr>
            <p:ph type="dt" sz="half" idx="10"/>
          </p:nvPr>
        </p:nvSpPr>
        <p:spPr/>
        <p:txBody>
          <a:bodyPr/>
          <a:lstStyle/>
          <a:p>
            <a:fld id="{6ADC8AD9-F4C0-41DB-A6B9-35F4402C32B5}" type="datetimeFigureOut">
              <a:rPr lang="es-EC" smtClean="0"/>
              <a:pPr/>
              <a:t>16/12/2011</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F6F4E518-816E-460E-ABCF-27693CFD919A}" type="slidenum">
              <a:rPr lang="es-EC" smtClean="0"/>
              <a:pPr/>
              <a:t>‹Nº›</a:t>
            </a:fld>
            <a:endParaRPr lang="es-EC"/>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7" name="6 Marcador de fecha"/>
          <p:cNvSpPr>
            <a:spLocks noGrp="1"/>
          </p:cNvSpPr>
          <p:nvPr>
            <p:ph type="dt" sz="half" idx="10"/>
          </p:nvPr>
        </p:nvSpPr>
        <p:spPr/>
        <p:txBody>
          <a:bodyPr/>
          <a:lstStyle/>
          <a:p>
            <a:fld id="{6ADC8AD9-F4C0-41DB-A6B9-35F4402C32B5}" type="datetimeFigureOut">
              <a:rPr lang="es-EC" smtClean="0"/>
              <a:pPr/>
              <a:t>16/12/2011</a:t>
            </a:fld>
            <a:endParaRPr lang="es-EC"/>
          </a:p>
        </p:txBody>
      </p:sp>
      <p:sp>
        <p:nvSpPr>
          <p:cNvPr id="8" name="7 Marcador de pie de página"/>
          <p:cNvSpPr>
            <a:spLocks noGrp="1"/>
          </p:cNvSpPr>
          <p:nvPr>
            <p:ph type="ftr" sz="quarter" idx="11"/>
          </p:nvPr>
        </p:nvSpPr>
        <p:spPr/>
        <p:txBody>
          <a:bodyPr/>
          <a:lstStyle/>
          <a:p>
            <a:endParaRPr lang="es-EC"/>
          </a:p>
        </p:txBody>
      </p:sp>
      <p:sp>
        <p:nvSpPr>
          <p:cNvPr id="9" name="8 Marcador de número de diapositiva"/>
          <p:cNvSpPr>
            <a:spLocks noGrp="1"/>
          </p:cNvSpPr>
          <p:nvPr>
            <p:ph type="sldNum" sz="quarter" idx="12"/>
          </p:nvPr>
        </p:nvSpPr>
        <p:spPr/>
        <p:txBody>
          <a:bodyPr/>
          <a:lstStyle/>
          <a:p>
            <a:fld id="{F6F4E518-816E-460E-ABCF-27693CFD919A}" type="slidenum">
              <a:rPr lang="es-EC" smtClean="0"/>
              <a:pPr/>
              <a:t>‹Nº›</a:t>
            </a:fld>
            <a:endParaRPr lang="es-EC"/>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fecha"/>
          <p:cNvSpPr>
            <a:spLocks noGrp="1"/>
          </p:cNvSpPr>
          <p:nvPr>
            <p:ph type="dt" sz="half" idx="10"/>
          </p:nvPr>
        </p:nvSpPr>
        <p:spPr/>
        <p:txBody>
          <a:bodyPr/>
          <a:lstStyle/>
          <a:p>
            <a:fld id="{6ADC8AD9-F4C0-41DB-A6B9-35F4402C32B5}" type="datetimeFigureOut">
              <a:rPr lang="es-EC" smtClean="0"/>
              <a:pPr/>
              <a:t>16/12/2011</a:t>
            </a:fld>
            <a:endParaRPr lang="es-EC"/>
          </a:p>
        </p:txBody>
      </p:sp>
      <p:sp>
        <p:nvSpPr>
          <p:cNvPr id="4" name="3 Marcador de pie de página"/>
          <p:cNvSpPr>
            <a:spLocks noGrp="1"/>
          </p:cNvSpPr>
          <p:nvPr>
            <p:ph type="ftr" sz="quarter" idx="11"/>
          </p:nvPr>
        </p:nvSpPr>
        <p:spPr/>
        <p:txBody>
          <a:bodyPr/>
          <a:lstStyle/>
          <a:p>
            <a:endParaRPr lang="es-EC"/>
          </a:p>
        </p:txBody>
      </p:sp>
      <p:sp>
        <p:nvSpPr>
          <p:cNvPr id="5" name="4 Marcador de número de diapositiva"/>
          <p:cNvSpPr>
            <a:spLocks noGrp="1"/>
          </p:cNvSpPr>
          <p:nvPr>
            <p:ph type="sldNum" sz="quarter" idx="12"/>
          </p:nvPr>
        </p:nvSpPr>
        <p:spPr/>
        <p:txBody>
          <a:bodyPr/>
          <a:lstStyle/>
          <a:p>
            <a:fld id="{F6F4E518-816E-460E-ABCF-27693CFD919A}" type="slidenum">
              <a:rPr lang="es-EC" smtClean="0"/>
              <a:pPr/>
              <a:t>‹Nº›</a:t>
            </a:fld>
            <a:endParaRPr lang="es-EC"/>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ADC8AD9-F4C0-41DB-A6B9-35F4402C32B5}" type="datetimeFigureOut">
              <a:rPr lang="es-EC" smtClean="0"/>
              <a:pPr/>
              <a:t>16/12/2011</a:t>
            </a:fld>
            <a:endParaRPr lang="es-EC"/>
          </a:p>
        </p:txBody>
      </p:sp>
      <p:sp>
        <p:nvSpPr>
          <p:cNvPr id="3" name="2 Marcador de pie de página"/>
          <p:cNvSpPr>
            <a:spLocks noGrp="1"/>
          </p:cNvSpPr>
          <p:nvPr>
            <p:ph type="ftr" sz="quarter" idx="11"/>
          </p:nvPr>
        </p:nvSpPr>
        <p:spPr/>
        <p:txBody>
          <a:bodyPr/>
          <a:lstStyle/>
          <a:p>
            <a:endParaRPr lang="es-EC"/>
          </a:p>
        </p:txBody>
      </p:sp>
      <p:sp>
        <p:nvSpPr>
          <p:cNvPr id="4" name="3 Marcador de número de diapositiva"/>
          <p:cNvSpPr>
            <a:spLocks noGrp="1"/>
          </p:cNvSpPr>
          <p:nvPr>
            <p:ph type="sldNum" sz="quarter" idx="12"/>
          </p:nvPr>
        </p:nvSpPr>
        <p:spPr/>
        <p:txBody>
          <a:bodyPr/>
          <a:lstStyle/>
          <a:p>
            <a:fld id="{F6F4E518-816E-460E-ABCF-27693CFD919A}" type="slidenum">
              <a:rPr lang="es-EC" smtClean="0"/>
              <a:pPr/>
              <a:t>‹Nº›</a:t>
            </a:fld>
            <a:endParaRPr lang="es-EC"/>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C"/>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ADC8AD9-F4C0-41DB-A6B9-35F4402C32B5}" type="datetimeFigureOut">
              <a:rPr lang="es-EC" smtClean="0"/>
              <a:pPr/>
              <a:t>16/12/2011</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F6F4E518-816E-460E-ABCF-27693CFD919A}" type="slidenum">
              <a:rPr lang="es-EC" smtClean="0"/>
              <a:pPr/>
              <a:t>‹Nº›</a:t>
            </a:fld>
            <a:endParaRPr lang="es-EC"/>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C"/>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ADC8AD9-F4C0-41DB-A6B9-35F4402C32B5}" type="datetimeFigureOut">
              <a:rPr lang="es-EC" smtClean="0"/>
              <a:pPr/>
              <a:t>16/12/2011</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F6F4E518-816E-460E-ABCF-27693CFD919A}" type="slidenum">
              <a:rPr lang="es-EC" smtClean="0"/>
              <a:pPr/>
              <a:t>‹Nº›</a:t>
            </a:fld>
            <a:endParaRPr lang="es-EC"/>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DC8AD9-F4C0-41DB-A6B9-35F4402C32B5}" type="datetimeFigureOut">
              <a:rPr lang="es-EC" smtClean="0"/>
              <a:pPr/>
              <a:t>16/12/2011</a:t>
            </a:fld>
            <a:endParaRPr lang="es-EC"/>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F4E518-816E-460E-ABCF-27693CFD919A}" type="slidenum">
              <a:rPr lang="es-EC" smtClean="0"/>
              <a:pPr/>
              <a:t>‹Nº›</a:t>
            </a:fld>
            <a:endParaRPr lang="es-EC"/>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772816"/>
            <a:ext cx="7772400" cy="1470025"/>
          </a:xfrm>
        </p:spPr>
        <p:txBody>
          <a:bodyPr>
            <a:noAutofit/>
          </a:bodyPr>
          <a:lstStyle/>
          <a:p>
            <a:r>
              <a:rPr lang="es-ES" sz="2800" b="1" dirty="0"/>
              <a:t>ESCUELA SUPERIOR POLITÉCNICA DEL LITORAL</a:t>
            </a:r>
            <a:r>
              <a:rPr lang="es-ES" sz="2800" dirty="0"/>
              <a:t>.</a:t>
            </a:r>
            <a:br>
              <a:rPr lang="es-ES" sz="2800" dirty="0"/>
            </a:br>
            <a:r>
              <a:rPr lang="es-ES" sz="2800" b="1" dirty="0"/>
              <a:t>Facultad de Ingeniería en Electricidad y Computación</a:t>
            </a:r>
            <a:endParaRPr lang="es-EC" sz="2800" dirty="0"/>
          </a:p>
        </p:txBody>
      </p:sp>
      <p:sp>
        <p:nvSpPr>
          <p:cNvPr id="3" name="2 Subtítulo"/>
          <p:cNvSpPr>
            <a:spLocks noGrp="1"/>
          </p:cNvSpPr>
          <p:nvPr>
            <p:ph type="subTitle" idx="1"/>
          </p:nvPr>
        </p:nvSpPr>
        <p:spPr/>
        <p:txBody>
          <a:bodyPr>
            <a:noAutofit/>
          </a:bodyPr>
          <a:lstStyle/>
          <a:p>
            <a:r>
              <a:rPr lang="es-ES" sz="2400" b="1" dirty="0">
                <a:solidFill>
                  <a:schemeClr val="tx1"/>
                </a:solidFill>
              </a:rPr>
              <a:t>TESINA DE </a:t>
            </a:r>
            <a:r>
              <a:rPr lang="es-ES" sz="2400" b="1" dirty="0" smtClean="0">
                <a:solidFill>
                  <a:schemeClr val="tx1"/>
                </a:solidFill>
              </a:rPr>
              <a:t>SEMINARIO:</a:t>
            </a:r>
          </a:p>
          <a:p>
            <a:endParaRPr lang="es-ES" sz="2400" b="1" dirty="0" smtClean="0">
              <a:solidFill>
                <a:schemeClr val="tx1"/>
              </a:solidFill>
            </a:endParaRPr>
          </a:p>
          <a:p>
            <a:r>
              <a:rPr lang="es-ES" sz="2400" dirty="0">
                <a:solidFill>
                  <a:schemeClr val="tx1"/>
                </a:solidFill>
              </a:rPr>
              <a:t>“EVALUACIÓN DE LA OPERACIÓN DE LÍNEAS DE TRANSMISIÓN DE ALTA TENSIÓN”</a:t>
            </a:r>
            <a:endParaRPr lang="es-EC" sz="2400" dirty="0">
              <a:solidFill>
                <a:schemeClr val="tx1"/>
              </a:solidFill>
            </a:endParaRPr>
          </a:p>
        </p:txBody>
      </p:sp>
      <p:pic>
        <p:nvPicPr>
          <p:cNvPr id="4" name="3 Imagen" descr="http://blog.espol.edu.ec/vlirtel/files/2009/05/espol1-300x299.png"/>
          <p:cNvPicPr/>
          <p:nvPr/>
        </p:nvPicPr>
        <p:blipFill>
          <a:blip r:embed="rId2" cstate="print"/>
          <a:srcRect/>
          <a:stretch>
            <a:fillRect/>
          </a:stretch>
        </p:blipFill>
        <p:spPr bwMode="auto">
          <a:xfrm>
            <a:off x="3779912" y="332656"/>
            <a:ext cx="1368152" cy="13681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850106"/>
          </a:xfrm>
        </p:spPr>
        <p:txBody>
          <a:bodyPr>
            <a:noAutofit/>
          </a:bodyPr>
          <a:lstStyle/>
          <a:p>
            <a:r>
              <a:rPr lang="es-ES" sz="2800" b="1" dirty="0"/>
              <a:t>CRITERIOS DE </a:t>
            </a:r>
            <a:r>
              <a:rPr lang="es-ES" sz="2800" b="1" dirty="0" smtClean="0"/>
              <a:t>EVALUACIÓN </a:t>
            </a:r>
            <a:r>
              <a:rPr lang="es-ES" sz="2800" b="1" dirty="0"/>
              <a:t>OPERATIVA DEL SISTEMA DE TRANSMISIÓN DE MANABÍ – ZONA SUR</a:t>
            </a:r>
            <a:endParaRPr lang="es-EC" sz="2800" b="1" dirty="0"/>
          </a:p>
        </p:txBody>
      </p:sp>
      <p:sp>
        <p:nvSpPr>
          <p:cNvPr id="5" name="2 Marcador de contenido"/>
          <p:cNvSpPr>
            <a:spLocks noGrp="1"/>
          </p:cNvSpPr>
          <p:nvPr>
            <p:ph idx="1"/>
          </p:nvPr>
        </p:nvSpPr>
        <p:spPr>
          <a:xfrm>
            <a:off x="611560" y="1412776"/>
            <a:ext cx="7920880" cy="5112568"/>
          </a:xfrm>
        </p:spPr>
        <p:txBody>
          <a:bodyPr anchor="t">
            <a:normAutofit/>
          </a:bodyPr>
          <a:lstStyle/>
          <a:p>
            <a:pPr marL="0" indent="0" algn="just">
              <a:buNone/>
            </a:pPr>
            <a:r>
              <a:rPr lang="es-ES" sz="2200" dirty="0" smtClean="0"/>
              <a:t>Se analizarán dos proyectos establecidos en el plan de expansión de CELEC EP TRANSELECTRIC para los años 2010 – 2020, los cuales beneficiarían  el servicio de energía eléctrica a la provincia de Manabí y estos son:</a:t>
            </a:r>
          </a:p>
          <a:p>
            <a:pPr marL="0" indent="0" algn="just">
              <a:buNone/>
            </a:pPr>
            <a:endParaRPr lang="es-ES" sz="2200" dirty="0" smtClean="0"/>
          </a:p>
          <a:p>
            <a:pPr marL="273050" indent="-273050" algn="just"/>
            <a:r>
              <a:rPr lang="es-ES" sz="2200" dirty="0" smtClean="0"/>
              <a:t>SUBESTACIÓN MONTECRISTI</a:t>
            </a:r>
          </a:p>
          <a:p>
            <a:pPr marL="856800" indent="-457200" algn="just">
              <a:spcBef>
                <a:spcPts val="480"/>
              </a:spcBef>
              <a:buFont typeface="Wingdings" pitchFamily="2" charset="2"/>
              <a:buChar char="v"/>
            </a:pPr>
            <a:r>
              <a:rPr lang="es-MX" sz="2000" dirty="0" smtClean="0"/>
              <a:t>Un transformador trifásico 138/69kV, 60/80/100 MVA.</a:t>
            </a:r>
            <a:endParaRPr lang="es-EC" sz="2000" dirty="0" smtClean="0"/>
          </a:p>
          <a:p>
            <a:pPr marL="857250" lvl="1" indent="-457200" algn="just">
              <a:buFont typeface="Wingdings" pitchFamily="2" charset="2"/>
              <a:buChar char="v"/>
            </a:pPr>
            <a:r>
              <a:rPr lang="es-MX" sz="2000" dirty="0" smtClean="0"/>
              <a:t>Línea de transmisión 4 Esquinas (Portoviejo) – San Gregorio Montecristi, 138kV,  27 km, de un circuito</a:t>
            </a:r>
            <a:endParaRPr lang="es-EC" sz="2000" dirty="0" smtClean="0"/>
          </a:p>
          <a:p>
            <a:pPr marL="857250" lvl="1" indent="-457200" algn="just">
              <a:buFont typeface="Wingdings" pitchFamily="2" charset="2"/>
              <a:buChar char="v"/>
            </a:pPr>
            <a:r>
              <a:rPr lang="es-MX" sz="2000" dirty="0" smtClean="0"/>
              <a:t>Línea de transmisión de 138kV, 7 km de longitud, en estructuras doble circuito, con montaje inicial de uno, desde la subestación Montecristi hasta el cruce con la línea    Portoviejo – Manta de 138kV, energizada actualmente a  69kV.</a:t>
            </a:r>
            <a:endParaRPr lang="es-EC" sz="2000" dirty="0" smtClean="0"/>
          </a:p>
          <a:p>
            <a:pPr lvl="0" algn="just">
              <a:buNone/>
            </a:pPr>
            <a:endParaRPr lang="es-ES" sz="2000" dirty="0" smtClean="0"/>
          </a:p>
          <a:p>
            <a:pPr marL="176213" indent="-176213" algn="just">
              <a:buNone/>
            </a:pPr>
            <a:endParaRPr lang="es-ES" sz="2000" dirty="0"/>
          </a:p>
          <a:p>
            <a:pPr marL="176213" indent="-176213" algn="just">
              <a:buNone/>
            </a:pPr>
            <a:endParaRPr lang="es-ES" sz="20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noGrp="1"/>
          </p:cNvSpPr>
          <p:nvPr>
            <p:ph type="title"/>
          </p:nvPr>
        </p:nvSpPr>
        <p:spPr>
          <a:xfrm>
            <a:off x="457200" y="274638"/>
            <a:ext cx="8229600" cy="850106"/>
          </a:xfrm>
        </p:spPr>
        <p:txBody>
          <a:bodyPr>
            <a:noAutofit/>
          </a:bodyPr>
          <a:lstStyle/>
          <a:p>
            <a:r>
              <a:rPr lang="es-ES" sz="2800" b="1" dirty="0"/>
              <a:t>CRITERIOS DE </a:t>
            </a:r>
            <a:r>
              <a:rPr lang="es-ES" sz="2800" b="1" dirty="0" smtClean="0"/>
              <a:t>EVALUACIÓN </a:t>
            </a:r>
            <a:r>
              <a:rPr lang="es-ES" sz="2800" b="1" dirty="0"/>
              <a:t>OPERATIVA DEL SISTEMA DE TRANSMISIÓN DE MANABÍ – ZONA SUR</a:t>
            </a:r>
            <a:endParaRPr lang="es-EC" sz="2800" b="1" dirty="0"/>
          </a:p>
        </p:txBody>
      </p:sp>
      <p:sp>
        <p:nvSpPr>
          <p:cNvPr id="6" name="2 Marcador de contenido"/>
          <p:cNvSpPr>
            <a:spLocks noGrp="1"/>
          </p:cNvSpPr>
          <p:nvPr>
            <p:ph idx="1"/>
          </p:nvPr>
        </p:nvSpPr>
        <p:spPr>
          <a:xfrm>
            <a:off x="611560" y="1412776"/>
            <a:ext cx="7920880" cy="4824536"/>
          </a:xfrm>
        </p:spPr>
        <p:txBody>
          <a:bodyPr>
            <a:normAutofit/>
          </a:bodyPr>
          <a:lstStyle/>
          <a:p>
            <a:pPr marL="273050" indent="-273050" algn="just"/>
            <a:r>
              <a:rPr lang="es-ES" sz="2000" dirty="0" smtClean="0"/>
              <a:t>SUBESTACIÓN SAN JUAN DE MANTA</a:t>
            </a:r>
          </a:p>
          <a:p>
            <a:pPr marL="900113" lvl="5" indent="-442913" algn="just">
              <a:buFont typeface="Wingdings" pitchFamily="2" charset="2"/>
              <a:buChar char="v"/>
            </a:pPr>
            <a:r>
              <a:rPr lang="es-MX" dirty="0" smtClean="0"/>
              <a:t>Transformador trifásico de 135/180/225 MVA, 230/69kV.</a:t>
            </a:r>
            <a:endParaRPr lang="es-ES" dirty="0" smtClean="0"/>
          </a:p>
          <a:p>
            <a:pPr marL="900113" lvl="5" indent="-442913" algn="just">
              <a:buFont typeface="Wingdings" pitchFamily="2" charset="2"/>
              <a:buChar char="v"/>
            </a:pPr>
            <a:r>
              <a:rPr lang="es-MX" dirty="0" smtClean="0"/>
              <a:t>Línea de transmisión San Gregorio – San Juan de Manta, 230kV, 35 km de longitud, doble circuito, montaje inicial de uno.</a:t>
            </a:r>
            <a:endParaRPr lang="es-EC" dirty="0" smtClean="0"/>
          </a:p>
          <a:p>
            <a:pPr marL="900113" lvl="5" indent="-442913" algn="just">
              <a:buFont typeface="Wingdings" pitchFamily="2" charset="2"/>
              <a:buChar char="v"/>
            </a:pPr>
            <a:endParaRPr lang="es-EC" sz="22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noGrp="1"/>
          </p:cNvSpPr>
          <p:nvPr>
            <p:ph type="title"/>
          </p:nvPr>
        </p:nvSpPr>
        <p:spPr>
          <a:xfrm>
            <a:off x="457200" y="274638"/>
            <a:ext cx="8229600" cy="850106"/>
          </a:xfrm>
        </p:spPr>
        <p:txBody>
          <a:bodyPr>
            <a:noAutofit/>
          </a:bodyPr>
          <a:lstStyle/>
          <a:p>
            <a:r>
              <a:rPr lang="es-ES" sz="2800" b="1" dirty="0"/>
              <a:t>CRITERIOS DE </a:t>
            </a:r>
            <a:r>
              <a:rPr lang="es-ES" sz="2800" b="1" dirty="0" smtClean="0"/>
              <a:t>EVALUACIÓN </a:t>
            </a:r>
            <a:r>
              <a:rPr lang="es-ES" sz="2800" b="1" dirty="0"/>
              <a:t>OPERATIVA DEL SISTEMA DE TRANSMISIÓN DE MANABÍ – ZONA SUR</a:t>
            </a:r>
            <a:endParaRPr lang="es-EC" sz="2800" b="1" dirty="0"/>
          </a:p>
        </p:txBody>
      </p:sp>
      <p:sp>
        <p:nvSpPr>
          <p:cNvPr id="6" name="2 Marcador de contenido"/>
          <p:cNvSpPr>
            <a:spLocks noGrp="1"/>
          </p:cNvSpPr>
          <p:nvPr>
            <p:ph idx="1"/>
          </p:nvPr>
        </p:nvSpPr>
        <p:spPr>
          <a:xfrm>
            <a:off x="611560" y="1412776"/>
            <a:ext cx="7920880" cy="5184576"/>
          </a:xfrm>
        </p:spPr>
        <p:txBody>
          <a:bodyPr>
            <a:normAutofit lnSpcReduction="10000"/>
          </a:bodyPr>
          <a:lstStyle/>
          <a:p>
            <a:pPr marL="0" lvl="0" indent="0" algn="ctr">
              <a:lnSpc>
                <a:spcPct val="120000"/>
              </a:lnSpc>
              <a:buNone/>
            </a:pPr>
            <a:r>
              <a:rPr lang="es-ES" sz="2200" b="1" dirty="0" smtClean="0"/>
              <a:t>TIPOS DE PROBLEMAS EN LA OPERACIÓN DE SISTEMAS DE TRANSMISIÓN</a:t>
            </a:r>
          </a:p>
          <a:p>
            <a:pPr marL="0" lvl="0" indent="0" algn="just">
              <a:buNone/>
            </a:pPr>
            <a:r>
              <a:rPr lang="es-ES" sz="2200" dirty="0" smtClean="0"/>
              <a:t>Diversos son los problemas que se tienen en la Operación de Sistemas de Transmisión, los mas relevantes se citan ha continuación:</a:t>
            </a:r>
          </a:p>
          <a:p>
            <a:pPr marL="176213" indent="-176213" algn="just"/>
            <a:r>
              <a:rPr lang="es-ES" sz="2200" dirty="0" smtClean="0"/>
              <a:t>Falta de Capacidad de Transformación hacia las redes de subtransmisión.</a:t>
            </a:r>
          </a:p>
          <a:p>
            <a:pPr marL="176213" indent="-176213" algn="just"/>
            <a:r>
              <a:rPr lang="es-ES" sz="2200" dirty="0" smtClean="0"/>
              <a:t>Voltajes fuera de los límites de operación.</a:t>
            </a:r>
          </a:p>
          <a:p>
            <a:pPr marL="176213" indent="-176213" algn="just"/>
            <a:r>
              <a:rPr lang="es-ES" sz="2200" dirty="0" smtClean="0"/>
              <a:t>Líneas de transmisión sobrecargadas.</a:t>
            </a:r>
          </a:p>
          <a:p>
            <a:pPr marL="176213" indent="-176213" algn="just"/>
            <a:r>
              <a:rPr lang="es-ES" sz="2200" dirty="0" smtClean="0"/>
              <a:t>Fallas eléctricas en el sistema.</a:t>
            </a:r>
          </a:p>
          <a:p>
            <a:pPr marL="176213" indent="-176213" algn="just"/>
            <a:r>
              <a:rPr lang="es-ES" sz="2200" dirty="0" smtClean="0"/>
              <a:t>Error en las maniobras.</a:t>
            </a:r>
          </a:p>
          <a:p>
            <a:pPr marL="176213" indent="-176213" algn="just"/>
            <a:endParaRPr lang="es-ES" sz="2200" dirty="0" smtClean="0"/>
          </a:p>
          <a:p>
            <a:pPr marL="0" indent="0" algn="just">
              <a:buNone/>
              <a:tabLst>
                <a:tab pos="0" algn="l"/>
                <a:tab pos="176213" algn="l"/>
              </a:tabLst>
            </a:pPr>
            <a:r>
              <a:rPr lang="es-ES" sz="2200" dirty="0" smtClean="0"/>
              <a:t>Estos problemas serán enfocados a las dificultades que tiene el actual sistema de transmisión de la provincia de Manabí.</a:t>
            </a:r>
            <a:endParaRPr lang="es-EC" sz="2200" dirty="0" smtClean="0"/>
          </a:p>
          <a:p>
            <a:pPr marL="176213" indent="-176213" algn="just">
              <a:buNone/>
            </a:pPr>
            <a:endParaRPr lang="es-ES"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850106"/>
          </a:xfrm>
        </p:spPr>
        <p:txBody>
          <a:bodyPr>
            <a:noAutofit/>
          </a:bodyPr>
          <a:lstStyle/>
          <a:p>
            <a:r>
              <a:rPr lang="es-ES" sz="2800" b="1" dirty="0"/>
              <a:t>CRITERIOS DE </a:t>
            </a:r>
            <a:r>
              <a:rPr lang="es-ES" sz="2800" b="1" dirty="0" smtClean="0"/>
              <a:t>EVALUACIÓN </a:t>
            </a:r>
            <a:r>
              <a:rPr lang="es-ES" sz="2800" b="1" dirty="0"/>
              <a:t>OPERATIVA DEL SISTEMA DE TRANSMISIÓN DE MANABÍ – ZONA SUR</a:t>
            </a:r>
            <a:endParaRPr lang="es-EC" sz="2800" b="1" dirty="0"/>
          </a:p>
        </p:txBody>
      </p:sp>
      <p:sp>
        <p:nvSpPr>
          <p:cNvPr id="5" name="2 Marcador de contenido"/>
          <p:cNvSpPr>
            <a:spLocks noGrp="1"/>
          </p:cNvSpPr>
          <p:nvPr>
            <p:ph idx="1"/>
          </p:nvPr>
        </p:nvSpPr>
        <p:spPr>
          <a:xfrm>
            <a:off x="611560" y="1412776"/>
            <a:ext cx="7920880" cy="4968552"/>
          </a:xfrm>
        </p:spPr>
        <p:txBody>
          <a:bodyPr>
            <a:normAutofit lnSpcReduction="10000"/>
          </a:bodyPr>
          <a:lstStyle/>
          <a:p>
            <a:pPr marL="0" lvl="0" indent="0" algn="ctr">
              <a:lnSpc>
                <a:spcPct val="120000"/>
              </a:lnSpc>
              <a:buNone/>
            </a:pPr>
            <a:r>
              <a:rPr lang="es-ES" sz="2000" b="1" dirty="0" smtClean="0"/>
              <a:t>ANÁLISIS DE LA RESPUESTA OPERATIVA DEL SISTEMA DE TRANSMISIÓN ELÉCTRICO DE MANABÍ</a:t>
            </a:r>
          </a:p>
          <a:p>
            <a:pPr marL="0" indent="0" algn="just">
              <a:buNone/>
            </a:pPr>
            <a:r>
              <a:rPr lang="es-ES" sz="2000" dirty="0" smtClean="0"/>
              <a:t>El análisis de la respuesta operativa del sistema, se detalla ha continuación:</a:t>
            </a:r>
          </a:p>
          <a:p>
            <a:pPr marL="0" indent="0" algn="just">
              <a:buNone/>
            </a:pPr>
            <a:endParaRPr lang="es-ES" sz="2000" dirty="0" smtClean="0"/>
          </a:p>
          <a:p>
            <a:pPr marL="176213" indent="-176213" algn="just"/>
            <a:r>
              <a:rPr lang="es-ES" sz="2000" dirty="0" smtClean="0"/>
              <a:t>Recolección de datos</a:t>
            </a:r>
          </a:p>
          <a:p>
            <a:pPr marL="176213" indent="-176213" algn="just"/>
            <a:r>
              <a:rPr lang="es-ES" sz="2000" dirty="0" smtClean="0"/>
              <a:t>Simulación del sistema para el día 27 de Diciembre del 2010</a:t>
            </a:r>
          </a:p>
          <a:p>
            <a:pPr marL="176213" indent="-176213" algn="just"/>
            <a:r>
              <a:rPr lang="es-ES" sz="2000" dirty="0" smtClean="0"/>
              <a:t>Adicionar, a la simulación, la información de los proyectos contenidos en el plan de expansión de CELEC EP TRANSELECTRIC</a:t>
            </a:r>
          </a:p>
          <a:p>
            <a:pPr marL="176213" indent="-176213" algn="just"/>
            <a:r>
              <a:rPr lang="es-ES" sz="2000" dirty="0" smtClean="0"/>
              <a:t>Simulación del sistema para los años 2011 y 2014</a:t>
            </a:r>
          </a:p>
          <a:p>
            <a:pPr marL="176213" indent="-176213" algn="just"/>
            <a:r>
              <a:rPr lang="es-ES" sz="2000" dirty="0" smtClean="0"/>
              <a:t>Adicionalmente se simulara el sistema para el año 2009, debido a que en este año se tuvieron los mayores problemas de electricidad en la provincia de Manabí.</a:t>
            </a:r>
          </a:p>
          <a:p>
            <a:pPr marL="0" indent="0" algn="just">
              <a:buNone/>
            </a:pPr>
            <a:endParaRPr lang="es-ES" sz="2000" dirty="0" smtClean="0"/>
          </a:p>
          <a:p>
            <a:pPr marL="0" indent="0" algn="just">
              <a:buNone/>
            </a:pPr>
            <a:r>
              <a:rPr lang="es-ES" sz="2000" dirty="0" smtClean="0"/>
              <a:t>Las simulaciones serán realizadas en el programa POWER WORLD.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850106"/>
          </a:xfrm>
        </p:spPr>
        <p:txBody>
          <a:bodyPr>
            <a:noAutofit/>
          </a:bodyPr>
          <a:lstStyle/>
          <a:p>
            <a:r>
              <a:rPr lang="es-ES" sz="2800" b="1" dirty="0" smtClean="0"/>
              <a:t>ANÁLISIS DE LA OPERATIVIDAD ACTUAL DEL SISTEMA DE TRANSMISIÓN DE MANABÍ – ZONA SUR</a:t>
            </a:r>
            <a:endParaRPr lang="es-EC" sz="2800" b="1" dirty="0"/>
          </a:p>
        </p:txBody>
      </p:sp>
      <p:sp>
        <p:nvSpPr>
          <p:cNvPr id="5" name="2 Marcador de contenido"/>
          <p:cNvSpPr>
            <a:spLocks noGrp="1"/>
          </p:cNvSpPr>
          <p:nvPr>
            <p:ph idx="1"/>
          </p:nvPr>
        </p:nvSpPr>
        <p:spPr>
          <a:xfrm>
            <a:off x="611560" y="1412776"/>
            <a:ext cx="7920880" cy="4968552"/>
          </a:xfrm>
        </p:spPr>
        <p:txBody>
          <a:bodyPr>
            <a:normAutofit/>
          </a:bodyPr>
          <a:lstStyle/>
          <a:p>
            <a:pPr marL="0" indent="0" algn="just">
              <a:buNone/>
            </a:pPr>
            <a:r>
              <a:rPr lang="es-ES" sz="2000" dirty="0" smtClean="0"/>
              <a:t>Para realizar el análisis de la operatividad se considerará la topología actual del sistema y las siguientes consideraciones:</a:t>
            </a:r>
          </a:p>
          <a:p>
            <a:pPr marL="400050" lvl="1" indent="-396000" algn="just">
              <a:buFont typeface="Wingdings" pitchFamily="2" charset="2"/>
              <a:buChar char="v"/>
            </a:pPr>
            <a:r>
              <a:rPr lang="es-ES" sz="1800" dirty="0" smtClean="0"/>
              <a:t>Nivel de voltaje: Se lo considera aceptable si está en el rango de    +7% y -5% para líneas 230kV, +5% y -7% para 138kV, +3% y – 2% para 69kV.</a:t>
            </a:r>
          </a:p>
          <a:p>
            <a:pPr marL="400050" lvl="1" indent="-396000" algn="just">
              <a:buFont typeface="Wingdings" pitchFamily="2" charset="2"/>
              <a:buChar char="v"/>
            </a:pPr>
            <a:r>
              <a:rPr lang="es-ES" sz="1800" dirty="0" smtClean="0"/>
              <a:t>Cargabilidad de las líneas: Será aceptable para valores inferiores al 100% de la capacidad nominal de transporte.</a:t>
            </a:r>
          </a:p>
          <a:p>
            <a:pPr marL="400050" lvl="1" indent="-396000" algn="just">
              <a:buFont typeface="Wingdings" pitchFamily="2" charset="2"/>
              <a:buChar char="v"/>
            </a:pPr>
            <a:r>
              <a:rPr lang="es-ES" sz="1800" dirty="0" smtClean="0"/>
              <a:t>Cargabilidad de los transformadores: Será aceptable valores inferiores al 100% de la capacidad nominal de transformación.</a:t>
            </a:r>
          </a:p>
          <a:p>
            <a:pPr marL="400050" lvl="1" indent="-396000" algn="just">
              <a:buFont typeface="Wingdings" pitchFamily="2" charset="2"/>
              <a:buChar char="v"/>
            </a:pPr>
            <a:r>
              <a:rPr lang="es-ES" sz="1800" dirty="0" smtClean="0"/>
              <a:t>Carga utilizada: Se utilizará la demanda máxima registrada en el mes de diciembre del año 2010.</a:t>
            </a:r>
          </a:p>
          <a:p>
            <a:pPr marL="0" lvl="1" indent="0" algn="just">
              <a:buNone/>
            </a:pPr>
            <a:r>
              <a:rPr lang="es-ES" sz="2000" dirty="0" smtClean="0"/>
              <a:t>De esta manera analizaremos el sistema y obtendremos los puntos en donde se tienen los problemas mas críticos.</a:t>
            </a:r>
          </a:p>
          <a:p>
            <a:pPr marL="0" lvl="1" indent="0" algn="just">
              <a:buNone/>
            </a:pPr>
            <a:endParaRPr lang="es-ES" sz="2000" dirty="0" smtClean="0"/>
          </a:p>
          <a:p>
            <a:pPr marL="400050" lvl="1" indent="-457200" algn="just">
              <a:buFont typeface="Wingdings" pitchFamily="2" charset="2"/>
              <a:buChar char="v"/>
            </a:pPr>
            <a:endParaRPr lang="es-EC"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68761"/>
            <a:ext cx="8229600" cy="864096"/>
          </a:xfrm>
        </p:spPr>
        <p:txBody>
          <a:bodyPr vert="horz" lIns="91440" tIns="45720" rIns="91440" bIns="45720" rtlCol="0">
            <a:normAutofit/>
          </a:bodyPr>
          <a:lstStyle/>
          <a:p>
            <a:pPr marL="0" indent="0" algn="ctr">
              <a:buNone/>
            </a:pPr>
            <a:r>
              <a:rPr lang="es-MX" sz="2000" b="1" dirty="0" smtClean="0"/>
              <a:t>TOPOLOGIA VIGENTE DEL SISTEMA DE TRANSMISION MANABÍ</a:t>
            </a:r>
          </a:p>
          <a:p>
            <a:pPr marL="0" indent="0" algn="just">
              <a:buNone/>
            </a:pPr>
            <a:r>
              <a:rPr lang="es-MX" sz="2000" dirty="0" smtClean="0"/>
              <a:t>El sistema de transmisión manabita se presenta a continuación:</a:t>
            </a:r>
          </a:p>
          <a:p>
            <a:pPr marL="0" indent="0" algn="just">
              <a:buNone/>
            </a:pPr>
            <a:endParaRPr lang="es-MX" sz="2000" dirty="0" smtClean="0"/>
          </a:p>
        </p:txBody>
      </p:sp>
      <p:sp>
        <p:nvSpPr>
          <p:cNvPr id="4" name="1 Título"/>
          <p:cNvSpPr txBox="1">
            <a:spLocks/>
          </p:cNvSpPr>
          <p:nvPr/>
        </p:nvSpPr>
        <p:spPr>
          <a:xfrm>
            <a:off x="457200" y="274638"/>
            <a:ext cx="8229600" cy="850106"/>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2800" b="1" i="0" u="none" strike="noStrike" kern="1200" cap="none" spc="0" normalizeH="0" baseline="0" noProof="0" smtClean="0">
                <a:ln>
                  <a:noFill/>
                </a:ln>
                <a:solidFill>
                  <a:schemeClr val="tx1"/>
                </a:solidFill>
                <a:effectLst/>
                <a:uLnTx/>
                <a:uFillTx/>
                <a:latin typeface="+mj-lt"/>
                <a:ea typeface="+mj-ea"/>
                <a:cs typeface="+mj-cs"/>
              </a:rPr>
              <a:t>ANÁLISIS DE LA OPERATIVIDAD ACTUAL DEL SISTEMA DE TRANSMISIÓN DE MANABÍ – ZONA SUR</a:t>
            </a:r>
            <a:endParaRPr kumimoji="0" lang="es-EC" sz="2800" b="1" i="0" u="none" strike="noStrike" kern="1200" cap="none" spc="0" normalizeH="0" baseline="0" noProof="0" dirty="0">
              <a:ln>
                <a:noFill/>
              </a:ln>
              <a:solidFill>
                <a:schemeClr val="tx1"/>
              </a:solidFill>
              <a:effectLst/>
              <a:uLnTx/>
              <a:uFillTx/>
              <a:latin typeface="+mj-lt"/>
              <a:ea typeface="+mj-ea"/>
              <a:cs typeface="+mj-cs"/>
            </a:endParaRPr>
          </a:p>
        </p:txBody>
      </p:sp>
      <p:pic>
        <p:nvPicPr>
          <p:cNvPr id="5" name="4 Imagen" descr="G:\Unifilar Manabi - 2011.PNG"/>
          <p:cNvPicPr/>
          <p:nvPr/>
        </p:nvPicPr>
        <p:blipFill>
          <a:blip r:embed="rId2" cstate="print"/>
          <a:srcRect b="2850"/>
          <a:stretch>
            <a:fillRect/>
          </a:stretch>
        </p:blipFill>
        <p:spPr bwMode="auto">
          <a:xfrm>
            <a:off x="1691680" y="1988840"/>
            <a:ext cx="6048672" cy="44644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3200" b="1" dirty="0" smtClean="0"/>
              <a:t>TOPOLOGIA VIGENTE DEL SISTEMA DE TRANSMISION MANABÍ</a:t>
            </a:r>
            <a:endParaRPr lang="es-MX" sz="3200" dirty="0"/>
          </a:p>
        </p:txBody>
      </p:sp>
      <p:sp>
        <p:nvSpPr>
          <p:cNvPr id="3" name="2 Marcador de contenido"/>
          <p:cNvSpPr>
            <a:spLocks noGrp="1"/>
          </p:cNvSpPr>
          <p:nvPr>
            <p:ph idx="1"/>
          </p:nvPr>
        </p:nvSpPr>
        <p:spPr>
          <a:xfrm>
            <a:off x="467544" y="1484784"/>
            <a:ext cx="8229600" cy="3600400"/>
          </a:xfrm>
        </p:spPr>
        <p:txBody>
          <a:bodyPr>
            <a:normAutofit/>
          </a:bodyPr>
          <a:lstStyle/>
          <a:p>
            <a:pPr marL="0" indent="0" algn="just">
              <a:buNone/>
            </a:pPr>
            <a:r>
              <a:rPr lang="es-ES" sz="2000" dirty="0" smtClean="0"/>
              <a:t>El diagrama unifilar se lo realizó con la información obtenida del reporte operativo mensual de diciembre del 2010, elaborado por CELEC EP TRANSELECTRIC,  el cual se encuentra publicado en su página web y a la vez se obtuvo la siguiente información del sistema de transmisión de Manabí:</a:t>
            </a:r>
            <a:endParaRPr lang="es-MX" sz="2000" dirty="0" smtClean="0"/>
          </a:p>
          <a:p>
            <a:pPr lvl="0">
              <a:buNone/>
            </a:pPr>
            <a:endParaRPr lang="es-ES" sz="2000" dirty="0" smtClean="0"/>
          </a:p>
          <a:p>
            <a:pPr lvl="0">
              <a:buNone/>
            </a:pPr>
            <a:r>
              <a:rPr lang="es-ES" sz="2000" dirty="0" smtClean="0"/>
              <a:t>Subestaciones de Potencia</a:t>
            </a:r>
            <a:endParaRPr lang="es-MX" sz="2000" dirty="0" smtClean="0"/>
          </a:p>
          <a:p>
            <a:pPr lvl="1">
              <a:buFont typeface="Wingdings" pitchFamily="2" charset="2"/>
              <a:buChar char="v"/>
            </a:pPr>
            <a:r>
              <a:rPr lang="es-ES" sz="2000" dirty="0" smtClean="0"/>
              <a:t>S/E Chone de 60 MVA.</a:t>
            </a:r>
            <a:endParaRPr lang="es-MX" sz="2000" dirty="0" smtClean="0"/>
          </a:p>
          <a:p>
            <a:pPr lvl="1">
              <a:buFont typeface="Wingdings" pitchFamily="2" charset="2"/>
              <a:buChar char="v"/>
            </a:pPr>
            <a:r>
              <a:rPr lang="es-ES" sz="2000" dirty="0" smtClean="0"/>
              <a:t>S/E Portoviejo de 2 x 75 MVA.</a:t>
            </a:r>
            <a:endParaRPr lang="es-MX" sz="2000" dirty="0" smtClean="0"/>
          </a:p>
          <a:p>
            <a:pPr lvl="1">
              <a:buFont typeface="Wingdings" pitchFamily="2" charset="2"/>
              <a:buChar char="v"/>
            </a:pPr>
            <a:r>
              <a:rPr lang="es-ES" sz="2000" dirty="0" smtClean="0"/>
              <a:t>S/E San Gregorio de 225 MVA.</a:t>
            </a:r>
            <a:endParaRPr lang="es-MX" sz="2000" dirty="0" smtClean="0"/>
          </a:p>
          <a:p>
            <a:pPr lvl="1">
              <a:buFont typeface="Wingdings" pitchFamily="2" charset="2"/>
              <a:buChar char="v"/>
            </a:pPr>
            <a:r>
              <a:rPr lang="es-ES" sz="2000" dirty="0" smtClean="0"/>
              <a:t>S/E Manta Móvil de 32 MVA.</a:t>
            </a:r>
          </a:p>
          <a:p>
            <a:pPr lvl="1">
              <a:buNone/>
            </a:pPr>
            <a:endParaRPr lang="es-MX" sz="2000" dirty="0" smtClean="0"/>
          </a:p>
          <a:p>
            <a:pPr>
              <a:buNone/>
            </a:pPr>
            <a:endParaRPr lang="es-MX" sz="20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1143000"/>
          </a:xfrm>
        </p:spPr>
        <p:txBody>
          <a:bodyPr>
            <a:noAutofit/>
          </a:bodyPr>
          <a:lstStyle/>
          <a:p>
            <a:r>
              <a:rPr lang="es-MX" sz="3200" b="1" dirty="0" smtClean="0"/>
              <a:t>TOPOLOGIA VIGENTE DEL SISTEMA DE TRANSMISION MANABÍ</a:t>
            </a:r>
            <a:endParaRPr lang="es-MX" sz="3200" dirty="0"/>
          </a:p>
        </p:txBody>
      </p:sp>
      <p:sp>
        <p:nvSpPr>
          <p:cNvPr id="5" name="2 Marcador de contenido"/>
          <p:cNvSpPr>
            <a:spLocks noGrp="1"/>
          </p:cNvSpPr>
          <p:nvPr>
            <p:ph idx="1"/>
          </p:nvPr>
        </p:nvSpPr>
        <p:spPr>
          <a:xfrm>
            <a:off x="467544" y="1340768"/>
            <a:ext cx="8229600" cy="5184576"/>
          </a:xfrm>
        </p:spPr>
        <p:txBody>
          <a:bodyPr>
            <a:normAutofit/>
          </a:bodyPr>
          <a:lstStyle/>
          <a:p>
            <a:pPr lvl="0">
              <a:buNone/>
            </a:pPr>
            <a:r>
              <a:rPr lang="es-ES" sz="2200" dirty="0" smtClean="0"/>
              <a:t>Líneas de Transmisión:</a:t>
            </a:r>
            <a:endParaRPr lang="es-MX" sz="2200" dirty="0" smtClean="0"/>
          </a:p>
          <a:p>
            <a:pPr lvl="1">
              <a:buFont typeface="Wingdings" pitchFamily="2" charset="2"/>
              <a:buChar char="v"/>
            </a:pPr>
            <a:r>
              <a:rPr lang="es-ES" sz="2200" dirty="0" smtClean="0"/>
              <a:t>L/T Quevedo – San Gregorio de 230kV.</a:t>
            </a:r>
            <a:endParaRPr lang="es-MX" sz="2200" dirty="0" smtClean="0"/>
          </a:p>
          <a:p>
            <a:pPr lvl="1">
              <a:buFont typeface="Wingdings" pitchFamily="2" charset="2"/>
              <a:buChar char="v"/>
            </a:pPr>
            <a:r>
              <a:rPr lang="es-ES" sz="2200" dirty="0" smtClean="0"/>
              <a:t>L/T Quevedo – </a:t>
            </a:r>
            <a:r>
              <a:rPr lang="es-ES" sz="2200" dirty="0" err="1" smtClean="0"/>
              <a:t>Daule</a:t>
            </a:r>
            <a:r>
              <a:rPr lang="es-ES" sz="2200" dirty="0" smtClean="0"/>
              <a:t> </a:t>
            </a:r>
            <a:r>
              <a:rPr lang="es-ES" sz="2200" dirty="0" err="1" smtClean="0"/>
              <a:t>Peripa</a:t>
            </a:r>
            <a:r>
              <a:rPr lang="es-ES" sz="2200" dirty="0" smtClean="0"/>
              <a:t> de 138kV, doble circuito.</a:t>
            </a:r>
            <a:endParaRPr lang="es-MX" sz="2200" dirty="0" smtClean="0"/>
          </a:p>
          <a:p>
            <a:pPr lvl="1">
              <a:buFont typeface="Wingdings" pitchFamily="2" charset="2"/>
              <a:buChar char="v"/>
            </a:pPr>
            <a:r>
              <a:rPr lang="es-MX" sz="2200" dirty="0" smtClean="0"/>
              <a:t>L/T </a:t>
            </a:r>
            <a:r>
              <a:rPr lang="es-MX" sz="2200" dirty="0" err="1" smtClean="0"/>
              <a:t>Daule</a:t>
            </a:r>
            <a:r>
              <a:rPr lang="es-MX" sz="2200" dirty="0" smtClean="0"/>
              <a:t> </a:t>
            </a:r>
            <a:r>
              <a:rPr lang="es-MX" sz="2200" dirty="0" err="1" smtClean="0"/>
              <a:t>Peripa</a:t>
            </a:r>
            <a:r>
              <a:rPr lang="es-MX" sz="2200" dirty="0" smtClean="0"/>
              <a:t> – Chone de 138kV.</a:t>
            </a:r>
          </a:p>
          <a:p>
            <a:pPr lvl="1">
              <a:buFont typeface="Wingdings" pitchFamily="2" charset="2"/>
              <a:buChar char="v"/>
            </a:pPr>
            <a:r>
              <a:rPr lang="es-MX" sz="2200" dirty="0" smtClean="0"/>
              <a:t>L/T </a:t>
            </a:r>
            <a:r>
              <a:rPr lang="es-MX" sz="2200" dirty="0" err="1" smtClean="0"/>
              <a:t>Daule</a:t>
            </a:r>
            <a:r>
              <a:rPr lang="es-MX" sz="2200" dirty="0" smtClean="0"/>
              <a:t> </a:t>
            </a:r>
            <a:r>
              <a:rPr lang="es-MX" sz="2200" dirty="0" err="1" smtClean="0"/>
              <a:t>Peripa</a:t>
            </a:r>
            <a:r>
              <a:rPr lang="es-MX" sz="2200" dirty="0" smtClean="0"/>
              <a:t> – Portoviejo de 138kV, doble circuito.</a:t>
            </a:r>
          </a:p>
          <a:p>
            <a:pPr lvl="1">
              <a:buFont typeface="Wingdings" pitchFamily="2" charset="2"/>
              <a:buChar char="v"/>
            </a:pPr>
            <a:r>
              <a:rPr lang="es-MX" sz="2200" dirty="0" smtClean="0"/>
              <a:t>L/T San Gregorio – Portoviejo de 138kV.</a:t>
            </a:r>
          </a:p>
          <a:p>
            <a:pPr lvl="1">
              <a:buFont typeface="Wingdings" pitchFamily="2" charset="2"/>
              <a:buChar char="v"/>
            </a:pPr>
            <a:r>
              <a:rPr lang="es-MX" sz="2200" dirty="0" smtClean="0"/>
              <a:t>L/T San Gregorio – Manta Móvil de 138kV</a:t>
            </a:r>
          </a:p>
          <a:p>
            <a:pPr lvl="1">
              <a:buNone/>
            </a:pPr>
            <a:endParaRPr lang="es-MX" sz="2200" dirty="0" smtClean="0"/>
          </a:p>
          <a:p>
            <a:pPr marL="0" indent="0" algn="just">
              <a:buNone/>
            </a:pPr>
            <a:r>
              <a:rPr lang="es-ES" sz="2200" dirty="0" smtClean="0"/>
              <a:t>Debido a que las redes de las subestaciones CHONE y PORTOVIEJO no se encuentran interconectados entre sí, tanto para transmisión y subtransmisión, se analizará solamente la red de la zona sur de la provincia</a:t>
            </a:r>
            <a:endParaRPr lang="es-MX" sz="22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850106"/>
          </a:xfrm>
        </p:spPr>
        <p:txBody>
          <a:bodyPr>
            <a:noAutofit/>
          </a:bodyPr>
          <a:lstStyle/>
          <a:p>
            <a:r>
              <a:rPr lang="es-ES" sz="2400" b="1" dirty="0" smtClean="0"/>
              <a:t>RESULTADOS DE LA SIMULACIÓN DEL SISTEMA DE TRANSMISIÓN DE LA PROVINCIA DE MANABÍ - ZONA SUR</a:t>
            </a:r>
            <a:endParaRPr lang="es-EC" sz="2400" b="1" dirty="0"/>
          </a:p>
        </p:txBody>
      </p:sp>
      <p:sp>
        <p:nvSpPr>
          <p:cNvPr id="5" name="2 Marcador de contenido"/>
          <p:cNvSpPr>
            <a:spLocks noGrp="1"/>
          </p:cNvSpPr>
          <p:nvPr>
            <p:ph idx="1"/>
          </p:nvPr>
        </p:nvSpPr>
        <p:spPr>
          <a:xfrm>
            <a:off x="611560" y="1412776"/>
            <a:ext cx="7920880" cy="4968552"/>
          </a:xfrm>
        </p:spPr>
        <p:txBody>
          <a:bodyPr>
            <a:normAutofit/>
          </a:bodyPr>
          <a:lstStyle/>
          <a:p>
            <a:pPr marL="0" indent="0" algn="just">
              <a:buNone/>
            </a:pPr>
            <a:r>
              <a:rPr lang="es-ES" sz="2000" b="1" dirty="0" smtClean="0"/>
              <a:t>Análisis de la operatividad durante el año 2009</a:t>
            </a:r>
          </a:p>
          <a:p>
            <a:pPr marL="0" indent="0" algn="just">
              <a:buNone/>
            </a:pPr>
            <a:r>
              <a:rPr lang="es-ES" sz="2000" dirty="0" smtClean="0"/>
              <a:t>Ha continuación se detallan los resultados obtenidos en esta simulación:</a:t>
            </a:r>
          </a:p>
          <a:p>
            <a:pPr lvl="0" algn="just"/>
            <a:r>
              <a:rPr lang="es-ES" sz="2000" dirty="0" smtClean="0"/>
              <a:t>Los transformadores de la subestación Portoviejo (4 Esquinas), se encuentran operando al 88% de su cargabilidad total, ya que este es el único punto de entrega de energía que tiene la zona sur de la provincia por parte del SNI.</a:t>
            </a:r>
            <a:endParaRPr lang="es-EC" sz="2000" dirty="0" smtClean="0"/>
          </a:p>
          <a:p>
            <a:pPr lvl="0" algn="just"/>
            <a:r>
              <a:rPr lang="es-ES" sz="2000" dirty="0" smtClean="0"/>
              <a:t>La línea de subtransmisión 4 Esquinas – Portoviejo 3 se encuentra operando al máximo de su cargabilidad, ya que esta es la única ruta para proveer de energía a uno de los sectores industriales de las ciudades de Manta y Montecristi.</a:t>
            </a:r>
            <a:endParaRPr lang="es-EC" sz="2000" dirty="0" smtClean="0"/>
          </a:p>
          <a:p>
            <a:pPr lvl="0" algn="just"/>
            <a:r>
              <a:rPr lang="es-ES" sz="2000" dirty="0" smtClean="0"/>
              <a:t>Debido a la situación anterior, se incrementa la caída de tensión a través de las líneas de subtransmisión dando como resultado los bajos voltajes en las barras principales de 69kV de las subestaciones Manta 2, Montecristi y La Fabril pertenecientes a CNEL-Manabí, siendo estos 0.88, 0.87 y 0.88 en p.u. respectivamente.</a:t>
            </a:r>
            <a:endParaRPr lang="es-EC" sz="20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850106"/>
          </a:xfrm>
        </p:spPr>
        <p:txBody>
          <a:bodyPr>
            <a:noAutofit/>
          </a:bodyPr>
          <a:lstStyle/>
          <a:p>
            <a:r>
              <a:rPr lang="es-ES" sz="2400" b="1" dirty="0" smtClean="0"/>
              <a:t>RESULTADOS DE LA SIMULACIÓN DEL SISTEMA DE TRANSMISIÓN DE LA PROVINCIA DE MANABÍ - ZONA SUR</a:t>
            </a:r>
            <a:endParaRPr lang="es-EC" sz="2400" b="1" dirty="0"/>
          </a:p>
        </p:txBody>
      </p:sp>
      <p:sp>
        <p:nvSpPr>
          <p:cNvPr id="5" name="2 Marcador de contenido"/>
          <p:cNvSpPr>
            <a:spLocks noGrp="1"/>
          </p:cNvSpPr>
          <p:nvPr>
            <p:ph idx="1"/>
          </p:nvPr>
        </p:nvSpPr>
        <p:spPr>
          <a:xfrm>
            <a:off x="611560" y="1412776"/>
            <a:ext cx="7920880" cy="2376264"/>
          </a:xfrm>
        </p:spPr>
        <p:txBody>
          <a:bodyPr>
            <a:normAutofit/>
          </a:bodyPr>
          <a:lstStyle/>
          <a:p>
            <a:pPr lvl="0" algn="just"/>
            <a:r>
              <a:rPr lang="es-ES" sz="2000" dirty="0" smtClean="0"/>
              <a:t>A pesar de reactivar la central térmica  Miraflores, la cual se interconecta con la barra principal de 69kV de la subestación Manta 1 perteneciente a CNEL - Manabí, se obtuvo un bajo voltaje en esta barra siendo este de 0.89 en p.u.</a:t>
            </a:r>
            <a:endParaRPr lang="es-EC" sz="2000" dirty="0" smtClean="0"/>
          </a:p>
          <a:p>
            <a:pPr lvl="0" algn="just"/>
            <a:r>
              <a:rPr lang="es-ES" sz="2000" dirty="0" smtClean="0"/>
              <a:t>En la barra principal de 69kV de la subestación Manta 3 perteneciente a CNEL - Manabí, se tuvo un bajo voltaje de 0.89 p.u. lo cual podría deberse a la gran demanda de la ciudad de manta y ciudades aledañas.</a:t>
            </a:r>
            <a:endParaRPr lang="es-EC"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4082"/>
          </a:xfrm>
        </p:spPr>
        <p:txBody>
          <a:bodyPr>
            <a:normAutofit/>
          </a:bodyPr>
          <a:lstStyle/>
          <a:p>
            <a:r>
              <a:rPr lang="es-ES" sz="3200" b="1" dirty="0" smtClean="0"/>
              <a:t>INTRODUCCIÓN</a:t>
            </a:r>
            <a:endParaRPr lang="es-EC" sz="3200" b="1" dirty="0"/>
          </a:p>
        </p:txBody>
      </p:sp>
      <p:sp>
        <p:nvSpPr>
          <p:cNvPr id="3" name="2 Marcador de contenido"/>
          <p:cNvSpPr>
            <a:spLocks noGrp="1"/>
          </p:cNvSpPr>
          <p:nvPr>
            <p:ph idx="1"/>
          </p:nvPr>
        </p:nvSpPr>
        <p:spPr>
          <a:xfrm>
            <a:off x="467544" y="908720"/>
            <a:ext cx="5040560" cy="5616624"/>
          </a:xfrm>
        </p:spPr>
        <p:txBody>
          <a:bodyPr>
            <a:normAutofit lnSpcReduction="10000"/>
          </a:bodyPr>
          <a:lstStyle/>
          <a:p>
            <a:pPr marL="0" indent="0" algn="just">
              <a:buNone/>
            </a:pPr>
            <a:r>
              <a:rPr lang="es-ES" sz="2000" dirty="0" smtClean="0"/>
              <a:t>Las líneas de transmisión son una parte importante de todo el sistema de transmisión de energía eléctrica, debido a que son utilizadas para llevar la energía desde los centros de producción hasta los grandes centros de consumo.</a:t>
            </a:r>
          </a:p>
          <a:p>
            <a:pPr marL="0" indent="0" algn="just">
              <a:buNone/>
            </a:pPr>
            <a:endParaRPr lang="es-ES" sz="2000" dirty="0" smtClean="0"/>
          </a:p>
          <a:p>
            <a:pPr marL="0" indent="0" algn="just">
              <a:buNone/>
            </a:pPr>
            <a:r>
              <a:rPr lang="es-ES" sz="2000" dirty="0" smtClean="0"/>
              <a:t>En </a:t>
            </a:r>
            <a:r>
              <a:rPr lang="es-ES" sz="2000" dirty="0"/>
              <a:t>la actualidad, el consumo eléctrico se lo utiliza como indicador  de la evolución económica de un país, debido a que los periodos de crecimiento económicos </a:t>
            </a:r>
            <a:r>
              <a:rPr lang="es-ES" sz="2000" dirty="0" smtClean="0"/>
              <a:t>están íntimamente </a:t>
            </a:r>
            <a:r>
              <a:rPr lang="es-ES" sz="2000" dirty="0"/>
              <a:t>ligados a aumentos del consumo eléctrico. </a:t>
            </a:r>
            <a:endParaRPr lang="es-ES" sz="2000" dirty="0" smtClean="0"/>
          </a:p>
          <a:p>
            <a:pPr marL="0" indent="0" algn="just">
              <a:buNone/>
            </a:pPr>
            <a:endParaRPr lang="es-ES" sz="2000" dirty="0"/>
          </a:p>
          <a:p>
            <a:pPr marL="0" indent="0" algn="just">
              <a:buNone/>
            </a:pPr>
            <a:r>
              <a:rPr lang="es-ES" sz="2000" dirty="0" smtClean="0"/>
              <a:t>Por </a:t>
            </a:r>
            <a:r>
              <a:rPr lang="es-ES" sz="2000" dirty="0"/>
              <a:t>esta razón, la evaluación de un sistema de transmisión eléctrico es muy importante para planificar las futuras modificaciones que se </a:t>
            </a:r>
            <a:r>
              <a:rPr lang="es-ES" sz="2000" dirty="0" smtClean="0"/>
              <a:t>realizaran en el </a:t>
            </a:r>
            <a:r>
              <a:rPr lang="es-ES" sz="2000" dirty="0"/>
              <a:t>sistema y así mejorar la calidad del servicio que suministra</a:t>
            </a:r>
            <a:r>
              <a:rPr lang="es-ES" sz="2000" dirty="0" smtClean="0"/>
              <a:t>. </a:t>
            </a:r>
          </a:p>
        </p:txBody>
      </p:sp>
      <p:pic>
        <p:nvPicPr>
          <p:cNvPr id="10242" name="Picture 2" descr="http://www.tradesurinc.com/common/products/14/216/01-Electrical%20Transmission%20Lines%20Components%2001.jpg"/>
          <p:cNvPicPr>
            <a:picLocks noChangeAspect="1" noChangeArrowheads="1"/>
          </p:cNvPicPr>
          <p:nvPr/>
        </p:nvPicPr>
        <p:blipFill>
          <a:blip r:embed="rId2" cstate="print"/>
          <a:srcRect/>
          <a:stretch>
            <a:fillRect/>
          </a:stretch>
        </p:blipFill>
        <p:spPr bwMode="auto">
          <a:xfrm>
            <a:off x="5833038" y="1772816"/>
            <a:ext cx="2709234" cy="3582542"/>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850106"/>
          </a:xfrm>
        </p:spPr>
        <p:txBody>
          <a:bodyPr>
            <a:noAutofit/>
          </a:bodyPr>
          <a:lstStyle/>
          <a:p>
            <a:r>
              <a:rPr lang="es-ES" sz="2400" b="1" dirty="0" smtClean="0"/>
              <a:t>RESULTADOS DE LA SIMULACIÓN DEL SISTEMA DE TRANSMISIÓN DE LA PROVINCIA DE MANABÍ - ZONA SUR</a:t>
            </a:r>
            <a:endParaRPr lang="es-EC" sz="2400" b="1" dirty="0"/>
          </a:p>
        </p:txBody>
      </p:sp>
      <p:sp>
        <p:nvSpPr>
          <p:cNvPr id="5" name="2 Marcador de contenido"/>
          <p:cNvSpPr>
            <a:spLocks noGrp="1"/>
          </p:cNvSpPr>
          <p:nvPr>
            <p:ph idx="1"/>
          </p:nvPr>
        </p:nvSpPr>
        <p:spPr>
          <a:xfrm>
            <a:off x="611560" y="1412776"/>
            <a:ext cx="7920880" cy="432048"/>
          </a:xfrm>
        </p:spPr>
        <p:txBody>
          <a:bodyPr>
            <a:normAutofit/>
          </a:bodyPr>
          <a:lstStyle/>
          <a:p>
            <a:pPr lvl="0" algn="ctr">
              <a:buNone/>
            </a:pPr>
            <a:r>
              <a:rPr lang="es-MX" sz="2000" dirty="0" smtClean="0"/>
              <a:t>Diagrama Unifilar situación 2009</a:t>
            </a:r>
            <a:endParaRPr lang="es-EC" sz="2000" dirty="0"/>
          </a:p>
        </p:txBody>
      </p:sp>
      <p:pic>
        <p:nvPicPr>
          <p:cNvPr id="6" name="2 Imagen" descr="2009.PNG"/>
          <p:cNvPicPr/>
          <p:nvPr/>
        </p:nvPicPr>
        <p:blipFill>
          <a:blip r:embed="rId2" cstate="print"/>
          <a:stretch>
            <a:fillRect/>
          </a:stretch>
        </p:blipFill>
        <p:spPr>
          <a:xfrm>
            <a:off x="1187624" y="1988840"/>
            <a:ext cx="6892120" cy="4542942"/>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850106"/>
          </a:xfrm>
        </p:spPr>
        <p:txBody>
          <a:bodyPr>
            <a:noAutofit/>
          </a:bodyPr>
          <a:lstStyle/>
          <a:p>
            <a:r>
              <a:rPr lang="es-ES" sz="2400" b="1" dirty="0" smtClean="0"/>
              <a:t>RESULTADOS DE LA SIMULACIÓN DEL SISTEMA DE TRANSMISIÓN DE LA PROVINCIA DE MANABÍ - ZONA SUR</a:t>
            </a:r>
            <a:endParaRPr lang="es-EC" sz="2400" b="1" dirty="0"/>
          </a:p>
        </p:txBody>
      </p:sp>
      <p:sp>
        <p:nvSpPr>
          <p:cNvPr id="5" name="2 Marcador de contenido"/>
          <p:cNvSpPr>
            <a:spLocks noGrp="1"/>
          </p:cNvSpPr>
          <p:nvPr>
            <p:ph idx="1"/>
          </p:nvPr>
        </p:nvSpPr>
        <p:spPr>
          <a:xfrm>
            <a:off x="611560" y="1412776"/>
            <a:ext cx="7920880" cy="4968552"/>
          </a:xfrm>
        </p:spPr>
        <p:txBody>
          <a:bodyPr>
            <a:normAutofit/>
          </a:bodyPr>
          <a:lstStyle/>
          <a:p>
            <a:pPr marL="0" indent="0" algn="just">
              <a:buNone/>
            </a:pPr>
            <a:r>
              <a:rPr lang="es-ES" sz="2000" b="1" dirty="0" smtClean="0"/>
              <a:t>Análisis de la operatividad durante el año 2010</a:t>
            </a:r>
          </a:p>
          <a:p>
            <a:pPr marL="0" indent="0" algn="just">
              <a:buNone/>
            </a:pPr>
            <a:r>
              <a:rPr lang="es-ES" sz="2000" dirty="0" smtClean="0"/>
              <a:t>Ha continuación se detallan los resultados obtenidos en esta simulación:</a:t>
            </a:r>
          </a:p>
          <a:p>
            <a:pPr lvl="0" algn="just"/>
            <a:r>
              <a:rPr lang="es-ES" sz="2000" dirty="0" smtClean="0"/>
              <a:t>Los transformadores de la subestación Portoviejo (4 Esquinas), siguen operando a un nivel alto de cargabilidad, aproximadamente del 80%, debido a esta situación se siguen teniendo bajos voltajes en las barras principales de las subestaciones de 69kV pertenecientes a               CNEL-Manabí, </a:t>
            </a:r>
          </a:p>
          <a:p>
            <a:pPr algn="just"/>
            <a:r>
              <a:rPr lang="es-ES" sz="2000" dirty="0" smtClean="0"/>
              <a:t>El transformador de la subestación Manta Móvil 138/69kV, se encuentra operando al 93% de su cargabilidad total, ya que este es el único punto de entrega de energía que tiene uno de los sectores industriales de las ciudades de Manta y Montecristi.</a:t>
            </a:r>
          </a:p>
          <a:p>
            <a:pPr algn="just"/>
            <a:r>
              <a:rPr lang="es-ES" sz="2000" dirty="0" smtClean="0"/>
              <a:t>La barra principal de la subestación Manta 1 de 69kV perteneciente a CNEL-Manabí, presento un bajovoltaje de 0.94 en p.u. a pesar de que la central térmica Miraflores aun continua operando e interconectada con esta subestación.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850106"/>
          </a:xfrm>
        </p:spPr>
        <p:txBody>
          <a:bodyPr>
            <a:noAutofit/>
          </a:bodyPr>
          <a:lstStyle/>
          <a:p>
            <a:r>
              <a:rPr lang="es-ES" sz="2400" b="1" dirty="0" smtClean="0"/>
              <a:t>RESULTADOS DE LA SIMULACIÓN DEL SISTEMA DE TRANSMISIÓN DE LA PROVINCIA DE MANABÍ - ZONA SUR</a:t>
            </a:r>
            <a:endParaRPr lang="es-EC" sz="2400" b="1" dirty="0"/>
          </a:p>
        </p:txBody>
      </p:sp>
      <p:sp>
        <p:nvSpPr>
          <p:cNvPr id="5" name="2 Marcador de contenido"/>
          <p:cNvSpPr>
            <a:spLocks noGrp="1"/>
          </p:cNvSpPr>
          <p:nvPr>
            <p:ph idx="1"/>
          </p:nvPr>
        </p:nvSpPr>
        <p:spPr>
          <a:xfrm>
            <a:off x="611560" y="1412776"/>
            <a:ext cx="7920880" cy="432048"/>
          </a:xfrm>
        </p:spPr>
        <p:txBody>
          <a:bodyPr>
            <a:normAutofit/>
          </a:bodyPr>
          <a:lstStyle/>
          <a:p>
            <a:pPr lvl="0" algn="ctr">
              <a:buNone/>
            </a:pPr>
            <a:r>
              <a:rPr lang="es-MX" sz="2000" dirty="0" smtClean="0"/>
              <a:t>Diagrama Unifilar situación 2010</a:t>
            </a:r>
            <a:endParaRPr lang="es-EC" sz="2000" dirty="0"/>
          </a:p>
        </p:txBody>
      </p:sp>
      <p:pic>
        <p:nvPicPr>
          <p:cNvPr id="6" name="4 Imagen" descr="2010.PNG"/>
          <p:cNvPicPr/>
          <p:nvPr/>
        </p:nvPicPr>
        <p:blipFill>
          <a:blip r:embed="rId2" cstate="print"/>
          <a:stretch>
            <a:fillRect/>
          </a:stretch>
        </p:blipFill>
        <p:spPr>
          <a:xfrm>
            <a:off x="1115616" y="1844824"/>
            <a:ext cx="6974006" cy="4624139"/>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850106"/>
          </a:xfrm>
        </p:spPr>
        <p:txBody>
          <a:bodyPr>
            <a:noAutofit/>
          </a:bodyPr>
          <a:lstStyle/>
          <a:p>
            <a:r>
              <a:rPr lang="es-ES" sz="2400" b="1" dirty="0" smtClean="0"/>
              <a:t>RESULTADOS DE LA SIMULACIÓN DEL SISTEMA DE TRANSMISIÓN DE LA PROVINCIA DE MANABÍ - ZONA SUR</a:t>
            </a:r>
            <a:endParaRPr lang="es-EC" sz="2400" b="1" dirty="0"/>
          </a:p>
        </p:txBody>
      </p:sp>
      <p:sp>
        <p:nvSpPr>
          <p:cNvPr id="5" name="2 Marcador de contenido"/>
          <p:cNvSpPr>
            <a:spLocks noGrp="1"/>
          </p:cNvSpPr>
          <p:nvPr>
            <p:ph idx="1"/>
          </p:nvPr>
        </p:nvSpPr>
        <p:spPr>
          <a:xfrm>
            <a:off x="611560" y="1412776"/>
            <a:ext cx="7920880" cy="4968552"/>
          </a:xfrm>
        </p:spPr>
        <p:txBody>
          <a:bodyPr>
            <a:normAutofit lnSpcReduction="10000"/>
          </a:bodyPr>
          <a:lstStyle/>
          <a:p>
            <a:pPr marL="0" indent="0" algn="just">
              <a:buNone/>
            </a:pPr>
            <a:r>
              <a:rPr lang="es-ES" sz="2000" b="1" dirty="0" smtClean="0"/>
              <a:t>Análisis de la operatividad durante el año 2011</a:t>
            </a:r>
          </a:p>
          <a:p>
            <a:pPr marL="0" indent="0" algn="just">
              <a:buNone/>
            </a:pPr>
            <a:r>
              <a:rPr lang="es-ES" sz="2000" dirty="0" smtClean="0"/>
              <a:t>Ha continuación se detallan los resultados obtenidos en esta simulación:</a:t>
            </a:r>
          </a:p>
          <a:p>
            <a:pPr lvl="0" algn="just"/>
            <a:r>
              <a:rPr lang="es-ES" sz="2000" dirty="0" smtClean="0"/>
              <a:t>Los transformadores de la subestación Portoviejo (4 Esquinas) operan a un 59% de su capacidad nominal, un porcentaje menor al que se presentó en el año 2010.</a:t>
            </a:r>
            <a:endParaRPr lang="es-EC" sz="2000" dirty="0" smtClean="0"/>
          </a:p>
          <a:p>
            <a:pPr lvl="0" algn="just"/>
            <a:r>
              <a:rPr lang="es-ES" sz="2000" dirty="0" smtClean="0"/>
              <a:t>El transformador de la subestación Manta Móvil continúa operando a un nivel alto de cargabilidad, el 84% de su capacidad nominal.</a:t>
            </a:r>
            <a:endParaRPr lang="es-EC" sz="2000" dirty="0" smtClean="0"/>
          </a:p>
          <a:p>
            <a:pPr algn="just"/>
            <a:r>
              <a:rPr lang="es-ES" sz="2000" dirty="0" smtClean="0"/>
              <a:t>El transformador de la subestación Montecristi 230/69kV y 100 MVA de CELEC EP TRANSELECTRIC entra en servicio con una cargabilidad del 49%.</a:t>
            </a:r>
          </a:p>
          <a:p>
            <a:pPr algn="just"/>
            <a:r>
              <a:rPr lang="es-ES" sz="2000" dirty="0" smtClean="0"/>
              <a:t>Se puede observar una reducción en la carga de las líneas de subtransmisión que van desde la S/E 4 Esquinas a la S/E Portoviejo 1 del 54% al 30%.</a:t>
            </a:r>
          </a:p>
          <a:p>
            <a:pPr algn="just"/>
            <a:r>
              <a:rPr lang="es-ES" sz="2000" dirty="0" smtClean="0"/>
              <a:t>La barra de 69kV de la subestación Manta 1 mejoró su voltaje de operación a 0.97 en p.u., la central térmica Miraflores sigue interconectada a esta barra.</a:t>
            </a:r>
            <a:endParaRPr lang="es-EC" sz="20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850106"/>
          </a:xfrm>
        </p:spPr>
        <p:txBody>
          <a:bodyPr>
            <a:noAutofit/>
          </a:bodyPr>
          <a:lstStyle/>
          <a:p>
            <a:r>
              <a:rPr lang="es-ES" sz="2400" b="1" dirty="0" smtClean="0"/>
              <a:t>RESULTADOS DE LA SIMULACIÓN DEL SISTEMA DE TRANSMISIÓN DE LA PROVINCIA DE MANABÍ - ZONA SUR</a:t>
            </a:r>
            <a:endParaRPr lang="es-EC" sz="2400" b="1" dirty="0"/>
          </a:p>
        </p:txBody>
      </p:sp>
      <p:sp>
        <p:nvSpPr>
          <p:cNvPr id="5" name="2 Marcador de contenido"/>
          <p:cNvSpPr>
            <a:spLocks noGrp="1"/>
          </p:cNvSpPr>
          <p:nvPr>
            <p:ph idx="1"/>
          </p:nvPr>
        </p:nvSpPr>
        <p:spPr>
          <a:xfrm>
            <a:off x="611560" y="1412776"/>
            <a:ext cx="7920880" cy="432048"/>
          </a:xfrm>
        </p:spPr>
        <p:txBody>
          <a:bodyPr>
            <a:normAutofit/>
          </a:bodyPr>
          <a:lstStyle/>
          <a:p>
            <a:pPr lvl="0" algn="ctr">
              <a:buNone/>
            </a:pPr>
            <a:r>
              <a:rPr lang="es-MX" sz="2000" dirty="0" smtClean="0"/>
              <a:t>Diagrama Unifilar situación 2011</a:t>
            </a:r>
            <a:endParaRPr lang="es-EC" sz="2000" dirty="0"/>
          </a:p>
        </p:txBody>
      </p:sp>
      <p:pic>
        <p:nvPicPr>
          <p:cNvPr id="6" name="5 Imagen" descr="2011.PNG"/>
          <p:cNvPicPr/>
          <p:nvPr/>
        </p:nvPicPr>
        <p:blipFill>
          <a:blip r:embed="rId2" cstate="print"/>
          <a:srcRect l="8994" r="9869"/>
          <a:stretch>
            <a:fillRect/>
          </a:stretch>
        </p:blipFill>
        <p:spPr>
          <a:xfrm>
            <a:off x="1331640" y="1916832"/>
            <a:ext cx="6552728" cy="4623472"/>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850106"/>
          </a:xfrm>
        </p:spPr>
        <p:txBody>
          <a:bodyPr>
            <a:noAutofit/>
          </a:bodyPr>
          <a:lstStyle/>
          <a:p>
            <a:r>
              <a:rPr lang="es-ES" sz="2400" b="1" dirty="0" smtClean="0"/>
              <a:t>RESULTADOS DE LA SIMULACIÓN DEL SISTEMA DE TRANSMISIÓN DE LA PROVINCIA DE MANABÍ - ZONA SUR</a:t>
            </a:r>
            <a:endParaRPr lang="es-EC" sz="2400" b="1" dirty="0"/>
          </a:p>
        </p:txBody>
      </p:sp>
      <p:sp>
        <p:nvSpPr>
          <p:cNvPr id="5" name="2 Marcador de contenido"/>
          <p:cNvSpPr>
            <a:spLocks noGrp="1"/>
          </p:cNvSpPr>
          <p:nvPr>
            <p:ph idx="1"/>
          </p:nvPr>
        </p:nvSpPr>
        <p:spPr>
          <a:xfrm>
            <a:off x="611560" y="1412776"/>
            <a:ext cx="7920880" cy="4536504"/>
          </a:xfrm>
        </p:spPr>
        <p:txBody>
          <a:bodyPr>
            <a:normAutofit/>
          </a:bodyPr>
          <a:lstStyle/>
          <a:p>
            <a:pPr marL="0" indent="0" algn="just">
              <a:buNone/>
            </a:pPr>
            <a:r>
              <a:rPr lang="es-ES" sz="2000" b="1" dirty="0" smtClean="0"/>
              <a:t>Análisis de la operatividad durante el año 2014</a:t>
            </a:r>
          </a:p>
          <a:p>
            <a:pPr marL="0" indent="0" algn="just">
              <a:buNone/>
            </a:pPr>
            <a:r>
              <a:rPr lang="es-ES" sz="2000" dirty="0" smtClean="0"/>
              <a:t>Ha continuación se detallan los resultados obtenidos en esta simulación:</a:t>
            </a:r>
          </a:p>
          <a:p>
            <a:pPr lvl="0" algn="just"/>
            <a:r>
              <a:rPr lang="es-ES" sz="2000" dirty="0" smtClean="0"/>
              <a:t>La cargabilidad de los transformadores de la S/E 4 Esquinas se redujo a un 50% de su capacidad nominal.</a:t>
            </a:r>
            <a:endParaRPr lang="es-EC" sz="2000" dirty="0" smtClean="0"/>
          </a:p>
          <a:p>
            <a:pPr lvl="0" algn="just"/>
            <a:r>
              <a:rPr lang="es-ES" sz="2000" dirty="0" smtClean="0"/>
              <a:t>El problema del transformador de la S/E Manta Móvil se ve en parte solucionado porque está operando a un 62% de su capacidad nominal.</a:t>
            </a:r>
            <a:endParaRPr lang="es-EC" sz="2000" dirty="0" smtClean="0"/>
          </a:p>
          <a:p>
            <a:pPr lvl="0" algn="just"/>
            <a:r>
              <a:rPr lang="es-ES" sz="2000" dirty="0" smtClean="0"/>
              <a:t> La cargabilidad de la línea de transmisión entre las subestaciones San Gregorio y Montecristi se redujo a un 28% de su capacidad nominal.</a:t>
            </a:r>
            <a:endParaRPr lang="es-EC" sz="2000" dirty="0" smtClean="0"/>
          </a:p>
          <a:p>
            <a:pPr lvl="0" algn="just"/>
            <a:r>
              <a:rPr lang="es-ES" sz="2000" dirty="0" smtClean="0"/>
              <a:t>La cargabilidad en el transformador de la S/E Montecristi se redujo a un 28% de su capacidad nominal.</a:t>
            </a:r>
            <a:endParaRPr lang="es-EC" sz="2000" dirty="0" smtClean="0"/>
          </a:p>
          <a:p>
            <a:pPr lvl="0" algn="just"/>
            <a:r>
              <a:rPr lang="es-ES" sz="2000" dirty="0" smtClean="0"/>
              <a:t>Mejoraron los voltajes presentes en las barras de 69kV de las subestaciones Manta 1 y Manta 3, a 0.99 en p.u., de propiedad de CNEL-Manabí.</a:t>
            </a:r>
            <a:endParaRPr lang="es-EC" sz="20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850106"/>
          </a:xfrm>
        </p:spPr>
        <p:txBody>
          <a:bodyPr>
            <a:noAutofit/>
          </a:bodyPr>
          <a:lstStyle/>
          <a:p>
            <a:r>
              <a:rPr lang="es-ES" sz="2400" b="1" dirty="0" smtClean="0"/>
              <a:t>RESULTADOS DE LA SIMULACIÓN DEL SISTEMA DE TRANSMISIÓN DE LA PROVINCIA DE MANABÍ - ZONA SUR</a:t>
            </a:r>
            <a:endParaRPr lang="es-EC" sz="2400" b="1" dirty="0"/>
          </a:p>
        </p:txBody>
      </p:sp>
      <p:sp>
        <p:nvSpPr>
          <p:cNvPr id="5" name="2 Marcador de contenido"/>
          <p:cNvSpPr>
            <a:spLocks noGrp="1"/>
          </p:cNvSpPr>
          <p:nvPr>
            <p:ph idx="1"/>
          </p:nvPr>
        </p:nvSpPr>
        <p:spPr>
          <a:xfrm>
            <a:off x="611560" y="1412776"/>
            <a:ext cx="7920880" cy="432048"/>
          </a:xfrm>
        </p:spPr>
        <p:txBody>
          <a:bodyPr>
            <a:normAutofit/>
          </a:bodyPr>
          <a:lstStyle/>
          <a:p>
            <a:pPr lvl="0" algn="ctr">
              <a:buNone/>
            </a:pPr>
            <a:r>
              <a:rPr lang="es-MX" sz="2000" dirty="0" smtClean="0"/>
              <a:t>Diagrama Unifilar situación 2014</a:t>
            </a:r>
            <a:endParaRPr lang="es-EC" sz="2000" dirty="0"/>
          </a:p>
        </p:txBody>
      </p:sp>
      <p:pic>
        <p:nvPicPr>
          <p:cNvPr id="6" name="7 Imagen" descr="2014.PNG"/>
          <p:cNvPicPr/>
          <p:nvPr/>
        </p:nvPicPr>
        <p:blipFill>
          <a:blip r:embed="rId2" cstate="print"/>
          <a:srcRect l="11334" r="13299"/>
          <a:stretch>
            <a:fillRect/>
          </a:stretch>
        </p:blipFill>
        <p:spPr>
          <a:xfrm>
            <a:off x="1259632" y="1916832"/>
            <a:ext cx="6624736" cy="4615459"/>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850106"/>
          </a:xfrm>
        </p:spPr>
        <p:txBody>
          <a:bodyPr>
            <a:noAutofit/>
          </a:bodyPr>
          <a:lstStyle/>
          <a:p>
            <a:r>
              <a:rPr lang="es-ES" sz="3200" b="1" dirty="0" smtClean="0"/>
              <a:t>CONCLUSIONES Y RECOMENDACIONES</a:t>
            </a:r>
            <a:endParaRPr lang="es-EC" sz="3200" b="1" dirty="0"/>
          </a:p>
        </p:txBody>
      </p:sp>
      <p:sp>
        <p:nvSpPr>
          <p:cNvPr id="5" name="2 Marcador de contenido"/>
          <p:cNvSpPr>
            <a:spLocks noGrp="1"/>
          </p:cNvSpPr>
          <p:nvPr>
            <p:ph idx="1"/>
          </p:nvPr>
        </p:nvSpPr>
        <p:spPr>
          <a:xfrm>
            <a:off x="611560" y="1052736"/>
            <a:ext cx="7920880" cy="5328592"/>
          </a:xfrm>
        </p:spPr>
        <p:txBody>
          <a:bodyPr>
            <a:normAutofit/>
          </a:bodyPr>
          <a:lstStyle/>
          <a:p>
            <a:pPr lvl="0" algn="just">
              <a:buFont typeface="Wingdings" pitchFamily="2" charset="2"/>
              <a:buChar char="v"/>
            </a:pPr>
            <a:r>
              <a:rPr lang="es-MX" sz="2000" dirty="0" smtClean="0"/>
              <a:t>El análisis realizado en el año 2010, demostró el problema que tiene la S/E Portoviejo (4 Esquinas), el cuál es que sus transformadores se encuentran operando cerca de su capacidad límite y esto genera problemas de voltaje en las redes de subtransmisión de CNEL-Manabí.</a:t>
            </a:r>
          </a:p>
          <a:p>
            <a:pPr lvl="0" algn="just">
              <a:buNone/>
            </a:pPr>
            <a:endParaRPr lang="es-MX" sz="2000" dirty="0" smtClean="0"/>
          </a:p>
          <a:p>
            <a:pPr lvl="0" algn="just">
              <a:buFont typeface="Wingdings" pitchFamily="2" charset="2"/>
              <a:buChar char="ü"/>
            </a:pPr>
            <a:r>
              <a:rPr lang="es-ES" sz="2000" dirty="0" smtClean="0"/>
              <a:t>Debido al problema de alta cargabilidad en los transformadores de la S/E Portoviejo, se debería instalar una nueva S/E que ayude a aliviar la carga de estos o instalar un nuevo transformador de mayor capacidad para reemplazar los actuales</a:t>
            </a:r>
          </a:p>
          <a:p>
            <a:pPr lvl="0" algn="just">
              <a:buNone/>
            </a:pPr>
            <a:endParaRPr lang="es-MX" sz="2000" dirty="0" smtClean="0"/>
          </a:p>
          <a:p>
            <a:pPr lvl="0" algn="just">
              <a:buFont typeface="Wingdings" pitchFamily="2" charset="2"/>
              <a:buChar char="v"/>
            </a:pPr>
            <a:r>
              <a:rPr lang="es-MX" sz="2000" dirty="0" smtClean="0"/>
              <a:t>El ingreso en operación de la S/E San Gregorio en el año 2010, ayudo en parte al problema de cargabilidad e los transformadores de la S/E Portoviejo, evidenciándose en los registros de flujos diarios realizados en el año 2009 y 2010 por CELEC EP TRANSELECTRIC.</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850106"/>
          </a:xfrm>
        </p:spPr>
        <p:txBody>
          <a:bodyPr>
            <a:noAutofit/>
          </a:bodyPr>
          <a:lstStyle/>
          <a:p>
            <a:r>
              <a:rPr lang="es-ES" sz="3200" b="1" dirty="0" smtClean="0"/>
              <a:t>CONCLUSIONES Y RECOMENDACIONES</a:t>
            </a:r>
            <a:endParaRPr lang="es-EC" sz="3200" b="1" dirty="0"/>
          </a:p>
        </p:txBody>
      </p:sp>
      <p:sp>
        <p:nvSpPr>
          <p:cNvPr id="5" name="2 Marcador de contenido"/>
          <p:cNvSpPr>
            <a:spLocks noGrp="1"/>
          </p:cNvSpPr>
          <p:nvPr>
            <p:ph idx="1"/>
          </p:nvPr>
        </p:nvSpPr>
        <p:spPr>
          <a:xfrm>
            <a:off x="611560" y="1052736"/>
            <a:ext cx="7920880" cy="5328592"/>
          </a:xfrm>
        </p:spPr>
        <p:txBody>
          <a:bodyPr>
            <a:normAutofit/>
          </a:bodyPr>
          <a:lstStyle/>
          <a:p>
            <a:pPr algn="just">
              <a:buFont typeface="Wingdings" pitchFamily="2" charset="2"/>
              <a:buChar char="v"/>
            </a:pPr>
            <a:r>
              <a:rPr lang="es-MX" sz="2000" dirty="0" smtClean="0"/>
              <a:t>La entrada en operación de la S/E San Gregorio se complemento con el traslado de la S/E Manta Móvil para atender la demanda del sector industrial de la ciudad de Manta, la cual presentaba bajos voltajes en las redes de subtransmisión. Pero debido a la alta demanda, la S/E Manta Móvil entro en operación con una  alta cargabilidad cercana a su límite y el problema no se soluciono completamente.</a:t>
            </a:r>
          </a:p>
          <a:p>
            <a:pPr algn="just">
              <a:buNone/>
            </a:pPr>
            <a:endParaRPr lang="es-MX" sz="2000" dirty="0" smtClean="0"/>
          </a:p>
          <a:p>
            <a:pPr algn="just">
              <a:buFont typeface="Wingdings" pitchFamily="2" charset="2"/>
              <a:buChar char="ü"/>
            </a:pPr>
            <a:r>
              <a:rPr lang="es-MX" sz="2000" dirty="0" smtClean="0"/>
              <a:t>Los análisis para mejorar la operatividad del sistema deben ser evaluados correctamente, para evitar la aprobación de proyectos con limitaciones que no solucionan completamente los problemas.</a:t>
            </a:r>
          </a:p>
          <a:p>
            <a:pPr lvl="0" algn="just">
              <a:buFont typeface="Wingdings" pitchFamily="2" charset="2"/>
              <a:buChar char="v"/>
            </a:pPr>
            <a:endParaRPr lang="es-MX" sz="2000" dirty="0" smtClean="0"/>
          </a:p>
          <a:p>
            <a:pPr algn="just">
              <a:buFont typeface="Wingdings" pitchFamily="2" charset="2"/>
              <a:buChar char="v"/>
            </a:pPr>
            <a:r>
              <a:rPr lang="es-MX" sz="2000" dirty="0" smtClean="0"/>
              <a:t>Los mayores problemas de electricidad de la provincia de Manabí se presentaron en el año 2009, siendo principalmente los bajos voltajes hallados en las simulaciones, lo cual se respalda con las encuestas realizadas en la ciudad de Manta a los directivos de la CNEL-Manabí.</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96752"/>
            <a:ext cx="8229600" cy="5328592"/>
          </a:xfrm>
        </p:spPr>
        <p:txBody>
          <a:bodyPr>
            <a:normAutofit fontScale="62500" lnSpcReduction="20000"/>
          </a:bodyPr>
          <a:lstStyle/>
          <a:p>
            <a:pPr lvl="0" algn="just">
              <a:buFont typeface="Wingdings" pitchFamily="2" charset="2"/>
              <a:buChar char="ü"/>
            </a:pPr>
            <a:r>
              <a:rPr lang="es-MX" dirty="0" smtClean="0"/>
              <a:t>Los problemas que se presentan en el servidor de distribución eléctrica muchas veces se deben a la falta de inversión, debido a que pueden existir muchos proyectos para mejorar la operatividad del sistema, pero estos no se ejecutan a tiempo por la gran cantidad de dinero que necesitan. Por esta razón, todo proyecto debe complementarse con la búsqueda oportuna de financiamiento.</a:t>
            </a:r>
          </a:p>
          <a:p>
            <a:pPr lvl="0" algn="just">
              <a:buFont typeface="Wingdings" pitchFamily="2" charset="2"/>
              <a:buChar char="ü"/>
            </a:pPr>
            <a:endParaRPr lang="es-MX" dirty="0" smtClean="0"/>
          </a:p>
          <a:p>
            <a:pPr lvl="0" algn="just">
              <a:buFont typeface="Wingdings" pitchFamily="2" charset="2"/>
              <a:buChar char="v"/>
            </a:pPr>
            <a:r>
              <a:rPr lang="es-MX" dirty="0" smtClean="0"/>
              <a:t>El ingreso de la S/E Montecristi en el año 2011, permitirá atender la creciente demanda del sector industrial de Manta y de las ciudades aledañas a esta, esto se ve reflejado en la simulación realizada para este año. Pero el transformador de la S/E Manta Móvil aun se encuentra operando a un nivel alto de cargabilidad.</a:t>
            </a:r>
          </a:p>
          <a:p>
            <a:pPr lvl="0" algn="just">
              <a:buFont typeface="Wingdings" pitchFamily="2" charset="2"/>
              <a:buChar char="v"/>
            </a:pPr>
            <a:endParaRPr lang="es-MX" dirty="0" smtClean="0"/>
          </a:p>
          <a:p>
            <a:pPr lvl="0" algn="just">
              <a:buFont typeface="Wingdings" pitchFamily="2" charset="2"/>
              <a:buChar char="ü"/>
            </a:pPr>
            <a:r>
              <a:rPr lang="es-ES" dirty="0" smtClean="0"/>
              <a:t>El estudio de carga para seleccionar el transformador de potencia debe establecer el equipo que necesario para los requerimientos de carga, de esta manera determinamos el nivel de carga que tomará la subestación, lo que es muy importante ya que si entra con baja carga existen problemas de altas perdidas, pero si entra muy cargada existe el problema de tener que remplazar el transformador o planificar una nueva subestación.</a:t>
            </a:r>
            <a:endParaRPr lang="es-MX" dirty="0" smtClean="0"/>
          </a:p>
        </p:txBody>
      </p:sp>
      <p:sp>
        <p:nvSpPr>
          <p:cNvPr id="4" name="1 Título"/>
          <p:cNvSpPr>
            <a:spLocks noGrp="1"/>
          </p:cNvSpPr>
          <p:nvPr>
            <p:ph type="title"/>
          </p:nvPr>
        </p:nvSpPr>
        <p:spPr>
          <a:xfrm>
            <a:off x="457200" y="274638"/>
            <a:ext cx="8229600" cy="850106"/>
          </a:xfrm>
        </p:spPr>
        <p:txBody>
          <a:bodyPr>
            <a:noAutofit/>
          </a:bodyPr>
          <a:lstStyle/>
          <a:p>
            <a:r>
              <a:rPr lang="es-ES" sz="3200" b="1" dirty="0" smtClean="0"/>
              <a:t>CONCLUSIONES Y RECOMENDACIONES</a:t>
            </a:r>
            <a:endParaRPr lang="es-EC" sz="32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634082"/>
          </a:xfrm>
        </p:spPr>
        <p:txBody>
          <a:bodyPr>
            <a:normAutofit/>
          </a:bodyPr>
          <a:lstStyle/>
          <a:p>
            <a:r>
              <a:rPr lang="es-ES" sz="3200" b="1" dirty="0" smtClean="0"/>
              <a:t>INTRODUCCIÓN</a:t>
            </a:r>
            <a:endParaRPr lang="es-EC" sz="3200" b="1" dirty="0"/>
          </a:p>
        </p:txBody>
      </p:sp>
      <p:sp>
        <p:nvSpPr>
          <p:cNvPr id="5" name="2 Marcador de contenido"/>
          <p:cNvSpPr>
            <a:spLocks noGrp="1"/>
          </p:cNvSpPr>
          <p:nvPr>
            <p:ph idx="1"/>
          </p:nvPr>
        </p:nvSpPr>
        <p:spPr>
          <a:xfrm>
            <a:off x="3923928" y="1052736"/>
            <a:ext cx="4608512" cy="4968552"/>
          </a:xfrm>
        </p:spPr>
        <p:txBody>
          <a:bodyPr>
            <a:normAutofit lnSpcReduction="10000"/>
          </a:bodyPr>
          <a:lstStyle/>
          <a:p>
            <a:pPr marL="0" indent="0" algn="just">
              <a:buNone/>
            </a:pPr>
            <a:r>
              <a:rPr lang="es-ES" sz="2000" dirty="0"/>
              <a:t>Uno de los principales problemas de transmitir potencia a través de las líneas de transmisión es la caída de voltaje que se tiene entre las barras de generación y la de carga, esta caída bajo condiciones normales de operación hace que el voltaje de la carga se encuentre en los límites de operación permitidos</a:t>
            </a:r>
            <a:r>
              <a:rPr lang="es-ES" sz="2000" dirty="0" smtClean="0"/>
              <a:t>.</a:t>
            </a:r>
          </a:p>
          <a:p>
            <a:pPr marL="0" indent="0" algn="just">
              <a:buNone/>
            </a:pPr>
            <a:endParaRPr lang="es-ES" sz="2000" dirty="0"/>
          </a:p>
          <a:p>
            <a:pPr marL="0" indent="0" algn="just">
              <a:buNone/>
            </a:pPr>
            <a:r>
              <a:rPr lang="es-ES" sz="2000" dirty="0" smtClean="0"/>
              <a:t>Los </a:t>
            </a:r>
            <a:r>
              <a:rPr lang="es-ES" sz="2000" dirty="0"/>
              <a:t>proyectos eléctricos necesitan de una buena planificación, como por ejemplo evaluar la actual topología del sistema, estimar la carga futura, optimizar rutas y espacios, entre otros mas, ya que requieren de una gran inversión de capital y también una exacta ejecución para así evitar retrasos en obras</a:t>
            </a:r>
            <a:endParaRPr lang="es-EC" sz="2000" dirty="0"/>
          </a:p>
        </p:txBody>
      </p:sp>
      <p:pic>
        <p:nvPicPr>
          <p:cNvPr id="15362" name="Picture 2" descr="http://1.bp.blogspot.com/_taEqxphpFis/TFwXQTpVwYI/AAAAAAAAFWE/RcFtY5V_lT8/s1600/noticia_47_normal.jpg"/>
          <p:cNvPicPr>
            <a:picLocks noChangeAspect="1" noChangeArrowheads="1"/>
          </p:cNvPicPr>
          <p:nvPr/>
        </p:nvPicPr>
        <p:blipFill>
          <a:blip r:embed="rId2" cstate="print"/>
          <a:srcRect/>
          <a:stretch>
            <a:fillRect/>
          </a:stretch>
        </p:blipFill>
        <p:spPr bwMode="auto">
          <a:xfrm>
            <a:off x="611560" y="1124744"/>
            <a:ext cx="2784309" cy="2088232"/>
          </a:xfrm>
          <a:prstGeom prst="rect">
            <a:avLst/>
          </a:prstGeom>
          <a:noFill/>
        </p:spPr>
      </p:pic>
      <p:pic>
        <p:nvPicPr>
          <p:cNvPr id="15364" name="Picture 4" descr="http://2.bp.blogspot.com/-4_SVMfD3ikY/TjoHfr1AIiI/AAAAAAAAAp4/QXm-m9ciFpw/s1600/subestacion+termosolar.jpg"/>
          <p:cNvPicPr>
            <a:picLocks noChangeAspect="1" noChangeArrowheads="1"/>
          </p:cNvPicPr>
          <p:nvPr/>
        </p:nvPicPr>
        <p:blipFill>
          <a:blip r:embed="rId3" cstate="print"/>
          <a:srcRect/>
          <a:stretch>
            <a:fillRect/>
          </a:stretch>
        </p:blipFill>
        <p:spPr bwMode="auto">
          <a:xfrm>
            <a:off x="323528" y="3717032"/>
            <a:ext cx="3342170" cy="2232248"/>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96752"/>
            <a:ext cx="8229600" cy="4929411"/>
          </a:xfrm>
        </p:spPr>
        <p:txBody>
          <a:bodyPr>
            <a:normAutofit/>
          </a:bodyPr>
          <a:lstStyle/>
          <a:p>
            <a:pPr lvl="0" algn="just">
              <a:buFont typeface="Wingdings" pitchFamily="2" charset="2"/>
              <a:buChar char="v"/>
            </a:pPr>
            <a:r>
              <a:rPr lang="es-MX" sz="2000" dirty="0" smtClean="0"/>
              <a:t>Con el ingreso en operación de la S/E Montecristi en el año 2011 se ve solucionado los problemas de bajovoltaje en las barras principales de las subestaciones de la CNEL-Manabí, como se constata en la simulación realizada para este año.</a:t>
            </a:r>
          </a:p>
          <a:p>
            <a:pPr lvl="0" algn="just">
              <a:buFont typeface="Wingdings" pitchFamily="2" charset="2"/>
              <a:buChar char="v"/>
            </a:pPr>
            <a:endParaRPr lang="es-MX" sz="2000" dirty="0" smtClean="0"/>
          </a:p>
          <a:p>
            <a:pPr algn="just">
              <a:buFont typeface="Wingdings" pitchFamily="2" charset="2"/>
              <a:buChar char="ü"/>
            </a:pPr>
            <a:r>
              <a:rPr lang="es-MX" sz="2000" dirty="0" smtClean="0"/>
              <a:t>Los voltajes en las barras principales de las subestaciones de transmisión y subtransmisión deben cumplir con las regulaciones establecidas por el CONELEC, para así evitar problemas con el servicio que se presta a los consumidores finales.</a:t>
            </a:r>
          </a:p>
          <a:p>
            <a:pPr algn="just">
              <a:buFont typeface="Wingdings" pitchFamily="2" charset="2"/>
              <a:buChar char="ü"/>
            </a:pPr>
            <a:endParaRPr lang="es-MX" sz="2000" dirty="0" smtClean="0"/>
          </a:p>
          <a:p>
            <a:pPr lvl="0" algn="just">
              <a:buFont typeface="Wingdings" pitchFamily="2" charset="2"/>
              <a:buChar char="v"/>
            </a:pPr>
            <a:r>
              <a:rPr lang="es-MX" sz="2000" dirty="0" smtClean="0"/>
              <a:t>El ingreso de la S/E San Juan de Manta en el año 2014, mejora considerablemente la operatividad del sistema, ya que en la simulación realizada para este año se observan voltajes dentro de los límites de operación, líneas de subtransmisión y transformadores a un nivel normal de cargabilidad y entre otros.</a:t>
            </a:r>
          </a:p>
          <a:p>
            <a:pPr algn="just"/>
            <a:endParaRPr lang="es-MX" sz="2000" dirty="0"/>
          </a:p>
        </p:txBody>
      </p:sp>
      <p:sp>
        <p:nvSpPr>
          <p:cNvPr id="4" name="1 Título"/>
          <p:cNvSpPr>
            <a:spLocks noGrp="1"/>
          </p:cNvSpPr>
          <p:nvPr>
            <p:ph type="title"/>
          </p:nvPr>
        </p:nvSpPr>
        <p:spPr>
          <a:xfrm>
            <a:off x="457200" y="274638"/>
            <a:ext cx="8229600" cy="850106"/>
          </a:xfrm>
        </p:spPr>
        <p:txBody>
          <a:bodyPr>
            <a:noAutofit/>
          </a:bodyPr>
          <a:lstStyle/>
          <a:p>
            <a:r>
              <a:rPr lang="es-ES" sz="3200" b="1" dirty="0" smtClean="0"/>
              <a:t>CONCLUSIONES Y RECOMENDACIONES</a:t>
            </a:r>
            <a:endParaRPr lang="es-EC" sz="3200"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 Marcador de contenido"/>
          <p:cNvSpPr>
            <a:spLocks noGrp="1"/>
          </p:cNvSpPr>
          <p:nvPr>
            <p:ph idx="1"/>
          </p:nvPr>
        </p:nvSpPr>
        <p:spPr>
          <a:xfrm>
            <a:off x="457200" y="1196752"/>
            <a:ext cx="8229600" cy="4929411"/>
          </a:xfrm>
        </p:spPr>
        <p:txBody>
          <a:bodyPr>
            <a:normAutofit/>
          </a:bodyPr>
          <a:lstStyle/>
          <a:p>
            <a:pPr algn="just">
              <a:buFont typeface="Wingdings" pitchFamily="2" charset="2"/>
              <a:buChar char="ü"/>
            </a:pPr>
            <a:r>
              <a:rPr lang="es-MX" sz="2000" dirty="0" smtClean="0"/>
              <a:t>Para evitar problemas mayores del servicio de distribución de la energía como por ejemplo racionamientos, se podría optar por reactivar centrales termoeléctricas que tienen bajo rendimiento o pequeños problemas de operación, hasta que se ejecuten los proyectos que solucionen definitivamente estos problemas.</a:t>
            </a:r>
          </a:p>
          <a:p>
            <a:pPr algn="just"/>
            <a:endParaRPr lang="es-MX" sz="2000" dirty="0" smtClean="0"/>
          </a:p>
          <a:p>
            <a:pPr algn="just"/>
            <a:endParaRPr lang="es-MX" sz="2000" dirty="0"/>
          </a:p>
        </p:txBody>
      </p:sp>
      <p:sp>
        <p:nvSpPr>
          <p:cNvPr id="7" name="1 Título"/>
          <p:cNvSpPr>
            <a:spLocks noGrp="1"/>
          </p:cNvSpPr>
          <p:nvPr>
            <p:ph type="title"/>
          </p:nvPr>
        </p:nvSpPr>
        <p:spPr>
          <a:xfrm>
            <a:off x="457200" y="274638"/>
            <a:ext cx="8229600" cy="850106"/>
          </a:xfrm>
        </p:spPr>
        <p:txBody>
          <a:bodyPr>
            <a:noAutofit/>
          </a:bodyPr>
          <a:lstStyle/>
          <a:p>
            <a:r>
              <a:rPr lang="es-ES" sz="3200" b="1" dirty="0" smtClean="0"/>
              <a:t>CONCLUSIONES Y RECOMENDACIONES</a:t>
            </a:r>
            <a:endParaRPr lang="es-EC" sz="3200"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03848" y="2924944"/>
            <a:ext cx="2725298" cy="923330"/>
          </a:xfrm>
          <a:prstGeom prst="rect">
            <a:avLst/>
          </a:prstGeom>
          <a:noFill/>
        </p:spPr>
        <p:txBody>
          <a:bodyPr wrap="none" lIns="91440" tIns="45720" rIns="91440" bIns="45720">
            <a:spAutoFit/>
          </a:bodyPr>
          <a:lstStyle/>
          <a:p>
            <a:pPr algn="ctr"/>
            <a:r>
              <a:rPr lang="es-E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GRACIAS</a:t>
            </a:r>
            <a:endParaRPr lang="es-E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marL="0" indent="0" algn="just">
              <a:buNone/>
            </a:pPr>
            <a:r>
              <a:rPr lang="es-EC" sz="2000" dirty="0" smtClean="0"/>
              <a:t>El aspecto más importante que se debe considerar en la planificación de sistemas eléctricos de potencia es la búsqueda oportuna del dinero requerido para desarrollar los proyectos</a:t>
            </a:r>
            <a:r>
              <a:rPr lang="es-EC" sz="2000" dirty="0" smtClean="0"/>
              <a:t>.</a:t>
            </a:r>
          </a:p>
          <a:p>
            <a:pPr marL="0" indent="0" algn="just">
              <a:buNone/>
            </a:pPr>
            <a:endParaRPr lang="es-EC" sz="2000" dirty="0" smtClean="0"/>
          </a:p>
          <a:p>
            <a:pPr marL="0" indent="0" algn="just">
              <a:buNone/>
            </a:pPr>
            <a:r>
              <a:rPr lang="es-EC" sz="2000" dirty="0" smtClean="0"/>
              <a:t>Este problema es más critico cuando los proyectos enfocados para modificar y mejorar la operatividad de sistemas eléctricos ya existentes no son realizados a tiempo</a:t>
            </a:r>
            <a:r>
              <a:rPr lang="es-EC" sz="2000" dirty="0" smtClean="0"/>
              <a:t>.</a:t>
            </a:r>
          </a:p>
          <a:p>
            <a:pPr marL="0" indent="0" algn="just">
              <a:buNone/>
            </a:pPr>
            <a:endParaRPr lang="es-EC" sz="2000" dirty="0" smtClean="0"/>
          </a:p>
          <a:p>
            <a:pPr marL="0" indent="0" algn="just">
              <a:buNone/>
            </a:pPr>
            <a:r>
              <a:rPr lang="es-EC" sz="2000" dirty="0" smtClean="0"/>
              <a:t>En el presente proyecto evaluaremos la operatividad del Sistema Eléctrico de la Provincia de Manabí incluyendo los proyectos para mejorar su operatividad publicados en el Plan de Expansión de CELEC-EP TRANSELECTRIC y los problemas ocasionados por el desfase de tiempo entre la planificación y la ejecución de estos proyectos.</a:t>
            </a:r>
            <a:endParaRPr lang="es-EC" sz="2000" dirty="0"/>
          </a:p>
        </p:txBody>
      </p:sp>
      <p:sp>
        <p:nvSpPr>
          <p:cNvPr id="4" name="1 Título"/>
          <p:cNvSpPr>
            <a:spLocks noGrp="1"/>
          </p:cNvSpPr>
          <p:nvPr>
            <p:ph type="title"/>
          </p:nvPr>
        </p:nvSpPr>
        <p:spPr>
          <a:xfrm>
            <a:off x="457200" y="274638"/>
            <a:ext cx="8229600" cy="634082"/>
          </a:xfrm>
        </p:spPr>
        <p:txBody>
          <a:bodyPr>
            <a:normAutofit/>
          </a:bodyPr>
          <a:lstStyle/>
          <a:p>
            <a:r>
              <a:rPr lang="es-ES" sz="3200" b="1" dirty="0" smtClean="0"/>
              <a:t>INTRODUCCIÓN</a:t>
            </a:r>
            <a:endParaRPr lang="es-EC" sz="3200" b="1" dirty="0"/>
          </a:p>
        </p:txBody>
      </p:sp>
    </p:spTree>
    <p:extLst>
      <p:ext uri="{BB962C8B-B14F-4D97-AF65-F5344CB8AC3E}">
        <p14:creationId xmlns:p14="http://schemas.microsoft.com/office/powerpoint/2010/main" xmlns="" val="524933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1066130"/>
          </a:xfrm>
        </p:spPr>
        <p:txBody>
          <a:bodyPr>
            <a:noAutofit/>
          </a:bodyPr>
          <a:lstStyle/>
          <a:p>
            <a:r>
              <a:rPr lang="es-ES" sz="2800" b="1" cap="all" dirty="0" smtClean="0"/>
              <a:t>Componentes de las líneas de transmisión</a:t>
            </a:r>
            <a:endParaRPr lang="es-EC" sz="2800" dirty="0"/>
          </a:p>
        </p:txBody>
      </p:sp>
      <p:sp>
        <p:nvSpPr>
          <p:cNvPr id="5" name="2 Marcador de contenido"/>
          <p:cNvSpPr>
            <a:spLocks noGrp="1"/>
          </p:cNvSpPr>
          <p:nvPr>
            <p:ph idx="1"/>
          </p:nvPr>
        </p:nvSpPr>
        <p:spPr>
          <a:xfrm>
            <a:off x="611560" y="1412776"/>
            <a:ext cx="7920880" cy="2736304"/>
          </a:xfrm>
        </p:spPr>
        <p:txBody>
          <a:bodyPr>
            <a:normAutofit/>
          </a:bodyPr>
          <a:lstStyle/>
          <a:p>
            <a:pPr marL="0" indent="0" algn="just">
              <a:buNone/>
            </a:pPr>
            <a:r>
              <a:rPr lang="es-ES" sz="2000" dirty="0" smtClean="0"/>
              <a:t>Las líneas de transmisión son un componente muy importante en los Sistemas Eléctricos de Potencia, por lo tanto es necesario conocer los elementos que las constituyen y los parámetros que afectan su operación.</a:t>
            </a:r>
          </a:p>
          <a:p>
            <a:pPr marL="0" indent="0" algn="just">
              <a:buNone/>
            </a:pPr>
            <a:endParaRPr lang="es-ES" sz="2000" dirty="0" smtClean="0"/>
          </a:p>
          <a:p>
            <a:pPr marL="0" indent="0" algn="just">
              <a:buNone/>
            </a:pPr>
            <a:r>
              <a:rPr lang="es-ES" sz="2000" dirty="0" smtClean="0"/>
              <a:t>El principal elemento son los conductores ya que a través de ellos transmitiremos toda la potencia eléctrica, estos deben poseer la suficiente resistencia mecánica para soportar los esfuerzos tanto eléctricos como mecánicos a los que se ven sometidos.</a:t>
            </a:r>
          </a:p>
          <a:p>
            <a:pPr marL="0" indent="0" algn="just">
              <a:buNone/>
            </a:pPr>
            <a:endParaRPr lang="es-ES" sz="2000" dirty="0" smtClean="0"/>
          </a:p>
          <a:p>
            <a:pPr marL="0" indent="0" algn="just">
              <a:buNone/>
            </a:pPr>
            <a:endParaRPr lang="es-ES" sz="2000" dirty="0" smtClean="0"/>
          </a:p>
        </p:txBody>
      </p:sp>
      <p:pic>
        <p:nvPicPr>
          <p:cNvPr id="6" name="5 Imagen" descr="C:\Documents and Settings\Andres\Mis documentos\Mis imágenes\Cable tipo ACSR_GA.jpg"/>
          <p:cNvPicPr/>
          <p:nvPr/>
        </p:nvPicPr>
        <p:blipFill>
          <a:blip r:embed="rId2" cstate="print"/>
          <a:srcRect l="1968" t="2968" r="1968" b="2968"/>
          <a:stretch>
            <a:fillRect/>
          </a:stretch>
        </p:blipFill>
        <p:spPr bwMode="auto">
          <a:xfrm>
            <a:off x="2483768" y="4221088"/>
            <a:ext cx="4824536" cy="165618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vert="horz" lIns="91440" tIns="45720" rIns="91440" bIns="45720" rtlCol="0">
            <a:normAutofit/>
          </a:bodyPr>
          <a:lstStyle/>
          <a:p>
            <a:pPr marL="0" indent="0" algn="just">
              <a:buNone/>
            </a:pPr>
            <a:r>
              <a:rPr lang="es-MX" sz="2000" dirty="0" smtClean="0"/>
              <a:t>Los conductores eléctricos son sujetados a las estructuras por aisladores, para que no se muevan en sentido longitudinal ni transversal, su principal función es la de aislar el cable del potencial de tierra proporcionando un camino de mayor recorrido para las corrientes de fuga.</a:t>
            </a:r>
          </a:p>
          <a:p>
            <a:pPr marL="0" indent="0" algn="just">
              <a:buNone/>
            </a:pPr>
            <a:endParaRPr lang="es-MX" sz="2000" dirty="0" smtClean="0"/>
          </a:p>
          <a:p>
            <a:pPr marL="0" indent="0" algn="just">
              <a:buNone/>
            </a:pPr>
            <a:endParaRPr lang="es-MX" sz="2000" dirty="0" smtClean="0"/>
          </a:p>
        </p:txBody>
      </p:sp>
      <p:pic>
        <p:nvPicPr>
          <p:cNvPr id="4" name="3 Imagen" descr="C:\Documents and Settings\Andres\Mis documentos\Mis imágenes\Aisladores.jpg"/>
          <p:cNvPicPr/>
          <p:nvPr/>
        </p:nvPicPr>
        <p:blipFill>
          <a:blip r:embed="rId2" cstate="print"/>
          <a:srcRect/>
          <a:stretch>
            <a:fillRect/>
          </a:stretch>
        </p:blipFill>
        <p:spPr bwMode="auto">
          <a:xfrm>
            <a:off x="2339752" y="3140968"/>
            <a:ext cx="2232248" cy="2088232"/>
          </a:xfrm>
          <a:prstGeom prst="rect">
            <a:avLst/>
          </a:prstGeom>
          <a:noFill/>
          <a:ln w="9525">
            <a:noFill/>
            <a:miter lim="800000"/>
            <a:headEnd/>
            <a:tailEnd/>
          </a:ln>
        </p:spPr>
      </p:pic>
      <p:pic>
        <p:nvPicPr>
          <p:cNvPr id="5" name="4 Imagen" descr="C:\Documents and Settings\Andres\Mis documentos\Mis imágenes\1247325248218_f.jpg"/>
          <p:cNvPicPr/>
          <p:nvPr/>
        </p:nvPicPr>
        <p:blipFill>
          <a:blip r:embed="rId3" cstate="print"/>
          <a:srcRect/>
          <a:stretch>
            <a:fillRect/>
          </a:stretch>
        </p:blipFill>
        <p:spPr bwMode="auto">
          <a:xfrm>
            <a:off x="5076056" y="3140968"/>
            <a:ext cx="1440160" cy="2088232"/>
          </a:xfrm>
          <a:prstGeom prst="rect">
            <a:avLst/>
          </a:prstGeom>
          <a:noFill/>
          <a:ln w="9525">
            <a:noFill/>
            <a:miter lim="800000"/>
            <a:headEnd/>
            <a:tailEnd/>
          </a:ln>
        </p:spPr>
      </p:pic>
      <p:sp>
        <p:nvSpPr>
          <p:cNvPr id="6" name="1 Título"/>
          <p:cNvSpPr txBox="1">
            <a:spLocks/>
          </p:cNvSpPr>
          <p:nvPr/>
        </p:nvSpPr>
        <p:spPr>
          <a:xfrm>
            <a:off x="467544" y="332656"/>
            <a:ext cx="8229600" cy="106613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2800" b="1" i="0" u="none" strike="noStrike" kern="1200" cap="all" spc="0" normalizeH="0" baseline="0" noProof="0" dirty="0" smtClean="0">
                <a:ln>
                  <a:noFill/>
                </a:ln>
                <a:solidFill>
                  <a:schemeClr val="tx1"/>
                </a:solidFill>
                <a:effectLst/>
                <a:uLnTx/>
                <a:uFillTx/>
                <a:latin typeface="+mj-lt"/>
                <a:ea typeface="+mj-ea"/>
                <a:cs typeface="+mj-cs"/>
              </a:rPr>
              <a:t>Componentes de las líneas de transmisión</a:t>
            </a:r>
            <a:endParaRPr kumimoji="0" lang="es-EC" sz="28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3200" b="1" dirty="0" smtClean="0"/>
              <a:t>OPERACIÓN EN ESTADO ESTACIONARIO DE LINEAS DE TRANSMISION</a:t>
            </a:r>
            <a:endParaRPr lang="es-MX" sz="3200" b="1" dirty="0"/>
          </a:p>
        </p:txBody>
      </p:sp>
      <p:sp>
        <p:nvSpPr>
          <p:cNvPr id="3" name="2 Marcador de contenido"/>
          <p:cNvSpPr>
            <a:spLocks noGrp="1"/>
          </p:cNvSpPr>
          <p:nvPr>
            <p:ph idx="1"/>
          </p:nvPr>
        </p:nvSpPr>
        <p:spPr>
          <a:xfrm>
            <a:off x="457200" y="1600201"/>
            <a:ext cx="8229600" cy="3629000"/>
          </a:xfrm>
        </p:spPr>
        <p:txBody>
          <a:bodyPr vert="horz" lIns="91440" tIns="45720" rIns="91440" bIns="45720" rtlCol="0">
            <a:normAutofit/>
          </a:bodyPr>
          <a:lstStyle/>
          <a:p>
            <a:pPr marL="0" indent="0" algn="just">
              <a:buNone/>
            </a:pPr>
            <a:r>
              <a:rPr lang="es-MX" sz="2000" dirty="0" smtClean="0"/>
              <a:t>Estudiaremos la operación en estado estacionario de las líneas de transmisión ya que en este estado permanece el sistema el 99% del tiempo.</a:t>
            </a:r>
          </a:p>
          <a:p>
            <a:pPr marL="0" indent="0" algn="just">
              <a:buNone/>
            </a:pPr>
            <a:r>
              <a:rPr lang="es-MX" sz="2000" dirty="0" smtClean="0"/>
              <a:t>Trataremos la línea de transmisión como una red de dos puertos el de envío y el de recibo, y hallaremos las expresiones para corriente y voltaje en ambos extremos.</a:t>
            </a:r>
          </a:p>
          <a:p>
            <a:pPr marL="0" indent="0" algn="just">
              <a:buNone/>
            </a:pPr>
            <a:endParaRPr lang="es-MX" sz="2000" dirty="0" smtClean="0"/>
          </a:p>
          <a:p>
            <a:pPr marL="0" indent="0" algn="just">
              <a:buNone/>
            </a:pPr>
            <a:endParaRPr lang="es-MX" sz="2000" dirty="0" smtClean="0"/>
          </a:p>
          <a:p>
            <a:pPr marL="0" indent="0" algn="just">
              <a:buNone/>
            </a:pPr>
            <a:endParaRPr lang="es-MX" sz="2000" dirty="0" smtClean="0"/>
          </a:p>
          <a:p>
            <a:pPr marL="0" indent="0" algn="just">
              <a:buNone/>
            </a:pPr>
            <a:r>
              <a:rPr lang="es-EC" sz="2000" dirty="0" smtClean="0"/>
              <a:t>Las ecuaciones de corriente y voltaje, entre los extremos de envío y de recepción son los siguientes:</a:t>
            </a:r>
            <a:endParaRPr lang="es-MX" sz="2000" dirty="0" smtClean="0"/>
          </a:p>
        </p:txBody>
      </p:sp>
      <p:sp>
        <p:nvSpPr>
          <p:cNvPr id="21537" name="Rectangle 3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grpSp>
        <p:nvGrpSpPr>
          <p:cNvPr id="21525" name="Grupo 15"/>
          <p:cNvGrpSpPr>
            <a:grpSpLocks/>
          </p:cNvGrpSpPr>
          <p:nvPr/>
        </p:nvGrpSpPr>
        <p:grpSpPr bwMode="auto">
          <a:xfrm>
            <a:off x="3203848" y="3573016"/>
            <a:ext cx="2735263" cy="619125"/>
            <a:chOff x="2987" y="6681"/>
            <a:chExt cx="5147" cy="1099"/>
          </a:xfrm>
        </p:grpSpPr>
        <p:sp>
          <p:nvSpPr>
            <p:cNvPr id="4" name="Rectangle 15"/>
            <p:cNvSpPr>
              <a:spLocks noChangeArrowheads="1"/>
            </p:cNvSpPr>
            <p:nvPr/>
          </p:nvSpPr>
          <p:spPr bwMode="auto">
            <a:xfrm>
              <a:off x="4350" y="6690"/>
              <a:ext cx="2070" cy="108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lang="es-ES" sz="600" dirty="0" smtClean="0">
                <a:latin typeface="Arial" pitchFamily="34" charset="0"/>
                <a:ea typeface="Calibri"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RED DE DOS PUERTOS</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AutoShape 16"/>
            <p:cNvSpPr>
              <a:spLocks noChangeShapeType="1"/>
            </p:cNvSpPr>
            <p:nvPr/>
          </p:nvSpPr>
          <p:spPr bwMode="auto">
            <a:xfrm flipH="1">
              <a:off x="3428" y="6871"/>
              <a:ext cx="922"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MX"/>
            </a:p>
          </p:txBody>
        </p:sp>
        <p:sp>
          <p:nvSpPr>
            <p:cNvPr id="6" name="AutoShape 17"/>
            <p:cNvSpPr>
              <a:spLocks noChangeShapeType="1"/>
            </p:cNvSpPr>
            <p:nvPr/>
          </p:nvSpPr>
          <p:spPr bwMode="auto">
            <a:xfrm flipH="1">
              <a:off x="6420" y="6871"/>
              <a:ext cx="922"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MX"/>
            </a:p>
          </p:txBody>
        </p:sp>
        <p:sp>
          <p:nvSpPr>
            <p:cNvPr id="7" name="AutoShape 18"/>
            <p:cNvSpPr>
              <a:spLocks noChangeShapeType="1"/>
            </p:cNvSpPr>
            <p:nvPr/>
          </p:nvSpPr>
          <p:spPr bwMode="auto">
            <a:xfrm flipH="1">
              <a:off x="3428" y="7651"/>
              <a:ext cx="922"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MX"/>
            </a:p>
          </p:txBody>
        </p:sp>
        <p:sp>
          <p:nvSpPr>
            <p:cNvPr id="8" name="AutoShape 19"/>
            <p:cNvSpPr>
              <a:spLocks noChangeShapeType="1"/>
            </p:cNvSpPr>
            <p:nvPr/>
          </p:nvSpPr>
          <p:spPr bwMode="auto">
            <a:xfrm flipH="1">
              <a:off x="6420" y="7651"/>
              <a:ext cx="922"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MX"/>
            </a:p>
          </p:txBody>
        </p:sp>
        <p:sp>
          <p:nvSpPr>
            <p:cNvPr id="9" name="Text Box 20"/>
            <p:cNvSpPr txBox="1">
              <a:spLocks noChangeArrowheads="1"/>
            </p:cNvSpPr>
            <p:nvPr/>
          </p:nvSpPr>
          <p:spPr bwMode="auto">
            <a:xfrm>
              <a:off x="2987" y="6690"/>
              <a:ext cx="441" cy="30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Text Box 21"/>
            <p:cNvSpPr txBox="1">
              <a:spLocks noChangeArrowheads="1"/>
            </p:cNvSpPr>
            <p:nvPr/>
          </p:nvSpPr>
          <p:spPr bwMode="auto">
            <a:xfrm>
              <a:off x="7342" y="6681"/>
              <a:ext cx="441" cy="30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Text Box 22"/>
            <p:cNvSpPr txBox="1">
              <a:spLocks noChangeArrowheads="1"/>
            </p:cNvSpPr>
            <p:nvPr/>
          </p:nvSpPr>
          <p:spPr bwMode="auto">
            <a:xfrm>
              <a:off x="2987" y="7474"/>
              <a:ext cx="441" cy="30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Text Box 23"/>
            <p:cNvSpPr txBox="1">
              <a:spLocks noChangeArrowheads="1"/>
            </p:cNvSpPr>
            <p:nvPr/>
          </p:nvSpPr>
          <p:spPr bwMode="auto">
            <a:xfrm>
              <a:off x="7342" y="7474"/>
              <a:ext cx="441" cy="30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Text Box 24"/>
            <p:cNvSpPr txBox="1">
              <a:spLocks noChangeArrowheads="1"/>
            </p:cNvSpPr>
            <p:nvPr/>
          </p:nvSpPr>
          <p:spPr bwMode="auto">
            <a:xfrm>
              <a:off x="2987" y="7189"/>
              <a:ext cx="569" cy="46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Text Box 25"/>
            <p:cNvSpPr txBox="1">
              <a:spLocks noChangeArrowheads="1"/>
            </p:cNvSpPr>
            <p:nvPr/>
          </p:nvSpPr>
          <p:spPr bwMode="auto">
            <a:xfrm>
              <a:off x="7342" y="7189"/>
              <a:ext cx="792" cy="46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21545" name="Group 41"/>
          <p:cNvGrpSpPr>
            <a:grpSpLocks/>
          </p:cNvGrpSpPr>
          <p:nvPr/>
        </p:nvGrpSpPr>
        <p:grpSpPr bwMode="auto">
          <a:xfrm>
            <a:off x="3059832" y="3573016"/>
            <a:ext cx="2976563" cy="650875"/>
            <a:chOff x="1536" y="1368"/>
            <a:chExt cx="4687" cy="1024"/>
          </a:xfrm>
        </p:grpSpPr>
        <p:sp>
          <p:nvSpPr>
            <p:cNvPr id="21546" name="Text Box 42"/>
            <p:cNvSpPr txBox="1">
              <a:spLocks noChangeArrowheads="1"/>
            </p:cNvSpPr>
            <p:nvPr/>
          </p:nvSpPr>
          <p:spPr bwMode="auto">
            <a:xfrm>
              <a:off x="5495" y="1368"/>
              <a:ext cx="384" cy="37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MX" sz="1100" b="1" i="0" u="none" strike="noStrike" cap="none" normalizeH="0" baseline="0" smtClean="0">
                  <a:ln>
                    <a:noFill/>
                  </a:ln>
                  <a:solidFill>
                    <a:schemeClr val="tx1"/>
                  </a:solidFill>
                  <a:effectLst/>
                  <a:latin typeface="Calibri" pitchFamily="34" charset="0"/>
                  <a:cs typeface="Arial" pitchFamily="34" charset="0"/>
                </a:rPr>
                <a:t>+</a:t>
              </a: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21547" name="Text Box 43"/>
            <p:cNvSpPr txBox="1">
              <a:spLocks noChangeArrowheads="1"/>
            </p:cNvSpPr>
            <p:nvPr/>
          </p:nvSpPr>
          <p:spPr bwMode="auto">
            <a:xfrm>
              <a:off x="1536" y="1368"/>
              <a:ext cx="384" cy="37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MX" sz="1100" b="1" i="0" u="none" strike="noStrike" cap="none" normalizeH="0" baseline="0" smtClean="0">
                  <a:ln>
                    <a:noFill/>
                  </a:ln>
                  <a:solidFill>
                    <a:schemeClr val="tx1"/>
                  </a:solidFill>
                  <a:effectLst/>
                  <a:latin typeface="Calibri" pitchFamily="34" charset="0"/>
                  <a:cs typeface="Arial" pitchFamily="34" charset="0"/>
                </a:rPr>
                <a:t>+</a:t>
              </a: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21548" name="Text Box 44"/>
            <p:cNvSpPr txBox="1">
              <a:spLocks noChangeArrowheads="1"/>
            </p:cNvSpPr>
            <p:nvPr/>
          </p:nvSpPr>
          <p:spPr bwMode="auto">
            <a:xfrm>
              <a:off x="5554" y="2014"/>
              <a:ext cx="384" cy="37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MX" sz="1100" b="1" i="0" u="none" strike="noStrike" cap="none" normalizeH="0" baseline="0" smtClean="0">
                  <a:ln>
                    <a:noFill/>
                  </a:ln>
                  <a:solidFill>
                    <a:schemeClr val="tx1"/>
                  </a:solidFill>
                  <a:effectLst/>
                  <a:latin typeface="Times New Roman" pitchFamily="18" charset="0"/>
                  <a:cs typeface="Arial" pitchFamily="34" charset="0"/>
                </a:rPr>
                <a:t>-</a:t>
              </a: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
          <p:nvSpPr>
            <p:cNvPr id="21549" name="Text Box 45"/>
            <p:cNvSpPr txBox="1">
              <a:spLocks noChangeArrowheads="1"/>
            </p:cNvSpPr>
            <p:nvPr/>
          </p:nvSpPr>
          <p:spPr bwMode="auto">
            <a:xfrm>
              <a:off x="5495" y="1696"/>
              <a:ext cx="728" cy="46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MX" sz="1200" b="1" i="0" u="none" strike="noStrike" cap="none" normalizeH="0" baseline="0" dirty="0" smtClean="0">
                  <a:ln>
                    <a:noFill/>
                  </a:ln>
                  <a:solidFill>
                    <a:schemeClr val="tx1"/>
                  </a:solidFill>
                  <a:effectLst/>
                  <a:latin typeface="Calibri" pitchFamily="34" charset="0"/>
                  <a:cs typeface="Arial" pitchFamily="34" charset="0"/>
                </a:rPr>
                <a:t>V</a:t>
              </a:r>
              <a:r>
                <a:rPr kumimoji="0" lang="es-MX" sz="1200" b="1" i="0" u="none" strike="noStrike" cap="none" normalizeH="0" baseline="-25000" dirty="0" smtClean="0">
                  <a:ln>
                    <a:noFill/>
                  </a:ln>
                  <a:solidFill>
                    <a:schemeClr val="tx1"/>
                  </a:solidFill>
                  <a:effectLst/>
                  <a:latin typeface="Calibri" pitchFamily="34" charset="0"/>
                  <a:cs typeface="Arial" pitchFamily="34" charset="0"/>
                </a:rPr>
                <a:t>R</a:t>
              </a:r>
              <a:endParaRPr kumimoji="0" lang="es-MX"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50" name="Text Box 46"/>
            <p:cNvSpPr txBox="1">
              <a:spLocks noChangeArrowheads="1"/>
            </p:cNvSpPr>
            <p:nvPr/>
          </p:nvSpPr>
          <p:spPr bwMode="auto">
            <a:xfrm>
              <a:off x="1536" y="2015"/>
              <a:ext cx="384" cy="37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MX" sz="1100" b="1" i="0" u="none" strike="noStrike" cap="none" normalizeH="0" baseline="0" dirty="0" smtClean="0">
                  <a:ln>
                    <a:noFill/>
                  </a:ln>
                  <a:solidFill>
                    <a:schemeClr val="tx1"/>
                  </a:solidFill>
                  <a:effectLst/>
                  <a:latin typeface="Times New Roman" pitchFamily="18" charset="0"/>
                  <a:cs typeface="Arial" pitchFamily="34" charset="0"/>
                </a:rPr>
                <a:t>-</a:t>
              </a:r>
              <a:endParaRPr kumimoji="0" lang="es-MX"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51" name="Text Box 47"/>
            <p:cNvSpPr txBox="1">
              <a:spLocks noChangeArrowheads="1"/>
            </p:cNvSpPr>
            <p:nvPr/>
          </p:nvSpPr>
          <p:spPr bwMode="auto">
            <a:xfrm>
              <a:off x="1536" y="1688"/>
              <a:ext cx="728" cy="46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MX" sz="1200" b="1" i="0" u="none" strike="noStrike" cap="none" normalizeH="0" baseline="0" dirty="0" smtClean="0">
                  <a:ln>
                    <a:noFill/>
                  </a:ln>
                  <a:solidFill>
                    <a:schemeClr val="tx1"/>
                  </a:solidFill>
                  <a:effectLst/>
                  <a:latin typeface="Calibri" pitchFamily="34" charset="0"/>
                  <a:cs typeface="Arial" pitchFamily="34" charset="0"/>
                </a:rPr>
                <a:t>V</a:t>
              </a:r>
              <a:r>
                <a:rPr kumimoji="0" lang="es-MX" sz="1200" b="1" i="0" u="none" strike="noStrike" cap="none" normalizeH="0" baseline="-25000" dirty="0" smtClean="0">
                  <a:ln>
                    <a:noFill/>
                  </a:ln>
                  <a:solidFill>
                    <a:schemeClr val="tx1"/>
                  </a:solidFill>
                  <a:effectLst/>
                  <a:latin typeface="Calibri" pitchFamily="34" charset="0"/>
                  <a:cs typeface="Arial" pitchFamily="34" charset="0"/>
                </a:rPr>
                <a:t>S</a:t>
              </a:r>
              <a:endParaRPr kumimoji="0" lang="es-MX" sz="2000" b="0" i="0" u="none" strike="noStrike" cap="none" normalizeH="0" baseline="0" dirty="0" smtClean="0">
                <a:ln>
                  <a:noFill/>
                </a:ln>
                <a:solidFill>
                  <a:schemeClr val="tx1"/>
                </a:solidFill>
                <a:effectLst/>
                <a:latin typeface="Arial" pitchFamily="34" charset="0"/>
                <a:cs typeface="Arial" pitchFamily="34" charset="0"/>
              </a:endParaRPr>
            </a:p>
          </p:txBody>
        </p:sp>
      </p:grpSp>
      <p:cxnSp>
        <p:nvCxnSpPr>
          <p:cNvPr id="38" name="37 Conector recto de flecha"/>
          <p:cNvCxnSpPr/>
          <p:nvPr/>
        </p:nvCxnSpPr>
        <p:spPr>
          <a:xfrm>
            <a:off x="3419872" y="3645024"/>
            <a:ext cx="43204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38 Conector recto de flecha"/>
          <p:cNvCxnSpPr/>
          <p:nvPr/>
        </p:nvCxnSpPr>
        <p:spPr>
          <a:xfrm>
            <a:off x="5076056" y="3645024"/>
            <a:ext cx="43204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39 CuadroTexto"/>
          <p:cNvSpPr txBox="1"/>
          <p:nvPr/>
        </p:nvSpPr>
        <p:spPr>
          <a:xfrm>
            <a:off x="3491880" y="3429000"/>
            <a:ext cx="274434" cy="276999"/>
          </a:xfrm>
          <a:prstGeom prst="rect">
            <a:avLst/>
          </a:prstGeom>
          <a:noFill/>
        </p:spPr>
        <p:txBody>
          <a:bodyPr wrap="none" rtlCol="0">
            <a:spAutoFit/>
          </a:bodyPr>
          <a:lstStyle/>
          <a:p>
            <a:r>
              <a:rPr lang="es-MX" sz="1200" b="1" dirty="0" smtClean="0"/>
              <a:t>I</a:t>
            </a:r>
            <a:r>
              <a:rPr lang="es-MX" sz="1200" b="1" baseline="-25000" dirty="0" smtClean="0"/>
              <a:t>S</a:t>
            </a:r>
            <a:endParaRPr lang="es-MX" sz="1200" b="1" baseline="-25000" dirty="0"/>
          </a:p>
        </p:txBody>
      </p:sp>
      <p:sp>
        <p:nvSpPr>
          <p:cNvPr id="41" name="40 CuadroTexto"/>
          <p:cNvSpPr txBox="1"/>
          <p:nvPr/>
        </p:nvSpPr>
        <p:spPr>
          <a:xfrm>
            <a:off x="5148064" y="3429000"/>
            <a:ext cx="284052" cy="276999"/>
          </a:xfrm>
          <a:prstGeom prst="rect">
            <a:avLst/>
          </a:prstGeom>
          <a:noFill/>
        </p:spPr>
        <p:txBody>
          <a:bodyPr wrap="none" rtlCol="0">
            <a:spAutoFit/>
          </a:bodyPr>
          <a:lstStyle/>
          <a:p>
            <a:r>
              <a:rPr lang="es-MX" sz="1200" b="1" dirty="0" smtClean="0"/>
              <a:t>I</a:t>
            </a:r>
            <a:r>
              <a:rPr lang="es-MX" sz="1200" b="1" baseline="-25000" dirty="0" smtClean="0"/>
              <a:t>R</a:t>
            </a:r>
            <a:endParaRPr lang="es-MX" sz="1200" b="1" baseline="-25000" dirty="0"/>
          </a:p>
        </p:txBody>
      </p:sp>
      <p:sp>
        <p:nvSpPr>
          <p:cNvPr id="21553" name="Rectangle 4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21552" name="Object 48"/>
          <p:cNvGraphicFramePr>
            <a:graphicFrameLocks noChangeAspect="1"/>
          </p:cNvGraphicFramePr>
          <p:nvPr/>
        </p:nvGraphicFramePr>
        <p:xfrm>
          <a:off x="3707903" y="5157192"/>
          <a:ext cx="1661723" cy="360040"/>
        </p:xfrm>
        <a:graphic>
          <a:graphicData uri="http://schemas.openxmlformats.org/presentationml/2006/ole">
            <p:oleObj spid="_x0000_s21557" name="Ecuación" r:id="rId3" imgW="1002865" imgH="228501" progId="Equation.3">
              <p:embed/>
            </p:oleObj>
          </a:graphicData>
        </a:graphic>
      </p:graphicFrame>
      <p:sp>
        <p:nvSpPr>
          <p:cNvPr id="21555" name="Rectangle 5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21554" name="Object 50"/>
          <p:cNvGraphicFramePr>
            <a:graphicFrameLocks noChangeAspect="1"/>
          </p:cNvGraphicFramePr>
          <p:nvPr/>
        </p:nvGraphicFramePr>
        <p:xfrm>
          <a:off x="3707904" y="5661248"/>
          <a:ext cx="1620180" cy="360040"/>
        </p:xfrm>
        <a:graphic>
          <a:graphicData uri="http://schemas.openxmlformats.org/presentationml/2006/ole">
            <p:oleObj spid="_x0000_s21558" name="Ecuación" r:id="rId4" imgW="990600" imgH="228600" progId="Equation.3">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vert="horz" lIns="91440" tIns="45720" rIns="91440" bIns="45720" rtlCol="0" anchor="ctr">
            <a:noAutofit/>
          </a:bodyPr>
          <a:lstStyle/>
          <a:p>
            <a:r>
              <a:rPr lang="es-MX" sz="3000" b="1" dirty="0" smtClean="0"/>
              <a:t>FLUJO DE CARGA EN SISTEMAS DE POTENCIA</a:t>
            </a:r>
          </a:p>
        </p:txBody>
      </p:sp>
      <p:sp>
        <p:nvSpPr>
          <p:cNvPr id="3" name="2 Marcador de contenido"/>
          <p:cNvSpPr>
            <a:spLocks noGrp="1"/>
          </p:cNvSpPr>
          <p:nvPr>
            <p:ph idx="1"/>
          </p:nvPr>
        </p:nvSpPr>
        <p:spPr>
          <a:xfrm>
            <a:off x="457200" y="1340768"/>
            <a:ext cx="8229600" cy="5112568"/>
          </a:xfrm>
        </p:spPr>
        <p:txBody>
          <a:bodyPr vert="horz" lIns="91440" tIns="45720" rIns="91440" bIns="45720" rtlCol="0">
            <a:normAutofit/>
          </a:bodyPr>
          <a:lstStyle/>
          <a:p>
            <a:pPr marL="0" indent="0" algn="just">
              <a:buNone/>
            </a:pPr>
            <a:r>
              <a:rPr lang="es-MX" sz="2000" dirty="0" smtClean="0"/>
              <a:t>El estudio de flujo de carga en sistemas eléctricos de potencia se ve relacionado con la evolución de los sistemas, por ello es de suma importancia.</a:t>
            </a:r>
          </a:p>
          <a:p>
            <a:pPr marL="0" indent="0" algn="just">
              <a:buNone/>
            </a:pPr>
            <a:endParaRPr lang="es-MX" sz="2000" dirty="0" smtClean="0"/>
          </a:p>
          <a:p>
            <a:pPr marL="0" indent="0" algn="just">
              <a:buNone/>
            </a:pPr>
            <a:r>
              <a:rPr lang="es-MX" sz="2000" dirty="0" smtClean="0"/>
              <a:t>Hoy en día con el crecimiento y complejidad de los sistemas nos obliga a realizar flujos de carga para diseño y planeación de nuevos sistemas y también par analizar la operatividad de los sistemas ya existentes.</a:t>
            </a:r>
          </a:p>
          <a:p>
            <a:pPr marL="0" indent="0" algn="just">
              <a:buNone/>
            </a:pPr>
            <a:endParaRPr lang="es-MX" sz="2000" dirty="0" smtClean="0"/>
          </a:p>
          <a:p>
            <a:pPr marL="0" indent="0" algn="just">
              <a:buNone/>
            </a:pPr>
            <a:r>
              <a:rPr lang="es-MX" sz="2000" dirty="0" smtClean="0"/>
              <a:t>De la misma manera como fueron creciendo los sistemas, fueron desarrollándose sistemas  computacionales para resolver de una manera mas sencilla los problemas de flujo de potencia.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8229600" cy="850106"/>
          </a:xfrm>
        </p:spPr>
        <p:txBody>
          <a:bodyPr>
            <a:noAutofit/>
          </a:bodyPr>
          <a:lstStyle/>
          <a:p>
            <a:r>
              <a:rPr lang="es-ES" sz="2800" b="1" dirty="0"/>
              <a:t>CRITERIOS DE </a:t>
            </a:r>
            <a:r>
              <a:rPr lang="es-ES" sz="2800" b="1" dirty="0" smtClean="0"/>
              <a:t>EVALUACIÓN </a:t>
            </a:r>
            <a:r>
              <a:rPr lang="es-ES" sz="2800" b="1" dirty="0"/>
              <a:t>OPERATIVA DEL SISTEMA DE TRANSMISIÓN DE MANABÍ – ZONA SUR</a:t>
            </a:r>
            <a:endParaRPr lang="es-EC" sz="2800" b="1" dirty="0"/>
          </a:p>
        </p:txBody>
      </p:sp>
      <p:sp>
        <p:nvSpPr>
          <p:cNvPr id="5" name="2 Marcador de contenido"/>
          <p:cNvSpPr>
            <a:spLocks noGrp="1"/>
          </p:cNvSpPr>
          <p:nvPr>
            <p:ph idx="1"/>
          </p:nvPr>
        </p:nvSpPr>
        <p:spPr>
          <a:xfrm>
            <a:off x="611560" y="1412776"/>
            <a:ext cx="7920880" cy="5040560"/>
          </a:xfrm>
        </p:spPr>
        <p:txBody>
          <a:bodyPr>
            <a:normAutofit/>
          </a:bodyPr>
          <a:lstStyle/>
          <a:p>
            <a:pPr marL="0" indent="0" algn="just">
              <a:lnSpc>
                <a:spcPct val="160000"/>
              </a:lnSpc>
              <a:buNone/>
            </a:pPr>
            <a:r>
              <a:rPr lang="es-ES" sz="2000" b="1" dirty="0" smtClean="0"/>
              <a:t>INTRODUCCIÓN</a:t>
            </a:r>
          </a:p>
          <a:p>
            <a:pPr marL="0" indent="0" algn="just">
              <a:buNone/>
            </a:pPr>
            <a:r>
              <a:rPr lang="es-ES" sz="2000" dirty="0" smtClean="0"/>
              <a:t>El </a:t>
            </a:r>
            <a:r>
              <a:rPr lang="es-ES" sz="2000" dirty="0"/>
              <a:t>análisis de un sistema de transmisión de energía eléctrica se realiza con el objetivo de determinar las modificaciones que deberán hacerse  a corto, mediano y largo plazo, para así mejorar la calidad del servicio y que el sistema responda adecuadamente ante el incremento de la carga a través de los años</a:t>
            </a:r>
            <a:r>
              <a:rPr lang="es-ES" sz="2000" dirty="0" smtClean="0"/>
              <a:t>.</a:t>
            </a:r>
          </a:p>
          <a:p>
            <a:pPr marL="0" indent="0" algn="just">
              <a:buNone/>
            </a:pPr>
            <a:endParaRPr lang="es-ES" sz="2000" dirty="0" smtClean="0"/>
          </a:p>
          <a:p>
            <a:pPr marL="0" indent="0" algn="just">
              <a:buNone/>
            </a:pPr>
            <a:r>
              <a:rPr lang="es-ES" sz="2000" dirty="0" smtClean="0"/>
              <a:t>En </a:t>
            </a:r>
            <a:r>
              <a:rPr lang="es-ES" sz="2000" dirty="0"/>
              <a:t>la provincia de Manabí, los principales problemas han sido la falta de inversión y el retraso en la ejecución de proyectos eléctricos, los cuales han ocasionado muchos problemas en las redes de distribución de energía </a:t>
            </a:r>
            <a:r>
              <a:rPr lang="es-ES" sz="2000" dirty="0" smtClean="0"/>
              <a:t>eléctrica.</a:t>
            </a:r>
            <a:endParaRPr lang="es-E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1358</TotalTime>
  <Words>3101</Words>
  <Application>Microsoft Office PowerPoint</Application>
  <PresentationFormat>Presentación en pantalla (4:3)</PresentationFormat>
  <Paragraphs>181</Paragraphs>
  <Slides>32</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32</vt:i4>
      </vt:variant>
    </vt:vector>
  </HeadingPairs>
  <TitlesOfParts>
    <vt:vector size="34" baseType="lpstr">
      <vt:lpstr>Tema de Office</vt:lpstr>
      <vt:lpstr>Ecuación</vt:lpstr>
      <vt:lpstr>ESCUELA SUPERIOR POLITÉCNICA DEL LITORAL. Facultad de Ingeniería en Electricidad y Computación</vt:lpstr>
      <vt:lpstr>INTRODUCCIÓN</vt:lpstr>
      <vt:lpstr>INTRODUCCIÓN</vt:lpstr>
      <vt:lpstr>INTRODUCCIÓN</vt:lpstr>
      <vt:lpstr>Componentes de las líneas de transmisión</vt:lpstr>
      <vt:lpstr>Diapositiva 6</vt:lpstr>
      <vt:lpstr>OPERACIÓN EN ESTADO ESTACIONARIO DE LINEAS DE TRANSMISION</vt:lpstr>
      <vt:lpstr>FLUJO DE CARGA EN SISTEMAS DE POTENCIA</vt:lpstr>
      <vt:lpstr>CRITERIOS DE EVALUACIÓN OPERATIVA DEL SISTEMA DE TRANSMISIÓN DE MANABÍ – ZONA SUR</vt:lpstr>
      <vt:lpstr>CRITERIOS DE EVALUACIÓN OPERATIVA DEL SISTEMA DE TRANSMISIÓN DE MANABÍ – ZONA SUR</vt:lpstr>
      <vt:lpstr>CRITERIOS DE EVALUACIÓN OPERATIVA DEL SISTEMA DE TRANSMISIÓN DE MANABÍ – ZONA SUR</vt:lpstr>
      <vt:lpstr>CRITERIOS DE EVALUACIÓN OPERATIVA DEL SISTEMA DE TRANSMISIÓN DE MANABÍ – ZONA SUR</vt:lpstr>
      <vt:lpstr>CRITERIOS DE EVALUACIÓN OPERATIVA DEL SISTEMA DE TRANSMISIÓN DE MANABÍ – ZONA SUR</vt:lpstr>
      <vt:lpstr>ANÁLISIS DE LA OPERATIVIDAD ACTUAL DEL SISTEMA DE TRANSMISIÓN DE MANABÍ – ZONA SUR</vt:lpstr>
      <vt:lpstr>Diapositiva 15</vt:lpstr>
      <vt:lpstr>TOPOLOGIA VIGENTE DEL SISTEMA DE TRANSMISION MANABÍ</vt:lpstr>
      <vt:lpstr>TOPOLOGIA VIGENTE DEL SISTEMA DE TRANSMISION MANABÍ</vt:lpstr>
      <vt:lpstr>RESULTADOS DE LA SIMULACIÓN DEL SISTEMA DE TRANSMISIÓN DE LA PROVINCIA DE MANABÍ - ZONA SUR</vt:lpstr>
      <vt:lpstr>RESULTADOS DE LA SIMULACIÓN DEL SISTEMA DE TRANSMISIÓN DE LA PROVINCIA DE MANABÍ - ZONA SUR</vt:lpstr>
      <vt:lpstr>RESULTADOS DE LA SIMULACIÓN DEL SISTEMA DE TRANSMISIÓN DE LA PROVINCIA DE MANABÍ - ZONA SUR</vt:lpstr>
      <vt:lpstr>RESULTADOS DE LA SIMULACIÓN DEL SISTEMA DE TRANSMISIÓN DE LA PROVINCIA DE MANABÍ - ZONA SUR</vt:lpstr>
      <vt:lpstr>RESULTADOS DE LA SIMULACIÓN DEL SISTEMA DE TRANSMISIÓN DE LA PROVINCIA DE MANABÍ - ZONA SUR</vt:lpstr>
      <vt:lpstr>RESULTADOS DE LA SIMULACIÓN DEL SISTEMA DE TRANSMISIÓN DE LA PROVINCIA DE MANABÍ - ZONA SUR</vt:lpstr>
      <vt:lpstr>RESULTADOS DE LA SIMULACIÓN DEL SISTEMA DE TRANSMISIÓN DE LA PROVINCIA DE MANABÍ - ZONA SUR</vt:lpstr>
      <vt:lpstr>RESULTADOS DE LA SIMULACIÓN DEL SISTEMA DE TRANSMISIÓN DE LA PROVINCIA DE MANABÍ - ZONA SUR</vt:lpstr>
      <vt:lpstr>RESULTADOS DE LA SIMULACIÓN DEL SISTEMA DE TRANSMISIÓN DE LA PROVINCIA DE MANABÍ - ZONA SUR</vt:lpstr>
      <vt:lpstr>CONCLUSIONES Y RECOMENDACIONES</vt:lpstr>
      <vt:lpstr>CONCLUSIONES Y RECOMENDACIONES</vt:lpstr>
      <vt:lpstr>CONCLUSIONES Y RECOMENDACIONES</vt:lpstr>
      <vt:lpstr>CONCLUSIONES Y RECOMENDACIONES</vt:lpstr>
      <vt:lpstr>CONCLUSIONES Y RECOMENDACIONES</vt:lpstr>
      <vt:lpstr>Diapositiva 32</vt:lpstr>
    </vt:vector>
  </TitlesOfParts>
  <Company>Yulo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SUPERIOR POLITÉCNICA DEL LITORAL. Facultad de Ingeniería en Electricidad y Computación</dc:title>
  <dc:creator>Andres</dc:creator>
  <cp:lastModifiedBy>Jhonny R</cp:lastModifiedBy>
  <cp:revision>106</cp:revision>
  <dcterms:created xsi:type="dcterms:W3CDTF">2011-11-20T17:29:16Z</dcterms:created>
  <dcterms:modified xsi:type="dcterms:W3CDTF">2011-12-16T09:50:40Z</dcterms:modified>
</cp:coreProperties>
</file>